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embeddedFontLst>
    <p:embeddedFont>
      <p:font typeface="Tahoma"/>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877412-3D8F-4772-9F8E-2F1DA8E046DE}">
  <a:tblStyle styleId="{05877412-3D8F-4772-9F8E-2F1DA8E046D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Tahoma-regular.fnt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2" name="Google Shape;9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b="0" i="0" lang="iw-IL" sz="1200" u="none" cap="none" strike="noStrike">
                <a:solidFill>
                  <a:schemeClr val="dk1"/>
                </a:solidFill>
                <a:latin typeface="Calibri"/>
                <a:ea typeface="Calibri"/>
                <a:cs typeface="Calibri"/>
                <a:sym typeface="Calibri"/>
              </a:rPr>
              <a:t>המושג האחרון שנעבור עליו משיעור שעבר הוא אנקפסולציה. </a:t>
            </a:r>
            <a:r>
              <a:rPr b="1" i="0" lang="iw-IL" sz="1200" u="none" cap="none" strike="noStrike">
                <a:solidFill>
                  <a:schemeClr val="dk1"/>
                </a:solidFill>
                <a:latin typeface="Calibri"/>
                <a:ea typeface="Calibri"/>
                <a:cs typeface="Calibri"/>
                <a:sym typeface="Calibri"/>
              </a:rPr>
              <a:t>מי זוכר מה זה?</a:t>
            </a:r>
            <a:endParaRPr/>
          </a:p>
          <a:p>
            <a:pPr indent="0" lvl="0" marL="0" marR="0" rtl="1" algn="r">
              <a:lnSpc>
                <a:spcPct val="100000"/>
              </a:lnSpc>
              <a:spcBef>
                <a:spcPts val="0"/>
              </a:spcBef>
              <a:spcAft>
                <a:spcPts val="0"/>
              </a:spcAft>
              <a:buClr>
                <a:schemeClr val="dk1"/>
              </a:buClr>
              <a:buSzPts val="1200"/>
              <a:buFont typeface="Calibri"/>
              <a:buNone/>
            </a:pPr>
            <a:r>
              <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רעיון האנקפסולציה = כל שכבת האפליקציה הופכת בעצם להיות ה-DATA של שכבת התעבורה. כלומר החבילה של שכבת התעבורה כולל הדרים של UDP ואז את כל שכבת האפליקציה בתור DATA. וכך זה ממשיך בשכבות הבאות...</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זה ה-רעיון שעומד בבסיס מודל השכבות ולכן חשוב מאוד שנבין אותו</a:t>
            </a:r>
            <a:endParaRPr b="0" i="0" sz="1200" u="none" cap="none" strike="noStrike">
              <a:solidFill>
                <a:schemeClr val="dk1"/>
              </a:solidFill>
              <a:latin typeface="Calibri"/>
              <a:ea typeface="Calibri"/>
              <a:cs typeface="Calibri"/>
              <a:sym typeface="Calibri"/>
            </a:endParaRPr>
          </a:p>
        </p:txBody>
      </p:sp>
      <p:sp>
        <p:nvSpPr>
          <p:cNvPr id="188" name="Google Shape;18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9" name="Google Shape;19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b="0" i="0" lang="iw-IL" sz="1200" u="none" cap="none" strike="noStrike">
                <a:solidFill>
                  <a:schemeClr val="dk1"/>
                </a:solidFill>
                <a:latin typeface="Calibri"/>
                <a:ea typeface="Calibri"/>
                <a:cs typeface="Calibri"/>
                <a:sym typeface="Calibri"/>
              </a:rPr>
              <a:t>אנחנו לא תמיד יכולים להעביר הכל בבת אחת, לכן אנחנו מחלקים כאן את ההודעה ל-3 אותיות</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2" name="Google Shape;21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חשוב להסביר שההודעה שלנו מחולקת לחתיכות שצריכות להגיע לפי הסדר.</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הן נשלחות בצד אחד ומגיעות לצד השני ושם מורכבות מחדש.</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1" name="Google Shape;23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2" name="Google Shape;25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בכל התרשימים האלה חשוב להבין שהציר האנכי (למעלה-למטה) זה בעצם ציר הזמן</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לכן למשל ההודעה של E שהגיעה למטה יותר בעצם הגיעה מאוחר יותר.</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3" name="Google Shape;27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[לשאול אותם, הם יודעים את זה]</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כאשר אנחנו מעבירים הרבה מאוד מידע ולא איכפת לנו לאבד קצת בדרך.</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למשל Skype, Live Streaming</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מה שחשוב לנו זה המהירות ולא תמיד האיכות – נהיה מוכנים לאבד קצת מידע בדרך כל עוד הקצב יהיה גבוה.</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3 הבעיות שהצגנו קודם לא קריטיות כאשר אנחנו בסטרימינג, הם בסה"כ יתבטאו בהפרעה קטנה בתמונה או ברעש קטן, לאורך זמן זה לא מפריע לנו.</a:t>
            </a:r>
            <a:endParaRPr b="0" i="0" sz="1200" u="none" cap="none" strike="noStrike">
              <a:solidFill>
                <a:schemeClr val="dk1"/>
              </a:solidFill>
              <a:latin typeface="Calibri"/>
              <a:ea typeface="Calibri"/>
              <a:cs typeface="Calibri"/>
              <a:sym typeface="Calibri"/>
            </a:endParaRPr>
          </a:p>
        </p:txBody>
      </p:sp>
      <p:sp>
        <p:nvSpPr>
          <p:cNvPr id="293" name="Google Shape;29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חשוב להדגיש, שמספיק שביט אחד לא הגיע במקום, וכל הקובץ יידפק!</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כך שפעמים רבות העברת מידע אמינה היא קריטית ולא סתם "nice to have".</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1" name="Google Shape;30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8" name="Google Shape;30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כעת צד א' מחכה לאישור קבלה על כל הודעה שהוא שולח. עד שהוא לא מקבל אישור הוא לא ממשיך לשלוח.</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אישור קבלה נשלח רק אם ההודעה הגיעה והיא תקינה (Checksum נכון).</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3" name="Google Shape;32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0" name="Google Shape;10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b="0" i="0" lang="iw-IL" sz="1200" u="none" cap="none" strike="noStrike">
                <a:solidFill>
                  <a:schemeClr val="dk1"/>
                </a:solidFill>
                <a:latin typeface="Calibri"/>
                <a:ea typeface="Calibri"/>
                <a:cs typeface="Calibri"/>
                <a:sym typeface="Calibri"/>
              </a:rPr>
              <a:t>במצב כזה צד א' פשוט יתקע – יחכה לאישור הקבלה לנצח...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1" i="0" sz="1200" u="none" cap="none" strike="noStrike">
              <a:solidFill>
                <a:schemeClr val="dk1"/>
              </a:solidFill>
              <a:latin typeface="Calibri"/>
              <a:ea typeface="Calibri"/>
              <a:cs typeface="Calibri"/>
              <a:sym typeface="Calibri"/>
            </a:endParaRPr>
          </a:p>
        </p:txBody>
      </p:sp>
      <p:sp>
        <p:nvSpPr>
          <p:cNvPr id="342" name="Google Shape;34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גם במצב כזה צד א' יתקע. ומה שטרגי זה שהוא בכלל לא יודע שצד ב' קיבל את ההודעה!</a:t>
            </a:r>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איך אפשר לפתור את הבעיה הזאת?</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1" i="0" sz="1200" u="none" cap="none" strike="noStrike">
              <a:solidFill>
                <a:schemeClr val="dk1"/>
              </a:solidFill>
              <a:latin typeface="Calibri"/>
              <a:ea typeface="Calibri"/>
              <a:cs typeface="Calibri"/>
              <a:sym typeface="Calibri"/>
            </a:endParaRPr>
          </a:p>
        </p:txBody>
      </p:sp>
      <p:sp>
        <p:nvSpPr>
          <p:cNvPr id="357" name="Google Shape;35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טיימר = הכוונה לשעון שסופר לאחורX  שניות. ואז הוא מצפצף.</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עכשיו אנחנו רואים שאם אישור הקבלה לא מגיע (כי ההודעה של צד א' לא הגיעה או כי אישור הקבלה אבד),</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צד א' לא נתקע לנצח אלא מחכה X  שניות וברגע שלא קיבל – מבצע שליחה מחודשת.</a:t>
            </a:r>
            <a:endParaRPr/>
          </a:p>
        </p:txBody>
      </p:sp>
      <p:sp>
        <p:nvSpPr>
          <p:cNvPr id="374" name="Google Shape;37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אז פתרנו את כל הבעיות? לא? מה עדיין בעייתי בפרוטוקול שלנו?</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הבעיה  שנותרה היא </a:t>
            </a:r>
            <a:r>
              <a:rPr b="0" i="0" lang="iw-IL" sz="1200" u="sng" cap="none" strike="noStrike">
                <a:solidFill>
                  <a:schemeClr val="dk1"/>
                </a:solidFill>
                <a:latin typeface="Calibri"/>
                <a:ea typeface="Calibri"/>
                <a:cs typeface="Calibri"/>
                <a:sym typeface="Calibri"/>
              </a:rPr>
              <a:t>מהירות.</a:t>
            </a:r>
            <a:r>
              <a:rPr b="0" i="0" lang="iw-IL" sz="1200" u="none" cap="none" strike="noStrike">
                <a:solidFill>
                  <a:schemeClr val="dk1"/>
                </a:solidFill>
                <a:latin typeface="Calibri"/>
                <a:ea typeface="Calibri"/>
                <a:cs typeface="Calibri"/>
                <a:sym typeface="Calibri"/>
              </a:rPr>
              <a:t>  יש רגעים רבים "מתים" בפרוטוקול שלנו. אצל צד ב' הרגע המת הוא לאחר שהוא שלח את הודעה הקבלה והוא מחכה להמשך. אצל צד א' הרגע המת הוא לאחר שהוא שלח את ההודעה ומחכה להודעת הקבלה. </a:t>
            </a:r>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כשמחשבים מבזבזים את הזמן בלחכות זה פוגע ביעילות של הפרוטוקול שלי.</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7" name="Google Shape;40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הבעיה בפתרון הזה שאין דרך לדעת איזו הודעה מאשר צד ב'. את הראשונה הוא השניה?</a:t>
            </a:r>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יש לכם רעיון כיצד לפתור את זה?</a:t>
            </a:r>
            <a:endParaRPr/>
          </a:p>
          <a:p>
            <a:pPr indent="0" lvl="0" marL="0" marR="0" rtl="1" algn="r">
              <a:spcBef>
                <a:spcPts val="0"/>
              </a:spcBef>
              <a:spcAft>
                <a:spcPts val="0"/>
              </a:spcAft>
              <a:buNone/>
            </a:pPr>
            <a:r>
              <a:t/>
            </a:r>
            <a:endParaRPr b="1" i="0" sz="1200" u="none" cap="none" strike="noStrike">
              <a:solidFill>
                <a:schemeClr val="dk1"/>
              </a:solidFill>
              <a:latin typeface="Calibri"/>
              <a:ea typeface="Calibri"/>
              <a:cs typeface="Calibri"/>
              <a:sym typeface="Calibri"/>
            </a:endParaRPr>
          </a:p>
        </p:txBody>
      </p:sp>
      <p:sp>
        <p:nvSpPr>
          <p:cNvPr id="440" name="Google Shape;44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שימו לב שכעת לכל הודעה יש טיימר משלה!!</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כעת פתרנו את הבעיה שצד אחד מחכה סתם. צד א' יכול להמשיך לשלוח הודעות כל הזמן!</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בנוסף גם פתרנו את המצב של הרכבה לא לפי הסדר בצד ב'. מכיוון שיש לו את המספרים המזהים הוא יכול להרכיב לפי הסדר "ולהשאיר מקום" להודעה שעוד לא הגיעה, כמו שאנחנו רואים בדוגמא (2 מגיע אחרי 3).</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אז פתרנו את הבעיית המהירות, וצד א' לא מחכה. אבל עכשיו נוצרה לנו בעיה הפוכה. איזו בעיה עדיין נותרה?</a:t>
            </a:r>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 </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1" name="Google Shape;46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הבעיה היא שצד א' יכול להמשיך לשלוח מלא הודעות לצד ב' בלי לקבל אישורי קבלה, וצד ב' יכול להיות מוצף בהודעות שהוא לא מספיק לטפל בהן. מכיוון שהוא לא שולח אישורי קבלה הוא יתחיל לקבל גם retransmissionים (שליחות מחדש) ויהיה עוד יותר מוצף. באיזשהו שלב יגמר לו הזכרון והוא לא יוכל יותר לקבל הודעות וכל התקשורת תיקטע. </a:t>
            </a:r>
            <a:endParaRPr/>
          </a:p>
          <a:p>
            <a:pPr indent="0" lvl="0" marL="0" marR="0" rtl="1" algn="r">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איך אפשר לפתור את זה? </a:t>
            </a:r>
            <a:r>
              <a:rPr b="0" i="0" lang="iw-IL" sz="1200" u="none" cap="none" strike="noStrike">
                <a:solidFill>
                  <a:schemeClr val="dk1"/>
                </a:solidFill>
                <a:latin typeface="Calibri"/>
                <a:ea typeface="Calibri"/>
                <a:cs typeface="Calibri"/>
                <a:sym typeface="Calibri"/>
              </a:rPr>
              <a:t>צריך להגביל את צד א' שלא יכולים להיות לו נגיד יותר מ-4 טיימרים פתוחים בו זמנית. אם כבר יש לו 4 טיימרים פתוחים הוא לא פותח אחד נוסף אלא מחכה.   בעצם אנחנו מגבילים את מספר ההודעות שנשלחו ועוד לא אושרו.</a:t>
            </a:r>
            <a:endParaRPr/>
          </a:p>
        </p:txBody>
      </p:sp>
      <p:sp>
        <p:nvSpPr>
          <p:cNvPr id="506" name="Google Shape;50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7" name="Google Shape;537;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81" name="Google Shape;58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b="0" i="0" lang="iw-IL" sz="1200" u="none" cap="none" strike="noStrike">
                <a:solidFill>
                  <a:schemeClr val="dk1"/>
                </a:solidFill>
                <a:latin typeface="Calibri"/>
                <a:ea typeface="Calibri"/>
                <a:cs typeface="Calibri"/>
                <a:sym typeface="Calibri"/>
              </a:rPr>
              <a:t>קובץ MP3 למשל מכיל מיליוני בתים!</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89" name="Google Shape;58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9" name="Google Shape;10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97" name="Google Shape;59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sp>
        <p:nvSpPr>
          <p:cNvPr id="606" name="Google Shape;60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 name="Google Shape;61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18" name="Google Shape;61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30" name="Google Shape;63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עכשיו נראה איך זה מתחבר לפרוטוקול שלי. </a:t>
            </a:r>
            <a:r>
              <a:rPr b="1" i="0" lang="iw-IL" sz="1200" u="none" cap="none" strike="noStrike">
                <a:solidFill>
                  <a:schemeClr val="dk1"/>
                </a:solidFill>
                <a:latin typeface="Calibri"/>
                <a:ea typeface="Calibri"/>
                <a:cs typeface="Calibri"/>
                <a:sym typeface="Calibri"/>
              </a:rPr>
              <a:t>זכרו – המטרה שלי היא להעביר את כל ה-buffer ולהרכיב אותו מחדש בצד ב'.</a:t>
            </a:r>
            <a:endParaRPr/>
          </a:p>
          <a:p>
            <a:pPr indent="0" lvl="0" marL="0" marR="0" rtl="1" algn="r">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אחרי שהחבילה הראשונה הועברה, מה יקרה עכשיו? מה יהיו המזהים בפניה השניה של צד א'?</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שימו לב, תמיד מה שכתוב ב-ACK של צד אחד  - הוא מה שיגיע ב-SEQ של הצד השני לאחר מכן!</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42" name="Google Shape;642;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71" name="Google Shape;671;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נתאר את ההתרחשות בצורה איטית (כל הזמן לוודא שכולם איתנו), ואז נשאל אותם </a:t>
            </a:r>
            <a:r>
              <a:rPr b="1" i="0" lang="iw-IL" sz="1200" u="none" cap="none" strike="noStrike">
                <a:solidFill>
                  <a:schemeClr val="dk1"/>
                </a:solidFill>
                <a:latin typeface="Calibri"/>
                <a:ea typeface="Calibri"/>
                <a:cs typeface="Calibri"/>
                <a:sym typeface="Calibri"/>
              </a:rPr>
              <a:t>מה יקרה עכשיו?</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זה מקרה די פשוט של ACK אחד שלא הגיע (מכל סיבה שהיא) והטיימר הסתיים.</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במקרה זה צד א' ישלח שוב </a:t>
            </a:r>
            <a:r>
              <a:rPr b="1" i="0" lang="iw-IL" sz="1200" u="none" cap="none" strike="noStrike">
                <a:solidFill>
                  <a:schemeClr val="dk1"/>
                </a:solidFill>
                <a:latin typeface="Calibri"/>
                <a:ea typeface="Calibri"/>
                <a:cs typeface="Calibri"/>
                <a:sym typeface="Calibri"/>
              </a:rPr>
              <a:t>החל מה-ACK האחרון שהוא קיבל (שזה 4). </a:t>
            </a:r>
            <a:r>
              <a:rPr b="0" i="0" lang="iw-IL" sz="1200" u="none" cap="none" strike="noStrike">
                <a:solidFill>
                  <a:schemeClr val="dk1"/>
                </a:solidFill>
                <a:latin typeface="Calibri"/>
                <a:ea typeface="Calibri"/>
                <a:cs typeface="Calibri"/>
                <a:sym typeface="Calibri"/>
              </a:rPr>
              <a:t>כלומר הוא בטוח שצד ב' קיבל עד 4 אבל כל השאר הוא לא יכול להיות בטוח.</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79" name="Google Shape;679;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7" name="Google Shape;70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במקרה הזה נשלחות שתי הודעות אחת אחרי השניה מצד א' (אמרנו שהוא יכול לשלוח כמה ברצף עד שהוא מגיע להגבלה)</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והן מגיעות יחד לצד ב' (אחת מהן התעכבה).</a:t>
            </a:r>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מה יעשה צד ב'? האם ישלח שני אישורים?</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אז זהו שהוא לא חייב. הוא יכול לשלוח אישור אחד בלבד. מה יהיה כתוב באישור הזה?</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08" name="Google Shape;708;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במקרה הזה נשלחות שלוש הודעות אחת אחרי השניה. צד ב' קיבל את הראשונה ואת השלישית אבל לא את האמצעית.</a:t>
            </a:r>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מה על צד ב' לעשות?</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הוא לא יכול לשלוח ACK = 10 כי אז צד א' יבין </a:t>
            </a:r>
            <a:r>
              <a:rPr b="1" i="0" lang="iw-IL" sz="1200" u="sng" cap="none" strike="noStrike">
                <a:solidFill>
                  <a:schemeClr val="dk1"/>
                </a:solidFill>
                <a:latin typeface="Calibri"/>
                <a:ea typeface="Calibri"/>
                <a:cs typeface="Calibri"/>
                <a:sym typeface="Calibri"/>
              </a:rPr>
              <a:t>שהכל</a:t>
            </a:r>
            <a:r>
              <a:rPr b="0" i="0" lang="iw-IL" sz="1200" u="none" cap="none" strike="noStrike">
                <a:solidFill>
                  <a:schemeClr val="dk1"/>
                </a:solidFill>
                <a:latin typeface="Calibri"/>
                <a:ea typeface="Calibri"/>
                <a:cs typeface="Calibri"/>
                <a:sym typeface="Calibri"/>
              </a:rPr>
              <a:t> עוד בית 10 הגיע.</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לכן הוא ישלח ACK = 4 (רק על ההודעה הראשונה).</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והשאלה הבאה – מה צד א' יעשה עכשיו? ישלח מחדש את שתי החתיכות?</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בעצם הטיימר של חתיכה 2 ייגמר, ואז הוא ישלח את חתיכה 2 מחדש.</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אם גם הטיימר של חתיכה 3 ייגמר, אז הוא ישלח גם אותה שוב.</a:t>
            </a:r>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אבל מה שיכול להיות שיקרה זה שצד ב' מיד ישלח לו אישור מעודכן שכולל את כל 3 החתיכות כעת.  ואז בעצם חתיכה 3 לא תצטרך להישלח שנית.</a:t>
            </a:r>
            <a:endParaRPr/>
          </a:p>
          <a:p>
            <a:pPr indent="0" lvl="0" marL="0" marR="0" rtl="1" algn="r">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27" name="Google Shape;72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9" name="Google Shape;759;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1" i="0" lang="iw-IL" sz="1200" u="none" cap="none" strike="noStrike">
                <a:solidFill>
                  <a:srgbClr val="0099D5"/>
                </a:solidFill>
                <a:latin typeface="Tahoma"/>
                <a:ea typeface="Tahoma"/>
                <a:cs typeface="Tahoma"/>
                <a:sym typeface="Tahoma"/>
              </a:rPr>
              <a:t>Initial Sequence Number = מספר סידורי התחלתי</a:t>
            </a:r>
            <a:endParaRPr b="0" i="0" sz="1200" u="none" cap="none" strike="noStrike">
              <a:solidFill>
                <a:schemeClr val="dk1"/>
              </a:solidFill>
              <a:latin typeface="Calibri"/>
              <a:ea typeface="Calibri"/>
              <a:cs typeface="Calibri"/>
              <a:sym typeface="Calibri"/>
            </a:endParaRPr>
          </a:p>
        </p:txBody>
      </p:sp>
      <p:sp>
        <p:nvSpPr>
          <p:cNvPr id="760" name="Google Shape;760;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 name="Google Shape;11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6" name="Google Shape;76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השימוש במספר אקראי נועד להבדיל תקשורת אחת מהשניה, כדי שלא יהיו התנגשויות.</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lnSpc>
                <a:spcPct val="100000"/>
              </a:lnSpc>
              <a:spcBef>
                <a:spcPts val="0"/>
              </a:spcBef>
              <a:spcAft>
                <a:spcPts val="0"/>
              </a:spcAft>
              <a:buClr>
                <a:schemeClr val="dk1"/>
              </a:buClr>
              <a:buSzPts val="1200"/>
              <a:buFont typeface="Calibri"/>
              <a:buNone/>
            </a:pPr>
            <a:r>
              <a:rPr b="0" i="0" lang="iw-IL" sz="1200" u="none" cap="none" strike="noStrike">
                <a:solidFill>
                  <a:schemeClr val="dk1"/>
                </a:solidFill>
                <a:latin typeface="Calibri"/>
                <a:ea typeface="Calibri"/>
                <a:cs typeface="Calibri"/>
                <a:sym typeface="Calibri"/>
              </a:rPr>
              <a:t>שימו לב שגם פסיק וגם רווח הם תווים שנשמרים ומועברים.</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67" name="Google Shape;767;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8" name="Google Shape;77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79" name="Google Shape;77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לא להתבלבל עם מספר ה-Syn ומספר ה-Ack שלמדנו עליהם קודם. אלו שני דברים שונים.</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אלו בעצם דגלים ולכן אנחנו כותבים אותם באותיות גדולות.</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לעשות תרגול של פתיחת שיחה בין חניכים בכיתה!</a:t>
            </a:r>
            <a:r>
              <a:rPr b="0" i="0" lang="iw-IL" sz="1200" u="none" cap="none" strike="noStrike">
                <a:solidFill>
                  <a:schemeClr val="dk1"/>
                </a:solidFill>
                <a:latin typeface="Calibri"/>
                <a:ea typeface="Calibri"/>
                <a:cs typeface="Calibri"/>
                <a:sym typeface="Calibri"/>
              </a:rPr>
              <a:t> בכל פעם בוחרים זוג והם צריכים להגיד אחד לשני "סין", "סין אק", "אק".</a:t>
            </a:r>
            <a:r>
              <a:rPr b="1" i="0" lang="iw-IL" sz="1200" u="none" cap="none" strike="noStrike">
                <a:solidFill>
                  <a:schemeClr val="dk1"/>
                </a:solidFill>
                <a:latin typeface="Calibri"/>
                <a:ea typeface="Calibri"/>
                <a:cs typeface="Calibri"/>
                <a:sym typeface="Calibri"/>
              </a:rPr>
              <a:t> </a:t>
            </a:r>
            <a:r>
              <a:rPr b="0" i="0" lang="iw-IL" sz="1200" u="none" cap="none" strike="noStrike">
                <a:solidFill>
                  <a:schemeClr val="dk1"/>
                </a:solidFill>
                <a:latin typeface="Calibri"/>
                <a:ea typeface="Calibri"/>
                <a:cs typeface="Calibri"/>
                <a:sym typeface="Calibri"/>
              </a:rPr>
              <a:t>לא להתבייש, זה מצחיק. אפשר לאט לאט להגביר את הקצב.</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02" name="Google Shape;802;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אפשר לשאול – איך צד ב' חישב את ה-Ack שלו?</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במהלך לחיצת היד המשולשת תמיד מגדילים את ה-Seq בבית אחד בלבד (אין למעשה מידע שמועבר כך שזה תמיד אותו דבר).</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המחשה ללחיצת יד משולשת:</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כשאנחנו מתחילים שיחה מנומסת בטלפון, אנחנו לעולם לא מתחילים ישר לדבר. המילים הראשונות יהיו תמיד "היי, מה קורה" –"בסדר, מה קורה?" – "בסדר". אחרי כל זה – מי שיזם את השיחה יכול להגיד את מה שהוא התקשר כדי לומר. מעבר לזה שכך אנחנו יכולים לוודא שהצד השני יראה את מה שנכתוב, אנחנו גם מעבירים לו מידע – אם אנחנו חולים או עייפים – הצד השני ישמע את זה ב"מה קורה" שלנו וידע כמה להעמיס עלינו בשיחה בהתאם.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שיחה בפרוטוקול TCP  מתחילה גם היא בלחיצת יד משולשת. SYN, SYN-ACK ו-ACK, שמשמעותן פתיחת התקשורת, אבל לא רק. כשצד אחד שולח SYN  הוא מודיע לצד השני שהוא מעוניין בפתיחת שיחה איתו, ובו זמנית מיידע אותו בפרטים שונים לגביו – מה ה-ISN  שלו, ומה ה-Window Size  שלו. כלומר, עם כמה חבילות הוא יכול להתמודד בו זמנית לפני שהוא מעביר אותן הלאה לשכבת האפליקציה.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19" name="Google Shape;819;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8" name="Google Shape;838;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39" name="Google Shape;839;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7" name="Google Shape;857;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58" name="Google Shape;858;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6" name="Google Shape;866;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2" name="Google Shape;87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rgbClr val="000000"/>
                </a:solidFill>
                <a:latin typeface="Arial"/>
                <a:ea typeface="Arial"/>
                <a:cs typeface="Arial"/>
                <a:sym typeface="Arial"/>
              </a:rPr>
              <a:t>התרגולים שלנו היום הם תיאורטיים ופחות מעשיים מבד"כ מכיוון שלמדנו רק את המנגנון של TCP. </a:t>
            </a:r>
            <a:endParaRPr/>
          </a:p>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rgbClr val="000000"/>
                </a:solidFill>
                <a:latin typeface="Arial"/>
                <a:ea typeface="Arial"/>
                <a:cs typeface="Arial"/>
                <a:sym typeface="Arial"/>
              </a:rPr>
              <a:t>בשיעור הבא נלמד יותר איך זה נראה במציאות ואז גם נתרגל הסנפות וכו'.</a:t>
            </a:r>
            <a:endParaRPr/>
          </a:p>
          <a:p>
            <a:pPr indent="0" lvl="0" marL="0" marR="0" rtl="1" algn="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rgbClr val="000000"/>
                </a:solidFill>
                <a:latin typeface="Arial"/>
                <a:ea typeface="Arial"/>
                <a:cs typeface="Arial"/>
                <a:sym typeface="Arial"/>
              </a:rPr>
              <a:t>מתחילים את תרגיל הכיתה בזוגות. </a:t>
            </a:r>
            <a:endParaRPr/>
          </a:p>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rgbClr val="000000"/>
                </a:solidFill>
                <a:latin typeface="Arial"/>
                <a:ea typeface="Arial"/>
                <a:cs typeface="Arial"/>
                <a:sym typeface="Arial"/>
              </a:rPr>
              <a:t>מי שמסיים, מתחיל את תרגיל הבית שאותו אנחנו עושים לבד ומגישים.</a:t>
            </a:r>
            <a:endParaRPr b="0" i="0" sz="1200" u="none" cap="none" strike="noStrike">
              <a:solidFill>
                <a:srgbClr val="000000"/>
              </a:solidFill>
              <a:latin typeface="Arial"/>
              <a:ea typeface="Arial"/>
              <a:cs typeface="Arial"/>
              <a:sym typeface="Arial"/>
            </a:endParaRPr>
          </a:p>
        </p:txBody>
      </p:sp>
      <p:sp>
        <p:nvSpPr>
          <p:cNvPr id="873" name="Google Shape;873;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iw-I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שכבת האפליקציה "חיה בסרט". היא חושבת שהיא מעבירה מידע ממחשב אחד למחשב שני בעזרת socket,</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אבל בפועל אין לה מושג איך להעביר את המידע הזה עד לצד השני ולוודא שהוא הגיע. היא רק אחראית על איזה מידע אנחנו רוצים לשלוח.</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לכן, שכבת האפליקציה </a:t>
            </a:r>
            <a:r>
              <a:rPr b="1" i="0" lang="iw-IL" sz="1200" u="none" cap="none" strike="noStrike">
                <a:solidFill>
                  <a:schemeClr val="dk1"/>
                </a:solidFill>
                <a:latin typeface="Calibri"/>
                <a:ea typeface="Calibri"/>
                <a:cs typeface="Calibri"/>
                <a:sym typeface="Calibri"/>
              </a:rPr>
              <a:t>מקבל שירות</a:t>
            </a:r>
            <a:r>
              <a:rPr b="0" i="0" lang="iw-IL" sz="1200" u="none" cap="none" strike="noStrike">
                <a:solidFill>
                  <a:schemeClr val="dk1"/>
                </a:solidFill>
                <a:latin typeface="Calibri"/>
                <a:ea typeface="Calibri"/>
                <a:cs typeface="Calibri"/>
                <a:sym typeface="Calibri"/>
              </a:rPr>
              <a:t> מהשכבה שמתחתיתה, שכבת התעבורה.</a:t>
            </a:r>
            <a:endParaRPr/>
          </a:p>
          <a:p>
            <a:pPr indent="0" lvl="0" marL="0" marR="0" rtl="1" algn="r">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ניקח לדוגמא את ההודעה הזאת שכתב דני. אם שכבת האפליקציה רוצה להעביר אותה לצד השני, בעצמה היא חסרת אונים. היא יכולה לכתוב אותה אבל אין לה מושג איך לקחת את זה לצד השני של העולם. זה כמו שדני יכתוב את המכתב לאריק ואז פשוט יניח אותו ברחוב ויצפה שזה יגיע לארה"ב...</a:t>
            </a:r>
            <a:endParaRPr b="0" i="0" sz="1200" u="none" cap="none" strike="noStrike">
              <a:solidFill>
                <a:schemeClr val="dk1"/>
              </a:solidFill>
              <a:latin typeface="Calibri"/>
              <a:ea typeface="Calibri"/>
              <a:cs typeface="Calibri"/>
              <a:sym typeface="Calibri"/>
            </a:endParaRPr>
          </a:p>
        </p:txBody>
      </p:sp>
      <p:sp>
        <p:nvSpPr>
          <p:cNvPr id="136" name="Google Shape;13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אילו שירותים מממש UDP? </a:t>
            </a:r>
            <a:r>
              <a:rPr b="0" i="0" lang="iw-IL" sz="1200" u="none" cap="none" strike="noStrike">
                <a:solidFill>
                  <a:schemeClr val="dk1"/>
                </a:solidFill>
                <a:latin typeface="Calibri"/>
                <a:ea typeface="Calibri"/>
                <a:cs typeface="Calibri"/>
                <a:sym typeface="Calibri"/>
              </a:rPr>
              <a:t>רק את הריבוב.</a:t>
            </a:r>
            <a:endParaRPr b="1" i="0" sz="1200" u="none" cap="none" strike="noStrike">
              <a:solidFill>
                <a:schemeClr val="dk1"/>
              </a:solidFill>
              <a:latin typeface="Calibri"/>
              <a:ea typeface="Calibri"/>
              <a:cs typeface="Calibri"/>
              <a:sym typeface="Calibri"/>
            </a:endParaRPr>
          </a:p>
        </p:txBody>
      </p:sp>
      <p:sp>
        <p:nvSpPr>
          <p:cNvPr id="152" name="Google Shape;15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נזכיר בקצרה מה זה כל דבר ואיך UDP מבצע אותם בפועל.</a:t>
            </a:r>
            <a:endParaRPr b="0" i="0" sz="1200" u="none" cap="none" strike="noStrike">
              <a:solidFill>
                <a:schemeClr val="dk1"/>
              </a:solidFill>
              <a:latin typeface="Calibri"/>
              <a:ea typeface="Calibri"/>
              <a:cs typeface="Calibri"/>
              <a:sym typeface="Calibri"/>
            </a:endParaRPr>
          </a:p>
        </p:txBody>
      </p:sp>
      <p:sp>
        <p:nvSpPr>
          <p:cNvPr id="163" name="Google Shape;16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UDP הוא פרוטוקול שאנחנו מכנים Best Effort = הוא ממש ישתדל שהכל יגיע כמו שצריך אבל אין לו הרבה מה לעשות יותר מזה.</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האם הייתם רוצים שהחברת שליחויות שלכם תגיד לכם את זה? שליח יגיע עם חבילה הרוסה שחצי ממנה נשפך החוצה בדרך, והוא יגיד  לכם – שמעו, באמת שניסיתי.</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מה שכן – החבילות יגיעו מהר....</a:t>
            </a:r>
            <a:endParaRPr b="0" i="0" sz="1200" u="none" cap="none" strike="noStrike">
              <a:solidFill>
                <a:schemeClr val="dk1"/>
              </a:solidFill>
              <a:latin typeface="Calibri"/>
              <a:ea typeface="Calibri"/>
              <a:cs typeface="Calibri"/>
              <a:sym typeface="Calibri"/>
            </a:endParaRPr>
          </a:p>
        </p:txBody>
      </p:sp>
      <p:sp>
        <p:nvSpPr>
          <p:cNvPr id="170" name="Google Shape;17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spcBef>
                <a:spcPts val="0"/>
              </a:spcBef>
              <a:spcAft>
                <a:spcPts val="0"/>
              </a:spcAft>
              <a:buNone/>
            </a:pPr>
            <a:r>
              <a:rPr b="1" i="0" lang="iw-IL" sz="1200" u="none" cap="none" strike="noStrike">
                <a:solidFill>
                  <a:schemeClr val="dk1"/>
                </a:solidFill>
                <a:latin typeface="Calibri"/>
                <a:ea typeface="Calibri"/>
                <a:cs typeface="Calibri"/>
                <a:sym typeface="Calibri"/>
              </a:rPr>
              <a:t>האם זה פותר לי את הבעיה?</a:t>
            </a:r>
            <a:endParaRPr b="1" i="0" sz="12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לא ממש. ממש נחמד שהוא אומר לי שהמידע לא הגיע טוב, אבל איך זה עוזר לי?</a:t>
            </a:r>
            <a:br>
              <a:rPr b="0" i="0" lang="iw-IL" sz="1200" u="none" cap="none" strike="noStrike">
                <a:solidFill>
                  <a:schemeClr val="dk1"/>
                </a:solidFill>
                <a:latin typeface="Calibri"/>
                <a:ea typeface="Calibri"/>
                <a:cs typeface="Calibri"/>
                <a:sym typeface="Calibri"/>
              </a:rPr>
            </a:br>
            <a:r>
              <a:rPr b="0" i="0" lang="iw-IL" sz="1200" u="none" cap="none" strike="noStrike">
                <a:solidFill>
                  <a:schemeClr val="dk1"/>
                </a:solidFill>
                <a:latin typeface="Calibri"/>
                <a:ea typeface="Calibri"/>
                <a:cs typeface="Calibri"/>
                <a:sym typeface="Calibri"/>
              </a:rPr>
              <a:t>זה כמו שהשליח של חברת השליחויות UDP יביא לי את הטלפון השבור ויגיד לי "רק שתדע – זה לא יצא ככה מהמפעל. משהו קרה בדרך". באמת תודה. </a:t>
            </a:r>
            <a:endParaRPr/>
          </a:p>
          <a:p>
            <a:pPr indent="0" lvl="0" marL="0" marR="0" rtl="1" algn="r">
              <a:spcBef>
                <a:spcPts val="0"/>
              </a:spcBef>
              <a:spcAft>
                <a:spcPts val="0"/>
              </a:spcAft>
              <a:buNone/>
            </a:pPr>
            <a:r>
              <a:rPr b="0" i="0" lang="iw-IL" sz="1200" u="none" cap="none" strike="noStrike">
                <a:solidFill>
                  <a:schemeClr val="dk1"/>
                </a:solidFill>
                <a:latin typeface="Calibri"/>
                <a:ea typeface="Calibri"/>
                <a:cs typeface="Calibri"/>
                <a:sym typeface="Calibri"/>
              </a:rPr>
              <a:t>אז בעצם הנטל של לשלוח מחדש מידע שלא הגיע נופל על שכבת האפליקציה – וזה ממש חבל שזה יהיה ככה. לא בשביל זה יש לנו את שכבת התעבורה! היא צריכה לפתור את זה בעצמה!</a:t>
            </a:r>
            <a:endParaRPr b="0" i="0" sz="1200" u="none" cap="none" strike="noStrike">
              <a:solidFill>
                <a:schemeClr val="dk1"/>
              </a:solidFill>
              <a:latin typeface="Calibri"/>
              <a:ea typeface="Calibri"/>
              <a:cs typeface="Calibri"/>
              <a:sym typeface="Calibri"/>
            </a:endParaRPr>
          </a:p>
        </p:txBody>
      </p:sp>
      <p:sp>
        <p:nvSpPr>
          <p:cNvPr id="180" name="Google Shape;18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10245" l="0" r="0" t="0"/>
          <a:stretch/>
        </p:blipFill>
        <p:spPr>
          <a:xfrm>
            <a:off x="0" y="4278254"/>
            <a:ext cx="12192000" cy="2579746"/>
          </a:xfrm>
          <a:prstGeom prst="rect">
            <a:avLst/>
          </a:prstGeom>
          <a:noFill/>
          <a:ln>
            <a:noFill/>
          </a:ln>
        </p:spPr>
      </p:pic>
      <p:sp>
        <p:nvSpPr>
          <p:cNvPr id="17" name="Google Shape;17;p2"/>
          <p:cNvSpPr txBox="1"/>
          <p:nvPr>
            <p:ph idx="1" type="subTitle"/>
          </p:nvPr>
        </p:nvSpPr>
        <p:spPr>
          <a:xfrm>
            <a:off x="90856" y="3516917"/>
            <a:ext cx="11963398" cy="1655762"/>
          </a:xfrm>
          <a:prstGeom prst="rect">
            <a:avLst/>
          </a:prstGeom>
          <a:noFill/>
          <a:ln>
            <a:noFill/>
          </a:ln>
        </p:spPr>
        <p:txBody>
          <a:bodyPr anchorCtr="0" anchor="t" bIns="91425" lIns="91425" spcFirstLastPara="1" rIns="91425" wrap="square" tIns="91425">
            <a:noAutofit/>
          </a:bodyPr>
          <a:lstStyle>
            <a:lvl1pPr indent="0" lvl="0" marL="0" marR="0" rtl="1" algn="ctr">
              <a:lnSpc>
                <a:spcPct val="90000"/>
              </a:lnSpc>
              <a:spcBef>
                <a:spcPts val="1000"/>
              </a:spcBef>
              <a:spcAft>
                <a:spcPts val="0"/>
              </a:spcAft>
              <a:buClr>
                <a:schemeClr val="dk1"/>
              </a:buClr>
              <a:buSzPts val="3200"/>
              <a:buFont typeface="Arial"/>
              <a:buNone/>
              <a:defRPr b="0" i="0" sz="3200" u="none" cap="none" strike="noStrike">
                <a:solidFill>
                  <a:schemeClr val="dk1"/>
                </a:solidFill>
                <a:latin typeface="Tahoma"/>
                <a:ea typeface="Tahoma"/>
                <a:cs typeface="Tahoma"/>
                <a:sym typeface="Tahoma"/>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18" name="Google Shape;18;p2"/>
          <p:cNvPicPr preferRelativeResize="0"/>
          <p:nvPr/>
        </p:nvPicPr>
        <p:blipFill rotWithShape="1">
          <a:blip r:embed="rId3">
            <a:alphaModFix/>
          </a:blip>
          <a:srcRect b="0" l="0" r="0" t="0"/>
          <a:stretch/>
        </p:blipFill>
        <p:spPr>
          <a:xfrm>
            <a:off x="9152738" y="0"/>
            <a:ext cx="3092016" cy="1296099"/>
          </a:xfrm>
          <a:prstGeom prst="rect">
            <a:avLst/>
          </a:prstGeom>
          <a:noFill/>
          <a:ln>
            <a:noFill/>
          </a:ln>
        </p:spPr>
      </p:pic>
      <p:pic>
        <p:nvPicPr>
          <p:cNvPr id="19" name="Google Shape;19;p2"/>
          <p:cNvPicPr preferRelativeResize="0"/>
          <p:nvPr/>
        </p:nvPicPr>
        <p:blipFill rotWithShape="1">
          <a:blip r:embed="rId4">
            <a:alphaModFix/>
          </a:blip>
          <a:srcRect b="0" l="0" r="0" t="0"/>
          <a:stretch/>
        </p:blipFill>
        <p:spPr>
          <a:xfrm>
            <a:off x="90856" y="162843"/>
            <a:ext cx="3009900" cy="1000125"/>
          </a:xfrm>
          <a:prstGeom prst="rect">
            <a:avLst/>
          </a:prstGeom>
          <a:noFill/>
          <a:ln>
            <a:noFill/>
          </a:ln>
        </p:spPr>
      </p:pic>
      <p:sp>
        <p:nvSpPr>
          <p:cNvPr id="20" name="Google Shape;20;p2"/>
          <p:cNvSpPr txBox="1"/>
          <p:nvPr>
            <p:ph type="ctrTitle"/>
          </p:nvPr>
        </p:nvSpPr>
        <p:spPr>
          <a:xfrm>
            <a:off x="71806" y="2376702"/>
            <a:ext cx="11982448" cy="871763"/>
          </a:xfrm>
          <a:prstGeom prst="rect">
            <a:avLst/>
          </a:prstGeom>
          <a:noFill/>
          <a:ln>
            <a:noFill/>
          </a:ln>
        </p:spPr>
        <p:txBody>
          <a:bodyPr anchorCtr="0" anchor="b" bIns="91425" lIns="91425" spcFirstLastPara="1" rIns="91425" wrap="square" tIns="91425">
            <a:noAutofit/>
          </a:bodyPr>
          <a:lstStyle>
            <a:lvl1pPr indent="0" lvl="0" marL="0" marR="0" rtl="1" algn="ctr">
              <a:lnSpc>
                <a:spcPct val="90000"/>
              </a:lnSpc>
              <a:spcBef>
                <a:spcPts val="0"/>
              </a:spcBef>
              <a:spcAft>
                <a:spcPts val="0"/>
              </a:spcAft>
              <a:buClr>
                <a:schemeClr val="dk1"/>
              </a:buClr>
              <a:buSzPts val="5400"/>
              <a:buFont typeface="Tahoma"/>
              <a:buNone/>
              <a:defRPr b="1" i="0" sz="5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 name="Google Shape;21;p2"/>
          <p:cNvSpPr txBox="1"/>
          <p:nvPr>
            <p:ph idx="2" type="body"/>
          </p:nvPr>
        </p:nvSpPr>
        <p:spPr>
          <a:xfrm>
            <a:off x="90856" y="5803900"/>
            <a:ext cx="11963398" cy="977900"/>
          </a:xfrm>
          <a:prstGeom prst="rect">
            <a:avLst/>
          </a:prstGeom>
          <a:noFill/>
          <a:ln>
            <a:noFill/>
          </a:ln>
        </p:spPr>
        <p:txBody>
          <a:bodyPr anchorCtr="0" anchor="b" bIns="91425" lIns="91425" spcFirstLastPara="1" rIns="91425" wrap="square" tIns="91425">
            <a:noAutofit/>
          </a:bodyPr>
          <a:lstStyle>
            <a:lvl1pPr indent="-228600" lvl="0" marL="457200" marR="0" rtl="1" algn="ctr">
              <a:lnSpc>
                <a:spcPct val="90000"/>
              </a:lnSpc>
              <a:spcBef>
                <a:spcPts val="1000"/>
              </a:spcBef>
              <a:spcAft>
                <a:spcPts val="0"/>
              </a:spcAft>
              <a:buClr>
                <a:srgbClr val="BBD6EE"/>
              </a:buClr>
              <a:buSzPts val="2800"/>
              <a:buFont typeface="Arial"/>
              <a:buNone/>
              <a:defRPr b="0" i="0" sz="2800" u="none" cap="none" strike="noStrike">
                <a:solidFill>
                  <a:srgbClr val="BBD6EE"/>
                </a:solidFill>
                <a:latin typeface="Tahoma"/>
                <a:ea typeface="Tahoma"/>
                <a:cs typeface="Tahoma"/>
                <a:sym typeface="Tahom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
                                        </p:tgtEl>
                                        <p:attrNameLst>
                                          <p:attrName>style.visibility</p:attrName>
                                        </p:attrNameLst>
                                      </p:cBhvr>
                                      <p:to>
                                        <p:strVal val="visible"/>
                                      </p:to>
                                    </p:set>
                                    <p:animEffect filter="fade" transition="in">
                                      <p:cBhvr>
                                        <p:cTn dur="500"/>
                                        <p:tgtEl>
                                          <p:spTgt spid="2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
                                            <p:txEl>
                                              <p:pRg end="0" st="0"/>
                                            </p:txEl>
                                          </p:spTgt>
                                        </p:tgtEl>
                                        <p:attrNameLst>
                                          <p:attrName>style.visibility</p:attrName>
                                        </p:attrNameLst>
                                      </p:cBhvr>
                                      <p:to>
                                        <p:strVal val="visible"/>
                                      </p:to>
                                    </p:set>
                                    <p:animEffect filter="fade" transition="in">
                                      <p:cBhvr>
                                        <p:cTn dur="500"/>
                                        <p:tgtEl>
                                          <p:spTgt spid="1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
                                            <p:txEl>
                                              <p:pRg end="1" st="1"/>
                                            </p:txEl>
                                          </p:spTgt>
                                        </p:tgtEl>
                                        <p:attrNameLst>
                                          <p:attrName>style.visibility</p:attrName>
                                        </p:attrNameLst>
                                      </p:cBhvr>
                                      <p:to>
                                        <p:strVal val="visible"/>
                                      </p:to>
                                    </p:set>
                                    <p:animEffect filter="fade" transition="in">
                                      <p:cBhvr>
                                        <p:cTn dur="500"/>
                                        <p:tgtEl>
                                          <p:spTgt spid="1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
                                            <p:txEl>
                                              <p:pRg end="2" st="2"/>
                                            </p:txEl>
                                          </p:spTgt>
                                        </p:tgtEl>
                                        <p:attrNameLst>
                                          <p:attrName>style.visibility</p:attrName>
                                        </p:attrNameLst>
                                      </p:cBhvr>
                                      <p:to>
                                        <p:strVal val="visible"/>
                                      </p:to>
                                    </p:set>
                                    <p:animEffect filter="fade" transition="in">
                                      <p:cBhvr>
                                        <p:cTn dur="500"/>
                                        <p:tgtEl>
                                          <p:spTgt spid="17">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
                                            <p:txEl>
                                              <p:pRg end="3" st="3"/>
                                            </p:txEl>
                                          </p:spTgt>
                                        </p:tgtEl>
                                        <p:attrNameLst>
                                          <p:attrName>style.visibility</p:attrName>
                                        </p:attrNameLst>
                                      </p:cBhvr>
                                      <p:to>
                                        <p:strVal val="visible"/>
                                      </p:to>
                                    </p:set>
                                    <p:animEffect filter="fade" transition="in">
                                      <p:cBhvr>
                                        <p:cTn dur="500"/>
                                        <p:tgtEl>
                                          <p:spTgt spid="17">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
                                            <p:txEl>
                                              <p:pRg end="4" st="4"/>
                                            </p:txEl>
                                          </p:spTgt>
                                        </p:tgtEl>
                                        <p:attrNameLst>
                                          <p:attrName>style.visibility</p:attrName>
                                        </p:attrNameLst>
                                      </p:cBhvr>
                                      <p:to>
                                        <p:strVal val="visible"/>
                                      </p:to>
                                    </p:set>
                                    <p:animEffect filter="fade" transition="in">
                                      <p:cBhvr>
                                        <p:cTn dur="500"/>
                                        <p:tgtEl>
                                          <p:spTgt spid="17">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
                                            <p:txEl>
                                              <p:pRg end="5" st="5"/>
                                            </p:txEl>
                                          </p:spTgt>
                                        </p:tgtEl>
                                        <p:attrNameLst>
                                          <p:attrName>style.visibility</p:attrName>
                                        </p:attrNameLst>
                                      </p:cBhvr>
                                      <p:to>
                                        <p:strVal val="visible"/>
                                      </p:to>
                                    </p:set>
                                    <p:animEffect filter="fade" transition="in">
                                      <p:cBhvr>
                                        <p:cTn dur="500"/>
                                        <p:tgtEl>
                                          <p:spTgt spid="17">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7">
                                            <p:txEl>
                                              <p:pRg end="6" st="6"/>
                                            </p:txEl>
                                          </p:spTgt>
                                        </p:tgtEl>
                                        <p:attrNameLst>
                                          <p:attrName>style.visibility</p:attrName>
                                        </p:attrNameLst>
                                      </p:cBhvr>
                                      <p:to>
                                        <p:strVal val="visible"/>
                                      </p:to>
                                    </p:set>
                                    <p:animEffect filter="fade" transition="in">
                                      <p:cBhvr>
                                        <p:cTn dur="500"/>
                                        <p:tgtEl>
                                          <p:spTgt spid="17">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
                                            <p:txEl>
                                              <p:pRg end="7" st="7"/>
                                            </p:txEl>
                                          </p:spTgt>
                                        </p:tgtEl>
                                        <p:attrNameLst>
                                          <p:attrName>style.visibility</p:attrName>
                                        </p:attrNameLst>
                                      </p:cBhvr>
                                      <p:to>
                                        <p:strVal val="visible"/>
                                      </p:to>
                                    </p:set>
                                    <p:animEffect filter="fade" transition="in">
                                      <p:cBhvr>
                                        <p:cTn dur="500"/>
                                        <p:tgtEl>
                                          <p:spTgt spid="17">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7">
                                            <p:txEl>
                                              <p:pRg end="8" st="8"/>
                                            </p:txEl>
                                          </p:spTgt>
                                        </p:tgtEl>
                                        <p:attrNameLst>
                                          <p:attrName>style.visibility</p:attrName>
                                        </p:attrNameLst>
                                      </p:cBhvr>
                                      <p:to>
                                        <p:strVal val="visible"/>
                                      </p:to>
                                    </p:set>
                                    <p:animEffect filter="fade" transition="in">
                                      <p:cBhvr>
                                        <p:cTn dur="500"/>
                                        <p:tgtEl>
                                          <p:spTgt spid="1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0" st="0"/>
                                            </p:txEl>
                                          </p:spTgt>
                                        </p:tgtEl>
                                        <p:attrNameLst>
                                          <p:attrName>style.visibility</p:attrName>
                                        </p:attrNameLst>
                                      </p:cBhvr>
                                      <p:to>
                                        <p:strVal val="visible"/>
                                      </p:to>
                                    </p:set>
                                    <p:animEffect filter="fade" transition="in">
                                      <p:cBhvr>
                                        <p:cTn dur="500"/>
                                        <p:tgtEl>
                                          <p:spTgt spid="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1" st="1"/>
                                            </p:txEl>
                                          </p:spTgt>
                                        </p:tgtEl>
                                        <p:attrNameLst>
                                          <p:attrName>style.visibility</p:attrName>
                                        </p:attrNameLst>
                                      </p:cBhvr>
                                      <p:to>
                                        <p:strVal val="visible"/>
                                      </p:to>
                                    </p:set>
                                    <p:animEffect filter="fade" transition="in">
                                      <p:cBhvr>
                                        <p:cTn dur="500"/>
                                        <p:tgtEl>
                                          <p:spTgt spid="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2" st="2"/>
                                            </p:txEl>
                                          </p:spTgt>
                                        </p:tgtEl>
                                        <p:attrNameLst>
                                          <p:attrName>style.visibility</p:attrName>
                                        </p:attrNameLst>
                                      </p:cBhvr>
                                      <p:to>
                                        <p:strVal val="visible"/>
                                      </p:to>
                                    </p:set>
                                    <p:animEffect filter="fade" transition="in">
                                      <p:cBhvr>
                                        <p:cTn dur="500"/>
                                        <p:tgtEl>
                                          <p:spTgt spid="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3" st="3"/>
                                            </p:txEl>
                                          </p:spTgt>
                                        </p:tgtEl>
                                        <p:attrNameLst>
                                          <p:attrName>style.visibility</p:attrName>
                                        </p:attrNameLst>
                                      </p:cBhvr>
                                      <p:to>
                                        <p:strVal val="visible"/>
                                      </p:to>
                                    </p:set>
                                    <p:animEffect filter="fade" transition="in">
                                      <p:cBhvr>
                                        <p:cTn dur="500"/>
                                        <p:tgtEl>
                                          <p:spTgt spid="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4" st="4"/>
                                            </p:txEl>
                                          </p:spTgt>
                                        </p:tgtEl>
                                        <p:attrNameLst>
                                          <p:attrName>style.visibility</p:attrName>
                                        </p:attrNameLst>
                                      </p:cBhvr>
                                      <p:to>
                                        <p:strVal val="visible"/>
                                      </p:to>
                                    </p:set>
                                    <p:animEffect filter="fade" transition="in">
                                      <p:cBhvr>
                                        <p:cTn dur="500"/>
                                        <p:tgtEl>
                                          <p:spTgt spid="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5" st="5"/>
                                            </p:txEl>
                                          </p:spTgt>
                                        </p:tgtEl>
                                        <p:attrNameLst>
                                          <p:attrName>style.visibility</p:attrName>
                                        </p:attrNameLst>
                                      </p:cBhvr>
                                      <p:to>
                                        <p:strVal val="visible"/>
                                      </p:to>
                                    </p:set>
                                    <p:animEffect filter="fade" transition="in">
                                      <p:cBhvr>
                                        <p:cTn dur="500"/>
                                        <p:tgtEl>
                                          <p:spTgt spid="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6" st="6"/>
                                            </p:txEl>
                                          </p:spTgt>
                                        </p:tgtEl>
                                        <p:attrNameLst>
                                          <p:attrName>style.visibility</p:attrName>
                                        </p:attrNameLst>
                                      </p:cBhvr>
                                      <p:to>
                                        <p:strVal val="visible"/>
                                      </p:to>
                                    </p:set>
                                    <p:animEffect filter="fade" transition="in">
                                      <p:cBhvr>
                                        <p:cTn dur="500"/>
                                        <p:tgtEl>
                                          <p:spTgt spid="2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7" st="7"/>
                                            </p:txEl>
                                          </p:spTgt>
                                        </p:tgtEl>
                                        <p:attrNameLst>
                                          <p:attrName>style.visibility</p:attrName>
                                        </p:attrNameLst>
                                      </p:cBhvr>
                                      <p:to>
                                        <p:strVal val="visible"/>
                                      </p:to>
                                    </p:set>
                                    <p:animEffect filter="fade" transition="in">
                                      <p:cBhvr>
                                        <p:cTn dur="500"/>
                                        <p:tgtEl>
                                          <p:spTgt spid="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8" st="8"/>
                                            </p:txEl>
                                          </p:spTgt>
                                        </p:tgtEl>
                                        <p:attrNameLst>
                                          <p:attrName>style.visibility</p:attrName>
                                        </p:attrNameLst>
                                      </p:cBhvr>
                                      <p:to>
                                        <p:strVal val="visible"/>
                                      </p:to>
                                    </p:set>
                                    <p:animEffect filter="fade" transition="in">
                                      <p:cBhvr>
                                        <p:cTn dur="500"/>
                                        <p:tgtEl>
                                          <p:spTgt spid="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9" name="Google Shape;79;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5" name="Google Shape;85;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b="9317" l="24854" r="6975" t="3710"/>
          <a:stretch/>
        </p:blipFill>
        <p:spPr>
          <a:xfrm flipH="1" rot="10800000">
            <a:off x="-49630" y="-19050"/>
            <a:ext cx="12287250" cy="990599"/>
          </a:xfrm>
          <a:prstGeom prst="rect">
            <a:avLst/>
          </a:prstGeom>
          <a:noFill/>
          <a:ln>
            <a:noFill/>
          </a:ln>
        </p:spPr>
      </p:pic>
      <p:sp>
        <p:nvSpPr>
          <p:cNvPr id="24" name="Google Shape;24;p3"/>
          <p:cNvSpPr txBox="1"/>
          <p:nvPr>
            <p:ph type="title"/>
          </p:nvPr>
        </p:nvSpPr>
        <p:spPr>
          <a:xfrm>
            <a:off x="0" y="36757"/>
            <a:ext cx="12123962" cy="934792"/>
          </a:xfrm>
          <a:prstGeom prst="rect">
            <a:avLst/>
          </a:prstGeom>
          <a:noFill/>
          <a:ln>
            <a:noFill/>
          </a:ln>
        </p:spPr>
        <p:txBody>
          <a:bodyPr anchorCtr="0" anchor="ctr" bIns="91425" lIns="91425" spcFirstLastPara="1" rIns="91425" wrap="square" tIns="91425">
            <a:noAutofit/>
          </a:bodyPr>
          <a:lstStyle>
            <a:lvl1pPr indent="0" lvl="0" marL="0" marR="0" rtl="1" algn="ctr">
              <a:lnSpc>
                <a:spcPct val="90000"/>
              </a:lnSpc>
              <a:spcBef>
                <a:spcPts val="0"/>
              </a:spcBef>
              <a:spcAft>
                <a:spcPts val="0"/>
              </a:spcAft>
              <a:buClr>
                <a:schemeClr val="dk1"/>
              </a:buClr>
              <a:buSzPts val="4400"/>
              <a:buFont typeface="Tahoma"/>
              <a:buNone/>
              <a:defRPr b="1" i="0" sz="4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3"/>
          <p:cNvSpPr txBox="1"/>
          <p:nvPr>
            <p:ph idx="1" type="body"/>
          </p:nvPr>
        </p:nvSpPr>
        <p:spPr>
          <a:xfrm>
            <a:off x="156481" y="1155700"/>
            <a:ext cx="11811000" cy="5565775"/>
          </a:xfrm>
          <a:prstGeom prst="rect">
            <a:avLst/>
          </a:prstGeom>
          <a:noFill/>
          <a:ln>
            <a:noFill/>
          </a:ln>
        </p:spPr>
        <p:txBody>
          <a:bodyPr anchorCtr="0" anchor="t" bIns="91425" lIns="91425" spcFirstLastPara="1" rIns="91425" wrap="square" tIns="91425">
            <a:noAutofit/>
          </a:bodyPr>
          <a:lstStyle>
            <a:lvl1pPr indent="-457200" lvl="0" marL="457200" marR="0" rtl="1" algn="r">
              <a:lnSpc>
                <a:spcPct val="100000"/>
              </a:lnSpc>
              <a:spcBef>
                <a:spcPts val="1000"/>
              </a:spcBef>
              <a:spcAft>
                <a:spcPts val="0"/>
              </a:spcAft>
              <a:buClr>
                <a:schemeClr val="dk1"/>
              </a:buClr>
              <a:buSzPts val="3600"/>
              <a:buFont typeface="Noto Sans Symbols"/>
              <a:buChar char="▪"/>
              <a:defRPr b="0" i="0" sz="3600" u="none" cap="none" strike="noStrike">
                <a:solidFill>
                  <a:schemeClr val="dk1"/>
                </a:solidFill>
                <a:latin typeface="Tahoma"/>
                <a:ea typeface="Tahoma"/>
                <a:cs typeface="Tahoma"/>
                <a:sym typeface="Tahoma"/>
              </a:defRPr>
            </a:lvl1pPr>
            <a:lvl2pPr indent="-431800" lvl="1" marL="914400" marR="0" rtl="1" algn="r">
              <a:lnSpc>
                <a:spcPct val="100000"/>
              </a:lnSpc>
              <a:spcBef>
                <a:spcPts val="500"/>
              </a:spcBef>
              <a:spcAft>
                <a:spcPts val="0"/>
              </a:spcAft>
              <a:buClr>
                <a:schemeClr val="dk1"/>
              </a:buClr>
              <a:buSzPts val="3200"/>
              <a:buFont typeface="Noto Sans Symbols"/>
              <a:buChar char="▪"/>
              <a:defRPr b="0" i="0" sz="3200" u="none" cap="none" strike="noStrike">
                <a:solidFill>
                  <a:schemeClr val="dk1"/>
                </a:solidFill>
                <a:latin typeface="Tahoma"/>
                <a:ea typeface="Tahoma"/>
                <a:cs typeface="Tahoma"/>
                <a:sym typeface="Tahoma"/>
              </a:defRPr>
            </a:lvl2pPr>
            <a:lvl3pPr indent="-406400" lvl="2" marL="1371600" marR="0" rtl="1" algn="r">
              <a:lnSpc>
                <a:spcPct val="100000"/>
              </a:lnSpc>
              <a:spcBef>
                <a:spcPts val="500"/>
              </a:spcBef>
              <a:spcAft>
                <a:spcPts val="0"/>
              </a:spcAft>
              <a:buClr>
                <a:schemeClr val="dk1"/>
              </a:buClr>
              <a:buSzPts val="2800"/>
              <a:buFont typeface="Noto Sans Symbols"/>
              <a:buChar char="▪"/>
              <a:defRPr b="0" i="0" sz="2800" u="none" cap="none" strike="noStrike">
                <a:solidFill>
                  <a:schemeClr val="dk1"/>
                </a:solidFill>
                <a:latin typeface="Tahoma"/>
                <a:ea typeface="Tahoma"/>
                <a:cs typeface="Tahoma"/>
                <a:sym typeface="Tahoma"/>
              </a:defRPr>
            </a:lvl3pPr>
            <a:lvl4pPr indent="-381000" lvl="3" marL="1828800" marR="0" rtl="1" algn="r">
              <a:lnSpc>
                <a:spcPct val="100000"/>
              </a:lnSpc>
              <a:spcBef>
                <a:spcPts val="500"/>
              </a:spcBef>
              <a:spcAft>
                <a:spcPts val="0"/>
              </a:spcAft>
              <a:buClr>
                <a:schemeClr val="dk1"/>
              </a:buClr>
              <a:buSzPts val="2400"/>
              <a:buFont typeface="Noto Sans Symbols"/>
              <a:buChar char="▪"/>
              <a:defRPr b="0" i="0" sz="2400" u="none" cap="none" strike="noStrike">
                <a:solidFill>
                  <a:schemeClr val="dk1"/>
                </a:solidFill>
                <a:latin typeface="Tahoma"/>
                <a:ea typeface="Tahoma"/>
                <a:cs typeface="Tahoma"/>
                <a:sym typeface="Tahoma"/>
              </a:defRPr>
            </a:lvl4pPr>
            <a:lvl5pPr indent="-381000" lvl="4" marL="2286000" marR="0" rtl="1" algn="r">
              <a:lnSpc>
                <a:spcPct val="100000"/>
              </a:lnSpc>
              <a:spcBef>
                <a:spcPts val="500"/>
              </a:spcBef>
              <a:spcAft>
                <a:spcPts val="0"/>
              </a:spcAft>
              <a:buClr>
                <a:schemeClr val="dk1"/>
              </a:buClr>
              <a:buSzPts val="2400"/>
              <a:buFont typeface="Noto Sans Symbols"/>
              <a:buChar char="▪"/>
              <a:defRPr b="0" i="0" sz="24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pic>
        <p:nvPicPr>
          <p:cNvPr id="29" name="Google Shape;29;p3"/>
          <p:cNvPicPr preferRelativeResize="0"/>
          <p:nvPr/>
        </p:nvPicPr>
        <p:blipFill rotWithShape="1">
          <a:blip r:embed="rId3">
            <a:alphaModFix/>
          </a:blip>
          <a:srcRect b="0" l="0" r="0" t="0"/>
          <a:stretch/>
        </p:blipFill>
        <p:spPr>
          <a:xfrm>
            <a:off x="0" y="6088774"/>
            <a:ext cx="1857813" cy="778751"/>
          </a:xfrm>
          <a:prstGeom prst="rect">
            <a:avLst/>
          </a:prstGeom>
          <a:noFill/>
          <a:ln>
            <a:noFill/>
          </a:ln>
        </p:spPr>
      </p:pic>
      <p:pic>
        <p:nvPicPr>
          <p:cNvPr id="30" name="Google Shape;30;p3"/>
          <p:cNvPicPr preferRelativeResize="0"/>
          <p:nvPr/>
        </p:nvPicPr>
        <p:blipFill rotWithShape="1">
          <a:blip r:embed="rId4">
            <a:alphaModFix/>
          </a:blip>
          <a:srcRect b="0" l="4515" r="3665" t="36897"/>
          <a:stretch/>
        </p:blipFill>
        <p:spPr>
          <a:xfrm flipH="1" rot="10800000">
            <a:off x="-24063" y="5277061"/>
            <a:ext cx="12236116" cy="1605002"/>
          </a:xfrm>
          <a:prstGeom prst="rect">
            <a:avLst/>
          </a:prstGeom>
          <a:noFill/>
          <a:ln>
            <a:noFill/>
          </a:ln>
        </p:spPr>
      </p:pic>
      <p:cxnSp>
        <p:nvCxnSpPr>
          <p:cNvPr id="31" name="Google Shape;31;p3"/>
          <p:cNvCxnSpPr/>
          <p:nvPr/>
        </p:nvCxnSpPr>
        <p:spPr>
          <a:xfrm>
            <a:off x="-49630" y="971549"/>
            <a:ext cx="12287250"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
                                        </p:tgtEl>
                                        <p:attrNameLst>
                                          <p:attrName>style.visibility</p:attrName>
                                        </p:attrNameLst>
                                      </p:cBhvr>
                                      <p:to>
                                        <p:strVal val="visible"/>
                                      </p:to>
                                    </p:set>
                                    <p:animEffect filter="fade" transition="in">
                                      <p:cBhvr>
                                        <p:cTn dur="500"/>
                                        <p:tgtEl>
                                          <p:spTgt spid="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25">
                                            <p:txEl>
                                              <p:pRg end="0" st="0"/>
                                            </p:txEl>
                                          </p:spTgt>
                                        </p:tgtEl>
                                        <p:attrNameLst>
                                          <p:attrName>style.visibility</p:attrName>
                                        </p:attrNameLst>
                                      </p:cBhvr>
                                      <p:to>
                                        <p:strVal val="visible"/>
                                      </p:to>
                                    </p:set>
                                    <p:animEffect filter="fade" transition="in">
                                      <p:cBhvr>
                                        <p:cTn dur="500"/>
                                        <p:tgtEl>
                                          <p:spTgt spid="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25">
                                            <p:txEl>
                                              <p:pRg end="1" st="1"/>
                                            </p:txEl>
                                          </p:spTgt>
                                        </p:tgtEl>
                                        <p:attrNameLst>
                                          <p:attrName>style.visibility</p:attrName>
                                        </p:attrNameLst>
                                      </p:cBhvr>
                                      <p:to>
                                        <p:strVal val="visible"/>
                                      </p:to>
                                    </p:set>
                                    <p:animEffect filter="fade" transition="in">
                                      <p:cBhvr>
                                        <p:cTn dur="500"/>
                                        <p:tgtEl>
                                          <p:spTgt spid="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25">
                                            <p:txEl>
                                              <p:pRg end="2" st="2"/>
                                            </p:txEl>
                                          </p:spTgt>
                                        </p:tgtEl>
                                        <p:attrNameLst>
                                          <p:attrName>style.visibility</p:attrName>
                                        </p:attrNameLst>
                                      </p:cBhvr>
                                      <p:to>
                                        <p:strVal val="visible"/>
                                      </p:to>
                                    </p:set>
                                    <p:animEffect filter="fade" transition="in">
                                      <p:cBhvr>
                                        <p:cTn dur="500"/>
                                        <p:tgtEl>
                                          <p:spTgt spid="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25">
                                            <p:txEl>
                                              <p:pRg end="3" st="3"/>
                                            </p:txEl>
                                          </p:spTgt>
                                        </p:tgtEl>
                                        <p:attrNameLst>
                                          <p:attrName>style.visibility</p:attrName>
                                        </p:attrNameLst>
                                      </p:cBhvr>
                                      <p:to>
                                        <p:strVal val="visible"/>
                                      </p:to>
                                    </p:set>
                                    <p:animEffect filter="fade" transition="in">
                                      <p:cBhvr>
                                        <p:cTn dur="500"/>
                                        <p:tgtEl>
                                          <p:spTgt spid="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25">
                                            <p:txEl>
                                              <p:pRg end="4" st="4"/>
                                            </p:txEl>
                                          </p:spTgt>
                                        </p:tgtEl>
                                        <p:attrNameLst>
                                          <p:attrName>style.visibility</p:attrName>
                                        </p:attrNameLst>
                                      </p:cBhvr>
                                      <p:to>
                                        <p:strVal val="visible"/>
                                      </p:to>
                                    </p:set>
                                    <p:animEffect filter="fade" transition="in">
                                      <p:cBhvr>
                                        <p:cTn dur="500"/>
                                        <p:tgtEl>
                                          <p:spTgt spid="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25">
                                            <p:txEl>
                                              <p:pRg end="5" st="5"/>
                                            </p:txEl>
                                          </p:spTgt>
                                        </p:tgtEl>
                                        <p:attrNameLst>
                                          <p:attrName>style.visibility</p:attrName>
                                        </p:attrNameLst>
                                      </p:cBhvr>
                                      <p:to>
                                        <p:strVal val="visible"/>
                                      </p:to>
                                    </p:set>
                                    <p:animEffect filter="fade" transition="in">
                                      <p:cBhvr>
                                        <p:cTn dur="500"/>
                                        <p:tgtEl>
                                          <p:spTgt spid="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25">
                                            <p:txEl>
                                              <p:pRg end="6" st="6"/>
                                            </p:txEl>
                                          </p:spTgt>
                                        </p:tgtEl>
                                        <p:attrNameLst>
                                          <p:attrName>style.visibility</p:attrName>
                                        </p:attrNameLst>
                                      </p:cBhvr>
                                      <p:to>
                                        <p:strVal val="visible"/>
                                      </p:to>
                                    </p:set>
                                    <p:animEffect filter="fade" transition="in">
                                      <p:cBhvr>
                                        <p:cTn dur="500"/>
                                        <p:tgtEl>
                                          <p:spTgt spid="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25">
                                            <p:txEl>
                                              <p:pRg end="7" st="7"/>
                                            </p:txEl>
                                          </p:spTgt>
                                        </p:tgtEl>
                                        <p:attrNameLst>
                                          <p:attrName>style.visibility</p:attrName>
                                        </p:attrNameLst>
                                      </p:cBhvr>
                                      <p:to>
                                        <p:strVal val="visible"/>
                                      </p:to>
                                    </p:set>
                                    <p:animEffect filter="fade" transition="in">
                                      <p:cBhvr>
                                        <p:cTn dur="500"/>
                                        <p:tgtEl>
                                          <p:spTgt spid="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25">
                                            <p:txEl>
                                              <p:pRg end="8" st="8"/>
                                            </p:txEl>
                                          </p:spTgt>
                                        </p:tgtEl>
                                        <p:attrNameLst>
                                          <p:attrName>style.visibility</p:attrName>
                                        </p:attrNameLst>
                                      </p:cBhvr>
                                      <p:to>
                                        <p:strVal val="visible"/>
                                      </p:to>
                                    </p:set>
                                    <p:animEffect filter="fade" transition="in">
                                      <p:cBhvr>
                                        <p:cTn dur="500"/>
                                        <p:tgtEl>
                                          <p:spTgt spid="2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
          <p:cNvSpPr txBox="1"/>
          <p:nvPr>
            <p:ph type="title"/>
          </p:nvPr>
        </p:nvSpPr>
        <p:spPr>
          <a:xfrm>
            <a:off x="838200" y="1603376"/>
            <a:ext cx="10515600" cy="2852737"/>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4" name="Google Shape;34;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5" name="Google Shape;35;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0" name="Google Shape;40;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Google Shape;50;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5" name="Google Shape;65;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7" name="Google Shape;67;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2" name="Google Shape;72;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4" name="Google Shape;74;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9.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ctrTitle"/>
          </p:nvPr>
        </p:nvSpPr>
        <p:spPr>
          <a:xfrm>
            <a:off x="0" y="2629365"/>
            <a:ext cx="12192000" cy="871763"/>
          </a:xfrm>
          <a:prstGeom prst="rect">
            <a:avLst/>
          </a:prstGeom>
          <a:noFill/>
          <a:ln>
            <a:noFill/>
          </a:ln>
        </p:spPr>
        <p:txBody>
          <a:bodyPr anchorCtr="0" anchor="b" bIns="45700" lIns="91425" spcFirstLastPara="1" rIns="91425" wrap="square" tIns="45700">
            <a:noAutofit/>
          </a:bodyPr>
          <a:lstStyle/>
          <a:p>
            <a:pPr indent="0" lvl="0" marL="0" marR="0" rtl="1" algn="ctr">
              <a:lnSpc>
                <a:spcPct val="90000"/>
              </a:lnSpc>
              <a:spcBef>
                <a:spcPts val="0"/>
              </a:spcBef>
              <a:spcAft>
                <a:spcPts val="0"/>
              </a:spcAft>
              <a:buClr>
                <a:schemeClr val="dk1"/>
              </a:buClr>
              <a:buSzPts val="4000"/>
              <a:buFont typeface="Tahoma"/>
              <a:buNone/>
            </a:pPr>
            <a:r>
              <a:rPr b="1" i="0" lang="iw-IL" sz="4000" u="none" cap="none" strike="noStrike">
                <a:solidFill>
                  <a:schemeClr val="dk1"/>
                </a:solidFill>
                <a:latin typeface="Tahoma"/>
                <a:ea typeface="Tahoma"/>
                <a:cs typeface="Tahoma"/>
                <a:sym typeface="Tahoma"/>
              </a:rPr>
              <a:t>שכבת התעבורה</a:t>
            </a:r>
            <a:br>
              <a:rPr b="1" i="0" lang="iw-IL" sz="4000" u="none" cap="none" strike="noStrike">
                <a:solidFill>
                  <a:schemeClr val="dk1"/>
                </a:solidFill>
                <a:latin typeface="Tahoma"/>
                <a:ea typeface="Tahoma"/>
                <a:cs typeface="Tahoma"/>
                <a:sym typeface="Tahoma"/>
              </a:rPr>
            </a:br>
            <a:r>
              <a:rPr b="1" i="0" lang="iw-IL" sz="6600" u="none" cap="none" strike="noStrike">
                <a:solidFill>
                  <a:schemeClr val="dk1"/>
                </a:solidFill>
                <a:latin typeface="Tahoma"/>
                <a:ea typeface="Tahoma"/>
                <a:cs typeface="Tahoma"/>
                <a:sym typeface="Tahoma"/>
              </a:rPr>
              <a:t>TCP</a:t>
            </a:r>
            <a:endParaRPr b="1" i="0" sz="6600" u="none" cap="none" strike="noStrike">
              <a:solidFill>
                <a:schemeClr val="dk1"/>
              </a:solidFill>
              <a:latin typeface="Tahoma"/>
              <a:ea typeface="Tahoma"/>
              <a:cs typeface="Tahoma"/>
              <a:sym typeface="Tahoma"/>
            </a:endParaRPr>
          </a:p>
        </p:txBody>
      </p:sp>
      <p:sp>
        <p:nvSpPr>
          <p:cNvPr id="95" name="Google Shape;95;p13"/>
          <p:cNvSpPr txBox="1"/>
          <p:nvPr>
            <p:ph idx="1" type="subTitle"/>
          </p:nvPr>
        </p:nvSpPr>
        <p:spPr>
          <a:xfrm>
            <a:off x="114301" y="3204144"/>
            <a:ext cx="11963398" cy="1655762"/>
          </a:xfrm>
          <a:prstGeom prst="rect">
            <a:avLst/>
          </a:prstGeom>
          <a:no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a:p>
            <a:pPr indent="0" lvl="0" marL="0" marR="0" rtl="1" algn="ctr">
              <a:lnSpc>
                <a:spcPct val="80000"/>
              </a:lnSpc>
              <a:spcBef>
                <a:spcPts val="1000"/>
              </a:spcBef>
              <a:spcAft>
                <a:spcPts val="0"/>
              </a:spcAft>
              <a:buClr>
                <a:schemeClr val="dk1"/>
              </a:buClr>
              <a:buSzPts val="3200"/>
              <a:buFont typeface="Arial"/>
              <a:buNone/>
            </a:pPr>
            <a:r>
              <a:rPr b="0" i="0" lang="iw-IL" sz="3200" u="none" cap="none" strike="noStrike">
                <a:solidFill>
                  <a:schemeClr val="dk1"/>
                </a:solidFill>
                <a:latin typeface="Tahoma"/>
                <a:ea typeface="Tahoma"/>
                <a:cs typeface="Tahoma"/>
                <a:sym typeface="Tahoma"/>
              </a:rPr>
              <a:t>חלק ראשון</a:t>
            </a:r>
            <a:br>
              <a:rPr b="0" i="0" lang="iw-IL" sz="3200" u="none" cap="none" strike="noStrike">
                <a:solidFill>
                  <a:schemeClr val="dk1"/>
                </a:solidFill>
                <a:latin typeface="Tahoma"/>
                <a:ea typeface="Tahoma"/>
                <a:cs typeface="Tahoma"/>
                <a:sym typeface="Tahoma"/>
              </a:rPr>
            </a:br>
            <a:br>
              <a:rPr b="0" i="0" lang="iw-IL" sz="3200" u="none" cap="none" strike="noStrike">
                <a:solidFill>
                  <a:schemeClr val="dk1"/>
                </a:solidFill>
                <a:latin typeface="Tahoma"/>
                <a:ea typeface="Tahoma"/>
                <a:cs typeface="Tahoma"/>
                <a:sym typeface="Tahoma"/>
              </a:rPr>
            </a:br>
            <a:r>
              <a:rPr b="0" i="0" lang="iw-IL" sz="2800" u="none" cap="none" strike="noStrike">
                <a:solidFill>
                  <a:schemeClr val="dk1"/>
                </a:solidFill>
                <a:latin typeface="Tahoma"/>
                <a:ea typeface="Tahoma"/>
                <a:cs typeface="Tahoma"/>
                <a:sym typeface="Tahoma"/>
              </a:rPr>
              <a:t>שיעור 7</a:t>
            </a:r>
            <a:endParaRPr b="0" i="0" sz="3200" u="none" cap="none" strike="noStrike">
              <a:solidFill>
                <a:schemeClr val="dk1"/>
              </a:solidFill>
              <a:latin typeface="Tahoma"/>
              <a:ea typeface="Tahoma"/>
              <a:cs typeface="Tahoma"/>
              <a:sym typeface="Tahoma"/>
            </a:endParaRPr>
          </a:p>
        </p:txBody>
      </p:sp>
      <p:sp>
        <p:nvSpPr>
          <p:cNvPr id="96" name="Google Shape;96;p13"/>
          <p:cNvSpPr txBox="1"/>
          <p:nvPr>
            <p:ph idx="2" type="body"/>
          </p:nvPr>
        </p:nvSpPr>
        <p:spPr>
          <a:xfrm>
            <a:off x="90856" y="5803900"/>
            <a:ext cx="11963398" cy="977900"/>
          </a:xfrm>
          <a:prstGeom prst="rect">
            <a:avLst/>
          </a:prstGeom>
          <a:noFill/>
          <a:ln>
            <a:noFill/>
          </a:ln>
        </p:spPr>
        <p:txBody>
          <a:bodyPr anchorCtr="0" anchor="b" bIns="45700" lIns="91425" spcFirstLastPara="1" rIns="91425" wrap="square" tIns="45700">
            <a:noAutofit/>
          </a:bodyPr>
          <a:lstStyle/>
          <a:p>
            <a:pPr indent="0" lvl="0" marL="0" marR="0" rtl="1" algn="ctr">
              <a:lnSpc>
                <a:spcPct val="90000"/>
              </a:lnSpc>
              <a:spcBef>
                <a:spcPts val="0"/>
              </a:spcBef>
              <a:spcAft>
                <a:spcPts val="0"/>
              </a:spcAft>
              <a:buClr>
                <a:srgbClr val="BBD6EE"/>
              </a:buClr>
              <a:buSzPts val="2800"/>
              <a:buFont typeface="Arial"/>
              <a:buNone/>
            </a:pPr>
            <a:r>
              <a:rPr b="0" i="0" lang="iw-IL" sz="2800" u="none" cap="none" strike="noStrike">
                <a:solidFill>
                  <a:srgbClr val="BBD6EE"/>
                </a:solidFill>
                <a:latin typeface="Tahoma"/>
                <a:ea typeface="Tahoma"/>
                <a:cs typeface="Tahoma"/>
                <a:sym typeface="Tahoma"/>
              </a:rPr>
              <a:t>מבוא לרשתות, סמסטר א'</a:t>
            </a:r>
            <a:endParaRPr b="0" i="0" sz="2800" u="none" cap="none" strike="noStrike">
              <a:solidFill>
                <a:srgbClr val="BBD6EE"/>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תזכורת - Encapsulation</a:t>
            </a:r>
            <a:endParaRPr b="1" i="0" sz="4400" u="none" cap="none" strike="noStrike">
              <a:solidFill>
                <a:schemeClr val="dk1"/>
              </a:solidFill>
              <a:latin typeface="Tahoma"/>
              <a:ea typeface="Tahoma"/>
              <a:cs typeface="Tahoma"/>
              <a:sym typeface="Tahoma"/>
            </a:endParaRPr>
          </a:p>
        </p:txBody>
      </p:sp>
      <p:sp>
        <p:nvSpPr>
          <p:cNvPr id="191" name="Google Shape;191;p22"/>
          <p:cNvSpPr txBox="1"/>
          <p:nvPr>
            <p:ph idx="1" type="body"/>
          </p:nvPr>
        </p:nvSpPr>
        <p:spPr>
          <a:xfrm>
            <a:off x="104172" y="1155700"/>
            <a:ext cx="11863309" cy="5565775"/>
          </a:xfrm>
          <a:prstGeom prst="rect">
            <a:avLst/>
          </a:prstGeom>
          <a:noFill/>
          <a:ln>
            <a:noFill/>
          </a:ln>
        </p:spPr>
        <p:txBody>
          <a:bodyPr anchorCtr="0" anchor="t" bIns="45700" lIns="91425" spcFirstLastPara="1" rIns="91425" wrap="square" tIns="45700">
            <a:noAutofit/>
          </a:bodyPr>
          <a:lstStyle/>
          <a:p>
            <a:pPr indent="-292100" lvl="0" marL="292100" marR="0" rtl="1" algn="r">
              <a:lnSpc>
                <a:spcPct val="9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מה הקשר ביןUDP  לבין שכבת האפליקציה?</a:t>
            </a:r>
            <a:endParaRPr/>
          </a:p>
          <a:p>
            <a:pPr indent="-292100" lvl="0" marL="292100" marR="0" rtl="1" algn="r">
              <a:lnSpc>
                <a:spcPct val="9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UDP למעשה "עוטף" את שכבת האפליקציה, כלומר מוסיף מידע בהתחלה שלה.</a:t>
            </a:r>
            <a:endParaRPr/>
          </a:p>
          <a:p>
            <a:pPr indent="-88900" lvl="0" marL="292100"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292100" lvl="0" marL="292100" marR="0" rtl="1" algn="r">
              <a:lnSpc>
                <a:spcPct val="9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רק בעזרת המידע שלUDP  יוכל המידע להגיע לתוכנה הנכונה במחשב ויוכל להתבצע Checksum.</a:t>
            </a:r>
            <a:endParaRPr b="0" i="0" sz="3200" u="none" cap="none" strike="noStrike">
              <a:solidFill>
                <a:schemeClr val="dk1"/>
              </a:solidFill>
              <a:latin typeface="Tahoma"/>
              <a:ea typeface="Tahoma"/>
              <a:cs typeface="Tahoma"/>
              <a:sym typeface="Tahoma"/>
            </a:endParaRPr>
          </a:p>
        </p:txBody>
      </p:sp>
      <p:sp>
        <p:nvSpPr>
          <p:cNvPr id="192" name="Google Shape;192;p22"/>
          <p:cNvSpPr/>
          <p:nvPr/>
        </p:nvSpPr>
        <p:spPr>
          <a:xfrm>
            <a:off x="5396382" y="3105508"/>
            <a:ext cx="3251200" cy="812800"/>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dk1"/>
                </a:solidFill>
                <a:latin typeface="Calibri"/>
                <a:ea typeface="Calibri"/>
                <a:cs typeface="Calibri"/>
                <a:sym typeface="Calibri"/>
              </a:rPr>
              <a:t>שכבת האפליקציה</a:t>
            </a:r>
            <a:br>
              <a:rPr b="0" i="0" lang="iw-IL" sz="1800" u="none" cap="none" strike="noStrike">
                <a:solidFill>
                  <a:schemeClr val="dk1"/>
                </a:solidFill>
                <a:latin typeface="Calibri"/>
                <a:ea typeface="Calibri"/>
                <a:cs typeface="Calibri"/>
                <a:sym typeface="Calibri"/>
              </a:rPr>
            </a:br>
            <a:r>
              <a:rPr b="1" i="0" lang="iw-IL" sz="3200" u="none" cap="none" strike="noStrike">
                <a:solidFill>
                  <a:schemeClr val="dk1"/>
                </a:solidFill>
                <a:latin typeface="Calibri"/>
                <a:ea typeface="Calibri"/>
                <a:cs typeface="Calibri"/>
                <a:sym typeface="Calibri"/>
              </a:rPr>
              <a:t>המידע</a:t>
            </a:r>
            <a:endParaRPr b="0" i="0" sz="1800" u="none" cap="none" strike="noStrike">
              <a:solidFill>
                <a:schemeClr val="dk1"/>
              </a:solidFill>
              <a:latin typeface="Calibri"/>
              <a:ea typeface="Calibri"/>
              <a:cs typeface="Calibri"/>
              <a:sym typeface="Calibri"/>
            </a:endParaRPr>
          </a:p>
        </p:txBody>
      </p:sp>
      <p:sp>
        <p:nvSpPr>
          <p:cNvPr id="193" name="Google Shape;193;p22"/>
          <p:cNvSpPr/>
          <p:nvPr/>
        </p:nvSpPr>
        <p:spPr>
          <a:xfrm>
            <a:off x="3375949" y="3105508"/>
            <a:ext cx="2005919" cy="812800"/>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3600" u="none" cap="none" strike="noStrike">
                <a:solidFill>
                  <a:schemeClr val="dk1"/>
                </a:solidFill>
                <a:latin typeface="Calibri"/>
                <a:ea typeface="Calibri"/>
                <a:cs typeface="Calibri"/>
                <a:sym typeface="Calibri"/>
              </a:rPr>
              <a:t>UDP</a:t>
            </a:r>
            <a:endParaRPr/>
          </a:p>
        </p:txBody>
      </p:sp>
      <p:sp>
        <p:nvSpPr>
          <p:cNvPr id="194" name="Google Shape;194;p22"/>
          <p:cNvSpPr/>
          <p:nvPr/>
        </p:nvSpPr>
        <p:spPr>
          <a:xfrm>
            <a:off x="3375949" y="4306249"/>
            <a:ext cx="2005919" cy="812800"/>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chemeClr val="dk1"/>
                </a:solidFill>
                <a:latin typeface="Calibri"/>
                <a:ea typeface="Calibri"/>
                <a:cs typeface="Calibri"/>
                <a:sym typeface="Calibri"/>
              </a:rPr>
              <a:t>UDP port=53 checksum=185121</a:t>
            </a:r>
            <a:endParaRPr/>
          </a:p>
        </p:txBody>
      </p:sp>
      <p:sp>
        <p:nvSpPr>
          <p:cNvPr id="195" name="Google Shape;195;p22"/>
          <p:cNvSpPr/>
          <p:nvPr/>
        </p:nvSpPr>
        <p:spPr>
          <a:xfrm>
            <a:off x="5396382" y="4306249"/>
            <a:ext cx="4662019" cy="819150"/>
          </a:xfrm>
          <a:prstGeom prst="rect">
            <a:avLst/>
          </a:prstGeom>
          <a:gradFill>
            <a:gsLst>
              <a:gs pos="0">
                <a:srgbClr val="D1D1D1"/>
              </a:gs>
              <a:gs pos="50000">
                <a:srgbClr val="C7C7C7"/>
              </a:gs>
              <a:gs pos="100000">
                <a:srgbClr val="C0C0C0"/>
              </a:gs>
            </a:gsLst>
            <a:lin ang="540000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800" u="none" cap="none" strike="noStrike">
                <a:solidFill>
                  <a:schemeClr val="dk1"/>
                </a:solidFill>
                <a:latin typeface="Calibri"/>
                <a:ea typeface="Calibri"/>
                <a:cs typeface="Calibri"/>
                <a:sym typeface="Calibri"/>
              </a:rPr>
              <a:t>DNS Request</a:t>
            </a:r>
            <a:br>
              <a:rPr b="1" i="0" lang="iw-IL" sz="2800" u="none" cap="none" strike="noStrike">
                <a:solidFill>
                  <a:schemeClr val="dk1"/>
                </a:solidFill>
                <a:latin typeface="Calibri"/>
                <a:ea typeface="Calibri"/>
                <a:cs typeface="Calibri"/>
                <a:sym typeface="Calibri"/>
              </a:rPr>
            </a:br>
            <a:r>
              <a:rPr b="1" i="0" lang="iw-IL" sz="2000" u="none" cap="none" strike="noStrike">
                <a:solidFill>
                  <a:schemeClr val="dk1"/>
                </a:solidFill>
                <a:latin typeface="Calibri"/>
                <a:ea typeface="Calibri"/>
                <a:cs typeface="Calibri"/>
                <a:sym typeface="Calibri"/>
              </a:rPr>
              <a:t>type=A  domain=ynet.co.il</a:t>
            </a:r>
            <a:endParaRPr b="1" i="0" sz="2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5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5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5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500"/>
                                        <p:tgtEl>
                                          <p:spTgt spid="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500"/>
                                        <p:tgtEl>
                                          <p:spTgt spid="1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91">
                                            <p:txEl>
                                              <p:pRg end="5" st="5"/>
                                            </p:txEl>
                                          </p:spTgt>
                                        </p:tgtEl>
                                        <p:attrNameLst>
                                          <p:attrName>style.visibility</p:attrName>
                                        </p:attrNameLst>
                                      </p:cBhvr>
                                      <p:to>
                                        <p:strVal val="visible"/>
                                      </p:to>
                                    </p:set>
                                    <p:animEffect filter="fade" transition="in">
                                      <p:cBhvr>
                                        <p:cTn dur="500"/>
                                        <p:tgtEl>
                                          <p:spTgt spid="1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91">
                                            <p:txEl>
                                              <p:pRg end="6" st="6"/>
                                            </p:txEl>
                                          </p:spTgt>
                                        </p:tgtEl>
                                        <p:attrNameLst>
                                          <p:attrName>style.visibility</p:attrName>
                                        </p:attrNameLst>
                                      </p:cBhvr>
                                      <p:to>
                                        <p:strVal val="visible"/>
                                      </p:to>
                                    </p:set>
                                    <p:animEffect filter="fade" transition="in">
                                      <p:cBhvr>
                                        <p:cTn dur="500"/>
                                        <p:tgtEl>
                                          <p:spTgt spid="1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91">
                                            <p:txEl>
                                              <p:pRg end="7" st="7"/>
                                            </p:txEl>
                                          </p:spTgt>
                                        </p:tgtEl>
                                        <p:attrNameLst>
                                          <p:attrName>style.visibility</p:attrName>
                                        </p:attrNameLst>
                                      </p:cBhvr>
                                      <p:to>
                                        <p:strVal val="visible"/>
                                      </p:to>
                                    </p:set>
                                    <p:animEffect filter="fade" transition="in">
                                      <p:cBhvr>
                                        <p:cTn dur="500"/>
                                        <p:tgtEl>
                                          <p:spTgt spid="1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איך נראית תקשורת עם UDP</a:t>
            </a:r>
            <a:endParaRPr b="1" i="0" sz="4400" u="none" cap="none" strike="noStrike">
              <a:solidFill>
                <a:schemeClr val="dk1"/>
              </a:solidFill>
              <a:latin typeface="Tahoma"/>
              <a:ea typeface="Tahoma"/>
              <a:cs typeface="Tahoma"/>
              <a:sym typeface="Tahoma"/>
            </a:endParaRPr>
          </a:p>
        </p:txBody>
      </p:sp>
      <p:sp>
        <p:nvSpPr>
          <p:cNvPr id="202" name="Google Shape;202;p23"/>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בואו נניח ששכבת האפליקציה מבקשת להעביר את ההודעה הבאה:</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המטרה שלנו היא להעביר אותה מצד א' לצד ב'.</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sp>
        <p:nvSpPr>
          <p:cNvPr id="203" name="Google Shape;203;p23"/>
          <p:cNvSpPr/>
          <p:nvPr/>
        </p:nvSpPr>
        <p:spPr>
          <a:xfrm>
            <a:off x="5021334" y="1985858"/>
            <a:ext cx="2688842" cy="687894"/>
          </a:xfrm>
          <a:prstGeom prst="foldedCorner">
            <a:avLst>
              <a:gd fmla="val 27012" name="adj"/>
            </a:avLst>
          </a:prstGeom>
          <a:gradFill>
            <a:gsLst>
              <a:gs pos="0">
                <a:srgbClr val="7FB75F"/>
              </a:gs>
              <a:gs pos="50000">
                <a:srgbClr val="6EB141"/>
              </a:gs>
              <a:gs pos="100000">
                <a:srgbClr val="5FA134"/>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3600" u="none" cap="none" strike="noStrike">
                <a:solidFill>
                  <a:schemeClr val="lt1"/>
                </a:solidFill>
                <a:latin typeface="Calibri"/>
                <a:ea typeface="Calibri"/>
                <a:cs typeface="Calibri"/>
                <a:sym typeface="Calibri"/>
              </a:rPr>
              <a:t>HEY</a:t>
            </a:r>
            <a:endParaRPr/>
          </a:p>
        </p:txBody>
      </p:sp>
      <p:sp>
        <p:nvSpPr>
          <p:cNvPr id="204" name="Google Shape;204;p23"/>
          <p:cNvSpPr/>
          <p:nvPr/>
        </p:nvSpPr>
        <p:spPr>
          <a:xfrm>
            <a:off x="1786514" y="3611485"/>
            <a:ext cx="1330446" cy="444976"/>
          </a:xfrm>
          <a:prstGeom prst="rect">
            <a:avLst/>
          </a:prstGeom>
          <a:gradFill>
            <a:gsLst>
              <a:gs pos="0">
                <a:srgbClr val="7FB75F"/>
              </a:gs>
              <a:gs pos="50000">
                <a:srgbClr val="6EB141"/>
              </a:gs>
              <a:gs pos="100000">
                <a:srgbClr val="5FA134"/>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HEY</a:t>
            </a:r>
            <a:endParaRPr/>
          </a:p>
        </p:txBody>
      </p:sp>
      <p:pic>
        <p:nvPicPr>
          <p:cNvPr id="205" name="Google Shape;205;p23"/>
          <p:cNvPicPr preferRelativeResize="0"/>
          <p:nvPr/>
        </p:nvPicPr>
        <p:blipFill rotWithShape="1">
          <a:blip r:embed="rId3">
            <a:alphaModFix/>
          </a:blip>
          <a:srcRect b="0" l="0" r="0" t="0"/>
          <a:stretch/>
        </p:blipFill>
        <p:spPr>
          <a:xfrm>
            <a:off x="8840053" y="4623892"/>
            <a:ext cx="1576129" cy="1989028"/>
          </a:xfrm>
          <a:prstGeom prst="rect">
            <a:avLst/>
          </a:prstGeom>
          <a:noFill/>
          <a:ln>
            <a:noFill/>
          </a:ln>
        </p:spPr>
      </p:pic>
      <p:pic>
        <p:nvPicPr>
          <p:cNvPr id="206" name="Google Shape;206;p23"/>
          <p:cNvPicPr preferRelativeResize="0"/>
          <p:nvPr/>
        </p:nvPicPr>
        <p:blipFill rotWithShape="1">
          <a:blip r:embed="rId4">
            <a:alphaModFix/>
          </a:blip>
          <a:srcRect b="0" l="0" r="0" t="0"/>
          <a:stretch/>
        </p:blipFill>
        <p:spPr>
          <a:xfrm flipH="1">
            <a:off x="1580981" y="4478071"/>
            <a:ext cx="1646920" cy="1989028"/>
          </a:xfrm>
          <a:prstGeom prst="rect">
            <a:avLst/>
          </a:prstGeom>
          <a:noFill/>
          <a:ln>
            <a:noFill/>
          </a:ln>
        </p:spPr>
      </p:pic>
      <p:sp>
        <p:nvSpPr>
          <p:cNvPr id="207" name="Google Shape;207;p23"/>
          <p:cNvSpPr/>
          <p:nvPr/>
        </p:nvSpPr>
        <p:spPr>
          <a:xfrm>
            <a:off x="1691922" y="4113438"/>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208" name="Google Shape;208;p23"/>
          <p:cNvSpPr/>
          <p:nvPr/>
        </p:nvSpPr>
        <p:spPr>
          <a:xfrm>
            <a:off x="8648130" y="4090107"/>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5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5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5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5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500"/>
                                        <p:tgtEl>
                                          <p:spTgt spid="20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איך נראית תקשורת עם UDP</a:t>
            </a:r>
            <a:endParaRPr b="1" i="0" sz="4400" u="none" cap="none" strike="noStrike">
              <a:solidFill>
                <a:schemeClr val="dk1"/>
              </a:solidFill>
              <a:latin typeface="Tahoma"/>
              <a:ea typeface="Tahoma"/>
              <a:cs typeface="Tahoma"/>
              <a:sym typeface="Tahoma"/>
            </a:endParaRPr>
          </a:p>
        </p:txBody>
      </p:sp>
      <p:sp>
        <p:nvSpPr>
          <p:cNvPr id="215" name="Google Shape;215;p24"/>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עבור השיעור נניח שהמידע שאנחנו רוצים להעביר מחולק לחלקים.</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pic>
        <p:nvPicPr>
          <p:cNvPr id="216" name="Google Shape;216;p24"/>
          <p:cNvPicPr preferRelativeResize="0"/>
          <p:nvPr/>
        </p:nvPicPr>
        <p:blipFill rotWithShape="1">
          <a:blip r:embed="rId3">
            <a:alphaModFix/>
          </a:blip>
          <a:srcRect b="0" l="0" r="0" t="0"/>
          <a:stretch/>
        </p:blipFill>
        <p:spPr>
          <a:xfrm>
            <a:off x="10391352" y="4478072"/>
            <a:ext cx="1576129" cy="1989028"/>
          </a:xfrm>
          <a:prstGeom prst="rect">
            <a:avLst/>
          </a:prstGeom>
          <a:noFill/>
          <a:ln>
            <a:noFill/>
          </a:ln>
        </p:spPr>
      </p:pic>
      <p:pic>
        <p:nvPicPr>
          <p:cNvPr id="217" name="Google Shape;217;p24"/>
          <p:cNvPicPr preferRelativeResize="0"/>
          <p:nvPr/>
        </p:nvPicPr>
        <p:blipFill rotWithShape="1">
          <a:blip r:embed="rId4">
            <a:alphaModFix/>
          </a:blip>
          <a:srcRect b="0" l="0" r="0" t="0"/>
          <a:stretch/>
        </p:blipFill>
        <p:spPr>
          <a:xfrm flipH="1">
            <a:off x="1135163" y="4478072"/>
            <a:ext cx="1646920" cy="1989028"/>
          </a:xfrm>
          <a:prstGeom prst="rect">
            <a:avLst/>
          </a:prstGeom>
          <a:noFill/>
          <a:ln>
            <a:noFill/>
          </a:ln>
        </p:spPr>
      </p:pic>
      <p:sp>
        <p:nvSpPr>
          <p:cNvPr id="218" name="Google Shape;218;p24"/>
          <p:cNvSpPr/>
          <p:nvPr/>
        </p:nvSpPr>
        <p:spPr>
          <a:xfrm>
            <a:off x="1246104" y="4113439"/>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219" name="Google Shape;219;p24"/>
          <p:cNvSpPr/>
          <p:nvPr/>
        </p:nvSpPr>
        <p:spPr>
          <a:xfrm>
            <a:off x="10385961" y="4113659"/>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sp>
        <p:nvSpPr>
          <p:cNvPr id="220" name="Google Shape;220;p24"/>
          <p:cNvSpPr/>
          <p:nvPr/>
        </p:nvSpPr>
        <p:spPr>
          <a:xfrm>
            <a:off x="1312937" y="3582526"/>
            <a:ext cx="424676" cy="44497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H</a:t>
            </a:r>
            <a:endParaRPr/>
          </a:p>
        </p:txBody>
      </p:sp>
      <p:sp>
        <p:nvSpPr>
          <p:cNvPr id="221" name="Google Shape;221;p24"/>
          <p:cNvSpPr/>
          <p:nvPr/>
        </p:nvSpPr>
        <p:spPr>
          <a:xfrm>
            <a:off x="1791173" y="3582526"/>
            <a:ext cx="424676" cy="44250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E</a:t>
            </a:r>
            <a:endParaRPr/>
          </a:p>
        </p:txBody>
      </p:sp>
      <p:sp>
        <p:nvSpPr>
          <p:cNvPr id="222" name="Google Shape;222;p24"/>
          <p:cNvSpPr/>
          <p:nvPr/>
        </p:nvSpPr>
        <p:spPr>
          <a:xfrm>
            <a:off x="2246466" y="3582526"/>
            <a:ext cx="424676" cy="44250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Y</a:t>
            </a:r>
            <a:endParaRPr/>
          </a:p>
        </p:txBody>
      </p:sp>
      <p:sp>
        <p:nvSpPr>
          <p:cNvPr id="223" name="Google Shape;223;p24"/>
          <p:cNvSpPr/>
          <p:nvPr/>
        </p:nvSpPr>
        <p:spPr>
          <a:xfrm>
            <a:off x="1958623" y="2020263"/>
            <a:ext cx="2092516" cy="687894"/>
          </a:xfrm>
          <a:prstGeom prst="foldedCorner">
            <a:avLst>
              <a:gd fmla="val 27012" name="adj"/>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3600" u="none" cap="none" strike="noStrike">
                <a:solidFill>
                  <a:schemeClr val="lt1"/>
                </a:solidFill>
                <a:latin typeface="Calibri"/>
                <a:ea typeface="Calibri"/>
                <a:cs typeface="Calibri"/>
                <a:sym typeface="Calibri"/>
              </a:rPr>
              <a:t>HEY</a:t>
            </a:r>
            <a:endParaRPr/>
          </a:p>
        </p:txBody>
      </p:sp>
      <p:sp>
        <p:nvSpPr>
          <p:cNvPr id="224" name="Google Shape;224;p24"/>
          <p:cNvSpPr/>
          <p:nvPr/>
        </p:nvSpPr>
        <p:spPr>
          <a:xfrm>
            <a:off x="5581314" y="2039119"/>
            <a:ext cx="859215" cy="67277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3600" u="none" cap="none" strike="noStrike">
                <a:solidFill>
                  <a:schemeClr val="lt1"/>
                </a:solidFill>
                <a:latin typeface="Calibri"/>
                <a:ea typeface="Calibri"/>
                <a:cs typeface="Calibri"/>
                <a:sym typeface="Calibri"/>
              </a:rPr>
              <a:t>H</a:t>
            </a:r>
            <a:endParaRPr/>
          </a:p>
        </p:txBody>
      </p:sp>
      <p:sp>
        <p:nvSpPr>
          <p:cNvPr id="225" name="Google Shape;225;p24"/>
          <p:cNvSpPr/>
          <p:nvPr/>
        </p:nvSpPr>
        <p:spPr>
          <a:xfrm>
            <a:off x="6533444" y="2039119"/>
            <a:ext cx="859215" cy="669038"/>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3600" u="none" cap="none" strike="noStrike">
                <a:solidFill>
                  <a:schemeClr val="lt1"/>
                </a:solidFill>
                <a:latin typeface="Calibri"/>
                <a:ea typeface="Calibri"/>
                <a:cs typeface="Calibri"/>
                <a:sym typeface="Calibri"/>
              </a:rPr>
              <a:t>E</a:t>
            </a:r>
            <a:endParaRPr/>
          </a:p>
        </p:txBody>
      </p:sp>
      <p:sp>
        <p:nvSpPr>
          <p:cNvPr id="226" name="Google Shape;226;p24"/>
          <p:cNvSpPr/>
          <p:nvPr/>
        </p:nvSpPr>
        <p:spPr>
          <a:xfrm>
            <a:off x="7485575" y="2039119"/>
            <a:ext cx="859215" cy="669038"/>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3600" u="none" cap="none" strike="noStrike">
                <a:solidFill>
                  <a:schemeClr val="lt1"/>
                </a:solidFill>
                <a:latin typeface="Calibri"/>
                <a:ea typeface="Calibri"/>
                <a:cs typeface="Calibri"/>
                <a:sym typeface="Calibri"/>
              </a:rPr>
              <a:t>Y</a:t>
            </a:r>
            <a:endParaRPr/>
          </a:p>
        </p:txBody>
      </p:sp>
      <p:cxnSp>
        <p:nvCxnSpPr>
          <p:cNvPr id="227" name="Google Shape;227;p24"/>
          <p:cNvCxnSpPr/>
          <p:nvPr/>
        </p:nvCxnSpPr>
        <p:spPr>
          <a:xfrm>
            <a:off x="4207556" y="2347129"/>
            <a:ext cx="1217340" cy="17081"/>
          </a:xfrm>
          <a:prstGeom prst="straightConnector1">
            <a:avLst/>
          </a:prstGeom>
          <a:noFill/>
          <a:ln cap="flat" cmpd="sng" w="76200">
            <a:solidFill>
              <a:srgbClr val="C0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5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5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5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5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איך נראית תקשורת עם UDP</a:t>
            </a:r>
            <a:endParaRPr b="1" i="0" sz="4400" u="none" cap="none" strike="noStrike">
              <a:solidFill>
                <a:schemeClr val="dk1"/>
              </a:solidFill>
              <a:latin typeface="Tahoma"/>
              <a:ea typeface="Tahoma"/>
              <a:cs typeface="Tahoma"/>
              <a:sym typeface="Tahoma"/>
            </a:endParaRPr>
          </a:p>
        </p:txBody>
      </p:sp>
      <p:sp>
        <p:nvSpPr>
          <p:cNvPr id="234" name="Google Shape;234;p25"/>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אילו בעיות יכולות לצוץ בהעברת מידע עם UDP?</a:t>
            </a:r>
            <a:endParaRPr/>
          </a:p>
          <a:p>
            <a:pPr indent="-292100" lvl="0" marL="292100" marR="0" rtl="1" algn="r">
              <a:lnSpc>
                <a:spcPct val="100000"/>
              </a:lnSpc>
              <a:spcBef>
                <a:spcPts val="100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בעיה 1 – </a:t>
            </a:r>
            <a:r>
              <a:rPr b="0" i="0" lang="iw-IL" sz="3200" u="none" cap="none" strike="noStrike">
                <a:solidFill>
                  <a:schemeClr val="dk1"/>
                </a:solidFill>
                <a:latin typeface="Tahoma"/>
                <a:ea typeface="Tahoma"/>
                <a:cs typeface="Tahoma"/>
                <a:sym typeface="Tahoma"/>
              </a:rPr>
              <a:t>הודעה אחת אבדה בדרך...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pic>
        <p:nvPicPr>
          <p:cNvPr id="235" name="Google Shape;235;p25"/>
          <p:cNvPicPr preferRelativeResize="0"/>
          <p:nvPr/>
        </p:nvPicPr>
        <p:blipFill rotWithShape="1">
          <a:blip r:embed="rId3">
            <a:alphaModFix/>
          </a:blip>
          <a:srcRect b="14737" l="0" r="0" t="0"/>
          <a:stretch/>
        </p:blipFill>
        <p:spPr>
          <a:xfrm>
            <a:off x="9395811" y="3823392"/>
            <a:ext cx="1576129" cy="1695885"/>
          </a:xfrm>
          <a:prstGeom prst="rect">
            <a:avLst/>
          </a:prstGeom>
          <a:noFill/>
          <a:ln>
            <a:noFill/>
          </a:ln>
        </p:spPr>
      </p:pic>
      <p:pic>
        <p:nvPicPr>
          <p:cNvPr id="236" name="Google Shape;236;p25"/>
          <p:cNvPicPr preferRelativeResize="0"/>
          <p:nvPr/>
        </p:nvPicPr>
        <p:blipFill rotWithShape="1">
          <a:blip r:embed="rId4">
            <a:alphaModFix/>
          </a:blip>
          <a:srcRect b="14972" l="0" r="0" t="0"/>
          <a:stretch/>
        </p:blipFill>
        <p:spPr>
          <a:xfrm flipH="1">
            <a:off x="1835052" y="3551037"/>
            <a:ext cx="1646920" cy="1691235"/>
          </a:xfrm>
          <a:prstGeom prst="rect">
            <a:avLst/>
          </a:prstGeom>
          <a:noFill/>
          <a:ln>
            <a:noFill/>
          </a:ln>
        </p:spPr>
      </p:pic>
      <p:sp>
        <p:nvSpPr>
          <p:cNvPr id="237" name="Google Shape;237;p25"/>
          <p:cNvSpPr/>
          <p:nvPr/>
        </p:nvSpPr>
        <p:spPr>
          <a:xfrm>
            <a:off x="1945993" y="3186404"/>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238" name="Google Shape;238;p25"/>
          <p:cNvSpPr/>
          <p:nvPr/>
        </p:nvSpPr>
        <p:spPr>
          <a:xfrm>
            <a:off x="9310926" y="3433591"/>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239" name="Google Shape;239;p25"/>
          <p:cNvCxnSpPr/>
          <p:nvPr/>
        </p:nvCxnSpPr>
        <p:spPr>
          <a:xfrm>
            <a:off x="3778423" y="3506245"/>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240" name="Google Shape;240;p25"/>
          <p:cNvCxnSpPr/>
          <p:nvPr/>
        </p:nvCxnSpPr>
        <p:spPr>
          <a:xfrm>
            <a:off x="3778423" y="4099851"/>
            <a:ext cx="2400168" cy="254952"/>
          </a:xfrm>
          <a:prstGeom prst="straightConnector1">
            <a:avLst/>
          </a:prstGeom>
          <a:noFill/>
          <a:ln cap="flat" cmpd="sng" w="57150">
            <a:solidFill>
              <a:srgbClr val="2F5496"/>
            </a:solidFill>
            <a:prstDash val="solid"/>
            <a:miter lim="800000"/>
            <a:headEnd len="sm" w="sm" type="none"/>
            <a:tailEnd len="sm" w="sm" type="none"/>
          </a:ln>
        </p:spPr>
      </p:cxnSp>
      <p:cxnSp>
        <p:nvCxnSpPr>
          <p:cNvPr id="241" name="Google Shape;241;p25"/>
          <p:cNvCxnSpPr/>
          <p:nvPr/>
        </p:nvCxnSpPr>
        <p:spPr>
          <a:xfrm>
            <a:off x="3778423" y="4749348"/>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242" name="Google Shape;242;p25"/>
          <p:cNvCxnSpPr/>
          <p:nvPr/>
        </p:nvCxnSpPr>
        <p:spPr>
          <a:xfrm>
            <a:off x="6562436" y="4396655"/>
            <a:ext cx="2400168" cy="254952"/>
          </a:xfrm>
          <a:prstGeom prst="straightConnector1">
            <a:avLst/>
          </a:prstGeom>
          <a:noFill/>
          <a:ln cap="flat" cmpd="sng" w="57150">
            <a:solidFill>
              <a:srgbClr val="8DA9DB"/>
            </a:solidFill>
            <a:prstDash val="dash"/>
            <a:miter lim="800000"/>
            <a:headEnd len="sm" w="sm" type="none"/>
            <a:tailEnd len="med" w="med" type="triangle"/>
          </a:ln>
        </p:spPr>
      </p:cxnSp>
      <p:sp>
        <p:nvSpPr>
          <p:cNvPr id="243" name="Google Shape;243;p25"/>
          <p:cNvSpPr/>
          <p:nvPr/>
        </p:nvSpPr>
        <p:spPr>
          <a:xfrm>
            <a:off x="6018246" y="4050981"/>
            <a:ext cx="704537" cy="649496"/>
          </a:xfrm>
          <a:prstGeom prst="mathMultiply">
            <a:avLst>
              <a:gd fmla="val 23520" name="adj1"/>
            </a:avLst>
          </a:prstGeom>
          <a:solidFill>
            <a:srgbClr val="FF0000"/>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4" name="Google Shape;244;p25"/>
          <p:cNvSpPr/>
          <p:nvPr/>
        </p:nvSpPr>
        <p:spPr>
          <a:xfrm>
            <a:off x="4275322" y="3408503"/>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245" name="Google Shape;245;p25"/>
          <p:cNvSpPr/>
          <p:nvPr/>
        </p:nvSpPr>
        <p:spPr>
          <a:xfrm>
            <a:off x="4298793" y="3979991"/>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246" name="Google Shape;246;p25"/>
          <p:cNvSpPr/>
          <p:nvPr/>
        </p:nvSpPr>
        <p:spPr>
          <a:xfrm>
            <a:off x="4282334" y="4651607"/>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Y</a:t>
            </a:r>
            <a:endParaRPr/>
          </a:p>
        </p:txBody>
      </p:sp>
      <p:sp>
        <p:nvSpPr>
          <p:cNvPr id="247" name="Google Shape;247;p25"/>
          <p:cNvSpPr/>
          <p:nvPr/>
        </p:nvSpPr>
        <p:spPr>
          <a:xfrm>
            <a:off x="9412200" y="5704527"/>
            <a:ext cx="424676" cy="44497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H</a:t>
            </a:r>
            <a:endParaRPr/>
          </a:p>
        </p:txBody>
      </p:sp>
      <p:sp>
        <p:nvSpPr>
          <p:cNvPr id="248" name="Google Shape;248;p25"/>
          <p:cNvSpPr/>
          <p:nvPr/>
        </p:nvSpPr>
        <p:spPr>
          <a:xfrm>
            <a:off x="9834257" y="5704527"/>
            <a:ext cx="424676" cy="44250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5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5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5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500"/>
                                        <p:tgtEl>
                                          <p:spTgt spid="2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500"/>
                                        <p:tgtEl>
                                          <p:spTgt spid="2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איך נראית תקשורת עם UDP</a:t>
            </a:r>
            <a:endParaRPr b="1" i="0" sz="4400" u="none" cap="none" strike="noStrike">
              <a:solidFill>
                <a:schemeClr val="dk1"/>
              </a:solidFill>
              <a:latin typeface="Tahoma"/>
              <a:ea typeface="Tahoma"/>
              <a:cs typeface="Tahoma"/>
              <a:sym typeface="Tahoma"/>
            </a:endParaRPr>
          </a:p>
        </p:txBody>
      </p:sp>
      <p:sp>
        <p:nvSpPr>
          <p:cNvPr id="255" name="Google Shape;255;p26"/>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בעיה 2 –</a:t>
            </a:r>
            <a:r>
              <a:rPr b="0" i="0" lang="iw-IL" sz="3200" u="none" cap="none" strike="noStrike">
                <a:solidFill>
                  <a:schemeClr val="dk1"/>
                </a:solidFill>
                <a:latin typeface="Tahoma"/>
                <a:ea typeface="Tahoma"/>
                <a:cs typeface="Tahoma"/>
                <a:sym typeface="Tahoma"/>
              </a:rPr>
              <a:t> הודעה הגיעה משובשת</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pic>
        <p:nvPicPr>
          <p:cNvPr id="256" name="Google Shape;256;p26"/>
          <p:cNvPicPr preferRelativeResize="0"/>
          <p:nvPr/>
        </p:nvPicPr>
        <p:blipFill rotWithShape="1">
          <a:blip r:embed="rId3">
            <a:alphaModFix/>
          </a:blip>
          <a:srcRect b="14737" l="0" r="0" t="0"/>
          <a:stretch/>
        </p:blipFill>
        <p:spPr>
          <a:xfrm>
            <a:off x="9395811" y="3823392"/>
            <a:ext cx="1576129" cy="1695885"/>
          </a:xfrm>
          <a:prstGeom prst="rect">
            <a:avLst/>
          </a:prstGeom>
          <a:noFill/>
          <a:ln>
            <a:noFill/>
          </a:ln>
        </p:spPr>
      </p:pic>
      <p:pic>
        <p:nvPicPr>
          <p:cNvPr id="257" name="Google Shape;257;p26"/>
          <p:cNvPicPr preferRelativeResize="0"/>
          <p:nvPr/>
        </p:nvPicPr>
        <p:blipFill rotWithShape="1">
          <a:blip r:embed="rId4">
            <a:alphaModFix/>
          </a:blip>
          <a:srcRect b="14972" l="0" r="0" t="0"/>
          <a:stretch/>
        </p:blipFill>
        <p:spPr>
          <a:xfrm flipH="1">
            <a:off x="1835052" y="3551037"/>
            <a:ext cx="1646920" cy="1691235"/>
          </a:xfrm>
          <a:prstGeom prst="rect">
            <a:avLst/>
          </a:prstGeom>
          <a:noFill/>
          <a:ln>
            <a:noFill/>
          </a:ln>
        </p:spPr>
      </p:pic>
      <p:sp>
        <p:nvSpPr>
          <p:cNvPr id="258" name="Google Shape;258;p26"/>
          <p:cNvSpPr/>
          <p:nvPr/>
        </p:nvSpPr>
        <p:spPr>
          <a:xfrm>
            <a:off x="1945993" y="3186404"/>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259" name="Google Shape;259;p26"/>
          <p:cNvSpPr/>
          <p:nvPr/>
        </p:nvSpPr>
        <p:spPr>
          <a:xfrm>
            <a:off x="9310926" y="3433591"/>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260" name="Google Shape;260;p26"/>
          <p:cNvCxnSpPr/>
          <p:nvPr/>
        </p:nvCxnSpPr>
        <p:spPr>
          <a:xfrm>
            <a:off x="3718000" y="3524709"/>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261" name="Google Shape;261;p26"/>
          <p:cNvCxnSpPr/>
          <p:nvPr/>
        </p:nvCxnSpPr>
        <p:spPr>
          <a:xfrm>
            <a:off x="3718000" y="4118316"/>
            <a:ext cx="5343896" cy="597221"/>
          </a:xfrm>
          <a:prstGeom prst="straightConnector1">
            <a:avLst/>
          </a:prstGeom>
          <a:noFill/>
          <a:ln cap="flat" cmpd="sng" w="57150">
            <a:solidFill>
              <a:srgbClr val="2F5496"/>
            </a:solidFill>
            <a:prstDash val="solid"/>
            <a:miter lim="800000"/>
            <a:headEnd len="sm" w="sm" type="none"/>
            <a:tailEnd len="med" w="med" type="triangle"/>
          </a:ln>
        </p:spPr>
      </p:cxnSp>
      <p:cxnSp>
        <p:nvCxnSpPr>
          <p:cNvPr id="262" name="Google Shape;262;p26"/>
          <p:cNvCxnSpPr/>
          <p:nvPr/>
        </p:nvCxnSpPr>
        <p:spPr>
          <a:xfrm>
            <a:off x="3718000" y="4767812"/>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263" name="Google Shape;263;p26"/>
          <p:cNvSpPr/>
          <p:nvPr/>
        </p:nvSpPr>
        <p:spPr>
          <a:xfrm>
            <a:off x="4180174" y="3426967"/>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264" name="Google Shape;264;p26"/>
          <p:cNvSpPr/>
          <p:nvPr/>
        </p:nvSpPr>
        <p:spPr>
          <a:xfrm>
            <a:off x="4203645" y="3998455"/>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265" name="Google Shape;265;p26"/>
          <p:cNvSpPr/>
          <p:nvPr/>
        </p:nvSpPr>
        <p:spPr>
          <a:xfrm>
            <a:off x="4198761" y="4670071"/>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Y</a:t>
            </a:r>
            <a:endParaRPr/>
          </a:p>
        </p:txBody>
      </p:sp>
      <p:sp>
        <p:nvSpPr>
          <p:cNvPr id="266" name="Google Shape;266;p26"/>
          <p:cNvSpPr/>
          <p:nvPr/>
        </p:nvSpPr>
        <p:spPr>
          <a:xfrm>
            <a:off x="9662315" y="5733127"/>
            <a:ext cx="424676" cy="44497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a:t>
            </a:r>
            <a:endParaRPr b="1" i="0" sz="2400" u="none" cap="none" strike="noStrike">
              <a:solidFill>
                <a:schemeClr val="lt1"/>
              </a:solidFill>
              <a:latin typeface="Calibri"/>
              <a:ea typeface="Calibri"/>
              <a:cs typeface="Calibri"/>
              <a:sym typeface="Calibri"/>
            </a:endParaRPr>
          </a:p>
        </p:txBody>
      </p:sp>
      <p:sp>
        <p:nvSpPr>
          <p:cNvPr id="267" name="Google Shape;267;p26"/>
          <p:cNvSpPr/>
          <p:nvPr/>
        </p:nvSpPr>
        <p:spPr>
          <a:xfrm>
            <a:off x="10088461" y="5725083"/>
            <a:ext cx="424676" cy="457200"/>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Y</a:t>
            </a:r>
            <a:endParaRPr/>
          </a:p>
        </p:txBody>
      </p:sp>
      <p:sp>
        <p:nvSpPr>
          <p:cNvPr id="268" name="Google Shape;268;p26"/>
          <p:cNvSpPr/>
          <p:nvPr/>
        </p:nvSpPr>
        <p:spPr>
          <a:xfrm>
            <a:off x="9233186" y="5734188"/>
            <a:ext cx="424676" cy="44497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H</a:t>
            </a:r>
            <a:endParaRPr/>
          </a:p>
        </p:txBody>
      </p:sp>
      <p:sp>
        <p:nvSpPr>
          <p:cNvPr id="269" name="Google Shape;269;p26"/>
          <p:cNvSpPr/>
          <p:nvPr/>
        </p:nvSpPr>
        <p:spPr>
          <a:xfrm rot="2702832">
            <a:off x="6195156" y="3993823"/>
            <a:ext cx="428587" cy="766969"/>
          </a:xfrm>
          <a:prstGeom prst="lightningBolt">
            <a:avLst/>
          </a:prstGeom>
          <a:solidFill>
            <a:srgbClr val="FFFF00"/>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5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5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5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500"/>
                                        <p:tgtEl>
                                          <p:spTgt spid="25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איך נראית תקשורת עם UDP</a:t>
            </a:r>
            <a:endParaRPr b="1" i="0" sz="4400" u="none" cap="none" strike="noStrike">
              <a:solidFill>
                <a:schemeClr val="dk1"/>
              </a:solidFill>
              <a:latin typeface="Tahoma"/>
              <a:ea typeface="Tahoma"/>
              <a:cs typeface="Tahoma"/>
              <a:sym typeface="Tahoma"/>
            </a:endParaRPr>
          </a:p>
        </p:txBody>
      </p:sp>
      <p:sp>
        <p:nvSpPr>
          <p:cNvPr id="276" name="Google Shape;276;p27"/>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בעיה 3 –</a:t>
            </a:r>
            <a:r>
              <a:rPr b="0" i="0" lang="iw-IL" sz="3200" u="none" cap="none" strike="noStrike">
                <a:solidFill>
                  <a:schemeClr val="dk1"/>
                </a:solidFill>
                <a:latin typeface="Tahoma"/>
                <a:ea typeface="Tahoma"/>
                <a:cs typeface="Tahoma"/>
                <a:sym typeface="Tahoma"/>
              </a:rPr>
              <a:t> הודעה הגיעה בסדר לא נכון</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pic>
        <p:nvPicPr>
          <p:cNvPr id="277" name="Google Shape;277;p27"/>
          <p:cNvPicPr preferRelativeResize="0"/>
          <p:nvPr/>
        </p:nvPicPr>
        <p:blipFill rotWithShape="1">
          <a:blip r:embed="rId3">
            <a:alphaModFix/>
          </a:blip>
          <a:srcRect b="14737" l="0" r="0" t="0"/>
          <a:stretch/>
        </p:blipFill>
        <p:spPr>
          <a:xfrm>
            <a:off x="9395811" y="3823392"/>
            <a:ext cx="1576129" cy="1695885"/>
          </a:xfrm>
          <a:prstGeom prst="rect">
            <a:avLst/>
          </a:prstGeom>
          <a:noFill/>
          <a:ln>
            <a:noFill/>
          </a:ln>
        </p:spPr>
      </p:pic>
      <p:pic>
        <p:nvPicPr>
          <p:cNvPr id="278" name="Google Shape;278;p27"/>
          <p:cNvPicPr preferRelativeResize="0"/>
          <p:nvPr/>
        </p:nvPicPr>
        <p:blipFill rotWithShape="1">
          <a:blip r:embed="rId4">
            <a:alphaModFix/>
          </a:blip>
          <a:srcRect b="14972" l="0" r="0" t="0"/>
          <a:stretch/>
        </p:blipFill>
        <p:spPr>
          <a:xfrm flipH="1">
            <a:off x="1716759" y="3433591"/>
            <a:ext cx="1646920" cy="1691235"/>
          </a:xfrm>
          <a:prstGeom prst="rect">
            <a:avLst/>
          </a:prstGeom>
          <a:noFill/>
          <a:ln>
            <a:noFill/>
          </a:ln>
        </p:spPr>
      </p:pic>
      <p:sp>
        <p:nvSpPr>
          <p:cNvPr id="279" name="Google Shape;279;p27"/>
          <p:cNvSpPr/>
          <p:nvPr/>
        </p:nvSpPr>
        <p:spPr>
          <a:xfrm>
            <a:off x="1827700" y="3068958"/>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280" name="Google Shape;280;p27"/>
          <p:cNvSpPr/>
          <p:nvPr/>
        </p:nvSpPr>
        <p:spPr>
          <a:xfrm>
            <a:off x="9310926" y="3433591"/>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281" name="Google Shape;281;p27"/>
          <p:cNvCxnSpPr/>
          <p:nvPr/>
        </p:nvCxnSpPr>
        <p:spPr>
          <a:xfrm>
            <a:off x="3707797" y="3551037"/>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282" name="Google Shape;282;p27"/>
          <p:cNvCxnSpPr/>
          <p:nvPr/>
        </p:nvCxnSpPr>
        <p:spPr>
          <a:xfrm>
            <a:off x="3707797" y="4764942"/>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283" name="Google Shape;283;p27"/>
          <p:cNvCxnSpPr/>
          <p:nvPr/>
        </p:nvCxnSpPr>
        <p:spPr>
          <a:xfrm>
            <a:off x="3707797" y="4067036"/>
            <a:ext cx="5343896" cy="2109604"/>
          </a:xfrm>
          <a:prstGeom prst="straightConnector1">
            <a:avLst/>
          </a:prstGeom>
          <a:noFill/>
          <a:ln cap="flat" cmpd="sng" w="57150">
            <a:solidFill>
              <a:srgbClr val="2F5496"/>
            </a:solidFill>
            <a:prstDash val="solid"/>
            <a:miter lim="800000"/>
            <a:headEnd len="sm" w="sm" type="none"/>
            <a:tailEnd len="med" w="med" type="triangle"/>
          </a:ln>
        </p:spPr>
      </p:cxnSp>
      <p:sp>
        <p:nvSpPr>
          <p:cNvPr id="284" name="Google Shape;284;p27"/>
          <p:cNvSpPr/>
          <p:nvPr/>
        </p:nvSpPr>
        <p:spPr>
          <a:xfrm>
            <a:off x="4169971" y="3453295"/>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285" name="Google Shape;285;p27"/>
          <p:cNvSpPr/>
          <p:nvPr/>
        </p:nvSpPr>
        <p:spPr>
          <a:xfrm>
            <a:off x="4193442" y="4127861"/>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286" name="Google Shape;286;p27"/>
          <p:cNvSpPr/>
          <p:nvPr/>
        </p:nvSpPr>
        <p:spPr>
          <a:xfrm>
            <a:off x="4193441" y="4741602"/>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Y</a:t>
            </a:r>
            <a:endParaRPr/>
          </a:p>
        </p:txBody>
      </p:sp>
      <p:sp>
        <p:nvSpPr>
          <p:cNvPr id="287" name="Google Shape;287;p27"/>
          <p:cNvSpPr/>
          <p:nvPr/>
        </p:nvSpPr>
        <p:spPr>
          <a:xfrm>
            <a:off x="9544556" y="5837105"/>
            <a:ext cx="424676" cy="44497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H</a:t>
            </a:r>
            <a:endParaRPr/>
          </a:p>
        </p:txBody>
      </p:sp>
      <p:sp>
        <p:nvSpPr>
          <p:cNvPr id="288" name="Google Shape;288;p27"/>
          <p:cNvSpPr/>
          <p:nvPr/>
        </p:nvSpPr>
        <p:spPr>
          <a:xfrm>
            <a:off x="9978188" y="5837105"/>
            <a:ext cx="424676" cy="44250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Y</a:t>
            </a:r>
            <a:endParaRPr/>
          </a:p>
        </p:txBody>
      </p:sp>
      <p:sp>
        <p:nvSpPr>
          <p:cNvPr id="289" name="Google Shape;289;p27"/>
          <p:cNvSpPr/>
          <p:nvPr/>
        </p:nvSpPr>
        <p:spPr>
          <a:xfrm>
            <a:off x="10411179" y="5837105"/>
            <a:ext cx="424676" cy="442506"/>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400" u="none" cap="none" strike="noStrike">
                <a:solidFill>
                  <a:schemeClr val="lt1"/>
                </a:solidFill>
                <a:latin typeface="Calibri"/>
                <a:ea typeface="Calibri"/>
                <a:cs typeface="Calibri"/>
                <a:sym typeface="Calibri"/>
              </a:rPr>
              <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5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5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5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500"/>
                                        <p:tgtEl>
                                          <p:spTgt spid="27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3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מתי UDP כן מתאים לנו?</a:t>
            </a:r>
            <a:endParaRPr b="1" i="0" sz="4400" u="none" cap="none" strike="noStrike">
              <a:solidFill>
                <a:schemeClr val="dk1"/>
              </a:solidFill>
              <a:latin typeface="Tahoma"/>
              <a:ea typeface="Tahoma"/>
              <a:cs typeface="Tahoma"/>
              <a:sym typeface="Tahoma"/>
            </a:endParaRPr>
          </a:p>
        </p:txBody>
      </p:sp>
      <p:pic>
        <p:nvPicPr>
          <p:cNvPr descr="https://skypeblogs.files.wordpress.com/2013/06/conf-call.jpg" id="296" name="Google Shape;296;p28"/>
          <p:cNvPicPr preferRelativeResize="0"/>
          <p:nvPr/>
        </p:nvPicPr>
        <p:blipFill rotWithShape="1">
          <a:blip r:embed="rId3">
            <a:alphaModFix/>
          </a:blip>
          <a:srcRect b="0" l="0" r="0" t="0"/>
          <a:stretch/>
        </p:blipFill>
        <p:spPr>
          <a:xfrm>
            <a:off x="6172200" y="1498600"/>
            <a:ext cx="4389120" cy="2438400"/>
          </a:xfrm>
          <a:prstGeom prst="rect">
            <a:avLst/>
          </a:prstGeom>
          <a:noFill/>
          <a:ln>
            <a:noFill/>
          </a:ln>
        </p:spPr>
      </p:pic>
      <p:pic>
        <p:nvPicPr>
          <p:cNvPr descr="http://www.worldtvpc.com/images/sports-streaming.jpg" id="297" name="Google Shape;297;p28"/>
          <p:cNvPicPr preferRelativeResize="0"/>
          <p:nvPr/>
        </p:nvPicPr>
        <p:blipFill rotWithShape="1">
          <a:blip r:embed="rId4">
            <a:alphaModFix/>
          </a:blip>
          <a:srcRect b="0" l="0" r="0" t="0"/>
          <a:stretch/>
        </p:blipFill>
        <p:spPr>
          <a:xfrm>
            <a:off x="1196830" y="3396248"/>
            <a:ext cx="3858153" cy="22570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מתי UDP ממש לא מתאים לנו?</a:t>
            </a:r>
            <a:endParaRPr b="1" i="0" sz="4400" u="none" cap="none" strike="noStrike">
              <a:solidFill>
                <a:schemeClr val="dk1"/>
              </a:solidFill>
              <a:latin typeface="Tahoma"/>
              <a:ea typeface="Tahoma"/>
              <a:cs typeface="Tahoma"/>
              <a:sym typeface="Tahoma"/>
            </a:endParaRPr>
          </a:p>
        </p:txBody>
      </p:sp>
      <p:sp>
        <p:nvSpPr>
          <p:cNvPr id="304" name="Google Shape;304;p29"/>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כאשר אנחנו לא יכולים להרשות לעצמנו לאבד מידע!</a:t>
            </a:r>
            <a:endParaRPr/>
          </a:p>
          <a:p>
            <a:pPr indent="-279400" lvl="1" marL="800100" marR="0" rtl="1" algn="r">
              <a:lnSpc>
                <a:spcPct val="100000"/>
              </a:lnSpc>
              <a:spcBef>
                <a:spcPts val="5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בהעברת קבצים</a:t>
            </a:r>
            <a:endParaRPr/>
          </a:p>
          <a:p>
            <a:pPr indent="-279400" lvl="1" marL="800100" marR="0" rtl="1" algn="r">
              <a:lnSpc>
                <a:spcPct val="100000"/>
              </a:lnSpc>
              <a:spcBef>
                <a:spcPts val="5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בגלישה באינטרנט</a:t>
            </a:r>
            <a:endParaRPr/>
          </a:p>
          <a:p>
            <a:pPr indent="-279400" lvl="1" marL="800100" marR="0" rtl="1" algn="r">
              <a:lnSpc>
                <a:spcPct val="100000"/>
              </a:lnSpc>
              <a:spcBef>
                <a:spcPts val="5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כמעט בכל פעולה שאנחנו עושים ברשת....</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5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5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5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500"/>
                                        <p:tgtEl>
                                          <p:spTgt spid="3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סיכום ביניים</a:t>
            </a:r>
            <a:endParaRPr b="1" i="0" sz="4400" u="none" cap="none" strike="noStrike">
              <a:solidFill>
                <a:schemeClr val="dk1"/>
              </a:solidFill>
              <a:latin typeface="Tahoma"/>
              <a:ea typeface="Tahoma"/>
              <a:cs typeface="Tahoma"/>
              <a:sym typeface="Tahoma"/>
            </a:endParaRPr>
          </a:p>
        </p:txBody>
      </p:sp>
      <p:sp>
        <p:nvSpPr>
          <p:cNvPr id="311" name="Google Shape;311;p30"/>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UDP הוא פתרון שברוב המקרים לא מספק אותנו.</a:t>
            </a:r>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זהו פרוטוקול "טיפש" שכמעט ולא עושה כלום.</a:t>
            </a:r>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אנחנו זקוקים לפרוטוקול אמין שידאג שכל מה שנשלח גם מגיע, ובסדר הנכון!</a:t>
            </a:r>
            <a:endParaRPr/>
          </a:p>
          <a:p>
            <a:pPr indent="-292100" lvl="0" marL="292100" marR="0" rtl="1" algn="r">
              <a:lnSpc>
                <a:spcPct val="100000"/>
              </a:lnSpc>
              <a:spcBef>
                <a:spcPts val="1000"/>
              </a:spcBef>
              <a:spcAft>
                <a:spcPts val="0"/>
              </a:spcAft>
              <a:buClr>
                <a:srgbClr val="0099D5"/>
              </a:buClr>
              <a:buSzPts val="3200"/>
              <a:buFont typeface="Noto Sans Symbols"/>
              <a:buChar char="▪"/>
            </a:pPr>
            <a:r>
              <a:rPr b="1" i="0" lang="iw-IL" sz="3200" u="none" cap="none" strike="noStrike">
                <a:solidFill>
                  <a:srgbClr val="0099D5"/>
                </a:solidFill>
                <a:latin typeface="Tahoma"/>
                <a:ea typeface="Tahoma"/>
                <a:cs typeface="Tahoma"/>
                <a:sym typeface="Tahoma"/>
              </a:rPr>
              <a:t>אז... בואו נבנה אותו יחד!</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pic>
        <p:nvPicPr>
          <p:cNvPr id="312" name="Google Shape;312;p30"/>
          <p:cNvPicPr preferRelativeResize="0"/>
          <p:nvPr/>
        </p:nvPicPr>
        <p:blipFill rotWithShape="1">
          <a:blip r:embed="rId3">
            <a:alphaModFix/>
          </a:blip>
          <a:srcRect b="0" l="0" r="0" t="0"/>
          <a:stretch/>
        </p:blipFill>
        <p:spPr>
          <a:xfrm>
            <a:off x="8791770" y="4812532"/>
            <a:ext cx="1300751" cy="1641510"/>
          </a:xfrm>
          <a:prstGeom prst="rect">
            <a:avLst/>
          </a:prstGeom>
          <a:noFill/>
          <a:ln>
            <a:noFill/>
          </a:ln>
        </p:spPr>
      </p:pic>
      <p:pic>
        <p:nvPicPr>
          <p:cNvPr id="313" name="Google Shape;313;p30"/>
          <p:cNvPicPr preferRelativeResize="0"/>
          <p:nvPr/>
        </p:nvPicPr>
        <p:blipFill rotWithShape="1">
          <a:blip r:embed="rId4">
            <a:alphaModFix/>
          </a:blip>
          <a:srcRect b="0" l="0" r="0" t="0"/>
          <a:stretch/>
        </p:blipFill>
        <p:spPr>
          <a:xfrm flipH="1">
            <a:off x="1908476" y="4575622"/>
            <a:ext cx="1179062" cy="1423984"/>
          </a:xfrm>
          <a:prstGeom prst="rect">
            <a:avLst/>
          </a:prstGeom>
          <a:noFill/>
          <a:ln>
            <a:noFill/>
          </a:ln>
        </p:spPr>
      </p:pic>
      <p:sp>
        <p:nvSpPr>
          <p:cNvPr id="314" name="Google Shape;314;p30"/>
          <p:cNvSpPr/>
          <p:nvPr/>
        </p:nvSpPr>
        <p:spPr>
          <a:xfrm>
            <a:off x="1745882" y="4142094"/>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315" name="Google Shape;315;p30"/>
          <p:cNvSpPr/>
          <p:nvPr/>
        </p:nvSpPr>
        <p:spPr>
          <a:xfrm>
            <a:off x="8667482" y="4411560"/>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316" name="Google Shape;316;p30"/>
          <p:cNvCxnSpPr/>
          <p:nvPr/>
        </p:nvCxnSpPr>
        <p:spPr>
          <a:xfrm>
            <a:off x="3323586" y="4742877"/>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317" name="Google Shape;317;p30"/>
          <p:cNvCxnSpPr/>
          <p:nvPr/>
        </p:nvCxnSpPr>
        <p:spPr>
          <a:xfrm>
            <a:off x="3323586" y="5336483"/>
            <a:ext cx="2400168" cy="254952"/>
          </a:xfrm>
          <a:prstGeom prst="straightConnector1">
            <a:avLst/>
          </a:prstGeom>
          <a:noFill/>
          <a:ln cap="flat" cmpd="sng" w="57150">
            <a:solidFill>
              <a:srgbClr val="2F5496"/>
            </a:solidFill>
            <a:prstDash val="solid"/>
            <a:miter lim="800000"/>
            <a:headEnd len="sm" w="sm" type="none"/>
            <a:tailEnd len="sm" w="sm" type="none"/>
          </a:ln>
        </p:spPr>
      </p:cxnSp>
      <p:cxnSp>
        <p:nvCxnSpPr>
          <p:cNvPr id="318" name="Google Shape;318;p30"/>
          <p:cNvCxnSpPr/>
          <p:nvPr/>
        </p:nvCxnSpPr>
        <p:spPr>
          <a:xfrm>
            <a:off x="6107599" y="5633287"/>
            <a:ext cx="2400168" cy="254952"/>
          </a:xfrm>
          <a:prstGeom prst="straightConnector1">
            <a:avLst/>
          </a:prstGeom>
          <a:noFill/>
          <a:ln cap="flat" cmpd="sng" w="57150">
            <a:solidFill>
              <a:srgbClr val="8DA9DB"/>
            </a:solidFill>
            <a:prstDash val="dash"/>
            <a:miter lim="800000"/>
            <a:headEnd len="sm" w="sm" type="none"/>
            <a:tailEnd len="med" w="med" type="triangle"/>
          </a:ln>
        </p:spPr>
      </p:cxnSp>
      <p:sp>
        <p:nvSpPr>
          <p:cNvPr id="319" name="Google Shape;319;p30"/>
          <p:cNvSpPr/>
          <p:nvPr/>
        </p:nvSpPr>
        <p:spPr>
          <a:xfrm>
            <a:off x="5563409" y="5287613"/>
            <a:ext cx="704537" cy="649496"/>
          </a:xfrm>
          <a:prstGeom prst="mathMultiply">
            <a:avLst>
              <a:gd fmla="val 23520" name="adj1"/>
            </a:avLst>
          </a:prstGeom>
          <a:solidFill>
            <a:srgbClr val="FF0000"/>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5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5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500"/>
                                        <p:tgtEl>
                                          <p:spTgt spid="3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animEffect filter="fade" transition="in">
                                      <p:cBhvr>
                                        <p:cTn dur="500"/>
                                        <p:tgtEl>
                                          <p:spTgt spid="3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animEffect filter="fade" transition="in">
                                      <p:cBhvr>
                                        <p:cTn dur="500"/>
                                        <p:tgtEl>
                                          <p:spTgt spid="3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5" st="5"/>
                                            </p:txEl>
                                          </p:spTgt>
                                        </p:tgtEl>
                                        <p:attrNameLst>
                                          <p:attrName>style.visibility</p:attrName>
                                        </p:attrNameLst>
                                      </p:cBhvr>
                                      <p:to>
                                        <p:strVal val="visible"/>
                                      </p:to>
                                    </p:set>
                                    <p:animEffect filter="fade" transition="in">
                                      <p:cBhvr>
                                        <p:cTn dur="500"/>
                                        <p:tgtEl>
                                          <p:spTgt spid="3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6" st="6"/>
                                            </p:txEl>
                                          </p:spTgt>
                                        </p:tgtEl>
                                        <p:attrNameLst>
                                          <p:attrName>style.visibility</p:attrName>
                                        </p:attrNameLst>
                                      </p:cBhvr>
                                      <p:to>
                                        <p:strVal val="visible"/>
                                      </p:to>
                                    </p:set>
                                    <p:animEffect filter="fade" transition="in">
                                      <p:cBhvr>
                                        <p:cTn dur="500"/>
                                        <p:tgtEl>
                                          <p:spTgt spid="3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7" st="7"/>
                                            </p:txEl>
                                          </p:spTgt>
                                        </p:tgtEl>
                                        <p:attrNameLst>
                                          <p:attrName>style.visibility</p:attrName>
                                        </p:attrNameLst>
                                      </p:cBhvr>
                                      <p:to>
                                        <p:strVal val="visible"/>
                                      </p:to>
                                    </p:set>
                                    <p:animEffect filter="fade" transition="in">
                                      <p:cBhvr>
                                        <p:cTn dur="500"/>
                                        <p:tgtEl>
                                          <p:spTgt spid="3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8" st="8"/>
                                            </p:txEl>
                                          </p:spTgt>
                                        </p:tgtEl>
                                        <p:attrNameLst>
                                          <p:attrName>style.visibility</p:attrName>
                                        </p:attrNameLst>
                                      </p:cBhvr>
                                      <p:to>
                                        <p:strVal val="visible"/>
                                      </p:to>
                                    </p:set>
                                    <p:animEffect filter="fade" transition="in">
                                      <p:cBhvr>
                                        <p:cTn dur="500"/>
                                        <p:tgtEl>
                                          <p:spTgt spid="3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4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פרוטוקול גרסה 1.0</a:t>
            </a:r>
            <a:endParaRPr b="1" i="0" sz="4400" u="none" cap="none" strike="noStrike">
              <a:solidFill>
                <a:schemeClr val="dk1"/>
              </a:solidFill>
              <a:latin typeface="Tahoma"/>
              <a:ea typeface="Tahoma"/>
              <a:cs typeface="Tahoma"/>
              <a:sym typeface="Tahoma"/>
            </a:endParaRPr>
          </a:p>
        </p:txBody>
      </p:sp>
      <p:sp>
        <p:nvSpPr>
          <p:cNvPr id="326" name="Google Shape;326;p31"/>
          <p:cNvSpPr txBox="1"/>
          <p:nvPr>
            <p:ph idx="1" type="body"/>
          </p:nvPr>
        </p:nvSpPr>
        <p:spPr>
          <a:xfrm>
            <a:off x="-127322" y="1145894"/>
            <a:ext cx="12319322"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אז איך אני אוכל לדעת אם ההודעה שלי הגיעה לצד השני?</a:t>
            </a:r>
            <a:endParaRPr/>
          </a:p>
          <a:p>
            <a:pPr indent="-292100" lvl="0" marL="292100" marR="0" rtl="1" algn="r">
              <a:lnSpc>
                <a:spcPct val="100000"/>
              </a:lnSpc>
              <a:spcBef>
                <a:spcPts val="100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פתרון: </a:t>
            </a:r>
            <a:r>
              <a:rPr b="1" i="0" lang="iw-IL" sz="3200" u="none" cap="none" strike="noStrike">
                <a:solidFill>
                  <a:srgbClr val="0099D5"/>
                </a:solidFill>
                <a:latin typeface="Tahoma"/>
                <a:ea typeface="Tahoma"/>
                <a:cs typeface="Tahoma"/>
                <a:sym typeface="Tahoma"/>
              </a:rPr>
              <a:t>אישורי קבלה.</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אלו בעיות עדיין קיימות?</a:t>
            </a:r>
            <a:endParaRPr/>
          </a:p>
        </p:txBody>
      </p:sp>
      <p:pic>
        <p:nvPicPr>
          <p:cNvPr id="327" name="Google Shape;327;p31"/>
          <p:cNvPicPr preferRelativeResize="0"/>
          <p:nvPr/>
        </p:nvPicPr>
        <p:blipFill rotWithShape="1">
          <a:blip r:embed="rId3">
            <a:alphaModFix/>
          </a:blip>
          <a:srcRect b="0" l="0" r="0" t="0"/>
          <a:stretch/>
        </p:blipFill>
        <p:spPr>
          <a:xfrm>
            <a:off x="9227196" y="3581461"/>
            <a:ext cx="1300751" cy="1641510"/>
          </a:xfrm>
          <a:prstGeom prst="rect">
            <a:avLst/>
          </a:prstGeom>
          <a:noFill/>
          <a:ln>
            <a:noFill/>
          </a:ln>
        </p:spPr>
      </p:pic>
      <p:pic>
        <p:nvPicPr>
          <p:cNvPr id="328" name="Google Shape;328;p31"/>
          <p:cNvPicPr preferRelativeResize="0"/>
          <p:nvPr/>
        </p:nvPicPr>
        <p:blipFill rotWithShape="1">
          <a:blip r:embed="rId4">
            <a:alphaModFix/>
          </a:blip>
          <a:srcRect b="0" l="0" r="0" t="0"/>
          <a:stretch/>
        </p:blipFill>
        <p:spPr>
          <a:xfrm flipH="1">
            <a:off x="1605125" y="3320250"/>
            <a:ext cx="1179062" cy="1423984"/>
          </a:xfrm>
          <a:prstGeom prst="rect">
            <a:avLst/>
          </a:prstGeom>
          <a:noFill/>
          <a:ln>
            <a:noFill/>
          </a:ln>
        </p:spPr>
      </p:pic>
      <p:sp>
        <p:nvSpPr>
          <p:cNvPr id="329" name="Google Shape;329;p31"/>
          <p:cNvSpPr/>
          <p:nvPr/>
        </p:nvSpPr>
        <p:spPr>
          <a:xfrm>
            <a:off x="1442531" y="2886722"/>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330" name="Google Shape;330;p31"/>
          <p:cNvSpPr/>
          <p:nvPr/>
        </p:nvSpPr>
        <p:spPr>
          <a:xfrm>
            <a:off x="9102908" y="3180489"/>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331" name="Google Shape;331;p31"/>
          <p:cNvCxnSpPr/>
          <p:nvPr/>
        </p:nvCxnSpPr>
        <p:spPr>
          <a:xfrm>
            <a:off x="3333004" y="3073925"/>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332" name="Google Shape;332;p31"/>
          <p:cNvCxnSpPr/>
          <p:nvPr/>
        </p:nvCxnSpPr>
        <p:spPr>
          <a:xfrm rot="10800000">
            <a:off x="3333005" y="3828583"/>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333" name="Google Shape;333;p31"/>
          <p:cNvSpPr/>
          <p:nvPr/>
        </p:nvSpPr>
        <p:spPr>
          <a:xfrm>
            <a:off x="5066336" y="3715110"/>
            <a:ext cx="936782"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קיבלתי</a:t>
            </a:r>
            <a:endParaRPr b="0" i="0" sz="1800" u="none" cap="none" strike="noStrike">
              <a:solidFill>
                <a:schemeClr val="lt1"/>
              </a:solidFill>
              <a:latin typeface="Calibri"/>
              <a:ea typeface="Calibri"/>
              <a:cs typeface="Calibri"/>
              <a:sym typeface="Calibri"/>
            </a:endParaRPr>
          </a:p>
        </p:txBody>
      </p:sp>
      <p:cxnSp>
        <p:nvCxnSpPr>
          <p:cNvPr id="334" name="Google Shape;334;p31"/>
          <p:cNvCxnSpPr/>
          <p:nvPr/>
        </p:nvCxnSpPr>
        <p:spPr>
          <a:xfrm>
            <a:off x="3369170" y="4113583"/>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335" name="Google Shape;335;p31"/>
          <p:cNvCxnSpPr/>
          <p:nvPr/>
        </p:nvCxnSpPr>
        <p:spPr>
          <a:xfrm rot="10800000">
            <a:off x="3369171" y="4868241"/>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336" name="Google Shape;336;p31"/>
          <p:cNvSpPr/>
          <p:nvPr/>
        </p:nvSpPr>
        <p:spPr>
          <a:xfrm>
            <a:off x="5102502" y="4754768"/>
            <a:ext cx="936782"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קיבלתי</a:t>
            </a:r>
            <a:endParaRPr b="0" i="0" sz="1800" u="none" cap="none" strike="noStrike">
              <a:solidFill>
                <a:schemeClr val="lt1"/>
              </a:solidFill>
              <a:latin typeface="Calibri"/>
              <a:ea typeface="Calibri"/>
              <a:cs typeface="Calibri"/>
              <a:sym typeface="Calibri"/>
            </a:endParaRPr>
          </a:p>
        </p:txBody>
      </p:sp>
      <p:sp>
        <p:nvSpPr>
          <p:cNvPr id="337" name="Google Shape;337;p31"/>
          <p:cNvSpPr/>
          <p:nvPr/>
        </p:nvSpPr>
        <p:spPr>
          <a:xfrm>
            <a:off x="3795178" y="2976183"/>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338" name="Google Shape;338;p31"/>
          <p:cNvSpPr/>
          <p:nvPr/>
        </p:nvSpPr>
        <p:spPr>
          <a:xfrm>
            <a:off x="3795178" y="4085084"/>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5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500"/>
                                        <p:tgtEl>
                                          <p:spTgt spid="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500"/>
                                        <p:tgtEl>
                                          <p:spTgt spid="3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Effect filter="fade" transition="in">
                                      <p:cBhvr>
                                        <p:cTn dur="500"/>
                                        <p:tgtEl>
                                          <p:spTgt spid="3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animEffect filter="fade" transition="in">
                                      <p:cBhvr>
                                        <p:cTn dur="500"/>
                                        <p:tgtEl>
                                          <p:spTgt spid="3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animEffect filter="fade" transition="in">
                                      <p:cBhvr>
                                        <p:cTn dur="500"/>
                                        <p:tgtEl>
                                          <p:spTgt spid="3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6" st="6"/>
                                            </p:txEl>
                                          </p:spTgt>
                                        </p:tgtEl>
                                        <p:attrNameLst>
                                          <p:attrName>style.visibility</p:attrName>
                                        </p:attrNameLst>
                                      </p:cBhvr>
                                      <p:to>
                                        <p:strVal val="visible"/>
                                      </p:to>
                                    </p:set>
                                    <p:animEffect filter="fade" transition="in">
                                      <p:cBhvr>
                                        <p:cTn dur="500"/>
                                        <p:tgtEl>
                                          <p:spTgt spid="3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7" st="7"/>
                                            </p:txEl>
                                          </p:spTgt>
                                        </p:tgtEl>
                                        <p:attrNameLst>
                                          <p:attrName>style.visibility</p:attrName>
                                        </p:attrNameLst>
                                      </p:cBhvr>
                                      <p:to>
                                        <p:strVal val="visible"/>
                                      </p:to>
                                    </p:set>
                                    <p:animEffect filter="fade" transition="in">
                                      <p:cBhvr>
                                        <p:cTn dur="500"/>
                                        <p:tgtEl>
                                          <p:spTgt spid="3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8" st="8"/>
                                            </p:txEl>
                                          </p:spTgt>
                                        </p:tgtEl>
                                        <p:attrNameLst>
                                          <p:attrName>style.visibility</p:attrName>
                                        </p:attrNameLst>
                                      </p:cBhvr>
                                      <p:to>
                                        <p:strVal val="visible"/>
                                      </p:to>
                                    </p:set>
                                    <p:animEffect filter="fade" transition="in">
                                      <p:cBhvr>
                                        <p:cTn dur="500"/>
                                        <p:tgtEl>
                                          <p:spTgt spid="32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4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בשיעור הקודם...</a:t>
            </a:r>
            <a:endParaRPr b="1" i="0" sz="4400" u="none" cap="none" strike="noStrike">
              <a:solidFill>
                <a:schemeClr val="dk1"/>
              </a:solidFill>
              <a:latin typeface="Tahoma"/>
              <a:ea typeface="Tahoma"/>
              <a:cs typeface="Tahoma"/>
              <a:sym typeface="Tahoma"/>
            </a:endParaRPr>
          </a:p>
        </p:txBody>
      </p:sp>
      <p:sp>
        <p:nvSpPr>
          <p:cNvPr id="103" name="Google Shape;103;p14"/>
          <p:cNvSpPr txBox="1"/>
          <p:nvPr>
            <p:ph idx="1" type="body"/>
          </p:nvPr>
        </p:nvSpPr>
        <p:spPr>
          <a:xfrm>
            <a:off x="3922181" y="1155700"/>
            <a:ext cx="8045300" cy="5565775"/>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הכרנו את שני השירותים עליהם אחראית שכבת התעבורה.</a:t>
            </a:r>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הכרנו את פרוטוקול UDP ואיך נראה ההדר שלו.</a:t>
            </a:r>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למדנו על המושג Encapsulation (עטיפה) ומה המשמעות שלו בפועל.</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pic>
        <p:nvPicPr>
          <p:cNvPr id="104" name="Google Shape;104;p14"/>
          <p:cNvPicPr preferRelativeResize="0"/>
          <p:nvPr/>
        </p:nvPicPr>
        <p:blipFill rotWithShape="1">
          <a:blip r:embed="rId3">
            <a:alphaModFix/>
          </a:blip>
          <a:srcRect b="0" l="0" r="0" t="0"/>
          <a:stretch/>
        </p:blipFill>
        <p:spPr>
          <a:xfrm>
            <a:off x="0" y="925253"/>
            <a:ext cx="3922181" cy="4384074"/>
          </a:xfrm>
          <a:prstGeom prst="rect">
            <a:avLst/>
          </a:prstGeom>
          <a:noFill/>
          <a:ln>
            <a:noFill/>
          </a:ln>
        </p:spPr>
      </p:pic>
      <p:sp>
        <p:nvSpPr>
          <p:cNvPr id="105" name="Google Shape;105;p14"/>
          <p:cNvSpPr/>
          <p:nvPr/>
        </p:nvSpPr>
        <p:spPr>
          <a:xfrm>
            <a:off x="118320" y="1567084"/>
            <a:ext cx="3553939" cy="4572864"/>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2400" u="sng" cap="none" strike="noStrike">
                <a:solidFill>
                  <a:srgbClr val="000000"/>
                </a:solidFill>
                <a:latin typeface="Arial"/>
                <a:ea typeface="Arial"/>
                <a:cs typeface="Arial"/>
                <a:sym typeface="Arial"/>
              </a:rPr>
              <a:t>מושגים שלמדנו:</a:t>
            </a:r>
            <a:endParaRPr b="1" i="0" sz="2400" u="sng" cap="none" strike="noStrike">
              <a:solidFill>
                <a:srgbClr val="000000"/>
              </a:solidFill>
              <a:latin typeface="Arial"/>
              <a:ea typeface="Arial"/>
              <a:cs typeface="Arial"/>
              <a:sym typeface="Arial"/>
            </a:endParaRPr>
          </a:p>
          <a:p>
            <a:pPr indent="0" lvl="0" marL="0" marR="0" rtl="1" algn="ctr">
              <a:spcBef>
                <a:spcPts val="0"/>
              </a:spcBef>
              <a:spcAft>
                <a:spcPts val="0"/>
              </a:spcAft>
              <a:buNone/>
            </a:pPr>
            <a:r>
              <a:t/>
            </a:r>
            <a:endParaRPr b="1" i="0" sz="500" u="sng" cap="none" strike="noStrike">
              <a:solidFill>
                <a:srgbClr val="000000"/>
              </a:solidFill>
              <a:latin typeface="Arial"/>
              <a:ea typeface="Arial"/>
              <a:cs typeface="Arial"/>
              <a:sym typeface="Arial"/>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Multiplexing (ריבוב)</a:t>
            </a:r>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העברה אמינה של מידע</a:t>
            </a:r>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Encapsulation (עטיפה)</a:t>
            </a:r>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פורט פתוח</a:t>
            </a:r>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UDP</a:t>
            </a:r>
            <a:endParaRPr b="0" i="0" sz="2400" u="none" cap="none" strike="noStrike">
              <a:solidFill>
                <a:srgbClr val="000000"/>
              </a:solidFill>
              <a:latin typeface="Arial"/>
              <a:ea typeface="Arial"/>
              <a:cs typeface="Arial"/>
              <a:sym typeface="Arial"/>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Segment</a:t>
            </a:r>
            <a:endParaRPr b="0" i="0" sz="2400" u="none" cap="none" strike="noStrike">
              <a:solidFill>
                <a:srgbClr val="000000"/>
              </a:solidFill>
              <a:latin typeface="Arial"/>
              <a:ea typeface="Arial"/>
              <a:cs typeface="Arial"/>
              <a:sym typeface="Arial"/>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Checksum</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500"/>
                                        <p:tgtEl>
                                          <p:spTgt spid="10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500"/>
                                        <p:tgtEl>
                                          <p:spTgt spid="10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5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פרוטוקול גרסה 1.0</a:t>
            </a:r>
            <a:endParaRPr b="1" i="0" sz="4400" u="none" cap="none" strike="noStrike">
              <a:solidFill>
                <a:schemeClr val="dk1"/>
              </a:solidFill>
              <a:latin typeface="Tahoma"/>
              <a:ea typeface="Tahoma"/>
              <a:cs typeface="Tahoma"/>
              <a:sym typeface="Tahoma"/>
            </a:endParaRPr>
          </a:p>
        </p:txBody>
      </p:sp>
      <p:sp>
        <p:nvSpPr>
          <p:cNvPr id="345" name="Google Shape;345;p32"/>
          <p:cNvSpPr txBox="1"/>
          <p:nvPr>
            <p:ph idx="1" type="body"/>
          </p:nvPr>
        </p:nvSpPr>
        <p:spPr>
          <a:xfrm>
            <a:off x="-127322" y="1145894"/>
            <a:ext cx="12319322"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בעיה 1: </a:t>
            </a:r>
            <a:r>
              <a:rPr b="0" i="0" lang="iw-IL" sz="3200" u="none" cap="none" strike="noStrike">
                <a:solidFill>
                  <a:schemeClr val="dk1"/>
                </a:solidFill>
                <a:latin typeface="Tahoma"/>
                <a:ea typeface="Tahoma"/>
                <a:cs typeface="Tahoma"/>
                <a:sym typeface="Tahoma"/>
              </a:rPr>
              <a:t>אם הודעה תיאבד בדרך, צד ב' לא ישלח אישור קבלה.</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1" i="0" sz="3200" u="none" cap="none" strike="noStrike">
              <a:solidFill>
                <a:srgbClr val="0099D5"/>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אלו בעיות עדיין קיימות?</a:t>
            </a:r>
            <a:endParaRPr/>
          </a:p>
        </p:txBody>
      </p:sp>
      <p:pic>
        <p:nvPicPr>
          <p:cNvPr id="346" name="Google Shape;346;p32"/>
          <p:cNvPicPr preferRelativeResize="0"/>
          <p:nvPr/>
        </p:nvPicPr>
        <p:blipFill rotWithShape="1">
          <a:blip r:embed="rId3">
            <a:alphaModFix/>
          </a:blip>
          <a:srcRect b="0" l="0" r="0" t="0"/>
          <a:stretch/>
        </p:blipFill>
        <p:spPr>
          <a:xfrm>
            <a:off x="9227196" y="3581461"/>
            <a:ext cx="1300751" cy="1641510"/>
          </a:xfrm>
          <a:prstGeom prst="rect">
            <a:avLst/>
          </a:prstGeom>
          <a:noFill/>
          <a:ln>
            <a:noFill/>
          </a:ln>
        </p:spPr>
      </p:pic>
      <p:pic>
        <p:nvPicPr>
          <p:cNvPr id="347" name="Google Shape;347;p32"/>
          <p:cNvPicPr preferRelativeResize="0"/>
          <p:nvPr/>
        </p:nvPicPr>
        <p:blipFill rotWithShape="1">
          <a:blip r:embed="rId4">
            <a:alphaModFix/>
          </a:blip>
          <a:srcRect b="0" l="0" r="0" t="0"/>
          <a:stretch/>
        </p:blipFill>
        <p:spPr>
          <a:xfrm flipH="1">
            <a:off x="1605125" y="3320250"/>
            <a:ext cx="1179062" cy="1423984"/>
          </a:xfrm>
          <a:prstGeom prst="rect">
            <a:avLst/>
          </a:prstGeom>
          <a:noFill/>
          <a:ln>
            <a:noFill/>
          </a:ln>
        </p:spPr>
      </p:pic>
      <p:sp>
        <p:nvSpPr>
          <p:cNvPr id="348" name="Google Shape;348;p32"/>
          <p:cNvSpPr/>
          <p:nvPr/>
        </p:nvSpPr>
        <p:spPr>
          <a:xfrm>
            <a:off x="1442531" y="2886722"/>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349" name="Google Shape;349;p32"/>
          <p:cNvSpPr/>
          <p:nvPr/>
        </p:nvSpPr>
        <p:spPr>
          <a:xfrm>
            <a:off x="9102908" y="3180489"/>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350" name="Google Shape;350;p32"/>
          <p:cNvCxnSpPr/>
          <p:nvPr/>
        </p:nvCxnSpPr>
        <p:spPr>
          <a:xfrm>
            <a:off x="2978287" y="3689219"/>
            <a:ext cx="2738431" cy="303822"/>
          </a:xfrm>
          <a:prstGeom prst="straightConnector1">
            <a:avLst/>
          </a:prstGeom>
          <a:noFill/>
          <a:ln cap="flat" cmpd="sng" w="57150">
            <a:solidFill>
              <a:srgbClr val="2F5496"/>
            </a:solidFill>
            <a:prstDash val="solid"/>
            <a:miter lim="800000"/>
            <a:headEnd len="sm" w="sm" type="none"/>
            <a:tailEnd len="sm" w="sm" type="none"/>
          </a:ln>
        </p:spPr>
      </p:cxnSp>
      <p:cxnSp>
        <p:nvCxnSpPr>
          <p:cNvPr id="351" name="Google Shape;351;p32"/>
          <p:cNvCxnSpPr/>
          <p:nvPr/>
        </p:nvCxnSpPr>
        <p:spPr>
          <a:xfrm>
            <a:off x="6100563" y="4034893"/>
            <a:ext cx="2932533" cy="303822"/>
          </a:xfrm>
          <a:prstGeom prst="straightConnector1">
            <a:avLst/>
          </a:prstGeom>
          <a:noFill/>
          <a:ln cap="flat" cmpd="sng" w="57150">
            <a:solidFill>
              <a:srgbClr val="8DA9DB"/>
            </a:solidFill>
            <a:prstDash val="dash"/>
            <a:miter lim="800000"/>
            <a:headEnd len="sm" w="sm" type="none"/>
            <a:tailEnd len="sm" w="sm" type="none"/>
          </a:ln>
        </p:spPr>
      </p:cxnSp>
      <p:sp>
        <p:nvSpPr>
          <p:cNvPr id="352" name="Google Shape;352;p32"/>
          <p:cNvSpPr/>
          <p:nvPr/>
        </p:nvSpPr>
        <p:spPr>
          <a:xfrm>
            <a:off x="5556373" y="3689219"/>
            <a:ext cx="704537" cy="649496"/>
          </a:xfrm>
          <a:prstGeom prst="mathMultiply">
            <a:avLst>
              <a:gd fmla="val 23520" name="adj1"/>
            </a:avLst>
          </a:prstGeom>
          <a:solidFill>
            <a:srgbClr val="FF0000"/>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3" name="Google Shape;353;p32"/>
          <p:cNvSpPr/>
          <p:nvPr/>
        </p:nvSpPr>
        <p:spPr>
          <a:xfrm>
            <a:off x="3922689" y="3633010"/>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500"/>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500"/>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500"/>
                                        <p:tgtEl>
                                          <p:spTgt spid="3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Effect filter="fade" transition="in">
                                      <p:cBhvr>
                                        <p:cTn dur="500"/>
                                        <p:tgtEl>
                                          <p:spTgt spid="3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4" st="4"/>
                                            </p:txEl>
                                          </p:spTgt>
                                        </p:tgtEl>
                                        <p:attrNameLst>
                                          <p:attrName>style.visibility</p:attrName>
                                        </p:attrNameLst>
                                      </p:cBhvr>
                                      <p:to>
                                        <p:strVal val="visible"/>
                                      </p:to>
                                    </p:set>
                                    <p:animEffect filter="fade" transition="in">
                                      <p:cBhvr>
                                        <p:cTn dur="500"/>
                                        <p:tgtEl>
                                          <p:spTgt spid="3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5" st="5"/>
                                            </p:txEl>
                                          </p:spTgt>
                                        </p:tgtEl>
                                        <p:attrNameLst>
                                          <p:attrName>style.visibility</p:attrName>
                                        </p:attrNameLst>
                                      </p:cBhvr>
                                      <p:to>
                                        <p:strVal val="visible"/>
                                      </p:to>
                                    </p:set>
                                    <p:animEffect filter="fade" transition="in">
                                      <p:cBhvr>
                                        <p:cTn dur="500"/>
                                        <p:tgtEl>
                                          <p:spTgt spid="3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6" st="6"/>
                                            </p:txEl>
                                          </p:spTgt>
                                        </p:tgtEl>
                                        <p:attrNameLst>
                                          <p:attrName>style.visibility</p:attrName>
                                        </p:attrNameLst>
                                      </p:cBhvr>
                                      <p:to>
                                        <p:strVal val="visible"/>
                                      </p:to>
                                    </p:set>
                                    <p:animEffect filter="fade" transition="in">
                                      <p:cBhvr>
                                        <p:cTn dur="500"/>
                                        <p:tgtEl>
                                          <p:spTgt spid="3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7" st="7"/>
                                            </p:txEl>
                                          </p:spTgt>
                                        </p:tgtEl>
                                        <p:attrNameLst>
                                          <p:attrName>style.visibility</p:attrName>
                                        </p:attrNameLst>
                                      </p:cBhvr>
                                      <p:to>
                                        <p:strVal val="visible"/>
                                      </p:to>
                                    </p:set>
                                    <p:animEffect filter="fade" transition="in">
                                      <p:cBhvr>
                                        <p:cTn dur="500"/>
                                        <p:tgtEl>
                                          <p:spTgt spid="3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8" st="8"/>
                                            </p:txEl>
                                          </p:spTgt>
                                        </p:tgtEl>
                                        <p:attrNameLst>
                                          <p:attrName>style.visibility</p:attrName>
                                        </p:attrNameLst>
                                      </p:cBhvr>
                                      <p:to>
                                        <p:strVal val="visible"/>
                                      </p:to>
                                    </p:set>
                                    <p:animEffect filter="fade" transition="in">
                                      <p:cBhvr>
                                        <p:cTn dur="500"/>
                                        <p:tgtEl>
                                          <p:spTgt spid="34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4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cxnSp>
        <p:nvCxnSpPr>
          <p:cNvPr id="359" name="Google Shape;359;p33"/>
          <p:cNvCxnSpPr/>
          <p:nvPr/>
        </p:nvCxnSpPr>
        <p:spPr>
          <a:xfrm>
            <a:off x="3121109" y="3693139"/>
            <a:ext cx="5981799" cy="543203"/>
          </a:xfrm>
          <a:prstGeom prst="straightConnector1">
            <a:avLst/>
          </a:prstGeom>
          <a:noFill/>
          <a:ln cap="flat" cmpd="sng" w="57150">
            <a:solidFill>
              <a:srgbClr val="2F5496"/>
            </a:solidFill>
            <a:prstDash val="solid"/>
            <a:miter lim="800000"/>
            <a:headEnd len="sm" w="sm" type="none"/>
            <a:tailEnd len="med" w="med" type="triangle"/>
          </a:ln>
        </p:spPr>
      </p:cxnSp>
      <p:sp>
        <p:nvSpPr>
          <p:cNvPr id="360" name="Google Shape;360;p33"/>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פרוטוקול גרסה 1.0</a:t>
            </a:r>
            <a:endParaRPr b="1" i="0" sz="4400" u="none" cap="none" strike="noStrike">
              <a:solidFill>
                <a:schemeClr val="dk1"/>
              </a:solidFill>
              <a:latin typeface="Tahoma"/>
              <a:ea typeface="Tahoma"/>
              <a:cs typeface="Tahoma"/>
              <a:sym typeface="Tahoma"/>
            </a:endParaRPr>
          </a:p>
        </p:txBody>
      </p:sp>
      <p:sp>
        <p:nvSpPr>
          <p:cNvPr id="361" name="Google Shape;361;p33"/>
          <p:cNvSpPr txBox="1"/>
          <p:nvPr>
            <p:ph idx="1" type="body"/>
          </p:nvPr>
        </p:nvSpPr>
        <p:spPr>
          <a:xfrm>
            <a:off x="-127322" y="1145894"/>
            <a:ext cx="12319322"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90000"/>
              </a:lnSpc>
              <a:spcBef>
                <a:spcPts val="0"/>
              </a:spcBef>
              <a:spcAft>
                <a:spcPts val="0"/>
              </a:spcAft>
              <a:buClr>
                <a:schemeClr val="dk1"/>
              </a:buClr>
              <a:buSzPts val="3237"/>
              <a:buFont typeface="Noto Sans Symbols"/>
              <a:buChar char="▪"/>
            </a:pPr>
            <a:r>
              <a:rPr b="1" i="0" lang="iw-IL" sz="3237" u="none" cap="none" strike="noStrike">
                <a:solidFill>
                  <a:schemeClr val="dk1"/>
                </a:solidFill>
                <a:latin typeface="Tahoma"/>
                <a:ea typeface="Tahoma"/>
                <a:cs typeface="Tahoma"/>
                <a:sym typeface="Tahoma"/>
              </a:rPr>
              <a:t>בעיה 2: </a:t>
            </a:r>
            <a:r>
              <a:rPr b="0" i="0" lang="iw-IL" sz="3237" u="none" cap="none" strike="noStrike">
                <a:solidFill>
                  <a:schemeClr val="dk1"/>
                </a:solidFill>
                <a:latin typeface="Tahoma"/>
                <a:ea typeface="Tahoma"/>
                <a:cs typeface="Tahoma"/>
                <a:sym typeface="Tahoma"/>
              </a:rPr>
              <a:t>יכול להיות שאישור הקבלה יאבד בדרך.</a:t>
            </a:r>
            <a:br>
              <a:rPr b="0" i="0" lang="iw-IL" sz="3237" u="none" cap="none" strike="noStrike">
                <a:solidFill>
                  <a:schemeClr val="dk1"/>
                </a:solidFill>
                <a:latin typeface="Tahoma"/>
                <a:ea typeface="Tahoma"/>
                <a:cs typeface="Tahoma"/>
                <a:sym typeface="Tahoma"/>
              </a:rPr>
            </a:br>
            <a:r>
              <a:rPr b="0" i="0" lang="iw-IL" sz="3237" u="none" cap="none" strike="noStrike">
                <a:solidFill>
                  <a:schemeClr val="dk1"/>
                </a:solidFill>
                <a:latin typeface="Tahoma"/>
                <a:ea typeface="Tahoma"/>
                <a:cs typeface="Tahoma"/>
                <a:sym typeface="Tahoma"/>
              </a:rPr>
              <a:t>מה יקרה במצב כזה?</a:t>
            </a:r>
            <a:endParaRPr b="0" i="0" sz="3237" u="none" cap="none" strike="noStrike">
              <a:solidFill>
                <a:schemeClr val="dk1"/>
              </a:solidFill>
              <a:latin typeface="Tahoma"/>
              <a:ea typeface="Tahoma"/>
              <a:cs typeface="Tahoma"/>
              <a:sym typeface="Tahoma"/>
            </a:endParaRPr>
          </a:p>
          <a:p>
            <a:pPr indent="-104140" lvl="0" marL="292100" marR="0" rtl="1" algn="r">
              <a:lnSpc>
                <a:spcPct val="90000"/>
              </a:lnSpc>
              <a:spcBef>
                <a:spcPts val="1000"/>
              </a:spcBef>
              <a:spcAft>
                <a:spcPts val="0"/>
              </a:spcAft>
              <a:buClr>
                <a:schemeClr val="dk1"/>
              </a:buClr>
              <a:buSzPts val="2960"/>
              <a:buFont typeface="Noto Sans Symbols"/>
              <a:buNone/>
            </a:pPr>
            <a:r>
              <a:t/>
            </a:r>
            <a:endParaRPr b="1" i="0" sz="2960" u="none" cap="none" strike="noStrike">
              <a:solidFill>
                <a:srgbClr val="0099D5"/>
              </a:solidFill>
              <a:latin typeface="Tahoma"/>
              <a:ea typeface="Tahoma"/>
              <a:cs typeface="Tahoma"/>
              <a:sym typeface="Tahoma"/>
            </a:endParaRPr>
          </a:p>
          <a:p>
            <a:pPr indent="-104140" lvl="0" marL="292100" marR="0" rtl="1" algn="r">
              <a:lnSpc>
                <a:spcPct val="90000"/>
              </a:lnSpc>
              <a:spcBef>
                <a:spcPts val="1000"/>
              </a:spcBef>
              <a:spcAft>
                <a:spcPts val="0"/>
              </a:spcAft>
              <a:buClr>
                <a:schemeClr val="dk1"/>
              </a:buClr>
              <a:buSzPts val="2960"/>
              <a:buFont typeface="Noto Sans Symbols"/>
              <a:buNone/>
            </a:pPr>
            <a:r>
              <a:t/>
            </a:r>
            <a:endParaRPr b="0" i="0" sz="2960" u="none" cap="none" strike="noStrike">
              <a:solidFill>
                <a:schemeClr val="dk1"/>
              </a:solidFill>
              <a:latin typeface="Tahoma"/>
              <a:ea typeface="Tahoma"/>
              <a:cs typeface="Tahoma"/>
              <a:sym typeface="Tahoma"/>
            </a:endParaRPr>
          </a:p>
          <a:p>
            <a:pPr indent="-104140" lvl="0" marL="292100" marR="0" rtl="1" algn="r">
              <a:lnSpc>
                <a:spcPct val="90000"/>
              </a:lnSpc>
              <a:spcBef>
                <a:spcPts val="1000"/>
              </a:spcBef>
              <a:spcAft>
                <a:spcPts val="0"/>
              </a:spcAft>
              <a:buClr>
                <a:schemeClr val="dk1"/>
              </a:buClr>
              <a:buSzPts val="2960"/>
              <a:buFont typeface="Noto Sans Symbols"/>
              <a:buNone/>
            </a:pPr>
            <a:r>
              <a:t/>
            </a:r>
            <a:endParaRPr b="0" i="0" sz="2960" u="none" cap="none" strike="noStrike">
              <a:solidFill>
                <a:schemeClr val="dk1"/>
              </a:solidFill>
              <a:latin typeface="Tahoma"/>
              <a:ea typeface="Tahoma"/>
              <a:cs typeface="Tahoma"/>
              <a:sym typeface="Tahoma"/>
            </a:endParaRPr>
          </a:p>
          <a:p>
            <a:pPr indent="-104140" lvl="0" marL="292100" marR="0" rtl="1" algn="r">
              <a:lnSpc>
                <a:spcPct val="90000"/>
              </a:lnSpc>
              <a:spcBef>
                <a:spcPts val="1000"/>
              </a:spcBef>
              <a:spcAft>
                <a:spcPts val="0"/>
              </a:spcAft>
              <a:buClr>
                <a:schemeClr val="dk1"/>
              </a:buClr>
              <a:buSzPts val="2960"/>
              <a:buFont typeface="Noto Sans Symbols"/>
              <a:buNone/>
            </a:pPr>
            <a:r>
              <a:t/>
            </a:r>
            <a:endParaRPr b="0" i="0" sz="2960" u="none" cap="none" strike="noStrike">
              <a:solidFill>
                <a:schemeClr val="dk1"/>
              </a:solidFill>
              <a:latin typeface="Tahoma"/>
              <a:ea typeface="Tahoma"/>
              <a:cs typeface="Tahoma"/>
              <a:sym typeface="Tahoma"/>
            </a:endParaRPr>
          </a:p>
          <a:p>
            <a:pPr indent="-104140" lvl="0" marL="292100" marR="0" rtl="1" algn="r">
              <a:lnSpc>
                <a:spcPct val="90000"/>
              </a:lnSpc>
              <a:spcBef>
                <a:spcPts val="1000"/>
              </a:spcBef>
              <a:spcAft>
                <a:spcPts val="0"/>
              </a:spcAft>
              <a:buClr>
                <a:schemeClr val="dk1"/>
              </a:buClr>
              <a:buSzPts val="2960"/>
              <a:buFont typeface="Noto Sans Symbols"/>
              <a:buNone/>
            </a:pPr>
            <a:r>
              <a:t/>
            </a:r>
            <a:endParaRPr b="0" i="0" sz="2960" u="none" cap="none" strike="noStrike">
              <a:solidFill>
                <a:schemeClr val="dk1"/>
              </a:solidFill>
              <a:latin typeface="Tahoma"/>
              <a:ea typeface="Tahoma"/>
              <a:cs typeface="Tahoma"/>
              <a:sym typeface="Tahoma"/>
            </a:endParaRPr>
          </a:p>
          <a:p>
            <a:pPr indent="-104140" lvl="0" marL="292100" marR="0" rtl="1" algn="r">
              <a:lnSpc>
                <a:spcPct val="90000"/>
              </a:lnSpc>
              <a:spcBef>
                <a:spcPts val="1000"/>
              </a:spcBef>
              <a:spcAft>
                <a:spcPts val="0"/>
              </a:spcAft>
              <a:buClr>
                <a:schemeClr val="dk1"/>
              </a:buClr>
              <a:buSzPts val="2960"/>
              <a:buFont typeface="Noto Sans Symbols"/>
              <a:buNone/>
            </a:pPr>
            <a:r>
              <a:t/>
            </a:r>
            <a:endParaRPr b="0" i="0" sz="2960" u="none" cap="none" strike="noStrike">
              <a:solidFill>
                <a:schemeClr val="dk1"/>
              </a:solidFill>
              <a:latin typeface="Tahoma"/>
              <a:ea typeface="Tahoma"/>
              <a:cs typeface="Tahoma"/>
              <a:sym typeface="Tahoma"/>
            </a:endParaRPr>
          </a:p>
          <a:p>
            <a:pPr indent="-104140" lvl="0" marL="292100" marR="0" rtl="1" algn="r">
              <a:lnSpc>
                <a:spcPct val="90000"/>
              </a:lnSpc>
              <a:spcBef>
                <a:spcPts val="1000"/>
              </a:spcBef>
              <a:spcAft>
                <a:spcPts val="0"/>
              </a:spcAft>
              <a:buClr>
                <a:schemeClr val="dk1"/>
              </a:buClr>
              <a:buSzPts val="2960"/>
              <a:buFont typeface="Noto Sans Symbols"/>
              <a:buNone/>
            </a:pPr>
            <a:r>
              <a:t/>
            </a:r>
            <a:endParaRPr b="0" i="0" sz="2960" u="none" cap="none" strike="noStrike">
              <a:solidFill>
                <a:schemeClr val="dk1"/>
              </a:solidFill>
              <a:latin typeface="Tahoma"/>
              <a:ea typeface="Tahoma"/>
              <a:cs typeface="Tahoma"/>
              <a:sym typeface="Tahoma"/>
            </a:endParaRPr>
          </a:p>
          <a:p>
            <a:pPr indent="-292100" lvl="0" marL="292100" marR="0" rtl="1" algn="r">
              <a:lnSpc>
                <a:spcPct val="90000"/>
              </a:lnSpc>
              <a:spcBef>
                <a:spcPts val="1000"/>
              </a:spcBef>
              <a:spcAft>
                <a:spcPts val="0"/>
              </a:spcAft>
              <a:buClr>
                <a:schemeClr val="dk1"/>
              </a:buClr>
              <a:buSzPts val="2960"/>
              <a:buFont typeface="Noto Sans Symbols"/>
              <a:buChar char="▪"/>
            </a:pPr>
            <a:r>
              <a:rPr b="1" i="0" lang="iw-IL" sz="2960" u="none" cap="none" strike="noStrike">
                <a:solidFill>
                  <a:schemeClr val="dk1"/>
                </a:solidFill>
                <a:latin typeface="Tahoma"/>
                <a:ea typeface="Tahoma"/>
                <a:cs typeface="Tahoma"/>
                <a:sym typeface="Tahoma"/>
              </a:rPr>
              <a:t>איך נפתור את הבעיה הזאת?</a:t>
            </a:r>
            <a:endParaRPr b="1" i="0" sz="2960" u="none" cap="none" strike="noStrike">
              <a:solidFill>
                <a:schemeClr val="dk1"/>
              </a:solidFill>
              <a:latin typeface="Tahoma"/>
              <a:ea typeface="Tahoma"/>
              <a:cs typeface="Tahoma"/>
              <a:sym typeface="Tahoma"/>
            </a:endParaRPr>
          </a:p>
        </p:txBody>
      </p:sp>
      <p:pic>
        <p:nvPicPr>
          <p:cNvPr id="362" name="Google Shape;362;p33"/>
          <p:cNvPicPr preferRelativeResize="0"/>
          <p:nvPr/>
        </p:nvPicPr>
        <p:blipFill rotWithShape="1">
          <a:blip r:embed="rId3">
            <a:alphaModFix/>
          </a:blip>
          <a:srcRect b="0" l="0" r="0" t="0"/>
          <a:stretch/>
        </p:blipFill>
        <p:spPr>
          <a:xfrm>
            <a:off x="9394684" y="3518794"/>
            <a:ext cx="1300751" cy="1641510"/>
          </a:xfrm>
          <a:prstGeom prst="rect">
            <a:avLst/>
          </a:prstGeom>
          <a:noFill/>
          <a:ln>
            <a:noFill/>
          </a:ln>
        </p:spPr>
      </p:pic>
      <p:pic>
        <p:nvPicPr>
          <p:cNvPr id="363" name="Google Shape;363;p33"/>
          <p:cNvPicPr preferRelativeResize="0"/>
          <p:nvPr/>
        </p:nvPicPr>
        <p:blipFill rotWithShape="1">
          <a:blip r:embed="rId4">
            <a:alphaModFix/>
          </a:blip>
          <a:srcRect b="0" l="0" r="0" t="0"/>
          <a:stretch/>
        </p:blipFill>
        <p:spPr>
          <a:xfrm flipH="1">
            <a:off x="1371491" y="3612365"/>
            <a:ext cx="1179062" cy="1423984"/>
          </a:xfrm>
          <a:prstGeom prst="rect">
            <a:avLst/>
          </a:prstGeom>
          <a:noFill/>
          <a:ln>
            <a:noFill/>
          </a:ln>
        </p:spPr>
      </p:pic>
      <p:sp>
        <p:nvSpPr>
          <p:cNvPr id="364" name="Google Shape;364;p33"/>
          <p:cNvSpPr/>
          <p:nvPr/>
        </p:nvSpPr>
        <p:spPr>
          <a:xfrm>
            <a:off x="1371491" y="3186887"/>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365" name="Google Shape;365;p33"/>
          <p:cNvSpPr/>
          <p:nvPr/>
        </p:nvSpPr>
        <p:spPr>
          <a:xfrm>
            <a:off x="9270396" y="3117822"/>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sp>
        <p:nvSpPr>
          <p:cNvPr id="366" name="Google Shape;366;p33"/>
          <p:cNvSpPr/>
          <p:nvPr/>
        </p:nvSpPr>
        <p:spPr>
          <a:xfrm>
            <a:off x="3922689" y="3633010"/>
            <a:ext cx="301083" cy="317132"/>
          </a:xfrm>
          <a:prstGeom prst="rect">
            <a:avLst/>
          </a:prstGeom>
          <a:gradFill>
            <a:gsLst>
              <a:gs pos="0">
                <a:srgbClr val="7FB75F"/>
              </a:gs>
              <a:gs pos="50000">
                <a:srgbClr val="6EB141"/>
              </a:gs>
              <a:gs pos="100000">
                <a:srgbClr val="5FA134"/>
              </a:gs>
            </a:gsLst>
            <a:lin ang="5400000" scaled="0"/>
          </a:gradFill>
          <a:ln cap="flat" cmpd="sng" w="9525">
            <a:solidFill>
              <a:srgbClr val="C00000"/>
            </a:solidFill>
            <a:prstDash val="solid"/>
            <a:round/>
            <a:headEnd len="sm" w="sm" type="none"/>
            <a:tailEnd len="sm" w="sm" type="none"/>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cxnSp>
        <p:nvCxnSpPr>
          <p:cNvPr id="367" name="Google Shape;367;p33"/>
          <p:cNvCxnSpPr/>
          <p:nvPr/>
        </p:nvCxnSpPr>
        <p:spPr>
          <a:xfrm flipH="1">
            <a:off x="6175586" y="4525701"/>
            <a:ext cx="2958158" cy="123404"/>
          </a:xfrm>
          <a:prstGeom prst="straightConnector1">
            <a:avLst/>
          </a:prstGeom>
          <a:noFill/>
          <a:ln cap="flat" cmpd="sng" w="57150">
            <a:solidFill>
              <a:srgbClr val="00B050"/>
            </a:solidFill>
            <a:prstDash val="solid"/>
            <a:miter lim="800000"/>
            <a:headEnd len="sm" w="sm" type="none"/>
            <a:tailEnd len="med" w="med" type="triangle"/>
          </a:ln>
        </p:spPr>
      </p:cxnSp>
      <p:sp>
        <p:nvSpPr>
          <p:cNvPr id="368" name="Google Shape;368;p33"/>
          <p:cNvSpPr/>
          <p:nvPr/>
        </p:nvSpPr>
        <p:spPr>
          <a:xfrm>
            <a:off x="6027806" y="4467679"/>
            <a:ext cx="936782"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קיבלתי</a:t>
            </a:r>
            <a:endParaRPr b="0" i="0" sz="1800" u="none" cap="none" strike="noStrike">
              <a:solidFill>
                <a:schemeClr val="lt1"/>
              </a:solidFill>
              <a:latin typeface="Calibri"/>
              <a:ea typeface="Calibri"/>
              <a:cs typeface="Calibri"/>
              <a:sym typeface="Calibri"/>
            </a:endParaRPr>
          </a:p>
        </p:txBody>
      </p:sp>
      <p:cxnSp>
        <p:nvCxnSpPr>
          <p:cNvPr id="369" name="Google Shape;369;p33"/>
          <p:cNvCxnSpPr/>
          <p:nvPr/>
        </p:nvCxnSpPr>
        <p:spPr>
          <a:xfrm flipH="1">
            <a:off x="3109224" y="4653879"/>
            <a:ext cx="2913610" cy="130932"/>
          </a:xfrm>
          <a:prstGeom prst="straightConnector1">
            <a:avLst/>
          </a:prstGeom>
          <a:noFill/>
          <a:ln cap="flat" cmpd="sng" w="57150">
            <a:solidFill>
              <a:srgbClr val="C9C9C9"/>
            </a:solidFill>
            <a:prstDash val="dash"/>
            <a:miter lim="800000"/>
            <a:headEnd len="sm" w="sm" type="none"/>
            <a:tailEnd len="med" w="med" type="triangle"/>
          </a:ln>
        </p:spPr>
      </p:cxnSp>
      <p:sp>
        <p:nvSpPr>
          <p:cNvPr id="370" name="Google Shape;370;p33"/>
          <p:cNvSpPr/>
          <p:nvPr/>
        </p:nvSpPr>
        <p:spPr>
          <a:xfrm>
            <a:off x="5258997" y="4324357"/>
            <a:ext cx="704537" cy="649496"/>
          </a:xfrm>
          <a:prstGeom prst="mathMultiply">
            <a:avLst>
              <a:gd fmla="val 23520" name="adj1"/>
            </a:avLst>
          </a:prstGeom>
          <a:solidFill>
            <a:srgbClr val="FF0000"/>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5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5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5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500"/>
                                        <p:tgtEl>
                                          <p:spTgt spid="3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animEffect filter="fade" transition="in">
                                      <p:cBhvr>
                                        <p:cTn dur="500"/>
                                        <p:tgtEl>
                                          <p:spTgt spid="3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animEffect filter="fade" transition="in">
                                      <p:cBhvr>
                                        <p:cTn dur="500"/>
                                        <p:tgtEl>
                                          <p:spTgt spid="3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animEffect filter="fade" transition="in">
                                      <p:cBhvr>
                                        <p:cTn dur="500"/>
                                        <p:tgtEl>
                                          <p:spTgt spid="3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7" st="7"/>
                                            </p:txEl>
                                          </p:spTgt>
                                        </p:tgtEl>
                                        <p:attrNameLst>
                                          <p:attrName>style.visibility</p:attrName>
                                        </p:attrNameLst>
                                      </p:cBhvr>
                                      <p:to>
                                        <p:strVal val="visible"/>
                                      </p:to>
                                    </p:set>
                                    <p:animEffect filter="fade" transition="in">
                                      <p:cBhvr>
                                        <p:cTn dur="500"/>
                                        <p:tgtEl>
                                          <p:spTgt spid="3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8" st="8"/>
                                            </p:txEl>
                                          </p:spTgt>
                                        </p:tgtEl>
                                        <p:attrNameLst>
                                          <p:attrName>style.visibility</p:attrName>
                                        </p:attrNameLst>
                                      </p:cBhvr>
                                      <p:to>
                                        <p:strVal val="visible"/>
                                      </p:to>
                                    </p:set>
                                    <p:animEffect filter="fade" transition="in">
                                      <p:cBhvr>
                                        <p:cTn dur="500"/>
                                        <p:tgtEl>
                                          <p:spTgt spid="36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4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פרוטוקול גרסה 2.0</a:t>
            </a:r>
            <a:endParaRPr b="1" i="0" sz="4400" u="none" cap="none" strike="noStrike">
              <a:solidFill>
                <a:schemeClr val="dk1"/>
              </a:solidFill>
              <a:latin typeface="Tahoma"/>
              <a:ea typeface="Tahoma"/>
              <a:cs typeface="Tahoma"/>
              <a:sym typeface="Tahoma"/>
            </a:endParaRPr>
          </a:p>
        </p:txBody>
      </p:sp>
      <p:sp>
        <p:nvSpPr>
          <p:cNvPr id="377" name="Google Shape;377;p34"/>
          <p:cNvSpPr txBox="1"/>
          <p:nvPr>
            <p:ph idx="1" type="body"/>
          </p:nvPr>
        </p:nvSpPr>
        <p:spPr>
          <a:xfrm>
            <a:off x="-303936" y="1114028"/>
            <a:ext cx="12319322"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37"/>
              <a:buFont typeface="Noto Sans Symbols"/>
              <a:buChar char="▪"/>
            </a:pPr>
            <a:r>
              <a:rPr b="1" i="0" lang="iw-IL" sz="3237" u="none" cap="none" strike="noStrike">
                <a:solidFill>
                  <a:schemeClr val="dk1"/>
                </a:solidFill>
                <a:latin typeface="Tahoma"/>
                <a:ea typeface="Tahoma"/>
                <a:cs typeface="Tahoma"/>
                <a:sym typeface="Tahoma"/>
              </a:rPr>
              <a:t>פתרון: </a:t>
            </a:r>
            <a:r>
              <a:rPr b="0" i="0" lang="iw-IL" sz="3237" u="none" cap="none" strike="noStrike">
                <a:solidFill>
                  <a:schemeClr val="dk1"/>
                </a:solidFill>
                <a:latin typeface="Tahoma"/>
                <a:ea typeface="Tahoma"/>
                <a:cs typeface="Tahoma"/>
                <a:sym typeface="Tahoma"/>
              </a:rPr>
              <a:t>שימוש </a:t>
            </a:r>
            <a:r>
              <a:rPr b="1" i="0" lang="iw-IL" sz="3237" u="none" cap="none" strike="noStrike">
                <a:solidFill>
                  <a:srgbClr val="0099D5"/>
                </a:solidFill>
                <a:latin typeface="Tahoma"/>
                <a:ea typeface="Tahoma"/>
                <a:cs typeface="Tahoma"/>
                <a:sym typeface="Tahoma"/>
              </a:rPr>
              <a:t>בטיימר.</a:t>
            </a:r>
            <a:br>
              <a:rPr b="1" i="0" lang="iw-IL" sz="3237" u="none" cap="none" strike="noStrike">
                <a:solidFill>
                  <a:srgbClr val="0099D5"/>
                </a:solidFill>
                <a:latin typeface="Tahoma"/>
                <a:ea typeface="Tahoma"/>
                <a:cs typeface="Tahoma"/>
                <a:sym typeface="Tahoma"/>
              </a:rPr>
            </a:br>
            <a:r>
              <a:rPr b="0" i="0" lang="iw-IL" sz="3237" u="none" cap="none" strike="noStrike">
                <a:solidFill>
                  <a:schemeClr val="dk1"/>
                </a:solidFill>
                <a:latin typeface="Tahoma"/>
                <a:ea typeface="Tahoma"/>
                <a:cs typeface="Tahoma"/>
                <a:sym typeface="Tahoma"/>
              </a:rPr>
              <a:t>לאחר כל שליחה, צד א' יפתח טיימר לקבלת אישור הגעה.</a:t>
            </a:r>
            <a:endParaRPr/>
          </a:p>
          <a:p>
            <a:pPr indent="-86550" lvl="0" marL="292100" marR="0" rtl="1" algn="r">
              <a:lnSpc>
                <a:spcPct val="8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8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8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8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8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8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48577" lvl="0" marL="292100" marR="0" rtl="1" algn="r">
              <a:lnSpc>
                <a:spcPct val="80000"/>
              </a:lnSpc>
              <a:spcBef>
                <a:spcPts val="1000"/>
              </a:spcBef>
              <a:spcAft>
                <a:spcPts val="0"/>
              </a:spcAft>
              <a:buClr>
                <a:schemeClr val="dk1"/>
              </a:buClr>
              <a:buSzPts val="5365"/>
              <a:buFont typeface="Noto Sans Symbols"/>
              <a:buNone/>
            </a:pPr>
            <a:r>
              <a:t/>
            </a:r>
            <a:endParaRPr b="0" i="0" sz="5365" u="none" cap="none" strike="noStrike">
              <a:solidFill>
                <a:schemeClr val="dk1"/>
              </a:solidFill>
              <a:latin typeface="Tahoma"/>
              <a:ea typeface="Tahoma"/>
              <a:cs typeface="Tahoma"/>
              <a:sym typeface="Tahoma"/>
            </a:endParaRPr>
          </a:p>
          <a:p>
            <a:pPr indent="-292100" lvl="0" marL="292100" marR="0" rtl="1" algn="r">
              <a:lnSpc>
                <a:spcPct val="80000"/>
              </a:lnSpc>
              <a:spcBef>
                <a:spcPts val="1000"/>
              </a:spcBef>
              <a:spcAft>
                <a:spcPts val="0"/>
              </a:spcAft>
              <a:buClr>
                <a:schemeClr val="dk1"/>
              </a:buClr>
              <a:buSzPts val="3237"/>
              <a:buFont typeface="Noto Sans Symbols"/>
              <a:buChar char="▪"/>
            </a:pPr>
            <a:r>
              <a:rPr b="0" i="0" lang="iw-IL" sz="3237" u="none" cap="none" strike="noStrike">
                <a:solidFill>
                  <a:schemeClr val="dk1"/>
                </a:solidFill>
                <a:latin typeface="Tahoma"/>
                <a:ea typeface="Tahoma"/>
                <a:cs typeface="Tahoma"/>
                <a:sym typeface="Tahoma"/>
              </a:rPr>
              <a:t>מנגנון זה נקרא </a:t>
            </a:r>
            <a:r>
              <a:rPr b="1" i="0" lang="iw-IL" sz="3237" u="none" cap="none" strike="noStrike">
                <a:solidFill>
                  <a:srgbClr val="0099D5"/>
                </a:solidFill>
                <a:latin typeface="Tahoma"/>
                <a:ea typeface="Tahoma"/>
                <a:cs typeface="Tahoma"/>
                <a:sym typeface="Tahoma"/>
              </a:rPr>
              <a:t>Retransmission</a:t>
            </a:r>
            <a:r>
              <a:rPr b="0" i="0" lang="iw-IL" sz="3237" u="none" cap="none" strike="noStrike">
                <a:solidFill>
                  <a:schemeClr val="dk1"/>
                </a:solidFill>
                <a:latin typeface="Tahoma"/>
                <a:ea typeface="Tahoma"/>
                <a:cs typeface="Tahoma"/>
                <a:sym typeface="Tahoma"/>
              </a:rPr>
              <a:t> (שליחה מחדש).</a:t>
            </a:r>
            <a:endParaRPr b="0" i="0" sz="3237" u="none" cap="none" strike="noStrike">
              <a:solidFill>
                <a:schemeClr val="dk1"/>
              </a:solidFill>
              <a:latin typeface="Tahoma"/>
              <a:ea typeface="Tahoma"/>
              <a:cs typeface="Tahoma"/>
              <a:sym typeface="Tahoma"/>
            </a:endParaRPr>
          </a:p>
        </p:txBody>
      </p:sp>
      <p:sp>
        <p:nvSpPr>
          <p:cNvPr id="378" name="Google Shape;378;p34"/>
          <p:cNvSpPr/>
          <p:nvPr/>
        </p:nvSpPr>
        <p:spPr>
          <a:xfrm>
            <a:off x="1729446" y="2393072"/>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379" name="Google Shape;379;p34"/>
          <p:cNvSpPr/>
          <p:nvPr/>
        </p:nvSpPr>
        <p:spPr>
          <a:xfrm>
            <a:off x="8942229" y="2514723"/>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380" name="Google Shape;380;p34"/>
          <p:cNvCxnSpPr/>
          <p:nvPr/>
        </p:nvCxnSpPr>
        <p:spPr>
          <a:xfrm>
            <a:off x="3419392" y="2829118"/>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381" name="Google Shape;381;p34"/>
          <p:cNvCxnSpPr/>
          <p:nvPr/>
        </p:nvCxnSpPr>
        <p:spPr>
          <a:xfrm rot="10800000">
            <a:off x="3419393" y="3583776"/>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382" name="Google Shape;382;p34"/>
          <p:cNvSpPr/>
          <p:nvPr/>
        </p:nvSpPr>
        <p:spPr>
          <a:xfrm>
            <a:off x="5152724" y="3470303"/>
            <a:ext cx="936782"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קיבלתי</a:t>
            </a:r>
            <a:endParaRPr b="0" i="0" sz="1800" u="none" cap="none" strike="noStrike">
              <a:solidFill>
                <a:schemeClr val="lt1"/>
              </a:solidFill>
              <a:latin typeface="Calibri"/>
              <a:ea typeface="Calibri"/>
              <a:cs typeface="Calibri"/>
              <a:sym typeface="Calibri"/>
            </a:endParaRPr>
          </a:p>
        </p:txBody>
      </p:sp>
      <p:sp>
        <p:nvSpPr>
          <p:cNvPr id="383" name="Google Shape;383;p34"/>
          <p:cNvSpPr/>
          <p:nvPr/>
        </p:nvSpPr>
        <p:spPr>
          <a:xfrm>
            <a:off x="1785137" y="2731376"/>
            <a:ext cx="1557923" cy="2870771"/>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4" name="Google Shape;384;p34"/>
          <p:cNvSpPr/>
          <p:nvPr/>
        </p:nvSpPr>
        <p:spPr>
          <a:xfrm>
            <a:off x="8875788" y="2853026"/>
            <a:ext cx="1557923" cy="2882936"/>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www.fontsaddict.com/images/icons/png/27891.png" id="385" name="Google Shape;385;p34"/>
          <p:cNvPicPr preferRelativeResize="0"/>
          <p:nvPr/>
        </p:nvPicPr>
        <p:blipFill rotWithShape="1">
          <a:blip r:embed="rId3">
            <a:alphaModFix/>
          </a:blip>
          <a:srcRect b="0" l="0" r="0" t="0"/>
          <a:stretch/>
        </p:blipFill>
        <p:spPr>
          <a:xfrm>
            <a:off x="3011771" y="2819565"/>
            <a:ext cx="276661" cy="250117"/>
          </a:xfrm>
          <a:prstGeom prst="rect">
            <a:avLst/>
          </a:prstGeom>
          <a:noFill/>
          <a:ln>
            <a:noFill/>
          </a:ln>
        </p:spPr>
      </p:pic>
      <p:sp>
        <p:nvSpPr>
          <p:cNvPr id="386" name="Google Shape;386;p34"/>
          <p:cNvSpPr/>
          <p:nvPr/>
        </p:nvSpPr>
        <p:spPr>
          <a:xfrm>
            <a:off x="1736279" y="2775470"/>
            <a:ext cx="1425038"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מתחיל</a:t>
            </a:r>
            <a:endParaRPr b="1" i="0" sz="1400" u="none" cap="none" strike="noStrike">
              <a:solidFill>
                <a:srgbClr val="000000"/>
              </a:solidFill>
              <a:latin typeface="Calibri"/>
              <a:ea typeface="Calibri"/>
              <a:cs typeface="Calibri"/>
              <a:sym typeface="Calibri"/>
            </a:endParaRPr>
          </a:p>
        </p:txBody>
      </p:sp>
      <p:sp>
        <p:nvSpPr>
          <p:cNvPr id="387" name="Google Shape;387;p34"/>
          <p:cNvSpPr/>
          <p:nvPr/>
        </p:nvSpPr>
        <p:spPr>
          <a:xfrm>
            <a:off x="2077179" y="3361318"/>
            <a:ext cx="1211253" cy="338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i="0" lang="iw-IL" sz="1400" u="none" cap="none" strike="noStrike">
                <a:solidFill>
                  <a:srgbClr val="000000"/>
                </a:solidFill>
                <a:latin typeface="Calibri"/>
                <a:ea typeface="Calibri"/>
                <a:cs typeface="Calibri"/>
                <a:sym typeface="Calibri"/>
              </a:rPr>
              <a:t>הגיע אישור</a:t>
            </a:r>
            <a:endParaRPr b="1" i="0" sz="1400" u="none" cap="none" strike="noStrike">
              <a:solidFill>
                <a:srgbClr val="000000"/>
              </a:solidFill>
              <a:latin typeface="Calibri"/>
              <a:ea typeface="Calibri"/>
              <a:cs typeface="Calibri"/>
              <a:sym typeface="Calibri"/>
            </a:endParaRPr>
          </a:p>
        </p:txBody>
      </p:sp>
      <p:pic>
        <p:nvPicPr>
          <p:cNvPr descr="http://www.fontsaddict.com/images/icons/png/27891.png" id="388" name="Google Shape;388;p34"/>
          <p:cNvPicPr preferRelativeResize="0"/>
          <p:nvPr/>
        </p:nvPicPr>
        <p:blipFill rotWithShape="1">
          <a:blip r:embed="rId3">
            <a:alphaModFix/>
          </a:blip>
          <a:srcRect b="0" l="0" r="0" t="0"/>
          <a:stretch/>
        </p:blipFill>
        <p:spPr>
          <a:xfrm>
            <a:off x="3024007" y="3764605"/>
            <a:ext cx="276661" cy="250117"/>
          </a:xfrm>
          <a:prstGeom prst="rect">
            <a:avLst/>
          </a:prstGeom>
          <a:noFill/>
          <a:ln>
            <a:noFill/>
          </a:ln>
        </p:spPr>
      </p:pic>
      <p:sp>
        <p:nvSpPr>
          <p:cNvPr id="389" name="Google Shape;389;p34"/>
          <p:cNvSpPr/>
          <p:nvPr/>
        </p:nvSpPr>
        <p:spPr>
          <a:xfrm>
            <a:off x="1748515" y="3720510"/>
            <a:ext cx="1425038"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מתחיל</a:t>
            </a:r>
            <a:endParaRPr b="1" i="0" sz="1400" u="none" cap="none" strike="noStrike">
              <a:solidFill>
                <a:srgbClr val="000000"/>
              </a:solidFill>
              <a:latin typeface="Calibri"/>
              <a:ea typeface="Calibri"/>
              <a:cs typeface="Calibri"/>
              <a:sym typeface="Calibri"/>
            </a:endParaRPr>
          </a:p>
        </p:txBody>
      </p:sp>
      <p:cxnSp>
        <p:nvCxnSpPr>
          <p:cNvPr id="390" name="Google Shape;390;p34"/>
          <p:cNvCxnSpPr/>
          <p:nvPr/>
        </p:nvCxnSpPr>
        <p:spPr>
          <a:xfrm>
            <a:off x="3455557" y="3887245"/>
            <a:ext cx="2400168" cy="254952"/>
          </a:xfrm>
          <a:prstGeom prst="straightConnector1">
            <a:avLst/>
          </a:prstGeom>
          <a:noFill/>
          <a:ln cap="flat" cmpd="sng" w="57150">
            <a:solidFill>
              <a:srgbClr val="2F5496"/>
            </a:solidFill>
            <a:prstDash val="solid"/>
            <a:miter lim="800000"/>
            <a:headEnd len="sm" w="sm" type="none"/>
            <a:tailEnd len="sm" w="sm" type="none"/>
          </a:ln>
        </p:spPr>
      </p:cxnSp>
      <p:cxnSp>
        <p:nvCxnSpPr>
          <p:cNvPr id="391" name="Google Shape;391;p34"/>
          <p:cNvCxnSpPr/>
          <p:nvPr/>
        </p:nvCxnSpPr>
        <p:spPr>
          <a:xfrm>
            <a:off x="6239570" y="4184049"/>
            <a:ext cx="2400168" cy="254952"/>
          </a:xfrm>
          <a:prstGeom prst="straightConnector1">
            <a:avLst/>
          </a:prstGeom>
          <a:noFill/>
          <a:ln cap="flat" cmpd="sng" w="57150">
            <a:solidFill>
              <a:srgbClr val="8DA9DB"/>
            </a:solidFill>
            <a:prstDash val="dash"/>
            <a:miter lim="800000"/>
            <a:headEnd len="sm" w="sm" type="none"/>
            <a:tailEnd len="sm" w="sm" type="none"/>
          </a:ln>
        </p:spPr>
      </p:cxnSp>
      <p:sp>
        <p:nvSpPr>
          <p:cNvPr id="392" name="Google Shape;392;p34"/>
          <p:cNvSpPr/>
          <p:nvPr/>
        </p:nvSpPr>
        <p:spPr>
          <a:xfrm>
            <a:off x="5636833" y="3859301"/>
            <a:ext cx="704537" cy="649496"/>
          </a:xfrm>
          <a:prstGeom prst="mathMultiply">
            <a:avLst>
              <a:gd fmla="val 23520" name="adj1"/>
            </a:avLst>
          </a:prstGeom>
          <a:solidFill>
            <a:srgbClr val="FF0000"/>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www.fontsaddict.com/images/icons/png/27891.png" id="393" name="Google Shape;393;p34"/>
          <p:cNvPicPr preferRelativeResize="0"/>
          <p:nvPr/>
        </p:nvPicPr>
        <p:blipFill rotWithShape="1">
          <a:blip r:embed="rId4">
            <a:alphaModFix/>
          </a:blip>
          <a:srcRect b="0" l="0" r="0" t="0"/>
          <a:stretch/>
        </p:blipFill>
        <p:spPr>
          <a:xfrm>
            <a:off x="2992217" y="4694729"/>
            <a:ext cx="276661" cy="250117"/>
          </a:xfrm>
          <a:prstGeom prst="rect">
            <a:avLst/>
          </a:prstGeom>
          <a:noFill/>
          <a:ln>
            <a:noFill/>
          </a:ln>
        </p:spPr>
      </p:pic>
      <p:sp>
        <p:nvSpPr>
          <p:cNvPr id="394" name="Google Shape;394;p34"/>
          <p:cNvSpPr/>
          <p:nvPr/>
        </p:nvSpPr>
        <p:spPr>
          <a:xfrm>
            <a:off x="1716725" y="4650634"/>
            <a:ext cx="1425038"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400" u="none" cap="none" strike="noStrike">
                <a:solidFill>
                  <a:srgbClr val="FF0000"/>
                </a:solidFill>
                <a:latin typeface="Calibri"/>
                <a:ea typeface="Calibri"/>
                <a:cs typeface="Calibri"/>
                <a:sym typeface="Calibri"/>
              </a:rPr>
              <a:t>טיימר הסתיים</a:t>
            </a:r>
            <a:br>
              <a:rPr b="1" i="0" lang="iw-IL" sz="1400" u="none" cap="none" strike="noStrike">
                <a:solidFill>
                  <a:srgbClr val="FF0000"/>
                </a:solidFill>
                <a:latin typeface="Calibri"/>
                <a:ea typeface="Calibri"/>
                <a:cs typeface="Calibri"/>
                <a:sym typeface="Calibri"/>
              </a:rPr>
            </a:br>
            <a:r>
              <a:rPr b="1" i="0" lang="iw-IL" sz="1400" u="none" cap="none" strike="noStrike">
                <a:solidFill>
                  <a:srgbClr val="FF0000"/>
                </a:solidFill>
                <a:latin typeface="Calibri"/>
                <a:ea typeface="Calibri"/>
                <a:cs typeface="Calibri"/>
                <a:sym typeface="Calibri"/>
              </a:rPr>
              <a:t>Time out</a:t>
            </a:r>
            <a:endParaRPr/>
          </a:p>
        </p:txBody>
      </p:sp>
      <p:cxnSp>
        <p:nvCxnSpPr>
          <p:cNvPr id="395" name="Google Shape;395;p34"/>
          <p:cNvCxnSpPr/>
          <p:nvPr/>
        </p:nvCxnSpPr>
        <p:spPr>
          <a:xfrm>
            <a:off x="3419392" y="4850671"/>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396" name="Google Shape;396;p34"/>
          <p:cNvSpPr/>
          <p:nvPr/>
        </p:nvSpPr>
        <p:spPr>
          <a:xfrm rot="188036">
            <a:off x="5001887" y="4921801"/>
            <a:ext cx="1482947"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600" u="none" cap="none" strike="noStrike">
                <a:solidFill>
                  <a:schemeClr val="lt1"/>
                </a:solidFill>
                <a:latin typeface="Calibri"/>
                <a:ea typeface="Calibri"/>
                <a:cs typeface="Calibri"/>
                <a:sym typeface="Calibri"/>
              </a:rPr>
              <a:t>Retransmission</a:t>
            </a:r>
            <a:endParaRPr/>
          </a:p>
        </p:txBody>
      </p:sp>
      <p:cxnSp>
        <p:nvCxnSpPr>
          <p:cNvPr id="397" name="Google Shape;397;p34"/>
          <p:cNvCxnSpPr/>
          <p:nvPr/>
        </p:nvCxnSpPr>
        <p:spPr>
          <a:xfrm rot="10800000">
            <a:off x="3399173" y="5565634"/>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398" name="Google Shape;398;p34"/>
          <p:cNvSpPr/>
          <p:nvPr/>
        </p:nvSpPr>
        <p:spPr>
          <a:xfrm>
            <a:off x="5132504" y="5452161"/>
            <a:ext cx="936782"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קיבלתי</a:t>
            </a:r>
            <a:endParaRPr b="0" i="0" sz="1800" u="none" cap="none" strike="noStrike">
              <a:solidFill>
                <a:schemeClr val="lt1"/>
              </a:solidFill>
              <a:latin typeface="Calibri"/>
              <a:ea typeface="Calibri"/>
              <a:cs typeface="Calibri"/>
              <a:sym typeface="Calibri"/>
            </a:endParaRPr>
          </a:p>
        </p:txBody>
      </p:sp>
      <p:sp>
        <p:nvSpPr>
          <p:cNvPr id="399" name="Google Shape;399;p34"/>
          <p:cNvSpPr/>
          <p:nvPr/>
        </p:nvSpPr>
        <p:spPr>
          <a:xfrm>
            <a:off x="3881566" y="2731376"/>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400" name="Google Shape;400;p34"/>
          <p:cNvSpPr/>
          <p:nvPr/>
        </p:nvSpPr>
        <p:spPr>
          <a:xfrm>
            <a:off x="3912732" y="3832371"/>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401" name="Google Shape;401;p34"/>
          <p:cNvSpPr/>
          <p:nvPr/>
        </p:nvSpPr>
        <p:spPr>
          <a:xfrm>
            <a:off x="3946809" y="4722935"/>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402" name="Google Shape;402;p34"/>
          <p:cNvSpPr/>
          <p:nvPr/>
        </p:nvSpPr>
        <p:spPr>
          <a:xfrm>
            <a:off x="8999338" y="5338688"/>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403" name="Google Shape;403;p34"/>
          <p:cNvSpPr/>
          <p:nvPr/>
        </p:nvSpPr>
        <p:spPr>
          <a:xfrm>
            <a:off x="9300421" y="5341933"/>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0" st="0"/>
                                            </p:txEl>
                                          </p:spTgt>
                                        </p:tgtEl>
                                        <p:attrNameLst>
                                          <p:attrName>style.visibility</p:attrName>
                                        </p:attrNameLst>
                                      </p:cBhvr>
                                      <p:to>
                                        <p:strVal val="visible"/>
                                      </p:to>
                                    </p:set>
                                    <p:animEffect filter="fade" transition="in">
                                      <p:cBhvr>
                                        <p:cTn dur="500"/>
                                        <p:tgtEl>
                                          <p:spTgt spid="3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 st="1"/>
                                            </p:txEl>
                                          </p:spTgt>
                                        </p:tgtEl>
                                        <p:attrNameLst>
                                          <p:attrName>style.visibility</p:attrName>
                                        </p:attrNameLst>
                                      </p:cBhvr>
                                      <p:to>
                                        <p:strVal val="visible"/>
                                      </p:to>
                                    </p:set>
                                    <p:animEffect filter="fade" transition="in">
                                      <p:cBhvr>
                                        <p:cTn dur="500"/>
                                        <p:tgtEl>
                                          <p:spTgt spid="3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2" st="2"/>
                                            </p:txEl>
                                          </p:spTgt>
                                        </p:tgtEl>
                                        <p:attrNameLst>
                                          <p:attrName>style.visibility</p:attrName>
                                        </p:attrNameLst>
                                      </p:cBhvr>
                                      <p:to>
                                        <p:strVal val="visible"/>
                                      </p:to>
                                    </p:set>
                                    <p:animEffect filter="fade" transition="in">
                                      <p:cBhvr>
                                        <p:cTn dur="500"/>
                                        <p:tgtEl>
                                          <p:spTgt spid="3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3" st="3"/>
                                            </p:txEl>
                                          </p:spTgt>
                                        </p:tgtEl>
                                        <p:attrNameLst>
                                          <p:attrName>style.visibility</p:attrName>
                                        </p:attrNameLst>
                                      </p:cBhvr>
                                      <p:to>
                                        <p:strVal val="visible"/>
                                      </p:to>
                                    </p:set>
                                    <p:animEffect filter="fade" transition="in">
                                      <p:cBhvr>
                                        <p:cTn dur="500"/>
                                        <p:tgtEl>
                                          <p:spTgt spid="3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4" st="4"/>
                                            </p:txEl>
                                          </p:spTgt>
                                        </p:tgtEl>
                                        <p:attrNameLst>
                                          <p:attrName>style.visibility</p:attrName>
                                        </p:attrNameLst>
                                      </p:cBhvr>
                                      <p:to>
                                        <p:strVal val="visible"/>
                                      </p:to>
                                    </p:set>
                                    <p:animEffect filter="fade" transition="in">
                                      <p:cBhvr>
                                        <p:cTn dur="500"/>
                                        <p:tgtEl>
                                          <p:spTgt spid="3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5" st="5"/>
                                            </p:txEl>
                                          </p:spTgt>
                                        </p:tgtEl>
                                        <p:attrNameLst>
                                          <p:attrName>style.visibility</p:attrName>
                                        </p:attrNameLst>
                                      </p:cBhvr>
                                      <p:to>
                                        <p:strVal val="visible"/>
                                      </p:to>
                                    </p:set>
                                    <p:animEffect filter="fade" transition="in">
                                      <p:cBhvr>
                                        <p:cTn dur="500"/>
                                        <p:tgtEl>
                                          <p:spTgt spid="3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6" st="6"/>
                                            </p:txEl>
                                          </p:spTgt>
                                        </p:tgtEl>
                                        <p:attrNameLst>
                                          <p:attrName>style.visibility</p:attrName>
                                        </p:attrNameLst>
                                      </p:cBhvr>
                                      <p:to>
                                        <p:strVal val="visible"/>
                                      </p:to>
                                    </p:set>
                                    <p:animEffect filter="fade" transition="in">
                                      <p:cBhvr>
                                        <p:cTn dur="500"/>
                                        <p:tgtEl>
                                          <p:spTgt spid="3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7" st="7"/>
                                            </p:txEl>
                                          </p:spTgt>
                                        </p:tgtEl>
                                        <p:attrNameLst>
                                          <p:attrName>style.visibility</p:attrName>
                                        </p:attrNameLst>
                                      </p:cBhvr>
                                      <p:to>
                                        <p:strVal val="visible"/>
                                      </p:to>
                                    </p:set>
                                    <p:animEffect filter="fade" transition="in">
                                      <p:cBhvr>
                                        <p:cTn dur="500"/>
                                        <p:tgtEl>
                                          <p:spTgt spid="3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8" st="8"/>
                                            </p:txEl>
                                          </p:spTgt>
                                        </p:tgtEl>
                                        <p:attrNameLst>
                                          <p:attrName>style.visibility</p:attrName>
                                        </p:attrNameLst>
                                      </p:cBhvr>
                                      <p:to>
                                        <p:strVal val="visible"/>
                                      </p:to>
                                    </p:set>
                                    <p:animEffect filter="fade" transition="in">
                                      <p:cBhvr>
                                        <p:cTn dur="500"/>
                                        <p:tgtEl>
                                          <p:spTgt spid="37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פרוטוקול גרסה 2.0</a:t>
            </a:r>
            <a:endParaRPr b="1" i="0" sz="4400" u="none" cap="none" strike="noStrike">
              <a:solidFill>
                <a:schemeClr val="dk1"/>
              </a:solidFill>
              <a:latin typeface="Tahoma"/>
              <a:ea typeface="Tahoma"/>
              <a:cs typeface="Tahoma"/>
              <a:sym typeface="Tahoma"/>
            </a:endParaRPr>
          </a:p>
        </p:txBody>
      </p:sp>
      <p:sp>
        <p:nvSpPr>
          <p:cNvPr id="410" name="Google Shape;410;p35"/>
          <p:cNvSpPr txBox="1"/>
          <p:nvPr>
            <p:ph idx="1" type="body"/>
          </p:nvPr>
        </p:nvSpPr>
        <p:spPr>
          <a:xfrm>
            <a:off x="-127322" y="1145894"/>
            <a:ext cx="12319322"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500"/>
              <a:buFont typeface="Noto Sans Symbols"/>
              <a:buChar char="▪"/>
            </a:pPr>
            <a:r>
              <a:rPr b="1" i="0" lang="iw-IL" sz="3500" u="none" cap="none" strike="noStrike">
                <a:solidFill>
                  <a:schemeClr val="dk1"/>
                </a:solidFill>
                <a:latin typeface="Tahoma"/>
                <a:ea typeface="Tahoma"/>
                <a:cs typeface="Tahoma"/>
                <a:sym typeface="Tahoma"/>
              </a:rPr>
              <a:t>אילו בעיות עדיין נותרו?</a:t>
            </a:r>
            <a:endParaRPr/>
          </a:p>
          <a:p>
            <a:pPr indent="-69850" lvl="0" marL="292100" marR="0" rtl="1" algn="r">
              <a:lnSpc>
                <a:spcPct val="10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10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10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10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10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10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10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p:txBody>
      </p:sp>
      <p:sp>
        <p:nvSpPr>
          <p:cNvPr id="411" name="Google Shape;411;p35"/>
          <p:cNvSpPr/>
          <p:nvPr/>
        </p:nvSpPr>
        <p:spPr>
          <a:xfrm>
            <a:off x="1729446" y="2462520"/>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412" name="Google Shape;412;p35"/>
          <p:cNvSpPr/>
          <p:nvPr/>
        </p:nvSpPr>
        <p:spPr>
          <a:xfrm>
            <a:off x="8942229" y="2584171"/>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413" name="Google Shape;413;p35"/>
          <p:cNvCxnSpPr/>
          <p:nvPr/>
        </p:nvCxnSpPr>
        <p:spPr>
          <a:xfrm>
            <a:off x="3419392" y="2898566"/>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414" name="Google Shape;414;p35"/>
          <p:cNvCxnSpPr/>
          <p:nvPr/>
        </p:nvCxnSpPr>
        <p:spPr>
          <a:xfrm rot="10800000">
            <a:off x="3419393" y="3653224"/>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415" name="Google Shape;415;p35"/>
          <p:cNvSpPr/>
          <p:nvPr/>
        </p:nvSpPr>
        <p:spPr>
          <a:xfrm>
            <a:off x="5152724" y="3539751"/>
            <a:ext cx="936782"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קיבלתי</a:t>
            </a:r>
            <a:endParaRPr b="0" i="0" sz="1800" u="none" cap="none" strike="noStrike">
              <a:solidFill>
                <a:schemeClr val="lt1"/>
              </a:solidFill>
              <a:latin typeface="Calibri"/>
              <a:ea typeface="Calibri"/>
              <a:cs typeface="Calibri"/>
              <a:sym typeface="Calibri"/>
            </a:endParaRPr>
          </a:p>
        </p:txBody>
      </p:sp>
      <p:sp>
        <p:nvSpPr>
          <p:cNvPr id="416" name="Google Shape;416;p35"/>
          <p:cNvSpPr/>
          <p:nvPr/>
        </p:nvSpPr>
        <p:spPr>
          <a:xfrm>
            <a:off x="1785137" y="2800824"/>
            <a:ext cx="1557923" cy="2870771"/>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7" name="Google Shape;417;p35"/>
          <p:cNvSpPr/>
          <p:nvPr/>
        </p:nvSpPr>
        <p:spPr>
          <a:xfrm>
            <a:off x="8875788" y="2922474"/>
            <a:ext cx="1557923" cy="2882936"/>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www.fontsaddict.com/images/icons/png/27891.png" id="418" name="Google Shape;418;p35"/>
          <p:cNvPicPr preferRelativeResize="0"/>
          <p:nvPr/>
        </p:nvPicPr>
        <p:blipFill rotWithShape="1">
          <a:blip r:embed="rId3">
            <a:alphaModFix/>
          </a:blip>
          <a:srcRect b="0" l="0" r="0" t="0"/>
          <a:stretch/>
        </p:blipFill>
        <p:spPr>
          <a:xfrm>
            <a:off x="3011771" y="2889013"/>
            <a:ext cx="276661" cy="250117"/>
          </a:xfrm>
          <a:prstGeom prst="rect">
            <a:avLst/>
          </a:prstGeom>
          <a:noFill/>
          <a:ln>
            <a:noFill/>
          </a:ln>
        </p:spPr>
      </p:pic>
      <p:sp>
        <p:nvSpPr>
          <p:cNvPr id="419" name="Google Shape;419;p35"/>
          <p:cNvSpPr/>
          <p:nvPr/>
        </p:nvSpPr>
        <p:spPr>
          <a:xfrm>
            <a:off x="1736279" y="2844918"/>
            <a:ext cx="1425038"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מתחיל</a:t>
            </a:r>
            <a:endParaRPr b="1" i="0" sz="1400" u="none" cap="none" strike="noStrike">
              <a:solidFill>
                <a:srgbClr val="000000"/>
              </a:solidFill>
              <a:latin typeface="Calibri"/>
              <a:ea typeface="Calibri"/>
              <a:cs typeface="Calibri"/>
              <a:sym typeface="Calibri"/>
            </a:endParaRPr>
          </a:p>
        </p:txBody>
      </p:sp>
      <p:sp>
        <p:nvSpPr>
          <p:cNvPr id="420" name="Google Shape;420;p35"/>
          <p:cNvSpPr/>
          <p:nvPr/>
        </p:nvSpPr>
        <p:spPr>
          <a:xfrm>
            <a:off x="2077179" y="3430766"/>
            <a:ext cx="1211253" cy="338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i="0" lang="iw-IL" sz="1400" u="none" cap="none" strike="noStrike">
                <a:solidFill>
                  <a:srgbClr val="000000"/>
                </a:solidFill>
                <a:latin typeface="Calibri"/>
                <a:ea typeface="Calibri"/>
                <a:cs typeface="Calibri"/>
                <a:sym typeface="Calibri"/>
              </a:rPr>
              <a:t>הגיע אישור</a:t>
            </a:r>
            <a:endParaRPr b="1" i="0" sz="1400" u="none" cap="none" strike="noStrike">
              <a:solidFill>
                <a:srgbClr val="000000"/>
              </a:solidFill>
              <a:latin typeface="Calibri"/>
              <a:ea typeface="Calibri"/>
              <a:cs typeface="Calibri"/>
              <a:sym typeface="Calibri"/>
            </a:endParaRPr>
          </a:p>
        </p:txBody>
      </p:sp>
      <p:pic>
        <p:nvPicPr>
          <p:cNvPr descr="http://www.fontsaddict.com/images/icons/png/27891.png" id="421" name="Google Shape;421;p35"/>
          <p:cNvPicPr preferRelativeResize="0"/>
          <p:nvPr/>
        </p:nvPicPr>
        <p:blipFill rotWithShape="1">
          <a:blip r:embed="rId3">
            <a:alphaModFix/>
          </a:blip>
          <a:srcRect b="0" l="0" r="0" t="0"/>
          <a:stretch/>
        </p:blipFill>
        <p:spPr>
          <a:xfrm>
            <a:off x="3024007" y="3834053"/>
            <a:ext cx="276661" cy="250117"/>
          </a:xfrm>
          <a:prstGeom prst="rect">
            <a:avLst/>
          </a:prstGeom>
          <a:noFill/>
          <a:ln>
            <a:noFill/>
          </a:ln>
        </p:spPr>
      </p:pic>
      <p:sp>
        <p:nvSpPr>
          <p:cNvPr id="422" name="Google Shape;422;p35"/>
          <p:cNvSpPr/>
          <p:nvPr/>
        </p:nvSpPr>
        <p:spPr>
          <a:xfrm>
            <a:off x="1748515" y="3789958"/>
            <a:ext cx="1425038"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מתחיל</a:t>
            </a:r>
            <a:endParaRPr b="1" i="0" sz="1400" u="none" cap="none" strike="noStrike">
              <a:solidFill>
                <a:srgbClr val="000000"/>
              </a:solidFill>
              <a:latin typeface="Calibri"/>
              <a:ea typeface="Calibri"/>
              <a:cs typeface="Calibri"/>
              <a:sym typeface="Calibri"/>
            </a:endParaRPr>
          </a:p>
        </p:txBody>
      </p:sp>
      <p:cxnSp>
        <p:nvCxnSpPr>
          <p:cNvPr id="423" name="Google Shape;423;p35"/>
          <p:cNvCxnSpPr/>
          <p:nvPr/>
        </p:nvCxnSpPr>
        <p:spPr>
          <a:xfrm>
            <a:off x="3455557" y="3956693"/>
            <a:ext cx="2400168" cy="254952"/>
          </a:xfrm>
          <a:prstGeom prst="straightConnector1">
            <a:avLst/>
          </a:prstGeom>
          <a:noFill/>
          <a:ln cap="flat" cmpd="sng" w="57150">
            <a:solidFill>
              <a:srgbClr val="2F5496"/>
            </a:solidFill>
            <a:prstDash val="solid"/>
            <a:miter lim="800000"/>
            <a:headEnd len="sm" w="sm" type="none"/>
            <a:tailEnd len="sm" w="sm" type="none"/>
          </a:ln>
        </p:spPr>
      </p:cxnSp>
      <p:cxnSp>
        <p:nvCxnSpPr>
          <p:cNvPr id="424" name="Google Shape;424;p35"/>
          <p:cNvCxnSpPr/>
          <p:nvPr/>
        </p:nvCxnSpPr>
        <p:spPr>
          <a:xfrm>
            <a:off x="6239570" y="4253497"/>
            <a:ext cx="2400168" cy="254952"/>
          </a:xfrm>
          <a:prstGeom prst="straightConnector1">
            <a:avLst/>
          </a:prstGeom>
          <a:noFill/>
          <a:ln cap="flat" cmpd="sng" w="57150">
            <a:solidFill>
              <a:srgbClr val="8DA9DB"/>
            </a:solidFill>
            <a:prstDash val="dash"/>
            <a:miter lim="800000"/>
            <a:headEnd len="sm" w="sm" type="none"/>
            <a:tailEnd len="sm" w="sm" type="none"/>
          </a:ln>
        </p:spPr>
      </p:cxnSp>
      <p:sp>
        <p:nvSpPr>
          <p:cNvPr id="425" name="Google Shape;425;p35"/>
          <p:cNvSpPr/>
          <p:nvPr/>
        </p:nvSpPr>
        <p:spPr>
          <a:xfrm>
            <a:off x="5636833" y="3928749"/>
            <a:ext cx="704537" cy="649496"/>
          </a:xfrm>
          <a:prstGeom prst="mathMultiply">
            <a:avLst>
              <a:gd fmla="val 23520" name="adj1"/>
            </a:avLst>
          </a:prstGeom>
          <a:solidFill>
            <a:srgbClr val="FF0000"/>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www.fontsaddict.com/images/icons/png/27891.png" id="426" name="Google Shape;426;p35"/>
          <p:cNvPicPr preferRelativeResize="0"/>
          <p:nvPr/>
        </p:nvPicPr>
        <p:blipFill rotWithShape="1">
          <a:blip r:embed="rId4">
            <a:alphaModFix/>
          </a:blip>
          <a:srcRect b="0" l="0" r="0" t="0"/>
          <a:stretch/>
        </p:blipFill>
        <p:spPr>
          <a:xfrm>
            <a:off x="2992217" y="4764177"/>
            <a:ext cx="276661" cy="250117"/>
          </a:xfrm>
          <a:prstGeom prst="rect">
            <a:avLst/>
          </a:prstGeom>
          <a:noFill/>
          <a:ln>
            <a:noFill/>
          </a:ln>
        </p:spPr>
      </p:pic>
      <p:sp>
        <p:nvSpPr>
          <p:cNvPr id="427" name="Google Shape;427;p35"/>
          <p:cNvSpPr/>
          <p:nvPr/>
        </p:nvSpPr>
        <p:spPr>
          <a:xfrm>
            <a:off x="1716725" y="4720082"/>
            <a:ext cx="1425038"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400" u="none" cap="none" strike="noStrike">
                <a:solidFill>
                  <a:srgbClr val="FF0000"/>
                </a:solidFill>
                <a:latin typeface="Calibri"/>
                <a:ea typeface="Calibri"/>
                <a:cs typeface="Calibri"/>
                <a:sym typeface="Calibri"/>
              </a:rPr>
              <a:t>טיימר הסתיים</a:t>
            </a:r>
            <a:br>
              <a:rPr b="1" i="0" lang="iw-IL" sz="1400" u="none" cap="none" strike="noStrike">
                <a:solidFill>
                  <a:srgbClr val="FF0000"/>
                </a:solidFill>
                <a:latin typeface="Calibri"/>
                <a:ea typeface="Calibri"/>
                <a:cs typeface="Calibri"/>
                <a:sym typeface="Calibri"/>
              </a:rPr>
            </a:br>
            <a:r>
              <a:rPr b="1" i="0" lang="iw-IL" sz="1400" u="none" cap="none" strike="noStrike">
                <a:solidFill>
                  <a:srgbClr val="FF0000"/>
                </a:solidFill>
                <a:latin typeface="Calibri"/>
                <a:ea typeface="Calibri"/>
                <a:cs typeface="Calibri"/>
                <a:sym typeface="Calibri"/>
              </a:rPr>
              <a:t>Time out</a:t>
            </a:r>
            <a:endParaRPr/>
          </a:p>
        </p:txBody>
      </p:sp>
      <p:cxnSp>
        <p:nvCxnSpPr>
          <p:cNvPr id="428" name="Google Shape;428;p35"/>
          <p:cNvCxnSpPr/>
          <p:nvPr/>
        </p:nvCxnSpPr>
        <p:spPr>
          <a:xfrm>
            <a:off x="3419392" y="4920119"/>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429" name="Google Shape;429;p35"/>
          <p:cNvSpPr/>
          <p:nvPr/>
        </p:nvSpPr>
        <p:spPr>
          <a:xfrm rot="188036">
            <a:off x="5001887" y="4991249"/>
            <a:ext cx="1482947"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600" u="none" cap="none" strike="noStrike">
                <a:solidFill>
                  <a:schemeClr val="lt1"/>
                </a:solidFill>
                <a:latin typeface="Calibri"/>
                <a:ea typeface="Calibri"/>
                <a:cs typeface="Calibri"/>
                <a:sym typeface="Calibri"/>
              </a:rPr>
              <a:t>Retransmission</a:t>
            </a:r>
            <a:endParaRPr/>
          </a:p>
        </p:txBody>
      </p:sp>
      <p:cxnSp>
        <p:nvCxnSpPr>
          <p:cNvPr id="430" name="Google Shape;430;p35"/>
          <p:cNvCxnSpPr/>
          <p:nvPr/>
        </p:nvCxnSpPr>
        <p:spPr>
          <a:xfrm rot="10800000">
            <a:off x="3399173" y="5635082"/>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431" name="Google Shape;431;p35"/>
          <p:cNvSpPr/>
          <p:nvPr/>
        </p:nvSpPr>
        <p:spPr>
          <a:xfrm>
            <a:off x="5132504" y="5521609"/>
            <a:ext cx="936782"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קיבלתי</a:t>
            </a:r>
            <a:endParaRPr b="0" i="0" sz="1800" u="none" cap="none" strike="noStrike">
              <a:solidFill>
                <a:schemeClr val="lt1"/>
              </a:solidFill>
              <a:latin typeface="Calibri"/>
              <a:ea typeface="Calibri"/>
              <a:cs typeface="Calibri"/>
              <a:sym typeface="Calibri"/>
            </a:endParaRPr>
          </a:p>
        </p:txBody>
      </p:sp>
      <p:sp>
        <p:nvSpPr>
          <p:cNvPr id="432" name="Google Shape;432;p35"/>
          <p:cNvSpPr/>
          <p:nvPr/>
        </p:nvSpPr>
        <p:spPr>
          <a:xfrm>
            <a:off x="3881566" y="2800824"/>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433" name="Google Shape;433;p35"/>
          <p:cNvSpPr/>
          <p:nvPr/>
        </p:nvSpPr>
        <p:spPr>
          <a:xfrm>
            <a:off x="3912732" y="3901819"/>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434" name="Google Shape;434;p35"/>
          <p:cNvSpPr/>
          <p:nvPr/>
        </p:nvSpPr>
        <p:spPr>
          <a:xfrm>
            <a:off x="3946809" y="4792383"/>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435" name="Google Shape;435;p35"/>
          <p:cNvSpPr/>
          <p:nvPr/>
        </p:nvSpPr>
        <p:spPr>
          <a:xfrm>
            <a:off x="8999338" y="5408136"/>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436" name="Google Shape;436;p35"/>
          <p:cNvSpPr/>
          <p:nvPr/>
        </p:nvSpPr>
        <p:spPr>
          <a:xfrm>
            <a:off x="9300421" y="5411381"/>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500"/>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500"/>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500"/>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Effect filter="fade" transition="in">
                                      <p:cBhvr>
                                        <p:cTn dur="500"/>
                                        <p:tgtEl>
                                          <p:spTgt spid="4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4" st="4"/>
                                            </p:txEl>
                                          </p:spTgt>
                                        </p:tgtEl>
                                        <p:attrNameLst>
                                          <p:attrName>style.visibility</p:attrName>
                                        </p:attrNameLst>
                                      </p:cBhvr>
                                      <p:to>
                                        <p:strVal val="visible"/>
                                      </p:to>
                                    </p:set>
                                    <p:animEffect filter="fade" transition="in">
                                      <p:cBhvr>
                                        <p:cTn dur="500"/>
                                        <p:tgtEl>
                                          <p:spTgt spid="4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5" st="5"/>
                                            </p:txEl>
                                          </p:spTgt>
                                        </p:tgtEl>
                                        <p:attrNameLst>
                                          <p:attrName>style.visibility</p:attrName>
                                        </p:attrNameLst>
                                      </p:cBhvr>
                                      <p:to>
                                        <p:strVal val="visible"/>
                                      </p:to>
                                    </p:set>
                                    <p:animEffect filter="fade" transition="in">
                                      <p:cBhvr>
                                        <p:cTn dur="500"/>
                                        <p:tgtEl>
                                          <p:spTgt spid="4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6" st="6"/>
                                            </p:txEl>
                                          </p:spTgt>
                                        </p:tgtEl>
                                        <p:attrNameLst>
                                          <p:attrName>style.visibility</p:attrName>
                                        </p:attrNameLst>
                                      </p:cBhvr>
                                      <p:to>
                                        <p:strVal val="visible"/>
                                      </p:to>
                                    </p:set>
                                    <p:animEffect filter="fade" transition="in">
                                      <p:cBhvr>
                                        <p:cTn dur="500"/>
                                        <p:tgtEl>
                                          <p:spTgt spid="4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7" st="7"/>
                                            </p:txEl>
                                          </p:spTgt>
                                        </p:tgtEl>
                                        <p:attrNameLst>
                                          <p:attrName>style.visibility</p:attrName>
                                        </p:attrNameLst>
                                      </p:cBhvr>
                                      <p:to>
                                        <p:strVal val="visible"/>
                                      </p:to>
                                    </p:set>
                                    <p:animEffect filter="fade" transition="in">
                                      <p:cBhvr>
                                        <p:cTn dur="500"/>
                                        <p:tgtEl>
                                          <p:spTgt spid="41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6"/>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פרוטוקול גרסה 2.1</a:t>
            </a:r>
            <a:endParaRPr b="1" i="0" sz="4400" u="none" cap="none" strike="noStrike">
              <a:solidFill>
                <a:schemeClr val="dk1"/>
              </a:solidFill>
              <a:latin typeface="Tahoma"/>
              <a:ea typeface="Tahoma"/>
              <a:cs typeface="Tahoma"/>
              <a:sym typeface="Tahoma"/>
            </a:endParaRPr>
          </a:p>
        </p:txBody>
      </p:sp>
      <p:sp>
        <p:nvSpPr>
          <p:cNvPr id="443" name="Google Shape;443;p36"/>
          <p:cNvSpPr txBox="1"/>
          <p:nvPr>
            <p:ph idx="1" type="body"/>
          </p:nvPr>
        </p:nvSpPr>
        <p:spPr>
          <a:xfrm>
            <a:off x="-127322" y="1145894"/>
            <a:ext cx="12319322"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90000"/>
              </a:lnSpc>
              <a:spcBef>
                <a:spcPts val="0"/>
              </a:spcBef>
              <a:spcAft>
                <a:spcPts val="0"/>
              </a:spcAft>
              <a:buClr>
                <a:schemeClr val="dk1"/>
              </a:buClr>
              <a:buSzPts val="3500"/>
              <a:buFont typeface="Noto Sans Symbols"/>
              <a:buChar char="▪"/>
            </a:pPr>
            <a:r>
              <a:rPr b="1" i="0" lang="iw-IL" sz="3500" u="none" cap="none" strike="noStrike">
                <a:solidFill>
                  <a:schemeClr val="dk1"/>
                </a:solidFill>
                <a:latin typeface="Tahoma"/>
                <a:ea typeface="Tahoma"/>
                <a:cs typeface="Tahoma"/>
                <a:sym typeface="Tahoma"/>
              </a:rPr>
              <a:t>פתרון: </a:t>
            </a:r>
            <a:r>
              <a:rPr b="0" i="0" lang="iw-IL" sz="3500" u="none" cap="none" strike="noStrike">
                <a:solidFill>
                  <a:schemeClr val="dk1"/>
                </a:solidFill>
                <a:latin typeface="Tahoma"/>
                <a:ea typeface="Tahoma"/>
                <a:cs typeface="Tahoma"/>
                <a:sym typeface="Tahoma"/>
              </a:rPr>
              <a:t>צד א' יוכל לשלוח הודעה שניה לפני שהגיע אישור להודעה ראשונה.</a:t>
            </a:r>
            <a:endParaRPr/>
          </a:p>
          <a:p>
            <a:pPr indent="-69850" lvl="0" marL="292100" marR="0" rtl="1" algn="r">
              <a:lnSpc>
                <a:spcPct val="9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9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9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9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69850" lvl="0" marL="292100" marR="0" rtl="1" algn="r">
              <a:lnSpc>
                <a:spcPct val="90000"/>
              </a:lnSpc>
              <a:spcBef>
                <a:spcPts val="1000"/>
              </a:spcBef>
              <a:spcAft>
                <a:spcPts val="0"/>
              </a:spcAft>
              <a:buClr>
                <a:schemeClr val="dk1"/>
              </a:buClr>
              <a:buSzPts val="3500"/>
              <a:buFont typeface="Noto Sans Symbols"/>
              <a:buNone/>
            </a:pPr>
            <a:r>
              <a:t/>
            </a:r>
            <a:endParaRPr b="0" i="0" sz="3500" u="none" cap="none" strike="noStrike">
              <a:solidFill>
                <a:schemeClr val="dk1"/>
              </a:solidFill>
              <a:latin typeface="Tahoma"/>
              <a:ea typeface="Tahoma"/>
              <a:cs typeface="Tahoma"/>
              <a:sym typeface="Tahoma"/>
            </a:endParaRPr>
          </a:p>
          <a:p>
            <a:pPr indent="12700" lvl="0" marL="292100" marR="0" rtl="1" algn="r">
              <a:lnSpc>
                <a:spcPct val="90000"/>
              </a:lnSpc>
              <a:spcBef>
                <a:spcPts val="1000"/>
              </a:spcBef>
              <a:spcAft>
                <a:spcPts val="0"/>
              </a:spcAft>
              <a:buClr>
                <a:schemeClr val="dk1"/>
              </a:buClr>
              <a:buSzPts val="4800"/>
              <a:buFont typeface="Noto Sans Symbols"/>
              <a:buNone/>
            </a:pPr>
            <a:r>
              <a:t/>
            </a:r>
            <a:endParaRPr b="0" i="0" sz="4800" u="none" cap="none" strike="noStrike">
              <a:solidFill>
                <a:schemeClr val="dk1"/>
              </a:solidFill>
              <a:latin typeface="Tahoma"/>
              <a:ea typeface="Tahoma"/>
              <a:cs typeface="Tahoma"/>
              <a:sym typeface="Tahoma"/>
            </a:endParaRPr>
          </a:p>
          <a:p>
            <a:pPr indent="-292100" lvl="0" marL="292100" marR="0" rtl="1" algn="r">
              <a:lnSpc>
                <a:spcPct val="90000"/>
              </a:lnSpc>
              <a:spcBef>
                <a:spcPts val="1000"/>
              </a:spcBef>
              <a:spcAft>
                <a:spcPts val="0"/>
              </a:spcAft>
              <a:buClr>
                <a:schemeClr val="dk1"/>
              </a:buClr>
              <a:buSzPts val="3500"/>
              <a:buFont typeface="Noto Sans Symbols"/>
              <a:buChar char="▪"/>
            </a:pPr>
            <a:r>
              <a:rPr b="1" i="0" lang="iw-IL" sz="3500" u="none" cap="none" strike="noStrike">
                <a:solidFill>
                  <a:schemeClr val="dk1"/>
                </a:solidFill>
                <a:latin typeface="Tahoma"/>
                <a:ea typeface="Tahoma"/>
                <a:cs typeface="Tahoma"/>
                <a:sym typeface="Tahoma"/>
              </a:rPr>
              <a:t>מה הבעיה בפתרון הזה?</a:t>
            </a:r>
            <a:endParaRPr/>
          </a:p>
        </p:txBody>
      </p:sp>
      <p:sp>
        <p:nvSpPr>
          <p:cNvPr id="444" name="Google Shape;444;p36"/>
          <p:cNvSpPr/>
          <p:nvPr/>
        </p:nvSpPr>
        <p:spPr>
          <a:xfrm>
            <a:off x="1729446" y="2462520"/>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445" name="Google Shape;445;p36"/>
          <p:cNvSpPr/>
          <p:nvPr/>
        </p:nvSpPr>
        <p:spPr>
          <a:xfrm>
            <a:off x="8942229" y="2584171"/>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446" name="Google Shape;446;p36"/>
          <p:cNvCxnSpPr/>
          <p:nvPr/>
        </p:nvCxnSpPr>
        <p:spPr>
          <a:xfrm>
            <a:off x="3419392" y="2898566"/>
            <a:ext cx="5343896" cy="593607"/>
          </a:xfrm>
          <a:prstGeom prst="straightConnector1">
            <a:avLst/>
          </a:prstGeom>
          <a:noFill/>
          <a:ln cap="flat" cmpd="sng" w="57150">
            <a:solidFill>
              <a:srgbClr val="2F5496"/>
            </a:solidFill>
            <a:prstDash val="solid"/>
            <a:miter lim="800000"/>
            <a:headEnd len="sm" w="sm" type="none"/>
            <a:tailEnd len="med" w="med" type="triangle"/>
          </a:ln>
        </p:spPr>
      </p:cxnSp>
      <p:cxnSp>
        <p:nvCxnSpPr>
          <p:cNvPr id="447" name="Google Shape;447;p36"/>
          <p:cNvCxnSpPr/>
          <p:nvPr/>
        </p:nvCxnSpPr>
        <p:spPr>
          <a:xfrm rot="10800000">
            <a:off x="3435221" y="4093515"/>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448" name="Google Shape;448;p36"/>
          <p:cNvSpPr/>
          <p:nvPr/>
        </p:nvSpPr>
        <p:spPr>
          <a:xfrm>
            <a:off x="5168552" y="3980042"/>
            <a:ext cx="936782"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קיבלתי</a:t>
            </a:r>
            <a:endParaRPr b="0" i="0" sz="1800" u="none" cap="none" strike="noStrike">
              <a:solidFill>
                <a:schemeClr val="lt1"/>
              </a:solidFill>
              <a:latin typeface="Calibri"/>
              <a:ea typeface="Calibri"/>
              <a:cs typeface="Calibri"/>
              <a:sym typeface="Calibri"/>
            </a:endParaRPr>
          </a:p>
        </p:txBody>
      </p:sp>
      <p:sp>
        <p:nvSpPr>
          <p:cNvPr id="449" name="Google Shape;449;p36"/>
          <p:cNvSpPr/>
          <p:nvPr/>
        </p:nvSpPr>
        <p:spPr>
          <a:xfrm>
            <a:off x="1785137" y="2800824"/>
            <a:ext cx="1557923" cy="2870771"/>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0" name="Google Shape;450;p36"/>
          <p:cNvSpPr/>
          <p:nvPr/>
        </p:nvSpPr>
        <p:spPr>
          <a:xfrm>
            <a:off x="8875788" y="2922474"/>
            <a:ext cx="1557923" cy="2882936"/>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www.fontsaddict.com/images/icons/png/27891.png" id="451" name="Google Shape;451;p36"/>
          <p:cNvPicPr preferRelativeResize="0"/>
          <p:nvPr/>
        </p:nvPicPr>
        <p:blipFill rotWithShape="1">
          <a:blip r:embed="rId3">
            <a:alphaModFix/>
          </a:blip>
          <a:srcRect b="0" l="0" r="0" t="0"/>
          <a:stretch/>
        </p:blipFill>
        <p:spPr>
          <a:xfrm>
            <a:off x="3011771" y="2889013"/>
            <a:ext cx="276661" cy="250117"/>
          </a:xfrm>
          <a:prstGeom prst="rect">
            <a:avLst/>
          </a:prstGeom>
          <a:noFill/>
          <a:ln>
            <a:noFill/>
          </a:ln>
        </p:spPr>
      </p:pic>
      <p:sp>
        <p:nvSpPr>
          <p:cNvPr id="452" name="Google Shape;452;p36"/>
          <p:cNvSpPr/>
          <p:nvPr/>
        </p:nvSpPr>
        <p:spPr>
          <a:xfrm>
            <a:off x="1736279" y="2844918"/>
            <a:ext cx="1425038"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מתחיל</a:t>
            </a:r>
            <a:endParaRPr b="1" i="0" sz="1400" u="none" cap="none" strike="noStrike">
              <a:solidFill>
                <a:srgbClr val="000000"/>
              </a:solidFill>
              <a:latin typeface="Calibri"/>
              <a:ea typeface="Calibri"/>
              <a:cs typeface="Calibri"/>
              <a:sym typeface="Calibri"/>
            </a:endParaRPr>
          </a:p>
        </p:txBody>
      </p:sp>
      <p:pic>
        <p:nvPicPr>
          <p:cNvPr descr="http://www.fontsaddict.com/images/icons/png/27891.png" id="453" name="Google Shape;453;p36"/>
          <p:cNvPicPr preferRelativeResize="0"/>
          <p:nvPr/>
        </p:nvPicPr>
        <p:blipFill rotWithShape="1">
          <a:blip r:embed="rId3">
            <a:alphaModFix/>
          </a:blip>
          <a:srcRect b="0" l="0" r="0" t="0"/>
          <a:stretch/>
        </p:blipFill>
        <p:spPr>
          <a:xfrm>
            <a:off x="3000344" y="3232510"/>
            <a:ext cx="276661" cy="250117"/>
          </a:xfrm>
          <a:prstGeom prst="rect">
            <a:avLst/>
          </a:prstGeom>
          <a:noFill/>
          <a:ln>
            <a:noFill/>
          </a:ln>
        </p:spPr>
      </p:pic>
      <p:sp>
        <p:nvSpPr>
          <p:cNvPr id="454" name="Google Shape;454;p36"/>
          <p:cNvSpPr/>
          <p:nvPr/>
        </p:nvSpPr>
        <p:spPr>
          <a:xfrm>
            <a:off x="1724852" y="3188415"/>
            <a:ext cx="1425038"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מתחיל</a:t>
            </a:r>
            <a:endParaRPr b="1" i="0" sz="1400" u="none" cap="none" strike="noStrike">
              <a:solidFill>
                <a:srgbClr val="000000"/>
              </a:solidFill>
              <a:latin typeface="Calibri"/>
              <a:ea typeface="Calibri"/>
              <a:cs typeface="Calibri"/>
              <a:sym typeface="Calibri"/>
            </a:endParaRPr>
          </a:p>
        </p:txBody>
      </p:sp>
      <p:sp>
        <p:nvSpPr>
          <p:cNvPr id="455" name="Google Shape;455;p36"/>
          <p:cNvSpPr/>
          <p:nvPr/>
        </p:nvSpPr>
        <p:spPr>
          <a:xfrm>
            <a:off x="3881566" y="2800824"/>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cxnSp>
        <p:nvCxnSpPr>
          <p:cNvPr id="456" name="Google Shape;456;p36"/>
          <p:cNvCxnSpPr/>
          <p:nvPr/>
        </p:nvCxnSpPr>
        <p:spPr>
          <a:xfrm>
            <a:off x="3413867" y="3362635"/>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457" name="Google Shape;457;p36"/>
          <p:cNvSpPr/>
          <p:nvPr/>
        </p:nvSpPr>
        <p:spPr>
          <a:xfrm>
            <a:off x="3876041" y="3264893"/>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Effect filter="fade" transition="in">
                                      <p:cBhvr>
                                        <p:cTn dur="500"/>
                                        <p:tgtEl>
                                          <p:spTgt spid="4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Effect filter="fade" transition="in">
                                      <p:cBhvr>
                                        <p:cTn dur="500"/>
                                        <p:tgtEl>
                                          <p:spTgt spid="4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animEffect filter="fade" transition="in">
                                      <p:cBhvr>
                                        <p:cTn dur="500"/>
                                        <p:tgtEl>
                                          <p:spTgt spid="4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animEffect filter="fade" transition="in">
                                      <p:cBhvr>
                                        <p:cTn dur="500"/>
                                        <p:tgtEl>
                                          <p:spTgt spid="4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4" st="4"/>
                                            </p:txEl>
                                          </p:spTgt>
                                        </p:tgtEl>
                                        <p:attrNameLst>
                                          <p:attrName>style.visibility</p:attrName>
                                        </p:attrNameLst>
                                      </p:cBhvr>
                                      <p:to>
                                        <p:strVal val="visible"/>
                                      </p:to>
                                    </p:set>
                                    <p:animEffect filter="fade" transition="in">
                                      <p:cBhvr>
                                        <p:cTn dur="500"/>
                                        <p:tgtEl>
                                          <p:spTgt spid="4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5" st="5"/>
                                            </p:txEl>
                                          </p:spTgt>
                                        </p:tgtEl>
                                        <p:attrNameLst>
                                          <p:attrName>style.visibility</p:attrName>
                                        </p:attrNameLst>
                                      </p:cBhvr>
                                      <p:to>
                                        <p:strVal val="visible"/>
                                      </p:to>
                                    </p:set>
                                    <p:animEffect filter="fade" transition="in">
                                      <p:cBhvr>
                                        <p:cTn dur="500"/>
                                        <p:tgtEl>
                                          <p:spTgt spid="4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6" st="6"/>
                                            </p:txEl>
                                          </p:spTgt>
                                        </p:tgtEl>
                                        <p:attrNameLst>
                                          <p:attrName>style.visibility</p:attrName>
                                        </p:attrNameLst>
                                      </p:cBhvr>
                                      <p:to>
                                        <p:strVal val="visible"/>
                                      </p:to>
                                    </p:set>
                                    <p:animEffect filter="fade" transition="in">
                                      <p:cBhvr>
                                        <p:cTn dur="500"/>
                                        <p:tgtEl>
                                          <p:spTgt spid="4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7" st="7"/>
                                            </p:txEl>
                                          </p:spTgt>
                                        </p:tgtEl>
                                        <p:attrNameLst>
                                          <p:attrName>style.visibility</p:attrName>
                                        </p:attrNameLst>
                                      </p:cBhvr>
                                      <p:to>
                                        <p:strVal val="visible"/>
                                      </p:to>
                                    </p:set>
                                    <p:animEffect filter="fade" transition="in">
                                      <p:cBhvr>
                                        <p:cTn dur="500"/>
                                        <p:tgtEl>
                                          <p:spTgt spid="44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7"/>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פרוטוקול גרסה 2.5</a:t>
            </a:r>
            <a:endParaRPr b="1" i="0" sz="4400" u="none" cap="none" strike="noStrike">
              <a:solidFill>
                <a:schemeClr val="dk1"/>
              </a:solidFill>
              <a:latin typeface="Tahoma"/>
              <a:ea typeface="Tahoma"/>
              <a:cs typeface="Tahoma"/>
              <a:sym typeface="Tahoma"/>
            </a:endParaRPr>
          </a:p>
        </p:txBody>
      </p:sp>
      <p:sp>
        <p:nvSpPr>
          <p:cNvPr id="464" name="Google Shape;464;p37"/>
          <p:cNvSpPr txBox="1"/>
          <p:nvPr>
            <p:ph idx="1" type="body"/>
          </p:nvPr>
        </p:nvSpPr>
        <p:spPr>
          <a:xfrm>
            <a:off x="243068" y="1168902"/>
            <a:ext cx="11772317" cy="5689098"/>
          </a:xfrm>
          <a:prstGeom prst="rect">
            <a:avLst/>
          </a:prstGeom>
          <a:noFill/>
          <a:ln>
            <a:noFill/>
          </a:ln>
        </p:spPr>
        <p:txBody>
          <a:bodyPr anchorCtr="0" anchor="t" bIns="45700" lIns="91425" spcFirstLastPara="1" rIns="91425" wrap="square" tIns="45700">
            <a:noAutofit/>
          </a:bodyPr>
          <a:lstStyle/>
          <a:p>
            <a:pPr indent="-292100" lvl="0" marL="292100" marR="0" rtl="1" algn="r">
              <a:lnSpc>
                <a:spcPct val="80000"/>
              </a:lnSpc>
              <a:spcBef>
                <a:spcPts val="0"/>
              </a:spcBef>
              <a:spcAft>
                <a:spcPts val="0"/>
              </a:spcAft>
              <a:buClr>
                <a:schemeClr val="dk1"/>
              </a:buClr>
              <a:buSzPts val="2975"/>
              <a:buFont typeface="Noto Sans Symbols"/>
              <a:buChar char="▪"/>
            </a:pPr>
            <a:r>
              <a:rPr b="1" i="0" lang="iw-IL" sz="2975" u="none" cap="none" strike="noStrike">
                <a:solidFill>
                  <a:schemeClr val="dk1"/>
                </a:solidFill>
                <a:latin typeface="Tahoma"/>
                <a:ea typeface="Tahoma"/>
                <a:cs typeface="Tahoma"/>
                <a:sym typeface="Tahoma"/>
              </a:rPr>
              <a:t>פתרון: </a:t>
            </a:r>
            <a:r>
              <a:rPr b="0" i="0" lang="iw-IL" sz="2975" u="none" cap="none" strike="noStrike">
                <a:solidFill>
                  <a:schemeClr val="dk1"/>
                </a:solidFill>
                <a:latin typeface="Tahoma"/>
                <a:ea typeface="Tahoma"/>
                <a:cs typeface="Tahoma"/>
                <a:sym typeface="Tahoma"/>
              </a:rPr>
              <a:t>מספוּר הודעות.</a:t>
            </a:r>
            <a:br>
              <a:rPr b="0" i="0" lang="iw-IL" sz="2975" u="none" cap="none" strike="noStrike">
                <a:solidFill>
                  <a:schemeClr val="dk1"/>
                </a:solidFill>
                <a:latin typeface="Tahoma"/>
                <a:ea typeface="Tahoma"/>
                <a:cs typeface="Tahoma"/>
                <a:sym typeface="Tahoma"/>
              </a:rPr>
            </a:br>
            <a:br>
              <a:rPr b="0" i="0" lang="iw-IL" sz="1190" u="none" cap="none" strike="noStrike">
                <a:solidFill>
                  <a:schemeClr val="dk1"/>
                </a:solidFill>
                <a:latin typeface="Tahoma"/>
                <a:ea typeface="Tahoma"/>
                <a:cs typeface="Tahoma"/>
                <a:sym typeface="Tahoma"/>
              </a:rPr>
            </a:br>
            <a:r>
              <a:rPr b="0" i="0" lang="iw-IL" sz="2975" u="none" cap="none" strike="noStrike">
                <a:solidFill>
                  <a:schemeClr val="dk1"/>
                </a:solidFill>
                <a:latin typeface="Tahoma"/>
                <a:ea typeface="Tahoma"/>
                <a:cs typeface="Tahoma"/>
                <a:sym typeface="Tahoma"/>
              </a:rPr>
              <a:t>כל הודעה תמוספר החל מ-1,2,3....</a:t>
            </a:r>
            <a:endParaRPr/>
          </a:p>
          <a:p>
            <a:pPr indent="-103187" lvl="0" marL="292100" marR="0" rtl="1" algn="r">
              <a:lnSpc>
                <a:spcPct val="80000"/>
              </a:lnSpc>
              <a:spcBef>
                <a:spcPts val="1000"/>
              </a:spcBef>
              <a:spcAft>
                <a:spcPts val="0"/>
              </a:spcAft>
              <a:buClr>
                <a:schemeClr val="dk1"/>
              </a:buClr>
              <a:buSzPts val="2975"/>
              <a:buFont typeface="Noto Sans Symbols"/>
              <a:buNone/>
            </a:pPr>
            <a:r>
              <a:t/>
            </a:r>
            <a:endParaRPr b="1" i="0" sz="2975" u="none" cap="none" strike="noStrike">
              <a:solidFill>
                <a:schemeClr val="dk1"/>
              </a:solidFill>
              <a:latin typeface="Tahoma"/>
              <a:ea typeface="Tahoma"/>
              <a:cs typeface="Tahoma"/>
              <a:sym typeface="Tahoma"/>
            </a:endParaRPr>
          </a:p>
          <a:p>
            <a:pPr indent="-103187" lvl="0" marL="292100" marR="0" rtl="1" algn="r">
              <a:lnSpc>
                <a:spcPct val="80000"/>
              </a:lnSpc>
              <a:spcBef>
                <a:spcPts val="1000"/>
              </a:spcBef>
              <a:spcAft>
                <a:spcPts val="0"/>
              </a:spcAft>
              <a:buClr>
                <a:schemeClr val="dk1"/>
              </a:buClr>
              <a:buSzPts val="2975"/>
              <a:buFont typeface="Noto Sans Symbols"/>
              <a:buNone/>
            </a:pPr>
            <a:r>
              <a:t/>
            </a:r>
            <a:endParaRPr b="1" i="0" sz="2975" u="none" cap="none" strike="noStrike">
              <a:solidFill>
                <a:schemeClr val="dk1"/>
              </a:solidFill>
              <a:latin typeface="Tahoma"/>
              <a:ea typeface="Tahoma"/>
              <a:cs typeface="Tahoma"/>
              <a:sym typeface="Tahoma"/>
            </a:endParaRPr>
          </a:p>
          <a:p>
            <a:pPr indent="-103187" lvl="0" marL="292100" marR="0" rtl="1" algn="r">
              <a:lnSpc>
                <a:spcPct val="80000"/>
              </a:lnSpc>
              <a:spcBef>
                <a:spcPts val="1000"/>
              </a:spcBef>
              <a:spcAft>
                <a:spcPts val="0"/>
              </a:spcAft>
              <a:buClr>
                <a:schemeClr val="dk1"/>
              </a:buClr>
              <a:buSzPts val="2975"/>
              <a:buFont typeface="Noto Sans Symbols"/>
              <a:buNone/>
            </a:pPr>
            <a:r>
              <a:t/>
            </a:r>
            <a:endParaRPr b="1" i="0" sz="2975" u="none" cap="none" strike="noStrike">
              <a:solidFill>
                <a:schemeClr val="dk1"/>
              </a:solidFill>
              <a:latin typeface="Tahoma"/>
              <a:ea typeface="Tahoma"/>
              <a:cs typeface="Tahoma"/>
              <a:sym typeface="Tahoma"/>
            </a:endParaRPr>
          </a:p>
          <a:p>
            <a:pPr indent="-103187" lvl="0" marL="292100" marR="0" rtl="1" algn="r">
              <a:lnSpc>
                <a:spcPct val="80000"/>
              </a:lnSpc>
              <a:spcBef>
                <a:spcPts val="1000"/>
              </a:spcBef>
              <a:spcAft>
                <a:spcPts val="0"/>
              </a:spcAft>
              <a:buClr>
                <a:schemeClr val="dk1"/>
              </a:buClr>
              <a:buSzPts val="2975"/>
              <a:buFont typeface="Noto Sans Symbols"/>
              <a:buNone/>
            </a:pPr>
            <a:r>
              <a:t/>
            </a:r>
            <a:endParaRPr b="1" i="0" sz="2975" u="none" cap="none" strike="noStrike">
              <a:solidFill>
                <a:schemeClr val="dk1"/>
              </a:solidFill>
              <a:latin typeface="Tahoma"/>
              <a:ea typeface="Tahoma"/>
              <a:cs typeface="Tahoma"/>
              <a:sym typeface="Tahoma"/>
            </a:endParaRPr>
          </a:p>
          <a:p>
            <a:pPr indent="-103187" lvl="0" marL="292100" marR="0" rtl="1" algn="r">
              <a:lnSpc>
                <a:spcPct val="80000"/>
              </a:lnSpc>
              <a:spcBef>
                <a:spcPts val="1000"/>
              </a:spcBef>
              <a:spcAft>
                <a:spcPts val="0"/>
              </a:spcAft>
              <a:buClr>
                <a:schemeClr val="dk1"/>
              </a:buClr>
              <a:buSzPts val="2975"/>
              <a:buFont typeface="Noto Sans Symbols"/>
              <a:buNone/>
            </a:pPr>
            <a:r>
              <a:t/>
            </a:r>
            <a:endParaRPr b="1" i="0" sz="2975" u="none" cap="none" strike="noStrike">
              <a:solidFill>
                <a:schemeClr val="dk1"/>
              </a:solidFill>
              <a:latin typeface="Tahoma"/>
              <a:ea typeface="Tahoma"/>
              <a:cs typeface="Tahoma"/>
              <a:sym typeface="Tahoma"/>
            </a:endParaRPr>
          </a:p>
          <a:p>
            <a:pPr indent="-103187" lvl="0" marL="292100" marR="0" rtl="1" algn="r">
              <a:lnSpc>
                <a:spcPct val="80000"/>
              </a:lnSpc>
              <a:spcBef>
                <a:spcPts val="1000"/>
              </a:spcBef>
              <a:spcAft>
                <a:spcPts val="0"/>
              </a:spcAft>
              <a:buClr>
                <a:schemeClr val="dk1"/>
              </a:buClr>
              <a:buSzPts val="2975"/>
              <a:buFont typeface="Noto Sans Symbols"/>
              <a:buNone/>
            </a:pPr>
            <a:r>
              <a:t/>
            </a:r>
            <a:endParaRPr b="1" i="0" sz="2975" u="none" cap="none" strike="noStrike">
              <a:solidFill>
                <a:schemeClr val="dk1"/>
              </a:solidFill>
              <a:latin typeface="Tahoma"/>
              <a:ea typeface="Tahoma"/>
              <a:cs typeface="Tahoma"/>
              <a:sym typeface="Tahoma"/>
            </a:endParaRPr>
          </a:p>
          <a:p>
            <a:pPr indent="-103187" lvl="0" marL="292100" marR="0" rtl="1" algn="r">
              <a:lnSpc>
                <a:spcPct val="80000"/>
              </a:lnSpc>
              <a:spcBef>
                <a:spcPts val="1000"/>
              </a:spcBef>
              <a:spcAft>
                <a:spcPts val="0"/>
              </a:spcAft>
              <a:buClr>
                <a:schemeClr val="dk1"/>
              </a:buClr>
              <a:buSzPts val="2975"/>
              <a:buFont typeface="Noto Sans Symbols"/>
              <a:buNone/>
            </a:pPr>
            <a:r>
              <a:t/>
            </a:r>
            <a:endParaRPr b="1" i="0" sz="2975" u="none" cap="none" strike="noStrike">
              <a:solidFill>
                <a:schemeClr val="dk1"/>
              </a:solidFill>
              <a:latin typeface="Tahoma"/>
              <a:ea typeface="Tahoma"/>
              <a:cs typeface="Tahoma"/>
              <a:sym typeface="Tahoma"/>
            </a:endParaRPr>
          </a:p>
          <a:p>
            <a:pPr indent="10159" lvl="0" marL="292100" marR="0" rtl="1" algn="r">
              <a:lnSpc>
                <a:spcPct val="80000"/>
              </a:lnSpc>
              <a:spcBef>
                <a:spcPts val="1000"/>
              </a:spcBef>
              <a:spcAft>
                <a:spcPts val="0"/>
              </a:spcAft>
              <a:buClr>
                <a:schemeClr val="dk1"/>
              </a:buClr>
              <a:buSzPts val="4760"/>
              <a:buFont typeface="Noto Sans Symbols"/>
              <a:buNone/>
            </a:pPr>
            <a:r>
              <a:t/>
            </a:r>
            <a:endParaRPr b="1" i="0" sz="4760" u="none" cap="none" strike="noStrike">
              <a:solidFill>
                <a:schemeClr val="dk1"/>
              </a:solidFill>
              <a:latin typeface="Tahoma"/>
              <a:ea typeface="Tahoma"/>
              <a:cs typeface="Tahoma"/>
              <a:sym typeface="Tahoma"/>
            </a:endParaRPr>
          </a:p>
          <a:p>
            <a:pPr indent="-292100" lvl="0" marL="292100" marR="0" rtl="1" algn="r">
              <a:lnSpc>
                <a:spcPct val="80000"/>
              </a:lnSpc>
              <a:spcBef>
                <a:spcPts val="1000"/>
              </a:spcBef>
              <a:spcAft>
                <a:spcPts val="0"/>
              </a:spcAft>
              <a:buClr>
                <a:schemeClr val="dk1"/>
              </a:buClr>
              <a:buSzPts val="2975"/>
              <a:buFont typeface="Noto Sans Symbols"/>
              <a:buChar char="▪"/>
            </a:pPr>
            <a:r>
              <a:rPr b="1" i="0" lang="iw-IL" sz="2975" u="none" cap="none" strike="noStrike">
                <a:solidFill>
                  <a:schemeClr val="dk1"/>
                </a:solidFill>
                <a:latin typeface="Tahoma"/>
                <a:ea typeface="Tahoma"/>
                <a:cs typeface="Tahoma"/>
                <a:sym typeface="Tahoma"/>
              </a:rPr>
              <a:t>אילו בעיות עדיין נותרו?</a:t>
            </a:r>
            <a:endParaRPr/>
          </a:p>
          <a:p>
            <a:pPr indent="-103187" lvl="0" marL="292100" marR="0" rtl="1" algn="r">
              <a:lnSpc>
                <a:spcPct val="80000"/>
              </a:lnSpc>
              <a:spcBef>
                <a:spcPts val="1000"/>
              </a:spcBef>
              <a:spcAft>
                <a:spcPts val="0"/>
              </a:spcAft>
              <a:buClr>
                <a:schemeClr val="dk1"/>
              </a:buClr>
              <a:buSzPts val="2975"/>
              <a:buFont typeface="Noto Sans Symbols"/>
              <a:buNone/>
            </a:pPr>
            <a:r>
              <a:t/>
            </a:r>
            <a:endParaRPr b="0" i="0" sz="2975" u="none" cap="none" strike="noStrike">
              <a:solidFill>
                <a:schemeClr val="dk1"/>
              </a:solidFill>
              <a:latin typeface="Tahoma"/>
              <a:ea typeface="Tahoma"/>
              <a:cs typeface="Tahoma"/>
              <a:sym typeface="Tahoma"/>
            </a:endParaRPr>
          </a:p>
        </p:txBody>
      </p:sp>
      <p:sp>
        <p:nvSpPr>
          <p:cNvPr id="465" name="Google Shape;465;p37"/>
          <p:cNvSpPr/>
          <p:nvPr/>
        </p:nvSpPr>
        <p:spPr>
          <a:xfrm>
            <a:off x="8739306" y="2640809"/>
            <a:ext cx="1557923" cy="3574795"/>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6" name="Google Shape;466;p37"/>
          <p:cNvSpPr/>
          <p:nvPr/>
        </p:nvSpPr>
        <p:spPr>
          <a:xfrm>
            <a:off x="1602125" y="2110060"/>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467" name="Google Shape;467;p37"/>
          <p:cNvSpPr/>
          <p:nvPr/>
        </p:nvSpPr>
        <p:spPr>
          <a:xfrm>
            <a:off x="8826591" y="2210300"/>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cxnSp>
        <p:nvCxnSpPr>
          <p:cNvPr id="468" name="Google Shape;468;p37"/>
          <p:cNvCxnSpPr/>
          <p:nvPr/>
        </p:nvCxnSpPr>
        <p:spPr>
          <a:xfrm>
            <a:off x="3361823" y="2538339"/>
            <a:ext cx="5310309" cy="492952"/>
          </a:xfrm>
          <a:prstGeom prst="straightConnector1">
            <a:avLst/>
          </a:prstGeom>
          <a:noFill/>
          <a:ln cap="flat" cmpd="sng" w="57150">
            <a:solidFill>
              <a:srgbClr val="2F5496"/>
            </a:solidFill>
            <a:prstDash val="solid"/>
            <a:miter lim="800000"/>
            <a:headEnd len="sm" w="sm" type="none"/>
            <a:tailEnd len="med" w="med" type="triangle"/>
          </a:ln>
        </p:spPr>
      </p:cxnSp>
      <p:sp>
        <p:nvSpPr>
          <p:cNvPr id="469" name="Google Shape;469;p37"/>
          <p:cNvSpPr/>
          <p:nvPr/>
        </p:nvSpPr>
        <p:spPr>
          <a:xfrm>
            <a:off x="4281554" y="2158859"/>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chemeClr val="dk1"/>
                </a:solidFill>
                <a:latin typeface="Calibri"/>
                <a:ea typeface="Calibri"/>
                <a:cs typeface="Calibri"/>
                <a:sym typeface="Calibri"/>
              </a:rPr>
              <a:t>1</a:t>
            </a:r>
            <a:endParaRPr b="1" i="0" sz="1800" u="none" cap="none" strike="noStrike">
              <a:solidFill>
                <a:schemeClr val="dk1"/>
              </a:solidFill>
              <a:latin typeface="Calibri"/>
              <a:ea typeface="Calibri"/>
              <a:cs typeface="Calibri"/>
              <a:sym typeface="Calibri"/>
            </a:endParaRPr>
          </a:p>
        </p:txBody>
      </p:sp>
      <p:cxnSp>
        <p:nvCxnSpPr>
          <p:cNvPr id="470" name="Google Shape;470;p37"/>
          <p:cNvCxnSpPr/>
          <p:nvPr/>
        </p:nvCxnSpPr>
        <p:spPr>
          <a:xfrm rot="10800000">
            <a:off x="3338948" y="3949478"/>
            <a:ext cx="5280568" cy="8788"/>
          </a:xfrm>
          <a:prstGeom prst="straightConnector1">
            <a:avLst/>
          </a:prstGeom>
          <a:noFill/>
          <a:ln cap="flat" cmpd="sng" w="57150">
            <a:solidFill>
              <a:srgbClr val="00B050"/>
            </a:solidFill>
            <a:prstDash val="solid"/>
            <a:miter lim="800000"/>
            <a:headEnd len="sm" w="sm" type="none"/>
            <a:tailEnd len="med" w="med" type="triangle"/>
          </a:ln>
        </p:spPr>
      </p:cxnSp>
      <p:sp>
        <p:nvSpPr>
          <p:cNvPr id="471" name="Google Shape;471;p37"/>
          <p:cNvSpPr/>
          <p:nvPr/>
        </p:nvSpPr>
        <p:spPr>
          <a:xfrm>
            <a:off x="5072277" y="3836005"/>
            <a:ext cx="1086846"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l">
              <a:spcBef>
                <a:spcPts val="0"/>
              </a:spcBef>
              <a:spcAft>
                <a:spcPts val="0"/>
              </a:spcAft>
              <a:buNone/>
            </a:pPr>
            <a:r>
              <a:rPr b="0" i="0" lang="iw-IL" sz="1800" u="none" cap="none" strike="noStrike">
                <a:solidFill>
                  <a:schemeClr val="lt1"/>
                </a:solidFill>
                <a:latin typeface="Calibri"/>
                <a:ea typeface="Calibri"/>
                <a:cs typeface="Calibri"/>
                <a:sym typeface="Calibri"/>
              </a:rPr>
              <a:t>קיבלתי </a:t>
            </a:r>
            <a:r>
              <a:rPr b="1" i="0" lang="iw-IL" sz="1800" u="none" cap="none" strike="noStrike">
                <a:solidFill>
                  <a:schemeClr val="lt1"/>
                </a:solidFill>
                <a:latin typeface="Calibri"/>
                <a:ea typeface="Calibri"/>
                <a:cs typeface="Calibri"/>
                <a:sym typeface="Calibri"/>
              </a:rPr>
              <a:t>1</a:t>
            </a:r>
            <a:r>
              <a:rPr b="0" i="0" lang="iw-IL" sz="1800" u="none" cap="none" strike="noStrike">
                <a:solidFill>
                  <a:schemeClr val="lt1"/>
                </a:solidFill>
                <a:latin typeface="Calibri"/>
                <a:ea typeface="Calibri"/>
                <a:cs typeface="Calibri"/>
                <a:sym typeface="Calibri"/>
              </a:rPr>
              <a:t> </a:t>
            </a:r>
            <a:endParaRPr/>
          </a:p>
        </p:txBody>
      </p:sp>
      <p:sp>
        <p:nvSpPr>
          <p:cNvPr id="472" name="Google Shape;472;p37"/>
          <p:cNvSpPr/>
          <p:nvPr/>
        </p:nvSpPr>
        <p:spPr>
          <a:xfrm>
            <a:off x="8857051" y="5778092"/>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473" name="Google Shape;473;p37"/>
          <p:cNvSpPr/>
          <p:nvPr/>
        </p:nvSpPr>
        <p:spPr>
          <a:xfrm>
            <a:off x="9173076" y="5778092"/>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474" name="Google Shape;474;p37"/>
          <p:cNvSpPr/>
          <p:nvPr/>
        </p:nvSpPr>
        <p:spPr>
          <a:xfrm>
            <a:off x="1725304" y="2435461"/>
            <a:ext cx="1557923" cy="3780143"/>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www.fontsaddict.com/images/icons/png/27891.png" id="475" name="Google Shape;475;p37"/>
          <p:cNvPicPr preferRelativeResize="0"/>
          <p:nvPr/>
        </p:nvPicPr>
        <p:blipFill rotWithShape="1">
          <a:blip r:embed="rId3">
            <a:alphaModFix/>
          </a:blip>
          <a:srcRect b="0" l="0" r="0" t="0"/>
          <a:stretch/>
        </p:blipFill>
        <p:spPr>
          <a:xfrm>
            <a:off x="2884450" y="2570006"/>
            <a:ext cx="276661" cy="250117"/>
          </a:xfrm>
          <a:prstGeom prst="rect">
            <a:avLst/>
          </a:prstGeom>
          <a:noFill/>
          <a:ln>
            <a:noFill/>
          </a:ln>
        </p:spPr>
      </p:pic>
      <p:sp>
        <p:nvSpPr>
          <p:cNvPr id="476" name="Google Shape;476;p37"/>
          <p:cNvSpPr/>
          <p:nvPr/>
        </p:nvSpPr>
        <p:spPr>
          <a:xfrm>
            <a:off x="1608958" y="2492458"/>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1 מתחיל</a:t>
            </a:r>
            <a:endParaRPr b="1" i="0" sz="1400" u="none" cap="none" strike="noStrike">
              <a:solidFill>
                <a:srgbClr val="000000"/>
              </a:solidFill>
              <a:latin typeface="Calibri"/>
              <a:ea typeface="Calibri"/>
              <a:cs typeface="Calibri"/>
              <a:sym typeface="Calibri"/>
            </a:endParaRPr>
          </a:p>
        </p:txBody>
      </p:sp>
      <p:sp>
        <p:nvSpPr>
          <p:cNvPr id="477" name="Google Shape;477;p37"/>
          <p:cNvSpPr/>
          <p:nvPr/>
        </p:nvSpPr>
        <p:spPr>
          <a:xfrm>
            <a:off x="1725305" y="3769407"/>
            <a:ext cx="1492206" cy="338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i="0" lang="iw-IL" sz="1400" u="none" cap="none" strike="noStrike">
                <a:solidFill>
                  <a:srgbClr val="000000"/>
                </a:solidFill>
                <a:latin typeface="Calibri"/>
                <a:ea typeface="Calibri"/>
                <a:cs typeface="Calibri"/>
                <a:sym typeface="Calibri"/>
              </a:rPr>
              <a:t>הגיע אישור 1</a:t>
            </a:r>
            <a:br>
              <a:rPr b="1" i="0" lang="iw-IL" sz="1400" u="none" cap="none" strike="noStrike">
                <a:solidFill>
                  <a:srgbClr val="000000"/>
                </a:solidFill>
                <a:latin typeface="Calibri"/>
                <a:ea typeface="Calibri"/>
                <a:cs typeface="Calibri"/>
                <a:sym typeface="Calibri"/>
              </a:rPr>
            </a:br>
            <a:r>
              <a:rPr b="1" i="0" lang="iw-IL" sz="1400" u="none" cap="none" strike="noStrike">
                <a:solidFill>
                  <a:srgbClr val="000000"/>
                </a:solidFill>
                <a:latin typeface="Calibri"/>
                <a:ea typeface="Calibri"/>
                <a:cs typeface="Calibri"/>
                <a:sym typeface="Calibri"/>
              </a:rPr>
              <a:t>טיימר 1 מבוטל</a:t>
            </a:r>
            <a:endParaRPr b="1" i="0" sz="1400" u="none" cap="none" strike="noStrike">
              <a:solidFill>
                <a:srgbClr val="000000"/>
              </a:solidFill>
              <a:latin typeface="Calibri"/>
              <a:ea typeface="Calibri"/>
              <a:cs typeface="Calibri"/>
              <a:sym typeface="Calibri"/>
            </a:endParaRPr>
          </a:p>
        </p:txBody>
      </p:sp>
      <p:pic>
        <p:nvPicPr>
          <p:cNvPr descr="http://www.fontsaddict.com/images/icons/png/27891.png" id="478" name="Google Shape;478;p37"/>
          <p:cNvPicPr preferRelativeResize="0"/>
          <p:nvPr/>
        </p:nvPicPr>
        <p:blipFill rotWithShape="1">
          <a:blip r:embed="rId3">
            <a:alphaModFix/>
          </a:blip>
          <a:srcRect b="0" l="0" r="0" t="0"/>
          <a:stretch/>
        </p:blipFill>
        <p:spPr>
          <a:xfrm>
            <a:off x="2895665" y="3025190"/>
            <a:ext cx="276661" cy="250117"/>
          </a:xfrm>
          <a:prstGeom prst="rect">
            <a:avLst/>
          </a:prstGeom>
          <a:noFill/>
          <a:ln>
            <a:noFill/>
          </a:ln>
        </p:spPr>
      </p:pic>
      <p:sp>
        <p:nvSpPr>
          <p:cNvPr id="479" name="Google Shape;479;p37"/>
          <p:cNvSpPr/>
          <p:nvPr/>
        </p:nvSpPr>
        <p:spPr>
          <a:xfrm>
            <a:off x="1620173" y="2947642"/>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2 מתחיל </a:t>
            </a:r>
            <a:endParaRPr/>
          </a:p>
        </p:txBody>
      </p:sp>
      <p:cxnSp>
        <p:nvCxnSpPr>
          <p:cNvPr id="480" name="Google Shape;480;p37"/>
          <p:cNvCxnSpPr/>
          <p:nvPr/>
        </p:nvCxnSpPr>
        <p:spPr>
          <a:xfrm>
            <a:off x="3373258" y="3134967"/>
            <a:ext cx="2400168" cy="254952"/>
          </a:xfrm>
          <a:prstGeom prst="straightConnector1">
            <a:avLst/>
          </a:prstGeom>
          <a:noFill/>
          <a:ln cap="flat" cmpd="sng" w="57150">
            <a:solidFill>
              <a:srgbClr val="2F5496"/>
            </a:solidFill>
            <a:prstDash val="solid"/>
            <a:miter lim="800000"/>
            <a:headEnd len="sm" w="sm" type="none"/>
            <a:tailEnd len="sm" w="sm" type="none"/>
          </a:ln>
        </p:spPr>
      </p:cxnSp>
      <p:cxnSp>
        <p:nvCxnSpPr>
          <p:cNvPr id="481" name="Google Shape;481;p37"/>
          <p:cNvCxnSpPr/>
          <p:nvPr/>
        </p:nvCxnSpPr>
        <p:spPr>
          <a:xfrm>
            <a:off x="6157271" y="3431771"/>
            <a:ext cx="2400168" cy="254952"/>
          </a:xfrm>
          <a:prstGeom prst="straightConnector1">
            <a:avLst/>
          </a:prstGeom>
          <a:noFill/>
          <a:ln cap="flat" cmpd="sng" w="57150">
            <a:solidFill>
              <a:srgbClr val="8DA9DB"/>
            </a:solidFill>
            <a:prstDash val="dash"/>
            <a:miter lim="800000"/>
            <a:headEnd len="sm" w="sm" type="none"/>
            <a:tailEnd len="sm" w="sm" type="none"/>
          </a:ln>
        </p:spPr>
      </p:cxnSp>
      <p:sp>
        <p:nvSpPr>
          <p:cNvPr id="482" name="Google Shape;482;p37"/>
          <p:cNvSpPr/>
          <p:nvPr/>
        </p:nvSpPr>
        <p:spPr>
          <a:xfrm>
            <a:off x="5554534" y="3107023"/>
            <a:ext cx="704537" cy="649496"/>
          </a:xfrm>
          <a:prstGeom prst="mathMultiply">
            <a:avLst>
              <a:gd fmla="val 23520" name="adj1"/>
            </a:avLst>
          </a:prstGeom>
          <a:solidFill>
            <a:srgbClr val="FF0000"/>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3" name="Google Shape;483;p37"/>
          <p:cNvSpPr/>
          <p:nvPr/>
        </p:nvSpPr>
        <p:spPr>
          <a:xfrm>
            <a:off x="4262587" y="3117902"/>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cxnSp>
        <p:nvCxnSpPr>
          <p:cNvPr id="484" name="Google Shape;484;p37"/>
          <p:cNvCxnSpPr/>
          <p:nvPr/>
        </p:nvCxnSpPr>
        <p:spPr>
          <a:xfrm>
            <a:off x="3338948" y="4505296"/>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485" name="Google Shape;485;p37"/>
          <p:cNvSpPr/>
          <p:nvPr/>
        </p:nvSpPr>
        <p:spPr>
          <a:xfrm>
            <a:off x="4272253" y="4501224"/>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Arial"/>
                <a:ea typeface="Arial"/>
                <a:cs typeface="Arial"/>
                <a:sym typeface="Arial"/>
              </a:rPr>
              <a:t>Y</a:t>
            </a:r>
            <a:endParaRPr/>
          </a:p>
        </p:txBody>
      </p:sp>
      <p:pic>
        <p:nvPicPr>
          <p:cNvPr descr="http://www.fontsaddict.com/images/icons/png/27891.png" id="486" name="Google Shape;486;p37"/>
          <p:cNvPicPr preferRelativeResize="0"/>
          <p:nvPr/>
        </p:nvPicPr>
        <p:blipFill rotWithShape="1">
          <a:blip r:embed="rId4">
            <a:alphaModFix/>
          </a:blip>
          <a:srcRect b="0" l="0" r="0" t="0"/>
          <a:stretch/>
        </p:blipFill>
        <p:spPr>
          <a:xfrm>
            <a:off x="2977187" y="5494196"/>
            <a:ext cx="276661" cy="250117"/>
          </a:xfrm>
          <a:prstGeom prst="rect">
            <a:avLst/>
          </a:prstGeom>
          <a:noFill/>
          <a:ln>
            <a:noFill/>
          </a:ln>
        </p:spPr>
      </p:pic>
      <p:sp>
        <p:nvSpPr>
          <p:cNvPr id="487" name="Google Shape;487;p37"/>
          <p:cNvSpPr/>
          <p:nvPr/>
        </p:nvSpPr>
        <p:spPr>
          <a:xfrm>
            <a:off x="1664217" y="5416236"/>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FF0000"/>
                </a:solidFill>
                <a:latin typeface="Calibri"/>
                <a:ea typeface="Calibri"/>
                <a:cs typeface="Calibri"/>
                <a:sym typeface="Calibri"/>
              </a:rPr>
              <a:t>טיימר 2 הסתיים</a:t>
            </a:r>
            <a:br>
              <a:rPr b="1" i="0" lang="iw-IL" sz="1400" u="none" cap="none" strike="noStrike">
                <a:solidFill>
                  <a:srgbClr val="FF0000"/>
                </a:solidFill>
                <a:latin typeface="Calibri"/>
                <a:ea typeface="Calibri"/>
                <a:cs typeface="Calibri"/>
                <a:sym typeface="Calibri"/>
              </a:rPr>
            </a:br>
            <a:r>
              <a:rPr b="1" i="0" lang="iw-IL" sz="1400" u="none" cap="none" strike="noStrike">
                <a:solidFill>
                  <a:srgbClr val="FF0000"/>
                </a:solidFill>
                <a:latin typeface="Calibri"/>
                <a:ea typeface="Calibri"/>
                <a:cs typeface="Calibri"/>
                <a:sym typeface="Calibri"/>
              </a:rPr>
              <a:t>Time out</a:t>
            </a:r>
            <a:endParaRPr/>
          </a:p>
        </p:txBody>
      </p:sp>
      <p:cxnSp>
        <p:nvCxnSpPr>
          <p:cNvPr id="488" name="Google Shape;488;p37"/>
          <p:cNvCxnSpPr/>
          <p:nvPr/>
        </p:nvCxnSpPr>
        <p:spPr>
          <a:xfrm rot="10800000">
            <a:off x="3345028" y="5216448"/>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489" name="Google Shape;489;p37"/>
          <p:cNvSpPr/>
          <p:nvPr/>
        </p:nvSpPr>
        <p:spPr>
          <a:xfrm>
            <a:off x="5078359" y="5102975"/>
            <a:ext cx="1086846"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l">
              <a:spcBef>
                <a:spcPts val="0"/>
              </a:spcBef>
              <a:spcAft>
                <a:spcPts val="0"/>
              </a:spcAft>
              <a:buNone/>
            </a:pPr>
            <a:r>
              <a:rPr b="0" i="0" lang="iw-IL" sz="1800" u="none" cap="none" strike="noStrike">
                <a:solidFill>
                  <a:schemeClr val="lt1"/>
                </a:solidFill>
                <a:latin typeface="Calibri"/>
                <a:ea typeface="Calibri"/>
                <a:cs typeface="Calibri"/>
                <a:sym typeface="Calibri"/>
              </a:rPr>
              <a:t>קיבלתי </a:t>
            </a:r>
            <a:r>
              <a:rPr b="1" i="0" lang="iw-IL" sz="1800" u="none" cap="none" strike="noStrike">
                <a:solidFill>
                  <a:schemeClr val="lt1"/>
                </a:solidFill>
                <a:latin typeface="Calibri"/>
                <a:ea typeface="Calibri"/>
                <a:cs typeface="Calibri"/>
                <a:sym typeface="Calibri"/>
              </a:rPr>
              <a:t>3</a:t>
            </a:r>
            <a:r>
              <a:rPr b="0" i="0" lang="iw-IL" sz="1800" u="none" cap="none" strike="noStrike">
                <a:solidFill>
                  <a:schemeClr val="lt1"/>
                </a:solidFill>
                <a:latin typeface="Calibri"/>
                <a:ea typeface="Calibri"/>
                <a:cs typeface="Calibri"/>
                <a:sym typeface="Calibri"/>
              </a:rPr>
              <a:t> </a:t>
            </a:r>
            <a:endParaRPr/>
          </a:p>
        </p:txBody>
      </p:sp>
      <p:cxnSp>
        <p:nvCxnSpPr>
          <p:cNvPr id="490" name="Google Shape;490;p37"/>
          <p:cNvCxnSpPr/>
          <p:nvPr/>
        </p:nvCxnSpPr>
        <p:spPr>
          <a:xfrm>
            <a:off x="3328948" y="5579037"/>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491" name="Google Shape;491;p37"/>
          <p:cNvSpPr/>
          <p:nvPr/>
        </p:nvSpPr>
        <p:spPr>
          <a:xfrm>
            <a:off x="3835726" y="5481295"/>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Arial"/>
                <a:ea typeface="Arial"/>
                <a:cs typeface="Arial"/>
                <a:sym typeface="Arial"/>
              </a:rPr>
              <a:t>E</a:t>
            </a:r>
            <a:endParaRPr/>
          </a:p>
        </p:txBody>
      </p:sp>
      <p:sp>
        <p:nvSpPr>
          <p:cNvPr id="492" name="Google Shape;492;p37"/>
          <p:cNvSpPr/>
          <p:nvPr/>
        </p:nvSpPr>
        <p:spPr>
          <a:xfrm>
            <a:off x="9483421" y="5778092"/>
            <a:ext cx="301083" cy="318208"/>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Arial"/>
                <a:ea typeface="Arial"/>
                <a:cs typeface="Arial"/>
                <a:sym typeface="Arial"/>
              </a:rPr>
              <a:t>Y</a:t>
            </a:r>
            <a:endParaRPr/>
          </a:p>
        </p:txBody>
      </p:sp>
      <p:sp>
        <p:nvSpPr>
          <p:cNvPr id="493" name="Google Shape;493;p37"/>
          <p:cNvSpPr/>
          <p:nvPr/>
        </p:nvSpPr>
        <p:spPr>
          <a:xfrm>
            <a:off x="4281554" y="2465778"/>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494" name="Google Shape;494;p37"/>
          <p:cNvSpPr/>
          <p:nvPr/>
        </p:nvSpPr>
        <p:spPr>
          <a:xfrm>
            <a:off x="8847789" y="5469124"/>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495" name="Google Shape;495;p37"/>
          <p:cNvSpPr/>
          <p:nvPr/>
        </p:nvSpPr>
        <p:spPr>
          <a:xfrm>
            <a:off x="9163814" y="5469124"/>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dk1"/>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
        <p:nvSpPr>
          <p:cNvPr id="496" name="Google Shape;496;p37"/>
          <p:cNvSpPr/>
          <p:nvPr/>
        </p:nvSpPr>
        <p:spPr>
          <a:xfrm>
            <a:off x="9502479" y="5453410"/>
            <a:ext cx="301083" cy="31820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dk1"/>
                </a:solidFill>
                <a:latin typeface="Arial"/>
                <a:ea typeface="Arial"/>
                <a:cs typeface="Arial"/>
                <a:sym typeface="Arial"/>
              </a:rPr>
              <a:t>3</a:t>
            </a:r>
            <a:endParaRPr/>
          </a:p>
        </p:txBody>
      </p:sp>
      <p:sp>
        <p:nvSpPr>
          <p:cNvPr id="497" name="Google Shape;497;p37"/>
          <p:cNvSpPr/>
          <p:nvPr/>
        </p:nvSpPr>
        <p:spPr>
          <a:xfrm>
            <a:off x="4279700" y="2812133"/>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2000" u="none" cap="none" strike="noStrike">
                <a:solidFill>
                  <a:schemeClr val="dk1"/>
                </a:solidFill>
                <a:latin typeface="Calibri"/>
                <a:ea typeface="Calibri"/>
                <a:cs typeface="Calibri"/>
                <a:sym typeface="Calibri"/>
              </a:rPr>
              <a:t>2</a:t>
            </a:r>
            <a:endParaRPr/>
          </a:p>
        </p:txBody>
      </p:sp>
      <p:sp>
        <p:nvSpPr>
          <p:cNvPr id="498" name="Google Shape;498;p37"/>
          <p:cNvSpPr/>
          <p:nvPr/>
        </p:nvSpPr>
        <p:spPr>
          <a:xfrm>
            <a:off x="4260568" y="4222424"/>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chemeClr val="dk1"/>
                </a:solidFill>
                <a:latin typeface="Calibri"/>
                <a:ea typeface="Calibri"/>
                <a:cs typeface="Calibri"/>
                <a:sym typeface="Calibri"/>
              </a:rPr>
              <a:t>3</a:t>
            </a:r>
            <a:endParaRPr/>
          </a:p>
        </p:txBody>
      </p:sp>
      <p:sp>
        <p:nvSpPr>
          <p:cNvPr id="499" name="Google Shape;499;p37"/>
          <p:cNvSpPr/>
          <p:nvPr/>
        </p:nvSpPr>
        <p:spPr>
          <a:xfrm>
            <a:off x="3844988" y="5204820"/>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chemeClr val="dk1"/>
                </a:solidFill>
                <a:latin typeface="Calibri"/>
                <a:ea typeface="Calibri"/>
                <a:cs typeface="Calibri"/>
                <a:sym typeface="Calibri"/>
              </a:rPr>
              <a:t>2</a:t>
            </a:r>
            <a:endParaRPr/>
          </a:p>
        </p:txBody>
      </p:sp>
      <p:sp>
        <p:nvSpPr>
          <p:cNvPr id="500" name="Google Shape;500;p37"/>
          <p:cNvSpPr/>
          <p:nvPr/>
        </p:nvSpPr>
        <p:spPr>
          <a:xfrm rot="188036">
            <a:off x="4912685" y="5659555"/>
            <a:ext cx="1482947"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600" u="none" cap="none" strike="noStrike">
                <a:solidFill>
                  <a:schemeClr val="lt1"/>
                </a:solidFill>
                <a:latin typeface="Calibri"/>
                <a:ea typeface="Calibri"/>
                <a:cs typeface="Calibri"/>
                <a:sym typeface="Calibri"/>
              </a:rPr>
              <a:t>Retransmission</a:t>
            </a:r>
            <a:endParaRPr/>
          </a:p>
        </p:txBody>
      </p:sp>
      <p:pic>
        <p:nvPicPr>
          <p:cNvPr descr="http://www.fontsaddict.com/images/icons/png/27891.png" id="501" name="Google Shape;501;p37"/>
          <p:cNvPicPr preferRelativeResize="0"/>
          <p:nvPr/>
        </p:nvPicPr>
        <p:blipFill rotWithShape="1">
          <a:blip r:embed="rId3">
            <a:alphaModFix/>
          </a:blip>
          <a:srcRect b="0" l="0" r="0" t="0"/>
          <a:stretch/>
        </p:blipFill>
        <p:spPr>
          <a:xfrm>
            <a:off x="2920396" y="4390327"/>
            <a:ext cx="276661" cy="250117"/>
          </a:xfrm>
          <a:prstGeom prst="rect">
            <a:avLst/>
          </a:prstGeom>
          <a:noFill/>
          <a:ln>
            <a:noFill/>
          </a:ln>
        </p:spPr>
      </p:pic>
      <p:sp>
        <p:nvSpPr>
          <p:cNvPr id="502" name="Google Shape;502;p37"/>
          <p:cNvSpPr/>
          <p:nvPr/>
        </p:nvSpPr>
        <p:spPr>
          <a:xfrm>
            <a:off x="1644904" y="4312779"/>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3 מתחיל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0" st="0"/>
                                            </p:txEl>
                                          </p:spTgt>
                                        </p:tgtEl>
                                        <p:attrNameLst>
                                          <p:attrName>style.visibility</p:attrName>
                                        </p:attrNameLst>
                                      </p:cBhvr>
                                      <p:to>
                                        <p:strVal val="visible"/>
                                      </p:to>
                                    </p:set>
                                    <p:animEffect filter="fade" transition="in">
                                      <p:cBhvr>
                                        <p:cTn dur="500"/>
                                        <p:tgtEl>
                                          <p:spTgt spid="4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1" st="1"/>
                                            </p:txEl>
                                          </p:spTgt>
                                        </p:tgtEl>
                                        <p:attrNameLst>
                                          <p:attrName>style.visibility</p:attrName>
                                        </p:attrNameLst>
                                      </p:cBhvr>
                                      <p:to>
                                        <p:strVal val="visible"/>
                                      </p:to>
                                    </p:set>
                                    <p:animEffect filter="fade" transition="in">
                                      <p:cBhvr>
                                        <p:cTn dur="500"/>
                                        <p:tgtEl>
                                          <p:spTgt spid="4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2" st="2"/>
                                            </p:txEl>
                                          </p:spTgt>
                                        </p:tgtEl>
                                        <p:attrNameLst>
                                          <p:attrName>style.visibility</p:attrName>
                                        </p:attrNameLst>
                                      </p:cBhvr>
                                      <p:to>
                                        <p:strVal val="visible"/>
                                      </p:to>
                                    </p:set>
                                    <p:animEffect filter="fade" transition="in">
                                      <p:cBhvr>
                                        <p:cTn dur="500"/>
                                        <p:tgtEl>
                                          <p:spTgt spid="4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3" st="3"/>
                                            </p:txEl>
                                          </p:spTgt>
                                        </p:tgtEl>
                                        <p:attrNameLst>
                                          <p:attrName>style.visibility</p:attrName>
                                        </p:attrNameLst>
                                      </p:cBhvr>
                                      <p:to>
                                        <p:strVal val="visible"/>
                                      </p:to>
                                    </p:set>
                                    <p:animEffect filter="fade" transition="in">
                                      <p:cBhvr>
                                        <p:cTn dur="500"/>
                                        <p:tgtEl>
                                          <p:spTgt spid="4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4" st="4"/>
                                            </p:txEl>
                                          </p:spTgt>
                                        </p:tgtEl>
                                        <p:attrNameLst>
                                          <p:attrName>style.visibility</p:attrName>
                                        </p:attrNameLst>
                                      </p:cBhvr>
                                      <p:to>
                                        <p:strVal val="visible"/>
                                      </p:to>
                                    </p:set>
                                    <p:animEffect filter="fade" transition="in">
                                      <p:cBhvr>
                                        <p:cTn dur="500"/>
                                        <p:tgtEl>
                                          <p:spTgt spid="4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5" st="5"/>
                                            </p:txEl>
                                          </p:spTgt>
                                        </p:tgtEl>
                                        <p:attrNameLst>
                                          <p:attrName>style.visibility</p:attrName>
                                        </p:attrNameLst>
                                      </p:cBhvr>
                                      <p:to>
                                        <p:strVal val="visible"/>
                                      </p:to>
                                    </p:set>
                                    <p:animEffect filter="fade" transition="in">
                                      <p:cBhvr>
                                        <p:cTn dur="500"/>
                                        <p:tgtEl>
                                          <p:spTgt spid="4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6" st="6"/>
                                            </p:txEl>
                                          </p:spTgt>
                                        </p:tgtEl>
                                        <p:attrNameLst>
                                          <p:attrName>style.visibility</p:attrName>
                                        </p:attrNameLst>
                                      </p:cBhvr>
                                      <p:to>
                                        <p:strVal val="visible"/>
                                      </p:to>
                                    </p:set>
                                    <p:animEffect filter="fade" transition="in">
                                      <p:cBhvr>
                                        <p:cTn dur="500"/>
                                        <p:tgtEl>
                                          <p:spTgt spid="4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7" st="7"/>
                                            </p:txEl>
                                          </p:spTgt>
                                        </p:tgtEl>
                                        <p:attrNameLst>
                                          <p:attrName>style.visibility</p:attrName>
                                        </p:attrNameLst>
                                      </p:cBhvr>
                                      <p:to>
                                        <p:strVal val="visible"/>
                                      </p:to>
                                    </p:set>
                                    <p:animEffect filter="fade" transition="in">
                                      <p:cBhvr>
                                        <p:cTn dur="500"/>
                                        <p:tgtEl>
                                          <p:spTgt spid="4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8" st="8"/>
                                            </p:txEl>
                                          </p:spTgt>
                                        </p:tgtEl>
                                        <p:attrNameLst>
                                          <p:attrName>style.visibility</p:attrName>
                                        </p:attrNameLst>
                                      </p:cBhvr>
                                      <p:to>
                                        <p:strVal val="visible"/>
                                      </p:to>
                                    </p:set>
                                    <p:animEffect filter="fade" transition="in">
                                      <p:cBhvr>
                                        <p:cTn dur="500"/>
                                        <p:tgtEl>
                                          <p:spTgt spid="4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9" st="9"/>
                                            </p:txEl>
                                          </p:spTgt>
                                        </p:tgtEl>
                                        <p:attrNameLst>
                                          <p:attrName>style.visibility</p:attrName>
                                        </p:attrNameLst>
                                      </p:cBhvr>
                                      <p:to>
                                        <p:strVal val="visible"/>
                                      </p:to>
                                    </p:set>
                                    <p:animEffect filter="fade" transition="in">
                                      <p:cBhvr>
                                        <p:cTn dur="500"/>
                                        <p:tgtEl>
                                          <p:spTgt spid="46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10" st="10"/>
                                            </p:txEl>
                                          </p:spTgt>
                                        </p:tgtEl>
                                        <p:attrNameLst>
                                          <p:attrName>style.visibility</p:attrName>
                                        </p:attrNameLst>
                                      </p:cBhvr>
                                      <p:to>
                                        <p:strVal val="visible"/>
                                      </p:to>
                                    </p:set>
                                    <p:animEffect filter="fade" transition="in">
                                      <p:cBhvr>
                                        <p:cTn dur="500"/>
                                        <p:tgtEl>
                                          <p:spTgt spid="46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par>
                                <p:cTn fill="hold" nodeType="with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par>
                                <p:cTn fill="hold" nodeType="with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par>
                                <p:cTn fill="hold" nodeType="with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8"/>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פרוטוקול גרסה 2.5</a:t>
            </a:r>
            <a:endParaRPr b="1" i="0" sz="4400" u="none" cap="none" strike="noStrike">
              <a:solidFill>
                <a:schemeClr val="dk1"/>
              </a:solidFill>
              <a:latin typeface="Tahoma"/>
              <a:ea typeface="Tahoma"/>
              <a:cs typeface="Tahoma"/>
              <a:sym typeface="Tahoma"/>
            </a:endParaRPr>
          </a:p>
        </p:txBody>
      </p:sp>
      <p:sp>
        <p:nvSpPr>
          <p:cNvPr id="509" name="Google Shape;509;p38"/>
          <p:cNvSpPr txBox="1"/>
          <p:nvPr>
            <p:ph idx="1" type="body"/>
          </p:nvPr>
        </p:nvSpPr>
        <p:spPr>
          <a:xfrm>
            <a:off x="243068" y="1168902"/>
            <a:ext cx="11772317" cy="5689098"/>
          </a:xfrm>
          <a:prstGeom prst="rect">
            <a:avLst/>
          </a:prstGeom>
          <a:noFill/>
          <a:ln>
            <a:noFill/>
          </a:ln>
        </p:spPr>
        <p:txBody>
          <a:bodyPr anchorCtr="0" anchor="t" bIns="45700" lIns="91425" spcFirstLastPara="1" rIns="91425" wrap="square" tIns="45700">
            <a:noAutofit/>
          </a:bodyPr>
          <a:lstStyle/>
          <a:p>
            <a:pPr indent="-292100" lvl="0" marL="292100" marR="0" rtl="1" algn="r">
              <a:lnSpc>
                <a:spcPct val="90000"/>
              </a:lnSpc>
              <a:spcBef>
                <a:spcPts val="0"/>
              </a:spcBef>
              <a:spcAft>
                <a:spcPts val="0"/>
              </a:spcAft>
              <a:buClr>
                <a:schemeClr val="dk1"/>
              </a:buClr>
              <a:buSzPts val="3237"/>
              <a:buFont typeface="Noto Sans Symbols"/>
              <a:buChar char="▪"/>
            </a:pPr>
            <a:r>
              <a:rPr b="1" i="0" lang="iw-IL" sz="3237" u="none" cap="none" strike="noStrike">
                <a:solidFill>
                  <a:schemeClr val="dk1"/>
                </a:solidFill>
                <a:latin typeface="Tahoma"/>
                <a:ea typeface="Tahoma"/>
                <a:cs typeface="Tahoma"/>
                <a:sym typeface="Tahoma"/>
              </a:rPr>
              <a:t>בעיה: </a:t>
            </a:r>
            <a:r>
              <a:rPr b="0" i="0" lang="iw-IL" sz="3237" u="none" cap="none" strike="noStrike">
                <a:solidFill>
                  <a:schemeClr val="dk1"/>
                </a:solidFill>
                <a:latin typeface="Tahoma"/>
                <a:ea typeface="Tahoma"/>
                <a:cs typeface="Tahoma"/>
                <a:sym typeface="Tahoma"/>
              </a:rPr>
              <a:t>צד ב' יכול להיות "מופצץ" בהודעות בלי שהוא מספיק לשלוח אישורי קבלה.</a:t>
            </a:r>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292100" lvl="0" marL="292100" marR="0" rtl="1" algn="r">
              <a:lnSpc>
                <a:spcPct val="90000"/>
              </a:lnSpc>
              <a:spcBef>
                <a:spcPts val="1000"/>
              </a:spcBef>
              <a:spcAft>
                <a:spcPts val="0"/>
              </a:spcAft>
              <a:buClr>
                <a:schemeClr val="dk1"/>
              </a:buClr>
              <a:buSzPts val="3237"/>
              <a:buFont typeface="Noto Sans Symbols"/>
              <a:buChar char="▪"/>
            </a:pPr>
            <a:r>
              <a:rPr b="1" i="0" lang="iw-IL" sz="3237" u="none" cap="none" strike="noStrike">
                <a:solidFill>
                  <a:schemeClr val="dk1"/>
                </a:solidFill>
                <a:latin typeface="Tahoma"/>
                <a:ea typeface="Tahoma"/>
                <a:cs typeface="Tahoma"/>
                <a:sym typeface="Tahoma"/>
              </a:rPr>
              <a:t>איך נפתור את הבעיה הזאת?</a:t>
            </a:r>
            <a:endParaRPr b="1"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p:txBody>
      </p:sp>
      <p:sp>
        <p:nvSpPr>
          <p:cNvPr id="510" name="Google Shape;510;p38"/>
          <p:cNvSpPr/>
          <p:nvPr/>
        </p:nvSpPr>
        <p:spPr>
          <a:xfrm>
            <a:off x="1632520" y="2448365"/>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
        <p:nvSpPr>
          <p:cNvPr id="511" name="Google Shape;511;p38"/>
          <p:cNvSpPr/>
          <p:nvPr/>
        </p:nvSpPr>
        <p:spPr>
          <a:xfrm>
            <a:off x="8789613" y="2800983"/>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sp>
        <p:nvSpPr>
          <p:cNvPr id="512" name="Google Shape;512;p38"/>
          <p:cNvSpPr/>
          <p:nvPr/>
        </p:nvSpPr>
        <p:spPr>
          <a:xfrm>
            <a:off x="1632521" y="2800983"/>
            <a:ext cx="1557923" cy="3165481"/>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3" name="Google Shape;513;p38"/>
          <p:cNvSpPr/>
          <p:nvPr/>
        </p:nvSpPr>
        <p:spPr>
          <a:xfrm>
            <a:off x="8723172" y="3139286"/>
            <a:ext cx="1557923" cy="2882936"/>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14" name="Google Shape;514;p38"/>
          <p:cNvCxnSpPr/>
          <p:nvPr/>
        </p:nvCxnSpPr>
        <p:spPr>
          <a:xfrm>
            <a:off x="3266776" y="3193435"/>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515" name="Google Shape;515;p38"/>
          <p:cNvSpPr/>
          <p:nvPr/>
        </p:nvSpPr>
        <p:spPr>
          <a:xfrm>
            <a:off x="3728950" y="3095693"/>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pic>
        <p:nvPicPr>
          <p:cNvPr descr="http://www.fontsaddict.com/images/icons/png/27891.png" id="516" name="Google Shape;516;p38"/>
          <p:cNvPicPr preferRelativeResize="0"/>
          <p:nvPr/>
        </p:nvPicPr>
        <p:blipFill rotWithShape="1">
          <a:blip r:embed="rId3">
            <a:alphaModFix/>
          </a:blip>
          <a:srcRect b="0" l="0" r="0" t="0"/>
          <a:stretch/>
        </p:blipFill>
        <p:spPr>
          <a:xfrm>
            <a:off x="2877617" y="3101830"/>
            <a:ext cx="276661" cy="250117"/>
          </a:xfrm>
          <a:prstGeom prst="rect">
            <a:avLst/>
          </a:prstGeom>
          <a:noFill/>
          <a:ln>
            <a:noFill/>
          </a:ln>
        </p:spPr>
      </p:pic>
      <p:sp>
        <p:nvSpPr>
          <p:cNvPr id="517" name="Google Shape;517;p38"/>
          <p:cNvSpPr/>
          <p:nvPr/>
        </p:nvSpPr>
        <p:spPr>
          <a:xfrm>
            <a:off x="1602125" y="3024282"/>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1 מתחיל</a:t>
            </a:r>
            <a:endParaRPr b="1" i="0" sz="1400" u="none" cap="none" strike="noStrike">
              <a:solidFill>
                <a:srgbClr val="000000"/>
              </a:solidFill>
              <a:latin typeface="Calibri"/>
              <a:ea typeface="Calibri"/>
              <a:cs typeface="Calibri"/>
              <a:sym typeface="Calibri"/>
            </a:endParaRPr>
          </a:p>
        </p:txBody>
      </p:sp>
      <p:cxnSp>
        <p:nvCxnSpPr>
          <p:cNvPr id="518" name="Google Shape;518;p38"/>
          <p:cNvCxnSpPr/>
          <p:nvPr/>
        </p:nvCxnSpPr>
        <p:spPr>
          <a:xfrm>
            <a:off x="3266776" y="3581459"/>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519" name="Google Shape;519;p38"/>
          <p:cNvSpPr/>
          <p:nvPr/>
        </p:nvSpPr>
        <p:spPr>
          <a:xfrm>
            <a:off x="3728950" y="3483717"/>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pic>
        <p:nvPicPr>
          <p:cNvPr descr="http://www.fontsaddict.com/images/icons/png/27891.png" id="520" name="Google Shape;520;p38"/>
          <p:cNvPicPr preferRelativeResize="0"/>
          <p:nvPr/>
        </p:nvPicPr>
        <p:blipFill rotWithShape="1">
          <a:blip r:embed="rId3">
            <a:alphaModFix/>
          </a:blip>
          <a:srcRect b="0" l="0" r="0" t="0"/>
          <a:stretch/>
        </p:blipFill>
        <p:spPr>
          <a:xfrm>
            <a:off x="2877617" y="3489854"/>
            <a:ext cx="276661" cy="250117"/>
          </a:xfrm>
          <a:prstGeom prst="rect">
            <a:avLst/>
          </a:prstGeom>
          <a:noFill/>
          <a:ln>
            <a:noFill/>
          </a:ln>
        </p:spPr>
      </p:pic>
      <p:sp>
        <p:nvSpPr>
          <p:cNvPr id="521" name="Google Shape;521;p38"/>
          <p:cNvSpPr/>
          <p:nvPr/>
        </p:nvSpPr>
        <p:spPr>
          <a:xfrm>
            <a:off x="1602125" y="3412306"/>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2 מתחיל</a:t>
            </a:r>
            <a:endParaRPr b="1" i="0" sz="1400" u="none" cap="none" strike="noStrike">
              <a:solidFill>
                <a:srgbClr val="000000"/>
              </a:solidFill>
              <a:latin typeface="Calibri"/>
              <a:ea typeface="Calibri"/>
              <a:cs typeface="Calibri"/>
              <a:sym typeface="Calibri"/>
            </a:endParaRPr>
          </a:p>
        </p:txBody>
      </p:sp>
      <p:cxnSp>
        <p:nvCxnSpPr>
          <p:cNvPr id="522" name="Google Shape;522;p38"/>
          <p:cNvCxnSpPr/>
          <p:nvPr/>
        </p:nvCxnSpPr>
        <p:spPr>
          <a:xfrm>
            <a:off x="3266776" y="4001849"/>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523" name="Google Shape;523;p38"/>
          <p:cNvSpPr/>
          <p:nvPr/>
        </p:nvSpPr>
        <p:spPr>
          <a:xfrm>
            <a:off x="3728950" y="3904107"/>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Y</a:t>
            </a:r>
            <a:endParaRPr/>
          </a:p>
        </p:txBody>
      </p:sp>
      <p:pic>
        <p:nvPicPr>
          <p:cNvPr descr="http://www.fontsaddict.com/images/icons/png/27891.png" id="524" name="Google Shape;524;p38"/>
          <p:cNvPicPr preferRelativeResize="0"/>
          <p:nvPr/>
        </p:nvPicPr>
        <p:blipFill rotWithShape="1">
          <a:blip r:embed="rId3">
            <a:alphaModFix/>
          </a:blip>
          <a:srcRect b="0" l="0" r="0" t="0"/>
          <a:stretch/>
        </p:blipFill>
        <p:spPr>
          <a:xfrm>
            <a:off x="2877617" y="3910244"/>
            <a:ext cx="276661" cy="250117"/>
          </a:xfrm>
          <a:prstGeom prst="rect">
            <a:avLst/>
          </a:prstGeom>
          <a:noFill/>
          <a:ln>
            <a:noFill/>
          </a:ln>
        </p:spPr>
      </p:pic>
      <p:sp>
        <p:nvSpPr>
          <p:cNvPr id="525" name="Google Shape;525;p38"/>
          <p:cNvSpPr/>
          <p:nvPr/>
        </p:nvSpPr>
        <p:spPr>
          <a:xfrm>
            <a:off x="1602125" y="3832696"/>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3 מתחיל</a:t>
            </a:r>
            <a:endParaRPr b="1" i="0" sz="1400" u="none" cap="none" strike="noStrike">
              <a:solidFill>
                <a:srgbClr val="000000"/>
              </a:solidFill>
              <a:latin typeface="Calibri"/>
              <a:ea typeface="Calibri"/>
              <a:cs typeface="Calibri"/>
              <a:sym typeface="Calibri"/>
            </a:endParaRPr>
          </a:p>
        </p:txBody>
      </p:sp>
      <p:cxnSp>
        <p:nvCxnSpPr>
          <p:cNvPr id="526" name="Google Shape;526;p38"/>
          <p:cNvCxnSpPr/>
          <p:nvPr/>
        </p:nvCxnSpPr>
        <p:spPr>
          <a:xfrm>
            <a:off x="3266776" y="4400700"/>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527" name="Google Shape;527;p38"/>
          <p:cNvSpPr/>
          <p:nvPr/>
        </p:nvSpPr>
        <p:spPr>
          <a:xfrm>
            <a:off x="3728950" y="4302958"/>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M</a:t>
            </a:r>
            <a:endParaRPr/>
          </a:p>
        </p:txBody>
      </p:sp>
      <p:pic>
        <p:nvPicPr>
          <p:cNvPr descr="http://www.fontsaddict.com/images/icons/png/27891.png" id="528" name="Google Shape;528;p38"/>
          <p:cNvPicPr preferRelativeResize="0"/>
          <p:nvPr/>
        </p:nvPicPr>
        <p:blipFill rotWithShape="1">
          <a:blip r:embed="rId3">
            <a:alphaModFix/>
          </a:blip>
          <a:srcRect b="0" l="0" r="0" t="0"/>
          <a:stretch/>
        </p:blipFill>
        <p:spPr>
          <a:xfrm>
            <a:off x="2877617" y="4309095"/>
            <a:ext cx="276661" cy="250117"/>
          </a:xfrm>
          <a:prstGeom prst="rect">
            <a:avLst/>
          </a:prstGeom>
          <a:noFill/>
          <a:ln>
            <a:noFill/>
          </a:ln>
        </p:spPr>
      </p:pic>
      <p:sp>
        <p:nvSpPr>
          <p:cNvPr id="529" name="Google Shape;529;p38"/>
          <p:cNvSpPr/>
          <p:nvPr/>
        </p:nvSpPr>
        <p:spPr>
          <a:xfrm>
            <a:off x="1602125" y="4231547"/>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4 מתחיל</a:t>
            </a:r>
            <a:endParaRPr b="1" i="0" sz="1400" u="none" cap="none" strike="noStrike">
              <a:solidFill>
                <a:srgbClr val="000000"/>
              </a:solidFill>
              <a:latin typeface="Calibri"/>
              <a:ea typeface="Calibri"/>
              <a:cs typeface="Calibri"/>
              <a:sym typeface="Calibri"/>
            </a:endParaRPr>
          </a:p>
        </p:txBody>
      </p:sp>
      <p:cxnSp>
        <p:nvCxnSpPr>
          <p:cNvPr id="530" name="Google Shape;530;p38"/>
          <p:cNvCxnSpPr/>
          <p:nvPr/>
        </p:nvCxnSpPr>
        <p:spPr>
          <a:xfrm>
            <a:off x="3266776" y="4808661"/>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531" name="Google Shape;531;p38"/>
          <p:cNvSpPr/>
          <p:nvPr/>
        </p:nvSpPr>
        <p:spPr>
          <a:xfrm>
            <a:off x="3728950" y="4710919"/>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A</a:t>
            </a:r>
            <a:endParaRPr/>
          </a:p>
        </p:txBody>
      </p:sp>
      <p:pic>
        <p:nvPicPr>
          <p:cNvPr descr="http://www.fontsaddict.com/images/icons/png/27891.png" id="532" name="Google Shape;532;p38"/>
          <p:cNvPicPr preferRelativeResize="0"/>
          <p:nvPr/>
        </p:nvPicPr>
        <p:blipFill rotWithShape="1">
          <a:blip r:embed="rId3">
            <a:alphaModFix/>
          </a:blip>
          <a:srcRect b="0" l="0" r="0" t="0"/>
          <a:stretch/>
        </p:blipFill>
        <p:spPr>
          <a:xfrm>
            <a:off x="2877617" y="4717056"/>
            <a:ext cx="276661" cy="250117"/>
          </a:xfrm>
          <a:prstGeom prst="rect">
            <a:avLst/>
          </a:prstGeom>
          <a:noFill/>
          <a:ln>
            <a:noFill/>
          </a:ln>
        </p:spPr>
      </p:pic>
      <p:sp>
        <p:nvSpPr>
          <p:cNvPr id="533" name="Google Shape;533;p38"/>
          <p:cNvSpPr/>
          <p:nvPr/>
        </p:nvSpPr>
        <p:spPr>
          <a:xfrm>
            <a:off x="1602125" y="4639508"/>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5 מתחיל</a:t>
            </a:r>
            <a:endParaRPr b="1"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animEffect filter="fade" transition="in">
                                      <p:cBhvr>
                                        <p:cTn dur="500"/>
                                        <p:tgtEl>
                                          <p:spTgt spid="5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animEffect filter="fade" transition="in">
                                      <p:cBhvr>
                                        <p:cTn dur="500"/>
                                        <p:tgtEl>
                                          <p:spTgt spid="5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2" st="2"/>
                                            </p:txEl>
                                          </p:spTgt>
                                        </p:tgtEl>
                                        <p:attrNameLst>
                                          <p:attrName>style.visibility</p:attrName>
                                        </p:attrNameLst>
                                      </p:cBhvr>
                                      <p:to>
                                        <p:strVal val="visible"/>
                                      </p:to>
                                    </p:set>
                                    <p:animEffect filter="fade" transition="in">
                                      <p:cBhvr>
                                        <p:cTn dur="500"/>
                                        <p:tgtEl>
                                          <p:spTgt spid="5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3" st="3"/>
                                            </p:txEl>
                                          </p:spTgt>
                                        </p:tgtEl>
                                        <p:attrNameLst>
                                          <p:attrName>style.visibility</p:attrName>
                                        </p:attrNameLst>
                                      </p:cBhvr>
                                      <p:to>
                                        <p:strVal val="visible"/>
                                      </p:to>
                                    </p:set>
                                    <p:animEffect filter="fade" transition="in">
                                      <p:cBhvr>
                                        <p:cTn dur="500"/>
                                        <p:tgtEl>
                                          <p:spTgt spid="5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4" st="4"/>
                                            </p:txEl>
                                          </p:spTgt>
                                        </p:tgtEl>
                                        <p:attrNameLst>
                                          <p:attrName>style.visibility</p:attrName>
                                        </p:attrNameLst>
                                      </p:cBhvr>
                                      <p:to>
                                        <p:strVal val="visible"/>
                                      </p:to>
                                    </p:set>
                                    <p:animEffect filter="fade" transition="in">
                                      <p:cBhvr>
                                        <p:cTn dur="500"/>
                                        <p:tgtEl>
                                          <p:spTgt spid="5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5" st="5"/>
                                            </p:txEl>
                                          </p:spTgt>
                                        </p:tgtEl>
                                        <p:attrNameLst>
                                          <p:attrName>style.visibility</p:attrName>
                                        </p:attrNameLst>
                                      </p:cBhvr>
                                      <p:to>
                                        <p:strVal val="visible"/>
                                      </p:to>
                                    </p:set>
                                    <p:animEffect filter="fade" transition="in">
                                      <p:cBhvr>
                                        <p:cTn dur="500"/>
                                        <p:tgtEl>
                                          <p:spTgt spid="5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6" st="6"/>
                                            </p:txEl>
                                          </p:spTgt>
                                        </p:tgtEl>
                                        <p:attrNameLst>
                                          <p:attrName>style.visibility</p:attrName>
                                        </p:attrNameLst>
                                      </p:cBhvr>
                                      <p:to>
                                        <p:strVal val="visible"/>
                                      </p:to>
                                    </p:set>
                                    <p:animEffect filter="fade" transition="in">
                                      <p:cBhvr>
                                        <p:cTn dur="500"/>
                                        <p:tgtEl>
                                          <p:spTgt spid="5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7" st="7"/>
                                            </p:txEl>
                                          </p:spTgt>
                                        </p:tgtEl>
                                        <p:attrNameLst>
                                          <p:attrName>style.visibility</p:attrName>
                                        </p:attrNameLst>
                                      </p:cBhvr>
                                      <p:to>
                                        <p:strVal val="visible"/>
                                      </p:to>
                                    </p:set>
                                    <p:animEffect filter="fade" transition="in">
                                      <p:cBhvr>
                                        <p:cTn dur="500"/>
                                        <p:tgtEl>
                                          <p:spTgt spid="5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8" st="8"/>
                                            </p:txEl>
                                          </p:spTgt>
                                        </p:tgtEl>
                                        <p:attrNameLst>
                                          <p:attrName>style.visibility</p:attrName>
                                        </p:attrNameLst>
                                      </p:cBhvr>
                                      <p:to>
                                        <p:strVal val="visible"/>
                                      </p:to>
                                    </p:set>
                                    <p:animEffect filter="fade" transition="in">
                                      <p:cBhvr>
                                        <p:cTn dur="500"/>
                                        <p:tgtEl>
                                          <p:spTgt spid="5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9" st="9"/>
                                            </p:txEl>
                                          </p:spTgt>
                                        </p:tgtEl>
                                        <p:attrNameLst>
                                          <p:attrName>style.visibility</p:attrName>
                                        </p:attrNameLst>
                                      </p:cBhvr>
                                      <p:to>
                                        <p:strVal val="visible"/>
                                      </p:to>
                                    </p:set>
                                    <p:animEffect filter="fade" transition="in">
                                      <p:cBhvr>
                                        <p:cTn dur="500"/>
                                        <p:tgtEl>
                                          <p:spTgt spid="5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par>
                          <p:cTn fill="hold">
                            <p:stCondLst>
                              <p:cond delay="1500"/>
                            </p:stCondLst>
                            <p:childTnLst>
                              <p:par>
                                <p:cTn fill="hold" nodeType="after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500"/>
                                        <p:tgtEl>
                                          <p:spTgt spid="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9"/>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פרוטוקול גרסה 3.0</a:t>
            </a:r>
            <a:endParaRPr b="1" i="0" sz="4400" u="none" cap="none" strike="noStrike">
              <a:solidFill>
                <a:schemeClr val="dk1"/>
              </a:solidFill>
              <a:latin typeface="Tahoma"/>
              <a:ea typeface="Tahoma"/>
              <a:cs typeface="Tahoma"/>
              <a:sym typeface="Tahoma"/>
            </a:endParaRPr>
          </a:p>
        </p:txBody>
      </p:sp>
      <p:sp>
        <p:nvSpPr>
          <p:cNvPr id="540" name="Google Shape;540;p39"/>
          <p:cNvSpPr txBox="1"/>
          <p:nvPr>
            <p:ph idx="1" type="body"/>
          </p:nvPr>
        </p:nvSpPr>
        <p:spPr>
          <a:xfrm>
            <a:off x="240427" y="1072808"/>
            <a:ext cx="11772317" cy="5689098"/>
          </a:xfrm>
          <a:prstGeom prst="rect">
            <a:avLst/>
          </a:prstGeom>
          <a:noFill/>
          <a:ln>
            <a:noFill/>
          </a:ln>
        </p:spPr>
        <p:txBody>
          <a:bodyPr anchorCtr="0" anchor="t" bIns="45700" lIns="91425" spcFirstLastPara="1" rIns="91425" wrap="square" tIns="45700">
            <a:noAutofit/>
          </a:bodyPr>
          <a:lstStyle/>
          <a:p>
            <a:pPr indent="-292100" lvl="0" marL="292100" marR="0" rtl="1" algn="r">
              <a:lnSpc>
                <a:spcPct val="90000"/>
              </a:lnSpc>
              <a:spcBef>
                <a:spcPts val="0"/>
              </a:spcBef>
              <a:spcAft>
                <a:spcPts val="0"/>
              </a:spcAft>
              <a:buClr>
                <a:schemeClr val="dk1"/>
              </a:buClr>
              <a:buSzPts val="3237"/>
              <a:buFont typeface="Noto Sans Symbols"/>
              <a:buChar char="▪"/>
            </a:pPr>
            <a:r>
              <a:rPr b="1" i="0" lang="iw-IL" sz="3237" u="none" cap="none" strike="noStrike">
                <a:solidFill>
                  <a:schemeClr val="dk1"/>
                </a:solidFill>
                <a:latin typeface="Tahoma"/>
                <a:ea typeface="Tahoma"/>
                <a:cs typeface="Tahoma"/>
                <a:sym typeface="Tahoma"/>
              </a:rPr>
              <a:t>פתרון: </a:t>
            </a:r>
            <a:r>
              <a:rPr b="0" i="0" lang="iw-IL" sz="3237" u="none" cap="none" strike="noStrike">
                <a:solidFill>
                  <a:schemeClr val="dk1"/>
                </a:solidFill>
                <a:latin typeface="Tahoma"/>
                <a:ea typeface="Tahoma"/>
                <a:cs typeface="Tahoma"/>
                <a:sym typeface="Tahoma"/>
              </a:rPr>
              <a:t>הגבלת מספר הטיימרים הפתוחים.</a:t>
            </a:r>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a:p>
            <a:pPr indent="-292100" lvl="0" marL="292100" marR="0" rtl="1" algn="r">
              <a:lnSpc>
                <a:spcPct val="90000"/>
              </a:lnSpc>
              <a:spcBef>
                <a:spcPts val="1000"/>
              </a:spcBef>
              <a:spcAft>
                <a:spcPts val="0"/>
              </a:spcAft>
              <a:buClr>
                <a:srgbClr val="0099D5"/>
              </a:buClr>
              <a:buSzPts val="3237"/>
              <a:buFont typeface="Noto Sans Symbols"/>
              <a:buChar char="▪"/>
            </a:pPr>
            <a:r>
              <a:rPr b="1" i="0" lang="iw-IL" sz="3237" u="none" cap="none" strike="noStrike">
                <a:solidFill>
                  <a:srgbClr val="0099D5"/>
                </a:solidFill>
                <a:latin typeface="Tahoma"/>
                <a:ea typeface="Tahoma"/>
                <a:cs typeface="Tahoma"/>
                <a:sym typeface="Tahoma"/>
              </a:rPr>
              <a:t>שאלות על הפרוטוקול שלנו?</a:t>
            </a:r>
            <a:endParaRPr/>
          </a:p>
          <a:p>
            <a:pPr indent="-86550" lvl="0" marL="292100" marR="0" rtl="1" algn="r">
              <a:lnSpc>
                <a:spcPct val="90000"/>
              </a:lnSpc>
              <a:spcBef>
                <a:spcPts val="1000"/>
              </a:spcBef>
              <a:spcAft>
                <a:spcPts val="0"/>
              </a:spcAft>
              <a:buClr>
                <a:schemeClr val="dk1"/>
              </a:buClr>
              <a:buSzPts val="3237"/>
              <a:buFont typeface="Noto Sans Symbols"/>
              <a:buNone/>
            </a:pPr>
            <a:r>
              <a:t/>
            </a:r>
            <a:endParaRPr b="0" i="0" sz="3237" u="none" cap="none" strike="noStrike">
              <a:solidFill>
                <a:schemeClr val="dk1"/>
              </a:solidFill>
              <a:latin typeface="Tahoma"/>
              <a:ea typeface="Tahoma"/>
              <a:cs typeface="Tahoma"/>
              <a:sym typeface="Tahoma"/>
            </a:endParaRPr>
          </a:p>
        </p:txBody>
      </p:sp>
      <p:sp>
        <p:nvSpPr>
          <p:cNvPr id="541" name="Google Shape;541;p39"/>
          <p:cNvSpPr/>
          <p:nvPr/>
        </p:nvSpPr>
        <p:spPr>
          <a:xfrm>
            <a:off x="8907505" y="1690648"/>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ב'</a:t>
            </a:r>
            <a:endParaRPr b="1" i="0" sz="1800" u="none" cap="none" strike="noStrike">
              <a:solidFill>
                <a:srgbClr val="000000"/>
              </a:solidFill>
              <a:latin typeface="Calibri"/>
              <a:ea typeface="Calibri"/>
              <a:cs typeface="Calibri"/>
              <a:sym typeface="Calibri"/>
            </a:endParaRPr>
          </a:p>
        </p:txBody>
      </p:sp>
      <p:sp>
        <p:nvSpPr>
          <p:cNvPr id="542" name="Google Shape;542;p39"/>
          <p:cNvSpPr/>
          <p:nvPr/>
        </p:nvSpPr>
        <p:spPr>
          <a:xfrm>
            <a:off x="1734252" y="1934474"/>
            <a:ext cx="1557923" cy="4174417"/>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3" name="Google Shape;543;p39"/>
          <p:cNvSpPr/>
          <p:nvPr/>
        </p:nvSpPr>
        <p:spPr>
          <a:xfrm>
            <a:off x="8841064" y="2028952"/>
            <a:ext cx="1557923" cy="4079939"/>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44" name="Google Shape;544;p39"/>
          <p:cNvCxnSpPr/>
          <p:nvPr/>
        </p:nvCxnSpPr>
        <p:spPr>
          <a:xfrm>
            <a:off x="3384668" y="2309951"/>
            <a:ext cx="5343896" cy="593607"/>
          </a:xfrm>
          <a:prstGeom prst="straightConnector1">
            <a:avLst/>
          </a:prstGeom>
          <a:noFill/>
          <a:ln cap="flat" cmpd="sng" w="57150">
            <a:solidFill>
              <a:srgbClr val="2F5496"/>
            </a:solidFill>
            <a:prstDash val="solid"/>
            <a:miter lim="800000"/>
            <a:headEnd len="sm" w="sm" type="none"/>
            <a:tailEnd len="med" w="med" type="triangle"/>
          </a:ln>
        </p:spPr>
      </p:cxnSp>
      <p:pic>
        <p:nvPicPr>
          <p:cNvPr descr="http://www.fontsaddict.com/images/icons/png/27891.png" id="545" name="Google Shape;545;p39"/>
          <p:cNvPicPr preferRelativeResize="0"/>
          <p:nvPr/>
        </p:nvPicPr>
        <p:blipFill rotWithShape="1">
          <a:blip r:embed="rId3">
            <a:alphaModFix/>
          </a:blip>
          <a:srcRect b="0" l="0" r="0" t="0"/>
          <a:stretch/>
        </p:blipFill>
        <p:spPr>
          <a:xfrm>
            <a:off x="2995509" y="2218346"/>
            <a:ext cx="276661" cy="250117"/>
          </a:xfrm>
          <a:prstGeom prst="rect">
            <a:avLst/>
          </a:prstGeom>
          <a:noFill/>
          <a:ln>
            <a:noFill/>
          </a:ln>
        </p:spPr>
      </p:pic>
      <p:sp>
        <p:nvSpPr>
          <p:cNvPr id="546" name="Google Shape;546;p39"/>
          <p:cNvSpPr/>
          <p:nvPr/>
        </p:nvSpPr>
        <p:spPr>
          <a:xfrm>
            <a:off x="1720017" y="2140798"/>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1 מתחיל</a:t>
            </a:r>
            <a:endParaRPr b="1" i="0" sz="1400" u="none" cap="none" strike="noStrike">
              <a:solidFill>
                <a:srgbClr val="000000"/>
              </a:solidFill>
              <a:latin typeface="Calibri"/>
              <a:ea typeface="Calibri"/>
              <a:cs typeface="Calibri"/>
              <a:sym typeface="Calibri"/>
            </a:endParaRPr>
          </a:p>
        </p:txBody>
      </p:sp>
      <p:cxnSp>
        <p:nvCxnSpPr>
          <p:cNvPr id="547" name="Google Shape;547;p39"/>
          <p:cNvCxnSpPr/>
          <p:nvPr/>
        </p:nvCxnSpPr>
        <p:spPr>
          <a:xfrm>
            <a:off x="3384668" y="2788287"/>
            <a:ext cx="5343896" cy="593607"/>
          </a:xfrm>
          <a:prstGeom prst="straightConnector1">
            <a:avLst/>
          </a:prstGeom>
          <a:noFill/>
          <a:ln cap="flat" cmpd="sng" w="57150">
            <a:solidFill>
              <a:srgbClr val="2F5496"/>
            </a:solidFill>
            <a:prstDash val="solid"/>
            <a:miter lim="800000"/>
            <a:headEnd len="sm" w="sm" type="none"/>
            <a:tailEnd len="med" w="med" type="triangle"/>
          </a:ln>
        </p:spPr>
      </p:cxnSp>
      <p:pic>
        <p:nvPicPr>
          <p:cNvPr descr="http://www.fontsaddict.com/images/icons/png/27891.png" id="548" name="Google Shape;548;p39"/>
          <p:cNvPicPr preferRelativeResize="0"/>
          <p:nvPr/>
        </p:nvPicPr>
        <p:blipFill rotWithShape="1">
          <a:blip r:embed="rId3">
            <a:alphaModFix/>
          </a:blip>
          <a:srcRect b="0" l="0" r="0" t="0"/>
          <a:stretch/>
        </p:blipFill>
        <p:spPr>
          <a:xfrm>
            <a:off x="2995509" y="2606370"/>
            <a:ext cx="276661" cy="250117"/>
          </a:xfrm>
          <a:prstGeom prst="rect">
            <a:avLst/>
          </a:prstGeom>
          <a:noFill/>
          <a:ln>
            <a:noFill/>
          </a:ln>
        </p:spPr>
      </p:pic>
      <p:sp>
        <p:nvSpPr>
          <p:cNvPr id="549" name="Google Shape;549;p39"/>
          <p:cNvSpPr/>
          <p:nvPr/>
        </p:nvSpPr>
        <p:spPr>
          <a:xfrm>
            <a:off x="1720017" y="2528822"/>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2 מתחיל</a:t>
            </a:r>
            <a:endParaRPr b="1" i="0" sz="1400" u="none" cap="none" strike="noStrike">
              <a:solidFill>
                <a:srgbClr val="000000"/>
              </a:solidFill>
              <a:latin typeface="Calibri"/>
              <a:ea typeface="Calibri"/>
              <a:cs typeface="Calibri"/>
              <a:sym typeface="Calibri"/>
            </a:endParaRPr>
          </a:p>
        </p:txBody>
      </p:sp>
      <p:cxnSp>
        <p:nvCxnSpPr>
          <p:cNvPr id="550" name="Google Shape;550;p39"/>
          <p:cNvCxnSpPr/>
          <p:nvPr/>
        </p:nvCxnSpPr>
        <p:spPr>
          <a:xfrm>
            <a:off x="3384668" y="3186099"/>
            <a:ext cx="5343896" cy="593607"/>
          </a:xfrm>
          <a:prstGeom prst="straightConnector1">
            <a:avLst/>
          </a:prstGeom>
          <a:noFill/>
          <a:ln cap="flat" cmpd="sng" w="57150">
            <a:solidFill>
              <a:srgbClr val="2F5496"/>
            </a:solidFill>
            <a:prstDash val="solid"/>
            <a:miter lim="800000"/>
            <a:headEnd len="sm" w="sm" type="none"/>
            <a:tailEnd len="med" w="med" type="triangle"/>
          </a:ln>
        </p:spPr>
      </p:cxnSp>
      <p:pic>
        <p:nvPicPr>
          <p:cNvPr descr="http://www.fontsaddict.com/images/icons/png/27891.png" id="551" name="Google Shape;551;p39"/>
          <p:cNvPicPr preferRelativeResize="0"/>
          <p:nvPr/>
        </p:nvPicPr>
        <p:blipFill rotWithShape="1">
          <a:blip r:embed="rId3">
            <a:alphaModFix/>
          </a:blip>
          <a:srcRect b="0" l="0" r="0" t="0"/>
          <a:stretch/>
        </p:blipFill>
        <p:spPr>
          <a:xfrm>
            <a:off x="2995509" y="3026760"/>
            <a:ext cx="276661" cy="250117"/>
          </a:xfrm>
          <a:prstGeom prst="rect">
            <a:avLst/>
          </a:prstGeom>
          <a:noFill/>
          <a:ln>
            <a:noFill/>
          </a:ln>
        </p:spPr>
      </p:pic>
      <p:sp>
        <p:nvSpPr>
          <p:cNvPr id="552" name="Google Shape;552;p39"/>
          <p:cNvSpPr/>
          <p:nvPr/>
        </p:nvSpPr>
        <p:spPr>
          <a:xfrm>
            <a:off x="1720017" y="2949212"/>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3 מתחיל</a:t>
            </a:r>
            <a:endParaRPr b="1" i="0" sz="1400" u="none" cap="none" strike="noStrike">
              <a:solidFill>
                <a:srgbClr val="000000"/>
              </a:solidFill>
              <a:latin typeface="Calibri"/>
              <a:ea typeface="Calibri"/>
              <a:cs typeface="Calibri"/>
              <a:sym typeface="Calibri"/>
            </a:endParaRPr>
          </a:p>
        </p:txBody>
      </p:sp>
      <p:cxnSp>
        <p:nvCxnSpPr>
          <p:cNvPr id="553" name="Google Shape;553;p39"/>
          <p:cNvCxnSpPr/>
          <p:nvPr/>
        </p:nvCxnSpPr>
        <p:spPr>
          <a:xfrm>
            <a:off x="3384668" y="3630106"/>
            <a:ext cx="5343896" cy="593607"/>
          </a:xfrm>
          <a:prstGeom prst="straightConnector1">
            <a:avLst/>
          </a:prstGeom>
          <a:noFill/>
          <a:ln cap="flat" cmpd="sng" w="57150">
            <a:solidFill>
              <a:srgbClr val="2F5496"/>
            </a:solidFill>
            <a:prstDash val="solid"/>
            <a:miter lim="800000"/>
            <a:headEnd len="sm" w="sm" type="none"/>
            <a:tailEnd len="med" w="med" type="triangle"/>
          </a:ln>
        </p:spPr>
      </p:cxnSp>
      <p:pic>
        <p:nvPicPr>
          <p:cNvPr descr="http://www.fontsaddict.com/images/icons/png/27891.png" id="554" name="Google Shape;554;p39"/>
          <p:cNvPicPr preferRelativeResize="0"/>
          <p:nvPr/>
        </p:nvPicPr>
        <p:blipFill rotWithShape="1">
          <a:blip r:embed="rId3">
            <a:alphaModFix/>
          </a:blip>
          <a:srcRect b="0" l="0" r="0" t="0"/>
          <a:stretch/>
        </p:blipFill>
        <p:spPr>
          <a:xfrm>
            <a:off x="2995509" y="3425611"/>
            <a:ext cx="276661" cy="250117"/>
          </a:xfrm>
          <a:prstGeom prst="rect">
            <a:avLst/>
          </a:prstGeom>
          <a:noFill/>
          <a:ln>
            <a:noFill/>
          </a:ln>
        </p:spPr>
      </p:pic>
      <p:sp>
        <p:nvSpPr>
          <p:cNvPr id="555" name="Google Shape;555;p39"/>
          <p:cNvSpPr/>
          <p:nvPr/>
        </p:nvSpPr>
        <p:spPr>
          <a:xfrm>
            <a:off x="1720017" y="3348063"/>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4 מתחיל</a:t>
            </a:r>
            <a:endParaRPr b="1" i="0" sz="1400" u="none" cap="none" strike="noStrike">
              <a:solidFill>
                <a:srgbClr val="000000"/>
              </a:solidFill>
              <a:latin typeface="Calibri"/>
              <a:ea typeface="Calibri"/>
              <a:cs typeface="Calibri"/>
              <a:sym typeface="Calibri"/>
            </a:endParaRPr>
          </a:p>
        </p:txBody>
      </p:sp>
      <p:cxnSp>
        <p:nvCxnSpPr>
          <p:cNvPr id="556" name="Google Shape;556;p39"/>
          <p:cNvCxnSpPr/>
          <p:nvPr/>
        </p:nvCxnSpPr>
        <p:spPr>
          <a:xfrm rot="10800000">
            <a:off x="3306409" y="4604134"/>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557" name="Google Shape;557;p39"/>
          <p:cNvSpPr/>
          <p:nvPr/>
        </p:nvSpPr>
        <p:spPr>
          <a:xfrm>
            <a:off x="5039740" y="4490661"/>
            <a:ext cx="1086846"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l">
              <a:spcBef>
                <a:spcPts val="0"/>
              </a:spcBef>
              <a:spcAft>
                <a:spcPts val="0"/>
              </a:spcAft>
              <a:buNone/>
            </a:pPr>
            <a:r>
              <a:rPr b="0" i="0" lang="iw-IL" sz="1800" u="none" cap="none" strike="noStrike">
                <a:solidFill>
                  <a:schemeClr val="lt1"/>
                </a:solidFill>
                <a:latin typeface="Calibri"/>
                <a:ea typeface="Calibri"/>
                <a:cs typeface="Calibri"/>
                <a:sym typeface="Calibri"/>
              </a:rPr>
              <a:t>קיבלתי </a:t>
            </a:r>
            <a:r>
              <a:rPr b="1" i="0" lang="iw-IL" sz="1800" u="none" cap="none" strike="noStrike">
                <a:solidFill>
                  <a:schemeClr val="lt1"/>
                </a:solidFill>
                <a:latin typeface="Calibri"/>
                <a:ea typeface="Calibri"/>
                <a:cs typeface="Calibri"/>
                <a:sym typeface="Calibri"/>
              </a:rPr>
              <a:t>1</a:t>
            </a:r>
            <a:r>
              <a:rPr b="0" i="0" lang="iw-IL" sz="1800" u="none" cap="none" strike="noStrike">
                <a:solidFill>
                  <a:schemeClr val="lt1"/>
                </a:solidFill>
                <a:latin typeface="Calibri"/>
                <a:ea typeface="Calibri"/>
                <a:cs typeface="Calibri"/>
                <a:sym typeface="Calibri"/>
              </a:rPr>
              <a:t> </a:t>
            </a:r>
            <a:endParaRPr/>
          </a:p>
        </p:txBody>
      </p:sp>
      <p:cxnSp>
        <p:nvCxnSpPr>
          <p:cNvPr id="558" name="Google Shape;558;p39"/>
          <p:cNvCxnSpPr/>
          <p:nvPr/>
        </p:nvCxnSpPr>
        <p:spPr>
          <a:xfrm rot="10800000">
            <a:off x="3306409" y="5583649"/>
            <a:ext cx="5343897" cy="90186"/>
          </a:xfrm>
          <a:prstGeom prst="straightConnector1">
            <a:avLst/>
          </a:prstGeom>
          <a:noFill/>
          <a:ln cap="flat" cmpd="sng" w="57150">
            <a:solidFill>
              <a:srgbClr val="00B050"/>
            </a:solidFill>
            <a:prstDash val="solid"/>
            <a:miter lim="800000"/>
            <a:headEnd len="sm" w="sm" type="none"/>
            <a:tailEnd len="med" w="med" type="triangle"/>
          </a:ln>
        </p:spPr>
      </p:cxnSp>
      <p:sp>
        <p:nvSpPr>
          <p:cNvPr id="559" name="Google Shape;559;p39"/>
          <p:cNvSpPr/>
          <p:nvPr/>
        </p:nvSpPr>
        <p:spPr>
          <a:xfrm>
            <a:off x="5039740" y="5470176"/>
            <a:ext cx="1086846" cy="317132"/>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l">
              <a:spcBef>
                <a:spcPts val="0"/>
              </a:spcBef>
              <a:spcAft>
                <a:spcPts val="0"/>
              </a:spcAft>
              <a:buNone/>
            </a:pPr>
            <a:r>
              <a:rPr b="0" i="0" lang="iw-IL" sz="1800" u="none" cap="none" strike="noStrike">
                <a:solidFill>
                  <a:schemeClr val="lt1"/>
                </a:solidFill>
                <a:latin typeface="Calibri"/>
                <a:ea typeface="Calibri"/>
                <a:cs typeface="Calibri"/>
                <a:sym typeface="Calibri"/>
              </a:rPr>
              <a:t>קיבלתי </a:t>
            </a:r>
            <a:r>
              <a:rPr b="1" i="0" lang="iw-IL" sz="1800" u="none" cap="none" strike="noStrike">
                <a:solidFill>
                  <a:schemeClr val="lt1"/>
                </a:solidFill>
                <a:latin typeface="Calibri"/>
                <a:ea typeface="Calibri"/>
                <a:cs typeface="Calibri"/>
                <a:sym typeface="Calibri"/>
              </a:rPr>
              <a:t>2</a:t>
            </a:r>
            <a:r>
              <a:rPr b="0" i="0" lang="iw-IL" sz="1800" u="none" cap="none" strike="noStrike">
                <a:solidFill>
                  <a:schemeClr val="lt1"/>
                </a:solidFill>
                <a:latin typeface="Calibri"/>
                <a:ea typeface="Calibri"/>
                <a:cs typeface="Calibri"/>
                <a:sym typeface="Calibri"/>
              </a:rPr>
              <a:t> </a:t>
            </a:r>
            <a:endParaRPr/>
          </a:p>
        </p:txBody>
      </p:sp>
      <p:sp>
        <p:nvSpPr>
          <p:cNvPr id="560" name="Google Shape;560;p39"/>
          <p:cNvSpPr/>
          <p:nvPr/>
        </p:nvSpPr>
        <p:spPr>
          <a:xfrm>
            <a:off x="1726328" y="3894207"/>
            <a:ext cx="1580080"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FF0000"/>
                </a:solidFill>
                <a:latin typeface="Calibri"/>
                <a:ea typeface="Calibri"/>
                <a:cs typeface="Calibri"/>
                <a:sym typeface="Calibri"/>
              </a:rPr>
              <a:t>4 טיימרים פתוחים  ממתין.......</a:t>
            </a:r>
            <a:endParaRPr b="1" i="0" sz="1400" u="none" cap="none" strike="noStrike">
              <a:solidFill>
                <a:srgbClr val="FF0000"/>
              </a:solidFill>
              <a:latin typeface="Calibri"/>
              <a:ea typeface="Calibri"/>
              <a:cs typeface="Calibri"/>
              <a:sym typeface="Calibri"/>
            </a:endParaRPr>
          </a:p>
        </p:txBody>
      </p:sp>
      <p:cxnSp>
        <p:nvCxnSpPr>
          <p:cNvPr id="561" name="Google Shape;561;p39"/>
          <p:cNvCxnSpPr/>
          <p:nvPr/>
        </p:nvCxnSpPr>
        <p:spPr>
          <a:xfrm>
            <a:off x="3384668" y="4871818"/>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562" name="Google Shape;562;p39"/>
          <p:cNvSpPr/>
          <p:nvPr/>
        </p:nvSpPr>
        <p:spPr>
          <a:xfrm>
            <a:off x="3846842" y="4774076"/>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A</a:t>
            </a:r>
            <a:endParaRPr b="0" i="0" sz="1800" u="none" cap="none" strike="noStrike">
              <a:solidFill>
                <a:schemeClr val="lt1"/>
              </a:solidFill>
              <a:latin typeface="Calibri"/>
              <a:ea typeface="Calibri"/>
              <a:cs typeface="Calibri"/>
              <a:sym typeface="Calibri"/>
            </a:endParaRPr>
          </a:p>
        </p:txBody>
      </p:sp>
      <p:pic>
        <p:nvPicPr>
          <p:cNvPr descr="http://www.fontsaddict.com/images/icons/png/27891.png" id="563" name="Google Shape;563;p39"/>
          <p:cNvPicPr preferRelativeResize="0"/>
          <p:nvPr/>
        </p:nvPicPr>
        <p:blipFill rotWithShape="1">
          <a:blip r:embed="rId3">
            <a:alphaModFix/>
          </a:blip>
          <a:srcRect b="0" l="0" r="0" t="0"/>
          <a:stretch/>
        </p:blipFill>
        <p:spPr>
          <a:xfrm>
            <a:off x="2940479" y="4771224"/>
            <a:ext cx="276661" cy="250117"/>
          </a:xfrm>
          <a:prstGeom prst="rect">
            <a:avLst/>
          </a:prstGeom>
          <a:noFill/>
          <a:ln>
            <a:noFill/>
          </a:ln>
        </p:spPr>
      </p:pic>
      <p:sp>
        <p:nvSpPr>
          <p:cNvPr id="564" name="Google Shape;564;p39"/>
          <p:cNvSpPr/>
          <p:nvPr/>
        </p:nvSpPr>
        <p:spPr>
          <a:xfrm>
            <a:off x="1664987" y="4693676"/>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1400" u="none" cap="none" strike="noStrike">
                <a:solidFill>
                  <a:srgbClr val="000000"/>
                </a:solidFill>
                <a:latin typeface="Calibri"/>
                <a:ea typeface="Calibri"/>
                <a:cs typeface="Calibri"/>
                <a:sym typeface="Calibri"/>
              </a:rPr>
              <a:t>טיימר 5 מתחיל</a:t>
            </a:r>
            <a:endParaRPr b="1" i="0" sz="1400" u="none" cap="none" strike="noStrike">
              <a:solidFill>
                <a:srgbClr val="000000"/>
              </a:solidFill>
              <a:latin typeface="Calibri"/>
              <a:ea typeface="Calibri"/>
              <a:cs typeface="Calibri"/>
              <a:sym typeface="Calibri"/>
            </a:endParaRPr>
          </a:p>
        </p:txBody>
      </p:sp>
      <p:sp>
        <p:nvSpPr>
          <p:cNvPr id="565" name="Google Shape;565;p39"/>
          <p:cNvSpPr/>
          <p:nvPr/>
        </p:nvSpPr>
        <p:spPr>
          <a:xfrm>
            <a:off x="3846842" y="1905791"/>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chemeClr val="dk1"/>
                </a:solidFill>
                <a:latin typeface="Calibri"/>
                <a:ea typeface="Calibri"/>
                <a:cs typeface="Calibri"/>
                <a:sym typeface="Calibri"/>
              </a:rPr>
              <a:t>1</a:t>
            </a:r>
            <a:endParaRPr b="1" i="0" sz="1800" u="none" cap="none" strike="noStrike">
              <a:solidFill>
                <a:schemeClr val="dk1"/>
              </a:solidFill>
              <a:latin typeface="Calibri"/>
              <a:ea typeface="Calibri"/>
              <a:cs typeface="Calibri"/>
              <a:sym typeface="Calibri"/>
            </a:endParaRPr>
          </a:p>
        </p:txBody>
      </p:sp>
      <p:sp>
        <p:nvSpPr>
          <p:cNvPr id="566" name="Google Shape;566;p39"/>
          <p:cNvSpPr/>
          <p:nvPr/>
        </p:nvSpPr>
        <p:spPr>
          <a:xfrm>
            <a:off x="3846842" y="2212710"/>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567" name="Google Shape;567;p39"/>
          <p:cNvSpPr/>
          <p:nvPr/>
        </p:nvSpPr>
        <p:spPr>
          <a:xfrm>
            <a:off x="4233929" y="2421697"/>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chemeClr val="dk1"/>
                </a:solidFill>
                <a:latin typeface="Calibri"/>
                <a:ea typeface="Calibri"/>
                <a:cs typeface="Calibri"/>
                <a:sym typeface="Calibri"/>
              </a:rPr>
              <a:t>2</a:t>
            </a:r>
            <a:endParaRPr b="1" i="0" sz="1800" u="none" cap="none" strike="noStrike">
              <a:solidFill>
                <a:schemeClr val="dk1"/>
              </a:solidFill>
              <a:latin typeface="Calibri"/>
              <a:ea typeface="Calibri"/>
              <a:cs typeface="Calibri"/>
              <a:sym typeface="Calibri"/>
            </a:endParaRPr>
          </a:p>
        </p:txBody>
      </p:sp>
      <p:sp>
        <p:nvSpPr>
          <p:cNvPr id="568" name="Google Shape;568;p39"/>
          <p:cNvSpPr/>
          <p:nvPr/>
        </p:nvSpPr>
        <p:spPr>
          <a:xfrm>
            <a:off x="4233929" y="2728616"/>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569" name="Google Shape;569;p39"/>
          <p:cNvSpPr/>
          <p:nvPr/>
        </p:nvSpPr>
        <p:spPr>
          <a:xfrm>
            <a:off x="4660373" y="2926681"/>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chemeClr val="dk1"/>
                </a:solidFill>
                <a:latin typeface="Calibri"/>
                <a:ea typeface="Calibri"/>
                <a:cs typeface="Calibri"/>
                <a:sym typeface="Calibri"/>
              </a:rPr>
              <a:t>3</a:t>
            </a:r>
            <a:endParaRPr b="1" i="0" sz="1800" u="none" cap="none" strike="noStrike">
              <a:solidFill>
                <a:schemeClr val="dk1"/>
              </a:solidFill>
              <a:latin typeface="Calibri"/>
              <a:ea typeface="Calibri"/>
              <a:cs typeface="Calibri"/>
              <a:sym typeface="Calibri"/>
            </a:endParaRPr>
          </a:p>
        </p:txBody>
      </p:sp>
      <p:sp>
        <p:nvSpPr>
          <p:cNvPr id="570" name="Google Shape;570;p39"/>
          <p:cNvSpPr/>
          <p:nvPr/>
        </p:nvSpPr>
        <p:spPr>
          <a:xfrm>
            <a:off x="4660373" y="3199733"/>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Y</a:t>
            </a:r>
            <a:endParaRPr/>
          </a:p>
        </p:txBody>
      </p:sp>
      <p:sp>
        <p:nvSpPr>
          <p:cNvPr id="571" name="Google Shape;571;p39"/>
          <p:cNvSpPr/>
          <p:nvPr/>
        </p:nvSpPr>
        <p:spPr>
          <a:xfrm>
            <a:off x="5075873" y="3383795"/>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chemeClr val="dk1"/>
                </a:solidFill>
                <a:latin typeface="Calibri"/>
                <a:ea typeface="Calibri"/>
                <a:cs typeface="Calibri"/>
                <a:sym typeface="Calibri"/>
              </a:rPr>
              <a:t>4</a:t>
            </a:r>
            <a:endParaRPr b="1" i="0" sz="1800" u="none" cap="none" strike="noStrike">
              <a:solidFill>
                <a:schemeClr val="dk1"/>
              </a:solidFill>
              <a:latin typeface="Calibri"/>
              <a:ea typeface="Calibri"/>
              <a:cs typeface="Calibri"/>
              <a:sym typeface="Calibri"/>
            </a:endParaRPr>
          </a:p>
        </p:txBody>
      </p:sp>
      <p:sp>
        <p:nvSpPr>
          <p:cNvPr id="572" name="Google Shape;572;p39"/>
          <p:cNvSpPr/>
          <p:nvPr/>
        </p:nvSpPr>
        <p:spPr>
          <a:xfrm>
            <a:off x="5075873" y="3645558"/>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M</a:t>
            </a:r>
            <a:endParaRPr/>
          </a:p>
        </p:txBody>
      </p:sp>
      <p:sp>
        <p:nvSpPr>
          <p:cNvPr id="573" name="Google Shape;573;p39"/>
          <p:cNvSpPr/>
          <p:nvPr/>
        </p:nvSpPr>
        <p:spPr>
          <a:xfrm>
            <a:off x="8928585" y="5713474"/>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H</a:t>
            </a:r>
            <a:endParaRPr/>
          </a:p>
        </p:txBody>
      </p:sp>
      <p:sp>
        <p:nvSpPr>
          <p:cNvPr id="574" name="Google Shape;574;p39"/>
          <p:cNvSpPr/>
          <p:nvPr/>
        </p:nvSpPr>
        <p:spPr>
          <a:xfrm>
            <a:off x="8919323" y="5404506"/>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575" name="Google Shape;575;p39"/>
          <p:cNvSpPr/>
          <p:nvPr/>
        </p:nvSpPr>
        <p:spPr>
          <a:xfrm>
            <a:off x="9238930" y="5713474"/>
            <a:ext cx="301083" cy="317132"/>
          </a:xfrm>
          <a:prstGeom prst="rect">
            <a:avLst/>
          </a:prstGeom>
          <a:solidFill>
            <a:srgbClr val="548135"/>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lt1"/>
                </a:solidFill>
                <a:latin typeface="Calibri"/>
                <a:ea typeface="Calibri"/>
                <a:cs typeface="Calibri"/>
                <a:sym typeface="Calibri"/>
              </a:rPr>
              <a:t>E</a:t>
            </a:r>
            <a:endParaRPr/>
          </a:p>
        </p:txBody>
      </p:sp>
      <p:sp>
        <p:nvSpPr>
          <p:cNvPr id="576" name="Google Shape;576;p39"/>
          <p:cNvSpPr/>
          <p:nvPr/>
        </p:nvSpPr>
        <p:spPr>
          <a:xfrm>
            <a:off x="9229668" y="5404506"/>
            <a:ext cx="301083" cy="3171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w-IL" sz="1800" u="none" cap="none" strike="noStrike">
                <a:solidFill>
                  <a:schemeClr val="dk1"/>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
        <p:nvSpPr>
          <p:cNvPr id="577" name="Google Shape;577;p39"/>
          <p:cNvSpPr/>
          <p:nvPr/>
        </p:nvSpPr>
        <p:spPr>
          <a:xfrm>
            <a:off x="1780527" y="1568478"/>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000000"/>
                </a:solidFill>
                <a:latin typeface="Calibri"/>
                <a:ea typeface="Calibri"/>
                <a:cs typeface="Calibri"/>
                <a:sym typeface="Calibri"/>
              </a:rPr>
              <a:t>צד א'</a:t>
            </a:r>
            <a:endParaRPr b="1" i="0" sz="1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animEffect filter="fade" transition="in">
                                      <p:cBhvr>
                                        <p:cTn dur="500"/>
                                        <p:tgtEl>
                                          <p:spTgt spid="5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animEffect filter="fade" transition="in">
                                      <p:cBhvr>
                                        <p:cTn dur="500"/>
                                        <p:tgtEl>
                                          <p:spTgt spid="5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2" st="2"/>
                                            </p:txEl>
                                          </p:spTgt>
                                        </p:tgtEl>
                                        <p:attrNameLst>
                                          <p:attrName>style.visibility</p:attrName>
                                        </p:attrNameLst>
                                      </p:cBhvr>
                                      <p:to>
                                        <p:strVal val="visible"/>
                                      </p:to>
                                    </p:set>
                                    <p:animEffect filter="fade" transition="in">
                                      <p:cBhvr>
                                        <p:cTn dur="500"/>
                                        <p:tgtEl>
                                          <p:spTgt spid="5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3" st="3"/>
                                            </p:txEl>
                                          </p:spTgt>
                                        </p:tgtEl>
                                        <p:attrNameLst>
                                          <p:attrName>style.visibility</p:attrName>
                                        </p:attrNameLst>
                                      </p:cBhvr>
                                      <p:to>
                                        <p:strVal val="visible"/>
                                      </p:to>
                                    </p:set>
                                    <p:animEffect filter="fade" transition="in">
                                      <p:cBhvr>
                                        <p:cTn dur="500"/>
                                        <p:tgtEl>
                                          <p:spTgt spid="5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4" st="4"/>
                                            </p:txEl>
                                          </p:spTgt>
                                        </p:tgtEl>
                                        <p:attrNameLst>
                                          <p:attrName>style.visibility</p:attrName>
                                        </p:attrNameLst>
                                      </p:cBhvr>
                                      <p:to>
                                        <p:strVal val="visible"/>
                                      </p:to>
                                    </p:set>
                                    <p:animEffect filter="fade" transition="in">
                                      <p:cBhvr>
                                        <p:cTn dur="500"/>
                                        <p:tgtEl>
                                          <p:spTgt spid="5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5" st="5"/>
                                            </p:txEl>
                                          </p:spTgt>
                                        </p:tgtEl>
                                        <p:attrNameLst>
                                          <p:attrName>style.visibility</p:attrName>
                                        </p:attrNameLst>
                                      </p:cBhvr>
                                      <p:to>
                                        <p:strVal val="visible"/>
                                      </p:to>
                                    </p:set>
                                    <p:animEffect filter="fade" transition="in">
                                      <p:cBhvr>
                                        <p:cTn dur="500"/>
                                        <p:tgtEl>
                                          <p:spTgt spid="5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6" st="6"/>
                                            </p:txEl>
                                          </p:spTgt>
                                        </p:tgtEl>
                                        <p:attrNameLst>
                                          <p:attrName>style.visibility</p:attrName>
                                        </p:attrNameLst>
                                      </p:cBhvr>
                                      <p:to>
                                        <p:strVal val="visible"/>
                                      </p:to>
                                    </p:set>
                                    <p:animEffect filter="fade" transition="in">
                                      <p:cBhvr>
                                        <p:cTn dur="500"/>
                                        <p:tgtEl>
                                          <p:spTgt spid="5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7" st="7"/>
                                            </p:txEl>
                                          </p:spTgt>
                                        </p:tgtEl>
                                        <p:attrNameLst>
                                          <p:attrName>style.visibility</p:attrName>
                                        </p:attrNameLst>
                                      </p:cBhvr>
                                      <p:to>
                                        <p:strVal val="visible"/>
                                      </p:to>
                                    </p:set>
                                    <p:animEffect filter="fade" transition="in">
                                      <p:cBhvr>
                                        <p:cTn dur="500"/>
                                        <p:tgtEl>
                                          <p:spTgt spid="5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8" st="8"/>
                                            </p:txEl>
                                          </p:spTgt>
                                        </p:tgtEl>
                                        <p:attrNameLst>
                                          <p:attrName>style.visibility</p:attrName>
                                        </p:attrNameLst>
                                      </p:cBhvr>
                                      <p:to>
                                        <p:strVal val="visible"/>
                                      </p:to>
                                    </p:set>
                                    <p:animEffect filter="fade" transition="in">
                                      <p:cBhvr>
                                        <p:cTn dur="500"/>
                                        <p:tgtEl>
                                          <p:spTgt spid="5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9" st="9"/>
                                            </p:txEl>
                                          </p:spTgt>
                                        </p:tgtEl>
                                        <p:attrNameLst>
                                          <p:attrName>style.visibility</p:attrName>
                                        </p:attrNameLst>
                                      </p:cBhvr>
                                      <p:to>
                                        <p:strVal val="visible"/>
                                      </p:to>
                                    </p:set>
                                    <p:animEffect filter="fade" transition="in">
                                      <p:cBhvr>
                                        <p:cTn dur="500"/>
                                        <p:tgtEl>
                                          <p:spTgt spid="54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10" st="10"/>
                                            </p:txEl>
                                          </p:spTgt>
                                        </p:tgtEl>
                                        <p:attrNameLst>
                                          <p:attrName>style.visibility</p:attrName>
                                        </p:attrNameLst>
                                      </p:cBhvr>
                                      <p:to>
                                        <p:strVal val="visible"/>
                                      </p:to>
                                    </p:set>
                                    <p:animEffect filter="fade" transition="in">
                                      <p:cBhvr>
                                        <p:cTn dur="500"/>
                                        <p:tgtEl>
                                          <p:spTgt spid="54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5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500"/>
                                        <p:tgtEl>
                                          <p:spTgt spid="549"/>
                                        </p:tgtEl>
                                      </p:cBhvr>
                                    </p:animEffec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500"/>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5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5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500"/>
                                        <p:tgtEl>
                                          <p:spTgt spid="555"/>
                                        </p:tgtEl>
                                      </p:cBhvr>
                                    </p:animEffec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5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500"/>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0"/>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מזל טוב!</a:t>
            </a:r>
            <a:endParaRPr b="1" i="0" sz="4400" u="none" cap="none" strike="noStrike">
              <a:solidFill>
                <a:schemeClr val="dk1"/>
              </a:solidFill>
              <a:latin typeface="Tahoma"/>
              <a:ea typeface="Tahoma"/>
              <a:cs typeface="Tahoma"/>
              <a:sym typeface="Tahoma"/>
            </a:endParaRPr>
          </a:p>
        </p:txBody>
      </p:sp>
      <p:sp>
        <p:nvSpPr>
          <p:cNvPr id="584" name="Google Shape;584;p40"/>
          <p:cNvSpPr txBox="1"/>
          <p:nvPr>
            <p:ph idx="1" type="body"/>
          </p:nvPr>
        </p:nvSpPr>
        <p:spPr>
          <a:xfrm>
            <a:off x="364959" y="1458411"/>
            <a:ext cx="11643390" cy="5575581"/>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99D5"/>
              </a:buClr>
              <a:buSzPts val="3200"/>
              <a:buFont typeface="Noto Sans Symbols"/>
              <a:buNone/>
            </a:pPr>
            <a:r>
              <a:rPr b="1" i="0" lang="iw-IL" sz="3200" u="none" cap="none" strike="noStrike">
                <a:solidFill>
                  <a:srgbClr val="0099D5"/>
                </a:solidFill>
                <a:latin typeface="Tahoma"/>
                <a:ea typeface="Tahoma"/>
                <a:cs typeface="Tahoma"/>
                <a:sym typeface="Tahoma"/>
              </a:rPr>
              <a:t>המצאתם את TCP!</a:t>
            </a:r>
            <a:endParaRPr b="0" i="0" sz="3600" u="none" cap="none" strike="noStrike">
              <a:solidFill>
                <a:srgbClr val="0099D5"/>
              </a:solidFill>
              <a:latin typeface="Tahoma"/>
              <a:ea typeface="Tahoma"/>
              <a:cs typeface="Tahoma"/>
              <a:sym typeface="Tahoma"/>
            </a:endParaRPr>
          </a:p>
        </p:txBody>
      </p:sp>
      <p:pic>
        <p:nvPicPr>
          <p:cNvPr descr="http://i.imgur.com/myxtFTt.gif" id="585" name="Google Shape;585;p40"/>
          <p:cNvPicPr preferRelativeResize="0"/>
          <p:nvPr/>
        </p:nvPicPr>
        <p:blipFill rotWithShape="1">
          <a:blip r:embed="rId3">
            <a:alphaModFix/>
          </a:blip>
          <a:srcRect b="0" l="0" r="0" t="0"/>
          <a:stretch/>
        </p:blipFill>
        <p:spPr>
          <a:xfrm>
            <a:off x="3024821" y="2465690"/>
            <a:ext cx="6323665" cy="3561022"/>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0" st="0"/>
                                            </p:txEl>
                                          </p:spTgt>
                                        </p:tgtEl>
                                        <p:attrNameLst>
                                          <p:attrName>style.visibility</p:attrName>
                                        </p:attrNameLst>
                                      </p:cBhvr>
                                      <p:to>
                                        <p:strVal val="visible"/>
                                      </p:to>
                                    </p:set>
                                    <p:animEffect filter="fade" transition="in">
                                      <p:cBhvr>
                                        <p:cTn dur="500"/>
                                        <p:tgtEl>
                                          <p:spTgt spid="58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1"/>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אבל...</a:t>
            </a:r>
            <a:endParaRPr b="1" i="0" sz="4400" u="none" cap="none" strike="noStrike">
              <a:solidFill>
                <a:schemeClr val="dk1"/>
              </a:solidFill>
              <a:latin typeface="Tahoma"/>
              <a:ea typeface="Tahoma"/>
              <a:cs typeface="Tahoma"/>
              <a:sym typeface="Tahoma"/>
            </a:endParaRPr>
          </a:p>
        </p:txBody>
      </p:sp>
      <p:sp>
        <p:nvSpPr>
          <p:cNvPr id="592" name="Google Shape;592;p41"/>
          <p:cNvSpPr txBox="1"/>
          <p:nvPr/>
        </p:nvSpPr>
        <p:spPr>
          <a:xfrm>
            <a:off x="355601" y="1135063"/>
            <a:ext cx="11527367" cy="5586412"/>
          </a:xfrm>
          <a:prstGeom prst="rect">
            <a:avLst/>
          </a:prstGeom>
          <a:noFill/>
          <a:ln>
            <a:noFill/>
          </a:ln>
        </p:spPr>
        <p:txBody>
          <a:bodyPr anchorCtr="0" anchor="t" bIns="45700" lIns="91425" spcFirstLastPara="1" rIns="91425" wrap="square" tIns="45700">
            <a:noAutofit/>
          </a:bodyPr>
          <a:lstStyle/>
          <a:p>
            <a:pPr indent="-288925" lvl="0" marL="288925" marR="0" rtl="1" algn="r">
              <a:lnSpc>
                <a:spcPct val="9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יש רק הבדל אחד....</a:t>
            </a:r>
            <a:endParaRPr/>
          </a:p>
          <a:p>
            <a:pPr indent="-288925" lvl="0" marL="288925" marR="0" rtl="1" algn="r">
              <a:lnSpc>
                <a:spcPct val="9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המידע שאנחנו שולחים במחשב הוא לא קצר כמו HEY.</a:t>
            </a:r>
            <a:endParaRPr/>
          </a:p>
          <a:p>
            <a:pPr indent="-288925" lvl="0" marL="288925" marR="0" rtl="1" algn="r">
              <a:lnSpc>
                <a:spcPct val="9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הוא לרוב מגיע בתור Buffer ארוך של מידע כולל מאות ואלפי בתים שנראה בערך ככה:</a:t>
            </a:r>
            <a:endParaRPr/>
          </a:p>
          <a:p>
            <a:pPr indent="-85725" lvl="0" marL="288925"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5725" lvl="0" marL="288925"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5725" lvl="0" marL="288925"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5725" lvl="0" marL="288925"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288925" lvl="0" marL="288925" marR="0" rtl="1" algn="r">
              <a:lnSpc>
                <a:spcPct val="90000"/>
              </a:lnSpc>
              <a:spcBef>
                <a:spcPts val="1000"/>
              </a:spcBef>
              <a:spcAft>
                <a:spcPts val="0"/>
              </a:spcAft>
              <a:buClr>
                <a:srgbClr val="0099D5"/>
              </a:buClr>
              <a:buSzPts val="3200"/>
              <a:buFont typeface="Noto Sans Symbols"/>
              <a:buChar char="▪"/>
            </a:pPr>
            <a:r>
              <a:rPr b="1" i="0" lang="iw-IL" sz="3200" u="none" cap="none" strike="noStrike">
                <a:solidFill>
                  <a:srgbClr val="0099D5"/>
                </a:solidFill>
                <a:latin typeface="Tahoma"/>
                <a:ea typeface="Tahoma"/>
                <a:cs typeface="Tahoma"/>
                <a:sym typeface="Tahoma"/>
              </a:rPr>
              <a:t>Buffer = </a:t>
            </a:r>
            <a:r>
              <a:rPr b="0" i="0" lang="iw-IL" sz="2800" u="none" cap="none" strike="noStrike">
                <a:solidFill>
                  <a:schemeClr val="dk1"/>
                </a:solidFill>
                <a:latin typeface="Tahoma"/>
                <a:ea typeface="Tahoma"/>
                <a:cs typeface="Tahoma"/>
                <a:sym typeface="Tahoma"/>
              </a:rPr>
              <a:t>קטע זכרון שמאחסן מידע.</a:t>
            </a:r>
            <a:endParaRPr b="0" i="0" sz="2800" u="none" cap="none" strike="noStrike">
              <a:solidFill>
                <a:srgbClr val="0099D5"/>
              </a:solidFill>
              <a:latin typeface="Tahoma"/>
              <a:ea typeface="Tahoma"/>
              <a:cs typeface="Tahoma"/>
              <a:sym typeface="Tahoma"/>
            </a:endParaRPr>
          </a:p>
          <a:p>
            <a:pPr indent="-85725" lvl="0" marL="288925" marR="0" rtl="1" algn="r">
              <a:lnSpc>
                <a:spcPct val="9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graphicFrame>
        <p:nvGraphicFramePr>
          <p:cNvPr id="593" name="Google Shape;593;p41"/>
          <p:cNvGraphicFramePr/>
          <p:nvPr/>
        </p:nvGraphicFramePr>
        <p:xfrm>
          <a:off x="643428" y="3727048"/>
          <a:ext cx="3000000" cy="3000000"/>
        </p:xfrm>
        <a:graphic>
          <a:graphicData uri="http://schemas.openxmlformats.org/drawingml/2006/table">
            <a:tbl>
              <a:tblPr bandRow="1" firstRow="1">
                <a:noFill/>
                <a:tableStyleId>{05877412-3D8F-4772-9F8E-2F1DA8E046DE}</a:tableStyleId>
              </a:tblPr>
              <a:tblGrid>
                <a:gridCol w="515750"/>
                <a:gridCol w="515750"/>
                <a:gridCol w="515750"/>
                <a:gridCol w="515750"/>
                <a:gridCol w="515750"/>
                <a:gridCol w="515750"/>
                <a:gridCol w="515750"/>
                <a:gridCol w="515750"/>
                <a:gridCol w="515750"/>
                <a:gridCol w="515750"/>
                <a:gridCol w="515750"/>
                <a:gridCol w="515750"/>
                <a:gridCol w="515750"/>
                <a:gridCol w="515750"/>
                <a:gridCol w="515750"/>
                <a:gridCol w="515750"/>
                <a:gridCol w="515750"/>
                <a:gridCol w="515750"/>
                <a:gridCol w="515750"/>
                <a:gridCol w="515750"/>
                <a:gridCol w="1031500"/>
              </a:tblGrid>
              <a:tr h="756800">
                <a:tc>
                  <a:txBody>
                    <a:bodyPr/>
                    <a:lstStyle/>
                    <a:p>
                      <a:pPr indent="0" lvl="0" marL="0" marR="0" rtl="0" algn="ctr">
                        <a:spcBef>
                          <a:spcPts val="0"/>
                        </a:spcBef>
                        <a:spcAft>
                          <a:spcPts val="0"/>
                        </a:spcAft>
                        <a:buNone/>
                      </a:pPr>
                      <a:r>
                        <a:rPr b="1" lang="iw-IL" sz="1600" u="none" cap="none" strike="noStrike"/>
                        <a:t>1</a:t>
                      </a:r>
                      <a:endParaRPr b="1" sz="16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2</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3</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4</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5</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6</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7</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8</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9</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10</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11</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12</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13</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14</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15</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16</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17</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18</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19</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20</a:t>
                      </a:r>
                      <a:endParaRPr b="1" sz="16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800" u="none" cap="none" strike="noStrike">
                          <a:solidFill>
                            <a:srgbClr val="2F5496"/>
                          </a:solidFill>
                        </a:rPr>
                        <a:t>. . . . .</a:t>
                      </a:r>
                      <a:endParaRPr b="1" sz="1800" u="none" cap="none" strike="noStrike">
                        <a:solidFill>
                          <a:srgbClr val="2F5496"/>
                        </a:solidFill>
                      </a:endParaRPr>
                    </a:p>
                  </a:txBody>
                  <a:tcPr marT="45725" marB="45725" marR="91450" marL="91450" anchor="b">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2">
                                            <p:txEl>
                                              <p:pRg end="0" st="0"/>
                                            </p:txEl>
                                          </p:spTgt>
                                        </p:tgtEl>
                                        <p:attrNameLst>
                                          <p:attrName>style.visibility</p:attrName>
                                        </p:attrNameLst>
                                      </p:cBhvr>
                                      <p:to>
                                        <p:strVal val="visible"/>
                                      </p:to>
                                    </p:set>
                                    <p:animEffect filter="fade" transition="in">
                                      <p:cBhvr>
                                        <p:cTn dur="500"/>
                                        <p:tgtEl>
                                          <p:spTgt spid="59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2">
                                            <p:txEl>
                                              <p:pRg end="1" st="1"/>
                                            </p:txEl>
                                          </p:spTgt>
                                        </p:tgtEl>
                                        <p:attrNameLst>
                                          <p:attrName>style.visibility</p:attrName>
                                        </p:attrNameLst>
                                      </p:cBhvr>
                                      <p:to>
                                        <p:strVal val="visible"/>
                                      </p:to>
                                    </p:set>
                                    <p:animEffect filter="fade" transition="in">
                                      <p:cBhvr>
                                        <p:cTn dur="500"/>
                                        <p:tgtEl>
                                          <p:spTgt spid="59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2">
                                            <p:txEl>
                                              <p:pRg end="2" st="2"/>
                                            </p:txEl>
                                          </p:spTgt>
                                        </p:tgtEl>
                                        <p:attrNameLst>
                                          <p:attrName>style.visibility</p:attrName>
                                        </p:attrNameLst>
                                      </p:cBhvr>
                                      <p:to>
                                        <p:strVal val="visible"/>
                                      </p:to>
                                    </p:set>
                                    <p:animEffect filter="fade" transition="in">
                                      <p:cBhvr>
                                        <p:cTn dur="500"/>
                                        <p:tgtEl>
                                          <p:spTgt spid="59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2">
                                            <p:txEl>
                                              <p:pRg end="3" st="3"/>
                                            </p:txEl>
                                          </p:spTgt>
                                        </p:tgtEl>
                                        <p:attrNameLst>
                                          <p:attrName>style.visibility</p:attrName>
                                        </p:attrNameLst>
                                      </p:cBhvr>
                                      <p:to>
                                        <p:strVal val="visible"/>
                                      </p:to>
                                    </p:set>
                                    <p:animEffect filter="fade" transition="in">
                                      <p:cBhvr>
                                        <p:cTn dur="500"/>
                                        <p:tgtEl>
                                          <p:spTgt spid="59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2">
                                            <p:txEl>
                                              <p:pRg end="4" st="4"/>
                                            </p:txEl>
                                          </p:spTgt>
                                        </p:tgtEl>
                                        <p:attrNameLst>
                                          <p:attrName>style.visibility</p:attrName>
                                        </p:attrNameLst>
                                      </p:cBhvr>
                                      <p:to>
                                        <p:strVal val="visible"/>
                                      </p:to>
                                    </p:set>
                                    <p:animEffect filter="fade" transition="in">
                                      <p:cBhvr>
                                        <p:cTn dur="500"/>
                                        <p:tgtEl>
                                          <p:spTgt spid="59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2">
                                            <p:txEl>
                                              <p:pRg end="5" st="5"/>
                                            </p:txEl>
                                          </p:spTgt>
                                        </p:tgtEl>
                                        <p:attrNameLst>
                                          <p:attrName>style.visibility</p:attrName>
                                        </p:attrNameLst>
                                      </p:cBhvr>
                                      <p:to>
                                        <p:strVal val="visible"/>
                                      </p:to>
                                    </p:set>
                                    <p:animEffect filter="fade" transition="in">
                                      <p:cBhvr>
                                        <p:cTn dur="500"/>
                                        <p:tgtEl>
                                          <p:spTgt spid="59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2">
                                            <p:txEl>
                                              <p:pRg end="6" st="6"/>
                                            </p:txEl>
                                          </p:spTgt>
                                        </p:tgtEl>
                                        <p:attrNameLst>
                                          <p:attrName>style.visibility</p:attrName>
                                        </p:attrNameLst>
                                      </p:cBhvr>
                                      <p:to>
                                        <p:strVal val="visible"/>
                                      </p:to>
                                    </p:set>
                                    <p:animEffect filter="fade" transition="in">
                                      <p:cBhvr>
                                        <p:cTn dur="500"/>
                                        <p:tgtEl>
                                          <p:spTgt spid="59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2">
                                            <p:txEl>
                                              <p:pRg end="7" st="7"/>
                                            </p:txEl>
                                          </p:spTgt>
                                        </p:tgtEl>
                                        <p:attrNameLst>
                                          <p:attrName>style.visibility</p:attrName>
                                        </p:attrNameLst>
                                      </p:cBhvr>
                                      <p:to>
                                        <p:strVal val="visible"/>
                                      </p:to>
                                    </p:set>
                                    <p:animEffect filter="fade" transition="in">
                                      <p:cBhvr>
                                        <p:cTn dur="500"/>
                                        <p:tgtEl>
                                          <p:spTgt spid="59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2">
                                            <p:txEl>
                                              <p:pRg end="8" st="8"/>
                                            </p:txEl>
                                          </p:spTgt>
                                        </p:tgtEl>
                                        <p:attrNameLst>
                                          <p:attrName>style.visibility</p:attrName>
                                        </p:attrNameLst>
                                      </p:cBhvr>
                                      <p:to>
                                        <p:strVal val="visible"/>
                                      </p:to>
                                    </p:set>
                                    <p:animEffect filter="fade" transition="in">
                                      <p:cBhvr>
                                        <p:cTn dur="500"/>
                                        <p:tgtEl>
                                          <p:spTgt spid="5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מה נעשה היום</a:t>
            </a:r>
            <a:endParaRPr b="1" i="0" sz="4400" u="none" cap="none" strike="noStrike">
              <a:solidFill>
                <a:schemeClr val="dk1"/>
              </a:solidFill>
              <a:latin typeface="Tahoma"/>
              <a:ea typeface="Tahoma"/>
              <a:cs typeface="Tahoma"/>
              <a:sym typeface="Tahoma"/>
            </a:endParaRPr>
          </a:p>
        </p:txBody>
      </p:sp>
      <p:sp>
        <p:nvSpPr>
          <p:cNvPr id="112" name="Google Shape;112;p15"/>
          <p:cNvSpPr txBox="1"/>
          <p:nvPr>
            <p:ph idx="1" type="body"/>
          </p:nvPr>
        </p:nvSpPr>
        <p:spPr>
          <a:xfrm>
            <a:off x="3922181" y="1155700"/>
            <a:ext cx="8045300" cy="5565775"/>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ניזכר בחסרונות של UDP.</a:t>
            </a:r>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נמציא יחד פרוטוקול טוב יותר!</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pic>
        <p:nvPicPr>
          <p:cNvPr id="113" name="Google Shape;113;p15"/>
          <p:cNvPicPr preferRelativeResize="0"/>
          <p:nvPr/>
        </p:nvPicPr>
        <p:blipFill rotWithShape="1">
          <a:blip r:embed="rId3">
            <a:alphaModFix/>
          </a:blip>
          <a:srcRect b="0" l="0" r="0" t="0"/>
          <a:stretch/>
        </p:blipFill>
        <p:spPr>
          <a:xfrm>
            <a:off x="0" y="1206501"/>
            <a:ext cx="3848100" cy="4143375"/>
          </a:xfrm>
          <a:prstGeom prst="rect">
            <a:avLst/>
          </a:prstGeom>
          <a:noFill/>
          <a:ln>
            <a:noFill/>
          </a:ln>
        </p:spPr>
      </p:pic>
      <p:sp>
        <p:nvSpPr>
          <p:cNvPr id="114" name="Google Shape;114;p15"/>
          <p:cNvSpPr/>
          <p:nvPr/>
        </p:nvSpPr>
        <p:spPr>
          <a:xfrm>
            <a:off x="231495" y="1816768"/>
            <a:ext cx="3417638" cy="3339432"/>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2400" u="sng" cap="none" strike="noStrike">
                <a:solidFill>
                  <a:srgbClr val="000000"/>
                </a:solidFill>
                <a:latin typeface="Arial"/>
                <a:ea typeface="Arial"/>
                <a:cs typeface="Arial"/>
                <a:sym typeface="Arial"/>
              </a:rPr>
              <a:t>מושגים שנלמד היום:</a:t>
            </a:r>
            <a:endParaRPr/>
          </a:p>
          <a:p>
            <a:pPr indent="0" lvl="0" marL="0" marR="0" rtl="1" algn="ctr">
              <a:spcBef>
                <a:spcPts val="0"/>
              </a:spcBef>
              <a:spcAft>
                <a:spcPts val="0"/>
              </a:spcAft>
              <a:buNone/>
            </a:pPr>
            <a:r>
              <a:t/>
            </a:r>
            <a:endParaRPr b="1" i="0" sz="500" u="sng" cap="none" strike="noStrike">
              <a:solidFill>
                <a:srgbClr val="000000"/>
              </a:solidFill>
              <a:latin typeface="Arial"/>
              <a:ea typeface="Arial"/>
              <a:cs typeface="Arial"/>
              <a:sym typeface="Arial"/>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Retransmission</a:t>
            </a:r>
            <a:endParaRPr b="0" i="0" sz="2400" u="none" cap="none" strike="noStrike">
              <a:solidFill>
                <a:srgbClr val="000000"/>
              </a:solidFill>
              <a:latin typeface="Arial"/>
              <a:ea typeface="Arial"/>
              <a:cs typeface="Arial"/>
              <a:sym typeface="Arial"/>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Time out</a:t>
            </a:r>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Buffer</a:t>
            </a:r>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Seq, Ack Number</a:t>
            </a:r>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דופלקס</a:t>
            </a:r>
            <a:endParaRPr b="0" i="0" sz="2400" u="none" cap="none" strike="noStrike">
              <a:solidFill>
                <a:srgbClr val="000000"/>
              </a:solidFill>
              <a:latin typeface="Arial"/>
              <a:ea typeface="Arial"/>
              <a:cs typeface="Arial"/>
              <a:sym typeface="Arial"/>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לחיצת יד משולשת</a:t>
            </a:r>
            <a:endParaRPr/>
          </a:p>
          <a:p>
            <a:pPr indent="-342900" lvl="0" marL="342900" marR="0" rtl="1" algn="r">
              <a:spcBef>
                <a:spcPts val="0"/>
              </a:spcBef>
              <a:spcAft>
                <a:spcPts val="0"/>
              </a:spcAft>
              <a:buClr>
                <a:srgbClr val="000000"/>
              </a:buClr>
              <a:buSzPts val="2400"/>
              <a:buFont typeface="Noto Sans Symbols"/>
              <a:buChar char="✓"/>
            </a:pPr>
            <a:r>
              <a:rPr b="0" i="0" lang="iw-IL" sz="2400" u="none" cap="none" strike="noStrike">
                <a:solidFill>
                  <a:srgbClr val="000000"/>
                </a:solidFill>
                <a:latin typeface="Arial"/>
                <a:ea typeface="Arial"/>
                <a:cs typeface="Arial"/>
                <a:sym typeface="Arial"/>
              </a:rPr>
              <a:t>ISN</a:t>
            </a:r>
            <a:endParaRPr/>
          </a:p>
          <a:p>
            <a:pPr indent="-190500" lvl="0" marL="342900" marR="0" rtl="1" algn="r">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1" algn="r">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90500" lvl="0" marL="342900" marR="0" rtl="1" algn="r">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1" algn="ctr">
              <a:spcBef>
                <a:spcPts val="0"/>
              </a:spcBef>
              <a:spcAft>
                <a:spcPts val="0"/>
              </a:spcAft>
              <a:buNone/>
            </a:pPr>
            <a:r>
              <a:t/>
            </a:r>
            <a:endParaRPr b="1"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500"/>
                                        <p:tgtEl>
                                          <p:spTgt spid="11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500"/>
                                        <p:tgtEl>
                                          <p:spTgt spid="11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500"/>
                                        <p:tgtEl>
                                          <p:spTgt spid="11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500"/>
                                        <p:tgtEl>
                                          <p:spTgt spid="11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500"/>
                                        <p:tgtEl>
                                          <p:spTgt spid="11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500"/>
                                        <p:tgtEl>
                                          <p:spTgt spid="11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500"/>
                                        <p:tgtEl>
                                          <p:spTgt spid="11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animEffect filter="fade" transition="in">
                                      <p:cBhvr>
                                        <p:cTn dur="500"/>
                                        <p:tgtEl>
                                          <p:spTgt spid="11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animEffect filter="fade" transition="in">
                                      <p:cBhvr>
                                        <p:cTn dur="500"/>
                                        <p:tgtEl>
                                          <p:spTgt spid="11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9" st="9"/>
                                            </p:txEl>
                                          </p:spTgt>
                                        </p:tgtEl>
                                        <p:attrNameLst>
                                          <p:attrName>style.visibility</p:attrName>
                                        </p:attrNameLst>
                                      </p:cBhvr>
                                      <p:to>
                                        <p:strVal val="visible"/>
                                      </p:to>
                                    </p:set>
                                    <p:animEffect filter="fade" transition="in">
                                      <p:cBhvr>
                                        <p:cTn dur="500"/>
                                        <p:tgtEl>
                                          <p:spTgt spid="114">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10" st="10"/>
                                            </p:txEl>
                                          </p:spTgt>
                                        </p:tgtEl>
                                        <p:attrNameLst>
                                          <p:attrName>style.visibility</p:attrName>
                                        </p:attrNameLst>
                                      </p:cBhvr>
                                      <p:to>
                                        <p:strVal val="visible"/>
                                      </p:to>
                                    </p:set>
                                    <p:animEffect filter="fade" transition="in">
                                      <p:cBhvr>
                                        <p:cTn dur="500"/>
                                        <p:tgtEl>
                                          <p:spTgt spid="114">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11" st="11"/>
                                            </p:txEl>
                                          </p:spTgt>
                                        </p:tgtEl>
                                        <p:attrNameLst>
                                          <p:attrName>style.visibility</p:attrName>
                                        </p:attrNameLst>
                                      </p:cBhvr>
                                      <p:to>
                                        <p:strVal val="visible"/>
                                      </p:to>
                                    </p:set>
                                    <p:animEffect filter="fade" transition="in">
                                      <p:cBhvr>
                                        <p:cTn dur="500"/>
                                        <p:tgtEl>
                                          <p:spTgt spid="114">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
                                            <p:txEl>
                                              <p:pRg end="12" st="12"/>
                                            </p:txEl>
                                          </p:spTgt>
                                        </p:tgtEl>
                                        <p:attrNameLst>
                                          <p:attrName>style.visibility</p:attrName>
                                        </p:attrNameLst>
                                      </p:cBhvr>
                                      <p:to>
                                        <p:strVal val="visible"/>
                                      </p:to>
                                    </p:set>
                                    <p:animEffect filter="fade" transition="in">
                                      <p:cBhvr>
                                        <p:cTn dur="500"/>
                                        <p:tgtEl>
                                          <p:spTgt spid="11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2"/>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בעיה...</a:t>
            </a:r>
            <a:endParaRPr b="1" i="0" sz="4400" u="none" cap="none" strike="noStrike">
              <a:solidFill>
                <a:schemeClr val="dk1"/>
              </a:solidFill>
              <a:latin typeface="Tahoma"/>
              <a:ea typeface="Tahoma"/>
              <a:cs typeface="Tahoma"/>
              <a:sym typeface="Tahoma"/>
            </a:endParaRPr>
          </a:p>
        </p:txBody>
      </p:sp>
      <p:sp>
        <p:nvSpPr>
          <p:cNvPr id="600" name="Google Shape;600;p42"/>
          <p:cNvSpPr txBox="1"/>
          <p:nvPr/>
        </p:nvSpPr>
        <p:spPr>
          <a:xfrm>
            <a:off x="231494" y="1135063"/>
            <a:ext cx="11759877" cy="5586412"/>
          </a:xfrm>
          <a:prstGeom prst="rect">
            <a:avLst/>
          </a:prstGeom>
          <a:noFill/>
          <a:ln>
            <a:noFill/>
          </a:ln>
        </p:spPr>
        <p:txBody>
          <a:bodyPr anchorCtr="0" anchor="t" bIns="45700" lIns="91425" spcFirstLastPara="1" rIns="91425" wrap="square" tIns="45700">
            <a:noAutofit/>
          </a:bodyPr>
          <a:lstStyle/>
          <a:p>
            <a:pPr indent="-228600" lvl="0" marL="228600" marR="0" rtl="1" algn="r">
              <a:lnSpc>
                <a:spcPct val="90000"/>
              </a:lnSpc>
              <a:spcBef>
                <a:spcPts val="0"/>
              </a:spcBef>
              <a:spcAft>
                <a:spcPts val="0"/>
              </a:spcAft>
              <a:buClr>
                <a:schemeClr val="dk1"/>
              </a:buClr>
              <a:buSzPts val="2800"/>
              <a:buFont typeface="Noto Sans Symbols"/>
              <a:buChar char="▪"/>
            </a:pPr>
            <a:r>
              <a:rPr b="0" i="0" lang="iw-IL" sz="2800" u="none" cap="none" strike="noStrike">
                <a:solidFill>
                  <a:schemeClr val="dk1"/>
                </a:solidFill>
                <a:latin typeface="Tahoma"/>
                <a:ea typeface="Tahoma"/>
                <a:cs typeface="Tahoma"/>
                <a:sym typeface="Tahoma"/>
              </a:rPr>
              <a:t>אם נעביר את המידע בית אחד בכל פעם (כמו שעשינו עד עכשיו), זה עשוי לקחת שנים....</a:t>
            </a:r>
            <a:endParaRPr/>
          </a:p>
          <a:p>
            <a:pPr indent="-50800" lvl="0" marL="228600" marR="0" rtl="1" algn="r">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Tahoma"/>
              <a:ea typeface="Tahoma"/>
              <a:cs typeface="Tahoma"/>
              <a:sym typeface="Tahoma"/>
            </a:endParaRPr>
          </a:p>
          <a:p>
            <a:pPr indent="-161925" lvl="0" marL="228600" marR="0" rtl="1" algn="r">
              <a:lnSpc>
                <a:spcPct val="90000"/>
              </a:lnSpc>
              <a:spcBef>
                <a:spcPts val="1000"/>
              </a:spcBef>
              <a:spcAft>
                <a:spcPts val="0"/>
              </a:spcAft>
              <a:buClr>
                <a:schemeClr val="dk1"/>
              </a:buClr>
              <a:buSzPts val="1050"/>
              <a:buFont typeface="Noto Sans Symbols"/>
              <a:buNone/>
            </a:pPr>
            <a:r>
              <a:t/>
            </a:r>
            <a:endParaRPr b="1" i="0" sz="1050" u="none" cap="none" strike="noStrike">
              <a:solidFill>
                <a:schemeClr val="dk1"/>
              </a:solidFill>
              <a:latin typeface="Tahoma"/>
              <a:ea typeface="Tahoma"/>
              <a:cs typeface="Tahoma"/>
              <a:sym typeface="Tahoma"/>
            </a:endParaRPr>
          </a:p>
          <a:p>
            <a:pPr indent="-161925" lvl="0" marL="228600" marR="0" rtl="1" algn="r">
              <a:lnSpc>
                <a:spcPct val="90000"/>
              </a:lnSpc>
              <a:spcBef>
                <a:spcPts val="1000"/>
              </a:spcBef>
              <a:spcAft>
                <a:spcPts val="0"/>
              </a:spcAft>
              <a:buClr>
                <a:schemeClr val="dk1"/>
              </a:buClr>
              <a:buSzPts val="1050"/>
              <a:buFont typeface="Noto Sans Symbols"/>
              <a:buNone/>
            </a:pPr>
            <a:r>
              <a:t/>
            </a:r>
            <a:endParaRPr b="1" i="0" sz="1050" u="none" cap="none" strike="noStrike">
              <a:solidFill>
                <a:schemeClr val="dk1"/>
              </a:solidFill>
              <a:latin typeface="Tahoma"/>
              <a:ea typeface="Tahoma"/>
              <a:cs typeface="Tahoma"/>
              <a:sym typeface="Tahoma"/>
            </a:endParaRPr>
          </a:p>
          <a:p>
            <a:pPr indent="-228600" lvl="0" marL="228600" marR="0" rtl="1" algn="r">
              <a:lnSpc>
                <a:spcPct val="90000"/>
              </a:lnSpc>
              <a:spcBef>
                <a:spcPts val="1000"/>
              </a:spcBef>
              <a:spcAft>
                <a:spcPts val="0"/>
              </a:spcAft>
              <a:buClr>
                <a:schemeClr val="dk1"/>
              </a:buClr>
              <a:buSzPts val="2800"/>
              <a:buFont typeface="Noto Sans Symbols"/>
              <a:buChar char="▪"/>
            </a:pPr>
            <a:r>
              <a:rPr b="1" i="0" lang="iw-IL" sz="2800" u="none" cap="none" strike="noStrike">
                <a:solidFill>
                  <a:schemeClr val="dk1"/>
                </a:solidFill>
                <a:latin typeface="Tahoma"/>
                <a:ea typeface="Tahoma"/>
                <a:cs typeface="Tahoma"/>
                <a:sym typeface="Tahoma"/>
              </a:rPr>
              <a:t>מה אפשר לעשות?</a:t>
            </a:r>
            <a:endParaRPr/>
          </a:p>
          <a:p>
            <a:pPr indent="-228600" lvl="0" marL="228600" marR="0" rtl="1" algn="r">
              <a:lnSpc>
                <a:spcPct val="90000"/>
              </a:lnSpc>
              <a:spcBef>
                <a:spcPts val="1000"/>
              </a:spcBef>
              <a:spcAft>
                <a:spcPts val="0"/>
              </a:spcAft>
              <a:buClr>
                <a:schemeClr val="dk1"/>
              </a:buClr>
              <a:buSzPts val="2800"/>
              <a:buFont typeface="Noto Sans Symbols"/>
              <a:buChar char="▪"/>
            </a:pPr>
            <a:r>
              <a:rPr b="0" i="0" lang="iw-IL" sz="2800" u="none" cap="none" strike="noStrike">
                <a:solidFill>
                  <a:schemeClr val="dk1"/>
                </a:solidFill>
                <a:latin typeface="Tahoma"/>
                <a:ea typeface="Tahoma"/>
                <a:cs typeface="Tahoma"/>
                <a:sym typeface="Tahoma"/>
              </a:rPr>
              <a:t>נחלק את ה-Buffer שלנו לחתיכות.</a:t>
            </a:r>
            <a:endParaRPr/>
          </a:p>
          <a:p>
            <a:pPr indent="-228600" lvl="0" marL="228600" marR="0" rtl="1" algn="r">
              <a:lnSpc>
                <a:spcPct val="90000"/>
              </a:lnSpc>
              <a:spcBef>
                <a:spcPts val="1000"/>
              </a:spcBef>
              <a:spcAft>
                <a:spcPts val="0"/>
              </a:spcAft>
              <a:buClr>
                <a:schemeClr val="dk1"/>
              </a:buClr>
              <a:buSzPts val="2800"/>
              <a:buFont typeface="Noto Sans Symbols"/>
              <a:buChar char="▪"/>
            </a:pPr>
            <a:r>
              <a:rPr b="0" i="0" lang="iw-IL" sz="2800" u="none" cap="none" strike="noStrike">
                <a:solidFill>
                  <a:schemeClr val="dk1"/>
                </a:solidFill>
                <a:latin typeface="Tahoma"/>
                <a:ea typeface="Tahoma"/>
                <a:cs typeface="Tahoma"/>
                <a:sym typeface="Tahoma"/>
              </a:rPr>
              <a:t>למשל, חתיכות בגודל של 3 בתים:</a:t>
            </a:r>
            <a:endParaRPr/>
          </a:p>
          <a:p>
            <a:pPr indent="-50800" lvl="0" marL="228600" marR="0" rtl="1" algn="r">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Tahoma"/>
              <a:ea typeface="Tahoma"/>
              <a:cs typeface="Tahoma"/>
              <a:sym typeface="Tahoma"/>
            </a:endParaRPr>
          </a:p>
        </p:txBody>
      </p:sp>
      <p:graphicFrame>
        <p:nvGraphicFramePr>
          <p:cNvPr id="601" name="Google Shape;601;p42"/>
          <p:cNvGraphicFramePr/>
          <p:nvPr/>
        </p:nvGraphicFramePr>
        <p:xfrm>
          <a:off x="1679733" y="4965540"/>
          <a:ext cx="3000000" cy="3000000"/>
        </p:xfrm>
        <a:graphic>
          <a:graphicData uri="http://schemas.openxmlformats.org/drawingml/2006/table">
            <a:tbl>
              <a:tblPr bandRow="1" firstRow="1">
                <a:noFill/>
                <a:tableStyleId>{05877412-3D8F-4772-9F8E-2F1DA8E046DE}</a:tableStyleId>
              </a:tblPr>
              <a:tblGrid>
                <a:gridCol w="414875"/>
                <a:gridCol w="414875"/>
                <a:gridCol w="414875"/>
                <a:gridCol w="414875"/>
                <a:gridCol w="414875"/>
                <a:gridCol w="414875"/>
                <a:gridCol w="414875"/>
                <a:gridCol w="414875"/>
                <a:gridCol w="414875"/>
                <a:gridCol w="414875"/>
                <a:gridCol w="414875"/>
                <a:gridCol w="414875"/>
                <a:gridCol w="414875"/>
                <a:gridCol w="414875"/>
                <a:gridCol w="414875"/>
                <a:gridCol w="414875"/>
                <a:gridCol w="414875"/>
                <a:gridCol w="414875"/>
                <a:gridCol w="414875"/>
                <a:gridCol w="414875"/>
                <a:gridCol w="414875"/>
              </a:tblGrid>
              <a:tr h="706050">
                <a:tc>
                  <a:txBody>
                    <a:bodyPr/>
                    <a:lstStyle/>
                    <a:p>
                      <a:pPr indent="0" lvl="0" marL="0" marR="0" rtl="0" algn="ctr">
                        <a:spcBef>
                          <a:spcPts val="0"/>
                        </a:spcBef>
                        <a:spcAft>
                          <a:spcPts val="0"/>
                        </a:spcAft>
                        <a:buNone/>
                      </a:pPr>
                      <a:r>
                        <a:rPr b="1" lang="iw-IL" sz="1600" u="none" cap="none" strike="noStrike">
                          <a:solidFill>
                            <a:schemeClr val="lt1"/>
                          </a:solidFill>
                        </a:rPr>
                        <a:t>1</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2</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3</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4</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5</a:t>
                      </a:r>
                      <a:endParaRPr b="1" sz="16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6</a:t>
                      </a:r>
                      <a:endParaRPr b="1" sz="16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7</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8</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9</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10</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11</a:t>
                      </a:r>
                      <a:endParaRPr b="1" sz="16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12</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13</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14</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15</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16</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17</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18</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19</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20</a:t>
                      </a:r>
                      <a:endParaRPr b="1" sz="1600" u="none" cap="none" strike="noStrike">
                        <a:solidFill>
                          <a:schemeClr val="lt1"/>
                        </a:solidFill>
                      </a:endParaRPr>
                    </a:p>
                  </a:txBody>
                  <a:tcPr marT="45725" marB="45725" marR="91450" marL="91450" anchor="ctr">
                    <a:lnR cap="flat" cmpd="sng" w="12700">
                      <a:solidFill>
                        <a:srgbClr val="DDEAF6"/>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21</a:t>
                      </a:r>
                      <a:endParaRPr b="1" sz="1600" u="none" cap="none" strike="noStrike">
                        <a:solidFill>
                          <a:schemeClr val="lt1"/>
                        </a:solidFill>
                      </a:endParaRPr>
                    </a:p>
                  </a:txBody>
                  <a:tcPr marT="45725" marB="45725" marR="91450" marL="91450" anchor="ctr">
                    <a:lnL cap="flat" cmpd="sng" w="12700">
                      <a:solidFill>
                        <a:srgbClr val="DDEAF6"/>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graphicFrame>
        <p:nvGraphicFramePr>
          <p:cNvPr id="602" name="Google Shape;602;p42"/>
          <p:cNvGraphicFramePr/>
          <p:nvPr/>
        </p:nvGraphicFramePr>
        <p:xfrm>
          <a:off x="1548005" y="2339360"/>
          <a:ext cx="3000000" cy="3000000"/>
        </p:xfrm>
        <a:graphic>
          <a:graphicData uri="http://schemas.openxmlformats.org/drawingml/2006/table">
            <a:tbl>
              <a:tblPr bandRow="1" firstRow="1">
                <a:noFill/>
                <a:tableStyleId>{05877412-3D8F-4772-9F8E-2F1DA8E046DE}</a:tableStyleId>
              </a:tblPr>
              <a:tblGrid>
                <a:gridCol w="414850"/>
                <a:gridCol w="414850"/>
                <a:gridCol w="414850"/>
                <a:gridCol w="414850"/>
                <a:gridCol w="414850"/>
                <a:gridCol w="414850"/>
                <a:gridCol w="414850"/>
                <a:gridCol w="414850"/>
                <a:gridCol w="414850"/>
                <a:gridCol w="414850"/>
                <a:gridCol w="414850"/>
                <a:gridCol w="414850"/>
                <a:gridCol w="414850"/>
                <a:gridCol w="414850"/>
                <a:gridCol w="414850"/>
                <a:gridCol w="414850"/>
                <a:gridCol w="414850"/>
                <a:gridCol w="414850"/>
                <a:gridCol w="414850"/>
                <a:gridCol w="414850"/>
                <a:gridCol w="414850"/>
                <a:gridCol w="414850"/>
              </a:tblGrid>
              <a:tr h="576775">
                <a:tc>
                  <a:txBody>
                    <a:bodyPr/>
                    <a:lstStyle/>
                    <a:p>
                      <a:pPr indent="0" lvl="0" marL="0" marR="0" rtl="0" algn="ctr">
                        <a:spcBef>
                          <a:spcPts val="0"/>
                        </a:spcBef>
                        <a:spcAft>
                          <a:spcPts val="0"/>
                        </a:spcAft>
                        <a:buNone/>
                      </a:pPr>
                      <a:r>
                        <a:rPr b="1" lang="iw-IL" sz="1600" u="none" cap="none" strike="noStrike"/>
                        <a:t>1</a:t>
                      </a:r>
                      <a:endParaRPr b="1" sz="16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2</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3</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4</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5</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6</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7</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8</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9</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10</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11</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12</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13</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14</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15</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16</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17</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18</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19</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20</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21</a:t>
                      </a:r>
                      <a:endParaRPr b="1" sz="16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t>22</a:t>
                      </a:r>
                      <a:endParaRPr b="1" sz="16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animEffect filter="fade" transition="in">
                                      <p:cBhvr>
                                        <p:cTn dur="500"/>
                                        <p:tgtEl>
                                          <p:spTgt spid="6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animEffect filter="fade" transition="in">
                                      <p:cBhvr>
                                        <p:cTn dur="500"/>
                                        <p:tgtEl>
                                          <p:spTgt spid="6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animEffect filter="fade" transition="in">
                                      <p:cBhvr>
                                        <p:cTn dur="500"/>
                                        <p:tgtEl>
                                          <p:spTgt spid="6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3" st="3"/>
                                            </p:txEl>
                                          </p:spTgt>
                                        </p:tgtEl>
                                        <p:attrNameLst>
                                          <p:attrName>style.visibility</p:attrName>
                                        </p:attrNameLst>
                                      </p:cBhvr>
                                      <p:to>
                                        <p:strVal val="visible"/>
                                      </p:to>
                                    </p:set>
                                    <p:animEffect filter="fade" transition="in">
                                      <p:cBhvr>
                                        <p:cTn dur="500"/>
                                        <p:tgtEl>
                                          <p:spTgt spid="6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4" st="4"/>
                                            </p:txEl>
                                          </p:spTgt>
                                        </p:tgtEl>
                                        <p:attrNameLst>
                                          <p:attrName>style.visibility</p:attrName>
                                        </p:attrNameLst>
                                      </p:cBhvr>
                                      <p:to>
                                        <p:strVal val="visible"/>
                                      </p:to>
                                    </p:set>
                                    <p:animEffect filter="fade" transition="in">
                                      <p:cBhvr>
                                        <p:cTn dur="500"/>
                                        <p:tgtEl>
                                          <p:spTgt spid="6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5" st="5"/>
                                            </p:txEl>
                                          </p:spTgt>
                                        </p:tgtEl>
                                        <p:attrNameLst>
                                          <p:attrName>style.visibility</p:attrName>
                                        </p:attrNameLst>
                                      </p:cBhvr>
                                      <p:to>
                                        <p:strVal val="visible"/>
                                      </p:to>
                                    </p:set>
                                    <p:animEffect filter="fade" transition="in">
                                      <p:cBhvr>
                                        <p:cTn dur="500"/>
                                        <p:tgtEl>
                                          <p:spTgt spid="6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6" st="6"/>
                                            </p:txEl>
                                          </p:spTgt>
                                        </p:tgtEl>
                                        <p:attrNameLst>
                                          <p:attrName>style.visibility</p:attrName>
                                        </p:attrNameLst>
                                      </p:cBhvr>
                                      <p:to>
                                        <p:strVal val="visible"/>
                                      </p:to>
                                    </p:set>
                                    <p:animEffect filter="fade" transition="in">
                                      <p:cBhvr>
                                        <p:cTn dur="500"/>
                                        <p:tgtEl>
                                          <p:spTgt spid="6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7" st="7"/>
                                            </p:txEl>
                                          </p:spTgt>
                                        </p:tgtEl>
                                        <p:attrNameLst>
                                          <p:attrName>style.visibility</p:attrName>
                                        </p:attrNameLst>
                                      </p:cBhvr>
                                      <p:to>
                                        <p:strVal val="visible"/>
                                      </p:to>
                                    </p:set>
                                    <p:animEffect filter="fade" transition="in">
                                      <p:cBhvr>
                                        <p:cTn dur="500"/>
                                        <p:tgtEl>
                                          <p:spTgt spid="6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3"/>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זיהוי חלקים ב-Buffer</a:t>
            </a:r>
            <a:endParaRPr b="1" i="0" sz="4400" u="none" cap="none" strike="noStrike">
              <a:solidFill>
                <a:schemeClr val="dk1"/>
              </a:solidFill>
              <a:latin typeface="Tahoma"/>
              <a:ea typeface="Tahoma"/>
              <a:cs typeface="Tahoma"/>
              <a:sym typeface="Tahoma"/>
            </a:endParaRPr>
          </a:p>
        </p:txBody>
      </p:sp>
      <p:sp>
        <p:nvSpPr>
          <p:cNvPr id="609" name="Google Shape;609;p43"/>
          <p:cNvSpPr txBox="1"/>
          <p:nvPr/>
        </p:nvSpPr>
        <p:spPr>
          <a:xfrm>
            <a:off x="231494" y="1135063"/>
            <a:ext cx="11759877" cy="5586412"/>
          </a:xfrm>
          <a:prstGeom prst="rect">
            <a:avLst/>
          </a:prstGeom>
          <a:noFill/>
          <a:ln>
            <a:noFill/>
          </a:ln>
        </p:spPr>
        <p:txBody>
          <a:bodyPr anchorCtr="0" anchor="t" bIns="45700" lIns="91425" spcFirstLastPara="1" rIns="91425" wrap="square" tIns="45700">
            <a:noAutofit/>
          </a:bodyPr>
          <a:lstStyle/>
          <a:p>
            <a:pPr indent="-228600" lvl="0" marL="228600" marR="0" rtl="1" algn="r">
              <a:lnSpc>
                <a:spcPct val="90000"/>
              </a:lnSpc>
              <a:spcBef>
                <a:spcPts val="0"/>
              </a:spcBef>
              <a:spcAft>
                <a:spcPts val="0"/>
              </a:spcAft>
              <a:buClr>
                <a:schemeClr val="dk1"/>
              </a:buClr>
              <a:buSzPts val="2800"/>
              <a:buFont typeface="Noto Sans Symbols"/>
              <a:buChar char="▪"/>
            </a:pPr>
            <a:r>
              <a:rPr b="0" i="0" lang="iw-IL" sz="2800" u="none" cap="none" strike="noStrike">
                <a:solidFill>
                  <a:schemeClr val="dk1"/>
                </a:solidFill>
                <a:latin typeface="Tahoma"/>
                <a:ea typeface="Tahoma"/>
                <a:cs typeface="Tahoma"/>
                <a:sym typeface="Tahoma"/>
              </a:rPr>
              <a:t>לכל חתיכה ניתן שני מזהים:</a:t>
            </a:r>
            <a:endParaRPr/>
          </a:p>
          <a:p>
            <a:pPr indent="-50800" lvl="0" marL="228600" marR="0" rtl="1" algn="r">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Tahoma"/>
              <a:ea typeface="Tahoma"/>
              <a:cs typeface="Tahoma"/>
              <a:sym typeface="Tahoma"/>
            </a:endParaRPr>
          </a:p>
          <a:p>
            <a:pPr indent="-228600" lvl="0" marL="228600" marR="0" rtl="1" algn="r">
              <a:lnSpc>
                <a:spcPct val="90000"/>
              </a:lnSpc>
              <a:spcBef>
                <a:spcPts val="1000"/>
              </a:spcBef>
              <a:spcAft>
                <a:spcPts val="0"/>
              </a:spcAft>
              <a:buClr>
                <a:schemeClr val="dk1"/>
              </a:buClr>
              <a:buSzPts val="2800"/>
              <a:buFont typeface="Noto Sans Symbols"/>
              <a:buChar char="▪"/>
            </a:pPr>
            <a:r>
              <a:rPr b="0" i="0" lang="iw-IL" sz="2800" u="none" cap="none" strike="noStrike">
                <a:solidFill>
                  <a:schemeClr val="dk1"/>
                </a:solidFill>
                <a:latin typeface="Tahoma"/>
                <a:ea typeface="Tahoma"/>
                <a:cs typeface="Tahoma"/>
                <a:sym typeface="Tahoma"/>
              </a:rPr>
              <a:t>מה יהיו אם כך המזהים הבאים?</a:t>
            </a:r>
            <a:endParaRPr/>
          </a:p>
          <a:p>
            <a:pPr indent="-50800" lvl="0" marL="228600" marR="0" rtl="1" algn="r">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Tahoma"/>
              <a:ea typeface="Tahoma"/>
              <a:cs typeface="Tahoma"/>
              <a:sym typeface="Tahoma"/>
            </a:endParaRPr>
          </a:p>
        </p:txBody>
      </p:sp>
      <p:graphicFrame>
        <p:nvGraphicFramePr>
          <p:cNvPr id="610" name="Google Shape;610;p43"/>
          <p:cNvGraphicFramePr/>
          <p:nvPr/>
        </p:nvGraphicFramePr>
        <p:xfrm>
          <a:off x="2026066" y="1880516"/>
          <a:ext cx="3000000" cy="3000000"/>
        </p:xfrm>
        <a:graphic>
          <a:graphicData uri="http://schemas.openxmlformats.org/drawingml/2006/table">
            <a:tbl>
              <a:tblPr bandRow="1" firstRow="1">
                <a:noFill/>
                <a:tableStyleId>{05877412-3D8F-4772-9F8E-2F1DA8E046DE}</a:tableStyleId>
              </a:tblPr>
              <a:tblGrid>
                <a:gridCol w="653250"/>
                <a:gridCol w="653250"/>
                <a:gridCol w="653250"/>
                <a:gridCol w="653250"/>
                <a:gridCol w="653250"/>
                <a:gridCol w="653250"/>
                <a:gridCol w="653250"/>
                <a:gridCol w="653250"/>
                <a:gridCol w="653250"/>
                <a:gridCol w="653250"/>
                <a:gridCol w="653250"/>
                <a:gridCol w="653250"/>
              </a:tblGrid>
              <a:tr h="896150">
                <a:tc>
                  <a:txBody>
                    <a:bodyPr/>
                    <a:lstStyle/>
                    <a:p>
                      <a:pPr indent="0" lvl="0" marL="0" marR="0" rtl="0" algn="ctr">
                        <a:spcBef>
                          <a:spcPts val="0"/>
                        </a:spcBef>
                        <a:spcAft>
                          <a:spcPts val="0"/>
                        </a:spcAft>
                        <a:buNone/>
                      </a:pPr>
                      <a:r>
                        <a:rPr b="1" lang="iw-IL" sz="2400" u="none" cap="none" strike="noStrike">
                          <a:solidFill>
                            <a:schemeClr val="lt1"/>
                          </a:solidFill>
                        </a:rPr>
                        <a:t>1</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2</a:t>
                      </a:r>
                      <a:endParaRPr b="1" sz="24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3</a:t>
                      </a:r>
                      <a:endParaRPr b="1" sz="24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4</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5</a:t>
                      </a:r>
                      <a:endParaRPr b="1" sz="24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6</a:t>
                      </a:r>
                      <a:endParaRPr b="1" sz="24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7</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8</a:t>
                      </a:r>
                      <a:endParaRPr b="1" sz="24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9</a:t>
                      </a:r>
                      <a:endParaRPr b="1" sz="24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10</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11</a:t>
                      </a:r>
                      <a:endParaRPr b="1" sz="24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12</a:t>
                      </a:r>
                      <a:endParaRPr b="1" sz="24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r>
            </a:tbl>
          </a:graphicData>
        </a:graphic>
      </p:graphicFrame>
      <p:sp>
        <p:nvSpPr>
          <p:cNvPr id="611" name="Google Shape;611;p43"/>
          <p:cNvSpPr/>
          <p:nvPr/>
        </p:nvSpPr>
        <p:spPr>
          <a:xfrm>
            <a:off x="2026066" y="3027892"/>
            <a:ext cx="960202" cy="33830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iw-IL" sz="2000" u="none" cap="none" strike="noStrike">
                <a:solidFill>
                  <a:srgbClr val="000000"/>
                </a:solidFill>
                <a:latin typeface="Calibri"/>
                <a:ea typeface="Calibri"/>
                <a:cs typeface="Calibri"/>
                <a:sym typeface="Calibri"/>
              </a:rPr>
              <a:t># 1</a:t>
            </a:r>
            <a:br>
              <a:rPr b="1" i="0" lang="iw-IL" sz="2000" u="none" cap="none" strike="noStrike">
                <a:solidFill>
                  <a:srgbClr val="000000"/>
                </a:solidFill>
                <a:latin typeface="Calibri"/>
                <a:ea typeface="Calibri"/>
                <a:cs typeface="Calibri"/>
                <a:sym typeface="Calibri"/>
              </a:rPr>
            </a:br>
            <a:r>
              <a:rPr b="1" i="0" lang="iw-IL" sz="2000" u="none" cap="none" strike="noStrike">
                <a:solidFill>
                  <a:srgbClr val="000000"/>
                </a:solidFill>
                <a:latin typeface="Calibri"/>
                <a:ea typeface="Calibri"/>
                <a:cs typeface="Calibri"/>
                <a:sym typeface="Calibri"/>
              </a:rPr>
              <a:t>len: 3</a:t>
            </a:r>
            <a:endParaRPr/>
          </a:p>
        </p:txBody>
      </p:sp>
      <p:sp>
        <p:nvSpPr>
          <p:cNvPr id="612" name="Google Shape;612;p43"/>
          <p:cNvSpPr/>
          <p:nvPr/>
        </p:nvSpPr>
        <p:spPr>
          <a:xfrm>
            <a:off x="3906905" y="3030445"/>
            <a:ext cx="789418" cy="33830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2000">
                <a:solidFill>
                  <a:srgbClr val="000000"/>
                </a:solidFill>
                <a:latin typeface="Calibri"/>
                <a:ea typeface="Calibri"/>
                <a:cs typeface="Calibri"/>
                <a:sym typeface="Calibri"/>
              </a:rPr>
              <a:t># 4</a:t>
            </a:r>
            <a:br>
              <a:rPr b="1" lang="iw-IL" sz="2000">
                <a:solidFill>
                  <a:srgbClr val="000000"/>
                </a:solidFill>
                <a:latin typeface="Calibri"/>
                <a:ea typeface="Calibri"/>
                <a:cs typeface="Calibri"/>
                <a:sym typeface="Calibri"/>
              </a:rPr>
            </a:br>
            <a:r>
              <a:rPr b="1" lang="iw-IL" sz="2000">
                <a:solidFill>
                  <a:srgbClr val="000000"/>
                </a:solidFill>
                <a:latin typeface="Calibri"/>
                <a:ea typeface="Calibri"/>
                <a:cs typeface="Calibri"/>
                <a:sym typeface="Calibri"/>
              </a:rPr>
              <a:t>len: 3</a:t>
            </a:r>
            <a:endParaRPr/>
          </a:p>
        </p:txBody>
      </p:sp>
      <p:sp>
        <p:nvSpPr>
          <p:cNvPr id="613" name="Google Shape;613;p43"/>
          <p:cNvSpPr/>
          <p:nvPr/>
        </p:nvSpPr>
        <p:spPr>
          <a:xfrm>
            <a:off x="5945590" y="3027891"/>
            <a:ext cx="789418" cy="33830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2000">
                <a:solidFill>
                  <a:srgbClr val="000000"/>
                </a:solidFill>
                <a:latin typeface="Calibri"/>
                <a:ea typeface="Calibri"/>
                <a:cs typeface="Calibri"/>
                <a:sym typeface="Calibri"/>
              </a:rPr>
              <a:t># 7</a:t>
            </a:r>
            <a:br>
              <a:rPr b="1" lang="iw-IL" sz="2000">
                <a:solidFill>
                  <a:srgbClr val="000000"/>
                </a:solidFill>
                <a:latin typeface="Calibri"/>
                <a:ea typeface="Calibri"/>
                <a:cs typeface="Calibri"/>
                <a:sym typeface="Calibri"/>
              </a:rPr>
            </a:br>
            <a:r>
              <a:rPr b="1" lang="iw-IL" sz="2000">
                <a:solidFill>
                  <a:srgbClr val="000000"/>
                </a:solidFill>
                <a:latin typeface="Calibri"/>
                <a:ea typeface="Calibri"/>
                <a:cs typeface="Calibri"/>
                <a:sym typeface="Calibri"/>
              </a:rPr>
              <a:t>len: 3</a:t>
            </a:r>
            <a:endParaRPr/>
          </a:p>
        </p:txBody>
      </p:sp>
      <p:sp>
        <p:nvSpPr>
          <p:cNvPr id="614" name="Google Shape;614;p43"/>
          <p:cNvSpPr/>
          <p:nvPr/>
        </p:nvSpPr>
        <p:spPr>
          <a:xfrm>
            <a:off x="7863271" y="3024533"/>
            <a:ext cx="789418" cy="33830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2000">
                <a:solidFill>
                  <a:srgbClr val="000000"/>
                </a:solidFill>
                <a:latin typeface="Calibri"/>
                <a:ea typeface="Calibri"/>
                <a:cs typeface="Calibri"/>
                <a:sym typeface="Calibri"/>
              </a:rPr>
              <a:t># 10</a:t>
            </a:r>
            <a:br>
              <a:rPr b="1" lang="iw-IL" sz="2000">
                <a:solidFill>
                  <a:srgbClr val="000000"/>
                </a:solidFill>
                <a:latin typeface="Calibri"/>
                <a:ea typeface="Calibri"/>
                <a:cs typeface="Calibri"/>
                <a:sym typeface="Calibri"/>
              </a:rPr>
            </a:br>
            <a:r>
              <a:rPr b="1" lang="iw-IL" sz="2000">
                <a:solidFill>
                  <a:srgbClr val="000000"/>
                </a:solidFill>
                <a:latin typeface="Calibri"/>
                <a:ea typeface="Calibri"/>
                <a:cs typeface="Calibri"/>
                <a:sym typeface="Calibri"/>
              </a:rPr>
              <a:t>len: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0" st="0"/>
                                            </p:txEl>
                                          </p:spTgt>
                                        </p:tgtEl>
                                        <p:attrNameLst>
                                          <p:attrName>style.visibility</p:attrName>
                                        </p:attrNameLst>
                                      </p:cBhvr>
                                      <p:to>
                                        <p:strVal val="visible"/>
                                      </p:to>
                                    </p:set>
                                    <p:animEffect filter="fade" transition="in">
                                      <p:cBhvr>
                                        <p:cTn dur="500"/>
                                        <p:tgtEl>
                                          <p:spTgt spid="6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1" st="1"/>
                                            </p:txEl>
                                          </p:spTgt>
                                        </p:tgtEl>
                                        <p:attrNameLst>
                                          <p:attrName>style.visibility</p:attrName>
                                        </p:attrNameLst>
                                      </p:cBhvr>
                                      <p:to>
                                        <p:strVal val="visible"/>
                                      </p:to>
                                    </p:set>
                                    <p:animEffect filter="fade" transition="in">
                                      <p:cBhvr>
                                        <p:cTn dur="500"/>
                                        <p:tgtEl>
                                          <p:spTgt spid="6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2" st="2"/>
                                            </p:txEl>
                                          </p:spTgt>
                                        </p:tgtEl>
                                        <p:attrNameLst>
                                          <p:attrName>style.visibility</p:attrName>
                                        </p:attrNameLst>
                                      </p:cBhvr>
                                      <p:to>
                                        <p:strVal val="visible"/>
                                      </p:to>
                                    </p:set>
                                    <p:animEffect filter="fade" transition="in">
                                      <p:cBhvr>
                                        <p:cTn dur="500"/>
                                        <p:tgtEl>
                                          <p:spTgt spid="6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3" st="3"/>
                                            </p:txEl>
                                          </p:spTgt>
                                        </p:tgtEl>
                                        <p:attrNameLst>
                                          <p:attrName>style.visibility</p:attrName>
                                        </p:attrNameLst>
                                      </p:cBhvr>
                                      <p:to>
                                        <p:strVal val="visible"/>
                                      </p:to>
                                    </p:set>
                                    <p:animEffect filter="fade" transition="in">
                                      <p:cBhvr>
                                        <p:cTn dur="500"/>
                                        <p:tgtEl>
                                          <p:spTgt spid="6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4" st="4"/>
                                            </p:txEl>
                                          </p:spTgt>
                                        </p:tgtEl>
                                        <p:attrNameLst>
                                          <p:attrName>style.visibility</p:attrName>
                                        </p:attrNameLst>
                                      </p:cBhvr>
                                      <p:to>
                                        <p:strVal val="visible"/>
                                      </p:to>
                                    </p:set>
                                    <p:animEffect filter="fade" transition="in">
                                      <p:cBhvr>
                                        <p:cTn dur="500"/>
                                        <p:tgtEl>
                                          <p:spTgt spid="6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5" st="5"/>
                                            </p:txEl>
                                          </p:spTgt>
                                        </p:tgtEl>
                                        <p:attrNameLst>
                                          <p:attrName>style.visibility</p:attrName>
                                        </p:attrNameLst>
                                      </p:cBhvr>
                                      <p:to>
                                        <p:strVal val="visible"/>
                                      </p:to>
                                    </p:set>
                                    <p:animEffect filter="fade" transition="in">
                                      <p:cBhvr>
                                        <p:cTn dur="500"/>
                                        <p:tgtEl>
                                          <p:spTgt spid="6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6" st="6"/>
                                            </p:txEl>
                                          </p:spTgt>
                                        </p:tgtEl>
                                        <p:attrNameLst>
                                          <p:attrName>style.visibility</p:attrName>
                                        </p:attrNameLst>
                                      </p:cBhvr>
                                      <p:to>
                                        <p:strVal val="visible"/>
                                      </p:to>
                                    </p:set>
                                    <p:animEffect filter="fade" transition="in">
                                      <p:cBhvr>
                                        <p:cTn dur="500"/>
                                        <p:tgtEl>
                                          <p:spTgt spid="6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7" st="7"/>
                                            </p:txEl>
                                          </p:spTgt>
                                        </p:tgtEl>
                                        <p:attrNameLst>
                                          <p:attrName>style.visibility</p:attrName>
                                        </p:attrNameLst>
                                      </p:cBhvr>
                                      <p:to>
                                        <p:strVal val="visible"/>
                                      </p:to>
                                    </p:set>
                                    <p:animEffect filter="fade" transition="in">
                                      <p:cBhvr>
                                        <p:cTn dur="500"/>
                                        <p:tgtEl>
                                          <p:spTgt spid="60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500"/>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500"/>
                                        <p:tgtEl>
                                          <p:spTgt spid="6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4"/>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זיהוי חלקים ב-Buffer</a:t>
            </a:r>
            <a:endParaRPr b="1" i="0" sz="4400" u="none" cap="none" strike="noStrike">
              <a:solidFill>
                <a:schemeClr val="dk1"/>
              </a:solidFill>
              <a:latin typeface="Tahoma"/>
              <a:ea typeface="Tahoma"/>
              <a:cs typeface="Tahoma"/>
              <a:sym typeface="Tahoma"/>
            </a:endParaRPr>
          </a:p>
        </p:txBody>
      </p:sp>
      <p:sp>
        <p:nvSpPr>
          <p:cNvPr id="621" name="Google Shape;621;p44"/>
          <p:cNvSpPr txBox="1"/>
          <p:nvPr/>
        </p:nvSpPr>
        <p:spPr>
          <a:xfrm>
            <a:off x="0" y="1135063"/>
            <a:ext cx="12123962" cy="5586412"/>
          </a:xfrm>
          <a:prstGeom prst="rect">
            <a:avLst/>
          </a:prstGeom>
          <a:noFill/>
          <a:ln>
            <a:noFill/>
          </a:ln>
        </p:spPr>
        <p:txBody>
          <a:bodyPr anchorCtr="0" anchor="t" bIns="45700" lIns="91425" spcFirstLastPara="1" rIns="91425" wrap="square" tIns="45700">
            <a:noAutofit/>
          </a:bodyPr>
          <a:lstStyle/>
          <a:p>
            <a:pPr indent="-228600" lvl="0" marL="228600" marR="0" rtl="1" algn="r">
              <a:lnSpc>
                <a:spcPct val="90000"/>
              </a:lnSpc>
              <a:spcBef>
                <a:spcPts val="0"/>
              </a:spcBef>
              <a:spcAft>
                <a:spcPts val="0"/>
              </a:spcAft>
              <a:buClr>
                <a:schemeClr val="dk1"/>
              </a:buClr>
              <a:buSzPts val="2800"/>
              <a:buFont typeface="Noto Sans Symbols"/>
              <a:buChar char="▪"/>
            </a:pPr>
            <a:r>
              <a:rPr lang="iw-IL" sz="2800">
                <a:solidFill>
                  <a:schemeClr val="dk1"/>
                </a:solidFill>
                <a:latin typeface="Tahoma"/>
                <a:ea typeface="Tahoma"/>
                <a:cs typeface="Tahoma"/>
                <a:sym typeface="Tahoma"/>
              </a:rPr>
              <a:t>כעת ניתן למזהים הללו שמות:</a:t>
            </a:r>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228600" lvl="0" marL="228600" marR="0" rtl="1" algn="r">
              <a:lnSpc>
                <a:spcPct val="90000"/>
              </a:lnSpc>
              <a:spcBef>
                <a:spcPts val="1000"/>
              </a:spcBef>
              <a:spcAft>
                <a:spcPts val="0"/>
              </a:spcAft>
              <a:buClr>
                <a:srgbClr val="0099D5"/>
              </a:buClr>
              <a:buSzPts val="2800"/>
              <a:buFont typeface="Noto Sans Symbols"/>
              <a:buChar char="▪"/>
            </a:pPr>
            <a:r>
              <a:rPr b="1" lang="iw-IL" sz="2800">
                <a:solidFill>
                  <a:srgbClr val="0099D5"/>
                </a:solidFill>
                <a:latin typeface="Tahoma"/>
                <a:ea typeface="Tahoma"/>
                <a:cs typeface="Tahoma"/>
                <a:sym typeface="Tahoma"/>
              </a:rPr>
              <a:t>Sequence number </a:t>
            </a:r>
            <a:r>
              <a:rPr lang="iw-IL" sz="2800">
                <a:solidFill>
                  <a:schemeClr val="dk1"/>
                </a:solidFill>
                <a:latin typeface="Tahoma"/>
                <a:ea typeface="Tahoma"/>
                <a:cs typeface="Tahoma"/>
                <a:sym typeface="Tahoma"/>
              </a:rPr>
              <a:t>או בקיצור </a:t>
            </a:r>
            <a:r>
              <a:rPr b="1" lang="iw-IL" sz="2800">
                <a:solidFill>
                  <a:srgbClr val="0099D5"/>
                </a:solidFill>
                <a:latin typeface="Tahoma"/>
                <a:ea typeface="Tahoma"/>
                <a:cs typeface="Tahoma"/>
                <a:sym typeface="Tahoma"/>
              </a:rPr>
              <a:t>Seq</a:t>
            </a:r>
            <a:r>
              <a:rPr lang="iw-IL" sz="2800">
                <a:solidFill>
                  <a:schemeClr val="dk1"/>
                </a:solidFill>
                <a:latin typeface="Tahoma"/>
                <a:ea typeface="Tahoma"/>
                <a:cs typeface="Tahoma"/>
                <a:sym typeface="Tahoma"/>
              </a:rPr>
              <a:t> = המספר של הבית הראשון בחתיכה.</a:t>
            </a:r>
            <a:endParaRPr sz="2800">
              <a:solidFill>
                <a:schemeClr val="dk1"/>
              </a:solidFill>
              <a:latin typeface="Tahoma"/>
              <a:ea typeface="Tahoma"/>
              <a:cs typeface="Tahoma"/>
              <a:sym typeface="Tahoma"/>
            </a:endParaRPr>
          </a:p>
          <a:p>
            <a:pPr indent="-228600" lvl="0" marL="228600" marR="0" rtl="1" algn="r">
              <a:lnSpc>
                <a:spcPct val="90000"/>
              </a:lnSpc>
              <a:spcBef>
                <a:spcPts val="1000"/>
              </a:spcBef>
              <a:spcAft>
                <a:spcPts val="0"/>
              </a:spcAft>
              <a:buClr>
                <a:srgbClr val="0099D5"/>
              </a:buClr>
              <a:buSzPts val="2800"/>
              <a:buFont typeface="Noto Sans Symbols"/>
              <a:buChar char="▪"/>
            </a:pPr>
            <a:r>
              <a:rPr b="1" lang="iw-IL" sz="2800">
                <a:solidFill>
                  <a:srgbClr val="0099D5"/>
                </a:solidFill>
                <a:latin typeface="Tahoma"/>
                <a:ea typeface="Tahoma"/>
                <a:cs typeface="Tahoma"/>
                <a:sym typeface="Tahoma"/>
              </a:rPr>
              <a:t>Length</a:t>
            </a:r>
            <a:r>
              <a:rPr lang="iw-IL" sz="2800">
                <a:solidFill>
                  <a:schemeClr val="dk1"/>
                </a:solidFill>
                <a:latin typeface="Tahoma"/>
                <a:ea typeface="Tahoma"/>
                <a:cs typeface="Tahoma"/>
                <a:sym typeface="Tahoma"/>
              </a:rPr>
              <a:t>  או בקיצור </a:t>
            </a:r>
            <a:r>
              <a:rPr b="1" lang="iw-IL" sz="2800">
                <a:solidFill>
                  <a:srgbClr val="0099D5"/>
                </a:solidFill>
                <a:latin typeface="Tahoma"/>
                <a:ea typeface="Tahoma"/>
                <a:cs typeface="Tahoma"/>
                <a:sym typeface="Tahoma"/>
              </a:rPr>
              <a:t>len</a:t>
            </a:r>
            <a:r>
              <a:rPr lang="iw-IL" sz="2800">
                <a:solidFill>
                  <a:schemeClr val="dk1"/>
                </a:solidFill>
                <a:latin typeface="Tahoma"/>
                <a:ea typeface="Tahoma"/>
                <a:cs typeface="Tahoma"/>
                <a:sym typeface="Tahoma"/>
              </a:rPr>
              <a:t> = אורך החתיכה.</a:t>
            </a:r>
            <a:endParaRPr sz="2800">
              <a:solidFill>
                <a:schemeClr val="dk1"/>
              </a:solidFill>
              <a:latin typeface="Tahoma"/>
              <a:ea typeface="Tahoma"/>
              <a:cs typeface="Tahoma"/>
              <a:sym typeface="Tahoma"/>
            </a:endParaRPr>
          </a:p>
        </p:txBody>
      </p:sp>
      <p:graphicFrame>
        <p:nvGraphicFramePr>
          <p:cNvPr id="622" name="Google Shape;622;p44"/>
          <p:cNvGraphicFramePr/>
          <p:nvPr/>
        </p:nvGraphicFramePr>
        <p:xfrm>
          <a:off x="2026066" y="1880516"/>
          <a:ext cx="3000000" cy="3000000"/>
        </p:xfrm>
        <a:graphic>
          <a:graphicData uri="http://schemas.openxmlformats.org/drawingml/2006/table">
            <a:tbl>
              <a:tblPr bandRow="1" firstRow="1">
                <a:noFill/>
                <a:tableStyleId>{05877412-3D8F-4772-9F8E-2F1DA8E046DE}</a:tableStyleId>
              </a:tblPr>
              <a:tblGrid>
                <a:gridCol w="653250"/>
                <a:gridCol w="653250"/>
                <a:gridCol w="653250"/>
                <a:gridCol w="653250"/>
                <a:gridCol w="653250"/>
                <a:gridCol w="653250"/>
                <a:gridCol w="653250"/>
                <a:gridCol w="653250"/>
                <a:gridCol w="653250"/>
                <a:gridCol w="653250"/>
                <a:gridCol w="653250"/>
                <a:gridCol w="653250"/>
              </a:tblGrid>
              <a:tr h="896150">
                <a:tc>
                  <a:txBody>
                    <a:bodyPr/>
                    <a:lstStyle/>
                    <a:p>
                      <a:pPr indent="0" lvl="0" marL="0" marR="0" rtl="0" algn="ctr">
                        <a:spcBef>
                          <a:spcPts val="0"/>
                        </a:spcBef>
                        <a:spcAft>
                          <a:spcPts val="0"/>
                        </a:spcAft>
                        <a:buNone/>
                      </a:pPr>
                      <a:r>
                        <a:rPr b="1" lang="iw-IL" sz="2400" u="none" cap="none" strike="noStrike">
                          <a:solidFill>
                            <a:schemeClr val="lt1"/>
                          </a:solidFill>
                        </a:rPr>
                        <a:t>1</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2</a:t>
                      </a:r>
                      <a:endParaRPr b="1" sz="24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3</a:t>
                      </a:r>
                      <a:endParaRPr b="1" sz="24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4</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5</a:t>
                      </a:r>
                      <a:endParaRPr b="1" sz="24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6</a:t>
                      </a:r>
                      <a:endParaRPr b="1" sz="24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7</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8</a:t>
                      </a:r>
                      <a:endParaRPr b="1" sz="24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9</a:t>
                      </a:r>
                      <a:endParaRPr b="1" sz="24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10</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11</a:t>
                      </a:r>
                      <a:endParaRPr b="1" sz="24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2400" u="none" cap="none" strike="noStrike">
                          <a:solidFill>
                            <a:schemeClr val="lt1"/>
                          </a:solidFill>
                        </a:rPr>
                        <a:t>12</a:t>
                      </a:r>
                      <a:endParaRPr b="1" sz="24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r>
            </a:tbl>
          </a:graphicData>
        </a:graphic>
      </p:graphicFrame>
      <p:sp>
        <p:nvSpPr>
          <p:cNvPr id="623" name="Google Shape;623;p44"/>
          <p:cNvSpPr/>
          <p:nvPr/>
        </p:nvSpPr>
        <p:spPr>
          <a:xfrm>
            <a:off x="2026066" y="3027892"/>
            <a:ext cx="958744" cy="33830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2000">
                <a:solidFill>
                  <a:srgbClr val="000000"/>
                </a:solidFill>
                <a:latin typeface="Calibri"/>
                <a:ea typeface="Calibri"/>
                <a:cs typeface="Calibri"/>
                <a:sym typeface="Calibri"/>
              </a:rPr>
              <a:t>Seq:1</a:t>
            </a:r>
            <a:br>
              <a:rPr b="1" lang="iw-IL" sz="2000">
                <a:solidFill>
                  <a:srgbClr val="000000"/>
                </a:solidFill>
                <a:latin typeface="Calibri"/>
                <a:ea typeface="Calibri"/>
                <a:cs typeface="Calibri"/>
                <a:sym typeface="Calibri"/>
              </a:rPr>
            </a:br>
            <a:r>
              <a:rPr b="1" lang="iw-IL" sz="2000">
                <a:solidFill>
                  <a:srgbClr val="000000"/>
                </a:solidFill>
                <a:latin typeface="Calibri"/>
                <a:ea typeface="Calibri"/>
                <a:cs typeface="Calibri"/>
                <a:sym typeface="Calibri"/>
              </a:rPr>
              <a:t>len: 3</a:t>
            </a:r>
            <a:endParaRPr/>
          </a:p>
        </p:txBody>
      </p:sp>
      <p:sp>
        <p:nvSpPr>
          <p:cNvPr id="624" name="Google Shape;624;p44"/>
          <p:cNvSpPr/>
          <p:nvPr/>
        </p:nvSpPr>
        <p:spPr>
          <a:xfrm>
            <a:off x="5945590" y="3027891"/>
            <a:ext cx="789418" cy="33830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1800">
                <a:solidFill>
                  <a:srgbClr val="000000"/>
                </a:solidFill>
                <a:latin typeface="Calibri"/>
                <a:ea typeface="Calibri"/>
                <a:cs typeface="Calibri"/>
                <a:sym typeface="Calibri"/>
              </a:rPr>
              <a:t>Seq:7</a:t>
            </a:r>
            <a:br>
              <a:rPr b="1" lang="iw-IL" sz="1800">
                <a:solidFill>
                  <a:srgbClr val="000000"/>
                </a:solidFill>
                <a:latin typeface="Calibri"/>
                <a:ea typeface="Calibri"/>
                <a:cs typeface="Calibri"/>
                <a:sym typeface="Calibri"/>
              </a:rPr>
            </a:br>
            <a:r>
              <a:rPr b="1" lang="iw-IL" sz="1800">
                <a:solidFill>
                  <a:srgbClr val="000000"/>
                </a:solidFill>
                <a:latin typeface="Calibri"/>
                <a:ea typeface="Calibri"/>
                <a:cs typeface="Calibri"/>
                <a:sym typeface="Calibri"/>
              </a:rPr>
              <a:t>len: 3</a:t>
            </a:r>
            <a:endParaRPr/>
          </a:p>
        </p:txBody>
      </p:sp>
      <p:sp>
        <p:nvSpPr>
          <p:cNvPr id="625" name="Google Shape;625;p44"/>
          <p:cNvSpPr/>
          <p:nvPr/>
        </p:nvSpPr>
        <p:spPr>
          <a:xfrm>
            <a:off x="7859259" y="3024532"/>
            <a:ext cx="867052" cy="33830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1800">
                <a:solidFill>
                  <a:srgbClr val="000000"/>
                </a:solidFill>
                <a:latin typeface="Calibri"/>
                <a:ea typeface="Calibri"/>
                <a:cs typeface="Calibri"/>
                <a:sym typeface="Calibri"/>
              </a:rPr>
              <a:t>Seq:10</a:t>
            </a:r>
            <a:br>
              <a:rPr b="1" lang="iw-IL" sz="1800">
                <a:solidFill>
                  <a:srgbClr val="000000"/>
                </a:solidFill>
                <a:latin typeface="Calibri"/>
                <a:ea typeface="Calibri"/>
                <a:cs typeface="Calibri"/>
                <a:sym typeface="Calibri"/>
              </a:rPr>
            </a:br>
            <a:r>
              <a:rPr b="1" lang="iw-IL" sz="1800">
                <a:solidFill>
                  <a:srgbClr val="000000"/>
                </a:solidFill>
                <a:latin typeface="Calibri"/>
                <a:ea typeface="Calibri"/>
                <a:cs typeface="Calibri"/>
                <a:sym typeface="Calibri"/>
              </a:rPr>
              <a:t>len: 3</a:t>
            </a:r>
            <a:endParaRPr/>
          </a:p>
        </p:txBody>
      </p:sp>
      <p:sp>
        <p:nvSpPr>
          <p:cNvPr id="626" name="Google Shape;626;p44"/>
          <p:cNvSpPr/>
          <p:nvPr/>
        </p:nvSpPr>
        <p:spPr>
          <a:xfrm>
            <a:off x="3862595" y="3024532"/>
            <a:ext cx="958744" cy="33830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2000">
                <a:solidFill>
                  <a:srgbClr val="000000"/>
                </a:solidFill>
                <a:latin typeface="Calibri"/>
                <a:ea typeface="Calibri"/>
                <a:cs typeface="Calibri"/>
                <a:sym typeface="Calibri"/>
              </a:rPr>
              <a:t>Seq:4</a:t>
            </a:r>
            <a:br>
              <a:rPr b="1" lang="iw-IL" sz="2000">
                <a:solidFill>
                  <a:srgbClr val="000000"/>
                </a:solidFill>
                <a:latin typeface="Calibri"/>
                <a:ea typeface="Calibri"/>
                <a:cs typeface="Calibri"/>
                <a:sym typeface="Calibri"/>
              </a:rPr>
            </a:br>
            <a:r>
              <a:rPr b="1" lang="iw-IL" sz="2000">
                <a:solidFill>
                  <a:srgbClr val="000000"/>
                </a:solidFill>
                <a:latin typeface="Calibri"/>
                <a:ea typeface="Calibri"/>
                <a:cs typeface="Calibri"/>
                <a:sym typeface="Calibri"/>
              </a:rPr>
              <a:t>len: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animEffect filter="fade" transition="in">
                                      <p:cBhvr>
                                        <p:cTn dur="500"/>
                                        <p:tgtEl>
                                          <p:spTgt spid="6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animEffect filter="fade" transition="in">
                                      <p:cBhvr>
                                        <p:cTn dur="500"/>
                                        <p:tgtEl>
                                          <p:spTgt spid="6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animEffect filter="fade" transition="in">
                                      <p:cBhvr>
                                        <p:cTn dur="500"/>
                                        <p:tgtEl>
                                          <p:spTgt spid="6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animEffect filter="fade" transition="in">
                                      <p:cBhvr>
                                        <p:cTn dur="500"/>
                                        <p:tgtEl>
                                          <p:spTgt spid="6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animEffect filter="fade" transition="in">
                                      <p:cBhvr>
                                        <p:cTn dur="500"/>
                                        <p:tgtEl>
                                          <p:spTgt spid="6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animEffect filter="fade" transition="in">
                                      <p:cBhvr>
                                        <p:cTn dur="500"/>
                                        <p:tgtEl>
                                          <p:spTgt spid="6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animEffect filter="fade" transition="in">
                                      <p:cBhvr>
                                        <p:cTn dur="500"/>
                                        <p:tgtEl>
                                          <p:spTgt spid="6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animEffect filter="fade" transition="in">
                                      <p:cBhvr>
                                        <p:cTn dur="500"/>
                                        <p:tgtEl>
                                          <p:spTgt spid="6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5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500"/>
                                        <p:tgtEl>
                                          <p:spTgt spid="625"/>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500"/>
                                        <p:tgtEl>
                                          <p:spTgt spid="6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5"/>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בדיקת עירנות</a:t>
            </a:r>
            <a:endParaRPr b="1" i="0" sz="4400" u="none" cap="none" strike="noStrike">
              <a:solidFill>
                <a:schemeClr val="dk1"/>
              </a:solidFill>
              <a:latin typeface="Tahoma"/>
              <a:ea typeface="Tahoma"/>
              <a:cs typeface="Tahoma"/>
              <a:sym typeface="Tahoma"/>
            </a:endParaRPr>
          </a:p>
        </p:txBody>
      </p:sp>
      <p:sp>
        <p:nvSpPr>
          <p:cNvPr id="633" name="Google Shape;633;p45"/>
          <p:cNvSpPr txBox="1"/>
          <p:nvPr/>
        </p:nvSpPr>
        <p:spPr>
          <a:xfrm>
            <a:off x="0" y="1135063"/>
            <a:ext cx="12123962" cy="5586412"/>
          </a:xfrm>
          <a:prstGeom prst="rect">
            <a:avLst/>
          </a:prstGeom>
          <a:noFill/>
          <a:ln>
            <a:noFill/>
          </a:ln>
        </p:spPr>
        <p:txBody>
          <a:bodyPr anchorCtr="0" anchor="t" bIns="45700" lIns="91425" spcFirstLastPara="1" rIns="91425" wrap="square" tIns="45700">
            <a:noAutofit/>
          </a:bodyPr>
          <a:lstStyle/>
          <a:p>
            <a:pPr indent="-228600" lvl="0" marL="228600" marR="0" rtl="1" algn="r">
              <a:lnSpc>
                <a:spcPct val="90000"/>
              </a:lnSpc>
              <a:spcBef>
                <a:spcPts val="0"/>
              </a:spcBef>
              <a:spcAft>
                <a:spcPts val="0"/>
              </a:spcAft>
              <a:buClr>
                <a:schemeClr val="dk1"/>
              </a:buClr>
              <a:buSzPts val="2800"/>
              <a:buFont typeface="Noto Sans Symbols"/>
              <a:buChar char="▪"/>
            </a:pPr>
            <a:r>
              <a:rPr lang="iw-IL" sz="2800">
                <a:solidFill>
                  <a:schemeClr val="dk1"/>
                </a:solidFill>
                <a:latin typeface="Tahoma"/>
                <a:ea typeface="Tahoma"/>
                <a:cs typeface="Tahoma"/>
                <a:sym typeface="Tahoma"/>
              </a:rPr>
              <a:t>השלימו את המזהים:</a:t>
            </a:r>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p:txBody>
      </p:sp>
      <p:graphicFrame>
        <p:nvGraphicFramePr>
          <p:cNvPr id="634" name="Google Shape;634;p45"/>
          <p:cNvGraphicFramePr/>
          <p:nvPr/>
        </p:nvGraphicFramePr>
        <p:xfrm>
          <a:off x="2026066" y="1880516"/>
          <a:ext cx="3000000" cy="3000000"/>
        </p:xfrm>
        <a:graphic>
          <a:graphicData uri="http://schemas.openxmlformats.org/drawingml/2006/table">
            <a:tbl>
              <a:tblPr bandRow="1" firstRow="1">
                <a:noFill/>
                <a:tableStyleId>{05877412-3D8F-4772-9F8E-2F1DA8E046DE}</a:tableStyleId>
              </a:tblPr>
              <a:tblGrid>
                <a:gridCol w="653250"/>
                <a:gridCol w="653250"/>
                <a:gridCol w="653250"/>
                <a:gridCol w="653250"/>
                <a:gridCol w="653250"/>
                <a:gridCol w="653250"/>
                <a:gridCol w="653250"/>
                <a:gridCol w="653250"/>
                <a:gridCol w="653250"/>
                <a:gridCol w="653250"/>
                <a:gridCol w="653250"/>
                <a:gridCol w="653250"/>
              </a:tblGrid>
              <a:tr h="896150">
                <a:tc>
                  <a:txBody>
                    <a:bodyPr/>
                    <a:lstStyle/>
                    <a:p>
                      <a:pPr indent="0" lvl="0" marL="0" marR="0" rtl="0" algn="ctr">
                        <a:spcBef>
                          <a:spcPts val="0"/>
                        </a:spcBef>
                        <a:spcAft>
                          <a:spcPts val="0"/>
                        </a:spcAft>
                        <a:buNone/>
                      </a:pPr>
                      <a:r>
                        <a:rPr b="1" lang="iw-IL" sz="1800" u="none" cap="none" strike="noStrike">
                          <a:solidFill>
                            <a:schemeClr val="lt1"/>
                          </a:solidFill>
                        </a:rPr>
                        <a:t>321</a:t>
                      </a:r>
                      <a:endParaRPr b="1" sz="18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800" u="none" cap="none" strike="noStrike">
                          <a:solidFill>
                            <a:schemeClr val="lt1"/>
                          </a:solidFill>
                        </a:rPr>
                        <a:t>322</a:t>
                      </a:r>
                      <a:endParaRPr b="1" sz="18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800" u="none" cap="none" strike="noStrike">
                          <a:solidFill>
                            <a:schemeClr val="lt1"/>
                          </a:solidFill>
                        </a:rPr>
                        <a:t>323</a:t>
                      </a:r>
                      <a:endParaRPr b="1" sz="18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800" u="none" cap="none" strike="noStrike">
                          <a:solidFill>
                            <a:schemeClr val="lt1"/>
                          </a:solidFill>
                        </a:rPr>
                        <a:t>324</a:t>
                      </a:r>
                      <a:endParaRPr b="1" sz="18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800" u="none" cap="none" strike="noStrike">
                          <a:solidFill>
                            <a:schemeClr val="lt1"/>
                          </a:solidFill>
                        </a:rPr>
                        <a:t>325</a:t>
                      </a:r>
                      <a:endParaRPr b="1" sz="18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800" u="none" cap="none" strike="noStrike">
                          <a:solidFill>
                            <a:schemeClr val="lt1"/>
                          </a:solidFill>
                        </a:rPr>
                        <a:t>326</a:t>
                      </a:r>
                      <a:endParaRPr b="1" sz="1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800" u="none" cap="none" strike="noStrike">
                          <a:solidFill>
                            <a:schemeClr val="lt1"/>
                          </a:solidFill>
                        </a:rPr>
                        <a:t>327</a:t>
                      </a:r>
                      <a:endParaRPr b="1" sz="18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800" u="none" cap="none" strike="noStrike">
                          <a:solidFill>
                            <a:schemeClr val="lt1"/>
                          </a:solidFill>
                        </a:rPr>
                        <a:t>328</a:t>
                      </a:r>
                      <a:endParaRPr b="1" sz="18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800" u="none" cap="none" strike="noStrike">
                          <a:solidFill>
                            <a:schemeClr val="lt1"/>
                          </a:solidFill>
                        </a:rPr>
                        <a:t>329</a:t>
                      </a:r>
                      <a:endParaRPr b="1" sz="18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800" u="none" cap="none" strike="noStrike">
                          <a:solidFill>
                            <a:schemeClr val="lt1"/>
                          </a:solidFill>
                        </a:rPr>
                        <a:t>330</a:t>
                      </a:r>
                      <a:endParaRPr b="1" sz="18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800" u="none" cap="none" strike="noStrike">
                          <a:solidFill>
                            <a:schemeClr val="lt1"/>
                          </a:solidFill>
                        </a:rPr>
                        <a:t>331</a:t>
                      </a:r>
                      <a:endParaRPr b="1" sz="1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800" u="none" cap="none" strike="noStrike">
                          <a:solidFill>
                            <a:schemeClr val="lt1"/>
                          </a:solidFill>
                        </a:rPr>
                        <a:t>332</a:t>
                      </a:r>
                      <a:endParaRPr b="1" sz="18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r>
            </a:tbl>
          </a:graphicData>
        </a:graphic>
      </p:graphicFrame>
      <p:sp>
        <p:nvSpPr>
          <p:cNvPr id="635" name="Google Shape;635;p45"/>
          <p:cNvSpPr/>
          <p:nvPr/>
        </p:nvSpPr>
        <p:spPr>
          <a:xfrm>
            <a:off x="1914554" y="3027891"/>
            <a:ext cx="1003349" cy="49421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1800">
                <a:solidFill>
                  <a:srgbClr val="000000"/>
                </a:solidFill>
                <a:latin typeface="Calibri"/>
                <a:ea typeface="Calibri"/>
                <a:cs typeface="Calibri"/>
                <a:sym typeface="Calibri"/>
              </a:rPr>
              <a:t>Seq:</a:t>
            </a:r>
            <a:endParaRPr/>
          </a:p>
          <a:p>
            <a:pPr indent="0" lvl="0" marL="0" marR="0" rtl="0" algn="l">
              <a:spcBef>
                <a:spcPts val="0"/>
              </a:spcBef>
              <a:spcAft>
                <a:spcPts val="0"/>
              </a:spcAft>
              <a:buNone/>
            </a:pPr>
            <a:r>
              <a:rPr b="1" lang="iw-IL" sz="1800">
                <a:solidFill>
                  <a:srgbClr val="000000"/>
                </a:solidFill>
                <a:latin typeface="Calibri"/>
                <a:ea typeface="Calibri"/>
                <a:cs typeface="Calibri"/>
                <a:sym typeface="Calibri"/>
              </a:rPr>
              <a:t>Len: </a:t>
            </a:r>
            <a:endParaRPr b="1" sz="1800">
              <a:solidFill>
                <a:srgbClr val="000000"/>
              </a:solidFill>
              <a:latin typeface="Calibri"/>
              <a:ea typeface="Calibri"/>
              <a:cs typeface="Calibri"/>
              <a:sym typeface="Calibri"/>
            </a:endParaRPr>
          </a:p>
        </p:txBody>
      </p:sp>
      <p:sp>
        <p:nvSpPr>
          <p:cNvPr id="636" name="Google Shape;636;p45"/>
          <p:cNvSpPr/>
          <p:nvPr/>
        </p:nvSpPr>
        <p:spPr>
          <a:xfrm>
            <a:off x="3906905" y="3027891"/>
            <a:ext cx="1003349" cy="49421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1800">
                <a:solidFill>
                  <a:srgbClr val="000000"/>
                </a:solidFill>
                <a:latin typeface="Calibri"/>
                <a:ea typeface="Calibri"/>
                <a:cs typeface="Calibri"/>
                <a:sym typeface="Calibri"/>
              </a:rPr>
              <a:t>Seq:</a:t>
            </a:r>
            <a:endParaRPr b="1" sz="1800">
              <a:solidFill>
                <a:srgbClr val="000000"/>
              </a:solidFill>
              <a:latin typeface="Calibri"/>
              <a:ea typeface="Calibri"/>
              <a:cs typeface="Calibri"/>
              <a:sym typeface="Calibri"/>
            </a:endParaRPr>
          </a:p>
          <a:p>
            <a:pPr indent="0" lvl="0" marL="0" marR="0" rtl="0" algn="l">
              <a:spcBef>
                <a:spcPts val="0"/>
              </a:spcBef>
              <a:spcAft>
                <a:spcPts val="0"/>
              </a:spcAft>
              <a:buNone/>
            </a:pPr>
            <a:r>
              <a:rPr b="1" lang="iw-IL" sz="1800">
                <a:solidFill>
                  <a:srgbClr val="000000"/>
                </a:solidFill>
                <a:latin typeface="Calibri"/>
                <a:ea typeface="Calibri"/>
                <a:cs typeface="Calibri"/>
                <a:sym typeface="Calibri"/>
              </a:rPr>
              <a:t>Len: </a:t>
            </a:r>
            <a:endParaRPr/>
          </a:p>
        </p:txBody>
      </p:sp>
      <p:sp>
        <p:nvSpPr>
          <p:cNvPr id="637" name="Google Shape;637;p45"/>
          <p:cNvSpPr/>
          <p:nvPr/>
        </p:nvSpPr>
        <p:spPr>
          <a:xfrm>
            <a:off x="5899256" y="3027891"/>
            <a:ext cx="1003349" cy="49421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1800">
                <a:solidFill>
                  <a:srgbClr val="000000"/>
                </a:solidFill>
                <a:latin typeface="Calibri"/>
                <a:ea typeface="Calibri"/>
                <a:cs typeface="Calibri"/>
                <a:sym typeface="Calibri"/>
              </a:rPr>
              <a:t>Seq:</a:t>
            </a:r>
            <a:endParaRPr b="1" sz="1800">
              <a:solidFill>
                <a:srgbClr val="000000"/>
              </a:solidFill>
              <a:latin typeface="Calibri"/>
              <a:ea typeface="Calibri"/>
              <a:cs typeface="Calibri"/>
              <a:sym typeface="Calibri"/>
            </a:endParaRPr>
          </a:p>
          <a:p>
            <a:pPr indent="0" lvl="0" marL="0" marR="0" rtl="0" algn="l">
              <a:spcBef>
                <a:spcPts val="0"/>
              </a:spcBef>
              <a:spcAft>
                <a:spcPts val="0"/>
              </a:spcAft>
              <a:buNone/>
            </a:pPr>
            <a:r>
              <a:rPr b="1" lang="iw-IL" sz="1800">
                <a:solidFill>
                  <a:srgbClr val="000000"/>
                </a:solidFill>
                <a:latin typeface="Calibri"/>
                <a:ea typeface="Calibri"/>
                <a:cs typeface="Calibri"/>
                <a:sym typeface="Calibri"/>
              </a:rPr>
              <a:t>Len: </a:t>
            </a:r>
            <a:endParaRPr/>
          </a:p>
        </p:txBody>
      </p:sp>
      <p:sp>
        <p:nvSpPr>
          <p:cNvPr id="638" name="Google Shape;638;p45"/>
          <p:cNvSpPr/>
          <p:nvPr/>
        </p:nvSpPr>
        <p:spPr>
          <a:xfrm>
            <a:off x="7891607" y="3027891"/>
            <a:ext cx="1003349" cy="49421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iw-IL" sz="1800">
                <a:solidFill>
                  <a:srgbClr val="000000"/>
                </a:solidFill>
                <a:latin typeface="Calibri"/>
                <a:ea typeface="Calibri"/>
                <a:cs typeface="Calibri"/>
                <a:sym typeface="Calibri"/>
              </a:rPr>
              <a:t>Seq:</a:t>
            </a:r>
            <a:endParaRPr b="1" sz="1800">
              <a:solidFill>
                <a:srgbClr val="000000"/>
              </a:solidFill>
              <a:latin typeface="Calibri"/>
              <a:ea typeface="Calibri"/>
              <a:cs typeface="Calibri"/>
              <a:sym typeface="Calibri"/>
            </a:endParaRPr>
          </a:p>
          <a:p>
            <a:pPr indent="0" lvl="0" marL="0" marR="0" rtl="0" algn="l">
              <a:spcBef>
                <a:spcPts val="0"/>
              </a:spcBef>
              <a:spcAft>
                <a:spcPts val="0"/>
              </a:spcAft>
              <a:buNone/>
            </a:pPr>
            <a:r>
              <a:rPr b="1" lang="iw-IL" sz="1800">
                <a:solidFill>
                  <a:srgbClr val="000000"/>
                </a:solidFill>
                <a:latin typeface="Calibri"/>
                <a:ea typeface="Calibri"/>
                <a:cs typeface="Calibri"/>
                <a:sym typeface="Calibri"/>
              </a:rPr>
              <a:t>Len: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0" st="0"/>
                                            </p:txEl>
                                          </p:spTgt>
                                        </p:tgtEl>
                                        <p:attrNameLst>
                                          <p:attrName>style.visibility</p:attrName>
                                        </p:attrNameLst>
                                      </p:cBhvr>
                                      <p:to>
                                        <p:strVal val="visible"/>
                                      </p:to>
                                    </p:set>
                                    <p:animEffect filter="fade" transition="in">
                                      <p:cBhvr>
                                        <p:cTn dur="500"/>
                                        <p:tgtEl>
                                          <p:spTgt spid="6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1" st="1"/>
                                            </p:txEl>
                                          </p:spTgt>
                                        </p:tgtEl>
                                        <p:attrNameLst>
                                          <p:attrName>style.visibility</p:attrName>
                                        </p:attrNameLst>
                                      </p:cBhvr>
                                      <p:to>
                                        <p:strVal val="visible"/>
                                      </p:to>
                                    </p:set>
                                    <p:animEffect filter="fade" transition="in">
                                      <p:cBhvr>
                                        <p:cTn dur="500"/>
                                        <p:tgtEl>
                                          <p:spTgt spid="6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2" st="2"/>
                                            </p:txEl>
                                          </p:spTgt>
                                        </p:tgtEl>
                                        <p:attrNameLst>
                                          <p:attrName>style.visibility</p:attrName>
                                        </p:attrNameLst>
                                      </p:cBhvr>
                                      <p:to>
                                        <p:strVal val="visible"/>
                                      </p:to>
                                    </p:set>
                                    <p:animEffect filter="fade" transition="in">
                                      <p:cBhvr>
                                        <p:cTn dur="500"/>
                                        <p:tgtEl>
                                          <p:spTgt spid="6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3" st="3"/>
                                            </p:txEl>
                                          </p:spTgt>
                                        </p:tgtEl>
                                        <p:attrNameLst>
                                          <p:attrName>style.visibility</p:attrName>
                                        </p:attrNameLst>
                                      </p:cBhvr>
                                      <p:to>
                                        <p:strVal val="visible"/>
                                      </p:to>
                                    </p:set>
                                    <p:animEffect filter="fade" transition="in">
                                      <p:cBhvr>
                                        <p:cTn dur="500"/>
                                        <p:tgtEl>
                                          <p:spTgt spid="63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500"/>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5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600"/>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5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500"/>
                                        <p:tgtEl>
                                          <p:spTgt spid="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cxnSp>
        <p:nvCxnSpPr>
          <p:cNvPr id="644" name="Google Shape;644;p46"/>
          <p:cNvCxnSpPr/>
          <p:nvPr/>
        </p:nvCxnSpPr>
        <p:spPr>
          <a:xfrm>
            <a:off x="3379602" y="4047662"/>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645" name="Google Shape;645;p46"/>
          <p:cNvSpPr/>
          <p:nvPr/>
        </p:nvSpPr>
        <p:spPr>
          <a:xfrm rot="517854">
            <a:off x="4801181" y="3981757"/>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a:t>
            </a:r>
            <a:endParaRPr b="1" sz="1600">
              <a:solidFill>
                <a:schemeClr val="lt1"/>
              </a:solidFill>
              <a:latin typeface="Calibri"/>
              <a:ea typeface="Calibri"/>
              <a:cs typeface="Calibri"/>
              <a:sym typeface="Calibri"/>
            </a:endParaRPr>
          </a:p>
        </p:txBody>
      </p:sp>
      <p:sp>
        <p:nvSpPr>
          <p:cNvPr id="646" name="Google Shape;646;p46"/>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איך TCP עובד</a:t>
            </a:r>
            <a:endParaRPr b="1" i="0" sz="4400" u="none" cap="none" strike="noStrike">
              <a:solidFill>
                <a:schemeClr val="dk1"/>
              </a:solidFill>
              <a:latin typeface="Tahoma"/>
              <a:ea typeface="Tahoma"/>
              <a:cs typeface="Tahoma"/>
              <a:sym typeface="Tahoma"/>
            </a:endParaRPr>
          </a:p>
        </p:txBody>
      </p:sp>
      <p:sp>
        <p:nvSpPr>
          <p:cNvPr id="647" name="Google Shape;647;p46"/>
          <p:cNvSpPr txBox="1"/>
          <p:nvPr/>
        </p:nvSpPr>
        <p:spPr>
          <a:xfrm>
            <a:off x="0" y="1135063"/>
            <a:ext cx="12123962" cy="5586412"/>
          </a:xfrm>
          <a:prstGeom prst="rect">
            <a:avLst/>
          </a:prstGeom>
          <a:noFill/>
          <a:ln>
            <a:noFill/>
          </a:ln>
        </p:spPr>
        <p:txBody>
          <a:bodyPr anchorCtr="0" anchor="t" bIns="45700" lIns="91425" spcFirstLastPara="1" rIns="91425" wrap="square" tIns="45700">
            <a:noAutofit/>
          </a:bodyPr>
          <a:lstStyle/>
          <a:p>
            <a:pPr indent="-50800" lvl="0" marL="228600" marR="0" rtl="1" algn="r">
              <a:lnSpc>
                <a:spcPct val="90000"/>
              </a:lnSpc>
              <a:spcBef>
                <a:spcPts val="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50800" lvl="0" marL="228600"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p:txBody>
      </p:sp>
      <p:sp>
        <p:nvSpPr>
          <p:cNvPr id="648" name="Google Shape;648;p46"/>
          <p:cNvSpPr/>
          <p:nvPr/>
        </p:nvSpPr>
        <p:spPr>
          <a:xfrm>
            <a:off x="1673604" y="1905066"/>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א'</a:t>
            </a:r>
            <a:endParaRPr b="1" sz="1800">
              <a:solidFill>
                <a:srgbClr val="000000"/>
              </a:solidFill>
              <a:latin typeface="Calibri"/>
              <a:ea typeface="Calibri"/>
              <a:cs typeface="Calibri"/>
              <a:sym typeface="Calibri"/>
            </a:endParaRPr>
          </a:p>
        </p:txBody>
      </p:sp>
      <p:sp>
        <p:nvSpPr>
          <p:cNvPr id="649" name="Google Shape;649;p46"/>
          <p:cNvSpPr/>
          <p:nvPr/>
        </p:nvSpPr>
        <p:spPr>
          <a:xfrm>
            <a:off x="8950799" y="1952215"/>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ב'</a:t>
            </a:r>
            <a:endParaRPr b="1" sz="1800">
              <a:solidFill>
                <a:srgbClr val="000000"/>
              </a:solidFill>
              <a:latin typeface="Calibri"/>
              <a:ea typeface="Calibri"/>
              <a:cs typeface="Calibri"/>
              <a:sym typeface="Calibri"/>
            </a:endParaRPr>
          </a:p>
        </p:txBody>
      </p:sp>
      <p:cxnSp>
        <p:nvCxnSpPr>
          <p:cNvPr id="650" name="Google Shape;650;p46"/>
          <p:cNvCxnSpPr/>
          <p:nvPr/>
        </p:nvCxnSpPr>
        <p:spPr>
          <a:xfrm>
            <a:off x="3407659" y="2337058"/>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651" name="Google Shape;651;p46"/>
          <p:cNvSpPr/>
          <p:nvPr/>
        </p:nvSpPr>
        <p:spPr>
          <a:xfrm>
            <a:off x="1727264" y="2282970"/>
            <a:ext cx="1557923" cy="3388625"/>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2" name="Google Shape;652;p46"/>
          <p:cNvSpPr/>
          <p:nvPr/>
        </p:nvSpPr>
        <p:spPr>
          <a:xfrm>
            <a:off x="8817915" y="2290520"/>
            <a:ext cx="1557923" cy="3514891"/>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653" name="Google Shape;653;p46"/>
          <p:cNvGraphicFramePr/>
          <p:nvPr/>
        </p:nvGraphicFramePr>
        <p:xfrm>
          <a:off x="1727264" y="1356410"/>
          <a:ext cx="3000000" cy="3000000"/>
        </p:xfrm>
        <a:graphic>
          <a:graphicData uri="http://schemas.openxmlformats.org/drawingml/2006/table">
            <a:tbl>
              <a:tblPr bandRow="1" firstRow="1">
                <a:noFill/>
                <a:tableStyleId>{05877412-3D8F-4772-9F8E-2F1DA8E046DE}</a:tableStyleId>
              </a:tblPr>
              <a:tblGrid>
                <a:gridCol w="293275"/>
                <a:gridCol w="297750"/>
                <a:gridCol w="288800"/>
                <a:gridCol w="293275"/>
                <a:gridCol w="293275"/>
                <a:gridCol w="293275"/>
                <a:gridCol w="293275"/>
                <a:gridCol w="293275"/>
                <a:gridCol w="293275"/>
              </a:tblGrid>
              <a:tr h="397550">
                <a:tc>
                  <a:txBody>
                    <a:bodyPr/>
                    <a:lstStyle/>
                    <a:p>
                      <a:pPr indent="0" lvl="0" marL="0" marR="0" rtl="0" algn="ctr">
                        <a:spcBef>
                          <a:spcPts val="0"/>
                        </a:spcBef>
                        <a:spcAft>
                          <a:spcPts val="0"/>
                        </a:spcAft>
                        <a:buNone/>
                      </a:pPr>
                      <a:r>
                        <a:rPr b="1" lang="iw-IL" sz="1600" u="none" cap="none" strike="noStrike">
                          <a:solidFill>
                            <a:schemeClr val="lt1"/>
                          </a:solidFill>
                        </a:rPr>
                        <a:t>1</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2</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3</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4</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5</a:t>
                      </a:r>
                      <a:endParaRPr b="1" sz="16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6</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7</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8</a:t>
                      </a:r>
                      <a:endParaRPr b="1" sz="1600" u="none" cap="none" strike="noStrike">
                        <a:solidFill>
                          <a:schemeClr val="lt1"/>
                        </a:solidFill>
                        <a:latin typeface="Arial"/>
                        <a:ea typeface="Arial"/>
                        <a:cs typeface="Arial"/>
                        <a:sym typeface="Aria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9</a:t>
                      </a:r>
                      <a:endParaRPr b="1" sz="1600" u="none" cap="none" strike="noStrike">
                        <a:solidFill>
                          <a:schemeClr val="lt1"/>
                        </a:solidFill>
                        <a:latin typeface="Arial"/>
                        <a:ea typeface="Arial"/>
                        <a:cs typeface="Arial"/>
                        <a:sym typeface="Aria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sp>
        <p:nvSpPr>
          <p:cNvPr id="654" name="Google Shape;654;p46"/>
          <p:cNvSpPr/>
          <p:nvPr/>
        </p:nvSpPr>
        <p:spPr>
          <a:xfrm rot="517854">
            <a:off x="4803731" y="2255115"/>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1</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sp>
        <p:nvSpPr>
          <p:cNvPr id="655" name="Google Shape;655;p46"/>
          <p:cNvSpPr/>
          <p:nvPr/>
        </p:nvSpPr>
        <p:spPr>
          <a:xfrm>
            <a:off x="4691145" y="3066783"/>
            <a:ext cx="2332946" cy="1242190"/>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w-IL" sz="1800">
                <a:solidFill>
                  <a:schemeClr val="dk1"/>
                </a:solidFill>
                <a:latin typeface="Arial"/>
                <a:ea typeface="Arial"/>
                <a:cs typeface="Arial"/>
                <a:sym typeface="Arial"/>
              </a:rPr>
              <a:t>צד א' שולח את 3 הבתים הראשונים, ומציין את מספר הבית הראשון ואת האורך של החתיכה.</a:t>
            </a:r>
            <a:endParaRPr sz="1800">
              <a:solidFill>
                <a:schemeClr val="dk1"/>
              </a:solidFill>
              <a:latin typeface="Arial"/>
              <a:ea typeface="Arial"/>
              <a:cs typeface="Arial"/>
              <a:sym typeface="Arial"/>
            </a:endParaRPr>
          </a:p>
        </p:txBody>
      </p:sp>
      <p:cxnSp>
        <p:nvCxnSpPr>
          <p:cNvPr id="656" name="Google Shape;656;p46"/>
          <p:cNvCxnSpPr/>
          <p:nvPr/>
        </p:nvCxnSpPr>
        <p:spPr>
          <a:xfrm flipH="1">
            <a:off x="3361521" y="3251780"/>
            <a:ext cx="5390035" cy="401444"/>
          </a:xfrm>
          <a:prstGeom prst="straightConnector1">
            <a:avLst/>
          </a:prstGeom>
          <a:noFill/>
          <a:ln cap="flat" cmpd="sng" w="57150">
            <a:solidFill>
              <a:srgbClr val="00B050"/>
            </a:solidFill>
            <a:prstDash val="solid"/>
            <a:miter lim="800000"/>
            <a:headEnd len="sm" w="sm" type="none"/>
            <a:tailEnd len="med" w="med" type="triangle"/>
          </a:ln>
        </p:spPr>
      </p:cxnSp>
      <p:sp>
        <p:nvSpPr>
          <p:cNvPr id="657" name="Google Shape;657;p46"/>
          <p:cNvSpPr/>
          <p:nvPr/>
        </p:nvSpPr>
        <p:spPr>
          <a:xfrm>
            <a:off x="5314195" y="3234939"/>
            <a:ext cx="1086846" cy="418286"/>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800">
                <a:solidFill>
                  <a:schemeClr val="lt1"/>
                </a:solidFill>
                <a:latin typeface="Calibri"/>
                <a:ea typeface="Calibri"/>
                <a:cs typeface="Calibri"/>
                <a:sym typeface="Calibri"/>
              </a:rPr>
              <a:t>Ack = 4</a:t>
            </a:r>
            <a:endParaRPr/>
          </a:p>
        </p:txBody>
      </p:sp>
      <p:sp>
        <p:nvSpPr>
          <p:cNvPr id="658" name="Google Shape;658;p46"/>
          <p:cNvSpPr/>
          <p:nvPr/>
        </p:nvSpPr>
        <p:spPr>
          <a:xfrm>
            <a:off x="4608843" y="3950798"/>
            <a:ext cx="2885414" cy="1399365"/>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iw-IL" sz="1800">
                <a:solidFill>
                  <a:schemeClr val="dk1"/>
                </a:solidFill>
                <a:latin typeface="Arial"/>
                <a:ea typeface="Arial"/>
                <a:cs typeface="Arial"/>
                <a:sym typeface="Arial"/>
              </a:rPr>
              <a:t>צד ב' שולח הודעת אישור קבלה אשר כוללת מספר Ack ((Acknowledgment number. מספר זה הוא</a:t>
            </a:r>
            <a:br>
              <a:rPr lang="iw-IL" sz="1800">
                <a:solidFill>
                  <a:schemeClr val="dk1"/>
                </a:solidFill>
                <a:latin typeface="Arial"/>
                <a:ea typeface="Arial"/>
                <a:cs typeface="Arial"/>
                <a:sym typeface="Arial"/>
              </a:rPr>
            </a:br>
            <a:r>
              <a:rPr b="1" lang="iw-IL" sz="1800">
                <a:solidFill>
                  <a:schemeClr val="dk1"/>
                </a:solidFill>
                <a:latin typeface="Arial"/>
                <a:ea typeface="Arial"/>
                <a:cs typeface="Arial"/>
                <a:sym typeface="Arial"/>
              </a:rPr>
              <a:t>הבית הבא שצד ב' מצפה לקבל.</a:t>
            </a:r>
            <a:endParaRPr sz="1800">
              <a:solidFill>
                <a:schemeClr val="dk1"/>
              </a:solidFill>
              <a:latin typeface="Arial"/>
              <a:ea typeface="Arial"/>
              <a:cs typeface="Arial"/>
              <a:sym typeface="Arial"/>
            </a:endParaRPr>
          </a:p>
        </p:txBody>
      </p:sp>
      <p:sp>
        <p:nvSpPr>
          <p:cNvPr id="659" name="Google Shape;659;p46"/>
          <p:cNvSpPr/>
          <p:nvPr/>
        </p:nvSpPr>
        <p:spPr>
          <a:xfrm>
            <a:off x="1727263" y="1224595"/>
            <a:ext cx="880946" cy="687481"/>
          </a:xfrm>
          <a:prstGeom prst="rect">
            <a:avLst/>
          </a:prstGeom>
          <a:solidFill>
            <a:srgbClr val="FFFF00">
              <a:alpha val="32549"/>
            </a:srgb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0" name="Google Shape;660;p46"/>
          <p:cNvSpPr/>
          <p:nvPr/>
        </p:nvSpPr>
        <p:spPr>
          <a:xfrm>
            <a:off x="1983741" y="773309"/>
            <a:ext cx="334536" cy="393296"/>
          </a:xfrm>
          <a:prstGeom prst="downArrow">
            <a:avLst>
              <a:gd fmla="val 50000" name="adj1"/>
              <a:gd fmla="val 50000" name="adj2"/>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46"/>
          <p:cNvSpPr/>
          <p:nvPr/>
        </p:nvSpPr>
        <p:spPr>
          <a:xfrm>
            <a:off x="4343545" y="3927611"/>
            <a:ext cx="3468029" cy="1234134"/>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iw-IL" sz="1800">
                <a:solidFill>
                  <a:schemeClr val="dk1"/>
                </a:solidFill>
                <a:latin typeface="Arial"/>
                <a:ea typeface="Arial"/>
                <a:cs typeface="Arial"/>
                <a:sym typeface="Arial"/>
              </a:rPr>
              <a:t>מספר ה-Ack למעשה אומר לצד א':</a:t>
            </a:r>
            <a:endParaRPr/>
          </a:p>
          <a:p>
            <a:pPr indent="0" lvl="0" marL="0" marR="0" rtl="1" algn="ctr">
              <a:spcBef>
                <a:spcPts val="0"/>
              </a:spcBef>
              <a:spcAft>
                <a:spcPts val="0"/>
              </a:spcAft>
              <a:buNone/>
            </a:pPr>
            <a:r>
              <a:rPr b="1" lang="iw-IL" sz="1800">
                <a:solidFill>
                  <a:schemeClr val="dk1"/>
                </a:solidFill>
                <a:latin typeface="Arial"/>
                <a:ea typeface="Arial"/>
                <a:cs typeface="Arial"/>
                <a:sym typeface="Arial"/>
              </a:rPr>
              <a:t>קיבלתי את </a:t>
            </a:r>
            <a:r>
              <a:rPr b="1" lang="iw-IL" sz="1800" u="sng">
                <a:solidFill>
                  <a:schemeClr val="dk1"/>
                </a:solidFill>
                <a:latin typeface="Arial"/>
                <a:ea typeface="Arial"/>
                <a:cs typeface="Arial"/>
                <a:sym typeface="Arial"/>
              </a:rPr>
              <a:t>כל הבתים</a:t>
            </a:r>
            <a:r>
              <a:rPr b="1" lang="iw-IL" sz="1800">
                <a:solidFill>
                  <a:schemeClr val="dk1"/>
                </a:solidFill>
                <a:latin typeface="Arial"/>
                <a:ea typeface="Arial"/>
                <a:cs typeface="Arial"/>
                <a:sym typeface="Arial"/>
              </a:rPr>
              <a:t> עד בית מספר 4. מצפה לבית 4.</a:t>
            </a:r>
            <a:endParaRPr b="1" sz="1800">
              <a:solidFill>
                <a:schemeClr val="dk1"/>
              </a:solidFill>
              <a:latin typeface="Arial"/>
              <a:ea typeface="Arial"/>
              <a:cs typeface="Arial"/>
              <a:sym typeface="Arial"/>
            </a:endParaRPr>
          </a:p>
        </p:txBody>
      </p:sp>
      <p:graphicFrame>
        <p:nvGraphicFramePr>
          <p:cNvPr id="662" name="Google Shape;662;p46"/>
          <p:cNvGraphicFramePr/>
          <p:nvPr/>
        </p:nvGraphicFramePr>
        <p:xfrm>
          <a:off x="8751555" y="6058725"/>
          <a:ext cx="3000000" cy="3000000"/>
        </p:xfrm>
        <a:graphic>
          <a:graphicData uri="http://schemas.openxmlformats.org/drawingml/2006/table">
            <a:tbl>
              <a:tblPr bandRow="1" firstRow="1">
                <a:noFill/>
                <a:tableStyleId>{05877412-3D8F-4772-9F8E-2F1DA8E046DE}</a:tableStyleId>
              </a:tblPr>
              <a:tblGrid>
                <a:gridCol w="293275"/>
                <a:gridCol w="284375"/>
                <a:gridCol w="302175"/>
              </a:tblGrid>
              <a:tr h="397550">
                <a:tc>
                  <a:txBody>
                    <a:bodyPr/>
                    <a:lstStyle/>
                    <a:p>
                      <a:pPr indent="0" lvl="0" marL="0" marR="0" rtl="0" algn="ctr">
                        <a:spcBef>
                          <a:spcPts val="0"/>
                        </a:spcBef>
                        <a:spcAft>
                          <a:spcPts val="0"/>
                        </a:spcAft>
                        <a:buNone/>
                      </a:pPr>
                      <a:r>
                        <a:rPr b="1" lang="iw-IL" sz="1600" u="none" cap="none" strike="noStrike">
                          <a:solidFill>
                            <a:schemeClr val="lt1"/>
                          </a:solidFill>
                        </a:rPr>
                        <a:t>1</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2</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3</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graphicFrame>
        <p:nvGraphicFramePr>
          <p:cNvPr id="663" name="Google Shape;663;p46"/>
          <p:cNvGraphicFramePr/>
          <p:nvPr/>
        </p:nvGraphicFramePr>
        <p:xfrm>
          <a:off x="9631365" y="6062688"/>
          <a:ext cx="3000000" cy="3000000"/>
        </p:xfrm>
        <a:graphic>
          <a:graphicData uri="http://schemas.openxmlformats.org/drawingml/2006/table">
            <a:tbl>
              <a:tblPr bandRow="1" firstRow="1">
                <a:noFill/>
                <a:tableStyleId>{05877412-3D8F-4772-9F8E-2F1DA8E046DE}</a:tableStyleId>
              </a:tblPr>
              <a:tblGrid>
                <a:gridCol w="293275"/>
                <a:gridCol w="293275"/>
                <a:gridCol w="293275"/>
              </a:tblGrid>
              <a:tr h="397550">
                <a:tc>
                  <a:txBody>
                    <a:bodyPr/>
                    <a:lstStyle/>
                    <a:p>
                      <a:pPr indent="0" lvl="0" marL="0" marR="0" rtl="0" algn="ctr">
                        <a:spcBef>
                          <a:spcPts val="0"/>
                        </a:spcBef>
                        <a:spcAft>
                          <a:spcPts val="0"/>
                        </a:spcAft>
                        <a:buNone/>
                      </a:pPr>
                      <a:r>
                        <a:rPr b="1" lang="iw-IL" sz="1600" u="none" cap="none" strike="noStrike">
                          <a:solidFill>
                            <a:schemeClr val="lt1"/>
                          </a:solidFill>
                        </a:rPr>
                        <a:t>4</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rPr>
                        <a:t>5</a:t>
                      </a:r>
                      <a:endParaRPr b="1" sz="16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6</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8296B0"/>
                    </a:solidFill>
                  </a:tcPr>
                </a:tc>
              </a:tr>
            </a:tbl>
          </a:graphicData>
        </a:graphic>
      </p:graphicFrame>
      <p:cxnSp>
        <p:nvCxnSpPr>
          <p:cNvPr id="664" name="Google Shape;664;p46"/>
          <p:cNvCxnSpPr/>
          <p:nvPr/>
        </p:nvCxnSpPr>
        <p:spPr>
          <a:xfrm flipH="1">
            <a:off x="3361521" y="4882925"/>
            <a:ext cx="5390035" cy="401444"/>
          </a:xfrm>
          <a:prstGeom prst="straightConnector1">
            <a:avLst/>
          </a:prstGeom>
          <a:noFill/>
          <a:ln cap="flat" cmpd="sng" w="57150">
            <a:solidFill>
              <a:srgbClr val="00B050"/>
            </a:solidFill>
            <a:prstDash val="solid"/>
            <a:miter lim="800000"/>
            <a:headEnd len="sm" w="sm" type="none"/>
            <a:tailEnd len="med" w="med" type="triangle"/>
          </a:ln>
        </p:spPr>
      </p:cxnSp>
      <p:sp>
        <p:nvSpPr>
          <p:cNvPr id="665" name="Google Shape;665;p46"/>
          <p:cNvSpPr/>
          <p:nvPr/>
        </p:nvSpPr>
        <p:spPr>
          <a:xfrm rot="517854">
            <a:off x="4790187" y="3974038"/>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4</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b="1" sz="1600">
              <a:solidFill>
                <a:schemeClr val="lt1"/>
              </a:solidFill>
              <a:latin typeface="Calibri"/>
              <a:ea typeface="Calibri"/>
              <a:cs typeface="Calibri"/>
              <a:sym typeface="Calibri"/>
            </a:endParaRPr>
          </a:p>
        </p:txBody>
      </p:sp>
      <p:sp>
        <p:nvSpPr>
          <p:cNvPr id="666" name="Google Shape;666;p46"/>
          <p:cNvSpPr/>
          <p:nvPr/>
        </p:nvSpPr>
        <p:spPr>
          <a:xfrm>
            <a:off x="5314195" y="4860722"/>
            <a:ext cx="1086846" cy="418286"/>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800">
                <a:solidFill>
                  <a:schemeClr val="lt1"/>
                </a:solidFill>
                <a:latin typeface="Calibri"/>
                <a:ea typeface="Calibri"/>
                <a:cs typeface="Calibri"/>
                <a:sym typeface="Calibri"/>
              </a:rPr>
              <a:t>Ack = </a:t>
            </a:r>
            <a:endParaRPr/>
          </a:p>
        </p:txBody>
      </p:sp>
      <p:sp>
        <p:nvSpPr>
          <p:cNvPr id="667" name="Google Shape;667;p46"/>
          <p:cNvSpPr/>
          <p:nvPr/>
        </p:nvSpPr>
        <p:spPr>
          <a:xfrm>
            <a:off x="5314195" y="4859990"/>
            <a:ext cx="1086846" cy="418286"/>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800">
                <a:solidFill>
                  <a:schemeClr val="lt1"/>
                </a:solidFill>
                <a:latin typeface="Calibri"/>
                <a:ea typeface="Calibri"/>
                <a:cs typeface="Calibri"/>
                <a:sym typeface="Calibri"/>
              </a:rPr>
              <a:t>Ack = 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500"/>
                                        <p:tgtEl>
                                          <p:spTgt spid="6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55"/>
                                        </p:tgtEl>
                                      </p:cBhvr>
                                    </p:animEffect>
                                    <p:set>
                                      <p:cBhvr>
                                        <p:cTn dur="1" fill="hold">
                                          <p:stCondLst>
                                            <p:cond delay="500"/>
                                          </p:stCondLst>
                                        </p:cTn>
                                        <p:tgtEl>
                                          <p:spTgt spid="6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58"/>
                                        </p:tgtEl>
                                      </p:cBhvr>
                                    </p:animEffect>
                                    <p:set>
                                      <p:cBhvr>
                                        <p:cTn dur="1" fill="hold">
                                          <p:stCondLst>
                                            <p:cond delay="500"/>
                                          </p:stCondLst>
                                        </p:cTn>
                                        <p:tgtEl>
                                          <p:spTgt spid="6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61"/>
                                        </p:tgtEl>
                                      </p:cBhvr>
                                    </p:animEffect>
                                    <p:set>
                                      <p:cBhvr>
                                        <p:cTn dur="1" fill="hold">
                                          <p:stCondLst>
                                            <p:cond delay="500"/>
                                          </p:stCondLst>
                                        </p:cTn>
                                        <p:tgtEl>
                                          <p:spTgt spid="6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500"/>
                                        <p:tgtEl>
                                          <p:spTgt spid="6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7"/>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בוחן אמצע</a:t>
            </a:r>
            <a:endParaRPr b="1" i="0" sz="4400" u="none" cap="none" strike="noStrike">
              <a:solidFill>
                <a:schemeClr val="dk1"/>
              </a:solidFill>
              <a:latin typeface="Tahoma"/>
              <a:ea typeface="Tahoma"/>
              <a:cs typeface="Tahoma"/>
              <a:sym typeface="Tahoma"/>
            </a:endParaRPr>
          </a:p>
        </p:txBody>
      </p:sp>
      <p:pic>
        <p:nvPicPr>
          <p:cNvPr id="674" name="Google Shape;674;p47"/>
          <p:cNvPicPr preferRelativeResize="0"/>
          <p:nvPr/>
        </p:nvPicPr>
        <p:blipFill rotWithShape="1">
          <a:blip r:embed="rId3">
            <a:alphaModFix/>
          </a:blip>
          <a:srcRect b="0" l="0" r="0" t="0"/>
          <a:stretch/>
        </p:blipFill>
        <p:spPr>
          <a:xfrm>
            <a:off x="6415314" y="971549"/>
            <a:ext cx="4833260" cy="5514974"/>
          </a:xfrm>
          <a:prstGeom prst="rect">
            <a:avLst/>
          </a:prstGeom>
          <a:noFill/>
          <a:ln>
            <a:noFill/>
          </a:ln>
        </p:spPr>
      </p:pic>
      <p:sp>
        <p:nvSpPr>
          <p:cNvPr id="675" name="Google Shape;675;p47"/>
          <p:cNvSpPr/>
          <p:nvPr/>
        </p:nvSpPr>
        <p:spPr>
          <a:xfrm>
            <a:off x="6850744" y="2041625"/>
            <a:ext cx="4093027" cy="444489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lang="iw-IL" sz="2800" u="sng">
                <a:solidFill>
                  <a:srgbClr val="000000"/>
                </a:solidFill>
                <a:latin typeface="Arial"/>
                <a:ea typeface="Arial"/>
                <a:cs typeface="Arial"/>
                <a:sym typeface="Arial"/>
              </a:rPr>
              <a:t>מושגים שלמדנו עד עכשיו:</a:t>
            </a:r>
            <a:endParaRPr/>
          </a:p>
          <a:p>
            <a:pPr indent="0" lvl="0" marL="0" marR="0" rtl="1" algn="ctr">
              <a:spcBef>
                <a:spcPts val="0"/>
              </a:spcBef>
              <a:spcAft>
                <a:spcPts val="0"/>
              </a:spcAft>
              <a:buNone/>
            </a:pPr>
            <a:r>
              <a:t/>
            </a:r>
            <a:endParaRPr b="1" sz="500" u="sng">
              <a:solidFill>
                <a:srgbClr val="000000"/>
              </a:solidFill>
              <a:latin typeface="Arial"/>
              <a:ea typeface="Arial"/>
              <a:cs typeface="Arial"/>
              <a:sym typeface="Arial"/>
            </a:endParaRPr>
          </a:p>
          <a:p>
            <a:pPr indent="-342900" lvl="0" marL="342900" marR="0" rtl="1" algn="r">
              <a:spcBef>
                <a:spcPts val="0"/>
              </a:spcBef>
              <a:spcAft>
                <a:spcPts val="0"/>
              </a:spcAft>
              <a:buClr>
                <a:srgbClr val="000000"/>
              </a:buClr>
              <a:buSzPts val="2800"/>
              <a:buFont typeface="Noto Sans Symbols"/>
              <a:buChar char="✓"/>
            </a:pPr>
            <a:r>
              <a:rPr lang="iw-IL" sz="2800">
                <a:solidFill>
                  <a:srgbClr val="000000"/>
                </a:solidFill>
                <a:latin typeface="Arial"/>
                <a:ea typeface="Arial"/>
                <a:cs typeface="Arial"/>
                <a:sym typeface="Arial"/>
              </a:rPr>
              <a:t>Time Out</a:t>
            </a:r>
            <a:endParaRPr/>
          </a:p>
          <a:p>
            <a:pPr indent="-342900" lvl="0" marL="342900" marR="0" rtl="1" algn="r">
              <a:spcBef>
                <a:spcPts val="0"/>
              </a:spcBef>
              <a:spcAft>
                <a:spcPts val="0"/>
              </a:spcAft>
              <a:buClr>
                <a:srgbClr val="000000"/>
              </a:buClr>
              <a:buSzPts val="2800"/>
              <a:buFont typeface="Noto Sans Symbols"/>
              <a:buChar char="✓"/>
            </a:pPr>
            <a:r>
              <a:rPr lang="iw-IL" sz="2800">
                <a:solidFill>
                  <a:srgbClr val="000000"/>
                </a:solidFill>
                <a:latin typeface="Arial"/>
                <a:ea typeface="Arial"/>
                <a:cs typeface="Arial"/>
                <a:sym typeface="Arial"/>
              </a:rPr>
              <a:t>Retransmission</a:t>
            </a:r>
            <a:endParaRPr/>
          </a:p>
          <a:p>
            <a:pPr indent="-342900" lvl="0" marL="342900" marR="0" rtl="1" algn="r">
              <a:spcBef>
                <a:spcPts val="0"/>
              </a:spcBef>
              <a:spcAft>
                <a:spcPts val="0"/>
              </a:spcAft>
              <a:buClr>
                <a:srgbClr val="000000"/>
              </a:buClr>
              <a:buSzPts val="2800"/>
              <a:buFont typeface="Noto Sans Symbols"/>
              <a:buChar char="✓"/>
            </a:pPr>
            <a:r>
              <a:rPr lang="iw-IL" sz="2800">
                <a:solidFill>
                  <a:srgbClr val="000000"/>
                </a:solidFill>
                <a:latin typeface="Arial"/>
                <a:ea typeface="Arial"/>
                <a:cs typeface="Arial"/>
                <a:sym typeface="Arial"/>
              </a:rPr>
              <a:t>Buffer</a:t>
            </a:r>
            <a:endParaRPr/>
          </a:p>
          <a:p>
            <a:pPr indent="-342900" lvl="0" marL="342900" marR="0" rtl="1" algn="r">
              <a:spcBef>
                <a:spcPts val="0"/>
              </a:spcBef>
              <a:spcAft>
                <a:spcPts val="0"/>
              </a:spcAft>
              <a:buClr>
                <a:srgbClr val="000000"/>
              </a:buClr>
              <a:buSzPts val="2800"/>
              <a:buFont typeface="Noto Sans Symbols"/>
              <a:buChar char="✓"/>
            </a:pPr>
            <a:r>
              <a:rPr lang="iw-IL" sz="2800">
                <a:solidFill>
                  <a:srgbClr val="000000"/>
                </a:solidFill>
                <a:latin typeface="Arial"/>
                <a:ea typeface="Arial"/>
                <a:cs typeface="Arial"/>
                <a:sym typeface="Arial"/>
              </a:rPr>
              <a:t>Sequence Number (Seq)</a:t>
            </a:r>
            <a:endParaRPr/>
          </a:p>
          <a:p>
            <a:pPr indent="-342900" lvl="0" marL="342900" marR="0" rtl="1" algn="r">
              <a:spcBef>
                <a:spcPts val="0"/>
              </a:spcBef>
              <a:spcAft>
                <a:spcPts val="0"/>
              </a:spcAft>
              <a:buClr>
                <a:srgbClr val="000000"/>
              </a:buClr>
              <a:buSzPts val="2800"/>
              <a:buFont typeface="Noto Sans Symbols"/>
              <a:buChar char="✓"/>
            </a:pPr>
            <a:r>
              <a:rPr lang="iw-IL" sz="2800">
                <a:solidFill>
                  <a:srgbClr val="000000"/>
                </a:solidFill>
                <a:latin typeface="Arial"/>
                <a:ea typeface="Arial"/>
                <a:cs typeface="Arial"/>
                <a:sym typeface="Arial"/>
              </a:rPr>
              <a:t>Acknowledgment Number (Ack)</a:t>
            </a:r>
            <a:endParaRPr/>
          </a:p>
          <a:p>
            <a:pPr indent="-190500" lvl="0" marL="342900" marR="0" rtl="1" algn="r">
              <a:spcBef>
                <a:spcPts val="0"/>
              </a:spcBef>
              <a:spcAft>
                <a:spcPts val="0"/>
              </a:spcAft>
              <a:buClr>
                <a:schemeClr val="dk1"/>
              </a:buClr>
              <a:buSzPts val="2400"/>
              <a:buFont typeface="Noto Sans Symbols"/>
              <a:buNone/>
            </a:pPr>
            <a:r>
              <a:t/>
            </a:r>
            <a:endParaRPr sz="2400">
              <a:solidFill>
                <a:srgbClr val="000000"/>
              </a:solidFill>
              <a:latin typeface="Arial"/>
              <a:ea typeface="Arial"/>
              <a:cs typeface="Arial"/>
              <a:sym typeface="Arial"/>
            </a:endParaRPr>
          </a:p>
          <a:p>
            <a:pPr indent="-190500" lvl="0" marL="342900" marR="0" rtl="1" algn="r">
              <a:spcBef>
                <a:spcPts val="0"/>
              </a:spcBef>
              <a:spcAft>
                <a:spcPts val="0"/>
              </a:spcAft>
              <a:buClr>
                <a:schemeClr val="dk1"/>
              </a:buClr>
              <a:buSzPts val="2400"/>
              <a:buFont typeface="Noto Sans Symbols"/>
              <a:buNone/>
            </a:pPr>
            <a:r>
              <a:t/>
            </a:r>
            <a:endParaRPr sz="2400">
              <a:solidFill>
                <a:srgbClr val="000000"/>
              </a:solidFill>
              <a:latin typeface="Arial"/>
              <a:ea typeface="Arial"/>
              <a:cs typeface="Arial"/>
              <a:sym typeface="Arial"/>
            </a:endParaRPr>
          </a:p>
          <a:p>
            <a:pPr indent="-190500" lvl="0" marL="342900" marR="0" rtl="1" algn="r">
              <a:spcBef>
                <a:spcPts val="0"/>
              </a:spcBef>
              <a:spcAft>
                <a:spcPts val="0"/>
              </a:spcAft>
              <a:buClr>
                <a:schemeClr val="dk1"/>
              </a:buClr>
              <a:buSzPts val="2400"/>
              <a:buFont typeface="Noto Sans Symbols"/>
              <a:buNone/>
            </a:pPr>
            <a:r>
              <a:t/>
            </a:r>
            <a:endParaRPr sz="2400">
              <a:solidFill>
                <a:srgbClr val="000000"/>
              </a:solidFill>
              <a:latin typeface="Arial"/>
              <a:ea typeface="Arial"/>
              <a:cs typeface="Arial"/>
              <a:sym typeface="Arial"/>
            </a:endParaRPr>
          </a:p>
          <a:p>
            <a:pPr indent="0" lvl="0" marL="0" marR="0" rtl="1" algn="ctr">
              <a:spcBef>
                <a:spcPts val="0"/>
              </a:spcBef>
              <a:spcAft>
                <a:spcPts val="0"/>
              </a:spcAft>
              <a:buNone/>
            </a:pPr>
            <a:r>
              <a:t/>
            </a:r>
            <a:endParaRPr b="1" sz="24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5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500"/>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0" st="0"/>
                                            </p:txEl>
                                          </p:spTgt>
                                        </p:tgtEl>
                                        <p:attrNameLst>
                                          <p:attrName>style.visibility</p:attrName>
                                        </p:attrNameLst>
                                      </p:cBhvr>
                                      <p:to>
                                        <p:strVal val="visible"/>
                                      </p:to>
                                    </p:set>
                                    <p:animEffect filter="fade" transition="in">
                                      <p:cBhvr>
                                        <p:cTn dur="500"/>
                                        <p:tgtEl>
                                          <p:spTgt spid="67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1" st="1"/>
                                            </p:txEl>
                                          </p:spTgt>
                                        </p:tgtEl>
                                        <p:attrNameLst>
                                          <p:attrName>style.visibility</p:attrName>
                                        </p:attrNameLst>
                                      </p:cBhvr>
                                      <p:to>
                                        <p:strVal val="visible"/>
                                      </p:to>
                                    </p:set>
                                    <p:animEffect filter="fade" transition="in">
                                      <p:cBhvr>
                                        <p:cTn dur="500"/>
                                        <p:tgtEl>
                                          <p:spTgt spid="67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2" st="2"/>
                                            </p:txEl>
                                          </p:spTgt>
                                        </p:tgtEl>
                                        <p:attrNameLst>
                                          <p:attrName>style.visibility</p:attrName>
                                        </p:attrNameLst>
                                      </p:cBhvr>
                                      <p:to>
                                        <p:strVal val="visible"/>
                                      </p:to>
                                    </p:set>
                                    <p:animEffect filter="fade" transition="in">
                                      <p:cBhvr>
                                        <p:cTn dur="500"/>
                                        <p:tgtEl>
                                          <p:spTgt spid="67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3" st="3"/>
                                            </p:txEl>
                                          </p:spTgt>
                                        </p:tgtEl>
                                        <p:attrNameLst>
                                          <p:attrName>style.visibility</p:attrName>
                                        </p:attrNameLst>
                                      </p:cBhvr>
                                      <p:to>
                                        <p:strVal val="visible"/>
                                      </p:to>
                                    </p:set>
                                    <p:animEffect filter="fade" transition="in">
                                      <p:cBhvr>
                                        <p:cTn dur="500"/>
                                        <p:tgtEl>
                                          <p:spTgt spid="67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4" st="4"/>
                                            </p:txEl>
                                          </p:spTgt>
                                        </p:tgtEl>
                                        <p:attrNameLst>
                                          <p:attrName>style.visibility</p:attrName>
                                        </p:attrNameLst>
                                      </p:cBhvr>
                                      <p:to>
                                        <p:strVal val="visible"/>
                                      </p:to>
                                    </p:set>
                                    <p:animEffect filter="fade" transition="in">
                                      <p:cBhvr>
                                        <p:cTn dur="500"/>
                                        <p:tgtEl>
                                          <p:spTgt spid="67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5" st="5"/>
                                            </p:txEl>
                                          </p:spTgt>
                                        </p:tgtEl>
                                        <p:attrNameLst>
                                          <p:attrName>style.visibility</p:attrName>
                                        </p:attrNameLst>
                                      </p:cBhvr>
                                      <p:to>
                                        <p:strVal val="visible"/>
                                      </p:to>
                                    </p:set>
                                    <p:animEffect filter="fade" transition="in">
                                      <p:cBhvr>
                                        <p:cTn dur="500"/>
                                        <p:tgtEl>
                                          <p:spTgt spid="67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6" st="6"/>
                                            </p:txEl>
                                          </p:spTgt>
                                        </p:tgtEl>
                                        <p:attrNameLst>
                                          <p:attrName>style.visibility</p:attrName>
                                        </p:attrNameLst>
                                      </p:cBhvr>
                                      <p:to>
                                        <p:strVal val="visible"/>
                                      </p:to>
                                    </p:set>
                                    <p:animEffect filter="fade" transition="in">
                                      <p:cBhvr>
                                        <p:cTn dur="500"/>
                                        <p:tgtEl>
                                          <p:spTgt spid="67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7" st="7"/>
                                            </p:txEl>
                                          </p:spTgt>
                                        </p:tgtEl>
                                        <p:attrNameLst>
                                          <p:attrName>style.visibility</p:attrName>
                                        </p:attrNameLst>
                                      </p:cBhvr>
                                      <p:to>
                                        <p:strVal val="visible"/>
                                      </p:to>
                                    </p:set>
                                    <p:animEffect filter="fade" transition="in">
                                      <p:cBhvr>
                                        <p:cTn dur="500"/>
                                        <p:tgtEl>
                                          <p:spTgt spid="67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8" st="8"/>
                                            </p:txEl>
                                          </p:spTgt>
                                        </p:tgtEl>
                                        <p:attrNameLst>
                                          <p:attrName>style.visibility</p:attrName>
                                        </p:attrNameLst>
                                      </p:cBhvr>
                                      <p:to>
                                        <p:strVal val="visible"/>
                                      </p:to>
                                    </p:set>
                                    <p:animEffect filter="fade" transition="in">
                                      <p:cBhvr>
                                        <p:cTn dur="500"/>
                                        <p:tgtEl>
                                          <p:spTgt spid="675">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9" st="9"/>
                                            </p:txEl>
                                          </p:spTgt>
                                        </p:tgtEl>
                                        <p:attrNameLst>
                                          <p:attrName>style.visibility</p:attrName>
                                        </p:attrNameLst>
                                      </p:cBhvr>
                                      <p:to>
                                        <p:strVal val="visible"/>
                                      </p:to>
                                    </p:set>
                                    <p:animEffect filter="fade" transition="in">
                                      <p:cBhvr>
                                        <p:cTn dur="500"/>
                                        <p:tgtEl>
                                          <p:spTgt spid="675">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5">
                                            <p:txEl>
                                              <p:pRg end="10" st="10"/>
                                            </p:txEl>
                                          </p:spTgt>
                                        </p:tgtEl>
                                        <p:attrNameLst>
                                          <p:attrName>style.visibility</p:attrName>
                                        </p:attrNameLst>
                                      </p:cBhvr>
                                      <p:to>
                                        <p:strVal val="visible"/>
                                      </p:to>
                                    </p:set>
                                    <p:animEffect filter="fade" transition="in">
                                      <p:cBhvr>
                                        <p:cTn dur="500"/>
                                        <p:tgtEl>
                                          <p:spTgt spid="67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8"/>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מה יקרה עכשיו?</a:t>
            </a:r>
            <a:endParaRPr b="1" i="0" sz="4400" u="none" cap="none" strike="noStrike">
              <a:solidFill>
                <a:schemeClr val="dk1"/>
              </a:solidFill>
              <a:latin typeface="Tahoma"/>
              <a:ea typeface="Tahoma"/>
              <a:cs typeface="Tahoma"/>
              <a:sym typeface="Tahoma"/>
            </a:endParaRPr>
          </a:p>
        </p:txBody>
      </p:sp>
      <p:sp>
        <p:nvSpPr>
          <p:cNvPr id="682" name="Google Shape;682;p48"/>
          <p:cNvSpPr txBox="1"/>
          <p:nvPr/>
        </p:nvSpPr>
        <p:spPr>
          <a:xfrm>
            <a:off x="1524001" y="1644349"/>
            <a:ext cx="9010185" cy="55864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683" name="Google Shape;683;p48"/>
          <p:cNvSpPr/>
          <p:nvPr/>
        </p:nvSpPr>
        <p:spPr>
          <a:xfrm>
            <a:off x="1604156" y="2229157"/>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א'</a:t>
            </a:r>
            <a:endParaRPr b="1" sz="1800">
              <a:solidFill>
                <a:srgbClr val="000000"/>
              </a:solidFill>
              <a:latin typeface="Calibri"/>
              <a:ea typeface="Calibri"/>
              <a:cs typeface="Calibri"/>
              <a:sym typeface="Calibri"/>
            </a:endParaRPr>
          </a:p>
        </p:txBody>
      </p:sp>
      <p:sp>
        <p:nvSpPr>
          <p:cNvPr id="684" name="Google Shape;684;p48"/>
          <p:cNvSpPr/>
          <p:nvPr/>
        </p:nvSpPr>
        <p:spPr>
          <a:xfrm>
            <a:off x="8881351" y="2276306"/>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ב'</a:t>
            </a:r>
            <a:endParaRPr b="1" sz="1800">
              <a:solidFill>
                <a:srgbClr val="000000"/>
              </a:solidFill>
              <a:latin typeface="Calibri"/>
              <a:ea typeface="Calibri"/>
              <a:cs typeface="Calibri"/>
              <a:sym typeface="Calibri"/>
            </a:endParaRPr>
          </a:p>
        </p:txBody>
      </p:sp>
      <p:cxnSp>
        <p:nvCxnSpPr>
          <p:cNvPr id="685" name="Google Shape;685;p48"/>
          <p:cNvCxnSpPr/>
          <p:nvPr/>
        </p:nvCxnSpPr>
        <p:spPr>
          <a:xfrm>
            <a:off x="3338211" y="2661149"/>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686" name="Google Shape;686;p48"/>
          <p:cNvSpPr/>
          <p:nvPr/>
        </p:nvSpPr>
        <p:spPr>
          <a:xfrm>
            <a:off x="1657816" y="2607061"/>
            <a:ext cx="1557923" cy="3388625"/>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Google Shape;687;p48"/>
          <p:cNvSpPr/>
          <p:nvPr/>
        </p:nvSpPr>
        <p:spPr>
          <a:xfrm>
            <a:off x="8748467" y="2614611"/>
            <a:ext cx="1557923" cy="3514891"/>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688" name="Google Shape;688;p48"/>
          <p:cNvGraphicFramePr/>
          <p:nvPr/>
        </p:nvGraphicFramePr>
        <p:xfrm>
          <a:off x="1657816" y="1680501"/>
          <a:ext cx="3000000" cy="3000000"/>
        </p:xfrm>
        <a:graphic>
          <a:graphicData uri="http://schemas.openxmlformats.org/drawingml/2006/table">
            <a:tbl>
              <a:tblPr bandRow="1" firstRow="1">
                <a:noFill/>
                <a:tableStyleId>{05877412-3D8F-4772-9F8E-2F1DA8E046DE}</a:tableStyleId>
              </a:tblPr>
              <a:tblGrid>
                <a:gridCol w="293275"/>
                <a:gridCol w="297750"/>
                <a:gridCol w="288800"/>
                <a:gridCol w="293275"/>
                <a:gridCol w="293275"/>
                <a:gridCol w="293275"/>
                <a:gridCol w="293275"/>
                <a:gridCol w="293275"/>
                <a:gridCol w="293275"/>
              </a:tblGrid>
              <a:tr h="397550">
                <a:tc>
                  <a:txBody>
                    <a:bodyPr/>
                    <a:lstStyle/>
                    <a:p>
                      <a:pPr indent="0" lvl="0" marL="0" marR="0" rtl="0" algn="ctr">
                        <a:spcBef>
                          <a:spcPts val="0"/>
                        </a:spcBef>
                        <a:spcAft>
                          <a:spcPts val="0"/>
                        </a:spcAft>
                        <a:buNone/>
                      </a:pPr>
                      <a:r>
                        <a:rPr b="1" lang="iw-IL" sz="1600" u="none" cap="none" strike="noStrike">
                          <a:solidFill>
                            <a:schemeClr val="lt1"/>
                          </a:solidFill>
                        </a:rPr>
                        <a:t>1</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2</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3</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4</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5</a:t>
                      </a:r>
                      <a:endParaRPr b="1" sz="16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6</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7</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8</a:t>
                      </a:r>
                      <a:endParaRPr b="1" sz="1600" u="none" cap="none" strike="noStrike">
                        <a:solidFill>
                          <a:schemeClr val="lt1"/>
                        </a:solidFill>
                        <a:latin typeface="Arial"/>
                        <a:ea typeface="Arial"/>
                        <a:cs typeface="Arial"/>
                        <a:sym typeface="Aria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9</a:t>
                      </a:r>
                      <a:endParaRPr b="1" sz="1600" u="none" cap="none" strike="noStrike">
                        <a:solidFill>
                          <a:schemeClr val="lt1"/>
                        </a:solidFill>
                        <a:latin typeface="Arial"/>
                        <a:ea typeface="Arial"/>
                        <a:cs typeface="Arial"/>
                        <a:sym typeface="Aria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sp>
        <p:nvSpPr>
          <p:cNvPr id="689" name="Google Shape;689;p48"/>
          <p:cNvSpPr/>
          <p:nvPr/>
        </p:nvSpPr>
        <p:spPr>
          <a:xfrm rot="517854">
            <a:off x="4734283" y="2579206"/>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1</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cxnSp>
        <p:nvCxnSpPr>
          <p:cNvPr id="690" name="Google Shape;690;p48"/>
          <p:cNvCxnSpPr/>
          <p:nvPr/>
        </p:nvCxnSpPr>
        <p:spPr>
          <a:xfrm flipH="1">
            <a:off x="3251412" y="3515478"/>
            <a:ext cx="5402639" cy="36663"/>
          </a:xfrm>
          <a:prstGeom prst="straightConnector1">
            <a:avLst/>
          </a:prstGeom>
          <a:noFill/>
          <a:ln cap="flat" cmpd="sng" w="57150">
            <a:solidFill>
              <a:srgbClr val="00B050"/>
            </a:solidFill>
            <a:prstDash val="solid"/>
            <a:miter lim="800000"/>
            <a:headEnd len="sm" w="sm" type="none"/>
            <a:tailEnd len="med" w="med" type="triangle"/>
          </a:ln>
        </p:spPr>
      </p:cxnSp>
      <p:sp>
        <p:nvSpPr>
          <p:cNvPr id="691" name="Google Shape;691;p48"/>
          <p:cNvSpPr/>
          <p:nvPr/>
        </p:nvSpPr>
        <p:spPr>
          <a:xfrm>
            <a:off x="5233154" y="3318033"/>
            <a:ext cx="1086846" cy="418286"/>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800">
                <a:solidFill>
                  <a:schemeClr val="lt1"/>
                </a:solidFill>
                <a:latin typeface="Calibri"/>
                <a:ea typeface="Calibri"/>
                <a:cs typeface="Calibri"/>
                <a:sym typeface="Calibri"/>
              </a:rPr>
              <a:t>Ack = 4</a:t>
            </a:r>
            <a:endParaRPr/>
          </a:p>
        </p:txBody>
      </p:sp>
      <p:sp>
        <p:nvSpPr>
          <p:cNvPr id="692" name="Google Shape;692;p48"/>
          <p:cNvSpPr/>
          <p:nvPr/>
        </p:nvSpPr>
        <p:spPr>
          <a:xfrm>
            <a:off x="1657595" y="1557167"/>
            <a:ext cx="880946" cy="687481"/>
          </a:xfrm>
          <a:prstGeom prst="rect">
            <a:avLst/>
          </a:prstGeom>
          <a:solidFill>
            <a:srgbClr val="FFFF00">
              <a:alpha val="32549"/>
            </a:srgb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3" name="Google Shape;693;p48"/>
          <p:cNvSpPr/>
          <p:nvPr/>
        </p:nvSpPr>
        <p:spPr>
          <a:xfrm>
            <a:off x="1914073" y="1105881"/>
            <a:ext cx="334536" cy="393296"/>
          </a:xfrm>
          <a:prstGeom prst="downArrow">
            <a:avLst>
              <a:gd fmla="val 50000" name="adj1"/>
              <a:gd fmla="val 50000" name="adj2"/>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4" name="Google Shape;694;p48"/>
          <p:cNvSpPr/>
          <p:nvPr/>
        </p:nvSpPr>
        <p:spPr>
          <a:xfrm>
            <a:off x="4610104" y="4750064"/>
            <a:ext cx="2332946" cy="576212"/>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2000">
                <a:solidFill>
                  <a:schemeClr val="dk1"/>
                </a:solidFill>
                <a:latin typeface="Arial"/>
                <a:ea typeface="Arial"/>
                <a:cs typeface="Arial"/>
                <a:sym typeface="Arial"/>
              </a:rPr>
              <a:t>מה יקרה עכשיו?</a:t>
            </a:r>
            <a:endParaRPr b="1" sz="2000">
              <a:solidFill>
                <a:schemeClr val="dk1"/>
              </a:solidFill>
              <a:latin typeface="Arial"/>
              <a:ea typeface="Arial"/>
              <a:cs typeface="Arial"/>
              <a:sym typeface="Arial"/>
            </a:endParaRPr>
          </a:p>
        </p:txBody>
      </p:sp>
      <p:cxnSp>
        <p:nvCxnSpPr>
          <p:cNvPr id="695" name="Google Shape;695;p48"/>
          <p:cNvCxnSpPr/>
          <p:nvPr/>
        </p:nvCxnSpPr>
        <p:spPr>
          <a:xfrm>
            <a:off x="3310154" y="3898162"/>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696" name="Google Shape;696;p48"/>
          <p:cNvSpPr/>
          <p:nvPr/>
        </p:nvSpPr>
        <p:spPr>
          <a:xfrm rot="517854">
            <a:off x="4706226" y="3816219"/>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4</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pic>
        <p:nvPicPr>
          <p:cNvPr descr="http://www.fontsaddict.com/images/icons/png/27891.png" id="697" name="Google Shape;697;p48"/>
          <p:cNvPicPr preferRelativeResize="0"/>
          <p:nvPr/>
        </p:nvPicPr>
        <p:blipFill rotWithShape="1">
          <a:blip r:embed="rId3">
            <a:alphaModFix/>
          </a:blip>
          <a:srcRect b="0" l="0" r="0" t="0"/>
          <a:stretch/>
        </p:blipFill>
        <p:spPr>
          <a:xfrm>
            <a:off x="2912882" y="2705158"/>
            <a:ext cx="276661" cy="250117"/>
          </a:xfrm>
          <a:prstGeom prst="rect">
            <a:avLst/>
          </a:prstGeom>
          <a:noFill/>
          <a:ln>
            <a:noFill/>
          </a:ln>
        </p:spPr>
      </p:pic>
      <p:sp>
        <p:nvSpPr>
          <p:cNvPr id="698" name="Google Shape;698;p48"/>
          <p:cNvSpPr/>
          <p:nvPr/>
        </p:nvSpPr>
        <p:spPr>
          <a:xfrm>
            <a:off x="1637390" y="2627610"/>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400">
                <a:solidFill>
                  <a:srgbClr val="000000"/>
                </a:solidFill>
                <a:latin typeface="Calibri"/>
                <a:ea typeface="Calibri"/>
                <a:cs typeface="Calibri"/>
                <a:sym typeface="Calibri"/>
              </a:rPr>
              <a:t>טיימר 1 מתחיל</a:t>
            </a:r>
            <a:endParaRPr b="1" sz="1400">
              <a:solidFill>
                <a:srgbClr val="000000"/>
              </a:solidFill>
              <a:latin typeface="Calibri"/>
              <a:ea typeface="Calibri"/>
              <a:cs typeface="Calibri"/>
              <a:sym typeface="Calibri"/>
            </a:endParaRPr>
          </a:p>
        </p:txBody>
      </p:sp>
      <p:pic>
        <p:nvPicPr>
          <p:cNvPr descr="http://www.fontsaddict.com/images/icons/png/27891.png" id="699" name="Google Shape;699;p48"/>
          <p:cNvPicPr preferRelativeResize="0"/>
          <p:nvPr/>
        </p:nvPicPr>
        <p:blipFill rotWithShape="1">
          <a:blip r:embed="rId4">
            <a:alphaModFix/>
          </a:blip>
          <a:srcRect b="0" l="0" r="0" t="0"/>
          <a:stretch/>
        </p:blipFill>
        <p:spPr>
          <a:xfrm>
            <a:off x="2926714" y="4709485"/>
            <a:ext cx="276661" cy="250117"/>
          </a:xfrm>
          <a:prstGeom prst="rect">
            <a:avLst/>
          </a:prstGeom>
          <a:noFill/>
          <a:ln>
            <a:noFill/>
          </a:ln>
        </p:spPr>
      </p:pic>
      <p:sp>
        <p:nvSpPr>
          <p:cNvPr id="700" name="Google Shape;700;p48"/>
          <p:cNvSpPr/>
          <p:nvPr/>
        </p:nvSpPr>
        <p:spPr>
          <a:xfrm>
            <a:off x="1595288" y="4643268"/>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400">
                <a:solidFill>
                  <a:srgbClr val="FF0000"/>
                </a:solidFill>
                <a:latin typeface="Calibri"/>
                <a:ea typeface="Calibri"/>
                <a:cs typeface="Calibri"/>
                <a:sym typeface="Calibri"/>
              </a:rPr>
              <a:t>טיימר 2 הסתיים</a:t>
            </a:r>
            <a:br>
              <a:rPr b="1" lang="iw-IL" sz="1400">
                <a:solidFill>
                  <a:srgbClr val="FF0000"/>
                </a:solidFill>
                <a:latin typeface="Calibri"/>
                <a:ea typeface="Calibri"/>
                <a:cs typeface="Calibri"/>
                <a:sym typeface="Calibri"/>
              </a:rPr>
            </a:br>
            <a:r>
              <a:rPr b="1" lang="iw-IL" sz="1400">
                <a:solidFill>
                  <a:srgbClr val="FF0000"/>
                </a:solidFill>
                <a:latin typeface="Calibri"/>
                <a:ea typeface="Calibri"/>
                <a:cs typeface="Calibri"/>
                <a:sym typeface="Calibri"/>
              </a:rPr>
              <a:t>Time out</a:t>
            </a:r>
            <a:endParaRPr/>
          </a:p>
        </p:txBody>
      </p:sp>
      <p:pic>
        <p:nvPicPr>
          <p:cNvPr descr="http://www.fontsaddict.com/images/icons/png/27891.png" id="701" name="Google Shape;701;p48"/>
          <p:cNvPicPr preferRelativeResize="0"/>
          <p:nvPr/>
        </p:nvPicPr>
        <p:blipFill rotWithShape="1">
          <a:blip r:embed="rId3">
            <a:alphaModFix/>
          </a:blip>
          <a:srcRect b="0" l="0" r="0" t="0"/>
          <a:stretch/>
        </p:blipFill>
        <p:spPr>
          <a:xfrm>
            <a:off x="2890585" y="3806557"/>
            <a:ext cx="276661" cy="250117"/>
          </a:xfrm>
          <a:prstGeom prst="rect">
            <a:avLst/>
          </a:prstGeom>
          <a:noFill/>
          <a:ln>
            <a:noFill/>
          </a:ln>
        </p:spPr>
      </p:pic>
      <p:sp>
        <p:nvSpPr>
          <p:cNvPr id="702" name="Google Shape;702;p48"/>
          <p:cNvSpPr/>
          <p:nvPr/>
        </p:nvSpPr>
        <p:spPr>
          <a:xfrm>
            <a:off x="1615093" y="3729009"/>
            <a:ext cx="1425038" cy="338305"/>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400">
                <a:solidFill>
                  <a:srgbClr val="000000"/>
                </a:solidFill>
                <a:latin typeface="Calibri"/>
                <a:ea typeface="Calibri"/>
                <a:cs typeface="Calibri"/>
                <a:sym typeface="Calibri"/>
              </a:rPr>
              <a:t>טיימר 2 מתחיל</a:t>
            </a:r>
            <a:endParaRPr b="1" sz="1400">
              <a:solidFill>
                <a:srgbClr val="000000"/>
              </a:solidFill>
              <a:latin typeface="Calibri"/>
              <a:ea typeface="Calibri"/>
              <a:cs typeface="Calibri"/>
              <a:sym typeface="Calibri"/>
            </a:endParaRPr>
          </a:p>
        </p:txBody>
      </p:sp>
      <p:cxnSp>
        <p:nvCxnSpPr>
          <p:cNvPr id="703" name="Google Shape;703;p48"/>
          <p:cNvCxnSpPr/>
          <p:nvPr/>
        </p:nvCxnSpPr>
        <p:spPr>
          <a:xfrm>
            <a:off x="3286648" y="5047450"/>
            <a:ext cx="5343896" cy="593607"/>
          </a:xfrm>
          <a:prstGeom prst="straightConnector1">
            <a:avLst/>
          </a:prstGeom>
          <a:noFill/>
          <a:ln cap="flat" cmpd="sng" w="57150">
            <a:solidFill>
              <a:srgbClr val="2F5496"/>
            </a:solidFill>
            <a:prstDash val="solid"/>
            <a:miter lim="800000"/>
            <a:headEnd len="sm" w="sm" type="none"/>
            <a:tailEnd len="med" w="med" type="triangle"/>
          </a:ln>
        </p:spPr>
      </p:cxnSp>
      <p:sp>
        <p:nvSpPr>
          <p:cNvPr id="704" name="Google Shape;704;p48"/>
          <p:cNvSpPr/>
          <p:nvPr/>
        </p:nvSpPr>
        <p:spPr>
          <a:xfrm rot="517854">
            <a:off x="4682720" y="4965507"/>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4</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500"/>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5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500"/>
                                        <p:tgtEl>
                                          <p:spTgt spid="6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500"/>
                                        <p:tgtEl>
                                          <p:spTgt spid="689"/>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5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500"/>
                                        <p:tgtEl>
                                          <p:spTgt spid="6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500"/>
                                        <p:tgtEl>
                                          <p:spTgt spid="690"/>
                                        </p:tgtEl>
                                      </p:cBhvr>
                                    </p:animEffect>
                                  </p:childTnLst>
                                </p:cTn>
                              </p:par>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500"/>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5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500"/>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5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5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500"/>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94"/>
                                        </p:tgtEl>
                                      </p:cBhvr>
                                    </p:animEffect>
                                    <p:set>
                                      <p:cBhvr>
                                        <p:cTn dur="1" fill="hold">
                                          <p:stCondLst>
                                            <p:cond delay="500"/>
                                          </p:stCondLst>
                                        </p:cTn>
                                        <p:tgtEl>
                                          <p:spTgt spid="6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500"/>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9"/>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מה יקרה עכשיו?</a:t>
            </a:r>
            <a:endParaRPr b="1" i="0" sz="4400" u="none" cap="none" strike="noStrike">
              <a:solidFill>
                <a:schemeClr val="dk1"/>
              </a:solidFill>
              <a:latin typeface="Tahoma"/>
              <a:ea typeface="Tahoma"/>
              <a:cs typeface="Tahoma"/>
              <a:sym typeface="Tahoma"/>
            </a:endParaRPr>
          </a:p>
        </p:txBody>
      </p:sp>
      <p:sp>
        <p:nvSpPr>
          <p:cNvPr id="711" name="Google Shape;711;p49"/>
          <p:cNvSpPr/>
          <p:nvPr/>
        </p:nvSpPr>
        <p:spPr>
          <a:xfrm>
            <a:off x="1604156" y="2287030"/>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א'</a:t>
            </a:r>
            <a:endParaRPr b="1" sz="1800">
              <a:solidFill>
                <a:srgbClr val="000000"/>
              </a:solidFill>
              <a:latin typeface="Calibri"/>
              <a:ea typeface="Calibri"/>
              <a:cs typeface="Calibri"/>
              <a:sym typeface="Calibri"/>
            </a:endParaRPr>
          </a:p>
        </p:txBody>
      </p:sp>
      <p:sp>
        <p:nvSpPr>
          <p:cNvPr id="712" name="Google Shape;712;p49"/>
          <p:cNvSpPr/>
          <p:nvPr/>
        </p:nvSpPr>
        <p:spPr>
          <a:xfrm>
            <a:off x="8881351" y="2334179"/>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ב'</a:t>
            </a:r>
            <a:endParaRPr b="1" sz="1800">
              <a:solidFill>
                <a:srgbClr val="000000"/>
              </a:solidFill>
              <a:latin typeface="Calibri"/>
              <a:ea typeface="Calibri"/>
              <a:cs typeface="Calibri"/>
              <a:sym typeface="Calibri"/>
            </a:endParaRPr>
          </a:p>
        </p:txBody>
      </p:sp>
      <p:cxnSp>
        <p:nvCxnSpPr>
          <p:cNvPr id="713" name="Google Shape;713;p49"/>
          <p:cNvCxnSpPr/>
          <p:nvPr/>
        </p:nvCxnSpPr>
        <p:spPr>
          <a:xfrm>
            <a:off x="3338212" y="2719021"/>
            <a:ext cx="5292333" cy="1411486"/>
          </a:xfrm>
          <a:prstGeom prst="straightConnector1">
            <a:avLst/>
          </a:prstGeom>
          <a:noFill/>
          <a:ln cap="flat" cmpd="sng" w="57150">
            <a:solidFill>
              <a:srgbClr val="2F5496"/>
            </a:solidFill>
            <a:prstDash val="solid"/>
            <a:miter lim="800000"/>
            <a:headEnd len="sm" w="sm" type="none"/>
            <a:tailEnd len="med" w="med" type="triangle"/>
          </a:ln>
        </p:spPr>
      </p:cxnSp>
      <p:sp>
        <p:nvSpPr>
          <p:cNvPr id="714" name="Google Shape;714;p49"/>
          <p:cNvSpPr/>
          <p:nvPr/>
        </p:nvSpPr>
        <p:spPr>
          <a:xfrm>
            <a:off x="1657816" y="2664934"/>
            <a:ext cx="1557923" cy="3388625"/>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5" name="Google Shape;715;p49"/>
          <p:cNvSpPr/>
          <p:nvPr/>
        </p:nvSpPr>
        <p:spPr>
          <a:xfrm>
            <a:off x="8748467" y="2672484"/>
            <a:ext cx="1557923" cy="3514891"/>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716" name="Google Shape;716;p49"/>
          <p:cNvGraphicFramePr/>
          <p:nvPr/>
        </p:nvGraphicFramePr>
        <p:xfrm>
          <a:off x="1657816" y="1738374"/>
          <a:ext cx="3000000" cy="3000000"/>
        </p:xfrm>
        <a:graphic>
          <a:graphicData uri="http://schemas.openxmlformats.org/drawingml/2006/table">
            <a:tbl>
              <a:tblPr bandRow="1" firstRow="1">
                <a:noFill/>
                <a:tableStyleId>{05877412-3D8F-4772-9F8E-2F1DA8E046DE}</a:tableStyleId>
              </a:tblPr>
              <a:tblGrid>
                <a:gridCol w="293275"/>
                <a:gridCol w="297750"/>
                <a:gridCol w="288800"/>
                <a:gridCol w="293275"/>
                <a:gridCol w="293275"/>
                <a:gridCol w="293275"/>
                <a:gridCol w="293275"/>
                <a:gridCol w="293275"/>
                <a:gridCol w="293275"/>
              </a:tblGrid>
              <a:tr h="397550">
                <a:tc>
                  <a:txBody>
                    <a:bodyPr/>
                    <a:lstStyle/>
                    <a:p>
                      <a:pPr indent="0" lvl="0" marL="0" marR="0" rtl="0" algn="ctr">
                        <a:spcBef>
                          <a:spcPts val="0"/>
                        </a:spcBef>
                        <a:spcAft>
                          <a:spcPts val="0"/>
                        </a:spcAft>
                        <a:buNone/>
                      </a:pPr>
                      <a:r>
                        <a:rPr b="1" lang="iw-IL" sz="1600" u="none" cap="none" strike="noStrike">
                          <a:solidFill>
                            <a:schemeClr val="lt1"/>
                          </a:solidFill>
                        </a:rPr>
                        <a:t>1</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2</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3</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4</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5</a:t>
                      </a:r>
                      <a:endParaRPr b="1" sz="16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6</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7</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8</a:t>
                      </a:r>
                      <a:endParaRPr b="1" sz="1600" u="none" cap="none" strike="noStrike">
                        <a:solidFill>
                          <a:schemeClr val="lt1"/>
                        </a:solidFill>
                        <a:latin typeface="Arial"/>
                        <a:ea typeface="Arial"/>
                        <a:cs typeface="Arial"/>
                        <a:sym typeface="Aria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9</a:t>
                      </a:r>
                      <a:endParaRPr b="1" sz="1600" u="none" cap="none" strike="noStrike">
                        <a:solidFill>
                          <a:schemeClr val="lt1"/>
                        </a:solidFill>
                        <a:latin typeface="Arial"/>
                        <a:ea typeface="Arial"/>
                        <a:cs typeface="Arial"/>
                        <a:sym typeface="Aria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sp>
        <p:nvSpPr>
          <p:cNvPr id="717" name="Google Shape;717;p49"/>
          <p:cNvSpPr/>
          <p:nvPr/>
        </p:nvSpPr>
        <p:spPr>
          <a:xfrm rot="517854">
            <a:off x="4808113" y="2872746"/>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1</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sp>
        <p:nvSpPr>
          <p:cNvPr id="718" name="Google Shape;718;p49"/>
          <p:cNvSpPr/>
          <p:nvPr/>
        </p:nvSpPr>
        <p:spPr>
          <a:xfrm>
            <a:off x="4817904" y="4668674"/>
            <a:ext cx="2332946" cy="576212"/>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2000">
                <a:solidFill>
                  <a:schemeClr val="dk1"/>
                </a:solidFill>
                <a:latin typeface="Arial"/>
                <a:ea typeface="Arial"/>
                <a:cs typeface="Arial"/>
                <a:sym typeface="Arial"/>
              </a:rPr>
              <a:t>מה יקרה עכשיו?</a:t>
            </a:r>
            <a:endParaRPr b="1" sz="2000">
              <a:solidFill>
                <a:schemeClr val="dk1"/>
              </a:solidFill>
              <a:latin typeface="Arial"/>
              <a:ea typeface="Arial"/>
              <a:cs typeface="Arial"/>
              <a:sym typeface="Arial"/>
            </a:endParaRPr>
          </a:p>
        </p:txBody>
      </p:sp>
      <p:cxnSp>
        <p:nvCxnSpPr>
          <p:cNvPr id="719" name="Google Shape;719;p49"/>
          <p:cNvCxnSpPr/>
          <p:nvPr/>
        </p:nvCxnSpPr>
        <p:spPr>
          <a:xfrm>
            <a:off x="3310154" y="3477466"/>
            <a:ext cx="5320390" cy="758445"/>
          </a:xfrm>
          <a:prstGeom prst="straightConnector1">
            <a:avLst/>
          </a:prstGeom>
          <a:noFill/>
          <a:ln cap="flat" cmpd="sng" w="57150">
            <a:solidFill>
              <a:srgbClr val="2F5496"/>
            </a:solidFill>
            <a:prstDash val="solid"/>
            <a:miter lim="800000"/>
            <a:headEnd len="sm" w="sm" type="none"/>
            <a:tailEnd len="med" w="med" type="triangle"/>
          </a:ln>
        </p:spPr>
      </p:cxnSp>
      <p:sp>
        <p:nvSpPr>
          <p:cNvPr id="720" name="Google Shape;720;p49"/>
          <p:cNvSpPr/>
          <p:nvPr/>
        </p:nvSpPr>
        <p:spPr>
          <a:xfrm rot="517854">
            <a:off x="4667842" y="3570077"/>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4</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cxnSp>
        <p:nvCxnSpPr>
          <p:cNvPr id="721" name="Google Shape;721;p49"/>
          <p:cNvCxnSpPr/>
          <p:nvPr/>
        </p:nvCxnSpPr>
        <p:spPr>
          <a:xfrm flipH="1">
            <a:off x="3240510" y="4672884"/>
            <a:ext cx="5390035" cy="401444"/>
          </a:xfrm>
          <a:prstGeom prst="straightConnector1">
            <a:avLst/>
          </a:prstGeom>
          <a:noFill/>
          <a:ln cap="flat" cmpd="sng" w="57150">
            <a:solidFill>
              <a:srgbClr val="00B050"/>
            </a:solidFill>
            <a:prstDash val="solid"/>
            <a:miter lim="800000"/>
            <a:headEnd len="sm" w="sm" type="none"/>
            <a:tailEnd len="med" w="med" type="triangle"/>
          </a:ln>
        </p:spPr>
      </p:cxnSp>
      <p:sp>
        <p:nvSpPr>
          <p:cNvPr id="722" name="Google Shape;722;p49"/>
          <p:cNvSpPr/>
          <p:nvPr/>
        </p:nvSpPr>
        <p:spPr>
          <a:xfrm>
            <a:off x="5193184" y="4664463"/>
            <a:ext cx="1086846" cy="418286"/>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800">
                <a:solidFill>
                  <a:schemeClr val="lt1"/>
                </a:solidFill>
                <a:latin typeface="Calibri"/>
                <a:ea typeface="Calibri"/>
                <a:cs typeface="Calibri"/>
                <a:sym typeface="Calibri"/>
              </a:rPr>
              <a:t>ACK = ?</a:t>
            </a:r>
            <a:endParaRPr/>
          </a:p>
        </p:txBody>
      </p:sp>
      <p:sp>
        <p:nvSpPr>
          <p:cNvPr id="723" name="Google Shape;723;p49"/>
          <p:cNvSpPr/>
          <p:nvPr/>
        </p:nvSpPr>
        <p:spPr>
          <a:xfrm>
            <a:off x="5193184" y="4668674"/>
            <a:ext cx="1086846" cy="418286"/>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800">
                <a:solidFill>
                  <a:schemeClr val="lt1"/>
                </a:solidFill>
                <a:latin typeface="Calibri"/>
                <a:ea typeface="Calibri"/>
                <a:cs typeface="Calibri"/>
                <a:sym typeface="Calibri"/>
              </a:rPr>
              <a:t>Ack = 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500"/>
                                        <p:tgtEl>
                                          <p:spTgt spid="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500"/>
                                        <p:tgtEl>
                                          <p:spTgt spid="716"/>
                                        </p:tgtEl>
                                      </p:cBhvr>
                                    </p:animEffect>
                                  </p:childTnLst>
                                </p:cTn>
                              </p:par>
                              <p:par>
                                <p:cTn fill="hold" nodeType="with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500"/>
                                        <p:tgtEl>
                                          <p:spTgt spid="712"/>
                                        </p:tgtEl>
                                      </p:cBhvr>
                                    </p:animEffect>
                                  </p:childTnLst>
                                </p:cTn>
                              </p:par>
                              <p:par>
                                <p:cTn fill="hold" nodeType="with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500"/>
                                        <p:tgtEl>
                                          <p:spTgt spid="7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2000"/>
                                        <p:tgtEl>
                                          <p:spTgt spid="713"/>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500"/>
                                        <p:tgtEl>
                                          <p:spTgt spid="717"/>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500"/>
                                        <p:tgtEl>
                                          <p:spTgt spid="7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500"/>
                                        <p:tgtEl>
                                          <p:spTgt spid="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18"/>
                                        </p:tgtEl>
                                      </p:cBhvr>
                                    </p:animEffect>
                                    <p:set>
                                      <p:cBhvr>
                                        <p:cTn dur="1" fill="hold">
                                          <p:stCondLst>
                                            <p:cond delay="500"/>
                                          </p:stCondLst>
                                        </p:cTn>
                                        <p:tgtEl>
                                          <p:spTgt spid="7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500"/>
                                        <p:tgtEl>
                                          <p:spTgt spid="721"/>
                                        </p:tgtEl>
                                      </p:cBhvr>
                                    </p:animEffect>
                                  </p:childTnLst>
                                </p:cTn>
                              </p:par>
                              <p:par>
                                <p:cTn fill="hold" nodeType="with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500"/>
                                        <p:tgtEl>
                                          <p:spTgt spid="7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5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0"/>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מה יקרה עכשיו?</a:t>
            </a:r>
            <a:endParaRPr b="1" i="0" sz="4400" u="none" cap="none" strike="noStrike">
              <a:solidFill>
                <a:schemeClr val="dk1"/>
              </a:solidFill>
              <a:latin typeface="Tahoma"/>
              <a:ea typeface="Tahoma"/>
              <a:cs typeface="Tahoma"/>
              <a:sym typeface="Tahoma"/>
            </a:endParaRPr>
          </a:p>
        </p:txBody>
      </p:sp>
      <p:sp>
        <p:nvSpPr>
          <p:cNvPr id="730" name="Google Shape;730;p50"/>
          <p:cNvSpPr txBox="1"/>
          <p:nvPr/>
        </p:nvSpPr>
        <p:spPr>
          <a:xfrm>
            <a:off x="1547151" y="1359544"/>
            <a:ext cx="9010185" cy="55864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731" name="Google Shape;731;p50"/>
          <p:cNvSpPr/>
          <p:nvPr/>
        </p:nvSpPr>
        <p:spPr>
          <a:xfrm>
            <a:off x="1627306" y="1944352"/>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א'</a:t>
            </a:r>
            <a:endParaRPr b="1" sz="1800">
              <a:solidFill>
                <a:srgbClr val="000000"/>
              </a:solidFill>
              <a:latin typeface="Calibri"/>
              <a:ea typeface="Calibri"/>
              <a:cs typeface="Calibri"/>
              <a:sym typeface="Calibri"/>
            </a:endParaRPr>
          </a:p>
        </p:txBody>
      </p:sp>
      <p:sp>
        <p:nvSpPr>
          <p:cNvPr id="732" name="Google Shape;732;p50"/>
          <p:cNvSpPr/>
          <p:nvPr/>
        </p:nvSpPr>
        <p:spPr>
          <a:xfrm>
            <a:off x="8904501" y="1991501"/>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ב'</a:t>
            </a:r>
            <a:endParaRPr b="1" sz="1800">
              <a:solidFill>
                <a:srgbClr val="000000"/>
              </a:solidFill>
              <a:latin typeface="Calibri"/>
              <a:ea typeface="Calibri"/>
              <a:cs typeface="Calibri"/>
              <a:sym typeface="Calibri"/>
            </a:endParaRPr>
          </a:p>
        </p:txBody>
      </p:sp>
      <p:cxnSp>
        <p:nvCxnSpPr>
          <p:cNvPr id="733" name="Google Shape;733;p50"/>
          <p:cNvCxnSpPr/>
          <p:nvPr/>
        </p:nvCxnSpPr>
        <p:spPr>
          <a:xfrm>
            <a:off x="3361361" y="2376344"/>
            <a:ext cx="5296358" cy="408321"/>
          </a:xfrm>
          <a:prstGeom prst="straightConnector1">
            <a:avLst/>
          </a:prstGeom>
          <a:noFill/>
          <a:ln cap="flat" cmpd="sng" w="57150">
            <a:solidFill>
              <a:srgbClr val="2F5496"/>
            </a:solidFill>
            <a:prstDash val="solid"/>
            <a:miter lim="800000"/>
            <a:headEnd len="sm" w="sm" type="none"/>
            <a:tailEnd len="med" w="med" type="triangle"/>
          </a:ln>
        </p:spPr>
      </p:cxnSp>
      <p:sp>
        <p:nvSpPr>
          <p:cNvPr id="734" name="Google Shape;734;p50"/>
          <p:cNvSpPr/>
          <p:nvPr/>
        </p:nvSpPr>
        <p:spPr>
          <a:xfrm>
            <a:off x="1680966" y="2322256"/>
            <a:ext cx="1557923" cy="3388625"/>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5" name="Google Shape;735;p50"/>
          <p:cNvSpPr/>
          <p:nvPr/>
        </p:nvSpPr>
        <p:spPr>
          <a:xfrm>
            <a:off x="8771617" y="2329806"/>
            <a:ext cx="1557923" cy="3514891"/>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736" name="Google Shape;736;p50"/>
          <p:cNvGraphicFramePr/>
          <p:nvPr/>
        </p:nvGraphicFramePr>
        <p:xfrm>
          <a:off x="1680966" y="1395696"/>
          <a:ext cx="3000000" cy="3000000"/>
        </p:xfrm>
        <a:graphic>
          <a:graphicData uri="http://schemas.openxmlformats.org/drawingml/2006/table">
            <a:tbl>
              <a:tblPr bandRow="1" firstRow="1">
                <a:noFill/>
                <a:tableStyleId>{05877412-3D8F-4772-9F8E-2F1DA8E046DE}</a:tableStyleId>
              </a:tblPr>
              <a:tblGrid>
                <a:gridCol w="293275"/>
                <a:gridCol w="297750"/>
                <a:gridCol w="288800"/>
                <a:gridCol w="293275"/>
                <a:gridCol w="293275"/>
                <a:gridCol w="293275"/>
                <a:gridCol w="293275"/>
                <a:gridCol w="293275"/>
                <a:gridCol w="293275"/>
              </a:tblGrid>
              <a:tr h="397550">
                <a:tc>
                  <a:txBody>
                    <a:bodyPr/>
                    <a:lstStyle/>
                    <a:p>
                      <a:pPr indent="0" lvl="0" marL="0" marR="0" rtl="0" algn="ctr">
                        <a:spcBef>
                          <a:spcPts val="0"/>
                        </a:spcBef>
                        <a:spcAft>
                          <a:spcPts val="0"/>
                        </a:spcAft>
                        <a:buNone/>
                      </a:pPr>
                      <a:r>
                        <a:rPr b="1" lang="iw-IL" sz="1600" u="none" cap="none" strike="noStrike">
                          <a:solidFill>
                            <a:schemeClr val="lt1"/>
                          </a:solidFill>
                        </a:rPr>
                        <a:t>1</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2</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3</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4</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5</a:t>
                      </a:r>
                      <a:endParaRPr b="1" sz="16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6</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7</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8</a:t>
                      </a:r>
                      <a:endParaRPr b="1" sz="1600" u="none" cap="none" strike="noStrike">
                        <a:solidFill>
                          <a:schemeClr val="lt1"/>
                        </a:solidFill>
                        <a:latin typeface="Arial"/>
                        <a:ea typeface="Arial"/>
                        <a:cs typeface="Arial"/>
                        <a:sym typeface="Aria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9</a:t>
                      </a:r>
                      <a:endParaRPr b="1" sz="1600" u="none" cap="none" strike="noStrike">
                        <a:solidFill>
                          <a:schemeClr val="lt1"/>
                        </a:solidFill>
                        <a:latin typeface="Arial"/>
                        <a:ea typeface="Arial"/>
                        <a:cs typeface="Arial"/>
                        <a:sym typeface="Aria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sp>
        <p:nvSpPr>
          <p:cNvPr id="737" name="Google Shape;737;p50"/>
          <p:cNvSpPr/>
          <p:nvPr/>
        </p:nvSpPr>
        <p:spPr>
          <a:xfrm rot="517854">
            <a:off x="5428909" y="2274432"/>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1</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sp>
        <p:nvSpPr>
          <p:cNvPr id="738" name="Google Shape;738;p50"/>
          <p:cNvSpPr/>
          <p:nvPr/>
        </p:nvSpPr>
        <p:spPr>
          <a:xfrm>
            <a:off x="1680745" y="1272362"/>
            <a:ext cx="880946" cy="687481"/>
          </a:xfrm>
          <a:prstGeom prst="rect">
            <a:avLst/>
          </a:prstGeom>
          <a:solidFill>
            <a:srgbClr val="FFFF00">
              <a:alpha val="32549"/>
            </a:srgb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9" name="Google Shape;739;p50"/>
          <p:cNvSpPr/>
          <p:nvPr/>
        </p:nvSpPr>
        <p:spPr>
          <a:xfrm>
            <a:off x="1937223" y="821076"/>
            <a:ext cx="334536" cy="393296"/>
          </a:xfrm>
          <a:prstGeom prst="downArrow">
            <a:avLst>
              <a:gd fmla="val 50000" name="adj1"/>
              <a:gd fmla="val 50000" name="adj2"/>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0" name="Google Shape;740;p50"/>
          <p:cNvSpPr/>
          <p:nvPr/>
        </p:nvSpPr>
        <p:spPr>
          <a:xfrm>
            <a:off x="4740366" y="4369275"/>
            <a:ext cx="2529773" cy="576212"/>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2000">
                <a:solidFill>
                  <a:schemeClr val="dk1"/>
                </a:solidFill>
                <a:latin typeface="Arial"/>
                <a:ea typeface="Arial"/>
                <a:cs typeface="Arial"/>
                <a:sym typeface="Arial"/>
              </a:rPr>
              <a:t>מה יעשה צד ב' עכשיו?</a:t>
            </a:r>
            <a:endParaRPr b="1" sz="2000">
              <a:solidFill>
                <a:schemeClr val="dk1"/>
              </a:solidFill>
              <a:latin typeface="Arial"/>
              <a:ea typeface="Arial"/>
              <a:cs typeface="Arial"/>
              <a:sym typeface="Arial"/>
            </a:endParaRPr>
          </a:p>
        </p:txBody>
      </p:sp>
      <p:cxnSp>
        <p:nvCxnSpPr>
          <p:cNvPr id="741" name="Google Shape;741;p50"/>
          <p:cNvCxnSpPr/>
          <p:nvPr/>
        </p:nvCxnSpPr>
        <p:spPr>
          <a:xfrm flipH="1">
            <a:off x="3424132" y="4525293"/>
            <a:ext cx="5347485" cy="111394"/>
          </a:xfrm>
          <a:prstGeom prst="straightConnector1">
            <a:avLst/>
          </a:prstGeom>
          <a:noFill/>
          <a:ln cap="flat" cmpd="sng" w="57150">
            <a:solidFill>
              <a:srgbClr val="00B050"/>
            </a:solidFill>
            <a:prstDash val="solid"/>
            <a:miter lim="800000"/>
            <a:headEnd len="sm" w="sm" type="none"/>
            <a:tailEnd len="med" w="med" type="triangle"/>
          </a:ln>
        </p:spPr>
      </p:cxnSp>
      <p:sp>
        <p:nvSpPr>
          <p:cNvPr id="742" name="Google Shape;742;p50"/>
          <p:cNvSpPr/>
          <p:nvPr/>
        </p:nvSpPr>
        <p:spPr>
          <a:xfrm>
            <a:off x="5364496" y="4369275"/>
            <a:ext cx="1086846" cy="418286"/>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800">
                <a:solidFill>
                  <a:schemeClr val="lt1"/>
                </a:solidFill>
                <a:latin typeface="Calibri"/>
                <a:ea typeface="Calibri"/>
                <a:cs typeface="Calibri"/>
                <a:sym typeface="Calibri"/>
              </a:rPr>
              <a:t>Ack = 4</a:t>
            </a:r>
            <a:endParaRPr/>
          </a:p>
        </p:txBody>
      </p:sp>
      <p:cxnSp>
        <p:nvCxnSpPr>
          <p:cNvPr id="743" name="Google Shape;743;p50"/>
          <p:cNvCxnSpPr/>
          <p:nvPr/>
        </p:nvCxnSpPr>
        <p:spPr>
          <a:xfrm>
            <a:off x="3404794" y="2915235"/>
            <a:ext cx="2895748" cy="313821"/>
          </a:xfrm>
          <a:prstGeom prst="straightConnector1">
            <a:avLst/>
          </a:prstGeom>
          <a:noFill/>
          <a:ln cap="flat" cmpd="sng" w="57150">
            <a:solidFill>
              <a:srgbClr val="2F5496"/>
            </a:solidFill>
            <a:prstDash val="solid"/>
            <a:miter lim="800000"/>
            <a:headEnd len="sm" w="sm" type="none"/>
            <a:tailEnd len="med" w="med" type="triangle"/>
          </a:ln>
        </p:spPr>
      </p:cxnSp>
      <p:sp>
        <p:nvSpPr>
          <p:cNvPr id="744" name="Google Shape;744;p50"/>
          <p:cNvSpPr/>
          <p:nvPr/>
        </p:nvSpPr>
        <p:spPr>
          <a:xfrm rot="517854">
            <a:off x="5369064" y="2912299"/>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4</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cxnSp>
        <p:nvCxnSpPr>
          <p:cNvPr id="745" name="Google Shape;745;p50"/>
          <p:cNvCxnSpPr/>
          <p:nvPr/>
        </p:nvCxnSpPr>
        <p:spPr>
          <a:xfrm>
            <a:off x="3372703" y="3592066"/>
            <a:ext cx="5296358" cy="424787"/>
          </a:xfrm>
          <a:prstGeom prst="straightConnector1">
            <a:avLst/>
          </a:prstGeom>
          <a:noFill/>
          <a:ln cap="flat" cmpd="sng" w="57150">
            <a:solidFill>
              <a:srgbClr val="2F5496"/>
            </a:solidFill>
            <a:prstDash val="solid"/>
            <a:miter lim="800000"/>
            <a:headEnd len="sm" w="sm" type="none"/>
            <a:tailEnd len="med" w="med" type="triangle"/>
          </a:ln>
        </p:spPr>
      </p:cxnSp>
      <p:sp>
        <p:nvSpPr>
          <p:cNvPr id="746" name="Google Shape;746;p50"/>
          <p:cNvSpPr/>
          <p:nvPr/>
        </p:nvSpPr>
        <p:spPr>
          <a:xfrm rot="517854">
            <a:off x="5336973" y="3589130"/>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7</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cxnSp>
        <p:nvCxnSpPr>
          <p:cNvPr id="747" name="Google Shape;747;p50"/>
          <p:cNvCxnSpPr/>
          <p:nvPr/>
        </p:nvCxnSpPr>
        <p:spPr>
          <a:xfrm>
            <a:off x="6257551" y="3237939"/>
            <a:ext cx="2400168" cy="254952"/>
          </a:xfrm>
          <a:prstGeom prst="straightConnector1">
            <a:avLst/>
          </a:prstGeom>
          <a:noFill/>
          <a:ln cap="flat" cmpd="sng" w="57150">
            <a:solidFill>
              <a:srgbClr val="8DA9DB"/>
            </a:solidFill>
            <a:prstDash val="dash"/>
            <a:miter lim="800000"/>
            <a:headEnd len="sm" w="sm" type="none"/>
            <a:tailEnd len="med" w="med" type="triangle"/>
          </a:ln>
        </p:spPr>
      </p:cxnSp>
      <p:sp>
        <p:nvSpPr>
          <p:cNvPr id="748" name="Google Shape;748;p50"/>
          <p:cNvSpPr/>
          <p:nvPr/>
        </p:nvSpPr>
        <p:spPr>
          <a:xfrm>
            <a:off x="6090715" y="3006265"/>
            <a:ext cx="613318" cy="506789"/>
          </a:xfrm>
          <a:prstGeom prst="mathMultiply">
            <a:avLst>
              <a:gd fmla="val 23520" name="adj1"/>
            </a:avLst>
          </a:prstGeom>
          <a:solidFill>
            <a:srgbClr val="FF0000"/>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49" name="Google Shape;749;p50"/>
          <p:cNvCxnSpPr/>
          <p:nvPr/>
        </p:nvCxnSpPr>
        <p:spPr>
          <a:xfrm>
            <a:off x="3321743" y="5093881"/>
            <a:ext cx="5296358" cy="408321"/>
          </a:xfrm>
          <a:prstGeom prst="straightConnector1">
            <a:avLst/>
          </a:prstGeom>
          <a:noFill/>
          <a:ln cap="flat" cmpd="sng" w="57150">
            <a:solidFill>
              <a:srgbClr val="2F5496"/>
            </a:solidFill>
            <a:prstDash val="solid"/>
            <a:miter lim="800000"/>
            <a:headEnd len="sm" w="sm" type="none"/>
            <a:tailEnd len="med" w="med" type="triangle"/>
          </a:ln>
        </p:spPr>
      </p:cxnSp>
      <p:sp>
        <p:nvSpPr>
          <p:cNvPr id="750" name="Google Shape;750;p50"/>
          <p:cNvSpPr/>
          <p:nvPr/>
        </p:nvSpPr>
        <p:spPr>
          <a:xfrm rot="517854">
            <a:off x="5389291" y="4991969"/>
            <a:ext cx="936782" cy="492930"/>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600">
                <a:solidFill>
                  <a:schemeClr val="lt1"/>
                </a:solidFill>
                <a:latin typeface="Calibri"/>
                <a:ea typeface="Calibri"/>
                <a:cs typeface="Calibri"/>
                <a:sym typeface="Calibri"/>
              </a:rPr>
              <a:t>Seq = 4</a:t>
            </a:r>
            <a:br>
              <a:rPr b="1" lang="iw-IL" sz="1600">
                <a:solidFill>
                  <a:schemeClr val="lt1"/>
                </a:solidFill>
                <a:latin typeface="Calibri"/>
                <a:ea typeface="Calibri"/>
                <a:cs typeface="Calibri"/>
                <a:sym typeface="Calibri"/>
              </a:rPr>
            </a:br>
            <a:r>
              <a:rPr b="1" lang="iw-IL" sz="1600">
                <a:solidFill>
                  <a:schemeClr val="lt1"/>
                </a:solidFill>
                <a:latin typeface="Calibri"/>
                <a:ea typeface="Calibri"/>
                <a:cs typeface="Calibri"/>
                <a:sym typeface="Calibri"/>
              </a:rPr>
              <a:t>len = 3</a:t>
            </a:r>
            <a:endParaRPr/>
          </a:p>
        </p:txBody>
      </p:sp>
      <p:cxnSp>
        <p:nvCxnSpPr>
          <p:cNvPr id="751" name="Google Shape;751;p50"/>
          <p:cNvCxnSpPr/>
          <p:nvPr/>
        </p:nvCxnSpPr>
        <p:spPr>
          <a:xfrm flipH="1">
            <a:off x="3273029" y="5882545"/>
            <a:ext cx="5347485" cy="111394"/>
          </a:xfrm>
          <a:prstGeom prst="straightConnector1">
            <a:avLst/>
          </a:prstGeom>
          <a:noFill/>
          <a:ln cap="flat" cmpd="sng" w="57150">
            <a:solidFill>
              <a:srgbClr val="00B050"/>
            </a:solidFill>
            <a:prstDash val="solid"/>
            <a:miter lim="800000"/>
            <a:headEnd len="sm" w="sm" type="none"/>
            <a:tailEnd len="med" w="med" type="triangle"/>
          </a:ln>
        </p:spPr>
      </p:cxnSp>
      <p:sp>
        <p:nvSpPr>
          <p:cNvPr id="752" name="Google Shape;752;p50"/>
          <p:cNvSpPr/>
          <p:nvPr/>
        </p:nvSpPr>
        <p:spPr>
          <a:xfrm>
            <a:off x="5353877" y="5705464"/>
            <a:ext cx="1086846" cy="418286"/>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800">
                <a:solidFill>
                  <a:schemeClr val="lt1"/>
                </a:solidFill>
                <a:latin typeface="Calibri"/>
                <a:ea typeface="Calibri"/>
                <a:cs typeface="Calibri"/>
                <a:sym typeface="Calibri"/>
              </a:rPr>
              <a:t>ACK = ?</a:t>
            </a:r>
            <a:endParaRPr/>
          </a:p>
        </p:txBody>
      </p:sp>
      <p:sp>
        <p:nvSpPr>
          <p:cNvPr id="753" name="Google Shape;753;p50"/>
          <p:cNvSpPr/>
          <p:nvPr/>
        </p:nvSpPr>
        <p:spPr>
          <a:xfrm>
            <a:off x="5353877" y="5708541"/>
            <a:ext cx="1086846" cy="418286"/>
          </a:xfrm>
          <a:prstGeom prst="rect">
            <a:avLst/>
          </a:prstGeom>
          <a:solidFill>
            <a:srgbClr val="92D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1800">
                <a:solidFill>
                  <a:schemeClr val="lt1"/>
                </a:solidFill>
                <a:latin typeface="Calibri"/>
                <a:ea typeface="Calibri"/>
                <a:cs typeface="Calibri"/>
                <a:sym typeface="Calibri"/>
              </a:rPr>
              <a:t>Ack = 10</a:t>
            </a:r>
            <a:endParaRPr/>
          </a:p>
        </p:txBody>
      </p:sp>
      <p:graphicFrame>
        <p:nvGraphicFramePr>
          <p:cNvPr id="754" name="Google Shape;754;p50"/>
          <p:cNvGraphicFramePr/>
          <p:nvPr/>
        </p:nvGraphicFramePr>
        <p:xfrm>
          <a:off x="7738291" y="6223491"/>
          <a:ext cx="3000000" cy="3000000"/>
        </p:xfrm>
        <a:graphic>
          <a:graphicData uri="http://schemas.openxmlformats.org/drawingml/2006/table">
            <a:tbl>
              <a:tblPr bandRow="1" firstRow="1">
                <a:noFill/>
                <a:tableStyleId>{05877412-3D8F-4772-9F8E-2F1DA8E046DE}</a:tableStyleId>
              </a:tblPr>
              <a:tblGrid>
                <a:gridCol w="293275"/>
                <a:gridCol w="306675"/>
                <a:gridCol w="279850"/>
              </a:tblGrid>
              <a:tr h="397550">
                <a:tc>
                  <a:txBody>
                    <a:bodyPr/>
                    <a:lstStyle/>
                    <a:p>
                      <a:pPr indent="0" lvl="0" marL="0" marR="0" rtl="0" algn="ctr">
                        <a:spcBef>
                          <a:spcPts val="0"/>
                        </a:spcBef>
                        <a:spcAft>
                          <a:spcPts val="0"/>
                        </a:spcAft>
                        <a:buNone/>
                      </a:pPr>
                      <a:r>
                        <a:rPr b="1" lang="iw-IL" sz="1600" u="none" cap="none" strike="noStrike">
                          <a:solidFill>
                            <a:schemeClr val="lt1"/>
                          </a:solidFill>
                        </a:rPr>
                        <a:t>1</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2</a:t>
                      </a:r>
                      <a:endParaRPr b="1" sz="16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3</a:t>
                      </a:r>
                      <a:endParaRPr b="1" sz="16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graphicFrame>
        <p:nvGraphicFramePr>
          <p:cNvPr id="755" name="Google Shape;755;p50"/>
          <p:cNvGraphicFramePr/>
          <p:nvPr/>
        </p:nvGraphicFramePr>
        <p:xfrm>
          <a:off x="8642290" y="6219247"/>
          <a:ext cx="3000000" cy="3000000"/>
        </p:xfrm>
        <a:graphic>
          <a:graphicData uri="http://schemas.openxmlformats.org/drawingml/2006/table">
            <a:tbl>
              <a:tblPr bandRow="1" firstRow="1">
                <a:noFill/>
                <a:tableStyleId>{05877412-3D8F-4772-9F8E-2F1DA8E046DE}</a:tableStyleId>
              </a:tblPr>
              <a:tblGrid>
                <a:gridCol w="293275"/>
                <a:gridCol w="293275"/>
                <a:gridCol w="293275"/>
              </a:tblGrid>
              <a:tr h="397550">
                <a:tc>
                  <a:txBody>
                    <a:bodyPr/>
                    <a:lstStyle/>
                    <a:p>
                      <a:pPr indent="0" lvl="0" marL="0" marR="0" rtl="0" algn="ctr">
                        <a:spcBef>
                          <a:spcPts val="0"/>
                        </a:spcBef>
                        <a:spcAft>
                          <a:spcPts val="0"/>
                        </a:spcAft>
                        <a:buNone/>
                      </a:pPr>
                      <a:r>
                        <a:rPr b="1" lang="iw-IL" sz="1600" u="none" cap="none" strike="noStrike">
                          <a:solidFill>
                            <a:schemeClr val="lt1"/>
                          </a:solidFill>
                        </a:rPr>
                        <a:t>4</a:t>
                      </a:r>
                      <a:endParaRPr b="1" sz="16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rPr>
                        <a:t>5</a:t>
                      </a:r>
                      <a:endParaRPr b="1" sz="16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6</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graphicFrame>
        <p:nvGraphicFramePr>
          <p:cNvPr id="756" name="Google Shape;756;p50"/>
          <p:cNvGraphicFramePr/>
          <p:nvPr/>
        </p:nvGraphicFramePr>
        <p:xfrm>
          <a:off x="9554598" y="6218384"/>
          <a:ext cx="3000000" cy="3000000"/>
        </p:xfrm>
        <a:graphic>
          <a:graphicData uri="http://schemas.openxmlformats.org/drawingml/2006/table">
            <a:tbl>
              <a:tblPr bandRow="1" firstRow="1">
                <a:noFill/>
                <a:tableStyleId>{05877412-3D8F-4772-9F8E-2F1DA8E046DE}</a:tableStyleId>
              </a:tblPr>
              <a:tblGrid>
                <a:gridCol w="293275"/>
                <a:gridCol w="293275"/>
                <a:gridCol w="293275"/>
              </a:tblGrid>
              <a:tr h="397550">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7</a:t>
                      </a:r>
                      <a:endParaRPr b="1" sz="1600" u="none" cap="none" strike="noStrike">
                        <a:solidFill>
                          <a:schemeClr val="lt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8</a:t>
                      </a:r>
                      <a:endParaRPr b="1" sz="1600" u="none" cap="none" strike="noStrike">
                        <a:solidFill>
                          <a:schemeClr val="lt1"/>
                        </a:solidFill>
                        <a:latin typeface="Arial"/>
                        <a:ea typeface="Arial"/>
                        <a:cs typeface="Arial"/>
                        <a:sym typeface="Aria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1600" u="none" cap="none" strike="noStrike">
                          <a:solidFill>
                            <a:schemeClr val="lt1"/>
                          </a:solidFill>
                          <a:latin typeface="Arial"/>
                          <a:ea typeface="Arial"/>
                          <a:cs typeface="Arial"/>
                          <a:sym typeface="Arial"/>
                        </a:rPr>
                        <a:t>9</a:t>
                      </a:r>
                      <a:endParaRPr b="1" sz="1600" u="none" cap="none" strike="noStrike">
                        <a:solidFill>
                          <a:schemeClr val="lt1"/>
                        </a:solidFill>
                        <a:latin typeface="Arial"/>
                        <a:ea typeface="Arial"/>
                        <a:cs typeface="Arial"/>
                        <a:sym typeface="Aria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500"/>
                                        <p:tgtEl>
                                          <p:spTgt spid="729"/>
                                        </p:tgtEl>
                                      </p:cBhvr>
                                    </p:animEffect>
                                  </p:childTnLst>
                                </p:cTn>
                              </p:par>
                              <p:par>
                                <p:cTn fill="hold" nodeType="with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500"/>
                                        <p:tgtEl>
                                          <p:spTgt spid="736"/>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500"/>
                                        <p:tgtEl>
                                          <p:spTgt spid="732"/>
                                        </p:tgtEl>
                                      </p:cBhvr>
                                    </p:animEffect>
                                  </p:childTnLst>
                                </p:cTn>
                              </p:par>
                              <p:par>
                                <p:cTn fill="hold" nodeType="with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500"/>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2000"/>
                                        <p:tgtEl>
                                          <p:spTgt spid="733"/>
                                        </p:tgtEl>
                                      </p:cBhvr>
                                    </p:animEffect>
                                  </p:childTnLst>
                                </p:cTn>
                              </p:par>
                              <p:par>
                                <p:cTn fill="hold" nodeType="with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par>
                                <p:cTn fill="hold" nodeType="with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par>
                                <p:cTn fill="hold" nodeType="with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500"/>
                                        <p:tgtEl>
                                          <p:spTgt spid="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5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2000"/>
                                        <p:tgtEl>
                                          <p:spTgt spid="743"/>
                                        </p:tgtEl>
                                      </p:cBhvr>
                                    </p:animEffect>
                                  </p:childTnLst>
                                </p:cTn>
                              </p:par>
                              <p:par>
                                <p:cTn fill="hold" nodeType="with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500"/>
                                        <p:tgtEl>
                                          <p:spTgt spid="74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500"/>
                                        <p:tgtEl>
                                          <p:spTgt spid="74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500"/>
                                        <p:tgtEl>
                                          <p:spTgt spid="7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2000"/>
                                        <p:tgtEl>
                                          <p:spTgt spid="745"/>
                                        </p:tgtEl>
                                      </p:cBhvr>
                                    </p:animEffect>
                                  </p:childTnLst>
                                </p:cTn>
                              </p:par>
                              <p:par>
                                <p:cTn fill="hold" nodeType="with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500"/>
                                        <p:tgtEl>
                                          <p:spTgt spid="7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5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500"/>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40"/>
                                        </p:tgtEl>
                                      </p:cBhvr>
                                    </p:animEffect>
                                    <p:set>
                                      <p:cBhvr>
                                        <p:cTn dur="1" fill="hold">
                                          <p:stCondLst>
                                            <p:cond delay="500"/>
                                          </p:stCondLst>
                                        </p:cTn>
                                        <p:tgtEl>
                                          <p:spTgt spid="7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5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2000"/>
                                        <p:tgtEl>
                                          <p:spTgt spid="749"/>
                                        </p:tgtEl>
                                      </p:cBhvr>
                                    </p:animEffect>
                                  </p:childTnLst>
                                </p:cTn>
                              </p:par>
                              <p:par>
                                <p:cTn fill="hold" nodeType="with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500"/>
                                        <p:tgtEl>
                                          <p:spTgt spid="7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500"/>
                                        <p:tgtEl>
                                          <p:spTgt spid="7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500"/>
                                        <p:tgtEl>
                                          <p:spTgt spid="7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1"/>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ISN</a:t>
            </a:r>
            <a:endParaRPr b="1" i="0" sz="4400" u="none" cap="none" strike="noStrike">
              <a:solidFill>
                <a:schemeClr val="dk1"/>
              </a:solidFill>
              <a:latin typeface="Tahoma"/>
              <a:ea typeface="Tahoma"/>
              <a:cs typeface="Tahoma"/>
              <a:sym typeface="Tahoma"/>
            </a:endParaRPr>
          </a:p>
        </p:txBody>
      </p:sp>
      <p:sp>
        <p:nvSpPr>
          <p:cNvPr id="763" name="Google Shape;763;p51"/>
          <p:cNvSpPr txBox="1"/>
          <p:nvPr/>
        </p:nvSpPr>
        <p:spPr>
          <a:xfrm>
            <a:off x="1" y="1135063"/>
            <a:ext cx="12014523" cy="5586412"/>
          </a:xfrm>
          <a:prstGeom prst="rect">
            <a:avLst/>
          </a:prstGeom>
          <a:noFill/>
          <a:ln>
            <a:noFill/>
          </a:ln>
        </p:spPr>
        <p:txBody>
          <a:bodyPr anchorCtr="0" anchor="t" bIns="45700" lIns="91425" spcFirstLastPara="1" rIns="91425" wrap="square" tIns="45700">
            <a:noAutofit/>
          </a:bodyPr>
          <a:lstStyle/>
          <a:p>
            <a:pPr indent="-228600" lvl="0" marL="228600" marR="0" rtl="1" algn="r">
              <a:lnSpc>
                <a:spcPct val="90000"/>
              </a:lnSpc>
              <a:spcBef>
                <a:spcPts val="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כאשר אנו ממספרים את ה-Buffer שלנו אנחנו לא מתחילים </a:t>
            </a:r>
            <a:br>
              <a:rPr lang="iw-IL" sz="3200">
                <a:solidFill>
                  <a:schemeClr val="dk1"/>
                </a:solidFill>
                <a:latin typeface="Tahoma"/>
                <a:ea typeface="Tahoma"/>
                <a:cs typeface="Tahoma"/>
                <a:sym typeface="Tahoma"/>
              </a:rPr>
            </a:br>
            <a:r>
              <a:rPr lang="iw-IL" sz="3200">
                <a:solidFill>
                  <a:schemeClr val="dk1"/>
                </a:solidFill>
                <a:latin typeface="Tahoma"/>
                <a:ea typeface="Tahoma"/>
                <a:cs typeface="Tahoma"/>
                <a:sym typeface="Tahoma"/>
              </a:rPr>
              <a:t>תמיד מ-0 אלא ממספר אקראי.</a:t>
            </a:r>
            <a:endParaRPr/>
          </a:p>
          <a:p>
            <a:pPr indent="-228600" lvl="0" marL="228600" marR="0" rtl="1" algn="r">
              <a:lnSpc>
                <a:spcPct val="90000"/>
              </a:lnSpc>
              <a:spcBef>
                <a:spcPts val="100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המספר הזה מכונה </a:t>
            </a:r>
            <a:r>
              <a:rPr b="1" lang="iw-IL" sz="3200">
                <a:solidFill>
                  <a:srgbClr val="0099D5"/>
                </a:solidFill>
                <a:latin typeface="Tahoma"/>
                <a:ea typeface="Tahoma"/>
                <a:cs typeface="Tahoma"/>
                <a:sym typeface="Tahoma"/>
              </a:rPr>
              <a:t>ISN = Initial Sequence Number.</a:t>
            </a:r>
            <a:endParaRPr/>
          </a:p>
          <a:p>
            <a:pPr indent="-228600" lvl="0" marL="228600" marR="0" rtl="1" algn="r">
              <a:lnSpc>
                <a:spcPct val="90000"/>
              </a:lnSpc>
              <a:spcBef>
                <a:spcPts val="100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מנגנון זה נועד למנוע אפשרות ניחוש של Seq ע"י גורם שלישי שרוצה להתערב בשיחה.</a:t>
            </a:r>
            <a:endParaRPr sz="3200">
              <a:solidFill>
                <a:schemeClr val="dk1"/>
              </a:solidFill>
              <a:latin typeface="Tahoma"/>
              <a:ea typeface="Tahoma"/>
              <a:cs typeface="Tahoma"/>
              <a:sym typeface="Tahoma"/>
            </a:endParaRPr>
          </a:p>
          <a:p>
            <a:pPr indent="0" lvl="0" marL="0" marR="0" rtl="1" algn="r">
              <a:lnSpc>
                <a:spcPct val="90000"/>
              </a:lnSpc>
              <a:spcBef>
                <a:spcPts val="1000"/>
              </a:spcBef>
              <a:spcAft>
                <a:spcPts val="0"/>
              </a:spcAft>
              <a:buClr>
                <a:schemeClr val="dk1"/>
              </a:buClr>
              <a:buSzPts val="3200"/>
              <a:buFont typeface="Arial"/>
              <a:buNone/>
            </a:pPr>
            <a:r>
              <a:t/>
            </a:r>
            <a:endParaRPr sz="3200">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0" st="0"/>
                                            </p:txEl>
                                          </p:spTgt>
                                        </p:tgtEl>
                                        <p:attrNameLst>
                                          <p:attrName>style.visibility</p:attrName>
                                        </p:attrNameLst>
                                      </p:cBhvr>
                                      <p:to>
                                        <p:strVal val="visible"/>
                                      </p:to>
                                    </p:set>
                                    <p:animEffect filter="fade" transition="in">
                                      <p:cBhvr>
                                        <p:cTn dur="500"/>
                                        <p:tgtEl>
                                          <p:spTgt spid="7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1" st="1"/>
                                            </p:txEl>
                                          </p:spTgt>
                                        </p:tgtEl>
                                        <p:attrNameLst>
                                          <p:attrName>style.visibility</p:attrName>
                                        </p:attrNameLst>
                                      </p:cBhvr>
                                      <p:to>
                                        <p:strVal val="visible"/>
                                      </p:to>
                                    </p:set>
                                    <p:animEffect filter="fade" transition="in">
                                      <p:cBhvr>
                                        <p:cTn dur="500"/>
                                        <p:tgtEl>
                                          <p:spTgt spid="7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2" st="2"/>
                                            </p:txEl>
                                          </p:spTgt>
                                        </p:tgtEl>
                                        <p:attrNameLst>
                                          <p:attrName>style.visibility</p:attrName>
                                        </p:attrNameLst>
                                      </p:cBhvr>
                                      <p:to>
                                        <p:strVal val="visible"/>
                                      </p:to>
                                    </p:set>
                                    <p:animEffect filter="fade" transition="in">
                                      <p:cBhvr>
                                        <p:cTn dur="500"/>
                                        <p:tgtEl>
                                          <p:spTgt spid="7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xEl>
                                              <p:pRg end="3" st="3"/>
                                            </p:txEl>
                                          </p:spTgt>
                                        </p:tgtEl>
                                        <p:attrNameLst>
                                          <p:attrName>style.visibility</p:attrName>
                                        </p:attrNameLst>
                                      </p:cBhvr>
                                      <p:to>
                                        <p:strVal val="visible"/>
                                      </p:to>
                                    </p:set>
                                    <p:animEffect filter="fade" transition="in">
                                      <p:cBhvr>
                                        <p:cTn dur="500"/>
                                        <p:tgtEl>
                                          <p:spTgt spid="7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תזכורת</a:t>
            </a:r>
            <a:endParaRPr b="1" i="0" sz="4400" u="none" cap="none" strike="noStrike">
              <a:solidFill>
                <a:schemeClr val="dk1"/>
              </a:solidFill>
              <a:latin typeface="Tahoma"/>
              <a:ea typeface="Tahoma"/>
              <a:cs typeface="Tahoma"/>
              <a:sym typeface="Tahoma"/>
            </a:endParaRPr>
          </a:p>
        </p:txBody>
      </p:sp>
      <p:sp>
        <p:nvSpPr>
          <p:cNvPr id="121" name="Google Shape;121;p16"/>
          <p:cNvSpPr txBox="1"/>
          <p:nvPr>
            <p:ph idx="1" type="body"/>
          </p:nvPr>
        </p:nvSpPr>
        <p:spPr>
          <a:xfrm>
            <a:off x="156481" y="1155700"/>
            <a:ext cx="11811000" cy="5565775"/>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600"/>
              <a:buFont typeface="Noto Sans Symbols"/>
              <a:buChar char="▪"/>
            </a:pPr>
            <a:r>
              <a:rPr b="1" i="0" lang="iw-IL" sz="3600" u="none" cap="none" strike="noStrike">
                <a:solidFill>
                  <a:schemeClr val="dk1"/>
                </a:solidFill>
                <a:latin typeface="Tahoma"/>
                <a:ea typeface="Tahoma"/>
                <a:cs typeface="Tahoma"/>
                <a:sym typeface="Tahoma"/>
              </a:rPr>
              <a:t>מי זוכר את כל השכבות?</a:t>
            </a:r>
            <a:endParaRPr b="1" i="0" sz="3600" u="none" cap="none" strike="noStrike">
              <a:solidFill>
                <a:schemeClr val="dk1"/>
              </a:solidFill>
              <a:latin typeface="Tahoma"/>
              <a:ea typeface="Tahoma"/>
              <a:cs typeface="Tahoma"/>
              <a:sym typeface="Tahoma"/>
            </a:endParaRPr>
          </a:p>
          <a:p>
            <a:pPr indent="-292100" lvl="0" marL="292100" marR="0" rtl="1" algn="r">
              <a:lnSpc>
                <a:spcPct val="100000"/>
              </a:lnSpc>
              <a:spcBef>
                <a:spcPts val="1000"/>
              </a:spcBef>
              <a:spcAft>
                <a:spcPts val="0"/>
              </a:spcAft>
              <a:buClr>
                <a:schemeClr val="dk1"/>
              </a:buClr>
              <a:buSzPts val="3600"/>
              <a:buFont typeface="Noto Sans Symbols"/>
              <a:buChar char="▪"/>
            </a:pPr>
            <a:r>
              <a:rPr b="1" i="0" lang="iw-IL" sz="3600" u="none" cap="none" strike="noStrike">
                <a:solidFill>
                  <a:schemeClr val="dk1"/>
                </a:solidFill>
                <a:latin typeface="Tahoma"/>
                <a:ea typeface="Tahoma"/>
                <a:cs typeface="Tahoma"/>
                <a:sym typeface="Tahoma"/>
              </a:rPr>
              <a:t>באיזו שכבה אנחנו נמצאים?</a:t>
            </a:r>
            <a:endParaRPr/>
          </a:p>
          <a:p>
            <a:pPr indent="12700" lvl="0" marL="292100" marR="0" rtl="1" algn="r">
              <a:lnSpc>
                <a:spcPct val="100000"/>
              </a:lnSpc>
              <a:spcBef>
                <a:spcPts val="1000"/>
              </a:spcBef>
              <a:spcAft>
                <a:spcPts val="0"/>
              </a:spcAft>
              <a:buClr>
                <a:schemeClr val="dk1"/>
              </a:buClr>
              <a:buSzPts val="4800"/>
              <a:buFont typeface="Noto Sans Symbols"/>
              <a:buNone/>
            </a:pPr>
            <a:r>
              <a:t/>
            </a:r>
            <a:endParaRPr b="1" i="0" sz="4800" u="none" cap="none" strike="noStrike">
              <a:solidFill>
                <a:schemeClr val="dk1"/>
              </a:solidFill>
              <a:latin typeface="Tahoma"/>
              <a:ea typeface="Tahoma"/>
              <a:cs typeface="Tahoma"/>
              <a:sym typeface="Tahoma"/>
            </a:endParaRPr>
          </a:p>
        </p:txBody>
      </p:sp>
      <p:sp>
        <p:nvSpPr>
          <p:cNvPr id="122" name="Google Shape;122;p16"/>
          <p:cNvSpPr/>
          <p:nvPr/>
        </p:nvSpPr>
        <p:spPr>
          <a:xfrm>
            <a:off x="404787" y="1968500"/>
            <a:ext cx="4455886" cy="841828"/>
          </a:xfrm>
          <a:prstGeom prst="roundRect">
            <a:avLst>
              <a:gd fmla="val 16667" name="adj"/>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23" name="Google Shape;123;p16"/>
          <p:cNvSpPr/>
          <p:nvPr/>
        </p:nvSpPr>
        <p:spPr>
          <a:xfrm>
            <a:off x="404787" y="2892879"/>
            <a:ext cx="4455886" cy="776060"/>
          </a:xfrm>
          <a:prstGeom prst="roundRect">
            <a:avLst>
              <a:gd fmla="val 16667" name="adj"/>
            </a:avLst>
          </a:prstGeom>
          <a:gradFill>
            <a:gsLst>
              <a:gs pos="0">
                <a:srgbClr val="C0DE8E"/>
              </a:gs>
              <a:gs pos="50000">
                <a:srgbClr val="B3D143"/>
              </a:gs>
              <a:gs pos="100000">
                <a:srgbClr val="B3D006"/>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24" name="Google Shape;124;p16"/>
          <p:cNvSpPr/>
          <p:nvPr/>
        </p:nvSpPr>
        <p:spPr>
          <a:xfrm>
            <a:off x="404787" y="3763057"/>
            <a:ext cx="4455886" cy="776060"/>
          </a:xfrm>
          <a:prstGeom prst="roundRect">
            <a:avLst>
              <a:gd fmla="val 16667" name="adj"/>
            </a:avLst>
          </a:prstGeom>
          <a:gradFill>
            <a:gsLst>
              <a:gs pos="0">
                <a:srgbClr val="FFC647"/>
              </a:gs>
              <a:gs pos="50000">
                <a:srgbClr val="FFC600"/>
              </a:gs>
              <a:gs pos="100000">
                <a:srgbClr val="E1A101"/>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25" name="Google Shape;125;p16"/>
          <p:cNvSpPr/>
          <p:nvPr/>
        </p:nvSpPr>
        <p:spPr>
          <a:xfrm>
            <a:off x="404787" y="4629150"/>
            <a:ext cx="4455886" cy="750208"/>
          </a:xfrm>
          <a:prstGeom prst="roundRect">
            <a:avLst>
              <a:gd fmla="val 16667" name="adj"/>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26" name="Google Shape;126;p16"/>
          <p:cNvSpPr/>
          <p:nvPr/>
        </p:nvSpPr>
        <p:spPr>
          <a:xfrm>
            <a:off x="404787" y="5461909"/>
            <a:ext cx="4455886" cy="756102"/>
          </a:xfrm>
          <a:prstGeom prst="roundRect">
            <a:avLst>
              <a:gd fmla="val 16667" name="adj"/>
            </a:avLst>
          </a:prstGeom>
          <a:gradFill>
            <a:gsLst>
              <a:gs pos="0">
                <a:srgbClr val="C00000"/>
              </a:gs>
              <a:gs pos="50000">
                <a:srgbClr val="C00000"/>
              </a:gs>
              <a:gs pos="100000">
                <a:srgbClr val="FF00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27" name="Google Shape;127;p16"/>
          <p:cNvSpPr/>
          <p:nvPr/>
        </p:nvSpPr>
        <p:spPr>
          <a:xfrm>
            <a:off x="290236" y="1968500"/>
            <a:ext cx="4455886" cy="841828"/>
          </a:xfrm>
          <a:prstGeom prst="roundRect">
            <a:avLst>
              <a:gd fmla="val 16667" name="adj"/>
            </a:avLst>
          </a:prstGeom>
          <a:no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chemeClr val="lt1"/>
                </a:solidFill>
                <a:latin typeface="Calibri"/>
                <a:ea typeface="Calibri"/>
                <a:cs typeface="Calibri"/>
                <a:sym typeface="Calibri"/>
              </a:rPr>
              <a:t>אפליקציה  Application </a:t>
            </a:r>
            <a:endParaRPr b="1" i="0" sz="3200" u="none" cap="none" strike="noStrike">
              <a:solidFill>
                <a:schemeClr val="lt1"/>
              </a:solidFill>
              <a:latin typeface="Calibri"/>
              <a:ea typeface="Calibri"/>
              <a:cs typeface="Calibri"/>
              <a:sym typeface="Calibri"/>
            </a:endParaRPr>
          </a:p>
        </p:txBody>
      </p:sp>
      <p:sp>
        <p:nvSpPr>
          <p:cNvPr id="128" name="Google Shape;128;p16"/>
          <p:cNvSpPr/>
          <p:nvPr/>
        </p:nvSpPr>
        <p:spPr>
          <a:xfrm>
            <a:off x="290236" y="2892879"/>
            <a:ext cx="4455886" cy="776060"/>
          </a:xfrm>
          <a:prstGeom prst="roundRect">
            <a:avLst>
              <a:gd fmla="val 16667" name="adj"/>
            </a:avLst>
          </a:prstGeom>
          <a:no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chemeClr val="lt1"/>
                </a:solidFill>
                <a:latin typeface="Calibri"/>
                <a:ea typeface="Calibri"/>
                <a:cs typeface="Calibri"/>
                <a:sym typeface="Calibri"/>
              </a:rPr>
              <a:t>תעבורה     Transport </a:t>
            </a:r>
            <a:endParaRPr b="1" i="0" sz="3200" u="none" cap="none" strike="noStrike">
              <a:solidFill>
                <a:schemeClr val="lt1"/>
              </a:solidFill>
              <a:latin typeface="Calibri"/>
              <a:ea typeface="Calibri"/>
              <a:cs typeface="Calibri"/>
              <a:sym typeface="Calibri"/>
            </a:endParaRPr>
          </a:p>
        </p:txBody>
      </p:sp>
      <p:sp>
        <p:nvSpPr>
          <p:cNvPr id="129" name="Google Shape;129;p16"/>
          <p:cNvSpPr/>
          <p:nvPr/>
        </p:nvSpPr>
        <p:spPr>
          <a:xfrm>
            <a:off x="290236" y="3763057"/>
            <a:ext cx="4455886" cy="776060"/>
          </a:xfrm>
          <a:prstGeom prst="roundRect">
            <a:avLst>
              <a:gd fmla="val 16667" name="adj"/>
            </a:avLst>
          </a:prstGeom>
          <a:no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chemeClr val="lt1"/>
                </a:solidFill>
                <a:latin typeface="Calibri"/>
                <a:ea typeface="Calibri"/>
                <a:cs typeface="Calibri"/>
                <a:sym typeface="Calibri"/>
              </a:rPr>
              <a:t>רשת            Network </a:t>
            </a:r>
            <a:endParaRPr b="1" i="0" sz="3200" u="none" cap="none" strike="noStrike">
              <a:solidFill>
                <a:schemeClr val="lt1"/>
              </a:solidFill>
              <a:latin typeface="Calibri"/>
              <a:ea typeface="Calibri"/>
              <a:cs typeface="Calibri"/>
              <a:sym typeface="Calibri"/>
            </a:endParaRPr>
          </a:p>
        </p:txBody>
      </p:sp>
      <p:sp>
        <p:nvSpPr>
          <p:cNvPr id="130" name="Google Shape;130;p16"/>
          <p:cNvSpPr/>
          <p:nvPr/>
        </p:nvSpPr>
        <p:spPr>
          <a:xfrm>
            <a:off x="290236" y="4629150"/>
            <a:ext cx="4455886" cy="750208"/>
          </a:xfrm>
          <a:prstGeom prst="roundRect">
            <a:avLst>
              <a:gd fmla="val 16667" name="adj"/>
            </a:avLst>
          </a:prstGeom>
          <a:no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chemeClr val="lt1"/>
                </a:solidFill>
                <a:latin typeface="Calibri"/>
                <a:ea typeface="Calibri"/>
                <a:cs typeface="Calibri"/>
                <a:sym typeface="Calibri"/>
              </a:rPr>
              <a:t>קו               Data Link </a:t>
            </a:r>
            <a:endParaRPr b="1" i="0" sz="3200" u="none" cap="none" strike="noStrike">
              <a:solidFill>
                <a:schemeClr val="lt1"/>
              </a:solidFill>
              <a:latin typeface="Calibri"/>
              <a:ea typeface="Calibri"/>
              <a:cs typeface="Calibri"/>
              <a:sym typeface="Calibri"/>
            </a:endParaRPr>
          </a:p>
        </p:txBody>
      </p:sp>
      <p:sp>
        <p:nvSpPr>
          <p:cNvPr id="131" name="Google Shape;131;p16"/>
          <p:cNvSpPr/>
          <p:nvPr/>
        </p:nvSpPr>
        <p:spPr>
          <a:xfrm>
            <a:off x="290236" y="5461909"/>
            <a:ext cx="4455886" cy="756102"/>
          </a:xfrm>
          <a:prstGeom prst="roundRect">
            <a:avLst>
              <a:gd fmla="val 16667" name="adj"/>
            </a:avLst>
          </a:prstGeom>
          <a:no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chemeClr val="lt1"/>
                </a:solidFill>
                <a:latin typeface="Calibri"/>
                <a:ea typeface="Calibri"/>
                <a:cs typeface="Calibri"/>
                <a:sym typeface="Calibri"/>
              </a:rPr>
              <a:t>פיזית             Physical  </a:t>
            </a:r>
            <a:endParaRPr b="1" i="0" sz="3200" u="none" cap="none" strike="noStrike">
              <a:solidFill>
                <a:schemeClr val="lt1"/>
              </a:solidFill>
              <a:latin typeface="Calibri"/>
              <a:ea typeface="Calibri"/>
              <a:cs typeface="Calibri"/>
              <a:sym typeface="Calibri"/>
            </a:endParaRPr>
          </a:p>
        </p:txBody>
      </p:sp>
      <p:sp>
        <p:nvSpPr>
          <p:cNvPr id="132" name="Google Shape;132;p16"/>
          <p:cNvSpPr/>
          <p:nvPr/>
        </p:nvSpPr>
        <p:spPr>
          <a:xfrm flipH="1">
            <a:off x="5033812" y="2942545"/>
            <a:ext cx="3265714" cy="676728"/>
          </a:xfrm>
          <a:prstGeom prst="rightArrow">
            <a:avLst>
              <a:gd fmla="val 50000" name="adj1"/>
              <a:gd fmla="val 50000" name="adj2"/>
            </a:avLst>
          </a:prstGeom>
          <a:solidFill>
            <a:srgbClr val="FF0000"/>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5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5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5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52"/>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ISN</a:t>
            </a:r>
            <a:endParaRPr b="1" i="0" sz="4400" u="none" cap="none" strike="noStrike">
              <a:solidFill>
                <a:schemeClr val="dk1"/>
              </a:solidFill>
              <a:latin typeface="Tahoma"/>
              <a:ea typeface="Tahoma"/>
              <a:cs typeface="Tahoma"/>
              <a:sym typeface="Tahoma"/>
            </a:endParaRPr>
          </a:p>
        </p:txBody>
      </p:sp>
      <p:sp>
        <p:nvSpPr>
          <p:cNvPr id="770" name="Google Shape;770;p52"/>
          <p:cNvSpPr txBox="1"/>
          <p:nvPr/>
        </p:nvSpPr>
        <p:spPr>
          <a:xfrm>
            <a:off x="1523999" y="1135063"/>
            <a:ext cx="10599964" cy="5586412"/>
          </a:xfrm>
          <a:prstGeom prst="rect">
            <a:avLst/>
          </a:prstGeom>
          <a:noFill/>
          <a:ln>
            <a:noFill/>
          </a:ln>
        </p:spPr>
        <p:txBody>
          <a:bodyPr anchorCtr="0" anchor="t" bIns="45700" lIns="91425" spcFirstLastPara="1" rIns="91425" wrap="square" tIns="45700">
            <a:noAutofit/>
          </a:bodyPr>
          <a:lstStyle/>
          <a:p>
            <a:pPr indent="-288925" lvl="0" marL="288925" marR="0" rtl="1" algn="r">
              <a:lnSpc>
                <a:spcPct val="90000"/>
              </a:lnSpc>
              <a:spcBef>
                <a:spcPts val="0"/>
              </a:spcBef>
              <a:spcAft>
                <a:spcPts val="0"/>
              </a:spcAft>
              <a:buClr>
                <a:schemeClr val="dk1"/>
              </a:buClr>
              <a:buSzPts val="2800"/>
              <a:buFont typeface="Noto Sans Symbols"/>
              <a:buChar char="▪"/>
            </a:pPr>
            <a:r>
              <a:rPr lang="iw-IL" sz="2800">
                <a:solidFill>
                  <a:schemeClr val="dk1"/>
                </a:solidFill>
                <a:latin typeface="Tahoma"/>
                <a:ea typeface="Tahoma"/>
                <a:cs typeface="Tahoma"/>
                <a:sym typeface="Tahoma"/>
              </a:rPr>
              <a:t>בואו ניקח למשל Buffer של המשפט Hello, World</a:t>
            </a:r>
            <a:endParaRPr sz="2800">
              <a:solidFill>
                <a:schemeClr val="dk1"/>
              </a:solidFill>
              <a:latin typeface="Tahoma"/>
              <a:ea typeface="Tahoma"/>
              <a:cs typeface="Tahoma"/>
              <a:sym typeface="Tahoma"/>
            </a:endParaRPr>
          </a:p>
          <a:p>
            <a:pPr indent="-34925" lvl="0" marL="288925" marR="0" rtl="1" algn="r">
              <a:lnSpc>
                <a:spcPct val="90000"/>
              </a:lnSpc>
              <a:spcBef>
                <a:spcPts val="1000"/>
              </a:spcBef>
              <a:spcAft>
                <a:spcPts val="0"/>
              </a:spcAft>
              <a:buClr>
                <a:schemeClr val="dk1"/>
              </a:buClr>
              <a:buSzPts val="4000"/>
              <a:buFont typeface="Noto Sans Symbols"/>
              <a:buNone/>
            </a:pPr>
            <a:r>
              <a:t/>
            </a:r>
            <a:endParaRPr sz="4000">
              <a:solidFill>
                <a:schemeClr val="dk1"/>
              </a:solidFill>
              <a:latin typeface="Tahoma"/>
              <a:ea typeface="Tahoma"/>
              <a:cs typeface="Tahoma"/>
              <a:sym typeface="Tahoma"/>
            </a:endParaRPr>
          </a:p>
          <a:p>
            <a:pPr indent="-161925" lvl="0" marL="288925" marR="0" rtl="1" algn="r">
              <a:lnSpc>
                <a:spcPct val="90000"/>
              </a:lnSpc>
              <a:spcBef>
                <a:spcPts val="1000"/>
              </a:spcBef>
              <a:spcAft>
                <a:spcPts val="0"/>
              </a:spcAft>
              <a:buClr>
                <a:schemeClr val="dk1"/>
              </a:buClr>
              <a:buSzPts val="2000"/>
              <a:buFont typeface="Noto Sans Symbols"/>
              <a:buNone/>
            </a:pPr>
            <a:r>
              <a:t/>
            </a:r>
            <a:endParaRPr sz="2000">
              <a:solidFill>
                <a:schemeClr val="dk1"/>
              </a:solidFill>
              <a:latin typeface="Tahoma"/>
              <a:ea typeface="Tahoma"/>
              <a:cs typeface="Tahoma"/>
              <a:sym typeface="Tahoma"/>
            </a:endParaRPr>
          </a:p>
          <a:p>
            <a:pPr indent="-288925" lvl="0" marL="288925" marR="0" rtl="1" algn="r">
              <a:lnSpc>
                <a:spcPct val="90000"/>
              </a:lnSpc>
              <a:spcBef>
                <a:spcPts val="1000"/>
              </a:spcBef>
              <a:spcAft>
                <a:spcPts val="0"/>
              </a:spcAft>
              <a:buClr>
                <a:schemeClr val="dk1"/>
              </a:buClr>
              <a:buSzPts val="2800"/>
              <a:buFont typeface="Noto Sans Symbols"/>
              <a:buChar char="▪"/>
            </a:pPr>
            <a:r>
              <a:rPr lang="iw-IL" sz="2800">
                <a:solidFill>
                  <a:schemeClr val="dk1"/>
                </a:solidFill>
                <a:latin typeface="Tahoma"/>
                <a:ea typeface="Tahoma"/>
                <a:cs typeface="Tahoma"/>
                <a:sym typeface="Tahoma"/>
              </a:rPr>
              <a:t>כעת נוסיף לו מספרי בתים (Sequence Number):</a:t>
            </a:r>
            <a:endParaRPr/>
          </a:p>
          <a:p>
            <a:pPr indent="-111125" lvl="0" marL="288925"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130175" lvl="0" marL="288925" marR="0" rtl="1" algn="r">
              <a:lnSpc>
                <a:spcPct val="90000"/>
              </a:lnSpc>
              <a:spcBef>
                <a:spcPts val="1000"/>
              </a:spcBef>
              <a:spcAft>
                <a:spcPts val="0"/>
              </a:spcAft>
              <a:buClr>
                <a:schemeClr val="dk1"/>
              </a:buClr>
              <a:buSzPts val="6600"/>
              <a:buFont typeface="Noto Sans Symbols"/>
              <a:buNone/>
            </a:pPr>
            <a:r>
              <a:t/>
            </a:r>
            <a:endParaRPr sz="6600">
              <a:solidFill>
                <a:schemeClr val="dk1"/>
              </a:solidFill>
              <a:latin typeface="Tahoma"/>
              <a:ea typeface="Tahoma"/>
              <a:cs typeface="Tahoma"/>
              <a:sym typeface="Tahoma"/>
            </a:endParaRPr>
          </a:p>
          <a:p>
            <a:pPr indent="-288925" lvl="0" marL="288925" marR="0" rtl="1" algn="r">
              <a:lnSpc>
                <a:spcPct val="90000"/>
              </a:lnSpc>
              <a:spcBef>
                <a:spcPts val="1000"/>
              </a:spcBef>
              <a:spcAft>
                <a:spcPts val="0"/>
              </a:spcAft>
              <a:buClr>
                <a:schemeClr val="dk1"/>
              </a:buClr>
              <a:buSzPts val="2800"/>
              <a:buFont typeface="Noto Sans Symbols"/>
              <a:buChar char="▪"/>
            </a:pPr>
            <a:r>
              <a:rPr lang="iw-IL" sz="2800">
                <a:solidFill>
                  <a:schemeClr val="dk1"/>
                </a:solidFill>
                <a:latin typeface="Tahoma"/>
                <a:ea typeface="Tahoma"/>
                <a:cs typeface="Tahoma"/>
                <a:sym typeface="Tahoma"/>
              </a:rPr>
              <a:t>וכעת נעשה אותו דבר רק שנתחיל ממספר אקראי (ISN):</a:t>
            </a:r>
            <a:endParaRPr/>
          </a:p>
          <a:p>
            <a:pPr indent="-111125" lvl="0" marL="288925"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111125" lvl="0" marL="288925"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111125" lvl="0" marL="288925"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a:p>
            <a:pPr indent="-111125" lvl="0" marL="288925" marR="0" rtl="1" algn="r">
              <a:lnSpc>
                <a:spcPct val="90000"/>
              </a:lnSpc>
              <a:spcBef>
                <a:spcPts val="1000"/>
              </a:spcBef>
              <a:spcAft>
                <a:spcPts val="0"/>
              </a:spcAft>
              <a:buClr>
                <a:schemeClr val="dk1"/>
              </a:buClr>
              <a:buSzPts val="2800"/>
              <a:buFont typeface="Noto Sans Symbols"/>
              <a:buNone/>
            </a:pPr>
            <a:r>
              <a:t/>
            </a:r>
            <a:endParaRPr sz="2800">
              <a:solidFill>
                <a:schemeClr val="dk1"/>
              </a:solidFill>
              <a:latin typeface="Tahoma"/>
              <a:ea typeface="Tahoma"/>
              <a:cs typeface="Tahoma"/>
              <a:sym typeface="Tahoma"/>
            </a:endParaRPr>
          </a:p>
        </p:txBody>
      </p:sp>
      <p:graphicFrame>
        <p:nvGraphicFramePr>
          <p:cNvPr id="771" name="Google Shape;771;p52"/>
          <p:cNvGraphicFramePr/>
          <p:nvPr/>
        </p:nvGraphicFramePr>
        <p:xfrm>
          <a:off x="4368805" y="1789849"/>
          <a:ext cx="3000000" cy="3000000"/>
        </p:xfrm>
        <a:graphic>
          <a:graphicData uri="http://schemas.openxmlformats.org/drawingml/2006/table">
            <a:tbl>
              <a:tblPr bandRow="1" firstRow="1">
                <a:noFill/>
                <a:tableStyleId>{05877412-3D8F-4772-9F8E-2F1DA8E046DE}</a:tableStyleId>
              </a:tblPr>
              <a:tblGrid>
                <a:gridCol w="458950"/>
                <a:gridCol w="458950"/>
                <a:gridCol w="458950"/>
                <a:gridCol w="458950"/>
                <a:gridCol w="458950"/>
                <a:gridCol w="458950"/>
                <a:gridCol w="458950"/>
                <a:gridCol w="458950"/>
                <a:gridCol w="458950"/>
                <a:gridCol w="458950"/>
                <a:gridCol w="458950"/>
                <a:gridCol w="458950"/>
              </a:tblGrid>
              <a:tr h="623150">
                <a:tc>
                  <a:txBody>
                    <a:bodyPr/>
                    <a:lstStyle/>
                    <a:p>
                      <a:pPr indent="0" lvl="0" marL="0" marR="0" rtl="0" algn="ctr">
                        <a:spcBef>
                          <a:spcPts val="0"/>
                        </a:spcBef>
                        <a:spcAft>
                          <a:spcPts val="0"/>
                        </a:spcAft>
                        <a:buNone/>
                      </a:pPr>
                      <a:r>
                        <a:rPr b="1" lang="iw-IL" sz="2800" u="none" cap="none" strike="noStrike">
                          <a:solidFill>
                            <a:schemeClr val="lt1"/>
                          </a:solidFill>
                        </a:rPr>
                        <a:t>H</a:t>
                      </a:r>
                      <a:endParaRPr b="1" sz="28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E</a:t>
                      </a:r>
                      <a:endParaRPr b="1" sz="28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L</a:t>
                      </a:r>
                      <a:endParaRPr b="1" sz="28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L</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O</a:t>
                      </a:r>
                      <a:endParaRPr b="1" sz="28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 </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W</a:t>
                      </a:r>
                      <a:endParaRPr b="1" sz="28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O</a:t>
                      </a:r>
                      <a:endParaRPr b="1" sz="28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R</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L</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D</a:t>
                      </a:r>
                      <a:endParaRPr b="1" sz="28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graphicFrame>
        <p:nvGraphicFramePr>
          <p:cNvPr id="772" name="Google Shape;772;p52"/>
          <p:cNvGraphicFramePr/>
          <p:nvPr/>
        </p:nvGraphicFramePr>
        <p:xfrm>
          <a:off x="4368805" y="3210557"/>
          <a:ext cx="3000000" cy="3000000"/>
        </p:xfrm>
        <a:graphic>
          <a:graphicData uri="http://schemas.openxmlformats.org/drawingml/2006/table">
            <a:tbl>
              <a:tblPr bandRow="1" firstRow="1">
                <a:noFill/>
                <a:tableStyleId>{05877412-3D8F-4772-9F8E-2F1DA8E046DE}</a:tableStyleId>
              </a:tblPr>
              <a:tblGrid>
                <a:gridCol w="458950"/>
                <a:gridCol w="458950"/>
                <a:gridCol w="458950"/>
                <a:gridCol w="458950"/>
                <a:gridCol w="458950"/>
                <a:gridCol w="458950"/>
                <a:gridCol w="458950"/>
                <a:gridCol w="458950"/>
                <a:gridCol w="458950"/>
                <a:gridCol w="458950"/>
                <a:gridCol w="458950"/>
                <a:gridCol w="458950"/>
              </a:tblGrid>
              <a:tr h="472400">
                <a:tc>
                  <a:txBody>
                    <a:bodyPr/>
                    <a:lstStyle/>
                    <a:p>
                      <a:pPr indent="0" lvl="0" marL="0" marR="0" rtl="0" algn="ctr">
                        <a:spcBef>
                          <a:spcPts val="0"/>
                        </a:spcBef>
                        <a:spcAft>
                          <a:spcPts val="0"/>
                        </a:spcAft>
                        <a:buNone/>
                      </a:pPr>
                      <a:r>
                        <a:rPr b="1" lang="iw-IL" sz="1600" u="none" cap="none" strike="noStrike">
                          <a:solidFill>
                            <a:srgbClr val="7F7F7F"/>
                          </a:solidFill>
                        </a:rPr>
                        <a:t>1</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2</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4</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5</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6</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7</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8</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9</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10</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11</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12</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773" name="Google Shape;773;p52"/>
          <p:cNvGraphicFramePr/>
          <p:nvPr/>
        </p:nvGraphicFramePr>
        <p:xfrm>
          <a:off x="4140203" y="5291760"/>
          <a:ext cx="3000000" cy="3000000"/>
        </p:xfrm>
        <a:graphic>
          <a:graphicData uri="http://schemas.openxmlformats.org/drawingml/2006/table">
            <a:tbl>
              <a:tblPr bandRow="1" firstRow="1">
                <a:noFill/>
                <a:tableStyleId>{05877412-3D8F-4772-9F8E-2F1DA8E046DE}</a:tableStyleId>
              </a:tblPr>
              <a:tblGrid>
                <a:gridCol w="523875"/>
                <a:gridCol w="523875"/>
                <a:gridCol w="523875"/>
                <a:gridCol w="523875"/>
                <a:gridCol w="523875"/>
                <a:gridCol w="523875"/>
                <a:gridCol w="523875"/>
                <a:gridCol w="523875"/>
                <a:gridCol w="523875"/>
                <a:gridCol w="523875"/>
                <a:gridCol w="523875"/>
                <a:gridCol w="523875"/>
              </a:tblGrid>
              <a:tr h="472400">
                <a:tc>
                  <a:txBody>
                    <a:bodyPr/>
                    <a:lstStyle/>
                    <a:p>
                      <a:pPr indent="0" lvl="0" marL="0" marR="0" rtl="0" algn="ctr">
                        <a:spcBef>
                          <a:spcPts val="0"/>
                        </a:spcBef>
                        <a:spcAft>
                          <a:spcPts val="0"/>
                        </a:spcAft>
                        <a:buNone/>
                      </a:pPr>
                      <a:r>
                        <a:rPr b="1" lang="iw-IL" sz="1600" u="none" cap="none" strike="noStrike">
                          <a:solidFill>
                            <a:srgbClr val="7F7F7F"/>
                          </a:solidFill>
                        </a:rPr>
                        <a:t>315</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316</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317</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318</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319</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320</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321</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322</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323</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324</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325</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iw-IL" sz="1600" u="none" cap="none" strike="noStrike">
                          <a:solidFill>
                            <a:srgbClr val="7F7F7F"/>
                          </a:solidFill>
                        </a:rPr>
                        <a:t>326</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774" name="Google Shape;774;p52"/>
          <p:cNvGraphicFramePr/>
          <p:nvPr/>
        </p:nvGraphicFramePr>
        <p:xfrm>
          <a:off x="4368805" y="3658621"/>
          <a:ext cx="3000000" cy="3000000"/>
        </p:xfrm>
        <a:graphic>
          <a:graphicData uri="http://schemas.openxmlformats.org/drawingml/2006/table">
            <a:tbl>
              <a:tblPr bandRow="1" firstRow="1">
                <a:noFill/>
                <a:tableStyleId>{05877412-3D8F-4772-9F8E-2F1DA8E046DE}</a:tableStyleId>
              </a:tblPr>
              <a:tblGrid>
                <a:gridCol w="458950"/>
                <a:gridCol w="458950"/>
                <a:gridCol w="458950"/>
                <a:gridCol w="458950"/>
                <a:gridCol w="458950"/>
                <a:gridCol w="458950"/>
                <a:gridCol w="458950"/>
                <a:gridCol w="458950"/>
                <a:gridCol w="458950"/>
                <a:gridCol w="458950"/>
                <a:gridCol w="458950"/>
                <a:gridCol w="458950"/>
              </a:tblGrid>
              <a:tr h="675825">
                <a:tc>
                  <a:txBody>
                    <a:bodyPr/>
                    <a:lstStyle/>
                    <a:p>
                      <a:pPr indent="0" lvl="0" marL="0" marR="0" rtl="0" algn="ctr">
                        <a:spcBef>
                          <a:spcPts val="0"/>
                        </a:spcBef>
                        <a:spcAft>
                          <a:spcPts val="0"/>
                        </a:spcAft>
                        <a:buNone/>
                      </a:pPr>
                      <a:r>
                        <a:rPr b="1" lang="iw-IL" sz="2800" u="none" cap="none" strike="noStrike">
                          <a:solidFill>
                            <a:schemeClr val="lt1"/>
                          </a:solidFill>
                        </a:rPr>
                        <a:t>H</a:t>
                      </a:r>
                      <a:endParaRPr b="1" sz="28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E</a:t>
                      </a:r>
                      <a:endParaRPr b="1" sz="28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L</a:t>
                      </a:r>
                      <a:endParaRPr b="1" sz="28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L</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O</a:t>
                      </a:r>
                      <a:endParaRPr b="1" sz="28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 </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W</a:t>
                      </a:r>
                      <a:endParaRPr b="1" sz="28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O</a:t>
                      </a:r>
                      <a:endParaRPr b="1" sz="28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R</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L</a:t>
                      </a:r>
                      <a:endParaRPr b="1" sz="28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800" u="none" cap="none" strike="noStrike">
                          <a:solidFill>
                            <a:schemeClr val="lt1"/>
                          </a:solidFill>
                        </a:rPr>
                        <a:t>D</a:t>
                      </a:r>
                      <a:endParaRPr b="1" sz="28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graphicFrame>
        <p:nvGraphicFramePr>
          <p:cNvPr id="775" name="Google Shape;775;p52"/>
          <p:cNvGraphicFramePr/>
          <p:nvPr/>
        </p:nvGraphicFramePr>
        <p:xfrm>
          <a:off x="4152905" y="5712244"/>
          <a:ext cx="3000000" cy="3000000"/>
        </p:xfrm>
        <a:graphic>
          <a:graphicData uri="http://schemas.openxmlformats.org/drawingml/2006/table">
            <a:tbl>
              <a:tblPr bandRow="1" firstRow="1">
                <a:noFill/>
                <a:tableStyleId>{05877412-3D8F-4772-9F8E-2F1DA8E046DE}</a:tableStyleId>
              </a:tblPr>
              <a:tblGrid>
                <a:gridCol w="522825"/>
                <a:gridCol w="522825"/>
                <a:gridCol w="522825"/>
                <a:gridCol w="522825"/>
                <a:gridCol w="522825"/>
                <a:gridCol w="522825"/>
                <a:gridCol w="522825"/>
                <a:gridCol w="522825"/>
                <a:gridCol w="522825"/>
                <a:gridCol w="522825"/>
                <a:gridCol w="522825"/>
                <a:gridCol w="522825"/>
              </a:tblGrid>
              <a:tr h="716000">
                <a:tc>
                  <a:txBody>
                    <a:bodyPr/>
                    <a:lstStyle/>
                    <a:p>
                      <a:pPr indent="0" lvl="0" marL="0" marR="0" rtl="0" algn="ctr">
                        <a:spcBef>
                          <a:spcPts val="0"/>
                        </a:spcBef>
                        <a:spcAft>
                          <a:spcPts val="0"/>
                        </a:spcAft>
                        <a:buNone/>
                      </a:pPr>
                      <a:r>
                        <a:rPr b="1" lang="iw-IL" sz="3200" u="none" cap="none" strike="noStrike">
                          <a:solidFill>
                            <a:schemeClr val="lt1"/>
                          </a:solidFill>
                        </a:rPr>
                        <a:t>H</a:t>
                      </a:r>
                      <a:endParaRPr b="1" sz="32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E</a:t>
                      </a:r>
                      <a:endParaRPr b="1" sz="32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L</a:t>
                      </a:r>
                      <a:endParaRPr b="1" sz="32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L</a:t>
                      </a:r>
                      <a:endParaRPr b="1" sz="32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O</a:t>
                      </a:r>
                      <a:endParaRPr b="1" sz="32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a:t>
                      </a:r>
                      <a:endParaRPr b="1" sz="32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 </a:t>
                      </a:r>
                      <a:endParaRPr b="1" sz="32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W</a:t>
                      </a:r>
                      <a:endParaRPr b="1" sz="32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O</a:t>
                      </a:r>
                      <a:endParaRPr b="1" sz="3200" u="none" cap="none" strike="noStrike">
                        <a:solidFill>
                          <a:schemeClr val="lt1"/>
                        </a:solidFill>
                      </a:endParaRPr>
                    </a:p>
                  </a:txBody>
                  <a:tcPr marT="45725" marB="45725" marR="91450" marL="91450" anchor="ctr">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R</a:t>
                      </a:r>
                      <a:endParaRPr b="1" sz="32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L</a:t>
                      </a:r>
                      <a:endParaRPr b="1" sz="3200" u="none" cap="none" strike="noStrike">
                        <a:solidFill>
                          <a:schemeClr val="lt1"/>
                        </a:solidFill>
                      </a:endParaRPr>
                    </a:p>
                  </a:txBody>
                  <a:tcPr marT="45725" marB="45725" marR="91450" marL="91450" anchor="ctr">
                    <a:lnL cap="flat" cmpd="sng" w="12700">
                      <a:solidFill>
                        <a:schemeClr val="lt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3200" u="none" cap="none" strike="noStrike">
                          <a:solidFill>
                            <a:schemeClr val="lt1"/>
                          </a:solidFill>
                        </a:rPr>
                        <a:t>D</a:t>
                      </a:r>
                      <a:endParaRPr b="1" sz="32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500"/>
                                        <p:tgtEl>
                                          <p:spTgt spid="7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0" st="0"/>
                                            </p:txEl>
                                          </p:spTgt>
                                        </p:tgtEl>
                                        <p:attrNameLst>
                                          <p:attrName>style.visibility</p:attrName>
                                        </p:attrNameLst>
                                      </p:cBhvr>
                                      <p:to>
                                        <p:strVal val="visible"/>
                                      </p:to>
                                    </p:set>
                                    <p:animEffect filter="fade" transition="in">
                                      <p:cBhvr>
                                        <p:cTn dur="500"/>
                                        <p:tgtEl>
                                          <p:spTgt spid="7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1" st="1"/>
                                            </p:txEl>
                                          </p:spTgt>
                                        </p:tgtEl>
                                        <p:attrNameLst>
                                          <p:attrName>style.visibility</p:attrName>
                                        </p:attrNameLst>
                                      </p:cBhvr>
                                      <p:to>
                                        <p:strVal val="visible"/>
                                      </p:to>
                                    </p:set>
                                    <p:animEffect filter="fade" transition="in">
                                      <p:cBhvr>
                                        <p:cTn dur="500"/>
                                        <p:tgtEl>
                                          <p:spTgt spid="7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2" st="2"/>
                                            </p:txEl>
                                          </p:spTgt>
                                        </p:tgtEl>
                                        <p:attrNameLst>
                                          <p:attrName>style.visibility</p:attrName>
                                        </p:attrNameLst>
                                      </p:cBhvr>
                                      <p:to>
                                        <p:strVal val="visible"/>
                                      </p:to>
                                    </p:set>
                                    <p:animEffect filter="fade" transition="in">
                                      <p:cBhvr>
                                        <p:cTn dur="500"/>
                                        <p:tgtEl>
                                          <p:spTgt spid="7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3" st="3"/>
                                            </p:txEl>
                                          </p:spTgt>
                                        </p:tgtEl>
                                        <p:attrNameLst>
                                          <p:attrName>style.visibility</p:attrName>
                                        </p:attrNameLst>
                                      </p:cBhvr>
                                      <p:to>
                                        <p:strVal val="visible"/>
                                      </p:to>
                                    </p:set>
                                    <p:animEffect filter="fade" transition="in">
                                      <p:cBhvr>
                                        <p:cTn dur="500"/>
                                        <p:tgtEl>
                                          <p:spTgt spid="7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4" st="4"/>
                                            </p:txEl>
                                          </p:spTgt>
                                        </p:tgtEl>
                                        <p:attrNameLst>
                                          <p:attrName>style.visibility</p:attrName>
                                        </p:attrNameLst>
                                      </p:cBhvr>
                                      <p:to>
                                        <p:strVal val="visible"/>
                                      </p:to>
                                    </p:set>
                                    <p:animEffect filter="fade" transition="in">
                                      <p:cBhvr>
                                        <p:cTn dur="500"/>
                                        <p:tgtEl>
                                          <p:spTgt spid="7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5" st="5"/>
                                            </p:txEl>
                                          </p:spTgt>
                                        </p:tgtEl>
                                        <p:attrNameLst>
                                          <p:attrName>style.visibility</p:attrName>
                                        </p:attrNameLst>
                                      </p:cBhvr>
                                      <p:to>
                                        <p:strVal val="visible"/>
                                      </p:to>
                                    </p:set>
                                    <p:animEffect filter="fade" transition="in">
                                      <p:cBhvr>
                                        <p:cTn dur="500"/>
                                        <p:tgtEl>
                                          <p:spTgt spid="7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6" st="6"/>
                                            </p:txEl>
                                          </p:spTgt>
                                        </p:tgtEl>
                                        <p:attrNameLst>
                                          <p:attrName>style.visibility</p:attrName>
                                        </p:attrNameLst>
                                      </p:cBhvr>
                                      <p:to>
                                        <p:strVal val="visible"/>
                                      </p:to>
                                    </p:set>
                                    <p:animEffect filter="fade" transition="in">
                                      <p:cBhvr>
                                        <p:cTn dur="500"/>
                                        <p:tgtEl>
                                          <p:spTgt spid="7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7" st="7"/>
                                            </p:txEl>
                                          </p:spTgt>
                                        </p:tgtEl>
                                        <p:attrNameLst>
                                          <p:attrName>style.visibility</p:attrName>
                                        </p:attrNameLst>
                                      </p:cBhvr>
                                      <p:to>
                                        <p:strVal val="visible"/>
                                      </p:to>
                                    </p:set>
                                    <p:animEffect filter="fade" transition="in">
                                      <p:cBhvr>
                                        <p:cTn dur="500"/>
                                        <p:tgtEl>
                                          <p:spTgt spid="7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8" st="8"/>
                                            </p:txEl>
                                          </p:spTgt>
                                        </p:tgtEl>
                                        <p:attrNameLst>
                                          <p:attrName>style.visibility</p:attrName>
                                        </p:attrNameLst>
                                      </p:cBhvr>
                                      <p:to>
                                        <p:strVal val="visible"/>
                                      </p:to>
                                    </p:set>
                                    <p:animEffect filter="fade" transition="in">
                                      <p:cBhvr>
                                        <p:cTn dur="500"/>
                                        <p:tgtEl>
                                          <p:spTgt spid="7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9" st="9"/>
                                            </p:txEl>
                                          </p:spTgt>
                                        </p:tgtEl>
                                        <p:attrNameLst>
                                          <p:attrName>style.visibility</p:attrName>
                                        </p:attrNameLst>
                                      </p:cBhvr>
                                      <p:to>
                                        <p:strVal val="visible"/>
                                      </p:to>
                                    </p:set>
                                    <p:animEffect filter="fade" transition="in">
                                      <p:cBhvr>
                                        <p:cTn dur="500"/>
                                        <p:tgtEl>
                                          <p:spTgt spid="77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xEl>
                                              <p:pRg end="10" st="10"/>
                                            </p:txEl>
                                          </p:spTgt>
                                        </p:tgtEl>
                                        <p:attrNameLst>
                                          <p:attrName>style.visibility</p:attrName>
                                        </p:attrNameLst>
                                      </p:cBhvr>
                                      <p:to>
                                        <p:strVal val="visible"/>
                                      </p:to>
                                    </p:set>
                                    <p:animEffect filter="fade" transition="in">
                                      <p:cBhvr>
                                        <p:cTn dur="500"/>
                                        <p:tgtEl>
                                          <p:spTgt spid="77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500"/>
                                        <p:tgtEl>
                                          <p:spTgt spid="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500"/>
                                        <p:tgtEl>
                                          <p:spTgt spid="772"/>
                                        </p:tgtEl>
                                      </p:cBhvr>
                                    </p:animEffect>
                                  </p:childTnLst>
                                </p:cTn>
                              </p:par>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par>
                                <p:cTn fill="hold" nodeType="with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500"/>
                                        <p:tgtEl>
                                          <p:spTgt spid="7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3"/>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דופלקס = דו כיווני</a:t>
            </a:r>
            <a:endParaRPr b="1" i="0" sz="4400" u="none" cap="none" strike="noStrike">
              <a:solidFill>
                <a:schemeClr val="dk1"/>
              </a:solidFill>
              <a:latin typeface="Tahoma"/>
              <a:ea typeface="Tahoma"/>
              <a:cs typeface="Tahoma"/>
              <a:sym typeface="Tahoma"/>
            </a:endParaRPr>
          </a:p>
        </p:txBody>
      </p:sp>
      <p:sp>
        <p:nvSpPr>
          <p:cNvPr id="782" name="Google Shape;782;p53"/>
          <p:cNvSpPr txBox="1"/>
          <p:nvPr/>
        </p:nvSpPr>
        <p:spPr>
          <a:xfrm>
            <a:off x="1" y="1135063"/>
            <a:ext cx="11945072" cy="5586412"/>
          </a:xfrm>
          <a:prstGeom prst="rect">
            <a:avLst/>
          </a:prstGeom>
          <a:noFill/>
          <a:ln>
            <a:noFill/>
          </a:ln>
        </p:spPr>
        <p:txBody>
          <a:bodyPr anchorCtr="0" anchor="t" bIns="45700" lIns="91425" spcFirstLastPara="1" rIns="91425" wrap="square" tIns="45700">
            <a:noAutofit/>
          </a:bodyPr>
          <a:lstStyle/>
          <a:p>
            <a:pPr indent="-347663" lvl="0" marL="404813" marR="0" rtl="1" algn="r">
              <a:lnSpc>
                <a:spcPct val="90000"/>
              </a:lnSpc>
              <a:spcBef>
                <a:spcPts val="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עד עכשיו ראינו מצב בו רק צד א' שולח מידע וצד ב' מאשר.</a:t>
            </a:r>
            <a:endParaRPr/>
          </a:p>
          <a:p>
            <a:pPr indent="-347663" lvl="0" marL="404813" marR="0" rtl="1" algn="r">
              <a:lnSpc>
                <a:spcPct val="90000"/>
              </a:lnSpc>
              <a:spcBef>
                <a:spcPts val="100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במציאות, פעמים רבות שני הצדדים שולחים מידע בו-זמנית.</a:t>
            </a:r>
            <a:endParaRPr/>
          </a:p>
        </p:txBody>
      </p:sp>
      <p:sp>
        <p:nvSpPr>
          <p:cNvPr id="783" name="Google Shape;783;p53"/>
          <p:cNvSpPr/>
          <p:nvPr/>
        </p:nvSpPr>
        <p:spPr>
          <a:xfrm>
            <a:off x="1748616" y="2533221"/>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א'</a:t>
            </a:r>
            <a:endParaRPr b="1" sz="1800">
              <a:solidFill>
                <a:srgbClr val="000000"/>
              </a:solidFill>
              <a:latin typeface="Calibri"/>
              <a:ea typeface="Calibri"/>
              <a:cs typeface="Calibri"/>
              <a:sym typeface="Calibri"/>
            </a:endParaRPr>
          </a:p>
        </p:txBody>
      </p:sp>
      <p:sp>
        <p:nvSpPr>
          <p:cNvPr id="784" name="Google Shape;784;p53"/>
          <p:cNvSpPr/>
          <p:nvPr/>
        </p:nvSpPr>
        <p:spPr>
          <a:xfrm>
            <a:off x="9025811" y="2580370"/>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ב'</a:t>
            </a:r>
            <a:endParaRPr b="1" sz="1800">
              <a:solidFill>
                <a:srgbClr val="000000"/>
              </a:solidFill>
              <a:latin typeface="Calibri"/>
              <a:ea typeface="Calibri"/>
              <a:cs typeface="Calibri"/>
              <a:sym typeface="Calibri"/>
            </a:endParaRPr>
          </a:p>
        </p:txBody>
      </p:sp>
      <p:cxnSp>
        <p:nvCxnSpPr>
          <p:cNvPr id="785" name="Google Shape;785;p53"/>
          <p:cNvCxnSpPr/>
          <p:nvPr/>
        </p:nvCxnSpPr>
        <p:spPr>
          <a:xfrm>
            <a:off x="3482672" y="2965213"/>
            <a:ext cx="5181529" cy="504253"/>
          </a:xfrm>
          <a:prstGeom prst="straightConnector1">
            <a:avLst/>
          </a:prstGeom>
          <a:noFill/>
          <a:ln cap="flat" cmpd="sng" w="57150">
            <a:solidFill>
              <a:srgbClr val="2F5496"/>
            </a:solidFill>
            <a:prstDash val="solid"/>
            <a:miter lim="800000"/>
            <a:headEnd len="sm" w="sm" type="none"/>
            <a:tailEnd len="med" w="med" type="triangle"/>
          </a:ln>
        </p:spPr>
      </p:cxnSp>
      <p:sp>
        <p:nvSpPr>
          <p:cNvPr id="786" name="Google Shape;786;p53"/>
          <p:cNvSpPr/>
          <p:nvPr/>
        </p:nvSpPr>
        <p:spPr>
          <a:xfrm>
            <a:off x="1802276" y="2911125"/>
            <a:ext cx="1557923" cy="2610488"/>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p53"/>
          <p:cNvSpPr/>
          <p:nvPr/>
        </p:nvSpPr>
        <p:spPr>
          <a:xfrm>
            <a:off x="8892927" y="2918675"/>
            <a:ext cx="1557923" cy="2729941"/>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8" name="Google Shape;788;p53"/>
          <p:cNvSpPr/>
          <p:nvPr/>
        </p:nvSpPr>
        <p:spPr>
          <a:xfrm rot="517854">
            <a:off x="5227356" y="2865932"/>
            <a:ext cx="1271002" cy="690923"/>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2000">
                <a:solidFill>
                  <a:schemeClr val="lt1"/>
                </a:solidFill>
                <a:latin typeface="Calibri"/>
                <a:ea typeface="Calibri"/>
                <a:cs typeface="Calibri"/>
                <a:sym typeface="Calibri"/>
              </a:rPr>
              <a:t>Seq = 500</a:t>
            </a:r>
            <a:br>
              <a:rPr b="1" lang="iw-IL" sz="2000">
                <a:solidFill>
                  <a:schemeClr val="lt1"/>
                </a:solidFill>
                <a:latin typeface="Calibri"/>
                <a:ea typeface="Calibri"/>
                <a:cs typeface="Calibri"/>
                <a:sym typeface="Calibri"/>
              </a:rPr>
            </a:br>
            <a:r>
              <a:rPr b="1" lang="iw-IL" sz="2000">
                <a:solidFill>
                  <a:schemeClr val="lt1"/>
                </a:solidFill>
                <a:latin typeface="Calibri"/>
                <a:ea typeface="Calibri"/>
                <a:cs typeface="Calibri"/>
                <a:sym typeface="Calibri"/>
              </a:rPr>
              <a:t>len = 3</a:t>
            </a:r>
            <a:endParaRPr/>
          </a:p>
        </p:txBody>
      </p:sp>
      <p:cxnSp>
        <p:nvCxnSpPr>
          <p:cNvPr id="789" name="Google Shape;789;p53"/>
          <p:cNvCxnSpPr/>
          <p:nvPr/>
        </p:nvCxnSpPr>
        <p:spPr>
          <a:xfrm flipH="1">
            <a:off x="3387572" y="3868741"/>
            <a:ext cx="5390035" cy="401444"/>
          </a:xfrm>
          <a:prstGeom prst="straightConnector1">
            <a:avLst/>
          </a:prstGeom>
          <a:noFill/>
          <a:ln cap="flat" cmpd="sng" w="57150">
            <a:solidFill>
              <a:srgbClr val="00B050"/>
            </a:solidFill>
            <a:prstDash val="solid"/>
            <a:miter lim="800000"/>
            <a:headEnd len="sm" w="sm" type="none"/>
            <a:tailEnd len="med" w="med" type="triangle"/>
          </a:ln>
        </p:spPr>
      </p:cxnSp>
      <p:sp>
        <p:nvSpPr>
          <p:cNvPr id="790" name="Google Shape;790;p53"/>
          <p:cNvSpPr/>
          <p:nvPr/>
        </p:nvSpPr>
        <p:spPr>
          <a:xfrm rot="-381392">
            <a:off x="5166369" y="3795063"/>
            <a:ext cx="1392976" cy="894744"/>
          </a:xfrm>
          <a:prstGeom prst="rect">
            <a:avLst/>
          </a:prstGeom>
          <a:solidFill>
            <a:srgbClr val="00B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2000">
                <a:solidFill>
                  <a:schemeClr val="lt1"/>
                </a:solidFill>
                <a:latin typeface="Calibri"/>
                <a:ea typeface="Calibri"/>
                <a:cs typeface="Calibri"/>
                <a:sym typeface="Calibri"/>
              </a:rPr>
              <a:t>Seq = 100</a:t>
            </a:r>
            <a:br>
              <a:rPr b="1" lang="iw-IL" sz="2000">
                <a:solidFill>
                  <a:schemeClr val="lt1"/>
                </a:solidFill>
                <a:latin typeface="Calibri"/>
                <a:ea typeface="Calibri"/>
                <a:cs typeface="Calibri"/>
                <a:sym typeface="Calibri"/>
              </a:rPr>
            </a:br>
            <a:r>
              <a:rPr b="1" lang="iw-IL" sz="2000">
                <a:solidFill>
                  <a:schemeClr val="lt1"/>
                </a:solidFill>
                <a:latin typeface="Calibri"/>
                <a:ea typeface="Calibri"/>
                <a:cs typeface="Calibri"/>
                <a:sym typeface="Calibri"/>
              </a:rPr>
              <a:t>len = 5</a:t>
            </a:r>
            <a:endParaRPr b="1" sz="2000">
              <a:solidFill>
                <a:schemeClr val="lt1"/>
              </a:solidFill>
              <a:latin typeface="Calibri"/>
              <a:ea typeface="Calibri"/>
              <a:cs typeface="Calibri"/>
              <a:sym typeface="Calibri"/>
            </a:endParaRPr>
          </a:p>
          <a:p>
            <a:pPr indent="0" lvl="0" marL="0" marR="0" rtl="1" algn="ctr">
              <a:spcBef>
                <a:spcPts val="0"/>
              </a:spcBef>
              <a:spcAft>
                <a:spcPts val="0"/>
              </a:spcAft>
              <a:buNone/>
            </a:pPr>
            <a:r>
              <a:rPr b="1" lang="iw-IL" sz="2000">
                <a:solidFill>
                  <a:schemeClr val="lt1"/>
                </a:solidFill>
                <a:latin typeface="Calibri"/>
                <a:ea typeface="Calibri"/>
                <a:cs typeface="Calibri"/>
                <a:sym typeface="Calibri"/>
              </a:rPr>
              <a:t>ACK = ?</a:t>
            </a:r>
            <a:endParaRPr/>
          </a:p>
        </p:txBody>
      </p:sp>
      <p:cxnSp>
        <p:nvCxnSpPr>
          <p:cNvPr id="791" name="Google Shape;791;p53"/>
          <p:cNvCxnSpPr/>
          <p:nvPr/>
        </p:nvCxnSpPr>
        <p:spPr>
          <a:xfrm>
            <a:off x="3535798" y="5221109"/>
            <a:ext cx="5181529" cy="504253"/>
          </a:xfrm>
          <a:prstGeom prst="straightConnector1">
            <a:avLst/>
          </a:prstGeom>
          <a:noFill/>
          <a:ln cap="flat" cmpd="sng" w="57150">
            <a:solidFill>
              <a:srgbClr val="2F5496"/>
            </a:solidFill>
            <a:prstDash val="solid"/>
            <a:miter lim="800000"/>
            <a:headEnd len="sm" w="sm" type="none"/>
            <a:tailEnd len="med" w="med" type="triangle"/>
          </a:ln>
        </p:spPr>
      </p:cxnSp>
      <p:sp>
        <p:nvSpPr>
          <p:cNvPr id="792" name="Google Shape;792;p53"/>
          <p:cNvSpPr/>
          <p:nvPr/>
        </p:nvSpPr>
        <p:spPr>
          <a:xfrm rot="517854">
            <a:off x="5189226" y="5049641"/>
            <a:ext cx="1271002" cy="1003589"/>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2000">
                <a:solidFill>
                  <a:schemeClr val="lt1"/>
                </a:solidFill>
                <a:latin typeface="Calibri"/>
                <a:ea typeface="Calibri"/>
                <a:cs typeface="Calibri"/>
                <a:sym typeface="Calibri"/>
              </a:rPr>
              <a:t>Seq = ?</a:t>
            </a:r>
            <a:br>
              <a:rPr b="1" lang="iw-IL" sz="2000">
                <a:solidFill>
                  <a:schemeClr val="lt1"/>
                </a:solidFill>
                <a:latin typeface="Calibri"/>
                <a:ea typeface="Calibri"/>
                <a:cs typeface="Calibri"/>
                <a:sym typeface="Calibri"/>
              </a:rPr>
            </a:br>
            <a:r>
              <a:rPr b="1" lang="iw-IL" sz="2000">
                <a:solidFill>
                  <a:schemeClr val="lt1"/>
                </a:solidFill>
                <a:latin typeface="Calibri"/>
                <a:ea typeface="Calibri"/>
                <a:cs typeface="Calibri"/>
                <a:sym typeface="Calibri"/>
              </a:rPr>
              <a:t>len = 3</a:t>
            </a:r>
            <a:br>
              <a:rPr b="1" lang="iw-IL" sz="2000">
                <a:solidFill>
                  <a:schemeClr val="lt1"/>
                </a:solidFill>
                <a:latin typeface="Calibri"/>
                <a:ea typeface="Calibri"/>
                <a:cs typeface="Calibri"/>
                <a:sym typeface="Calibri"/>
              </a:rPr>
            </a:br>
            <a:r>
              <a:rPr b="1" lang="iw-IL" sz="2000">
                <a:solidFill>
                  <a:schemeClr val="lt1"/>
                </a:solidFill>
                <a:latin typeface="Calibri"/>
                <a:ea typeface="Calibri"/>
                <a:cs typeface="Calibri"/>
                <a:sym typeface="Calibri"/>
              </a:rPr>
              <a:t>ACK = ?</a:t>
            </a:r>
            <a:endParaRPr/>
          </a:p>
        </p:txBody>
      </p:sp>
      <p:sp>
        <p:nvSpPr>
          <p:cNvPr id="793" name="Google Shape;793;p53"/>
          <p:cNvSpPr/>
          <p:nvPr/>
        </p:nvSpPr>
        <p:spPr>
          <a:xfrm rot="-381392">
            <a:off x="5166369" y="3797559"/>
            <a:ext cx="1392976" cy="894744"/>
          </a:xfrm>
          <a:prstGeom prst="rect">
            <a:avLst/>
          </a:prstGeom>
          <a:solidFill>
            <a:srgbClr val="00B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2000">
                <a:solidFill>
                  <a:schemeClr val="lt1"/>
                </a:solidFill>
                <a:latin typeface="Calibri"/>
                <a:ea typeface="Calibri"/>
                <a:cs typeface="Calibri"/>
                <a:sym typeface="Calibri"/>
              </a:rPr>
              <a:t>Seq = 100</a:t>
            </a:r>
            <a:br>
              <a:rPr b="1" lang="iw-IL" sz="2000">
                <a:solidFill>
                  <a:schemeClr val="lt1"/>
                </a:solidFill>
                <a:latin typeface="Calibri"/>
                <a:ea typeface="Calibri"/>
                <a:cs typeface="Calibri"/>
                <a:sym typeface="Calibri"/>
              </a:rPr>
            </a:br>
            <a:r>
              <a:rPr b="1" lang="iw-IL" sz="2000">
                <a:solidFill>
                  <a:schemeClr val="lt1"/>
                </a:solidFill>
                <a:latin typeface="Calibri"/>
                <a:ea typeface="Calibri"/>
                <a:cs typeface="Calibri"/>
                <a:sym typeface="Calibri"/>
              </a:rPr>
              <a:t>len = 5</a:t>
            </a:r>
            <a:endParaRPr b="1" sz="2000">
              <a:solidFill>
                <a:schemeClr val="lt1"/>
              </a:solidFill>
              <a:latin typeface="Calibri"/>
              <a:ea typeface="Calibri"/>
              <a:cs typeface="Calibri"/>
              <a:sym typeface="Calibri"/>
            </a:endParaRPr>
          </a:p>
          <a:p>
            <a:pPr indent="0" lvl="0" marL="0" marR="0" rtl="1" algn="ctr">
              <a:spcBef>
                <a:spcPts val="0"/>
              </a:spcBef>
              <a:spcAft>
                <a:spcPts val="0"/>
              </a:spcAft>
              <a:buNone/>
            </a:pPr>
            <a:r>
              <a:rPr b="1" lang="iw-IL" sz="2000">
                <a:solidFill>
                  <a:schemeClr val="lt1"/>
                </a:solidFill>
                <a:latin typeface="Calibri"/>
                <a:ea typeface="Calibri"/>
                <a:cs typeface="Calibri"/>
                <a:sym typeface="Calibri"/>
              </a:rPr>
              <a:t>Ack = 503</a:t>
            </a:r>
            <a:endParaRPr/>
          </a:p>
        </p:txBody>
      </p:sp>
      <p:sp>
        <p:nvSpPr>
          <p:cNvPr id="794" name="Google Shape;794;p53"/>
          <p:cNvSpPr/>
          <p:nvPr/>
        </p:nvSpPr>
        <p:spPr>
          <a:xfrm rot="517854">
            <a:off x="5196970" y="5050710"/>
            <a:ext cx="1271002" cy="1003589"/>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2000">
                <a:solidFill>
                  <a:schemeClr val="lt1"/>
                </a:solidFill>
                <a:latin typeface="Calibri"/>
                <a:ea typeface="Calibri"/>
                <a:cs typeface="Calibri"/>
                <a:sym typeface="Calibri"/>
              </a:rPr>
              <a:t>Seq = 503</a:t>
            </a:r>
            <a:br>
              <a:rPr b="1" lang="iw-IL" sz="2000">
                <a:solidFill>
                  <a:schemeClr val="lt1"/>
                </a:solidFill>
                <a:latin typeface="Calibri"/>
                <a:ea typeface="Calibri"/>
                <a:cs typeface="Calibri"/>
                <a:sym typeface="Calibri"/>
              </a:rPr>
            </a:br>
            <a:r>
              <a:rPr b="1" lang="iw-IL" sz="2000">
                <a:solidFill>
                  <a:schemeClr val="lt1"/>
                </a:solidFill>
                <a:latin typeface="Calibri"/>
                <a:ea typeface="Calibri"/>
                <a:cs typeface="Calibri"/>
                <a:sym typeface="Calibri"/>
              </a:rPr>
              <a:t>len = 3</a:t>
            </a:r>
            <a:br>
              <a:rPr b="1" lang="iw-IL" sz="2000">
                <a:solidFill>
                  <a:schemeClr val="lt1"/>
                </a:solidFill>
                <a:latin typeface="Calibri"/>
                <a:ea typeface="Calibri"/>
                <a:cs typeface="Calibri"/>
                <a:sym typeface="Calibri"/>
              </a:rPr>
            </a:br>
            <a:r>
              <a:rPr b="1" lang="iw-IL" sz="2000">
                <a:solidFill>
                  <a:schemeClr val="lt1"/>
                </a:solidFill>
                <a:latin typeface="Calibri"/>
                <a:ea typeface="Calibri"/>
                <a:cs typeface="Calibri"/>
                <a:sym typeface="Calibri"/>
              </a:rPr>
              <a:t>ACK = 105</a:t>
            </a:r>
            <a:endParaRPr/>
          </a:p>
        </p:txBody>
      </p:sp>
      <p:graphicFrame>
        <p:nvGraphicFramePr>
          <p:cNvPr id="795" name="Google Shape;795;p53"/>
          <p:cNvGraphicFramePr/>
          <p:nvPr/>
        </p:nvGraphicFramePr>
        <p:xfrm>
          <a:off x="1780063" y="5590359"/>
          <a:ext cx="3000000" cy="3000000"/>
        </p:xfrm>
        <a:graphic>
          <a:graphicData uri="http://schemas.openxmlformats.org/drawingml/2006/table">
            <a:tbl>
              <a:tblPr bandRow="1" firstRow="1">
                <a:noFill/>
                <a:tableStyleId>{05877412-3D8F-4772-9F8E-2F1DA8E046DE}</a:tableStyleId>
              </a:tblPr>
              <a:tblGrid>
                <a:gridCol w="535825"/>
                <a:gridCol w="535825"/>
                <a:gridCol w="535825"/>
              </a:tblGrid>
              <a:tr h="472400">
                <a:tc>
                  <a:txBody>
                    <a:bodyPr/>
                    <a:lstStyle/>
                    <a:p>
                      <a:pPr indent="0" lvl="0" marL="0" marR="0" rtl="0" algn="ctr">
                        <a:spcBef>
                          <a:spcPts val="0"/>
                        </a:spcBef>
                        <a:spcAft>
                          <a:spcPts val="0"/>
                        </a:spcAft>
                        <a:buNone/>
                      </a:pPr>
                      <a:r>
                        <a:rPr b="1" lang="iw-IL" sz="1600" u="none" cap="none" strike="noStrike">
                          <a:solidFill>
                            <a:srgbClr val="7F7F7F"/>
                          </a:solidFill>
                        </a:rPr>
                        <a:t>500</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iw-IL" sz="1600" u="none" cap="none" strike="noStrike">
                          <a:solidFill>
                            <a:srgbClr val="7F7F7F"/>
                          </a:solidFill>
                        </a:rPr>
                        <a:t>501</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iw-IL" sz="1600" u="none" cap="none" strike="noStrike">
                          <a:solidFill>
                            <a:srgbClr val="7F7F7F"/>
                          </a:solidFill>
                        </a:rPr>
                        <a:t>502</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796" name="Google Shape;796;p53"/>
          <p:cNvGraphicFramePr/>
          <p:nvPr/>
        </p:nvGraphicFramePr>
        <p:xfrm>
          <a:off x="1780063" y="6038423"/>
          <a:ext cx="3000000" cy="3000000"/>
        </p:xfrm>
        <a:graphic>
          <a:graphicData uri="http://schemas.openxmlformats.org/drawingml/2006/table">
            <a:tbl>
              <a:tblPr bandRow="1" firstRow="1">
                <a:noFill/>
                <a:tableStyleId>{05877412-3D8F-4772-9F8E-2F1DA8E046DE}</a:tableStyleId>
              </a:tblPr>
              <a:tblGrid>
                <a:gridCol w="535825"/>
                <a:gridCol w="535825"/>
                <a:gridCol w="535825"/>
              </a:tblGrid>
              <a:tr h="519925">
                <a:tc>
                  <a:txBody>
                    <a:bodyPr/>
                    <a:lstStyle/>
                    <a:p>
                      <a:pPr indent="0" lvl="0" marL="0" marR="0" rtl="0" algn="ctr">
                        <a:spcBef>
                          <a:spcPts val="0"/>
                        </a:spcBef>
                        <a:spcAft>
                          <a:spcPts val="0"/>
                        </a:spcAft>
                        <a:buNone/>
                      </a:pPr>
                      <a:r>
                        <a:rPr b="1" lang="iw-IL" sz="2400" u="none" cap="none" strike="noStrike">
                          <a:solidFill>
                            <a:schemeClr val="lt1"/>
                          </a:solidFill>
                        </a:rPr>
                        <a:t>H</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E</a:t>
                      </a:r>
                      <a:endParaRPr b="1" sz="24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Y</a:t>
                      </a:r>
                      <a:endParaRPr b="1" sz="24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graphicFrame>
        <p:nvGraphicFramePr>
          <p:cNvPr id="797" name="Google Shape;797;p53"/>
          <p:cNvGraphicFramePr/>
          <p:nvPr/>
        </p:nvGraphicFramePr>
        <p:xfrm>
          <a:off x="8839085" y="5648616"/>
          <a:ext cx="3000000" cy="3000000"/>
        </p:xfrm>
        <a:graphic>
          <a:graphicData uri="http://schemas.openxmlformats.org/drawingml/2006/table">
            <a:tbl>
              <a:tblPr bandRow="1" firstRow="1">
                <a:noFill/>
                <a:tableStyleId>{05877412-3D8F-4772-9F8E-2F1DA8E046DE}</a:tableStyleId>
              </a:tblPr>
              <a:tblGrid>
                <a:gridCol w="535825"/>
                <a:gridCol w="535825"/>
                <a:gridCol w="535825"/>
              </a:tblGrid>
              <a:tr h="472400">
                <a:tc>
                  <a:txBody>
                    <a:bodyPr/>
                    <a:lstStyle/>
                    <a:p>
                      <a:pPr indent="0" lvl="0" marL="0" marR="0" rtl="0" algn="ctr">
                        <a:spcBef>
                          <a:spcPts val="0"/>
                        </a:spcBef>
                        <a:spcAft>
                          <a:spcPts val="0"/>
                        </a:spcAft>
                        <a:buNone/>
                      </a:pPr>
                      <a:r>
                        <a:rPr b="1" lang="iw-IL" sz="1600" u="none" cap="none" strike="noStrike">
                          <a:solidFill>
                            <a:srgbClr val="7F7F7F"/>
                          </a:solidFill>
                        </a:rPr>
                        <a:t>100</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iw-IL" sz="1600" u="none" cap="none" strike="noStrike">
                          <a:solidFill>
                            <a:srgbClr val="7F7F7F"/>
                          </a:solidFill>
                        </a:rPr>
                        <a:t>101</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iw-IL" sz="1600" u="none" cap="none" strike="noStrike">
                          <a:solidFill>
                            <a:srgbClr val="7F7F7F"/>
                          </a:solidFill>
                        </a:rPr>
                        <a:t>102</a:t>
                      </a:r>
                      <a:endParaRPr b="1" sz="1600" u="none" cap="none" strike="noStrike">
                        <a:solidFill>
                          <a:srgbClr val="7F7F7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798" name="Google Shape;798;p53"/>
          <p:cNvGraphicFramePr/>
          <p:nvPr/>
        </p:nvGraphicFramePr>
        <p:xfrm>
          <a:off x="8839085" y="6096680"/>
          <a:ext cx="3000000" cy="3000000"/>
        </p:xfrm>
        <a:graphic>
          <a:graphicData uri="http://schemas.openxmlformats.org/drawingml/2006/table">
            <a:tbl>
              <a:tblPr bandRow="1" firstRow="1">
                <a:noFill/>
                <a:tableStyleId>{05877412-3D8F-4772-9F8E-2F1DA8E046DE}</a:tableStyleId>
              </a:tblPr>
              <a:tblGrid>
                <a:gridCol w="535825"/>
                <a:gridCol w="535825"/>
                <a:gridCol w="535825"/>
              </a:tblGrid>
              <a:tr h="519925">
                <a:tc>
                  <a:txBody>
                    <a:bodyPr/>
                    <a:lstStyle/>
                    <a:p>
                      <a:pPr indent="0" lvl="0" marL="0" marR="0" rtl="0" algn="ctr">
                        <a:spcBef>
                          <a:spcPts val="0"/>
                        </a:spcBef>
                        <a:spcAft>
                          <a:spcPts val="0"/>
                        </a:spcAft>
                        <a:buNone/>
                      </a:pPr>
                      <a:r>
                        <a:rPr b="1" lang="iw-IL" sz="2400" u="none" cap="none" strike="noStrike">
                          <a:solidFill>
                            <a:schemeClr val="lt1"/>
                          </a:solidFill>
                        </a:rPr>
                        <a:t>B</a:t>
                      </a:r>
                      <a:endParaRPr b="1" sz="24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Y</a:t>
                      </a:r>
                      <a:endParaRPr b="1" sz="2400" u="none" cap="none" strike="noStrike">
                        <a:solidFill>
                          <a:schemeClr val="lt1"/>
                        </a:solidFill>
                      </a:endParaRPr>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c>
                  <a:txBody>
                    <a:bodyPr/>
                    <a:lstStyle/>
                    <a:p>
                      <a:pPr indent="0" lvl="0" marL="0" marR="0" rtl="0" algn="ctr">
                        <a:spcBef>
                          <a:spcPts val="0"/>
                        </a:spcBef>
                        <a:spcAft>
                          <a:spcPts val="0"/>
                        </a:spcAft>
                        <a:buNone/>
                      </a:pPr>
                      <a:r>
                        <a:rPr b="1" lang="iw-IL" sz="2400" u="none" cap="none" strike="noStrike">
                          <a:solidFill>
                            <a:schemeClr val="lt1"/>
                          </a:solidFill>
                        </a:rPr>
                        <a:t>E</a:t>
                      </a:r>
                      <a:endParaRPr b="1" sz="2400" u="none" cap="none" strike="noStrike">
                        <a:solidFill>
                          <a:schemeClr val="lt1"/>
                        </a:solidFill>
                      </a:endParaRPr>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AFC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0" st="0"/>
                                            </p:txEl>
                                          </p:spTgt>
                                        </p:tgtEl>
                                        <p:attrNameLst>
                                          <p:attrName>style.visibility</p:attrName>
                                        </p:attrNameLst>
                                      </p:cBhvr>
                                      <p:to>
                                        <p:strVal val="visible"/>
                                      </p:to>
                                    </p:set>
                                    <p:animEffect filter="fade" transition="in">
                                      <p:cBhvr>
                                        <p:cTn dur="500"/>
                                        <p:tgtEl>
                                          <p:spTgt spid="7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xEl>
                                              <p:pRg end="1" st="1"/>
                                            </p:txEl>
                                          </p:spTgt>
                                        </p:tgtEl>
                                        <p:attrNameLst>
                                          <p:attrName>style.visibility</p:attrName>
                                        </p:attrNameLst>
                                      </p:cBhvr>
                                      <p:to>
                                        <p:strVal val="visible"/>
                                      </p:to>
                                    </p:set>
                                    <p:animEffect filter="fade" transition="in">
                                      <p:cBhvr>
                                        <p:cTn dur="500"/>
                                        <p:tgtEl>
                                          <p:spTgt spid="7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500"/>
                                        <p:tgtEl>
                                          <p:spTgt spid="784"/>
                                        </p:tgtEl>
                                      </p:cBhvr>
                                    </p:animEffect>
                                  </p:childTnLst>
                                </p:cTn>
                              </p:par>
                              <p:par>
                                <p:cTn fill="hold" nodeType="with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500"/>
                                        <p:tgtEl>
                                          <p:spTgt spid="783"/>
                                        </p:tgtEl>
                                      </p:cBhvr>
                                    </p:animEffect>
                                  </p:childTnLst>
                                </p:cTn>
                              </p:par>
                              <p:par>
                                <p:cTn fill="hold" nodeType="with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par>
                                <p:cTn fill="hold" nodeType="with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500"/>
                                        <p:tgtEl>
                                          <p:spTgt spid="796"/>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500"/>
                                        <p:tgtEl>
                                          <p:spTgt spid="797"/>
                                        </p:tgtEl>
                                      </p:cBhvr>
                                    </p:animEffect>
                                  </p:childTnLst>
                                </p:cTn>
                              </p:par>
                              <p:par>
                                <p:cTn fill="hold" nodeType="with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500"/>
                                        <p:tgtEl>
                                          <p:spTgt spid="798"/>
                                        </p:tgtEl>
                                      </p:cBhvr>
                                    </p:animEffect>
                                  </p:childTnLst>
                                </p:cTn>
                              </p:par>
                              <p:par>
                                <p:cTn fill="hold" nodeType="with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500"/>
                                        <p:tgtEl>
                                          <p:spTgt spid="787"/>
                                        </p:tgtEl>
                                      </p:cBhvr>
                                    </p:animEffect>
                                  </p:childTnLst>
                                </p:cTn>
                              </p:par>
                              <p:par>
                                <p:cTn fill="hold" nodeType="with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500"/>
                                        <p:tgtEl>
                                          <p:spTgt spid="7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2000"/>
                                        <p:tgtEl>
                                          <p:spTgt spid="785"/>
                                        </p:tgtEl>
                                      </p:cBhvr>
                                    </p:animEffect>
                                  </p:childTnLst>
                                </p:cTn>
                              </p:par>
                              <p:par>
                                <p:cTn fill="hold" nodeType="with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500"/>
                                        <p:tgtEl>
                                          <p:spTgt spid="7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500"/>
                                        <p:tgtEl>
                                          <p:spTgt spid="7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500"/>
                                        <p:tgtEl>
                                          <p:spTgt spid="7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500"/>
                                        <p:tgtEl>
                                          <p:spTgt spid="7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2000"/>
                                        <p:tgtEl>
                                          <p:spTgt spid="791"/>
                                        </p:tgtEl>
                                      </p:cBhvr>
                                    </p:animEffect>
                                  </p:childTnLst>
                                </p:cTn>
                              </p:par>
                              <p:par>
                                <p:cTn fill="hold" nodeType="with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500"/>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500"/>
                                        <p:tgtEl>
                                          <p:spTgt spid="7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4"/>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פתיחת התקשורת</a:t>
            </a:r>
            <a:endParaRPr b="1" i="0" sz="4400" u="none" cap="none" strike="noStrike">
              <a:solidFill>
                <a:schemeClr val="dk1"/>
              </a:solidFill>
              <a:latin typeface="Tahoma"/>
              <a:ea typeface="Tahoma"/>
              <a:cs typeface="Tahoma"/>
              <a:sym typeface="Tahoma"/>
            </a:endParaRPr>
          </a:p>
        </p:txBody>
      </p:sp>
      <p:sp>
        <p:nvSpPr>
          <p:cNvPr id="805" name="Google Shape;805;p54"/>
          <p:cNvSpPr txBox="1"/>
          <p:nvPr/>
        </p:nvSpPr>
        <p:spPr>
          <a:xfrm>
            <a:off x="138895" y="1135063"/>
            <a:ext cx="11985067" cy="5586412"/>
          </a:xfrm>
          <a:prstGeom prst="rect">
            <a:avLst/>
          </a:prstGeom>
          <a:noFill/>
          <a:ln>
            <a:noFill/>
          </a:ln>
        </p:spPr>
        <p:txBody>
          <a:bodyPr anchorCtr="0" anchor="t" bIns="45700" lIns="91425" spcFirstLastPara="1" rIns="91425" wrap="square" tIns="45700">
            <a:noAutofit/>
          </a:bodyPr>
          <a:lstStyle/>
          <a:p>
            <a:pPr indent="-228600" lvl="0" marL="228600" marR="0" rtl="1" algn="r">
              <a:lnSpc>
                <a:spcPct val="90000"/>
              </a:lnSpc>
              <a:spcBef>
                <a:spcPts val="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שיחה שלTCP  חייבת להתחיל במספר הודעות קבועות.</a:t>
            </a:r>
            <a:endParaRPr/>
          </a:p>
          <a:p>
            <a:pPr indent="-228600" lvl="0" marL="228600" marR="0" rtl="1" algn="r">
              <a:lnSpc>
                <a:spcPct val="90000"/>
              </a:lnSpc>
              <a:spcBef>
                <a:spcPts val="100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לפתיחה זו אנחנו קוראים </a:t>
            </a:r>
            <a:r>
              <a:rPr b="1" lang="iw-IL" sz="3200">
                <a:solidFill>
                  <a:srgbClr val="0099D5"/>
                </a:solidFill>
                <a:latin typeface="Tahoma"/>
                <a:ea typeface="Tahoma"/>
                <a:cs typeface="Tahoma"/>
                <a:sym typeface="Tahoma"/>
              </a:rPr>
              <a:t>לחיצת יד משולשת </a:t>
            </a:r>
            <a:r>
              <a:rPr lang="iw-IL" sz="2800">
                <a:solidFill>
                  <a:schemeClr val="dk1"/>
                </a:solidFill>
                <a:latin typeface="Tahoma"/>
                <a:ea typeface="Tahoma"/>
                <a:cs typeface="Tahoma"/>
                <a:sym typeface="Tahoma"/>
              </a:rPr>
              <a:t>(3-Way Handshake).</a:t>
            </a:r>
            <a:endParaRPr sz="2800">
              <a:solidFill>
                <a:schemeClr val="dk1"/>
              </a:solidFill>
              <a:latin typeface="Tahoma"/>
              <a:ea typeface="Tahoma"/>
              <a:cs typeface="Tahoma"/>
              <a:sym typeface="Tahoma"/>
            </a:endParaRPr>
          </a:p>
          <a:p>
            <a:pPr indent="-228600" lvl="0" marL="228600" marR="0" rtl="1" algn="r">
              <a:lnSpc>
                <a:spcPct val="90000"/>
              </a:lnSpc>
              <a:spcBef>
                <a:spcPts val="100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וככה זה נראה:</a:t>
            </a:r>
            <a:endParaRPr/>
          </a:p>
          <a:p>
            <a:pPr indent="-25400" lvl="0" marL="228600" marR="0" rtl="1" algn="r">
              <a:lnSpc>
                <a:spcPct val="90000"/>
              </a:lnSpc>
              <a:spcBef>
                <a:spcPts val="1000"/>
              </a:spcBef>
              <a:spcAft>
                <a:spcPts val="0"/>
              </a:spcAft>
              <a:buClr>
                <a:schemeClr val="dk1"/>
              </a:buClr>
              <a:buSzPts val="3200"/>
              <a:buFont typeface="Noto Sans Symbols"/>
              <a:buNone/>
            </a:pPr>
            <a:r>
              <a:t/>
            </a:r>
            <a:endParaRPr sz="3200">
              <a:solidFill>
                <a:schemeClr val="dk1"/>
              </a:solidFill>
              <a:latin typeface="Tahoma"/>
              <a:ea typeface="Tahoma"/>
              <a:cs typeface="Tahoma"/>
              <a:sym typeface="Tahoma"/>
            </a:endParaRPr>
          </a:p>
        </p:txBody>
      </p:sp>
      <p:sp>
        <p:nvSpPr>
          <p:cNvPr id="806" name="Google Shape;806;p54"/>
          <p:cNvSpPr/>
          <p:nvPr/>
        </p:nvSpPr>
        <p:spPr>
          <a:xfrm>
            <a:off x="1524000" y="2730920"/>
            <a:ext cx="1425038" cy="34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א'</a:t>
            </a:r>
            <a:endParaRPr b="1" sz="1800">
              <a:solidFill>
                <a:srgbClr val="000000"/>
              </a:solidFill>
              <a:latin typeface="Calibri"/>
              <a:ea typeface="Calibri"/>
              <a:cs typeface="Calibri"/>
              <a:sym typeface="Calibri"/>
            </a:endParaRPr>
          </a:p>
        </p:txBody>
      </p:sp>
      <p:sp>
        <p:nvSpPr>
          <p:cNvPr id="807" name="Google Shape;807;p54"/>
          <p:cNvSpPr/>
          <p:nvPr/>
        </p:nvSpPr>
        <p:spPr>
          <a:xfrm>
            <a:off x="8764845" y="2848830"/>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ב'</a:t>
            </a:r>
            <a:endParaRPr b="1" sz="1800">
              <a:solidFill>
                <a:srgbClr val="000000"/>
              </a:solidFill>
              <a:latin typeface="Calibri"/>
              <a:ea typeface="Calibri"/>
              <a:cs typeface="Calibri"/>
              <a:sym typeface="Calibri"/>
            </a:endParaRPr>
          </a:p>
        </p:txBody>
      </p:sp>
      <p:cxnSp>
        <p:nvCxnSpPr>
          <p:cNvPr id="808" name="Google Shape;808;p54"/>
          <p:cNvCxnSpPr/>
          <p:nvPr/>
        </p:nvCxnSpPr>
        <p:spPr>
          <a:xfrm>
            <a:off x="3253785" y="3374038"/>
            <a:ext cx="5425046" cy="439252"/>
          </a:xfrm>
          <a:prstGeom prst="straightConnector1">
            <a:avLst/>
          </a:prstGeom>
          <a:noFill/>
          <a:ln cap="flat" cmpd="sng" w="57150">
            <a:solidFill>
              <a:srgbClr val="2F5496"/>
            </a:solidFill>
            <a:prstDash val="solid"/>
            <a:miter lim="800000"/>
            <a:headEnd len="sm" w="sm" type="none"/>
            <a:tailEnd len="med" w="med" type="triangle"/>
          </a:ln>
        </p:spPr>
      </p:cxnSp>
      <p:sp>
        <p:nvSpPr>
          <p:cNvPr id="809" name="Google Shape;809;p54"/>
          <p:cNvSpPr/>
          <p:nvPr/>
        </p:nvSpPr>
        <p:spPr>
          <a:xfrm>
            <a:off x="1584882" y="3087116"/>
            <a:ext cx="1557923" cy="3496208"/>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0" name="Google Shape;810;p54"/>
          <p:cNvSpPr/>
          <p:nvPr/>
        </p:nvSpPr>
        <p:spPr>
          <a:xfrm>
            <a:off x="8764846" y="3187135"/>
            <a:ext cx="1557923" cy="3396189"/>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11" name="Google Shape;811;p54"/>
          <p:cNvCxnSpPr/>
          <p:nvPr/>
        </p:nvCxnSpPr>
        <p:spPr>
          <a:xfrm flipH="1">
            <a:off x="3288797" y="4495014"/>
            <a:ext cx="5390035" cy="401444"/>
          </a:xfrm>
          <a:prstGeom prst="straightConnector1">
            <a:avLst/>
          </a:prstGeom>
          <a:noFill/>
          <a:ln cap="flat" cmpd="sng" w="57150">
            <a:solidFill>
              <a:srgbClr val="00B050"/>
            </a:solidFill>
            <a:prstDash val="solid"/>
            <a:miter lim="800000"/>
            <a:headEnd len="sm" w="sm" type="none"/>
            <a:tailEnd len="med" w="med" type="triangle"/>
          </a:ln>
        </p:spPr>
      </p:cxnSp>
      <p:cxnSp>
        <p:nvCxnSpPr>
          <p:cNvPr id="812" name="Google Shape;812;p54"/>
          <p:cNvCxnSpPr/>
          <p:nvPr/>
        </p:nvCxnSpPr>
        <p:spPr>
          <a:xfrm>
            <a:off x="3296792" y="5558849"/>
            <a:ext cx="5235232" cy="695727"/>
          </a:xfrm>
          <a:prstGeom prst="straightConnector1">
            <a:avLst/>
          </a:prstGeom>
          <a:noFill/>
          <a:ln cap="flat" cmpd="sng" w="57150">
            <a:solidFill>
              <a:srgbClr val="2F5496"/>
            </a:solidFill>
            <a:prstDash val="solid"/>
            <a:miter lim="800000"/>
            <a:headEnd len="sm" w="sm" type="none"/>
            <a:tailEnd len="med" w="med" type="triangle"/>
          </a:ln>
        </p:spPr>
      </p:cxnSp>
      <p:sp>
        <p:nvSpPr>
          <p:cNvPr id="813" name="Google Shape;813;p54"/>
          <p:cNvSpPr/>
          <p:nvPr/>
        </p:nvSpPr>
        <p:spPr>
          <a:xfrm rot="338203">
            <a:off x="5101991" y="3150297"/>
            <a:ext cx="130314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3600">
                <a:solidFill>
                  <a:srgbClr val="2F5496"/>
                </a:solidFill>
                <a:latin typeface="Calibri"/>
                <a:ea typeface="Calibri"/>
                <a:cs typeface="Calibri"/>
                <a:sym typeface="Calibri"/>
              </a:rPr>
              <a:t>SYN</a:t>
            </a:r>
            <a:endParaRPr/>
          </a:p>
        </p:txBody>
      </p:sp>
      <p:sp>
        <p:nvSpPr>
          <p:cNvPr id="814" name="Google Shape;814;p54"/>
          <p:cNvSpPr/>
          <p:nvPr/>
        </p:nvSpPr>
        <p:spPr>
          <a:xfrm rot="-334479">
            <a:off x="4759320" y="4179848"/>
            <a:ext cx="2060164"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3600">
                <a:solidFill>
                  <a:srgbClr val="00B050"/>
                </a:solidFill>
                <a:latin typeface="Calibri"/>
                <a:ea typeface="Calibri"/>
                <a:cs typeface="Calibri"/>
                <a:sym typeface="Calibri"/>
              </a:rPr>
              <a:t>SYN+ACK</a:t>
            </a:r>
            <a:endParaRPr/>
          </a:p>
        </p:txBody>
      </p:sp>
      <p:sp>
        <p:nvSpPr>
          <p:cNvPr id="815" name="Google Shape;815;p54"/>
          <p:cNvSpPr/>
          <p:nvPr/>
        </p:nvSpPr>
        <p:spPr>
          <a:xfrm rot="371858">
            <a:off x="4861995" y="5389697"/>
            <a:ext cx="1695912"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3600">
                <a:solidFill>
                  <a:srgbClr val="2F5496"/>
                </a:solidFill>
                <a:latin typeface="Calibri"/>
                <a:ea typeface="Calibri"/>
                <a:cs typeface="Calibri"/>
                <a:sym typeface="Calibri"/>
              </a:rPr>
              <a:t>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500"/>
                                        <p:tgtEl>
                                          <p:spTgt spid="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animEffect filter="fade" transition="in">
                                      <p:cBhvr>
                                        <p:cTn dur="500"/>
                                        <p:tgtEl>
                                          <p:spTgt spid="8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1" st="1"/>
                                            </p:txEl>
                                          </p:spTgt>
                                        </p:tgtEl>
                                        <p:attrNameLst>
                                          <p:attrName>style.visibility</p:attrName>
                                        </p:attrNameLst>
                                      </p:cBhvr>
                                      <p:to>
                                        <p:strVal val="visible"/>
                                      </p:to>
                                    </p:set>
                                    <p:animEffect filter="fade" transition="in">
                                      <p:cBhvr>
                                        <p:cTn dur="500"/>
                                        <p:tgtEl>
                                          <p:spTgt spid="8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2" st="2"/>
                                            </p:txEl>
                                          </p:spTgt>
                                        </p:tgtEl>
                                        <p:attrNameLst>
                                          <p:attrName>style.visibility</p:attrName>
                                        </p:attrNameLst>
                                      </p:cBhvr>
                                      <p:to>
                                        <p:strVal val="visible"/>
                                      </p:to>
                                    </p:set>
                                    <p:animEffect filter="fade" transition="in">
                                      <p:cBhvr>
                                        <p:cTn dur="500"/>
                                        <p:tgtEl>
                                          <p:spTgt spid="8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3" st="3"/>
                                            </p:txEl>
                                          </p:spTgt>
                                        </p:tgtEl>
                                        <p:attrNameLst>
                                          <p:attrName>style.visibility</p:attrName>
                                        </p:attrNameLst>
                                      </p:cBhvr>
                                      <p:to>
                                        <p:strVal val="visible"/>
                                      </p:to>
                                    </p:set>
                                    <p:animEffect filter="fade" transition="in">
                                      <p:cBhvr>
                                        <p:cTn dur="500"/>
                                        <p:tgtEl>
                                          <p:spTgt spid="8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500"/>
                                        <p:tgtEl>
                                          <p:spTgt spid="807"/>
                                        </p:tgtEl>
                                      </p:cBhvr>
                                    </p:animEffect>
                                  </p:childTnLst>
                                </p:cTn>
                              </p:par>
                              <p:par>
                                <p:cTn fill="hold" nodeType="with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500"/>
                                        <p:tgtEl>
                                          <p:spTgt spid="806"/>
                                        </p:tgtEl>
                                      </p:cBhvr>
                                    </p:animEffect>
                                  </p:childTnLst>
                                </p:cTn>
                              </p:par>
                              <p:par>
                                <p:cTn fill="hold" nodeType="with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500"/>
                                        <p:tgtEl>
                                          <p:spTgt spid="810"/>
                                        </p:tgtEl>
                                      </p:cBhvr>
                                    </p:animEffect>
                                  </p:childTnLst>
                                </p:cTn>
                              </p:par>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500"/>
                                        <p:tgtEl>
                                          <p:spTgt spid="8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2000"/>
                                        <p:tgtEl>
                                          <p:spTgt spid="808"/>
                                        </p:tgtEl>
                                      </p:cBhvr>
                                    </p:animEffect>
                                  </p:childTnLst>
                                </p:cTn>
                              </p:par>
                              <p:par>
                                <p:cTn fill="hold" nodeType="with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500"/>
                                        <p:tgtEl>
                                          <p:spTgt spid="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500"/>
                                        <p:tgtEl>
                                          <p:spTgt spid="811"/>
                                        </p:tgtEl>
                                      </p:cBhvr>
                                    </p:animEffec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500"/>
                                        <p:tgtEl>
                                          <p:spTgt spid="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2000"/>
                                        <p:tgtEl>
                                          <p:spTgt spid="812"/>
                                        </p:tgtEl>
                                      </p:cBhvr>
                                    </p:animEffect>
                                  </p:childTnLst>
                                </p:cTn>
                              </p:par>
                              <p:par>
                                <p:cTn fill="hold" nodeType="with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500"/>
                                        <p:tgtEl>
                                          <p:spTgt spid="8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5"/>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3-Way Handshake</a:t>
            </a:r>
            <a:endParaRPr b="1" i="0" sz="4400" u="none" cap="none" strike="noStrike">
              <a:solidFill>
                <a:schemeClr val="dk1"/>
              </a:solidFill>
              <a:latin typeface="Tahoma"/>
              <a:ea typeface="Tahoma"/>
              <a:cs typeface="Tahoma"/>
              <a:sym typeface="Tahoma"/>
            </a:endParaRPr>
          </a:p>
        </p:txBody>
      </p:sp>
      <p:sp>
        <p:nvSpPr>
          <p:cNvPr id="822" name="Google Shape;822;p55"/>
          <p:cNvSpPr txBox="1"/>
          <p:nvPr/>
        </p:nvSpPr>
        <p:spPr>
          <a:xfrm>
            <a:off x="138896" y="1088020"/>
            <a:ext cx="11840902" cy="5633455"/>
          </a:xfrm>
          <a:prstGeom prst="rect">
            <a:avLst/>
          </a:prstGeom>
          <a:noFill/>
          <a:ln>
            <a:noFill/>
          </a:ln>
        </p:spPr>
        <p:txBody>
          <a:bodyPr anchorCtr="0" anchor="t" bIns="45700" lIns="91425" spcFirstLastPara="1" rIns="91425" wrap="square" tIns="45700">
            <a:noAutofit/>
          </a:bodyPr>
          <a:lstStyle/>
          <a:p>
            <a:pPr indent="-228600" lvl="0" marL="228600" marR="0" rtl="1" algn="r">
              <a:lnSpc>
                <a:spcPct val="90000"/>
              </a:lnSpc>
              <a:spcBef>
                <a:spcPts val="0"/>
              </a:spcBef>
              <a:spcAft>
                <a:spcPts val="0"/>
              </a:spcAft>
              <a:buClr>
                <a:schemeClr val="dk1"/>
              </a:buClr>
              <a:buSzPts val="2800"/>
              <a:buFont typeface="Noto Sans Symbols"/>
              <a:buChar char="▪"/>
            </a:pPr>
            <a:r>
              <a:rPr lang="iw-IL" sz="2800">
                <a:solidFill>
                  <a:schemeClr val="dk1"/>
                </a:solidFill>
                <a:latin typeface="Tahoma"/>
                <a:ea typeface="Tahoma"/>
                <a:cs typeface="Tahoma"/>
                <a:sym typeface="Tahoma"/>
              </a:rPr>
              <a:t>ללחיצת היד המשולשת יש שתי מטרות עיקריות:</a:t>
            </a:r>
            <a:endParaRPr/>
          </a:p>
          <a:p>
            <a:pPr indent="-228600" lvl="1" marL="685800" marR="0" rtl="1" algn="r">
              <a:lnSpc>
                <a:spcPct val="90000"/>
              </a:lnSpc>
              <a:spcBef>
                <a:spcPts val="500"/>
              </a:spcBef>
              <a:spcAft>
                <a:spcPts val="0"/>
              </a:spcAft>
              <a:buClr>
                <a:schemeClr val="dk1"/>
              </a:buClr>
              <a:buSzPts val="2600"/>
              <a:buFont typeface="Noto Sans Symbols"/>
              <a:buChar char="▪"/>
            </a:pPr>
            <a:r>
              <a:rPr b="0" i="0" lang="iw-IL" sz="2600" u="none" cap="none" strike="noStrike">
                <a:solidFill>
                  <a:schemeClr val="dk1"/>
                </a:solidFill>
                <a:latin typeface="Tahoma"/>
                <a:ea typeface="Tahoma"/>
                <a:cs typeface="Tahoma"/>
                <a:sym typeface="Tahoma"/>
              </a:rPr>
              <a:t>לוודא שהפורט בצד השני פתוח ומאזין לחיבור.</a:t>
            </a:r>
            <a:endParaRPr b="0" i="0" sz="2600" u="none" cap="none" strike="noStrike">
              <a:solidFill>
                <a:schemeClr val="dk1"/>
              </a:solidFill>
              <a:latin typeface="Tahoma"/>
              <a:ea typeface="Tahoma"/>
              <a:cs typeface="Tahoma"/>
              <a:sym typeface="Tahoma"/>
            </a:endParaRPr>
          </a:p>
          <a:p>
            <a:pPr indent="-228600" lvl="1" marL="685800" marR="0" rtl="1" algn="r">
              <a:lnSpc>
                <a:spcPct val="90000"/>
              </a:lnSpc>
              <a:spcBef>
                <a:spcPts val="500"/>
              </a:spcBef>
              <a:spcAft>
                <a:spcPts val="0"/>
              </a:spcAft>
              <a:buClr>
                <a:schemeClr val="dk1"/>
              </a:buClr>
              <a:buSzPts val="2600"/>
              <a:buFont typeface="Noto Sans Symbols"/>
              <a:buChar char="▪"/>
            </a:pPr>
            <a:r>
              <a:rPr b="0" i="0" lang="iw-IL" sz="2600" u="none" cap="none" strike="noStrike">
                <a:solidFill>
                  <a:schemeClr val="dk1"/>
                </a:solidFill>
                <a:latin typeface="Tahoma"/>
                <a:ea typeface="Tahoma"/>
                <a:cs typeface="Tahoma"/>
                <a:sym typeface="Tahoma"/>
              </a:rPr>
              <a:t>לסנכרן את שני הצדדים על מספרי ה-Seq ההתחלתיים (ISN) שכל צד בחר.</a:t>
            </a:r>
            <a:endParaRPr/>
          </a:p>
          <a:p>
            <a:pPr indent="-228600" lvl="0" marL="228600" marR="0" rtl="1" algn="r">
              <a:lnSpc>
                <a:spcPct val="90000"/>
              </a:lnSpc>
              <a:spcBef>
                <a:spcPts val="1000"/>
              </a:spcBef>
              <a:spcAft>
                <a:spcPts val="0"/>
              </a:spcAft>
              <a:buClr>
                <a:schemeClr val="dk1"/>
              </a:buClr>
              <a:buSzPts val="2800"/>
              <a:buFont typeface="Noto Sans Symbols"/>
              <a:buChar char="▪"/>
            </a:pPr>
            <a:r>
              <a:rPr lang="iw-IL" sz="2800">
                <a:solidFill>
                  <a:schemeClr val="dk1"/>
                </a:solidFill>
                <a:latin typeface="Tahoma"/>
                <a:ea typeface="Tahoma"/>
                <a:cs typeface="Tahoma"/>
                <a:sym typeface="Tahoma"/>
              </a:rPr>
              <a:t>לכן, במהלך לחיצת היד המשולשת לא מועבר מידע אלא רק נתוני המסגרת של מספר ה-Seq וה-Ack.</a:t>
            </a:r>
            <a:endParaRPr sz="2800">
              <a:solidFill>
                <a:schemeClr val="dk1"/>
              </a:solidFill>
              <a:latin typeface="Tahoma"/>
              <a:ea typeface="Tahoma"/>
              <a:cs typeface="Tahoma"/>
              <a:sym typeface="Tahoma"/>
            </a:endParaRPr>
          </a:p>
        </p:txBody>
      </p:sp>
      <p:sp>
        <p:nvSpPr>
          <p:cNvPr id="823" name="Google Shape;823;p55"/>
          <p:cNvSpPr/>
          <p:nvPr/>
        </p:nvSpPr>
        <p:spPr>
          <a:xfrm>
            <a:off x="1617120" y="3138809"/>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א'</a:t>
            </a:r>
            <a:endParaRPr b="1" sz="1800">
              <a:solidFill>
                <a:srgbClr val="000000"/>
              </a:solidFill>
              <a:latin typeface="Calibri"/>
              <a:ea typeface="Calibri"/>
              <a:cs typeface="Calibri"/>
              <a:sym typeface="Calibri"/>
            </a:endParaRPr>
          </a:p>
        </p:txBody>
      </p:sp>
      <p:sp>
        <p:nvSpPr>
          <p:cNvPr id="824" name="Google Shape;824;p55"/>
          <p:cNvSpPr/>
          <p:nvPr/>
        </p:nvSpPr>
        <p:spPr>
          <a:xfrm>
            <a:off x="8764845" y="3356411"/>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ב'</a:t>
            </a:r>
            <a:endParaRPr b="1" sz="1800">
              <a:solidFill>
                <a:srgbClr val="000000"/>
              </a:solidFill>
              <a:latin typeface="Calibri"/>
              <a:ea typeface="Calibri"/>
              <a:cs typeface="Calibri"/>
              <a:sym typeface="Calibri"/>
            </a:endParaRPr>
          </a:p>
        </p:txBody>
      </p:sp>
      <p:cxnSp>
        <p:nvCxnSpPr>
          <p:cNvPr id="825" name="Google Shape;825;p55"/>
          <p:cNvCxnSpPr/>
          <p:nvPr/>
        </p:nvCxnSpPr>
        <p:spPr>
          <a:xfrm>
            <a:off x="3253785" y="3756000"/>
            <a:ext cx="5425046" cy="439252"/>
          </a:xfrm>
          <a:prstGeom prst="straightConnector1">
            <a:avLst/>
          </a:prstGeom>
          <a:noFill/>
          <a:ln cap="flat" cmpd="sng" w="57150">
            <a:solidFill>
              <a:srgbClr val="2F5496"/>
            </a:solidFill>
            <a:prstDash val="solid"/>
            <a:miter lim="800000"/>
            <a:headEnd len="sm" w="sm" type="none"/>
            <a:tailEnd len="med" w="med" type="triangle"/>
          </a:ln>
        </p:spPr>
      </p:cxnSp>
      <p:sp>
        <p:nvSpPr>
          <p:cNvPr id="826" name="Google Shape;826;p55"/>
          <p:cNvSpPr/>
          <p:nvPr/>
        </p:nvSpPr>
        <p:spPr>
          <a:xfrm>
            <a:off x="1652856" y="3477115"/>
            <a:ext cx="1557923" cy="3331418"/>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Google Shape;827;p55"/>
          <p:cNvSpPr/>
          <p:nvPr/>
        </p:nvSpPr>
        <p:spPr>
          <a:xfrm>
            <a:off x="8764846" y="3694716"/>
            <a:ext cx="1557923" cy="3113816"/>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Google Shape;828;p55"/>
          <p:cNvSpPr/>
          <p:nvPr/>
        </p:nvSpPr>
        <p:spPr>
          <a:xfrm rot="517854">
            <a:off x="5118063" y="3727767"/>
            <a:ext cx="1271002" cy="489868"/>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2000">
                <a:solidFill>
                  <a:schemeClr val="lt1"/>
                </a:solidFill>
                <a:latin typeface="Calibri"/>
                <a:ea typeface="Calibri"/>
                <a:cs typeface="Calibri"/>
                <a:sym typeface="Calibri"/>
              </a:rPr>
              <a:t>Seq = 800</a:t>
            </a:r>
            <a:endParaRPr/>
          </a:p>
        </p:txBody>
      </p:sp>
      <p:cxnSp>
        <p:nvCxnSpPr>
          <p:cNvPr id="829" name="Google Shape;829;p55"/>
          <p:cNvCxnSpPr/>
          <p:nvPr/>
        </p:nvCxnSpPr>
        <p:spPr>
          <a:xfrm flipH="1">
            <a:off x="3288797" y="5002279"/>
            <a:ext cx="5390035" cy="401444"/>
          </a:xfrm>
          <a:prstGeom prst="straightConnector1">
            <a:avLst/>
          </a:prstGeom>
          <a:noFill/>
          <a:ln cap="flat" cmpd="sng" w="57150">
            <a:solidFill>
              <a:srgbClr val="00B050"/>
            </a:solidFill>
            <a:prstDash val="solid"/>
            <a:miter lim="800000"/>
            <a:headEnd len="sm" w="sm" type="none"/>
            <a:tailEnd len="med" w="med" type="triangle"/>
          </a:ln>
        </p:spPr>
      </p:cxnSp>
      <p:sp>
        <p:nvSpPr>
          <p:cNvPr id="830" name="Google Shape;830;p55"/>
          <p:cNvSpPr/>
          <p:nvPr/>
        </p:nvSpPr>
        <p:spPr>
          <a:xfrm rot="-381392">
            <a:off x="4993992" y="4818132"/>
            <a:ext cx="1392976" cy="649221"/>
          </a:xfrm>
          <a:prstGeom prst="rect">
            <a:avLst/>
          </a:prstGeom>
          <a:solidFill>
            <a:srgbClr val="00B05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b="1" lang="iw-IL" sz="2000">
                <a:solidFill>
                  <a:schemeClr val="lt1"/>
                </a:solidFill>
                <a:latin typeface="Calibri"/>
                <a:ea typeface="Calibri"/>
                <a:cs typeface="Calibri"/>
                <a:sym typeface="Calibri"/>
              </a:rPr>
              <a:t>Seq = 220 Ack = 801</a:t>
            </a:r>
            <a:endParaRPr/>
          </a:p>
        </p:txBody>
      </p:sp>
      <p:cxnSp>
        <p:nvCxnSpPr>
          <p:cNvPr id="831" name="Google Shape;831;p55"/>
          <p:cNvCxnSpPr/>
          <p:nvPr/>
        </p:nvCxnSpPr>
        <p:spPr>
          <a:xfrm>
            <a:off x="3315158" y="6297874"/>
            <a:ext cx="5264399" cy="308631"/>
          </a:xfrm>
          <a:prstGeom prst="straightConnector1">
            <a:avLst/>
          </a:prstGeom>
          <a:noFill/>
          <a:ln cap="flat" cmpd="sng" w="57150">
            <a:solidFill>
              <a:srgbClr val="2F5496"/>
            </a:solidFill>
            <a:prstDash val="solid"/>
            <a:miter lim="800000"/>
            <a:headEnd len="sm" w="sm" type="none"/>
            <a:tailEnd len="med" w="med" type="triangle"/>
          </a:ln>
        </p:spPr>
      </p:cxnSp>
      <p:sp>
        <p:nvSpPr>
          <p:cNvPr id="832" name="Google Shape;832;p55"/>
          <p:cNvSpPr/>
          <p:nvPr/>
        </p:nvSpPr>
        <p:spPr>
          <a:xfrm rot="517854">
            <a:off x="5054979" y="6067815"/>
            <a:ext cx="1271002" cy="649023"/>
          </a:xfrm>
          <a:prstGeom prst="rect">
            <a:avLst/>
          </a:prstGeom>
          <a:solidFill>
            <a:srgbClr val="8296B0"/>
          </a:solidFill>
          <a:ln cap="flat" cmpd="sng" w="9525">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2000">
                <a:solidFill>
                  <a:schemeClr val="lt1"/>
                </a:solidFill>
                <a:latin typeface="Calibri"/>
                <a:ea typeface="Calibri"/>
                <a:cs typeface="Calibri"/>
                <a:sym typeface="Calibri"/>
              </a:rPr>
              <a:t>Seq = 801</a:t>
            </a:r>
            <a:br>
              <a:rPr b="1" lang="iw-IL" sz="2000">
                <a:solidFill>
                  <a:schemeClr val="lt1"/>
                </a:solidFill>
                <a:latin typeface="Calibri"/>
                <a:ea typeface="Calibri"/>
                <a:cs typeface="Calibri"/>
                <a:sym typeface="Calibri"/>
              </a:rPr>
            </a:br>
            <a:r>
              <a:rPr b="1" lang="iw-IL" sz="2000">
                <a:solidFill>
                  <a:schemeClr val="lt1"/>
                </a:solidFill>
                <a:latin typeface="Calibri"/>
                <a:ea typeface="Calibri"/>
                <a:cs typeface="Calibri"/>
                <a:sym typeface="Calibri"/>
              </a:rPr>
              <a:t>Ack = 221</a:t>
            </a:r>
            <a:endParaRPr/>
          </a:p>
        </p:txBody>
      </p:sp>
      <p:sp>
        <p:nvSpPr>
          <p:cNvPr id="833" name="Google Shape;833;p55"/>
          <p:cNvSpPr/>
          <p:nvPr/>
        </p:nvSpPr>
        <p:spPr>
          <a:xfrm rot="540927">
            <a:off x="5192974" y="3307962"/>
            <a:ext cx="130314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2400">
                <a:solidFill>
                  <a:srgbClr val="000000"/>
                </a:solidFill>
                <a:latin typeface="Calibri"/>
                <a:ea typeface="Calibri"/>
                <a:cs typeface="Calibri"/>
                <a:sym typeface="Calibri"/>
              </a:rPr>
              <a:t>SYN</a:t>
            </a:r>
            <a:endParaRPr/>
          </a:p>
        </p:txBody>
      </p:sp>
      <p:sp>
        <p:nvSpPr>
          <p:cNvPr id="834" name="Google Shape;834;p55"/>
          <p:cNvSpPr/>
          <p:nvPr/>
        </p:nvSpPr>
        <p:spPr>
          <a:xfrm rot="-334479">
            <a:off x="4753512" y="4442102"/>
            <a:ext cx="1695912"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2400">
                <a:solidFill>
                  <a:srgbClr val="000000"/>
                </a:solidFill>
                <a:latin typeface="Calibri"/>
                <a:ea typeface="Calibri"/>
                <a:cs typeface="Calibri"/>
                <a:sym typeface="Calibri"/>
              </a:rPr>
              <a:t>SYN+ACK</a:t>
            </a:r>
            <a:endParaRPr/>
          </a:p>
        </p:txBody>
      </p:sp>
      <p:sp>
        <p:nvSpPr>
          <p:cNvPr id="835" name="Google Shape;835;p55"/>
          <p:cNvSpPr/>
          <p:nvPr/>
        </p:nvSpPr>
        <p:spPr>
          <a:xfrm rot="564502">
            <a:off x="4842523" y="5650013"/>
            <a:ext cx="1695912"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2400">
                <a:solidFill>
                  <a:srgbClr val="000000"/>
                </a:solidFill>
                <a:latin typeface="Calibri"/>
                <a:ea typeface="Calibri"/>
                <a:cs typeface="Calibri"/>
                <a:sym typeface="Calibri"/>
              </a:rPr>
              <a:t>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xEl>
                                              <p:pRg end="0" st="0"/>
                                            </p:txEl>
                                          </p:spTgt>
                                        </p:tgtEl>
                                        <p:attrNameLst>
                                          <p:attrName>style.visibility</p:attrName>
                                        </p:attrNameLst>
                                      </p:cBhvr>
                                      <p:to>
                                        <p:strVal val="visible"/>
                                      </p:to>
                                    </p:set>
                                    <p:animEffect filter="fade" transition="in">
                                      <p:cBhvr>
                                        <p:cTn dur="500"/>
                                        <p:tgtEl>
                                          <p:spTgt spid="8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xEl>
                                              <p:pRg end="1" st="1"/>
                                            </p:txEl>
                                          </p:spTgt>
                                        </p:tgtEl>
                                        <p:attrNameLst>
                                          <p:attrName>style.visibility</p:attrName>
                                        </p:attrNameLst>
                                      </p:cBhvr>
                                      <p:to>
                                        <p:strVal val="visible"/>
                                      </p:to>
                                    </p:set>
                                    <p:animEffect filter="fade" transition="in">
                                      <p:cBhvr>
                                        <p:cTn dur="500"/>
                                        <p:tgtEl>
                                          <p:spTgt spid="8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xEl>
                                              <p:pRg end="2" st="2"/>
                                            </p:txEl>
                                          </p:spTgt>
                                        </p:tgtEl>
                                        <p:attrNameLst>
                                          <p:attrName>style.visibility</p:attrName>
                                        </p:attrNameLst>
                                      </p:cBhvr>
                                      <p:to>
                                        <p:strVal val="visible"/>
                                      </p:to>
                                    </p:set>
                                    <p:animEffect filter="fade" transition="in">
                                      <p:cBhvr>
                                        <p:cTn dur="500"/>
                                        <p:tgtEl>
                                          <p:spTgt spid="8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xEl>
                                              <p:pRg end="3" st="3"/>
                                            </p:txEl>
                                          </p:spTgt>
                                        </p:tgtEl>
                                        <p:attrNameLst>
                                          <p:attrName>style.visibility</p:attrName>
                                        </p:attrNameLst>
                                      </p:cBhvr>
                                      <p:to>
                                        <p:strVal val="visible"/>
                                      </p:to>
                                    </p:set>
                                    <p:animEffect filter="fade" transition="in">
                                      <p:cBhvr>
                                        <p:cTn dur="500"/>
                                        <p:tgtEl>
                                          <p:spTgt spid="8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500"/>
                                        <p:tgtEl>
                                          <p:spTgt spid="823"/>
                                        </p:tgtEl>
                                      </p:cBhvr>
                                    </p:animEffect>
                                  </p:childTnLst>
                                </p:cTn>
                              </p:par>
                              <p:par>
                                <p:cTn fill="hold" nodeType="with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500"/>
                                        <p:tgtEl>
                                          <p:spTgt spid="827"/>
                                        </p:tgtEl>
                                      </p:cBhvr>
                                    </p:animEffect>
                                  </p:childTnLst>
                                </p:cTn>
                              </p:par>
                              <p:par>
                                <p:cTn fill="hold" nodeType="with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500"/>
                                        <p:tgtEl>
                                          <p:spTgt spid="8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2000"/>
                                        <p:tgtEl>
                                          <p:spTgt spid="825"/>
                                        </p:tgtEl>
                                      </p:cBhvr>
                                    </p:animEffect>
                                  </p:childTnLst>
                                </p:cTn>
                              </p:par>
                              <p:par>
                                <p:cTn fill="hold" nodeType="with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500"/>
                                        <p:tgtEl>
                                          <p:spTgt spid="828"/>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500"/>
                                        <p:tgtEl>
                                          <p:spTgt spid="8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500"/>
                                        <p:tgtEl>
                                          <p:spTgt spid="8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2000"/>
                                        <p:tgtEl>
                                          <p:spTgt spid="8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5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5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56"/>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סיום התקשורת</a:t>
            </a:r>
            <a:endParaRPr b="1" i="0" sz="4400" u="none" cap="none" strike="noStrike">
              <a:solidFill>
                <a:schemeClr val="dk1"/>
              </a:solidFill>
              <a:latin typeface="Tahoma"/>
              <a:ea typeface="Tahoma"/>
              <a:cs typeface="Tahoma"/>
              <a:sym typeface="Tahoma"/>
            </a:endParaRPr>
          </a:p>
        </p:txBody>
      </p:sp>
      <p:sp>
        <p:nvSpPr>
          <p:cNvPr id="842" name="Google Shape;842;p56"/>
          <p:cNvSpPr txBox="1"/>
          <p:nvPr/>
        </p:nvSpPr>
        <p:spPr>
          <a:xfrm>
            <a:off x="1" y="1135063"/>
            <a:ext cx="12014523" cy="5586412"/>
          </a:xfrm>
          <a:prstGeom prst="rect">
            <a:avLst/>
          </a:prstGeom>
          <a:noFill/>
          <a:ln>
            <a:noFill/>
          </a:ln>
        </p:spPr>
        <p:txBody>
          <a:bodyPr anchorCtr="0" anchor="t" bIns="45700" lIns="91425" spcFirstLastPara="1" rIns="91425" wrap="square" tIns="45700">
            <a:noAutofit/>
          </a:bodyPr>
          <a:lstStyle/>
          <a:p>
            <a:pPr indent="-228600" lvl="0" marL="228600" marR="0" rtl="1" algn="r">
              <a:lnSpc>
                <a:spcPct val="90000"/>
              </a:lnSpc>
              <a:spcBef>
                <a:spcPts val="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כך נראה סיום שיחת TCP מסודר.</a:t>
            </a:r>
            <a:endParaRPr sz="3200">
              <a:solidFill>
                <a:schemeClr val="dk1"/>
              </a:solidFill>
              <a:latin typeface="Tahoma"/>
              <a:ea typeface="Tahoma"/>
              <a:cs typeface="Tahoma"/>
              <a:sym typeface="Tahoma"/>
            </a:endParaRPr>
          </a:p>
        </p:txBody>
      </p:sp>
      <p:sp>
        <p:nvSpPr>
          <p:cNvPr id="843" name="Google Shape;843;p56"/>
          <p:cNvSpPr/>
          <p:nvPr/>
        </p:nvSpPr>
        <p:spPr>
          <a:xfrm>
            <a:off x="1442977" y="2163760"/>
            <a:ext cx="1425038" cy="34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א'</a:t>
            </a:r>
            <a:endParaRPr b="1" sz="1800">
              <a:solidFill>
                <a:srgbClr val="000000"/>
              </a:solidFill>
              <a:latin typeface="Calibri"/>
              <a:ea typeface="Calibri"/>
              <a:cs typeface="Calibri"/>
              <a:sym typeface="Calibri"/>
            </a:endParaRPr>
          </a:p>
        </p:txBody>
      </p:sp>
      <p:sp>
        <p:nvSpPr>
          <p:cNvPr id="844" name="Google Shape;844;p56"/>
          <p:cNvSpPr/>
          <p:nvPr/>
        </p:nvSpPr>
        <p:spPr>
          <a:xfrm>
            <a:off x="8683822" y="2281670"/>
            <a:ext cx="142503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1800">
                <a:solidFill>
                  <a:srgbClr val="000000"/>
                </a:solidFill>
                <a:latin typeface="Calibri"/>
                <a:ea typeface="Calibri"/>
                <a:cs typeface="Calibri"/>
                <a:sym typeface="Calibri"/>
              </a:rPr>
              <a:t>צד ב'</a:t>
            </a:r>
            <a:endParaRPr b="1" sz="1800">
              <a:solidFill>
                <a:srgbClr val="000000"/>
              </a:solidFill>
              <a:latin typeface="Calibri"/>
              <a:ea typeface="Calibri"/>
              <a:cs typeface="Calibri"/>
              <a:sym typeface="Calibri"/>
            </a:endParaRPr>
          </a:p>
        </p:txBody>
      </p:sp>
      <p:cxnSp>
        <p:nvCxnSpPr>
          <p:cNvPr id="845" name="Google Shape;845;p56"/>
          <p:cNvCxnSpPr/>
          <p:nvPr/>
        </p:nvCxnSpPr>
        <p:spPr>
          <a:xfrm>
            <a:off x="3172762" y="2806878"/>
            <a:ext cx="5425046" cy="439252"/>
          </a:xfrm>
          <a:prstGeom prst="straightConnector1">
            <a:avLst/>
          </a:prstGeom>
          <a:noFill/>
          <a:ln cap="flat" cmpd="sng" w="57150">
            <a:solidFill>
              <a:srgbClr val="2F5496"/>
            </a:solidFill>
            <a:prstDash val="solid"/>
            <a:miter lim="800000"/>
            <a:headEnd len="sm" w="sm" type="none"/>
            <a:tailEnd len="med" w="med" type="triangle"/>
          </a:ln>
        </p:spPr>
      </p:cxnSp>
      <p:sp>
        <p:nvSpPr>
          <p:cNvPr id="846" name="Google Shape;846;p56"/>
          <p:cNvSpPr/>
          <p:nvPr/>
        </p:nvSpPr>
        <p:spPr>
          <a:xfrm>
            <a:off x="1503859" y="2519956"/>
            <a:ext cx="1557923" cy="3496208"/>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7" name="Google Shape;847;p56"/>
          <p:cNvSpPr/>
          <p:nvPr/>
        </p:nvSpPr>
        <p:spPr>
          <a:xfrm>
            <a:off x="8683823" y="2619975"/>
            <a:ext cx="1557923" cy="3396189"/>
          </a:xfrm>
          <a:prstGeom prst="rect">
            <a:avLst/>
          </a:prstGeom>
          <a:solidFill>
            <a:srgbClr val="D8D8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48" name="Google Shape;848;p56"/>
          <p:cNvCxnSpPr/>
          <p:nvPr/>
        </p:nvCxnSpPr>
        <p:spPr>
          <a:xfrm flipH="1">
            <a:off x="3177377" y="3642360"/>
            <a:ext cx="5390035" cy="401444"/>
          </a:xfrm>
          <a:prstGeom prst="straightConnector1">
            <a:avLst/>
          </a:prstGeom>
          <a:noFill/>
          <a:ln cap="flat" cmpd="sng" w="57150">
            <a:solidFill>
              <a:srgbClr val="00B050"/>
            </a:solidFill>
            <a:prstDash val="solid"/>
            <a:miter lim="800000"/>
            <a:headEnd len="sm" w="sm" type="none"/>
            <a:tailEnd len="med" w="med" type="triangle"/>
          </a:ln>
        </p:spPr>
      </p:cxnSp>
      <p:cxnSp>
        <p:nvCxnSpPr>
          <p:cNvPr id="849" name="Google Shape;849;p56"/>
          <p:cNvCxnSpPr/>
          <p:nvPr/>
        </p:nvCxnSpPr>
        <p:spPr>
          <a:xfrm>
            <a:off x="3255185" y="5167064"/>
            <a:ext cx="5312226" cy="695727"/>
          </a:xfrm>
          <a:prstGeom prst="straightConnector1">
            <a:avLst/>
          </a:prstGeom>
          <a:noFill/>
          <a:ln cap="flat" cmpd="sng" w="57150">
            <a:solidFill>
              <a:srgbClr val="2F5496"/>
            </a:solidFill>
            <a:prstDash val="solid"/>
            <a:miter lim="800000"/>
            <a:headEnd len="sm" w="sm" type="none"/>
            <a:tailEnd len="med" w="med" type="triangle"/>
          </a:ln>
        </p:spPr>
      </p:cxnSp>
      <p:sp>
        <p:nvSpPr>
          <p:cNvPr id="850" name="Google Shape;850;p56"/>
          <p:cNvSpPr/>
          <p:nvPr/>
        </p:nvSpPr>
        <p:spPr>
          <a:xfrm rot="338203">
            <a:off x="5020968" y="2583137"/>
            <a:ext cx="1303148" cy="338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3600">
                <a:solidFill>
                  <a:srgbClr val="2F5496"/>
                </a:solidFill>
                <a:latin typeface="Calibri"/>
                <a:ea typeface="Calibri"/>
                <a:cs typeface="Calibri"/>
                <a:sym typeface="Calibri"/>
              </a:rPr>
              <a:t>FIN</a:t>
            </a:r>
            <a:endParaRPr/>
          </a:p>
        </p:txBody>
      </p:sp>
      <p:sp>
        <p:nvSpPr>
          <p:cNvPr id="851" name="Google Shape;851;p56"/>
          <p:cNvSpPr/>
          <p:nvPr/>
        </p:nvSpPr>
        <p:spPr>
          <a:xfrm rot="-334479">
            <a:off x="4647900" y="3327194"/>
            <a:ext cx="2060164"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3600">
                <a:solidFill>
                  <a:srgbClr val="00B050"/>
                </a:solidFill>
                <a:latin typeface="Calibri"/>
                <a:ea typeface="Calibri"/>
                <a:cs typeface="Calibri"/>
                <a:sym typeface="Calibri"/>
              </a:rPr>
              <a:t>ACK</a:t>
            </a:r>
            <a:endParaRPr/>
          </a:p>
        </p:txBody>
      </p:sp>
      <p:sp>
        <p:nvSpPr>
          <p:cNvPr id="852" name="Google Shape;852;p56"/>
          <p:cNvSpPr/>
          <p:nvPr/>
        </p:nvSpPr>
        <p:spPr>
          <a:xfrm rot="371858">
            <a:off x="4893619" y="4997912"/>
            <a:ext cx="1695912"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3600">
                <a:solidFill>
                  <a:srgbClr val="2F5496"/>
                </a:solidFill>
                <a:latin typeface="Calibri"/>
                <a:ea typeface="Calibri"/>
                <a:cs typeface="Calibri"/>
                <a:sym typeface="Calibri"/>
              </a:rPr>
              <a:t>ACK</a:t>
            </a:r>
            <a:endParaRPr/>
          </a:p>
        </p:txBody>
      </p:sp>
      <p:cxnSp>
        <p:nvCxnSpPr>
          <p:cNvPr id="853" name="Google Shape;853;p56"/>
          <p:cNvCxnSpPr/>
          <p:nvPr/>
        </p:nvCxnSpPr>
        <p:spPr>
          <a:xfrm flipH="1">
            <a:off x="3195341" y="4356999"/>
            <a:ext cx="5390035" cy="401444"/>
          </a:xfrm>
          <a:prstGeom prst="straightConnector1">
            <a:avLst/>
          </a:prstGeom>
          <a:noFill/>
          <a:ln cap="flat" cmpd="sng" w="57150">
            <a:solidFill>
              <a:srgbClr val="00B050"/>
            </a:solidFill>
            <a:prstDash val="solid"/>
            <a:miter lim="800000"/>
            <a:headEnd len="sm" w="sm" type="none"/>
            <a:tailEnd len="med" w="med" type="triangle"/>
          </a:ln>
        </p:spPr>
      </p:cxnSp>
      <p:sp>
        <p:nvSpPr>
          <p:cNvPr id="854" name="Google Shape;854;p56"/>
          <p:cNvSpPr/>
          <p:nvPr/>
        </p:nvSpPr>
        <p:spPr>
          <a:xfrm rot="-334479">
            <a:off x="4711493" y="4060507"/>
            <a:ext cx="2060164" cy="33830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3600">
                <a:solidFill>
                  <a:srgbClr val="00B050"/>
                </a:solidFill>
                <a:latin typeface="Calibri"/>
                <a:ea typeface="Calibri"/>
                <a:cs typeface="Calibri"/>
                <a:sym typeface="Calibri"/>
              </a:rPr>
              <a:t>FIN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500"/>
                                        <p:tgtEl>
                                          <p:spTgt spid="8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xEl>
                                              <p:pRg end="0" st="0"/>
                                            </p:txEl>
                                          </p:spTgt>
                                        </p:tgtEl>
                                        <p:attrNameLst>
                                          <p:attrName>style.visibility</p:attrName>
                                        </p:attrNameLst>
                                      </p:cBhvr>
                                      <p:to>
                                        <p:strVal val="visible"/>
                                      </p:to>
                                    </p:set>
                                    <p:animEffect filter="fade" transition="in">
                                      <p:cBhvr>
                                        <p:cTn dur="500"/>
                                        <p:tgtEl>
                                          <p:spTgt spid="84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5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500"/>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20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500"/>
                                        <p:tgtEl>
                                          <p:spTgt spid="8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500"/>
                                        <p:tgtEl>
                                          <p:spTgt spid="848"/>
                                        </p:tgtEl>
                                      </p:cBhvr>
                                    </p:animEffec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500"/>
                                        <p:tgtEl>
                                          <p:spTgt spid="8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500"/>
                                        <p:tgtEl>
                                          <p:spTgt spid="853"/>
                                        </p:tgtEl>
                                      </p:cBhvr>
                                    </p:animEffect>
                                  </p:childTnLst>
                                </p:cTn>
                              </p:par>
                              <p:par>
                                <p:cTn fill="hold" nodeType="with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500"/>
                                        <p:tgtEl>
                                          <p:spTgt spid="8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2000"/>
                                        <p:tgtEl>
                                          <p:spTgt spid="849"/>
                                        </p:tgtEl>
                                      </p:cBhvr>
                                    </p:animEffect>
                                  </p:childTnLst>
                                </p:cTn>
                              </p:par>
                              <p:par>
                                <p:cTn fill="hold" nodeType="with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500"/>
                                        <p:tgtEl>
                                          <p:spTgt spid="8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7"/>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זהו! (לבינתיים)</a:t>
            </a:r>
            <a:endParaRPr b="1" i="0" sz="4400" u="none" cap="none" strike="noStrike">
              <a:solidFill>
                <a:schemeClr val="dk1"/>
              </a:solidFill>
              <a:latin typeface="Tahoma"/>
              <a:ea typeface="Tahoma"/>
              <a:cs typeface="Tahoma"/>
              <a:sym typeface="Tahoma"/>
            </a:endParaRPr>
          </a:p>
        </p:txBody>
      </p:sp>
      <p:sp>
        <p:nvSpPr>
          <p:cNvPr id="861" name="Google Shape;861;p57"/>
          <p:cNvSpPr txBox="1"/>
          <p:nvPr/>
        </p:nvSpPr>
        <p:spPr>
          <a:xfrm>
            <a:off x="1" y="1135063"/>
            <a:ext cx="12014523" cy="5586412"/>
          </a:xfrm>
          <a:prstGeom prst="rect">
            <a:avLst/>
          </a:prstGeom>
          <a:noFill/>
          <a:ln>
            <a:noFill/>
          </a:ln>
        </p:spPr>
        <p:txBody>
          <a:bodyPr anchorCtr="0" anchor="t" bIns="45700" lIns="91425" spcFirstLastPara="1" rIns="91425" wrap="square" tIns="45700">
            <a:noAutofit/>
          </a:bodyPr>
          <a:lstStyle/>
          <a:p>
            <a:pPr indent="0" lvl="0" marL="0" marR="0" rtl="1" algn="ctr">
              <a:lnSpc>
                <a:spcPct val="90000"/>
              </a:lnSpc>
              <a:spcBef>
                <a:spcPts val="0"/>
              </a:spcBef>
              <a:spcAft>
                <a:spcPts val="0"/>
              </a:spcAft>
              <a:buClr>
                <a:schemeClr val="dk1"/>
              </a:buClr>
              <a:buSzPts val="2400"/>
              <a:buFont typeface="Arial"/>
              <a:buNone/>
            </a:pPr>
            <a:r>
              <a:t/>
            </a:r>
            <a:endParaRPr b="1" sz="2400">
              <a:solidFill>
                <a:srgbClr val="0099D5"/>
              </a:solidFill>
              <a:latin typeface="Tahoma"/>
              <a:ea typeface="Tahoma"/>
              <a:cs typeface="Tahoma"/>
              <a:sym typeface="Tahoma"/>
            </a:endParaRPr>
          </a:p>
          <a:p>
            <a:pPr indent="25400" lvl="0" marL="228600" marR="0" rtl="1" algn="r">
              <a:lnSpc>
                <a:spcPct val="90000"/>
              </a:lnSpc>
              <a:spcBef>
                <a:spcPts val="1000"/>
              </a:spcBef>
              <a:spcAft>
                <a:spcPts val="0"/>
              </a:spcAft>
              <a:buClr>
                <a:schemeClr val="dk1"/>
              </a:buClr>
              <a:buSzPts val="4000"/>
              <a:buFont typeface="Noto Sans Symbols"/>
              <a:buNone/>
            </a:pPr>
            <a:r>
              <a:t/>
            </a:r>
            <a:endParaRPr sz="4000">
              <a:solidFill>
                <a:schemeClr val="dk1"/>
              </a:solidFill>
              <a:latin typeface="Tahoma"/>
              <a:ea typeface="Tahoma"/>
              <a:cs typeface="Tahoma"/>
              <a:sym typeface="Tahoma"/>
            </a:endParaRPr>
          </a:p>
          <a:p>
            <a:pPr indent="25400" lvl="0" marL="228600" marR="0" rtl="1" algn="r">
              <a:lnSpc>
                <a:spcPct val="90000"/>
              </a:lnSpc>
              <a:spcBef>
                <a:spcPts val="1000"/>
              </a:spcBef>
              <a:spcAft>
                <a:spcPts val="0"/>
              </a:spcAft>
              <a:buClr>
                <a:schemeClr val="dk1"/>
              </a:buClr>
              <a:buSzPts val="4000"/>
              <a:buFont typeface="Noto Sans Symbols"/>
              <a:buNone/>
            </a:pPr>
            <a:r>
              <a:t/>
            </a:r>
            <a:endParaRPr sz="4000">
              <a:solidFill>
                <a:schemeClr val="dk1"/>
              </a:solidFill>
              <a:latin typeface="Tahoma"/>
              <a:ea typeface="Tahoma"/>
              <a:cs typeface="Tahoma"/>
              <a:sym typeface="Tahoma"/>
            </a:endParaRPr>
          </a:p>
          <a:p>
            <a:pPr indent="25400" lvl="0" marL="228600" marR="0" rtl="1" algn="r">
              <a:lnSpc>
                <a:spcPct val="90000"/>
              </a:lnSpc>
              <a:spcBef>
                <a:spcPts val="1000"/>
              </a:spcBef>
              <a:spcAft>
                <a:spcPts val="0"/>
              </a:spcAft>
              <a:buClr>
                <a:schemeClr val="dk1"/>
              </a:buClr>
              <a:buSzPts val="4000"/>
              <a:buFont typeface="Noto Sans Symbols"/>
              <a:buNone/>
            </a:pPr>
            <a:r>
              <a:t/>
            </a:r>
            <a:endParaRPr sz="4000">
              <a:solidFill>
                <a:schemeClr val="dk1"/>
              </a:solidFill>
              <a:latin typeface="Tahoma"/>
              <a:ea typeface="Tahoma"/>
              <a:cs typeface="Tahoma"/>
              <a:sym typeface="Tahoma"/>
            </a:endParaRPr>
          </a:p>
          <a:p>
            <a:pPr indent="25400" lvl="0" marL="228600" marR="0" rtl="1" algn="r">
              <a:lnSpc>
                <a:spcPct val="90000"/>
              </a:lnSpc>
              <a:spcBef>
                <a:spcPts val="1000"/>
              </a:spcBef>
              <a:spcAft>
                <a:spcPts val="0"/>
              </a:spcAft>
              <a:buClr>
                <a:schemeClr val="dk1"/>
              </a:buClr>
              <a:buSzPts val="4000"/>
              <a:buFont typeface="Noto Sans Symbols"/>
              <a:buNone/>
            </a:pPr>
            <a:r>
              <a:t/>
            </a:r>
            <a:endParaRPr sz="4000">
              <a:solidFill>
                <a:schemeClr val="dk1"/>
              </a:solidFill>
              <a:latin typeface="Tahoma"/>
              <a:ea typeface="Tahoma"/>
              <a:cs typeface="Tahoma"/>
              <a:sym typeface="Tahoma"/>
            </a:endParaRPr>
          </a:p>
          <a:p>
            <a:pPr indent="0" lvl="0" marL="0" marR="0" rtl="1" algn="ctr">
              <a:lnSpc>
                <a:spcPct val="90000"/>
              </a:lnSpc>
              <a:spcBef>
                <a:spcPts val="1000"/>
              </a:spcBef>
              <a:spcAft>
                <a:spcPts val="0"/>
              </a:spcAft>
              <a:buClr>
                <a:schemeClr val="dk1"/>
              </a:buClr>
              <a:buSzPts val="2800"/>
              <a:buFont typeface="Arial"/>
              <a:buNone/>
            </a:pPr>
            <a:r>
              <a:t/>
            </a:r>
            <a:endParaRPr sz="2800">
              <a:solidFill>
                <a:schemeClr val="dk1"/>
              </a:solidFill>
              <a:latin typeface="Tahoma"/>
              <a:ea typeface="Tahoma"/>
              <a:cs typeface="Tahoma"/>
              <a:sym typeface="Tahoma"/>
            </a:endParaRPr>
          </a:p>
          <a:p>
            <a:pPr indent="0" lvl="0" marL="0" marR="0" rtl="1" algn="ctr">
              <a:lnSpc>
                <a:spcPct val="90000"/>
              </a:lnSpc>
              <a:spcBef>
                <a:spcPts val="1000"/>
              </a:spcBef>
              <a:spcAft>
                <a:spcPts val="0"/>
              </a:spcAft>
              <a:buClr>
                <a:srgbClr val="0099D5"/>
              </a:buClr>
              <a:buSzPts val="3200"/>
              <a:buFont typeface="Arial"/>
              <a:buNone/>
            </a:pPr>
            <a:r>
              <a:rPr b="1" lang="iw-IL" sz="3200">
                <a:solidFill>
                  <a:srgbClr val="0099D5"/>
                </a:solidFill>
                <a:latin typeface="Tahoma"/>
                <a:ea typeface="Tahoma"/>
                <a:cs typeface="Tahoma"/>
                <a:sym typeface="Tahoma"/>
              </a:rPr>
              <a:t>שאלות?</a:t>
            </a:r>
            <a:endParaRPr b="1" sz="3200">
              <a:solidFill>
                <a:srgbClr val="0099D5"/>
              </a:solidFill>
              <a:latin typeface="Tahoma"/>
              <a:ea typeface="Tahoma"/>
              <a:cs typeface="Tahoma"/>
              <a:sym typeface="Tahoma"/>
            </a:endParaRPr>
          </a:p>
        </p:txBody>
      </p:sp>
      <p:pic>
        <p:nvPicPr>
          <p:cNvPr descr="close call relief sarah chalke phew sweet relief" id="862" name="Google Shape;862;p57"/>
          <p:cNvPicPr preferRelativeResize="0"/>
          <p:nvPr/>
        </p:nvPicPr>
        <p:blipFill rotWithShape="1">
          <a:blip r:embed="rId3">
            <a:alphaModFix/>
          </a:blip>
          <a:srcRect b="0" l="0" r="0" t="0"/>
          <a:stretch/>
        </p:blipFill>
        <p:spPr>
          <a:xfrm>
            <a:off x="4233100" y="1600681"/>
            <a:ext cx="3548324" cy="2661243"/>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500"/>
                                        <p:tgtEl>
                                          <p:spTgt spid="860"/>
                                        </p:tgtEl>
                                      </p:cBhvr>
                                    </p:animEffect>
                                  </p:childTnLst>
                                </p:cTn>
                              </p:par>
                              <p:par>
                                <p:cTn fill="hold" nodeType="with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500"/>
                                        <p:tgtEl>
                                          <p:spTgt spid="8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8"/>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תרגיל ביחד</a:t>
            </a:r>
            <a:endParaRPr b="1" i="0" sz="4400" u="none" cap="none" strike="noStrike">
              <a:solidFill>
                <a:schemeClr val="dk1"/>
              </a:solidFill>
              <a:latin typeface="Tahoma"/>
              <a:ea typeface="Tahoma"/>
              <a:cs typeface="Tahoma"/>
              <a:sym typeface="Tahoma"/>
            </a:endParaRPr>
          </a:p>
        </p:txBody>
      </p:sp>
      <p:sp>
        <p:nvSpPr>
          <p:cNvPr id="869" name="Google Shape;869;p58"/>
          <p:cNvSpPr txBox="1"/>
          <p:nvPr/>
        </p:nvSpPr>
        <p:spPr>
          <a:xfrm>
            <a:off x="1" y="1135063"/>
            <a:ext cx="12014523" cy="5586412"/>
          </a:xfrm>
          <a:prstGeom prst="rect">
            <a:avLst/>
          </a:prstGeom>
          <a:noFill/>
          <a:ln>
            <a:noFill/>
          </a:ln>
        </p:spPr>
        <p:txBody>
          <a:bodyPr anchorCtr="0" anchor="t" bIns="45700" lIns="91425" spcFirstLastPara="1" rIns="91425" wrap="square" tIns="45700">
            <a:noAutofit/>
          </a:bodyPr>
          <a:lstStyle/>
          <a:p>
            <a:pPr indent="-228600" lvl="0" marL="228600" marR="0" rtl="1" algn="r">
              <a:lnSpc>
                <a:spcPct val="100000"/>
              </a:lnSpc>
              <a:spcBef>
                <a:spcPts val="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לקוח רוצה לשלוח לשרת מידע בגודל 2500 בתים, כשכל חתיכה היא בגודל 1000 בתים. ה-ISN הוא 10001.</a:t>
            </a:r>
            <a:endParaRPr sz="3200">
              <a:solidFill>
                <a:schemeClr val="dk1"/>
              </a:solidFill>
              <a:latin typeface="Tahoma"/>
              <a:ea typeface="Tahoma"/>
              <a:cs typeface="Tahoma"/>
              <a:sym typeface="Tahoma"/>
            </a:endParaRPr>
          </a:p>
          <a:p>
            <a:pPr indent="-228600" lvl="0" marL="228600" marR="0" rtl="1" algn="r">
              <a:lnSpc>
                <a:spcPct val="100000"/>
              </a:lnSpc>
              <a:spcBef>
                <a:spcPts val="1000"/>
              </a:spcBef>
              <a:spcAft>
                <a:spcPts val="0"/>
              </a:spcAft>
              <a:buClr>
                <a:schemeClr val="dk1"/>
              </a:buClr>
              <a:buSzPts val="3200"/>
              <a:buFont typeface="Noto Sans Symbols"/>
              <a:buChar char="▪"/>
            </a:pPr>
            <a:r>
              <a:rPr lang="iw-IL" sz="3200">
                <a:solidFill>
                  <a:schemeClr val="dk1"/>
                </a:solidFill>
                <a:latin typeface="Tahoma"/>
                <a:ea typeface="Tahoma"/>
                <a:cs typeface="Tahoma"/>
                <a:sym typeface="Tahoma"/>
              </a:rPr>
              <a:t>באותו זמן השרת רוצה לשלוח ללקוח מידע בגודל 1500 בתים, כשכל חתיכה בגודל 500 בתים, וה-ISN הוא 700.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500"/>
                                        <p:tgtEl>
                                          <p:spTgt spid="8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9">
                                            <p:txEl>
                                              <p:pRg end="0" st="0"/>
                                            </p:txEl>
                                          </p:spTgt>
                                        </p:tgtEl>
                                        <p:attrNameLst>
                                          <p:attrName>style.visibility</p:attrName>
                                        </p:attrNameLst>
                                      </p:cBhvr>
                                      <p:to>
                                        <p:strVal val="visible"/>
                                      </p:to>
                                    </p:set>
                                    <p:animEffect filter="fade" transition="in">
                                      <p:cBhvr>
                                        <p:cTn dur="500"/>
                                        <p:tgtEl>
                                          <p:spTgt spid="8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9">
                                            <p:txEl>
                                              <p:pRg end="1" st="1"/>
                                            </p:txEl>
                                          </p:spTgt>
                                        </p:tgtEl>
                                        <p:attrNameLst>
                                          <p:attrName>style.visibility</p:attrName>
                                        </p:attrNameLst>
                                      </p:cBhvr>
                                      <p:to>
                                        <p:strVal val="visible"/>
                                      </p:to>
                                    </p:set>
                                    <p:animEffect filter="fade" transition="in">
                                      <p:cBhvr>
                                        <p:cTn dur="500"/>
                                        <p:tgtEl>
                                          <p:spTgt spid="86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9"/>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תרגול!</a:t>
            </a:r>
            <a:endParaRPr b="1" i="0" sz="4400" u="none" cap="none" strike="noStrike">
              <a:solidFill>
                <a:schemeClr val="dk1"/>
              </a:solidFill>
              <a:latin typeface="Tahoma"/>
              <a:ea typeface="Tahoma"/>
              <a:cs typeface="Tahoma"/>
              <a:sym typeface="Tahoma"/>
            </a:endParaRPr>
          </a:p>
        </p:txBody>
      </p:sp>
      <p:sp>
        <p:nvSpPr>
          <p:cNvPr id="876" name="Google Shape;876;p59"/>
          <p:cNvSpPr txBox="1"/>
          <p:nvPr>
            <p:ph idx="1" type="body"/>
          </p:nvPr>
        </p:nvSpPr>
        <p:spPr>
          <a:xfrm>
            <a:off x="168442" y="1155700"/>
            <a:ext cx="11799039" cy="5565775"/>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rgbClr val="0099D5"/>
              </a:buClr>
              <a:buSzPts val="3200"/>
              <a:buFont typeface="Noto Sans Symbols"/>
              <a:buChar char="▪"/>
            </a:pPr>
            <a:r>
              <a:rPr b="1" i="0" lang="iw-IL" sz="3200" u="none" cap="none" strike="noStrike">
                <a:solidFill>
                  <a:srgbClr val="0099D5"/>
                </a:solidFill>
                <a:latin typeface="Tahoma"/>
                <a:ea typeface="Tahoma"/>
                <a:cs typeface="Tahoma"/>
                <a:sym typeface="Tahoma"/>
              </a:rPr>
              <a:t>תרגיל כיתה</a:t>
            </a:r>
            <a:br>
              <a:rPr b="1" i="0" lang="iw-IL" sz="3200" u="none" cap="none" strike="noStrike">
                <a:solidFill>
                  <a:srgbClr val="0099D5"/>
                </a:solidFill>
                <a:latin typeface="Tahoma"/>
                <a:ea typeface="Tahoma"/>
                <a:cs typeface="Tahoma"/>
                <a:sym typeface="Tahoma"/>
              </a:rPr>
            </a:br>
            <a:r>
              <a:rPr b="0" i="0" lang="iw-IL" sz="3200" u="none" cap="none" strike="noStrike">
                <a:solidFill>
                  <a:schemeClr val="dk1"/>
                </a:solidFill>
                <a:latin typeface="Tahoma"/>
                <a:ea typeface="Tahoma"/>
                <a:cs typeface="Tahoma"/>
                <a:sym typeface="Tahoma"/>
              </a:rPr>
              <a:t>תרגיל TCP בזוגות.</a:t>
            </a:r>
            <a:endParaRPr b="1" i="0" sz="3200" u="none" cap="none" strike="noStrike">
              <a:solidFill>
                <a:srgbClr val="0099D5"/>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1" i="0" sz="3200" u="none" cap="none" strike="noStrike">
              <a:solidFill>
                <a:srgbClr val="0099D5"/>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1" i="0" sz="3200" u="none" cap="none" strike="noStrike">
              <a:solidFill>
                <a:srgbClr val="0099D5"/>
              </a:solidFill>
              <a:latin typeface="Tahoma"/>
              <a:ea typeface="Tahoma"/>
              <a:cs typeface="Tahoma"/>
              <a:sym typeface="Tahoma"/>
            </a:endParaRPr>
          </a:p>
          <a:p>
            <a:pPr indent="-292100" lvl="0" marL="292100" marR="0" rtl="1" algn="r">
              <a:lnSpc>
                <a:spcPct val="100000"/>
              </a:lnSpc>
              <a:spcBef>
                <a:spcPts val="1000"/>
              </a:spcBef>
              <a:spcAft>
                <a:spcPts val="0"/>
              </a:spcAft>
              <a:buClr>
                <a:srgbClr val="0099D5"/>
              </a:buClr>
              <a:buSzPts val="3200"/>
              <a:buFont typeface="Noto Sans Symbols"/>
              <a:buChar char="▪"/>
            </a:pPr>
            <a:r>
              <a:rPr b="1" i="0" lang="iw-IL" sz="3200" u="none" cap="none" strike="noStrike">
                <a:solidFill>
                  <a:srgbClr val="0099D5"/>
                </a:solidFill>
                <a:latin typeface="Tahoma"/>
                <a:ea typeface="Tahoma"/>
                <a:cs typeface="Tahoma"/>
                <a:sym typeface="Tahoma"/>
              </a:rPr>
              <a:t>תרגיל בית</a:t>
            </a:r>
            <a:br>
              <a:rPr b="1" i="0" lang="iw-IL" sz="3200" u="none" cap="none" strike="noStrike">
                <a:solidFill>
                  <a:srgbClr val="0099D5"/>
                </a:solidFill>
                <a:latin typeface="Tahoma"/>
                <a:ea typeface="Tahoma"/>
                <a:cs typeface="Tahoma"/>
                <a:sym typeface="Tahoma"/>
              </a:rPr>
            </a:br>
            <a:r>
              <a:rPr b="0" i="0" lang="iw-IL" sz="3200" u="none" cap="none" strike="noStrike">
                <a:solidFill>
                  <a:schemeClr val="dk1"/>
                </a:solidFill>
                <a:latin typeface="Tahoma"/>
                <a:ea typeface="Tahoma"/>
                <a:cs typeface="Tahoma"/>
                <a:sym typeface="Tahoma"/>
              </a:rPr>
              <a:t>תרגיל TCP תיאורטי (כל אחד לבד).</a:t>
            </a:r>
            <a:br>
              <a:rPr b="0" i="0" lang="iw-IL" sz="3200" u="none" cap="none" strike="noStrike">
                <a:solidFill>
                  <a:schemeClr val="dk1"/>
                </a:solidFill>
                <a:latin typeface="Tahoma"/>
                <a:ea typeface="Tahoma"/>
                <a:cs typeface="Tahoma"/>
                <a:sym typeface="Tahoma"/>
              </a:rPr>
            </a:br>
            <a:endParaRPr b="0" i="0" sz="3200" u="none" cap="none" strike="noStrike">
              <a:solidFill>
                <a:schemeClr val="dk1"/>
              </a:solidFill>
              <a:latin typeface="Tahoma"/>
              <a:ea typeface="Tahoma"/>
              <a:cs typeface="Tahoma"/>
              <a:sym typeface="Tahoma"/>
            </a:endParaRPr>
          </a:p>
        </p:txBody>
      </p:sp>
      <p:sp>
        <p:nvSpPr>
          <p:cNvPr id="877" name="Google Shape;877;p59"/>
          <p:cNvSpPr/>
          <p:nvPr/>
        </p:nvSpPr>
        <p:spPr>
          <a:xfrm>
            <a:off x="8241098" y="3632340"/>
            <a:ext cx="1144386" cy="357047"/>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iw-IL" sz="2400">
                <a:solidFill>
                  <a:schemeClr val="lt1"/>
                </a:solidFill>
                <a:latin typeface="Calibri"/>
                <a:ea typeface="Calibri"/>
                <a:cs typeface="Calibri"/>
                <a:sym typeface="Calibri"/>
              </a:rPr>
              <a:t>להגשה</a:t>
            </a:r>
            <a:endParaRPr b="1" sz="2000">
              <a:solidFill>
                <a:schemeClr val="lt1"/>
              </a:solidFill>
              <a:latin typeface="Calibri"/>
              <a:ea typeface="Calibri"/>
              <a:cs typeface="Calibri"/>
              <a:sym typeface="Calibri"/>
            </a:endParaRPr>
          </a:p>
        </p:txBody>
      </p:sp>
      <p:pic>
        <p:nvPicPr>
          <p:cNvPr id="878" name="Google Shape;878;p59"/>
          <p:cNvPicPr preferRelativeResize="0"/>
          <p:nvPr/>
        </p:nvPicPr>
        <p:blipFill rotWithShape="1">
          <a:blip r:embed="rId3">
            <a:alphaModFix/>
          </a:blip>
          <a:srcRect b="22381" l="9428" r="9047" t="21428"/>
          <a:stretch/>
        </p:blipFill>
        <p:spPr>
          <a:xfrm>
            <a:off x="168442" y="1111952"/>
            <a:ext cx="5435600" cy="22479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500"/>
                                        <p:tgtEl>
                                          <p:spTgt spid="8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0" st="0"/>
                                            </p:txEl>
                                          </p:spTgt>
                                        </p:tgtEl>
                                        <p:attrNameLst>
                                          <p:attrName>style.visibility</p:attrName>
                                        </p:attrNameLst>
                                      </p:cBhvr>
                                      <p:to>
                                        <p:strVal val="visible"/>
                                      </p:to>
                                    </p:set>
                                    <p:animEffect filter="fade" transition="in">
                                      <p:cBhvr>
                                        <p:cTn dur="500"/>
                                        <p:tgtEl>
                                          <p:spTgt spid="8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1" st="1"/>
                                            </p:txEl>
                                          </p:spTgt>
                                        </p:tgtEl>
                                        <p:attrNameLst>
                                          <p:attrName>style.visibility</p:attrName>
                                        </p:attrNameLst>
                                      </p:cBhvr>
                                      <p:to>
                                        <p:strVal val="visible"/>
                                      </p:to>
                                    </p:set>
                                    <p:animEffect filter="fade" transition="in">
                                      <p:cBhvr>
                                        <p:cTn dur="500"/>
                                        <p:tgtEl>
                                          <p:spTgt spid="8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2" st="2"/>
                                            </p:txEl>
                                          </p:spTgt>
                                        </p:tgtEl>
                                        <p:attrNameLst>
                                          <p:attrName>style.visibility</p:attrName>
                                        </p:attrNameLst>
                                      </p:cBhvr>
                                      <p:to>
                                        <p:strVal val="visible"/>
                                      </p:to>
                                    </p:set>
                                    <p:animEffect filter="fade" transition="in">
                                      <p:cBhvr>
                                        <p:cTn dur="500"/>
                                        <p:tgtEl>
                                          <p:spTgt spid="8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xEl>
                                              <p:pRg end="3" st="3"/>
                                            </p:txEl>
                                          </p:spTgt>
                                        </p:tgtEl>
                                        <p:attrNameLst>
                                          <p:attrName>style.visibility</p:attrName>
                                        </p:attrNameLst>
                                      </p:cBhvr>
                                      <p:to>
                                        <p:strVal val="visible"/>
                                      </p:to>
                                    </p:set>
                                    <p:animEffect filter="fade" transition="in">
                                      <p:cBhvr>
                                        <p:cTn dur="500"/>
                                        <p:tgtEl>
                                          <p:spTgt spid="8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500"/>
                                        <p:tgtEl>
                                          <p:spTgt spid="8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תזכורת</a:t>
            </a:r>
            <a:endParaRPr b="1" i="0" sz="4400" u="none" cap="none" strike="noStrike">
              <a:solidFill>
                <a:schemeClr val="dk1"/>
              </a:solidFill>
              <a:latin typeface="Tahoma"/>
              <a:ea typeface="Tahoma"/>
              <a:cs typeface="Tahoma"/>
              <a:sym typeface="Tahoma"/>
            </a:endParaRPr>
          </a:p>
        </p:txBody>
      </p:sp>
      <p:sp>
        <p:nvSpPr>
          <p:cNvPr id="139" name="Google Shape;139;p17"/>
          <p:cNvSpPr txBox="1"/>
          <p:nvPr>
            <p:ph idx="1" type="body"/>
          </p:nvPr>
        </p:nvSpPr>
        <p:spPr>
          <a:xfrm>
            <a:off x="324091" y="1340895"/>
            <a:ext cx="11643390" cy="5380580"/>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מה התפקיד של שכבת האפליקציה?</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שכבת האפליקציה היא המידע עצמו אותו אנחנו מעוניינים להעביר. היא הסיבה לכך שאנחנו מקיימים תקשורת בין שני מחשבים.</a:t>
            </a:r>
            <a:endParaRPr/>
          </a:p>
          <a:p>
            <a:pPr indent="-292100" lvl="0" marL="292100" marR="0" rtl="1" algn="r">
              <a:lnSpc>
                <a:spcPct val="100000"/>
              </a:lnSpc>
              <a:spcBef>
                <a:spcPts val="100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מדוע היא לא יכולה להסתדר לבד?</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p:txBody>
      </p:sp>
      <p:sp>
        <p:nvSpPr>
          <p:cNvPr id="140" name="Google Shape;140;p17"/>
          <p:cNvSpPr/>
          <p:nvPr/>
        </p:nvSpPr>
        <p:spPr>
          <a:xfrm>
            <a:off x="207149" y="1340895"/>
            <a:ext cx="4455886" cy="841828"/>
          </a:xfrm>
          <a:prstGeom prst="roundRect">
            <a:avLst>
              <a:gd fmla="val 16667" name="adj"/>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41" name="Google Shape;141;p17"/>
          <p:cNvSpPr/>
          <p:nvPr/>
        </p:nvSpPr>
        <p:spPr>
          <a:xfrm>
            <a:off x="92598" y="1340895"/>
            <a:ext cx="4455886" cy="841828"/>
          </a:xfrm>
          <a:prstGeom prst="roundRect">
            <a:avLst>
              <a:gd fmla="val 16667" name="adj"/>
            </a:avLst>
          </a:prstGeom>
          <a:no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chemeClr val="lt1"/>
                </a:solidFill>
                <a:latin typeface="Calibri"/>
                <a:ea typeface="Calibri"/>
                <a:cs typeface="Calibri"/>
                <a:sym typeface="Calibri"/>
              </a:rPr>
              <a:t>אפליקציה  Application </a:t>
            </a:r>
            <a:endParaRPr b="1" i="0" sz="3200" u="none" cap="none" strike="noStrike">
              <a:solidFill>
                <a:schemeClr val="lt1"/>
              </a:solidFill>
              <a:latin typeface="Calibri"/>
              <a:ea typeface="Calibri"/>
              <a:cs typeface="Calibri"/>
              <a:sym typeface="Calibri"/>
            </a:endParaRPr>
          </a:p>
        </p:txBody>
      </p:sp>
      <p:grpSp>
        <p:nvGrpSpPr>
          <p:cNvPr id="142" name="Google Shape;142;p17"/>
          <p:cNvGrpSpPr/>
          <p:nvPr/>
        </p:nvGrpSpPr>
        <p:grpSpPr>
          <a:xfrm>
            <a:off x="4379426" y="5069712"/>
            <a:ext cx="3365110" cy="1419226"/>
            <a:chOff x="2402159" y="4714757"/>
            <a:chExt cx="2053711" cy="1222023"/>
          </a:xfrm>
        </p:grpSpPr>
        <p:grpSp>
          <p:nvGrpSpPr>
            <p:cNvPr id="143" name="Google Shape;143;p17"/>
            <p:cNvGrpSpPr/>
            <p:nvPr/>
          </p:nvGrpSpPr>
          <p:grpSpPr>
            <a:xfrm>
              <a:off x="2402159" y="4714757"/>
              <a:ext cx="1219200" cy="1219201"/>
              <a:chOff x="4043524" y="4674164"/>
              <a:chExt cx="1219200" cy="1219201"/>
            </a:xfrm>
          </p:grpSpPr>
          <p:pic>
            <p:nvPicPr>
              <p:cNvPr descr="http://icons.iconarchive.com/icons/zerode/plump/128/Document-icon.png" id="144" name="Google Shape;144;p17"/>
              <p:cNvPicPr preferRelativeResize="0"/>
              <p:nvPr/>
            </p:nvPicPr>
            <p:blipFill rotWithShape="1">
              <a:blip r:embed="rId3">
                <a:alphaModFix/>
              </a:blip>
              <a:srcRect b="0" l="0" r="0" t="0"/>
              <a:stretch/>
            </p:blipFill>
            <p:spPr>
              <a:xfrm>
                <a:off x="4043524" y="4674164"/>
                <a:ext cx="1219200" cy="1219201"/>
              </a:xfrm>
              <a:prstGeom prst="rect">
                <a:avLst/>
              </a:prstGeom>
              <a:noFill/>
              <a:ln>
                <a:noFill/>
              </a:ln>
            </p:spPr>
          </p:pic>
          <p:sp>
            <p:nvSpPr>
              <p:cNvPr id="145" name="Google Shape;145;p17"/>
              <p:cNvSpPr/>
              <p:nvPr/>
            </p:nvSpPr>
            <p:spPr>
              <a:xfrm>
                <a:off x="4220354" y="4710740"/>
                <a:ext cx="865540" cy="694629"/>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2400" u="none" cap="none" strike="noStrike">
                    <a:solidFill>
                      <a:schemeClr val="dk1"/>
                    </a:solidFill>
                    <a:latin typeface="Calibri"/>
                    <a:ea typeface="Calibri"/>
                    <a:cs typeface="Calibri"/>
                    <a:sym typeface="Calibri"/>
                  </a:rPr>
                  <a:t>Hello</a:t>
                </a:r>
                <a:br>
                  <a:rPr b="1" i="0" lang="iw-IL" sz="2400" u="none" cap="none" strike="noStrike">
                    <a:solidFill>
                      <a:schemeClr val="dk1"/>
                    </a:solidFill>
                    <a:latin typeface="Calibri"/>
                    <a:ea typeface="Calibri"/>
                    <a:cs typeface="Calibri"/>
                    <a:sym typeface="Calibri"/>
                  </a:rPr>
                </a:br>
                <a:r>
                  <a:rPr b="1" i="0" lang="iw-IL" sz="2400" u="none" cap="none" strike="noStrike">
                    <a:solidFill>
                      <a:schemeClr val="dk1"/>
                    </a:solidFill>
                    <a:latin typeface="Calibri"/>
                    <a:ea typeface="Calibri"/>
                    <a:cs typeface="Calibri"/>
                    <a:sym typeface="Calibri"/>
                  </a:rPr>
                  <a:t>Eric</a:t>
                </a:r>
                <a:endParaRPr b="0" i="0" sz="2000" u="none" cap="none" strike="noStrike">
                  <a:solidFill>
                    <a:schemeClr val="dk1"/>
                  </a:solidFill>
                  <a:latin typeface="Calibri"/>
                  <a:ea typeface="Calibri"/>
                  <a:cs typeface="Calibri"/>
                  <a:sym typeface="Calibri"/>
                </a:endParaRPr>
              </a:p>
            </p:txBody>
          </p:sp>
        </p:grpSp>
        <p:grpSp>
          <p:nvGrpSpPr>
            <p:cNvPr id="146" name="Google Shape;146;p17"/>
            <p:cNvGrpSpPr/>
            <p:nvPr/>
          </p:nvGrpSpPr>
          <p:grpSpPr>
            <a:xfrm>
              <a:off x="3236670" y="4717578"/>
              <a:ext cx="1219200" cy="1219202"/>
              <a:chOff x="4746344" y="4585721"/>
              <a:chExt cx="1219200" cy="1219202"/>
            </a:xfrm>
          </p:grpSpPr>
          <p:pic>
            <p:nvPicPr>
              <p:cNvPr descr="http://icons.iconarchive.com/icons/zerode/plump/128/Document-icon.png" id="147" name="Google Shape;147;p17"/>
              <p:cNvPicPr preferRelativeResize="0"/>
              <p:nvPr/>
            </p:nvPicPr>
            <p:blipFill rotWithShape="1">
              <a:blip r:embed="rId3">
                <a:alphaModFix/>
              </a:blip>
              <a:srcRect b="0" l="0" r="0" t="0"/>
              <a:stretch/>
            </p:blipFill>
            <p:spPr>
              <a:xfrm>
                <a:off x="4746344" y="4585721"/>
                <a:ext cx="1219200" cy="1219202"/>
              </a:xfrm>
              <a:prstGeom prst="rect">
                <a:avLst/>
              </a:prstGeom>
              <a:noFill/>
              <a:ln>
                <a:noFill/>
              </a:ln>
            </p:spPr>
          </p:pic>
          <p:sp>
            <p:nvSpPr>
              <p:cNvPr id="148" name="Google Shape;148;p17"/>
              <p:cNvSpPr/>
              <p:nvPr/>
            </p:nvSpPr>
            <p:spPr>
              <a:xfrm>
                <a:off x="4908425" y="4622297"/>
                <a:ext cx="1014083" cy="694629"/>
              </a:xfrm>
              <a:prstGeom prst="rect">
                <a:avLst/>
              </a:prstGeom>
              <a:no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2400" u="none" cap="none" strike="noStrike">
                    <a:solidFill>
                      <a:schemeClr val="dk1"/>
                    </a:solidFill>
                    <a:latin typeface="Calibri"/>
                    <a:ea typeface="Calibri"/>
                    <a:cs typeface="Calibri"/>
                    <a:sym typeface="Calibri"/>
                  </a:rPr>
                  <a:t>How are you?</a:t>
                </a:r>
                <a:endParaRPr b="0" i="0" sz="2000" u="none" cap="none" strike="noStrike">
                  <a:solidFill>
                    <a:schemeClr val="dk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par>
                                <p:cTn fill="hold" nodeType="withEffect" presetClass="entr" presetID="10" presetSubtype="0">
                                  <p:stCondLst>
                                    <p:cond delay="10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10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תזכורת</a:t>
            </a:r>
            <a:endParaRPr b="1" i="0" sz="4400" u="none" cap="none" strike="noStrike">
              <a:solidFill>
                <a:schemeClr val="dk1"/>
              </a:solidFill>
              <a:latin typeface="Tahoma"/>
              <a:ea typeface="Tahoma"/>
              <a:cs typeface="Tahoma"/>
              <a:sym typeface="Tahoma"/>
            </a:endParaRPr>
          </a:p>
        </p:txBody>
      </p:sp>
      <p:sp>
        <p:nvSpPr>
          <p:cNvPr id="155" name="Google Shape;155;p18"/>
          <p:cNvSpPr txBox="1"/>
          <p:nvPr>
            <p:ph idx="1" type="body"/>
          </p:nvPr>
        </p:nvSpPr>
        <p:spPr>
          <a:xfrm>
            <a:off x="324091" y="1088020"/>
            <a:ext cx="11643390" cy="5633455"/>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מהם שני השירותים עליהם למדנו בשכבת התעבורה?</a:t>
            </a:r>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88900" lvl="0" marL="292100" marR="0" rtl="1" algn="r">
              <a:lnSpc>
                <a:spcPct val="100000"/>
              </a:lnSpc>
              <a:spcBef>
                <a:spcPts val="1000"/>
              </a:spcBef>
              <a:spcAft>
                <a:spcPts val="0"/>
              </a:spcAft>
              <a:buClr>
                <a:schemeClr val="dk1"/>
              </a:buClr>
              <a:buSzPts val="3200"/>
              <a:buFont typeface="Noto Sans Symbols"/>
              <a:buNone/>
            </a:pPr>
            <a:r>
              <a:t/>
            </a:r>
            <a:endParaRPr b="0" i="0" sz="3200" u="none" cap="none" strike="noStrike">
              <a:solidFill>
                <a:schemeClr val="dk1"/>
              </a:solidFill>
              <a:latin typeface="Tahoma"/>
              <a:ea typeface="Tahoma"/>
              <a:cs typeface="Tahoma"/>
              <a:sym typeface="Tahoma"/>
            </a:endParaRPr>
          </a:p>
          <a:p>
            <a:pPr indent="-190500" lvl="0" marL="292100" marR="0" rtl="1" algn="r">
              <a:lnSpc>
                <a:spcPct val="100000"/>
              </a:lnSpc>
              <a:spcBef>
                <a:spcPts val="1000"/>
              </a:spcBef>
              <a:spcAft>
                <a:spcPts val="0"/>
              </a:spcAft>
              <a:buClr>
                <a:schemeClr val="dk1"/>
              </a:buClr>
              <a:buSzPts val="1600"/>
              <a:buFont typeface="Noto Sans Symbols"/>
              <a:buNone/>
            </a:pPr>
            <a:r>
              <a:t/>
            </a:r>
            <a:endParaRPr b="0" i="0" sz="1600" u="none" cap="none" strike="noStrike">
              <a:solidFill>
                <a:schemeClr val="dk1"/>
              </a:solidFill>
              <a:latin typeface="Tahoma"/>
              <a:ea typeface="Tahoma"/>
              <a:cs typeface="Tahoma"/>
              <a:sym typeface="Tahoma"/>
            </a:endParaRPr>
          </a:p>
          <a:p>
            <a:pPr indent="-292100" lvl="0" marL="292100" marR="0" rtl="1" algn="r">
              <a:lnSpc>
                <a:spcPct val="100000"/>
              </a:lnSpc>
              <a:spcBef>
                <a:spcPts val="100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איזה מהם מממש פרוטוקול UDP?</a:t>
            </a:r>
            <a:endParaRPr/>
          </a:p>
        </p:txBody>
      </p:sp>
      <p:sp>
        <p:nvSpPr>
          <p:cNvPr id="156" name="Google Shape;156;p18"/>
          <p:cNvSpPr/>
          <p:nvPr/>
        </p:nvSpPr>
        <p:spPr>
          <a:xfrm>
            <a:off x="6240190" y="4160086"/>
            <a:ext cx="4455886" cy="1128311"/>
          </a:xfrm>
          <a:prstGeom prst="roundRect">
            <a:avLst>
              <a:gd fmla="val 16667" name="adj"/>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chemeClr val="lt1"/>
                </a:solidFill>
                <a:latin typeface="Calibri"/>
                <a:ea typeface="Calibri"/>
                <a:cs typeface="Calibri"/>
                <a:sym typeface="Calibri"/>
              </a:rPr>
              <a:t>Multiplexing</a:t>
            </a:r>
            <a:br>
              <a:rPr b="1" i="0" lang="iw-IL" sz="3200" u="none" cap="none" strike="noStrike">
                <a:solidFill>
                  <a:schemeClr val="lt1"/>
                </a:solidFill>
                <a:latin typeface="Calibri"/>
                <a:ea typeface="Calibri"/>
                <a:cs typeface="Calibri"/>
                <a:sym typeface="Calibri"/>
              </a:rPr>
            </a:br>
            <a:r>
              <a:rPr b="1" i="0" lang="iw-IL" sz="3200" u="none" cap="none" strike="noStrike">
                <a:solidFill>
                  <a:schemeClr val="lt1"/>
                </a:solidFill>
                <a:latin typeface="Calibri"/>
                <a:ea typeface="Calibri"/>
                <a:cs typeface="Calibri"/>
                <a:sym typeface="Calibri"/>
              </a:rPr>
              <a:t>(ריבוב)</a:t>
            </a:r>
            <a:endParaRPr b="1" i="0" sz="3200" u="none" cap="none" strike="noStrike">
              <a:solidFill>
                <a:schemeClr val="lt1"/>
              </a:solidFill>
              <a:latin typeface="Calibri"/>
              <a:ea typeface="Calibri"/>
              <a:cs typeface="Calibri"/>
              <a:sym typeface="Calibri"/>
            </a:endParaRPr>
          </a:p>
        </p:txBody>
      </p:sp>
      <p:sp>
        <p:nvSpPr>
          <p:cNvPr id="157" name="Google Shape;157;p18"/>
          <p:cNvSpPr/>
          <p:nvPr/>
        </p:nvSpPr>
        <p:spPr>
          <a:xfrm>
            <a:off x="1465098" y="4160085"/>
            <a:ext cx="4455886" cy="1128311"/>
          </a:xfrm>
          <a:prstGeom prst="roundRect">
            <a:avLst>
              <a:gd fmla="val 16667" name="adj"/>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chemeClr val="lt1"/>
                </a:solidFill>
                <a:latin typeface="Calibri"/>
                <a:ea typeface="Calibri"/>
                <a:cs typeface="Calibri"/>
                <a:sym typeface="Calibri"/>
              </a:rPr>
              <a:t>העברה אמינה של מידע</a:t>
            </a:r>
            <a:endParaRPr b="1" i="0" sz="3200" u="none" cap="none" strike="noStrike">
              <a:solidFill>
                <a:schemeClr val="lt1"/>
              </a:solidFill>
              <a:latin typeface="Calibri"/>
              <a:ea typeface="Calibri"/>
              <a:cs typeface="Calibri"/>
              <a:sym typeface="Calibri"/>
            </a:endParaRPr>
          </a:p>
        </p:txBody>
      </p:sp>
      <p:cxnSp>
        <p:nvCxnSpPr>
          <p:cNvPr id="158" name="Google Shape;158;p18"/>
          <p:cNvCxnSpPr/>
          <p:nvPr/>
        </p:nvCxnSpPr>
        <p:spPr>
          <a:xfrm>
            <a:off x="7072131" y="1713056"/>
            <a:ext cx="1064871" cy="2291787"/>
          </a:xfrm>
          <a:prstGeom prst="straightConnector1">
            <a:avLst/>
          </a:prstGeom>
          <a:noFill/>
          <a:ln cap="flat" cmpd="sng" w="127000">
            <a:solidFill>
              <a:srgbClr val="92D050"/>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159" name="Google Shape;159;p18"/>
          <p:cNvCxnSpPr/>
          <p:nvPr/>
        </p:nvCxnSpPr>
        <p:spPr>
          <a:xfrm flipH="1">
            <a:off x="4525700" y="1740115"/>
            <a:ext cx="922822" cy="2264728"/>
          </a:xfrm>
          <a:prstGeom prst="straightConnector1">
            <a:avLst/>
          </a:prstGeom>
          <a:noFill/>
          <a:ln cap="flat" cmpd="sng" w="127000">
            <a:solidFill>
              <a:srgbClr val="92D050"/>
            </a:solidFill>
            <a:prstDash val="solid"/>
            <a:miter lim="800000"/>
            <a:headEnd len="sm" w="sm" type="none"/>
            <a:tailEnd len="med" w="med" type="triangle"/>
          </a:ln>
          <a:effectLst>
            <a:outerShdw blurRad="50800" rotWithShape="0" algn="tl" dir="2700000" dist="38100">
              <a:srgbClr val="000000">
                <a:alpha val="4000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UDP</a:t>
            </a:r>
            <a:endParaRPr b="1" i="0" sz="4400" u="none" cap="none" strike="noStrike">
              <a:solidFill>
                <a:schemeClr val="dk1"/>
              </a:solidFill>
              <a:latin typeface="Tahoma"/>
              <a:ea typeface="Tahoma"/>
              <a:cs typeface="Tahoma"/>
              <a:sym typeface="Tahoma"/>
            </a:endParaRPr>
          </a:p>
        </p:txBody>
      </p:sp>
      <p:sp>
        <p:nvSpPr>
          <p:cNvPr id="166" name="Google Shape;166;p19"/>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בשיעור הקודם למדנו על שתי פונקציות שמבצע UDP:</a:t>
            </a:r>
            <a:endParaRPr/>
          </a:p>
          <a:p>
            <a:pPr indent="-225425" lvl="0" marL="292100" marR="0" rtl="1" algn="r">
              <a:lnSpc>
                <a:spcPct val="100000"/>
              </a:lnSpc>
              <a:spcBef>
                <a:spcPts val="1000"/>
              </a:spcBef>
              <a:spcAft>
                <a:spcPts val="0"/>
              </a:spcAft>
              <a:buClr>
                <a:schemeClr val="dk1"/>
              </a:buClr>
              <a:buSzPts val="1050"/>
              <a:buFont typeface="Noto Sans Symbols"/>
              <a:buNone/>
            </a:pPr>
            <a:r>
              <a:t/>
            </a:r>
            <a:endParaRPr b="0" i="0" sz="1050" u="none" cap="none" strike="noStrike">
              <a:solidFill>
                <a:schemeClr val="dk1"/>
              </a:solidFill>
              <a:latin typeface="Tahoma"/>
              <a:ea typeface="Tahoma"/>
              <a:cs typeface="Tahoma"/>
              <a:sym typeface="Tahoma"/>
            </a:endParaRPr>
          </a:p>
          <a:p>
            <a:pPr indent="-279400" lvl="1" marL="800100" marR="0" rtl="1" algn="r">
              <a:lnSpc>
                <a:spcPct val="100000"/>
              </a:lnSpc>
              <a:spcBef>
                <a:spcPts val="50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Multiplexing</a:t>
            </a:r>
            <a:endParaRPr/>
          </a:p>
          <a:p>
            <a:pPr indent="-279400" lvl="1" marL="800100" marR="0" rtl="1" algn="r">
              <a:lnSpc>
                <a:spcPct val="100000"/>
              </a:lnSpc>
              <a:spcBef>
                <a:spcPts val="500"/>
              </a:spcBef>
              <a:spcAft>
                <a:spcPts val="0"/>
              </a:spcAft>
              <a:buClr>
                <a:schemeClr val="dk1"/>
              </a:buClr>
              <a:buSzPts val="3200"/>
              <a:buFont typeface="Noto Sans Symbols"/>
              <a:buChar char="▪"/>
            </a:pPr>
            <a:r>
              <a:rPr b="1" i="0" lang="iw-IL" sz="3200" u="none" cap="none" strike="noStrike">
                <a:solidFill>
                  <a:schemeClr val="dk1"/>
                </a:solidFill>
                <a:latin typeface="Tahoma"/>
                <a:ea typeface="Tahoma"/>
                <a:cs typeface="Tahoma"/>
                <a:sym typeface="Tahoma"/>
              </a:rPr>
              <a:t>Checksum</a:t>
            </a:r>
            <a:endParaRPr b="1" i="0" sz="3200" u="none" cap="none" strike="noStrik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5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5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5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500"/>
                                        <p:tgtEl>
                                          <p:spTgt spid="16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http://ejverdi.com/wp-content/uploads/2014/11/UPS_van.jpg" id="172" name="Google Shape;172;p20"/>
          <p:cNvPicPr preferRelativeResize="0"/>
          <p:nvPr/>
        </p:nvPicPr>
        <p:blipFill rotWithShape="1">
          <a:blip r:embed="rId3">
            <a:alphaModFix/>
          </a:blip>
          <a:srcRect b="14670" l="0" r="1786" t="14899"/>
          <a:stretch/>
        </p:blipFill>
        <p:spPr>
          <a:xfrm>
            <a:off x="560358" y="1857654"/>
            <a:ext cx="4453570" cy="1879601"/>
          </a:xfrm>
          <a:prstGeom prst="rect">
            <a:avLst/>
          </a:prstGeom>
          <a:noFill/>
          <a:ln>
            <a:noFill/>
          </a:ln>
        </p:spPr>
      </p:pic>
      <p:sp>
        <p:nvSpPr>
          <p:cNvPr id="173" name="Google Shape;173;p20"/>
          <p:cNvSpPr/>
          <p:nvPr/>
        </p:nvSpPr>
        <p:spPr>
          <a:xfrm>
            <a:off x="1771589" y="2388909"/>
            <a:ext cx="635000" cy="380999"/>
          </a:xfrm>
          <a:prstGeom prst="rect">
            <a:avLst/>
          </a:prstGeom>
          <a:solidFill>
            <a:srgbClr val="292119"/>
          </a:solidFill>
          <a:ln cap="flat" cmpd="sng" w="12700">
            <a:solidFill>
              <a:srgbClr val="EECB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w-IL" sz="1800" u="none" cap="none" strike="noStrike">
                <a:solidFill>
                  <a:srgbClr val="EECB72"/>
                </a:solidFill>
                <a:latin typeface="Calibri"/>
                <a:ea typeface="Calibri"/>
                <a:cs typeface="Calibri"/>
                <a:sym typeface="Calibri"/>
              </a:rPr>
              <a:t>UDP</a:t>
            </a:r>
            <a:endParaRPr/>
          </a:p>
        </p:txBody>
      </p:sp>
      <p:sp>
        <p:nvSpPr>
          <p:cNvPr id="174" name="Google Shape;174;p20"/>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אם UDP היתה חברת שליחויות...</a:t>
            </a:r>
            <a:endParaRPr b="1" i="0" sz="4400" u="none" cap="none" strike="noStrike">
              <a:solidFill>
                <a:schemeClr val="dk1"/>
              </a:solidFill>
              <a:latin typeface="Tahoma"/>
              <a:ea typeface="Tahoma"/>
              <a:cs typeface="Tahoma"/>
              <a:sym typeface="Tahoma"/>
            </a:endParaRPr>
          </a:p>
        </p:txBody>
      </p:sp>
      <p:sp>
        <p:nvSpPr>
          <p:cNvPr id="175" name="Google Shape;175;p20"/>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איך היו נראות החבילות של החברה הזאת?</a:t>
            </a:r>
            <a:endParaRPr b="1" i="0" sz="3600" u="none" cap="none" strike="noStrike">
              <a:solidFill>
                <a:schemeClr val="dk1"/>
              </a:solidFill>
              <a:latin typeface="Tahoma"/>
              <a:ea typeface="Tahoma"/>
              <a:cs typeface="Tahoma"/>
              <a:sym typeface="Tahoma"/>
            </a:endParaRPr>
          </a:p>
        </p:txBody>
      </p:sp>
      <p:pic>
        <p:nvPicPr>
          <p:cNvPr descr="http://i.kinja-img.com/gawker-media/image/upload/iw6myjfhhzhkgvvoxp6z.jpg" id="176" name="Google Shape;176;p20"/>
          <p:cNvPicPr preferRelativeResize="0"/>
          <p:nvPr/>
        </p:nvPicPr>
        <p:blipFill rotWithShape="1">
          <a:blip r:embed="rId4">
            <a:alphaModFix/>
          </a:blip>
          <a:srcRect b="0" l="0" r="0" t="0"/>
          <a:stretch/>
        </p:blipFill>
        <p:spPr>
          <a:xfrm>
            <a:off x="1974133" y="2031999"/>
            <a:ext cx="7671082" cy="4318001"/>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5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0" y="36757"/>
            <a:ext cx="12123962" cy="934792"/>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4400"/>
              <a:buFont typeface="Tahoma"/>
              <a:buNone/>
            </a:pPr>
            <a:r>
              <a:rPr b="1" i="0" lang="iw-IL" sz="4400" u="none" cap="none" strike="noStrike">
                <a:solidFill>
                  <a:schemeClr val="dk1"/>
                </a:solidFill>
                <a:latin typeface="Tahoma"/>
                <a:ea typeface="Tahoma"/>
                <a:cs typeface="Tahoma"/>
                <a:sym typeface="Tahoma"/>
              </a:rPr>
              <a:t>רגע, ומה לגבי ה-Checksum?</a:t>
            </a:r>
            <a:endParaRPr b="1" i="0" sz="4400" u="none" cap="none" strike="noStrike">
              <a:solidFill>
                <a:schemeClr val="dk1"/>
              </a:solidFill>
              <a:latin typeface="Tahoma"/>
              <a:ea typeface="Tahoma"/>
              <a:cs typeface="Tahoma"/>
              <a:sym typeface="Tahoma"/>
            </a:endParaRPr>
          </a:p>
        </p:txBody>
      </p:sp>
      <p:sp>
        <p:nvSpPr>
          <p:cNvPr id="183" name="Google Shape;183;p21"/>
          <p:cNvSpPr txBox="1"/>
          <p:nvPr>
            <p:ph idx="1" type="body"/>
          </p:nvPr>
        </p:nvSpPr>
        <p:spPr>
          <a:xfrm>
            <a:off x="324091" y="1145894"/>
            <a:ext cx="11643390" cy="5575581"/>
          </a:xfrm>
          <a:prstGeom prst="rect">
            <a:avLst/>
          </a:prstGeom>
          <a:noFill/>
          <a:ln>
            <a:noFill/>
          </a:ln>
        </p:spPr>
        <p:txBody>
          <a:bodyPr anchorCtr="0" anchor="t" bIns="45700" lIns="91425" spcFirstLastPara="1" rIns="91425" wrap="square" tIns="45700">
            <a:noAutofit/>
          </a:bodyPr>
          <a:lstStyle/>
          <a:p>
            <a:pPr indent="-292100" lvl="0" marL="292100" marR="0" rtl="1" algn="r">
              <a:lnSpc>
                <a:spcPct val="100000"/>
              </a:lnSpc>
              <a:spcBef>
                <a:spcPts val="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למדנו של-UDP יש מנגנון בדיקת איכות – Checksum</a:t>
            </a:r>
            <a:endParaRPr/>
          </a:p>
          <a:p>
            <a:pPr indent="-292100" lvl="0" marL="292100" marR="0" rtl="1" algn="r">
              <a:lnSpc>
                <a:spcPct val="100000"/>
              </a:lnSpc>
              <a:spcBef>
                <a:spcPts val="1000"/>
              </a:spcBef>
              <a:spcAft>
                <a:spcPts val="0"/>
              </a:spcAft>
              <a:buClr>
                <a:schemeClr val="dk1"/>
              </a:buClr>
              <a:buSzPts val="3200"/>
              <a:buFont typeface="Noto Sans Symbols"/>
              <a:buChar char="▪"/>
            </a:pPr>
            <a:r>
              <a:rPr b="0" i="0" lang="iw-IL" sz="3200" u="none" cap="none" strike="noStrike">
                <a:solidFill>
                  <a:schemeClr val="dk1"/>
                </a:solidFill>
                <a:latin typeface="Tahoma"/>
                <a:ea typeface="Tahoma"/>
                <a:cs typeface="Tahoma"/>
                <a:sym typeface="Tahoma"/>
              </a:rPr>
              <a:t>האם הוא פותר את הבעיה?</a:t>
            </a:r>
            <a:endParaRPr/>
          </a:p>
        </p:txBody>
      </p:sp>
      <p:pic>
        <p:nvPicPr>
          <p:cNvPr descr="http://i.huffpost.com/gen/1751994/images/n-SMARTPHONE-628x314.jpg" id="184" name="Google Shape;184;p21"/>
          <p:cNvPicPr preferRelativeResize="0"/>
          <p:nvPr/>
        </p:nvPicPr>
        <p:blipFill rotWithShape="1">
          <a:blip r:embed="rId3">
            <a:alphaModFix/>
          </a:blip>
          <a:srcRect b="0" l="0" r="0" t="0"/>
          <a:stretch/>
        </p:blipFill>
        <p:spPr>
          <a:xfrm>
            <a:off x="3071131" y="2821772"/>
            <a:ext cx="5981700" cy="29908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5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5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