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309" r:id="rId3"/>
    <p:sldId id="317" r:id="rId4"/>
    <p:sldId id="329" r:id="rId5"/>
    <p:sldId id="334" r:id="rId6"/>
    <p:sldId id="330" r:id="rId7"/>
    <p:sldId id="331" r:id="rId8"/>
    <p:sldId id="333" r:id="rId9"/>
    <p:sldId id="332" r:id="rId10"/>
    <p:sldId id="335" r:id="rId11"/>
    <p:sldId id="336" r:id="rId12"/>
    <p:sldId id="373" r:id="rId13"/>
    <p:sldId id="339" r:id="rId14"/>
    <p:sldId id="340" r:id="rId15"/>
    <p:sldId id="342" r:id="rId16"/>
    <p:sldId id="344" r:id="rId17"/>
    <p:sldId id="343" r:id="rId18"/>
    <p:sldId id="346" r:id="rId19"/>
    <p:sldId id="351" r:id="rId20"/>
    <p:sldId id="345" r:id="rId21"/>
    <p:sldId id="347" r:id="rId22"/>
    <p:sldId id="348" r:id="rId23"/>
    <p:sldId id="349" r:id="rId24"/>
    <p:sldId id="356" r:id="rId25"/>
    <p:sldId id="350" r:id="rId26"/>
    <p:sldId id="352" r:id="rId27"/>
    <p:sldId id="372" r:id="rId28"/>
    <p:sldId id="353" r:id="rId29"/>
    <p:sldId id="357" r:id="rId30"/>
    <p:sldId id="354" r:id="rId31"/>
    <p:sldId id="355" r:id="rId32"/>
    <p:sldId id="358" r:id="rId33"/>
    <p:sldId id="359" r:id="rId34"/>
    <p:sldId id="360" r:id="rId35"/>
    <p:sldId id="362" r:id="rId36"/>
    <p:sldId id="363" r:id="rId37"/>
    <p:sldId id="364" r:id="rId38"/>
    <p:sldId id="365" r:id="rId39"/>
    <p:sldId id="366" r:id="rId40"/>
    <p:sldId id="368" r:id="rId41"/>
    <p:sldId id="367" r:id="rId42"/>
    <p:sldId id="370" r:id="rId43"/>
    <p:sldId id="369" r:id="rId44"/>
    <p:sldId id="37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 initials="A" lastIdx="1" clrIdx="0">
    <p:extLst>
      <p:ext uri="{19B8F6BF-5375-455C-9EA6-DF929625EA0E}">
        <p15:presenceInfo xmlns:p15="http://schemas.microsoft.com/office/powerpoint/2012/main" userId="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FFB"/>
    <a:srgbClr val="CADFF2"/>
    <a:srgbClr val="E7E6E6"/>
    <a:srgbClr val="0099D5"/>
    <a:srgbClr val="FF0000"/>
    <a:srgbClr val="FF8B8B"/>
    <a:srgbClr val="3690FC"/>
    <a:srgbClr val="FFC1C1"/>
    <a:srgbClr val="FDD0F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82" autoAdjust="0"/>
    <p:restoredTop sz="69045" autoAdjust="0"/>
  </p:normalViewPr>
  <p:slideViewPr>
    <p:cSldViewPr snapToGrid="0">
      <p:cViewPr varScale="1">
        <p:scale>
          <a:sx n="77" d="100"/>
          <a:sy n="77" d="100"/>
        </p:scale>
        <p:origin x="1722" y="78"/>
      </p:cViewPr>
      <p:guideLst/>
    </p:cSldViewPr>
  </p:slideViewPr>
  <p:notesTextViewPr>
    <p:cViewPr>
      <p:scale>
        <a:sx n="100" d="100"/>
        <a:sy n="100" d="100"/>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52A077-6448-4ECF-ADF5-24F6389D5779}" type="datetimeFigureOut">
              <a:rPr lang="en-US" smtClean="0"/>
              <a:t>01/08/18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A6897C-5230-4890-AA0A-9AFF20A5CB33}" type="slidenum">
              <a:rPr lang="en-US" smtClean="0"/>
              <a:t>‹#›</a:t>
            </a:fld>
            <a:endParaRPr lang="en-US"/>
          </a:p>
        </p:txBody>
      </p:sp>
    </p:spTree>
    <p:extLst>
      <p:ext uri="{BB962C8B-B14F-4D97-AF65-F5344CB8AC3E}">
        <p14:creationId xmlns:p14="http://schemas.microsoft.com/office/powerpoint/2010/main" val="756971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A48F6-62AD-40DD-B566-960A259C2027}" type="datetimeFigureOut">
              <a:rPr lang="en-US" smtClean="0"/>
              <a:t>01/08/18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F1D54-C63F-497A-AAC6-71F24459E19C}" type="slidenum">
              <a:rPr lang="en-US" smtClean="0"/>
              <a:t>‹#›</a:t>
            </a:fld>
            <a:endParaRPr lang="en-US"/>
          </a:p>
        </p:txBody>
      </p:sp>
    </p:spTree>
    <p:extLst>
      <p:ext uri="{BB962C8B-B14F-4D97-AF65-F5344CB8AC3E}">
        <p14:creationId xmlns:p14="http://schemas.microsoft.com/office/powerpoint/2010/main" val="3320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0" baseline="0" dirty="0" smtClean="0"/>
          </a:p>
        </p:txBody>
      </p:sp>
      <p:sp>
        <p:nvSpPr>
          <p:cNvPr id="4" name="Slide Number Placeholder 3"/>
          <p:cNvSpPr>
            <a:spLocks noGrp="1"/>
          </p:cNvSpPr>
          <p:nvPr>
            <p:ph type="sldNum" sz="quarter" idx="10"/>
          </p:nvPr>
        </p:nvSpPr>
        <p:spPr/>
        <p:txBody>
          <a:bodyPr/>
          <a:lstStyle/>
          <a:p>
            <a:fld id="{C12F1D54-C63F-497A-AAC6-71F24459E19C}" type="slidenum">
              <a:rPr lang="en-US" smtClean="0"/>
              <a:t>1</a:t>
            </a:fld>
            <a:endParaRPr lang="en-US"/>
          </a:p>
        </p:txBody>
      </p:sp>
    </p:spTree>
    <p:extLst>
      <p:ext uri="{BB962C8B-B14F-4D97-AF65-F5344CB8AC3E}">
        <p14:creationId xmlns:p14="http://schemas.microsoft.com/office/powerpoint/2010/main" val="2713341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0" i="0" u="none" strike="noStrike" kern="1200" baseline="0" dirty="0" smtClean="0">
                <a:solidFill>
                  <a:schemeClr val="tx1"/>
                </a:solidFill>
                <a:latin typeface="+mn-lt"/>
                <a:ea typeface="+mn-ea"/>
                <a:cs typeface="+mn-cs"/>
              </a:rPr>
              <a:t>מבחינה חיצונית, </a:t>
            </a:r>
            <a:r>
              <a:rPr lang="en-US" sz="1200" b="0" i="0" u="none" strike="noStrike" kern="1200" baseline="0" dirty="0" smtClean="0">
                <a:solidFill>
                  <a:schemeClr val="tx1"/>
                </a:solidFill>
                <a:latin typeface="+mn-lt"/>
                <a:ea typeface="+mn-ea"/>
                <a:cs typeface="+mn-cs"/>
              </a:rPr>
              <a:t>Switch</a:t>
            </a:r>
            <a:r>
              <a:rPr lang="he-IL" sz="1200" b="0" i="0" u="none" strike="noStrike" kern="1200" baseline="0" dirty="0" smtClean="0">
                <a:solidFill>
                  <a:schemeClr val="tx1"/>
                </a:solidFill>
                <a:latin typeface="+mn-lt"/>
                <a:ea typeface="+mn-ea"/>
                <a:cs typeface="+mn-cs"/>
              </a:rPr>
              <a:t> ו-</a:t>
            </a:r>
            <a:r>
              <a:rPr lang="en-US" sz="1200" b="0" i="0" u="none" strike="noStrike" kern="1200" baseline="0" dirty="0" smtClean="0">
                <a:solidFill>
                  <a:schemeClr val="tx1"/>
                </a:solidFill>
                <a:latin typeface="+mn-lt"/>
                <a:ea typeface="+mn-ea"/>
                <a:cs typeface="+mn-cs"/>
              </a:rPr>
              <a:t>Hub</a:t>
            </a:r>
            <a:r>
              <a:rPr lang="he-IL" sz="1200" b="0" i="0" u="none" strike="noStrike" kern="1200" baseline="0" dirty="0" smtClean="0">
                <a:solidFill>
                  <a:schemeClr val="tx1"/>
                </a:solidFill>
                <a:latin typeface="+mn-lt"/>
                <a:ea typeface="+mn-ea"/>
                <a:cs typeface="+mn-cs"/>
              </a:rPr>
              <a:t> הם די דומים: שניהם נראים כמו קופסה עם כמה כניסות אליהם ניתן לחבר כבל רשת. עם זאת, הפונקציונאליות שלהם שונה מאוד. לאחר שה- </a:t>
            </a:r>
            <a:r>
              <a:rPr lang="en-US" sz="1200" b="0" i="0" u="none" strike="noStrike" kern="1200" baseline="0" dirty="0" smtClean="0">
                <a:solidFill>
                  <a:schemeClr val="tx1"/>
                </a:solidFill>
                <a:latin typeface="+mn-lt"/>
                <a:ea typeface="+mn-ea"/>
                <a:cs typeface="+mn-cs"/>
              </a:rPr>
              <a:t>Switch</a:t>
            </a:r>
            <a:r>
              <a:rPr lang="he-I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a:t>
            </a:r>
            <a:r>
              <a:rPr lang="he-IL" sz="1200" b="0" i="0" u="none" strike="noStrike" kern="1200" baseline="0" dirty="0" smtClean="0">
                <a:solidFill>
                  <a:schemeClr val="tx1"/>
                </a:solidFill>
                <a:latin typeface="+mn-lt"/>
                <a:ea typeface="+mn-ea"/>
                <a:cs typeface="+mn-cs"/>
              </a:rPr>
              <a:t>למד את הרשת, </a:t>
            </a:r>
            <a:r>
              <a:rPr lang="en-US" sz="1200" b="0" i="0" u="none" strike="noStrike" kern="1200" baseline="0" dirty="0" smtClean="0">
                <a:solidFill>
                  <a:schemeClr val="tx1"/>
                </a:solidFill>
                <a:latin typeface="+mn-lt"/>
                <a:ea typeface="+mn-ea"/>
                <a:cs typeface="+mn-cs"/>
              </a:rPr>
              <a:t/>
            </a:r>
            <a:br>
              <a:rPr lang="en-US" sz="1200" b="0" i="0" u="none" strike="noStrike" kern="1200" baseline="0" dirty="0" smtClean="0">
                <a:solidFill>
                  <a:schemeClr val="tx1"/>
                </a:solidFill>
                <a:latin typeface="+mn-lt"/>
                <a:ea typeface="+mn-ea"/>
                <a:cs typeface="+mn-cs"/>
              </a:rPr>
            </a:br>
            <a:r>
              <a:rPr lang="he-IL" sz="1200" b="0" i="0" u="none" strike="noStrike" kern="1200" baseline="0" dirty="0" smtClean="0">
                <a:solidFill>
                  <a:schemeClr val="tx1"/>
                </a:solidFill>
                <a:latin typeface="+mn-lt"/>
                <a:ea typeface="+mn-ea"/>
                <a:cs typeface="+mn-cs"/>
              </a:rPr>
              <a:t>הוא מעביר חבילות ליציאה המתאימה להן בלבד.</a:t>
            </a:r>
            <a:endParaRPr lang="en-US" dirty="0"/>
          </a:p>
        </p:txBody>
      </p:sp>
      <p:sp>
        <p:nvSpPr>
          <p:cNvPr id="4" name="Slide Number Placeholder 3"/>
          <p:cNvSpPr>
            <a:spLocks noGrp="1"/>
          </p:cNvSpPr>
          <p:nvPr>
            <p:ph type="sldNum" sz="quarter" idx="10"/>
          </p:nvPr>
        </p:nvSpPr>
        <p:spPr/>
        <p:txBody>
          <a:bodyPr/>
          <a:lstStyle/>
          <a:p>
            <a:fld id="{C12F1D54-C63F-497A-AAC6-71F24459E19C}" type="slidenum">
              <a:rPr lang="en-US" smtClean="0"/>
              <a:t>10</a:t>
            </a:fld>
            <a:endParaRPr lang="en-US"/>
          </a:p>
        </p:txBody>
      </p:sp>
    </p:spTree>
    <p:extLst>
      <p:ext uri="{BB962C8B-B14F-4D97-AF65-F5344CB8AC3E}">
        <p14:creationId xmlns:p14="http://schemas.microsoft.com/office/powerpoint/2010/main" val="657748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[חידה]</a:t>
            </a:r>
          </a:p>
          <a:p>
            <a:pPr algn="r" rtl="1"/>
            <a:r>
              <a:rPr lang="he-IL" b="1" baseline="0" dirty="0" smtClean="0"/>
              <a:t>מי יודע איך ה-</a:t>
            </a:r>
            <a:r>
              <a:rPr lang="en-US" b="1" baseline="0" dirty="0" smtClean="0"/>
              <a:t>Switch</a:t>
            </a:r>
            <a:r>
              <a:rPr lang="he-IL" b="1" baseline="0" dirty="0" smtClean="0"/>
              <a:t> יודע זאת, מבלי </a:t>
            </a:r>
            <a:r>
              <a:rPr lang="he-IL" b="1" baseline="0" dirty="0" err="1" smtClean="0"/>
              <a:t>קנפוג</a:t>
            </a:r>
            <a:r>
              <a:rPr lang="he-IL" b="1" baseline="0" dirty="0" smtClean="0"/>
              <a:t> </a:t>
            </a:r>
            <a:r>
              <a:rPr lang="he-IL" b="1" baseline="0" dirty="0" smtClean="0"/>
              <a:t>בכלל?</a:t>
            </a:r>
          </a:p>
          <a:p>
            <a:pPr algn="r" rtl="1"/>
            <a:r>
              <a:rPr lang="he-IL" b="0" baseline="0" dirty="0" smtClean="0"/>
              <a:t>לפי </a:t>
            </a:r>
            <a:r>
              <a:rPr lang="he-IL" b="0" baseline="0" dirty="0" smtClean="0"/>
              <a:t>ה-</a:t>
            </a:r>
            <a:r>
              <a:rPr lang="en-US" b="0" baseline="0" dirty="0" smtClean="0"/>
              <a:t>Source MAC</a:t>
            </a:r>
            <a:r>
              <a:rPr lang="he-IL" b="0" baseline="0" dirty="0" smtClean="0"/>
              <a:t> שמגיע אליו מכל חיבור, הוא יודע איזה מחשב נמצא שם.</a:t>
            </a:r>
          </a:p>
          <a:p>
            <a:pPr algn="r" rtl="1"/>
            <a:endParaRPr lang="he-IL" b="0" baseline="0" dirty="0" smtClean="0"/>
          </a:p>
          <a:p>
            <a:pPr algn="r" rtl="1"/>
            <a:r>
              <a:rPr lang="he-IL" b="0" baseline="0" dirty="0" smtClean="0"/>
              <a:t>ויותר בפירוט –</a:t>
            </a:r>
          </a:p>
          <a:p>
            <a:pPr algn="r" rtl="1"/>
            <a:r>
              <a:rPr lang="he-IL" b="0" baseline="0" dirty="0" smtClean="0"/>
              <a:t>ה-</a:t>
            </a:r>
            <a:r>
              <a:rPr lang="en-US" b="0" baseline="0" dirty="0" smtClean="0"/>
              <a:t>Switch</a:t>
            </a:r>
            <a:r>
              <a:rPr lang="he-IL" b="0" baseline="0" dirty="0" smtClean="0"/>
              <a:t> מחזיק טבלה שבה הוא ממפה בין </a:t>
            </a:r>
            <a:r>
              <a:rPr lang="en-US" b="0" baseline="0" dirty="0" smtClean="0"/>
              <a:t>MAC</a:t>
            </a:r>
            <a:r>
              <a:rPr lang="he-IL" b="0" baseline="0" dirty="0" smtClean="0"/>
              <a:t> לבין כניסה פיזית שלו.</a:t>
            </a:r>
          </a:p>
          <a:p>
            <a:pPr algn="r" rtl="1"/>
            <a:r>
              <a:rPr lang="he-IL" b="0" baseline="0" dirty="0" smtClean="0"/>
              <a:t>כך צעד צעד הוא אוסף מידע עד שהוא ממפה את כל המחשבים המחוברים אליו (במציאות זה כנראה </a:t>
            </a:r>
            <a:r>
              <a:rPr lang="he-IL" b="0" baseline="0" dirty="0" err="1" smtClean="0"/>
              <a:t>יקח</a:t>
            </a:r>
            <a:r>
              <a:rPr lang="he-IL" b="0" baseline="0" dirty="0" smtClean="0"/>
              <a:t> שניות כי כל הזמן כל המחשבים שולחים חבילות).</a:t>
            </a:r>
          </a:p>
          <a:p>
            <a:pPr algn="r" rtl="1"/>
            <a:endParaRPr lang="he-IL" b="0" baseline="0" dirty="0" smtClean="0"/>
          </a:p>
          <a:p>
            <a:pPr algn="r" rtl="1"/>
            <a:r>
              <a:rPr lang="he-IL" b="1" baseline="0" dirty="0" smtClean="0"/>
              <a:t>מה עושה לפני שהוא למד את כל הרשת?</a:t>
            </a:r>
          </a:p>
          <a:p>
            <a:pPr algn="r" rtl="1"/>
            <a:r>
              <a:rPr lang="he-IL" b="0" baseline="0" dirty="0" smtClean="0"/>
              <a:t>מתנהג כמו </a:t>
            </a:r>
            <a:r>
              <a:rPr lang="en-US" b="0" baseline="0" dirty="0" smtClean="0"/>
              <a:t>HUB </a:t>
            </a:r>
            <a:r>
              <a:rPr lang="he-IL" b="0" baseline="0" dirty="0" smtClean="0"/>
              <a:t> ופשוט משכפל לכולם, ליתר בטחון. אבל שוב – זה זמן קצר מאוד.</a:t>
            </a:r>
          </a:p>
        </p:txBody>
      </p:sp>
      <p:sp>
        <p:nvSpPr>
          <p:cNvPr id="4" name="Slide Number Placeholder 3"/>
          <p:cNvSpPr>
            <a:spLocks noGrp="1"/>
          </p:cNvSpPr>
          <p:nvPr>
            <p:ph type="sldNum" sz="quarter" idx="10"/>
          </p:nvPr>
        </p:nvSpPr>
        <p:spPr/>
        <p:txBody>
          <a:bodyPr/>
          <a:lstStyle/>
          <a:p>
            <a:fld id="{C12F1D54-C63F-497A-AAC6-71F24459E19C}" type="slidenum">
              <a:rPr lang="en-US" smtClean="0"/>
              <a:t>11</a:t>
            </a:fld>
            <a:endParaRPr lang="en-US"/>
          </a:p>
        </p:txBody>
      </p:sp>
    </p:spTree>
    <p:extLst>
      <p:ext uri="{BB962C8B-B14F-4D97-AF65-F5344CB8AC3E}">
        <p14:creationId xmlns:p14="http://schemas.microsoft.com/office/powerpoint/2010/main" val="469272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עכשיו אנחנו יכולים לעדכן את הציור שלנו מפעם, ולהוסיף לו את רכיב ה-</a:t>
            </a:r>
            <a:r>
              <a:rPr lang="en-US" b="0" baseline="0" dirty="0" smtClean="0"/>
              <a:t>Switch</a:t>
            </a:r>
            <a:r>
              <a:rPr lang="he-IL" b="0" baseline="0" dirty="0" smtClean="0"/>
              <a:t> במקום הנכון. </a:t>
            </a:r>
            <a:r>
              <a:rPr lang="he-IL" b="1" baseline="0" dirty="0" smtClean="0"/>
              <a:t>איפה אני אוסיף אותו?</a:t>
            </a:r>
          </a:p>
          <a:p>
            <a:pPr algn="r" rtl="1"/>
            <a:r>
              <a:rPr lang="he-IL" b="0" baseline="0" dirty="0" smtClean="0"/>
              <a:t>עכשיו יש לנו רשת ביתית נחמדה ומתפקדת. כל המחשבים מחוברים בכבל ל-</a:t>
            </a:r>
            <a:r>
              <a:rPr lang="en-US" b="0" baseline="0" dirty="0" smtClean="0"/>
              <a:t>Switch</a:t>
            </a:r>
            <a:r>
              <a:rPr lang="he-IL" b="0" baseline="0" dirty="0" smtClean="0"/>
              <a:t> שממוקם באמצע הבית.</a:t>
            </a:r>
          </a:p>
          <a:p>
            <a:pPr algn="r" rtl="1"/>
            <a:endParaRPr lang="he-IL" b="0" baseline="0" dirty="0" smtClean="0"/>
          </a:p>
          <a:p>
            <a:pPr algn="r" rtl="1"/>
            <a:r>
              <a:rPr lang="he-IL" b="1" baseline="0" dirty="0" smtClean="0"/>
              <a:t>עכשיו </a:t>
            </a:r>
            <a:r>
              <a:rPr lang="he-IL" b="1" baseline="0" smtClean="0"/>
              <a:t>בואו נניח </a:t>
            </a:r>
            <a:r>
              <a:rPr lang="he-IL" b="1" baseline="0" dirty="0" smtClean="0"/>
              <a:t>שלשכנים שלנו בבית ליד, יש גם רשת ביתית. ואנחנו רוצים לחבר אותם לאותה רשת שלנו </a:t>
            </a:r>
            <a:r>
              <a:rPr lang="he-IL" b="0" baseline="0" dirty="0" smtClean="0"/>
              <a:t>(כדי שנוכל לשחק </a:t>
            </a:r>
            <a:r>
              <a:rPr lang="he-IL" b="0" baseline="0" dirty="0" err="1" smtClean="0"/>
              <a:t>קאונטר</a:t>
            </a:r>
            <a:r>
              <a:rPr lang="he-IL" b="0" baseline="0" dirty="0" smtClean="0"/>
              <a:t> בלי להתחבר לאינטרנט, למשל).</a:t>
            </a:r>
          </a:p>
          <a:p>
            <a:pPr algn="r" rtl="1"/>
            <a:r>
              <a:rPr lang="he-IL" b="1" baseline="0" dirty="0" smtClean="0"/>
              <a:t>איך נעשה את זה?</a:t>
            </a:r>
          </a:p>
          <a:p>
            <a:pPr algn="r" rtl="1"/>
            <a:r>
              <a:rPr lang="he-IL" b="0" baseline="0" dirty="0" smtClean="0"/>
              <a:t>תיאורטית, אפשר להעביר כבל מה-</a:t>
            </a:r>
            <a:r>
              <a:rPr lang="en-US" b="0" baseline="0" dirty="0" smtClean="0"/>
              <a:t>Switch </a:t>
            </a:r>
            <a:r>
              <a:rPr lang="he-IL" b="0" baseline="0" dirty="0" smtClean="0"/>
              <a:t> שלהם ל-</a:t>
            </a:r>
            <a:r>
              <a:rPr lang="en-US" b="0" baseline="0" dirty="0" smtClean="0"/>
              <a:t>Switch</a:t>
            </a:r>
            <a:r>
              <a:rPr lang="he-IL" b="0" baseline="0" dirty="0" smtClean="0"/>
              <a:t> שלנו</a:t>
            </a:r>
          </a:p>
          <a:p>
            <a:pPr algn="r" rtl="1"/>
            <a:endParaRPr lang="he-IL" b="0" baseline="0" dirty="0" smtClean="0"/>
          </a:p>
          <a:p>
            <a:pPr algn="r" rtl="1"/>
            <a:r>
              <a:rPr lang="he-IL" b="1" baseline="0" dirty="0" smtClean="0"/>
              <a:t>מה הבעיה ברשת שיצרנו כעת?</a:t>
            </a:r>
          </a:p>
          <a:p>
            <a:pPr algn="r" rtl="1"/>
            <a:r>
              <a:rPr lang="he-IL" b="0" baseline="0" dirty="0" smtClean="0"/>
              <a:t>שערבבנו שתי רשתות שמוגדרות בצורה שונה, עם כתובות אחרות ו-</a:t>
            </a:r>
            <a:r>
              <a:rPr lang="en-US" b="0" baseline="0" dirty="0" smtClean="0"/>
              <a:t>subnet mask</a:t>
            </a:r>
            <a:r>
              <a:rPr lang="he-IL" b="0" baseline="0" dirty="0" smtClean="0"/>
              <a:t> שונה, וחיברנו אותן פיזית אחת </a:t>
            </a:r>
            <a:r>
              <a:rPr lang="he-IL" b="0" baseline="0" dirty="0" err="1" smtClean="0"/>
              <a:t>לשניה</a:t>
            </a:r>
            <a:r>
              <a:rPr lang="he-IL" b="0" baseline="0" dirty="0" smtClean="0"/>
              <a:t>. זה לא יעבוד! כשאני מחבר מחשבים פיזית אחד לשני הם צריכים שלכולם יהיה את אותה זהות רשת.</a:t>
            </a:r>
          </a:p>
          <a:p>
            <a:pPr algn="r" rtl="1"/>
            <a:endParaRPr lang="he-IL" b="0" baseline="0" dirty="0" smtClean="0"/>
          </a:p>
          <a:p>
            <a:pPr algn="r" rtl="1"/>
            <a:r>
              <a:rPr lang="he-IL" b="1" baseline="0" dirty="0" smtClean="0"/>
              <a:t>מה תציעו שנעשה?</a:t>
            </a:r>
          </a:p>
          <a:p>
            <a:pPr algn="r" rtl="1"/>
            <a:r>
              <a:rPr lang="he-IL" b="0" baseline="0" dirty="0" smtClean="0"/>
              <a:t>היינו רוצים שכבל אחד ויחיד יחבר בין שני הבתים, וכל בית יוכל להוסיף עוד מחשבים בצד שלו מבלי לשנות את התשתית שבין שני הבתים.</a:t>
            </a:r>
          </a:p>
          <a:p>
            <a:pPr algn="r" rtl="1"/>
            <a:r>
              <a:rPr lang="he-IL" b="0" baseline="0" dirty="0" smtClean="0"/>
              <a:t>בנוסף היינו רוצים שכל רשת לא תצטרך לשנות את הזהות שלה ואת כתובות ה-</a:t>
            </a:r>
            <a:r>
              <a:rPr lang="en-US" b="0" baseline="0" dirty="0" smtClean="0"/>
              <a:t>IP</a:t>
            </a:r>
            <a:r>
              <a:rPr lang="he-IL" b="0" baseline="0" dirty="0" smtClean="0"/>
              <a:t>. בעצם אנחנו רוצים לקיים </a:t>
            </a:r>
            <a:r>
              <a:rPr lang="he-IL" b="1" baseline="0" dirty="0" smtClean="0"/>
              <a:t>שתי רשתות עצמאיות שמחוברות ביניהן (בעצם שיהיו שני </a:t>
            </a:r>
            <a:r>
              <a:rPr lang="he-IL" b="1" baseline="0" dirty="0" err="1" smtClean="0"/>
              <a:t>סאבנטים</a:t>
            </a:r>
            <a:r>
              <a:rPr lang="he-IL" b="1" baseline="0" dirty="0" smtClean="0"/>
              <a:t> שונים).</a:t>
            </a:r>
          </a:p>
          <a:p>
            <a:pPr algn="r" rtl="1"/>
            <a:endParaRPr lang="he-IL" b="0" baseline="0" dirty="0" smtClean="0"/>
          </a:p>
          <a:p>
            <a:pPr algn="r" rtl="1"/>
            <a:r>
              <a:rPr lang="he-IL" b="0" baseline="0" dirty="0" smtClean="0"/>
              <a:t>עכשיו בואו נניח שמחשב א' רוצה לשלוח חבילה לשכן ב'. מכיוון שהיא מחוץ </a:t>
            </a:r>
            <a:r>
              <a:rPr lang="he-IL" b="0" baseline="0" dirty="0" err="1" smtClean="0"/>
              <a:t>לסאבנט</a:t>
            </a:r>
            <a:r>
              <a:rPr lang="he-IL" b="0" baseline="0" dirty="0" smtClean="0"/>
              <a:t> שלו הוא לא יכול לגלות את ה-</a:t>
            </a:r>
            <a:r>
              <a:rPr lang="en-US" b="0" baseline="0" dirty="0" smtClean="0"/>
              <a:t>MAC</a:t>
            </a:r>
            <a:r>
              <a:rPr lang="he-IL" b="0" baseline="0" dirty="0" smtClean="0"/>
              <a:t> שלה. לכן הוא צריך רכיב שיעזור לו בזה. רכיב שיחבר בין שתי הרשתות.</a:t>
            </a:r>
          </a:p>
          <a:p>
            <a:pPr algn="r" rtl="1"/>
            <a:r>
              <a:rPr lang="he-IL" b="1" baseline="0" dirty="0" smtClean="0"/>
              <a:t>מי הרכיב שחסר לנו?</a:t>
            </a:r>
            <a:endParaRPr lang="he-IL" b="0" baseline="0" dirty="0" smtClean="0"/>
          </a:p>
          <a:p>
            <a:pPr algn="r" rtl="1"/>
            <a:r>
              <a:rPr lang="he-IL" b="0" baseline="0" dirty="0" smtClean="0"/>
              <a:t>הרכיב הזה כבר מוכר לנו והשם שלו הוא </a:t>
            </a:r>
            <a:r>
              <a:rPr lang="he-IL" b="0" baseline="0" dirty="0" err="1" smtClean="0"/>
              <a:t>ראוטר</a:t>
            </a:r>
            <a:r>
              <a:rPr lang="he-IL" b="0" baseline="0" dirty="0" smtClean="0"/>
              <a:t>!</a:t>
            </a:r>
          </a:p>
          <a:p>
            <a:pPr algn="r" rtl="1"/>
            <a:endParaRPr lang="he-IL" b="1" baseline="0" dirty="0" smtClean="0"/>
          </a:p>
        </p:txBody>
      </p:sp>
      <p:sp>
        <p:nvSpPr>
          <p:cNvPr id="4" name="Slide Number Placeholder 3"/>
          <p:cNvSpPr>
            <a:spLocks noGrp="1"/>
          </p:cNvSpPr>
          <p:nvPr>
            <p:ph type="sldNum" sz="quarter" idx="10"/>
          </p:nvPr>
        </p:nvSpPr>
        <p:spPr/>
        <p:txBody>
          <a:bodyPr/>
          <a:lstStyle/>
          <a:p>
            <a:fld id="{C12F1D54-C63F-497A-AAC6-71F24459E19C}" type="slidenum">
              <a:rPr lang="en-US" smtClean="0"/>
              <a:t>12</a:t>
            </a:fld>
            <a:endParaRPr lang="en-US"/>
          </a:p>
        </p:txBody>
      </p:sp>
    </p:spTree>
    <p:extLst>
      <p:ext uri="{BB962C8B-B14F-4D97-AF65-F5344CB8AC3E}">
        <p14:creationId xmlns:p14="http://schemas.microsoft.com/office/powerpoint/2010/main" val="3837982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C12F1D54-C63F-497A-AAC6-71F24459E19C}" type="slidenum">
              <a:rPr lang="en-US" smtClean="0"/>
              <a:t>13</a:t>
            </a:fld>
            <a:endParaRPr lang="en-US"/>
          </a:p>
        </p:txBody>
      </p:sp>
    </p:spTree>
    <p:extLst>
      <p:ext uri="{BB962C8B-B14F-4D97-AF65-F5344CB8AC3E}">
        <p14:creationId xmlns:p14="http://schemas.microsoft.com/office/powerpoint/2010/main" val="523992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baseline="0" dirty="0" smtClean="0"/>
              <a:t>אילו כתובות יהיו </a:t>
            </a:r>
            <a:r>
              <a:rPr lang="he-IL" b="1" baseline="0" dirty="0" err="1" smtClean="0"/>
              <a:t>לראוטר</a:t>
            </a:r>
            <a:r>
              <a:rPr lang="he-IL" b="1" baseline="0" dirty="0" smtClean="0"/>
              <a:t> לדעתכם?</a:t>
            </a:r>
            <a:endParaRPr lang="en-US" b="1" baseline="0" dirty="0" smtClean="0"/>
          </a:p>
          <a:p>
            <a:pPr algn="r" rtl="1"/>
            <a:r>
              <a:rPr lang="he-IL" b="1" baseline="0" dirty="0" smtClean="0"/>
              <a:t>ומה לגבי כתובות </a:t>
            </a:r>
            <a:r>
              <a:rPr lang="en-US" b="1" baseline="0" dirty="0" smtClean="0"/>
              <a:t>MAC</a:t>
            </a:r>
            <a:r>
              <a:rPr lang="he-IL" b="1" baseline="0" dirty="0" smtClean="0"/>
              <a:t>, כמה יהיו לו?</a:t>
            </a:r>
          </a:p>
          <a:p>
            <a:pPr algn="r" rtl="1"/>
            <a:endParaRPr lang="en-US" b="1" baseline="0" dirty="0" smtClean="0"/>
          </a:p>
          <a:p>
            <a:pPr algn="r" rtl="1"/>
            <a:r>
              <a:rPr lang="he-IL" b="1" baseline="0" dirty="0" smtClean="0"/>
              <a:t>מה תהיה הטבלת הניתוב שלו?</a:t>
            </a:r>
          </a:p>
        </p:txBody>
      </p:sp>
      <p:sp>
        <p:nvSpPr>
          <p:cNvPr id="4" name="Slide Number Placeholder 3"/>
          <p:cNvSpPr>
            <a:spLocks noGrp="1"/>
          </p:cNvSpPr>
          <p:nvPr>
            <p:ph type="sldNum" sz="quarter" idx="10"/>
          </p:nvPr>
        </p:nvSpPr>
        <p:spPr/>
        <p:txBody>
          <a:bodyPr/>
          <a:lstStyle/>
          <a:p>
            <a:fld id="{C12F1D54-C63F-497A-AAC6-71F24459E19C}" type="slidenum">
              <a:rPr lang="en-US" smtClean="0"/>
              <a:t>14</a:t>
            </a:fld>
            <a:endParaRPr lang="en-US"/>
          </a:p>
        </p:txBody>
      </p:sp>
    </p:spTree>
    <p:extLst>
      <p:ext uri="{BB962C8B-B14F-4D97-AF65-F5344CB8AC3E}">
        <p14:creationId xmlns:p14="http://schemas.microsoft.com/office/powerpoint/2010/main" val="86045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baseline="0" dirty="0" smtClean="0"/>
              <a:t>מה יהיה שונה אם הרשת שלנו תהיה אלחוטית?</a:t>
            </a:r>
          </a:p>
          <a:p>
            <a:pPr algn="r" rtl="1"/>
            <a:r>
              <a:rPr lang="he-IL" b="0" baseline="0" dirty="0" smtClean="0"/>
              <a:t>ראשית </a:t>
            </a:r>
            <a:r>
              <a:rPr lang="he-IL" b="0" baseline="0" dirty="0" err="1" smtClean="0"/>
              <a:t>הראוטר</a:t>
            </a:r>
            <a:r>
              <a:rPr lang="he-IL" b="0" baseline="0" dirty="0" smtClean="0"/>
              <a:t> שלי צריך להיות </a:t>
            </a:r>
            <a:r>
              <a:rPr lang="he-IL" b="0" baseline="0" dirty="0" err="1" smtClean="0"/>
              <a:t>ראוטר</a:t>
            </a:r>
            <a:r>
              <a:rPr lang="he-IL" b="0" baseline="0" dirty="0" smtClean="0"/>
              <a:t> אלחוטי. </a:t>
            </a:r>
          </a:p>
          <a:p>
            <a:pPr algn="r" rtl="1"/>
            <a:r>
              <a:rPr lang="he-IL" b="1" baseline="0" dirty="0" smtClean="0"/>
              <a:t>האם יש רכיבים מיותרים עכשיו?</a:t>
            </a:r>
          </a:p>
          <a:p>
            <a:pPr algn="r" rtl="1"/>
            <a:r>
              <a:rPr lang="he-IL" b="0" baseline="0" dirty="0" smtClean="0"/>
              <a:t>קודם כל, כמובן, הכבלים שבתוך הבית שלי מיותרים. אז אני מוחק אותם.</a:t>
            </a:r>
          </a:p>
          <a:p>
            <a:pPr algn="r" rtl="1"/>
            <a:r>
              <a:rPr lang="he-IL" b="1" baseline="0" dirty="0" smtClean="0"/>
              <a:t>מה עוד מיותר?</a:t>
            </a:r>
          </a:p>
          <a:p>
            <a:pPr algn="r" rtl="1"/>
            <a:r>
              <a:rPr lang="he-IL" b="0" baseline="0" dirty="0" smtClean="0"/>
              <a:t>גם ה-</a:t>
            </a:r>
            <a:r>
              <a:rPr lang="en-US" b="0" baseline="0" dirty="0" smtClean="0"/>
              <a:t>Switch</a:t>
            </a:r>
            <a:r>
              <a:rPr lang="he-IL" b="0" baseline="0" dirty="0" smtClean="0"/>
              <a:t> הופך להיות מיותר. מדוע?</a:t>
            </a:r>
            <a:r>
              <a:rPr lang="en-US" b="0" baseline="0" dirty="0" smtClean="0"/>
              <a:t> </a:t>
            </a:r>
            <a:r>
              <a:rPr lang="he-IL" b="0" baseline="0" dirty="0" smtClean="0"/>
              <a:t>מכיוון שהוא בא לפתור בעיה שמכל מחשב יוצא רק כבל אחד ליעד אחד. בתקשורת אלחוטית כל מחשב משגר את החבילות שלו לאוויר הפתוח וכולם יכולים לקרוא אותן, והוא לא מוגבל ליעד אחד בלבד.</a:t>
            </a:r>
          </a:p>
          <a:p>
            <a:pPr algn="r" rtl="1"/>
            <a:r>
              <a:rPr lang="he-IL" b="1" baseline="0" dirty="0" smtClean="0"/>
              <a:t>מה </a:t>
            </a:r>
            <a:r>
              <a:rPr lang="he-IL" b="1" baseline="0" dirty="0" err="1" smtClean="0"/>
              <a:t>החסרון</a:t>
            </a:r>
            <a:r>
              <a:rPr lang="he-IL" b="1" baseline="0" dirty="0" smtClean="0"/>
              <a:t> של זה?</a:t>
            </a:r>
          </a:p>
          <a:p>
            <a:pPr algn="r" rtl="1"/>
            <a:r>
              <a:rPr lang="he-IL" b="0" baseline="0" dirty="0" smtClean="0"/>
              <a:t>כמו שדיברנו על </a:t>
            </a:r>
            <a:r>
              <a:rPr lang="en-US" b="0" baseline="0" dirty="0" smtClean="0"/>
              <a:t>HUB</a:t>
            </a:r>
            <a:r>
              <a:rPr lang="he-IL" b="0" baseline="0" dirty="0" smtClean="0"/>
              <a:t> – </a:t>
            </a:r>
            <a:r>
              <a:rPr lang="he-IL" b="0" baseline="0" dirty="0" err="1" smtClean="0"/>
              <a:t>החסרון</a:t>
            </a:r>
            <a:r>
              <a:rPr lang="he-IL" b="0" baseline="0" dirty="0" smtClean="0"/>
              <a:t> העיקרי הוא שכל מחשב יכול לקרוא את כל החבילות ולא רק את אלו שמיועדות אליו.</a:t>
            </a:r>
          </a:p>
          <a:p>
            <a:pPr algn="r" rtl="1"/>
            <a:r>
              <a:rPr lang="he-IL" b="0" baseline="0" dirty="0" smtClean="0"/>
              <a:t>בכרטיס רשת יש גם משהו שנקרא </a:t>
            </a:r>
            <a:r>
              <a:rPr lang="en-US" b="0" baseline="0" dirty="0" smtClean="0"/>
              <a:t>promiscuous mode</a:t>
            </a:r>
            <a:r>
              <a:rPr lang="he-IL" b="0" baseline="0" dirty="0" smtClean="0"/>
              <a:t> שבו הכרטיס לוקח את כל החבילות שמגיעות לפתחו ולא רק את אלו שמיועדות ל-</a:t>
            </a:r>
            <a:r>
              <a:rPr lang="en-US" b="0" baseline="0" dirty="0" smtClean="0"/>
              <a:t>MAC</a:t>
            </a:r>
            <a:r>
              <a:rPr lang="he-IL" b="0" baseline="0" dirty="0" smtClean="0"/>
              <a:t> שלו.</a:t>
            </a:r>
          </a:p>
        </p:txBody>
      </p:sp>
      <p:sp>
        <p:nvSpPr>
          <p:cNvPr id="4" name="Slide Number Placeholder 3"/>
          <p:cNvSpPr>
            <a:spLocks noGrp="1"/>
          </p:cNvSpPr>
          <p:nvPr>
            <p:ph type="sldNum" sz="quarter" idx="10"/>
          </p:nvPr>
        </p:nvSpPr>
        <p:spPr/>
        <p:txBody>
          <a:bodyPr/>
          <a:lstStyle/>
          <a:p>
            <a:fld id="{C12F1D54-C63F-497A-AAC6-71F24459E19C}" type="slidenum">
              <a:rPr lang="en-US" smtClean="0"/>
              <a:t>15</a:t>
            </a:fld>
            <a:endParaRPr lang="en-US"/>
          </a:p>
        </p:txBody>
      </p:sp>
    </p:spTree>
    <p:extLst>
      <p:ext uri="{BB962C8B-B14F-4D97-AF65-F5344CB8AC3E}">
        <p14:creationId xmlns:p14="http://schemas.microsoft.com/office/powerpoint/2010/main" val="3947581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baseline="0" dirty="0" smtClean="0"/>
              <a:t>מה יהיה שונה ברשת אלחוטית?</a:t>
            </a:r>
          </a:p>
          <a:p>
            <a:pPr algn="r" rtl="1"/>
            <a:r>
              <a:rPr lang="he-IL" b="0" baseline="0" dirty="0" smtClean="0"/>
              <a:t>ראשית </a:t>
            </a:r>
            <a:r>
              <a:rPr lang="he-IL" b="0" baseline="0" dirty="0" err="1" smtClean="0"/>
              <a:t>הראוטר</a:t>
            </a:r>
            <a:r>
              <a:rPr lang="he-IL" b="0" baseline="0" dirty="0" smtClean="0"/>
              <a:t> שלי צריך להיות </a:t>
            </a:r>
            <a:r>
              <a:rPr lang="he-IL" b="0" baseline="0" dirty="0" err="1" smtClean="0"/>
              <a:t>ראוטר</a:t>
            </a:r>
            <a:r>
              <a:rPr lang="he-IL" b="0" baseline="0" dirty="0" smtClean="0"/>
              <a:t> אלחוטי. </a:t>
            </a:r>
          </a:p>
          <a:p>
            <a:pPr algn="r" rtl="1"/>
            <a:r>
              <a:rPr lang="he-IL" b="1" baseline="0" dirty="0" smtClean="0"/>
              <a:t>האם יש רכיבים מיותרים עכשיו?</a:t>
            </a:r>
          </a:p>
          <a:p>
            <a:pPr algn="r" rtl="1"/>
            <a:r>
              <a:rPr lang="he-IL" b="0" baseline="0" dirty="0" smtClean="0"/>
              <a:t>קודם כל, כמובן, הכבלים מיותרים. אז אני מוחק אותם.</a:t>
            </a:r>
          </a:p>
          <a:p>
            <a:pPr algn="r" rtl="1"/>
            <a:r>
              <a:rPr lang="he-IL" b="1" baseline="0" dirty="0" smtClean="0"/>
              <a:t>מה עוד מיותר?</a:t>
            </a:r>
          </a:p>
          <a:p>
            <a:pPr algn="r" rtl="1"/>
            <a:r>
              <a:rPr lang="he-IL" b="0" baseline="0" dirty="0" smtClean="0"/>
              <a:t>גם ה-</a:t>
            </a:r>
            <a:r>
              <a:rPr lang="en-US" b="0" baseline="0" dirty="0" smtClean="0"/>
              <a:t>Switch</a:t>
            </a:r>
            <a:r>
              <a:rPr lang="he-IL" b="0" baseline="0" dirty="0" smtClean="0"/>
              <a:t> הופך להיות מיותר. מדוע?</a:t>
            </a:r>
            <a:r>
              <a:rPr lang="en-US" b="0" baseline="0" dirty="0" smtClean="0"/>
              <a:t> </a:t>
            </a:r>
            <a:r>
              <a:rPr lang="he-IL" b="0" baseline="0" dirty="0" smtClean="0"/>
              <a:t>מכיוון שהוא בא לפתור בעיה שמכל מחשב יוצא רק כבל אחד ליעד אחד. בתקשורת אלחוטית כל מחשב משגר את החבילות שלו לאוויר הפתוח וכולם יכולים לקרוא אותן, והוא לא מוגבל ליעד אחד בלבד.</a:t>
            </a:r>
          </a:p>
          <a:p>
            <a:pPr algn="r" rtl="1"/>
            <a:r>
              <a:rPr lang="he-IL" b="1" baseline="0" dirty="0" smtClean="0"/>
              <a:t>מה </a:t>
            </a:r>
            <a:r>
              <a:rPr lang="he-IL" b="1" baseline="0" dirty="0" err="1" smtClean="0"/>
              <a:t>החסרון</a:t>
            </a:r>
            <a:r>
              <a:rPr lang="he-IL" b="1" baseline="0" dirty="0" smtClean="0"/>
              <a:t> של זה?</a:t>
            </a:r>
          </a:p>
          <a:p>
            <a:pPr algn="r" rtl="1"/>
            <a:r>
              <a:rPr lang="he-IL" b="0" baseline="0" dirty="0" smtClean="0"/>
              <a:t>כמו שדיברנו על </a:t>
            </a:r>
            <a:r>
              <a:rPr lang="en-US" b="0" baseline="0" dirty="0" smtClean="0"/>
              <a:t>HUB</a:t>
            </a:r>
            <a:r>
              <a:rPr lang="he-IL" b="0" baseline="0" dirty="0" smtClean="0"/>
              <a:t> – </a:t>
            </a:r>
            <a:r>
              <a:rPr lang="he-IL" b="0" baseline="0" dirty="0" err="1" smtClean="0"/>
              <a:t>החסרון</a:t>
            </a:r>
            <a:r>
              <a:rPr lang="he-IL" b="0" baseline="0" dirty="0" smtClean="0"/>
              <a:t> העיקרי הוא שכל מחשב יכול לקרוא את כל החבילות ולא רק את אלו שמיועדות אליו.</a:t>
            </a:r>
          </a:p>
          <a:p>
            <a:pPr algn="r" rtl="1"/>
            <a:r>
              <a:rPr lang="he-IL" b="0" baseline="0" dirty="0" smtClean="0"/>
              <a:t>בכרטיס רשת יש גם משהו שנקרא </a:t>
            </a:r>
            <a:r>
              <a:rPr lang="en-US" b="0" baseline="0" dirty="0" smtClean="0"/>
              <a:t>promiscuous mode</a:t>
            </a:r>
            <a:r>
              <a:rPr lang="he-IL" b="0" baseline="0" dirty="0" smtClean="0"/>
              <a:t> שבו הכרטיס לוקח את כל החבילות שמגיעות לפתחו ולא רק את אלו שמיועדות ל-</a:t>
            </a:r>
            <a:r>
              <a:rPr lang="en-US" b="0" baseline="0" dirty="0" smtClean="0"/>
              <a:t>MAC</a:t>
            </a:r>
            <a:r>
              <a:rPr lang="he-IL" b="0" baseline="0" dirty="0" smtClean="0"/>
              <a:t> שלו.</a:t>
            </a:r>
            <a:r>
              <a:rPr lang="en-US" b="0" baseline="0" dirty="0" smtClean="0"/>
              <a:t>  </a:t>
            </a:r>
            <a:r>
              <a:rPr lang="he-IL" b="0" baseline="0" dirty="0" smtClean="0"/>
              <a:t>נדבר על זה עוד בשיעור הבא.</a:t>
            </a:r>
          </a:p>
        </p:txBody>
      </p:sp>
      <p:sp>
        <p:nvSpPr>
          <p:cNvPr id="4" name="Slide Number Placeholder 3"/>
          <p:cNvSpPr>
            <a:spLocks noGrp="1"/>
          </p:cNvSpPr>
          <p:nvPr>
            <p:ph type="sldNum" sz="quarter" idx="10"/>
          </p:nvPr>
        </p:nvSpPr>
        <p:spPr/>
        <p:txBody>
          <a:bodyPr/>
          <a:lstStyle/>
          <a:p>
            <a:fld id="{C12F1D54-C63F-497A-AAC6-71F24459E19C}" type="slidenum">
              <a:rPr lang="en-US" smtClean="0"/>
              <a:t>16</a:t>
            </a:fld>
            <a:endParaRPr lang="en-US"/>
          </a:p>
        </p:txBody>
      </p:sp>
    </p:spTree>
    <p:extLst>
      <p:ext uri="{BB962C8B-B14F-4D97-AF65-F5344CB8AC3E}">
        <p14:creationId xmlns:p14="http://schemas.microsoft.com/office/powerpoint/2010/main" val="4090301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baseline="0" dirty="0" smtClean="0"/>
              <a:t>עכשיו אנחנו רוצים לחבר את הרשת שלנו לרשת האינטרנט. מה עלינו לעשות?</a:t>
            </a:r>
          </a:p>
          <a:p>
            <a:pPr algn="r" rtl="1"/>
            <a:r>
              <a:rPr lang="he-IL" b="0" baseline="0" dirty="0" smtClean="0"/>
              <a:t>כמובן שנרצה להתחבר דרך </a:t>
            </a:r>
            <a:r>
              <a:rPr lang="he-IL" b="0" baseline="0" dirty="0" err="1" smtClean="0"/>
              <a:t>הראוטר</a:t>
            </a:r>
            <a:r>
              <a:rPr lang="he-IL" b="0" baseline="0" dirty="0" smtClean="0"/>
              <a:t> שלנו כי הוא הרכיב היחיד פה שיכול להחזיק מספר כתובות </a:t>
            </a:r>
            <a:r>
              <a:rPr lang="en-US" b="0" baseline="0" dirty="0" smtClean="0"/>
              <a:t>IP</a:t>
            </a:r>
            <a:r>
              <a:rPr lang="he-IL" b="0" baseline="0" dirty="0" smtClean="0"/>
              <a:t>. עם זאת, אנחנו צריכים לדאוג </a:t>
            </a:r>
            <a:r>
              <a:rPr lang="he-IL" b="0" baseline="0" dirty="0" err="1" smtClean="0"/>
              <a:t>שהראוטר</a:t>
            </a:r>
            <a:r>
              <a:rPr lang="he-IL" b="0" baseline="0" dirty="0" smtClean="0"/>
              <a:t> שלנו באמת יכול להתחבר לאינטרנט.</a:t>
            </a:r>
          </a:p>
          <a:p>
            <a:pPr algn="r" rtl="1"/>
            <a:r>
              <a:rPr lang="he-IL" b="0" baseline="0" dirty="0" smtClean="0"/>
              <a:t>מכיוון שהחיבור לאינטרנט לא מתבצע ע"י תשתית של רשת אלא על תשתית אחרת – תשתית של בזק למשל, </a:t>
            </a:r>
            <a:r>
              <a:rPr lang="he-IL" b="0" baseline="0" dirty="0" err="1" smtClean="0"/>
              <a:t>הראוטר</a:t>
            </a:r>
            <a:r>
              <a:rPr lang="he-IL" b="0" baseline="0" dirty="0" smtClean="0"/>
              <a:t> צריך שיהיה לו מודם פנימי </a:t>
            </a:r>
            <a:r>
              <a:rPr lang="he-IL" b="0" baseline="0" dirty="0" err="1" smtClean="0"/>
              <a:t>איתו</a:t>
            </a:r>
            <a:r>
              <a:rPr lang="he-IL" b="0" baseline="0" dirty="0" smtClean="0"/>
              <a:t> הוא יכול לחייג למרכזיה של הספק.</a:t>
            </a:r>
          </a:p>
          <a:p>
            <a:pPr algn="r" rtl="1"/>
            <a:r>
              <a:rPr lang="he-IL" b="0" baseline="0" dirty="0" smtClean="0"/>
              <a:t>אם </a:t>
            </a:r>
            <a:r>
              <a:rPr lang="he-IL" b="0" baseline="0" dirty="0" err="1" smtClean="0"/>
              <a:t>לראוטר</a:t>
            </a:r>
            <a:r>
              <a:rPr lang="he-IL" b="0" baseline="0" dirty="0" smtClean="0"/>
              <a:t> אין מודם פנימי הוא פשוט יתחבר בכבל רשת למודם חיצוני שיעשה את העבודה הזאת.</a:t>
            </a:r>
            <a:r>
              <a:rPr lang="en-US" b="0" baseline="0" dirty="0" smtClean="0"/>
              <a:t>  </a:t>
            </a:r>
            <a:r>
              <a:rPr lang="he-IL" b="0" baseline="0" dirty="0" smtClean="0"/>
              <a:t> המודם גם יכול להיות סלולרי, </a:t>
            </a:r>
            <a:r>
              <a:rPr lang="he-IL" b="0" baseline="0" dirty="0" err="1" smtClean="0"/>
              <a:t>לוויני</a:t>
            </a:r>
            <a:r>
              <a:rPr lang="he-IL" b="0" baseline="0" dirty="0" smtClean="0"/>
              <a:t> – זה לא ממש משנה </a:t>
            </a:r>
            <a:r>
              <a:rPr lang="he-IL" b="0" baseline="0" dirty="0" err="1" smtClean="0"/>
              <a:t>לראוטר</a:t>
            </a:r>
            <a:r>
              <a:rPr lang="he-IL" b="0" baseline="0" dirty="0" smtClean="0"/>
              <a:t> שלנו שרק רוצה לקבל כתובת </a:t>
            </a:r>
            <a:r>
              <a:rPr lang="en-US" b="0" baseline="0" dirty="0" smtClean="0"/>
              <a:t>IP</a:t>
            </a:r>
            <a:r>
              <a:rPr lang="he-IL" b="0" baseline="0" dirty="0" smtClean="0"/>
              <a:t> ברשת נוספת.</a:t>
            </a:r>
          </a:p>
          <a:p>
            <a:pPr algn="r" rtl="1"/>
            <a:endParaRPr lang="he-IL" b="0" baseline="0" dirty="0" smtClean="0"/>
          </a:p>
          <a:p>
            <a:pPr algn="r" rtl="1"/>
            <a:r>
              <a:rPr lang="he-IL" b="1" baseline="0" dirty="0" smtClean="0"/>
              <a:t>אילו שתי כתובות יש כעת </a:t>
            </a:r>
            <a:r>
              <a:rPr lang="he-IL" b="1" baseline="0" dirty="0" err="1" smtClean="0"/>
              <a:t>לראוטר</a:t>
            </a:r>
            <a:r>
              <a:rPr lang="he-IL" b="1" baseline="0" dirty="0" smtClean="0"/>
              <a:t> שלנו?</a:t>
            </a:r>
          </a:p>
          <a:p>
            <a:pPr algn="r" rtl="1"/>
            <a:r>
              <a:rPr lang="he-IL" b="0" baseline="0" dirty="0" smtClean="0"/>
              <a:t>אחת של הרשת הפנימית, ואחת של האינטרנט. זו כתובת </a:t>
            </a:r>
            <a:r>
              <a:rPr lang="he-IL" b="0" baseline="0" dirty="0" err="1" smtClean="0"/>
              <a:t>אמיתית</a:t>
            </a:r>
            <a:r>
              <a:rPr lang="he-IL" b="0" baseline="0" dirty="0" smtClean="0"/>
              <a:t> מתוך מרחב הכתובות של האינטרנט, שקיבלנו מספק האינטרנט שלנו שמחזיק בטווח כתובות.</a:t>
            </a:r>
          </a:p>
          <a:p>
            <a:pPr algn="r" rtl="1"/>
            <a:endParaRPr lang="he-IL" b="0" baseline="0"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כעת מחשב א' רוצה לגשת לאינטרנט. מה הבעיה?</a:t>
            </a:r>
            <a:endParaRPr lang="en-US" sz="1200" b="1"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a:p>
            <a:pPr algn="r" rtl="1"/>
            <a:r>
              <a:rPr lang="he-IL" b="0" baseline="0" dirty="0" smtClean="0"/>
              <a:t>שכתובת ה-</a:t>
            </a:r>
            <a:r>
              <a:rPr lang="en-US" b="0" baseline="0" dirty="0" smtClean="0"/>
              <a:t>IP</a:t>
            </a:r>
            <a:r>
              <a:rPr lang="he-IL" b="0" baseline="0" dirty="0" smtClean="0"/>
              <a:t> של מחשב א' היא כתובת </a:t>
            </a:r>
            <a:r>
              <a:rPr lang="en-US" b="0" baseline="0" dirty="0" smtClean="0"/>
              <a:t>IP</a:t>
            </a:r>
            <a:r>
              <a:rPr lang="he-IL" b="0" baseline="0" dirty="0" smtClean="0"/>
              <a:t> שאי אפשר להשתמש בה באינטרנט אלא רק ברשתות פנימיות. אי אפשר להוציא חבילה עם כתובת ה-</a:t>
            </a:r>
            <a:r>
              <a:rPr lang="en-US" b="0" baseline="0" dirty="0" smtClean="0"/>
              <a:t>IP</a:t>
            </a:r>
            <a:r>
              <a:rPr lang="he-IL" b="0" baseline="0" dirty="0" smtClean="0"/>
              <a:t> הזאת ב-</a:t>
            </a:r>
            <a:r>
              <a:rPr lang="en-US" b="0" baseline="0" dirty="0" err="1" smtClean="0"/>
              <a:t>src</a:t>
            </a:r>
            <a:r>
              <a:rPr lang="he-IL" b="0" baseline="0" dirty="0" smtClean="0"/>
              <a:t> כי היא פשוט תיזרק.</a:t>
            </a:r>
          </a:p>
          <a:p>
            <a:pPr algn="r" rtl="1"/>
            <a:endParaRPr lang="he-IL" b="0" baseline="0" dirty="0" smtClean="0"/>
          </a:p>
          <a:p>
            <a:pPr algn="r" rtl="1"/>
            <a:r>
              <a:rPr lang="he-IL" b="1" baseline="0" dirty="0" smtClean="0"/>
              <a:t>מה תציעו</a:t>
            </a:r>
            <a:r>
              <a:rPr lang="en-US" b="1" baseline="0" dirty="0" smtClean="0"/>
              <a:t> </a:t>
            </a:r>
            <a:r>
              <a:rPr lang="he-IL" b="1" baseline="0" dirty="0" smtClean="0"/>
              <a:t> שנעשה?</a:t>
            </a:r>
          </a:p>
          <a:p>
            <a:pPr algn="r" rtl="1"/>
            <a:r>
              <a:rPr lang="he-IL" b="0" baseline="0" dirty="0" smtClean="0"/>
              <a:t>אפשר לבקש </a:t>
            </a:r>
            <a:r>
              <a:rPr lang="he-IL" b="0" baseline="0" dirty="0" err="1" smtClean="0"/>
              <a:t>מהראוטר</a:t>
            </a:r>
            <a:r>
              <a:rPr lang="he-IL" b="0" baseline="0" dirty="0" smtClean="0"/>
              <a:t> שלנו להחליף את הכתובת בחבילה היוצאת.</a:t>
            </a:r>
            <a:endParaRPr lang="en-US" b="0" baseline="0" dirty="0" smtClean="0"/>
          </a:p>
          <a:p>
            <a:pPr algn="r" rtl="1"/>
            <a:r>
              <a:rPr lang="he-IL" b="1" baseline="0" dirty="0" smtClean="0"/>
              <a:t>לאיזה כתובת הוא יחליף אותה?</a:t>
            </a:r>
          </a:p>
          <a:p>
            <a:pPr algn="r" rtl="1"/>
            <a:r>
              <a:rPr lang="he-IL" b="0" baseline="0" dirty="0" smtClean="0"/>
              <a:t>לכתובת </a:t>
            </a:r>
            <a:r>
              <a:rPr lang="he-IL" b="0" baseline="0" dirty="0" err="1" smtClean="0"/>
              <a:t>השניה</a:t>
            </a:r>
            <a:r>
              <a:rPr lang="he-IL" b="0" baseline="0" dirty="0" smtClean="0"/>
              <a:t> שיש לו ברשת החיצונית, כלומר באינטרנט.</a:t>
            </a:r>
          </a:p>
        </p:txBody>
      </p:sp>
      <p:sp>
        <p:nvSpPr>
          <p:cNvPr id="4" name="Slide Number Placeholder 3"/>
          <p:cNvSpPr>
            <a:spLocks noGrp="1"/>
          </p:cNvSpPr>
          <p:nvPr>
            <p:ph type="sldNum" sz="quarter" idx="10"/>
          </p:nvPr>
        </p:nvSpPr>
        <p:spPr/>
        <p:txBody>
          <a:bodyPr/>
          <a:lstStyle/>
          <a:p>
            <a:fld id="{C12F1D54-C63F-497A-AAC6-71F24459E19C}" type="slidenum">
              <a:rPr lang="en-US" smtClean="0"/>
              <a:t>17</a:t>
            </a:fld>
            <a:endParaRPr lang="en-US"/>
          </a:p>
        </p:txBody>
      </p:sp>
    </p:spTree>
    <p:extLst>
      <p:ext uri="{BB962C8B-B14F-4D97-AF65-F5344CB8AC3E}">
        <p14:creationId xmlns:p14="http://schemas.microsoft.com/office/powerpoint/2010/main" val="3192143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שימו לב!</a:t>
            </a:r>
            <a:r>
              <a:rPr lang="en-US" dirty="0" smtClean="0"/>
              <a:t> </a:t>
            </a:r>
            <a:r>
              <a:rPr lang="he-IL" dirty="0" smtClean="0"/>
              <a:t>בכל הדוגמאות הבאות יש</a:t>
            </a:r>
            <a:r>
              <a:rPr lang="he-IL" baseline="0" dirty="0" smtClean="0"/>
              <a:t> רכיב משולב – </a:t>
            </a:r>
            <a:r>
              <a:rPr lang="he-IL" baseline="0" dirty="0" err="1" smtClean="0"/>
              <a:t>ראוטר</a:t>
            </a:r>
            <a:r>
              <a:rPr lang="he-IL" baseline="0" dirty="0" smtClean="0"/>
              <a:t>+</a:t>
            </a:r>
            <a:r>
              <a:rPr lang="en-US" baseline="0" dirty="0" smtClean="0"/>
              <a:t>NAT</a:t>
            </a:r>
            <a:r>
              <a:rPr lang="he-IL" baseline="0" dirty="0" smtClean="0"/>
              <a:t>.</a:t>
            </a:r>
          </a:p>
          <a:p>
            <a:pPr algn="r" rtl="1"/>
            <a:r>
              <a:rPr lang="he-IL" baseline="0" dirty="0" smtClean="0"/>
              <a:t>קיימת אפשרות גם להפריד ביניהם אבל ברשתות הקטנות כמו שלנו בבית הם לרוב באותו רכיב פיזי.</a:t>
            </a:r>
          </a:p>
          <a:p>
            <a:pPr algn="r" rtl="1"/>
            <a:endParaRPr lang="en-US" sz="1200" b="0" i="0" kern="1200" baseline="0" dirty="0" smtClean="0">
              <a:solidFill>
                <a:schemeClr val="tx1"/>
              </a:solidFill>
              <a:effectLst/>
              <a:latin typeface="+mn-lt"/>
              <a:ea typeface="+mn-ea"/>
              <a:cs typeface="+mn-cs"/>
            </a:endParaRPr>
          </a:p>
          <a:p>
            <a:pPr algn="r" rtl="1"/>
            <a:r>
              <a:rPr lang="he-IL" sz="1200" b="1" i="0" kern="1200" baseline="0" dirty="0" smtClean="0">
                <a:solidFill>
                  <a:schemeClr val="tx1"/>
                </a:solidFill>
                <a:effectLst/>
                <a:latin typeface="+mn-lt"/>
                <a:ea typeface="+mn-ea"/>
                <a:cs typeface="+mn-cs"/>
              </a:rPr>
              <a:t>אנלוגיה להמחשת הצורך ב-</a:t>
            </a:r>
            <a:r>
              <a:rPr lang="en-US" sz="1200" b="1" i="0" kern="1200" baseline="0" dirty="0" smtClean="0">
                <a:solidFill>
                  <a:schemeClr val="tx1"/>
                </a:solidFill>
                <a:effectLst/>
                <a:latin typeface="+mn-lt"/>
                <a:ea typeface="+mn-ea"/>
                <a:cs typeface="+mn-cs"/>
              </a:rPr>
              <a:t>NAT</a:t>
            </a:r>
            <a:r>
              <a:rPr lang="he-IL" sz="1200" b="1" i="0" kern="1200" baseline="0" dirty="0" smtClean="0">
                <a:solidFill>
                  <a:schemeClr val="tx1"/>
                </a:solidFill>
                <a:effectLst/>
                <a:latin typeface="+mn-lt"/>
                <a:ea typeface="+mn-ea"/>
                <a:cs typeface="+mn-cs"/>
              </a:rPr>
              <a:t>:</a:t>
            </a:r>
          </a:p>
          <a:p>
            <a:pPr algn="r" rtl="1"/>
            <a:r>
              <a:rPr lang="he-IL" sz="1200" b="0" i="0" kern="1200" baseline="0" dirty="0" smtClean="0">
                <a:solidFill>
                  <a:schemeClr val="tx1"/>
                </a:solidFill>
                <a:effectLst/>
                <a:latin typeface="+mn-lt"/>
                <a:ea typeface="+mn-ea"/>
                <a:cs typeface="+mn-cs"/>
              </a:rPr>
              <a:t>אפשר לחשוב על כתובות פרטיות ברשת כמו </a:t>
            </a:r>
            <a:r>
              <a:rPr lang="he-IL" sz="1200" b="0" i="0" kern="1200" dirty="0" smtClean="0">
                <a:solidFill>
                  <a:schemeClr val="tx1"/>
                </a:solidFill>
                <a:effectLst/>
                <a:latin typeface="+mn-lt"/>
                <a:ea typeface="+mn-ea"/>
                <a:cs typeface="+mn-cs"/>
              </a:rPr>
              <a:t>שמות של </a:t>
            </a:r>
            <a:r>
              <a:rPr lang="he-IL" sz="1200" b="0" i="0" kern="1200" dirty="0" err="1" smtClean="0">
                <a:solidFill>
                  <a:schemeClr val="tx1"/>
                </a:solidFill>
                <a:effectLst/>
                <a:latin typeface="+mn-lt"/>
                <a:ea typeface="+mn-ea"/>
                <a:cs typeface="+mn-cs"/>
              </a:rPr>
              <a:t>אמא</a:t>
            </a:r>
            <a:r>
              <a:rPr lang="he-IL" sz="1200" b="0" i="0" kern="1200" dirty="0" smtClean="0">
                <a:solidFill>
                  <a:schemeClr val="tx1"/>
                </a:solidFill>
                <a:effectLst/>
                <a:latin typeface="+mn-lt"/>
                <a:ea typeface="+mn-ea"/>
                <a:cs typeface="+mn-cs"/>
              </a:rPr>
              <a:t> ואבא.</a:t>
            </a:r>
            <a:r>
              <a:rPr lang="he-IL" sz="1200" b="0" i="0" kern="1200" baseline="0" dirty="0" smtClean="0">
                <a:solidFill>
                  <a:schemeClr val="tx1"/>
                </a:solidFill>
                <a:effectLst/>
                <a:latin typeface="+mn-lt"/>
                <a:ea typeface="+mn-ea"/>
                <a:cs typeface="+mn-cs"/>
              </a:rPr>
              <a:t> </a:t>
            </a:r>
            <a:r>
              <a:rPr lang="he-IL" sz="1200" b="0" i="0" kern="1200" dirty="0" smtClean="0">
                <a:solidFill>
                  <a:schemeClr val="tx1"/>
                </a:solidFill>
                <a:effectLst/>
                <a:latin typeface="+mn-lt"/>
                <a:ea typeface="+mn-ea"/>
                <a:cs typeface="+mn-cs"/>
              </a:rPr>
              <a:t>יש מלא אנשים בעולם שבתוך הבית קוראים להורים שלהם "</a:t>
            </a:r>
            <a:r>
              <a:rPr lang="he-IL" sz="1200" b="0" i="0" kern="1200" dirty="0" err="1" smtClean="0">
                <a:solidFill>
                  <a:schemeClr val="tx1"/>
                </a:solidFill>
                <a:effectLst/>
                <a:latin typeface="+mn-lt"/>
                <a:ea typeface="+mn-ea"/>
                <a:cs typeface="+mn-cs"/>
              </a:rPr>
              <a:t>אמא</a:t>
            </a:r>
            <a:r>
              <a:rPr lang="he-IL" sz="1200" b="0" i="0" kern="1200" dirty="0" smtClean="0">
                <a:solidFill>
                  <a:schemeClr val="tx1"/>
                </a:solidFill>
                <a:effectLst/>
                <a:latin typeface="+mn-lt"/>
                <a:ea typeface="+mn-ea"/>
                <a:cs typeface="+mn-cs"/>
              </a:rPr>
              <a:t>" ו"אבא", אבל אלה לא שמות שהם יכולים להסתובב איתם בעולם.</a:t>
            </a:r>
          </a:p>
          <a:p>
            <a:pPr algn="r" rtl="1"/>
            <a:r>
              <a:rPr lang="he-IL" sz="1200" b="0" i="0" kern="1200" dirty="0" smtClean="0">
                <a:solidFill>
                  <a:schemeClr val="tx1"/>
                </a:solidFill>
                <a:effectLst/>
                <a:latin typeface="+mn-lt"/>
                <a:ea typeface="+mn-ea"/>
                <a:cs typeface="+mn-cs"/>
              </a:rPr>
              <a:t>לכן</a:t>
            </a:r>
            <a:r>
              <a:rPr lang="he-IL" sz="1200" b="0" i="0" kern="1200" baseline="0" dirty="0" smtClean="0">
                <a:solidFill>
                  <a:schemeClr val="tx1"/>
                </a:solidFill>
                <a:effectLst/>
                <a:latin typeface="+mn-lt"/>
                <a:ea typeface="+mn-ea"/>
                <a:cs typeface="+mn-cs"/>
              </a:rPr>
              <a:t> בכל המשפחות משתמשים באותם שמות בתוך הבית, אבל כשיוצאים החוצה צריך להחליף את השמות הללו בשמות </a:t>
            </a:r>
            <a:r>
              <a:rPr lang="he-IL" sz="1200" b="0" i="0" kern="1200" baseline="0" dirty="0" err="1" smtClean="0">
                <a:solidFill>
                  <a:schemeClr val="tx1"/>
                </a:solidFill>
                <a:effectLst/>
                <a:latin typeface="+mn-lt"/>
                <a:ea typeface="+mn-ea"/>
                <a:cs typeface="+mn-cs"/>
              </a:rPr>
              <a:t>אמיתיים</a:t>
            </a:r>
            <a:r>
              <a:rPr lang="he-IL" sz="1200" b="0" i="0" kern="1200" baseline="0" dirty="0" smtClean="0">
                <a:solidFill>
                  <a:schemeClr val="tx1"/>
                </a:solidFill>
                <a:effectLst/>
                <a:latin typeface="+mn-lt"/>
                <a:ea typeface="+mn-ea"/>
                <a:cs typeface="+mn-cs"/>
              </a:rPr>
              <a:t>. אלו הכתובות </a:t>
            </a:r>
            <a:r>
              <a:rPr lang="en-US" sz="1200" b="0" i="0" kern="1200" baseline="0" dirty="0" smtClean="0">
                <a:solidFill>
                  <a:schemeClr val="tx1"/>
                </a:solidFill>
                <a:effectLst/>
                <a:latin typeface="+mn-lt"/>
                <a:ea typeface="+mn-ea"/>
                <a:cs typeface="+mn-cs"/>
              </a:rPr>
              <a:t>IP</a:t>
            </a:r>
            <a:r>
              <a:rPr lang="he-IL" sz="1200" b="0" i="0" kern="1200" baseline="0" dirty="0" smtClean="0">
                <a:solidFill>
                  <a:schemeClr val="tx1"/>
                </a:solidFill>
                <a:effectLst/>
                <a:latin typeface="+mn-lt"/>
                <a:ea typeface="+mn-ea"/>
                <a:cs typeface="+mn-cs"/>
              </a:rPr>
              <a:t> החיצוניות – של העולם הגדול – האינטרנט.</a:t>
            </a:r>
          </a:p>
          <a:p>
            <a:pPr algn="r" rtl="1"/>
            <a:endParaRPr lang="he-IL" sz="1200" b="0" i="0" kern="1200" baseline="0" dirty="0" smtClean="0">
              <a:solidFill>
                <a:schemeClr val="tx1"/>
              </a:solidFill>
              <a:effectLst/>
              <a:latin typeface="+mn-lt"/>
              <a:ea typeface="+mn-ea"/>
              <a:cs typeface="+mn-cs"/>
            </a:endParaRPr>
          </a:p>
          <a:p>
            <a:pPr algn="r" rtl="1"/>
            <a:r>
              <a:rPr lang="he-IL" sz="1200" b="0" i="0" kern="1200" baseline="0" dirty="0" smtClean="0">
                <a:solidFill>
                  <a:schemeClr val="tx1"/>
                </a:solidFill>
                <a:effectLst/>
                <a:latin typeface="+mn-lt"/>
                <a:ea typeface="+mn-ea"/>
                <a:cs typeface="+mn-cs"/>
              </a:rPr>
              <a:t>ואם בא לכם עוד אנלוגיה-</a:t>
            </a:r>
          </a:p>
          <a:p>
            <a:pPr algn="r" rtl="1"/>
            <a:r>
              <a:rPr lang="he-IL" sz="1200" b="0" i="0" kern="1200" baseline="0" dirty="0" smtClean="0">
                <a:solidFill>
                  <a:schemeClr val="tx1"/>
                </a:solidFill>
                <a:effectLst/>
                <a:latin typeface="+mn-lt"/>
                <a:ea typeface="+mn-ea"/>
                <a:cs typeface="+mn-cs"/>
              </a:rPr>
              <a:t>זה קצת כמו נעלי בית. כשאני נמצא בבית אני יכול להסתובב איתם אבל ברגע שאני יוצא מהבית אני שם אותם בצד, ולובש נעליים </a:t>
            </a:r>
            <a:r>
              <a:rPr lang="he-IL" sz="1200" b="0" i="0" kern="1200" baseline="0" dirty="0" err="1" smtClean="0">
                <a:solidFill>
                  <a:schemeClr val="tx1"/>
                </a:solidFill>
                <a:effectLst/>
                <a:latin typeface="+mn-lt"/>
                <a:ea typeface="+mn-ea"/>
                <a:cs typeface="+mn-cs"/>
              </a:rPr>
              <a:t>אמיתיות</a:t>
            </a:r>
            <a:r>
              <a:rPr lang="he-IL" sz="1200" b="0" i="0" kern="1200" baseline="0" dirty="0" smtClean="0">
                <a:solidFill>
                  <a:schemeClr val="tx1"/>
                </a:solidFill>
                <a:effectLst/>
                <a:latin typeface="+mn-lt"/>
                <a:ea typeface="+mn-ea"/>
                <a:cs typeface="+mn-cs"/>
              </a:rPr>
              <a:t> שאפשר להסתובב איתם בעולם.</a:t>
            </a:r>
            <a:endParaRPr lang="en-US" dirty="0"/>
          </a:p>
        </p:txBody>
      </p:sp>
      <p:sp>
        <p:nvSpPr>
          <p:cNvPr id="4" name="Slide Number Placeholder 3"/>
          <p:cNvSpPr>
            <a:spLocks noGrp="1"/>
          </p:cNvSpPr>
          <p:nvPr>
            <p:ph type="sldNum" sz="quarter" idx="10"/>
          </p:nvPr>
        </p:nvSpPr>
        <p:spPr/>
        <p:txBody>
          <a:bodyPr/>
          <a:lstStyle/>
          <a:p>
            <a:fld id="{C12F1D54-C63F-497A-AAC6-71F24459E19C}" type="slidenum">
              <a:rPr lang="en-US" smtClean="0"/>
              <a:t>18</a:t>
            </a:fld>
            <a:endParaRPr lang="en-US"/>
          </a:p>
        </p:txBody>
      </p:sp>
    </p:spTree>
    <p:extLst>
      <p:ext uri="{BB962C8B-B14F-4D97-AF65-F5344CB8AC3E}">
        <p14:creationId xmlns:p14="http://schemas.microsoft.com/office/powerpoint/2010/main" val="1607913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dirty="0" smtClean="0"/>
              <a:t>האם</a:t>
            </a:r>
            <a:r>
              <a:rPr lang="he-IL" b="1" baseline="0" dirty="0" smtClean="0"/>
              <a:t> אני יכול לדעת מה ה-</a:t>
            </a:r>
            <a:r>
              <a:rPr lang="en-US" b="1" baseline="0" dirty="0" smtClean="0"/>
              <a:t>IP</a:t>
            </a:r>
            <a:r>
              <a:rPr lang="he-IL" b="1" baseline="0" dirty="0" smtClean="0"/>
              <a:t> אינטרנט שלי בעזרת </a:t>
            </a:r>
            <a:r>
              <a:rPr lang="en-US" b="1" baseline="0" dirty="0" smtClean="0"/>
              <a:t>ipconfig</a:t>
            </a:r>
            <a:r>
              <a:rPr lang="he-IL" b="1" baseline="0" dirty="0" smtClean="0"/>
              <a:t>? </a:t>
            </a:r>
            <a:r>
              <a:rPr lang="he-IL" baseline="0" dirty="0" smtClean="0"/>
              <a:t>בואו נראה. </a:t>
            </a:r>
          </a:p>
          <a:p>
            <a:pPr algn="r" rtl="1"/>
            <a:r>
              <a:rPr lang="he-IL" baseline="0" dirty="0" smtClean="0"/>
              <a:t>[הדגמה] נפתח </a:t>
            </a:r>
            <a:r>
              <a:rPr lang="en-US" baseline="0" dirty="0" smtClean="0"/>
              <a:t>ipconfig</a:t>
            </a:r>
            <a:r>
              <a:rPr lang="he-IL" baseline="0" dirty="0" smtClean="0"/>
              <a:t>. האם אתם מזהים פה כתובת אינטרנט? לא. רק כתובת של רשת פנימית. כלומר המחשב שלי בכלל לא יודע שיש </a:t>
            </a:r>
            <a:r>
              <a:rPr lang="en-US" baseline="0" dirty="0" smtClean="0"/>
              <a:t>NAT</a:t>
            </a:r>
            <a:r>
              <a:rPr lang="he-IL" baseline="0" dirty="0" smtClean="0"/>
              <a:t> ומה הכתובת שלו באינטרנט.</a:t>
            </a:r>
          </a:p>
          <a:p>
            <a:pPr algn="r" rtl="1"/>
            <a:r>
              <a:rPr lang="he-IL" b="1" baseline="0" dirty="0" smtClean="0"/>
              <a:t>אז איך נגלה את ה-</a:t>
            </a:r>
            <a:r>
              <a:rPr lang="en-US" b="1" baseline="0" dirty="0" smtClean="0"/>
              <a:t>IP</a:t>
            </a:r>
            <a:r>
              <a:rPr lang="he-IL" b="1" baseline="0" dirty="0" smtClean="0"/>
              <a:t> אינטרנט שלי?</a:t>
            </a:r>
          </a:p>
          <a:p>
            <a:pPr algn="r" rtl="1"/>
            <a:r>
              <a:rPr lang="he-IL" b="0" baseline="0" dirty="0" smtClean="0"/>
              <a:t>נכתוב בגוגל  </a:t>
            </a:r>
            <a:r>
              <a:rPr lang="en-US" b="0" baseline="0" dirty="0" smtClean="0"/>
              <a:t>what’s my </a:t>
            </a:r>
            <a:r>
              <a:rPr lang="en-US" b="0" baseline="0" dirty="0" err="1" smtClean="0"/>
              <a:t>ip</a:t>
            </a:r>
            <a:r>
              <a:rPr lang="he-IL" b="0" baseline="0" dirty="0" smtClean="0"/>
              <a:t>  ונלך לאחד האתרים. עכשיו גיליתי את הכתובת שלי, ואני מבין שאני נמצא מאחורי </a:t>
            </a:r>
            <a:r>
              <a:rPr lang="en-US" b="0" baseline="0" dirty="0" smtClean="0"/>
              <a:t>NAT</a:t>
            </a:r>
            <a:r>
              <a:rPr lang="he-IL" b="0" baseline="0" dirty="0" smtClean="0"/>
              <a:t> שמחזיק אותה בעצם.</a:t>
            </a:r>
          </a:p>
          <a:p>
            <a:pPr algn="r" rtl="1"/>
            <a:endParaRPr lang="he-IL" b="0" baseline="0" dirty="0" smtClean="0"/>
          </a:p>
          <a:p>
            <a:pPr algn="r" rtl="1"/>
            <a:r>
              <a:rPr lang="he-IL" b="1" baseline="0" dirty="0" smtClean="0"/>
              <a:t>אם אתם תעשו את אותו דבר עכשיו, איזה </a:t>
            </a:r>
            <a:r>
              <a:rPr lang="en-US" b="1" baseline="0" dirty="0" smtClean="0"/>
              <a:t>IP</a:t>
            </a:r>
            <a:r>
              <a:rPr lang="he-IL" b="1" baseline="0" dirty="0" smtClean="0"/>
              <a:t> תראו?</a:t>
            </a:r>
          </a:p>
          <a:p>
            <a:pPr algn="r" rtl="1"/>
            <a:r>
              <a:rPr lang="he-IL" b="0" baseline="0" dirty="0" smtClean="0"/>
              <a:t>בסבירות גבוהה שתראו את אותו ה-</a:t>
            </a:r>
            <a:r>
              <a:rPr lang="en-US" b="0" baseline="0" dirty="0" smtClean="0"/>
              <a:t>IP</a:t>
            </a:r>
            <a:r>
              <a:rPr lang="he-IL" b="0" baseline="0" dirty="0" smtClean="0"/>
              <a:t>, כי ה-</a:t>
            </a:r>
            <a:r>
              <a:rPr lang="en-US" b="0" baseline="0" dirty="0" smtClean="0"/>
              <a:t>NAT</a:t>
            </a:r>
            <a:r>
              <a:rPr lang="he-IL" b="0" baseline="0" dirty="0" smtClean="0"/>
              <a:t> משתמש בכתובת אחת לכולנו. עם זאת, יש סיכוי מסוים שה-</a:t>
            </a:r>
            <a:r>
              <a:rPr lang="en-US" b="0" baseline="0" dirty="0" smtClean="0"/>
              <a:t>NAT</a:t>
            </a:r>
            <a:r>
              <a:rPr lang="he-IL" b="0" baseline="0" dirty="0" smtClean="0"/>
              <a:t> מחזיק מספר כתובות ומחלק אותם בין המחשבים ברשת.</a:t>
            </a:r>
            <a:endParaRPr lang="en-US" b="0" dirty="0"/>
          </a:p>
        </p:txBody>
      </p:sp>
      <p:sp>
        <p:nvSpPr>
          <p:cNvPr id="4" name="Slide Number Placeholder 3"/>
          <p:cNvSpPr>
            <a:spLocks noGrp="1"/>
          </p:cNvSpPr>
          <p:nvPr>
            <p:ph type="sldNum" sz="quarter" idx="10"/>
          </p:nvPr>
        </p:nvSpPr>
        <p:spPr/>
        <p:txBody>
          <a:bodyPr/>
          <a:lstStyle/>
          <a:p>
            <a:fld id="{C12F1D54-C63F-497A-AAC6-71F24459E19C}" type="slidenum">
              <a:rPr lang="en-US" smtClean="0"/>
              <a:t>19</a:t>
            </a:fld>
            <a:endParaRPr lang="en-US"/>
          </a:p>
        </p:txBody>
      </p:sp>
    </p:spTree>
    <p:extLst>
      <p:ext uri="{BB962C8B-B14F-4D97-AF65-F5344CB8AC3E}">
        <p14:creationId xmlns:p14="http://schemas.microsoft.com/office/powerpoint/2010/main" val="1124822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C12F1D54-C63F-497A-AAC6-71F24459E19C}" type="slidenum">
              <a:rPr lang="en-US" smtClean="0"/>
              <a:t>2</a:t>
            </a:fld>
            <a:endParaRPr lang="en-US"/>
          </a:p>
        </p:txBody>
      </p:sp>
    </p:spTree>
    <p:extLst>
      <p:ext uri="{BB962C8B-B14F-4D97-AF65-F5344CB8AC3E}">
        <p14:creationId xmlns:p14="http://schemas.microsoft.com/office/powerpoint/2010/main" val="1237118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מחשב א' יעביר את החבילה שלו </a:t>
            </a:r>
            <a:r>
              <a:rPr lang="he-IL" b="0" baseline="0" dirty="0" err="1" smtClean="0"/>
              <a:t>לראוטר</a:t>
            </a:r>
            <a:r>
              <a:rPr lang="he-IL" b="0" baseline="0" dirty="0" smtClean="0"/>
              <a:t> מכיוון שהכתובת 9.9.9.9 היא מחוץ </a:t>
            </a:r>
            <a:r>
              <a:rPr lang="he-IL" b="0" baseline="0" dirty="0" err="1" smtClean="0"/>
              <a:t>לסאבנט</a:t>
            </a:r>
            <a:r>
              <a:rPr lang="he-IL" b="0" baseline="0" dirty="0" smtClean="0"/>
              <a:t> שלנו.</a:t>
            </a:r>
          </a:p>
          <a:p>
            <a:pPr algn="r" rtl="1"/>
            <a:r>
              <a:rPr lang="he-IL" b="0" baseline="0" dirty="0" smtClean="0"/>
              <a:t>כמובן שזה יתבצע ע"י שאילתת </a:t>
            </a:r>
            <a:r>
              <a:rPr lang="en-US" b="0" baseline="0" dirty="0" smtClean="0"/>
              <a:t>ARP</a:t>
            </a:r>
            <a:r>
              <a:rPr lang="he-IL" b="0" baseline="0" dirty="0" smtClean="0"/>
              <a:t> ושינוי ה-</a:t>
            </a:r>
            <a:r>
              <a:rPr lang="en-US" b="0" baseline="0" dirty="0" smtClean="0"/>
              <a:t>MAC</a:t>
            </a:r>
            <a:r>
              <a:rPr lang="he-IL" b="0" baseline="0" dirty="0" smtClean="0"/>
              <a:t> ביעד לזה של </a:t>
            </a:r>
            <a:r>
              <a:rPr lang="he-IL" b="0" baseline="0" dirty="0" err="1" smtClean="0"/>
              <a:t>הראוטר</a:t>
            </a:r>
            <a:r>
              <a:rPr lang="he-IL" b="0" baseline="0" dirty="0" smtClean="0"/>
              <a:t>.</a:t>
            </a:r>
          </a:p>
          <a:p>
            <a:pPr algn="r" rtl="1"/>
            <a:endParaRPr lang="he-IL" b="0" baseline="0" dirty="0" smtClean="0"/>
          </a:p>
          <a:p>
            <a:pPr algn="r" rtl="1"/>
            <a:r>
              <a:rPr lang="he-IL" b="1" baseline="0" dirty="0" smtClean="0"/>
              <a:t>מה יעשה עכשיו </a:t>
            </a:r>
            <a:r>
              <a:rPr lang="he-IL" b="1" baseline="0" dirty="0" err="1" smtClean="0"/>
              <a:t>הראוטר</a:t>
            </a:r>
            <a:r>
              <a:rPr lang="he-IL" b="1" baseline="0" dirty="0" smtClean="0"/>
              <a:t>?</a:t>
            </a:r>
          </a:p>
          <a:p>
            <a:pPr algn="r" rtl="1"/>
            <a:r>
              <a:rPr lang="he-IL" b="0" baseline="0" dirty="0" err="1" smtClean="0"/>
              <a:t>הראוטר</a:t>
            </a:r>
            <a:r>
              <a:rPr lang="he-IL" b="0" baseline="0" dirty="0" smtClean="0"/>
              <a:t> יעשה את התפקיד של רכיב </a:t>
            </a:r>
            <a:r>
              <a:rPr lang="en-US" b="0" baseline="0" dirty="0" smtClean="0"/>
              <a:t>NAT</a:t>
            </a:r>
            <a:r>
              <a:rPr lang="he-IL" b="0" baseline="0" dirty="0" smtClean="0"/>
              <a:t>. הוא יפתח את החבילה, וישנה בה</a:t>
            </a:r>
            <a:r>
              <a:rPr lang="en-US" b="0" baseline="0" dirty="0" smtClean="0"/>
              <a:t> </a:t>
            </a:r>
            <a:r>
              <a:rPr lang="he-IL" b="0" baseline="0" dirty="0" smtClean="0"/>
              <a:t> את כתובת ה-</a:t>
            </a:r>
            <a:r>
              <a:rPr lang="en-US" b="0" baseline="0" dirty="0" smtClean="0"/>
              <a:t>IP</a:t>
            </a:r>
            <a:r>
              <a:rPr lang="he-IL" b="0" baseline="0" dirty="0" smtClean="0"/>
              <a:t> מקור. אבל זה החלק הקל. השאלה היא, מה יעשה ה-</a:t>
            </a:r>
            <a:r>
              <a:rPr lang="en-US" b="0" baseline="0" dirty="0" smtClean="0"/>
              <a:t>NAT</a:t>
            </a:r>
            <a:r>
              <a:rPr lang="he-IL" b="0" baseline="0" dirty="0" smtClean="0"/>
              <a:t> כאשר </a:t>
            </a:r>
            <a:r>
              <a:rPr lang="he-IL" b="0" baseline="0" dirty="0" err="1" smtClean="0"/>
              <a:t>פייסבוק</a:t>
            </a:r>
            <a:r>
              <a:rPr lang="he-IL" b="0" baseline="0" dirty="0" smtClean="0"/>
              <a:t> יענה?</a:t>
            </a:r>
          </a:p>
        </p:txBody>
      </p:sp>
      <p:sp>
        <p:nvSpPr>
          <p:cNvPr id="4" name="Slide Number Placeholder 3"/>
          <p:cNvSpPr>
            <a:spLocks noGrp="1"/>
          </p:cNvSpPr>
          <p:nvPr>
            <p:ph type="sldNum" sz="quarter" idx="10"/>
          </p:nvPr>
        </p:nvSpPr>
        <p:spPr/>
        <p:txBody>
          <a:bodyPr/>
          <a:lstStyle/>
          <a:p>
            <a:fld id="{C12F1D54-C63F-497A-AAC6-71F24459E19C}" type="slidenum">
              <a:rPr lang="en-US" smtClean="0"/>
              <a:t>20</a:t>
            </a:fld>
            <a:endParaRPr lang="en-US"/>
          </a:p>
        </p:txBody>
      </p:sp>
    </p:spTree>
    <p:extLst>
      <p:ext uri="{BB962C8B-B14F-4D97-AF65-F5344CB8AC3E}">
        <p14:creationId xmlns:p14="http://schemas.microsoft.com/office/powerpoint/2010/main" val="46105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עכשיו </a:t>
            </a:r>
            <a:r>
              <a:rPr lang="he-IL" b="0" baseline="0" dirty="0" err="1" smtClean="0"/>
              <a:t>הראוטר</a:t>
            </a:r>
            <a:r>
              <a:rPr lang="he-IL" b="0" baseline="0" dirty="0" smtClean="0"/>
              <a:t> שלנו קיבל תשובה המיועדת ל-124.200.1.20</a:t>
            </a:r>
            <a:r>
              <a:rPr lang="en-US" b="0" baseline="0" dirty="0" smtClean="0"/>
              <a:t> </a:t>
            </a:r>
            <a:r>
              <a:rPr lang="he-IL" b="0" baseline="0" dirty="0" smtClean="0"/>
              <a:t>שזה בעצם פשוט ה-</a:t>
            </a:r>
            <a:r>
              <a:rPr lang="en-US" b="0" baseline="0" dirty="0" smtClean="0"/>
              <a:t>IP</a:t>
            </a:r>
            <a:r>
              <a:rPr lang="he-IL" b="0" baseline="0" dirty="0" smtClean="0"/>
              <a:t> של הרשת שלנו כולה. </a:t>
            </a:r>
            <a:endParaRPr lang="he-IL" b="1" baseline="0" dirty="0" smtClean="0"/>
          </a:p>
          <a:p>
            <a:pPr algn="r" rtl="1"/>
            <a:r>
              <a:rPr lang="he-IL" b="1" baseline="0" dirty="0" smtClean="0"/>
              <a:t>איך הוא יודע למי להעביר את התשובה של </a:t>
            </a:r>
            <a:r>
              <a:rPr lang="he-IL" b="1" baseline="0" dirty="0" err="1" smtClean="0"/>
              <a:t>פייסבוק</a:t>
            </a:r>
            <a:r>
              <a:rPr lang="he-IL" b="1" baseline="0" dirty="0" smtClean="0"/>
              <a:t>?</a:t>
            </a:r>
          </a:p>
          <a:p>
            <a:pPr algn="r" rtl="1"/>
            <a:r>
              <a:rPr lang="he-IL" b="0" baseline="0" dirty="0" smtClean="0"/>
              <a:t>זכרו שיכול להיות שכל המחשבים ברשת משתמשים </a:t>
            </a:r>
            <a:r>
              <a:rPr lang="he-IL" b="0" baseline="0" dirty="0" err="1" smtClean="0"/>
              <a:t>בפייסבוק</a:t>
            </a:r>
            <a:r>
              <a:rPr lang="he-IL" b="0" baseline="0" dirty="0" smtClean="0"/>
              <a:t> כל הזמן, כך שלא מספיק לא לזכור מי שלח חבילה </a:t>
            </a:r>
            <a:r>
              <a:rPr lang="he-IL" b="0" baseline="0" dirty="0" err="1" smtClean="0"/>
              <a:t>לפייסבוק</a:t>
            </a:r>
            <a:r>
              <a:rPr lang="he-IL" b="0" baseline="0" dirty="0" smtClean="0"/>
              <a:t>.</a:t>
            </a:r>
          </a:p>
          <a:p>
            <a:pPr algn="r" rtl="1"/>
            <a:r>
              <a:rPr lang="he-IL" b="1" baseline="0" dirty="0" smtClean="0"/>
              <a:t>למי יש רעיון למנגנון שיפתור את זה?</a:t>
            </a:r>
            <a:endParaRPr lang="en-US" b="1" baseline="0" dirty="0" smtClean="0"/>
          </a:p>
          <a:p>
            <a:pPr algn="r" rtl="1"/>
            <a:r>
              <a:rPr lang="he-IL" b="0" baseline="0" dirty="0" smtClean="0"/>
              <a:t>הפתרון הוא להשתמש בשדה חשוב שלמדנו עליו מזמן – שדה ה-</a:t>
            </a:r>
            <a:r>
              <a:rPr lang="en-US" b="0" baseline="0" dirty="0" smtClean="0"/>
              <a:t>Port</a:t>
            </a:r>
            <a:r>
              <a:rPr lang="he-IL" b="0" baseline="0" dirty="0" smtClean="0"/>
              <a:t>.</a:t>
            </a:r>
          </a:p>
        </p:txBody>
      </p:sp>
      <p:sp>
        <p:nvSpPr>
          <p:cNvPr id="4" name="Slide Number Placeholder 3"/>
          <p:cNvSpPr>
            <a:spLocks noGrp="1"/>
          </p:cNvSpPr>
          <p:nvPr>
            <p:ph type="sldNum" sz="quarter" idx="10"/>
          </p:nvPr>
        </p:nvSpPr>
        <p:spPr/>
        <p:txBody>
          <a:bodyPr/>
          <a:lstStyle/>
          <a:p>
            <a:fld id="{C12F1D54-C63F-497A-AAC6-71F24459E19C}" type="slidenum">
              <a:rPr lang="en-US" smtClean="0"/>
              <a:t>21</a:t>
            </a:fld>
            <a:endParaRPr lang="en-US"/>
          </a:p>
        </p:txBody>
      </p:sp>
    </p:spTree>
    <p:extLst>
      <p:ext uri="{BB962C8B-B14F-4D97-AF65-F5344CB8AC3E}">
        <p14:creationId xmlns:p14="http://schemas.microsoft.com/office/powerpoint/2010/main" val="815204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C12F1D54-C63F-497A-AAC6-71F24459E19C}" type="slidenum">
              <a:rPr lang="en-US" smtClean="0"/>
              <a:t>22</a:t>
            </a:fld>
            <a:endParaRPr lang="en-US"/>
          </a:p>
        </p:txBody>
      </p:sp>
    </p:spTree>
    <p:extLst>
      <p:ext uri="{BB962C8B-B14F-4D97-AF65-F5344CB8AC3E}">
        <p14:creationId xmlns:p14="http://schemas.microsoft.com/office/powerpoint/2010/main" val="148984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baseline="0" dirty="0" smtClean="0"/>
              <a:t>מי יכול למלא את הפרטים בחבילה שיוצאת ממחשב א'?</a:t>
            </a:r>
          </a:p>
          <a:p>
            <a:pPr algn="r" rtl="1"/>
            <a:r>
              <a:rPr lang="he-IL" b="0" baseline="0" dirty="0" smtClean="0"/>
              <a:t>בעצם אנחנו יודעים שה-</a:t>
            </a:r>
            <a:r>
              <a:rPr lang="en-US" b="0" baseline="0" dirty="0" smtClean="0"/>
              <a:t>IP</a:t>
            </a:r>
            <a:r>
              <a:rPr lang="he-IL" b="0" baseline="0" dirty="0" smtClean="0"/>
              <a:t> </a:t>
            </a:r>
            <a:r>
              <a:rPr lang="he-IL" b="0" baseline="0" dirty="0" err="1" smtClean="0"/>
              <a:t>ישאר</a:t>
            </a:r>
            <a:r>
              <a:rPr lang="he-IL" b="0" baseline="0" dirty="0" smtClean="0"/>
              <a:t> אותו דבר. אנחנו יודע שפורט היעד, כאשר אנו ניגשים </a:t>
            </a:r>
            <a:r>
              <a:rPr lang="he-IL" b="0" baseline="0" dirty="0" err="1" smtClean="0"/>
              <a:t>לפייסבוק</a:t>
            </a:r>
            <a:r>
              <a:rPr lang="he-IL" b="0" baseline="0" dirty="0" smtClean="0"/>
              <a:t>, הוא כנראה פורט 80 (או 443 אם זה </a:t>
            </a:r>
            <a:r>
              <a:rPr lang="en-US" b="0" baseline="0" dirty="0" smtClean="0"/>
              <a:t>SSL</a:t>
            </a:r>
            <a:r>
              <a:rPr lang="he-IL" b="0" baseline="0" dirty="0" smtClean="0"/>
              <a:t>).</a:t>
            </a:r>
          </a:p>
          <a:p>
            <a:pPr algn="r" rtl="1"/>
            <a:r>
              <a:rPr lang="he-IL" b="0" baseline="0" dirty="0" smtClean="0"/>
              <a:t>הדבר היחיד שאיננו יודעים הוא פורט המקור, אבל דיברנו על כך שהוא חסר חשיבות ולרוב הוא אקראי. לכן נמציא מספר אקראי – 4891.</a:t>
            </a:r>
            <a:endParaRPr lang="en-US" b="0" baseline="0" dirty="0" smtClean="0"/>
          </a:p>
          <a:p>
            <a:pPr algn="r" rtl="1"/>
            <a:endParaRPr lang="he-IL" b="0" baseline="0" dirty="0" smtClean="0"/>
          </a:p>
          <a:p>
            <a:pPr algn="r" rtl="1"/>
            <a:r>
              <a:rPr lang="he-IL" b="0" baseline="0" dirty="0" smtClean="0"/>
              <a:t>כאשר החבילה עוברת אצל ה-</a:t>
            </a:r>
            <a:r>
              <a:rPr lang="en-US" b="0" baseline="0" dirty="0" smtClean="0"/>
              <a:t>NAT</a:t>
            </a:r>
            <a:r>
              <a:rPr lang="he-IL" b="0" baseline="0" dirty="0" smtClean="0"/>
              <a:t>, הוא ישנה את ה-</a:t>
            </a:r>
            <a:r>
              <a:rPr lang="en-US" b="0" baseline="0" dirty="0" smtClean="0"/>
              <a:t>IP</a:t>
            </a:r>
            <a:r>
              <a:rPr lang="he-IL" b="0" baseline="0" dirty="0" smtClean="0"/>
              <a:t> שלה ל-</a:t>
            </a:r>
            <a:r>
              <a:rPr lang="en-US" b="0" baseline="0" dirty="0" smtClean="0"/>
              <a:t>IP</a:t>
            </a:r>
            <a:r>
              <a:rPr lang="he-IL" b="0" baseline="0" dirty="0" smtClean="0"/>
              <a:t> של האינטרנט. את הפורט הוא לא חייב לשנות.</a:t>
            </a:r>
          </a:p>
          <a:p>
            <a:pPr algn="r" rtl="1"/>
            <a:r>
              <a:rPr lang="he-IL" b="0" baseline="0" dirty="0" smtClean="0"/>
              <a:t>בנוסף הוא יוסיף שורה בטבלה שלו שתזכיר לו שאם מישהו פונה אליו בפורט 489, הפורט הזה פתוח אצל מחשב א'.</a:t>
            </a:r>
          </a:p>
        </p:txBody>
      </p:sp>
      <p:sp>
        <p:nvSpPr>
          <p:cNvPr id="4" name="Slide Number Placeholder 3"/>
          <p:cNvSpPr>
            <a:spLocks noGrp="1"/>
          </p:cNvSpPr>
          <p:nvPr>
            <p:ph type="sldNum" sz="quarter" idx="10"/>
          </p:nvPr>
        </p:nvSpPr>
        <p:spPr/>
        <p:txBody>
          <a:bodyPr/>
          <a:lstStyle/>
          <a:p>
            <a:fld id="{C12F1D54-C63F-497A-AAC6-71F24459E19C}" type="slidenum">
              <a:rPr lang="en-US" smtClean="0"/>
              <a:t>23</a:t>
            </a:fld>
            <a:endParaRPr lang="en-US"/>
          </a:p>
        </p:txBody>
      </p:sp>
    </p:spTree>
    <p:extLst>
      <p:ext uri="{BB962C8B-B14F-4D97-AF65-F5344CB8AC3E}">
        <p14:creationId xmlns:p14="http://schemas.microsoft.com/office/powerpoint/2010/main" val="441897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baseline="0" dirty="0" smtClean="0"/>
              <a:t>אבל מה נעשה אם כמה מחשבים ברשת הפרטית פתחו אצלם את אותו מספר פורט מקומי (489)? מה אז נעשה?</a:t>
            </a:r>
          </a:p>
          <a:p>
            <a:pPr algn="r" rtl="1"/>
            <a:r>
              <a:rPr lang="he-IL" b="0" baseline="0" dirty="0" smtClean="0"/>
              <a:t>סוג שונה של </a:t>
            </a:r>
            <a:r>
              <a:rPr lang="en-US" b="0" baseline="0" dirty="0" smtClean="0"/>
              <a:t>NAT</a:t>
            </a:r>
            <a:r>
              <a:rPr lang="he-IL" b="0" baseline="0" dirty="0" smtClean="0"/>
              <a:t> מבצע לא רק החלפת </a:t>
            </a:r>
            <a:r>
              <a:rPr lang="en-US" b="0" baseline="0" dirty="0" smtClean="0"/>
              <a:t>IP</a:t>
            </a:r>
            <a:r>
              <a:rPr lang="he-IL" b="0" baseline="0" dirty="0" smtClean="0"/>
              <a:t> אלא גם החלפת פורט. שימו לב מה קורה כאן:</a:t>
            </a:r>
          </a:p>
          <a:p>
            <a:pPr algn="r" rtl="1"/>
            <a:r>
              <a:rPr lang="he-IL" b="0" baseline="0" dirty="0" smtClean="0"/>
              <a:t>כאשר החבילה עוברת אצל ה-</a:t>
            </a:r>
            <a:r>
              <a:rPr lang="en-US" b="0" baseline="0" dirty="0" smtClean="0"/>
              <a:t>NAT</a:t>
            </a:r>
            <a:r>
              <a:rPr lang="he-IL" b="0" baseline="0" dirty="0" smtClean="0"/>
              <a:t>, לא רק שהוא ישנה את כתובת ה-</a:t>
            </a:r>
            <a:r>
              <a:rPr lang="en-US" b="0" baseline="0" dirty="0" smtClean="0"/>
              <a:t>IP</a:t>
            </a:r>
            <a:r>
              <a:rPr lang="he-IL" b="0" baseline="0" dirty="0" smtClean="0"/>
              <a:t> הוא גם ישנה את ה-</a:t>
            </a:r>
            <a:r>
              <a:rPr lang="en-US" b="0" baseline="0" dirty="0" err="1" smtClean="0"/>
              <a:t>Src</a:t>
            </a:r>
            <a:r>
              <a:rPr lang="en-US" b="0" baseline="0" dirty="0" smtClean="0"/>
              <a:t> Port</a:t>
            </a:r>
            <a:r>
              <a:rPr lang="he-IL" b="0" baseline="0" dirty="0" smtClean="0"/>
              <a:t>. הוא </a:t>
            </a:r>
            <a:r>
              <a:rPr lang="he-IL" b="0" baseline="0" dirty="0" err="1" smtClean="0"/>
              <a:t>יתן</a:t>
            </a:r>
            <a:r>
              <a:rPr lang="he-IL" b="0" baseline="0" dirty="0" smtClean="0"/>
              <a:t> </a:t>
            </a:r>
            <a:r>
              <a:rPr lang="en-US" b="0" baseline="0" dirty="0" err="1" smtClean="0"/>
              <a:t>Src</a:t>
            </a:r>
            <a:r>
              <a:rPr lang="en-US" b="0" baseline="0" dirty="0" smtClean="0"/>
              <a:t>  Port</a:t>
            </a:r>
            <a:r>
              <a:rPr lang="he-IL" b="0" baseline="0" dirty="0" smtClean="0"/>
              <a:t> חדש לשיחה הזאת של מחשב א' עם </a:t>
            </a:r>
            <a:r>
              <a:rPr lang="he-IL" b="0" baseline="0" dirty="0" err="1" smtClean="0"/>
              <a:t>פייסבוק</a:t>
            </a:r>
            <a:r>
              <a:rPr lang="he-IL" b="0" baseline="0" dirty="0" smtClean="0"/>
              <a:t>.</a:t>
            </a:r>
          </a:p>
          <a:p>
            <a:pPr algn="r" rtl="1"/>
            <a:r>
              <a:rPr lang="he-IL" b="0" baseline="0" dirty="0" smtClean="0"/>
              <a:t>בנוסף הוא ירשום בטבלה שלו רשומה, שמקשרת בין ה-</a:t>
            </a:r>
            <a:r>
              <a:rPr lang="en-US" b="0" baseline="0" dirty="0" smtClean="0"/>
              <a:t>IP</a:t>
            </a:r>
            <a:r>
              <a:rPr lang="he-IL" b="0" baseline="0" dirty="0" smtClean="0"/>
              <a:t> והפורט המקורי לבין החדשים. </a:t>
            </a:r>
          </a:p>
          <a:p>
            <a:pPr algn="r" rtl="1"/>
            <a:endParaRPr lang="he-IL" b="0" baseline="0" dirty="0" smtClean="0"/>
          </a:p>
          <a:p>
            <a:pPr algn="r" rtl="1"/>
            <a:r>
              <a:rPr lang="he-IL" b="0" baseline="0" dirty="0" smtClean="0"/>
              <a:t>היתרון  של החלפת פורט הוא שאין סיכוי שתהיה כפילות של פורטים בחבילות נכנסות.</a:t>
            </a:r>
          </a:p>
        </p:txBody>
      </p:sp>
      <p:sp>
        <p:nvSpPr>
          <p:cNvPr id="4" name="Slide Number Placeholder 3"/>
          <p:cNvSpPr>
            <a:spLocks noGrp="1"/>
          </p:cNvSpPr>
          <p:nvPr>
            <p:ph type="sldNum" sz="quarter" idx="10"/>
          </p:nvPr>
        </p:nvSpPr>
        <p:spPr/>
        <p:txBody>
          <a:bodyPr/>
          <a:lstStyle/>
          <a:p>
            <a:fld id="{C12F1D54-C63F-497A-AAC6-71F24459E19C}" type="slidenum">
              <a:rPr lang="en-US" smtClean="0"/>
              <a:t>24</a:t>
            </a:fld>
            <a:endParaRPr lang="en-US"/>
          </a:p>
        </p:txBody>
      </p:sp>
    </p:spTree>
    <p:extLst>
      <p:ext uri="{BB962C8B-B14F-4D97-AF65-F5344CB8AC3E}">
        <p14:creationId xmlns:p14="http://schemas.microsoft.com/office/powerpoint/2010/main" val="3162408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0" baseline="0" dirty="0" smtClean="0"/>
          </a:p>
          <a:p>
            <a:pPr algn="r" rtl="1"/>
            <a:r>
              <a:rPr lang="he-IL" b="0" baseline="0" dirty="0" smtClean="0"/>
              <a:t>כעת כשהתשובה חוזרת, ה-</a:t>
            </a:r>
            <a:r>
              <a:rPr lang="en-US" b="0" baseline="0" dirty="0" smtClean="0"/>
              <a:t>NAT</a:t>
            </a:r>
            <a:r>
              <a:rPr lang="he-IL" b="0" baseline="0" dirty="0" smtClean="0"/>
              <a:t> </a:t>
            </a:r>
            <a:r>
              <a:rPr lang="he-IL" b="0" baseline="0" dirty="0" err="1" smtClean="0"/>
              <a:t>בסה</a:t>
            </a:r>
            <a:r>
              <a:rPr lang="he-IL" b="0" baseline="0" dirty="0" smtClean="0"/>
              <a:t>"</a:t>
            </a:r>
            <a:r>
              <a:rPr lang="en-US" b="0" baseline="0" dirty="0" smtClean="0"/>
              <a:t>F</a:t>
            </a:r>
            <a:r>
              <a:rPr lang="he-IL" b="0" baseline="0" dirty="0" smtClean="0"/>
              <a:t> צריך להסתכל על פורט היעד של החבילה שמגיעה </a:t>
            </a:r>
            <a:r>
              <a:rPr lang="he-IL" b="0" baseline="0" dirty="0" err="1" smtClean="0"/>
              <a:t>מפייסבוק</a:t>
            </a:r>
            <a:r>
              <a:rPr lang="he-IL" b="0" baseline="0" dirty="0" smtClean="0"/>
              <a:t>.</a:t>
            </a:r>
          </a:p>
          <a:p>
            <a:pPr algn="r" rtl="1"/>
            <a:r>
              <a:rPr lang="he-IL" b="0" baseline="0" dirty="0" smtClean="0"/>
              <a:t>הוא רואה שהוא 582, הולך לשורה הרלוונטית בטבלה שלו ומבין שהחבילה מיועדת ל-10.0.0.1</a:t>
            </a:r>
          </a:p>
          <a:p>
            <a:pPr algn="r" rtl="1"/>
            <a:r>
              <a:rPr lang="he-IL" b="1" baseline="0" dirty="0" smtClean="0"/>
              <a:t>מה הוא צריך לשנות עכשיו בחבילה?</a:t>
            </a:r>
          </a:p>
          <a:p>
            <a:pPr algn="r" rtl="1"/>
            <a:r>
              <a:rPr lang="he-IL" b="0" baseline="0" dirty="0" smtClean="0"/>
              <a:t>הוא צריך לשנות גם את </a:t>
            </a:r>
            <a:r>
              <a:rPr lang="en-US" b="0" baseline="0" dirty="0" smtClean="0"/>
              <a:t>IP</a:t>
            </a:r>
            <a:r>
              <a:rPr lang="he-IL" b="0" baseline="0" dirty="0" smtClean="0"/>
              <a:t> היעד וגם את פורט היעד לפי הטבלה.</a:t>
            </a:r>
          </a:p>
          <a:p>
            <a:pPr algn="r" rtl="1"/>
            <a:endParaRPr lang="he-IL" b="0" baseline="0" dirty="0" smtClean="0"/>
          </a:p>
          <a:p>
            <a:pPr algn="r" rtl="1"/>
            <a:endParaRPr lang="he-IL" b="0" baseline="0" dirty="0" smtClean="0"/>
          </a:p>
          <a:p>
            <a:pPr algn="r" rtl="1"/>
            <a:r>
              <a:rPr lang="he-IL" b="1" baseline="0" dirty="0" smtClean="0"/>
              <a:t>מדוע ה-</a:t>
            </a:r>
            <a:r>
              <a:rPr lang="en-US" b="1" baseline="0" dirty="0" smtClean="0"/>
              <a:t>NAT</a:t>
            </a:r>
            <a:r>
              <a:rPr lang="he-IL" b="1" baseline="0" dirty="0" smtClean="0"/>
              <a:t> חייב להמציא פורט ולא להשתמש בפורט שהגיע מהמחשב ברשת הפנימית?</a:t>
            </a:r>
          </a:p>
          <a:p>
            <a:pPr algn="r" rtl="1"/>
            <a:r>
              <a:rPr lang="he-IL" b="0" baseline="0" dirty="0" smtClean="0"/>
              <a:t>ברגע שה-</a:t>
            </a:r>
            <a:r>
              <a:rPr lang="en-US" b="0" baseline="0" dirty="0" smtClean="0"/>
              <a:t>NAT</a:t>
            </a:r>
            <a:r>
              <a:rPr lang="he-IL" b="0" baseline="0" dirty="0" smtClean="0"/>
              <a:t> ממציא פורטים בעצמו הוא מבטיח שלעולם לא יהיו שכפולים  של פורטים (תיאורטית יש סיכוי מסוים ששני מחשבים יבחרו את אותו פורט מקור).</a:t>
            </a:r>
          </a:p>
        </p:txBody>
      </p:sp>
      <p:sp>
        <p:nvSpPr>
          <p:cNvPr id="4" name="Slide Number Placeholder 3"/>
          <p:cNvSpPr>
            <a:spLocks noGrp="1"/>
          </p:cNvSpPr>
          <p:nvPr>
            <p:ph type="sldNum" sz="quarter" idx="10"/>
          </p:nvPr>
        </p:nvSpPr>
        <p:spPr/>
        <p:txBody>
          <a:bodyPr/>
          <a:lstStyle/>
          <a:p>
            <a:fld id="{C12F1D54-C63F-497A-AAC6-71F24459E19C}" type="slidenum">
              <a:rPr lang="en-US" smtClean="0"/>
              <a:t>25</a:t>
            </a:fld>
            <a:endParaRPr lang="en-US"/>
          </a:p>
        </p:txBody>
      </p:sp>
    </p:spTree>
    <p:extLst>
      <p:ext uri="{BB962C8B-B14F-4D97-AF65-F5344CB8AC3E}">
        <p14:creationId xmlns:p14="http://schemas.microsoft.com/office/powerpoint/2010/main" val="1700572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נגיד ואני רוצה לפתוח תוכנה על המחשב שלי שתאזין לחיבורים נכנסים. למשל </a:t>
            </a:r>
            <a:r>
              <a:rPr lang="he-IL" b="0" baseline="0" dirty="0" err="1" smtClean="0"/>
              <a:t>סקייפ</a:t>
            </a:r>
            <a:r>
              <a:rPr lang="he-IL" b="0" baseline="0" dirty="0" smtClean="0"/>
              <a:t>. </a:t>
            </a:r>
          </a:p>
          <a:p>
            <a:pPr algn="r" rtl="1"/>
            <a:r>
              <a:rPr lang="he-IL" b="0" baseline="0" dirty="0" smtClean="0"/>
              <a:t>מכיוון שזו תוכנת </a:t>
            </a:r>
            <a:r>
              <a:rPr lang="en-US" b="0" baseline="0" dirty="0" smtClean="0"/>
              <a:t>P</a:t>
            </a:r>
            <a:r>
              <a:rPr lang="he-IL" b="0" baseline="0" dirty="0" smtClean="0"/>
              <a:t>2</a:t>
            </a:r>
            <a:r>
              <a:rPr lang="en-US" b="0" baseline="0" dirty="0" smtClean="0"/>
              <a:t>P</a:t>
            </a:r>
            <a:r>
              <a:rPr lang="he-IL" b="0" baseline="0" dirty="0" smtClean="0"/>
              <a:t> , המטרה היא ששני מחשבים רגילים יתקשרו ישירות ביניהם. אם הם יצטרכו לעבור דרך שרת כל התקשורת תהיה הרבה יותר איטית </a:t>
            </a:r>
            <a:r>
              <a:rPr lang="he-IL" b="0" baseline="0" dirty="0" err="1" smtClean="0"/>
              <a:t>וסקייפ</a:t>
            </a:r>
            <a:r>
              <a:rPr lang="he-IL" b="0" baseline="0" dirty="0" smtClean="0"/>
              <a:t> יצטרכו להחזיק שרתים יקרים ומפלצתיים.</a:t>
            </a:r>
          </a:p>
          <a:p>
            <a:pPr algn="r" rtl="1"/>
            <a:endParaRPr lang="he-IL" b="0" baseline="0" dirty="0" smtClean="0"/>
          </a:p>
          <a:p>
            <a:pPr algn="r" rtl="1"/>
            <a:r>
              <a:rPr lang="he-IL" b="0" baseline="0" dirty="0" smtClean="0"/>
              <a:t>בואו נניח שג'וני, חבר מארה"ב רוצה להתחיל איתי שיחה </a:t>
            </a:r>
            <a:r>
              <a:rPr lang="he-IL" b="0" baseline="0" dirty="0" err="1" smtClean="0"/>
              <a:t>בסקייפ</a:t>
            </a:r>
            <a:r>
              <a:rPr lang="he-IL" b="0" baseline="0" dirty="0" smtClean="0"/>
              <a:t>. אני מאזין בפורט 50 ומחכה לתקשורת.</a:t>
            </a:r>
          </a:p>
          <a:p>
            <a:pPr algn="r" rtl="1"/>
            <a:r>
              <a:rPr lang="he-IL" b="0" baseline="0" dirty="0" smtClean="0"/>
              <a:t>מגיעה חבילה ל-</a:t>
            </a:r>
            <a:r>
              <a:rPr lang="en-US" b="0" baseline="0" dirty="0" smtClean="0"/>
              <a:t>NAT</a:t>
            </a:r>
            <a:r>
              <a:rPr lang="he-IL" b="0" baseline="0" dirty="0" smtClean="0"/>
              <a:t> שלי (</a:t>
            </a:r>
            <a:r>
              <a:rPr lang="he-IL" b="0" baseline="0" dirty="0" err="1" smtClean="0"/>
              <a:t>הראוטר</a:t>
            </a:r>
            <a:r>
              <a:rPr lang="he-IL" b="0" baseline="0" dirty="0" smtClean="0"/>
              <a:t> הביתי שלי).</a:t>
            </a:r>
          </a:p>
          <a:p>
            <a:pPr algn="r" rtl="1"/>
            <a:r>
              <a:rPr lang="he-IL" b="1" baseline="0" dirty="0" smtClean="0"/>
              <a:t>האם החבילה הזאת יכולה להתקיים?</a:t>
            </a:r>
            <a:r>
              <a:rPr lang="en-US" b="1" baseline="0" dirty="0" smtClean="0"/>
              <a:t/>
            </a:r>
            <a:br>
              <a:rPr lang="en-US" b="1" baseline="0" dirty="0" smtClean="0"/>
            </a:br>
            <a:r>
              <a:rPr lang="he-IL" b="0" baseline="0" dirty="0" smtClean="0"/>
              <a:t>לא! היא מיועדת ל-10.0.0.1 ואין כזה </a:t>
            </a:r>
            <a:r>
              <a:rPr lang="en-US" b="0" baseline="0" dirty="0" smtClean="0"/>
              <a:t>IP</a:t>
            </a:r>
            <a:r>
              <a:rPr lang="he-IL" b="0" baseline="0" dirty="0" smtClean="0"/>
              <a:t> באינטרנט! החבילה לא תגיע לשום מקום (או תגיע למחשב ברשת הביתית של החבר בארה"ב, בטח לא אלי).</a:t>
            </a:r>
          </a:p>
          <a:p>
            <a:pPr algn="r" rtl="1"/>
            <a:r>
              <a:rPr lang="he-IL" b="1" baseline="0" dirty="0" smtClean="0"/>
              <a:t>מה הטעות?</a:t>
            </a:r>
            <a:endParaRPr lang="he-IL" b="0" baseline="0" dirty="0" smtClean="0"/>
          </a:p>
          <a:p>
            <a:pPr algn="r" rtl="1"/>
            <a:r>
              <a:rPr lang="he-IL" b="0" baseline="0" dirty="0" smtClean="0"/>
              <a:t>כמובן, הוא צריך לשים שם את </a:t>
            </a:r>
            <a:r>
              <a:rPr lang="en-US" b="0" baseline="0" dirty="0" smtClean="0"/>
              <a:t>IP </a:t>
            </a:r>
            <a:r>
              <a:rPr lang="he-IL" b="0" baseline="0" dirty="0" smtClean="0"/>
              <a:t> האינטרנט שלי שמוחזק אצל ה-</a:t>
            </a:r>
            <a:r>
              <a:rPr lang="en-US" b="0" baseline="0" dirty="0" smtClean="0"/>
              <a:t>NAT</a:t>
            </a:r>
            <a:r>
              <a:rPr lang="he-IL" b="0" baseline="0" dirty="0" smtClean="0"/>
              <a:t>.</a:t>
            </a:r>
          </a:p>
          <a:p>
            <a:pPr algn="r" rtl="1"/>
            <a:endParaRPr lang="he-IL" b="0" baseline="0" dirty="0" smtClean="0"/>
          </a:p>
          <a:p>
            <a:pPr algn="r" rtl="1"/>
            <a:r>
              <a:rPr lang="he-IL" b="1" baseline="0" dirty="0" smtClean="0"/>
              <a:t>מה יקרה ברגע שהחבילה תגיע ל-</a:t>
            </a:r>
            <a:r>
              <a:rPr lang="en-US" b="1" baseline="0" dirty="0" smtClean="0"/>
              <a:t>NAT</a:t>
            </a:r>
            <a:r>
              <a:rPr lang="he-IL" b="1" baseline="0" dirty="0" smtClean="0"/>
              <a:t>?</a:t>
            </a:r>
          </a:p>
          <a:p>
            <a:pPr algn="r" rtl="1"/>
            <a:r>
              <a:rPr lang="he-IL" b="0" baseline="0" dirty="0" smtClean="0"/>
              <a:t>בעצם הוא לא יידע מה לעשות </a:t>
            </a:r>
            <a:r>
              <a:rPr lang="he-IL" b="0" baseline="0" dirty="0" err="1" smtClean="0"/>
              <a:t>איתה</a:t>
            </a:r>
            <a:r>
              <a:rPr lang="he-IL" b="0" baseline="0" dirty="0" smtClean="0"/>
              <a:t>. מכיוון שהתקשורת לא </a:t>
            </a:r>
            <a:r>
              <a:rPr lang="he-IL" b="0" baseline="0" dirty="0" err="1" smtClean="0"/>
              <a:t>היתה</a:t>
            </a:r>
            <a:r>
              <a:rPr lang="he-IL" b="0" baseline="0" dirty="0" smtClean="0"/>
              <a:t> יזומה מבפנים, אין לו שורה מתאימה בטבלת ה-</a:t>
            </a:r>
            <a:r>
              <a:rPr lang="en-US" b="0" baseline="0" dirty="0" smtClean="0"/>
              <a:t>NAT</a:t>
            </a:r>
            <a:r>
              <a:rPr lang="he-IL" b="0" baseline="0" dirty="0" smtClean="0"/>
              <a:t> שלו, ולכן הוא אבוד! למי מהמחשב להעביר את החבילה?</a:t>
            </a:r>
          </a:p>
          <a:p>
            <a:pPr algn="r" rtl="1"/>
            <a:endParaRPr lang="he-IL" b="0" baseline="0" dirty="0" smtClean="0"/>
          </a:p>
          <a:p>
            <a:pPr algn="r" rtl="1"/>
            <a:r>
              <a:rPr lang="he-IL" b="1" baseline="0" dirty="0" smtClean="0"/>
              <a:t>יש לכם רעיון לפתרון?</a:t>
            </a:r>
          </a:p>
          <a:p>
            <a:pPr algn="r" rtl="1"/>
            <a:endParaRPr lang="he-IL" b="1" baseline="0" dirty="0" smtClean="0"/>
          </a:p>
        </p:txBody>
      </p:sp>
      <p:sp>
        <p:nvSpPr>
          <p:cNvPr id="4" name="Slide Number Placeholder 3"/>
          <p:cNvSpPr>
            <a:spLocks noGrp="1"/>
          </p:cNvSpPr>
          <p:nvPr>
            <p:ph type="sldNum" sz="quarter" idx="10"/>
          </p:nvPr>
        </p:nvSpPr>
        <p:spPr/>
        <p:txBody>
          <a:bodyPr/>
          <a:lstStyle/>
          <a:p>
            <a:fld id="{C12F1D54-C63F-497A-AAC6-71F24459E19C}" type="slidenum">
              <a:rPr lang="en-US" smtClean="0"/>
              <a:t>26</a:t>
            </a:fld>
            <a:endParaRPr lang="en-US"/>
          </a:p>
        </p:txBody>
      </p:sp>
    </p:spTree>
    <p:extLst>
      <p:ext uri="{BB962C8B-B14F-4D97-AF65-F5344CB8AC3E}">
        <p14:creationId xmlns:p14="http://schemas.microsoft.com/office/powerpoint/2010/main" val="449488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dirty="0" smtClean="0"/>
              <a:t>תוכנות</a:t>
            </a:r>
            <a:r>
              <a:rPr lang="he-IL" b="0" baseline="0" dirty="0" smtClean="0"/>
              <a:t> </a:t>
            </a:r>
            <a:r>
              <a:rPr lang="en-US" b="0" baseline="0" dirty="0" smtClean="0"/>
              <a:t>P</a:t>
            </a:r>
            <a:r>
              <a:rPr lang="he-IL" b="0" baseline="0" dirty="0" smtClean="0"/>
              <a:t>2</a:t>
            </a:r>
            <a:r>
              <a:rPr lang="en-US" b="0" baseline="0" dirty="0" smtClean="0"/>
              <a:t>P</a:t>
            </a:r>
            <a:r>
              <a:rPr lang="he-IL" b="0" baseline="0" dirty="0" smtClean="0"/>
              <a:t> מסתמכות על היכולת של משתמשים לפתוח פורט על המחשב שלהם ולהאזין, מה ש-</a:t>
            </a:r>
            <a:r>
              <a:rPr lang="en-US" b="0" baseline="0" dirty="0" smtClean="0"/>
              <a:t>NAT</a:t>
            </a:r>
            <a:r>
              <a:rPr lang="he-IL" b="0" baseline="0" dirty="0" smtClean="0"/>
              <a:t> לא ממש מאפשר....</a:t>
            </a:r>
            <a:endParaRPr lang="en-US" b="0" dirty="0"/>
          </a:p>
        </p:txBody>
      </p:sp>
      <p:sp>
        <p:nvSpPr>
          <p:cNvPr id="4" name="Slide Number Placeholder 3"/>
          <p:cNvSpPr>
            <a:spLocks noGrp="1"/>
          </p:cNvSpPr>
          <p:nvPr>
            <p:ph type="sldNum" sz="quarter" idx="10"/>
          </p:nvPr>
        </p:nvSpPr>
        <p:spPr/>
        <p:txBody>
          <a:bodyPr/>
          <a:lstStyle/>
          <a:p>
            <a:fld id="{C12F1D54-C63F-497A-AAC6-71F24459E19C}" type="slidenum">
              <a:rPr lang="en-US" smtClean="0"/>
              <a:t>27</a:t>
            </a:fld>
            <a:endParaRPr lang="en-US"/>
          </a:p>
        </p:txBody>
      </p:sp>
    </p:spTree>
    <p:extLst>
      <p:ext uri="{BB962C8B-B14F-4D97-AF65-F5344CB8AC3E}">
        <p14:creationId xmlns:p14="http://schemas.microsoft.com/office/powerpoint/2010/main" val="614369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dirty="0" smtClean="0"/>
              <a:t>איך</a:t>
            </a:r>
            <a:r>
              <a:rPr lang="he-IL" b="1" baseline="0" dirty="0" smtClean="0"/>
              <a:t> עושים את זה?</a:t>
            </a:r>
          </a:p>
          <a:p>
            <a:pPr algn="r" rtl="1"/>
            <a:r>
              <a:rPr lang="he-IL" b="0" baseline="0" dirty="0" smtClean="0"/>
              <a:t>לכל </a:t>
            </a:r>
            <a:r>
              <a:rPr lang="he-IL" b="0" baseline="0" dirty="0" err="1" smtClean="0"/>
              <a:t>ראוטר</a:t>
            </a:r>
            <a:r>
              <a:rPr lang="he-IL" b="0" baseline="0" dirty="0" smtClean="0"/>
              <a:t>, גם זה שבבית שלכם, יש ממשק </a:t>
            </a:r>
            <a:r>
              <a:rPr lang="he-IL" b="0" baseline="0" dirty="0" err="1" smtClean="0"/>
              <a:t>קונפוג</a:t>
            </a:r>
            <a:r>
              <a:rPr lang="he-IL" b="0" baseline="0" dirty="0" smtClean="0"/>
              <a:t> (הגדרות) שניתן להיכנס אליו דרך הדפדפן. צריך לרוב להקיש את כתובת ה-</a:t>
            </a:r>
            <a:r>
              <a:rPr lang="en-US" b="0" baseline="0" dirty="0" smtClean="0"/>
              <a:t>IP</a:t>
            </a:r>
            <a:r>
              <a:rPr lang="he-IL" b="0" baseline="0" dirty="0" smtClean="0"/>
              <a:t> של </a:t>
            </a:r>
            <a:r>
              <a:rPr lang="he-IL" b="0" baseline="0" dirty="0" err="1" smtClean="0"/>
              <a:t>הראוטר</a:t>
            </a:r>
            <a:r>
              <a:rPr lang="he-IL" b="0" baseline="0" dirty="0" smtClean="0"/>
              <a:t> ואז פורט ספציפי, למשל </a:t>
            </a:r>
            <a:r>
              <a:rPr lang="en-US" b="0" baseline="0" dirty="0" smtClean="0"/>
              <a:t>10.0.0.100:123</a:t>
            </a:r>
            <a:r>
              <a:rPr lang="he-IL" b="0" baseline="0" dirty="0" smtClean="0"/>
              <a:t> ואז להקיש שם </a:t>
            </a:r>
            <a:r>
              <a:rPr lang="he-IL" b="0" baseline="0" dirty="0" err="1" smtClean="0"/>
              <a:t>וססמא</a:t>
            </a:r>
            <a:r>
              <a:rPr lang="he-IL" b="0" baseline="0" dirty="0" smtClean="0"/>
              <a:t> (לרוב זו </a:t>
            </a:r>
            <a:r>
              <a:rPr lang="he-IL" b="0" baseline="0" dirty="0" err="1" smtClean="0"/>
              <a:t>הססמא</a:t>
            </a:r>
            <a:r>
              <a:rPr lang="he-IL" b="0" baseline="0" dirty="0" smtClean="0"/>
              <a:t> </a:t>
            </a:r>
            <a:r>
              <a:rPr lang="he-IL" b="0" baseline="0" dirty="0" err="1" smtClean="0"/>
              <a:t>הדיפולטית</a:t>
            </a:r>
            <a:r>
              <a:rPr lang="he-IL" b="0" baseline="0" dirty="0" smtClean="0"/>
              <a:t> שבאה עם המכשיר, למשל </a:t>
            </a:r>
            <a:r>
              <a:rPr lang="en-US" b="0" baseline="0" dirty="0" smtClean="0"/>
              <a:t>admin/admin</a:t>
            </a:r>
            <a:r>
              <a:rPr lang="he-IL" b="0" baseline="0" dirty="0" smtClean="0"/>
              <a:t> – זכרו את הפרט הזה... נדבר עליו שוב עוד שבועיים).</a:t>
            </a:r>
          </a:p>
          <a:p>
            <a:pPr algn="r" rtl="1"/>
            <a:r>
              <a:rPr lang="he-IL" b="0" baseline="0" dirty="0" smtClean="0"/>
              <a:t>בממשק הזה אני יכול להגדיר למשל שהמחשב 10.0.0.1 מאזין </a:t>
            </a:r>
            <a:r>
              <a:rPr lang="he-IL" b="0" baseline="0" dirty="0" err="1" smtClean="0"/>
              <a:t>בסקייפ</a:t>
            </a:r>
            <a:r>
              <a:rPr lang="he-IL" b="0" baseline="0" dirty="0" smtClean="0"/>
              <a:t> כל הזמן. וכל חבילה שתגיע מיועדת לפורט 50, יש להעביר אותה ל-10.0.0.1</a:t>
            </a:r>
          </a:p>
          <a:p>
            <a:pPr algn="r" rtl="1"/>
            <a:endParaRPr lang="he-IL" b="0" baseline="0" dirty="0" smtClean="0"/>
          </a:p>
          <a:p>
            <a:pPr algn="r" rtl="1"/>
            <a:r>
              <a:rPr lang="he-IL" b="1" baseline="0" dirty="0" smtClean="0"/>
              <a:t>הפתרון הזה לרוב עובד, אבל יש לו 2 חסרונות עיקריים. מי יכול לנחש?</a:t>
            </a:r>
          </a:p>
          <a:p>
            <a:pPr marL="228600" indent="-228600" algn="r" rtl="1">
              <a:buAutoNum type="arabicPeriod"/>
            </a:pPr>
            <a:r>
              <a:rPr lang="he-IL" b="0" baseline="0" dirty="0" smtClean="0"/>
              <a:t>זה פתרון למשתמשים מתקדמים ולא לכל אחד. לרוב האנשים יהיה מסובך לעשות את זה ותוכנות כמו </a:t>
            </a:r>
            <a:r>
              <a:rPr lang="he-IL" b="0" baseline="0" dirty="0" err="1" smtClean="0"/>
              <a:t>סקייפ</a:t>
            </a:r>
            <a:r>
              <a:rPr lang="he-IL" b="0" baseline="0" dirty="0" smtClean="0"/>
              <a:t> מיועדות לכולם וצריכות להיות פשוטות להפעלה.</a:t>
            </a:r>
          </a:p>
          <a:p>
            <a:pPr marL="228600" indent="-228600" algn="r" rtl="1">
              <a:buAutoNum type="arabicPeriod"/>
            </a:pPr>
            <a:r>
              <a:rPr lang="he-IL" b="0" baseline="0" dirty="0" smtClean="0"/>
              <a:t>ה-</a:t>
            </a:r>
            <a:r>
              <a:rPr lang="en-US" b="0" baseline="0" dirty="0" smtClean="0"/>
              <a:t>IP</a:t>
            </a:r>
            <a:r>
              <a:rPr lang="he-IL" b="0" baseline="0" dirty="0" smtClean="0"/>
              <a:t> של מחשבים ברשת עשוי להשתנות מפעם לפעם, בייחוד ברשתות אלחוטיות (למשל אם מחשב נכבה ונדלק מחדש, יכול להיות שמישהו יתפוס לו את ה-</a:t>
            </a:r>
            <a:r>
              <a:rPr lang="en-US" b="0" baseline="0" dirty="0" smtClean="0"/>
              <a:t>IP</a:t>
            </a:r>
            <a:r>
              <a:rPr lang="he-IL" b="0" baseline="0" dirty="0" smtClean="0"/>
              <a:t>, נלמד על זה בהמשך בנושא של </a:t>
            </a:r>
            <a:r>
              <a:rPr lang="en-US" b="0" baseline="0" dirty="0" smtClean="0"/>
              <a:t>DHCP</a:t>
            </a:r>
            <a:r>
              <a:rPr lang="he-IL" b="0" baseline="0" dirty="0" smtClean="0"/>
              <a:t>). זה אומר שכל הזמן צריך לעדכן את הטבלה הזאת וזה מעייף.</a:t>
            </a:r>
          </a:p>
          <a:p>
            <a:pPr algn="r" rtl="1"/>
            <a:endParaRPr lang="he-IL" b="0" dirty="0" smtClean="0"/>
          </a:p>
          <a:p>
            <a:pPr algn="r" rtl="1"/>
            <a:r>
              <a:rPr lang="he-IL" b="1" dirty="0" smtClean="0"/>
              <a:t>למישהו יש רעיון יותר טוב?</a:t>
            </a:r>
            <a:endParaRPr lang="en-US" b="1" dirty="0"/>
          </a:p>
        </p:txBody>
      </p:sp>
      <p:sp>
        <p:nvSpPr>
          <p:cNvPr id="4" name="Slide Number Placeholder 3"/>
          <p:cNvSpPr>
            <a:spLocks noGrp="1"/>
          </p:cNvSpPr>
          <p:nvPr>
            <p:ph type="sldNum" sz="quarter" idx="10"/>
          </p:nvPr>
        </p:nvSpPr>
        <p:spPr/>
        <p:txBody>
          <a:bodyPr/>
          <a:lstStyle/>
          <a:p>
            <a:fld id="{C12F1D54-C63F-497A-AAC6-71F24459E19C}" type="slidenum">
              <a:rPr lang="en-US" smtClean="0"/>
              <a:t>28</a:t>
            </a:fld>
            <a:endParaRPr lang="en-US"/>
          </a:p>
        </p:txBody>
      </p:sp>
    </p:spTree>
    <p:extLst>
      <p:ext uri="{BB962C8B-B14F-4D97-AF65-F5344CB8AC3E}">
        <p14:creationId xmlns:p14="http://schemas.microsoft.com/office/powerpoint/2010/main" val="2010184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b="1" dirty="0" smtClean="0"/>
              <a:t>U</a:t>
            </a:r>
            <a:endParaRPr lang="en-US" b="1" dirty="0"/>
          </a:p>
        </p:txBody>
      </p:sp>
      <p:sp>
        <p:nvSpPr>
          <p:cNvPr id="4" name="Slide Number Placeholder 3"/>
          <p:cNvSpPr>
            <a:spLocks noGrp="1"/>
          </p:cNvSpPr>
          <p:nvPr>
            <p:ph type="sldNum" sz="quarter" idx="10"/>
          </p:nvPr>
        </p:nvSpPr>
        <p:spPr/>
        <p:txBody>
          <a:bodyPr/>
          <a:lstStyle/>
          <a:p>
            <a:fld id="{C12F1D54-C63F-497A-AAC6-71F24459E19C}" type="slidenum">
              <a:rPr lang="en-US" smtClean="0"/>
              <a:t>29</a:t>
            </a:fld>
            <a:endParaRPr lang="en-US"/>
          </a:p>
        </p:txBody>
      </p:sp>
    </p:spTree>
    <p:extLst>
      <p:ext uri="{BB962C8B-B14F-4D97-AF65-F5344CB8AC3E}">
        <p14:creationId xmlns:p14="http://schemas.microsoft.com/office/powerpoint/2010/main" val="2719712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C12F1D54-C63F-497A-AAC6-71F24459E19C}" type="slidenum">
              <a:rPr lang="en-US" smtClean="0"/>
              <a:t>3</a:t>
            </a:fld>
            <a:endParaRPr lang="en-US"/>
          </a:p>
        </p:txBody>
      </p:sp>
    </p:spTree>
    <p:extLst>
      <p:ext uri="{BB962C8B-B14F-4D97-AF65-F5344CB8AC3E}">
        <p14:creationId xmlns:p14="http://schemas.microsoft.com/office/powerpoint/2010/main" val="2029124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dirty="0" smtClean="0"/>
              <a:t>לשיטה זו קוראים </a:t>
            </a:r>
            <a:r>
              <a:rPr lang="en-US" b="0" dirty="0" smtClean="0"/>
              <a:t>NAT Traversal</a:t>
            </a:r>
            <a:r>
              <a:rPr lang="he-IL" b="0" dirty="0" smtClean="0"/>
              <a:t> או </a:t>
            </a:r>
            <a:r>
              <a:rPr lang="en-US" b="0" dirty="0" smtClean="0"/>
              <a:t>Hole Punching</a:t>
            </a:r>
            <a:r>
              <a:rPr lang="he-IL" b="0" dirty="0" smtClean="0"/>
              <a:t>.</a:t>
            </a:r>
            <a:endParaRPr lang="en-US" b="0" dirty="0" smtClean="0"/>
          </a:p>
          <a:p>
            <a:pPr algn="r" rtl="1"/>
            <a:r>
              <a:rPr lang="he-IL" b="0" dirty="0" smtClean="0"/>
              <a:t>(אנחנו</a:t>
            </a:r>
            <a:r>
              <a:rPr lang="he-IL" b="0" baseline="0" dirty="0" smtClean="0"/>
              <a:t> מניחים שה-</a:t>
            </a:r>
            <a:r>
              <a:rPr lang="en-US" b="0" baseline="0" dirty="0" smtClean="0"/>
              <a:t>NAT</a:t>
            </a:r>
            <a:r>
              <a:rPr lang="he-IL" b="0" baseline="0" dirty="0" smtClean="0"/>
              <a:t> שלנו לא מחליף פורטים)</a:t>
            </a:r>
          </a:p>
          <a:p>
            <a:pPr algn="r" rtl="1"/>
            <a:endParaRPr lang="he-IL" b="0" dirty="0" smtClean="0"/>
          </a:p>
          <a:p>
            <a:pPr algn="r" rtl="1"/>
            <a:r>
              <a:rPr lang="he-IL" b="0" dirty="0" smtClean="0"/>
              <a:t>הדבר</a:t>
            </a:r>
            <a:r>
              <a:rPr lang="he-IL" b="0" baseline="0" dirty="0" smtClean="0"/>
              <a:t> הראשון שעלינו לדעת הוא ששני המחשבים מסוגלים לנהל תקשורת מול שרת </a:t>
            </a:r>
            <a:r>
              <a:rPr lang="he-IL" b="0" baseline="0" dirty="0" err="1" smtClean="0"/>
              <a:t>סקייפ</a:t>
            </a:r>
            <a:r>
              <a:rPr lang="he-IL" b="0" baseline="0" dirty="0" smtClean="0"/>
              <a:t>. מדוע?</a:t>
            </a:r>
            <a:r>
              <a:rPr lang="en-US" b="0" baseline="0" dirty="0" smtClean="0"/>
              <a:t> </a:t>
            </a:r>
            <a:r>
              <a:rPr lang="he-IL" b="0" baseline="0" dirty="0" smtClean="0"/>
              <a:t>כי זו שיחה בין לקוח לשרת כמו כל שיחה שאנחנו מבצעים מול אתר אינטרנט.</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0" baseline="0" dirty="0" smtClean="0"/>
              <a:t>השרת של </a:t>
            </a:r>
            <a:r>
              <a:rPr lang="he-IL" b="0" baseline="0" dirty="0" err="1" smtClean="0"/>
              <a:t>סקייפ</a:t>
            </a:r>
            <a:r>
              <a:rPr lang="he-IL" b="0" baseline="0" dirty="0" smtClean="0"/>
              <a:t> הוא שרת </a:t>
            </a:r>
            <a:r>
              <a:rPr lang="he-IL" b="0" baseline="0" dirty="0" err="1" smtClean="0"/>
              <a:t>אמיתי</a:t>
            </a:r>
            <a:r>
              <a:rPr lang="he-IL" b="0" baseline="0" dirty="0" smtClean="0"/>
              <a:t> ולכן כל </a:t>
            </a:r>
            <a:r>
              <a:rPr lang="he-IL" b="0" baseline="0" dirty="0" err="1" smtClean="0"/>
              <a:t>הקנפוגים</a:t>
            </a:r>
            <a:r>
              <a:rPr lang="he-IL" b="0" baseline="0" dirty="0" smtClean="0"/>
              <a:t> בצד שלו עובדים והוא מסוגל להאזין בפורט 100 בלי בעיה.</a:t>
            </a:r>
            <a:endParaRPr lang="en-US" b="0" dirty="0" smtClean="0"/>
          </a:p>
          <a:p>
            <a:pPr algn="r" rtl="1"/>
            <a:r>
              <a:rPr lang="he-IL" b="0" dirty="0" smtClean="0"/>
              <a:t>השיחה של כל משתמש עם שרת </a:t>
            </a:r>
            <a:r>
              <a:rPr lang="he-IL" b="0" dirty="0" err="1" smtClean="0"/>
              <a:t>סקייפ</a:t>
            </a:r>
            <a:r>
              <a:rPr lang="he-IL" b="0" baseline="0" dirty="0" smtClean="0"/>
              <a:t> נמשכת כל הזמן כאשר אנו משתמשים בתוכנה (למשל דרך השיחה עם השרת אני יכול לקבל הודעות טקסט, בקשות חברות ועוד).</a:t>
            </a:r>
          </a:p>
          <a:p>
            <a:pPr algn="r" rtl="1"/>
            <a:r>
              <a:rPr lang="he-IL" b="0" baseline="0" dirty="0" smtClean="0"/>
              <a:t>אם מחשב א' מנהל שיחה עם </a:t>
            </a:r>
            <a:r>
              <a:rPr lang="he-IL" b="0" baseline="0" dirty="0" err="1" smtClean="0"/>
              <a:t>סקייפ</a:t>
            </a:r>
            <a:r>
              <a:rPr lang="he-IL" b="0" baseline="0" dirty="0" smtClean="0"/>
              <a:t>, איך תיראה השורה בטבלת ה-</a:t>
            </a:r>
            <a:r>
              <a:rPr lang="en-US" b="0" baseline="0" dirty="0" smtClean="0"/>
              <a:t>NAT</a:t>
            </a:r>
            <a:r>
              <a:rPr lang="he-IL" b="0" baseline="0" dirty="0" smtClean="0"/>
              <a:t> שלו?</a:t>
            </a:r>
            <a:endParaRPr lang="he-IL" b="0" dirty="0" smtClean="0"/>
          </a:p>
          <a:p>
            <a:pPr algn="r" rtl="1"/>
            <a:endParaRPr lang="he-IL" b="0" dirty="0" smtClean="0"/>
          </a:p>
          <a:p>
            <a:pPr algn="r" rtl="1"/>
            <a:r>
              <a:rPr lang="he-IL" b="0" dirty="0" smtClean="0"/>
              <a:t>בוא נגיד שכאשר ג'וני </a:t>
            </a:r>
            <a:r>
              <a:rPr lang="he-IL" b="0" baseline="0" dirty="0" smtClean="0"/>
              <a:t>רוצה לייצר שיחה עם מחשב א' הוא פונה קודם כל לשרת </a:t>
            </a:r>
            <a:r>
              <a:rPr lang="he-IL" b="0" baseline="0" dirty="0" err="1" smtClean="0"/>
              <a:t>סקייפ</a:t>
            </a:r>
            <a:r>
              <a:rPr lang="he-IL" b="0" baseline="0" dirty="0" smtClean="0"/>
              <a:t>, ואומר לו "אני רוצה להתקשר למחשב א'". </a:t>
            </a:r>
          </a:p>
          <a:p>
            <a:pPr algn="r" rtl="1"/>
            <a:r>
              <a:rPr lang="he-IL" b="0" baseline="0" dirty="0" smtClean="0"/>
              <a:t>שרת </a:t>
            </a:r>
            <a:r>
              <a:rPr lang="he-IL" b="0" baseline="0" dirty="0" err="1" smtClean="0"/>
              <a:t>הסקייפ</a:t>
            </a:r>
            <a:r>
              <a:rPr lang="he-IL" b="0" baseline="0" dirty="0" smtClean="0"/>
              <a:t> מבין שיש פה רצון בשיחה. הוא מחליט על פורטים בהם שני הצדדים יאזינו ומודיע אותם לשני הצדדים.</a:t>
            </a:r>
          </a:p>
        </p:txBody>
      </p:sp>
      <p:sp>
        <p:nvSpPr>
          <p:cNvPr id="4" name="Slide Number Placeholder 3"/>
          <p:cNvSpPr>
            <a:spLocks noGrp="1"/>
          </p:cNvSpPr>
          <p:nvPr>
            <p:ph type="sldNum" sz="quarter" idx="10"/>
          </p:nvPr>
        </p:nvSpPr>
        <p:spPr/>
        <p:txBody>
          <a:bodyPr/>
          <a:lstStyle/>
          <a:p>
            <a:fld id="{C12F1D54-C63F-497A-AAC6-71F24459E19C}" type="slidenum">
              <a:rPr lang="en-US" smtClean="0"/>
              <a:t>30</a:t>
            </a:fld>
            <a:endParaRPr lang="en-US"/>
          </a:p>
        </p:txBody>
      </p:sp>
    </p:spTree>
    <p:extLst>
      <p:ext uri="{BB962C8B-B14F-4D97-AF65-F5344CB8AC3E}">
        <p14:creationId xmlns:p14="http://schemas.microsoft.com/office/powerpoint/2010/main" val="2470477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dirty="0" smtClean="0"/>
              <a:t>הדבר</a:t>
            </a:r>
            <a:r>
              <a:rPr lang="he-IL" b="0" baseline="0" dirty="0" smtClean="0"/>
              <a:t> הראשון שעלינו לדעת הוא ששני המחשבים מסוגלים לנהל תקשורת מול שרת </a:t>
            </a:r>
            <a:r>
              <a:rPr lang="he-IL" b="0" baseline="0" dirty="0" err="1" smtClean="0"/>
              <a:t>סקייפ</a:t>
            </a:r>
            <a:r>
              <a:rPr lang="he-IL" b="0" baseline="0" dirty="0" smtClean="0"/>
              <a:t>. מדוע?</a:t>
            </a:r>
            <a:r>
              <a:rPr lang="en-US" b="0" baseline="0" dirty="0" smtClean="0"/>
              <a:t> </a:t>
            </a:r>
            <a:r>
              <a:rPr lang="he-IL" b="0" baseline="0" dirty="0" smtClean="0"/>
              <a:t>כי זו שיחה בין לקוח לשרת כמו כל שיחה שאנחנו מבצעים מול אתר אינטרנט.</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0" baseline="0" dirty="0" smtClean="0"/>
              <a:t>השרת של </a:t>
            </a:r>
            <a:r>
              <a:rPr lang="he-IL" b="0" baseline="0" dirty="0" err="1" smtClean="0"/>
              <a:t>סקייפ</a:t>
            </a:r>
            <a:r>
              <a:rPr lang="he-IL" b="0" baseline="0" dirty="0" smtClean="0"/>
              <a:t> הוא שרת </a:t>
            </a:r>
            <a:r>
              <a:rPr lang="he-IL" b="0" baseline="0" dirty="0" err="1" smtClean="0"/>
              <a:t>אמיתי</a:t>
            </a:r>
            <a:r>
              <a:rPr lang="he-IL" b="0" baseline="0" dirty="0" smtClean="0"/>
              <a:t> ולכן כל </a:t>
            </a:r>
            <a:r>
              <a:rPr lang="he-IL" b="0" baseline="0" dirty="0" err="1" smtClean="0"/>
              <a:t>הקנפוגים</a:t>
            </a:r>
            <a:r>
              <a:rPr lang="he-IL" b="0" baseline="0" dirty="0" smtClean="0"/>
              <a:t> בצד שלו עובדים והוא מסוגל להאזין בפורט 100 בלי בעיה.</a:t>
            </a:r>
            <a:endParaRPr lang="en-US" b="0" dirty="0" smtClean="0"/>
          </a:p>
          <a:p>
            <a:pPr algn="r" rtl="1"/>
            <a:r>
              <a:rPr lang="he-IL" b="0" dirty="0" smtClean="0"/>
              <a:t>השיחה של כל משתמש עם שרת </a:t>
            </a:r>
            <a:r>
              <a:rPr lang="he-IL" b="0" dirty="0" err="1" smtClean="0"/>
              <a:t>סקייפ</a:t>
            </a:r>
            <a:r>
              <a:rPr lang="he-IL" b="0" baseline="0" dirty="0" smtClean="0"/>
              <a:t> נמשכת כל הזמן כאשר אנו משתמשים בתוכנה (למשל דרך השיחה עם השרת אני יכול לקבל הודעות טקסט, בקשות חברות ועוד).</a:t>
            </a:r>
          </a:p>
          <a:p>
            <a:pPr algn="r" rtl="1"/>
            <a:r>
              <a:rPr lang="he-IL" b="0" baseline="0" dirty="0" smtClean="0"/>
              <a:t>אם מחשב א' מנהל שיחה עם </a:t>
            </a:r>
            <a:r>
              <a:rPr lang="he-IL" b="0" baseline="0" dirty="0" err="1" smtClean="0"/>
              <a:t>סקייפ</a:t>
            </a:r>
            <a:r>
              <a:rPr lang="he-IL" b="0" baseline="0" dirty="0" smtClean="0"/>
              <a:t>, איך תיראה השורה בטבלת ה-</a:t>
            </a:r>
            <a:r>
              <a:rPr lang="en-US" b="0" baseline="0" dirty="0" smtClean="0"/>
              <a:t>NAT</a:t>
            </a:r>
            <a:r>
              <a:rPr lang="he-IL" b="0" baseline="0" dirty="0" smtClean="0"/>
              <a:t> שלו?</a:t>
            </a:r>
            <a:endParaRPr lang="he-IL" b="0" dirty="0" smtClean="0"/>
          </a:p>
          <a:p>
            <a:pPr algn="r" rtl="1"/>
            <a:endParaRPr lang="he-IL" b="0" dirty="0" smtClean="0"/>
          </a:p>
          <a:p>
            <a:pPr algn="r" rtl="1"/>
            <a:r>
              <a:rPr lang="he-IL" b="0" dirty="0" smtClean="0"/>
              <a:t>בוא נגיד שכאשר ג'וני </a:t>
            </a:r>
            <a:r>
              <a:rPr lang="he-IL" b="0" baseline="0" dirty="0" smtClean="0"/>
              <a:t>רוצה לייצר שיחה עם מחשב א' הוא פונה קודם כל לשרת </a:t>
            </a:r>
            <a:r>
              <a:rPr lang="he-IL" b="0" baseline="0" dirty="0" err="1" smtClean="0"/>
              <a:t>סקייפ</a:t>
            </a:r>
            <a:r>
              <a:rPr lang="he-IL" b="0" baseline="0" dirty="0" smtClean="0"/>
              <a:t>, ואומר לו "אני רוצה להתקשר למחשב א'". </a:t>
            </a:r>
          </a:p>
          <a:p>
            <a:pPr algn="r" rtl="1"/>
            <a:r>
              <a:rPr lang="he-IL" b="0" baseline="0" dirty="0" smtClean="0"/>
              <a:t>שרת </a:t>
            </a:r>
            <a:r>
              <a:rPr lang="he-IL" b="0" baseline="0" dirty="0" err="1" smtClean="0"/>
              <a:t>הסקייפ</a:t>
            </a:r>
            <a:r>
              <a:rPr lang="he-IL" b="0" baseline="0" dirty="0" smtClean="0"/>
              <a:t> מבין שיש פה רצון בשיחה. הוא מחליט על פורטים בהם שני הצדדים יאזינו ומודיע אותם לשני הצדדים.</a:t>
            </a:r>
          </a:p>
          <a:p>
            <a:pPr algn="r" rtl="1"/>
            <a:endParaRPr lang="he-IL" b="0" baseline="0" dirty="0" smtClean="0"/>
          </a:p>
          <a:p>
            <a:pPr algn="r" rtl="1"/>
            <a:r>
              <a:rPr lang="he-IL" b="0" baseline="0" dirty="0" smtClean="0"/>
              <a:t>עכשיו מחשב א' (בהוראות השרת) שולח חבילה לג'וני, כאשר ה-</a:t>
            </a:r>
            <a:r>
              <a:rPr lang="en-US" b="0" baseline="0" dirty="0" err="1" smtClean="0"/>
              <a:t>src</a:t>
            </a:r>
            <a:r>
              <a:rPr lang="en-US" b="0" baseline="0" dirty="0" smtClean="0"/>
              <a:t> port</a:t>
            </a:r>
            <a:r>
              <a:rPr lang="he-IL" b="0" baseline="0" dirty="0" smtClean="0"/>
              <a:t> הוא 50 – זה שהוא מאזין בו, ופורט היעד הוא 60 – זה שג'וני מאזין לו.</a:t>
            </a:r>
          </a:p>
          <a:p>
            <a:pPr algn="r" rtl="1"/>
            <a:r>
              <a:rPr lang="he-IL" b="0" baseline="0" dirty="0" smtClean="0"/>
              <a:t>יכול להיות שהחבילה הזאת בכלל לא תגיע לג'וני (כי הוא גם מאחורי </a:t>
            </a:r>
            <a:r>
              <a:rPr lang="en-US" b="0" baseline="0" dirty="0" smtClean="0"/>
              <a:t>NAT</a:t>
            </a:r>
            <a:r>
              <a:rPr lang="he-IL" b="0" baseline="0" dirty="0" smtClean="0"/>
              <a:t>) אבל זה לא משנה. מה חשוב?</a:t>
            </a:r>
          </a:p>
          <a:p>
            <a:pPr algn="r" rtl="1"/>
            <a:r>
              <a:rPr lang="he-IL" b="1" baseline="0" dirty="0" smtClean="0"/>
              <a:t>שהתווספה שורה בטבלת ה-</a:t>
            </a:r>
            <a:r>
              <a:rPr lang="en-US" b="1" baseline="0" dirty="0" smtClean="0"/>
              <a:t>NAT</a:t>
            </a:r>
            <a:r>
              <a:rPr lang="he-IL" b="1" baseline="0" dirty="0" smtClean="0"/>
              <a:t> שלי</a:t>
            </a:r>
            <a:r>
              <a:rPr lang="en-US" b="1" baseline="0" dirty="0" smtClean="0"/>
              <a:t>!!</a:t>
            </a:r>
            <a:r>
              <a:rPr lang="he-IL" b="1" baseline="0" dirty="0" smtClean="0"/>
              <a:t> </a:t>
            </a:r>
            <a:r>
              <a:rPr lang="he-IL" b="0" baseline="0" dirty="0" smtClean="0"/>
              <a:t>כעת בעצם אם תגיע פניה לפורט 50 מבחוץ, ה-</a:t>
            </a:r>
            <a:r>
              <a:rPr lang="en-US" b="0" baseline="0" dirty="0" smtClean="0"/>
              <a:t>NAT</a:t>
            </a:r>
            <a:r>
              <a:rPr lang="he-IL" b="0" baseline="0" dirty="0" smtClean="0"/>
              <a:t> שלי ידע שזה מיועד אלי, לפורט 50 הפנימי שלי!</a:t>
            </a:r>
          </a:p>
          <a:p>
            <a:pPr algn="r" rtl="1"/>
            <a:endParaRPr lang="he-IL" b="0" baseline="0" dirty="0" smtClean="0"/>
          </a:p>
          <a:p>
            <a:pPr algn="r" rtl="1"/>
            <a:r>
              <a:rPr lang="he-IL" b="0" baseline="0" dirty="0" smtClean="0"/>
              <a:t>עכשיו כשהתשובה מגיעה מג'וני, ה-</a:t>
            </a:r>
            <a:r>
              <a:rPr lang="en-US" b="0" baseline="0" dirty="0" smtClean="0"/>
              <a:t>NAT</a:t>
            </a:r>
            <a:r>
              <a:rPr lang="he-IL" b="0" baseline="0" dirty="0" smtClean="0"/>
              <a:t> נותן לה לעבור בלי בעיה.</a:t>
            </a:r>
          </a:p>
          <a:p>
            <a:pPr algn="r" rtl="1"/>
            <a:endParaRPr lang="he-IL" b="0" baseline="0" dirty="0" smtClean="0"/>
          </a:p>
          <a:p>
            <a:pPr algn="r" rtl="1"/>
            <a:r>
              <a:rPr lang="he-IL" b="0" baseline="0" dirty="0" smtClean="0"/>
              <a:t>זו בעצם דרך לעקוף את ה-</a:t>
            </a:r>
            <a:r>
              <a:rPr lang="en-US" b="0" baseline="0" dirty="0" smtClean="0"/>
              <a:t>NAT</a:t>
            </a:r>
            <a:r>
              <a:rPr lang="he-IL" b="0" baseline="0" dirty="0" smtClean="0"/>
              <a:t> (</a:t>
            </a:r>
            <a:r>
              <a:rPr lang="en-US" b="0" baseline="0" dirty="0" smtClean="0"/>
              <a:t>NAT Traversal</a:t>
            </a:r>
            <a:r>
              <a:rPr lang="he-IL" b="0" baseline="0" dirty="0" smtClean="0"/>
              <a:t>) בלי לעשות </a:t>
            </a:r>
            <a:r>
              <a:rPr lang="he-IL" b="0" baseline="0" dirty="0" err="1" smtClean="0"/>
              <a:t>קנפוגים</a:t>
            </a:r>
            <a:r>
              <a:rPr lang="he-IL" b="0" baseline="0" dirty="0" smtClean="0"/>
              <a:t> ושינויי הגדרות מסובכים יותר.</a:t>
            </a:r>
          </a:p>
          <a:p>
            <a:pPr algn="r" rtl="1"/>
            <a:endParaRPr lang="he-IL" b="0" baseline="0"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b="0" dirty="0" smtClean="0"/>
              <a:t>שימו לב – הפתרון הזה לא יעבוד עם שני ה-</a:t>
            </a:r>
            <a:r>
              <a:rPr lang="en-US" b="0" dirty="0" smtClean="0"/>
              <a:t>NAT</a:t>
            </a:r>
            <a:r>
              <a:rPr lang="he-IL" b="0" dirty="0" smtClean="0"/>
              <a:t>ים</a:t>
            </a:r>
            <a:r>
              <a:rPr lang="he-IL" b="0" baseline="0" dirty="0" smtClean="0"/>
              <a:t> בשני הצדדים מחליפים פורטים!</a:t>
            </a:r>
            <a:endParaRPr lang="he-IL" b="0" dirty="0" smtClean="0"/>
          </a:p>
          <a:p>
            <a:pPr algn="r" rtl="1"/>
            <a:r>
              <a:rPr lang="he-IL" b="0" baseline="0" dirty="0" smtClean="0"/>
              <a:t>אם רק אחד מהם מחליף פורטים – זה מספיק טוב. </a:t>
            </a:r>
          </a:p>
          <a:p>
            <a:pPr algn="r" rtl="1"/>
            <a:endParaRPr lang="he-IL" b="0" baseline="0" dirty="0" smtClean="0"/>
          </a:p>
          <a:p>
            <a:pPr algn="r" rtl="1"/>
            <a:endParaRPr lang="he-IL" b="0" baseline="0" dirty="0" smtClean="0"/>
          </a:p>
          <a:p>
            <a:pPr algn="r" rtl="1"/>
            <a:endParaRPr lang="he-IL" b="1" baseline="0" dirty="0" smtClean="0"/>
          </a:p>
        </p:txBody>
      </p:sp>
      <p:sp>
        <p:nvSpPr>
          <p:cNvPr id="4" name="Slide Number Placeholder 3"/>
          <p:cNvSpPr>
            <a:spLocks noGrp="1"/>
          </p:cNvSpPr>
          <p:nvPr>
            <p:ph type="sldNum" sz="quarter" idx="10"/>
          </p:nvPr>
        </p:nvSpPr>
        <p:spPr/>
        <p:txBody>
          <a:bodyPr/>
          <a:lstStyle/>
          <a:p>
            <a:fld id="{C12F1D54-C63F-497A-AAC6-71F24459E19C}" type="slidenum">
              <a:rPr lang="en-US" smtClean="0"/>
              <a:t>31</a:t>
            </a:fld>
            <a:endParaRPr lang="en-US"/>
          </a:p>
        </p:txBody>
      </p:sp>
    </p:spTree>
    <p:extLst>
      <p:ext uri="{BB962C8B-B14F-4D97-AF65-F5344CB8AC3E}">
        <p14:creationId xmlns:p14="http://schemas.microsoft.com/office/powerpoint/2010/main" val="486491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b="1" dirty="0" smtClean="0"/>
              <a:t>U</a:t>
            </a:r>
            <a:endParaRPr lang="en-US" b="1" dirty="0"/>
          </a:p>
        </p:txBody>
      </p:sp>
      <p:sp>
        <p:nvSpPr>
          <p:cNvPr id="4" name="Slide Number Placeholder 3"/>
          <p:cNvSpPr>
            <a:spLocks noGrp="1"/>
          </p:cNvSpPr>
          <p:nvPr>
            <p:ph type="sldNum" sz="quarter" idx="10"/>
          </p:nvPr>
        </p:nvSpPr>
        <p:spPr/>
        <p:txBody>
          <a:bodyPr/>
          <a:lstStyle/>
          <a:p>
            <a:fld id="{C12F1D54-C63F-497A-AAC6-71F24459E19C}" type="slidenum">
              <a:rPr lang="en-US" smtClean="0"/>
              <a:t>32</a:t>
            </a:fld>
            <a:endParaRPr lang="en-US"/>
          </a:p>
        </p:txBody>
      </p:sp>
    </p:spTree>
    <p:extLst>
      <p:ext uri="{BB962C8B-B14F-4D97-AF65-F5344CB8AC3E}">
        <p14:creationId xmlns:p14="http://schemas.microsoft.com/office/powerpoint/2010/main" val="3952285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0" baseline="0" dirty="0" smtClean="0"/>
          </a:p>
        </p:txBody>
      </p:sp>
      <p:sp>
        <p:nvSpPr>
          <p:cNvPr id="4" name="Slide Number Placeholder 3"/>
          <p:cNvSpPr>
            <a:spLocks noGrp="1"/>
          </p:cNvSpPr>
          <p:nvPr>
            <p:ph type="sldNum" sz="quarter" idx="10"/>
          </p:nvPr>
        </p:nvSpPr>
        <p:spPr/>
        <p:txBody>
          <a:bodyPr/>
          <a:lstStyle/>
          <a:p>
            <a:fld id="{C12F1D54-C63F-497A-AAC6-71F24459E19C}" type="slidenum">
              <a:rPr lang="en-US" smtClean="0"/>
              <a:t>33</a:t>
            </a:fld>
            <a:endParaRPr lang="en-US"/>
          </a:p>
        </p:txBody>
      </p:sp>
    </p:spTree>
    <p:extLst>
      <p:ext uri="{BB962C8B-B14F-4D97-AF65-F5344CB8AC3E}">
        <p14:creationId xmlns:p14="http://schemas.microsoft.com/office/powerpoint/2010/main" val="29400368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עד היום לקחנו הנחה אחת – תמיד הסתכלנו על רשתות שבהם לכל המחשבים יש כתובת </a:t>
            </a:r>
            <a:r>
              <a:rPr lang="en-US" b="0" baseline="0" dirty="0" smtClean="0"/>
              <a:t>IP</a:t>
            </a:r>
            <a:r>
              <a:rPr lang="he-IL" b="0" baseline="0" dirty="0" smtClean="0"/>
              <a:t>.</a:t>
            </a:r>
          </a:p>
          <a:p>
            <a:pPr algn="r" rtl="1"/>
            <a:r>
              <a:rPr lang="he-IL" b="0" baseline="0" dirty="0" smtClean="0"/>
              <a:t>אבל האמת היא שכשמחשב מצטרף לרשת, הוא לא יודע לבד מה כתובת ה-</a:t>
            </a:r>
            <a:r>
              <a:rPr lang="en-US" b="0" baseline="0" dirty="0" smtClean="0"/>
              <a:t>IP</a:t>
            </a:r>
            <a:r>
              <a:rPr lang="he-IL" b="0" baseline="0" dirty="0" smtClean="0"/>
              <a:t> שלו!</a:t>
            </a:r>
          </a:p>
          <a:p>
            <a:pPr algn="r" rtl="1"/>
            <a:endParaRPr lang="he-IL" b="0" baseline="0" dirty="0" smtClean="0"/>
          </a:p>
        </p:txBody>
      </p:sp>
      <p:sp>
        <p:nvSpPr>
          <p:cNvPr id="4" name="Slide Number Placeholder 3"/>
          <p:cNvSpPr>
            <a:spLocks noGrp="1"/>
          </p:cNvSpPr>
          <p:nvPr>
            <p:ph type="sldNum" sz="quarter" idx="10"/>
          </p:nvPr>
        </p:nvSpPr>
        <p:spPr/>
        <p:txBody>
          <a:bodyPr/>
          <a:lstStyle/>
          <a:p>
            <a:fld id="{C12F1D54-C63F-497A-AAC6-71F24459E19C}" type="slidenum">
              <a:rPr lang="en-US" smtClean="0"/>
              <a:t>34</a:t>
            </a:fld>
            <a:endParaRPr lang="en-US"/>
          </a:p>
        </p:txBody>
      </p:sp>
    </p:spTree>
    <p:extLst>
      <p:ext uri="{BB962C8B-B14F-4D97-AF65-F5344CB8AC3E}">
        <p14:creationId xmlns:p14="http://schemas.microsoft.com/office/powerpoint/2010/main" val="22101614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baseline="0" dirty="0" smtClean="0"/>
              <a:t>השלב הראשון </a:t>
            </a:r>
            <a:r>
              <a:rPr lang="he-IL" b="0" baseline="0" dirty="0" smtClean="0"/>
              <a:t>הוא כמובן להתחבר פיזית לרשת. במקרה של רשת חוטית, זה אומר לחבר כבל בין מחשב ג' לבין </a:t>
            </a:r>
            <a:r>
              <a:rPr lang="he-IL" b="0" baseline="0" dirty="0" err="1" smtClean="0"/>
              <a:t>הראוטר</a:t>
            </a:r>
            <a:r>
              <a:rPr lang="he-IL" b="0" baseline="0" dirty="0" smtClean="0"/>
              <a:t> או ה-</a:t>
            </a:r>
            <a:r>
              <a:rPr lang="en-US" b="0" baseline="0" dirty="0" smtClean="0"/>
              <a:t>Switch</a:t>
            </a:r>
            <a:r>
              <a:rPr lang="he-IL" b="0" baseline="0" dirty="0" smtClean="0"/>
              <a:t>.</a:t>
            </a:r>
          </a:p>
          <a:p>
            <a:pPr algn="r" rtl="1"/>
            <a:r>
              <a:rPr lang="he-IL" b="0" baseline="0" dirty="0" smtClean="0"/>
              <a:t>במקרה של רשת אלחוטית זה יותר אומר לבחור את הרשת מכל הרשתות שמפרסמות את עצמן באוויר (נדבר עוד על </a:t>
            </a:r>
            <a:r>
              <a:rPr lang="en-US" b="0" baseline="0" dirty="0" err="1" smtClean="0"/>
              <a:t>Wifi</a:t>
            </a:r>
            <a:r>
              <a:rPr lang="he-IL" b="0" baseline="0" dirty="0" smtClean="0"/>
              <a:t> בשבוע הבא).</a:t>
            </a:r>
          </a:p>
          <a:p>
            <a:pPr algn="r" rtl="1"/>
            <a:endParaRPr lang="he-IL" b="0" baseline="0" dirty="0" smtClean="0"/>
          </a:p>
        </p:txBody>
      </p:sp>
      <p:sp>
        <p:nvSpPr>
          <p:cNvPr id="4" name="Slide Number Placeholder 3"/>
          <p:cNvSpPr>
            <a:spLocks noGrp="1"/>
          </p:cNvSpPr>
          <p:nvPr>
            <p:ph type="sldNum" sz="quarter" idx="10"/>
          </p:nvPr>
        </p:nvSpPr>
        <p:spPr/>
        <p:txBody>
          <a:bodyPr/>
          <a:lstStyle/>
          <a:p>
            <a:fld id="{C12F1D54-C63F-497A-AAC6-71F24459E19C}" type="slidenum">
              <a:rPr lang="en-US" smtClean="0"/>
              <a:t>35</a:t>
            </a:fld>
            <a:endParaRPr lang="en-US"/>
          </a:p>
        </p:txBody>
      </p:sp>
    </p:spTree>
    <p:extLst>
      <p:ext uri="{BB962C8B-B14F-4D97-AF65-F5344CB8AC3E}">
        <p14:creationId xmlns:p14="http://schemas.microsoft.com/office/powerpoint/2010/main" val="43059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baseline="0" dirty="0" smtClean="0"/>
              <a:t>השלב השני </a:t>
            </a:r>
            <a:r>
              <a:rPr lang="he-IL" b="0" baseline="0" dirty="0" smtClean="0"/>
              <a:t>הוא קבלה של כתובת </a:t>
            </a:r>
            <a:r>
              <a:rPr lang="en-US" b="0" baseline="0" dirty="0" smtClean="0"/>
              <a:t>IP</a:t>
            </a:r>
            <a:r>
              <a:rPr lang="he-IL" b="0" baseline="0" dirty="0" smtClean="0"/>
              <a:t> וההגדרות הנוספות. בלי שיש לי כתובת </a:t>
            </a:r>
            <a:r>
              <a:rPr lang="en-US" b="0" baseline="0" dirty="0" smtClean="0"/>
              <a:t>IP</a:t>
            </a:r>
            <a:r>
              <a:rPr lang="he-IL" b="0" baseline="0" dirty="0" smtClean="0"/>
              <a:t> אין לי שום דרך לתקשר ברשת.</a:t>
            </a:r>
          </a:p>
          <a:p>
            <a:pPr algn="r" rtl="1"/>
            <a:r>
              <a:rPr lang="he-IL" b="0" baseline="0" dirty="0" smtClean="0"/>
              <a:t>היא יכולה להיעשות ב-2 דרכים.</a:t>
            </a:r>
          </a:p>
          <a:p>
            <a:pPr algn="r" rtl="1"/>
            <a:endParaRPr lang="he-IL" b="0" baseline="0" dirty="0" smtClean="0"/>
          </a:p>
        </p:txBody>
      </p:sp>
      <p:sp>
        <p:nvSpPr>
          <p:cNvPr id="4" name="Slide Number Placeholder 3"/>
          <p:cNvSpPr>
            <a:spLocks noGrp="1"/>
          </p:cNvSpPr>
          <p:nvPr>
            <p:ph type="sldNum" sz="quarter" idx="10"/>
          </p:nvPr>
        </p:nvSpPr>
        <p:spPr/>
        <p:txBody>
          <a:bodyPr/>
          <a:lstStyle/>
          <a:p>
            <a:fld id="{C12F1D54-C63F-497A-AAC6-71F24459E19C}" type="slidenum">
              <a:rPr lang="en-US" smtClean="0"/>
              <a:t>36</a:t>
            </a:fld>
            <a:endParaRPr lang="en-US"/>
          </a:p>
        </p:txBody>
      </p:sp>
    </p:spTree>
    <p:extLst>
      <p:ext uri="{BB962C8B-B14F-4D97-AF65-F5344CB8AC3E}">
        <p14:creationId xmlns:p14="http://schemas.microsoft.com/office/powerpoint/2010/main" val="27411648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[שקף חשוב]</a:t>
            </a:r>
          </a:p>
        </p:txBody>
      </p:sp>
      <p:sp>
        <p:nvSpPr>
          <p:cNvPr id="4" name="Slide Number Placeholder 3"/>
          <p:cNvSpPr>
            <a:spLocks noGrp="1"/>
          </p:cNvSpPr>
          <p:nvPr>
            <p:ph type="sldNum" sz="quarter" idx="10"/>
          </p:nvPr>
        </p:nvSpPr>
        <p:spPr/>
        <p:txBody>
          <a:bodyPr/>
          <a:lstStyle/>
          <a:p>
            <a:fld id="{C12F1D54-C63F-497A-AAC6-71F24459E19C}" type="slidenum">
              <a:rPr lang="en-US" smtClean="0"/>
              <a:t>37</a:t>
            </a:fld>
            <a:endParaRPr lang="en-US"/>
          </a:p>
        </p:txBody>
      </p:sp>
    </p:spTree>
    <p:extLst>
      <p:ext uri="{BB962C8B-B14F-4D97-AF65-F5344CB8AC3E}">
        <p14:creationId xmlns:p14="http://schemas.microsoft.com/office/powerpoint/2010/main" val="18558935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אנחנו רואים כאן שיש את כל ההגדרות שיש ב-</a:t>
            </a:r>
            <a:r>
              <a:rPr lang="en-US" b="0" baseline="0" dirty="0" smtClean="0"/>
              <a:t>ipconfig</a:t>
            </a:r>
            <a:r>
              <a:rPr lang="he-IL" b="0" baseline="0" dirty="0" smtClean="0"/>
              <a:t>, כל ההגדרות שצריך בשביל להיכנס לרשת.</a:t>
            </a:r>
          </a:p>
        </p:txBody>
      </p:sp>
      <p:sp>
        <p:nvSpPr>
          <p:cNvPr id="4" name="Slide Number Placeholder 3"/>
          <p:cNvSpPr>
            <a:spLocks noGrp="1"/>
          </p:cNvSpPr>
          <p:nvPr>
            <p:ph type="sldNum" sz="quarter" idx="10"/>
          </p:nvPr>
        </p:nvSpPr>
        <p:spPr/>
        <p:txBody>
          <a:bodyPr/>
          <a:lstStyle/>
          <a:p>
            <a:fld id="{C12F1D54-C63F-497A-AAC6-71F24459E19C}" type="slidenum">
              <a:rPr lang="en-US" smtClean="0"/>
              <a:t>38</a:t>
            </a:fld>
            <a:endParaRPr lang="en-US"/>
          </a:p>
        </p:txBody>
      </p:sp>
    </p:spTree>
    <p:extLst>
      <p:ext uri="{BB962C8B-B14F-4D97-AF65-F5344CB8AC3E}">
        <p14:creationId xmlns:p14="http://schemas.microsoft.com/office/powerpoint/2010/main" val="3445273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כל פעם שאנחנו מצטרפים לרשת </a:t>
            </a:r>
            <a:r>
              <a:rPr lang="en-US" b="0" baseline="0" dirty="0" smtClean="0"/>
              <a:t>WIFI </a:t>
            </a:r>
            <a:r>
              <a:rPr lang="he-IL" b="0" baseline="0" dirty="0" smtClean="0"/>
              <a:t>חדשה, אנחנו משתמשים ב-</a:t>
            </a:r>
            <a:r>
              <a:rPr lang="en-US" b="0" baseline="0" dirty="0" smtClean="0"/>
              <a:t>DHCP</a:t>
            </a:r>
            <a:r>
              <a:rPr lang="he-IL" b="0" baseline="0" dirty="0" smtClean="0"/>
              <a:t> מבלי לדעת!</a:t>
            </a:r>
          </a:p>
          <a:p>
            <a:pPr algn="r" rtl="1"/>
            <a:endParaRPr lang="he-IL" b="0" baseline="0" dirty="0" smtClean="0"/>
          </a:p>
          <a:p>
            <a:pPr algn="r" rtl="1"/>
            <a:r>
              <a:rPr lang="he-IL" b="0" baseline="0" dirty="0" smtClean="0"/>
              <a:t>יש ויכוח לגבי איזה שכבה זה </a:t>
            </a:r>
            <a:r>
              <a:rPr lang="en-US" b="0" baseline="0" dirty="0" smtClean="0"/>
              <a:t>DHCP</a:t>
            </a:r>
            <a:r>
              <a:rPr lang="he-IL" b="0" baseline="0" dirty="0" smtClean="0"/>
              <a:t>, לכאורה הוא עובר מעל </a:t>
            </a:r>
            <a:r>
              <a:rPr lang="en-US" b="0" baseline="0" dirty="0" smtClean="0"/>
              <a:t>UDP</a:t>
            </a:r>
            <a:r>
              <a:rPr lang="he-IL" b="0" baseline="0" dirty="0" smtClean="0"/>
              <a:t> ו-</a:t>
            </a:r>
            <a:r>
              <a:rPr lang="en-US" b="0" baseline="0" dirty="0" smtClean="0"/>
              <a:t>IP</a:t>
            </a:r>
            <a:r>
              <a:rPr lang="he-IL" b="0" baseline="0" dirty="0" smtClean="0"/>
              <a:t> אז הוא אפליקציה, אבל למעשה הוא פרוטוקול שקשור להקמת רשת ולא להעברת מידע.</a:t>
            </a:r>
          </a:p>
          <a:p>
            <a:pPr algn="r" rtl="1"/>
            <a:r>
              <a:rPr lang="he-IL" b="0" baseline="0" dirty="0" smtClean="0"/>
              <a:t>והאמת היא... שזה לא כל כך משנה! זה פרט טכני שלא נתעכב אליו.</a:t>
            </a:r>
          </a:p>
        </p:txBody>
      </p:sp>
      <p:sp>
        <p:nvSpPr>
          <p:cNvPr id="4" name="Slide Number Placeholder 3"/>
          <p:cNvSpPr>
            <a:spLocks noGrp="1"/>
          </p:cNvSpPr>
          <p:nvPr>
            <p:ph type="sldNum" sz="quarter" idx="10"/>
          </p:nvPr>
        </p:nvSpPr>
        <p:spPr/>
        <p:txBody>
          <a:bodyPr/>
          <a:lstStyle/>
          <a:p>
            <a:fld id="{C12F1D54-C63F-497A-AAC6-71F24459E19C}" type="slidenum">
              <a:rPr lang="en-US" smtClean="0"/>
              <a:t>39</a:t>
            </a:fld>
            <a:endParaRPr lang="en-US"/>
          </a:p>
        </p:txBody>
      </p:sp>
    </p:spTree>
    <p:extLst>
      <p:ext uri="{BB962C8B-B14F-4D97-AF65-F5344CB8AC3E}">
        <p14:creationId xmlns:p14="http://schemas.microsoft.com/office/powerpoint/2010/main" val="400201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עד היום למדנו כבר הרבה דברים על השרטוט שבתמונה. </a:t>
            </a:r>
            <a:r>
              <a:rPr lang="he-IL" b="1" baseline="0" dirty="0" smtClean="0"/>
              <a:t>מי זוכר מה למדנו?</a:t>
            </a:r>
            <a:endParaRPr lang="en-US" b="1" baseline="0" dirty="0" smtClean="0"/>
          </a:p>
          <a:p>
            <a:pPr algn="r" rtl="1"/>
            <a:r>
              <a:rPr lang="he-IL" b="1" baseline="0" dirty="0" smtClean="0"/>
              <a:t>ממה מורכבת הרשת שבתמונה? </a:t>
            </a:r>
            <a:r>
              <a:rPr lang="he-IL" b="0" baseline="0" dirty="0" smtClean="0"/>
              <a:t>שני </a:t>
            </a:r>
            <a:r>
              <a:rPr lang="he-IL" b="0" baseline="0" dirty="0" err="1" smtClean="0"/>
              <a:t>סאבנטים</a:t>
            </a:r>
            <a:r>
              <a:rPr lang="he-IL" b="0" baseline="0" dirty="0" smtClean="0"/>
              <a:t> שונים, </a:t>
            </a:r>
            <a:r>
              <a:rPr lang="he-IL" b="0" baseline="0" dirty="0" err="1" smtClean="0"/>
              <a:t>וראוטר</a:t>
            </a:r>
            <a:r>
              <a:rPr lang="he-IL" b="0" baseline="0" dirty="0" smtClean="0"/>
              <a:t> שביניהם</a:t>
            </a:r>
          </a:p>
          <a:p>
            <a:pPr algn="r" rtl="1"/>
            <a:r>
              <a:rPr lang="he-IL" b="1" baseline="0" dirty="0" smtClean="0"/>
              <a:t>מה ההבדל בין כל </a:t>
            </a:r>
            <a:r>
              <a:rPr lang="he-IL" b="1" baseline="0" dirty="0" err="1" smtClean="0"/>
              <a:t>סאבנט</a:t>
            </a:r>
            <a:r>
              <a:rPr lang="he-IL" b="1" baseline="0" dirty="0" smtClean="0"/>
              <a:t>?</a:t>
            </a:r>
            <a:r>
              <a:rPr lang="en-US" b="1" baseline="0" dirty="0" smtClean="0"/>
              <a:t> </a:t>
            </a:r>
            <a:r>
              <a:rPr lang="he-IL" b="0" baseline="0" dirty="0" smtClean="0"/>
              <a:t>טווח הכתובות שלו</a:t>
            </a:r>
          </a:p>
          <a:p>
            <a:pPr algn="r" rtl="1"/>
            <a:r>
              <a:rPr lang="he-IL" b="1" baseline="0" dirty="0" smtClean="0"/>
              <a:t>מה תפקיד </a:t>
            </a:r>
            <a:r>
              <a:rPr lang="he-IL" b="1" baseline="0" dirty="0" err="1" smtClean="0"/>
              <a:t>הראוטר</a:t>
            </a:r>
            <a:r>
              <a:rPr lang="he-IL" b="1" baseline="0" dirty="0" smtClean="0"/>
              <a:t>? </a:t>
            </a:r>
            <a:r>
              <a:rPr lang="he-IL" b="0" baseline="0" dirty="0" smtClean="0"/>
              <a:t>להעביר חבילות בין שתי הרשתות</a:t>
            </a:r>
            <a:endParaRPr lang="he-IL" b="1" baseline="0" dirty="0" smtClean="0"/>
          </a:p>
          <a:p>
            <a:pPr algn="r" rtl="1"/>
            <a:r>
              <a:rPr lang="he-IL" b="1" baseline="0" dirty="0" smtClean="0"/>
              <a:t>למה יש לו שתי כתובות </a:t>
            </a:r>
            <a:r>
              <a:rPr lang="en-US" b="1" baseline="0" dirty="0" smtClean="0"/>
              <a:t>IP</a:t>
            </a:r>
            <a:r>
              <a:rPr lang="he-IL" b="1" baseline="0" dirty="0" smtClean="0"/>
              <a:t>? </a:t>
            </a:r>
            <a:r>
              <a:rPr lang="he-IL" b="0" baseline="0" dirty="0" smtClean="0"/>
              <a:t>כי יש לו שני </a:t>
            </a:r>
            <a:r>
              <a:rPr lang="en-US" b="0" baseline="0" dirty="0" smtClean="0"/>
              <a:t>Interfaces</a:t>
            </a:r>
            <a:r>
              <a:rPr lang="he-IL" b="0" baseline="0" dirty="0" smtClean="0"/>
              <a:t>, או שני כרטיסי רשת שונים, וכל אחד נמצא ברשת אחרת. </a:t>
            </a:r>
            <a:r>
              <a:rPr lang="he-IL" b="0" baseline="0" dirty="0" err="1" smtClean="0"/>
              <a:t>לראוטר</a:t>
            </a:r>
            <a:r>
              <a:rPr lang="he-IL" b="0" baseline="0" dirty="0" smtClean="0"/>
              <a:t> תמיד יש לפחות 2 רגליים ברשתות שונות.</a:t>
            </a:r>
          </a:p>
          <a:p>
            <a:pPr algn="r" rtl="1"/>
            <a:r>
              <a:rPr lang="he-IL" b="1" baseline="0" dirty="0" smtClean="0"/>
              <a:t>בוא נניח שמחשב א' רוצה לשלוח חבילה למחשב ד'. מי יכול לספר לי מה קורה שלב אחר שלב?</a:t>
            </a:r>
            <a:endParaRPr lang="he-IL" b="0" baseline="0" dirty="0" smtClean="0"/>
          </a:p>
          <a:p>
            <a:pPr algn="r" rtl="1"/>
            <a:r>
              <a:rPr lang="he-IL" b="0" baseline="0" dirty="0" smtClean="0"/>
              <a:t>קודם כל הוא יוצר את החבילה ושם בה את כתובת היעד ב-</a:t>
            </a:r>
            <a:r>
              <a:rPr lang="en-US" b="0" baseline="0" dirty="0" smtClean="0"/>
              <a:t>IP</a:t>
            </a:r>
            <a:r>
              <a:rPr lang="he-IL" b="0" baseline="0" dirty="0" smtClean="0"/>
              <a:t>. עכשיו הוא צריך להחליט מה לשים ב-</a:t>
            </a:r>
            <a:r>
              <a:rPr lang="en-US" b="0" baseline="0" dirty="0" smtClean="0"/>
              <a:t>MAC</a:t>
            </a:r>
            <a:r>
              <a:rPr lang="he-IL" b="0" baseline="0" dirty="0" smtClean="0"/>
              <a:t>. הוא שואל את עצמו האם הם נמצאים באותו </a:t>
            </a:r>
            <a:r>
              <a:rPr lang="he-IL" b="0" baseline="0" dirty="0" err="1" smtClean="0"/>
              <a:t>הסאבנט</a:t>
            </a:r>
            <a:r>
              <a:rPr lang="he-IL" b="0" baseline="0" dirty="0" smtClean="0"/>
              <a:t> והתשובה היא שלילית (אנחנו רואים את זה לפי השרטוט. הוא צריך לבדוק מול ה-</a:t>
            </a:r>
            <a:r>
              <a:rPr lang="en-US" b="0" baseline="0" dirty="0" smtClean="0"/>
              <a:t>Subnet Mask</a:t>
            </a:r>
            <a:r>
              <a:rPr lang="he-IL" b="0" baseline="0" dirty="0" smtClean="0"/>
              <a:t> ולהבין את זה). לכן הוא צריך להעביר את החבילה ל-</a:t>
            </a:r>
            <a:r>
              <a:rPr lang="en-US" b="0" baseline="0" dirty="0" smtClean="0"/>
              <a:t>Default Gateway</a:t>
            </a:r>
            <a:r>
              <a:rPr lang="he-IL" b="0" baseline="0" dirty="0" smtClean="0"/>
              <a:t> הלא הוא </a:t>
            </a:r>
            <a:r>
              <a:rPr lang="he-IL" b="0" baseline="0" dirty="0" err="1" smtClean="0"/>
              <a:t>הראוטר</a:t>
            </a:r>
            <a:r>
              <a:rPr lang="he-IL" b="0" baseline="0" dirty="0" smtClean="0"/>
              <a:t> שלו. הוא צריך לברר את ה-</a:t>
            </a:r>
            <a:r>
              <a:rPr lang="en-US" b="0" baseline="0" dirty="0" smtClean="0"/>
              <a:t>MAC </a:t>
            </a:r>
            <a:r>
              <a:rPr lang="he-IL" b="0" baseline="0" dirty="0" smtClean="0"/>
              <a:t> של </a:t>
            </a:r>
            <a:r>
              <a:rPr lang="he-IL" b="0" baseline="0" dirty="0" err="1" smtClean="0"/>
              <a:t>הראוטר</a:t>
            </a:r>
            <a:r>
              <a:rPr lang="he-IL" b="0" baseline="0" dirty="0" smtClean="0"/>
              <a:t> בעזרת </a:t>
            </a:r>
            <a:r>
              <a:rPr lang="en-US" b="0" baseline="0" dirty="0" smtClean="0"/>
              <a:t>ARP</a:t>
            </a:r>
            <a:r>
              <a:rPr lang="he-IL" b="0" baseline="0" dirty="0" smtClean="0"/>
              <a:t> ולשלוח את החבילה. </a:t>
            </a:r>
          </a:p>
          <a:p>
            <a:pPr algn="r" rtl="1"/>
            <a:r>
              <a:rPr lang="he-IL" b="0" baseline="0" dirty="0" err="1" smtClean="0"/>
              <a:t>הראוטר</a:t>
            </a:r>
            <a:r>
              <a:rPr lang="he-IL" b="0" baseline="0" dirty="0" smtClean="0"/>
              <a:t> יקבל את החבילה, יסתכל על ה-</a:t>
            </a:r>
            <a:r>
              <a:rPr lang="en-US" b="0" baseline="0" dirty="0" smtClean="0"/>
              <a:t>IP</a:t>
            </a:r>
            <a:r>
              <a:rPr lang="he-IL" b="0" baseline="0" dirty="0" smtClean="0"/>
              <a:t> של היעד, ולפי טבלת הניתוב שלו יבין שהוא צריך לצאת מהיציאה </a:t>
            </a:r>
            <a:r>
              <a:rPr lang="he-IL" b="0" baseline="0" dirty="0" err="1" smtClean="0"/>
              <a:t>השניה</a:t>
            </a:r>
            <a:r>
              <a:rPr lang="he-IL" b="0" baseline="0" dirty="0" smtClean="0"/>
              <a:t> שלו לכיוון הרשת שמצד ימין. הוא יגלה שהיעד כן נמצא באותו </a:t>
            </a:r>
            <a:r>
              <a:rPr lang="he-IL" b="0" baseline="0" dirty="0" err="1" smtClean="0"/>
              <a:t>סאבנט</a:t>
            </a:r>
            <a:r>
              <a:rPr lang="he-IL" b="0" baseline="0" dirty="0" smtClean="0"/>
              <a:t> </a:t>
            </a:r>
            <a:r>
              <a:rPr lang="he-IL" b="0" baseline="0" dirty="0" err="1" smtClean="0"/>
              <a:t>איתו</a:t>
            </a:r>
            <a:r>
              <a:rPr lang="he-IL" b="0" baseline="0" dirty="0" smtClean="0"/>
              <a:t>, ולכן הוא יכול לברר בעזרת </a:t>
            </a:r>
            <a:r>
              <a:rPr lang="en-US" b="0" baseline="0" dirty="0" smtClean="0"/>
              <a:t>ARP</a:t>
            </a:r>
            <a:r>
              <a:rPr lang="he-IL" b="0" baseline="0" dirty="0" smtClean="0"/>
              <a:t> מה ה-</a:t>
            </a:r>
            <a:r>
              <a:rPr lang="en-US" b="0" baseline="0" dirty="0" smtClean="0"/>
              <a:t>MAC</a:t>
            </a:r>
            <a:r>
              <a:rPr lang="he-IL" b="0" baseline="0" dirty="0" smtClean="0"/>
              <a:t> שלו, ולשנות את הכתובת של ה-</a:t>
            </a:r>
            <a:r>
              <a:rPr lang="en-US" b="0" baseline="0" dirty="0" smtClean="0"/>
              <a:t>MAC</a:t>
            </a:r>
            <a:r>
              <a:rPr lang="he-IL" b="0" baseline="0" dirty="0" smtClean="0"/>
              <a:t> לכתובת היעד. כעת מחשב ד' יקבל את החבילה ויוכל לפתוח אותה כי הוא היעד שלה.</a:t>
            </a:r>
          </a:p>
          <a:p>
            <a:pPr algn="r" rtl="1"/>
            <a:endParaRPr lang="he-IL" b="0" baseline="0" dirty="0" smtClean="0"/>
          </a:p>
          <a:p>
            <a:pPr algn="r" rtl="1"/>
            <a:endParaRPr lang="he-IL" b="1" baseline="0" dirty="0" smtClean="0"/>
          </a:p>
        </p:txBody>
      </p:sp>
      <p:sp>
        <p:nvSpPr>
          <p:cNvPr id="4" name="Slide Number Placeholder 3"/>
          <p:cNvSpPr>
            <a:spLocks noGrp="1"/>
          </p:cNvSpPr>
          <p:nvPr>
            <p:ph type="sldNum" sz="quarter" idx="10"/>
          </p:nvPr>
        </p:nvSpPr>
        <p:spPr/>
        <p:txBody>
          <a:bodyPr/>
          <a:lstStyle/>
          <a:p>
            <a:fld id="{C12F1D54-C63F-497A-AAC6-71F24459E19C}" type="slidenum">
              <a:rPr lang="en-US" smtClean="0"/>
              <a:t>4</a:t>
            </a:fld>
            <a:endParaRPr lang="en-US"/>
          </a:p>
        </p:txBody>
      </p:sp>
    </p:spTree>
    <p:extLst>
      <p:ext uri="{BB962C8B-B14F-4D97-AF65-F5344CB8AC3E}">
        <p14:creationId xmlns:p14="http://schemas.microsoft.com/office/powerpoint/2010/main" val="40361147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כל פעם שאנחנו מצטרפים לרשת </a:t>
            </a:r>
            <a:r>
              <a:rPr lang="en-US" b="0" baseline="0" dirty="0" smtClean="0"/>
              <a:t>WIFI </a:t>
            </a:r>
            <a:r>
              <a:rPr lang="he-IL" b="0" baseline="0" dirty="0" smtClean="0"/>
              <a:t>חדשה, אנחנו משתמשים ב-</a:t>
            </a:r>
            <a:r>
              <a:rPr lang="en-US" b="0" baseline="0" dirty="0" smtClean="0"/>
              <a:t>DHCP</a:t>
            </a:r>
            <a:r>
              <a:rPr lang="he-IL" b="0" baseline="0" dirty="0" smtClean="0"/>
              <a:t> מבלי לדעת!</a:t>
            </a:r>
          </a:p>
        </p:txBody>
      </p:sp>
      <p:sp>
        <p:nvSpPr>
          <p:cNvPr id="4" name="Slide Number Placeholder 3"/>
          <p:cNvSpPr>
            <a:spLocks noGrp="1"/>
          </p:cNvSpPr>
          <p:nvPr>
            <p:ph type="sldNum" sz="quarter" idx="10"/>
          </p:nvPr>
        </p:nvSpPr>
        <p:spPr/>
        <p:txBody>
          <a:bodyPr/>
          <a:lstStyle/>
          <a:p>
            <a:fld id="{C12F1D54-C63F-497A-AAC6-71F24459E19C}" type="slidenum">
              <a:rPr lang="en-US" smtClean="0"/>
              <a:t>40</a:t>
            </a:fld>
            <a:endParaRPr lang="en-US"/>
          </a:p>
        </p:txBody>
      </p:sp>
    </p:spTree>
    <p:extLst>
      <p:ext uri="{BB962C8B-B14F-4D97-AF65-F5344CB8AC3E}">
        <p14:creationId xmlns:p14="http://schemas.microsoft.com/office/powerpoint/2010/main" val="4153328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baseline="0" dirty="0" smtClean="0"/>
              <a:t>מה יהיו הנתונים ב-</a:t>
            </a:r>
            <a:r>
              <a:rPr lang="en-US" b="1" baseline="0" dirty="0" smtClean="0"/>
              <a:t>Discover</a:t>
            </a:r>
            <a:r>
              <a:rPr lang="he-IL" b="1" baseline="0" dirty="0" smtClean="0"/>
              <a:t> ששולח המחשב החדש? מה </a:t>
            </a:r>
            <a:r>
              <a:rPr lang="en-US" b="1" baseline="0" dirty="0" smtClean="0"/>
              <a:t>IP</a:t>
            </a:r>
            <a:r>
              <a:rPr lang="he-IL" b="1" baseline="0" dirty="0" smtClean="0"/>
              <a:t> המקור והיעד?</a:t>
            </a:r>
          </a:p>
          <a:p>
            <a:pPr algn="r" rtl="1"/>
            <a:r>
              <a:rPr lang="en-US" b="0" baseline="0" dirty="0" smtClean="0"/>
              <a:t>IP</a:t>
            </a:r>
            <a:r>
              <a:rPr lang="he-IL" b="0" baseline="0" dirty="0" smtClean="0"/>
              <a:t> המקור הוא... אין כזה, כי המחשב עוד לא נכנס לרשת. לכן נכניס שם </a:t>
            </a:r>
            <a:r>
              <a:rPr lang="en-US" b="0" baseline="0" dirty="0" smtClean="0"/>
              <a:t>0.0.0.0</a:t>
            </a:r>
            <a:r>
              <a:rPr lang="he-IL" b="0" baseline="0" dirty="0" smtClean="0"/>
              <a:t>.</a:t>
            </a:r>
          </a:p>
          <a:p>
            <a:pPr algn="r" rtl="1"/>
            <a:r>
              <a:rPr lang="en-US" b="0" baseline="0" dirty="0" smtClean="0"/>
              <a:t>IP</a:t>
            </a:r>
            <a:r>
              <a:rPr lang="he-IL" b="0" baseline="0" dirty="0" smtClean="0"/>
              <a:t> היעד הוא.... כולם! כי אני לא יודע מה הכתובת של שרת ה-</a:t>
            </a:r>
            <a:r>
              <a:rPr lang="en-US" b="0" baseline="0" dirty="0" smtClean="0"/>
              <a:t>DHCP</a:t>
            </a:r>
            <a:r>
              <a:rPr lang="he-IL" b="0" baseline="0" dirty="0" smtClean="0"/>
              <a:t> בכלל, אז אני משתמש ב-255.255.255.255.</a:t>
            </a:r>
          </a:p>
          <a:p>
            <a:pPr algn="r" rtl="1"/>
            <a:r>
              <a:rPr lang="he-IL" b="1" baseline="0" dirty="0" smtClean="0"/>
              <a:t>מי זוכר איך קוראים לכתובת הזאת? </a:t>
            </a:r>
            <a:r>
              <a:rPr lang="en-US" b="0" baseline="0" dirty="0" smtClean="0"/>
              <a:t>Broadcast</a:t>
            </a:r>
            <a:r>
              <a:rPr lang="he-IL" b="0" baseline="0" dirty="0" smtClean="0"/>
              <a:t>.</a:t>
            </a:r>
          </a:p>
          <a:p>
            <a:pPr algn="r" rtl="1"/>
            <a:r>
              <a:rPr lang="he-IL" b="0" baseline="0" dirty="0" smtClean="0"/>
              <a:t>בנוסף יש שדה שמזהה את השיחה, שהמחשב פשוט ממציא (</a:t>
            </a:r>
            <a:r>
              <a:rPr lang="en-US" b="0" baseline="0" dirty="0" smtClean="0"/>
              <a:t>transaction id</a:t>
            </a:r>
            <a:r>
              <a:rPr lang="he-IL" b="0" baseline="0" dirty="0" smtClean="0"/>
              <a:t>).</a:t>
            </a:r>
          </a:p>
          <a:p>
            <a:pPr algn="r" rtl="1"/>
            <a:endParaRPr lang="he-IL" b="0" baseline="0" dirty="0" smtClean="0"/>
          </a:p>
          <a:p>
            <a:pPr algn="r" rtl="1"/>
            <a:r>
              <a:rPr lang="he-IL" b="0" baseline="0" dirty="0" smtClean="0"/>
              <a:t>השרת מגיע בהודעת הצעה. הוא עדיין פונה ל-255.255.255.255 אבל הוא מצרף גם שדה חדש של ה-</a:t>
            </a:r>
            <a:r>
              <a:rPr lang="en-US" b="0" baseline="0" dirty="0" smtClean="0"/>
              <a:t>IP</a:t>
            </a:r>
            <a:r>
              <a:rPr lang="he-IL" b="0" baseline="0" dirty="0" smtClean="0"/>
              <a:t> המוצע למחשב.</a:t>
            </a:r>
          </a:p>
          <a:p>
            <a:pPr marL="0" marR="0" lvl="0" indent="0" algn="r" defTabSz="914400" rtl="1" eaLnBrk="1" fontAlgn="auto" latinLnBrk="0" hangingPunct="1">
              <a:lnSpc>
                <a:spcPct val="100000"/>
              </a:lnSpc>
              <a:spcBef>
                <a:spcPts val="0"/>
              </a:spcBef>
              <a:spcAft>
                <a:spcPts val="0"/>
              </a:spcAft>
              <a:buClrTx/>
              <a:buSzTx/>
              <a:buFontTx/>
              <a:buNone/>
              <a:tabLst/>
              <a:defRPr/>
            </a:pPr>
            <a:r>
              <a:rPr lang="en-US" b="0" baseline="0" dirty="0" smtClean="0"/>
              <a:t>Lease Time</a:t>
            </a:r>
            <a:r>
              <a:rPr lang="he-IL" b="0" baseline="0" dirty="0" smtClean="0"/>
              <a:t> קובע כמה זמן הכתובת ניתנת למחשב. לאחר שהזמן הזה נגמר הוא צריך לבצע תהליך של "חידוש ההשכרה" שלה.</a:t>
            </a:r>
          </a:p>
          <a:p>
            <a:pPr algn="r" rtl="1"/>
            <a:r>
              <a:rPr lang="he-IL" b="0" baseline="0" dirty="0" smtClean="0"/>
              <a:t>בנוסף הוא משתמש באותו </a:t>
            </a:r>
            <a:r>
              <a:rPr lang="en-US" b="0" baseline="0" dirty="0" smtClean="0"/>
              <a:t>ID </a:t>
            </a:r>
            <a:r>
              <a:rPr lang="he-IL" b="0" baseline="0" dirty="0" smtClean="0"/>
              <a:t> כדי שהמחשב יוכל לזהות את התשובה שהיא בשבילו ולא בשביל מישהו אחר.</a:t>
            </a:r>
          </a:p>
          <a:p>
            <a:pPr algn="r" rtl="1"/>
            <a:endParaRPr lang="he-IL" b="0" baseline="0" dirty="0" smtClean="0"/>
          </a:p>
          <a:p>
            <a:pPr algn="r" rtl="1"/>
            <a:endParaRPr lang="he-IL" b="0" baseline="0" dirty="0" smtClean="0"/>
          </a:p>
          <a:p>
            <a:pPr algn="r" rtl="1"/>
            <a:endParaRPr lang="he-IL" b="1" baseline="0" dirty="0" smtClean="0"/>
          </a:p>
          <a:p>
            <a:pPr algn="r" rtl="1"/>
            <a:endParaRPr lang="he-IL" b="0" baseline="0" dirty="0" smtClean="0"/>
          </a:p>
          <a:p>
            <a:pPr algn="r" rtl="1"/>
            <a:endParaRPr lang="he-IL" b="0" baseline="0" dirty="0" smtClean="0"/>
          </a:p>
        </p:txBody>
      </p:sp>
      <p:sp>
        <p:nvSpPr>
          <p:cNvPr id="4" name="Slide Number Placeholder 3"/>
          <p:cNvSpPr>
            <a:spLocks noGrp="1"/>
          </p:cNvSpPr>
          <p:nvPr>
            <p:ph type="sldNum" sz="quarter" idx="10"/>
          </p:nvPr>
        </p:nvSpPr>
        <p:spPr/>
        <p:txBody>
          <a:bodyPr/>
          <a:lstStyle/>
          <a:p>
            <a:fld id="{C12F1D54-C63F-497A-AAC6-71F24459E19C}" type="slidenum">
              <a:rPr lang="en-US" smtClean="0"/>
              <a:t>41</a:t>
            </a:fld>
            <a:endParaRPr lang="en-US"/>
          </a:p>
        </p:txBody>
      </p:sp>
    </p:spTree>
    <p:extLst>
      <p:ext uri="{BB962C8B-B14F-4D97-AF65-F5344CB8AC3E}">
        <p14:creationId xmlns:p14="http://schemas.microsoft.com/office/powerpoint/2010/main" val="1245382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כעת המחשב מאשר שהוא רוצה את ה-</a:t>
            </a:r>
            <a:r>
              <a:rPr lang="en-US" b="0" baseline="0" dirty="0" smtClean="0"/>
              <a:t>IP</a:t>
            </a:r>
            <a:r>
              <a:rPr lang="he-IL" b="0" baseline="0" dirty="0" smtClean="0"/>
              <a:t> המוצע ושולח בקשה לקבל אותו. הוא עדיין שולח את זה ב-</a:t>
            </a:r>
            <a:r>
              <a:rPr lang="en-US" b="0" baseline="0" dirty="0" smtClean="0"/>
              <a:t>Broadcast</a:t>
            </a:r>
            <a:r>
              <a:rPr lang="he-IL" b="0" baseline="0" dirty="0" smtClean="0"/>
              <a:t> ועדיין לא מזדהה עם ה-</a:t>
            </a:r>
            <a:r>
              <a:rPr lang="en-US" b="0" baseline="0" dirty="0" smtClean="0"/>
              <a:t>IP</a:t>
            </a:r>
            <a:r>
              <a:rPr lang="he-IL" b="0" baseline="0" dirty="0" smtClean="0"/>
              <a:t> החדש כי בעצם עוד לא הסתיים התהליך והוא עוד לא "שלו".</a:t>
            </a:r>
          </a:p>
          <a:p>
            <a:pPr algn="r" rtl="1"/>
            <a:r>
              <a:rPr lang="he-IL" b="0" baseline="0" smtClean="0"/>
              <a:t>השרת מאשר עם </a:t>
            </a:r>
            <a:r>
              <a:rPr lang="en-US" b="0" baseline="0" dirty="0" smtClean="0"/>
              <a:t>ACK</a:t>
            </a:r>
            <a:r>
              <a:rPr lang="he-IL" b="0" baseline="0" dirty="0" smtClean="0"/>
              <a:t> – התהליך הסתיים!</a:t>
            </a:r>
          </a:p>
        </p:txBody>
      </p:sp>
      <p:sp>
        <p:nvSpPr>
          <p:cNvPr id="4" name="Slide Number Placeholder 3"/>
          <p:cNvSpPr>
            <a:spLocks noGrp="1"/>
          </p:cNvSpPr>
          <p:nvPr>
            <p:ph type="sldNum" sz="quarter" idx="10"/>
          </p:nvPr>
        </p:nvSpPr>
        <p:spPr/>
        <p:txBody>
          <a:bodyPr/>
          <a:lstStyle/>
          <a:p>
            <a:fld id="{C12F1D54-C63F-497A-AAC6-71F24459E19C}" type="slidenum">
              <a:rPr lang="en-US" smtClean="0"/>
              <a:t>42</a:t>
            </a:fld>
            <a:endParaRPr lang="en-US"/>
          </a:p>
        </p:txBody>
      </p:sp>
    </p:spTree>
    <p:extLst>
      <p:ext uri="{BB962C8B-B14F-4D97-AF65-F5344CB8AC3E}">
        <p14:creationId xmlns:p14="http://schemas.microsoft.com/office/powerpoint/2010/main" val="296482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אחלה מכשיר, לא?</a:t>
            </a:r>
          </a:p>
          <a:p>
            <a:pPr algn="r" rtl="1"/>
            <a:r>
              <a:rPr lang="he-IL" b="0" baseline="0" dirty="0" smtClean="0"/>
              <a:t>אולי בהמשך הוא גם ישאב אבק בבית...</a:t>
            </a:r>
          </a:p>
          <a:p>
            <a:pPr algn="r" rtl="1"/>
            <a:endParaRPr lang="he-IL" b="0" baseline="0" dirty="0" smtClean="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b="0" baseline="0" dirty="0" err="1" smtClean="0"/>
              <a:t>ראוטר</a:t>
            </a:r>
            <a:r>
              <a:rPr lang="he-IL" b="0" baseline="0" dirty="0" smtClean="0"/>
              <a:t> – מחבר בין הרשת שלי לרשת של הספק / לרשת האינטרנט</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NAT</a:t>
            </a:r>
            <a:r>
              <a:rPr lang="he-IL" b="0" baseline="0" dirty="0" smtClean="0"/>
              <a:t> – מחזיק כתובת אינטרנט של רשת חיצונית ומשנה את החבילות היוצאות והנכנסות בהתאם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DHCP</a:t>
            </a:r>
            <a:r>
              <a:rPr lang="he-IL" b="0" baseline="0" dirty="0" smtClean="0"/>
              <a:t> – מנהל את השרת, מחלק כתובות </a:t>
            </a:r>
            <a:r>
              <a:rPr lang="en-US" b="0" baseline="0" dirty="0" smtClean="0"/>
              <a:t>IP</a:t>
            </a:r>
            <a:endParaRPr lang="he-IL" b="0" baseline="0" dirty="0" smtClean="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Switch</a:t>
            </a:r>
            <a:r>
              <a:rPr lang="he-IL" b="0" baseline="0" dirty="0" smtClean="0"/>
              <a:t> – הרבה מהמידע שמועבר בין מחשבים ברשת, גם ברשת אלחוטית, עובר דרך </a:t>
            </a:r>
            <a:r>
              <a:rPr lang="he-IL" b="0" baseline="0" dirty="0" err="1" smtClean="0"/>
              <a:t>הראוטר</a:t>
            </a:r>
            <a:r>
              <a:rPr lang="he-IL" b="0" baseline="0" dirty="0" smtClean="0"/>
              <a:t>, בצורה דומה </a:t>
            </a:r>
            <a:r>
              <a:rPr lang="he-IL" b="0" baseline="0" dirty="0" err="1" smtClean="0"/>
              <a:t>לאיך</a:t>
            </a:r>
            <a:r>
              <a:rPr lang="he-IL" b="0" baseline="0" dirty="0" smtClean="0"/>
              <a:t> שהמידע עובר דרך </a:t>
            </a:r>
            <a:r>
              <a:rPr lang="en-US" b="0" baseline="0" dirty="0" smtClean="0"/>
              <a:t>Switch</a:t>
            </a:r>
            <a:r>
              <a:rPr lang="he-IL" b="0" baseline="0" dirty="0" smtClean="0"/>
              <a:t> ברשת קווית. בנוסף אפשר גם להתחבר אליו קווית ואז הוא מבצע תפקיד קלאסי של </a:t>
            </a:r>
            <a:r>
              <a:rPr lang="en-US" b="0" baseline="0" dirty="0" smtClean="0"/>
              <a:t>Switch</a:t>
            </a:r>
            <a:r>
              <a:rPr lang="he-IL" b="0" baseline="0" dirty="0" smtClean="0"/>
              <a:t>.</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Firewall</a:t>
            </a:r>
            <a:r>
              <a:rPr lang="he-IL" b="0" baseline="0" dirty="0" smtClean="0"/>
              <a:t> – </a:t>
            </a:r>
            <a:r>
              <a:rPr lang="he-IL" b="0" baseline="0" dirty="0" err="1" smtClean="0"/>
              <a:t>ראוטרים</a:t>
            </a:r>
            <a:r>
              <a:rPr lang="he-IL" b="0" baseline="0" dirty="0" smtClean="0"/>
              <a:t> ביתיים רבים מאפשרים גם חסימת תקשורת לפי פורטים </a:t>
            </a:r>
            <a:r>
              <a:rPr lang="he-IL" b="0" baseline="0" dirty="0" err="1" smtClean="0"/>
              <a:t>וכו</a:t>
            </a:r>
            <a:r>
              <a:rPr lang="he-IL" b="0" baseline="0" dirty="0" smtClean="0"/>
              <a:t>'.</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b="0" baseline="0" dirty="0" smtClean="0"/>
              <a:t>מודם – אם יש לנו בבית רק מכשיר אחד, כנראה שהמודם גם כלול בתוכו (היום רוב המכשירים שמקבלים מבזק הם כאלה).</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b="0" baseline="0" dirty="0" smtClean="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b="0" baseline="0" dirty="0" smtClean="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b="0" baseline="0" dirty="0" smtClean="0"/>
              <a:t>חשוב לזכור שלמרות שאנחנו קוראים למכשיר הזה </a:t>
            </a:r>
            <a:r>
              <a:rPr lang="he-IL" b="0" baseline="0" dirty="0" err="1" smtClean="0"/>
              <a:t>ראוטר</a:t>
            </a:r>
            <a:r>
              <a:rPr lang="he-IL" b="0" baseline="0" dirty="0" smtClean="0"/>
              <a:t>, הוא למעשה "יצור כלאיים" שמשלב מגוון יכולות – </a:t>
            </a:r>
            <a:r>
              <a:rPr lang="en-US" b="0" baseline="0" dirty="0" smtClean="0"/>
              <a:t>Switch, NAT, DHCP</a:t>
            </a:r>
            <a:r>
              <a:rPr lang="he-IL" b="0" baseline="0" dirty="0" smtClean="0"/>
              <a:t> ולמעשה לא עונה על ההגדרה הפשוטה של </a:t>
            </a:r>
            <a:r>
              <a:rPr lang="he-IL" b="0" baseline="0" dirty="0" err="1" smtClean="0"/>
              <a:t>ראוטר</a:t>
            </a:r>
            <a:r>
              <a:rPr lang="he-IL" b="0" baseline="0" dirty="0" smtClean="0"/>
              <a:t>.</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b="0" baseline="0" dirty="0" smtClean="0"/>
              <a:t>בכך הוא שונה </a:t>
            </a:r>
            <a:r>
              <a:rPr lang="he-IL" b="0" baseline="0" dirty="0" err="1" smtClean="0"/>
              <a:t>מראוטרים</a:t>
            </a:r>
            <a:r>
              <a:rPr lang="he-IL" b="0" baseline="0" dirty="0" smtClean="0"/>
              <a:t> "תעשייתיים" שנמצאים ברשת האינטרנט, בחברות וארגונים גדולים, עליהם למדנו בשיעור של שכבת הרשת.  התפקיד שלהם הרבה יותר ברור והם מקשרים בין רשתות רבות בעזרת טבלאות ניתוב. הם לא יבצעו את כל התפקידים הנוספים.</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b="0" baseline="0" dirty="0" smtClean="0"/>
              <a:t>לקריאת המשך - </a:t>
            </a:r>
            <a:r>
              <a:rPr lang="en-US" b="0" baseline="0" dirty="0" smtClean="0"/>
              <a:t>https://en.wikipedia.org/wiki/Residential_gateway</a:t>
            </a:r>
            <a:endParaRPr lang="he-IL" b="0" baseline="0" dirty="0" smtClean="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b="0" baseline="0" dirty="0" smtClean="0"/>
          </a:p>
        </p:txBody>
      </p:sp>
      <p:sp>
        <p:nvSpPr>
          <p:cNvPr id="4" name="Slide Number Placeholder 3"/>
          <p:cNvSpPr>
            <a:spLocks noGrp="1"/>
          </p:cNvSpPr>
          <p:nvPr>
            <p:ph type="sldNum" sz="quarter" idx="10"/>
          </p:nvPr>
        </p:nvSpPr>
        <p:spPr/>
        <p:txBody>
          <a:bodyPr/>
          <a:lstStyle/>
          <a:p>
            <a:fld id="{C12F1D54-C63F-497A-AAC6-71F24459E19C}" type="slidenum">
              <a:rPr lang="en-US" smtClean="0"/>
              <a:t>43</a:t>
            </a:fld>
            <a:endParaRPr lang="en-US"/>
          </a:p>
        </p:txBody>
      </p:sp>
    </p:spTree>
    <p:extLst>
      <p:ext uri="{BB962C8B-B14F-4D97-AF65-F5344CB8AC3E}">
        <p14:creationId xmlns:p14="http://schemas.microsoft.com/office/powerpoint/2010/main" val="32678116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he-IL" sz="1200" b="0" dirty="0" smtClean="0">
              <a:solidFill>
                <a:sysClr val="windowText" lastClr="000000"/>
              </a:solidFill>
              <a:latin typeface="David" panose="020E0502060401010101" pitchFamily="34" charset="-79"/>
              <a:cs typeface="David" panose="020E0502060401010101" pitchFamily="34" charset="-79"/>
            </a:endParaRPr>
          </a:p>
        </p:txBody>
      </p:sp>
      <p:sp>
        <p:nvSpPr>
          <p:cNvPr id="4" name="Slide Number Placeholder 3"/>
          <p:cNvSpPr>
            <a:spLocks noGrp="1"/>
          </p:cNvSpPr>
          <p:nvPr>
            <p:ph type="sldNum" sz="quarter" idx="10"/>
          </p:nvPr>
        </p:nvSpPr>
        <p:spPr/>
        <p:txBody>
          <a:bodyPr/>
          <a:lstStyle/>
          <a:p>
            <a:fld id="{C12F1D54-C63F-497A-AAC6-71F24459E19C}" type="slidenum">
              <a:rPr lang="en-US" smtClean="0"/>
              <a:t>44</a:t>
            </a:fld>
            <a:endParaRPr lang="en-US"/>
          </a:p>
        </p:txBody>
      </p:sp>
    </p:spTree>
    <p:extLst>
      <p:ext uri="{BB962C8B-B14F-4D97-AF65-F5344CB8AC3E}">
        <p14:creationId xmlns:p14="http://schemas.microsoft.com/office/powerpoint/2010/main" val="57641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בסרטוטים שלנו עד היום היה משהו אחד לא כל כך מדויק.</a:t>
            </a:r>
          </a:p>
          <a:p>
            <a:pPr algn="r" rtl="1"/>
            <a:r>
              <a:rPr lang="he-IL" b="0" baseline="0" dirty="0" smtClean="0"/>
              <a:t>בסרטוטים שלנו יש צמתים, ואנחנו מדמיינים כאילו חבילה שנוסעת על כבל יכולה "להחליט" לאן לפנות. כאילו היא מתנהגת כמו טיל "מונחה" שיודע את הדרך שלו.</a:t>
            </a:r>
          </a:p>
          <a:p>
            <a:pPr algn="r" rtl="1"/>
            <a:r>
              <a:rPr lang="he-IL" b="1" baseline="0" dirty="0" smtClean="0"/>
              <a:t>במציאות אין דבר כזה צומת של כבל. כבל רשת, כמו כל כבל אחר שאנחנו מכירים – חשמל, אוזניות </a:t>
            </a:r>
            <a:r>
              <a:rPr lang="he-IL" b="1" baseline="0" dirty="0" err="1" smtClean="0"/>
              <a:t>וכו</a:t>
            </a:r>
            <a:r>
              <a:rPr lang="he-IL" b="1" baseline="0" dirty="0" smtClean="0"/>
              <a:t>', תמיד יוצא ממקום אחד ונכנס למקום אחר!</a:t>
            </a:r>
          </a:p>
        </p:txBody>
      </p:sp>
      <p:sp>
        <p:nvSpPr>
          <p:cNvPr id="4" name="Slide Number Placeholder 3"/>
          <p:cNvSpPr>
            <a:spLocks noGrp="1"/>
          </p:cNvSpPr>
          <p:nvPr>
            <p:ph type="sldNum" sz="quarter" idx="10"/>
          </p:nvPr>
        </p:nvSpPr>
        <p:spPr/>
        <p:txBody>
          <a:bodyPr/>
          <a:lstStyle/>
          <a:p>
            <a:fld id="{C12F1D54-C63F-497A-AAC6-71F24459E19C}" type="slidenum">
              <a:rPr lang="en-US" smtClean="0"/>
              <a:t>5</a:t>
            </a:fld>
            <a:endParaRPr lang="en-US"/>
          </a:p>
        </p:txBody>
      </p:sp>
    </p:spTree>
    <p:extLst>
      <p:ext uri="{BB962C8B-B14F-4D97-AF65-F5344CB8AC3E}">
        <p14:creationId xmlns:p14="http://schemas.microsoft.com/office/powerpoint/2010/main" val="1515673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בואו נאמר שאני רוצה לבנות רשת חדשה. </a:t>
            </a:r>
          </a:p>
          <a:p>
            <a:pPr algn="r" rtl="1"/>
            <a:r>
              <a:rPr lang="he-IL" b="0" baseline="0" dirty="0" smtClean="0"/>
              <a:t>בשלב הראשון יש לי רק שני מחשבים שאני רוצה לחבר ביניהם. מה אני צריך לעשות?</a:t>
            </a:r>
          </a:p>
          <a:p>
            <a:pPr algn="r" rtl="1"/>
            <a:r>
              <a:rPr lang="he-IL" b="0" baseline="0" dirty="0" smtClean="0"/>
              <a:t>כעת זה מאוד קל. אני פשוט אחבר את שניהם אחד לשני בכבל רשת אחד.</a:t>
            </a:r>
          </a:p>
          <a:p>
            <a:pPr algn="r" rtl="1"/>
            <a:endParaRPr lang="he-IL" b="0" baseline="0" dirty="0" smtClean="0"/>
          </a:p>
          <a:p>
            <a:pPr algn="r" rtl="1"/>
            <a:r>
              <a:rPr lang="he-IL" b="1" baseline="0" dirty="0" smtClean="0"/>
              <a:t>האם הרשת תעבוד?</a:t>
            </a:r>
          </a:p>
          <a:p>
            <a:pPr algn="r" rtl="1"/>
            <a:r>
              <a:rPr lang="he-IL" b="0" baseline="0" dirty="0" smtClean="0"/>
              <a:t>כן. ברגע שמחשב א' רוצה לשלוח משהו הוא פשוט מוציא את זה על גבי הכבל וזה מגיע למחשב השני. יש לי נתיב אחד לחבילות.</a:t>
            </a:r>
          </a:p>
          <a:p>
            <a:pPr algn="r" rtl="1"/>
            <a:r>
              <a:rPr lang="he-IL" b="0" baseline="0" dirty="0" smtClean="0"/>
              <a:t>זו בעצם רשת בלי </a:t>
            </a:r>
            <a:r>
              <a:rPr lang="en-US" b="0" baseline="0" dirty="0" smtClean="0"/>
              <a:t>Packet Switching</a:t>
            </a:r>
            <a:r>
              <a:rPr lang="he-IL" b="0" baseline="0" dirty="0" smtClean="0"/>
              <a:t> כמו שלמדנו </a:t>
            </a:r>
            <a:r>
              <a:rPr lang="he-IL" b="0" baseline="0" dirty="0" err="1" smtClean="0"/>
              <a:t>שהיתה</a:t>
            </a:r>
            <a:r>
              <a:rPr lang="he-IL" b="0" baseline="0" dirty="0" smtClean="0"/>
              <a:t> </a:t>
            </a:r>
            <a:r>
              <a:rPr lang="he-IL" b="1" baseline="0" dirty="0" smtClean="0"/>
              <a:t>לפני</a:t>
            </a:r>
            <a:r>
              <a:rPr lang="he-IL" b="0" baseline="0" dirty="0" smtClean="0"/>
              <a:t> המצאת האינטרנט, כאשר בכל אוניברסיטה היה מסוף אחד שחיבר אותה לכל אוני' אחרת, ואם רצית לדבר עם אונ' אחרת היית צריך לקום ולעבור למחשב אחר.</a:t>
            </a:r>
          </a:p>
          <a:p>
            <a:pPr algn="r" rtl="1"/>
            <a:endParaRPr lang="he-IL" b="0" baseline="0" dirty="0" smtClean="0"/>
          </a:p>
          <a:p>
            <a:pPr algn="r" rtl="1"/>
            <a:r>
              <a:rPr lang="he-IL" b="0" baseline="0" dirty="0" smtClean="0"/>
              <a:t>תיקון קטן – במציאות כדי לחבר שני מחשבים ישירות עם כבל רשת צריך כבלים שונים קצת מאלו שאנחנו בד"כ משתמשים בהם הנקראים כבלים מוצלבים (החוטים הצבעוניים צריכים להיות הפוכים בשני המחברים).</a:t>
            </a:r>
          </a:p>
        </p:txBody>
      </p:sp>
      <p:sp>
        <p:nvSpPr>
          <p:cNvPr id="4" name="Slide Number Placeholder 3"/>
          <p:cNvSpPr>
            <a:spLocks noGrp="1"/>
          </p:cNvSpPr>
          <p:nvPr>
            <p:ph type="sldNum" sz="quarter" idx="10"/>
          </p:nvPr>
        </p:nvSpPr>
        <p:spPr/>
        <p:txBody>
          <a:bodyPr/>
          <a:lstStyle/>
          <a:p>
            <a:fld id="{C12F1D54-C63F-497A-AAC6-71F24459E19C}" type="slidenum">
              <a:rPr lang="en-US" smtClean="0"/>
              <a:t>6</a:t>
            </a:fld>
            <a:endParaRPr lang="en-US"/>
          </a:p>
        </p:txBody>
      </p:sp>
    </p:spTree>
    <p:extLst>
      <p:ext uri="{BB962C8B-B14F-4D97-AF65-F5344CB8AC3E}">
        <p14:creationId xmlns:p14="http://schemas.microsoft.com/office/powerpoint/2010/main" val="102857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עכשיו אני רוצה להוסיף מחשב שלישי. איך אני עושה את זה? למי אני מחבר אותו? שתי היציאות של המחשבים תפוסות ואין לי כרטיס רשת שני על המחשבים.</a:t>
            </a:r>
          </a:p>
          <a:p>
            <a:pPr algn="r" rtl="1"/>
            <a:r>
              <a:rPr lang="he-IL" b="1" baseline="0" dirty="0" smtClean="0"/>
              <a:t>למישהו יש רעיון?</a:t>
            </a:r>
          </a:p>
          <a:p>
            <a:pPr algn="r" rtl="1"/>
            <a:endParaRPr lang="he-IL" b="1" baseline="0" dirty="0" smtClean="0"/>
          </a:p>
          <a:p>
            <a:pPr algn="r" rtl="1"/>
            <a:r>
              <a:rPr lang="he-IL" b="0" baseline="0" dirty="0" smtClean="0"/>
              <a:t>בשלב הזה בעצם אני חייב ציוד נוסף שיעזור לי.</a:t>
            </a:r>
          </a:p>
          <a:p>
            <a:pPr algn="r" rtl="1"/>
            <a:endParaRPr lang="he-IL" b="0" baseline="0" dirty="0" smtClean="0"/>
          </a:p>
        </p:txBody>
      </p:sp>
      <p:sp>
        <p:nvSpPr>
          <p:cNvPr id="4" name="Slide Number Placeholder 3"/>
          <p:cNvSpPr>
            <a:spLocks noGrp="1"/>
          </p:cNvSpPr>
          <p:nvPr>
            <p:ph type="sldNum" sz="quarter" idx="10"/>
          </p:nvPr>
        </p:nvSpPr>
        <p:spPr/>
        <p:txBody>
          <a:bodyPr/>
          <a:lstStyle/>
          <a:p>
            <a:fld id="{C12F1D54-C63F-497A-AAC6-71F24459E19C}" type="slidenum">
              <a:rPr lang="en-US" smtClean="0"/>
              <a:t>7</a:t>
            </a:fld>
            <a:endParaRPr lang="en-US"/>
          </a:p>
        </p:txBody>
      </p:sp>
    </p:spTree>
    <p:extLst>
      <p:ext uri="{BB962C8B-B14F-4D97-AF65-F5344CB8AC3E}">
        <p14:creationId xmlns:p14="http://schemas.microsoft.com/office/powerpoint/2010/main" val="386957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C12F1D54-C63F-497A-AAC6-71F24459E19C}" type="slidenum">
              <a:rPr lang="en-US" smtClean="0"/>
              <a:t>8</a:t>
            </a:fld>
            <a:endParaRPr lang="en-US"/>
          </a:p>
        </p:txBody>
      </p:sp>
    </p:spTree>
    <p:extLst>
      <p:ext uri="{BB962C8B-B14F-4D97-AF65-F5344CB8AC3E}">
        <p14:creationId xmlns:p14="http://schemas.microsoft.com/office/powerpoint/2010/main" val="3142892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baseline="0" dirty="0" smtClean="0"/>
              <a:t>כעת במקום שמחשב א' יחובר למחשב ב', כל אחד מהם מתחבר לאחת הכניסות של ה-</a:t>
            </a:r>
            <a:r>
              <a:rPr lang="en-US" b="0" baseline="0" dirty="0" smtClean="0"/>
              <a:t>Hub</a:t>
            </a:r>
            <a:r>
              <a:rPr lang="he-IL" b="0" baseline="0" dirty="0" smtClean="0"/>
              <a:t>. גם מחשב ג' יכול להתחבר אליו.</a:t>
            </a:r>
          </a:p>
          <a:p>
            <a:pPr algn="r" rtl="1"/>
            <a:r>
              <a:rPr lang="he-IL" b="0" baseline="0" dirty="0" smtClean="0"/>
              <a:t>כאשר מגיעה אליו חבילה, הוא פשוט משכפל אותה לכל </a:t>
            </a:r>
            <a:r>
              <a:rPr lang="he-IL" b="1" baseline="0" dirty="0" smtClean="0"/>
              <a:t>שאר </a:t>
            </a:r>
            <a:r>
              <a:rPr lang="he-IL" b="0" baseline="0" dirty="0" smtClean="0"/>
              <a:t>היציאות שלו.</a:t>
            </a:r>
          </a:p>
          <a:p>
            <a:pPr algn="r" rtl="1"/>
            <a:endParaRPr lang="he-IL" b="0" baseline="0" dirty="0" smtClean="0"/>
          </a:p>
          <a:p>
            <a:pPr algn="r" rtl="1"/>
            <a:r>
              <a:rPr lang="he-IL" sz="1200" b="0" i="0" u="none" strike="noStrike" kern="1200" baseline="0" dirty="0" smtClean="0">
                <a:solidFill>
                  <a:schemeClr val="tx1"/>
                </a:solidFill>
                <a:latin typeface="+mn-lt"/>
                <a:ea typeface="+mn-ea"/>
                <a:cs typeface="+mn-cs"/>
              </a:rPr>
              <a:t>האב מאפשר אמנם לחבר מספר מחשבים זה לזה, אך יש בו בעיות רבות. ראשית, העובדה שכל המסגרות מגיעות לכלל המחשבים עשויה לפגוע בפרטיות של המשתמש, שכן כרטיס רשת שלא אמור לראות את</a:t>
            </a:r>
          </a:p>
          <a:p>
            <a:pPr algn="r" rtl="1"/>
            <a:r>
              <a:rPr lang="he-IL" sz="1200" b="0" i="0" u="none" strike="noStrike" kern="1200" baseline="0" dirty="0" smtClean="0">
                <a:solidFill>
                  <a:schemeClr val="tx1"/>
                </a:solidFill>
                <a:latin typeface="+mn-lt"/>
                <a:ea typeface="+mn-ea"/>
                <a:cs typeface="+mn-cs"/>
              </a:rPr>
              <a:t>החבילה מקבל אותה. שנית, העובדה שהחבילות מגיעות תמיד לכלל הישויות מעמיסה בצורה משמעותית על הרשת. היא מעמיסה הן על החיבורים (שבהם יכולה להישלח חבילה אחת בלבד בכל פעם), והן על כרטיסי</a:t>
            </a:r>
          </a:p>
          <a:p>
            <a:pPr algn="r" rtl="1"/>
            <a:r>
              <a:rPr lang="he-IL" sz="1200" b="0" i="0" u="none" strike="noStrike" kern="1200" baseline="0" dirty="0" smtClean="0">
                <a:solidFill>
                  <a:schemeClr val="tx1"/>
                </a:solidFill>
                <a:latin typeface="+mn-lt"/>
                <a:ea typeface="+mn-ea"/>
                <a:cs typeface="+mn-cs"/>
              </a:rPr>
              <a:t>הרשת של כל ישות שצריכים לטפל בהרבה חבילות מיותרות.  מכל סיבות אלו, השימוש </a:t>
            </a:r>
            <a:r>
              <a:rPr lang="he-IL" sz="1200" b="0" i="0" u="none" strike="noStrike" kern="1200" baseline="0" dirty="0" err="1" smtClean="0">
                <a:solidFill>
                  <a:schemeClr val="tx1"/>
                </a:solidFill>
                <a:latin typeface="+mn-lt"/>
                <a:ea typeface="+mn-ea"/>
                <a:cs typeface="+mn-cs"/>
              </a:rPr>
              <a:t>בהאב</a:t>
            </a:r>
            <a:r>
              <a:rPr lang="he-IL" sz="1200" b="0" i="0" u="none" strike="noStrike" kern="1200" baseline="0" dirty="0" smtClean="0">
                <a:solidFill>
                  <a:schemeClr val="tx1"/>
                </a:solidFill>
                <a:latin typeface="+mn-lt"/>
                <a:ea typeface="+mn-ea"/>
                <a:cs typeface="+mn-cs"/>
              </a:rPr>
              <a:t> אינו מספיק טוב והוא אכן רכיב לא נפוץ כיום.</a:t>
            </a:r>
          </a:p>
          <a:p>
            <a:pPr algn="r" rtl="1"/>
            <a:endParaRPr lang="he-IL" sz="1200" b="0" i="0" u="none" strike="noStrike" kern="1200" baseline="0" dirty="0" smtClean="0">
              <a:solidFill>
                <a:schemeClr val="tx1"/>
              </a:solidFill>
              <a:latin typeface="+mn-lt"/>
              <a:ea typeface="+mn-ea"/>
              <a:cs typeface="+mn-cs"/>
            </a:endParaRPr>
          </a:p>
          <a:p>
            <a:pPr algn="r" rtl="1"/>
            <a:r>
              <a:rPr lang="he-IL" sz="1200" b="1" i="0" u="none" strike="noStrike" kern="1200" baseline="0" dirty="0" smtClean="0">
                <a:solidFill>
                  <a:schemeClr val="tx1"/>
                </a:solidFill>
                <a:latin typeface="+mn-lt"/>
                <a:ea typeface="+mn-ea"/>
                <a:cs typeface="+mn-cs"/>
              </a:rPr>
              <a:t>יש לכם רעיון לרכיב אחר, יותר טוב?</a:t>
            </a:r>
            <a:endParaRPr lang="he-IL" b="1" baseline="0" dirty="0" smtClean="0"/>
          </a:p>
          <a:p>
            <a:pPr algn="r" rtl="1"/>
            <a:endParaRPr lang="he-IL" b="0" baseline="0" dirty="0" smtClean="0"/>
          </a:p>
        </p:txBody>
      </p:sp>
      <p:sp>
        <p:nvSpPr>
          <p:cNvPr id="4" name="Slide Number Placeholder 3"/>
          <p:cNvSpPr>
            <a:spLocks noGrp="1"/>
          </p:cNvSpPr>
          <p:nvPr>
            <p:ph type="sldNum" sz="quarter" idx="10"/>
          </p:nvPr>
        </p:nvSpPr>
        <p:spPr/>
        <p:txBody>
          <a:bodyPr/>
          <a:lstStyle/>
          <a:p>
            <a:fld id="{C12F1D54-C63F-497A-AAC6-71F24459E19C}" type="slidenum">
              <a:rPr lang="en-US" smtClean="0"/>
              <a:t>9</a:t>
            </a:fld>
            <a:endParaRPr lang="en-US"/>
          </a:p>
        </p:txBody>
      </p:sp>
    </p:spTree>
    <p:extLst>
      <p:ext uri="{BB962C8B-B14F-4D97-AF65-F5344CB8AC3E}">
        <p14:creationId xmlns:p14="http://schemas.microsoft.com/office/powerpoint/2010/main" val="1467768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b="10245"/>
          <a:stretch/>
        </p:blipFill>
        <p:spPr>
          <a:xfrm>
            <a:off x="0" y="4278254"/>
            <a:ext cx="12192000" cy="2579746"/>
          </a:xfrm>
          <a:prstGeom prst="rect">
            <a:avLst/>
          </a:prstGeom>
        </p:spPr>
      </p:pic>
      <p:sp>
        <p:nvSpPr>
          <p:cNvPr id="3" name="Subtitle 2"/>
          <p:cNvSpPr>
            <a:spLocks noGrp="1"/>
          </p:cNvSpPr>
          <p:nvPr>
            <p:ph type="subTitle" idx="1"/>
          </p:nvPr>
        </p:nvSpPr>
        <p:spPr>
          <a:xfrm>
            <a:off x="90856" y="3516917"/>
            <a:ext cx="11963398" cy="1655762"/>
          </a:xfrm>
        </p:spPr>
        <p:txBody>
          <a:bodyPr>
            <a:normAutofit/>
          </a:bodyPr>
          <a:lstStyle>
            <a:lvl1pPr marL="0" indent="0" algn="ctr" rtl="1">
              <a:buNone/>
              <a:defRPr sz="32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52738" y="0"/>
            <a:ext cx="3092016" cy="1296099"/>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56" y="162843"/>
            <a:ext cx="3009900" cy="1000125"/>
          </a:xfrm>
          <a:prstGeom prst="rect">
            <a:avLst/>
          </a:prstGeom>
        </p:spPr>
      </p:pic>
      <p:sp>
        <p:nvSpPr>
          <p:cNvPr id="2" name="Title 1"/>
          <p:cNvSpPr>
            <a:spLocks noGrp="1"/>
          </p:cNvSpPr>
          <p:nvPr>
            <p:ph type="ctrTitle"/>
          </p:nvPr>
        </p:nvSpPr>
        <p:spPr>
          <a:xfrm>
            <a:off x="71806" y="2376702"/>
            <a:ext cx="11982448" cy="871763"/>
          </a:xfrm>
        </p:spPr>
        <p:txBody>
          <a:bodyPr anchor="b">
            <a:noAutofit/>
          </a:bodyPr>
          <a:lstStyle>
            <a:lvl1pPr algn="ctr" rtl="1">
              <a:defRPr sz="54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dirty="0"/>
          </a:p>
        </p:txBody>
      </p:sp>
      <p:sp>
        <p:nvSpPr>
          <p:cNvPr id="29" name="Text Placeholder 28"/>
          <p:cNvSpPr>
            <a:spLocks noGrp="1"/>
          </p:cNvSpPr>
          <p:nvPr>
            <p:ph type="body" sz="quarter" idx="10"/>
          </p:nvPr>
        </p:nvSpPr>
        <p:spPr>
          <a:xfrm>
            <a:off x="90856" y="5803900"/>
            <a:ext cx="11963398" cy="977900"/>
          </a:xfrm>
        </p:spPr>
        <p:txBody>
          <a:bodyPr anchor="b"/>
          <a:lstStyle>
            <a:lvl1pPr marL="0" indent="0" algn="ctr" rtl="1">
              <a:buNone/>
              <a:defRPr baseline="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418405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nodePh="1">
                                  <p:stCondLst>
                                    <p:cond delay="0"/>
                                  </p:stCondLst>
                                  <p:endCondLst>
                                    <p:cond evt="begin" delay="0">
                                      <p:tn val="12"/>
                                    </p:cond>
                                  </p:endCondLst>
                                  <p:childTnLst>
                                    <p:set>
                                      <p:cBhvr>
                                        <p:cTn id="13" dur="1" fill="hold">
                                          <p:stCondLst>
                                            <p:cond delay="0"/>
                                          </p:stCondLst>
                                        </p:cTn>
                                        <p:tgtEl>
                                          <p:spTgt spid="29">
                                            <p:txEl>
                                              <p:pRg st="0" end="0"/>
                                            </p:txEl>
                                          </p:spTgt>
                                        </p:tgtEl>
                                        <p:attrNameLst>
                                          <p:attrName>style.visibility</p:attrName>
                                        </p:attrNameLst>
                                      </p:cBhvr>
                                      <p:to>
                                        <p:strVal val="visible"/>
                                      </p:to>
                                    </p:set>
                                    <p:animEffect transition="in" filter="fade">
                                      <p:cBhvr>
                                        <p:cTn id="14"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2" grpId="0"/>
      <p:bldP spid="29"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10762-71F7-4D44-A477-E5BE8DEEB8B4}" type="datetimeFigureOut">
              <a:rPr lang="en-US" smtClean="0"/>
              <a:t>01/08/18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247620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10762-71F7-4D44-A477-E5BE8DEEB8B4}" type="datetimeFigureOut">
              <a:rPr lang="en-US" smtClean="0"/>
              <a:t>01/08/18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92098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a:srcRect l="24854" t="3711" r="6975" b="9317"/>
          <a:stretch/>
        </p:blipFill>
        <p:spPr>
          <a:xfrm flipV="1">
            <a:off x="-49630" y="-19050"/>
            <a:ext cx="12287250" cy="990599"/>
          </a:xfrm>
          <a:prstGeom prst="rect">
            <a:avLst/>
          </a:prstGeom>
        </p:spPr>
      </p:pic>
      <p:sp>
        <p:nvSpPr>
          <p:cNvPr id="2" name="Title 1"/>
          <p:cNvSpPr>
            <a:spLocks noGrp="1"/>
          </p:cNvSpPr>
          <p:nvPr>
            <p:ph type="title"/>
          </p:nvPr>
        </p:nvSpPr>
        <p:spPr>
          <a:xfrm>
            <a:off x="0" y="36757"/>
            <a:ext cx="12123963" cy="934792"/>
          </a:xfrm>
        </p:spPr>
        <p:txBody>
          <a:bodyPr/>
          <a:lstStyle>
            <a:lvl1pPr algn="ctr" rtl="1">
              <a:defRPr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56481" y="1155700"/>
            <a:ext cx="11811000" cy="5565775"/>
          </a:xfrm>
        </p:spPr>
        <p:txBody>
          <a:bodyPr>
            <a:normAutofit/>
          </a:bodyPr>
          <a:lstStyle>
            <a:lvl1pPr marL="292100" indent="-292100" algn="r" rtl="1">
              <a:lnSpc>
                <a:spcPct val="100000"/>
              </a:lnSpc>
              <a:buFont typeface="Wingdings" panose="05000000000000000000" pitchFamily="2" charset="2"/>
              <a:buChar char="§"/>
              <a:defRPr sz="3600">
                <a:latin typeface="Tahoma" panose="020B0604030504040204" pitchFamily="34" charset="0"/>
                <a:ea typeface="Tahoma" panose="020B0604030504040204" pitchFamily="34" charset="0"/>
                <a:cs typeface="Tahoma" panose="020B0604030504040204" pitchFamily="34" charset="0"/>
              </a:defRPr>
            </a:lvl1pPr>
            <a:lvl2pPr marL="800100" indent="-279400" algn="r" rtl="1">
              <a:lnSpc>
                <a:spcPct val="100000"/>
              </a:lnSpc>
              <a:buFont typeface="Wingdings" panose="05000000000000000000" pitchFamily="2" charset="2"/>
              <a:buChar char="§"/>
              <a:defRPr sz="3200">
                <a:latin typeface="Tahoma" panose="020B0604030504040204" pitchFamily="34" charset="0"/>
                <a:ea typeface="Tahoma" panose="020B0604030504040204" pitchFamily="34" charset="0"/>
                <a:cs typeface="Tahoma" panose="020B0604030504040204" pitchFamily="34" charset="0"/>
              </a:defRPr>
            </a:lvl2pPr>
            <a:lvl3pPr marL="1206500" indent="-246063" algn="r" rtl="1">
              <a:lnSpc>
                <a:spcPct val="100000"/>
              </a:lnSpc>
              <a:buFont typeface="Wingdings" panose="05000000000000000000" pitchFamily="2" charset="2"/>
              <a:buChar char="§"/>
              <a:defRPr sz="2800">
                <a:latin typeface="Tahoma" panose="020B0604030504040204" pitchFamily="34" charset="0"/>
                <a:ea typeface="Tahoma" panose="020B0604030504040204" pitchFamily="34" charset="0"/>
                <a:cs typeface="Tahoma" panose="020B0604030504040204" pitchFamily="34" charset="0"/>
              </a:defRPr>
            </a:lvl3pPr>
            <a:lvl4pPr marL="1663700" indent="-246063" algn="r" rtl="1">
              <a:lnSpc>
                <a:spcPct val="100000"/>
              </a:lnSpc>
              <a:buFont typeface="Wingdings" panose="05000000000000000000" pitchFamily="2" charset="2"/>
              <a:buChar char="§"/>
              <a:defRPr sz="2400">
                <a:latin typeface="Tahoma" panose="020B0604030504040204" pitchFamily="34" charset="0"/>
                <a:ea typeface="Tahoma" panose="020B0604030504040204" pitchFamily="34" charset="0"/>
                <a:cs typeface="Tahoma" panose="020B0604030504040204" pitchFamily="34" charset="0"/>
              </a:defRPr>
            </a:lvl4pPr>
            <a:lvl5pPr marL="2120900" indent="-246063" algn="r" rtl="1">
              <a:lnSpc>
                <a:spcPct val="100000"/>
              </a:lnSpc>
              <a:buFont typeface="Wingdings" panose="05000000000000000000" pitchFamily="2" charset="2"/>
              <a:buChar char="§"/>
              <a:defRPr sz="2400">
                <a:latin typeface="Tahoma" panose="020B0604030504040204" pitchFamily="34" charset="0"/>
                <a:ea typeface="Tahoma" panose="020B0604030504040204" pitchFamily="34" charset="0"/>
                <a:cs typeface="Tahoma" panose="020B060403050404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410762-71F7-4D44-A477-E5BE8DEEB8B4}" type="datetimeFigureOut">
              <a:rPr lang="en-US" smtClean="0"/>
              <a:t>01/08/18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DE694-5C7C-4998-842B-968B9EEC558C}" type="slidenum">
              <a:rPr lang="en-US" smtClean="0"/>
              <a:t>‹#›</a:t>
            </a:fld>
            <a:endParaRPr 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88774"/>
            <a:ext cx="1857813" cy="778751"/>
          </a:xfrm>
          <a:prstGeom prst="rect">
            <a:avLst/>
          </a:prstGeom>
        </p:spPr>
      </p:pic>
      <p:pic>
        <p:nvPicPr>
          <p:cNvPr id="15" name="Picture 14"/>
          <p:cNvPicPr>
            <a:picLocks noChangeAspect="1"/>
          </p:cNvPicPr>
          <p:nvPr userDrawn="1"/>
        </p:nvPicPr>
        <p:blipFill rotWithShape="1">
          <a:blip r:embed="rId4"/>
          <a:srcRect l="4515" t="36897" r="3665"/>
          <a:stretch/>
        </p:blipFill>
        <p:spPr>
          <a:xfrm flipV="1">
            <a:off x="-24063" y="5277061"/>
            <a:ext cx="12236116" cy="1605002"/>
          </a:xfrm>
          <a:prstGeom prst="rect">
            <a:avLst/>
          </a:prstGeom>
        </p:spPr>
      </p:pic>
      <p:cxnSp>
        <p:nvCxnSpPr>
          <p:cNvPr id="20" name="Straight Connector 19"/>
          <p:cNvCxnSpPr/>
          <p:nvPr userDrawn="1"/>
        </p:nvCxnSpPr>
        <p:spPr>
          <a:xfrm>
            <a:off x="-49630" y="971549"/>
            <a:ext cx="1228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27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10" presetClass="entr" presetSubtype="0" fill="hold" nodeType="click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1603376"/>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410762-71F7-4D44-A477-E5BE8DEEB8B4}" type="datetimeFigureOut">
              <a:rPr lang="en-US" smtClean="0"/>
              <a:t>01/08/18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177777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410762-71F7-4D44-A477-E5BE8DEEB8B4}" type="datetimeFigureOut">
              <a:rPr lang="en-US" smtClean="0"/>
              <a:t>01/08/18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420230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410762-71F7-4D44-A477-E5BE8DEEB8B4}" type="datetimeFigureOut">
              <a:rPr lang="en-US" smtClean="0"/>
              <a:t>01/08/18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105925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410762-71F7-4D44-A477-E5BE8DEEB8B4}" type="datetimeFigureOut">
              <a:rPr lang="en-US" smtClean="0"/>
              <a:t>01/08/18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265581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10762-71F7-4D44-A477-E5BE8DEEB8B4}" type="datetimeFigureOut">
              <a:rPr lang="en-US" smtClean="0"/>
              <a:t>01/08/18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94726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10762-71F7-4D44-A477-E5BE8DEEB8B4}" type="datetimeFigureOut">
              <a:rPr lang="en-US" smtClean="0"/>
              <a:t>01/08/18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21487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10762-71F7-4D44-A477-E5BE8DEEB8B4}" type="datetimeFigureOut">
              <a:rPr lang="en-US" smtClean="0"/>
              <a:t>01/08/18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DE694-5C7C-4998-842B-968B9EEC558C}" type="slidenum">
              <a:rPr lang="en-US" smtClean="0"/>
              <a:t>‹#›</a:t>
            </a:fld>
            <a:endParaRPr lang="en-US"/>
          </a:p>
        </p:txBody>
      </p:sp>
    </p:spTree>
    <p:extLst>
      <p:ext uri="{BB962C8B-B14F-4D97-AF65-F5344CB8AC3E}">
        <p14:creationId xmlns:p14="http://schemas.microsoft.com/office/powerpoint/2010/main" val="23728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10762-71F7-4D44-A477-E5BE8DEEB8B4}" type="datetimeFigureOut">
              <a:rPr lang="en-US" smtClean="0"/>
              <a:t>01/08/18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DE694-5C7C-4998-842B-968B9EEC558C}" type="slidenum">
              <a:rPr lang="en-US" smtClean="0"/>
              <a:t>‹#›</a:t>
            </a:fld>
            <a:endParaRPr lang="en-US"/>
          </a:p>
        </p:txBody>
      </p:sp>
    </p:spTree>
    <p:extLst>
      <p:ext uri="{BB962C8B-B14F-4D97-AF65-F5344CB8AC3E}">
        <p14:creationId xmlns:p14="http://schemas.microsoft.com/office/powerpoint/2010/main" val="3413926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8.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emf"/><Relationship Id="rId7"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emf"/><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jpe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5.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22.jpeg"/><Relationship Id="rId7"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tools.ietf.org/rfc/rfc2131.txt"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1752601"/>
            <a:ext cx="12192000" cy="1748528"/>
          </a:xfrm>
        </p:spPr>
        <p:txBody>
          <a:bodyPr/>
          <a:lstStyle/>
          <a:p>
            <a:r>
              <a:rPr lang="he-IL" dirty="0" smtClean="0"/>
              <a:t>איך בונים רשת</a:t>
            </a:r>
            <a:r>
              <a:rPr lang="en-US" dirty="0" smtClean="0"/>
              <a:t/>
            </a:r>
            <a:br>
              <a:rPr lang="en-US" dirty="0" smtClean="0"/>
            </a:br>
            <a:r>
              <a:rPr lang="en-US" sz="1400" dirty="0" smtClean="0"/>
              <a:t/>
            </a:r>
            <a:br>
              <a:rPr lang="en-US" sz="1400" dirty="0" smtClean="0"/>
            </a:br>
            <a:r>
              <a:rPr lang="he-IL" sz="3600" dirty="0" smtClean="0"/>
              <a:t>רכיבי רשת, </a:t>
            </a:r>
            <a:r>
              <a:rPr lang="en-US" sz="3600" dirty="0" smtClean="0"/>
              <a:t>NAT</a:t>
            </a:r>
            <a:r>
              <a:rPr lang="he-IL" sz="3600" dirty="0" smtClean="0"/>
              <a:t>, </a:t>
            </a:r>
            <a:r>
              <a:rPr lang="en-US" sz="3600" dirty="0" smtClean="0"/>
              <a:t>DHCP</a:t>
            </a:r>
            <a:endParaRPr lang="en-US" sz="6000" dirty="0"/>
          </a:p>
        </p:txBody>
      </p:sp>
      <p:sp>
        <p:nvSpPr>
          <p:cNvPr id="7" name="Subtitle 6"/>
          <p:cNvSpPr>
            <a:spLocks noGrp="1"/>
          </p:cNvSpPr>
          <p:nvPr>
            <p:ph type="subTitle" idx="1"/>
          </p:nvPr>
        </p:nvSpPr>
        <p:spPr>
          <a:xfrm>
            <a:off x="90856" y="3249792"/>
            <a:ext cx="11963398" cy="1655762"/>
          </a:xfrm>
        </p:spPr>
        <p:txBody>
          <a:bodyPr/>
          <a:lstStyle/>
          <a:p>
            <a:endParaRPr lang="he-IL" sz="1800" spc="150" dirty="0" smtClean="0">
              <a:effectLst>
                <a:outerShdw blurRad="38100" dist="38100" dir="2700000" algn="tl">
                  <a:srgbClr val="000000">
                    <a:alpha val="43137"/>
                  </a:srgbClr>
                </a:outerShdw>
              </a:effectLst>
            </a:endParaRPr>
          </a:p>
          <a:p>
            <a:r>
              <a:rPr lang="he-IL" dirty="0" smtClean="0"/>
              <a:t>שיעור 11</a:t>
            </a:r>
            <a:endParaRPr lang="en-US" dirty="0"/>
          </a:p>
        </p:txBody>
      </p:sp>
      <p:sp>
        <p:nvSpPr>
          <p:cNvPr id="10" name="Text Placeholder 5"/>
          <p:cNvSpPr>
            <a:spLocks noGrp="1"/>
          </p:cNvSpPr>
          <p:nvPr>
            <p:ph type="body" sz="quarter" idx="10"/>
          </p:nvPr>
        </p:nvSpPr>
        <p:spPr>
          <a:xfrm>
            <a:off x="90856" y="5803900"/>
            <a:ext cx="11963398" cy="977900"/>
          </a:xfrm>
        </p:spPr>
        <p:txBody>
          <a:bodyPr/>
          <a:lstStyle/>
          <a:p>
            <a:r>
              <a:rPr lang="he-IL" dirty="0" smtClean="0"/>
              <a:t>מבוא לרשתות, סמסטר א'</a:t>
            </a:r>
            <a:endParaRPr lang="en-US" dirty="0"/>
          </a:p>
        </p:txBody>
      </p:sp>
    </p:spTree>
    <p:extLst>
      <p:ext uri="{BB962C8B-B14F-4D97-AF65-F5344CB8AC3E}">
        <p14:creationId xmlns:p14="http://schemas.microsoft.com/office/powerpoint/2010/main" val="361967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a:xfrm>
            <a:off x="520995" y="1155700"/>
            <a:ext cx="11446486" cy="5565775"/>
          </a:xfrm>
        </p:spPr>
        <p:txBody>
          <a:bodyPr>
            <a:normAutofit/>
          </a:bodyPr>
          <a:lstStyle/>
          <a:p>
            <a:endParaRPr lang="he-IL" sz="3200" dirty="0" smtClean="0"/>
          </a:p>
          <a:p>
            <a:pPr marL="0" indent="0">
              <a:buNone/>
            </a:pPr>
            <a:endParaRPr lang="he-IL" sz="3200" dirty="0" smtClean="0"/>
          </a:p>
          <a:p>
            <a:endParaRPr lang="en-US" sz="3200" dirty="0"/>
          </a:p>
        </p:txBody>
      </p:sp>
      <p:graphicFrame>
        <p:nvGraphicFramePr>
          <p:cNvPr id="9" name="Table 8"/>
          <p:cNvGraphicFramePr>
            <a:graphicFrameLocks noGrp="1"/>
          </p:cNvGraphicFramePr>
          <p:nvPr>
            <p:extLst>
              <p:ext uri="{D42A27DB-BD31-4B8C-83A1-F6EECF244321}">
                <p14:modId xmlns:p14="http://schemas.microsoft.com/office/powerpoint/2010/main" val="1695930662"/>
              </p:ext>
            </p:extLst>
          </p:nvPr>
        </p:nvGraphicFramePr>
        <p:xfrm>
          <a:off x="203200" y="1759017"/>
          <a:ext cx="3922005" cy="2239583"/>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2159307"/>
                <a:gridCol w="1762698"/>
              </a:tblGrid>
              <a:tr h="410783">
                <a:tc gridSpan="2">
                  <a:txBody>
                    <a:bodyPr/>
                    <a:lstStyle/>
                    <a:p>
                      <a:pPr algn="ctr" rtl="1"/>
                      <a:r>
                        <a:rPr lang="en-US" sz="2000" b="1" dirty="0" smtClean="0">
                          <a:solidFill>
                            <a:schemeClr val="bg1"/>
                          </a:solidFill>
                        </a:rPr>
                        <a:t>Switch</a:t>
                      </a:r>
                      <a:endParaRPr lang="en-US" sz="2000" b="1" dirty="0">
                        <a:solidFill>
                          <a:schemeClr val="bg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r" rtl="1"/>
                      <a:endParaRPr lang="en-US"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2763">
                <a:tc>
                  <a:txBody>
                    <a:bodyPr/>
                    <a:lstStyle/>
                    <a:p>
                      <a:pPr algn="r" rtl="1"/>
                      <a:r>
                        <a:rPr lang="he-IL" sz="1800" b="0" dirty="0" smtClean="0">
                          <a:solidFill>
                            <a:schemeClr val="tx1"/>
                          </a:solidFill>
                        </a:rPr>
                        <a:t>מתג</a:t>
                      </a:r>
                      <a:endParaRPr lang="en-US" sz="1800" b="0" dirty="0">
                        <a:solidFill>
                          <a:schemeClr val="tx1"/>
                        </a:solidFill>
                      </a:endParaRPr>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solidFill>
                            <a:schemeClr val="tx1"/>
                          </a:solidFill>
                        </a:rPr>
                        <a:t>שם עברי</a:t>
                      </a:r>
                      <a:endParaRPr lang="en-US" sz="1600"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2763">
                <a:tc>
                  <a:txBody>
                    <a:bodyPr/>
                    <a:lstStyle/>
                    <a:p>
                      <a:pPr algn="r" rtl="1"/>
                      <a:r>
                        <a:rPr lang="he-IL" sz="1800" b="0" dirty="0" smtClean="0">
                          <a:solidFill>
                            <a:schemeClr val="tx1"/>
                          </a:solidFill>
                        </a:rPr>
                        <a:t>קו</a:t>
                      </a:r>
                      <a:endParaRPr lang="en-US" sz="1800" b="0" dirty="0">
                        <a:solidFill>
                          <a:schemeClr val="tx1"/>
                        </a:solidFill>
                      </a:endParaRPr>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solidFill>
                            <a:schemeClr val="tx1"/>
                          </a:solidFill>
                        </a:rPr>
                        <a:t>שכבה</a:t>
                      </a:r>
                      <a:endParaRPr lang="en-US" sz="1600"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מכיר כתובות </a:t>
                      </a:r>
                      <a:r>
                        <a:rPr lang="en-US" dirty="0" smtClean="0"/>
                        <a:t>MAC</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t>מכיר כתובות</a:t>
                      </a:r>
                      <a:endParaRPr lang="en-US" sz="1600"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לא עורך</a:t>
                      </a:r>
                      <a:r>
                        <a:rPr lang="he-IL" baseline="0" dirty="0" smtClean="0"/>
                        <a:t> חבילות</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t>עורך חבילות?</a:t>
                      </a:r>
                      <a:endParaRPr lang="en-US" sz="1600"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לא</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t>יש לו כתובת </a:t>
                      </a:r>
                      <a:r>
                        <a:rPr lang="en-US" sz="1600" b="1" dirty="0" smtClean="0"/>
                        <a:t>IP</a:t>
                      </a:r>
                      <a:r>
                        <a:rPr lang="he-IL" sz="1600" b="1" dirty="0" smtClean="0"/>
                        <a:t>?</a:t>
                      </a:r>
                      <a:endParaRPr lang="en-US" sz="1600"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sp>
        <p:nvSpPr>
          <p:cNvPr id="10" name="Content Placeholder 2"/>
          <p:cNvSpPr txBox="1">
            <a:spLocks/>
          </p:cNvSpPr>
          <p:nvPr/>
        </p:nvSpPr>
        <p:spPr>
          <a:xfrm>
            <a:off x="3922181" y="1155700"/>
            <a:ext cx="8045300" cy="5565775"/>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800" dirty="0" smtClean="0"/>
              <a:t>רכיב הפועל בשכבה </a:t>
            </a:r>
            <a:r>
              <a:rPr lang="he-IL" sz="2800" dirty="0" err="1" smtClean="0"/>
              <a:t>השניה</a:t>
            </a:r>
            <a:r>
              <a:rPr lang="he-IL" sz="2800" dirty="0" smtClean="0"/>
              <a:t>, כלומר – יודע</a:t>
            </a:r>
            <a:r>
              <a:rPr lang="en-US" sz="2800" dirty="0" smtClean="0"/>
              <a:t/>
            </a:r>
            <a:br>
              <a:rPr lang="en-US" sz="2800" dirty="0" smtClean="0"/>
            </a:br>
            <a:r>
              <a:rPr lang="he-IL" sz="2800" dirty="0" smtClean="0"/>
              <a:t>לקרוא כתובות </a:t>
            </a:r>
            <a:r>
              <a:rPr lang="en-US" sz="2800" dirty="0" smtClean="0"/>
              <a:t>MAC</a:t>
            </a:r>
            <a:r>
              <a:rPr lang="he-IL" sz="2800" dirty="0" smtClean="0"/>
              <a:t>.</a:t>
            </a:r>
          </a:p>
          <a:p>
            <a:r>
              <a:rPr lang="he-IL" sz="2800" dirty="0"/>
              <a:t>לא דורש </a:t>
            </a:r>
            <a:r>
              <a:rPr lang="he-IL" sz="2800" dirty="0" err="1"/>
              <a:t>קנפוּג</a:t>
            </a:r>
            <a:r>
              <a:rPr lang="he-IL" sz="2800"/>
              <a:t> – יכול לעבוד מהקופסא.</a:t>
            </a:r>
          </a:p>
          <a:p>
            <a:r>
              <a:rPr lang="he-IL" sz="2800" b="1" smtClean="0"/>
              <a:t>תפקוד</a:t>
            </a:r>
            <a:r>
              <a:rPr lang="he-IL" sz="2800" b="1" dirty="0" smtClean="0"/>
              <a:t>:</a:t>
            </a:r>
            <a:r>
              <a:rPr lang="en-US" sz="2800" b="1" dirty="0" smtClean="0"/>
              <a:t/>
            </a:r>
            <a:br>
              <a:rPr lang="en-US" sz="2800" b="1" dirty="0" smtClean="0"/>
            </a:br>
            <a:r>
              <a:rPr lang="he-IL" sz="2800" dirty="0" smtClean="0"/>
              <a:t>כאשר מתקבלת חבילה באחת הכניסות, </a:t>
            </a:r>
            <a:r>
              <a:rPr lang="en-US" sz="2800" dirty="0" smtClean="0"/>
              <a:t/>
            </a:r>
            <a:br>
              <a:rPr lang="en-US" sz="2800" dirty="0" smtClean="0"/>
            </a:br>
            <a:r>
              <a:rPr lang="he-IL" sz="2800" dirty="0" smtClean="0"/>
              <a:t>ה-</a:t>
            </a:r>
            <a:r>
              <a:rPr lang="en-US" sz="2800" dirty="0" smtClean="0"/>
              <a:t>Switch</a:t>
            </a:r>
            <a:r>
              <a:rPr lang="he-IL" sz="2800" dirty="0" smtClean="0"/>
              <a:t> יעביר אותה ליציאה המתאימה</a:t>
            </a:r>
            <a:r>
              <a:rPr lang="en-US" sz="2800" dirty="0" smtClean="0"/>
              <a:t/>
            </a:r>
            <a:br>
              <a:rPr lang="en-US" sz="2800" dirty="0" smtClean="0"/>
            </a:br>
            <a:r>
              <a:rPr lang="he-IL" sz="2800" dirty="0" smtClean="0"/>
              <a:t>לה בלבד.</a:t>
            </a:r>
            <a:r>
              <a:rPr lang="en-US" sz="2400" b="1" dirty="0" smtClean="0"/>
              <a:t/>
            </a:r>
            <a:br>
              <a:rPr lang="en-US" sz="2400" b="1" dirty="0" smtClean="0"/>
            </a:br>
            <a:r>
              <a:rPr lang="en-US" sz="2400" b="1" dirty="0" smtClean="0"/>
              <a:t/>
            </a:r>
            <a:br>
              <a:rPr lang="en-US" sz="2400" b="1" dirty="0" smtClean="0"/>
            </a:br>
            <a:endParaRPr lang="he-IL" sz="2400" b="1" dirty="0" smtClean="0"/>
          </a:p>
          <a:p>
            <a:endParaRPr lang="en-US" sz="2800" dirty="0"/>
          </a:p>
        </p:txBody>
      </p:sp>
      <p:pic>
        <p:nvPicPr>
          <p:cNvPr id="8194" name="Picture 2" descr="http://publicdomainvectors.org/photos/switch-hu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587" y="294593"/>
            <a:ext cx="2287156" cy="9926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www.computermiete.de/wp-content/uploads/2015/07/computermiete_internet_lan_dlink_dgs-1016d_max_web-1024x46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357" y="4203700"/>
            <a:ext cx="5604784" cy="2517775"/>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295275" y="2585722"/>
            <a:ext cx="2052509"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
        <p:nvSpPr>
          <p:cNvPr id="11" name="Rectangle 10"/>
          <p:cNvSpPr/>
          <p:nvPr/>
        </p:nvSpPr>
        <p:spPr>
          <a:xfrm>
            <a:off x="290511" y="2946608"/>
            <a:ext cx="2052509"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
        <p:nvSpPr>
          <p:cNvPr id="12" name="Rectangle 11"/>
          <p:cNvSpPr/>
          <p:nvPr/>
        </p:nvSpPr>
        <p:spPr>
          <a:xfrm>
            <a:off x="280990" y="3301848"/>
            <a:ext cx="2052509"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
        <p:nvSpPr>
          <p:cNvPr id="13" name="Rectangle 12"/>
          <p:cNvSpPr/>
          <p:nvPr/>
        </p:nvSpPr>
        <p:spPr>
          <a:xfrm>
            <a:off x="280989" y="3662592"/>
            <a:ext cx="2052509"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Tree>
    <p:extLst>
      <p:ext uri="{BB962C8B-B14F-4D97-AF65-F5344CB8AC3E}">
        <p14:creationId xmlns:p14="http://schemas.microsoft.com/office/powerpoint/2010/main" val="134942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fade">
                                      <p:cBhvr>
                                        <p:cTn id="18" dur="5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fade">
                                      <p:cBhvr>
                                        <p:cTn id="23" dur="5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500"/>
                                        <p:tgtEl>
                                          <p:spTgt spid="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0" nodeType="clickEffect">
                                  <p:stCondLst>
                                    <p:cond delay="0"/>
                                  </p:stCondLst>
                                  <p:childTnLst>
                                    <p:animEffect transition="out" filter="wipe(down)">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0" nodeType="clickEffect">
                                  <p:stCondLst>
                                    <p:cond delay="0"/>
                                  </p:stCondLst>
                                  <p:childTnLst>
                                    <p:animEffect transition="out" filter="wipe(down)">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grpId="0" nodeType="clickEffect">
                                  <p:stCondLst>
                                    <p:cond delay="0"/>
                                  </p:stCondLst>
                                  <p:childTnLst>
                                    <p:animEffect transition="out" filter="wipe(down)">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grpId="0" nodeType="clickEffect">
                                  <p:stCondLst>
                                    <p:cond delay="0"/>
                                  </p:stCondLst>
                                  <p:childTnLst>
                                    <p:animEffect transition="out" filter="wipe(down)">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12" name="Straight Connector 11"/>
          <p:cNvCxnSpPr/>
          <p:nvPr/>
        </p:nvCxnSpPr>
        <p:spPr>
          <a:xfrm>
            <a:off x="5876903" y="3261957"/>
            <a:ext cx="53037" cy="2285559"/>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 idx="1"/>
          </p:cNvCxnSpPr>
          <p:nvPr/>
        </p:nvCxnSpPr>
        <p:spPr>
          <a:xfrm flipV="1">
            <a:off x="1766236" y="2888880"/>
            <a:ext cx="8785650" cy="106546"/>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Switch</a:t>
            </a:r>
            <a:endParaRPr lang="en-US" dirty="0"/>
          </a:p>
        </p:txBody>
      </p:sp>
      <p:pic>
        <p:nvPicPr>
          <p:cNvPr id="14" name="Picture 1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482600" y="2350677"/>
            <a:ext cx="1283636" cy="128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10289959" y="2074833"/>
            <a:ext cx="1304556"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1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0317644" y="2385283"/>
            <a:ext cx="1249187" cy="125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a:xfrm>
            <a:off x="482600" y="2040227"/>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5144605" y="4781637"/>
            <a:ext cx="1283636" cy="128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5229665" y="6163142"/>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0" name="Content Placeholder 2"/>
          <p:cNvSpPr txBox="1">
            <a:spLocks/>
          </p:cNvSpPr>
          <p:nvPr/>
        </p:nvSpPr>
        <p:spPr>
          <a:xfrm>
            <a:off x="482600" y="1084390"/>
            <a:ext cx="11641363" cy="2589646"/>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3200" b="1" dirty="0" smtClean="0"/>
              <a:t>כיצד </a:t>
            </a:r>
            <a:r>
              <a:rPr lang="en-US" sz="3200" b="1" dirty="0" smtClean="0"/>
              <a:t>Switch</a:t>
            </a:r>
            <a:r>
              <a:rPr lang="he-IL" sz="3200" b="1" dirty="0" smtClean="0"/>
              <a:t> יודע איזה </a:t>
            </a:r>
            <a:r>
              <a:rPr lang="en-US" sz="3200" b="1" dirty="0" smtClean="0"/>
              <a:t>MAC</a:t>
            </a:r>
            <a:r>
              <a:rPr lang="he-IL" sz="3200" b="1" dirty="0" smtClean="0"/>
              <a:t> נמצא בכל יציאה שלו? </a:t>
            </a:r>
            <a:endParaRPr lang="en-US" sz="3200" b="1" dirty="0">
              <a:solidFill>
                <a:srgbClr val="0099D5"/>
              </a:solidFill>
            </a:endParaRPr>
          </a:p>
        </p:txBody>
      </p:sp>
      <p:pic>
        <p:nvPicPr>
          <p:cNvPr id="18" name="Picture 2" descr="http://publicdomainvectors.org/photos/switch-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8472" y="2580129"/>
            <a:ext cx="1816862" cy="788518"/>
          </a:xfrm>
          <a:prstGeom prst="rect">
            <a:avLst/>
          </a:prstGeom>
          <a:noFill/>
          <a:extLst>
            <a:ext uri="{909E8E84-426E-40DD-AFC4-6F175D3DCCD1}">
              <a14:hiddenFill xmlns:a14="http://schemas.microsoft.com/office/drawing/2010/main">
                <a:solidFill>
                  <a:srgbClr val="FFFFFF"/>
                </a:solidFill>
              </a14:hiddenFill>
            </a:ext>
          </a:extLst>
        </p:spPr>
      </p:pic>
      <p:sp>
        <p:nvSpPr>
          <p:cNvPr id="21" name="Rounded Rectangle 20"/>
          <p:cNvSpPr/>
          <p:nvPr/>
        </p:nvSpPr>
        <p:spPr>
          <a:xfrm>
            <a:off x="197651" y="3617904"/>
            <a:ext cx="2239427" cy="544278"/>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A1-A1-A1-A1-A1-A1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2" name="Rounded Rectangle 21"/>
          <p:cNvSpPr/>
          <p:nvPr/>
        </p:nvSpPr>
        <p:spPr>
          <a:xfrm>
            <a:off x="4810226" y="6364385"/>
            <a:ext cx="2239427" cy="581464"/>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B1-B1-B1-B1-B1-B1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3" name="Rounded Rectangle 22"/>
          <p:cNvSpPr/>
          <p:nvPr/>
        </p:nvSpPr>
        <p:spPr>
          <a:xfrm>
            <a:off x="9969823" y="3591651"/>
            <a:ext cx="2239427" cy="544278"/>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C1-C1-C1-C1-C1-C1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4" name="Table 23"/>
          <p:cNvGraphicFramePr>
            <a:graphicFrameLocks noGrp="1"/>
          </p:cNvGraphicFramePr>
          <p:nvPr>
            <p:extLst>
              <p:ext uri="{D42A27DB-BD31-4B8C-83A1-F6EECF244321}">
                <p14:modId xmlns:p14="http://schemas.microsoft.com/office/powerpoint/2010/main" val="2368765113"/>
              </p:ext>
            </p:extLst>
          </p:nvPr>
        </p:nvGraphicFramePr>
        <p:xfrm>
          <a:off x="7336672" y="4374431"/>
          <a:ext cx="4470400" cy="731520"/>
        </p:xfrm>
        <a:graphic>
          <a:graphicData uri="http://schemas.openxmlformats.org/drawingml/2006/table">
            <a:tbl>
              <a:tblPr firstRow="1" bandRow="1">
                <a:tableStyleId>{5C22544A-7EE6-4342-B048-85BDC9FD1C3A}</a:tableStyleId>
              </a:tblPr>
              <a:tblGrid>
                <a:gridCol w="2736242"/>
                <a:gridCol w="1734158"/>
              </a:tblGrid>
              <a:tr h="349446">
                <a:tc gridSpan="2">
                  <a:txBody>
                    <a:bodyPr/>
                    <a:lstStyle/>
                    <a:p>
                      <a:pPr algn="ct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Switch</a:t>
                      </a:r>
                      <a:r>
                        <a:rPr lang="en-US" sz="18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Table</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c hMerge="1">
                  <a:txBody>
                    <a:bodyPr/>
                    <a:lstStyle/>
                    <a:p>
                      <a:pPr algn="ct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MAC</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c>
                  <a:txBody>
                    <a:bodyPr/>
                    <a:lstStyle/>
                    <a:p>
                      <a:pPr algn="ctr"/>
                      <a:r>
                        <a:rPr lang="en-US"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Interface</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054409081"/>
              </p:ext>
            </p:extLst>
          </p:nvPr>
        </p:nvGraphicFramePr>
        <p:xfrm>
          <a:off x="7346180" y="5105454"/>
          <a:ext cx="4470400" cy="365760"/>
        </p:xfrm>
        <a:graphic>
          <a:graphicData uri="http://schemas.openxmlformats.org/drawingml/2006/table">
            <a:tbl>
              <a:tblPr firstRow="1" bandRow="1">
                <a:tableStyleId>{5C22544A-7EE6-4342-B048-85BDC9FD1C3A}</a:tableStyleId>
              </a:tblPr>
              <a:tblGrid>
                <a:gridCol w="2741249"/>
                <a:gridCol w="1729151"/>
              </a:tblGrid>
              <a:tr h="349446">
                <a:tc>
                  <a:txBody>
                    <a:bodyP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A1-A1-A1-A1-A1-A1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L w="19050" cap="flat" cmpd="sng" algn="ctr">
                      <a:solidFill>
                        <a:srgbClr val="FF0000"/>
                      </a:solidFill>
                      <a:prstDash val="solid"/>
                      <a:round/>
                      <a:headEnd type="none" w="med" len="med"/>
                      <a:tailEnd type="none" w="med" len="med"/>
                    </a:lnL>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2"/>
                    </a:solidFill>
                  </a:tcPr>
                </a:tc>
                <a:tc>
                  <a:txBody>
                    <a:bodyPr/>
                    <a:lstStyle/>
                    <a:p>
                      <a:pPr algn="ctr"/>
                      <a:r>
                        <a:rPr lang="en-US" sz="1800" b="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1</a:t>
                      </a:r>
                      <a:endParaRPr lang="en-US" sz="1800" b="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2"/>
                    </a:solidFill>
                  </a:tcPr>
                </a:tc>
              </a:tr>
            </a:tbl>
          </a:graphicData>
        </a:graphic>
      </p:graphicFrame>
      <p:grpSp>
        <p:nvGrpSpPr>
          <p:cNvPr id="27" name="Group 26"/>
          <p:cNvGrpSpPr/>
          <p:nvPr/>
        </p:nvGrpSpPr>
        <p:grpSpPr>
          <a:xfrm>
            <a:off x="1938173" y="1781279"/>
            <a:ext cx="3722398" cy="583674"/>
            <a:chOff x="277909" y="5288571"/>
            <a:chExt cx="4161607" cy="583674"/>
          </a:xfrm>
        </p:grpSpPr>
        <p:sp>
          <p:nvSpPr>
            <p:cNvPr id="28" name="Rounded Rectangle 27"/>
            <p:cNvSpPr/>
            <p:nvPr/>
          </p:nvSpPr>
          <p:spPr>
            <a:xfrm>
              <a:off x="277909" y="5303167"/>
              <a:ext cx="4161607" cy="545808"/>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r>
                <a:rPr lang="en-US" sz="1600" b="1" dirty="0" smtClean="0">
                  <a:solidFill>
                    <a:schemeClr val="tx1"/>
                  </a:solidFill>
                </a:rPr>
                <a:t>                    </a:t>
              </a:r>
              <a:r>
                <a:rPr lang="en-US" sz="1600" b="1" dirty="0" err="1" smtClean="0">
                  <a:solidFill>
                    <a:schemeClr val="tx1"/>
                  </a:solidFill>
                </a:rPr>
                <a:t>Src</a:t>
              </a:r>
              <a:r>
                <a:rPr lang="en-US" sz="1600" b="1" dirty="0" smtClean="0">
                  <a:solidFill>
                    <a:schemeClr val="tx1"/>
                  </a:solidFill>
                </a:rPr>
                <a:t> MAC: A1-A1-A1-A1-A1-A1</a:t>
              </a:r>
              <a:br>
                <a:rPr lang="en-US" sz="1600" b="1" dirty="0" smtClean="0">
                  <a:solidFill>
                    <a:schemeClr val="tx1"/>
                  </a:solidFill>
                </a:rPr>
              </a:br>
              <a:r>
                <a:rPr lang="en-US" sz="1600" b="1" dirty="0" smtClean="0">
                  <a:solidFill>
                    <a:schemeClr val="tx1"/>
                  </a:solidFill>
                </a:rPr>
                <a:t>                    </a:t>
              </a:r>
              <a:r>
                <a:rPr lang="en-US" sz="1600" b="1" dirty="0" err="1" smtClean="0">
                  <a:solidFill>
                    <a:schemeClr val="tx1"/>
                  </a:solidFill>
                </a:rPr>
                <a:t>Dst</a:t>
              </a:r>
              <a:r>
                <a:rPr lang="en-US" sz="1600" b="1" dirty="0" smtClean="0">
                  <a:solidFill>
                    <a:schemeClr val="tx1"/>
                  </a:solidFill>
                </a:rPr>
                <a:t> MAC: C1-C1-C1-C1-C1-C1</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9" name="Picture 2" descr="http://www.u7solutions.com/files/u7solutions/client-files/inline-images/emai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932" y="5288571"/>
              <a:ext cx="842048" cy="583674"/>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30" name="Rounded Rectangle 29"/>
          <p:cNvSpPr/>
          <p:nvPr/>
        </p:nvSpPr>
        <p:spPr>
          <a:xfrm>
            <a:off x="6625740" y="2619096"/>
            <a:ext cx="666108" cy="265301"/>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2</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1" name="Rounded Rectangle 30"/>
          <p:cNvSpPr/>
          <p:nvPr/>
        </p:nvSpPr>
        <p:spPr>
          <a:xfrm>
            <a:off x="4426822" y="2626833"/>
            <a:ext cx="666108" cy="265301"/>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1</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2" name="Rounded Rectangle 31"/>
          <p:cNvSpPr/>
          <p:nvPr/>
        </p:nvSpPr>
        <p:spPr>
          <a:xfrm>
            <a:off x="5732646" y="3396597"/>
            <a:ext cx="666108" cy="265301"/>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3</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34" name="Group 33"/>
          <p:cNvGrpSpPr/>
          <p:nvPr/>
        </p:nvGrpSpPr>
        <p:grpSpPr>
          <a:xfrm>
            <a:off x="6576893" y="1877204"/>
            <a:ext cx="3722398" cy="583674"/>
            <a:chOff x="277909" y="5288571"/>
            <a:chExt cx="4161607" cy="583674"/>
          </a:xfrm>
        </p:grpSpPr>
        <p:sp>
          <p:nvSpPr>
            <p:cNvPr id="35" name="Rounded Rectangle 34"/>
            <p:cNvSpPr/>
            <p:nvPr/>
          </p:nvSpPr>
          <p:spPr>
            <a:xfrm>
              <a:off x="277909" y="5303167"/>
              <a:ext cx="4161607" cy="545808"/>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r>
                <a:rPr lang="en-US" sz="1600" b="1" dirty="0" smtClean="0">
                  <a:solidFill>
                    <a:schemeClr val="tx1"/>
                  </a:solidFill>
                </a:rPr>
                <a:t>                    </a:t>
              </a:r>
              <a:r>
                <a:rPr lang="en-US" sz="1600" b="1" dirty="0" err="1" smtClean="0">
                  <a:solidFill>
                    <a:schemeClr val="tx1"/>
                  </a:solidFill>
                </a:rPr>
                <a:t>Src</a:t>
              </a:r>
              <a:r>
                <a:rPr lang="en-US" sz="1600" b="1" dirty="0" smtClean="0">
                  <a:solidFill>
                    <a:schemeClr val="tx1"/>
                  </a:solidFill>
                </a:rPr>
                <a:t> MAC: C1-C1-C1-C1-C1-C1</a:t>
              </a:r>
              <a:br>
                <a:rPr lang="en-US" sz="1600" b="1" dirty="0" smtClean="0">
                  <a:solidFill>
                    <a:schemeClr val="tx1"/>
                  </a:solidFill>
                </a:rPr>
              </a:br>
              <a:r>
                <a:rPr lang="en-US" sz="1600" b="1" dirty="0" smtClean="0">
                  <a:solidFill>
                    <a:schemeClr val="tx1"/>
                  </a:solidFill>
                </a:rPr>
                <a:t>                    </a:t>
              </a:r>
              <a:r>
                <a:rPr lang="en-US" sz="1600" b="1" dirty="0" err="1" smtClean="0">
                  <a:solidFill>
                    <a:schemeClr val="tx1"/>
                  </a:solidFill>
                </a:rPr>
                <a:t>Dst</a:t>
              </a:r>
              <a:r>
                <a:rPr lang="en-US" sz="1600" b="1" dirty="0" smtClean="0">
                  <a:solidFill>
                    <a:schemeClr val="tx1"/>
                  </a:solidFill>
                </a:rPr>
                <a:t> MAC: A1-A1-A1-A1-A1-A1</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6" name="Picture 2" descr="http://www.u7solutions.com/files/u7solutions/client-files/inline-images/emai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932" y="5288571"/>
              <a:ext cx="842048" cy="583674"/>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aphicFrame>
        <p:nvGraphicFramePr>
          <p:cNvPr id="37" name="Table 36"/>
          <p:cNvGraphicFramePr>
            <a:graphicFrameLocks noGrp="1"/>
          </p:cNvGraphicFramePr>
          <p:nvPr>
            <p:extLst>
              <p:ext uri="{D42A27DB-BD31-4B8C-83A1-F6EECF244321}">
                <p14:modId xmlns:p14="http://schemas.microsoft.com/office/powerpoint/2010/main" val="1057061552"/>
              </p:ext>
            </p:extLst>
          </p:nvPr>
        </p:nvGraphicFramePr>
        <p:xfrm>
          <a:off x="7345126" y="5473659"/>
          <a:ext cx="4470400" cy="365760"/>
        </p:xfrm>
        <a:graphic>
          <a:graphicData uri="http://schemas.openxmlformats.org/drawingml/2006/table">
            <a:tbl>
              <a:tblPr firstRow="1" bandRow="1">
                <a:tableStyleId>{5C22544A-7EE6-4342-B048-85BDC9FD1C3A}</a:tableStyleId>
              </a:tblPr>
              <a:tblGrid>
                <a:gridCol w="2741249"/>
                <a:gridCol w="1729151"/>
              </a:tblGrid>
              <a:tr h="349446">
                <a:tc>
                  <a:txBody>
                    <a:bodyP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C1-C1-C1-C1-C1-C1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L w="19050" cap="flat" cmpd="sng" algn="ctr">
                      <a:solidFill>
                        <a:srgbClr val="FF0000"/>
                      </a:solidFill>
                      <a:prstDash val="solid"/>
                      <a:round/>
                      <a:headEnd type="none" w="med" len="med"/>
                      <a:tailEnd type="none" w="med" len="med"/>
                    </a:lnL>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2"/>
                    </a:solidFill>
                  </a:tcPr>
                </a:tc>
                <a:tc>
                  <a:txBody>
                    <a:bodyPr/>
                    <a:lstStyle/>
                    <a:p>
                      <a:pPr algn="ctr"/>
                      <a:r>
                        <a:rPr lang="en-US" sz="1800" b="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2</a:t>
                      </a:r>
                      <a:endParaRPr lang="en-US" sz="1800" b="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418522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par>
                                <p:cTn id="41" presetID="10"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0">
                                            <p:txEl>
                                              <p:pRg st="0" end="0"/>
                                            </p:txEl>
                                          </p:spTgt>
                                        </p:tgtEl>
                                        <p:attrNameLst>
                                          <p:attrName>style.visibility</p:attrName>
                                        </p:attrNameLst>
                                      </p:cBhvr>
                                      <p:to>
                                        <p:strVal val="visible"/>
                                      </p:to>
                                    </p:set>
                                    <p:animEffect transition="in" filter="fade">
                                      <p:cBhvr>
                                        <p:cTn id="54" dur="500"/>
                                        <p:tgtEl>
                                          <p:spTgt spid="20">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20">
                                            <p:txEl>
                                              <p:pRg st="0" end="0"/>
                                            </p:txEl>
                                          </p:spTgt>
                                        </p:tgtEl>
                                      </p:cBhvr>
                                    </p:animEffect>
                                    <p:set>
                                      <p:cBhvr>
                                        <p:cTn id="59" dur="1" fill="hold">
                                          <p:stCondLst>
                                            <p:cond delay="499"/>
                                          </p:stCondLst>
                                        </p:cTn>
                                        <p:tgtEl>
                                          <p:spTgt spid="20">
                                            <p:txEl>
                                              <p:pRg st="0" end="0"/>
                                            </p:txEl>
                                          </p:spTgt>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1.45833E-6 -4.81481E-6 L 0.13489 0.00024 " pathEditMode="relative" rAng="0" ptsTypes="AA">
                                      <p:cBhvr>
                                        <p:cTn id="73" dur="2000" fill="hold"/>
                                        <p:tgtEl>
                                          <p:spTgt spid="27"/>
                                        </p:tgtEl>
                                        <p:attrNameLst>
                                          <p:attrName>ppt_x</p:attrName>
                                          <p:attrName>ppt_y</p:attrName>
                                        </p:attrNameLst>
                                      </p:cBhvr>
                                      <p:rCtr x="6745" y="0"/>
                                    </p:animMotion>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27"/>
                                        </p:tgtEl>
                                      </p:cBhvr>
                                    </p:animEffect>
                                    <p:set>
                                      <p:cBhvr>
                                        <p:cTn id="83" dur="1" fill="hold">
                                          <p:stCondLst>
                                            <p:cond delay="499"/>
                                          </p:stCondLst>
                                        </p:cTn>
                                        <p:tgtEl>
                                          <p:spTgt spid="27"/>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nodeType="clickEffect">
                                  <p:stCondLst>
                                    <p:cond delay="0"/>
                                  </p:stCondLst>
                                  <p:childTnLst>
                                    <p:animMotion origin="layout" path="M 2.70833E-6 -3.7037E-6 L -0.24557 -0.01365 " pathEditMode="relative" rAng="0" ptsTypes="AA">
                                      <p:cBhvr>
                                        <p:cTn id="92" dur="2000" fill="hold"/>
                                        <p:tgtEl>
                                          <p:spTgt spid="34"/>
                                        </p:tgtEl>
                                        <p:attrNameLst>
                                          <p:attrName>ppt_x</p:attrName>
                                          <p:attrName>ppt_y</p:attrName>
                                        </p:attrNameLst>
                                      </p:cBhvr>
                                      <p:rCtr x="-10508" y="-694"/>
                                    </p:animMotion>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0.24558 -0.01365 L -0.38047 -0.01389 " pathEditMode="relative" rAng="0" ptsTypes="AA">
                                      <p:cBhvr>
                                        <p:cTn id="101" dur="2000" fill="hold"/>
                                        <p:tgtEl>
                                          <p:spTgt spid="34"/>
                                        </p:tgtEl>
                                        <p:attrNameLst>
                                          <p:attrName>ppt_x</p:attrName>
                                          <p:attrName>ppt_y</p:attrName>
                                        </p:attrNameLst>
                                      </p:cBhvr>
                                      <p:rCtr x="-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7" grpId="0"/>
      <p:bldP spid="11" grpId="0"/>
      <p:bldP spid="20" grpId="0" build="allAtOnce"/>
      <p:bldP spid="21" grpId="0"/>
      <p:bldP spid="22" grpId="0"/>
      <p:bldP spid="23"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60" name="Straight Connector 59"/>
          <p:cNvCxnSpPr>
            <a:endCxn id="43" idx="1"/>
          </p:cNvCxnSpPr>
          <p:nvPr/>
        </p:nvCxnSpPr>
        <p:spPr>
          <a:xfrm>
            <a:off x="3324067" y="4088364"/>
            <a:ext cx="5219312" cy="2438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e-IL" smtClean="0"/>
              <a:t>הרשת שלנו גדלה...</a:t>
            </a:r>
            <a:endParaRPr lang="en-US" dirty="0"/>
          </a:p>
        </p:txBody>
      </p:sp>
      <p:sp>
        <p:nvSpPr>
          <p:cNvPr id="20" name="Content Placeholder 2"/>
          <p:cNvSpPr txBox="1">
            <a:spLocks/>
          </p:cNvSpPr>
          <p:nvPr/>
        </p:nvSpPr>
        <p:spPr>
          <a:xfrm>
            <a:off x="482600" y="1084390"/>
            <a:ext cx="11641363" cy="2589646"/>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b="1" dirty="0">
              <a:solidFill>
                <a:srgbClr val="0099D5"/>
              </a:solidFill>
            </a:endParaRPr>
          </a:p>
        </p:txBody>
      </p:sp>
      <p:pic>
        <p:nvPicPr>
          <p:cNvPr id="19" name="Picture 1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23"/>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5" name="Picture 2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97152" y="5392479"/>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a:xfrm>
            <a:off x="645203" y="5109668"/>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7" name="Group 26"/>
          <p:cNvGrpSpPr/>
          <p:nvPr/>
        </p:nvGrpSpPr>
        <p:grpSpPr>
          <a:xfrm>
            <a:off x="1741118" y="1866900"/>
            <a:ext cx="1426280" cy="4381500"/>
            <a:chOff x="1659092" y="2628822"/>
            <a:chExt cx="1035050" cy="3035379"/>
          </a:xfrm>
        </p:grpSpPr>
        <p:cxnSp>
          <p:nvCxnSpPr>
            <p:cNvPr id="28" name="Straight Connector 27"/>
            <p:cNvCxnSpPr/>
            <p:nvPr/>
          </p:nvCxnSpPr>
          <p:spPr>
            <a:xfrm flipV="1">
              <a:off x="1659092"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65442"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17921" y="3455378"/>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p:cNvSpPr/>
          <p:nvPr/>
        </p:nvSpPr>
        <p:spPr>
          <a:xfrm>
            <a:off x="614544" y="3158067"/>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4" name="Straight Connector 33"/>
          <p:cNvCxnSpPr/>
          <p:nvPr/>
        </p:nvCxnSpPr>
        <p:spPr>
          <a:xfrm flipV="1">
            <a:off x="1589827" y="4093974"/>
            <a:ext cx="1577570" cy="1645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http://publicdomainvectors.org/photos/switch-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8147" y="3854504"/>
            <a:ext cx="930880" cy="40400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0681998" y="1617765"/>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ounded Rectangle 44"/>
          <p:cNvSpPr/>
          <p:nvPr/>
        </p:nvSpPr>
        <p:spPr>
          <a:xfrm>
            <a:off x="10630683" y="1272709"/>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שכן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6" name="Picture 4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0711091" y="5493455"/>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ounded Rectangle 46"/>
          <p:cNvSpPr/>
          <p:nvPr/>
        </p:nvSpPr>
        <p:spPr>
          <a:xfrm>
            <a:off x="10659717" y="523725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שכן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8" name="Picture 47"/>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0612942" y="3666218"/>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ounded Rectangle 48"/>
          <p:cNvSpPr/>
          <p:nvPr/>
        </p:nvSpPr>
        <p:spPr>
          <a:xfrm>
            <a:off x="10622647" y="3366707"/>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שכן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Connector 37"/>
          <p:cNvCxnSpPr/>
          <p:nvPr/>
        </p:nvCxnSpPr>
        <p:spPr>
          <a:xfrm flipV="1">
            <a:off x="9232436" y="4112749"/>
            <a:ext cx="1316059" cy="17287"/>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flipH="1">
            <a:off x="9008819" y="1849979"/>
            <a:ext cx="1539676" cy="4381500"/>
            <a:chOff x="1659092" y="2628822"/>
            <a:chExt cx="1035050" cy="3035379"/>
          </a:xfrm>
        </p:grpSpPr>
        <p:cxnSp>
          <p:nvCxnSpPr>
            <p:cNvPr id="40" name="Straight Connector 39"/>
            <p:cNvCxnSpPr/>
            <p:nvPr/>
          </p:nvCxnSpPr>
          <p:spPr>
            <a:xfrm flipV="1">
              <a:off x="1659092"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665442"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43" name="Picture 2" descr="http://publicdomainvectors.org/photos/switch-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43379" y="3910748"/>
            <a:ext cx="930880" cy="404002"/>
          </a:xfrm>
          <a:prstGeom prst="rect">
            <a:avLst/>
          </a:prstGeom>
          <a:noFill/>
          <a:extLst>
            <a:ext uri="{909E8E84-426E-40DD-AFC4-6F175D3DCCD1}">
              <a14:hiddenFill xmlns:a14="http://schemas.microsoft.com/office/drawing/2010/main">
                <a:solidFill>
                  <a:srgbClr val="FFFFFF"/>
                </a:solidFill>
              </a14:hiddenFill>
            </a:ext>
          </a:extLst>
        </p:spPr>
      </p:pic>
      <p:sp>
        <p:nvSpPr>
          <p:cNvPr id="53" name="Rounded Rectangle 52"/>
          <p:cNvSpPr/>
          <p:nvPr/>
        </p:nvSpPr>
        <p:spPr>
          <a:xfrm>
            <a:off x="5081666" y="3297649"/>
            <a:ext cx="1631725" cy="580404"/>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3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endParaRPr lang="en-US" sz="3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4" name="Rounded Rectangle 53"/>
          <p:cNvSpPr/>
          <p:nvPr/>
        </p:nvSpPr>
        <p:spPr>
          <a:xfrm>
            <a:off x="10086669" y="2634579"/>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192.168.0.1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5" name="Rounded Rectangle 54"/>
          <p:cNvSpPr/>
          <p:nvPr/>
        </p:nvSpPr>
        <p:spPr>
          <a:xfrm>
            <a:off x="10119703" y="4662475"/>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192.168.0.2</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6" name="Rounded Rectangle 55"/>
          <p:cNvSpPr/>
          <p:nvPr/>
        </p:nvSpPr>
        <p:spPr>
          <a:xfrm>
            <a:off x="10119703" y="6522671"/>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192.168.0.3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7" name="Rounded Rectangle 56"/>
          <p:cNvSpPr/>
          <p:nvPr/>
        </p:nvSpPr>
        <p:spPr>
          <a:xfrm>
            <a:off x="81885" y="2549433"/>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ounded Rectangle 57"/>
          <p:cNvSpPr/>
          <p:nvPr/>
        </p:nvSpPr>
        <p:spPr>
          <a:xfrm>
            <a:off x="54981" y="4502692"/>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a:t>
            </a:r>
            <a:r>
              <a:rPr lang="he-IL" dirty="0" smtClean="0">
                <a:solidFill>
                  <a:schemeClr val="tx1"/>
                </a:solidFill>
                <a:latin typeface="Tahoma" panose="020B0604030504040204" pitchFamily="34" charset="0"/>
                <a:ea typeface="Tahoma" panose="020B0604030504040204" pitchFamily="34" charset="0"/>
                <a:cs typeface="Tahoma" panose="020B0604030504040204" pitchFamily="34" charset="0"/>
              </a:rPr>
              <a:t>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9" name="Rounded Rectangle 58"/>
          <p:cNvSpPr/>
          <p:nvPr/>
        </p:nvSpPr>
        <p:spPr>
          <a:xfrm>
            <a:off x="114919" y="6476242"/>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1" name="Rectangular Callout 60"/>
          <p:cNvSpPr/>
          <p:nvPr/>
        </p:nvSpPr>
        <p:spPr>
          <a:xfrm>
            <a:off x="4461877" y="4346609"/>
            <a:ext cx="3235998" cy="854155"/>
          </a:xfrm>
          <a:prstGeom prst="wedgeRectCallout">
            <a:avLst>
              <a:gd name="adj1" fmla="val -48536"/>
              <a:gd name="adj2" fmla="val -20356"/>
            </a:avLst>
          </a:prstGeom>
          <a:ln w="12700">
            <a:solidFill>
              <a:schemeClr val="accent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rtl="1"/>
            <a:r>
              <a:rPr lang="he-IL" b="1" dirty="0" smtClean="0"/>
              <a:t>מה הבעיה ברשת הזאת?</a:t>
            </a:r>
            <a:endParaRPr lang="en-US" b="1" dirty="0"/>
          </a:p>
        </p:txBody>
      </p:sp>
      <p:pic>
        <p:nvPicPr>
          <p:cNvPr id="62" name="Picture 2" descr="http://www.u7solutions.com/files/u7solutions/client-files/inline-images/emai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6432" y="1630322"/>
            <a:ext cx="753180" cy="583674"/>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3" name="Rounded Rectangle 62"/>
          <p:cNvSpPr/>
          <p:nvPr/>
        </p:nvSpPr>
        <p:spPr>
          <a:xfrm>
            <a:off x="1642145" y="1299121"/>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2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endPar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3762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nodePh="1">
                                  <p:stCondLst>
                                    <p:cond delay="0"/>
                                  </p:stCondLst>
                                  <p:endCondLst>
                                    <p:cond evt="begin" delay="0">
                                      <p:tn val="10"/>
                                    </p:cond>
                                  </p:end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500"/>
                                        <p:tgtEl>
                                          <p:spTgt spid="20">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500"/>
                                        <p:tgtEl>
                                          <p:spTgt spid="4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par>
                                <p:cTn id="50" presetID="10"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fade">
                                      <p:cBhvr>
                                        <p:cTn id="58" dur="500"/>
                                        <p:tgtEl>
                                          <p:spTgt spid="4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par>
                                <p:cTn id="67" presetID="10" presetClass="entr" presetSubtype="0"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par>
                                <p:cTn id="70" presetID="10" presetClass="entr" presetSubtype="0"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nodeType="withEffect">
                                  <p:stCondLst>
                                    <p:cond delay="0"/>
                                  </p:stCondLst>
                                  <p:childTnLst>
                                    <p:set>
                                      <p:cBhvr>
                                        <p:cTn id="77" dur="1" fill="hold">
                                          <p:stCondLst>
                                            <p:cond delay="0"/>
                                          </p:stCondLst>
                                        </p:cTn>
                                        <p:tgtEl>
                                          <p:spTgt spid="53">
                                            <p:txEl>
                                              <p:pRg st="0" end="0"/>
                                            </p:txEl>
                                          </p:spTgt>
                                        </p:tgtEl>
                                        <p:attrNameLst>
                                          <p:attrName>style.visibility</p:attrName>
                                        </p:attrNameLst>
                                      </p:cBhvr>
                                      <p:to>
                                        <p:strVal val="visible"/>
                                      </p:to>
                                    </p:set>
                                    <p:animEffect transition="in" filter="fade">
                                      <p:cBhvr>
                                        <p:cTn id="78" dur="500"/>
                                        <p:tgtEl>
                                          <p:spTgt spid="53">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fade">
                                      <p:cBhvr>
                                        <p:cTn id="81" dur="500"/>
                                        <p:tgtEl>
                                          <p:spTgt spid="5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fade">
                                      <p:cBhvr>
                                        <p:cTn id="84" dur="500"/>
                                        <p:tgtEl>
                                          <p:spTgt spid="5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fade">
                                      <p:cBhvr>
                                        <p:cTn id="93" dur="500"/>
                                        <p:tgtEl>
                                          <p:spTgt spid="5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fade">
                                      <p:cBhvr>
                                        <p:cTn id="96" dur="500"/>
                                        <p:tgtEl>
                                          <p:spTgt spid="59"/>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53">
                                            <p:txEl>
                                              <p:pRg st="0" end="0"/>
                                            </p:txEl>
                                          </p:spTgt>
                                        </p:tgtEl>
                                      </p:cBhvr>
                                    </p:animEffect>
                                    <p:set>
                                      <p:cBhvr>
                                        <p:cTn id="101" dur="1" fill="hold">
                                          <p:stCondLst>
                                            <p:cond delay="499"/>
                                          </p:stCondLst>
                                        </p:cTn>
                                        <p:tgtEl>
                                          <p:spTgt spid="53">
                                            <p:txEl>
                                              <p:pRg st="0" end="0"/>
                                            </p:txEl>
                                          </p:spTgt>
                                        </p:tgtEl>
                                        <p:attrNameLst>
                                          <p:attrName>style.visibility</p:attrName>
                                        </p:attrNameLst>
                                      </p:cBhvr>
                                      <p:to>
                                        <p:strVal val="hidden"/>
                                      </p:to>
                                    </p:set>
                                  </p:childTnLst>
                                </p:cTn>
                              </p:par>
                              <p:par>
                                <p:cTn id="102" presetID="10" presetClass="entr" presetSubtype="0" fill="hold"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fade">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61"/>
                                        </p:tgtEl>
                                        <p:attrNameLst>
                                          <p:attrName>style.visibility</p:attrName>
                                        </p:attrNameLst>
                                      </p:cBhvr>
                                      <p:to>
                                        <p:strVal val="visible"/>
                                      </p:to>
                                    </p:set>
                                    <p:anim calcmode="lin" valueType="num">
                                      <p:cBhvr additive="base">
                                        <p:cTn id="109" dur="500" fill="hold"/>
                                        <p:tgtEl>
                                          <p:spTgt spid="61"/>
                                        </p:tgtEl>
                                        <p:attrNameLst>
                                          <p:attrName>ppt_x</p:attrName>
                                        </p:attrNameLst>
                                      </p:cBhvr>
                                      <p:tavLst>
                                        <p:tav tm="0">
                                          <p:val>
                                            <p:strVal val="#ppt_x"/>
                                          </p:val>
                                        </p:tav>
                                        <p:tav tm="100000">
                                          <p:val>
                                            <p:strVal val="#ppt_x"/>
                                          </p:val>
                                        </p:tav>
                                      </p:tavLst>
                                    </p:anim>
                                    <p:anim calcmode="lin" valueType="num">
                                      <p:cBhvr additive="base">
                                        <p:cTn id="11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nodeType="clickEffect">
                                  <p:stCondLst>
                                    <p:cond delay="0"/>
                                  </p:stCondLst>
                                  <p:childTnLst>
                                    <p:animEffect transition="out" filter="fade">
                                      <p:cBhvr>
                                        <p:cTn id="114" dur="500"/>
                                        <p:tgtEl>
                                          <p:spTgt spid="60"/>
                                        </p:tgtEl>
                                      </p:cBhvr>
                                    </p:animEffect>
                                    <p:set>
                                      <p:cBhvr>
                                        <p:cTn id="115" dur="1" fill="hold">
                                          <p:stCondLst>
                                            <p:cond delay="499"/>
                                          </p:stCondLst>
                                        </p:cTn>
                                        <p:tgtEl>
                                          <p:spTgt spid="60"/>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61"/>
                                        </p:tgtEl>
                                      </p:cBhvr>
                                    </p:animEffect>
                                    <p:set>
                                      <p:cBhvr>
                                        <p:cTn id="118" dur="1" fill="hold">
                                          <p:stCondLst>
                                            <p:cond delay="499"/>
                                          </p:stCondLst>
                                        </p:cTn>
                                        <p:tgtEl>
                                          <p:spTgt spid="6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fade">
                                      <p:cBhvr>
                                        <p:cTn id="123" dur="500"/>
                                        <p:tgtEl>
                                          <p:spTgt spid="63"/>
                                        </p:tgtEl>
                                      </p:cBhvr>
                                    </p:animEffect>
                                  </p:childTnLst>
                                </p:cTn>
                              </p:par>
                              <p:par>
                                <p:cTn id="124" presetID="10" presetClass="entr" presetSubtype="0" fill="hold" nodeType="with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fade">
                                      <p:cBhvr>
                                        <p:cTn id="12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6" grpId="0"/>
      <p:bldP spid="32" grpId="0"/>
      <p:bldP spid="45" grpId="0"/>
      <p:bldP spid="47" grpId="0"/>
      <p:bldP spid="49" grpId="0"/>
      <p:bldP spid="53" grpId="0"/>
      <p:bldP spid="53" grpId="1" build="allAtOnce"/>
      <p:bldP spid="54" grpId="0"/>
      <p:bldP spid="55" grpId="0"/>
      <p:bldP spid="56" grpId="0"/>
      <p:bldP spid="57" grpId="0"/>
      <p:bldP spid="58" grpId="0"/>
      <p:bldP spid="59" grpId="0"/>
      <p:bldP spid="61" grpId="0" animBg="1"/>
      <p:bldP spid="61" grpId="1" animBg="1"/>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a:t>
            </a:r>
            <a:endParaRPr lang="en-US" dirty="0"/>
          </a:p>
        </p:txBody>
      </p:sp>
      <p:sp>
        <p:nvSpPr>
          <p:cNvPr id="3" name="Content Placeholder 2"/>
          <p:cNvSpPr>
            <a:spLocks noGrp="1"/>
          </p:cNvSpPr>
          <p:nvPr>
            <p:ph idx="1"/>
          </p:nvPr>
        </p:nvSpPr>
        <p:spPr>
          <a:xfrm>
            <a:off x="520995" y="1155700"/>
            <a:ext cx="11446486" cy="5565775"/>
          </a:xfrm>
        </p:spPr>
        <p:txBody>
          <a:bodyPr>
            <a:normAutofit/>
          </a:bodyPr>
          <a:lstStyle/>
          <a:p>
            <a:endParaRPr lang="he-IL" sz="3200" dirty="0" smtClean="0"/>
          </a:p>
          <a:p>
            <a:pPr marL="0" indent="0">
              <a:buNone/>
            </a:pPr>
            <a:endParaRPr lang="he-IL" sz="3200" dirty="0" smtClean="0"/>
          </a:p>
          <a:p>
            <a:endParaRPr lang="en-US" sz="3200" dirty="0"/>
          </a:p>
        </p:txBody>
      </p:sp>
      <p:graphicFrame>
        <p:nvGraphicFramePr>
          <p:cNvPr id="9" name="Table 8"/>
          <p:cNvGraphicFramePr>
            <a:graphicFrameLocks noGrp="1"/>
          </p:cNvGraphicFramePr>
          <p:nvPr>
            <p:extLst>
              <p:ext uri="{D42A27DB-BD31-4B8C-83A1-F6EECF244321}">
                <p14:modId xmlns:p14="http://schemas.microsoft.com/office/powerpoint/2010/main" val="964551820"/>
              </p:ext>
            </p:extLst>
          </p:nvPr>
        </p:nvGraphicFramePr>
        <p:xfrm>
          <a:off x="203200" y="1759017"/>
          <a:ext cx="3922005" cy="2239583"/>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2159307"/>
                <a:gridCol w="1762698"/>
              </a:tblGrid>
              <a:tr h="410783">
                <a:tc gridSpan="2">
                  <a:txBody>
                    <a:bodyPr/>
                    <a:lstStyle/>
                    <a:p>
                      <a:pPr algn="ctr" rtl="1"/>
                      <a:r>
                        <a:rPr lang="en-US" sz="2000" b="1" dirty="0" smtClean="0">
                          <a:solidFill>
                            <a:schemeClr val="bg1"/>
                          </a:solidFill>
                        </a:rPr>
                        <a:t>Router</a:t>
                      </a:r>
                      <a:endParaRPr lang="en-US" sz="2000" b="1" dirty="0">
                        <a:solidFill>
                          <a:schemeClr val="bg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r" rtl="1"/>
                      <a:endParaRPr lang="en-US"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2763">
                <a:tc>
                  <a:txBody>
                    <a:bodyPr/>
                    <a:lstStyle/>
                    <a:p>
                      <a:pPr algn="r" rtl="1"/>
                      <a:r>
                        <a:rPr lang="he-IL" sz="1800" b="0" dirty="0" smtClean="0">
                          <a:solidFill>
                            <a:schemeClr val="tx1"/>
                          </a:solidFill>
                        </a:rPr>
                        <a:t>נתב</a:t>
                      </a:r>
                      <a:endParaRPr lang="en-US" sz="1800" b="0" dirty="0">
                        <a:solidFill>
                          <a:schemeClr val="tx1"/>
                        </a:solidFill>
                      </a:endParaRPr>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solidFill>
                            <a:schemeClr val="tx1"/>
                          </a:solidFill>
                        </a:rPr>
                        <a:t>שם עברי</a:t>
                      </a:r>
                      <a:endParaRPr lang="en-US" sz="1600"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2763">
                <a:tc>
                  <a:txBody>
                    <a:bodyPr/>
                    <a:lstStyle/>
                    <a:p>
                      <a:pPr algn="r" rtl="1"/>
                      <a:r>
                        <a:rPr lang="he-IL" sz="1800" b="0" dirty="0" smtClean="0">
                          <a:solidFill>
                            <a:schemeClr val="tx1"/>
                          </a:solidFill>
                        </a:rPr>
                        <a:t>רשת</a:t>
                      </a:r>
                      <a:endParaRPr lang="en-US" sz="1800" b="0" dirty="0">
                        <a:solidFill>
                          <a:schemeClr val="tx1"/>
                        </a:solidFill>
                      </a:endParaRPr>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solidFill>
                            <a:schemeClr val="tx1"/>
                          </a:solidFill>
                        </a:rPr>
                        <a:t>שכבה</a:t>
                      </a:r>
                      <a:endParaRPr lang="en-US" sz="1600"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מכיר כתובות</a:t>
                      </a:r>
                      <a:r>
                        <a:rPr lang="he-IL" baseline="0" dirty="0" smtClean="0"/>
                        <a:t> </a:t>
                      </a:r>
                      <a:r>
                        <a:rPr lang="en-US" baseline="0" dirty="0" smtClean="0"/>
                        <a:t>IP</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t>מכיר כתובות</a:t>
                      </a:r>
                      <a:endParaRPr lang="en-US" sz="1600"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עורך</a:t>
                      </a:r>
                      <a:r>
                        <a:rPr lang="he-IL" baseline="0" dirty="0" smtClean="0"/>
                        <a:t> את שדה ה-</a:t>
                      </a:r>
                      <a:r>
                        <a:rPr lang="en-US" baseline="0" dirty="0" smtClean="0"/>
                        <a:t>MAC</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t>עורך חבילות?</a:t>
                      </a:r>
                      <a:endParaRPr lang="en-US" sz="1600"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כן</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t>יש לו כתובת </a:t>
                      </a:r>
                      <a:r>
                        <a:rPr lang="en-US" sz="1600" b="1" dirty="0" smtClean="0"/>
                        <a:t>IP</a:t>
                      </a:r>
                      <a:r>
                        <a:rPr lang="he-IL" sz="1600" b="1" dirty="0" smtClean="0"/>
                        <a:t>?</a:t>
                      </a:r>
                      <a:endParaRPr lang="en-US" sz="1600"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sp>
        <p:nvSpPr>
          <p:cNvPr id="10" name="Content Placeholder 2"/>
          <p:cNvSpPr txBox="1">
            <a:spLocks/>
          </p:cNvSpPr>
          <p:nvPr/>
        </p:nvSpPr>
        <p:spPr>
          <a:xfrm>
            <a:off x="3922181" y="1155700"/>
            <a:ext cx="8045300" cy="5565775"/>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800" dirty="0" smtClean="0"/>
              <a:t>רכיב הפועל בשכבת הרשת, כלומר – יודע</a:t>
            </a:r>
            <a:r>
              <a:rPr lang="en-US" sz="2800" dirty="0" smtClean="0"/>
              <a:t/>
            </a:r>
            <a:br>
              <a:rPr lang="en-US" sz="2800" dirty="0" smtClean="0"/>
            </a:br>
            <a:r>
              <a:rPr lang="he-IL" sz="2800" dirty="0" smtClean="0"/>
              <a:t>לקרוא כתובות </a:t>
            </a:r>
            <a:r>
              <a:rPr lang="en-US" sz="2800" dirty="0" smtClean="0"/>
              <a:t>IP</a:t>
            </a:r>
            <a:r>
              <a:rPr lang="he-IL" sz="2800" dirty="0" smtClean="0"/>
              <a:t>.</a:t>
            </a:r>
          </a:p>
          <a:p>
            <a:r>
              <a:rPr lang="he-IL" sz="2800" dirty="0" smtClean="0"/>
              <a:t>בניגוד לשאר הרכיבים, הוא גם יודע לשנות </a:t>
            </a:r>
            <a:r>
              <a:rPr lang="en-US" sz="2800" dirty="0" smtClean="0"/>
              <a:t/>
            </a:r>
            <a:br>
              <a:rPr lang="en-US" sz="2800" dirty="0" smtClean="0"/>
            </a:br>
            <a:r>
              <a:rPr lang="he-IL" sz="2800" dirty="0" smtClean="0"/>
              <a:t>את</a:t>
            </a:r>
            <a:r>
              <a:rPr lang="he-IL" sz="2800" dirty="0"/>
              <a:t> </a:t>
            </a:r>
            <a:r>
              <a:rPr lang="he-IL" sz="2800" dirty="0" smtClean="0"/>
              <a:t>החבילות שעוברות דרכו.</a:t>
            </a:r>
          </a:p>
          <a:p>
            <a:r>
              <a:rPr lang="he-IL" sz="2800" dirty="0" smtClean="0"/>
              <a:t>מחזיק טבלת ניתוב ופועל לפיה.</a:t>
            </a:r>
          </a:p>
          <a:p>
            <a:r>
              <a:rPr lang="he-IL" sz="2800" b="1" dirty="0" smtClean="0"/>
              <a:t>תפקוד:</a:t>
            </a:r>
            <a:r>
              <a:rPr lang="en-US" sz="2800" b="1" dirty="0" smtClean="0"/>
              <a:t/>
            </a:r>
            <a:br>
              <a:rPr lang="en-US" sz="2800" b="1" dirty="0" smtClean="0"/>
            </a:br>
            <a:r>
              <a:rPr lang="he-IL" sz="2800" dirty="0" smtClean="0"/>
              <a:t>כאשר מתקבלת חבילה באחת הכניסות, </a:t>
            </a:r>
            <a:r>
              <a:rPr lang="en-US" sz="2800" dirty="0" smtClean="0"/>
              <a:t/>
            </a:r>
            <a:br>
              <a:rPr lang="en-US" sz="2800" dirty="0" smtClean="0"/>
            </a:br>
            <a:r>
              <a:rPr lang="he-IL" sz="2800" dirty="0" smtClean="0"/>
              <a:t>ה-</a:t>
            </a:r>
            <a:r>
              <a:rPr lang="en-US" sz="2800" dirty="0" smtClean="0"/>
              <a:t>Router</a:t>
            </a:r>
            <a:r>
              <a:rPr lang="he-IL" sz="2800" dirty="0" smtClean="0"/>
              <a:t> בודק את ה-</a:t>
            </a:r>
            <a:r>
              <a:rPr lang="en-US" sz="2800" dirty="0" err="1" smtClean="0"/>
              <a:t>Dst</a:t>
            </a:r>
            <a:r>
              <a:rPr lang="en-US" sz="2800" dirty="0" smtClean="0"/>
              <a:t> IP</a:t>
            </a:r>
            <a:r>
              <a:rPr lang="he-IL" sz="2800" dirty="0" smtClean="0"/>
              <a:t> שלה ומחליט</a:t>
            </a:r>
            <a:r>
              <a:rPr lang="en-US" sz="2800" dirty="0" smtClean="0"/>
              <a:t/>
            </a:r>
            <a:br>
              <a:rPr lang="en-US" sz="2800" dirty="0" smtClean="0"/>
            </a:br>
            <a:r>
              <a:rPr lang="he-IL" sz="2800" dirty="0" smtClean="0"/>
              <a:t>לאיזה יציאה היא מתאימה.</a:t>
            </a:r>
            <a:r>
              <a:rPr lang="en-US" sz="2800" dirty="0" smtClean="0"/>
              <a:t/>
            </a:r>
            <a:br>
              <a:rPr lang="en-US" sz="2800" dirty="0" smtClean="0"/>
            </a:br>
            <a:r>
              <a:rPr lang="he-IL" sz="2800" dirty="0" smtClean="0"/>
              <a:t>לאחר מכן הוא משנה את שדות ה-</a:t>
            </a:r>
            <a:r>
              <a:rPr lang="en-US" sz="2800" dirty="0" err="1" smtClean="0"/>
              <a:t>Src</a:t>
            </a:r>
            <a:r>
              <a:rPr lang="en-US" sz="2800" dirty="0" smtClean="0"/>
              <a:t> MAC</a:t>
            </a:r>
            <a:br>
              <a:rPr lang="en-US" sz="2800" dirty="0" smtClean="0"/>
            </a:br>
            <a:r>
              <a:rPr lang="he-IL" sz="2800" dirty="0" smtClean="0"/>
              <a:t>וה-</a:t>
            </a:r>
            <a:r>
              <a:rPr lang="en-US" sz="2800" dirty="0" err="1" smtClean="0"/>
              <a:t>Dst</a:t>
            </a:r>
            <a:r>
              <a:rPr lang="en-US" sz="2800" dirty="0" smtClean="0"/>
              <a:t> MAC</a:t>
            </a:r>
            <a:r>
              <a:rPr lang="he-IL" sz="2800" dirty="0" smtClean="0"/>
              <a:t> בהתאם, ושולח את החבילה.</a:t>
            </a:r>
            <a:endParaRPr lang="he-IL" sz="2400" b="1" dirty="0" smtClean="0"/>
          </a:p>
        </p:txBody>
      </p:sp>
      <p:pic>
        <p:nvPicPr>
          <p:cNvPr id="8" name="Picture 2" descr="https://conceptdraw.com/a1785c3/p18/preview/640/pict--router-computers-and-network-isometric---vector-stencils-library.png--diagram-flowchart-example.pn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265847" y="133593"/>
            <a:ext cx="1898355" cy="1323766"/>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pc4u.org/wp-content/uploads/2016/03/TP-LINK-C7-AC1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847" y="4266724"/>
            <a:ext cx="3273002" cy="2454751"/>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Rectangle 10"/>
          <p:cNvSpPr/>
          <p:nvPr/>
        </p:nvSpPr>
        <p:spPr>
          <a:xfrm>
            <a:off x="295275" y="2585722"/>
            <a:ext cx="2052509"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
        <p:nvSpPr>
          <p:cNvPr id="12" name="Rectangle 11"/>
          <p:cNvSpPr/>
          <p:nvPr/>
        </p:nvSpPr>
        <p:spPr>
          <a:xfrm>
            <a:off x="290511" y="2946608"/>
            <a:ext cx="2052509"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
        <p:nvSpPr>
          <p:cNvPr id="13" name="Rectangle 12"/>
          <p:cNvSpPr/>
          <p:nvPr/>
        </p:nvSpPr>
        <p:spPr>
          <a:xfrm>
            <a:off x="280990" y="3301848"/>
            <a:ext cx="2052509"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
        <p:nvSpPr>
          <p:cNvPr id="14" name="Rectangle 13"/>
          <p:cNvSpPr/>
          <p:nvPr/>
        </p:nvSpPr>
        <p:spPr>
          <a:xfrm>
            <a:off x="280989" y="3662592"/>
            <a:ext cx="2052509"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Tree>
    <p:extLst>
      <p:ext uri="{BB962C8B-B14F-4D97-AF65-F5344CB8AC3E}">
        <p14:creationId xmlns:p14="http://schemas.microsoft.com/office/powerpoint/2010/main" val="125801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fade">
                                      <p:cBhvr>
                                        <p:cTn id="26" dur="500"/>
                                        <p:tgtEl>
                                          <p:spTgt spid="10">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Effect transition="in" filter="fade">
                                      <p:cBhvr>
                                        <p:cTn id="31" dur="500"/>
                                        <p:tgtEl>
                                          <p:spTgt spid="10">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xEl>
                                              <p:pRg st="3" end="3"/>
                                            </p:txEl>
                                          </p:spTgt>
                                        </p:tgtEl>
                                        <p:attrNameLst>
                                          <p:attrName>style.visibility</p:attrName>
                                        </p:attrNameLst>
                                      </p:cBhvr>
                                      <p:to>
                                        <p:strVal val="visible"/>
                                      </p:to>
                                    </p:set>
                                    <p:animEffect transition="in" filter="fade">
                                      <p:cBhvr>
                                        <p:cTn id="36" dur="500"/>
                                        <p:tgtEl>
                                          <p:spTgt spid="10">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0" nodeType="clickEffect">
                                  <p:stCondLst>
                                    <p:cond delay="0"/>
                                  </p:stCondLst>
                                  <p:childTnLst>
                                    <p:animEffect transition="out" filter="wipe(down)">
                                      <p:cBhvr>
                                        <p:cTn id="40" dur="500"/>
                                        <p:tgtEl>
                                          <p:spTgt spid="11"/>
                                        </p:tgtEl>
                                      </p:cBhvr>
                                    </p:animEffect>
                                    <p:set>
                                      <p:cBhvr>
                                        <p:cTn id="41" dur="1" fill="hold">
                                          <p:stCondLst>
                                            <p:cond delay="499"/>
                                          </p:stCondLst>
                                        </p:cTn>
                                        <p:tgtEl>
                                          <p:spTgt spid="11"/>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0" nodeType="clickEffect">
                                  <p:stCondLst>
                                    <p:cond delay="0"/>
                                  </p:stCondLst>
                                  <p:childTnLst>
                                    <p:animEffect transition="out" filter="wipe(down)">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0" nodeType="clickEffect">
                                  <p:stCondLst>
                                    <p:cond delay="0"/>
                                  </p:stCondLst>
                                  <p:childTnLst>
                                    <p:animEffect transition="out" filter="wipe(down)">
                                      <p:cBhvr>
                                        <p:cTn id="50" dur="500"/>
                                        <p:tgtEl>
                                          <p:spTgt spid="13"/>
                                        </p:tgtEl>
                                      </p:cBhvr>
                                    </p:animEffect>
                                    <p:set>
                                      <p:cBhvr>
                                        <p:cTn id="51" dur="1" fill="hold">
                                          <p:stCondLst>
                                            <p:cond delay="499"/>
                                          </p:stCondLst>
                                        </p:cTn>
                                        <p:tgtEl>
                                          <p:spTgt spid="1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0" nodeType="clickEffect">
                                  <p:stCondLst>
                                    <p:cond delay="0"/>
                                  </p:stCondLst>
                                  <p:childTnLst>
                                    <p:animEffect transition="out" filter="wipe(down)">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a:t>
            </a:r>
            <a:endParaRPr lang="en-US" dirty="0"/>
          </a:p>
        </p:txBody>
      </p:sp>
      <p:sp>
        <p:nvSpPr>
          <p:cNvPr id="20" name="Content Placeholder 2"/>
          <p:cNvSpPr txBox="1">
            <a:spLocks/>
          </p:cNvSpPr>
          <p:nvPr/>
        </p:nvSpPr>
        <p:spPr>
          <a:xfrm>
            <a:off x="482600" y="1084390"/>
            <a:ext cx="11641363" cy="2589646"/>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b="1" dirty="0">
              <a:solidFill>
                <a:srgbClr val="0099D5"/>
              </a:solidFill>
            </a:endParaRPr>
          </a:p>
        </p:txBody>
      </p:sp>
      <p:pic>
        <p:nvPicPr>
          <p:cNvPr id="19" name="Picture 1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23"/>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5" name="Picture 2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733492" y="5553217"/>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a:xfrm>
            <a:off x="652324" y="529054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7" name="Group 26"/>
          <p:cNvGrpSpPr/>
          <p:nvPr/>
        </p:nvGrpSpPr>
        <p:grpSpPr>
          <a:xfrm>
            <a:off x="1682375" y="1870378"/>
            <a:ext cx="1426280" cy="4381500"/>
            <a:chOff x="1659092" y="2628822"/>
            <a:chExt cx="1035050" cy="3035379"/>
          </a:xfrm>
        </p:grpSpPr>
        <p:cxnSp>
          <p:nvCxnSpPr>
            <p:cNvPr id="28" name="Straight Connector 27"/>
            <p:cNvCxnSpPr/>
            <p:nvPr/>
          </p:nvCxnSpPr>
          <p:spPr>
            <a:xfrm flipV="1">
              <a:off x="1659092"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65442"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17857" y="3580493"/>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p:cNvSpPr/>
          <p:nvPr/>
        </p:nvSpPr>
        <p:spPr>
          <a:xfrm>
            <a:off x="566542" y="3235437"/>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4" name="Straight Connector 33"/>
          <p:cNvCxnSpPr/>
          <p:nvPr/>
        </p:nvCxnSpPr>
        <p:spPr>
          <a:xfrm flipV="1">
            <a:off x="1642145" y="4046980"/>
            <a:ext cx="8906350" cy="6577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http://publicdomainvectors.org/photos/switch-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9404" y="3857982"/>
            <a:ext cx="930880" cy="40400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0681998" y="1617765"/>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ounded Rectangle 44"/>
          <p:cNvSpPr/>
          <p:nvPr/>
        </p:nvSpPr>
        <p:spPr>
          <a:xfrm>
            <a:off x="10630683" y="1272709"/>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שכן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6" name="Picture 4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0717657" y="5530976"/>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ounded Rectangle 46"/>
          <p:cNvSpPr/>
          <p:nvPr/>
        </p:nvSpPr>
        <p:spPr>
          <a:xfrm>
            <a:off x="10666342" y="5233545"/>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שכן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8" name="Picture 47"/>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0612942" y="3666218"/>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ounded Rectangle 48"/>
          <p:cNvSpPr/>
          <p:nvPr/>
        </p:nvSpPr>
        <p:spPr>
          <a:xfrm>
            <a:off x="10561627" y="3321162"/>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שכן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33" name="Group 32"/>
          <p:cNvGrpSpPr/>
          <p:nvPr/>
        </p:nvGrpSpPr>
        <p:grpSpPr>
          <a:xfrm flipH="1">
            <a:off x="9008819" y="1849979"/>
            <a:ext cx="1539676" cy="4381500"/>
            <a:chOff x="1659092" y="2628822"/>
            <a:chExt cx="1035050" cy="3035379"/>
          </a:xfrm>
        </p:grpSpPr>
        <p:cxnSp>
          <p:nvCxnSpPr>
            <p:cNvPr id="35" name="Straight Connector 34"/>
            <p:cNvCxnSpPr/>
            <p:nvPr/>
          </p:nvCxnSpPr>
          <p:spPr>
            <a:xfrm flipV="1">
              <a:off x="1659092"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65442"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40" name="Picture 2" descr="http://publicdomainvectors.org/photos/switch-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43379" y="3910748"/>
            <a:ext cx="930880" cy="404002"/>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102938" y="2569990"/>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135972" y="4597886"/>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3" name="Rounded Rectangle 52"/>
          <p:cNvSpPr/>
          <p:nvPr/>
        </p:nvSpPr>
        <p:spPr>
          <a:xfrm>
            <a:off x="156088" y="656138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9" name="Picture 2" descr="https://conceptdraw.com/a1785c3/p18/preview/640/pict--router-computers-and-network-isometric---vector-stencils-library.png--diagram-flowchart-example.png"/>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4971608" y="3435569"/>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49"/>
          <p:cNvSpPr/>
          <p:nvPr/>
        </p:nvSpPr>
        <p:spPr>
          <a:xfrm>
            <a:off x="3447237" y="452442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1" name="Rounded Rectangle 50"/>
          <p:cNvSpPr/>
          <p:nvPr/>
        </p:nvSpPr>
        <p:spPr>
          <a:xfrm>
            <a:off x="5859944" y="4525199"/>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192.168.0.</a:t>
            </a:r>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10</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2" name="Table 51"/>
          <p:cNvGraphicFramePr>
            <a:graphicFrameLocks noGrp="1"/>
          </p:cNvGraphicFramePr>
          <p:nvPr>
            <p:extLst>
              <p:ext uri="{D42A27DB-BD31-4B8C-83A1-F6EECF244321}">
                <p14:modId xmlns:p14="http://schemas.microsoft.com/office/powerpoint/2010/main" val="1360268256"/>
              </p:ext>
            </p:extLst>
          </p:nvPr>
        </p:nvGraphicFramePr>
        <p:xfrm>
          <a:off x="3778476" y="5468775"/>
          <a:ext cx="4470400" cy="365760"/>
        </p:xfrm>
        <a:graphic>
          <a:graphicData uri="http://schemas.openxmlformats.org/drawingml/2006/table">
            <a:tbl>
              <a:tblPr firstRow="1" bandRow="1">
                <a:tableStyleId>{5C22544A-7EE6-4342-B048-85BDC9FD1C3A}</a:tableStyleId>
              </a:tblPr>
              <a:tblGrid>
                <a:gridCol w="2300129"/>
                <a:gridCol w="2170271"/>
              </a:tblGrid>
              <a:tr h="349446">
                <a:tc>
                  <a:txBody>
                    <a:bodyPr/>
                    <a:lstStyle/>
                    <a:p>
                      <a:pPr algn="ct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IP</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c>
                  <a:txBody>
                    <a:bodyPr/>
                    <a:lstStyle/>
                    <a:p>
                      <a:pPr algn="ctr"/>
                      <a:r>
                        <a:rPr lang="en-US"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Out Interface</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3815147482"/>
              </p:ext>
            </p:extLst>
          </p:nvPr>
        </p:nvGraphicFramePr>
        <p:xfrm>
          <a:off x="3787984" y="5842075"/>
          <a:ext cx="4470400" cy="731520"/>
        </p:xfrm>
        <a:graphic>
          <a:graphicData uri="http://schemas.openxmlformats.org/drawingml/2006/table">
            <a:tbl>
              <a:tblPr firstRow="1" bandRow="1">
                <a:tableStyleId>{5C22544A-7EE6-4342-B048-85BDC9FD1C3A}</a:tableStyleId>
              </a:tblPr>
              <a:tblGrid>
                <a:gridCol w="2300129"/>
                <a:gridCol w="2170271"/>
              </a:tblGrid>
              <a:tr h="349446">
                <a:tc>
                  <a:txBody>
                    <a:bodyPr/>
                    <a:lstStyle/>
                    <a:p>
                      <a:pPr algn="ct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10.0.0.X</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c>
                  <a:txBody>
                    <a:bodyPr/>
                    <a:lstStyle/>
                    <a:p>
                      <a:pPr algn="ctr"/>
                      <a:r>
                        <a:rPr lang="en-US" sz="1800" b="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1</a:t>
                      </a:r>
                      <a:endParaRPr lang="en-US" sz="1800" b="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r>
              <a:tr h="349446">
                <a:tc>
                  <a:txBody>
                    <a:bodyPr/>
                    <a:lstStyle/>
                    <a:p>
                      <a:pPr algn="ct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a:t>
                      </a:r>
                      <a:r>
                        <a:rPr lang="he-IL"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92</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he-IL"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168</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he-IL"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0</a:t>
                      </a: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.X</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c>
                  <a:txBody>
                    <a:bodyPr/>
                    <a:lstStyle/>
                    <a:p>
                      <a:pPr algn="ctr"/>
                      <a:r>
                        <a:rPr lang="en-US" sz="1800" b="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2</a:t>
                      </a:r>
                      <a:endParaRPr lang="en-US" sz="1800" b="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r>
            </a:tbl>
          </a:graphicData>
        </a:graphic>
      </p:graphicFrame>
      <p:sp>
        <p:nvSpPr>
          <p:cNvPr id="58" name="Rounded Rectangle 57"/>
          <p:cNvSpPr/>
          <p:nvPr/>
        </p:nvSpPr>
        <p:spPr>
          <a:xfrm>
            <a:off x="6707509" y="3781679"/>
            <a:ext cx="666108" cy="265301"/>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2</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9" name="Rounded Rectangle 58"/>
          <p:cNvSpPr/>
          <p:nvPr/>
        </p:nvSpPr>
        <p:spPr>
          <a:xfrm>
            <a:off x="4508591" y="3789416"/>
            <a:ext cx="666108" cy="265301"/>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1</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ounded Rectangle 40"/>
          <p:cNvSpPr/>
          <p:nvPr/>
        </p:nvSpPr>
        <p:spPr>
          <a:xfrm>
            <a:off x="10086669" y="2634579"/>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192.168.0.1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0" name="Rounded Rectangle 59"/>
          <p:cNvSpPr/>
          <p:nvPr/>
        </p:nvSpPr>
        <p:spPr>
          <a:xfrm>
            <a:off x="10119703" y="4662475"/>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192.168.0.2</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1" name="Rounded Rectangle 60"/>
          <p:cNvSpPr/>
          <p:nvPr/>
        </p:nvSpPr>
        <p:spPr>
          <a:xfrm>
            <a:off x="10119703" y="6522671"/>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192.168.0.3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4" name="Rounded Rectangle 53"/>
          <p:cNvSpPr/>
          <p:nvPr/>
        </p:nvSpPr>
        <p:spPr>
          <a:xfrm>
            <a:off x="5865908" y="4816874"/>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BB</a:t>
            </a:r>
            <a:r>
              <a:rPr lang="he-IL"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BB</a:t>
            </a:r>
            <a:r>
              <a:rPr lang="he-IL"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BB</a:t>
            </a:r>
            <a:r>
              <a:rPr lang="he-IL"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BB</a:t>
            </a:r>
            <a:r>
              <a:rPr lang="he-IL"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BB</a:t>
            </a:r>
            <a:r>
              <a:rPr lang="he-IL"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BB</a:t>
            </a:r>
            <a:endParaRPr lang="en-US"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5" name="Rounded Rectangle 54"/>
          <p:cNvSpPr/>
          <p:nvPr/>
        </p:nvSpPr>
        <p:spPr>
          <a:xfrm>
            <a:off x="3479610" y="4818573"/>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AA</a:t>
            </a:r>
            <a:r>
              <a:rPr lang="he-IL"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AA</a:t>
            </a:r>
            <a:r>
              <a:rPr lang="he-IL"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AA</a:t>
            </a:r>
            <a:r>
              <a:rPr lang="he-IL"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AA</a:t>
            </a:r>
            <a:r>
              <a:rPr lang="he-IL"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AA</a:t>
            </a:r>
            <a:r>
              <a:rPr lang="he-IL"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AA</a:t>
            </a:r>
            <a:endParaRPr lang="en-US"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3614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nodePh="1">
                                  <p:stCondLst>
                                    <p:cond delay="0"/>
                                  </p:stCondLst>
                                  <p:endCondLst>
                                    <p:cond evt="begin" delay="0">
                                      <p:tn val="10"/>
                                    </p:cond>
                                  </p:end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500"/>
                                        <p:tgtEl>
                                          <p:spTgt spid="20">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0" presetClass="entr" presetSubtype="0" fill="hold"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fade">
                                      <p:cBhvr>
                                        <p:cTn id="81" dur="500"/>
                                        <p:tgtEl>
                                          <p:spTgt spid="6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500"/>
                                        <p:tgtEl>
                                          <p:spTgt spid="3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fade">
                                      <p:cBhvr>
                                        <p:cTn id="94" dur="500"/>
                                        <p:tgtEl>
                                          <p:spTgt spid="5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fade">
                                      <p:cBhvr>
                                        <p:cTn id="97" dur="500"/>
                                        <p:tgtEl>
                                          <p:spTgt spid="5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fade">
                                      <p:cBhvr>
                                        <p:cTn id="102" dur="500"/>
                                        <p:tgtEl>
                                          <p:spTgt spid="5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animEffect transition="in" filter="fade">
                                      <p:cBhvr>
                                        <p:cTn id="105" dur="500"/>
                                        <p:tgtEl>
                                          <p:spTgt spid="5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500"/>
                                        <p:tgtEl>
                                          <p:spTgt spid="54"/>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52"/>
                                        </p:tgtEl>
                                        <p:attrNameLst>
                                          <p:attrName>style.visibility</p:attrName>
                                        </p:attrNameLst>
                                      </p:cBhvr>
                                      <p:to>
                                        <p:strVal val="visible"/>
                                      </p:to>
                                    </p:set>
                                    <p:animEffect transition="in" filter="fade">
                                      <p:cBhvr>
                                        <p:cTn id="113" dur="500"/>
                                        <p:tgtEl>
                                          <p:spTgt spid="5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fade">
                                      <p:cBhvr>
                                        <p:cTn id="1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6" grpId="0"/>
      <p:bldP spid="32" grpId="0"/>
      <p:bldP spid="45" grpId="0"/>
      <p:bldP spid="47" grpId="0"/>
      <p:bldP spid="49" grpId="0"/>
      <p:bldP spid="42" grpId="0"/>
      <p:bldP spid="43" grpId="0"/>
      <p:bldP spid="53" grpId="0"/>
      <p:bldP spid="50" grpId="0"/>
      <p:bldP spid="51" grpId="0"/>
      <p:bldP spid="58" grpId="0"/>
      <p:bldP spid="59" grpId="0"/>
      <p:bldP spid="41" grpId="0"/>
      <p:bldP spid="60" grpId="0"/>
      <p:bldP spid="61" grpId="0"/>
      <p:bldP spid="54" grpId="0"/>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62" name="Straight Connector 61"/>
          <p:cNvCxnSpPr/>
          <p:nvPr/>
        </p:nvCxnSpPr>
        <p:spPr>
          <a:xfrm flipV="1">
            <a:off x="6543738" y="4052018"/>
            <a:ext cx="5794399" cy="2484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e-IL" dirty="0" smtClean="0"/>
              <a:t>רשת אלחוטית</a:t>
            </a:r>
            <a:endParaRPr lang="en-US" dirty="0"/>
          </a:p>
        </p:txBody>
      </p:sp>
      <p:sp>
        <p:nvSpPr>
          <p:cNvPr id="20" name="Content Placeholder 2"/>
          <p:cNvSpPr txBox="1">
            <a:spLocks/>
          </p:cNvSpPr>
          <p:nvPr/>
        </p:nvSpPr>
        <p:spPr>
          <a:xfrm>
            <a:off x="482600" y="1084390"/>
            <a:ext cx="11641363" cy="2589646"/>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b="1" dirty="0">
              <a:solidFill>
                <a:srgbClr val="0099D5"/>
              </a:solidFill>
            </a:endParaRPr>
          </a:p>
        </p:txBody>
      </p:sp>
      <p:pic>
        <p:nvPicPr>
          <p:cNvPr id="19" name="Picture 1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23"/>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5" name="Picture 2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733492" y="5553217"/>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a:xfrm>
            <a:off x="652324" y="529054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7" name="Group 26"/>
          <p:cNvGrpSpPr/>
          <p:nvPr/>
        </p:nvGrpSpPr>
        <p:grpSpPr>
          <a:xfrm>
            <a:off x="1682375" y="1870378"/>
            <a:ext cx="1426280" cy="4381500"/>
            <a:chOff x="1659092" y="2628822"/>
            <a:chExt cx="1035050" cy="3035379"/>
          </a:xfrm>
        </p:grpSpPr>
        <p:cxnSp>
          <p:nvCxnSpPr>
            <p:cNvPr id="28" name="Straight Connector 27"/>
            <p:cNvCxnSpPr/>
            <p:nvPr/>
          </p:nvCxnSpPr>
          <p:spPr>
            <a:xfrm flipV="1">
              <a:off x="1659092"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65442"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17857" y="3580493"/>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p:cNvSpPr/>
          <p:nvPr/>
        </p:nvSpPr>
        <p:spPr>
          <a:xfrm>
            <a:off x="566542" y="3235437"/>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4" name="Straight Connector 33"/>
          <p:cNvCxnSpPr/>
          <p:nvPr/>
        </p:nvCxnSpPr>
        <p:spPr>
          <a:xfrm flipV="1">
            <a:off x="1642145" y="4078997"/>
            <a:ext cx="4570765" cy="3375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http://publicdomainvectors.org/photos/switch-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9404" y="3857982"/>
            <a:ext cx="930880" cy="404002"/>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102938" y="2569990"/>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135972" y="4597886"/>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3" name="Rounded Rectangle 52"/>
          <p:cNvSpPr/>
          <p:nvPr/>
        </p:nvSpPr>
        <p:spPr>
          <a:xfrm>
            <a:off x="156088" y="656138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9" name="Picture 2" descr="https://conceptdraw.com/a1785c3/p18/preview/640/pict--router-computers-and-network-isometric---vector-stencils-library.png--diagram-flowchart-example.png"/>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4971608" y="3435569"/>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49"/>
          <p:cNvSpPr/>
          <p:nvPr/>
        </p:nvSpPr>
        <p:spPr>
          <a:xfrm>
            <a:off x="3496284" y="4537723"/>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1" name="Picture 4" descr="https://conceptdraw.com/a1785c3/p17/preview/640/pict--wireless-router-computers-and-network-isometric---vector-stencils-library.png--diagram-flowchart-example.png"/>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7693" t="18731" r="26077" b="20924"/>
          <a:stretch/>
        </p:blipFill>
        <p:spPr bwMode="auto">
          <a:xfrm flipH="1">
            <a:off x="4783012" y="2686616"/>
            <a:ext cx="2163256" cy="20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47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nodePh="1">
                                  <p:stCondLst>
                                    <p:cond delay="0"/>
                                  </p:stCondLst>
                                  <p:endCondLst>
                                    <p:cond evt="begin" delay="0">
                                      <p:tn val="10"/>
                                    </p:cond>
                                  </p:end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500"/>
                                        <p:tgtEl>
                                          <p:spTgt spid="20">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par>
                                <p:cTn id="52" presetID="10" presetClass="entr" presetSubtype="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fade">
                                      <p:cBhvr>
                                        <p:cTn id="54" dur="500"/>
                                        <p:tgtEl>
                                          <p:spTgt spid="62"/>
                                        </p:tgtEl>
                                      </p:cBhvr>
                                    </p:animEffect>
                                  </p:childTnLst>
                                </p:cTn>
                              </p:par>
                              <p:par>
                                <p:cTn id="55" presetID="10"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27"/>
                                        </p:tgtEl>
                                      </p:cBhvr>
                                    </p:animEffect>
                                    <p:set>
                                      <p:cBhvr>
                                        <p:cTn id="67" dur="1" fill="hold">
                                          <p:stCondLst>
                                            <p:cond delay="1999"/>
                                          </p:stCondLst>
                                        </p:cTn>
                                        <p:tgtEl>
                                          <p:spTgt spid="27"/>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2000"/>
                                        <p:tgtEl>
                                          <p:spTgt spid="34"/>
                                        </p:tgtEl>
                                      </p:cBhvr>
                                    </p:animEffect>
                                    <p:set>
                                      <p:cBhvr>
                                        <p:cTn id="70" dur="1" fill="hold">
                                          <p:stCondLst>
                                            <p:cond delay="1999"/>
                                          </p:stCondLst>
                                        </p:cTn>
                                        <p:tgtEl>
                                          <p:spTgt spid="3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2000"/>
                                        <p:tgtEl>
                                          <p:spTgt spid="36"/>
                                        </p:tgtEl>
                                      </p:cBhvr>
                                    </p:animEffect>
                                    <p:set>
                                      <p:cBhvr>
                                        <p:cTn id="75" dur="1" fill="hold">
                                          <p:stCondLst>
                                            <p:cond delay="19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6" grpId="0"/>
      <p:bldP spid="32" grpId="0"/>
      <p:bldP spid="42" grpId="0"/>
      <p:bldP spid="43" grpId="0"/>
      <p:bldP spid="53" grpId="0"/>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 name="Group 6"/>
          <p:cNvGrpSpPr/>
          <p:nvPr/>
        </p:nvGrpSpPr>
        <p:grpSpPr>
          <a:xfrm>
            <a:off x="1283963" y="1406442"/>
            <a:ext cx="4364767" cy="4364767"/>
            <a:chOff x="1283963" y="1406442"/>
            <a:chExt cx="4364767" cy="4364767"/>
          </a:xfrm>
        </p:grpSpPr>
        <p:sp>
          <p:nvSpPr>
            <p:cNvPr id="6" name="Oval 5"/>
            <p:cNvSpPr/>
            <p:nvPr/>
          </p:nvSpPr>
          <p:spPr>
            <a:xfrm>
              <a:off x="1740650" y="1861699"/>
              <a:ext cx="3428841" cy="3428841"/>
            </a:xfrm>
            <a:prstGeom prst="ellipse">
              <a:avLst/>
            </a:prstGeom>
            <a:no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173066" y="2317336"/>
              <a:ext cx="2597016" cy="2597016"/>
            </a:xfrm>
            <a:prstGeom prst="ellipse">
              <a:avLst/>
            </a:prstGeom>
            <a:no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569292" y="2671326"/>
              <a:ext cx="1854222" cy="1854222"/>
            </a:xfrm>
            <a:prstGeom prst="ellipse">
              <a:avLst/>
            </a:prstGeom>
            <a:no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283963" y="1406442"/>
              <a:ext cx="4364767" cy="4364767"/>
            </a:xfrm>
            <a:prstGeom prst="ellipse">
              <a:avLst/>
            </a:prstGeom>
            <a:no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he-IL" dirty="0" smtClean="0"/>
              <a:t>רשת אלחוטית</a:t>
            </a:r>
            <a:endParaRPr lang="en-US" dirty="0"/>
          </a:p>
        </p:txBody>
      </p:sp>
      <p:sp>
        <p:nvSpPr>
          <p:cNvPr id="20" name="Content Placeholder 2"/>
          <p:cNvSpPr txBox="1">
            <a:spLocks/>
          </p:cNvSpPr>
          <p:nvPr/>
        </p:nvSpPr>
        <p:spPr>
          <a:xfrm>
            <a:off x="482600" y="1084390"/>
            <a:ext cx="11641363" cy="2589646"/>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b="1" dirty="0">
              <a:solidFill>
                <a:srgbClr val="0099D5"/>
              </a:solidFill>
            </a:endParaRPr>
          </a:p>
        </p:txBody>
      </p:sp>
      <p:pic>
        <p:nvPicPr>
          <p:cNvPr id="19" name="Picture 1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23"/>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5" name="Picture 2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733492" y="5553217"/>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a:xfrm>
            <a:off x="652324" y="529054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1" name="Picture 30"/>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52324" y="3541641"/>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p:cNvSpPr/>
          <p:nvPr/>
        </p:nvSpPr>
        <p:spPr>
          <a:xfrm>
            <a:off x="566542" y="3235437"/>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2" name="Rounded Rectangle 41"/>
          <p:cNvSpPr/>
          <p:nvPr/>
        </p:nvSpPr>
        <p:spPr>
          <a:xfrm>
            <a:off x="102938" y="2569990"/>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135972" y="4597886"/>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3" name="Rounded Rectangle 52"/>
          <p:cNvSpPr/>
          <p:nvPr/>
        </p:nvSpPr>
        <p:spPr>
          <a:xfrm>
            <a:off x="156088" y="656138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9" name="Picture 2" descr="https://conceptdraw.com/a1785c3/p18/preview/640/pict--router-computers-and-network-isometric---vector-stencils-library.png--diagram-flowchart-example.pn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4971608" y="3435569"/>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49"/>
          <p:cNvSpPr/>
          <p:nvPr/>
        </p:nvSpPr>
        <p:spPr>
          <a:xfrm>
            <a:off x="3447237" y="452442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1" name="Picture 4" descr="https://conceptdraw.com/a1785c3/p17/preview/640/pict--wireless-router-computers-and-network-isometric---vector-stencils-library.png--diagram-flowchart-example.png"/>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7693" t="18731" r="26077" b="20924"/>
          <a:stretch/>
        </p:blipFill>
        <p:spPr bwMode="auto">
          <a:xfrm flipH="1">
            <a:off x="4783012" y="2686616"/>
            <a:ext cx="2163256" cy="2027896"/>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descr="http://mooxidesign.com/wp-content/uploads/2014/08/Samsung-Galaxy-Note-3-Neo-psd.jpg"/>
          <p:cNvPicPr>
            <a:picLocks noChangeAspect="1" noChangeArrowheads="1"/>
          </p:cNvPicPr>
          <p:nvPr/>
        </p:nvPicPr>
        <p:blipFill>
          <a:blip r:embed="rId6" cstate="print">
            <a:clrChange>
              <a:clrFrom>
                <a:srgbClr val="DAE5D7"/>
              </a:clrFrom>
              <a:clrTo>
                <a:srgbClr val="DAE5D7">
                  <a:alpha val="0"/>
                </a:srgbClr>
              </a:clrTo>
            </a:clrChange>
            <a:extLst>
              <a:ext uri="{28A0092B-C50C-407E-A947-70E740481C1C}">
                <a14:useLocalDpi xmlns:a14="http://schemas.microsoft.com/office/drawing/2010/main" val="0"/>
              </a:ext>
            </a:extLst>
          </a:blip>
          <a:srcRect/>
          <a:stretch>
            <a:fillRect/>
          </a:stretch>
        </p:blipFill>
        <p:spPr bwMode="auto">
          <a:xfrm>
            <a:off x="3329058" y="1186984"/>
            <a:ext cx="1469586" cy="13494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7">
            <a:clrChange>
              <a:clrFrom>
                <a:srgbClr val="FFFFFF"/>
              </a:clrFrom>
              <a:clrTo>
                <a:srgbClr val="FFFFFF">
                  <a:alpha val="0"/>
                </a:srgbClr>
              </a:clrTo>
            </a:clrChange>
          </a:blip>
          <a:stretch>
            <a:fillRect/>
          </a:stretch>
        </p:blipFill>
        <p:spPr>
          <a:xfrm>
            <a:off x="3774832" y="5553217"/>
            <a:ext cx="1421530" cy="979382"/>
          </a:xfrm>
          <a:prstGeom prst="rect">
            <a:avLst/>
          </a:prstGeom>
        </p:spPr>
      </p:pic>
    </p:spTree>
    <p:extLst>
      <p:ext uri="{BB962C8B-B14F-4D97-AF65-F5344CB8AC3E}">
        <p14:creationId xmlns:p14="http://schemas.microsoft.com/office/powerpoint/2010/main" val="48215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nodePh="1">
                                  <p:stCondLst>
                                    <p:cond delay="0"/>
                                  </p:stCondLst>
                                  <p:endCondLst>
                                    <p:cond evt="begin" delay="0">
                                      <p:tn val="10"/>
                                    </p:cond>
                                  </p:end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500"/>
                                        <p:tgtEl>
                                          <p:spTgt spid="20">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par>
                                <p:cTn id="43" presetID="10"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3554"/>
                                        </p:tgtEl>
                                        <p:attrNameLst>
                                          <p:attrName>style.visibility</p:attrName>
                                        </p:attrNameLst>
                                      </p:cBhvr>
                                      <p:to>
                                        <p:strVal val="visible"/>
                                      </p:to>
                                    </p:set>
                                    <p:animEffect transition="in" filter="fade">
                                      <p:cBhvr>
                                        <p:cTn id="53" dur="500"/>
                                        <p:tgtEl>
                                          <p:spTgt spid="23554"/>
                                        </p:tgtEl>
                                      </p:cBhvr>
                                    </p:animEffect>
                                  </p:childTnLst>
                                </p:cTn>
                              </p:par>
                              <p:par>
                                <p:cTn id="54" presetID="10"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10"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6" grpId="0"/>
      <p:bldP spid="32" grpId="0"/>
      <p:bldP spid="42" grpId="0"/>
      <p:bldP spid="43" grpId="0"/>
      <p:bldP spid="53" grpId="0"/>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 name="Rounded Rectangle 62"/>
          <p:cNvSpPr/>
          <p:nvPr/>
        </p:nvSpPr>
        <p:spPr>
          <a:xfrm>
            <a:off x="686913" y="6521359"/>
            <a:ext cx="1208575" cy="364616"/>
          </a:xfrm>
          <a:prstGeom prst="roundRect">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644731" y="4559764"/>
            <a:ext cx="1208575" cy="364616"/>
          </a:xfrm>
          <a:prstGeom prst="roundRect">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17857" y="2514827"/>
            <a:ext cx="1208575" cy="364616"/>
          </a:xfrm>
          <a:prstGeom prst="roundRect">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V="1">
            <a:off x="1753856" y="4211561"/>
            <a:ext cx="3892119" cy="2874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e-IL" dirty="0" smtClean="0"/>
              <a:t>חיבור לרשת האינטרנט</a:t>
            </a:r>
            <a:endParaRPr lang="en-US" dirty="0"/>
          </a:p>
        </p:txBody>
      </p:sp>
      <p:pic>
        <p:nvPicPr>
          <p:cNvPr id="19" name="Picture 1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23"/>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5" name="Picture 2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733492" y="5553217"/>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a:xfrm>
            <a:off x="652324" y="529054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7" name="Group 26"/>
          <p:cNvGrpSpPr/>
          <p:nvPr/>
        </p:nvGrpSpPr>
        <p:grpSpPr>
          <a:xfrm>
            <a:off x="1682375" y="1870378"/>
            <a:ext cx="1426280" cy="4381500"/>
            <a:chOff x="1659092" y="2628822"/>
            <a:chExt cx="1035050" cy="3035379"/>
          </a:xfrm>
        </p:grpSpPr>
        <p:cxnSp>
          <p:nvCxnSpPr>
            <p:cNvPr id="28" name="Straight Connector 27"/>
            <p:cNvCxnSpPr/>
            <p:nvPr/>
          </p:nvCxnSpPr>
          <p:spPr>
            <a:xfrm flipV="1">
              <a:off x="1659092"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65442"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17857" y="3580493"/>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p:cNvSpPr/>
          <p:nvPr/>
        </p:nvSpPr>
        <p:spPr>
          <a:xfrm>
            <a:off x="566542" y="3235437"/>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4" name="Straight Connector 33"/>
          <p:cNvCxnSpPr/>
          <p:nvPr/>
        </p:nvCxnSpPr>
        <p:spPr>
          <a:xfrm flipV="1">
            <a:off x="6273800" y="4046980"/>
            <a:ext cx="4274695" cy="8635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http://publicdomainvectors.org/photos/switch-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8150" y="3969605"/>
            <a:ext cx="930880" cy="404002"/>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102938" y="2569990"/>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135972" y="4597886"/>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3" name="Rounded Rectangle 52"/>
          <p:cNvSpPr/>
          <p:nvPr/>
        </p:nvSpPr>
        <p:spPr>
          <a:xfrm>
            <a:off x="156088" y="656138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9" name="Picture 2" descr="https://conceptdraw.com/a1785c3/p18/preview/640/pict--router-computers-and-network-isometric---vector-stencils-library.png--diagram-flowchart-example.png"/>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4971608" y="3435569"/>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49"/>
          <p:cNvSpPr/>
          <p:nvPr/>
        </p:nvSpPr>
        <p:spPr>
          <a:xfrm>
            <a:off x="3447237" y="452442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2" name="Rounded Rectangle 51"/>
          <p:cNvSpPr/>
          <p:nvPr/>
        </p:nvSpPr>
        <p:spPr>
          <a:xfrm>
            <a:off x="5909678" y="4517234"/>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124.200.1.20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7" name="Picture 2" descr="http://images.clipartpanda.com/vector-clouds-png-9iRLAokie.jpe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3941" t="15418" r="4704" b="21931"/>
          <a:stretch/>
        </p:blipFill>
        <p:spPr bwMode="auto">
          <a:xfrm>
            <a:off x="9403567" y="2997200"/>
            <a:ext cx="2720396" cy="161379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images.all-free-download.com/images/graphicthumb/dsl_model_router_clip_art_9917.jp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17347" y="3589345"/>
            <a:ext cx="1158989" cy="898440"/>
          </a:xfrm>
          <a:prstGeom prst="rect">
            <a:avLst/>
          </a:prstGeom>
          <a:noFill/>
          <a:extLst>
            <a:ext uri="{909E8E84-426E-40DD-AFC4-6F175D3DCCD1}">
              <a14:hiddenFill xmlns:a14="http://schemas.microsoft.com/office/drawing/2010/main">
                <a:solidFill>
                  <a:srgbClr val="FFFFFF"/>
                </a:solidFill>
              </a14:hiddenFill>
            </a:ext>
          </a:extLst>
        </p:spPr>
      </p:pic>
      <p:sp>
        <p:nvSpPr>
          <p:cNvPr id="60" name="Content Placeholder 2"/>
          <p:cNvSpPr txBox="1">
            <a:spLocks/>
          </p:cNvSpPr>
          <p:nvPr/>
        </p:nvSpPr>
        <p:spPr>
          <a:xfrm>
            <a:off x="9906000" y="3706649"/>
            <a:ext cx="1671107" cy="566403"/>
          </a:xfrm>
          <a:prstGeom prst="rect">
            <a:avLst/>
          </a:prstGeom>
        </p:spPr>
        <p:txBody>
          <a:bodyPr vert="horz" lIns="91440" tIns="45720" rIns="91440" bIns="45720" rtlCol="0">
            <a:no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he-IL" sz="2400" b="1" dirty="0" smtClean="0">
                <a:solidFill>
                  <a:schemeClr val="accent5">
                    <a:lumMod val="75000"/>
                  </a:schemeClr>
                </a:solidFill>
              </a:rPr>
              <a:t>אינטרנט</a:t>
            </a:r>
          </a:p>
        </p:txBody>
      </p:sp>
      <p:sp>
        <p:nvSpPr>
          <p:cNvPr id="61" name="Rounded Rectangle 60"/>
          <p:cNvSpPr/>
          <p:nvPr/>
        </p:nvSpPr>
        <p:spPr>
          <a:xfrm>
            <a:off x="5747817" y="1461015"/>
            <a:ext cx="4026062" cy="809270"/>
          </a:xfrm>
          <a:prstGeom prst="roundRect">
            <a:avLst/>
          </a:prstGeom>
          <a:solidFill>
            <a:schemeClr val="bg2"/>
          </a:solidFill>
          <a:ln w="1905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2400" b="1"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כעת מחשב א' רוצה לגשת לאינטרנט. מה הבעיה?</a:t>
            </a:r>
            <a:endParaRPr lang="en-US" sz="2400" b="1"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grpSp>
        <p:nvGrpSpPr>
          <p:cNvPr id="64" name="Group 63"/>
          <p:cNvGrpSpPr/>
          <p:nvPr/>
        </p:nvGrpSpPr>
        <p:grpSpPr>
          <a:xfrm>
            <a:off x="1938174" y="1708981"/>
            <a:ext cx="2666958" cy="719595"/>
            <a:chOff x="277909" y="5216273"/>
            <a:chExt cx="4015565" cy="719595"/>
          </a:xfrm>
        </p:grpSpPr>
        <p:sp>
          <p:nvSpPr>
            <p:cNvPr id="65" name="Rounded Rectangle 64"/>
            <p:cNvSpPr/>
            <p:nvPr/>
          </p:nvSpPr>
          <p:spPr>
            <a:xfrm>
              <a:off x="277909" y="5303167"/>
              <a:ext cx="4015565" cy="545808"/>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r>
                <a:rPr lang="en-US" sz="1600" b="1" dirty="0" smtClean="0">
                  <a:solidFill>
                    <a:schemeClr val="tx1"/>
                  </a:solidFill>
                </a:rPr>
                <a:t>                     </a:t>
              </a:r>
              <a:r>
                <a:rPr lang="en-US" sz="1600" b="1" dirty="0" err="1" smtClean="0">
                  <a:solidFill>
                    <a:schemeClr val="tx1"/>
                  </a:solidFill>
                </a:rPr>
                <a:t>Src</a:t>
              </a:r>
              <a:r>
                <a:rPr lang="en-US" sz="1600" b="1" dirty="0" smtClean="0">
                  <a:solidFill>
                    <a:schemeClr val="tx1"/>
                  </a:solidFill>
                </a:rPr>
                <a:t> IP: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tx1"/>
                  </a:solidFill>
                </a:rPr>
                <a:t>Dst</a:t>
              </a:r>
              <a:r>
                <a:rPr lang="en-US" sz="1600" b="1" dirty="0" smtClean="0">
                  <a:solidFill>
                    <a:schemeClr val="tx1"/>
                  </a:solidFill>
                </a:rPr>
                <a:t> IP</a:t>
              </a:r>
              <a:r>
                <a:rPr lang="en-US" sz="1600" b="1" dirty="0">
                  <a:solidFill>
                    <a:schemeClr val="tx1"/>
                  </a:solidFill>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9.9.9.9</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66" name="Picture 2" descr="http://www.u7solutions.com/files/u7solutions/client-files/inline-images/emai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5688" y="5216273"/>
              <a:ext cx="1339137"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67" name="Rounded Rectangle 66"/>
          <p:cNvSpPr/>
          <p:nvPr/>
        </p:nvSpPr>
        <p:spPr>
          <a:xfrm>
            <a:off x="9621839" y="506767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Facebook.com</a:t>
            </a:r>
            <a:b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9.9.9.9</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9" name="Table 68"/>
          <p:cNvGraphicFramePr>
            <a:graphicFrameLocks noGrp="1"/>
          </p:cNvGraphicFramePr>
          <p:nvPr>
            <p:extLst>
              <p:ext uri="{D42A27DB-BD31-4B8C-83A1-F6EECF244321}">
                <p14:modId xmlns:p14="http://schemas.microsoft.com/office/powerpoint/2010/main" val="2573201988"/>
              </p:ext>
            </p:extLst>
          </p:nvPr>
        </p:nvGraphicFramePr>
        <p:xfrm>
          <a:off x="3774496" y="4957114"/>
          <a:ext cx="4470400" cy="365760"/>
        </p:xfrm>
        <a:graphic>
          <a:graphicData uri="http://schemas.openxmlformats.org/drawingml/2006/table">
            <a:tbl>
              <a:tblPr firstRow="1" bandRow="1">
                <a:tableStyleId>{5C22544A-7EE6-4342-B048-85BDC9FD1C3A}</a:tableStyleId>
              </a:tblPr>
              <a:tblGrid>
                <a:gridCol w="2300129"/>
                <a:gridCol w="2170271"/>
              </a:tblGrid>
              <a:tr h="349446">
                <a:tc>
                  <a:txBody>
                    <a:bodyPr/>
                    <a:lstStyle/>
                    <a:p>
                      <a:pPr algn="ct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IP</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c>
                  <a:txBody>
                    <a:bodyPr/>
                    <a:lstStyle/>
                    <a:p>
                      <a:pPr algn="ctr"/>
                      <a:r>
                        <a:rPr lang="en-US"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Out Interface</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4132554959"/>
              </p:ext>
            </p:extLst>
          </p:nvPr>
        </p:nvGraphicFramePr>
        <p:xfrm>
          <a:off x="3784004" y="5330414"/>
          <a:ext cx="4470400" cy="1005840"/>
        </p:xfrm>
        <a:graphic>
          <a:graphicData uri="http://schemas.openxmlformats.org/drawingml/2006/table">
            <a:tbl>
              <a:tblPr firstRow="1" bandRow="1">
                <a:tableStyleId>{5C22544A-7EE6-4342-B048-85BDC9FD1C3A}</a:tableStyleId>
              </a:tblPr>
              <a:tblGrid>
                <a:gridCol w="2300129"/>
                <a:gridCol w="2170271"/>
              </a:tblGrid>
              <a:tr h="349446">
                <a:tc>
                  <a:txBody>
                    <a:bodyPr/>
                    <a:lstStyle/>
                    <a:p>
                      <a:pPr algn="ct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10.0.0.X</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c>
                  <a:txBody>
                    <a:bodyPr/>
                    <a:lstStyle/>
                    <a:p>
                      <a:pPr algn="ctr"/>
                      <a:r>
                        <a:rPr lang="en-US" sz="1800" b="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1</a:t>
                      </a:r>
                      <a:endParaRPr lang="en-US" sz="1800" b="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r>
              <a:tr h="349446">
                <a:tc>
                  <a:txBody>
                    <a:bodyPr/>
                    <a:lstStyle/>
                    <a:p>
                      <a:pPr algn="ct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X.X.X.X</a:t>
                      </a:r>
                      <a:b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b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(Default</a:t>
                      </a:r>
                      <a:r>
                        <a:rPr lang="en-US" sz="18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Route)</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c>
                  <a:txBody>
                    <a:bodyPr/>
                    <a:lstStyle/>
                    <a:p>
                      <a:pPr algn="ctr"/>
                      <a:r>
                        <a:rPr lang="en-US" sz="1800" b="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2</a:t>
                      </a:r>
                      <a:endParaRPr lang="en-US" sz="1800" b="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r>
            </a:tbl>
          </a:graphicData>
        </a:graphic>
      </p:graphicFrame>
      <p:sp>
        <p:nvSpPr>
          <p:cNvPr id="71" name="Rounded Rectangle 70"/>
          <p:cNvSpPr/>
          <p:nvPr/>
        </p:nvSpPr>
        <p:spPr>
          <a:xfrm>
            <a:off x="6736733" y="3825899"/>
            <a:ext cx="666108" cy="265301"/>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2</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2" name="Rounded Rectangle 71"/>
          <p:cNvSpPr/>
          <p:nvPr/>
        </p:nvSpPr>
        <p:spPr>
          <a:xfrm>
            <a:off x="4537815" y="3877178"/>
            <a:ext cx="666108" cy="265301"/>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1</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1071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fade">
                                      <p:cBhvr>
                                        <p:cTn id="46" dur="500"/>
                                        <p:tgtEl>
                                          <p:spTgt spid="7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fade">
                                      <p:cBhvr>
                                        <p:cTn id="49" dur="500"/>
                                        <p:tgtEl>
                                          <p:spTgt spid="7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par>
                                <p:cTn id="53" presetID="10"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fade">
                                      <p:cBhvr>
                                        <p:cTn id="63" dur="100"/>
                                        <p:tgtEl>
                                          <p:spTgt spid="67"/>
                                        </p:tgtEl>
                                      </p:cBhvr>
                                    </p:animEffect>
                                  </p:childTnLst>
                                </p:cTn>
                              </p:par>
                              <p:par>
                                <p:cTn id="64" presetID="10" presetClass="entr" presetSubtype="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500"/>
                                        <p:tgtEl>
                                          <p:spTgt spid="3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500"/>
                                        <p:tgtEl>
                                          <p:spTgt spid="5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500"/>
                                        <p:tgtEl>
                                          <p:spTgt spid="6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500"/>
                                        <p:tgtEl>
                                          <p:spTgt spid="7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fade">
                                      <p:cBhvr>
                                        <p:cTn id="92" dur="500"/>
                                        <p:tgtEl>
                                          <p:spTgt spid="6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fade">
                                      <p:cBhvr>
                                        <p:cTn id="95" dur="500"/>
                                        <p:tgtEl>
                                          <p:spTgt spid="6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fade">
                                      <p:cBhvr>
                                        <p:cTn id="98" dur="500"/>
                                        <p:tgtEl>
                                          <p:spTgt spid="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500"/>
                                        <p:tgtEl>
                                          <p:spTgt spid="64"/>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61"/>
                                        </p:tgtEl>
                                        <p:attrNameLst>
                                          <p:attrName>style.visibility</p:attrName>
                                        </p:attrNameLst>
                                      </p:cBhvr>
                                      <p:to>
                                        <p:strVal val="visible"/>
                                      </p:to>
                                    </p:set>
                                    <p:anim calcmode="lin" valueType="num">
                                      <p:cBhvr additive="base">
                                        <p:cTn id="108" dur="500" fill="hold"/>
                                        <p:tgtEl>
                                          <p:spTgt spid="61"/>
                                        </p:tgtEl>
                                        <p:attrNameLst>
                                          <p:attrName>ppt_x</p:attrName>
                                        </p:attrNameLst>
                                      </p:cBhvr>
                                      <p:tavLst>
                                        <p:tav tm="0">
                                          <p:val>
                                            <p:strVal val="0-#ppt_w/2"/>
                                          </p:val>
                                        </p:tav>
                                        <p:tav tm="100000">
                                          <p:val>
                                            <p:strVal val="#ppt_x"/>
                                          </p:val>
                                        </p:tav>
                                      </p:tavLst>
                                    </p:anim>
                                    <p:anim calcmode="lin" valueType="num">
                                      <p:cBhvr additive="base">
                                        <p:cTn id="109"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2" grpId="0" animBg="1"/>
      <p:bldP spid="5" grpId="0" animBg="1"/>
      <p:bldP spid="2" grpId="0"/>
      <p:bldP spid="24" grpId="0"/>
      <p:bldP spid="26" grpId="0"/>
      <p:bldP spid="32" grpId="0"/>
      <p:bldP spid="42" grpId="0"/>
      <p:bldP spid="43" grpId="0"/>
      <p:bldP spid="53" grpId="0"/>
      <p:bldP spid="50" grpId="0"/>
      <p:bldP spid="52" grpId="0"/>
      <p:bldP spid="60" grpId="0"/>
      <p:bldP spid="61" grpId="0" animBg="1"/>
      <p:bldP spid="67" grpId="0"/>
      <p:bldP spid="71" grpId="0"/>
      <p:bldP spid="7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a:t>
            </a:r>
            <a:endParaRPr lang="en-US" dirty="0"/>
          </a:p>
        </p:txBody>
      </p:sp>
      <p:sp>
        <p:nvSpPr>
          <p:cNvPr id="3" name="Content Placeholder 2"/>
          <p:cNvSpPr>
            <a:spLocks noGrp="1"/>
          </p:cNvSpPr>
          <p:nvPr>
            <p:ph idx="1"/>
          </p:nvPr>
        </p:nvSpPr>
        <p:spPr>
          <a:xfrm>
            <a:off x="520995" y="1155700"/>
            <a:ext cx="11446486" cy="5565775"/>
          </a:xfrm>
        </p:spPr>
        <p:txBody>
          <a:bodyPr>
            <a:normAutofit/>
          </a:bodyPr>
          <a:lstStyle/>
          <a:p>
            <a:endParaRPr lang="he-IL" sz="3200" dirty="0" smtClean="0"/>
          </a:p>
          <a:p>
            <a:pPr marL="0" indent="0">
              <a:buNone/>
            </a:pPr>
            <a:endParaRPr lang="he-IL" sz="3200" dirty="0" smtClean="0"/>
          </a:p>
          <a:p>
            <a:endParaRPr lang="en-US" sz="3200" dirty="0"/>
          </a:p>
        </p:txBody>
      </p:sp>
      <p:graphicFrame>
        <p:nvGraphicFramePr>
          <p:cNvPr id="9" name="Table 8"/>
          <p:cNvGraphicFramePr>
            <a:graphicFrameLocks noGrp="1"/>
          </p:cNvGraphicFramePr>
          <p:nvPr>
            <p:extLst>
              <p:ext uri="{D42A27DB-BD31-4B8C-83A1-F6EECF244321}">
                <p14:modId xmlns:p14="http://schemas.microsoft.com/office/powerpoint/2010/main" val="917224793"/>
              </p:ext>
            </p:extLst>
          </p:nvPr>
        </p:nvGraphicFramePr>
        <p:xfrm>
          <a:off x="203200" y="1759017"/>
          <a:ext cx="3718981" cy="2513903"/>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2047530"/>
                <a:gridCol w="1671451"/>
              </a:tblGrid>
              <a:tr h="410783">
                <a:tc gridSpan="2">
                  <a:txBody>
                    <a:bodyPr/>
                    <a:lstStyle/>
                    <a:p>
                      <a:pPr algn="ctr" rtl="1"/>
                      <a:r>
                        <a:rPr lang="en-US" sz="2000" b="1" dirty="0" smtClean="0">
                          <a:solidFill>
                            <a:schemeClr val="bg1"/>
                          </a:solidFill>
                        </a:rPr>
                        <a:t>NAT</a:t>
                      </a:r>
                      <a:endParaRPr lang="en-US" sz="2000" b="1" dirty="0">
                        <a:solidFill>
                          <a:schemeClr val="bg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r" rtl="1"/>
                      <a:endParaRPr lang="en-US"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2763">
                <a:tc>
                  <a:txBody>
                    <a:bodyPr/>
                    <a:lstStyle/>
                    <a:p>
                      <a:pPr algn="r" rtl="1"/>
                      <a:r>
                        <a:rPr lang="en-US" sz="1800" b="0" dirty="0" smtClean="0">
                          <a:solidFill>
                            <a:schemeClr val="tx1"/>
                          </a:solidFill>
                        </a:rPr>
                        <a:t>Network</a:t>
                      </a:r>
                      <a:r>
                        <a:rPr lang="en-US" sz="1800" b="0" baseline="0" dirty="0" smtClean="0">
                          <a:solidFill>
                            <a:schemeClr val="tx1"/>
                          </a:solidFill>
                        </a:rPr>
                        <a:t> Address Translation</a:t>
                      </a:r>
                      <a:endParaRPr lang="en-US" sz="1800" b="0" dirty="0">
                        <a:solidFill>
                          <a:schemeClr val="tx1"/>
                        </a:solidFill>
                      </a:endParaRPr>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solidFill>
                            <a:schemeClr val="tx1"/>
                          </a:solidFill>
                        </a:rPr>
                        <a:t>שם מלא</a:t>
                      </a:r>
                      <a:endParaRPr lang="en-US" sz="1600"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2763">
                <a:tc>
                  <a:txBody>
                    <a:bodyPr/>
                    <a:lstStyle/>
                    <a:p>
                      <a:pPr algn="r" rtl="1"/>
                      <a:r>
                        <a:rPr lang="he-IL" sz="1800" b="0" dirty="0" smtClean="0">
                          <a:solidFill>
                            <a:schemeClr val="tx1"/>
                          </a:solidFill>
                        </a:rPr>
                        <a:t>רשת</a:t>
                      </a:r>
                      <a:endParaRPr lang="en-US" sz="1800" b="0" dirty="0">
                        <a:solidFill>
                          <a:schemeClr val="tx1"/>
                        </a:solidFill>
                      </a:endParaRPr>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solidFill>
                            <a:schemeClr val="tx1"/>
                          </a:solidFill>
                        </a:rPr>
                        <a:t>שכבה</a:t>
                      </a:r>
                      <a:endParaRPr lang="en-US" sz="1600"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מכיר כתובות</a:t>
                      </a:r>
                      <a:r>
                        <a:rPr lang="he-IL" baseline="0" dirty="0" smtClean="0"/>
                        <a:t> </a:t>
                      </a:r>
                      <a:r>
                        <a:rPr lang="en-US" baseline="0" dirty="0" smtClean="0"/>
                        <a:t>IP</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t>מכיר כתובות</a:t>
                      </a:r>
                      <a:endParaRPr lang="en-US" sz="1600"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עורך</a:t>
                      </a:r>
                      <a:r>
                        <a:rPr lang="he-IL" baseline="0" dirty="0" smtClean="0"/>
                        <a:t> את שדה ה-</a:t>
                      </a:r>
                      <a:r>
                        <a:rPr lang="en-US" baseline="0" dirty="0" smtClean="0"/>
                        <a:t>IP</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t>עורך חבילות?</a:t>
                      </a:r>
                      <a:endParaRPr lang="en-US" sz="1600"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כן</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t>יש לו כתובת </a:t>
                      </a:r>
                      <a:r>
                        <a:rPr lang="en-US" sz="1600" b="1" dirty="0" smtClean="0"/>
                        <a:t>IP</a:t>
                      </a:r>
                      <a:r>
                        <a:rPr lang="he-IL" sz="1600" b="1" dirty="0" smtClean="0"/>
                        <a:t>?</a:t>
                      </a:r>
                      <a:endParaRPr lang="en-US" sz="1600"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sp>
        <p:nvSpPr>
          <p:cNvPr id="10" name="Content Placeholder 2"/>
          <p:cNvSpPr txBox="1">
            <a:spLocks/>
          </p:cNvSpPr>
          <p:nvPr/>
        </p:nvSpPr>
        <p:spPr>
          <a:xfrm>
            <a:off x="3922181" y="1155700"/>
            <a:ext cx="8045300" cy="5565775"/>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800" dirty="0" smtClean="0"/>
              <a:t>לרוב זו פונקציה שממלא </a:t>
            </a:r>
            <a:r>
              <a:rPr lang="he-IL" sz="2800" dirty="0" err="1" smtClean="0"/>
              <a:t>ראוטר</a:t>
            </a:r>
            <a:r>
              <a:rPr lang="he-IL" sz="2800" dirty="0" smtClean="0"/>
              <a:t>, ולא רכיב פיזי בפני עצמו.</a:t>
            </a:r>
          </a:p>
          <a:p>
            <a:r>
              <a:rPr lang="he-IL" sz="2800" dirty="0" smtClean="0"/>
              <a:t>מאפשר לרשת שלמה להשתמש ב-</a:t>
            </a:r>
            <a:r>
              <a:rPr lang="en-US" sz="2800" dirty="0" smtClean="0"/>
              <a:t>IP</a:t>
            </a:r>
            <a:r>
              <a:rPr lang="he-IL" sz="2800" dirty="0" smtClean="0"/>
              <a:t> אינטרנט</a:t>
            </a:r>
            <a:r>
              <a:rPr lang="en-US" sz="2800" dirty="0" smtClean="0"/>
              <a:t/>
            </a:r>
            <a:br>
              <a:rPr lang="en-US" sz="2800" dirty="0" smtClean="0"/>
            </a:br>
            <a:r>
              <a:rPr lang="he-IL" sz="2800" dirty="0" smtClean="0"/>
              <a:t>אחד, ובכך לחסוך בכתובות </a:t>
            </a:r>
            <a:r>
              <a:rPr lang="en-US" sz="2800" dirty="0" smtClean="0"/>
              <a:t>IP</a:t>
            </a:r>
            <a:r>
              <a:rPr lang="he-IL" sz="2800" dirty="0" smtClean="0"/>
              <a:t>.</a:t>
            </a:r>
          </a:p>
          <a:p>
            <a:endParaRPr lang="he-IL" sz="2800" dirty="0" smtClean="0"/>
          </a:p>
          <a:p>
            <a:r>
              <a:rPr lang="he-IL" sz="2800" b="1" dirty="0" smtClean="0"/>
              <a:t>תפקוד:</a:t>
            </a:r>
            <a:r>
              <a:rPr lang="en-US" sz="2800" b="1" dirty="0" smtClean="0"/>
              <a:t/>
            </a:r>
            <a:br>
              <a:rPr lang="en-US" sz="2800" b="1" dirty="0" smtClean="0"/>
            </a:br>
            <a:r>
              <a:rPr lang="he-IL" sz="2800" dirty="0" smtClean="0"/>
              <a:t>כאשר מתקבלת חבילה מהרשת הפנימית אשר</a:t>
            </a:r>
            <a:r>
              <a:rPr lang="he-IL" sz="2800" dirty="0"/>
              <a:t> </a:t>
            </a:r>
            <a:r>
              <a:rPr lang="he-IL" sz="2800" dirty="0" smtClean="0"/>
              <a:t>מיועדת לאינטרנט, מחליף את כתובת ה-</a:t>
            </a:r>
            <a:r>
              <a:rPr lang="en-US" sz="2800" dirty="0" err="1" smtClean="0"/>
              <a:t>Src</a:t>
            </a:r>
            <a:r>
              <a:rPr lang="en-US" sz="2800" dirty="0" smtClean="0"/>
              <a:t> IP</a:t>
            </a:r>
            <a:r>
              <a:rPr lang="he-IL" sz="2800" dirty="0" smtClean="0"/>
              <a:t> לכתובת אינטרנט חוקית.</a:t>
            </a:r>
            <a:endParaRPr lang="he-IL" sz="2400" b="1" dirty="0" smtClean="0"/>
          </a:p>
        </p:txBody>
      </p:sp>
      <p:pic>
        <p:nvPicPr>
          <p:cNvPr id="8" name="Picture 2" descr="https://conceptdraw.com/a1785c3/p18/preview/640/pict--router-computers-and-network-isometric---vector-stencils-library.png--diagram-flowchart-example.pn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265847" y="133593"/>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1047480" y="1210058"/>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NAT</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265847" y="2861947"/>
            <a:ext cx="1955741"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
        <p:nvSpPr>
          <p:cNvPr id="13" name="Rectangle 12"/>
          <p:cNvSpPr/>
          <p:nvPr/>
        </p:nvSpPr>
        <p:spPr>
          <a:xfrm>
            <a:off x="261083" y="3222833"/>
            <a:ext cx="1955741"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
        <p:nvSpPr>
          <p:cNvPr id="14" name="Rectangle 13"/>
          <p:cNvSpPr/>
          <p:nvPr/>
        </p:nvSpPr>
        <p:spPr>
          <a:xfrm>
            <a:off x="251562" y="3578073"/>
            <a:ext cx="1955741"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
        <p:nvSpPr>
          <p:cNvPr id="15" name="Rectangle 14"/>
          <p:cNvSpPr/>
          <p:nvPr/>
        </p:nvSpPr>
        <p:spPr>
          <a:xfrm>
            <a:off x="251561" y="3938817"/>
            <a:ext cx="1955741"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Tree>
    <p:extLst>
      <p:ext uri="{BB962C8B-B14F-4D97-AF65-F5344CB8AC3E}">
        <p14:creationId xmlns:p14="http://schemas.microsoft.com/office/powerpoint/2010/main" val="260236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500"/>
                                        <p:tgtEl>
                                          <p:spTgt spid="10">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fade">
                                      <p:cBhvr>
                                        <p:cTn id="29" dur="500"/>
                                        <p:tgtEl>
                                          <p:spTgt spid="10">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fade">
                                      <p:cBhvr>
                                        <p:cTn id="34" dur="500"/>
                                        <p:tgtEl>
                                          <p:spTgt spid="10">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0" nodeType="clickEffect">
                                  <p:stCondLst>
                                    <p:cond delay="0"/>
                                  </p:stCondLst>
                                  <p:childTnLst>
                                    <p:animEffect transition="out" filter="wipe(down)">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0" nodeType="clickEffect">
                                  <p:stCondLst>
                                    <p:cond delay="0"/>
                                  </p:stCondLst>
                                  <p:childTnLst>
                                    <p:animEffect transition="out" filter="wipe(down)">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0" nodeType="clickEffect">
                                  <p:stCondLst>
                                    <p:cond delay="0"/>
                                  </p:stCondLst>
                                  <p:childTnLst>
                                    <p:animEffect transition="out" filter="wipe(down)">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grpId="0" nodeType="clickEffect">
                                  <p:stCondLst>
                                    <p:cond delay="0"/>
                                  </p:stCondLst>
                                  <p:childTnLst>
                                    <p:animEffect transition="out" filter="wipe(down)">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מה ה-</a:t>
            </a:r>
            <a:r>
              <a:rPr lang="en-US" dirty="0" smtClean="0"/>
              <a:t>IP</a:t>
            </a:r>
            <a:r>
              <a:rPr lang="he-IL" dirty="0" smtClean="0"/>
              <a:t> שלי?</a:t>
            </a:r>
            <a:endParaRPr lang="en-US" dirty="0"/>
          </a:p>
        </p:txBody>
      </p:sp>
      <p:sp>
        <p:nvSpPr>
          <p:cNvPr id="3" name="Content Placeholder 2"/>
          <p:cNvSpPr>
            <a:spLocks noGrp="1"/>
          </p:cNvSpPr>
          <p:nvPr>
            <p:ph idx="1"/>
          </p:nvPr>
        </p:nvSpPr>
        <p:spPr>
          <a:xfrm>
            <a:off x="520995" y="1155700"/>
            <a:ext cx="11446486" cy="5565775"/>
          </a:xfrm>
        </p:spPr>
        <p:txBody>
          <a:bodyPr>
            <a:normAutofit/>
          </a:bodyPr>
          <a:lstStyle/>
          <a:p>
            <a:endParaRPr lang="he-IL" sz="3200" dirty="0" smtClean="0"/>
          </a:p>
          <a:p>
            <a:pPr marL="0" indent="0">
              <a:buNone/>
            </a:pPr>
            <a:endParaRPr lang="he-IL" sz="3200" dirty="0" smtClean="0"/>
          </a:p>
          <a:p>
            <a:endParaRPr lang="en-US" sz="3200" dirty="0"/>
          </a:p>
        </p:txBody>
      </p:sp>
      <p:sp>
        <p:nvSpPr>
          <p:cNvPr id="10" name="Content Placeholder 2"/>
          <p:cNvSpPr txBox="1">
            <a:spLocks/>
          </p:cNvSpPr>
          <p:nvPr/>
        </p:nvSpPr>
        <p:spPr>
          <a:xfrm>
            <a:off x="3922181" y="1155700"/>
            <a:ext cx="8045300" cy="5565775"/>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he-IL" sz="2400" b="1" dirty="0" smtClean="0"/>
          </a:p>
        </p:txBody>
      </p:sp>
      <p:pic>
        <p:nvPicPr>
          <p:cNvPr id="5" name="Picture 4"/>
          <p:cNvPicPr>
            <a:picLocks noChangeAspect="1"/>
          </p:cNvPicPr>
          <p:nvPr/>
        </p:nvPicPr>
        <p:blipFill>
          <a:blip r:embed="rId3"/>
          <a:stretch>
            <a:fillRect/>
          </a:stretch>
        </p:blipFill>
        <p:spPr>
          <a:xfrm>
            <a:off x="1745386" y="1719014"/>
            <a:ext cx="8236814" cy="3789612"/>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340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nodePh="1">
                                  <p:stCondLst>
                                    <p:cond delay="0"/>
                                  </p:stCondLst>
                                  <p:endCondLst>
                                    <p:cond evt="begin" delay="0">
                                      <p:tn val="10"/>
                                    </p:cond>
                                  </p:end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בשיעור הקודם...</a:t>
            </a:r>
            <a:endParaRPr lang="en-US" dirty="0"/>
          </a:p>
        </p:txBody>
      </p:sp>
      <p:sp>
        <p:nvSpPr>
          <p:cNvPr id="3" name="Content Placeholder 2"/>
          <p:cNvSpPr>
            <a:spLocks noGrp="1"/>
          </p:cNvSpPr>
          <p:nvPr>
            <p:ph idx="1"/>
          </p:nvPr>
        </p:nvSpPr>
        <p:spPr>
          <a:xfrm>
            <a:off x="3922181" y="1155700"/>
            <a:ext cx="8045300" cy="5565775"/>
          </a:xfrm>
        </p:spPr>
        <p:txBody>
          <a:bodyPr>
            <a:normAutofit/>
          </a:bodyPr>
          <a:lstStyle/>
          <a:p>
            <a:r>
              <a:rPr lang="he-IL" sz="3200" dirty="0" smtClean="0"/>
              <a:t>היכרנו את תפקידה של שכבת הקו.</a:t>
            </a:r>
          </a:p>
          <a:p>
            <a:r>
              <a:rPr lang="he-IL" sz="3200" dirty="0" smtClean="0"/>
              <a:t>למדנו מה עושה כרטיס רשת, וכיצד חבילות נעות ברשת.</a:t>
            </a:r>
          </a:p>
          <a:p>
            <a:r>
              <a:rPr lang="he-IL" sz="3200" dirty="0" smtClean="0"/>
              <a:t>היכרנו את הפרוטוקולים </a:t>
            </a:r>
            <a:r>
              <a:rPr lang="en-US" sz="3200" dirty="0" smtClean="0"/>
              <a:t>Ethernet</a:t>
            </a:r>
            <a:r>
              <a:rPr lang="he-IL" sz="3200" dirty="0" smtClean="0"/>
              <a:t> ו-</a:t>
            </a:r>
            <a:r>
              <a:rPr lang="en-US" sz="3200" dirty="0" smtClean="0"/>
              <a:t>ARP</a:t>
            </a:r>
            <a:r>
              <a:rPr lang="he-IL" sz="3200" dirty="0" smtClean="0"/>
              <a:t>, שיחד מרכיבים את שכבת הקו.</a:t>
            </a:r>
          </a:p>
          <a:p>
            <a:endParaRPr lang="en-US" sz="3200" dirty="0"/>
          </a:p>
        </p:txBody>
      </p:sp>
      <p:pic>
        <p:nvPicPr>
          <p:cNvPr id="4" name="Content Placeholder 3"/>
          <p:cNvPicPr>
            <a:picLocks noChangeAspect="1"/>
          </p:cNvPicPr>
          <p:nvPr/>
        </p:nvPicPr>
        <p:blipFill>
          <a:blip r:embed="rId3">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0" y="925253"/>
            <a:ext cx="3922181" cy="4384074"/>
          </a:xfrm>
          <a:prstGeom prst="rect">
            <a:avLst/>
          </a:prstGeom>
        </p:spPr>
      </p:pic>
      <p:sp>
        <p:nvSpPr>
          <p:cNvPr id="6" name="Rectangle 5"/>
          <p:cNvSpPr/>
          <p:nvPr/>
        </p:nvSpPr>
        <p:spPr>
          <a:xfrm>
            <a:off x="72020" y="1567084"/>
            <a:ext cx="3553939" cy="4572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1"/>
            <a:r>
              <a:rPr lang="he-IL" sz="2400" b="1" u="sng" dirty="0">
                <a:solidFill>
                  <a:sysClr val="windowText" lastClr="000000"/>
                </a:solidFill>
                <a:latin typeface="David" panose="020E0502060401010101" pitchFamily="34" charset="-79"/>
                <a:cs typeface="David" panose="020E0502060401010101" pitchFamily="34" charset="-79"/>
              </a:rPr>
              <a:t>מושגים </a:t>
            </a:r>
            <a:r>
              <a:rPr lang="he-IL" sz="2400" b="1" u="sng" dirty="0" smtClean="0">
                <a:solidFill>
                  <a:sysClr val="windowText" lastClr="000000"/>
                </a:solidFill>
                <a:latin typeface="David" panose="020E0502060401010101" pitchFamily="34" charset="-79"/>
                <a:cs typeface="David" panose="020E0502060401010101" pitchFamily="34" charset="-79"/>
              </a:rPr>
              <a:t>שלמדנו:</a:t>
            </a:r>
            <a:endParaRPr lang="he-IL" sz="2400" b="1" u="sng" dirty="0">
              <a:solidFill>
                <a:sysClr val="windowText" lastClr="000000"/>
              </a:solidFill>
              <a:latin typeface="David" panose="020E0502060401010101" pitchFamily="34" charset="-79"/>
              <a:cs typeface="David" panose="020E0502060401010101" pitchFamily="34" charset="-79"/>
            </a:endParaRPr>
          </a:p>
          <a:p>
            <a:pPr algn="ctr" rtl="1"/>
            <a:endParaRPr lang="he-IL" sz="500" b="1" u="sng" dirty="0">
              <a:solidFill>
                <a:sysClr val="windowText" lastClr="000000"/>
              </a:solidFill>
              <a:latin typeface="David" panose="020E0502060401010101" pitchFamily="34" charset="-79"/>
              <a:cs typeface="David" panose="020E0502060401010101" pitchFamily="34" charset="-79"/>
            </a:endParaRPr>
          </a:p>
          <a:p>
            <a:pPr marL="342900" indent="-342900" algn="r" rtl="1">
              <a:buFont typeface="Wingdings" panose="05000000000000000000" pitchFamily="2" charset="2"/>
              <a:buChar char="ü"/>
            </a:pPr>
            <a:r>
              <a:rPr lang="he-IL" sz="2000" dirty="0" smtClean="0">
                <a:solidFill>
                  <a:sysClr val="windowText" lastClr="000000"/>
                </a:solidFill>
                <a:latin typeface="David" panose="020E0502060401010101" pitchFamily="34" charset="-79"/>
                <a:cs typeface="David" panose="020E0502060401010101" pitchFamily="34" charset="-79"/>
              </a:rPr>
              <a:t>ספירה </a:t>
            </a:r>
            <a:r>
              <a:rPr lang="he-IL" sz="2000" dirty="0" err="1" smtClean="0">
                <a:solidFill>
                  <a:sysClr val="windowText" lastClr="000000"/>
                </a:solidFill>
                <a:latin typeface="David" panose="020E0502060401010101" pitchFamily="34" charset="-79"/>
                <a:cs typeface="David" panose="020E0502060401010101" pitchFamily="34" charset="-79"/>
              </a:rPr>
              <a:t>הקסאדצימלית</a:t>
            </a:r>
            <a:endParaRPr lang="he-IL" sz="2000" dirty="0">
              <a:solidFill>
                <a:sysClr val="windowText" lastClr="000000"/>
              </a:solidFill>
              <a:latin typeface="David" panose="020E0502060401010101" pitchFamily="34" charset="-79"/>
              <a:cs typeface="David" panose="020E0502060401010101" pitchFamily="34" charset="-79"/>
            </a:endParaRPr>
          </a:p>
          <a:p>
            <a:pPr marL="342900" indent="-342900" algn="r" rtl="1">
              <a:buFont typeface="Wingdings" panose="05000000000000000000" pitchFamily="2" charset="2"/>
              <a:buChar char="ü"/>
            </a:pPr>
            <a:r>
              <a:rPr lang="he-IL" sz="2000" dirty="0">
                <a:solidFill>
                  <a:sysClr val="windowText" lastClr="000000"/>
                </a:solidFill>
                <a:latin typeface="David" panose="020E0502060401010101" pitchFamily="34" charset="-79"/>
                <a:cs typeface="David" panose="020E0502060401010101" pitchFamily="34" charset="-79"/>
              </a:rPr>
              <a:t>כרטיס רשת</a:t>
            </a:r>
          </a:p>
          <a:p>
            <a:pPr marL="342900" indent="-342900" algn="r" rtl="1">
              <a:buFont typeface="Wingdings" panose="05000000000000000000" pitchFamily="2" charset="2"/>
              <a:buChar char="ü"/>
            </a:pPr>
            <a:r>
              <a:rPr lang="he-IL" sz="2000" dirty="0">
                <a:solidFill>
                  <a:sysClr val="windowText" lastClr="000000"/>
                </a:solidFill>
                <a:latin typeface="David" panose="020E0502060401010101" pitchFamily="34" charset="-79"/>
                <a:cs typeface="David" panose="020E0502060401010101" pitchFamily="34" charset="-79"/>
              </a:rPr>
              <a:t>כתובת </a:t>
            </a:r>
            <a:r>
              <a:rPr lang="en-US" sz="2000" dirty="0">
                <a:solidFill>
                  <a:sysClr val="windowText" lastClr="000000"/>
                </a:solidFill>
                <a:latin typeface="David" panose="020E0502060401010101" pitchFamily="34" charset="-79"/>
                <a:cs typeface="David" panose="020E0502060401010101" pitchFamily="34" charset="-79"/>
              </a:rPr>
              <a:t>MAC</a:t>
            </a:r>
            <a:endParaRPr lang="he-IL" sz="2000" dirty="0">
              <a:solidFill>
                <a:sysClr val="windowText" lastClr="000000"/>
              </a:solidFill>
              <a:latin typeface="David" panose="020E0502060401010101" pitchFamily="34" charset="-79"/>
              <a:cs typeface="David" panose="020E0502060401010101" pitchFamily="34" charset="-79"/>
            </a:endParaRPr>
          </a:p>
          <a:p>
            <a:pPr marL="342900" indent="-342900" algn="r" rtl="1">
              <a:buFont typeface="Wingdings" panose="05000000000000000000" pitchFamily="2" charset="2"/>
              <a:buChar char="ü"/>
            </a:pPr>
            <a:r>
              <a:rPr lang="en-US" sz="2000" dirty="0">
                <a:solidFill>
                  <a:sysClr val="windowText" lastClr="000000"/>
                </a:solidFill>
                <a:latin typeface="David" panose="020E0502060401010101" pitchFamily="34" charset="-79"/>
                <a:cs typeface="David" panose="020E0502060401010101" pitchFamily="34" charset="-79"/>
              </a:rPr>
              <a:t>Ethernet</a:t>
            </a:r>
            <a:endParaRPr lang="he-IL" sz="2000" dirty="0">
              <a:solidFill>
                <a:sysClr val="windowText" lastClr="000000"/>
              </a:solidFill>
              <a:latin typeface="David" panose="020E0502060401010101" pitchFamily="34" charset="-79"/>
              <a:cs typeface="David" panose="020E0502060401010101" pitchFamily="34" charset="-79"/>
            </a:endParaRPr>
          </a:p>
          <a:p>
            <a:pPr marL="342900" indent="-342900" algn="r" rtl="1">
              <a:buFont typeface="Wingdings" panose="05000000000000000000" pitchFamily="2" charset="2"/>
              <a:buChar char="ü"/>
            </a:pPr>
            <a:r>
              <a:rPr lang="en-US" sz="2000" dirty="0">
                <a:solidFill>
                  <a:sysClr val="windowText" lastClr="000000"/>
                </a:solidFill>
                <a:latin typeface="David" panose="020E0502060401010101" pitchFamily="34" charset="-79"/>
                <a:cs typeface="David" panose="020E0502060401010101" pitchFamily="34" charset="-79"/>
              </a:rPr>
              <a:t>Next Hop</a:t>
            </a:r>
          </a:p>
          <a:p>
            <a:pPr marL="342900" indent="-342900" algn="r" rtl="1">
              <a:buFont typeface="Wingdings" panose="05000000000000000000" pitchFamily="2" charset="2"/>
              <a:buChar char="ü"/>
            </a:pPr>
            <a:r>
              <a:rPr lang="en-US" sz="2000" dirty="0">
                <a:solidFill>
                  <a:sysClr val="windowText" lastClr="000000"/>
                </a:solidFill>
                <a:latin typeface="David" panose="020E0502060401010101" pitchFamily="34" charset="-79"/>
                <a:cs typeface="David" panose="020E0502060401010101" pitchFamily="34" charset="-79"/>
              </a:rPr>
              <a:t>ARP</a:t>
            </a:r>
          </a:p>
          <a:p>
            <a:pPr marL="342900" indent="-342900" algn="r" rtl="1">
              <a:buFont typeface="Wingdings" panose="05000000000000000000" pitchFamily="2" charset="2"/>
              <a:buChar char="ü"/>
            </a:pPr>
            <a:r>
              <a:rPr lang="en-US" sz="2000" dirty="0">
                <a:solidFill>
                  <a:sysClr val="windowText" lastClr="000000"/>
                </a:solidFill>
                <a:latin typeface="David" panose="020E0502060401010101" pitchFamily="34" charset="-79"/>
                <a:cs typeface="David" panose="020E0502060401010101" pitchFamily="34" charset="-79"/>
              </a:rPr>
              <a:t>Default </a:t>
            </a:r>
            <a:r>
              <a:rPr lang="en-US" sz="2000" dirty="0" smtClean="0">
                <a:solidFill>
                  <a:sysClr val="windowText" lastClr="000000"/>
                </a:solidFill>
                <a:latin typeface="David" panose="020E0502060401010101" pitchFamily="34" charset="-79"/>
                <a:cs typeface="David" panose="020E0502060401010101" pitchFamily="34" charset="-79"/>
              </a:rPr>
              <a:t>Gateway</a:t>
            </a:r>
            <a:endParaRPr lang="he-IL" sz="2000" dirty="0" smtClean="0">
              <a:solidFill>
                <a:sysClr val="windowText" lastClr="000000"/>
              </a:solidFill>
              <a:latin typeface="David" panose="020E0502060401010101" pitchFamily="34" charset="-79"/>
              <a:cs typeface="David" panose="020E0502060401010101" pitchFamily="34" charset="-79"/>
            </a:endParaRPr>
          </a:p>
          <a:p>
            <a:pPr marL="342900" indent="-342900" algn="r" rtl="1">
              <a:buFont typeface="Wingdings" panose="05000000000000000000" pitchFamily="2" charset="2"/>
              <a:buChar char="ü"/>
            </a:pPr>
            <a:r>
              <a:rPr lang="en-US" sz="2000" dirty="0" smtClean="0">
                <a:solidFill>
                  <a:sysClr val="windowText" lastClr="000000"/>
                </a:solidFill>
                <a:latin typeface="David" panose="020E0502060401010101" pitchFamily="34" charset="-79"/>
                <a:cs typeface="David" panose="020E0502060401010101" pitchFamily="34" charset="-79"/>
              </a:rPr>
              <a:t>ARP Spoofing</a:t>
            </a:r>
            <a:endParaRPr lang="he-IL" sz="2000" dirty="0">
              <a:solidFill>
                <a:sysClr val="windowText" lastClr="00000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12875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fade">
                                      <p:cBhvr>
                                        <p:cTn id="35" dur="500"/>
                                        <p:tgtEl>
                                          <p:spTgt spid="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fade">
                                      <p:cBhvr>
                                        <p:cTn id="40" dur="500"/>
                                        <p:tgtEl>
                                          <p:spTgt spid="6">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fade">
                                      <p:cBhvr>
                                        <p:cTn id="45" dur="500"/>
                                        <p:tgtEl>
                                          <p:spTgt spid="6">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9" end="9"/>
                                            </p:txEl>
                                          </p:spTgt>
                                        </p:tgtEl>
                                        <p:attrNameLst>
                                          <p:attrName>style.visibility</p:attrName>
                                        </p:attrNameLst>
                                      </p:cBhvr>
                                      <p:to>
                                        <p:strVal val="visible"/>
                                      </p:to>
                                    </p:set>
                                    <p:animEffect transition="in" filter="fade">
                                      <p:cBhvr>
                                        <p:cTn id="5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59" name="Straight Connector 58"/>
          <p:cNvCxnSpPr/>
          <p:nvPr/>
        </p:nvCxnSpPr>
        <p:spPr>
          <a:xfrm flipV="1">
            <a:off x="1753856" y="4211561"/>
            <a:ext cx="3892119" cy="2874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e-IL" dirty="0" smtClean="0"/>
              <a:t>שימוש ב-</a:t>
            </a:r>
            <a:r>
              <a:rPr lang="en-US" dirty="0" smtClean="0"/>
              <a:t>NAT</a:t>
            </a:r>
            <a:endParaRPr lang="en-US" dirty="0"/>
          </a:p>
        </p:txBody>
      </p:sp>
      <p:pic>
        <p:nvPicPr>
          <p:cNvPr id="19" name="Picture 1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23"/>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5" name="Picture 2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733492" y="5553217"/>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a:xfrm>
            <a:off x="652324" y="529054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7" name="Group 26"/>
          <p:cNvGrpSpPr/>
          <p:nvPr/>
        </p:nvGrpSpPr>
        <p:grpSpPr>
          <a:xfrm>
            <a:off x="1682375" y="1870378"/>
            <a:ext cx="1426280" cy="4381500"/>
            <a:chOff x="1659092" y="2628822"/>
            <a:chExt cx="1035050" cy="3035379"/>
          </a:xfrm>
        </p:grpSpPr>
        <p:cxnSp>
          <p:nvCxnSpPr>
            <p:cNvPr id="28" name="Straight Connector 27"/>
            <p:cNvCxnSpPr/>
            <p:nvPr/>
          </p:nvCxnSpPr>
          <p:spPr>
            <a:xfrm flipV="1">
              <a:off x="1659092"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65442"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17857" y="3580493"/>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p:cNvSpPr/>
          <p:nvPr/>
        </p:nvSpPr>
        <p:spPr>
          <a:xfrm>
            <a:off x="566542" y="3235437"/>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4" name="Straight Connector 33"/>
          <p:cNvCxnSpPr/>
          <p:nvPr/>
        </p:nvCxnSpPr>
        <p:spPr>
          <a:xfrm flipV="1">
            <a:off x="6273800" y="4046980"/>
            <a:ext cx="4274695" cy="8635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http://publicdomainvectors.org/photos/switch-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8150" y="3969605"/>
            <a:ext cx="930880" cy="404002"/>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102938" y="2569990"/>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135972" y="4597886"/>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3" name="Rounded Rectangle 52"/>
          <p:cNvSpPr/>
          <p:nvPr/>
        </p:nvSpPr>
        <p:spPr>
          <a:xfrm>
            <a:off x="156088" y="656138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9" name="Picture 2" descr="https://conceptdraw.com/a1785c3/p18/preview/640/pict--router-computers-and-network-isometric---vector-stencils-library.png--diagram-flowchart-example.png"/>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4971608" y="3435569"/>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49"/>
          <p:cNvSpPr/>
          <p:nvPr/>
        </p:nvSpPr>
        <p:spPr>
          <a:xfrm>
            <a:off x="3447237" y="452442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2" name="Rounded Rectangle 51"/>
          <p:cNvSpPr/>
          <p:nvPr/>
        </p:nvSpPr>
        <p:spPr>
          <a:xfrm>
            <a:off x="5909678" y="4517234"/>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124.200.1.20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7" name="Picture 2" descr="http://images.clipartpanda.com/vector-clouds-png-9iRLAokie.jpe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3941" t="15418" r="4704" b="21931"/>
          <a:stretch/>
        </p:blipFill>
        <p:spPr bwMode="auto">
          <a:xfrm>
            <a:off x="9403567" y="2997200"/>
            <a:ext cx="2720396" cy="1613794"/>
          </a:xfrm>
          <a:prstGeom prst="rect">
            <a:avLst/>
          </a:prstGeom>
          <a:noFill/>
          <a:extLst>
            <a:ext uri="{909E8E84-426E-40DD-AFC4-6F175D3DCCD1}">
              <a14:hiddenFill xmlns:a14="http://schemas.microsoft.com/office/drawing/2010/main">
                <a:solidFill>
                  <a:srgbClr val="FFFFFF"/>
                </a:solidFill>
              </a14:hiddenFill>
            </a:ext>
          </a:extLst>
        </p:spPr>
      </p:pic>
      <p:sp>
        <p:nvSpPr>
          <p:cNvPr id="60" name="Content Placeholder 2"/>
          <p:cNvSpPr txBox="1">
            <a:spLocks/>
          </p:cNvSpPr>
          <p:nvPr/>
        </p:nvSpPr>
        <p:spPr>
          <a:xfrm>
            <a:off x="9906000" y="3706649"/>
            <a:ext cx="1671107" cy="566403"/>
          </a:xfrm>
          <a:prstGeom prst="rect">
            <a:avLst/>
          </a:prstGeom>
        </p:spPr>
        <p:txBody>
          <a:bodyPr vert="horz" lIns="91440" tIns="45720" rIns="91440" bIns="45720" rtlCol="0">
            <a:no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he-IL" sz="2400" b="1" dirty="0" smtClean="0">
                <a:solidFill>
                  <a:schemeClr val="accent5">
                    <a:lumMod val="75000"/>
                  </a:schemeClr>
                </a:solidFill>
              </a:rPr>
              <a:t>אינטרנט</a:t>
            </a:r>
          </a:p>
        </p:txBody>
      </p:sp>
      <p:grpSp>
        <p:nvGrpSpPr>
          <p:cNvPr id="64" name="Group 63"/>
          <p:cNvGrpSpPr/>
          <p:nvPr/>
        </p:nvGrpSpPr>
        <p:grpSpPr>
          <a:xfrm>
            <a:off x="1938174" y="1708981"/>
            <a:ext cx="3141826" cy="719595"/>
            <a:chOff x="277909" y="5216273"/>
            <a:chExt cx="4015565" cy="719595"/>
          </a:xfrm>
        </p:grpSpPr>
        <p:sp>
          <p:nvSpPr>
            <p:cNvPr id="65" name="Rounded Rectangle 64"/>
            <p:cNvSpPr/>
            <p:nvPr/>
          </p:nvSpPr>
          <p:spPr>
            <a:xfrm>
              <a:off x="277909" y="5303167"/>
              <a:ext cx="4015565" cy="545808"/>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r>
                <a:rPr lang="he-IL"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10.0.0.1</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he-IL"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9.9.9.9</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66" name="Picture 2" descr="http://www.u7solutions.com/files/u7solutions/client-files/inline-images/email-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5689" y="5216273"/>
              <a:ext cx="1186384"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67" name="Rounded Rectangle 66"/>
          <p:cNvSpPr/>
          <p:nvPr/>
        </p:nvSpPr>
        <p:spPr>
          <a:xfrm>
            <a:off x="9621839" y="506767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Facebook.com</a:t>
            </a:r>
            <a:b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9.9.9.9</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3" name="Rounded Rectangle 32"/>
          <p:cNvSpPr/>
          <p:nvPr/>
        </p:nvSpPr>
        <p:spPr>
          <a:xfrm>
            <a:off x="5192304" y="4759335"/>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NAT</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35" name="Group 34"/>
          <p:cNvGrpSpPr/>
          <p:nvPr/>
        </p:nvGrpSpPr>
        <p:grpSpPr>
          <a:xfrm>
            <a:off x="5001186" y="2640457"/>
            <a:ext cx="3520514" cy="719595"/>
            <a:chOff x="277909" y="5216273"/>
            <a:chExt cx="4265368" cy="719595"/>
          </a:xfrm>
        </p:grpSpPr>
        <p:sp>
          <p:nvSpPr>
            <p:cNvPr id="37" name="Rounded Rectangle 36"/>
            <p:cNvSpPr/>
            <p:nvPr/>
          </p:nvSpPr>
          <p:spPr>
            <a:xfrm>
              <a:off x="277909" y="5303167"/>
              <a:ext cx="4265368" cy="545808"/>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he-IL"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IP: 124.200.1.20</a:t>
              </a:r>
              <a:b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br>
              <a:r>
                <a:rPr lang="he-IL"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9.9.9.9</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8" name="Picture 2" descr="http://www.u7solutions.com/files/u7solutions/client-files/inline-images/email-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9528" y="5216273"/>
              <a:ext cx="1186384" cy="719595"/>
            </a:xfrm>
            <a:prstGeom prst="rect">
              <a:avLst/>
            </a:prstGeom>
            <a:noFill/>
            <a:ln w="19050">
              <a:solidFill>
                <a:srgbClr val="FF0000"/>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9786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par>
                                <p:cTn id="50" presetID="10"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100"/>
                                        <p:tgtEl>
                                          <p:spTgt spid="67"/>
                                        </p:tgtEl>
                                      </p:cBhvr>
                                    </p:animEffect>
                                  </p:childTnLst>
                                </p:cTn>
                              </p:par>
                              <p:par>
                                <p:cTn id="59" presetID="10"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fade">
                                      <p:cBhvr>
                                        <p:cTn id="64" dur="500"/>
                                        <p:tgtEl>
                                          <p:spTgt spid="6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par>
                                <p:cTn id="68" presetID="10" presetClass="entr" presetSubtype="0" fill="hold"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500"/>
                                        <p:tgtEl>
                                          <p:spTgt spid="64"/>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0 0 L 0 0.25 E" pathEditMode="relative" ptsTypes="">
                                      <p:cBhvr>
                                        <p:cTn id="74" dur="2000" fill="hold"/>
                                        <p:tgtEl>
                                          <p:spTgt spid="6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4.16667E-7 0.25 L 0.24974 0.13542 " pathEditMode="relative" rAng="0" ptsTypes="AA">
                                      <p:cBhvr>
                                        <p:cTn id="78" dur="2000" fill="hold"/>
                                        <p:tgtEl>
                                          <p:spTgt spid="64"/>
                                        </p:tgtEl>
                                        <p:attrNameLst>
                                          <p:attrName>ppt_x</p:attrName>
                                          <p:attrName>ppt_y</p:attrName>
                                        </p:attrNameLst>
                                      </p:cBhvr>
                                      <p:rCtr x="12487" y="-5741"/>
                                    </p:animMotion>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64"/>
                                        </p:tgtEl>
                                      </p:cBhvr>
                                    </p:animEffect>
                                    <p:set>
                                      <p:cBhvr>
                                        <p:cTn id="83" dur="1" fill="hold">
                                          <p:stCondLst>
                                            <p:cond delay="499"/>
                                          </p:stCondLst>
                                        </p:cTn>
                                        <p:tgtEl>
                                          <p:spTgt spid="64"/>
                                        </p:tgtEl>
                                        <p:attrNameLst>
                                          <p:attrName>style.visibility</p:attrName>
                                        </p:attrNameLst>
                                      </p:cBhvr>
                                      <p:to>
                                        <p:strVal val="hidden"/>
                                      </p:to>
                                    </p:set>
                                  </p:childTnLst>
                                </p:cTn>
                              </p:par>
                              <p:par>
                                <p:cTn id="84" presetID="10" presetClass="entr" presetSubtype="0" fill="hold" nodeType="with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nodeType="clickEffect">
                                  <p:stCondLst>
                                    <p:cond delay="0"/>
                                  </p:stCondLst>
                                  <p:childTnLst>
                                    <p:animMotion origin="layout" path="M 2.70833E-6 5.55112E-17 L 0.31914 -0.00625 " pathEditMode="relative" rAng="0" ptsTypes="AA">
                                      <p:cBhvr>
                                        <p:cTn id="90" dur="2000" fill="hold"/>
                                        <p:tgtEl>
                                          <p:spTgt spid="35"/>
                                        </p:tgtEl>
                                        <p:attrNameLst>
                                          <p:attrName>ppt_x</p:attrName>
                                          <p:attrName>ppt_y</p:attrName>
                                        </p:attrNameLst>
                                      </p:cBhvr>
                                      <p:rCtr x="15951"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6" grpId="0"/>
      <p:bldP spid="32" grpId="0"/>
      <p:bldP spid="42" grpId="0"/>
      <p:bldP spid="43" grpId="0"/>
      <p:bldP spid="53" grpId="0"/>
      <p:bldP spid="50" grpId="0"/>
      <p:bldP spid="52" grpId="0"/>
      <p:bldP spid="60" grpId="0"/>
      <p:bldP spid="67"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59" name="Straight Connector 58"/>
          <p:cNvCxnSpPr/>
          <p:nvPr/>
        </p:nvCxnSpPr>
        <p:spPr>
          <a:xfrm flipV="1">
            <a:off x="1753856" y="4211561"/>
            <a:ext cx="3892119" cy="2874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e-IL" dirty="0" smtClean="0"/>
              <a:t>אבל מה יקרה כשנקבל תשובה?</a:t>
            </a:r>
            <a:endParaRPr lang="en-US" dirty="0"/>
          </a:p>
        </p:txBody>
      </p:sp>
      <p:pic>
        <p:nvPicPr>
          <p:cNvPr id="19" name="Picture 1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23"/>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5" name="Picture 2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733492" y="5553217"/>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a:xfrm>
            <a:off x="652324" y="529054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7" name="Group 26"/>
          <p:cNvGrpSpPr/>
          <p:nvPr/>
        </p:nvGrpSpPr>
        <p:grpSpPr>
          <a:xfrm>
            <a:off x="1682375" y="1870378"/>
            <a:ext cx="1426280" cy="4381500"/>
            <a:chOff x="1659092" y="2628822"/>
            <a:chExt cx="1035050" cy="3035379"/>
          </a:xfrm>
        </p:grpSpPr>
        <p:cxnSp>
          <p:nvCxnSpPr>
            <p:cNvPr id="28" name="Straight Connector 27"/>
            <p:cNvCxnSpPr/>
            <p:nvPr/>
          </p:nvCxnSpPr>
          <p:spPr>
            <a:xfrm flipV="1">
              <a:off x="1659092"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65442"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17857" y="3580493"/>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p:cNvSpPr/>
          <p:nvPr/>
        </p:nvSpPr>
        <p:spPr>
          <a:xfrm>
            <a:off x="566542" y="3235437"/>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4" name="Straight Connector 33"/>
          <p:cNvCxnSpPr/>
          <p:nvPr/>
        </p:nvCxnSpPr>
        <p:spPr>
          <a:xfrm flipV="1">
            <a:off x="6273800" y="4046980"/>
            <a:ext cx="4274695" cy="8635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http://publicdomainvectors.org/photos/switch-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8150" y="3969605"/>
            <a:ext cx="930880" cy="404002"/>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102938" y="2569990"/>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135972" y="4597886"/>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3" name="Rounded Rectangle 52"/>
          <p:cNvSpPr/>
          <p:nvPr/>
        </p:nvSpPr>
        <p:spPr>
          <a:xfrm>
            <a:off x="156088" y="656138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9" name="Picture 2" descr="https://conceptdraw.com/a1785c3/p18/preview/640/pict--router-computers-and-network-isometric---vector-stencils-library.png--diagram-flowchart-example.png"/>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4971608" y="3435569"/>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49"/>
          <p:cNvSpPr/>
          <p:nvPr/>
        </p:nvSpPr>
        <p:spPr>
          <a:xfrm>
            <a:off x="3447237" y="452442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2" name="Rounded Rectangle 51"/>
          <p:cNvSpPr/>
          <p:nvPr/>
        </p:nvSpPr>
        <p:spPr>
          <a:xfrm>
            <a:off x="5909678" y="4517234"/>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124.200.1.20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7" name="Picture 2" descr="http://images.clipartpanda.com/vector-clouds-png-9iRLAokie.jpe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3941" t="15418" r="4704" b="21931"/>
          <a:stretch/>
        </p:blipFill>
        <p:spPr bwMode="auto">
          <a:xfrm>
            <a:off x="9403567" y="2997200"/>
            <a:ext cx="2720396" cy="1613794"/>
          </a:xfrm>
          <a:prstGeom prst="rect">
            <a:avLst/>
          </a:prstGeom>
          <a:noFill/>
          <a:extLst>
            <a:ext uri="{909E8E84-426E-40DD-AFC4-6F175D3DCCD1}">
              <a14:hiddenFill xmlns:a14="http://schemas.microsoft.com/office/drawing/2010/main">
                <a:solidFill>
                  <a:srgbClr val="FFFFFF"/>
                </a:solidFill>
              </a14:hiddenFill>
            </a:ext>
          </a:extLst>
        </p:spPr>
      </p:pic>
      <p:sp>
        <p:nvSpPr>
          <p:cNvPr id="60" name="Content Placeholder 2"/>
          <p:cNvSpPr txBox="1">
            <a:spLocks/>
          </p:cNvSpPr>
          <p:nvPr/>
        </p:nvSpPr>
        <p:spPr>
          <a:xfrm>
            <a:off x="9906000" y="3706649"/>
            <a:ext cx="1671107" cy="566403"/>
          </a:xfrm>
          <a:prstGeom prst="rect">
            <a:avLst/>
          </a:prstGeom>
        </p:spPr>
        <p:txBody>
          <a:bodyPr vert="horz" lIns="91440" tIns="45720" rIns="91440" bIns="45720" rtlCol="0">
            <a:no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he-IL" sz="2400" b="1" dirty="0" smtClean="0">
                <a:solidFill>
                  <a:schemeClr val="accent5">
                    <a:lumMod val="75000"/>
                  </a:schemeClr>
                </a:solidFill>
              </a:rPr>
              <a:t>אינטרנט</a:t>
            </a:r>
          </a:p>
        </p:txBody>
      </p:sp>
      <p:sp>
        <p:nvSpPr>
          <p:cNvPr id="67" name="Rounded Rectangle 66"/>
          <p:cNvSpPr/>
          <p:nvPr/>
        </p:nvSpPr>
        <p:spPr>
          <a:xfrm>
            <a:off x="9621839" y="506767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Facebook.com</a:t>
            </a:r>
            <a:b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9.9.9.9</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3" name="Rounded Rectangle 32"/>
          <p:cNvSpPr/>
          <p:nvPr/>
        </p:nvSpPr>
        <p:spPr>
          <a:xfrm>
            <a:off x="5192304" y="4759335"/>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NAT</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35" name="Group 34"/>
          <p:cNvGrpSpPr/>
          <p:nvPr/>
        </p:nvGrpSpPr>
        <p:grpSpPr>
          <a:xfrm>
            <a:off x="8590741" y="2272532"/>
            <a:ext cx="3533222" cy="719595"/>
            <a:chOff x="277909" y="5216273"/>
            <a:chExt cx="4280764" cy="719595"/>
          </a:xfrm>
        </p:grpSpPr>
        <p:sp>
          <p:nvSpPr>
            <p:cNvPr id="37" name="Rounded Rectangle 36"/>
            <p:cNvSpPr/>
            <p:nvPr/>
          </p:nvSpPr>
          <p:spPr>
            <a:xfrm>
              <a:off x="277909" y="5303167"/>
              <a:ext cx="4280764" cy="545808"/>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9.9.9.9</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a:r>
              <a:b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b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a:t>
              </a:r>
              <a:r>
                <a:rPr lang="he-IL"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124.200.1.20</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8" name="Picture 2" descr="http://www.u7solutions.com/files/u7solutions/client-files/inline-images/email-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9528" y="5216273"/>
              <a:ext cx="1186384"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929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par>
                                <p:cTn id="50" presetID="10"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100"/>
                                        <p:tgtEl>
                                          <p:spTgt spid="67"/>
                                        </p:tgtEl>
                                      </p:cBhvr>
                                    </p:animEffect>
                                  </p:childTnLst>
                                </p:cTn>
                              </p:par>
                              <p:par>
                                <p:cTn id="59" presetID="10"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fade">
                                      <p:cBhvr>
                                        <p:cTn id="64" dur="500"/>
                                        <p:tgtEl>
                                          <p:spTgt spid="6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8.33333E-7 3.7037E-6 L -0.3349 0.00393 " pathEditMode="relative" rAng="0" ptsTypes="AA">
                                      <p:cBhvr>
                                        <p:cTn id="76" dur="2000" fill="hold"/>
                                        <p:tgtEl>
                                          <p:spTgt spid="35"/>
                                        </p:tgtEl>
                                        <p:attrNameLst>
                                          <p:attrName>ppt_x</p:attrName>
                                          <p:attrName>ppt_y</p:attrName>
                                        </p:attrNameLst>
                                      </p:cBhvr>
                                      <p:rCtr x="-16745"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6" grpId="0"/>
      <p:bldP spid="32" grpId="0"/>
      <p:bldP spid="42" grpId="0"/>
      <p:bldP spid="43" grpId="0"/>
      <p:bldP spid="53" grpId="0"/>
      <p:bldP spid="50" grpId="0"/>
      <p:bldP spid="52" grpId="0"/>
      <p:bldP spid="60" grpId="0"/>
      <p:bldP spid="67"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he-IL" sz="3200" b="1" dirty="0" smtClean="0"/>
              <a:t>מהם 4 המאפיינים שאני צריך</a:t>
            </a:r>
            <a:r>
              <a:rPr lang="he-IL" sz="3200" b="1" dirty="0"/>
              <a:t> </a:t>
            </a:r>
            <a:r>
              <a:rPr lang="he-IL" sz="3200" b="1" dirty="0" smtClean="0"/>
              <a:t>לדעת</a:t>
            </a:r>
            <a:r>
              <a:rPr lang="en-US" sz="3200" b="1" dirty="0" smtClean="0"/>
              <a:t/>
            </a:r>
            <a:br>
              <a:rPr lang="en-US" sz="3200" b="1" dirty="0" smtClean="0"/>
            </a:br>
            <a:r>
              <a:rPr lang="he-IL" sz="3200" b="1" dirty="0" smtClean="0"/>
              <a:t>כאשר אני פותח חיבור בשכבת האפליקציה?</a:t>
            </a:r>
            <a:endParaRPr lang="en-US" sz="3200" dirty="0"/>
          </a:p>
        </p:txBody>
      </p:sp>
      <p:sp>
        <p:nvSpPr>
          <p:cNvPr id="2" name="Title 1"/>
          <p:cNvSpPr>
            <a:spLocks noGrp="1"/>
          </p:cNvSpPr>
          <p:nvPr>
            <p:ph type="title"/>
          </p:nvPr>
        </p:nvSpPr>
        <p:spPr/>
        <p:txBody>
          <a:bodyPr/>
          <a:lstStyle/>
          <a:p>
            <a:r>
              <a:rPr lang="he-IL" dirty="0" smtClean="0"/>
              <a:t>תזכורת: 4 מאפייני החיבור</a:t>
            </a:r>
            <a:endParaRPr lang="en-US" dirty="0"/>
          </a:p>
        </p:txBody>
      </p:sp>
      <p:graphicFrame>
        <p:nvGraphicFramePr>
          <p:cNvPr id="5" name="Table 4"/>
          <p:cNvGraphicFramePr>
            <a:graphicFrameLocks noGrp="1"/>
          </p:cNvGraphicFramePr>
          <p:nvPr>
            <p:extLst/>
          </p:nvPr>
        </p:nvGraphicFramePr>
        <p:xfrm>
          <a:off x="3534679" y="3045257"/>
          <a:ext cx="5075920" cy="2568142"/>
        </p:xfrm>
        <a:graphic>
          <a:graphicData uri="http://schemas.openxmlformats.org/drawingml/2006/table">
            <a:tbl>
              <a:tblPr firstRow="1" bandRow="1">
                <a:tableStyleId>{5C22544A-7EE6-4342-B048-85BDC9FD1C3A}</a:tableStyleId>
              </a:tblPr>
              <a:tblGrid>
                <a:gridCol w="2537960"/>
                <a:gridCol w="2537960"/>
              </a:tblGrid>
              <a:tr h="1284071">
                <a:tc>
                  <a:txBody>
                    <a:bodyPr/>
                    <a:lstStyle/>
                    <a:p>
                      <a:pPr algn="ctr" rtl="1"/>
                      <a:r>
                        <a:rPr lang="en-US" sz="2800" b="1" dirty="0" err="1" smtClean="0">
                          <a:solidFill>
                            <a:schemeClr val="tx1"/>
                          </a:solidFill>
                        </a:rPr>
                        <a:t>Dest</a:t>
                      </a:r>
                      <a:r>
                        <a:rPr lang="en-US" sz="2800" b="1" baseline="0" dirty="0" smtClean="0">
                          <a:solidFill>
                            <a:schemeClr val="tx1"/>
                          </a:solidFill>
                        </a:rPr>
                        <a:t> IP</a:t>
                      </a:r>
                      <a:r>
                        <a:rPr lang="he-IL" sz="2800" b="1" baseline="0" dirty="0" smtClean="0">
                          <a:solidFill>
                            <a:schemeClr val="tx1"/>
                          </a:solidFill>
                        </a:rPr>
                        <a:t> </a:t>
                      </a:r>
                      <a:r>
                        <a:rPr lang="en-US" sz="2400" baseline="0" dirty="0" smtClean="0">
                          <a:solidFill>
                            <a:schemeClr val="tx1"/>
                          </a:solidFill>
                        </a:rPr>
                        <a:t/>
                      </a:r>
                      <a:br>
                        <a:rPr lang="en-US" sz="2400" baseline="0" dirty="0" smtClean="0">
                          <a:solidFill>
                            <a:schemeClr val="tx1"/>
                          </a:solidFill>
                        </a:rPr>
                      </a:br>
                      <a:r>
                        <a:rPr lang="he-IL" sz="2400" b="0" baseline="0" dirty="0" smtClean="0">
                          <a:solidFill>
                            <a:schemeClr val="tx1"/>
                          </a:solidFill>
                        </a:rPr>
                        <a:t>(כתובת יעד)</a:t>
                      </a:r>
                      <a:r>
                        <a:rPr lang="en-US" sz="2400" b="0" baseline="0" dirty="0" smtClean="0">
                          <a:solidFill>
                            <a:schemeClr val="tx1"/>
                          </a:solidFill>
                        </a:rPr>
                        <a:t> </a:t>
                      </a:r>
                      <a:endParaRPr lang="en-US" sz="2400" b="0" dirty="0">
                        <a:solidFill>
                          <a:schemeClr val="tx1"/>
                        </a:solidFill>
                      </a:endParaRPr>
                    </a:p>
                  </a:txBody>
                  <a:tcPr anchor="ctr">
                    <a:lnL w="952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rtl="1"/>
                      <a:r>
                        <a:rPr lang="en-US" sz="2800" b="1" dirty="0" smtClean="0">
                          <a:solidFill>
                            <a:schemeClr val="tx1"/>
                          </a:solidFill>
                        </a:rPr>
                        <a:t>Source</a:t>
                      </a:r>
                      <a:r>
                        <a:rPr lang="en-US" sz="2800" b="1" baseline="0" dirty="0" smtClean="0">
                          <a:solidFill>
                            <a:schemeClr val="tx1"/>
                          </a:solidFill>
                        </a:rPr>
                        <a:t> IP</a:t>
                      </a:r>
                      <a:r>
                        <a:rPr lang="he-IL" sz="2800" b="1" baseline="0" dirty="0" smtClean="0">
                          <a:solidFill>
                            <a:schemeClr val="tx1"/>
                          </a:solidFill>
                        </a:rPr>
                        <a:t> </a:t>
                      </a:r>
                      <a:r>
                        <a:rPr lang="en-US" sz="2400" baseline="0" dirty="0" smtClean="0">
                          <a:solidFill>
                            <a:schemeClr val="tx1"/>
                          </a:solidFill>
                        </a:rPr>
                        <a:t/>
                      </a:r>
                      <a:br>
                        <a:rPr lang="en-US" sz="2400" baseline="0" dirty="0" smtClean="0">
                          <a:solidFill>
                            <a:schemeClr val="tx1"/>
                          </a:solidFill>
                        </a:rPr>
                      </a:br>
                      <a:r>
                        <a:rPr lang="he-IL" sz="2400" b="0" baseline="0" dirty="0" smtClean="0">
                          <a:solidFill>
                            <a:schemeClr val="tx1"/>
                          </a:solidFill>
                        </a:rPr>
                        <a:t>(כתובת מקור)</a:t>
                      </a:r>
                      <a:endParaRPr lang="en-US" sz="2400" b="0" dirty="0">
                        <a:solidFill>
                          <a:schemeClr val="tx1"/>
                        </a:solidFill>
                      </a:endParaRPr>
                    </a:p>
                  </a:txBody>
                  <a:tcPr anchor="ctr">
                    <a:lnL w="381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lumMod val="40000"/>
                        <a:lumOff val="60000"/>
                      </a:schemeClr>
                    </a:solidFill>
                  </a:tcPr>
                </a:tc>
              </a:tr>
              <a:tr h="1284071">
                <a:tc>
                  <a:txBody>
                    <a:bodyPr/>
                    <a:lstStyle/>
                    <a:p>
                      <a:pPr algn="ctr" rtl="1"/>
                      <a:r>
                        <a:rPr lang="en-US" sz="2800" b="1" dirty="0" err="1" smtClean="0">
                          <a:solidFill>
                            <a:schemeClr val="tx1"/>
                          </a:solidFill>
                        </a:rPr>
                        <a:t>Dest</a:t>
                      </a:r>
                      <a:r>
                        <a:rPr lang="en-US" sz="2800" b="1" dirty="0" smtClean="0">
                          <a:solidFill>
                            <a:schemeClr val="tx1"/>
                          </a:solidFill>
                        </a:rPr>
                        <a:t> Port</a:t>
                      </a:r>
                      <a:r>
                        <a:rPr lang="he-IL" sz="2800" b="1" baseline="0" dirty="0" smtClean="0">
                          <a:solidFill>
                            <a:schemeClr val="tx1"/>
                          </a:solidFill>
                        </a:rPr>
                        <a:t> </a:t>
                      </a:r>
                      <a:r>
                        <a:rPr lang="en-US" sz="2400" baseline="0" dirty="0" smtClean="0">
                          <a:solidFill>
                            <a:schemeClr val="tx1"/>
                          </a:solidFill>
                        </a:rPr>
                        <a:t/>
                      </a:r>
                      <a:br>
                        <a:rPr lang="en-US" sz="2400" baseline="0" dirty="0" smtClean="0">
                          <a:solidFill>
                            <a:schemeClr val="tx1"/>
                          </a:solidFill>
                        </a:rPr>
                      </a:br>
                      <a:r>
                        <a:rPr lang="he-IL" sz="2400" baseline="0" dirty="0" smtClean="0">
                          <a:solidFill>
                            <a:schemeClr val="tx1"/>
                          </a:solidFill>
                        </a:rPr>
                        <a:t>(פורט יעד)</a:t>
                      </a:r>
                      <a:endParaRPr lang="en-US" sz="2400" dirty="0">
                        <a:solidFill>
                          <a:schemeClr val="tx1"/>
                        </a:solidFill>
                      </a:endParaRPr>
                    </a:p>
                  </a:txBody>
                  <a:tcPr anchor="ctr">
                    <a:lnL w="952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rtl="1"/>
                      <a:r>
                        <a:rPr lang="en-US" sz="2800" b="1" dirty="0" smtClean="0">
                          <a:solidFill>
                            <a:schemeClr val="tx1"/>
                          </a:solidFill>
                        </a:rPr>
                        <a:t>Source Port</a:t>
                      </a:r>
                      <a:r>
                        <a:rPr lang="he-IL" sz="2800" b="1" baseline="0" dirty="0" smtClean="0">
                          <a:solidFill>
                            <a:schemeClr val="tx1"/>
                          </a:solidFill>
                        </a:rPr>
                        <a:t> </a:t>
                      </a:r>
                      <a:r>
                        <a:rPr lang="en-US" sz="2400" baseline="0" dirty="0" smtClean="0">
                          <a:solidFill>
                            <a:schemeClr val="tx1"/>
                          </a:solidFill>
                        </a:rPr>
                        <a:t/>
                      </a:r>
                      <a:br>
                        <a:rPr lang="en-US" sz="2400" baseline="0" dirty="0" smtClean="0">
                          <a:solidFill>
                            <a:schemeClr val="tx1"/>
                          </a:solidFill>
                        </a:rPr>
                      </a:br>
                      <a:r>
                        <a:rPr lang="he-IL" sz="2400" baseline="0" dirty="0" smtClean="0">
                          <a:solidFill>
                            <a:schemeClr val="tx1"/>
                          </a:solidFill>
                        </a:rPr>
                        <a:t>(פורט מקור)</a:t>
                      </a:r>
                      <a:endParaRPr lang="en-US" sz="2400" dirty="0">
                        <a:solidFill>
                          <a:schemeClr val="tx1"/>
                        </a:solidFill>
                      </a:endParaRPr>
                    </a:p>
                  </a:txBody>
                  <a:tcPr anchor="ctr">
                    <a:lnL w="381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mpd="sng">
                      <a:no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bl>
          </a:graphicData>
        </a:graphic>
      </p:graphicFrame>
    </p:spTree>
    <p:extLst>
      <p:ext uri="{BB962C8B-B14F-4D97-AF65-F5344CB8AC3E}">
        <p14:creationId xmlns:p14="http://schemas.microsoft.com/office/powerpoint/2010/main" val="9896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59" name="Straight Connector 58"/>
          <p:cNvCxnSpPr/>
          <p:nvPr/>
        </p:nvCxnSpPr>
        <p:spPr>
          <a:xfrm flipV="1">
            <a:off x="1740650" y="3647542"/>
            <a:ext cx="3892119" cy="2874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e-IL" dirty="0" smtClean="0"/>
              <a:t>שימוש ב-</a:t>
            </a:r>
            <a:r>
              <a:rPr lang="en-US" dirty="0" smtClean="0"/>
              <a:t>NAT</a:t>
            </a:r>
            <a:endParaRPr lang="en-US" dirty="0"/>
          </a:p>
        </p:txBody>
      </p:sp>
      <p:pic>
        <p:nvPicPr>
          <p:cNvPr id="19" name="Picture 1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23"/>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5" name="Picture 2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733492" y="5553217"/>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a:xfrm>
            <a:off x="652324" y="529054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7" name="Group 26"/>
          <p:cNvGrpSpPr/>
          <p:nvPr/>
        </p:nvGrpSpPr>
        <p:grpSpPr>
          <a:xfrm>
            <a:off x="1682375" y="1870378"/>
            <a:ext cx="1426280" cy="4381500"/>
            <a:chOff x="1659092" y="2628822"/>
            <a:chExt cx="1035050" cy="3035379"/>
          </a:xfrm>
        </p:grpSpPr>
        <p:cxnSp>
          <p:nvCxnSpPr>
            <p:cNvPr id="28" name="Straight Connector 27"/>
            <p:cNvCxnSpPr/>
            <p:nvPr/>
          </p:nvCxnSpPr>
          <p:spPr>
            <a:xfrm flipV="1">
              <a:off x="1659092"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65442"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17857" y="3580493"/>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p:cNvSpPr/>
          <p:nvPr/>
        </p:nvSpPr>
        <p:spPr>
          <a:xfrm>
            <a:off x="566542" y="3235437"/>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4" name="Straight Connector 33"/>
          <p:cNvCxnSpPr/>
          <p:nvPr/>
        </p:nvCxnSpPr>
        <p:spPr>
          <a:xfrm flipV="1">
            <a:off x="6260594" y="3482961"/>
            <a:ext cx="4274695" cy="8635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http://publicdomainvectors.org/photos/switch-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4944" y="3405586"/>
            <a:ext cx="930880" cy="404002"/>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102938" y="2569990"/>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135972" y="4597886"/>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3" name="Rounded Rectangle 52"/>
          <p:cNvSpPr/>
          <p:nvPr/>
        </p:nvSpPr>
        <p:spPr>
          <a:xfrm>
            <a:off x="156088" y="656138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9" name="Picture 2" descr="https://conceptdraw.com/a1785c3/p18/preview/640/pict--router-computers-and-network-isometric---vector-stencils-library.png--diagram-flowchart-example.png"/>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4958402" y="2871550"/>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49"/>
          <p:cNvSpPr/>
          <p:nvPr/>
        </p:nvSpPr>
        <p:spPr>
          <a:xfrm>
            <a:off x="3434031" y="3960409"/>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2" name="Rounded Rectangle 51"/>
          <p:cNvSpPr/>
          <p:nvPr/>
        </p:nvSpPr>
        <p:spPr>
          <a:xfrm>
            <a:off x="5896472" y="3953215"/>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124.200.1.20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7" name="Picture 2" descr="http://images.clipartpanda.com/vector-clouds-png-9iRLAokie.jpe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3941" t="15418" r="4704" b="21931"/>
          <a:stretch/>
        </p:blipFill>
        <p:spPr bwMode="auto">
          <a:xfrm>
            <a:off x="9390361" y="2433181"/>
            <a:ext cx="2720396" cy="1613794"/>
          </a:xfrm>
          <a:prstGeom prst="rect">
            <a:avLst/>
          </a:prstGeom>
          <a:noFill/>
          <a:extLst>
            <a:ext uri="{909E8E84-426E-40DD-AFC4-6F175D3DCCD1}">
              <a14:hiddenFill xmlns:a14="http://schemas.microsoft.com/office/drawing/2010/main">
                <a:solidFill>
                  <a:srgbClr val="FFFFFF"/>
                </a:solidFill>
              </a14:hiddenFill>
            </a:ext>
          </a:extLst>
        </p:spPr>
      </p:pic>
      <p:sp>
        <p:nvSpPr>
          <p:cNvPr id="60" name="Content Placeholder 2"/>
          <p:cNvSpPr txBox="1">
            <a:spLocks/>
          </p:cNvSpPr>
          <p:nvPr/>
        </p:nvSpPr>
        <p:spPr>
          <a:xfrm>
            <a:off x="9892794" y="3142630"/>
            <a:ext cx="1671107" cy="566403"/>
          </a:xfrm>
          <a:prstGeom prst="rect">
            <a:avLst/>
          </a:prstGeom>
        </p:spPr>
        <p:txBody>
          <a:bodyPr vert="horz" lIns="91440" tIns="45720" rIns="91440" bIns="45720" rtlCol="0">
            <a:no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he-IL" sz="2400" b="1" dirty="0" smtClean="0">
                <a:solidFill>
                  <a:schemeClr val="accent5">
                    <a:lumMod val="75000"/>
                  </a:schemeClr>
                </a:solidFill>
              </a:rPr>
              <a:t>אינטרנט</a:t>
            </a:r>
          </a:p>
        </p:txBody>
      </p:sp>
      <p:sp>
        <p:nvSpPr>
          <p:cNvPr id="67" name="Rounded Rectangle 66"/>
          <p:cNvSpPr/>
          <p:nvPr/>
        </p:nvSpPr>
        <p:spPr>
          <a:xfrm>
            <a:off x="9608633" y="4503659"/>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Facebook.com</a:t>
            </a:r>
            <a:b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9.9.9.9</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3" name="Rounded Rectangle 32"/>
          <p:cNvSpPr/>
          <p:nvPr/>
        </p:nvSpPr>
        <p:spPr>
          <a:xfrm>
            <a:off x="5197911" y="419008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NAT</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3" name="Group 2"/>
          <p:cNvGrpSpPr/>
          <p:nvPr/>
        </p:nvGrpSpPr>
        <p:grpSpPr>
          <a:xfrm>
            <a:off x="1938174" y="1295919"/>
            <a:ext cx="3573626" cy="1026960"/>
            <a:chOff x="1938174" y="1295919"/>
            <a:chExt cx="3573626" cy="1026960"/>
          </a:xfrm>
        </p:grpSpPr>
        <p:sp>
          <p:nvSpPr>
            <p:cNvPr id="65" name="Rounded Rectangle 64"/>
            <p:cNvSpPr/>
            <p:nvPr/>
          </p:nvSpPr>
          <p:spPr>
            <a:xfrm>
              <a:off x="1938174" y="1295919"/>
              <a:ext cx="3573626"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0" name="Picture 2" descr="http://www.u7solutions.com/files/u7solutions/client-files/inline-images/email-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0414" y="1459539"/>
              <a:ext cx="928241"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41" name="Group 40"/>
          <p:cNvGrpSpPr/>
          <p:nvPr/>
        </p:nvGrpSpPr>
        <p:grpSpPr>
          <a:xfrm>
            <a:off x="1938174" y="1296688"/>
            <a:ext cx="3694595" cy="1026960"/>
            <a:chOff x="1938174" y="1295919"/>
            <a:chExt cx="3573626" cy="1026960"/>
          </a:xfrm>
        </p:grpSpPr>
        <p:sp>
          <p:nvSpPr>
            <p:cNvPr id="44" name="Rounded Rectangle 43"/>
            <p:cNvSpPr/>
            <p:nvPr/>
          </p:nvSpPr>
          <p:spPr>
            <a:xfrm>
              <a:off x="1938174" y="1295919"/>
              <a:ext cx="3573626"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10.0.0.1</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489</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9.9.9.9</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80</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5" name="Picture 2" descr="http://www.u7solutions.com/files/u7solutions/client-files/inline-images/email-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0414" y="1459539"/>
              <a:ext cx="839798"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aphicFrame>
        <p:nvGraphicFramePr>
          <p:cNvPr id="46" name="Table 45"/>
          <p:cNvGraphicFramePr>
            <a:graphicFrameLocks noGrp="1"/>
          </p:cNvGraphicFramePr>
          <p:nvPr>
            <p:extLst>
              <p:ext uri="{D42A27DB-BD31-4B8C-83A1-F6EECF244321}">
                <p14:modId xmlns:p14="http://schemas.microsoft.com/office/powerpoint/2010/main" val="31640642"/>
              </p:ext>
            </p:extLst>
          </p:nvPr>
        </p:nvGraphicFramePr>
        <p:xfrm>
          <a:off x="3855564" y="4913101"/>
          <a:ext cx="4810060" cy="1097280"/>
        </p:xfrm>
        <a:graphic>
          <a:graphicData uri="http://schemas.openxmlformats.org/drawingml/2006/table">
            <a:tbl>
              <a:tblPr firstRow="1" bandRow="1">
                <a:tableStyleId>{5C22544A-7EE6-4342-B048-85BDC9FD1C3A}</a:tableStyleId>
              </a:tblPr>
              <a:tblGrid>
                <a:gridCol w="2236080"/>
                <a:gridCol w="2573980"/>
              </a:tblGrid>
              <a:tr h="349446">
                <a:tc gridSpan="2">
                  <a:txBody>
                    <a:bodyPr/>
                    <a:lstStyle/>
                    <a:p>
                      <a:pPr algn="ctr" rtl="1"/>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טבלת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hMerge="1">
                  <a:txBody>
                    <a:bodyPr/>
                    <a:lstStyle/>
                    <a:p>
                      <a:pPr algn="ct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כתובת פנימית</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c>
                  <a:txBody>
                    <a:bodyPr/>
                    <a:lstStyle/>
                    <a:p>
                      <a:pPr algn="ctr"/>
                      <a:r>
                        <a:rPr lang="he-IL"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כתובת חיצונית</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10.0.0.1 (489)</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c>
                  <a:txBody>
                    <a:bodyPr/>
                    <a:lstStyle/>
                    <a:p>
                      <a:pPr algn="ctr"/>
                      <a:r>
                        <a:rPr lang="en-US"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124.200.1.20 (</a:t>
                      </a:r>
                      <a:r>
                        <a:rPr lang="he-IL"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489</a:t>
                      </a:r>
                      <a:r>
                        <a:rPr lang="en-US"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3533745241"/>
              </p:ext>
            </p:extLst>
          </p:nvPr>
        </p:nvGraphicFramePr>
        <p:xfrm>
          <a:off x="3855564" y="4938109"/>
          <a:ext cx="4810060" cy="731520"/>
        </p:xfrm>
        <a:graphic>
          <a:graphicData uri="http://schemas.openxmlformats.org/drawingml/2006/table">
            <a:tbl>
              <a:tblPr firstRow="1" bandRow="1">
                <a:tableStyleId>{5C22544A-7EE6-4342-B048-85BDC9FD1C3A}</a:tableStyleId>
              </a:tblPr>
              <a:tblGrid>
                <a:gridCol w="2236080"/>
                <a:gridCol w="2573980"/>
              </a:tblGrid>
              <a:tr h="349446">
                <a:tc gridSpan="2">
                  <a:txBody>
                    <a:bodyPr/>
                    <a:lstStyle/>
                    <a:p>
                      <a:pPr algn="ctr" rtl="1"/>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טבלת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hMerge="1">
                  <a:txBody>
                    <a:bodyPr/>
                    <a:lstStyle/>
                    <a:p>
                      <a:pPr algn="ct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כתובת פנימית</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c>
                  <a:txBody>
                    <a:bodyPr/>
                    <a:lstStyle/>
                    <a:p>
                      <a:pPr algn="ctr"/>
                      <a:r>
                        <a:rPr lang="he-IL"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כתובת חיצונית</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bl>
          </a:graphicData>
        </a:graphic>
      </p:graphicFrame>
      <p:grpSp>
        <p:nvGrpSpPr>
          <p:cNvPr id="49" name="Group 48"/>
          <p:cNvGrpSpPr/>
          <p:nvPr/>
        </p:nvGrpSpPr>
        <p:grpSpPr>
          <a:xfrm>
            <a:off x="4275167" y="1908478"/>
            <a:ext cx="3770237" cy="1026960"/>
            <a:chOff x="1938173" y="1334019"/>
            <a:chExt cx="3770237" cy="1026960"/>
          </a:xfrm>
        </p:grpSpPr>
        <p:sp>
          <p:nvSpPr>
            <p:cNvPr id="51" name="Rounded Rectangle 50"/>
            <p:cNvSpPr/>
            <p:nvPr/>
          </p:nvSpPr>
          <p:spPr>
            <a:xfrm>
              <a:off x="1938173" y="1334019"/>
              <a:ext cx="3770237"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IP:  </a:t>
              </a:r>
              <a:r>
                <a:rPr lang="he-IL"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124</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.200.1.20</a:t>
              </a:r>
              <a:b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Port: </a:t>
              </a:r>
              <a:r>
                <a:rPr lang="he-IL"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489</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9.9.9.9</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80</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4" name="Picture 2" descr="http://www.u7solutions.com/files/u7solutions/client-files/inline-images/email-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0414" y="1484939"/>
              <a:ext cx="928241"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36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par>
                                <p:cTn id="50" presetID="10"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100"/>
                                        <p:tgtEl>
                                          <p:spTgt spid="67"/>
                                        </p:tgtEl>
                                      </p:cBhvr>
                                    </p:animEffect>
                                  </p:childTnLst>
                                </p:cTn>
                              </p:par>
                              <p:par>
                                <p:cTn id="59" presetID="10"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par>
                                <p:cTn id="62" presetID="10" presetClass="entr" presetSubtype="0"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500"/>
                                        <p:tgtEl>
                                          <p:spTgt spid="5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3"/>
                                        </p:tgtEl>
                                      </p:cBhvr>
                                    </p:animEffect>
                                    <p:set>
                                      <p:cBhvr>
                                        <p:cTn id="75" dur="1" fill="hold">
                                          <p:stCondLst>
                                            <p:cond delay="499"/>
                                          </p:stCondLst>
                                        </p:cTn>
                                        <p:tgtEl>
                                          <p:spTgt spid="3"/>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3.33333E-6 1.11111E-6 L -0.00274 0.20625 " pathEditMode="relative" rAng="0" ptsTypes="AA">
                                      <p:cBhvr>
                                        <p:cTn id="82" dur="2000" fill="hold"/>
                                        <p:tgtEl>
                                          <p:spTgt spid="41"/>
                                        </p:tgtEl>
                                        <p:attrNameLst>
                                          <p:attrName>ppt_x</p:attrName>
                                          <p:attrName>ppt_y</p:attrName>
                                        </p:attrNameLst>
                                      </p:cBhvr>
                                      <p:rCtr x="-143" y="10301"/>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nodeType="clickEffect">
                                  <p:stCondLst>
                                    <p:cond delay="0"/>
                                  </p:stCondLst>
                                  <p:childTnLst>
                                    <p:animMotion origin="layout" path="M -0.00274 0.20625 L 0.1914 0.09097 " pathEditMode="relative" rAng="0" ptsTypes="AA">
                                      <p:cBhvr>
                                        <p:cTn id="86" dur="2000" fill="hold"/>
                                        <p:tgtEl>
                                          <p:spTgt spid="41"/>
                                        </p:tgtEl>
                                        <p:attrNameLst>
                                          <p:attrName>ppt_x</p:attrName>
                                          <p:attrName>ppt_y</p:attrName>
                                        </p:attrNameLst>
                                      </p:cBhvr>
                                      <p:rCtr x="9701" y="-5764"/>
                                    </p:animMotion>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nodeType="clickEffect">
                                  <p:stCondLst>
                                    <p:cond delay="0"/>
                                  </p:stCondLst>
                                  <p:childTnLst>
                                    <p:animEffect transition="out" filter="fade">
                                      <p:cBhvr>
                                        <p:cTn id="90" dur="500"/>
                                        <p:tgtEl>
                                          <p:spTgt spid="41"/>
                                        </p:tgtEl>
                                      </p:cBhvr>
                                    </p:animEffect>
                                    <p:set>
                                      <p:cBhvr>
                                        <p:cTn id="91" dur="1" fill="hold">
                                          <p:stCondLst>
                                            <p:cond delay="499"/>
                                          </p:stCondLst>
                                        </p:cTn>
                                        <p:tgtEl>
                                          <p:spTgt spid="41"/>
                                        </p:tgtEl>
                                        <p:attrNameLst>
                                          <p:attrName>style.visibility</p:attrName>
                                        </p:attrNameLst>
                                      </p:cBhvr>
                                      <p:to>
                                        <p:strVal val="hidden"/>
                                      </p:to>
                                    </p:set>
                                  </p:childTnLst>
                                </p:cTn>
                              </p:par>
                              <p:par>
                                <p:cTn id="92" presetID="10" presetClass="entr" presetSubtype="0" fill="hold"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fade">
                                      <p:cBhvr>
                                        <p:cTn id="94" dur="500"/>
                                        <p:tgtEl>
                                          <p:spTgt spid="4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nodeType="clickEffect">
                                  <p:stCondLst>
                                    <p:cond delay="0"/>
                                  </p:stCondLst>
                                  <p:childTnLst>
                                    <p:animMotion origin="layout" path="M 1.66667E-6 7.40741E-7 L 0.3375 0.00185 " pathEditMode="relative" rAng="0" ptsTypes="AA">
                                      <p:cBhvr>
                                        <p:cTn id="103" dur="2000" fill="hold"/>
                                        <p:tgtEl>
                                          <p:spTgt spid="49"/>
                                        </p:tgtEl>
                                        <p:attrNameLst>
                                          <p:attrName>ppt_x</p:attrName>
                                          <p:attrName>ppt_y</p:attrName>
                                        </p:attrNameLst>
                                      </p:cBhvr>
                                      <p:rCtr x="16875"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6" grpId="0"/>
      <p:bldP spid="32" grpId="0"/>
      <p:bldP spid="42" grpId="0"/>
      <p:bldP spid="43" grpId="0"/>
      <p:bldP spid="53" grpId="0"/>
      <p:bldP spid="50" grpId="0"/>
      <p:bldP spid="52" grpId="0"/>
      <p:bldP spid="60" grpId="0"/>
      <p:bldP spid="67"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59" name="Straight Connector 58"/>
          <p:cNvCxnSpPr/>
          <p:nvPr/>
        </p:nvCxnSpPr>
        <p:spPr>
          <a:xfrm flipV="1">
            <a:off x="1740650" y="3647542"/>
            <a:ext cx="3892119" cy="2874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NAT</a:t>
            </a:r>
            <a:r>
              <a:rPr lang="he-IL" dirty="0" smtClean="0"/>
              <a:t> עם החלפת פורט</a:t>
            </a:r>
            <a:endParaRPr lang="en-US" dirty="0"/>
          </a:p>
        </p:txBody>
      </p:sp>
      <p:pic>
        <p:nvPicPr>
          <p:cNvPr id="19" name="Picture 1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23"/>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5" name="Picture 2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733492" y="5553217"/>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a:xfrm>
            <a:off x="652324" y="529054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7" name="Group 26"/>
          <p:cNvGrpSpPr/>
          <p:nvPr/>
        </p:nvGrpSpPr>
        <p:grpSpPr>
          <a:xfrm>
            <a:off x="1682375" y="1870378"/>
            <a:ext cx="1426280" cy="4381500"/>
            <a:chOff x="1659092" y="2628822"/>
            <a:chExt cx="1035050" cy="3035379"/>
          </a:xfrm>
        </p:grpSpPr>
        <p:cxnSp>
          <p:nvCxnSpPr>
            <p:cNvPr id="28" name="Straight Connector 27"/>
            <p:cNvCxnSpPr/>
            <p:nvPr/>
          </p:nvCxnSpPr>
          <p:spPr>
            <a:xfrm flipV="1">
              <a:off x="1659092"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65442"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17857" y="3580493"/>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p:cNvSpPr/>
          <p:nvPr/>
        </p:nvSpPr>
        <p:spPr>
          <a:xfrm>
            <a:off x="566542" y="3235437"/>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4" name="Straight Connector 33"/>
          <p:cNvCxnSpPr/>
          <p:nvPr/>
        </p:nvCxnSpPr>
        <p:spPr>
          <a:xfrm flipV="1">
            <a:off x="6260594" y="3482961"/>
            <a:ext cx="4274695" cy="8635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http://publicdomainvectors.org/photos/switch-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4944" y="3405586"/>
            <a:ext cx="930880" cy="404002"/>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102938" y="2569990"/>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135972" y="4597886"/>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3" name="Rounded Rectangle 52"/>
          <p:cNvSpPr/>
          <p:nvPr/>
        </p:nvSpPr>
        <p:spPr>
          <a:xfrm>
            <a:off x="156088" y="656138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9" name="Picture 2" descr="https://conceptdraw.com/a1785c3/p18/preview/640/pict--router-computers-and-network-isometric---vector-stencils-library.png--diagram-flowchart-example.png"/>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4958402" y="2871550"/>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49"/>
          <p:cNvSpPr/>
          <p:nvPr/>
        </p:nvSpPr>
        <p:spPr>
          <a:xfrm>
            <a:off x="3434031" y="3960409"/>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2" name="Rounded Rectangle 51"/>
          <p:cNvSpPr/>
          <p:nvPr/>
        </p:nvSpPr>
        <p:spPr>
          <a:xfrm>
            <a:off x="5896472" y="3953215"/>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124.200.1.20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7" name="Picture 2" descr="http://images.clipartpanda.com/vector-clouds-png-9iRLAokie.jpe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3941" t="15418" r="4704" b="21931"/>
          <a:stretch/>
        </p:blipFill>
        <p:spPr bwMode="auto">
          <a:xfrm>
            <a:off x="9390361" y="2433181"/>
            <a:ext cx="2720396" cy="1613794"/>
          </a:xfrm>
          <a:prstGeom prst="rect">
            <a:avLst/>
          </a:prstGeom>
          <a:noFill/>
          <a:extLst>
            <a:ext uri="{909E8E84-426E-40DD-AFC4-6F175D3DCCD1}">
              <a14:hiddenFill xmlns:a14="http://schemas.microsoft.com/office/drawing/2010/main">
                <a:solidFill>
                  <a:srgbClr val="FFFFFF"/>
                </a:solidFill>
              </a14:hiddenFill>
            </a:ext>
          </a:extLst>
        </p:spPr>
      </p:pic>
      <p:sp>
        <p:nvSpPr>
          <p:cNvPr id="60" name="Content Placeholder 2"/>
          <p:cNvSpPr txBox="1">
            <a:spLocks/>
          </p:cNvSpPr>
          <p:nvPr/>
        </p:nvSpPr>
        <p:spPr>
          <a:xfrm>
            <a:off x="9892794" y="3142630"/>
            <a:ext cx="1671107" cy="566403"/>
          </a:xfrm>
          <a:prstGeom prst="rect">
            <a:avLst/>
          </a:prstGeom>
        </p:spPr>
        <p:txBody>
          <a:bodyPr vert="horz" lIns="91440" tIns="45720" rIns="91440" bIns="45720" rtlCol="0">
            <a:no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he-IL" sz="2400" b="1" dirty="0" smtClean="0">
                <a:solidFill>
                  <a:schemeClr val="accent5">
                    <a:lumMod val="75000"/>
                  </a:schemeClr>
                </a:solidFill>
              </a:rPr>
              <a:t>אינטרנט</a:t>
            </a:r>
          </a:p>
        </p:txBody>
      </p:sp>
      <p:sp>
        <p:nvSpPr>
          <p:cNvPr id="67" name="Rounded Rectangle 66"/>
          <p:cNvSpPr/>
          <p:nvPr/>
        </p:nvSpPr>
        <p:spPr>
          <a:xfrm>
            <a:off x="9608633" y="4503659"/>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Facebook.com</a:t>
            </a:r>
            <a:b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9.9.9.9</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3" name="Rounded Rectangle 32"/>
          <p:cNvSpPr/>
          <p:nvPr/>
        </p:nvSpPr>
        <p:spPr>
          <a:xfrm>
            <a:off x="5197911" y="419008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+NAT</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3" name="Group 2"/>
          <p:cNvGrpSpPr/>
          <p:nvPr/>
        </p:nvGrpSpPr>
        <p:grpSpPr>
          <a:xfrm>
            <a:off x="1938174" y="1295919"/>
            <a:ext cx="3573626" cy="1026960"/>
            <a:chOff x="1938174" y="1295919"/>
            <a:chExt cx="3573626" cy="1026960"/>
          </a:xfrm>
        </p:grpSpPr>
        <p:sp>
          <p:nvSpPr>
            <p:cNvPr id="65" name="Rounded Rectangle 64"/>
            <p:cNvSpPr/>
            <p:nvPr/>
          </p:nvSpPr>
          <p:spPr>
            <a:xfrm>
              <a:off x="1938174" y="1295919"/>
              <a:ext cx="3573626"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0" name="Picture 2" descr="http://www.u7solutions.com/files/u7solutions/client-files/inline-images/email-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0414" y="1459539"/>
              <a:ext cx="928241"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41" name="Group 40"/>
          <p:cNvGrpSpPr/>
          <p:nvPr/>
        </p:nvGrpSpPr>
        <p:grpSpPr>
          <a:xfrm>
            <a:off x="1938174" y="1296688"/>
            <a:ext cx="3694595" cy="1026960"/>
            <a:chOff x="1938174" y="1295919"/>
            <a:chExt cx="3573626" cy="1026960"/>
          </a:xfrm>
        </p:grpSpPr>
        <p:sp>
          <p:nvSpPr>
            <p:cNvPr id="44" name="Rounded Rectangle 43"/>
            <p:cNvSpPr/>
            <p:nvPr/>
          </p:nvSpPr>
          <p:spPr>
            <a:xfrm>
              <a:off x="1938174" y="1295919"/>
              <a:ext cx="3573626"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10.0.0.1</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489</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9.9.9.9</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80</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5" name="Picture 2" descr="http://www.u7solutions.com/files/u7solutions/client-files/inline-images/email-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0414" y="1459539"/>
              <a:ext cx="839798"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aphicFrame>
        <p:nvGraphicFramePr>
          <p:cNvPr id="46" name="Table 45"/>
          <p:cNvGraphicFramePr>
            <a:graphicFrameLocks noGrp="1"/>
          </p:cNvGraphicFramePr>
          <p:nvPr>
            <p:extLst>
              <p:ext uri="{D42A27DB-BD31-4B8C-83A1-F6EECF244321}">
                <p14:modId xmlns:p14="http://schemas.microsoft.com/office/powerpoint/2010/main" val="2269292762"/>
              </p:ext>
            </p:extLst>
          </p:nvPr>
        </p:nvGraphicFramePr>
        <p:xfrm>
          <a:off x="3855564" y="4913101"/>
          <a:ext cx="4810060" cy="1097280"/>
        </p:xfrm>
        <a:graphic>
          <a:graphicData uri="http://schemas.openxmlformats.org/drawingml/2006/table">
            <a:tbl>
              <a:tblPr firstRow="1" bandRow="1">
                <a:tableStyleId>{5C22544A-7EE6-4342-B048-85BDC9FD1C3A}</a:tableStyleId>
              </a:tblPr>
              <a:tblGrid>
                <a:gridCol w="2236080"/>
                <a:gridCol w="2573980"/>
              </a:tblGrid>
              <a:tr h="349446">
                <a:tc gridSpan="2">
                  <a:txBody>
                    <a:bodyPr/>
                    <a:lstStyle/>
                    <a:p>
                      <a:pPr algn="ctr" rtl="1"/>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טבלת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hMerge="1">
                  <a:txBody>
                    <a:bodyPr/>
                    <a:lstStyle/>
                    <a:p>
                      <a:pPr algn="ct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כתובת פנימית</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c>
                  <a:txBody>
                    <a:bodyPr/>
                    <a:lstStyle/>
                    <a:p>
                      <a:pPr algn="ctr"/>
                      <a:r>
                        <a:rPr lang="he-IL"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כתובת חיצונית</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10.0.0.1 (489)</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c>
                  <a:txBody>
                    <a:bodyPr/>
                    <a:lstStyle/>
                    <a:p>
                      <a:pPr algn="ctr"/>
                      <a:r>
                        <a:rPr lang="en-US"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124.200.1.20 (582)</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r>
            </a:tbl>
          </a:graphicData>
        </a:graphic>
      </p:graphicFrame>
      <p:graphicFrame>
        <p:nvGraphicFramePr>
          <p:cNvPr id="47" name="Table 46"/>
          <p:cNvGraphicFramePr>
            <a:graphicFrameLocks noGrp="1"/>
          </p:cNvGraphicFramePr>
          <p:nvPr>
            <p:extLst/>
          </p:nvPr>
        </p:nvGraphicFramePr>
        <p:xfrm>
          <a:off x="3855564" y="4938109"/>
          <a:ext cx="4810060" cy="731520"/>
        </p:xfrm>
        <a:graphic>
          <a:graphicData uri="http://schemas.openxmlformats.org/drawingml/2006/table">
            <a:tbl>
              <a:tblPr firstRow="1" bandRow="1">
                <a:tableStyleId>{5C22544A-7EE6-4342-B048-85BDC9FD1C3A}</a:tableStyleId>
              </a:tblPr>
              <a:tblGrid>
                <a:gridCol w="2236080"/>
                <a:gridCol w="2573980"/>
              </a:tblGrid>
              <a:tr h="349446">
                <a:tc gridSpan="2">
                  <a:txBody>
                    <a:bodyPr/>
                    <a:lstStyle/>
                    <a:p>
                      <a:pPr algn="ctr" rtl="1"/>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טבלת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hMerge="1">
                  <a:txBody>
                    <a:bodyPr/>
                    <a:lstStyle/>
                    <a:p>
                      <a:pPr algn="ct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כתובת פנימית</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c>
                  <a:txBody>
                    <a:bodyPr/>
                    <a:lstStyle/>
                    <a:p>
                      <a:pPr algn="ctr"/>
                      <a:r>
                        <a:rPr lang="he-IL"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כתובת חיצונית</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bl>
          </a:graphicData>
        </a:graphic>
      </p:graphicFrame>
      <p:grpSp>
        <p:nvGrpSpPr>
          <p:cNvPr id="49" name="Group 48"/>
          <p:cNvGrpSpPr/>
          <p:nvPr/>
        </p:nvGrpSpPr>
        <p:grpSpPr>
          <a:xfrm>
            <a:off x="4275167" y="1908478"/>
            <a:ext cx="3770237" cy="1026960"/>
            <a:chOff x="1938173" y="1334019"/>
            <a:chExt cx="3770237" cy="1026960"/>
          </a:xfrm>
        </p:grpSpPr>
        <p:sp>
          <p:nvSpPr>
            <p:cNvPr id="51" name="Rounded Rectangle 50"/>
            <p:cNvSpPr/>
            <p:nvPr/>
          </p:nvSpPr>
          <p:spPr>
            <a:xfrm>
              <a:off x="1938173" y="1334019"/>
              <a:ext cx="3770237"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IP:  </a:t>
              </a:r>
              <a:r>
                <a:rPr lang="he-IL"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124</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.200.1.20</a:t>
              </a:r>
              <a:b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Port: 582</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9.9.9.9</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80</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4" name="Picture 2" descr="http://www.u7solutions.com/files/u7solutions/client-files/inline-images/email-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0414" y="1484939"/>
              <a:ext cx="928241"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4469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par>
                                <p:cTn id="50" presetID="10"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100"/>
                                        <p:tgtEl>
                                          <p:spTgt spid="67"/>
                                        </p:tgtEl>
                                      </p:cBhvr>
                                    </p:animEffect>
                                  </p:childTnLst>
                                </p:cTn>
                              </p:par>
                              <p:par>
                                <p:cTn id="59" presetID="10"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par>
                                <p:cTn id="62" presetID="10" presetClass="entr" presetSubtype="0"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500"/>
                                        <p:tgtEl>
                                          <p:spTgt spid="5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3"/>
                                        </p:tgtEl>
                                      </p:cBhvr>
                                    </p:animEffect>
                                    <p:set>
                                      <p:cBhvr>
                                        <p:cTn id="75" dur="1" fill="hold">
                                          <p:stCondLst>
                                            <p:cond delay="499"/>
                                          </p:stCondLst>
                                        </p:cTn>
                                        <p:tgtEl>
                                          <p:spTgt spid="3"/>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3.33333E-6 1.11111E-6 L -0.00274 0.20625 " pathEditMode="relative" rAng="0" ptsTypes="AA">
                                      <p:cBhvr>
                                        <p:cTn id="82" dur="2000" fill="hold"/>
                                        <p:tgtEl>
                                          <p:spTgt spid="41"/>
                                        </p:tgtEl>
                                        <p:attrNameLst>
                                          <p:attrName>ppt_x</p:attrName>
                                          <p:attrName>ppt_y</p:attrName>
                                        </p:attrNameLst>
                                      </p:cBhvr>
                                      <p:rCtr x="-143" y="10301"/>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nodeType="clickEffect">
                                  <p:stCondLst>
                                    <p:cond delay="0"/>
                                  </p:stCondLst>
                                  <p:childTnLst>
                                    <p:animMotion origin="layout" path="M -0.00274 0.20625 L 0.1914 0.09097 " pathEditMode="relative" rAng="0" ptsTypes="AA">
                                      <p:cBhvr>
                                        <p:cTn id="86" dur="2000" fill="hold"/>
                                        <p:tgtEl>
                                          <p:spTgt spid="41"/>
                                        </p:tgtEl>
                                        <p:attrNameLst>
                                          <p:attrName>ppt_x</p:attrName>
                                          <p:attrName>ppt_y</p:attrName>
                                        </p:attrNameLst>
                                      </p:cBhvr>
                                      <p:rCtr x="9701" y="-5764"/>
                                    </p:animMotion>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nodeType="clickEffect">
                                  <p:stCondLst>
                                    <p:cond delay="0"/>
                                  </p:stCondLst>
                                  <p:childTnLst>
                                    <p:animEffect transition="out" filter="fade">
                                      <p:cBhvr>
                                        <p:cTn id="90" dur="500"/>
                                        <p:tgtEl>
                                          <p:spTgt spid="41"/>
                                        </p:tgtEl>
                                      </p:cBhvr>
                                    </p:animEffect>
                                    <p:set>
                                      <p:cBhvr>
                                        <p:cTn id="91" dur="1" fill="hold">
                                          <p:stCondLst>
                                            <p:cond delay="499"/>
                                          </p:stCondLst>
                                        </p:cTn>
                                        <p:tgtEl>
                                          <p:spTgt spid="41"/>
                                        </p:tgtEl>
                                        <p:attrNameLst>
                                          <p:attrName>style.visibility</p:attrName>
                                        </p:attrNameLst>
                                      </p:cBhvr>
                                      <p:to>
                                        <p:strVal val="hidden"/>
                                      </p:to>
                                    </p:set>
                                  </p:childTnLst>
                                </p:cTn>
                              </p:par>
                              <p:par>
                                <p:cTn id="92" presetID="10" presetClass="entr" presetSubtype="0" fill="hold"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fade">
                                      <p:cBhvr>
                                        <p:cTn id="94" dur="500"/>
                                        <p:tgtEl>
                                          <p:spTgt spid="4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nodeType="clickEffect">
                                  <p:stCondLst>
                                    <p:cond delay="0"/>
                                  </p:stCondLst>
                                  <p:childTnLst>
                                    <p:animMotion origin="layout" path="M 1.66667E-6 7.40741E-7 L 0.3375 0.00185 " pathEditMode="relative" rAng="0" ptsTypes="AA">
                                      <p:cBhvr>
                                        <p:cTn id="103" dur="2000" fill="hold"/>
                                        <p:tgtEl>
                                          <p:spTgt spid="49"/>
                                        </p:tgtEl>
                                        <p:attrNameLst>
                                          <p:attrName>ppt_x</p:attrName>
                                          <p:attrName>ppt_y</p:attrName>
                                        </p:attrNameLst>
                                      </p:cBhvr>
                                      <p:rCtr x="16875"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6" grpId="0"/>
      <p:bldP spid="32" grpId="0"/>
      <p:bldP spid="42" grpId="0"/>
      <p:bldP spid="43" grpId="0"/>
      <p:bldP spid="53" grpId="0"/>
      <p:bldP spid="50" grpId="0"/>
      <p:bldP spid="52" grpId="0"/>
      <p:bldP spid="60" grpId="0"/>
      <p:bldP spid="67"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59" name="Straight Connector 58"/>
          <p:cNvCxnSpPr/>
          <p:nvPr/>
        </p:nvCxnSpPr>
        <p:spPr>
          <a:xfrm flipV="1">
            <a:off x="1740650" y="3647542"/>
            <a:ext cx="3892119" cy="2874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e-IL" dirty="0" smtClean="0"/>
              <a:t>וכשהתשובה חוזרת....</a:t>
            </a:r>
            <a:endParaRPr lang="en-US" dirty="0"/>
          </a:p>
        </p:txBody>
      </p:sp>
      <p:pic>
        <p:nvPicPr>
          <p:cNvPr id="19" name="Picture 1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23"/>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5" name="Picture 2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733492" y="5553217"/>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a:xfrm>
            <a:off x="652324" y="529054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7" name="Group 26"/>
          <p:cNvGrpSpPr/>
          <p:nvPr/>
        </p:nvGrpSpPr>
        <p:grpSpPr>
          <a:xfrm>
            <a:off x="1682375" y="1870378"/>
            <a:ext cx="1426280" cy="4381500"/>
            <a:chOff x="1659092" y="2628822"/>
            <a:chExt cx="1035050" cy="3035379"/>
          </a:xfrm>
        </p:grpSpPr>
        <p:cxnSp>
          <p:nvCxnSpPr>
            <p:cNvPr id="28" name="Straight Connector 27"/>
            <p:cNvCxnSpPr/>
            <p:nvPr/>
          </p:nvCxnSpPr>
          <p:spPr>
            <a:xfrm flipV="1">
              <a:off x="1659092"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65442"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17857" y="3580493"/>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p:cNvSpPr/>
          <p:nvPr/>
        </p:nvSpPr>
        <p:spPr>
          <a:xfrm>
            <a:off x="566542" y="3235437"/>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4" name="Straight Connector 33"/>
          <p:cNvCxnSpPr/>
          <p:nvPr/>
        </p:nvCxnSpPr>
        <p:spPr>
          <a:xfrm flipV="1">
            <a:off x="6260594" y="3482961"/>
            <a:ext cx="4274695" cy="8635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http://publicdomainvectors.org/photos/switch-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4944" y="3405586"/>
            <a:ext cx="930880" cy="404002"/>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102938" y="2569990"/>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135972" y="4597886"/>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3" name="Rounded Rectangle 52"/>
          <p:cNvSpPr/>
          <p:nvPr/>
        </p:nvSpPr>
        <p:spPr>
          <a:xfrm>
            <a:off x="156088" y="656138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9" name="Picture 2" descr="https://conceptdraw.com/a1785c3/p18/preview/640/pict--router-computers-and-network-isometric---vector-stencils-library.png--diagram-flowchart-example.png"/>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4958402" y="2871550"/>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49"/>
          <p:cNvSpPr/>
          <p:nvPr/>
        </p:nvSpPr>
        <p:spPr>
          <a:xfrm>
            <a:off x="3434031" y="3960409"/>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2" name="Rounded Rectangle 51"/>
          <p:cNvSpPr/>
          <p:nvPr/>
        </p:nvSpPr>
        <p:spPr>
          <a:xfrm>
            <a:off x="5896472" y="3953215"/>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124.200.1.20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7" name="Picture 2" descr="http://images.clipartpanda.com/vector-clouds-png-9iRLAokie.jpe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3941" t="15418" r="4704" b="21931"/>
          <a:stretch/>
        </p:blipFill>
        <p:spPr bwMode="auto">
          <a:xfrm>
            <a:off x="9390361" y="2433181"/>
            <a:ext cx="2720396" cy="1613794"/>
          </a:xfrm>
          <a:prstGeom prst="rect">
            <a:avLst/>
          </a:prstGeom>
          <a:noFill/>
          <a:extLst>
            <a:ext uri="{909E8E84-426E-40DD-AFC4-6F175D3DCCD1}">
              <a14:hiddenFill xmlns:a14="http://schemas.microsoft.com/office/drawing/2010/main">
                <a:solidFill>
                  <a:srgbClr val="FFFFFF"/>
                </a:solidFill>
              </a14:hiddenFill>
            </a:ext>
          </a:extLst>
        </p:spPr>
      </p:pic>
      <p:sp>
        <p:nvSpPr>
          <p:cNvPr id="60" name="Content Placeholder 2"/>
          <p:cNvSpPr txBox="1">
            <a:spLocks/>
          </p:cNvSpPr>
          <p:nvPr/>
        </p:nvSpPr>
        <p:spPr>
          <a:xfrm>
            <a:off x="9892794" y="3142630"/>
            <a:ext cx="1671107" cy="566403"/>
          </a:xfrm>
          <a:prstGeom prst="rect">
            <a:avLst/>
          </a:prstGeom>
        </p:spPr>
        <p:txBody>
          <a:bodyPr vert="horz" lIns="91440" tIns="45720" rIns="91440" bIns="45720" rtlCol="0">
            <a:no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he-IL" sz="2400" b="1" dirty="0" smtClean="0">
                <a:solidFill>
                  <a:schemeClr val="accent5">
                    <a:lumMod val="75000"/>
                  </a:schemeClr>
                </a:solidFill>
              </a:rPr>
              <a:t>אינטרנט</a:t>
            </a:r>
          </a:p>
        </p:txBody>
      </p:sp>
      <p:sp>
        <p:nvSpPr>
          <p:cNvPr id="67" name="Rounded Rectangle 66"/>
          <p:cNvSpPr/>
          <p:nvPr/>
        </p:nvSpPr>
        <p:spPr>
          <a:xfrm>
            <a:off x="9608633" y="4503659"/>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Facebook.com</a:t>
            </a:r>
            <a:b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9.9.9.9</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3" name="Rounded Rectangle 32"/>
          <p:cNvSpPr/>
          <p:nvPr/>
        </p:nvSpPr>
        <p:spPr>
          <a:xfrm>
            <a:off x="5197911" y="419008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N</a:t>
            </a: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6" name="Table 45"/>
          <p:cNvGraphicFramePr>
            <a:graphicFrameLocks noGrp="1"/>
          </p:cNvGraphicFramePr>
          <p:nvPr>
            <p:extLst>
              <p:ext uri="{D42A27DB-BD31-4B8C-83A1-F6EECF244321}">
                <p14:modId xmlns:p14="http://schemas.microsoft.com/office/powerpoint/2010/main" val="2575407149"/>
              </p:ext>
            </p:extLst>
          </p:nvPr>
        </p:nvGraphicFramePr>
        <p:xfrm>
          <a:off x="3855564" y="4913101"/>
          <a:ext cx="4810060" cy="1097280"/>
        </p:xfrm>
        <a:graphic>
          <a:graphicData uri="http://schemas.openxmlformats.org/drawingml/2006/table">
            <a:tbl>
              <a:tblPr firstRow="1" bandRow="1">
                <a:tableStyleId>{5C22544A-7EE6-4342-B048-85BDC9FD1C3A}</a:tableStyleId>
              </a:tblPr>
              <a:tblGrid>
                <a:gridCol w="2236080"/>
                <a:gridCol w="2573980"/>
              </a:tblGrid>
              <a:tr h="349446">
                <a:tc gridSpan="2">
                  <a:txBody>
                    <a:bodyPr/>
                    <a:lstStyle/>
                    <a:p>
                      <a:pPr algn="ctr" rtl="1"/>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טבלת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hMerge="1">
                  <a:txBody>
                    <a:bodyPr/>
                    <a:lstStyle/>
                    <a:p>
                      <a:pPr algn="ct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כתובת פנימית</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c>
                  <a:txBody>
                    <a:bodyPr/>
                    <a:lstStyle/>
                    <a:p>
                      <a:pPr algn="ctr"/>
                      <a:r>
                        <a:rPr lang="he-IL"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כתובת חיצונית</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10.0.0.1 (489)</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c>
                  <a:txBody>
                    <a:bodyPr/>
                    <a:lstStyle/>
                    <a:p>
                      <a:pPr algn="ctr"/>
                      <a:r>
                        <a:rPr lang="en-US"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124.200.1.20 (582)</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r>
            </a:tbl>
          </a:graphicData>
        </a:graphic>
      </p:graphicFrame>
      <p:graphicFrame>
        <p:nvGraphicFramePr>
          <p:cNvPr id="47" name="Table 46"/>
          <p:cNvGraphicFramePr>
            <a:graphicFrameLocks noGrp="1"/>
          </p:cNvGraphicFramePr>
          <p:nvPr>
            <p:extLst/>
          </p:nvPr>
        </p:nvGraphicFramePr>
        <p:xfrm>
          <a:off x="3855564" y="4938109"/>
          <a:ext cx="4810060" cy="731520"/>
        </p:xfrm>
        <a:graphic>
          <a:graphicData uri="http://schemas.openxmlformats.org/drawingml/2006/table">
            <a:tbl>
              <a:tblPr firstRow="1" bandRow="1">
                <a:tableStyleId>{5C22544A-7EE6-4342-B048-85BDC9FD1C3A}</a:tableStyleId>
              </a:tblPr>
              <a:tblGrid>
                <a:gridCol w="2236080"/>
                <a:gridCol w="2573980"/>
              </a:tblGrid>
              <a:tr h="349446">
                <a:tc gridSpan="2">
                  <a:txBody>
                    <a:bodyPr/>
                    <a:lstStyle/>
                    <a:p>
                      <a:pPr algn="ctr" rtl="1"/>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טבלת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hMerge="1">
                  <a:txBody>
                    <a:bodyPr/>
                    <a:lstStyle/>
                    <a:p>
                      <a:pPr algn="ct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כתובת פנימית</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c>
                  <a:txBody>
                    <a:bodyPr/>
                    <a:lstStyle/>
                    <a:p>
                      <a:pPr algn="ctr"/>
                      <a:r>
                        <a:rPr lang="he-IL"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כתובת חיצונית</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bl>
          </a:graphicData>
        </a:graphic>
      </p:graphicFrame>
      <p:grpSp>
        <p:nvGrpSpPr>
          <p:cNvPr id="49" name="Group 48"/>
          <p:cNvGrpSpPr/>
          <p:nvPr/>
        </p:nvGrpSpPr>
        <p:grpSpPr>
          <a:xfrm>
            <a:off x="8353726" y="1731768"/>
            <a:ext cx="3770237" cy="1026960"/>
            <a:chOff x="1938173" y="1334019"/>
            <a:chExt cx="3770237" cy="1026960"/>
          </a:xfrm>
        </p:grpSpPr>
        <p:sp>
          <p:nvSpPr>
            <p:cNvPr id="51" name="Rounded Rectangle 50"/>
            <p:cNvSpPr/>
            <p:nvPr/>
          </p:nvSpPr>
          <p:spPr>
            <a:xfrm>
              <a:off x="1938173" y="1334019"/>
              <a:ext cx="3770237"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9.9.9.9</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80</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he-IL" sz="1600" b="1" dirty="0">
                  <a:solidFill>
                    <a:schemeClr val="tx1"/>
                  </a:solidFill>
                  <a:latin typeface="Tahoma" panose="020B0604030504040204" pitchFamily="34" charset="0"/>
                  <a:ea typeface="Tahoma" panose="020B0604030504040204" pitchFamily="34" charset="0"/>
                  <a:cs typeface="Tahoma" panose="020B0604030504040204" pitchFamily="34" charset="0"/>
                </a:rPr>
                <a:t>124</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.200.1.20</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582</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4" name="Picture 2" descr="http://www.u7solutions.com/files/u7solutions/client-files/inline-images/email-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0414" y="1484939"/>
              <a:ext cx="928241"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7" name="Group 36"/>
          <p:cNvGrpSpPr/>
          <p:nvPr/>
        </p:nvGrpSpPr>
        <p:grpSpPr>
          <a:xfrm>
            <a:off x="4138762" y="1719106"/>
            <a:ext cx="3770237" cy="1026960"/>
            <a:chOff x="1938173" y="1334019"/>
            <a:chExt cx="3770237" cy="1026960"/>
          </a:xfrm>
        </p:grpSpPr>
        <p:sp>
          <p:nvSpPr>
            <p:cNvPr id="38" name="Rounded Rectangle 37"/>
            <p:cNvSpPr/>
            <p:nvPr/>
          </p:nvSpPr>
          <p:spPr>
            <a:xfrm>
              <a:off x="1938173" y="1334019"/>
              <a:ext cx="3770237"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9.9.9.9</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80</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10.0.0.1</a:t>
              </a:r>
              <a:b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Port: 489</a:t>
              </a:r>
              <a:endPar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48" name="Picture 2" descr="http://www.u7solutions.com/files/u7solutions/client-files/inline-images/email-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0414" y="1484939"/>
              <a:ext cx="928241"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4490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par>
                                <p:cTn id="50" presetID="10"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100"/>
                                        <p:tgtEl>
                                          <p:spTgt spid="67"/>
                                        </p:tgtEl>
                                      </p:cBhvr>
                                    </p:animEffect>
                                  </p:childTnLst>
                                </p:cTn>
                              </p:par>
                              <p:par>
                                <p:cTn id="59" presetID="10"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par>
                                <p:cTn id="62" presetID="10" presetClass="entr" presetSubtype="0"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500"/>
                                        <p:tgtEl>
                                          <p:spTgt spid="52"/>
                                        </p:tgtEl>
                                      </p:cBhvr>
                                    </p:animEffect>
                                  </p:childTnLst>
                                </p:cTn>
                              </p:par>
                              <p:par>
                                <p:cTn id="71" presetID="10"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cTn>
                              </p:par>
                              <p:par>
                                <p:cTn id="74" presetID="10" presetClass="entr" presetSubtype="0" fill="hold"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3.54167E-6 -4.81481E-6 L -0.34596 -0.00347 " pathEditMode="relative" rAng="0" ptsTypes="AA">
                                      <p:cBhvr>
                                        <p:cTn id="80" dur="2000" fill="hold"/>
                                        <p:tgtEl>
                                          <p:spTgt spid="49"/>
                                        </p:tgtEl>
                                        <p:attrNameLst>
                                          <p:attrName>ppt_x</p:attrName>
                                          <p:attrName>ppt_y</p:attrName>
                                        </p:attrNameLst>
                                      </p:cBhvr>
                                      <p:rCtr x="-17305" y="-185"/>
                                    </p:animMotion>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par>
                                <p:cTn id="86" presetID="10" presetClass="exit" presetSubtype="0" fill="hold" nodeType="withEffect">
                                  <p:stCondLst>
                                    <p:cond delay="0"/>
                                  </p:stCondLst>
                                  <p:childTnLst>
                                    <p:animEffect transition="out" filter="fade">
                                      <p:cBhvr>
                                        <p:cTn id="87" dur="500"/>
                                        <p:tgtEl>
                                          <p:spTgt spid="49"/>
                                        </p:tgtEl>
                                      </p:cBhvr>
                                    </p:animEffect>
                                    <p:set>
                                      <p:cBhvr>
                                        <p:cTn id="88" dur="1" fill="hold">
                                          <p:stCondLst>
                                            <p:cond delay="499"/>
                                          </p:stCondLst>
                                        </p:cTn>
                                        <p:tgtEl>
                                          <p:spTgt spid="4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nodeType="clickEffect">
                                  <p:stCondLst>
                                    <p:cond delay="0"/>
                                  </p:stCondLst>
                                  <p:childTnLst>
                                    <p:animMotion origin="layout" path="M -4.16667E-7 -2.96296E-6 L -0.18216 -0.00416 " pathEditMode="relative" rAng="0" ptsTypes="AA">
                                      <p:cBhvr>
                                        <p:cTn id="92" dur="2000" fill="hold"/>
                                        <p:tgtEl>
                                          <p:spTgt spid="37"/>
                                        </p:tgtEl>
                                        <p:attrNameLst>
                                          <p:attrName>ppt_x</p:attrName>
                                          <p:attrName>ppt_y</p:attrName>
                                        </p:attrNameLst>
                                      </p:cBhvr>
                                      <p:rCtr x="-9115"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6" grpId="0"/>
      <p:bldP spid="32" grpId="0"/>
      <p:bldP spid="42" grpId="0"/>
      <p:bldP spid="43" grpId="0"/>
      <p:bldP spid="53" grpId="0"/>
      <p:bldP spid="50" grpId="0"/>
      <p:bldP spid="52" grpId="0"/>
      <p:bldP spid="60" grpId="0"/>
      <p:bldP spid="67"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59" name="Straight Connector 58"/>
          <p:cNvCxnSpPr/>
          <p:nvPr/>
        </p:nvCxnSpPr>
        <p:spPr>
          <a:xfrm flipV="1">
            <a:off x="1740650" y="3647542"/>
            <a:ext cx="3892119" cy="2874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e-IL" dirty="0" smtClean="0"/>
              <a:t>אבל מה אם....</a:t>
            </a:r>
            <a:endParaRPr lang="en-US" dirty="0"/>
          </a:p>
        </p:txBody>
      </p:sp>
      <p:pic>
        <p:nvPicPr>
          <p:cNvPr id="19" name="Picture 1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23"/>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5" name="Picture 2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733492" y="5553217"/>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a:xfrm>
            <a:off x="652324" y="529054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7" name="Group 26"/>
          <p:cNvGrpSpPr/>
          <p:nvPr/>
        </p:nvGrpSpPr>
        <p:grpSpPr>
          <a:xfrm>
            <a:off x="1682375" y="1870378"/>
            <a:ext cx="1426280" cy="4381500"/>
            <a:chOff x="1659092" y="2628822"/>
            <a:chExt cx="1035050" cy="3035379"/>
          </a:xfrm>
        </p:grpSpPr>
        <p:cxnSp>
          <p:nvCxnSpPr>
            <p:cNvPr id="28" name="Straight Connector 27"/>
            <p:cNvCxnSpPr/>
            <p:nvPr/>
          </p:nvCxnSpPr>
          <p:spPr>
            <a:xfrm flipV="1">
              <a:off x="1659092"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65442"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17857" y="3580493"/>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p:cNvSpPr/>
          <p:nvPr/>
        </p:nvSpPr>
        <p:spPr>
          <a:xfrm>
            <a:off x="566542" y="3235437"/>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4" name="Straight Connector 33"/>
          <p:cNvCxnSpPr/>
          <p:nvPr/>
        </p:nvCxnSpPr>
        <p:spPr>
          <a:xfrm flipV="1">
            <a:off x="6260594" y="3482961"/>
            <a:ext cx="4274695" cy="8635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http://publicdomainvectors.org/photos/switch-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4944" y="3405586"/>
            <a:ext cx="930880" cy="404002"/>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102938" y="2569990"/>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135972" y="4597886"/>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3" name="Rounded Rectangle 52"/>
          <p:cNvSpPr/>
          <p:nvPr/>
        </p:nvSpPr>
        <p:spPr>
          <a:xfrm>
            <a:off x="156088" y="656138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9" name="Picture 2" descr="https://conceptdraw.com/a1785c3/p18/preview/640/pict--router-computers-and-network-isometric---vector-stencils-library.png--diagram-flowchart-example.png"/>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4958402" y="2871550"/>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49"/>
          <p:cNvSpPr/>
          <p:nvPr/>
        </p:nvSpPr>
        <p:spPr>
          <a:xfrm>
            <a:off x="3434031" y="3960409"/>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2" name="Rounded Rectangle 51"/>
          <p:cNvSpPr/>
          <p:nvPr/>
        </p:nvSpPr>
        <p:spPr>
          <a:xfrm>
            <a:off x="5896472" y="3953215"/>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124.200.1.20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7" name="Picture 2" descr="http://images.clipartpanda.com/vector-clouds-png-9iRLAokie.jpe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3941" t="15418" r="4704" b="21931"/>
          <a:stretch/>
        </p:blipFill>
        <p:spPr bwMode="auto">
          <a:xfrm>
            <a:off x="9390361" y="2433181"/>
            <a:ext cx="2720396" cy="1613794"/>
          </a:xfrm>
          <a:prstGeom prst="rect">
            <a:avLst/>
          </a:prstGeom>
          <a:noFill/>
          <a:extLst>
            <a:ext uri="{909E8E84-426E-40DD-AFC4-6F175D3DCCD1}">
              <a14:hiddenFill xmlns:a14="http://schemas.microsoft.com/office/drawing/2010/main">
                <a:solidFill>
                  <a:srgbClr val="FFFFFF"/>
                </a:solidFill>
              </a14:hiddenFill>
            </a:ext>
          </a:extLst>
        </p:spPr>
      </p:pic>
      <p:sp>
        <p:nvSpPr>
          <p:cNvPr id="60" name="Content Placeholder 2"/>
          <p:cNvSpPr txBox="1">
            <a:spLocks/>
          </p:cNvSpPr>
          <p:nvPr/>
        </p:nvSpPr>
        <p:spPr>
          <a:xfrm>
            <a:off x="9892794" y="3142630"/>
            <a:ext cx="1671107" cy="566403"/>
          </a:xfrm>
          <a:prstGeom prst="rect">
            <a:avLst/>
          </a:prstGeom>
        </p:spPr>
        <p:txBody>
          <a:bodyPr vert="horz" lIns="91440" tIns="45720" rIns="91440" bIns="45720" rtlCol="0">
            <a:no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he-IL" sz="2400" b="1" dirty="0" smtClean="0">
                <a:solidFill>
                  <a:schemeClr val="accent5">
                    <a:lumMod val="75000"/>
                  </a:schemeClr>
                </a:solidFill>
              </a:rPr>
              <a:t>אינטרנט</a:t>
            </a:r>
          </a:p>
        </p:txBody>
      </p:sp>
      <p:sp>
        <p:nvSpPr>
          <p:cNvPr id="33" name="Rounded Rectangle 32"/>
          <p:cNvSpPr/>
          <p:nvPr/>
        </p:nvSpPr>
        <p:spPr>
          <a:xfrm>
            <a:off x="5197911" y="419008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NAT</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5" name="Content Placeholder 2"/>
          <p:cNvSpPr>
            <a:spLocks noGrp="1"/>
          </p:cNvSpPr>
          <p:nvPr>
            <p:ph idx="1"/>
          </p:nvPr>
        </p:nvSpPr>
        <p:spPr>
          <a:xfrm>
            <a:off x="156481" y="1155700"/>
            <a:ext cx="11811000" cy="5565775"/>
          </a:xfrm>
        </p:spPr>
        <p:txBody>
          <a:bodyPr>
            <a:normAutofit/>
          </a:bodyPr>
          <a:lstStyle/>
          <a:p>
            <a:r>
              <a:rPr lang="he-IL" sz="2800" dirty="0" smtClean="0"/>
              <a:t>מה אם אני רוצה להקים שרת על מחשב א',</a:t>
            </a:r>
            <a:r>
              <a:rPr lang="en-US" sz="2800" dirty="0" smtClean="0"/>
              <a:t/>
            </a:r>
            <a:br>
              <a:rPr lang="en-US" sz="2800" dirty="0" smtClean="0"/>
            </a:br>
            <a:r>
              <a:rPr lang="he-IL" sz="2800" dirty="0" smtClean="0"/>
              <a:t>כלומר שהוא יאזין על פורט מסוים?</a:t>
            </a:r>
            <a:endParaRPr lang="en-US" sz="2800" dirty="0"/>
          </a:p>
        </p:txBody>
      </p:sp>
      <p:pic>
        <p:nvPicPr>
          <p:cNvPr id="16386" name="Picture 2" descr="http://findicons.com/files/icons/727/leopard/128/skyp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3862" y="1924596"/>
            <a:ext cx="708025" cy="708026"/>
          </a:xfrm>
          <a:prstGeom prst="rect">
            <a:avLst/>
          </a:prstGeom>
          <a:noFill/>
          <a:extLst>
            <a:ext uri="{909E8E84-426E-40DD-AFC4-6F175D3DCCD1}">
              <a14:hiddenFill xmlns:a14="http://schemas.microsoft.com/office/drawing/2010/main">
                <a:solidFill>
                  <a:srgbClr val="FFFFFF"/>
                </a:solidFill>
              </a14:hiddenFill>
            </a:ext>
          </a:extLst>
        </p:spPr>
      </p:pic>
      <p:sp>
        <p:nvSpPr>
          <p:cNvPr id="40" name="Rounded Rectangle 39"/>
          <p:cNvSpPr/>
          <p:nvPr/>
        </p:nvSpPr>
        <p:spPr>
          <a:xfrm>
            <a:off x="1711812" y="2734277"/>
            <a:ext cx="106174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Listen</a:t>
            </a:r>
            <a:b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b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port 50</a:t>
            </a:r>
            <a:endParaRPr lang="en-US" dirty="0">
              <a:solidFill>
                <a:srgbClr val="0099D5"/>
              </a:solidFill>
              <a:latin typeface="Tahoma" panose="020B0604030504040204" pitchFamily="34" charset="0"/>
              <a:ea typeface="Tahoma" panose="020B0604030504040204" pitchFamily="34" charset="0"/>
              <a:cs typeface="Tahoma" panose="020B0604030504040204" pitchFamily="34" charset="0"/>
            </a:endParaRPr>
          </a:p>
        </p:txBody>
      </p:sp>
      <p:grpSp>
        <p:nvGrpSpPr>
          <p:cNvPr id="41" name="Group 40"/>
          <p:cNvGrpSpPr/>
          <p:nvPr/>
        </p:nvGrpSpPr>
        <p:grpSpPr>
          <a:xfrm>
            <a:off x="8250787" y="5017650"/>
            <a:ext cx="3770237" cy="1026960"/>
            <a:chOff x="1938173" y="1334019"/>
            <a:chExt cx="3770237" cy="1026960"/>
          </a:xfrm>
        </p:grpSpPr>
        <p:sp>
          <p:nvSpPr>
            <p:cNvPr id="44" name="Rounded Rectangle 43"/>
            <p:cNvSpPr/>
            <p:nvPr/>
          </p:nvSpPr>
          <p:spPr>
            <a:xfrm>
              <a:off x="1938173" y="1334019"/>
              <a:ext cx="3770237"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20.30.40.50</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5125</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he-IL"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10</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.0.0.1</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50</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5" name="Picture 2" descr="http://www.u7solutions.com/files/u7solutions/client-files/inline-images/emai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80414" y="1484939"/>
              <a:ext cx="928241"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55" name="Rounded Rectangle 54"/>
          <p:cNvSpPr/>
          <p:nvPr/>
        </p:nvSpPr>
        <p:spPr>
          <a:xfrm>
            <a:off x="9543164" y="4245857"/>
            <a:ext cx="2239427" cy="448865"/>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Johnny, USA</a:t>
            </a:r>
          </a:p>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20.30.40.50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58" name="Group 57"/>
          <p:cNvGrpSpPr/>
          <p:nvPr/>
        </p:nvGrpSpPr>
        <p:grpSpPr>
          <a:xfrm>
            <a:off x="8265712" y="5019964"/>
            <a:ext cx="3770237" cy="1026960"/>
            <a:chOff x="1938173" y="1334019"/>
            <a:chExt cx="3770237" cy="1026960"/>
          </a:xfrm>
        </p:grpSpPr>
        <p:sp>
          <p:nvSpPr>
            <p:cNvPr id="61" name="Rounded Rectangle 60"/>
            <p:cNvSpPr/>
            <p:nvPr/>
          </p:nvSpPr>
          <p:spPr>
            <a:xfrm>
              <a:off x="1938173" y="1334019"/>
              <a:ext cx="3770237"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20.30.40.50</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5125</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124.200.1.20</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50</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62" name="Picture 2" descr="http://www.u7solutions.com/files/u7solutions/client-files/inline-images/emai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80414" y="1484939"/>
              <a:ext cx="928241"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63" name="Cloud Callout 62"/>
          <p:cNvSpPr/>
          <p:nvPr/>
        </p:nvSpPr>
        <p:spPr>
          <a:xfrm>
            <a:off x="6967791" y="2308664"/>
            <a:ext cx="1874792" cy="1082222"/>
          </a:xfrm>
          <a:prstGeom prst="cloudCallout">
            <a:avLst>
              <a:gd name="adj1" fmla="val -73686"/>
              <a:gd name="adj2" fmla="val 14600"/>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sz="3200" b="1" dirty="0" smtClean="0">
                <a:solidFill>
                  <a:srgbClr val="FF0000"/>
                </a:solidFill>
              </a:rPr>
              <a:t>???</a:t>
            </a:r>
            <a:endParaRPr lang="en-US" sz="3200" b="1" dirty="0">
              <a:solidFill>
                <a:srgbClr val="FF0000"/>
              </a:solidFill>
            </a:endParaRPr>
          </a:p>
        </p:txBody>
      </p:sp>
    </p:spTree>
    <p:extLst>
      <p:ext uri="{BB962C8B-B14F-4D97-AF65-F5344CB8AC3E}">
        <p14:creationId xmlns:p14="http://schemas.microsoft.com/office/powerpoint/2010/main" val="293679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par>
                                <p:cTn id="50" presetID="10"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par>
                                <p:cTn id="56" presetID="10" presetClass="entr" presetSubtype="0"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
                                        <p:tgtEl>
                                          <p:spTgt spid="5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fade">
                                      <p:cBhvr>
                                        <p:cTn id="64" dur="500"/>
                                        <p:tgtEl>
                                          <p:spTgt spid="6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par>
                                <p:cTn id="73" presetID="10" presetClass="entr" presetSubtype="0" fill="hold" nodeType="withEffect">
                                  <p:stCondLst>
                                    <p:cond delay="0"/>
                                  </p:stCondLst>
                                  <p:childTnLst>
                                    <p:set>
                                      <p:cBhvr>
                                        <p:cTn id="74" dur="1" fill="hold">
                                          <p:stCondLst>
                                            <p:cond delay="0"/>
                                          </p:stCondLst>
                                        </p:cTn>
                                        <p:tgtEl>
                                          <p:spTgt spid="16386"/>
                                        </p:tgtEl>
                                        <p:attrNameLst>
                                          <p:attrName>style.visibility</p:attrName>
                                        </p:attrNameLst>
                                      </p:cBhvr>
                                      <p:to>
                                        <p:strVal val="visible"/>
                                      </p:to>
                                    </p:set>
                                    <p:animEffect transition="in" filter="fade">
                                      <p:cBhvr>
                                        <p:cTn id="75" dur="500"/>
                                        <p:tgtEl>
                                          <p:spTgt spid="16386"/>
                                        </p:tgtEl>
                                      </p:cBhvr>
                                    </p:animEffect>
                                  </p:childTnLst>
                                </p:cTn>
                              </p:par>
                              <p:par>
                                <p:cTn id="76" presetID="10" presetClass="entr" presetSubtype="0"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41"/>
                                        </p:tgtEl>
                                      </p:cBhvr>
                                    </p:animEffect>
                                    <p:set>
                                      <p:cBhvr>
                                        <p:cTn id="83" dur="1" fill="hold">
                                          <p:stCondLst>
                                            <p:cond delay="499"/>
                                          </p:stCondLst>
                                        </p:cTn>
                                        <p:tgtEl>
                                          <p:spTgt spid="41"/>
                                        </p:tgtEl>
                                        <p:attrNameLst>
                                          <p:attrName>style.visibility</p:attrName>
                                        </p:attrNameLst>
                                      </p:cBhvr>
                                      <p:to>
                                        <p:strVal val="hidden"/>
                                      </p:to>
                                    </p:set>
                                  </p:childTnLst>
                                </p:cTn>
                              </p:par>
                              <p:par>
                                <p:cTn id="84" presetID="10" presetClass="entr" presetSubtype="0" fill="hold" nodeType="with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nodeType="clickEffect">
                                  <p:stCondLst>
                                    <p:cond delay="0"/>
                                  </p:stCondLst>
                                  <p:childTnLst>
                                    <p:animMotion origin="layout" path="M -2.08333E-6 -2.96296E-6 L -0.34596 -0.00347 " pathEditMode="relative" rAng="0" ptsTypes="AA">
                                      <p:cBhvr>
                                        <p:cTn id="90" dur="2000" fill="hold"/>
                                        <p:tgtEl>
                                          <p:spTgt spid="58"/>
                                        </p:tgtEl>
                                        <p:attrNameLst>
                                          <p:attrName>ppt_x</p:attrName>
                                          <p:attrName>ppt_y</p:attrName>
                                        </p:attrNameLst>
                                      </p:cBhvr>
                                      <p:rCtr x="-17305" y="-185"/>
                                    </p:animMotion>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fade">
                                      <p:cBhvr>
                                        <p:cTn id="9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6" grpId="0"/>
      <p:bldP spid="32" grpId="0"/>
      <p:bldP spid="42" grpId="0"/>
      <p:bldP spid="43" grpId="0"/>
      <p:bldP spid="53" grpId="0"/>
      <p:bldP spid="50" grpId="0"/>
      <p:bldP spid="52" grpId="0"/>
      <p:bldP spid="60" grpId="0"/>
      <p:bldP spid="33" grpId="0"/>
      <p:bldP spid="40" grpId="0"/>
      <p:bldP spid="55" grpId="0"/>
      <p:bldP spid="6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82" y="1155700"/>
            <a:ext cx="12211645" cy="5565775"/>
          </a:xfrm>
        </p:spPr>
        <p:txBody>
          <a:bodyPr>
            <a:normAutofit/>
          </a:bodyPr>
          <a:lstStyle/>
          <a:p>
            <a:r>
              <a:rPr lang="he-IL" sz="3200" dirty="0" smtClean="0"/>
              <a:t>תוכנות </a:t>
            </a:r>
            <a:r>
              <a:rPr lang="en-US" sz="3200" dirty="0" smtClean="0"/>
              <a:t>P2P</a:t>
            </a:r>
            <a:r>
              <a:rPr lang="he-IL" sz="3200" dirty="0" smtClean="0"/>
              <a:t> עובדות בתצורה של לקוח-לקוח (בניגוד לשרת-לקוח).</a:t>
            </a:r>
          </a:p>
          <a:p>
            <a:r>
              <a:rPr lang="he-IL" sz="3200" dirty="0" smtClean="0"/>
              <a:t>תוכנות אלו למעשה פותחות שרת על המחשב שלנו ומאזינות.</a:t>
            </a:r>
          </a:p>
          <a:p>
            <a:endParaRPr lang="he-IL" sz="3200" dirty="0"/>
          </a:p>
          <a:p>
            <a:endParaRPr lang="he-IL" sz="3200" dirty="0" smtClean="0"/>
          </a:p>
          <a:p>
            <a:endParaRPr lang="he-IL" sz="3200" dirty="0"/>
          </a:p>
          <a:p>
            <a:endParaRPr lang="he-IL" sz="3200" dirty="0" smtClean="0"/>
          </a:p>
          <a:p>
            <a:endParaRPr lang="he-IL" sz="3200" dirty="0"/>
          </a:p>
          <a:p>
            <a:r>
              <a:rPr lang="he-IL" sz="3200" dirty="0" smtClean="0"/>
              <a:t>בעקבות הבעיה שהצגנו, אפליקציות </a:t>
            </a:r>
            <a:r>
              <a:rPr lang="en-US" sz="3200" dirty="0" smtClean="0"/>
              <a:t>P2P</a:t>
            </a:r>
            <a:r>
              <a:rPr lang="he-IL" sz="3200" dirty="0" smtClean="0"/>
              <a:t> לא אוהבות </a:t>
            </a:r>
            <a:r>
              <a:rPr lang="en-US" sz="3200" dirty="0" smtClean="0"/>
              <a:t>NAT</a:t>
            </a:r>
            <a:r>
              <a:rPr lang="he-IL" sz="3200" dirty="0" smtClean="0"/>
              <a:t>.</a:t>
            </a:r>
          </a:p>
          <a:p>
            <a:r>
              <a:rPr lang="he-IL" sz="3200" b="1" dirty="0" smtClean="0"/>
              <a:t>יש לכם רעיון כיצד לפתור את הבעיה?</a:t>
            </a:r>
            <a:endParaRPr lang="he-IL" sz="3200" b="1" dirty="0"/>
          </a:p>
        </p:txBody>
      </p:sp>
      <p:sp>
        <p:nvSpPr>
          <p:cNvPr id="2" name="Title 1"/>
          <p:cNvSpPr>
            <a:spLocks noGrp="1"/>
          </p:cNvSpPr>
          <p:nvPr>
            <p:ph type="title"/>
          </p:nvPr>
        </p:nvSpPr>
        <p:spPr/>
        <p:txBody>
          <a:bodyPr/>
          <a:lstStyle/>
          <a:p>
            <a:r>
              <a:rPr lang="he-IL" dirty="0" smtClean="0"/>
              <a:t>בעיית </a:t>
            </a:r>
            <a:r>
              <a:rPr lang="en-US" dirty="0" smtClean="0"/>
              <a:t>NAT</a:t>
            </a:r>
            <a:r>
              <a:rPr lang="he-IL" dirty="0" smtClean="0"/>
              <a:t> ו-</a:t>
            </a:r>
            <a:r>
              <a:rPr lang="en-US" dirty="0" smtClean="0"/>
              <a:t>P</a:t>
            </a:r>
            <a:r>
              <a:rPr lang="he-IL" dirty="0" smtClean="0"/>
              <a:t>2</a:t>
            </a:r>
            <a:r>
              <a:rPr lang="en-US" dirty="0" smtClean="0"/>
              <a:t>P</a:t>
            </a:r>
            <a:endParaRPr lang="en-US" dirty="0"/>
          </a:p>
        </p:txBody>
      </p:sp>
      <p:pic>
        <p:nvPicPr>
          <p:cNvPr id="5" name="Picture 2" descr="https://conceptdraw.com/a1785c3/p18/preview/640/pict--router-computers-and-network-isometric---vector-stencils-library.png--diagram-flowchart-example.pn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2456198" y="3398796"/>
            <a:ext cx="1690335" cy="1178709"/>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2695708" y="4606288"/>
            <a:ext cx="1005916" cy="276431"/>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NAT</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2" descr="https://www.parlox.net/wp-content/uploads/2015/09/BitTorrent-uTorrent-encabezado-Parlox-Network.jp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8914" t="5241" r="9009" b="27229"/>
          <a:stretch/>
        </p:blipFill>
        <p:spPr bwMode="auto">
          <a:xfrm>
            <a:off x="8382580" y="4092652"/>
            <a:ext cx="1949856" cy="962590"/>
          </a:xfrm>
          <a:prstGeom prst="rect">
            <a:avLst/>
          </a:prstGeom>
          <a:ln>
            <a:noFill/>
          </a:ln>
          <a:effectLst>
            <a:outerShdw blurRad="292100" dist="139700" dir="2700000" algn="tl" rotWithShape="0">
              <a:srgbClr val="333333">
                <a:alpha val="65000"/>
              </a:srgbClr>
            </a:outerShdw>
            <a:softEdge rad="0"/>
          </a:effectLst>
          <a:extLst>
            <a:ext uri="{909E8E84-426E-40DD-AFC4-6F175D3DCCD1}">
              <a14:hiddenFill xmlns:a14="http://schemas.microsoft.com/office/drawing/2010/main">
                <a:solidFill>
                  <a:srgbClr val="FFFFFF"/>
                </a:solidFill>
              </a14:hiddenFill>
            </a:ext>
          </a:extLst>
        </p:spPr>
      </p:pic>
      <p:pic>
        <p:nvPicPr>
          <p:cNvPr id="8" name="Picture 2" descr="http://findicons.com/files/icons/727/leopard/128/skyp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9337" y="4127761"/>
            <a:ext cx="843704" cy="8437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images.clipartpanda.com/wall-clipart-3d-brick-wall-clipart-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740841" y="2605414"/>
            <a:ext cx="2154806" cy="252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72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grpId="0"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fade">
                                      <p:cBhvr>
                                        <p:cTn id="34" dur="500"/>
                                        <p:tgtEl>
                                          <p:spTgt spid="1026"/>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10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481" y="1155700"/>
            <a:ext cx="11967482" cy="5565775"/>
          </a:xfrm>
        </p:spPr>
        <p:txBody>
          <a:bodyPr>
            <a:normAutofit lnSpcReduction="10000"/>
          </a:bodyPr>
          <a:lstStyle/>
          <a:p>
            <a:r>
              <a:rPr lang="he-IL" sz="3200" dirty="0" smtClean="0"/>
              <a:t>נגדיר מראש </a:t>
            </a:r>
            <a:r>
              <a:rPr lang="he-IL" sz="3200" dirty="0" err="1" smtClean="0"/>
              <a:t>בראוטר</a:t>
            </a:r>
            <a:r>
              <a:rPr lang="he-IL" sz="3200" dirty="0" smtClean="0"/>
              <a:t> איזה מחשב מאזין באיזה פורט.</a:t>
            </a:r>
          </a:p>
          <a:p>
            <a:endParaRPr lang="he-IL" sz="3200" dirty="0"/>
          </a:p>
          <a:p>
            <a:endParaRPr lang="he-IL" sz="3200" dirty="0" smtClean="0"/>
          </a:p>
          <a:p>
            <a:endParaRPr lang="he-IL" sz="3200" dirty="0"/>
          </a:p>
          <a:p>
            <a:r>
              <a:rPr lang="he-IL" sz="3200" b="1" dirty="0" smtClean="0"/>
              <a:t>החסרונות:</a:t>
            </a:r>
          </a:p>
          <a:p>
            <a:pPr lvl="1"/>
            <a:r>
              <a:rPr lang="he-IL" dirty="0" smtClean="0"/>
              <a:t>דורש ידע במחשבים.</a:t>
            </a:r>
          </a:p>
          <a:p>
            <a:pPr lvl="1"/>
            <a:r>
              <a:rPr lang="he-IL" dirty="0" smtClean="0"/>
              <a:t>דורש תחזוקה שוטפת</a:t>
            </a:r>
            <a:r>
              <a:rPr lang="en-US" dirty="0" smtClean="0"/>
              <a:t/>
            </a:r>
            <a:br>
              <a:rPr lang="en-US" dirty="0" smtClean="0"/>
            </a:br>
            <a:r>
              <a:rPr lang="he-IL" dirty="0" smtClean="0"/>
              <a:t>מכיוון שה-</a:t>
            </a:r>
            <a:r>
              <a:rPr lang="en-US" dirty="0" smtClean="0"/>
              <a:t>IP</a:t>
            </a:r>
            <a:r>
              <a:rPr lang="he-IL" dirty="0" smtClean="0"/>
              <a:t> של </a:t>
            </a:r>
            <a:r>
              <a:rPr lang="en-US" dirty="0" smtClean="0"/>
              <a:t/>
            </a:r>
            <a:br>
              <a:rPr lang="en-US" dirty="0" smtClean="0"/>
            </a:br>
            <a:r>
              <a:rPr lang="he-IL" dirty="0" smtClean="0"/>
              <a:t>מחשבים נוטה </a:t>
            </a:r>
            <a:r>
              <a:rPr lang="en-US" dirty="0"/>
              <a:t/>
            </a:r>
            <a:br>
              <a:rPr lang="en-US" dirty="0"/>
            </a:br>
            <a:r>
              <a:rPr lang="he-IL" dirty="0" smtClean="0"/>
              <a:t>להשתנות מדי פעם.</a:t>
            </a:r>
            <a:endParaRPr lang="en-US" dirty="0"/>
          </a:p>
        </p:txBody>
      </p:sp>
      <p:sp>
        <p:nvSpPr>
          <p:cNvPr id="2" name="Title 1"/>
          <p:cNvSpPr>
            <a:spLocks noGrp="1"/>
          </p:cNvSpPr>
          <p:nvPr>
            <p:ph type="title"/>
          </p:nvPr>
        </p:nvSpPr>
        <p:spPr/>
        <p:txBody>
          <a:bodyPr/>
          <a:lstStyle/>
          <a:p>
            <a:r>
              <a:rPr lang="he-IL" dirty="0" smtClean="0"/>
              <a:t>פתרון א': </a:t>
            </a:r>
            <a:r>
              <a:rPr lang="en-US" dirty="0" smtClean="0"/>
              <a:t>Port Forwarding</a:t>
            </a:r>
            <a:endParaRPr lang="en-US" dirty="0"/>
          </a:p>
        </p:txBody>
      </p:sp>
      <p:pic>
        <p:nvPicPr>
          <p:cNvPr id="26626" name="Picture 2" descr="http://www.howtogeek.com/wp-content/uploads/2011/06/dlink.png"/>
          <p:cNvPicPr>
            <a:picLocks noChangeAspect="1" noChangeArrowheads="1"/>
          </p:cNvPicPr>
          <p:nvPr/>
        </p:nvPicPr>
        <p:blipFill rotWithShape="1">
          <a:blip r:embed="rId3">
            <a:extLst>
              <a:ext uri="{28A0092B-C50C-407E-A947-70E740481C1C}">
                <a14:useLocalDpi xmlns:a14="http://schemas.microsoft.com/office/drawing/2010/main" val="0"/>
              </a:ext>
            </a:extLst>
          </a:blip>
          <a:srcRect b="28670"/>
          <a:stretch/>
        </p:blipFill>
        <p:spPr bwMode="auto">
          <a:xfrm>
            <a:off x="296181" y="2001043"/>
            <a:ext cx="6871923" cy="4094957"/>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91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626"/>
                                        </p:tgtEl>
                                        <p:attrNameLst>
                                          <p:attrName>style.visibility</p:attrName>
                                        </p:attrNameLst>
                                      </p:cBhvr>
                                      <p:to>
                                        <p:strVal val="visible"/>
                                      </p:to>
                                    </p:set>
                                    <p:animEffect transition="in" filter="fade">
                                      <p:cBhvr>
                                        <p:cTn id="17" dur="500"/>
                                        <p:tgtEl>
                                          <p:spTgt spid="266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481" y="1155700"/>
            <a:ext cx="11967482" cy="5565775"/>
          </a:xfrm>
        </p:spPr>
        <p:txBody>
          <a:bodyPr>
            <a:normAutofit/>
          </a:bodyPr>
          <a:lstStyle/>
          <a:p>
            <a:r>
              <a:rPr lang="en-US" b="1" dirty="0" smtClean="0">
                <a:solidFill>
                  <a:srgbClr val="0099D5"/>
                </a:solidFill>
              </a:rPr>
              <a:t>UPnP</a:t>
            </a:r>
            <a:r>
              <a:rPr lang="he-IL" b="1" dirty="0" smtClean="0">
                <a:solidFill>
                  <a:srgbClr val="0099D5"/>
                </a:solidFill>
              </a:rPr>
              <a:t> = </a:t>
            </a:r>
            <a:r>
              <a:rPr lang="en-US" b="1" dirty="0" smtClean="0">
                <a:solidFill>
                  <a:srgbClr val="0099D5"/>
                </a:solidFill>
              </a:rPr>
              <a:t>Universal Plug and Play</a:t>
            </a:r>
            <a:r>
              <a:rPr lang="he-IL" b="1" dirty="0" smtClean="0">
                <a:solidFill>
                  <a:srgbClr val="0099D5"/>
                </a:solidFill>
              </a:rPr>
              <a:t>.</a:t>
            </a:r>
          </a:p>
          <a:p>
            <a:r>
              <a:rPr lang="he-IL" dirty="0" smtClean="0"/>
              <a:t>פרוטוקול המאפשר למחשבים להגדיר מרחוק את ה-</a:t>
            </a:r>
            <a:r>
              <a:rPr lang="en-US" dirty="0" smtClean="0"/>
              <a:t>NAT</a:t>
            </a:r>
            <a:r>
              <a:rPr lang="he-IL" dirty="0" smtClean="0"/>
              <a:t> שלהם.</a:t>
            </a:r>
          </a:p>
          <a:p>
            <a:r>
              <a:rPr lang="he-IL" dirty="0" smtClean="0"/>
              <a:t>במקרה שתיארנו, מחשב א' יכול פשוט לפתוח פורט מרחוק על גבי ה-</a:t>
            </a:r>
            <a:r>
              <a:rPr lang="en-US" dirty="0" smtClean="0"/>
              <a:t>NAT</a:t>
            </a:r>
            <a:r>
              <a:rPr lang="he-IL" dirty="0" smtClean="0"/>
              <a:t>.</a:t>
            </a:r>
            <a:endParaRPr lang="en-US" dirty="0" smtClean="0"/>
          </a:p>
          <a:p>
            <a:r>
              <a:rPr lang="he-IL" b="1" dirty="0" smtClean="0"/>
              <a:t>חסרונות:</a:t>
            </a:r>
          </a:p>
          <a:p>
            <a:pPr lvl="1"/>
            <a:r>
              <a:rPr lang="he-IL" dirty="0" smtClean="0"/>
              <a:t>עשוי להוות פרצה שמאפשרת לתוכנה זדונית לפתוח פורטים על המחשב שלך.</a:t>
            </a:r>
            <a:endParaRPr lang="en-US" dirty="0"/>
          </a:p>
        </p:txBody>
      </p:sp>
      <p:sp>
        <p:nvSpPr>
          <p:cNvPr id="2" name="Title 1"/>
          <p:cNvSpPr>
            <a:spLocks noGrp="1"/>
          </p:cNvSpPr>
          <p:nvPr>
            <p:ph type="title"/>
          </p:nvPr>
        </p:nvSpPr>
        <p:spPr/>
        <p:txBody>
          <a:bodyPr/>
          <a:lstStyle/>
          <a:p>
            <a:r>
              <a:rPr lang="he-IL" dirty="0" smtClean="0"/>
              <a:t>פתרון ב': </a:t>
            </a:r>
            <a:r>
              <a:rPr lang="en-US" dirty="0" smtClean="0"/>
              <a:t>UPnP</a:t>
            </a:r>
            <a:endParaRPr lang="en-US" dirty="0"/>
          </a:p>
        </p:txBody>
      </p:sp>
      <p:pic>
        <p:nvPicPr>
          <p:cNvPr id="27650" name="Picture 2" descr="http://www.dlink.com/uk/en/-/media/images/logos/upnp--small.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6481" y="0"/>
            <a:ext cx="2857500"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47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10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מה נעשה היום</a:t>
            </a:r>
            <a:endParaRPr lang="en-US" dirty="0"/>
          </a:p>
        </p:txBody>
      </p:sp>
      <p:sp>
        <p:nvSpPr>
          <p:cNvPr id="3" name="Content Placeholder 2"/>
          <p:cNvSpPr>
            <a:spLocks noGrp="1"/>
          </p:cNvSpPr>
          <p:nvPr>
            <p:ph idx="1"/>
          </p:nvPr>
        </p:nvSpPr>
        <p:spPr>
          <a:xfrm>
            <a:off x="3922181" y="1155700"/>
            <a:ext cx="8045300" cy="5565775"/>
          </a:xfrm>
        </p:spPr>
        <p:txBody>
          <a:bodyPr>
            <a:normAutofit/>
          </a:bodyPr>
          <a:lstStyle/>
          <a:p>
            <a:r>
              <a:rPr lang="he-IL" sz="3200" dirty="0" smtClean="0"/>
              <a:t>נבנה יחד רשת חדשה לגמרי!</a:t>
            </a:r>
          </a:p>
          <a:p>
            <a:r>
              <a:rPr lang="he-IL" sz="3200" dirty="0" smtClean="0"/>
              <a:t>נכיר כל מיני רכיבים שמפעילים את הרשתות שלנו (זהירות! הרבה סרטוטים!)</a:t>
            </a:r>
          </a:p>
          <a:p>
            <a:r>
              <a:rPr lang="he-IL" sz="3200" dirty="0" smtClean="0"/>
              <a:t>נלמד מה קורה כשאנחנו פותחים מחשב ב"ארומה" ומתחברים ל-</a:t>
            </a:r>
            <a:r>
              <a:rPr lang="en-US" sz="3200" dirty="0" err="1" smtClean="0"/>
              <a:t>WiFi</a:t>
            </a:r>
            <a:endParaRPr lang="he-IL" sz="3200" dirty="0" smtClean="0"/>
          </a:p>
          <a:p>
            <a:endParaRPr lang="he-IL" sz="3200" dirty="0" smtClean="0"/>
          </a:p>
          <a:p>
            <a:endParaRPr lang="en-US" sz="3200" dirty="0"/>
          </a:p>
        </p:txBody>
      </p:sp>
      <p:pic>
        <p:nvPicPr>
          <p:cNvPr id="6" name="Content Placeholder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18" y="1084790"/>
            <a:ext cx="4176803" cy="4497300"/>
          </a:xfrm>
          <a:prstGeom prst="rect">
            <a:avLst/>
          </a:prstGeom>
        </p:spPr>
      </p:pic>
      <p:sp>
        <p:nvSpPr>
          <p:cNvPr id="7" name="Rectangle 6"/>
          <p:cNvSpPr/>
          <p:nvPr/>
        </p:nvSpPr>
        <p:spPr>
          <a:xfrm>
            <a:off x="453455" y="1650138"/>
            <a:ext cx="3376083" cy="3197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1"/>
            <a:r>
              <a:rPr lang="he-IL" sz="2400" b="1" u="sng" dirty="0" smtClean="0">
                <a:solidFill>
                  <a:sysClr val="windowText" lastClr="000000"/>
                </a:solidFill>
                <a:latin typeface="David" panose="020E0502060401010101" pitchFamily="34" charset="-79"/>
                <a:cs typeface="David" panose="020E0502060401010101" pitchFamily="34" charset="-79"/>
              </a:rPr>
              <a:t>מושגים שנלמד היום:</a:t>
            </a:r>
          </a:p>
          <a:p>
            <a:pPr algn="ctr" rtl="1"/>
            <a:endParaRPr lang="he-IL" sz="200" b="1" u="sng" dirty="0" smtClean="0">
              <a:solidFill>
                <a:sysClr val="windowText" lastClr="000000"/>
              </a:solidFill>
              <a:latin typeface="David" panose="020E0502060401010101" pitchFamily="34" charset="-79"/>
              <a:cs typeface="David" panose="020E0502060401010101" pitchFamily="34" charset="-79"/>
            </a:endParaRPr>
          </a:p>
          <a:p>
            <a:pPr marL="342900" indent="-342900" algn="r" rtl="1">
              <a:buFont typeface="Wingdings" panose="05000000000000000000" pitchFamily="2" charset="2"/>
              <a:buChar char="ü"/>
            </a:pPr>
            <a:r>
              <a:rPr lang="en-US" sz="2200" dirty="0" smtClean="0">
                <a:solidFill>
                  <a:sysClr val="windowText" lastClr="000000"/>
                </a:solidFill>
                <a:latin typeface="David" panose="020E0502060401010101" pitchFamily="34" charset="-79"/>
                <a:cs typeface="David" panose="020E0502060401010101" pitchFamily="34" charset="-79"/>
              </a:rPr>
              <a:t>Hub</a:t>
            </a:r>
            <a:endParaRPr lang="he-IL" sz="2200" dirty="0" smtClean="0">
              <a:solidFill>
                <a:sysClr val="windowText" lastClr="000000"/>
              </a:solidFill>
              <a:latin typeface="David" panose="020E0502060401010101" pitchFamily="34" charset="-79"/>
              <a:cs typeface="David" panose="020E0502060401010101" pitchFamily="34" charset="-79"/>
            </a:endParaRPr>
          </a:p>
          <a:p>
            <a:pPr marL="342900" indent="-342900" algn="r" rtl="1">
              <a:buFont typeface="Wingdings" panose="05000000000000000000" pitchFamily="2" charset="2"/>
              <a:buChar char="ü"/>
            </a:pPr>
            <a:r>
              <a:rPr lang="en-US" sz="2200" dirty="0" smtClean="0">
                <a:solidFill>
                  <a:sysClr val="windowText" lastClr="000000"/>
                </a:solidFill>
                <a:latin typeface="David" panose="020E0502060401010101" pitchFamily="34" charset="-79"/>
                <a:cs typeface="David" panose="020E0502060401010101" pitchFamily="34" charset="-79"/>
              </a:rPr>
              <a:t>Switch</a:t>
            </a:r>
          </a:p>
          <a:p>
            <a:pPr marL="342900" indent="-342900" algn="r" rtl="1">
              <a:buFont typeface="Wingdings" panose="05000000000000000000" pitchFamily="2" charset="2"/>
              <a:buChar char="ü"/>
            </a:pPr>
            <a:r>
              <a:rPr lang="en-US" sz="2200" dirty="0" smtClean="0">
                <a:solidFill>
                  <a:sysClr val="windowText" lastClr="000000"/>
                </a:solidFill>
                <a:latin typeface="David" panose="020E0502060401010101" pitchFamily="34" charset="-79"/>
                <a:cs typeface="David" panose="020E0502060401010101" pitchFamily="34" charset="-79"/>
              </a:rPr>
              <a:t>Router</a:t>
            </a:r>
            <a:endParaRPr lang="he-IL" sz="2200" dirty="0">
              <a:solidFill>
                <a:sysClr val="windowText" lastClr="000000"/>
              </a:solidFill>
              <a:latin typeface="David" panose="020E0502060401010101" pitchFamily="34" charset="-79"/>
              <a:cs typeface="David" panose="020E0502060401010101" pitchFamily="34" charset="-79"/>
            </a:endParaRPr>
          </a:p>
          <a:p>
            <a:pPr marL="342900" indent="-342900" algn="r" rtl="1">
              <a:buFont typeface="Wingdings" panose="05000000000000000000" pitchFamily="2" charset="2"/>
              <a:buChar char="ü"/>
            </a:pPr>
            <a:r>
              <a:rPr lang="he-IL" sz="2200" dirty="0" smtClean="0">
                <a:solidFill>
                  <a:sysClr val="windowText" lastClr="000000"/>
                </a:solidFill>
                <a:latin typeface="David" panose="020E0502060401010101" pitchFamily="34" charset="-79"/>
                <a:cs typeface="David" panose="020E0502060401010101" pitchFamily="34" charset="-79"/>
              </a:rPr>
              <a:t>תצורת כוכב</a:t>
            </a:r>
          </a:p>
          <a:p>
            <a:pPr marL="342900" indent="-342900" algn="r" rtl="1">
              <a:buFont typeface="Wingdings" panose="05000000000000000000" pitchFamily="2" charset="2"/>
              <a:buChar char="ü"/>
            </a:pPr>
            <a:r>
              <a:rPr lang="en-US" sz="2200" dirty="0" smtClean="0">
                <a:solidFill>
                  <a:sysClr val="windowText" lastClr="000000"/>
                </a:solidFill>
                <a:latin typeface="David" panose="020E0502060401010101" pitchFamily="34" charset="-79"/>
                <a:cs typeface="David" panose="020E0502060401010101" pitchFamily="34" charset="-79"/>
              </a:rPr>
              <a:t>NAT</a:t>
            </a:r>
            <a:endParaRPr lang="he-IL" sz="2200" dirty="0" smtClean="0">
              <a:solidFill>
                <a:sysClr val="windowText" lastClr="000000"/>
              </a:solidFill>
              <a:latin typeface="David" panose="020E0502060401010101" pitchFamily="34" charset="-79"/>
              <a:cs typeface="David" panose="020E0502060401010101" pitchFamily="34" charset="-79"/>
            </a:endParaRPr>
          </a:p>
          <a:p>
            <a:pPr marL="342900" indent="-342900" algn="r" rtl="1">
              <a:buFont typeface="Wingdings" panose="05000000000000000000" pitchFamily="2" charset="2"/>
              <a:buChar char="ü"/>
            </a:pPr>
            <a:r>
              <a:rPr lang="he-IL" sz="2200" dirty="0" smtClean="0">
                <a:solidFill>
                  <a:sysClr val="windowText" lastClr="000000"/>
                </a:solidFill>
                <a:latin typeface="David" panose="020E0502060401010101" pitchFamily="34" charset="-79"/>
                <a:cs typeface="David" panose="020E0502060401010101" pitchFamily="34" charset="-79"/>
              </a:rPr>
              <a:t>בעיית </a:t>
            </a:r>
            <a:r>
              <a:rPr lang="en-US" sz="2200" dirty="0" smtClean="0">
                <a:solidFill>
                  <a:sysClr val="windowText" lastClr="000000"/>
                </a:solidFill>
                <a:latin typeface="David" panose="020E0502060401010101" pitchFamily="34" charset="-79"/>
                <a:cs typeface="David" panose="020E0502060401010101" pitchFamily="34" charset="-79"/>
              </a:rPr>
              <a:t>NAT</a:t>
            </a:r>
            <a:r>
              <a:rPr lang="he-IL" sz="2200" dirty="0" smtClean="0">
                <a:solidFill>
                  <a:sysClr val="windowText" lastClr="000000"/>
                </a:solidFill>
                <a:latin typeface="David" panose="020E0502060401010101" pitchFamily="34" charset="-79"/>
                <a:cs typeface="David" panose="020E0502060401010101" pitchFamily="34" charset="-79"/>
              </a:rPr>
              <a:t> ו-</a:t>
            </a:r>
            <a:r>
              <a:rPr lang="en-US" sz="2200" dirty="0" smtClean="0">
                <a:solidFill>
                  <a:sysClr val="windowText" lastClr="000000"/>
                </a:solidFill>
                <a:latin typeface="David" panose="020E0502060401010101" pitchFamily="34" charset="-79"/>
                <a:cs typeface="David" panose="020E0502060401010101" pitchFamily="34" charset="-79"/>
              </a:rPr>
              <a:t>P2P</a:t>
            </a:r>
            <a:endParaRPr lang="he-IL" sz="2200" dirty="0" smtClean="0">
              <a:solidFill>
                <a:sysClr val="windowText" lastClr="000000"/>
              </a:solidFill>
              <a:latin typeface="David" panose="020E0502060401010101" pitchFamily="34" charset="-79"/>
              <a:cs typeface="David" panose="020E0502060401010101" pitchFamily="34" charset="-79"/>
            </a:endParaRPr>
          </a:p>
          <a:p>
            <a:pPr marL="342900" indent="-342900" algn="r" rtl="1">
              <a:buFont typeface="Wingdings" panose="05000000000000000000" pitchFamily="2" charset="2"/>
              <a:buChar char="ü"/>
            </a:pPr>
            <a:r>
              <a:rPr lang="en-US" sz="2200" dirty="0" smtClean="0">
                <a:solidFill>
                  <a:sysClr val="windowText" lastClr="000000"/>
                </a:solidFill>
                <a:latin typeface="David" panose="020E0502060401010101" pitchFamily="34" charset="-79"/>
                <a:cs typeface="David" panose="020E0502060401010101" pitchFamily="34" charset="-79"/>
              </a:rPr>
              <a:t>NAT Traversal</a:t>
            </a:r>
          </a:p>
          <a:p>
            <a:pPr marL="342900" indent="-342900" algn="r" rtl="1">
              <a:buFont typeface="Wingdings" panose="05000000000000000000" pitchFamily="2" charset="2"/>
              <a:buChar char="ü"/>
            </a:pPr>
            <a:r>
              <a:rPr lang="en-US" sz="2200" dirty="0" smtClean="0">
                <a:solidFill>
                  <a:sysClr val="windowText" lastClr="000000"/>
                </a:solidFill>
                <a:latin typeface="David" panose="020E0502060401010101" pitchFamily="34" charset="-79"/>
                <a:cs typeface="David" panose="020E0502060401010101" pitchFamily="34" charset="-79"/>
              </a:rPr>
              <a:t>DHCP</a:t>
            </a:r>
          </a:p>
          <a:p>
            <a:pPr marL="342900" indent="-342900" algn="r" rtl="1">
              <a:buFont typeface="Wingdings" panose="05000000000000000000" pitchFamily="2" charset="2"/>
              <a:buChar char="ü"/>
            </a:pPr>
            <a:r>
              <a:rPr lang="he-IL" sz="2200" dirty="0" smtClean="0">
                <a:solidFill>
                  <a:sysClr val="windowText" lastClr="000000"/>
                </a:solidFill>
                <a:latin typeface="David" panose="020E0502060401010101" pitchFamily="34" charset="-79"/>
                <a:cs typeface="David" panose="020E0502060401010101" pitchFamily="34" charset="-79"/>
              </a:rPr>
              <a:t>ארבעת שלבי </a:t>
            </a:r>
            <a:r>
              <a:rPr lang="en-US" sz="2200" dirty="0" smtClean="0">
                <a:solidFill>
                  <a:sysClr val="windowText" lastClr="000000"/>
                </a:solidFill>
                <a:latin typeface="David" panose="020E0502060401010101" pitchFamily="34" charset="-79"/>
                <a:cs typeface="David" panose="020E0502060401010101" pitchFamily="34" charset="-79"/>
              </a:rPr>
              <a:t>DHCP</a:t>
            </a:r>
            <a:endParaRPr lang="he-IL" sz="2200" dirty="0" smtClean="0">
              <a:solidFill>
                <a:sysClr val="windowText" lastClr="000000"/>
              </a:solidFill>
              <a:latin typeface="David" panose="020E0502060401010101" pitchFamily="34" charset="-79"/>
              <a:cs typeface="David" panose="020E0502060401010101" pitchFamily="34" charset="-79"/>
            </a:endParaRPr>
          </a:p>
          <a:p>
            <a:pPr marL="342900" indent="-342900" algn="r" rtl="1">
              <a:buFont typeface="Wingdings" panose="05000000000000000000" pitchFamily="2" charset="2"/>
              <a:buChar char="ü"/>
            </a:pPr>
            <a:endParaRPr lang="en-US" sz="2400" dirty="0">
              <a:solidFill>
                <a:sysClr val="windowText" lastClr="00000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0985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500"/>
                                        <p:tgtEl>
                                          <p:spTgt spid="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500"/>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5" end="5"/>
                                            </p:txEl>
                                          </p:spTgt>
                                        </p:tgtEl>
                                        <p:attrNameLst>
                                          <p:attrName>style.visibility</p:attrName>
                                        </p:attrNameLst>
                                      </p:cBhvr>
                                      <p:to>
                                        <p:strVal val="visible"/>
                                      </p:to>
                                    </p:set>
                                    <p:animEffect transition="in" filter="fade">
                                      <p:cBhvr>
                                        <p:cTn id="52" dur="500"/>
                                        <p:tgtEl>
                                          <p:spTgt spid="7">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6" end="6"/>
                                            </p:txEl>
                                          </p:spTgt>
                                        </p:tgtEl>
                                        <p:attrNameLst>
                                          <p:attrName>style.visibility</p:attrName>
                                        </p:attrNameLst>
                                      </p:cBhvr>
                                      <p:to>
                                        <p:strVal val="visible"/>
                                      </p:to>
                                    </p:set>
                                    <p:animEffect transition="in" filter="fade">
                                      <p:cBhvr>
                                        <p:cTn id="57" dur="500"/>
                                        <p:tgtEl>
                                          <p:spTgt spid="7">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xEl>
                                              <p:pRg st="7" end="7"/>
                                            </p:txEl>
                                          </p:spTgt>
                                        </p:tgtEl>
                                        <p:attrNameLst>
                                          <p:attrName>style.visibility</p:attrName>
                                        </p:attrNameLst>
                                      </p:cBhvr>
                                      <p:to>
                                        <p:strVal val="visible"/>
                                      </p:to>
                                    </p:set>
                                    <p:animEffect transition="in" filter="fade">
                                      <p:cBhvr>
                                        <p:cTn id="62" dur="500"/>
                                        <p:tgtEl>
                                          <p:spTgt spid="7">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
                                            <p:txEl>
                                              <p:pRg st="8" end="8"/>
                                            </p:txEl>
                                          </p:spTgt>
                                        </p:tgtEl>
                                        <p:attrNameLst>
                                          <p:attrName>style.visibility</p:attrName>
                                        </p:attrNameLst>
                                      </p:cBhvr>
                                      <p:to>
                                        <p:strVal val="visible"/>
                                      </p:to>
                                    </p:set>
                                    <p:animEffect transition="in" filter="fade">
                                      <p:cBhvr>
                                        <p:cTn id="67" dur="500"/>
                                        <p:tgtEl>
                                          <p:spTgt spid="7">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
                                            <p:txEl>
                                              <p:pRg st="9" end="9"/>
                                            </p:txEl>
                                          </p:spTgt>
                                        </p:tgtEl>
                                        <p:attrNameLst>
                                          <p:attrName>style.visibility</p:attrName>
                                        </p:attrNameLst>
                                      </p:cBhvr>
                                      <p:to>
                                        <p:strVal val="visible"/>
                                      </p:to>
                                    </p:set>
                                    <p:animEffect transition="in" filter="fade">
                                      <p:cBhvr>
                                        <p:cTn id="72" dur="500"/>
                                        <p:tgtEl>
                                          <p:spTgt spid="7">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
                                            <p:txEl>
                                              <p:pRg st="10" end="10"/>
                                            </p:txEl>
                                          </p:spTgt>
                                        </p:tgtEl>
                                        <p:attrNameLst>
                                          <p:attrName>style.visibility</p:attrName>
                                        </p:attrNameLst>
                                      </p:cBhvr>
                                      <p:to>
                                        <p:strVal val="visible"/>
                                      </p:to>
                                    </p:set>
                                    <p:animEffect transition="in" filter="fade">
                                      <p:cBhvr>
                                        <p:cTn id="7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1" name="Table 60"/>
          <p:cNvGraphicFramePr>
            <a:graphicFrameLocks noGrp="1"/>
          </p:cNvGraphicFramePr>
          <p:nvPr>
            <p:extLst>
              <p:ext uri="{D42A27DB-BD31-4B8C-83A1-F6EECF244321}">
                <p14:modId xmlns:p14="http://schemas.microsoft.com/office/powerpoint/2010/main" val="1340076282"/>
              </p:ext>
            </p:extLst>
          </p:nvPr>
        </p:nvGraphicFramePr>
        <p:xfrm>
          <a:off x="3515798" y="2842345"/>
          <a:ext cx="4810060" cy="1097280"/>
        </p:xfrm>
        <a:graphic>
          <a:graphicData uri="http://schemas.openxmlformats.org/drawingml/2006/table">
            <a:tbl>
              <a:tblPr firstRow="1" bandRow="1">
                <a:tableStyleId>{5C22544A-7EE6-4342-B048-85BDC9FD1C3A}</a:tableStyleId>
              </a:tblPr>
              <a:tblGrid>
                <a:gridCol w="2236080"/>
                <a:gridCol w="2573980"/>
              </a:tblGrid>
              <a:tr h="349446">
                <a:tc gridSpan="2">
                  <a:txBody>
                    <a:bodyPr/>
                    <a:lstStyle/>
                    <a:p>
                      <a:pPr algn="ctr" rtl="1"/>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טבלת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hMerge="1">
                  <a:txBody>
                    <a:bodyPr/>
                    <a:lstStyle/>
                    <a:p>
                      <a:pPr algn="ct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כתובת פנימית</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c>
                  <a:txBody>
                    <a:bodyPr/>
                    <a:lstStyle/>
                    <a:p>
                      <a:pPr algn="ctr"/>
                      <a:r>
                        <a:rPr lang="he-IL"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כתובת חיצונית</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lumMod val="20000"/>
                        <a:lumOff val="80000"/>
                      </a:schemeClr>
                    </a:solidFill>
                  </a:tcPr>
                </a:tc>
                <a:tc>
                  <a:txBody>
                    <a:bodyPr/>
                    <a:lstStyle/>
                    <a:p>
                      <a:pPr algn="ct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lumMod val="20000"/>
                        <a:lumOff val="80000"/>
                      </a:schemeClr>
                    </a:solidFill>
                  </a:tcPr>
                </a:tc>
              </a:tr>
            </a:tbl>
          </a:graphicData>
        </a:graphic>
      </p:graphicFrame>
      <p:sp>
        <p:nvSpPr>
          <p:cNvPr id="2" name="Title 1"/>
          <p:cNvSpPr>
            <a:spLocks noGrp="1"/>
          </p:cNvSpPr>
          <p:nvPr>
            <p:ph type="title"/>
          </p:nvPr>
        </p:nvSpPr>
        <p:spPr/>
        <p:txBody>
          <a:bodyPr/>
          <a:lstStyle/>
          <a:p>
            <a:r>
              <a:rPr lang="he-IL" dirty="0" smtClean="0"/>
              <a:t>פתרון ג': </a:t>
            </a:r>
            <a:r>
              <a:rPr lang="en-US" dirty="0" smtClean="0"/>
              <a:t>NAT Traversal</a:t>
            </a:r>
            <a:endParaRPr lang="en-US" dirty="0"/>
          </a:p>
        </p:txBody>
      </p:sp>
      <p:cxnSp>
        <p:nvCxnSpPr>
          <p:cNvPr id="5" name="Straight Connector 4"/>
          <p:cNvCxnSpPr/>
          <p:nvPr/>
        </p:nvCxnSpPr>
        <p:spPr>
          <a:xfrm flipV="1">
            <a:off x="2973448" y="1859565"/>
            <a:ext cx="2524114" cy="1864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11" name="Straight Connector 10"/>
          <p:cNvCxnSpPr/>
          <p:nvPr/>
        </p:nvCxnSpPr>
        <p:spPr>
          <a:xfrm flipV="1">
            <a:off x="1682375" y="1870430"/>
            <a:ext cx="1426280" cy="1844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125387" y="1752828"/>
            <a:ext cx="4452855" cy="2851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02938" y="2569990"/>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1" name="Picture 2" descr="https://conceptdraw.com/a1785c3/p18/preview/640/pict--router-computers-and-network-isometric---vector-stencils-library.png--diagram-flowchart-example.pn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4823195" y="1083573"/>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21"/>
          <p:cNvSpPr/>
          <p:nvPr/>
        </p:nvSpPr>
        <p:spPr>
          <a:xfrm>
            <a:off x="3328221" y="2297172"/>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3" name="Rounded Rectangle 22"/>
          <p:cNvSpPr/>
          <p:nvPr/>
        </p:nvSpPr>
        <p:spPr>
          <a:xfrm>
            <a:off x="5790662" y="228997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124.200.1.20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6" name="Rounded Rectangle 25"/>
          <p:cNvSpPr/>
          <p:nvPr/>
        </p:nvSpPr>
        <p:spPr>
          <a:xfrm>
            <a:off x="5092101" y="2526843"/>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+NAT</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7" name="Content Placeholder 2"/>
          <p:cNvSpPr txBox="1">
            <a:spLocks/>
          </p:cNvSpPr>
          <p:nvPr/>
        </p:nvSpPr>
        <p:spPr>
          <a:xfrm>
            <a:off x="156481" y="1155700"/>
            <a:ext cx="11811000" cy="5565775"/>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800" dirty="0"/>
          </a:p>
        </p:txBody>
      </p:sp>
      <p:sp>
        <p:nvSpPr>
          <p:cNvPr id="33" name="Rounded Rectangle 32"/>
          <p:cNvSpPr/>
          <p:nvPr/>
        </p:nvSpPr>
        <p:spPr>
          <a:xfrm>
            <a:off x="10007616" y="2472827"/>
            <a:ext cx="2184384" cy="448865"/>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20.30.40.50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39" name="Group 38"/>
          <p:cNvGrpSpPr/>
          <p:nvPr/>
        </p:nvGrpSpPr>
        <p:grpSpPr>
          <a:xfrm>
            <a:off x="5145644" y="5435722"/>
            <a:ext cx="1669498" cy="708026"/>
            <a:chOff x="3415118" y="5449998"/>
            <a:chExt cx="1669498" cy="708026"/>
          </a:xfrm>
        </p:grpSpPr>
        <p:pic>
          <p:nvPicPr>
            <p:cNvPr id="40" name="Picture 2" descr="http://findicons.com/files/icons/727/leopard/128/skype.png"/>
            <p:cNvPicPr>
              <a:picLocks noChangeAspect="1" noChangeArrowheads="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3415118" y="5449998"/>
              <a:ext cx="708025" cy="708026"/>
            </a:xfrm>
            <a:prstGeom prst="rect">
              <a:avLst/>
            </a:prstGeom>
            <a:noFill/>
            <a:extLst>
              <a:ext uri="{909E8E84-426E-40DD-AFC4-6F175D3DCCD1}">
                <a14:hiddenFill xmlns:a14="http://schemas.microsoft.com/office/drawing/2010/main">
                  <a:solidFill>
                    <a:srgbClr val="FFFFFF"/>
                  </a:solidFill>
                </a14:hiddenFill>
              </a:ext>
            </a:extLst>
          </p:spPr>
        </p:pic>
        <p:sp>
          <p:nvSpPr>
            <p:cNvPr id="41" name="Rounded Rectangle 40"/>
            <p:cNvSpPr/>
            <p:nvPr/>
          </p:nvSpPr>
          <p:spPr>
            <a:xfrm>
              <a:off x="4022871" y="5649284"/>
              <a:ext cx="106174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Skype Server</a:t>
              </a:r>
              <a:endParaRPr lang="en-US"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grpSp>
      <p:pic>
        <p:nvPicPr>
          <p:cNvPr id="44" name="Picture 4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0578242" y="1534025"/>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ounded Rectangle 44"/>
          <p:cNvSpPr/>
          <p:nvPr/>
        </p:nvSpPr>
        <p:spPr>
          <a:xfrm>
            <a:off x="10007616" y="1186984"/>
            <a:ext cx="2184384" cy="448865"/>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Johnny, USA</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50" name="Straight Arrow Connector 49"/>
          <p:cNvCxnSpPr/>
          <p:nvPr/>
        </p:nvCxnSpPr>
        <p:spPr>
          <a:xfrm flipH="1">
            <a:off x="6599403" y="2632573"/>
            <a:ext cx="3601013" cy="27018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1502407390"/>
              </p:ext>
            </p:extLst>
          </p:nvPr>
        </p:nvGraphicFramePr>
        <p:xfrm>
          <a:off x="3516354" y="2841947"/>
          <a:ext cx="4810060" cy="1097280"/>
        </p:xfrm>
        <a:graphic>
          <a:graphicData uri="http://schemas.openxmlformats.org/drawingml/2006/table">
            <a:tbl>
              <a:tblPr firstRow="1" bandRow="1">
                <a:tableStyleId>{5C22544A-7EE6-4342-B048-85BDC9FD1C3A}</a:tableStyleId>
              </a:tblPr>
              <a:tblGrid>
                <a:gridCol w="2236080"/>
                <a:gridCol w="2573980"/>
              </a:tblGrid>
              <a:tr h="349446">
                <a:tc gridSpan="2">
                  <a:txBody>
                    <a:bodyPr/>
                    <a:lstStyle/>
                    <a:p>
                      <a:pPr algn="ctr" rtl="1"/>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טבלת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hMerge="1">
                  <a:txBody>
                    <a:bodyPr/>
                    <a:lstStyle/>
                    <a:p>
                      <a:pPr algn="ct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כתובת פנימית</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c>
                  <a:txBody>
                    <a:bodyPr/>
                    <a:lstStyle/>
                    <a:p>
                      <a:pPr algn="ctr"/>
                      <a:r>
                        <a:rPr lang="he-IL"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כתובת חיצונית</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10.0.0.1 (513)</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c>
                  <a:txBody>
                    <a:bodyPr/>
                    <a:lstStyle/>
                    <a:p>
                      <a:pPr algn="ctr"/>
                      <a:r>
                        <a:rPr lang="en-US"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124.200.1.20 (</a:t>
                      </a:r>
                      <a:r>
                        <a:rPr lang="he-IL"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513</a:t>
                      </a:r>
                      <a:r>
                        <a:rPr lang="en-US"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bg2"/>
                    </a:solidFill>
                  </a:tcPr>
                </a:tc>
              </a:tr>
            </a:tbl>
          </a:graphicData>
        </a:graphic>
      </p:graphicFrame>
      <p:sp>
        <p:nvSpPr>
          <p:cNvPr id="54" name="Rounded Rectangle 53"/>
          <p:cNvSpPr/>
          <p:nvPr/>
        </p:nvSpPr>
        <p:spPr>
          <a:xfrm>
            <a:off x="4860679" y="6169696"/>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70.70.70.70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5" name="Rounded Rectangle 54"/>
          <p:cNvSpPr/>
          <p:nvPr/>
        </p:nvSpPr>
        <p:spPr>
          <a:xfrm>
            <a:off x="5092101" y="6474146"/>
            <a:ext cx="1870856"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Listen</a:t>
            </a:r>
            <a:r>
              <a:rPr lang="he-IL" dirty="0" smtClean="0">
                <a:solidFill>
                  <a:srgbClr val="0099D5"/>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port 100</a:t>
            </a:r>
            <a:endParaRPr lang="en-US" dirty="0">
              <a:solidFill>
                <a:srgbClr val="0099D5"/>
              </a:solidFill>
              <a:latin typeface="Tahoma" panose="020B0604030504040204" pitchFamily="34" charset="0"/>
              <a:ea typeface="Tahoma" panose="020B0604030504040204" pitchFamily="34" charset="0"/>
              <a:cs typeface="Tahoma" panose="020B0604030504040204" pitchFamily="34" charset="0"/>
            </a:endParaRPr>
          </a:p>
        </p:txBody>
      </p:sp>
      <p:cxnSp>
        <p:nvCxnSpPr>
          <p:cNvPr id="58" name="Straight Arrow Connector 57"/>
          <p:cNvCxnSpPr/>
          <p:nvPr/>
        </p:nvCxnSpPr>
        <p:spPr>
          <a:xfrm>
            <a:off x="1885952" y="2567085"/>
            <a:ext cx="3379355" cy="27673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6751803" y="2784973"/>
            <a:ext cx="3601013" cy="27018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rot="19265375">
            <a:off x="7496077" y="3776697"/>
            <a:ext cx="2423730" cy="51400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he-IL" sz="2000" b="1" dirty="0" smtClean="0"/>
              <a:t>אני רוצה להתקשר למחשב א'</a:t>
            </a:r>
            <a:endParaRPr lang="en-US" sz="2000" b="1" dirty="0"/>
          </a:p>
        </p:txBody>
      </p:sp>
      <p:cxnSp>
        <p:nvCxnSpPr>
          <p:cNvPr id="67" name="Straight Arrow Connector 66"/>
          <p:cNvCxnSpPr/>
          <p:nvPr/>
        </p:nvCxnSpPr>
        <p:spPr>
          <a:xfrm flipH="1" flipV="1">
            <a:off x="1582537" y="2937885"/>
            <a:ext cx="3240102" cy="25489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rot="2358618">
            <a:off x="2046539" y="4053025"/>
            <a:ext cx="2423730" cy="51400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he-IL" b="1" dirty="0" smtClean="0"/>
              <a:t>ג'וני רוצה להתקשר אליך. תאזין בפורט 50.</a:t>
            </a:r>
            <a:endParaRPr lang="en-US" b="1" dirty="0"/>
          </a:p>
        </p:txBody>
      </p:sp>
      <p:cxnSp>
        <p:nvCxnSpPr>
          <p:cNvPr id="76" name="Straight Arrow Connector 75"/>
          <p:cNvCxnSpPr/>
          <p:nvPr/>
        </p:nvCxnSpPr>
        <p:spPr>
          <a:xfrm flipV="1">
            <a:off x="6972880" y="3010416"/>
            <a:ext cx="3634817" cy="26933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rot="19275520">
            <a:off x="7494426" y="4160636"/>
            <a:ext cx="2423730" cy="51400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he-IL" b="1" dirty="0" smtClean="0"/>
              <a:t>תאזין בפורט 60.</a:t>
            </a:r>
            <a:endParaRPr lang="en-US" b="1" dirty="0"/>
          </a:p>
        </p:txBody>
      </p:sp>
      <p:pic>
        <p:nvPicPr>
          <p:cNvPr id="81" name="Picture 2" descr="http://findicons.com/files/icons/727/leopard/128/skyp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862" y="1924596"/>
            <a:ext cx="708025" cy="708026"/>
          </a:xfrm>
          <a:prstGeom prst="rect">
            <a:avLst/>
          </a:prstGeom>
          <a:noFill/>
          <a:extLst>
            <a:ext uri="{909E8E84-426E-40DD-AFC4-6F175D3DCCD1}">
              <a14:hiddenFill xmlns:a14="http://schemas.microsoft.com/office/drawing/2010/main">
                <a:solidFill>
                  <a:srgbClr val="FFFFFF"/>
                </a:solidFill>
              </a14:hiddenFill>
            </a:ext>
          </a:extLst>
        </p:spPr>
      </p:pic>
      <p:sp>
        <p:nvSpPr>
          <p:cNvPr id="82" name="Rounded Rectangle 81"/>
          <p:cNvSpPr/>
          <p:nvPr/>
        </p:nvSpPr>
        <p:spPr>
          <a:xfrm>
            <a:off x="1711812" y="2734277"/>
            <a:ext cx="106174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Listen</a:t>
            </a:r>
            <a:b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b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port 50</a:t>
            </a:r>
            <a:endParaRPr lang="en-US" dirty="0">
              <a:solidFill>
                <a:srgbClr val="0099D5"/>
              </a:solidFill>
              <a:latin typeface="Tahoma" panose="020B0604030504040204" pitchFamily="34" charset="0"/>
              <a:ea typeface="Tahoma" panose="020B0604030504040204" pitchFamily="34" charset="0"/>
              <a:cs typeface="Tahoma" panose="020B0604030504040204" pitchFamily="34" charset="0"/>
            </a:endParaRPr>
          </a:p>
        </p:txBody>
      </p:sp>
      <p:pic>
        <p:nvPicPr>
          <p:cNvPr id="83" name="Picture 2" descr="http://findicons.com/files/icons/727/leopard/128/skyp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8416" y="1822784"/>
            <a:ext cx="708025" cy="708026"/>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p:cNvSpPr/>
          <p:nvPr/>
        </p:nvSpPr>
        <p:spPr>
          <a:xfrm>
            <a:off x="9536366" y="2632465"/>
            <a:ext cx="106174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Listen</a:t>
            </a:r>
            <a:b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b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port </a:t>
            </a:r>
            <a:r>
              <a:rPr lang="he-IL" dirty="0" smtClean="0">
                <a:solidFill>
                  <a:srgbClr val="0099D5"/>
                </a:solidFill>
                <a:latin typeface="Tahoma" panose="020B0604030504040204" pitchFamily="34" charset="0"/>
                <a:ea typeface="Tahoma" panose="020B0604030504040204" pitchFamily="34" charset="0"/>
                <a:cs typeface="Tahoma" panose="020B0604030504040204" pitchFamily="34" charset="0"/>
              </a:rPr>
              <a:t>6</a:t>
            </a: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0</a:t>
            </a:r>
            <a:endParaRPr lang="en-US" dirty="0">
              <a:solidFill>
                <a:srgbClr val="0099D5"/>
              </a:solidFill>
              <a:latin typeface="Tahoma" panose="020B0604030504040204" pitchFamily="34" charset="0"/>
              <a:ea typeface="Tahoma" panose="020B0604030504040204" pitchFamily="34" charset="0"/>
              <a:cs typeface="Tahoma" panose="020B0604030504040204" pitchFamily="34" charset="0"/>
            </a:endParaRPr>
          </a:p>
        </p:txBody>
      </p:sp>
      <p:pic>
        <p:nvPicPr>
          <p:cNvPr id="85" name="Picture 2" descr="https://conceptdraw.com/a1785c3/p18/preview/640/pict--router-computers-and-network-isometric---vector-stencils-library.png--diagram-flowchart-example.pn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8466579" y="1476487"/>
            <a:ext cx="993217" cy="692593"/>
          </a:xfrm>
          <a:prstGeom prst="rect">
            <a:avLst/>
          </a:prstGeom>
          <a:noFill/>
          <a:extLst>
            <a:ext uri="{909E8E84-426E-40DD-AFC4-6F175D3DCCD1}">
              <a14:hiddenFill xmlns:a14="http://schemas.microsoft.com/office/drawing/2010/main">
                <a:solidFill>
                  <a:srgbClr val="FFFFFF"/>
                </a:solidFill>
              </a14:hiddenFill>
            </a:ext>
          </a:extLst>
        </p:spPr>
      </p:pic>
      <p:sp>
        <p:nvSpPr>
          <p:cNvPr id="86" name="Rounded Rectangle 85"/>
          <p:cNvSpPr/>
          <p:nvPr/>
        </p:nvSpPr>
        <p:spPr>
          <a:xfrm>
            <a:off x="8332507" y="2183975"/>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+NAT</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4846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500"/>
                                        <p:tgtEl>
                                          <p:spTgt spid="8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6"/>
                                        </p:tgtEl>
                                        <p:attrNameLst>
                                          <p:attrName>style.visibility</p:attrName>
                                        </p:attrNameLst>
                                      </p:cBhvr>
                                      <p:to>
                                        <p:strVal val="visible"/>
                                      </p:to>
                                    </p:set>
                                    <p:animEffect transition="in" filter="fade">
                                      <p:cBhvr>
                                        <p:cTn id="49" dur="500"/>
                                        <p:tgtEl>
                                          <p:spTgt spid="86"/>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100"/>
                                        <p:tgtEl>
                                          <p:spTgt spid="45"/>
                                        </p:tgtEl>
                                      </p:cBhvr>
                                    </p:animEffect>
                                  </p:childTnLst>
                                </p:cTn>
                              </p:par>
                              <p:par>
                                <p:cTn id="56" presetID="10" presetClass="entr" presetSubtype="0" fill="hold"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wipe(right)">
                                      <p:cBhvr>
                                        <p:cTn id="63" dur="500"/>
                                        <p:tgtEl>
                                          <p:spTgt spid="5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50"/>
                                        </p:tgtEl>
                                      </p:cBhvr>
                                    </p:animEffect>
                                    <p:set>
                                      <p:cBhvr>
                                        <p:cTn id="68" dur="1" fill="hold">
                                          <p:stCondLst>
                                            <p:cond delay="499"/>
                                          </p:stCondLst>
                                        </p:cTn>
                                        <p:tgtEl>
                                          <p:spTgt spid="5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left)">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fade">
                                      <p:cBhvr>
                                        <p:cTn id="78" dur="500"/>
                                        <p:tgtEl>
                                          <p:spTgt spid="5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58"/>
                                        </p:tgtEl>
                                      </p:cBhvr>
                                    </p:animEffect>
                                    <p:set>
                                      <p:cBhvr>
                                        <p:cTn id="83" dur="1" fill="hold">
                                          <p:stCondLst>
                                            <p:cond delay="499"/>
                                          </p:stCondLst>
                                        </p:cTn>
                                        <p:tgtEl>
                                          <p:spTgt spid="58"/>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nodeType="click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wipe(right)">
                                      <p:cBhvr>
                                        <p:cTn id="88" dur="500"/>
                                        <p:tgtEl>
                                          <p:spTgt spid="65"/>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wipe(right)">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nodeType="clickEffect">
                                  <p:stCondLst>
                                    <p:cond delay="0"/>
                                  </p:stCondLst>
                                  <p:childTnLst>
                                    <p:animEffect transition="out" filter="fade">
                                      <p:cBhvr>
                                        <p:cTn id="95" dur="500"/>
                                        <p:tgtEl>
                                          <p:spTgt spid="65"/>
                                        </p:tgtEl>
                                      </p:cBhvr>
                                    </p:animEffect>
                                    <p:set>
                                      <p:cBhvr>
                                        <p:cTn id="96" dur="1" fill="hold">
                                          <p:stCondLst>
                                            <p:cond delay="499"/>
                                          </p:stCondLst>
                                        </p:cTn>
                                        <p:tgtEl>
                                          <p:spTgt spid="65"/>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66"/>
                                        </p:tgtEl>
                                      </p:cBhvr>
                                    </p:animEffect>
                                    <p:set>
                                      <p:cBhvr>
                                        <p:cTn id="99" dur="1" fill="hold">
                                          <p:stCondLst>
                                            <p:cond delay="499"/>
                                          </p:stCondLst>
                                        </p:cTn>
                                        <p:tgtEl>
                                          <p:spTgt spid="6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nodeType="click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wipe(right)">
                                      <p:cBhvr>
                                        <p:cTn id="104" dur="500"/>
                                        <p:tgtEl>
                                          <p:spTgt spid="67"/>
                                        </p:tgtEl>
                                      </p:cBhvr>
                                    </p:animEffect>
                                  </p:childTnLst>
                                </p:cTn>
                              </p:par>
                              <p:par>
                                <p:cTn id="105" presetID="22" presetClass="entr" presetSubtype="2"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animEffect transition="in" filter="wipe(right)">
                                      <p:cBhvr>
                                        <p:cTn id="107" dur="500"/>
                                        <p:tgtEl>
                                          <p:spTgt spid="68"/>
                                        </p:tgtEl>
                                      </p:cBhvr>
                                    </p:animEffect>
                                  </p:childTnLst>
                                </p:cTn>
                              </p:par>
                              <p:par>
                                <p:cTn id="108" presetID="22" presetClass="entr" presetSubtype="8" fill="hold" nodeType="withEffect">
                                  <p:stCondLst>
                                    <p:cond delay="0"/>
                                  </p:stCondLst>
                                  <p:childTnLst>
                                    <p:set>
                                      <p:cBhvr>
                                        <p:cTn id="109" dur="1" fill="hold">
                                          <p:stCondLst>
                                            <p:cond delay="0"/>
                                          </p:stCondLst>
                                        </p:cTn>
                                        <p:tgtEl>
                                          <p:spTgt spid="76"/>
                                        </p:tgtEl>
                                        <p:attrNameLst>
                                          <p:attrName>style.visibility</p:attrName>
                                        </p:attrNameLst>
                                      </p:cBhvr>
                                      <p:to>
                                        <p:strVal val="visible"/>
                                      </p:to>
                                    </p:set>
                                    <p:animEffect transition="in" filter="wipe(left)">
                                      <p:cBhvr>
                                        <p:cTn id="110" dur="500"/>
                                        <p:tgtEl>
                                          <p:spTgt spid="76"/>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77"/>
                                        </p:tgtEl>
                                        <p:attrNameLst>
                                          <p:attrName>style.visibility</p:attrName>
                                        </p:attrNameLst>
                                      </p:cBhvr>
                                      <p:to>
                                        <p:strVal val="visible"/>
                                      </p:to>
                                    </p:set>
                                    <p:animEffect transition="in" filter="wipe(left)">
                                      <p:cBhvr>
                                        <p:cTn id="113" dur="500"/>
                                        <p:tgtEl>
                                          <p:spTgt spid="77"/>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nodeType="clickEffect">
                                  <p:stCondLst>
                                    <p:cond delay="0"/>
                                  </p:stCondLst>
                                  <p:childTnLst>
                                    <p:animEffect transition="out" filter="fade">
                                      <p:cBhvr>
                                        <p:cTn id="117" dur="500"/>
                                        <p:tgtEl>
                                          <p:spTgt spid="76"/>
                                        </p:tgtEl>
                                      </p:cBhvr>
                                    </p:animEffect>
                                    <p:set>
                                      <p:cBhvr>
                                        <p:cTn id="118" dur="1" fill="hold">
                                          <p:stCondLst>
                                            <p:cond delay="499"/>
                                          </p:stCondLst>
                                        </p:cTn>
                                        <p:tgtEl>
                                          <p:spTgt spid="76"/>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77"/>
                                        </p:tgtEl>
                                      </p:cBhvr>
                                    </p:animEffect>
                                    <p:set>
                                      <p:cBhvr>
                                        <p:cTn id="121" dur="1" fill="hold">
                                          <p:stCondLst>
                                            <p:cond delay="499"/>
                                          </p:stCondLst>
                                        </p:cTn>
                                        <p:tgtEl>
                                          <p:spTgt spid="77"/>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67"/>
                                        </p:tgtEl>
                                      </p:cBhvr>
                                    </p:animEffect>
                                    <p:set>
                                      <p:cBhvr>
                                        <p:cTn id="124" dur="1" fill="hold">
                                          <p:stCondLst>
                                            <p:cond delay="499"/>
                                          </p:stCondLst>
                                        </p:cTn>
                                        <p:tgtEl>
                                          <p:spTgt spid="67"/>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8"/>
                                        </p:tgtEl>
                                      </p:cBhvr>
                                    </p:animEffect>
                                    <p:set>
                                      <p:cBhvr>
                                        <p:cTn id="127" dur="1" fill="hold">
                                          <p:stCondLst>
                                            <p:cond delay="499"/>
                                          </p:stCondLst>
                                        </p:cTn>
                                        <p:tgtEl>
                                          <p:spTgt spid="68"/>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82"/>
                                        </p:tgtEl>
                                        <p:attrNameLst>
                                          <p:attrName>style.visibility</p:attrName>
                                        </p:attrNameLst>
                                      </p:cBhvr>
                                      <p:to>
                                        <p:strVal val="visible"/>
                                      </p:to>
                                    </p:set>
                                    <p:animEffect transition="in" filter="fade">
                                      <p:cBhvr>
                                        <p:cTn id="132" dur="500"/>
                                        <p:tgtEl>
                                          <p:spTgt spid="82"/>
                                        </p:tgtEl>
                                      </p:cBhvr>
                                    </p:animEffect>
                                  </p:childTnLst>
                                </p:cTn>
                              </p:par>
                              <p:par>
                                <p:cTn id="133" presetID="10" presetClass="entr" presetSubtype="0" fill="hold" nodeType="withEffect">
                                  <p:stCondLst>
                                    <p:cond delay="0"/>
                                  </p:stCondLst>
                                  <p:childTnLst>
                                    <p:set>
                                      <p:cBhvr>
                                        <p:cTn id="134" dur="1" fill="hold">
                                          <p:stCondLst>
                                            <p:cond delay="0"/>
                                          </p:stCondLst>
                                        </p:cTn>
                                        <p:tgtEl>
                                          <p:spTgt spid="81"/>
                                        </p:tgtEl>
                                        <p:attrNameLst>
                                          <p:attrName>style.visibility</p:attrName>
                                        </p:attrNameLst>
                                      </p:cBhvr>
                                      <p:to>
                                        <p:strVal val="visible"/>
                                      </p:to>
                                    </p:set>
                                    <p:animEffect transition="in" filter="fade">
                                      <p:cBhvr>
                                        <p:cTn id="135" dur="500"/>
                                        <p:tgtEl>
                                          <p:spTgt spid="8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4"/>
                                        </p:tgtEl>
                                        <p:attrNameLst>
                                          <p:attrName>style.visibility</p:attrName>
                                        </p:attrNameLst>
                                      </p:cBhvr>
                                      <p:to>
                                        <p:strVal val="visible"/>
                                      </p:to>
                                    </p:set>
                                    <p:animEffect transition="in" filter="fade">
                                      <p:cBhvr>
                                        <p:cTn id="138" dur="500"/>
                                        <p:tgtEl>
                                          <p:spTgt spid="84"/>
                                        </p:tgtEl>
                                      </p:cBhvr>
                                    </p:animEffect>
                                  </p:childTnLst>
                                </p:cTn>
                              </p:par>
                              <p:par>
                                <p:cTn id="139" presetID="10" presetClass="entr" presetSubtype="0" fill="hold" nodeType="withEffect">
                                  <p:stCondLst>
                                    <p:cond delay="0"/>
                                  </p:stCondLst>
                                  <p:childTnLst>
                                    <p:set>
                                      <p:cBhvr>
                                        <p:cTn id="140" dur="1" fill="hold">
                                          <p:stCondLst>
                                            <p:cond delay="0"/>
                                          </p:stCondLst>
                                        </p:cTn>
                                        <p:tgtEl>
                                          <p:spTgt spid="83"/>
                                        </p:tgtEl>
                                        <p:attrNameLst>
                                          <p:attrName>style.visibility</p:attrName>
                                        </p:attrNameLst>
                                      </p:cBhvr>
                                      <p:to>
                                        <p:strVal val="visible"/>
                                      </p:to>
                                    </p:set>
                                    <p:animEffect transition="in" filter="fade">
                                      <p:cBhvr>
                                        <p:cTn id="14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8" grpId="0"/>
      <p:bldP spid="22" grpId="0"/>
      <p:bldP spid="23" grpId="0"/>
      <p:bldP spid="26" grpId="0"/>
      <p:bldP spid="33" grpId="0"/>
      <p:bldP spid="45" grpId="0"/>
      <p:bldP spid="54" grpId="0"/>
      <p:bldP spid="55" grpId="0"/>
      <p:bldP spid="66" grpId="0" animBg="1"/>
      <p:bldP spid="66" grpId="1" animBg="1"/>
      <p:bldP spid="68" grpId="0" animBg="1"/>
      <p:bldP spid="68" grpId="1" animBg="1"/>
      <p:bldP spid="77" grpId="0" animBg="1"/>
      <p:bldP spid="77" grpId="1" animBg="1"/>
      <p:bldP spid="82" grpId="0"/>
      <p:bldP spid="84" grpId="0"/>
      <p:bldP spid="86"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1" name="Table 60"/>
          <p:cNvGraphicFramePr>
            <a:graphicFrameLocks noGrp="1"/>
          </p:cNvGraphicFramePr>
          <p:nvPr>
            <p:extLst>
              <p:ext uri="{D42A27DB-BD31-4B8C-83A1-F6EECF244321}">
                <p14:modId xmlns:p14="http://schemas.microsoft.com/office/powerpoint/2010/main" val="2960522178"/>
              </p:ext>
            </p:extLst>
          </p:nvPr>
        </p:nvGraphicFramePr>
        <p:xfrm>
          <a:off x="3515798" y="2842345"/>
          <a:ext cx="4810060" cy="1097280"/>
        </p:xfrm>
        <a:graphic>
          <a:graphicData uri="http://schemas.openxmlformats.org/drawingml/2006/table">
            <a:tbl>
              <a:tblPr firstRow="1" bandRow="1">
                <a:tableStyleId>{5C22544A-7EE6-4342-B048-85BDC9FD1C3A}</a:tableStyleId>
              </a:tblPr>
              <a:tblGrid>
                <a:gridCol w="2236080"/>
                <a:gridCol w="2573980"/>
              </a:tblGrid>
              <a:tr h="349446">
                <a:tc gridSpan="2">
                  <a:txBody>
                    <a:bodyPr/>
                    <a:lstStyle/>
                    <a:p>
                      <a:pPr algn="ctr" rtl="1"/>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טבלת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NAT</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hMerge="1">
                  <a:txBody>
                    <a:bodyPr/>
                    <a:lstStyle/>
                    <a:p>
                      <a:pPr algn="ct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he-IL"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כתובת פנימית</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c>
                  <a:txBody>
                    <a:bodyPr/>
                    <a:lstStyle/>
                    <a:p>
                      <a:pPr algn="ctr"/>
                      <a:r>
                        <a:rPr lang="he-IL"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כתובת חיצונית</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40000"/>
                        <a:lumOff val="60000"/>
                      </a:schemeClr>
                    </a:solidFill>
                  </a:tcPr>
                </a:tc>
              </a:tr>
              <a:tr h="349446">
                <a:tc>
                  <a:txBody>
                    <a:bodyPr/>
                    <a:lstStyle/>
                    <a:p>
                      <a:pPr algn="ct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10.0.0.1 (513)</a:t>
                      </a: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lumMod val="20000"/>
                        <a:lumOff val="80000"/>
                      </a:schemeClr>
                    </a:solidFill>
                  </a:tcPr>
                </a:tc>
                <a:tc>
                  <a:txBody>
                    <a:bodyPr/>
                    <a:lstStyle/>
                    <a:p>
                      <a:pPr algn="ctr"/>
                      <a:r>
                        <a:rPr lang="en-US"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124.200.1.20 (</a:t>
                      </a:r>
                      <a:r>
                        <a:rPr lang="he-IL"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513</a:t>
                      </a:r>
                      <a:r>
                        <a:rPr lang="en-US" sz="18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a:t>
                      </a:r>
                      <a:endParaRPr lang="en-US" sz="18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lumMod val="20000"/>
                        <a:lumOff val="80000"/>
                      </a:schemeClr>
                    </a:solidFill>
                  </a:tcPr>
                </a:tc>
              </a:tr>
            </a:tbl>
          </a:graphicData>
        </a:graphic>
      </p:graphicFrame>
      <p:sp>
        <p:nvSpPr>
          <p:cNvPr id="2" name="Title 1"/>
          <p:cNvSpPr>
            <a:spLocks noGrp="1"/>
          </p:cNvSpPr>
          <p:nvPr>
            <p:ph type="title"/>
          </p:nvPr>
        </p:nvSpPr>
        <p:spPr/>
        <p:txBody>
          <a:bodyPr/>
          <a:lstStyle/>
          <a:p>
            <a:r>
              <a:rPr lang="he-IL" dirty="0" smtClean="0"/>
              <a:t>המשך: </a:t>
            </a:r>
            <a:r>
              <a:rPr lang="en-US" dirty="0"/>
              <a:t>NAT Traversal</a:t>
            </a:r>
          </a:p>
        </p:txBody>
      </p:sp>
      <p:cxnSp>
        <p:nvCxnSpPr>
          <p:cNvPr id="5" name="Straight Connector 4"/>
          <p:cNvCxnSpPr/>
          <p:nvPr/>
        </p:nvCxnSpPr>
        <p:spPr>
          <a:xfrm flipV="1">
            <a:off x="2973448" y="1859565"/>
            <a:ext cx="2524114" cy="1864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11" name="Straight Connector 10"/>
          <p:cNvCxnSpPr/>
          <p:nvPr/>
        </p:nvCxnSpPr>
        <p:spPr>
          <a:xfrm flipV="1">
            <a:off x="1682375" y="1870430"/>
            <a:ext cx="1426280" cy="1844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125387" y="1752828"/>
            <a:ext cx="4452855" cy="2851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02938" y="2569990"/>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1" name="Picture 2" descr="https://conceptdraw.com/a1785c3/p18/preview/640/pict--router-computers-and-network-isometric---vector-stencils-library.png--diagram-flowchart-example.pn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4823195" y="1083573"/>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21"/>
          <p:cNvSpPr/>
          <p:nvPr/>
        </p:nvSpPr>
        <p:spPr>
          <a:xfrm>
            <a:off x="3328221" y="2297172"/>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3" name="Rounded Rectangle 22"/>
          <p:cNvSpPr/>
          <p:nvPr/>
        </p:nvSpPr>
        <p:spPr>
          <a:xfrm>
            <a:off x="5790662" y="228997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124.200.1.20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6" name="Rounded Rectangle 25"/>
          <p:cNvSpPr/>
          <p:nvPr/>
        </p:nvSpPr>
        <p:spPr>
          <a:xfrm>
            <a:off x="5092101" y="2526843"/>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+NAT</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7" name="Content Placeholder 2"/>
          <p:cNvSpPr txBox="1">
            <a:spLocks/>
          </p:cNvSpPr>
          <p:nvPr/>
        </p:nvSpPr>
        <p:spPr>
          <a:xfrm>
            <a:off x="156481" y="1155700"/>
            <a:ext cx="11811000" cy="5565775"/>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800" dirty="0"/>
          </a:p>
        </p:txBody>
      </p:sp>
      <p:sp>
        <p:nvSpPr>
          <p:cNvPr id="33" name="Rounded Rectangle 32"/>
          <p:cNvSpPr/>
          <p:nvPr/>
        </p:nvSpPr>
        <p:spPr>
          <a:xfrm>
            <a:off x="10007616" y="2472827"/>
            <a:ext cx="2184384" cy="448865"/>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20.30.40.50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39" name="Group 38"/>
          <p:cNvGrpSpPr/>
          <p:nvPr/>
        </p:nvGrpSpPr>
        <p:grpSpPr>
          <a:xfrm>
            <a:off x="5145644" y="5435722"/>
            <a:ext cx="1669498" cy="708026"/>
            <a:chOff x="3415118" y="5449998"/>
            <a:chExt cx="1669498" cy="708026"/>
          </a:xfrm>
        </p:grpSpPr>
        <p:pic>
          <p:nvPicPr>
            <p:cNvPr id="40" name="Picture 2" descr="http://findicons.com/files/icons/727/leopard/128/skype.png"/>
            <p:cNvPicPr>
              <a:picLocks noChangeAspect="1" noChangeArrowheads="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3415118" y="5449998"/>
              <a:ext cx="708025" cy="708026"/>
            </a:xfrm>
            <a:prstGeom prst="rect">
              <a:avLst/>
            </a:prstGeom>
            <a:noFill/>
            <a:extLst>
              <a:ext uri="{909E8E84-426E-40DD-AFC4-6F175D3DCCD1}">
                <a14:hiddenFill xmlns:a14="http://schemas.microsoft.com/office/drawing/2010/main">
                  <a:solidFill>
                    <a:srgbClr val="FFFFFF"/>
                  </a:solidFill>
                </a14:hiddenFill>
              </a:ext>
            </a:extLst>
          </p:spPr>
        </p:pic>
        <p:sp>
          <p:nvSpPr>
            <p:cNvPr id="41" name="Rounded Rectangle 40"/>
            <p:cNvSpPr/>
            <p:nvPr/>
          </p:nvSpPr>
          <p:spPr>
            <a:xfrm>
              <a:off x="4022871" y="5649284"/>
              <a:ext cx="106174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Skype Server</a:t>
              </a:r>
              <a:endParaRPr lang="en-US"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grpSp>
      <p:pic>
        <p:nvPicPr>
          <p:cNvPr id="44" name="Picture 4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0578242" y="1534025"/>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ounded Rectangle 44"/>
          <p:cNvSpPr/>
          <p:nvPr/>
        </p:nvSpPr>
        <p:spPr>
          <a:xfrm>
            <a:off x="10007616" y="1186984"/>
            <a:ext cx="2184384" cy="448865"/>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Johnny, USA</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3" name="Table 52"/>
          <p:cNvGraphicFramePr>
            <a:graphicFrameLocks noGrp="1"/>
          </p:cNvGraphicFramePr>
          <p:nvPr>
            <p:extLst>
              <p:ext uri="{D42A27DB-BD31-4B8C-83A1-F6EECF244321}">
                <p14:modId xmlns:p14="http://schemas.microsoft.com/office/powerpoint/2010/main" val="2678243104"/>
              </p:ext>
            </p:extLst>
          </p:nvPr>
        </p:nvGraphicFramePr>
        <p:xfrm>
          <a:off x="3516604" y="3964502"/>
          <a:ext cx="4810060" cy="399473"/>
        </p:xfrm>
        <a:graphic>
          <a:graphicData uri="http://schemas.openxmlformats.org/drawingml/2006/table">
            <a:tbl>
              <a:tblPr firstRow="1" bandRow="1">
                <a:tableStyleId>{5C22544A-7EE6-4342-B048-85BDC9FD1C3A}</a:tableStyleId>
              </a:tblPr>
              <a:tblGrid>
                <a:gridCol w="2236080"/>
                <a:gridCol w="2573980"/>
              </a:tblGrid>
              <a:tr h="399473">
                <a:tc>
                  <a:txBody>
                    <a:bodyPr/>
                    <a:lstStyle/>
                    <a:p>
                      <a:pPr algn="ctr"/>
                      <a:r>
                        <a:rPr lang="en-US" sz="18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10.0.0.1 (50)</a:t>
                      </a:r>
                      <a:endParaRPr lang="en-US" sz="18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9050" cap="flat" cmpd="sng" algn="ctr">
                      <a:solidFill>
                        <a:srgbClr val="FF0000"/>
                      </a:solidFill>
                      <a:prstDash val="solid"/>
                      <a:round/>
                      <a:headEnd type="none" w="med" len="med"/>
                      <a:tailEnd type="none" w="med" len="med"/>
                    </a:lnL>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2"/>
                    </a:solidFill>
                  </a:tcPr>
                </a:tc>
                <a:tc>
                  <a:txBody>
                    <a:bodyPr/>
                    <a:lstStyle/>
                    <a:p>
                      <a:pPr algn="ctr"/>
                      <a:r>
                        <a:rPr lang="en-US" sz="1800" b="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124.200.1.20 (50)</a:t>
                      </a:r>
                      <a:endParaRPr lang="en-US" sz="1800" b="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endParaRPr>
                    </a:p>
                  </a:txBody>
                  <a:tcPr anchor="ctr">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bg2"/>
                    </a:solidFill>
                  </a:tcPr>
                </a:tc>
              </a:tr>
            </a:tbl>
          </a:graphicData>
        </a:graphic>
      </p:graphicFrame>
      <p:sp>
        <p:nvSpPr>
          <p:cNvPr id="54" name="Rounded Rectangle 53"/>
          <p:cNvSpPr/>
          <p:nvPr/>
        </p:nvSpPr>
        <p:spPr>
          <a:xfrm>
            <a:off x="4860679" y="6169696"/>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70.70.70.70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5" name="Rounded Rectangle 54"/>
          <p:cNvSpPr/>
          <p:nvPr/>
        </p:nvSpPr>
        <p:spPr>
          <a:xfrm>
            <a:off x="5092101" y="6474146"/>
            <a:ext cx="1870856"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Listen</a:t>
            </a:r>
            <a:r>
              <a:rPr lang="he-IL" dirty="0" smtClean="0">
                <a:solidFill>
                  <a:srgbClr val="0099D5"/>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port 100</a:t>
            </a:r>
            <a:endParaRPr lang="en-US" dirty="0">
              <a:solidFill>
                <a:srgbClr val="0099D5"/>
              </a:solidFill>
              <a:latin typeface="Tahoma" panose="020B0604030504040204" pitchFamily="34" charset="0"/>
              <a:ea typeface="Tahoma" panose="020B0604030504040204" pitchFamily="34" charset="0"/>
              <a:cs typeface="Tahoma" panose="020B0604030504040204" pitchFamily="34" charset="0"/>
            </a:endParaRPr>
          </a:p>
        </p:txBody>
      </p:sp>
      <p:pic>
        <p:nvPicPr>
          <p:cNvPr id="81" name="Picture 2" descr="http://findicons.com/files/icons/727/leopard/128/skyp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862" y="1924596"/>
            <a:ext cx="708025" cy="708026"/>
          </a:xfrm>
          <a:prstGeom prst="rect">
            <a:avLst/>
          </a:prstGeom>
          <a:noFill/>
          <a:extLst>
            <a:ext uri="{909E8E84-426E-40DD-AFC4-6F175D3DCCD1}">
              <a14:hiddenFill xmlns:a14="http://schemas.microsoft.com/office/drawing/2010/main">
                <a:solidFill>
                  <a:srgbClr val="FFFFFF"/>
                </a:solidFill>
              </a14:hiddenFill>
            </a:ext>
          </a:extLst>
        </p:spPr>
      </p:pic>
      <p:sp>
        <p:nvSpPr>
          <p:cNvPr id="82" name="Rounded Rectangle 81"/>
          <p:cNvSpPr/>
          <p:nvPr/>
        </p:nvSpPr>
        <p:spPr>
          <a:xfrm>
            <a:off x="1711812" y="2734277"/>
            <a:ext cx="106174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Listen</a:t>
            </a:r>
            <a:b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b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port 50</a:t>
            </a:r>
            <a:endParaRPr lang="en-US" dirty="0">
              <a:solidFill>
                <a:srgbClr val="0099D5"/>
              </a:solidFill>
              <a:latin typeface="Tahoma" panose="020B0604030504040204" pitchFamily="34" charset="0"/>
              <a:ea typeface="Tahoma" panose="020B0604030504040204" pitchFamily="34" charset="0"/>
              <a:cs typeface="Tahoma" panose="020B0604030504040204" pitchFamily="34" charset="0"/>
            </a:endParaRPr>
          </a:p>
        </p:txBody>
      </p:sp>
      <p:pic>
        <p:nvPicPr>
          <p:cNvPr id="83" name="Picture 2" descr="http://findicons.com/files/icons/727/leopard/128/skyp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8416" y="1822784"/>
            <a:ext cx="708025" cy="708026"/>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p:cNvSpPr/>
          <p:nvPr/>
        </p:nvSpPr>
        <p:spPr>
          <a:xfrm>
            <a:off x="9536366" y="2632465"/>
            <a:ext cx="106174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Listen</a:t>
            </a:r>
            <a:b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b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port </a:t>
            </a:r>
            <a:r>
              <a:rPr lang="he-IL" dirty="0" smtClean="0">
                <a:solidFill>
                  <a:srgbClr val="0099D5"/>
                </a:solidFill>
                <a:latin typeface="Tahoma" panose="020B0604030504040204" pitchFamily="34" charset="0"/>
                <a:ea typeface="Tahoma" panose="020B0604030504040204" pitchFamily="34" charset="0"/>
                <a:cs typeface="Tahoma" panose="020B0604030504040204" pitchFamily="34" charset="0"/>
              </a:rPr>
              <a:t>6</a:t>
            </a:r>
            <a:r>
              <a:rPr lang="en-US" dirty="0" smtClean="0">
                <a:solidFill>
                  <a:srgbClr val="0099D5"/>
                </a:solidFill>
                <a:latin typeface="Tahoma" panose="020B0604030504040204" pitchFamily="34" charset="0"/>
                <a:ea typeface="Tahoma" panose="020B0604030504040204" pitchFamily="34" charset="0"/>
                <a:cs typeface="Tahoma" panose="020B0604030504040204" pitchFamily="34" charset="0"/>
              </a:rPr>
              <a:t>0</a:t>
            </a:r>
            <a:endParaRPr lang="en-US" dirty="0">
              <a:solidFill>
                <a:srgbClr val="0099D5"/>
              </a:solidFill>
              <a:latin typeface="Tahoma" panose="020B0604030504040204" pitchFamily="34" charset="0"/>
              <a:ea typeface="Tahoma" panose="020B0604030504040204" pitchFamily="34" charset="0"/>
              <a:cs typeface="Tahoma" panose="020B0604030504040204" pitchFamily="34" charset="0"/>
            </a:endParaRPr>
          </a:p>
        </p:txBody>
      </p:sp>
      <p:grpSp>
        <p:nvGrpSpPr>
          <p:cNvPr id="36" name="Group 35"/>
          <p:cNvGrpSpPr/>
          <p:nvPr/>
        </p:nvGrpSpPr>
        <p:grpSpPr>
          <a:xfrm>
            <a:off x="102938" y="4659686"/>
            <a:ext cx="3770237" cy="1026960"/>
            <a:chOff x="1938173" y="1334019"/>
            <a:chExt cx="3770237" cy="1026960"/>
          </a:xfrm>
        </p:grpSpPr>
        <p:sp>
          <p:nvSpPr>
            <p:cNvPr id="37" name="Rounded Rectangle 36"/>
            <p:cNvSpPr/>
            <p:nvPr/>
          </p:nvSpPr>
          <p:spPr>
            <a:xfrm>
              <a:off x="1938173" y="1334019"/>
              <a:ext cx="3770237"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10.0.0.1</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50</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20.30.40.50</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60</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8" name="Picture 2" descr="http://www.u7solutions.com/files/u7solutions/client-files/inline-images/emai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80414" y="1484939"/>
              <a:ext cx="928241"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43" name="Group 42"/>
          <p:cNvGrpSpPr/>
          <p:nvPr/>
        </p:nvGrpSpPr>
        <p:grpSpPr>
          <a:xfrm>
            <a:off x="3927394" y="4621860"/>
            <a:ext cx="3770237" cy="1026960"/>
            <a:chOff x="1938173" y="1334019"/>
            <a:chExt cx="3770237" cy="1026960"/>
          </a:xfrm>
        </p:grpSpPr>
        <p:sp>
          <p:nvSpPr>
            <p:cNvPr id="46" name="Rounded Rectangle 45"/>
            <p:cNvSpPr/>
            <p:nvPr/>
          </p:nvSpPr>
          <p:spPr>
            <a:xfrm>
              <a:off x="1938173" y="1334019"/>
              <a:ext cx="3770237"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IP:  124.200.1.20</a:t>
              </a:r>
              <a:b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Port: 50</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20.30.40.50</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60</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7" name="Picture 2" descr="http://www.u7solutions.com/files/u7solutions/client-files/inline-images/emai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80414" y="1484939"/>
              <a:ext cx="928241"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52" name="Group 51"/>
          <p:cNvGrpSpPr/>
          <p:nvPr/>
        </p:nvGrpSpPr>
        <p:grpSpPr>
          <a:xfrm>
            <a:off x="8434025" y="4645520"/>
            <a:ext cx="3770237" cy="1026960"/>
            <a:chOff x="1938173" y="1334019"/>
            <a:chExt cx="3770237" cy="1026960"/>
          </a:xfrm>
        </p:grpSpPr>
        <p:sp>
          <p:nvSpPr>
            <p:cNvPr id="56" name="Rounded Rectangle 55"/>
            <p:cNvSpPr/>
            <p:nvPr/>
          </p:nvSpPr>
          <p:spPr>
            <a:xfrm>
              <a:off x="1938173" y="1334019"/>
              <a:ext cx="3770237"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20.30.40.50</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a:t>
              </a:r>
              <a:r>
                <a:rPr lang="he-IL"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60</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he-IL"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124</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.200.1.20</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50</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7" name="Picture 2" descr="http://www.u7solutions.com/files/u7solutions/client-files/inline-images/emai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80414" y="1484939"/>
              <a:ext cx="928241"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pic>
        <p:nvPicPr>
          <p:cNvPr id="59" name="Picture 2" descr="https://conceptdraw.com/a1785c3/p18/preview/640/pict--router-computers-and-network-isometric---vector-stencils-library.png--diagram-flowchart-example.pn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8466579" y="1476487"/>
            <a:ext cx="993217" cy="692593"/>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59"/>
          <p:cNvSpPr/>
          <p:nvPr/>
        </p:nvSpPr>
        <p:spPr>
          <a:xfrm>
            <a:off x="8332507" y="2183975"/>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+NAT</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63" name="Group 62"/>
          <p:cNvGrpSpPr/>
          <p:nvPr/>
        </p:nvGrpSpPr>
        <p:grpSpPr>
          <a:xfrm>
            <a:off x="3918243" y="4621670"/>
            <a:ext cx="3770237" cy="1026960"/>
            <a:chOff x="1938173" y="1334019"/>
            <a:chExt cx="3770237" cy="1026960"/>
          </a:xfrm>
        </p:grpSpPr>
        <p:sp>
          <p:nvSpPr>
            <p:cNvPr id="64" name="Rounded Rectangle 63"/>
            <p:cNvSpPr/>
            <p:nvPr/>
          </p:nvSpPr>
          <p:spPr>
            <a:xfrm>
              <a:off x="1938173" y="1334019"/>
              <a:ext cx="3770237" cy="102696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marL="1257300"/>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20.30.40.50</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Port: </a:t>
              </a:r>
              <a:r>
                <a:rPr lang="he-IL"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60</a:t>
              </a: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IP</a:t>
              </a: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he-IL"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10.0.0.1</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a:r>
              <a:b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br>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Dst</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Port: 50</a:t>
              </a:r>
              <a:endPar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69" name="Picture 2" descr="http://www.u7solutions.com/files/u7solutions/client-files/inline-images/emai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80414" y="1484939"/>
              <a:ext cx="928241" cy="719595"/>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0595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100"/>
                                        <p:tgtEl>
                                          <p:spTgt spid="45"/>
                                        </p:tgtEl>
                                      </p:cBhvr>
                                    </p:animEffect>
                                  </p:childTnLst>
                                </p:cTn>
                              </p:par>
                              <p:par>
                                <p:cTn id="56" presetID="10" presetClass="entr" presetSubtype="0" fill="hold"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fade">
                                      <p:cBhvr>
                                        <p:cTn id="61" dur="500"/>
                                        <p:tgtEl>
                                          <p:spTgt spid="82"/>
                                        </p:tgtEl>
                                      </p:cBhvr>
                                    </p:animEffect>
                                  </p:childTnLst>
                                </p:cTn>
                              </p:par>
                              <p:par>
                                <p:cTn id="62" presetID="10" presetClass="entr" presetSubtype="0" fill="hold" nodeType="with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fade">
                                      <p:cBhvr>
                                        <p:cTn id="64" dur="500"/>
                                        <p:tgtEl>
                                          <p:spTgt spid="8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par>
                                <p:cTn id="68" presetID="10" presetClass="entr" presetSubtype="0" fill="hold" nodeType="withEffect">
                                  <p:stCondLst>
                                    <p:cond delay="0"/>
                                  </p:stCondLst>
                                  <p:childTnLst>
                                    <p:set>
                                      <p:cBhvr>
                                        <p:cTn id="69" dur="1" fill="hold">
                                          <p:stCondLst>
                                            <p:cond delay="0"/>
                                          </p:stCondLst>
                                        </p:cTn>
                                        <p:tgtEl>
                                          <p:spTgt spid="83"/>
                                        </p:tgtEl>
                                        <p:attrNameLst>
                                          <p:attrName>style.visibility</p:attrName>
                                        </p:attrNameLst>
                                      </p:cBhvr>
                                      <p:to>
                                        <p:strVal val="visible"/>
                                      </p:to>
                                    </p:set>
                                    <p:animEffect transition="in" filter="fade">
                                      <p:cBhvr>
                                        <p:cTn id="70" dur="500"/>
                                        <p:tgtEl>
                                          <p:spTgt spid="8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8.33333E-7 3.33333E-6 L 0.31263 -0.00695 " pathEditMode="relative" rAng="0" ptsTypes="AA">
                                      <p:cBhvr>
                                        <p:cTn id="79" dur="2000" fill="hold"/>
                                        <p:tgtEl>
                                          <p:spTgt spid="36"/>
                                        </p:tgtEl>
                                        <p:attrNameLst>
                                          <p:attrName>ppt_x</p:attrName>
                                          <p:attrName>ppt_y</p:attrName>
                                        </p:attrNameLst>
                                      </p:cBhvr>
                                      <p:rCtr x="15625" y="-347"/>
                                    </p:animMotion>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36"/>
                                        </p:tgtEl>
                                      </p:cBhvr>
                                    </p:animEffect>
                                    <p:set>
                                      <p:cBhvr>
                                        <p:cTn id="84" dur="1" fill="hold">
                                          <p:stCondLst>
                                            <p:cond delay="499"/>
                                          </p:stCondLst>
                                        </p:cTn>
                                        <p:tgtEl>
                                          <p:spTgt spid="36"/>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nodeType="clickEffect">
                                  <p:stCondLst>
                                    <p:cond delay="0"/>
                                  </p:stCondLst>
                                  <p:childTnLst>
                                    <p:animMotion origin="layout" path="M -2.70833E-6 -1.11111E-6 L 0.31263 -0.00694 " pathEditMode="relative" rAng="0" ptsTypes="AA">
                                      <p:cBhvr>
                                        <p:cTn id="91" dur="2000" fill="hold"/>
                                        <p:tgtEl>
                                          <p:spTgt spid="43"/>
                                        </p:tgtEl>
                                        <p:attrNameLst>
                                          <p:attrName>ppt_x</p:attrName>
                                          <p:attrName>ppt_y</p:attrName>
                                        </p:attrNameLst>
                                      </p:cBhvr>
                                      <p:rCtr x="15625" y="-347"/>
                                    </p:animMotion>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fade">
                                      <p:cBhvr>
                                        <p:cTn id="96" dur="500"/>
                                        <p:tgtEl>
                                          <p:spTgt spid="5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500"/>
                                        <p:tgtEl>
                                          <p:spTgt spid="43"/>
                                        </p:tgtEl>
                                      </p:cBhvr>
                                    </p:animEffect>
                                    <p:set>
                                      <p:cBhvr>
                                        <p:cTn id="101" dur="1" fill="hold">
                                          <p:stCondLst>
                                            <p:cond delay="499"/>
                                          </p:stCondLst>
                                        </p:cTn>
                                        <p:tgtEl>
                                          <p:spTgt spid="43"/>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nodeType="clickEffect">
                                  <p:stCondLst>
                                    <p:cond delay="0"/>
                                  </p:stCondLst>
                                  <p:childTnLst>
                                    <p:animMotion origin="layout" path="M -4.16667E-6 -3.33333E-6 L -0.36966 -0.00347 " pathEditMode="relative" rAng="0" ptsTypes="AA">
                                      <p:cBhvr>
                                        <p:cTn id="110" dur="2000" fill="hold"/>
                                        <p:tgtEl>
                                          <p:spTgt spid="52"/>
                                        </p:tgtEl>
                                        <p:attrNameLst>
                                          <p:attrName>ppt_x</p:attrName>
                                          <p:attrName>ppt_y</p:attrName>
                                        </p:attrNameLst>
                                      </p:cBhvr>
                                      <p:rCtr x="-18398" y="-255"/>
                                    </p:animMotion>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nodeType="clickEffect">
                                  <p:stCondLst>
                                    <p:cond delay="0"/>
                                  </p:stCondLst>
                                  <p:childTnLst>
                                    <p:animEffect transition="out" filter="fade">
                                      <p:cBhvr>
                                        <p:cTn id="114" dur="500"/>
                                        <p:tgtEl>
                                          <p:spTgt spid="52"/>
                                        </p:tgtEl>
                                      </p:cBhvr>
                                    </p:animEffect>
                                    <p:set>
                                      <p:cBhvr>
                                        <p:cTn id="115" dur="1" fill="hold">
                                          <p:stCondLst>
                                            <p:cond delay="499"/>
                                          </p:stCondLst>
                                        </p:cTn>
                                        <p:tgtEl>
                                          <p:spTgt spid="52"/>
                                        </p:tgtEl>
                                        <p:attrNameLst>
                                          <p:attrName>style.visibility</p:attrName>
                                        </p:attrNameLst>
                                      </p:cBhvr>
                                      <p:to>
                                        <p:strVal val="hidden"/>
                                      </p:to>
                                    </p:set>
                                  </p:childTnLst>
                                </p:cTn>
                              </p:par>
                              <p:par>
                                <p:cTn id="116" presetID="10" presetClass="entr" presetSubtype="0" fill="hold" nodeType="withEffect">
                                  <p:stCondLst>
                                    <p:cond delay="0"/>
                                  </p:stCondLst>
                                  <p:childTnLst>
                                    <p:set>
                                      <p:cBhvr>
                                        <p:cTn id="117" dur="1" fill="hold">
                                          <p:stCondLst>
                                            <p:cond delay="0"/>
                                          </p:stCondLst>
                                        </p:cTn>
                                        <p:tgtEl>
                                          <p:spTgt spid="63"/>
                                        </p:tgtEl>
                                        <p:attrNameLst>
                                          <p:attrName>style.visibility</p:attrName>
                                        </p:attrNameLst>
                                      </p:cBhvr>
                                      <p:to>
                                        <p:strVal val="visible"/>
                                      </p:to>
                                    </p:set>
                                    <p:animEffect transition="in" filter="fade">
                                      <p:cBhvr>
                                        <p:cTn id="118" dur="500"/>
                                        <p:tgtEl>
                                          <p:spTgt spid="63"/>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nodeType="clickEffect">
                                  <p:stCondLst>
                                    <p:cond delay="0"/>
                                  </p:stCondLst>
                                  <p:childTnLst>
                                    <p:animMotion origin="layout" path="M -1.45833E-6 -1.11111E-6 L -0.31289 0.00555 " pathEditMode="relative" rAng="0" ptsTypes="AA">
                                      <p:cBhvr>
                                        <p:cTn id="122" dur="2000" fill="hold"/>
                                        <p:tgtEl>
                                          <p:spTgt spid="63"/>
                                        </p:tgtEl>
                                        <p:attrNameLst>
                                          <p:attrName>ppt_x</p:attrName>
                                          <p:attrName>ppt_y</p:attrName>
                                        </p:attrNameLst>
                                      </p:cBhvr>
                                      <p:rCtr x="-15560" y="324"/>
                                    </p:animMotion>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500"/>
                                        <p:tgtEl>
                                          <p:spTgt spid="63"/>
                                        </p:tgtEl>
                                      </p:cBhvr>
                                    </p:animEffect>
                                    <p:set>
                                      <p:cBhvr>
                                        <p:cTn id="127"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8" grpId="0"/>
      <p:bldP spid="22" grpId="0"/>
      <p:bldP spid="23" grpId="0"/>
      <p:bldP spid="26" grpId="0"/>
      <p:bldP spid="33" grpId="0"/>
      <p:bldP spid="45" grpId="0"/>
      <p:bldP spid="54" grpId="0"/>
      <p:bldP spid="55" grpId="0"/>
      <p:bldP spid="82" grpId="0"/>
      <p:bldP spid="84" grpId="0"/>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481" y="1155700"/>
            <a:ext cx="11967482" cy="5565775"/>
          </a:xfrm>
        </p:spPr>
        <p:txBody>
          <a:bodyPr>
            <a:normAutofit/>
          </a:bodyPr>
          <a:lstStyle/>
          <a:p>
            <a:r>
              <a:rPr lang="he-IL" dirty="0" smtClean="0"/>
              <a:t>פתרון זה נקרא </a:t>
            </a:r>
            <a:r>
              <a:rPr lang="en-US" dirty="0" smtClean="0"/>
              <a:t> </a:t>
            </a:r>
            <a:r>
              <a:rPr lang="en-US" b="1" dirty="0" smtClean="0">
                <a:solidFill>
                  <a:srgbClr val="0099D5"/>
                </a:solidFill>
              </a:rPr>
              <a:t>NAT Traversal</a:t>
            </a:r>
            <a:r>
              <a:rPr lang="he-IL" dirty="0" smtClean="0"/>
              <a:t>מכיוון שהוא בעצם עוקף את ה-</a:t>
            </a:r>
            <a:r>
              <a:rPr lang="en-US" dirty="0" smtClean="0"/>
              <a:t>NAT</a:t>
            </a:r>
            <a:r>
              <a:rPr lang="he-IL" dirty="0" smtClean="0"/>
              <a:t> ללא ידיעתו.</a:t>
            </a:r>
          </a:p>
          <a:p>
            <a:r>
              <a:rPr lang="he-IL" dirty="0" smtClean="0"/>
              <a:t>שם נוסף לפתרון שראינו הוא </a:t>
            </a:r>
            <a:r>
              <a:rPr lang="en-US" dirty="0" smtClean="0"/>
              <a:t>Hole Punching</a:t>
            </a:r>
            <a:r>
              <a:rPr lang="he-IL" dirty="0" smtClean="0"/>
              <a:t>.</a:t>
            </a:r>
          </a:p>
          <a:p>
            <a:r>
              <a:rPr lang="he-IL" dirty="0" smtClean="0"/>
              <a:t>הפתרון לא דורש התערבות של המשתמש כלל.</a:t>
            </a:r>
          </a:p>
          <a:p>
            <a:r>
              <a:rPr lang="he-IL" b="1" dirty="0" smtClean="0"/>
              <a:t>חסרונות:</a:t>
            </a:r>
            <a:endParaRPr lang="he-IL" dirty="0"/>
          </a:p>
          <a:p>
            <a:pPr lvl="1"/>
            <a:r>
              <a:rPr lang="he-IL" sz="3600" dirty="0" smtClean="0"/>
              <a:t>לא יעבוד אם שני ה-</a:t>
            </a:r>
            <a:r>
              <a:rPr lang="en-US" sz="3600" dirty="0" smtClean="0"/>
              <a:t>NAT</a:t>
            </a:r>
            <a:r>
              <a:rPr lang="he-IL" sz="3600" dirty="0" smtClean="0"/>
              <a:t>ים בשני הצדדים מחליפים פורטים.</a:t>
            </a:r>
          </a:p>
        </p:txBody>
      </p:sp>
      <p:sp>
        <p:nvSpPr>
          <p:cNvPr id="2" name="Title 1"/>
          <p:cNvSpPr>
            <a:spLocks noGrp="1"/>
          </p:cNvSpPr>
          <p:nvPr>
            <p:ph type="title"/>
          </p:nvPr>
        </p:nvSpPr>
        <p:spPr/>
        <p:txBody>
          <a:bodyPr/>
          <a:lstStyle/>
          <a:p>
            <a:r>
              <a:rPr lang="he-IL" dirty="0" smtClean="0"/>
              <a:t>פתרון ג': </a:t>
            </a:r>
            <a:r>
              <a:rPr lang="en-US" dirty="0" smtClean="0"/>
              <a:t>NAT Traversal</a:t>
            </a:r>
            <a:endParaRPr lang="en-US" dirty="0"/>
          </a:p>
        </p:txBody>
      </p:sp>
    </p:spTree>
    <p:extLst>
      <p:ext uri="{BB962C8B-B14F-4D97-AF65-F5344CB8AC3E}">
        <p14:creationId xmlns:p14="http://schemas.microsoft.com/office/powerpoint/2010/main" val="233202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10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4" name="Straight Connector 33"/>
          <p:cNvCxnSpPr/>
          <p:nvPr/>
        </p:nvCxnSpPr>
        <p:spPr>
          <a:xfrm flipV="1">
            <a:off x="1642145" y="4046980"/>
            <a:ext cx="8906350" cy="6577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8" name="Picture 2" descr="http://images.clipartpanda.com/vector-clouds-png-9iRLAokie.jpe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3941" t="15418" r="4704" b="21931"/>
          <a:stretch/>
        </p:blipFill>
        <p:spPr bwMode="auto">
          <a:xfrm>
            <a:off x="9376893" y="3073048"/>
            <a:ext cx="2720396" cy="1613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he-IL" dirty="0" smtClean="0"/>
              <a:t>סיכום: הרשת שלנו בבית</a:t>
            </a:r>
            <a:endParaRPr lang="en-US" dirty="0"/>
          </a:p>
        </p:txBody>
      </p:sp>
      <p:pic>
        <p:nvPicPr>
          <p:cNvPr id="19" name="Picture 18"/>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86913" y="153204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ounded Rectangle 23"/>
          <p:cNvSpPr/>
          <p:nvPr/>
        </p:nvSpPr>
        <p:spPr>
          <a:xfrm>
            <a:off x="635598" y="118698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5" name="Picture 24"/>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733492" y="5553217"/>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a:xfrm>
            <a:off x="652324" y="5290540"/>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7" name="Group 26"/>
          <p:cNvGrpSpPr/>
          <p:nvPr/>
        </p:nvGrpSpPr>
        <p:grpSpPr>
          <a:xfrm>
            <a:off x="1682375" y="1870378"/>
            <a:ext cx="1426280" cy="4381500"/>
            <a:chOff x="1659092" y="2628822"/>
            <a:chExt cx="1035050" cy="3035379"/>
          </a:xfrm>
        </p:grpSpPr>
        <p:cxnSp>
          <p:nvCxnSpPr>
            <p:cNvPr id="28" name="Straight Connector 27"/>
            <p:cNvCxnSpPr/>
            <p:nvPr/>
          </p:nvCxnSpPr>
          <p:spPr>
            <a:xfrm flipV="1">
              <a:off x="1659092"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65442"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17857" y="3580493"/>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ounded Rectangle 31"/>
          <p:cNvSpPr/>
          <p:nvPr/>
        </p:nvSpPr>
        <p:spPr>
          <a:xfrm>
            <a:off x="566542" y="3235437"/>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6" name="Picture 2" descr="http://publicdomainvectors.org/photos/switch-hu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09404" y="3857982"/>
            <a:ext cx="930880" cy="404002"/>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102938" y="2569990"/>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a:off x="135972" y="4597886"/>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3" name="Rounded Rectangle 52"/>
          <p:cNvSpPr/>
          <p:nvPr/>
        </p:nvSpPr>
        <p:spPr>
          <a:xfrm>
            <a:off x="156088" y="656138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10.0.0.3</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39" name="Picture 2" descr="https://conceptdraw.com/a1785c3/p18/preview/640/pict--router-computers-and-network-isometric---vector-stencils-library.png--diagram-flowchart-example.png"/>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8186" t="30428" r="27552" b="29696"/>
          <a:stretch/>
        </p:blipFill>
        <p:spPr bwMode="auto">
          <a:xfrm flipH="1">
            <a:off x="4971608" y="3435569"/>
            <a:ext cx="1898355" cy="1323766"/>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49"/>
          <p:cNvSpPr/>
          <p:nvPr/>
        </p:nvSpPr>
        <p:spPr>
          <a:xfrm>
            <a:off x="3447237" y="4524428"/>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1" name="Rounded Rectangle 50"/>
          <p:cNvSpPr/>
          <p:nvPr/>
        </p:nvSpPr>
        <p:spPr>
          <a:xfrm>
            <a:off x="5847418" y="4500147"/>
            <a:ext cx="2239427"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124.200.1.20</a:t>
            </a:r>
          </a:p>
        </p:txBody>
      </p:sp>
      <p:pic>
        <p:nvPicPr>
          <p:cNvPr id="41" name="Picture 4" descr="https://conceptdraw.com/a1785c3/p17/preview/640/pict--wireless-router-computers-and-network-isometric---vector-stencils-library.png--diagram-flowchart-example.png"/>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27693" t="18731" r="26077" b="20924"/>
          <a:stretch/>
        </p:blipFill>
        <p:spPr bwMode="auto">
          <a:xfrm flipH="1">
            <a:off x="4783012" y="2686616"/>
            <a:ext cx="2163256" cy="202789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images.all-free-download.com/images/graphicthumb/dsl_model_router_clip_art_9917.jp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17347" y="3589345"/>
            <a:ext cx="1158989" cy="898440"/>
          </a:xfrm>
          <a:prstGeom prst="rect">
            <a:avLst/>
          </a:prstGeom>
          <a:noFill/>
          <a:extLst>
            <a:ext uri="{909E8E84-426E-40DD-AFC4-6F175D3DCCD1}">
              <a14:hiddenFill xmlns:a14="http://schemas.microsoft.com/office/drawing/2010/main">
                <a:solidFill>
                  <a:srgbClr val="FFFFFF"/>
                </a:solidFill>
              </a14:hiddenFill>
            </a:ext>
          </a:extLst>
        </p:spPr>
      </p:pic>
      <p:sp>
        <p:nvSpPr>
          <p:cNvPr id="57" name="Content Placeholder 2"/>
          <p:cNvSpPr txBox="1">
            <a:spLocks/>
          </p:cNvSpPr>
          <p:nvPr/>
        </p:nvSpPr>
        <p:spPr>
          <a:xfrm>
            <a:off x="9906000" y="3706649"/>
            <a:ext cx="1671107" cy="566403"/>
          </a:xfrm>
          <a:prstGeom prst="rect">
            <a:avLst/>
          </a:prstGeom>
        </p:spPr>
        <p:txBody>
          <a:bodyPr vert="horz" lIns="91440" tIns="45720" rIns="91440" bIns="45720" rtlCol="0">
            <a:no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he-IL" sz="2400" b="1" dirty="0" smtClean="0">
                <a:solidFill>
                  <a:schemeClr val="accent5">
                    <a:lumMod val="75000"/>
                  </a:schemeClr>
                </a:solidFill>
              </a:rPr>
              <a:t>אינטרנט</a:t>
            </a:r>
          </a:p>
        </p:txBody>
      </p:sp>
    </p:spTree>
    <p:extLst>
      <p:ext uri="{BB962C8B-B14F-4D97-AF65-F5344CB8AC3E}">
        <p14:creationId xmlns:p14="http://schemas.microsoft.com/office/powerpoint/2010/main" val="47728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par>
                                <p:cTn id="50" presetID="10"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10"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10" presetClass="entr" presetSubtype="0"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6" grpId="0"/>
      <p:bldP spid="32" grpId="0"/>
      <p:bldP spid="42" grpId="0"/>
      <p:bldP spid="43" grpId="0"/>
      <p:bldP spid="53" grpId="0"/>
      <p:bldP spid="50" grpId="0"/>
      <p:bldP spid="51" grpId="0"/>
      <p:bldP spid="57"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 name="Group 11"/>
          <p:cNvGrpSpPr/>
          <p:nvPr/>
        </p:nvGrpSpPr>
        <p:grpSpPr>
          <a:xfrm>
            <a:off x="3105515" y="760249"/>
            <a:ext cx="5739192" cy="5142786"/>
            <a:chOff x="1283963" y="1431842"/>
            <a:chExt cx="4364767" cy="4364767"/>
          </a:xfrm>
        </p:grpSpPr>
        <p:sp>
          <p:nvSpPr>
            <p:cNvPr id="13" name="Oval 12"/>
            <p:cNvSpPr/>
            <p:nvPr/>
          </p:nvSpPr>
          <p:spPr>
            <a:xfrm>
              <a:off x="1740650" y="1861699"/>
              <a:ext cx="3428841" cy="3428841"/>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173066" y="2317336"/>
              <a:ext cx="2597016" cy="2597016"/>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556592" y="2696726"/>
              <a:ext cx="1854222" cy="1854222"/>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283963" y="1431842"/>
              <a:ext cx="4364767" cy="4364767"/>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he-IL" dirty="0" smtClean="0"/>
              <a:t>איך מצטרפים לרשת?</a:t>
            </a:r>
            <a:endParaRPr lang="en-US" dirty="0"/>
          </a:p>
        </p:txBody>
      </p:sp>
      <p:pic>
        <p:nvPicPr>
          <p:cNvPr id="14" name="Picture 1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181615" y="2261777"/>
            <a:ext cx="1283636" cy="128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9512656" y="1985933"/>
            <a:ext cx="1304556"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1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9540341" y="2296383"/>
            <a:ext cx="1249187" cy="125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a:xfrm>
            <a:off x="1181615" y="1951327"/>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5195405" y="4845089"/>
            <a:ext cx="1283636" cy="128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5280465" y="6226594"/>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8" name="Rounded Rectangle 17"/>
          <p:cNvSpPr/>
          <p:nvPr/>
        </p:nvSpPr>
        <p:spPr>
          <a:xfrm>
            <a:off x="5280465" y="4442631"/>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2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endPar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22" name="Picture 4" descr="https://conceptdraw.com/a1785c3/p17/preview/640/pict--wireless-router-computers-and-network-isometric---vector-stencils-library.png--diagram-flowchart-example.pn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7693" t="18731" r="26077" b="20924"/>
          <a:stretch/>
        </p:blipFill>
        <p:spPr bwMode="auto">
          <a:xfrm flipH="1">
            <a:off x="4893483" y="1835061"/>
            <a:ext cx="2163256" cy="2027896"/>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22"/>
          <p:cNvSpPr/>
          <p:nvPr/>
        </p:nvSpPr>
        <p:spPr>
          <a:xfrm>
            <a:off x="1190196" y="3628471"/>
            <a:ext cx="137695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a:t>
            </a:r>
            <a:r>
              <a:rPr lang="he-IL" dirty="0" smtClean="0">
                <a:solidFill>
                  <a:schemeClr val="tx1"/>
                </a:solidFill>
                <a:latin typeface="Tahoma" panose="020B0604030504040204" pitchFamily="34" charset="0"/>
                <a:ea typeface="Tahoma" panose="020B0604030504040204" pitchFamily="34" charset="0"/>
                <a:cs typeface="Tahoma" panose="020B0604030504040204" pitchFamily="34" charset="0"/>
              </a:rPr>
              <a:t>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4" name="Rounded Rectangle 23"/>
          <p:cNvSpPr/>
          <p:nvPr/>
        </p:nvSpPr>
        <p:spPr>
          <a:xfrm>
            <a:off x="9487819" y="3614368"/>
            <a:ext cx="137695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7968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7" grpId="0"/>
      <p:bldP spid="11" grpId="0"/>
      <p:bldP spid="18" grpId="0"/>
      <p:bldP spid="23" grpId="0"/>
      <p:bldP spid="24"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 name="Group 11"/>
          <p:cNvGrpSpPr/>
          <p:nvPr/>
        </p:nvGrpSpPr>
        <p:grpSpPr>
          <a:xfrm>
            <a:off x="3105515" y="760249"/>
            <a:ext cx="5739192" cy="5142786"/>
            <a:chOff x="1283963" y="1431842"/>
            <a:chExt cx="4364767" cy="4364767"/>
          </a:xfrm>
        </p:grpSpPr>
        <p:sp>
          <p:nvSpPr>
            <p:cNvPr id="13" name="Oval 12"/>
            <p:cNvSpPr/>
            <p:nvPr/>
          </p:nvSpPr>
          <p:spPr>
            <a:xfrm>
              <a:off x="1740650" y="1861699"/>
              <a:ext cx="3428841" cy="3428841"/>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173066" y="2317336"/>
              <a:ext cx="2597016" cy="2597016"/>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556592" y="2696726"/>
              <a:ext cx="1854222" cy="1854222"/>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283963" y="1431842"/>
              <a:ext cx="4364767" cy="4364767"/>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2044700" y="0"/>
            <a:ext cx="12123963" cy="934792"/>
          </a:xfrm>
        </p:spPr>
        <p:txBody>
          <a:bodyPr/>
          <a:lstStyle/>
          <a:p>
            <a:r>
              <a:rPr lang="he-IL" dirty="0" smtClean="0">
                <a:solidFill>
                  <a:srgbClr val="0099D5"/>
                </a:solidFill>
              </a:rPr>
              <a:t>שלב א':</a:t>
            </a:r>
            <a:endParaRPr lang="en-US" dirty="0"/>
          </a:p>
        </p:txBody>
      </p:sp>
      <p:pic>
        <p:nvPicPr>
          <p:cNvPr id="14" name="Picture 1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181615" y="2261777"/>
            <a:ext cx="1283636" cy="128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9512656" y="1985933"/>
            <a:ext cx="1304556"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1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9540341" y="2296383"/>
            <a:ext cx="1249187" cy="125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a:xfrm>
            <a:off x="1181615" y="1951327"/>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5195405" y="4845089"/>
            <a:ext cx="1283636" cy="128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5280465" y="6226594"/>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2" name="Picture 4" descr="https://conceptdraw.com/a1785c3/p17/preview/640/pict--wireless-router-computers-and-network-isometric---vector-stencils-library.png--diagram-flowchart-example.pn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7693" t="18731" r="26077" b="20924"/>
          <a:stretch/>
        </p:blipFill>
        <p:spPr bwMode="auto">
          <a:xfrm flipH="1">
            <a:off x="4893483" y="1835061"/>
            <a:ext cx="2163256" cy="2027896"/>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22"/>
          <p:cNvSpPr/>
          <p:nvPr/>
        </p:nvSpPr>
        <p:spPr>
          <a:xfrm>
            <a:off x="1190196" y="3628471"/>
            <a:ext cx="137695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a:t>
            </a:r>
            <a:r>
              <a:rPr lang="he-IL" dirty="0" smtClean="0">
                <a:solidFill>
                  <a:schemeClr val="tx1"/>
                </a:solidFill>
                <a:latin typeface="Tahoma" panose="020B0604030504040204" pitchFamily="34" charset="0"/>
                <a:ea typeface="Tahoma" panose="020B0604030504040204" pitchFamily="34" charset="0"/>
                <a:cs typeface="Tahoma" panose="020B0604030504040204" pitchFamily="34" charset="0"/>
              </a:rPr>
              <a:t>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4" name="Rounded Rectangle 23"/>
          <p:cNvSpPr/>
          <p:nvPr/>
        </p:nvSpPr>
        <p:spPr>
          <a:xfrm>
            <a:off x="9487819" y="3614368"/>
            <a:ext cx="137695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5" name="Title 1"/>
          <p:cNvSpPr txBox="1">
            <a:spLocks/>
          </p:cNvSpPr>
          <p:nvPr/>
        </p:nvSpPr>
        <p:spPr>
          <a:xfrm>
            <a:off x="-1168499" y="48563"/>
            <a:ext cx="12123963" cy="934792"/>
          </a:xfrm>
          <a:prstGeom prst="rect">
            <a:avLst/>
          </a:prstGeom>
        </p:spPr>
        <p:txBody>
          <a:bodyPr vert="horz" lIns="91440" tIns="45720" rIns="91440" bIns="45720" rtlCol="0" anchor="ctr">
            <a:normAutofit/>
          </a:bodyPr>
          <a:lstStyle>
            <a:lvl1pPr algn="ctr" defTabSz="914400" rtl="1"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r>
              <a:rPr lang="he-IL" dirty="0" smtClean="0"/>
              <a:t>חיבור פיזי</a:t>
            </a:r>
            <a:endParaRPr lang="en-US" dirty="0"/>
          </a:p>
        </p:txBody>
      </p:sp>
    </p:spTree>
    <p:extLst>
      <p:ext uri="{BB962C8B-B14F-4D97-AF65-F5344CB8AC3E}">
        <p14:creationId xmlns:p14="http://schemas.microsoft.com/office/powerpoint/2010/main" val="30834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7" grpId="0"/>
      <p:bldP spid="11" grpId="0"/>
      <p:bldP spid="23" grpId="0"/>
      <p:bldP spid="24" grpId="0"/>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7" name="Group 26"/>
          <p:cNvGrpSpPr/>
          <p:nvPr/>
        </p:nvGrpSpPr>
        <p:grpSpPr>
          <a:xfrm>
            <a:off x="3105515" y="760249"/>
            <a:ext cx="5739192" cy="5142786"/>
            <a:chOff x="1283963" y="1431842"/>
            <a:chExt cx="4364767" cy="4364767"/>
          </a:xfrm>
        </p:grpSpPr>
        <p:sp>
          <p:nvSpPr>
            <p:cNvPr id="28" name="Oval 27"/>
            <p:cNvSpPr/>
            <p:nvPr/>
          </p:nvSpPr>
          <p:spPr>
            <a:xfrm>
              <a:off x="1740650" y="1861699"/>
              <a:ext cx="3428841" cy="3428841"/>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173066" y="2317336"/>
              <a:ext cx="2597016" cy="2597016"/>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556592" y="2696726"/>
              <a:ext cx="1854222" cy="1854222"/>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283963" y="1431842"/>
              <a:ext cx="4364767" cy="4364767"/>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2044700" y="0"/>
            <a:ext cx="12123963" cy="934792"/>
          </a:xfrm>
        </p:spPr>
        <p:txBody>
          <a:bodyPr/>
          <a:lstStyle/>
          <a:p>
            <a:r>
              <a:rPr lang="he-IL" dirty="0" smtClean="0">
                <a:solidFill>
                  <a:srgbClr val="0099D5"/>
                </a:solidFill>
              </a:rPr>
              <a:t>שלב ב':</a:t>
            </a:r>
            <a:endParaRPr lang="en-US" dirty="0"/>
          </a:p>
        </p:txBody>
      </p:sp>
      <p:pic>
        <p:nvPicPr>
          <p:cNvPr id="14" name="Picture 1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181615" y="2261777"/>
            <a:ext cx="1283636" cy="128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9512656" y="1985933"/>
            <a:ext cx="1304556"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1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9540341" y="2296383"/>
            <a:ext cx="1249187" cy="125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a:xfrm>
            <a:off x="1181615" y="1951327"/>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5223943" y="4387889"/>
            <a:ext cx="1283636" cy="128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5309003" y="5769394"/>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2" name="Picture 4" descr="https://conceptdraw.com/a1785c3/p17/preview/640/pict--wireless-router-computers-and-network-isometric---vector-stencils-library.png--diagram-flowchart-example.pn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7693" t="18731" r="26077" b="20924"/>
          <a:stretch/>
        </p:blipFill>
        <p:spPr bwMode="auto">
          <a:xfrm flipH="1">
            <a:off x="4893483" y="1835061"/>
            <a:ext cx="2163256" cy="2027896"/>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22"/>
          <p:cNvSpPr/>
          <p:nvPr/>
        </p:nvSpPr>
        <p:spPr>
          <a:xfrm>
            <a:off x="1190196" y="3628471"/>
            <a:ext cx="137695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a:t>
            </a:r>
            <a:r>
              <a:rPr lang="he-IL" dirty="0" smtClean="0">
                <a:solidFill>
                  <a:schemeClr val="tx1"/>
                </a:solidFill>
                <a:latin typeface="Tahoma" panose="020B0604030504040204" pitchFamily="34" charset="0"/>
                <a:ea typeface="Tahoma" panose="020B0604030504040204" pitchFamily="34" charset="0"/>
                <a:cs typeface="Tahoma" panose="020B0604030504040204" pitchFamily="34" charset="0"/>
              </a:rPr>
              <a:t>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4" name="Rounded Rectangle 23"/>
          <p:cNvSpPr/>
          <p:nvPr/>
        </p:nvSpPr>
        <p:spPr>
          <a:xfrm>
            <a:off x="9487819" y="3614368"/>
            <a:ext cx="137695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10.0.0.8</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5" name="Title 1"/>
          <p:cNvSpPr txBox="1">
            <a:spLocks/>
          </p:cNvSpPr>
          <p:nvPr/>
        </p:nvSpPr>
        <p:spPr>
          <a:xfrm>
            <a:off x="-1473299" y="9098"/>
            <a:ext cx="12123963" cy="934792"/>
          </a:xfrm>
          <a:prstGeom prst="rect">
            <a:avLst/>
          </a:prstGeom>
        </p:spPr>
        <p:txBody>
          <a:bodyPr vert="horz" lIns="91440" tIns="45720" rIns="91440" bIns="45720" rtlCol="0" anchor="ctr">
            <a:normAutofit/>
          </a:bodyPr>
          <a:lstStyle>
            <a:lvl1pPr algn="ctr" defTabSz="914400" rtl="1"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r>
              <a:rPr lang="he-IL" dirty="0" smtClean="0"/>
              <a:t>קביעת כתובת </a:t>
            </a:r>
            <a:r>
              <a:rPr lang="en-US" dirty="0" smtClean="0"/>
              <a:t>IP</a:t>
            </a:r>
            <a:endParaRPr lang="en-US" dirty="0"/>
          </a:p>
        </p:txBody>
      </p:sp>
      <p:sp>
        <p:nvSpPr>
          <p:cNvPr id="18" name="Rounded Rectangle 17"/>
          <p:cNvSpPr/>
          <p:nvPr/>
        </p:nvSpPr>
        <p:spPr>
          <a:xfrm>
            <a:off x="5226525" y="6307247"/>
            <a:ext cx="1376955" cy="309453"/>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he-IL" sz="2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endPar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6" name="Rounded Rectangle 25"/>
          <p:cNvSpPr/>
          <p:nvPr/>
        </p:nvSpPr>
        <p:spPr>
          <a:xfrm>
            <a:off x="7626515" y="4635020"/>
            <a:ext cx="3163013" cy="1959279"/>
          </a:xfrm>
          <a:prstGeom prst="roundRect">
            <a:avLst/>
          </a:prstGeom>
          <a:ln/>
        </p:spPr>
        <p:style>
          <a:lnRef idx="0">
            <a:schemeClr val="accent2"/>
          </a:lnRef>
          <a:fillRef idx="3">
            <a:schemeClr val="accent2"/>
          </a:fillRef>
          <a:effectRef idx="3">
            <a:schemeClr val="accent2"/>
          </a:effectRef>
          <a:fontRef idx="minor">
            <a:schemeClr val="lt1"/>
          </a:fontRef>
        </p:style>
        <p:txBody>
          <a:bodyPr tIns="0" bIns="45720" rtlCol="0" anchor="ctr"/>
          <a:lstStyle/>
          <a:p>
            <a:pPr algn="r" rtl="1"/>
            <a:r>
              <a:rPr lang="he-IL" sz="2400" b="1" dirty="0" smtClean="0"/>
              <a:t>לא רק </a:t>
            </a:r>
            <a:r>
              <a:rPr lang="en-US" sz="2400" b="1" dirty="0" smtClean="0"/>
              <a:t>IP</a:t>
            </a:r>
            <a:r>
              <a:rPr lang="he-IL" sz="2400" b="1" dirty="0" smtClean="0"/>
              <a:t>!</a:t>
            </a:r>
            <a:r>
              <a:rPr lang="en-US" sz="2400" b="1" dirty="0" smtClean="0"/>
              <a:t/>
            </a:r>
            <a:br>
              <a:rPr lang="en-US" sz="2400" b="1" dirty="0" smtClean="0"/>
            </a:br>
            <a:r>
              <a:rPr lang="he-IL" sz="2400" b="1" dirty="0" smtClean="0"/>
              <a:t>מחשב צריך לקבל גם:</a:t>
            </a:r>
          </a:p>
          <a:p>
            <a:pPr marL="342900" indent="-228600" algn="r" rtl="1">
              <a:buFont typeface="Arial" panose="020B0604020202020204" pitchFamily="34" charset="0"/>
              <a:buChar char="•"/>
            </a:pPr>
            <a:r>
              <a:rPr lang="en-US" sz="2400" b="1" dirty="0" smtClean="0"/>
              <a:t>Subnet Mask</a:t>
            </a:r>
          </a:p>
          <a:p>
            <a:pPr marL="342900" indent="-228600" algn="r" rtl="1">
              <a:buFont typeface="Arial" panose="020B0604020202020204" pitchFamily="34" charset="0"/>
              <a:buChar char="•"/>
            </a:pPr>
            <a:r>
              <a:rPr lang="en-US" sz="2400" b="1" dirty="0" smtClean="0"/>
              <a:t>Default Gateway</a:t>
            </a:r>
            <a:endParaRPr lang="en-US" sz="2400" b="1"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8977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ppt_x"/>
                                          </p:val>
                                        </p:tav>
                                        <p:tav tm="100000">
                                          <p:val>
                                            <p:strVal val="#ppt_x"/>
                                          </p:val>
                                        </p:tav>
                                      </p:tavLst>
                                    </p:anim>
                                    <p:anim calcmode="lin" valueType="num">
                                      <p:cBhvr additive="base">
                                        <p:cTn id="5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7" grpId="0"/>
      <p:bldP spid="11" grpId="0"/>
      <p:bldP spid="23" grpId="0"/>
      <p:bldP spid="24" grpId="0"/>
      <p:bldP spid="25" grpId="0"/>
      <p:bldP spid="18" grpId="0"/>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sz="4000" dirty="0" smtClean="0"/>
              <a:t>2 דרכים לקבל </a:t>
            </a:r>
            <a:r>
              <a:rPr lang="en-US" sz="4000" dirty="0" smtClean="0"/>
              <a:t>IP</a:t>
            </a:r>
            <a:r>
              <a:rPr lang="he-IL" sz="4000" dirty="0" smtClean="0"/>
              <a:t> ברשת</a:t>
            </a:r>
            <a:endParaRPr lang="en-US" sz="4000" dirty="0"/>
          </a:p>
        </p:txBody>
      </p:sp>
      <p:pic>
        <p:nvPicPr>
          <p:cNvPr id="8" name="Picture 7"/>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0" y="1557923"/>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ontent Placeholder 2"/>
          <p:cNvSpPr txBox="1">
            <a:spLocks/>
          </p:cNvSpPr>
          <p:nvPr/>
        </p:nvSpPr>
        <p:spPr>
          <a:xfrm>
            <a:off x="673101" y="1120073"/>
            <a:ext cx="11347991" cy="5565775"/>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800" dirty="0" smtClean="0"/>
              <a:t>קיימות שתי דרכים שונות להצטרף לרשת:</a:t>
            </a:r>
            <a:endParaRPr lang="he-IL" sz="2400" b="1" dirty="0" smtClean="0">
              <a:solidFill>
                <a:srgbClr val="0099D5"/>
              </a:solidFill>
            </a:endParaRPr>
          </a:p>
        </p:txBody>
      </p:sp>
      <p:sp>
        <p:nvSpPr>
          <p:cNvPr id="20" name="Rounded Rectangle 19"/>
          <p:cNvSpPr/>
          <p:nvPr/>
        </p:nvSpPr>
        <p:spPr>
          <a:xfrm>
            <a:off x="7176977" y="1963029"/>
            <a:ext cx="4329936" cy="748274"/>
          </a:xfrm>
          <a:prstGeom prst="roundRect">
            <a:avLst/>
          </a:prstGeom>
          <a:solidFill>
            <a:schemeClr val="accent4">
              <a:lumMod val="20000"/>
              <a:lumOff val="80000"/>
            </a:schemeClr>
          </a:solidFill>
          <a:ln w="1905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3200" b="1" dirty="0" smtClean="0"/>
              <a:t>הגדרת </a:t>
            </a:r>
            <a:r>
              <a:rPr lang="en-US" sz="3200" b="1" dirty="0" smtClean="0"/>
              <a:t>IP</a:t>
            </a:r>
            <a:r>
              <a:rPr lang="he-IL" sz="3200" b="1" dirty="0" smtClean="0"/>
              <a:t> ידנית</a:t>
            </a:r>
            <a:endParaRPr lang="en-US" sz="3200" b="1"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21" name="Rounded Rectangle 20"/>
          <p:cNvSpPr/>
          <p:nvPr/>
        </p:nvSpPr>
        <p:spPr>
          <a:xfrm>
            <a:off x="2017160" y="1963029"/>
            <a:ext cx="4329936" cy="748274"/>
          </a:xfrm>
          <a:prstGeom prst="roundRect">
            <a:avLst/>
          </a:prstGeom>
          <a:solidFill>
            <a:schemeClr val="accent4">
              <a:lumMod val="20000"/>
              <a:lumOff val="80000"/>
            </a:schemeClr>
          </a:solidFill>
          <a:ln w="1905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3200" b="1" dirty="0" smtClean="0"/>
              <a:t>קבלת </a:t>
            </a:r>
            <a:r>
              <a:rPr lang="en-US" sz="3200" b="1" dirty="0" smtClean="0"/>
              <a:t>IP</a:t>
            </a:r>
            <a:r>
              <a:rPr lang="he-IL" sz="3200" b="1" dirty="0" smtClean="0"/>
              <a:t> אוטומטית</a:t>
            </a:r>
            <a:endParaRPr lang="en-US" sz="3200" b="1"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27" name="Rounded Rectangle 26"/>
          <p:cNvSpPr/>
          <p:nvPr/>
        </p:nvSpPr>
        <p:spPr>
          <a:xfrm>
            <a:off x="7018731" y="3087410"/>
            <a:ext cx="4646428" cy="1631099"/>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t"/>
          <a:lstStyle/>
          <a:p>
            <a:pPr algn="ctr" rtl="1"/>
            <a:r>
              <a:rPr lang="he-IL"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המשתמש או אחראי הרשת יגדיר בצורה ידנית במחשב את כל ההגדרות הנדרשות.</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8" name="Rounded Rectangle 27"/>
          <p:cNvSpPr/>
          <p:nvPr/>
        </p:nvSpPr>
        <p:spPr>
          <a:xfrm>
            <a:off x="1850065" y="3087410"/>
            <a:ext cx="4497031" cy="228469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t"/>
          <a:lstStyle/>
          <a:p>
            <a:pPr algn="ctr" rtl="1"/>
            <a:r>
              <a:rPr lang="he-IL"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המחשב יבקש להצטרף לרשת ויקבל את כל ההגדרות ללא התערבות אדם.</a:t>
            </a:r>
          </a:p>
          <a:p>
            <a:pPr algn="ctr" rtl="1"/>
            <a:endParaRPr lang="he-IL"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rtl="1"/>
            <a:r>
              <a:rPr lang="he-IL"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בעזרת פרוטוקול </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DHCP</a:t>
            </a:r>
            <a:r>
              <a:rPr lang="he-IL"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0" name="Straight Connector 29"/>
          <p:cNvCxnSpPr/>
          <p:nvPr/>
        </p:nvCxnSpPr>
        <p:spPr>
          <a:xfrm>
            <a:off x="6737978" y="1963029"/>
            <a:ext cx="70368" cy="4246385"/>
          </a:xfrm>
          <a:prstGeom prst="line">
            <a:avLst/>
          </a:prstGeom>
          <a:ln w="19050">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89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500"/>
                                        <p:tgtEl>
                                          <p:spTgt spid="1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build="p"/>
      <p:bldP spid="20" grpId="0" animBg="1"/>
      <p:bldP spid="21" grpId="0" animBg="1"/>
      <p:bldP spid="27" grpId="0"/>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sz="4000" dirty="0" smtClean="0"/>
              <a:t>הגדרת </a:t>
            </a:r>
            <a:r>
              <a:rPr lang="en-US" sz="4000" dirty="0" smtClean="0"/>
              <a:t>IP</a:t>
            </a:r>
            <a:r>
              <a:rPr lang="he-IL" sz="4000" dirty="0" smtClean="0"/>
              <a:t> ידנית</a:t>
            </a:r>
            <a:endParaRPr lang="en-US" sz="4000" dirty="0"/>
          </a:p>
        </p:txBody>
      </p:sp>
      <p:sp>
        <p:nvSpPr>
          <p:cNvPr id="19" name="Content Placeholder 2"/>
          <p:cNvSpPr txBox="1">
            <a:spLocks/>
          </p:cNvSpPr>
          <p:nvPr/>
        </p:nvSpPr>
        <p:spPr>
          <a:xfrm>
            <a:off x="673101" y="1120073"/>
            <a:ext cx="11347991" cy="5565775"/>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800" dirty="0" smtClean="0"/>
              <a:t>בחלונות, ההגדרה נעשית במסך </a:t>
            </a:r>
            <a:r>
              <a:rPr lang="en-US" sz="2800" dirty="0" smtClean="0"/>
              <a:t>IPv4</a:t>
            </a:r>
            <a:r>
              <a:rPr lang="he-IL" sz="2800" dirty="0"/>
              <a:t> </a:t>
            </a:r>
            <a:r>
              <a:rPr lang="he-IL" sz="2800" dirty="0" smtClean="0"/>
              <a:t>שאנחנו כבר מכירים:</a:t>
            </a:r>
          </a:p>
          <a:p>
            <a:endParaRPr lang="he-IL" sz="2800" dirty="0"/>
          </a:p>
          <a:p>
            <a:endParaRPr lang="he-IL" sz="2800" dirty="0" smtClean="0"/>
          </a:p>
          <a:p>
            <a:r>
              <a:rPr lang="he-IL" sz="2800" b="1" dirty="0" smtClean="0"/>
              <a:t>חסרונות:</a:t>
            </a:r>
          </a:p>
          <a:p>
            <a:pPr lvl="1"/>
            <a:r>
              <a:rPr lang="he-IL" sz="2800" dirty="0" smtClean="0"/>
              <a:t>דרוש איש מקצוע. ומה יעשו ב"ארומה"?</a:t>
            </a:r>
          </a:p>
          <a:p>
            <a:pPr lvl="1"/>
            <a:r>
              <a:rPr lang="he-IL" sz="2800" dirty="0" smtClean="0"/>
              <a:t>דרוש בדיקה של אילו כתובות </a:t>
            </a:r>
            <a:r>
              <a:rPr lang="en-US" sz="2800" dirty="0" smtClean="0"/>
              <a:t>IP</a:t>
            </a:r>
            <a:r>
              <a:rPr lang="he-IL" sz="2800" dirty="0" smtClean="0"/>
              <a:t> פנויות</a:t>
            </a:r>
            <a:r>
              <a:rPr lang="en-US" sz="2800" dirty="0" smtClean="0"/>
              <a:t/>
            </a:r>
            <a:br>
              <a:rPr lang="en-US" sz="2800" dirty="0" smtClean="0"/>
            </a:br>
            <a:r>
              <a:rPr lang="he-IL" sz="2800" dirty="0" smtClean="0"/>
              <a:t>ואילו תפוסות.</a:t>
            </a:r>
          </a:p>
          <a:p>
            <a:pPr marL="0" indent="0">
              <a:buNone/>
            </a:pPr>
            <a:r>
              <a:rPr lang="en-US" sz="2800" b="1" dirty="0" smtClean="0">
                <a:solidFill>
                  <a:srgbClr val="0099D5"/>
                </a:solidFill>
              </a:rPr>
              <a:t/>
            </a:r>
            <a:br>
              <a:rPr lang="en-US" sz="2800" b="1" dirty="0" smtClean="0">
                <a:solidFill>
                  <a:srgbClr val="0099D5"/>
                </a:solidFill>
              </a:rPr>
            </a:br>
            <a:endParaRPr lang="he-IL" sz="2400" b="1" dirty="0" smtClean="0">
              <a:solidFill>
                <a:srgbClr val="0099D5"/>
              </a:solidFill>
            </a:endParaRPr>
          </a:p>
        </p:txBody>
      </p:sp>
      <p:pic>
        <p:nvPicPr>
          <p:cNvPr id="4" name="Picture 3"/>
          <p:cNvPicPr>
            <a:picLocks noChangeAspect="1"/>
          </p:cNvPicPr>
          <p:nvPr/>
        </p:nvPicPr>
        <p:blipFill>
          <a:blip r:embed="rId3"/>
          <a:stretch>
            <a:fillRect/>
          </a:stretch>
        </p:blipFill>
        <p:spPr>
          <a:xfrm>
            <a:off x="290747" y="1776680"/>
            <a:ext cx="4188373" cy="478216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571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xEl>
                                              <p:pRg st="3" end="3"/>
                                            </p:txEl>
                                          </p:spTgt>
                                        </p:tgtEl>
                                        <p:attrNameLst>
                                          <p:attrName>style.visibility</p:attrName>
                                        </p:attrNameLst>
                                      </p:cBhvr>
                                      <p:to>
                                        <p:strVal val="visible"/>
                                      </p:to>
                                    </p:set>
                                    <p:animEffect transition="in" filter="fade">
                                      <p:cBhvr>
                                        <p:cTn id="20" dur="500"/>
                                        <p:tgtEl>
                                          <p:spTgt spid="1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xEl>
                                              <p:pRg st="4" end="4"/>
                                            </p:txEl>
                                          </p:spTgt>
                                        </p:tgtEl>
                                        <p:attrNameLst>
                                          <p:attrName>style.visibility</p:attrName>
                                        </p:attrNameLst>
                                      </p:cBhvr>
                                      <p:to>
                                        <p:strVal val="visible"/>
                                      </p:to>
                                    </p:set>
                                    <p:animEffect transition="in" filter="fade">
                                      <p:cBhvr>
                                        <p:cTn id="25" dur="500"/>
                                        <p:tgtEl>
                                          <p:spTgt spid="1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5" end="5"/>
                                            </p:txEl>
                                          </p:spTgt>
                                        </p:tgtEl>
                                        <p:attrNameLst>
                                          <p:attrName>style.visibility</p:attrName>
                                        </p:attrNameLst>
                                      </p:cBhvr>
                                      <p:to>
                                        <p:strVal val="visible"/>
                                      </p:to>
                                    </p:set>
                                    <p:animEffect transition="in" filter="fade">
                                      <p:cBhvr>
                                        <p:cTn id="30" dur="500"/>
                                        <p:tgtEl>
                                          <p:spTgt spid="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endParaRPr lang="he-IL" sz="2400" dirty="0" smtClean="0"/>
          </a:p>
          <a:p>
            <a:endParaRPr lang="he-IL" sz="2800" dirty="0" smtClean="0"/>
          </a:p>
        </p:txBody>
      </p:sp>
      <p:sp>
        <p:nvSpPr>
          <p:cNvPr id="2" name="Title 1"/>
          <p:cNvSpPr>
            <a:spLocks noGrp="1"/>
          </p:cNvSpPr>
          <p:nvPr>
            <p:ph type="title"/>
          </p:nvPr>
        </p:nvSpPr>
        <p:spPr/>
        <p:txBody>
          <a:bodyPr/>
          <a:lstStyle/>
          <a:p>
            <a:r>
              <a:rPr lang="en-US" dirty="0" smtClean="0"/>
              <a:t>DHCP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2155993"/>
              </p:ext>
            </p:extLst>
          </p:nvPr>
        </p:nvGraphicFramePr>
        <p:xfrm>
          <a:off x="156481" y="668124"/>
          <a:ext cx="4367530" cy="3550223"/>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2176341"/>
                <a:gridCol w="2191189"/>
              </a:tblGrid>
              <a:tr h="410783">
                <a:tc gridSpan="2">
                  <a:txBody>
                    <a:bodyPr/>
                    <a:lstStyle/>
                    <a:p>
                      <a:pPr algn="ctr" rtl="1"/>
                      <a:r>
                        <a:rPr lang="he-IL" sz="2000" b="1" dirty="0" smtClean="0">
                          <a:solidFill>
                            <a:schemeClr val="bg1"/>
                          </a:solidFill>
                        </a:rPr>
                        <a:t>תעודת</a:t>
                      </a:r>
                      <a:r>
                        <a:rPr lang="he-IL" sz="2000" b="1" baseline="0" dirty="0" smtClean="0">
                          <a:solidFill>
                            <a:schemeClr val="bg1"/>
                          </a:solidFill>
                        </a:rPr>
                        <a:t> זהות</a:t>
                      </a:r>
                      <a:endParaRPr lang="en-US" sz="2000" b="1" dirty="0">
                        <a:solidFill>
                          <a:schemeClr val="bg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r" rtl="1"/>
                      <a:endParaRPr lang="en-US"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2763">
                <a:tc>
                  <a:txBody>
                    <a:bodyPr/>
                    <a:lstStyle/>
                    <a:p>
                      <a:pPr algn="r" rtl="1"/>
                      <a:r>
                        <a:rPr lang="en-US" sz="1600" b="0" dirty="0" smtClean="0">
                          <a:solidFill>
                            <a:schemeClr val="tx1"/>
                          </a:solidFill>
                        </a:rPr>
                        <a:t>Dynamic Host Configuration Protocol</a:t>
                      </a:r>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b="1" dirty="0" smtClean="0">
                          <a:solidFill>
                            <a:schemeClr val="tx1"/>
                          </a:solidFill>
                        </a:rPr>
                        <a:t>שם מלא</a:t>
                      </a:r>
                      <a:endParaRPr lang="en-US"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1993</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b="1" dirty="0" smtClean="0"/>
                        <a:t>שנת פיתוח</a:t>
                      </a:r>
                      <a:endParaRPr lang="en-US"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en-US" sz="1800" dirty="0" smtClean="0">
                          <a:hlinkClick r:id="rId3"/>
                        </a:rPr>
                        <a:t>RFC 2131</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en-US" b="1" dirty="0" smtClean="0"/>
                        <a:t>RFC</a:t>
                      </a:r>
                      <a:endParaRPr lang="en-US"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אפליקציה</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b="1" dirty="0" smtClean="0"/>
                        <a:t>שכבה</a:t>
                      </a:r>
                      <a:endParaRPr lang="en-US"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b="0" dirty="0" smtClean="0"/>
                        <a:t>בינארי</a:t>
                      </a:r>
                      <a:endParaRPr lang="en-US" b="0"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b="1" dirty="0" smtClean="0"/>
                        <a:t>טקסטואלי / בינארי</a:t>
                      </a:r>
                      <a:endParaRPr lang="en-US"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en-US" b="0" dirty="0" smtClean="0"/>
                        <a:t>UDP, IP</a:t>
                      </a:r>
                      <a:endParaRPr lang="en-US" b="0"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b="1" baseline="0" dirty="0" smtClean="0"/>
                        <a:t>עובר מעל...</a:t>
                      </a:r>
                      <a:endParaRPr lang="en-US"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en-US" b="1" dirty="0" err="1" smtClean="0"/>
                        <a:t>Stateful</a:t>
                      </a:r>
                      <a:endParaRPr lang="en-US" b="1"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en-US" b="1" dirty="0" err="1" smtClean="0"/>
                        <a:t>Stateful</a:t>
                      </a:r>
                      <a:r>
                        <a:rPr lang="en-US" b="1" dirty="0" smtClean="0"/>
                        <a:t> / Stateless</a:t>
                      </a:r>
                      <a:endParaRPr lang="en-US"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כן</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b="1" dirty="0" smtClean="0"/>
                        <a:t>מבוסס</a:t>
                      </a:r>
                      <a:r>
                        <a:rPr lang="he-IL" b="1" baseline="0" dirty="0" smtClean="0"/>
                        <a:t> חיבור?</a:t>
                      </a:r>
                      <a:endParaRPr lang="en-US"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pic>
        <p:nvPicPr>
          <p:cNvPr id="6" name="Picture 5"/>
          <p:cNvPicPr>
            <a:picLocks noChangeAspect="1"/>
          </p:cNvPicPr>
          <p:nvPr/>
        </p:nvPicPr>
        <p:blipFill rotWithShape="1">
          <a:blip r:embed="rId4"/>
          <a:srcRect b="23061"/>
          <a:stretch/>
        </p:blipFill>
        <p:spPr>
          <a:xfrm>
            <a:off x="156481" y="4442370"/>
            <a:ext cx="4588780" cy="224347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7" name="Content Placeholder 2"/>
          <p:cNvSpPr txBox="1">
            <a:spLocks/>
          </p:cNvSpPr>
          <p:nvPr/>
        </p:nvSpPr>
        <p:spPr>
          <a:xfrm>
            <a:off x="673101" y="1120073"/>
            <a:ext cx="11347991" cy="5565775"/>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800" dirty="0" smtClean="0"/>
              <a:t>הפרוטוקול מאפשר לכל מחשב המצטרף</a:t>
            </a:r>
            <a:r>
              <a:rPr lang="en-US" sz="2800" dirty="0" smtClean="0"/>
              <a:t/>
            </a:r>
            <a:br>
              <a:rPr lang="en-US" sz="2800" dirty="0" smtClean="0"/>
            </a:br>
            <a:r>
              <a:rPr lang="he-IL" sz="2800" dirty="0" smtClean="0"/>
              <a:t>לרשת לקבל כתובת </a:t>
            </a:r>
            <a:r>
              <a:rPr lang="en-US" sz="2800" dirty="0" smtClean="0"/>
              <a:t>IP</a:t>
            </a:r>
            <a:r>
              <a:rPr lang="he-IL" sz="2800" dirty="0" smtClean="0"/>
              <a:t> בצורה דינמית.</a:t>
            </a:r>
          </a:p>
          <a:p>
            <a:r>
              <a:rPr lang="he-IL" sz="2800" dirty="0" smtClean="0"/>
              <a:t>אפשרי ברשתות אשר מחזיקות אצלן</a:t>
            </a:r>
            <a:r>
              <a:rPr lang="en-US" sz="2800" dirty="0" smtClean="0"/>
              <a:t/>
            </a:r>
            <a:br>
              <a:rPr lang="en-US" sz="2800" dirty="0" smtClean="0"/>
            </a:br>
            <a:r>
              <a:rPr lang="he-IL" sz="2800" dirty="0" smtClean="0"/>
              <a:t>שרת </a:t>
            </a:r>
            <a:r>
              <a:rPr lang="en-US" sz="2800" dirty="0" smtClean="0"/>
              <a:t>DHCP</a:t>
            </a:r>
            <a:r>
              <a:rPr lang="he-IL" sz="2800" dirty="0" smtClean="0"/>
              <a:t> שמנהל את משאבי הרשת.</a:t>
            </a:r>
            <a:endParaRPr lang="he-IL" sz="2800" dirty="0"/>
          </a:p>
          <a:p>
            <a:r>
              <a:rPr lang="he-IL" sz="2800" dirty="0" smtClean="0"/>
              <a:t>עובד בצורת </a:t>
            </a:r>
            <a:r>
              <a:rPr lang="en-US" sz="2800" dirty="0" smtClean="0"/>
              <a:t>Plug and Play</a:t>
            </a:r>
            <a:r>
              <a:rPr lang="he-IL" sz="2800" dirty="0" smtClean="0"/>
              <a:t>, כלומר ללא</a:t>
            </a:r>
            <a:r>
              <a:rPr lang="en-US" sz="2800" dirty="0" smtClean="0"/>
              <a:t/>
            </a:r>
            <a:br>
              <a:rPr lang="en-US" sz="2800" dirty="0" smtClean="0"/>
            </a:br>
            <a:r>
              <a:rPr lang="he-IL" sz="2800" dirty="0" smtClean="0"/>
              <a:t>התערבות של אדם!</a:t>
            </a:r>
          </a:p>
          <a:p>
            <a:r>
              <a:rPr lang="he-IL" sz="2800" dirty="0" smtClean="0"/>
              <a:t>כאשר אנו משתמשים באופציה האוטומטית,</a:t>
            </a:r>
            <a:r>
              <a:rPr lang="en-US" sz="2800" dirty="0" smtClean="0"/>
              <a:t/>
            </a:r>
            <a:br>
              <a:rPr lang="en-US" sz="2800" dirty="0" smtClean="0"/>
            </a:br>
            <a:r>
              <a:rPr lang="he-IL" sz="2800" dirty="0" smtClean="0"/>
              <a:t>פרוטוקול </a:t>
            </a:r>
            <a:r>
              <a:rPr lang="en-US" sz="2800" dirty="0" smtClean="0"/>
              <a:t>DHCP</a:t>
            </a:r>
            <a:r>
              <a:rPr lang="he-IL" sz="2800" dirty="0" smtClean="0"/>
              <a:t> נכנס לפעולה.</a:t>
            </a:r>
          </a:p>
          <a:p>
            <a:pPr marL="0" indent="0">
              <a:buNone/>
            </a:pPr>
            <a:endParaRPr lang="he-IL" sz="2400" b="1" dirty="0" smtClean="0">
              <a:solidFill>
                <a:srgbClr val="0099D5"/>
              </a:solidFill>
            </a:endParaRPr>
          </a:p>
        </p:txBody>
      </p:sp>
    </p:spTree>
    <p:extLst>
      <p:ext uri="{BB962C8B-B14F-4D97-AF65-F5344CB8AC3E}">
        <p14:creationId xmlns:p14="http://schemas.microsoft.com/office/powerpoint/2010/main" val="228419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10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500"/>
                                        <p:tgtEl>
                                          <p:spTgt spid="7">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7" name="Straight Connector 36"/>
          <p:cNvCxnSpPr/>
          <p:nvPr/>
        </p:nvCxnSpPr>
        <p:spPr>
          <a:xfrm>
            <a:off x="5148924" y="3855470"/>
            <a:ext cx="2978240" cy="3105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e-IL" dirty="0" smtClean="0"/>
              <a:t>תזכורת – איך נעות חבילות ברשת</a:t>
            </a:r>
            <a:endParaRPr lang="en-US" dirty="0"/>
          </a:p>
        </p:txBody>
      </p:sp>
      <p:sp>
        <p:nvSpPr>
          <p:cNvPr id="13" name="Rounded Rectangle 12"/>
          <p:cNvSpPr/>
          <p:nvPr/>
        </p:nvSpPr>
        <p:spPr>
          <a:xfrm>
            <a:off x="4403178" y="2379343"/>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ראוטר</a:t>
            </a:r>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4" name="Picture 1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671253" y="1951327"/>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619938" y="1606271"/>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1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709738" y="4777770"/>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a:xfrm>
            <a:off x="658423" y="443271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18" name="Group 17"/>
          <p:cNvGrpSpPr/>
          <p:nvPr/>
        </p:nvGrpSpPr>
        <p:grpSpPr>
          <a:xfrm>
            <a:off x="1747467" y="2344092"/>
            <a:ext cx="1035050" cy="3035379"/>
            <a:chOff x="1663700" y="2628822"/>
            <a:chExt cx="1035050" cy="3035379"/>
          </a:xfrm>
        </p:grpSpPr>
        <p:cxnSp>
          <p:nvCxnSpPr>
            <p:cNvPr id="19" name="Straight Connector 18"/>
            <p:cNvCxnSpPr/>
            <p:nvPr/>
          </p:nvCxnSpPr>
          <p:spPr>
            <a:xfrm flipV="1">
              <a:off x="1663700"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70050"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V="1">
            <a:off x="2763467" y="3846295"/>
            <a:ext cx="2226765" cy="4022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3" name="Picture 4" descr="https://conceptdraw.com/a1785c3/p17/preview/640/pict--wireless-router-computers-and-network-isometric---vector-stencils-library.png--diagram-flowchart-example.pn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7693" t="18731" r="26077" b="20924"/>
          <a:stretch/>
        </p:blipFill>
        <p:spPr bwMode="auto">
          <a:xfrm>
            <a:off x="4722169" y="2718251"/>
            <a:ext cx="1437296" cy="1735459"/>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p:cNvSpPr/>
          <p:nvPr/>
        </p:nvSpPr>
        <p:spPr>
          <a:xfrm>
            <a:off x="125763" y="2993442"/>
            <a:ext cx="2239427" cy="544278"/>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he-IL" dirty="0" smtClean="0">
                <a:solidFill>
                  <a:schemeClr val="tx1"/>
                </a:solidFill>
                <a:latin typeface="Tahoma" panose="020B0604030504040204" pitchFamily="34" charset="0"/>
                <a:ea typeface="Tahoma" panose="020B0604030504040204" pitchFamily="34" charset="0"/>
                <a:cs typeface="Tahoma" panose="020B0604030504040204" pitchFamily="34" charset="0"/>
              </a:rPr>
              <a:t>192.168.0.1</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A1-A1-A1-A1-A1-A1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5" name="Rounded Rectangle 24"/>
          <p:cNvSpPr/>
          <p:nvPr/>
        </p:nvSpPr>
        <p:spPr>
          <a:xfrm>
            <a:off x="234095" y="5795163"/>
            <a:ext cx="2239427" cy="581464"/>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he-IL" dirty="0" smtClean="0">
                <a:solidFill>
                  <a:schemeClr val="tx1"/>
                </a:solidFill>
                <a:latin typeface="Tahoma" panose="020B0604030504040204" pitchFamily="34" charset="0"/>
                <a:ea typeface="Tahoma" panose="020B0604030504040204" pitchFamily="34" charset="0"/>
                <a:cs typeface="Tahoma" panose="020B0604030504040204" pitchFamily="34" charset="0"/>
              </a:rPr>
              <a:t>192.168.0.</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2</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B1-B1-B1-B1-B1-B1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6" name="Rounded Rectangle 25"/>
          <p:cNvSpPr/>
          <p:nvPr/>
        </p:nvSpPr>
        <p:spPr>
          <a:xfrm>
            <a:off x="3042399" y="4159460"/>
            <a:ext cx="2573301" cy="544278"/>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he-IL"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192.168</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.0</a:t>
            </a:r>
            <a:r>
              <a:rPr lang="he-IL" sz="1400" dirty="0">
                <a:solidFill>
                  <a:schemeClr val="tx1"/>
                </a:solidFill>
                <a:latin typeface="Tahoma" panose="020B0604030504040204" pitchFamily="34" charset="0"/>
                <a:ea typeface="Tahoma" panose="020B0604030504040204" pitchFamily="34" charset="0"/>
                <a:cs typeface="Tahoma" panose="020B0604030504040204" pitchFamily="34" charset="0"/>
              </a:rPr>
              <a:t>.1</a:t>
            </a: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00</a:t>
            </a:r>
            <a:b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D1-D1-D1-D1-D1-D1</a:t>
            </a:r>
            <a:endParaRPr lang="en-US"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7" name="Picture 26"/>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9510453" y="2043175"/>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ounded Rectangle 27"/>
          <p:cNvSpPr/>
          <p:nvPr/>
        </p:nvSpPr>
        <p:spPr>
          <a:xfrm>
            <a:off x="9459138" y="1698119"/>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9" name="Picture 2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9548938" y="4869618"/>
            <a:ext cx="978320" cy="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ounded Rectangle 29"/>
          <p:cNvSpPr/>
          <p:nvPr/>
        </p:nvSpPr>
        <p:spPr>
          <a:xfrm>
            <a:off x="9497623" y="4524562"/>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ד'</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1" name="Rounded Rectangle 30"/>
          <p:cNvSpPr/>
          <p:nvPr/>
        </p:nvSpPr>
        <p:spPr>
          <a:xfrm>
            <a:off x="8964963" y="3085290"/>
            <a:ext cx="2239427" cy="544278"/>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he-IL" dirty="0" smtClean="0">
                <a:solidFill>
                  <a:schemeClr val="tx1"/>
                </a:solidFill>
                <a:latin typeface="Tahoma" panose="020B0604030504040204" pitchFamily="34" charset="0"/>
                <a:ea typeface="Tahoma" panose="020B0604030504040204" pitchFamily="34" charset="0"/>
                <a:cs typeface="Tahoma" panose="020B0604030504040204" pitchFamily="34" charset="0"/>
              </a:rPr>
              <a:t>192.168.</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20</a:t>
            </a:r>
            <a:r>
              <a:rPr lang="he-IL" dirty="0" smtClean="0">
                <a:solidFill>
                  <a:schemeClr val="tx1"/>
                </a:solidFill>
                <a:latin typeface="Tahoma" panose="020B0604030504040204" pitchFamily="34" charset="0"/>
                <a:ea typeface="Tahoma" panose="020B0604030504040204" pitchFamily="34" charset="0"/>
                <a:cs typeface="Tahoma" panose="020B0604030504040204" pitchFamily="34" charset="0"/>
              </a:rPr>
              <a:t>.1</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C1-C1-C1-C1-C1-C1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2" name="Rounded Rectangle 31"/>
          <p:cNvSpPr/>
          <p:nvPr/>
        </p:nvSpPr>
        <p:spPr>
          <a:xfrm>
            <a:off x="9073295" y="5887011"/>
            <a:ext cx="2239427" cy="581464"/>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he-IL" dirty="0" smtClean="0">
                <a:solidFill>
                  <a:schemeClr val="tx1"/>
                </a:solidFill>
                <a:latin typeface="Tahoma" panose="020B0604030504040204" pitchFamily="34" charset="0"/>
                <a:ea typeface="Tahoma" panose="020B0604030504040204" pitchFamily="34" charset="0"/>
                <a:cs typeface="Tahoma" panose="020B0604030504040204" pitchFamily="34" charset="0"/>
              </a:rPr>
              <a:t>192.168.</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20</a:t>
            </a:r>
            <a:r>
              <a:rPr lang="he-IL"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8</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E1-E1-E1-E1-E1-E1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33" name="Group 32"/>
          <p:cNvGrpSpPr/>
          <p:nvPr/>
        </p:nvGrpSpPr>
        <p:grpSpPr>
          <a:xfrm flipH="1">
            <a:off x="8127164" y="2548011"/>
            <a:ext cx="1272620" cy="3035379"/>
            <a:chOff x="1663700" y="2628822"/>
            <a:chExt cx="1035050" cy="3035379"/>
          </a:xfrm>
        </p:grpSpPr>
        <p:cxnSp>
          <p:nvCxnSpPr>
            <p:cNvPr id="34" name="Straight Connector 33"/>
            <p:cNvCxnSpPr/>
            <p:nvPr/>
          </p:nvCxnSpPr>
          <p:spPr>
            <a:xfrm flipV="1">
              <a:off x="1663700"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670050"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8" name="Rounded Rectangle 37"/>
          <p:cNvSpPr/>
          <p:nvPr/>
        </p:nvSpPr>
        <p:spPr>
          <a:xfrm>
            <a:off x="5516899" y="4149672"/>
            <a:ext cx="2573301" cy="544278"/>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he-IL"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192.168.</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20</a:t>
            </a:r>
            <a:r>
              <a:rPr lang="he-IL"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.1</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00</a:t>
            </a: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D2-D2-D2-D2-D2-D2</a:t>
            </a:r>
            <a:endParaRPr lang="en-US"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0763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P spid="17" grpId="0"/>
      <p:bldP spid="24" grpId="0"/>
      <p:bldP spid="25" grpId="0"/>
      <p:bldP spid="26" grpId="0"/>
      <p:bldP spid="28" grpId="0"/>
      <p:bldP spid="30" grpId="0"/>
      <p:bldP spid="31" grpId="0"/>
      <p:bldP spid="32" grpId="0"/>
      <p:bldP spid="3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תהליך קבלת </a:t>
            </a:r>
            <a:r>
              <a:rPr lang="en-US" dirty="0" smtClean="0"/>
              <a:t>IP</a:t>
            </a:r>
            <a:r>
              <a:rPr lang="he-IL" dirty="0" smtClean="0"/>
              <a:t> ב-</a:t>
            </a:r>
            <a:r>
              <a:rPr lang="en-US" dirty="0" smtClean="0"/>
              <a:t>DHCP</a:t>
            </a:r>
            <a:endParaRPr lang="en-US" dirty="0"/>
          </a:p>
        </p:txBody>
      </p:sp>
      <p:sp>
        <p:nvSpPr>
          <p:cNvPr id="7" name="Content Placeholder 2"/>
          <p:cNvSpPr txBox="1">
            <a:spLocks/>
          </p:cNvSpPr>
          <p:nvPr/>
        </p:nvSpPr>
        <p:spPr>
          <a:xfrm>
            <a:off x="673101" y="1120073"/>
            <a:ext cx="11347991" cy="5565775"/>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800" dirty="0" smtClean="0"/>
              <a:t>תהליך קבלת </a:t>
            </a:r>
            <a:r>
              <a:rPr lang="en-US" sz="2800" dirty="0" smtClean="0"/>
              <a:t>IP</a:t>
            </a:r>
            <a:r>
              <a:rPr lang="he-IL" sz="2800" dirty="0" smtClean="0"/>
              <a:t> דינמית ב-</a:t>
            </a:r>
            <a:r>
              <a:rPr lang="en-US" sz="2800" dirty="0" smtClean="0"/>
              <a:t>DHCP</a:t>
            </a:r>
            <a:r>
              <a:rPr lang="he-IL" sz="2800" dirty="0" smtClean="0"/>
              <a:t> כולל ארבעה שלבים:</a:t>
            </a:r>
          </a:p>
          <a:p>
            <a:pPr marL="0" indent="0">
              <a:buNone/>
            </a:pPr>
            <a:endParaRPr lang="he-IL" sz="2400" b="1" dirty="0" smtClean="0">
              <a:solidFill>
                <a:srgbClr val="0099D5"/>
              </a:solidFill>
            </a:endParaRPr>
          </a:p>
        </p:txBody>
      </p:sp>
      <p:sp>
        <p:nvSpPr>
          <p:cNvPr id="8" name="Rounded Rectangle 7"/>
          <p:cNvSpPr/>
          <p:nvPr/>
        </p:nvSpPr>
        <p:spPr>
          <a:xfrm>
            <a:off x="6679472" y="2136448"/>
            <a:ext cx="4125466" cy="860751"/>
          </a:xfrm>
          <a:prstGeom prst="roundRect">
            <a:avLst/>
          </a:prstGeom>
          <a:solidFill>
            <a:schemeClr val="accent1">
              <a:lumMod val="75000"/>
            </a:schemeClr>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t"/>
          <a:lstStyle/>
          <a:p>
            <a:pPr marL="177800" algn="ctr"/>
            <a:r>
              <a:rPr lang="en-US"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DHCP Discover</a:t>
            </a:r>
            <a:endPar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ounded Rectangle 9"/>
          <p:cNvSpPr/>
          <p:nvPr/>
        </p:nvSpPr>
        <p:spPr>
          <a:xfrm>
            <a:off x="6679472" y="2667000"/>
            <a:ext cx="4125466" cy="952499"/>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המחשב החדש מפרסם בקשה כללית במטרה למצוא שרת </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DHCP</a:t>
            </a:r>
            <a:r>
              <a:rPr lang="he-IL"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שיוכל לעזור לו </a:t>
            </a:r>
            <a:endParaRPr lang="en-US" sz="16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2" name="Rounded Rectangle 11"/>
          <p:cNvSpPr/>
          <p:nvPr/>
        </p:nvSpPr>
        <p:spPr>
          <a:xfrm>
            <a:off x="10876631" y="2435336"/>
            <a:ext cx="746492" cy="877229"/>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he-IL" sz="6000" b="1" dirty="0" smtClean="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a:t>
            </a:r>
            <a:endParaRPr lang="en-US" sz="60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3" name="Rounded Rectangle 12"/>
          <p:cNvSpPr/>
          <p:nvPr/>
        </p:nvSpPr>
        <p:spPr>
          <a:xfrm>
            <a:off x="1117601" y="2136448"/>
            <a:ext cx="4227066" cy="860751"/>
          </a:xfrm>
          <a:prstGeom prst="roundRect">
            <a:avLst/>
          </a:prstGeom>
          <a:solidFill>
            <a:schemeClr val="accent1">
              <a:lumMod val="75000"/>
            </a:schemeClr>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t"/>
          <a:lstStyle/>
          <a:p>
            <a:pPr marL="177800" algn="ctr"/>
            <a:r>
              <a:rPr lang="en-US"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DHCP Offer</a:t>
            </a:r>
            <a:endPar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ounded Rectangle 13"/>
          <p:cNvSpPr/>
          <p:nvPr/>
        </p:nvSpPr>
        <p:spPr>
          <a:xfrm>
            <a:off x="1117601" y="2667000"/>
            <a:ext cx="4227066" cy="952499"/>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שרתי </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DHCP</a:t>
            </a:r>
            <a:r>
              <a:rPr lang="he-IL"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אחד או יותר מעביר הצעה למחשב החדש. בהצעה מפורטים כל הפרטים.</a:t>
            </a:r>
            <a:endParaRPr lang="en-US" sz="16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5" name="Rounded Rectangle 14"/>
          <p:cNvSpPr/>
          <p:nvPr/>
        </p:nvSpPr>
        <p:spPr>
          <a:xfrm>
            <a:off x="5416360" y="2435336"/>
            <a:ext cx="746492" cy="877229"/>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he-IL" sz="6000" b="1" dirty="0" smtClean="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2</a:t>
            </a:r>
            <a:endParaRPr lang="en-US" sz="60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6" name="Rounded Rectangle 15"/>
          <p:cNvSpPr/>
          <p:nvPr/>
        </p:nvSpPr>
        <p:spPr>
          <a:xfrm>
            <a:off x="6679472" y="4200822"/>
            <a:ext cx="4125466" cy="860751"/>
          </a:xfrm>
          <a:prstGeom prst="roundRect">
            <a:avLst/>
          </a:prstGeom>
          <a:solidFill>
            <a:schemeClr val="accent1">
              <a:lumMod val="75000"/>
            </a:schemeClr>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t"/>
          <a:lstStyle/>
          <a:p>
            <a:pPr marL="177800" algn="ctr"/>
            <a:r>
              <a:rPr lang="en-US"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DHCP Request</a:t>
            </a:r>
            <a:endPar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Rounded Rectangle 16"/>
          <p:cNvSpPr/>
          <p:nvPr/>
        </p:nvSpPr>
        <p:spPr>
          <a:xfrm>
            <a:off x="6679472" y="4731374"/>
            <a:ext cx="4125466" cy="952499"/>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לאחר שהמחשב בחר את ההצעה המועדפת עליו, הוא שולח לשרת הנבחר בקשה לקבל את ה-</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IP</a:t>
            </a:r>
            <a:r>
              <a:rPr lang="he-IL"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8" name="Rounded Rectangle 17"/>
          <p:cNvSpPr/>
          <p:nvPr/>
        </p:nvSpPr>
        <p:spPr>
          <a:xfrm>
            <a:off x="10876631" y="4499710"/>
            <a:ext cx="746492" cy="877229"/>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he-IL" sz="6000" b="1" dirty="0" smtClean="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a:t>
            </a:r>
            <a:endParaRPr lang="en-US" sz="60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9" name="Rounded Rectangle 18"/>
          <p:cNvSpPr/>
          <p:nvPr/>
        </p:nvSpPr>
        <p:spPr>
          <a:xfrm>
            <a:off x="1117601" y="4200822"/>
            <a:ext cx="4227066" cy="860751"/>
          </a:xfrm>
          <a:prstGeom prst="roundRect">
            <a:avLst/>
          </a:prstGeom>
          <a:solidFill>
            <a:schemeClr val="accent1">
              <a:lumMod val="75000"/>
            </a:schemeClr>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t"/>
          <a:lstStyle/>
          <a:p>
            <a:pPr marL="177800" algn="ctr"/>
            <a:r>
              <a:rPr lang="en-US"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DHCP ACK</a:t>
            </a:r>
            <a:endPar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0" name="Rounded Rectangle 19"/>
          <p:cNvSpPr/>
          <p:nvPr/>
        </p:nvSpPr>
        <p:spPr>
          <a:xfrm>
            <a:off x="1117601" y="4731374"/>
            <a:ext cx="4227066" cy="952499"/>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שרת ה-</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DHCP</a:t>
            </a:r>
            <a:r>
              <a:rPr lang="he-IL"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הנבחר מאשר את קבלת המחשב לרשת.</a:t>
            </a:r>
            <a:endParaRPr lang="en-US" sz="16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1" name="Rounded Rectangle 20"/>
          <p:cNvSpPr/>
          <p:nvPr/>
        </p:nvSpPr>
        <p:spPr>
          <a:xfrm>
            <a:off x="5416360" y="4499710"/>
            <a:ext cx="746492" cy="877229"/>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a:r>
              <a:rPr lang="he-IL" sz="6000" b="1" dirty="0" smtClean="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a:t>
            </a:r>
            <a:endParaRPr lang="en-US" sz="60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1588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8" grpId="0" animBg="1"/>
      <p:bldP spid="10" grpId="0" animBg="1"/>
      <p:bldP spid="12" grpId="0"/>
      <p:bldP spid="13" grpId="0" animBg="1"/>
      <p:bldP spid="14" grpId="0" animBg="1"/>
      <p:bldP spid="15" grpId="0"/>
      <p:bldP spid="16" grpId="0" animBg="1"/>
      <p:bldP spid="17" grpId="0" animBg="1"/>
      <p:bldP spid="18" grpId="0"/>
      <p:bldP spid="19" grpId="0" animBg="1"/>
      <p:bldP spid="20" grpId="0" animBg="1"/>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29" name="Straight Arrow Connector 28"/>
          <p:cNvCxnSpPr/>
          <p:nvPr/>
        </p:nvCxnSpPr>
        <p:spPr>
          <a:xfrm>
            <a:off x="1564633" y="1968500"/>
            <a:ext cx="8587877" cy="952500"/>
          </a:xfrm>
          <a:prstGeom prst="straightConnector1">
            <a:avLst/>
          </a:prstGeom>
          <a:ln w="76200">
            <a:solidFill>
              <a:schemeClr val="accent5">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rot="408380">
            <a:off x="3999681" y="1874070"/>
            <a:ext cx="3870150" cy="874575"/>
          </a:xfrm>
          <a:prstGeom prst="roundRect">
            <a:avLst/>
          </a:prstGeom>
          <a:solidFill>
            <a:schemeClr val="accent1">
              <a:lumMod val="75000"/>
            </a:schemeClr>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t"/>
          <a:lstStyle/>
          <a:p>
            <a:pPr marL="177800" algn="ctr"/>
            <a:r>
              <a:rPr lang="en-US"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 DHCP Discover</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5" name="Rounded Rectangle 34"/>
          <p:cNvSpPr/>
          <p:nvPr/>
        </p:nvSpPr>
        <p:spPr>
          <a:xfrm rot="408380">
            <a:off x="3911642" y="2309778"/>
            <a:ext cx="3880447" cy="1158321"/>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a:t>
            </a:r>
            <a:b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a:t>
            </a:r>
            <a:b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Transaction ID: </a:t>
            </a:r>
            <a:endParaRPr lang="en-US"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1" y="0"/>
            <a:ext cx="12192000" cy="934792"/>
          </a:xfrm>
        </p:spPr>
        <p:txBody>
          <a:bodyPr/>
          <a:lstStyle/>
          <a:p>
            <a:r>
              <a:rPr lang="he-IL" dirty="0" smtClean="0"/>
              <a:t>ויותר בפירוט..</a:t>
            </a:r>
            <a:endParaRPr lang="en-US" dirty="0"/>
          </a:p>
        </p:txBody>
      </p:sp>
      <p:pic>
        <p:nvPicPr>
          <p:cNvPr id="14" name="Picture 1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52257" y="1153340"/>
            <a:ext cx="1103399" cy="11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a:xfrm>
            <a:off x="51633" y="2307492"/>
            <a:ext cx="1761846"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חדש</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2" name="Picture 4" descr="https://conceptdraw.com/a1785c3/p17/preview/640/pict--wireless-router-computers-and-network-isometric---vector-stencils-library.png--diagram-flowchart-example.pn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7693" t="18731" r="26077" b="20924"/>
          <a:stretch/>
        </p:blipFill>
        <p:spPr bwMode="auto">
          <a:xfrm flipH="1">
            <a:off x="10509514" y="1043288"/>
            <a:ext cx="1465463" cy="1373766"/>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p:cNvCxnSpPr/>
          <p:nvPr/>
        </p:nvCxnSpPr>
        <p:spPr>
          <a:xfrm flipH="1">
            <a:off x="11242246" y="3165713"/>
            <a:ext cx="1" cy="3860800"/>
          </a:xfrm>
          <a:prstGeom prst="line">
            <a:avLst/>
          </a:prstGeom>
          <a:ln w="28575" cap="rnd">
            <a:solidFill>
              <a:schemeClr val="tx1">
                <a:lumMod val="50000"/>
                <a:lumOff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1193" y="2749774"/>
            <a:ext cx="0" cy="4108226"/>
          </a:xfrm>
          <a:prstGeom prst="line">
            <a:avLst/>
          </a:prstGeom>
          <a:ln w="28575" cap="rnd">
            <a:solidFill>
              <a:schemeClr val="tx1">
                <a:lumMod val="50000"/>
                <a:lumOff val="5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10509514" y="2451100"/>
            <a:ext cx="1465463"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שרת </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DHCP</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4" name="Rounded Rectangle 33"/>
          <p:cNvSpPr/>
          <p:nvPr/>
        </p:nvSpPr>
        <p:spPr>
          <a:xfrm>
            <a:off x="10362202" y="2761550"/>
            <a:ext cx="176008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6" name="Rounded Rectangle 25"/>
          <p:cNvSpPr/>
          <p:nvPr/>
        </p:nvSpPr>
        <p:spPr>
          <a:xfrm rot="408380">
            <a:off x="3918908" y="2325240"/>
            <a:ext cx="3880447" cy="1137703"/>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0.0.0.0</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255.255.255.255</a:t>
            </a:r>
          </a:p>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Transaction ID: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4918</a:t>
            </a:r>
            <a:endParaRPr lang="en-US"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39" name="Straight Arrow Connector 38"/>
          <p:cNvCxnSpPr/>
          <p:nvPr/>
        </p:nvCxnSpPr>
        <p:spPr>
          <a:xfrm flipH="1">
            <a:off x="1357256" y="4466867"/>
            <a:ext cx="8896855" cy="718727"/>
          </a:xfrm>
          <a:prstGeom prst="straightConnector1">
            <a:avLst/>
          </a:prstGeom>
          <a:ln w="76200">
            <a:solidFill>
              <a:schemeClr val="accent5">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rot="21336652">
            <a:off x="3856227" y="4271459"/>
            <a:ext cx="3870150" cy="912785"/>
          </a:xfrm>
          <a:prstGeom prst="roundRect">
            <a:avLst/>
          </a:prstGeom>
          <a:solidFill>
            <a:schemeClr val="accent1">
              <a:lumMod val="75000"/>
            </a:schemeClr>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t"/>
          <a:lstStyle/>
          <a:p>
            <a:pPr marL="177800" algn="ctr"/>
            <a:r>
              <a:rPr lang="en-US"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 DHCP Offer</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rot="21336652">
            <a:off x="3912383" y="4702485"/>
            <a:ext cx="3880447" cy="1604457"/>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a:t>
            </a:r>
            <a:r>
              <a:rPr lang="he-IL" dirty="0" smtClean="0">
                <a:solidFill>
                  <a:schemeClr val="tx1"/>
                </a:solidFill>
                <a:latin typeface="Tahoma" panose="020B0604030504040204" pitchFamily="34" charset="0"/>
                <a:ea typeface="Tahoma" panose="020B0604030504040204" pitchFamily="34" charset="0"/>
                <a:cs typeface="Tahoma" panose="020B0604030504040204" pitchFamily="34" charset="0"/>
              </a:rPr>
              <a:t>10</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.0.0.100</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255.255.255.255</a:t>
            </a:r>
            <a:b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New IP: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10.0.0.16</a:t>
            </a:r>
          </a:p>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Transaction ID: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4918</a:t>
            </a:r>
          </a:p>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Lease Time: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3600 seconds</a:t>
            </a:r>
            <a:endParaRPr lang="en-US"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838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xit" presetSubtype="0" fill="hold" grpId="0" nodeType="withEffect">
                                  <p:stCondLst>
                                    <p:cond delay="0"/>
                                  </p:stCondLst>
                                  <p:childTnLst>
                                    <p:animEffect transition="out" filter="fade">
                                      <p:cBhvr>
                                        <p:cTn id="40" dur="500"/>
                                        <p:tgtEl>
                                          <p:spTgt spid="35"/>
                                        </p:tgtEl>
                                      </p:cBhvr>
                                    </p:animEffect>
                                    <p:set>
                                      <p:cBhvr>
                                        <p:cTn id="41" dur="1" fill="hold">
                                          <p:stCondLst>
                                            <p:cond delay="499"/>
                                          </p:stCondLst>
                                        </p:cTn>
                                        <p:tgtEl>
                                          <p:spTgt spid="3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right)">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5" grpId="0" animBg="1"/>
      <p:bldP spid="35" grpId="1" animBg="1"/>
      <p:bldP spid="2" grpId="0"/>
      <p:bldP spid="17" grpId="0"/>
      <p:bldP spid="33" grpId="0"/>
      <p:bldP spid="34" grpId="0"/>
      <p:bldP spid="26" grpId="0" animBg="1"/>
      <p:bldP spid="42" grpId="0" animBg="1"/>
      <p:bldP spid="43"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29" name="Straight Arrow Connector 28"/>
          <p:cNvCxnSpPr/>
          <p:nvPr/>
        </p:nvCxnSpPr>
        <p:spPr>
          <a:xfrm>
            <a:off x="1564633" y="1968500"/>
            <a:ext cx="8587877" cy="952500"/>
          </a:xfrm>
          <a:prstGeom prst="straightConnector1">
            <a:avLst/>
          </a:prstGeom>
          <a:ln w="76200">
            <a:solidFill>
              <a:schemeClr val="accent5">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rot="408380">
            <a:off x="3999681" y="1874070"/>
            <a:ext cx="3870150" cy="874575"/>
          </a:xfrm>
          <a:prstGeom prst="roundRect">
            <a:avLst/>
          </a:prstGeom>
          <a:solidFill>
            <a:schemeClr val="accent1">
              <a:lumMod val="75000"/>
            </a:schemeClr>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t"/>
          <a:lstStyle/>
          <a:p>
            <a:pPr marL="177800" algn="ctr"/>
            <a:r>
              <a:rPr lang="en-US"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DHCP Request</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1" y="0"/>
            <a:ext cx="12192000" cy="934792"/>
          </a:xfrm>
        </p:spPr>
        <p:txBody>
          <a:bodyPr/>
          <a:lstStyle/>
          <a:p>
            <a:r>
              <a:rPr lang="he-IL" dirty="0" smtClean="0"/>
              <a:t>ויותר בפירוט..</a:t>
            </a:r>
            <a:endParaRPr lang="en-US" dirty="0"/>
          </a:p>
        </p:txBody>
      </p:sp>
      <p:pic>
        <p:nvPicPr>
          <p:cNvPr id="14" name="Picture 1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52257" y="1153340"/>
            <a:ext cx="1103399" cy="11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a:xfrm>
            <a:off x="51633" y="2307492"/>
            <a:ext cx="1761846"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חדש</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2" name="Picture 4" descr="https://conceptdraw.com/a1785c3/p17/preview/640/pict--wireless-router-computers-and-network-isometric---vector-stencils-library.png--diagram-flowchart-example.pn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7693" t="18731" r="26077" b="20924"/>
          <a:stretch/>
        </p:blipFill>
        <p:spPr bwMode="auto">
          <a:xfrm flipH="1">
            <a:off x="10509514" y="1043288"/>
            <a:ext cx="1465463" cy="1373766"/>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p:cNvCxnSpPr/>
          <p:nvPr/>
        </p:nvCxnSpPr>
        <p:spPr>
          <a:xfrm flipH="1">
            <a:off x="11242246" y="3165713"/>
            <a:ext cx="1" cy="3860800"/>
          </a:xfrm>
          <a:prstGeom prst="line">
            <a:avLst/>
          </a:prstGeom>
          <a:ln w="28575" cap="rnd">
            <a:solidFill>
              <a:schemeClr val="tx1">
                <a:lumMod val="50000"/>
                <a:lumOff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1193" y="2749774"/>
            <a:ext cx="0" cy="4108226"/>
          </a:xfrm>
          <a:prstGeom prst="line">
            <a:avLst/>
          </a:prstGeom>
          <a:ln w="28575" cap="rnd">
            <a:solidFill>
              <a:schemeClr val="tx1">
                <a:lumMod val="50000"/>
                <a:lumOff val="5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10509514" y="2451100"/>
            <a:ext cx="1465463"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שרת </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DHCP</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4" name="Rounded Rectangle 33"/>
          <p:cNvSpPr/>
          <p:nvPr/>
        </p:nvSpPr>
        <p:spPr>
          <a:xfrm>
            <a:off x="10362202" y="2761550"/>
            <a:ext cx="176008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10.0.0.100</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6" name="Rounded Rectangle 25"/>
          <p:cNvSpPr/>
          <p:nvPr/>
        </p:nvSpPr>
        <p:spPr>
          <a:xfrm rot="408380">
            <a:off x="3919232" y="2287726"/>
            <a:ext cx="3880447" cy="1528030"/>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0.0.0.0</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255.255.255.255</a:t>
            </a:r>
            <a:b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New IP: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10.0.0.16</a:t>
            </a:r>
          </a:p>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Transaction ID: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4918</a:t>
            </a:r>
            <a:b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Lease </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Time: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3600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seconds</a:t>
            </a:r>
            <a:endParaRPr lang="en-US"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39" name="Straight Arrow Connector 38"/>
          <p:cNvCxnSpPr/>
          <p:nvPr/>
        </p:nvCxnSpPr>
        <p:spPr>
          <a:xfrm flipH="1">
            <a:off x="1357256" y="4466867"/>
            <a:ext cx="8896855" cy="718727"/>
          </a:xfrm>
          <a:prstGeom prst="straightConnector1">
            <a:avLst/>
          </a:prstGeom>
          <a:ln w="76200">
            <a:solidFill>
              <a:schemeClr val="accent5">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rot="21336652">
            <a:off x="3856227" y="4271459"/>
            <a:ext cx="3870150" cy="912785"/>
          </a:xfrm>
          <a:prstGeom prst="roundRect">
            <a:avLst/>
          </a:prstGeom>
          <a:solidFill>
            <a:schemeClr val="accent1">
              <a:lumMod val="75000"/>
            </a:schemeClr>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t"/>
          <a:lstStyle/>
          <a:p>
            <a:pPr marL="177800" algn="ctr"/>
            <a:r>
              <a:rPr lang="en-US"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 DHCP </a:t>
            </a:r>
            <a:r>
              <a:rPr lang="en-US" sz="20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Ack</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3" name="Rounded Rectangle 42"/>
          <p:cNvSpPr/>
          <p:nvPr/>
        </p:nvSpPr>
        <p:spPr>
          <a:xfrm rot="21336652">
            <a:off x="3912383" y="4702485"/>
            <a:ext cx="3880447" cy="1604457"/>
          </a:xfrm>
          <a:prstGeom prst="roundRect">
            <a:avLst/>
          </a:prstGeom>
          <a:solidFill>
            <a:schemeClr val="bg2"/>
          </a:solidFill>
          <a:ln w="1905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0" bIns="45720" rtlCol="0" anchor="ctr"/>
          <a:lstStyle/>
          <a:p>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Src</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a:t>
            </a:r>
            <a:r>
              <a:rPr lang="he-IL" dirty="0" smtClean="0">
                <a:solidFill>
                  <a:schemeClr val="tx1"/>
                </a:solidFill>
                <a:latin typeface="Tahoma" panose="020B0604030504040204" pitchFamily="34" charset="0"/>
                <a:ea typeface="Tahoma" panose="020B0604030504040204" pitchFamily="34" charset="0"/>
                <a:cs typeface="Tahoma" panose="020B0604030504040204" pitchFamily="34" charset="0"/>
              </a:rPr>
              <a:t>10</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.0.0.100</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Dst</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IP:  </a:t>
            </a:r>
            <a:r>
              <a:rPr lang="he-IL" dirty="0" smtClean="0">
                <a:solidFill>
                  <a:schemeClr val="tx1"/>
                </a:solidFill>
                <a:latin typeface="Tahoma" panose="020B0604030504040204" pitchFamily="34" charset="0"/>
                <a:ea typeface="Tahoma" panose="020B0604030504040204" pitchFamily="34" charset="0"/>
                <a:cs typeface="Tahoma" panose="020B0604030504040204" pitchFamily="34" charset="0"/>
              </a:rPr>
              <a:t>255.255.255.255</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New IP: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10.0.0.16</a:t>
            </a:r>
          </a:p>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Transaction ID: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4918</a:t>
            </a:r>
          </a:p>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Lease </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Time: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3600 seconds</a:t>
            </a:r>
            <a:endParaRPr lang="en-US"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8" name="Rounded Rectangle 17"/>
          <p:cNvSpPr/>
          <p:nvPr/>
        </p:nvSpPr>
        <p:spPr>
          <a:xfrm>
            <a:off x="50382" y="2646484"/>
            <a:ext cx="1760087" cy="310450"/>
          </a:xfrm>
          <a:prstGeom prst="roundRect">
            <a:avLst/>
          </a:prstGeom>
          <a:solidFill>
            <a:srgbClr val="FFFF00"/>
          </a:solid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10.0.0.16</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5115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right)">
                                      <p:cBhvr>
                                        <p:cTn id="38" dur="500"/>
                                        <p:tgtEl>
                                          <p:spTgt spid="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p:bldP spid="17" grpId="0"/>
      <p:bldP spid="33" grpId="0"/>
      <p:bldP spid="34" grpId="0"/>
      <p:bldP spid="26" grpId="0" animBg="1"/>
      <p:bldP spid="42" grpId="0" animBg="1"/>
      <p:bldP spid="43" grpId="0"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934792"/>
          </a:xfrm>
        </p:spPr>
        <p:txBody>
          <a:bodyPr/>
          <a:lstStyle/>
          <a:p>
            <a:r>
              <a:rPr lang="he-IL" dirty="0" err="1" smtClean="0"/>
              <a:t>הראוטר</a:t>
            </a:r>
            <a:r>
              <a:rPr lang="he-IL" dirty="0" smtClean="0"/>
              <a:t> הביתי שלכם...</a:t>
            </a:r>
            <a:endParaRPr lang="en-US" dirty="0"/>
          </a:p>
        </p:txBody>
      </p:sp>
      <p:pic>
        <p:nvPicPr>
          <p:cNvPr id="33794" name="Picture 2" descr="http://androidspin.com/wp-content/uploads/2014/12/Archer-C8-13-750x400.jpg"/>
          <p:cNvPicPr>
            <a:picLocks noChangeAspect="1" noChangeArrowheads="1"/>
          </p:cNvPicPr>
          <p:nvPr/>
        </p:nvPicPr>
        <p:blipFill rotWithShape="1">
          <a:blip r:embed="rId3">
            <a:extLst>
              <a:ext uri="{28A0092B-C50C-407E-A947-70E740481C1C}">
                <a14:useLocalDpi xmlns:a14="http://schemas.microsoft.com/office/drawing/2010/main" val="0"/>
              </a:ext>
            </a:extLst>
          </a:blip>
          <a:srcRect l="9378" r="20756"/>
          <a:stretch/>
        </p:blipFill>
        <p:spPr bwMode="auto">
          <a:xfrm>
            <a:off x="215900" y="1262743"/>
            <a:ext cx="4483100" cy="3422214"/>
          </a:xfrm>
          <a:prstGeom prst="rect">
            <a:avLst/>
          </a:prstGeom>
          <a:ln w="127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
        <p:nvSpPr>
          <p:cNvPr id="18" name="Content Placeholder 2"/>
          <p:cNvSpPr txBox="1">
            <a:spLocks/>
          </p:cNvSpPr>
          <p:nvPr/>
        </p:nvSpPr>
        <p:spPr>
          <a:xfrm>
            <a:off x="673101" y="1120073"/>
            <a:ext cx="11347991" cy="5565775"/>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800" dirty="0" smtClean="0"/>
              <a:t>למדנו היום על הרבה רכיבי רשת.</a:t>
            </a:r>
          </a:p>
          <a:p>
            <a:r>
              <a:rPr lang="he-IL" sz="2800" dirty="0" smtClean="0"/>
              <a:t>אילו מהם ממומשים </a:t>
            </a:r>
            <a:r>
              <a:rPr lang="he-IL" sz="2800" smtClean="0"/>
              <a:t>בתוך המכשיר </a:t>
            </a:r>
            <a:r>
              <a:rPr lang="he-IL" sz="2800" dirty="0" smtClean="0"/>
              <a:t>שיש</a:t>
            </a:r>
            <a:r>
              <a:rPr lang="en-US" sz="2800" dirty="0" smtClean="0"/>
              <a:t/>
            </a:r>
            <a:br>
              <a:rPr lang="en-US" sz="2800" dirty="0" smtClean="0"/>
            </a:br>
            <a:r>
              <a:rPr lang="he-IL" sz="2800" dirty="0" smtClean="0"/>
              <a:t>לכל אחד </a:t>
            </a:r>
            <a:r>
              <a:rPr lang="he-IL" sz="2800" dirty="0" err="1" smtClean="0"/>
              <a:t>מאיתנו</a:t>
            </a:r>
            <a:r>
              <a:rPr lang="he-IL" sz="2800" dirty="0" smtClean="0"/>
              <a:t> בבית?</a:t>
            </a:r>
            <a:endParaRPr lang="he-IL" sz="2800" dirty="0"/>
          </a:p>
          <a:p>
            <a:pPr marL="977900" lvl="1" indent="-457200">
              <a:buFont typeface="Wingdings" panose="05000000000000000000" pitchFamily="2" charset="2"/>
              <a:buChar char="ü"/>
            </a:pPr>
            <a:r>
              <a:rPr lang="en-US" dirty="0" smtClean="0"/>
              <a:t>Router</a:t>
            </a:r>
          </a:p>
          <a:p>
            <a:pPr marL="977900" lvl="1" indent="-457200">
              <a:buFont typeface="Wingdings" panose="05000000000000000000" pitchFamily="2" charset="2"/>
              <a:buChar char="ü"/>
            </a:pPr>
            <a:r>
              <a:rPr lang="en-US" dirty="0" smtClean="0"/>
              <a:t>NAT</a:t>
            </a:r>
          </a:p>
          <a:p>
            <a:pPr marL="977900" lvl="1" indent="-457200">
              <a:buFont typeface="Wingdings" panose="05000000000000000000" pitchFamily="2" charset="2"/>
              <a:buChar char="ü"/>
            </a:pPr>
            <a:r>
              <a:rPr lang="en-US" dirty="0" smtClean="0"/>
              <a:t>DHCP Server</a:t>
            </a:r>
            <a:endParaRPr lang="he-IL" dirty="0" smtClean="0"/>
          </a:p>
          <a:p>
            <a:pPr marL="977900" lvl="1" indent="-457200">
              <a:buFont typeface="Wingdings" panose="05000000000000000000" pitchFamily="2" charset="2"/>
              <a:buChar char="ü"/>
            </a:pPr>
            <a:r>
              <a:rPr lang="en-US" dirty="0" smtClean="0"/>
              <a:t>Switch</a:t>
            </a:r>
            <a:endParaRPr lang="he-IL" dirty="0" smtClean="0"/>
          </a:p>
          <a:p>
            <a:pPr marL="977900" lvl="1" indent="-457200">
              <a:buFont typeface="Wingdings" panose="05000000000000000000" pitchFamily="2" charset="2"/>
              <a:buChar char="ü"/>
            </a:pPr>
            <a:r>
              <a:rPr lang="en-US" dirty="0" smtClean="0"/>
              <a:t>Firewall</a:t>
            </a:r>
            <a:endParaRPr lang="he-IL" dirty="0" smtClean="0"/>
          </a:p>
          <a:p>
            <a:pPr marL="977900" lvl="1" indent="-457200">
              <a:buFont typeface="Wingdings" panose="05000000000000000000" pitchFamily="2" charset="2"/>
              <a:buChar char="ü"/>
            </a:pPr>
            <a:r>
              <a:rPr lang="he-IL" dirty="0" smtClean="0"/>
              <a:t>ולפעמים גם מודם </a:t>
            </a:r>
            <a:r>
              <a:rPr lang="en-US" dirty="0" smtClean="0"/>
              <a:t>ADSL</a:t>
            </a:r>
            <a:r>
              <a:rPr lang="he-IL" dirty="0" smtClean="0"/>
              <a:t> / כבלים</a:t>
            </a:r>
          </a:p>
        </p:txBody>
      </p:sp>
    </p:spTree>
    <p:extLst>
      <p:ext uri="{BB962C8B-B14F-4D97-AF65-F5344CB8AC3E}">
        <p14:creationId xmlns:p14="http://schemas.microsoft.com/office/powerpoint/2010/main" val="363520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3794"/>
                                        </p:tgtEl>
                                        <p:attrNameLst>
                                          <p:attrName>style.visibility</p:attrName>
                                        </p:attrNameLst>
                                      </p:cBhvr>
                                      <p:to>
                                        <p:strVal val="visible"/>
                                      </p:to>
                                    </p:set>
                                    <p:animEffect transition="in" filter="fade">
                                      <p:cBhvr>
                                        <p:cTn id="15" dur="500"/>
                                        <p:tgtEl>
                                          <p:spTgt spid="3379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animEffect transition="in" filter="fade">
                                      <p:cBhvr>
                                        <p:cTn id="20" dur="500"/>
                                        <p:tgtEl>
                                          <p:spTgt spid="1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xEl>
                                              <p:pRg st="2" end="2"/>
                                            </p:txEl>
                                          </p:spTgt>
                                        </p:tgtEl>
                                        <p:attrNameLst>
                                          <p:attrName>style.visibility</p:attrName>
                                        </p:attrNameLst>
                                      </p:cBhvr>
                                      <p:to>
                                        <p:strVal val="visible"/>
                                      </p:to>
                                    </p:set>
                                    <p:animEffect transition="in" filter="fade">
                                      <p:cBhvr>
                                        <p:cTn id="25" dur="500"/>
                                        <p:tgtEl>
                                          <p:spTgt spid="18">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xEl>
                                              <p:pRg st="3" end="3"/>
                                            </p:txEl>
                                          </p:spTgt>
                                        </p:tgtEl>
                                        <p:attrNameLst>
                                          <p:attrName>style.visibility</p:attrName>
                                        </p:attrNameLst>
                                      </p:cBhvr>
                                      <p:to>
                                        <p:strVal val="visible"/>
                                      </p:to>
                                    </p:set>
                                    <p:animEffect transition="in" filter="fade">
                                      <p:cBhvr>
                                        <p:cTn id="30" dur="500"/>
                                        <p:tgtEl>
                                          <p:spTgt spid="18">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500"/>
                                        <p:tgtEl>
                                          <p:spTgt spid="18">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xEl>
                                              <p:pRg st="5" end="5"/>
                                            </p:txEl>
                                          </p:spTgt>
                                        </p:tgtEl>
                                        <p:attrNameLst>
                                          <p:attrName>style.visibility</p:attrName>
                                        </p:attrNameLst>
                                      </p:cBhvr>
                                      <p:to>
                                        <p:strVal val="visible"/>
                                      </p:to>
                                    </p:set>
                                    <p:animEffect transition="in" filter="fade">
                                      <p:cBhvr>
                                        <p:cTn id="40" dur="500"/>
                                        <p:tgtEl>
                                          <p:spTgt spid="18">
                                            <p:txEl>
                                              <p:pRg st="5" end="5"/>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xEl>
                                              <p:pRg st="6" end="6"/>
                                            </p:txEl>
                                          </p:spTgt>
                                        </p:tgtEl>
                                        <p:attrNameLst>
                                          <p:attrName>style.visibility</p:attrName>
                                        </p:attrNameLst>
                                      </p:cBhvr>
                                      <p:to>
                                        <p:strVal val="visible"/>
                                      </p:to>
                                    </p:set>
                                    <p:animEffect transition="in" filter="fade">
                                      <p:cBhvr>
                                        <p:cTn id="43" dur="500"/>
                                        <p:tgtEl>
                                          <p:spTgt spid="18">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
                                            <p:txEl>
                                              <p:pRg st="7" end="7"/>
                                            </p:txEl>
                                          </p:spTgt>
                                        </p:tgtEl>
                                        <p:attrNameLst>
                                          <p:attrName>style.visibility</p:attrName>
                                        </p:attrNameLst>
                                      </p:cBhvr>
                                      <p:to>
                                        <p:strVal val="visible"/>
                                      </p:to>
                                    </p:set>
                                    <p:animEffect transition="in" filter="fade">
                                      <p:cBhvr>
                                        <p:cTn id="48"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תרגול</a:t>
            </a:r>
            <a:endParaRPr lang="en-US" dirty="0"/>
          </a:p>
        </p:txBody>
      </p:sp>
      <p:sp>
        <p:nvSpPr>
          <p:cNvPr id="3" name="Content Placeholder 2"/>
          <p:cNvSpPr>
            <a:spLocks noGrp="1"/>
          </p:cNvSpPr>
          <p:nvPr>
            <p:ph idx="1"/>
          </p:nvPr>
        </p:nvSpPr>
        <p:spPr>
          <a:xfrm>
            <a:off x="168442" y="1155700"/>
            <a:ext cx="11799039" cy="5565775"/>
          </a:xfrm>
        </p:spPr>
        <p:txBody>
          <a:bodyPr>
            <a:normAutofit/>
          </a:bodyPr>
          <a:lstStyle/>
          <a:p>
            <a:r>
              <a:rPr lang="he-IL" sz="3200" b="1" dirty="0" smtClean="0">
                <a:solidFill>
                  <a:srgbClr val="0099D5"/>
                </a:solidFill>
              </a:rPr>
              <a:t>תרגול כיתה</a:t>
            </a:r>
            <a:r>
              <a:rPr lang="en-US" sz="3200" dirty="0">
                <a:solidFill>
                  <a:srgbClr val="0099D5"/>
                </a:solidFill>
              </a:rPr>
              <a:t/>
            </a:r>
            <a:br>
              <a:rPr lang="en-US" sz="3200" dirty="0">
                <a:solidFill>
                  <a:srgbClr val="0099D5"/>
                </a:solidFill>
              </a:rPr>
            </a:br>
            <a:r>
              <a:rPr lang="he-IL" sz="3200" dirty="0" smtClean="0"/>
              <a:t>מעבדת </a:t>
            </a:r>
            <a:r>
              <a:rPr lang="en-US" sz="3200" dirty="0" smtClean="0"/>
              <a:t>NAT</a:t>
            </a:r>
            <a:endParaRPr lang="he-IL" sz="3200" dirty="0" smtClean="0"/>
          </a:p>
          <a:p>
            <a:endParaRPr lang="he-IL" sz="3200" dirty="0"/>
          </a:p>
          <a:p>
            <a:r>
              <a:rPr lang="he-IL" sz="3200" b="1" dirty="0">
                <a:solidFill>
                  <a:srgbClr val="0099D5"/>
                </a:solidFill>
              </a:rPr>
              <a:t>תרגול </a:t>
            </a:r>
            <a:r>
              <a:rPr lang="he-IL" sz="3200" b="1" dirty="0" smtClean="0">
                <a:solidFill>
                  <a:srgbClr val="0099D5"/>
                </a:solidFill>
              </a:rPr>
              <a:t>בית</a:t>
            </a:r>
            <a:r>
              <a:rPr lang="en-US" sz="3200" dirty="0">
                <a:solidFill>
                  <a:srgbClr val="0099D5"/>
                </a:solidFill>
              </a:rPr>
              <a:t/>
            </a:r>
            <a:br>
              <a:rPr lang="en-US" sz="3200" dirty="0">
                <a:solidFill>
                  <a:srgbClr val="0099D5"/>
                </a:solidFill>
              </a:rPr>
            </a:br>
            <a:r>
              <a:rPr lang="he-IL" sz="3200" dirty="0" smtClean="0"/>
              <a:t>תרגיל </a:t>
            </a:r>
            <a:r>
              <a:rPr lang="en-US" sz="3200" dirty="0" smtClean="0"/>
              <a:t>DHCP</a:t>
            </a:r>
            <a:r>
              <a:rPr lang="he-IL" sz="3200" dirty="0" smtClean="0"/>
              <a:t> ברשת הביתית</a:t>
            </a:r>
          </a:p>
        </p:txBody>
      </p:sp>
      <p:sp>
        <p:nvSpPr>
          <p:cNvPr id="6" name="Rectangle 5"/>
          <p:cNvSpPr/>
          <p:nvPr/>
        </p:nvSpPr>
        <p:spPr>
          <a:xfrm>
            <a:off x="8189546" y="2998831"/>
            <a:ext cx="1144386" cy="35704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b="1" dirty="0">
                <a:solidFill>
                  <a:schemeClr val="bg1"/>
                </a:solidFill>
              </a:rPr>
              <a:t>להגשה</a:t>
            </a:r>
            <a:endParaRPr lang="en-US" sz="2000" b="1" dirty="0">
              <a:solidFill>
                <a:schemeClr val="bg1"/>
              </a:solidFill>
            </a:endParaRPr>
          </a:p>
        </p:txBody>
      </p:sp>
      <p:pic>
        <p:nvPicPr>
          <p:cNvPr id="43010" name="Picture 2" descr="working keyboard typing lets get to work hacke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8442" y="1155700"/>
            <a:ext cx="4621047" cy="26325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7915638" y="1285361"/>
            <a:ext cx="1144386" cy="35704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b="1" dirty="0">
                <a:solidFill>
                  <a:schemeClr val="bg1"/>
                </a:solidFill>
              </a:rPr>
              <a:t>להגשה</a:t>
            </a:r>
            <a:endParaRPr lang="en-US" sz="2000" b="1" dirty="0">
              <a:solidFill>
                <a:schemeClr val="bg1"/>
              </a:solidFill>
            </a:endParaRPr>
          </a:p>
        </p:txBody>
      </p:sp>
    </p:spTree>
    <p:extLst>
      <p:ext uri="{BB962C8B-B14F-4D97-AF65-F5344CB8AC3E}">
        <p14:creationId xmlns:p14="http://schemas.microsoft.com/office/powerpoint/2010/main" val="123206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אבל.... זה לא מדויק</a:t>
            </a:r>
            <a:endParaRPr lang="en-US" dirty="0"/>
          </a:p>
        </p:txBody>
      </p:sp>
      <p:sp>
        <p:nvSpPr>
          <p:cNvPr id="13" name="Rounded Rectangle 12"/>
          <p:cNvSpPr/>
          <p:nvPr/>
        </p:nvSpPr>
        <p:spPr>
          <a:xfrm>
            <a:off x="4990232" y="2420638"/>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ראוטר</a:t>
            </a:r>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4" name="Picture 1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510421" y="1951327"/>
            <a:ext cx="1243396" cy="124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619938" y="1606271"/>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1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542504" y="4777770"/>
            <a:ext cx="1192264" cy="119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a:xfrm>
            <a:off x="658423" y="4432714"/>
            <a:ext cx="1174108"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18" name="Group 17"/>
          <p:cNvGrpSpPr/>
          <p:nvPr/>
        </p:nvGrpSpPr>
        <p:grpSpPr>
          <a:xfrm>
            <a:off x="1747466" y="2344092"/>
            <a:ext cx="1516433" cy="3035379"/>
            <a:chOff x="1663700" y="2628822"/>
            <a:chExt cx="1035050" cy="3035379"/>
          </a:xfrm>
        </p:grpSpPr>
        <p:cxnSp>
          <p:nvCxnSpPr>
            <p:cNvPr id="19" name="Straight Connector 18"/>
            <p:cNvCxnSpPr/>
            <p:nvPr/>
          </p:nvCxnSpPr>
          <p:spPr>
            <a:xfrm flipV="1">
              <a:off x="1663700" y="2628822"/>
              <a:ext cx="1035050" cy="1277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70050" y="5664201"/>
              <a:ext cx="10287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679700" y="2628900"/>
              <a:ext cx="0" cy="30226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V="1">
            <a:off x="3235989" y="3846296"/>
            <a:ext cx="1754243" cy="5260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3" name="Picture 4" descr="https://conceptdraw.com/a1785c3/p17/preview/640/pict--wireless-router-computers-and-network-isometric---vector-stencils-library.png--diagram-flowchart-example.pn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7693" t="18731" r="26077" b="20924"/>
          <a:stretch/>
        </p:blipFill>
        <p:spPr bwMode="auto">
          <a:xfrm>
            <a:off x="4722168" y="2718251"/>
            <a:ext cx="1551631" cy="187351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www.u7solutions.com/files/u7solutions/client-files/inline-images/emai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4046" y="1866601"/>
            <a:ext cx="516495" cy="361547"/>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rot="18009157" flipV="1">
            <a:off x="6965718" y="3699650"/>
            <a:ext cx="4961323" cy="398500"/>
          </a:xfrm>
          <a:prstGeom prst="rect">
            <a:avLst/>
          </a:prstGeom>
        </p:spPr>
      </p:pic>
      <p:sp>
        <p:nvSpPr>
          <p:cNvPr id="25" name="Rounded Rectangle 24"/>
          <p:cNvSpPr/>
          <p:nvPr/>
        </p:nvSpPr>
        <p:spPr>
          <a:xfrm>
            <a:off x="8452626" y="3342433"/>
            <a:ext cx="2852914" cy="1007725"/>
          </a:xfrm>
          <a:prstGeom prst="roundRect">
            <a:avLst/>
          </a:prstGeom>
          <a:ln w="28575">
            <a:solidFill>
              <a:schemeClr val="tx2"/>
            </a:solidFill>
          </a:ln>
        </p:spPr>
        <p:style>
          <a:lnRef idx="0">
            <a:schemeClr val="accent4"/>
          </a:lnRef>
          <a:fillRef idx="3">
            <a:schemeClr val="accent4"/>
          </a:fillRef>
          <a:effectRef idx="3">
            <a:schemeClr val="accent4"/>
          </a:effectRef>
          <a:fontRef idx="minor">
            <a:schemeClr val="lt1"/>
          </a:fontRef>
        </p:style>
        <p:txBody>
          <a:bodyPr rtlCol="0" anchor="ctr"/>
          <a:lstStyle/>
          <a:p>
            <a:pPr algn="ctr" rtl="1"/>
            <a:r>
              <a:rPr lang="he-IL" b="1" dirty="0" smtClean="0">
                <a:solidFill>
                  <a:sysClr val="windowText" lastClr="000000"/>
                </a:solidFill>
              </a:rPr>
              <a:t>כבלים תמיד יוצאים ממקום אחד ונכנסים למקור אחר!</a:t>
            </a:r>
            <a:endParaRPr lang="en-US" b="1" dirty="0">
              <a:solidFill>
                <a:sysClr val="windowText" lastClr="000000"/>
              </a:solidFill>
            </a:endParaRPr>
          </a:p>
        </p:txBody>
      </p:sp>
      <p:sp>
        <p:nvSpPr>
          <p:cNvPr id="26" name="Rectangle 25"/>
          <p:cNvSpPr/>
          <p:nvPr/>
        </p:nvSpPr>
        <p:spPr>
          <a:xfrm>
            <a:off x="420129" y="1378121"/>
            <a:ext cx="5989594" cy="5041557"/>
          </a:xfrm>
          <a:prstGeom prst="rect">
            <a:avLst/>
          </a:prstGeom>
          <a:solidFill>
            <a:srgbClr val="E7E6E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300" dirty="0">
                <a:ln>
                  <a:solidFill>
                    <a:sysClr val="windowText" lastClr="000000"/>
                  </a:solidFill>
                </a:ln>
                <a:solidFill>
                  <a:srgbClr val="FF0000"/>
                </a:solidFill>
                <a:sym typeface="Wingdings" panose="05000000000000000000" pitchFamily="2" charset="2"/>
              </a:rPr>
              <a:t></a:t>
            </a:r>
            <a:endParaRPr lang="en-US" sz="41300" dirty="0">
              <a:ln>
                <a:solidFill>
                  <a:sysClr val="windowText" lastClr="000000"/>
                </a:solidFill>
              </a:ln>
              <a:solidFill>
                <a:srgbClr val="FF0000"/>
              </a:solidFill>
            </a:endParaRPr>
          </a:p>
        </p:txBody>
      </p:sp>
      <p:sp>
        <p:nvSpPr>
          <p:cNvPr id="27" name="Content Placeholder 2"/>
          <p:cNvSpPr>
            <a:spLocks noGrp="1"/>
          </p:cNvSpPr>
          <p:nvPr>
            <p:ph idx="1"/>
          </p:nvPr>
        </p:nvSpPr>
        <p:spPr>
          <a:xfrm>
            <a:off x="3922181" y="1155700"/>
            <a:ext cx="8045300" cy="5565775"/>
          </a:xfrm>
        </p:spPr>
        <p:txBody>
          <a:bodyPr>
            <a:normAutofit/>
          </a:bodyPr>
          <a:lstStyle/>
          <a:p>
            <a:r>
              <a:rPr lang="he-IL" sz="3200" dirty="0" smtClean="0"/>
              <a:t>מה לא </a:t>
            </a:r>
            <a:r>
              <a:rPr lang="he-IL" sz="3200" dirty="0" err="1" smtClean="0"/>
              <a:t>אמיתי</a:t>
            </a:r>
            <a:r>
              <a:rPr lang="he-IL" sz="3200" dirty="0" smtClean="0"/>
              <a:t> בהדגמה הזאת?</a:t>
            </a:r>
            <a:endParaRPr lang="en-US" sz="3200" dirty="0"/>
          </a:p>
        </p:txBody>
      </p:sp>
    </p:spTree>
    <p:extLst>
      <p:ext uri="{BB962C8B-B14F-4D97-AF65-F5344CB8AC3E}">
        <p14:creationId xmlns:p14="http://schemas.microsoft.com/office/powerpoint/2010/main" val="311194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2" presetClass="entr" presetSubtype="8"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500" fill="hold"/>
                                        <p:tgtEl>
                                          <p:spTgt spid="39"/>
                                        </p:tgtEl>
                                        <p:attrNameLst>
                                          <p:attrName>ppt_x</p:attrName>
                                        </p:attrNameLst>
                                      </p:cBhvr>
                                      <p:tavLst>
                                        <p:tav tm="0">
                                          <p:val>
                                            <p:strVal val="0-#ppt_w/2"/>
                                          </p:val>
                                        </p:tav>
                                        <p:tav tm="100000">
                                          <p:val>
                                            <p:strVal val="#ppt_x"/>
                                          </p:val>
                                        </p:tav>
                                      </p:tavLst>
                                    </p:anim>
                                    <p:anim calcmode="lin" valueType="num">
                                      <p:cBhvr additive="base">
                                        <p:cTn id="35"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nodeType="clickEffect">
                                  <p:stCondLst>
                                    <p:cond delay="0"/>
                                  </p:stCondLst>
                                  <p:childTnLst>
                                    <p:animMotion origin="layout" path="M 8.33333E-7 -1.11111E-6 L 0.13594 0.00556 " pathEditMode="relative" rAng="0" ptsTypes="AA">
                                      <p:cBhvr>
                                        <p:cTn id="39" dur="2000" fill="hold"/>
                                        <p:tgtEl>
                                          <p:spTgt spid="39"/>
                                        </p:tgtEl>
                                        <p:attrNameLst>
                                          <p:attrName>ppt_x</p:attrName>
                                          <p:attrName>ppt_y</p:attrName>
                                        </p:attrNameLst>
                                      </p:cBhvr>
                                      <p:rCtr x="6797" y="278"/>
                                    </p:animMotion>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0.13594 0.00556 L 0.13282 0.22547 " pathEditMode="relative" rAng="0" ptsTypes="AA">
                                      <p:cBhvr>
                                        <p:cTn id="43" dur="2000" fill="hold"/>
                                        <p:tgtEl>
                                          <p:spTgt spid="39"/>
                                        </p:tgtEl>
                                        <p:attrNameLst>
                                          <p:attrName>ppt_x</p:attrName>
                                          <p:attrName>ppt_y</p:attrName>
                                        </p:attrNameLst>
                                      </p:cBhvr>
                                      <p:rCtr x="26" y="11181"/>
                                    </p:animMotion>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0.13281 0.22546 L 0.1349 0.52361 " pathEditMode="relative" rAng="0" ptsTypes="AA">
                                      <p:cBhvr>
                                        <p:cTn id="47" dur="2000" fill="hold"/>
                                        <p:tgtEl>
                                          <p:spTgt spid="39"/>
                                        </p:tgtEl>
                                        <p:attrNameLst>
                                          <p:attrName>ppt_x</p:attrName>
                                          <p:attrName>ppt_y</p:attrName>
                                        </p:attrNameLst>
                                      </p:cBhvr>
                                      <p:rCtr x="104" y="14907"/>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nodeType="clickEffect">
                                  <p:stCondLst>
                                    <p:cond delay="0"/>
                                  </p:stCondLst>
                                  <p:childTnLst>
                                    <p:animMotion origin="layout" path="M 0.1349 0.52361 L -0.00365 0.52546 " pathEditMode="relative" rAng="0" ptsTypes="AA">
                                      <p:cBhvr>
                                        <p:cTn id="51" dur="2000" fill="hold"/>
                                        <p:tgtEl>
                                          <p:spTgt spid="39"/>
                                        </p:tgtEl>
                                        <p:attrNameLst>
                                          <p:attrName>ppt_x</p:attrName>
                                          <p:attrName>ppt_y</p:attrName>
                                        </p:attrNameLst>
                                      </p:cBhvr>
                                      <p:rCtr x="-6927" y="93"/>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7">
                                            <p:txEl>
                                              <p:pRg st="0" end="0"/>
                                            </p:txEl>
                                          </p:spTgt>
                                        </p:tgtEl>
                                        <p:attrNameLst>
                                          <p:attrName>style.visibility</p:attrName>
                                        </p:attrNameLst>
                                      </p:cBhvr>
                                      <p:to>
                                        <p:strVal val="visible"/>
                                      </p:to>
                                    </p:set>
                                    <p:animEffect transition="in" filter="fade">
                                      <p:cBhvr>
                                        <p:cTn id="56" dur="500"/>
                                        <p:tgtEl>
                                          <p:spTgt spid="27">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P spid="17" grpId="0"/>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9" name="Straight Connector 38"/>
          <p:cNvCxnSpPr/>
          <p:nvPr/>
        </p:nvCxnSpPr>
        <p:spPr>
          <a:xfrm flipV="1">
            <a:off x="2359430" y="2806995"/>
            <a:ext cx="7613909" cy="79419"/>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e-IL" dirty="0" smtClean="0"/>
              <a:t>בואו נבנה יחד רשת!</a:t>
            </a:r>
            <a:endParaRPr lang="en-US" dirty="0"/>
          </a:p>
        </p:txBody>
      </p:sp>
      <p:pic>
        <p:nvPicPr>
          <p:cNvPr id="14" name="Picture 1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181615" y="2261777"/>
            <a:ext cx="1283636" cy="128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9512656" y="1985933"/>
            <a:ext cx="1304556"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1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9540341" y="2296383"/>
            <a:ext cx="1249187" cy="125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a:xfrm>
            <a:off x="1181615" y="1951327"/>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098" name="Picture 2" descr="Image result for rj45"/>
          <p:cNvPicPr>
            <a:picLocks noChangeAspect="1" noChangeArrowheads="1"/>
          </p:cNvPicPr>
          <p:nvPr/>
        </p:nvPicPr>
        <p:blipFill rotWithShape="1">
          <a:blip r:embed="rId4">
            <a:extLst>
              <a:ext uri="{28A0092B-C50C-407E-A947-70E740481C1C}">
                <a14:useLocalDpi xmlns:a14="http://schemas.microsoft.com/office/drawing/2010/main" val="0"/>
              </a:ext>
            </a:extLst>
          </a:blip>
          <a:srcRect l="13210" r="11352" b="13737"/>
          <a:stretch/>
        </p:blipFill>
        <p:spPr bwMode="auto">
          <a:xfrm>
            <a:off x="4518854" y="3118920"/>
            <a:ext cx="2894019" cy="1846780"/>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0" name="Rectangular Callout 39"/>
          <p:cNvSpPr/>
          <p:nvPr/>
        </p:nvSpPr>
        <p:spPr>
          <a:xfrm>
            <a:off x="8067162" y="4371746"/>
            <a:ext cx="3586121" cy="1412366"/>
          </a:xfrm>
          <a:prstGeom prst="wedgeRectCallout">
            <a:avLst>
              <a:gd name="adj1" fmla="val -89540"/>
              <a:gd name="adj2" fmla="val -35229"/>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he-IL" b="1" dirty="0" smtClean="0"/>
              <a:t>הידעת? לכבל רשת שאנו משתמשים בו</a:t>
            </a:r>
            <a:r>
              <a:rPr lang="en-US" b="1" dirty="0" smtClean="0"/>
              <a:t> </a:t>
            </a:r>
            <a:r>
              <a:rPr lang="he-IL" b="1" dirty="0" smtClean="0"/>
              <a:t>קוראים </a:t>
            </a:r>
            <a:r>
              <a:rPr lang="en-US" b="1" dirty="0" smtClean="0"/>
              <a:t>Cat5</a:t>
            </a:r>
            <a:r>
              <a:rPr lang="he-IL" b="1" dirty="0" smtClean="0"/>
              <a:t>, אך הוא ידוע יותר בשם</a:t>
            </a:r>
            <a:r>
              <a:rPr lang="en-US" b="1" dirty="0" smtClean="0"/>
              <a:t> </a:t>
            </a:r>
            <a:r>
              <a:rPr lang="he-IL" b="1" dirty="0"/>
              <a:t>ה</a:t>
            </a:r>
            <a:r>
              <a:rPr lang="he-IL" b="1" dirty="0" smtClean="0"/>
              <a:t>מָחְבַּרים שלו שבתמונה (כאן מסוג זכר) - </a:t>
            </a:r>
            <a:r>
              <a:rPr lang="en-US" b="1" dirty="0" smtClean="0"/>
              <a:t>RJ45</a:t>
            </a:r>
            <a:r>
              <a:rPr lang="he-IL" b="1" dirty="0" smtClean="0"/>
              <a:t>.</a:t>
            </a:r>
            <a:endParaRPr lang="en-US" b="1" dirty="0"/>
          </a:p>
        </p:txBody>
      </p:sp>
    </p:spTree>
    <p:extLst>
      <p:ext uri="{BB962C8B-B14F-4D97-AF65-F5344CB8AC3E}">
        <p14:creationId xmlns:p14="http://schemas.microsoft.com/office/powerpoint/2010/main" val="426607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98"/>
                                        </p:tgtEl>
                                        <p:attrNameLst>
                                          <p:attrName>style.visibility</p:attrName>
                                        </p:attrNameLst>
                                      </p:cBhvr>
                                      <p:to>
                                        <p:strVal val="visible"/>
                                      </p:to>
                                    </p:set>
                                    <p:animEffect transition="in" filter="fade">
                                      <p:cBhvr>
                                        <p:cTn id="29" dur="500"/>
                                        <p:tgtEl>
                                          <p:spTgt spid="409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7" grpId="0"/>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9" name="Straight Connector 38"/>
          <p:cNvCxnSpPr/>
          <p:nvPr/>
        </p:nvCxnSpPr>
        <p:spPr>
          <a:xfrm flipV="1">
            <a:off x="2359430" y="2806995"/>
            <a:ext cx="7613909" cy="79419"/>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e-IL" dirty="0" smtClean="0"/>
              <a:t>שלב 2 – הוספת מחשב שלישי</a:t>
            </a:r>
            <a:endParaRPr lang="en-US" dirty="0"/>
          </a:p>
        </p:txBody>
      </p:sp>
      <p:pic>
        <p:nvPicPr>
          <p:cNvPr id="14" name="Picture 1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181615" y="2261777"/>
            <a:ext cx="1283636" cy="128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9512656" y="1985933"/>
            <a:ext cx="1304556"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1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9540341" y="2296383"/>
            <a:ext cx="1249187" cy="125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a:xfrm>
            <a:off x="1181615" y="1951327"/>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5266690" y="3886614"/>
            <a:ext cx="1283636" cy="128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5351750" y="5268119"/>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8" name="Rounded Rectangle 17"/>
          <p:cNvSpPr/>
          <p:nvPr/>
        </p:nvSpPr>
        <p:spPr>
          <a:xfrm>
            <a:off x="5351750" y="3484156"/>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sz="2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endPar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2" name="Content Placeholder 2"/>
          <p:cNvSpPr>
            <a:spLocks noGrp="1"/>
          </p:cNvSpPr>
          <p:nvPr>
            <p:ph idx="1"/>
          </p:nvPr>
        </p:nvSpPr>
        <p:spPr>
          <a:xfrm>
            <a:off x="4078663" y="5995043"/>
            <a:ext cx="8045300" cy="830200"/>
          </a:xfrm>
        </p:spPr>
        <p:txBody>
          <a:bodyPr>
            <a:normAutofit/>
          </a:bodyPr>
          <a:lstStyle/>
          <a:p>
            <a:r>
              <a:rPr lang="he-IL" sz="3200" dirty="0" smtClean="0"/>
              <a:t>איך ניתן לחבר את כל המחשבים יחד?</a:t>
            </a:r>
            <a:endParaRPr lang="en-US" sz="3200" dirty="0"/>
          </a:p>
        </p:txBody>
      </p:sp>
    </p:spTree>
    <p:extLst>
      <p:ext uri="{BB962C8B-B14F-4D97-AF65-F5344CB8AC3E}">
        <p14:creationId xmlns:p14="http://schemas.microsoft.com/office/powerpoint/2010/main" val="414305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7" grpId="0"/>
      <p:bldP spid="11"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p:nvPr/>
        </p:nvSpPr>
        <p:spPr>
          <a:xfrm>
            <a:off x="520995" y="613656"/>
            <a:ext cx="2158705" cy="698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Hub</a:t>
            </a:r>
            <a:endParaRPr lang="en-US" dirty="0"/>
          </a:p>
        </p:txBody>
      </p:sp>
      <p:sp>
        <p:nvSpPr>
          <p:cNvPr id="3" name="Content Placeholder 2"/>
          <p:cNvSpPr>
            <a:spLocks noGrp="1"/>
          </p:cNvSpPr>
          <p:nvPr>
            <p:ph idx="1"/>
          </p:nvPr>
        </p:nvSpPr>
        <p:spPr>
          <a:xfrm>
            <a:off x="520995" y="1155700"/>
            <a:ext cx="11446486" cy="5565775"/>
          </a:xfrm>
        </p:spPr>
        <p:txBody>
          <a:bodyPr>
            <a:normAutofit/>
          </a:bodyPr>
          <a:lstStyle/>
          <a:p>
            <a:endParaRPr lang="he-IL" sz="3200" dirty="0" smtClean="0"/>
          </a:p>
          <a:p>
            <a:pPr marL="0" indent="0">
              <a:buNone/>
            </a:pPr>
            <a:endParaRPr lang="he-IL" sz="3200" dirty="0" smtClean="0"/>
          </a:p>
          <a:p>
            <a:endParaRPr lang="en-US" sz="3200" dirty="0"/>
          </a:p>
        </p:txBody>
      </p:sp>
      <p:pic>
        <p:nvPicPr>
          <p:cNvPr id="8" name="Picture 2" descr="http://www.freevectors.net/files/large/HubLogoIcon.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23069" b="27442"/>
          <a:stretch/>
        </p:blipFill>
        <p:spPr bwMode="auto">
          <a:xfrm>
            <a:off x="203200" y="66573"/>
            <a:ext cx="2810327" cy="139078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http://www.hw-group.com/products/poseidon/images/S-Hub_8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275" y="4521199"/>
            <a:ext cx="2259637" cy="2126883"/>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2765886217"/>
              </p:ext>
            </p:extLst>
          </p:nvPr>
        </p:nvGraphicFramePr>
        <p:xfrm>
          <a:off x="203200" y="1759017"/>
          <a:ext cx="3922005" cy="2239583"/>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2159307"/>
                <a:gridCol w="1762698"/>
              </a:tblGrid>
              <a:tr h="410783">
                <a:tc gridSpan="2">
                  <a:txBody>
                    <a:bodyPr/>
                    <a:lstStyle/>
                    <a:p>
                      <a:pPr algn="ctr" rtl="1"/>
                      <a:r>
                        <a:rPr lang="en-US" sz="2000" b="1" dirty="0" smtClean="0">
                          <a:solidFill>
                            <a:schemeClr val="bg1"/>
                          </a:solidFill>
                        </a:rPr>
                        <a:t>Hub</a:t>
                      </a:r>
                      <a:endParaRPr lang="en-US" sz="2000" b="1" dirty="0">
                        <a:solidFill>
                          <a:schemeClr val="bg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r" rtl="1"/>
                      <a:endParaRPr lang="en-US"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2763">
                <a:tc>
                  <a:txBody>
                    <a:bodyPr/>
                    <a:lstStyle/>
                    <a:p>
                      <a:pPr algn="r" rtl="1"/>
                      <a:r>
                        <a:rPr lang="he-IL" sz="1800" b="0" dirty="0" smtClean="0">
                          <a:solidFill>
                            <a:schemeClr val="tx1"/>
                          </a:solidFill>
                        </a:rPr>
                        <a:t>רכזת</a:t>
                      </a:r>
                      <a:endParaRPr lang="en-US" sz="1800" b="0" dirty="0">
                        <a:solidFill>
                          <a:schemeClr val="tx1"/>
                        </a:solidFill>
                      </a:endParaRPr>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solidFill>
                            <a:schemeClr val="tx1"/>
                          </a:solidFill>
                        </a:rPr>
                        <a:t>שם עברי</a:t>
                      </a:r>
                      <a:endParaRPr lang="en-US" sz="1600"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2763">
                <a:tc>
                  <a:txBody>
                    <a:bodyPr/>
                    <a:lstStyle/>
                    <a:p>
                      <a:pPr algn="r" rtl="1"/>
                      <a:r>
                        <a:rPr lang="he-IL" sz="1800" b="0" dirty="0" smtClean="0">
                          <a:solidFill>
                            <a:schemeClr val="tx1"/>
                          </a:solidFill>
                        </a:rPr>
                        <a:t>פיזית</a:t>
                      </a:r>
                      <a:endParaRPr lang="en-US" sz="1800" b="0" dirty="0">
                        <a:solidFill>
                          <a:schemeClr val="tx1"/>
                        </a:solidFill>
                      </a:endParaRPr>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solidFill>
                            <a:schemeClr val="tx1"/>
                          </a:solidFill>
                        </a:rPr>
                        <a:t>שכבה</a:t>
                      </a:r>
                      <a:endParaRPr lang="en-US" sz="1600" b="1" dirty="0">
                        <a:solidFill>
                          <a:schemeClr val="tx1"/>
                        </a:solidFill>
                      </a:endParaRPr>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לא מכיר כתובות</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t>מכיר כתובות</a:t>
                      </a:r>
                      <a:endParaRPr lang="en-US" sz="1600"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לא עורך</a:t>
                      </a:r>
                      <a:r>
                        <a:rPr lang="he-IL" baseline="0" dirty="0" smtClean="0"/>
                        <a:t> חבילות</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t>עורך חבילות?</a:t>
                      </a:r>
                      <a:endParaRPr lang="en-US" sz="1600"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30209">
                <a:tc>
                  <a:txBody>
                    <a:bodyPr/>
                    <a:lstStyle/>
                    <a:p>
                      <a:pPr algn="r" rtl="1"/>
                      <a:r>
                        <a:rPr lang="he-IL" dirty="0" smtClean="0"/>
                        <a:t>לא</a:t>
                      </a:r>
                      <a:endParaRPr lang="en-US" dirty="0"/>
                    </a:p>
                  </a:txBody>
                  <a:tcPr>
                    <a:lnL w="19050" cap="flat" cmpd="sng" algn="ctr">
                      <a:solidFill>
                        <a:schemeClr val="bg1">
                          <a:lumMod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1"/>
                      <a:r>
                        <a:rPr lang="he-IL" sz="1600" b="1" dirty="0" smtClean="0"/>
                        <a:t>יש לו כתובת </a:t>
                      </a:r>
                      <a:r>
                        <a:rPr lang="en-US" sz="1600" b="1" dirty="0" smtClean="0"/>
                        <a:t>IP</a:t>
                      </a:r>
                      <a:r>
                        <a:rPr lang="he-IL" sz="1600" b="1" dirty="0" smtClean="0"/>
                        <a:t>?</a:t>
                      </a:r>
                      <a:endParaRPr lang="en-US" sz="1600" b="1" dirty="0"/>
                    </a:p>
                  </a:txBody>
                  <a:tcPr>
                    <a:lnL w="12700" cap="flat" cmpd="sng" algn="ctr">
                      <a:solidFill>
                        <a:schemeClr val="bg1">
                          <a:lumMod val="75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sp>
        <p:nvSpPr>
          <p:cNvPr id="10" name="Content Placeholder 2"/>
          <p:cNvSpPr txBox="1">
            <a:spLocks/>
          </p:cNvSpPr>
          <p:nvPr/>
        </p:nvSpPr>
        <p:spPr>
          <a:xfrm>
            <a:off x="3922181" y="1155700"/>
            <a:ext cx="8045300" cy="5565775"/>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800" dirty="0" smtClean="0"/>
              <a:t>רכיב הרשת הבסיסי</a:t>
            </a:r>
            <a:r>
              <a:rPr lang="he-IL" sz="2800" dirty="0"/>
              <a:t> </a:t>
            </a:r>
            <a:r>
              <a:rPr lang="he-IL" sz="2800" dirty="0" smtClean="0"/>
              <a:t>ביותר.</a:t>
            </a:r>
          </a:p>
          <a:p>
            <a:r>
              <a:rPr lang="he-IL" sz="2800" dirty="0" smtClean="0"/>
              <a:t>אינו מכיר כתובות ואינו קורא חבילות, </a:t>
            </a:r>
            <a:r>
              <a:rPr lang="en-US" sz="2800" dirty="0" smtClean="0"/>
              <a:t/>
            </a:r>
            <a:br>
              <a:rPr lang="en-US" sz="2800" dirty="0" smtClean="0"/>
            </a:br>
            <a:r>
              <a:rPr lang="he-IL" sz="2800" dirty="0" smtClean="0"/>
              <a:t>מבחינתו אלו פשוט זרמים חשמליים.</a:t>
            </a:r>
          </a:p>
          <a:p>
            <a:r>
              <a:rPr lang="he-IL" sz="2800" dirty="0" smtClean="0"/>
              <a:t>בעל מספר כניסות.</a:t>
            </a:r>
          </a:p>
          <a:p>
            <a:r>
              <a:rPr lang="he-IL" sz="2800" b="1" dirty="0" smtClean="0"/>
              <a:t>תפקוד:</a:t>
            </a:r>
            <a:r>
              <a:rPr lang="en-US" sz="2800" b="1" dirty="0" smtClean="0"/>
              <a:t/>
            </a:r>
            <a:br>
              <a:rPr lang="en-US" sz="2800" b="1" dirty="0" smtClean="0"/>
            </a:br>
            <a:r>
              <a:rPr lang="he-IL" sz="2800" dirty="0" smtClean="0"/>
              <a:t>כאשר מתקבלת חבילה באחת הכניסות, </a:t>
            </a:r>
            <a:r>
              <a:rPr lang="en-US" sz="2800" dirty="0" smtClean="0"/>
              <a:t/>
            </a:r>
            <a:br>
              <a:rPr lang="en-US" sz="2800" dirty="0" smtClean="0"/>
            </a:br>
            <a:r>
              <a:rPr lang="he-IL" sz="2800" dirty="0" smtClean="0"/>
              <a:t>ה-</a:t>
            </a:r>
            <a:r>
              <a:rPr lang="en-US" sz="2800" dirty="0" smtClean="0"/>
              <a:t>Hub</a:t>
            </a:r>
            <a:r>
              <a:rPr lang="he-IL" sz="2800" dirty="0" smtClean="0"/>
              <a:t> משכפל אותה לשאר הפורטים שלו.</a:t>
            </a:r>
            <a:r>
              <a:rPr lang="en-US" sz="2400" b="1" dirty="0" smtClean="0"/>
              <a:t/>
            </a:r>
            <a:br>
              <a:rPr lang="en-US" sz="2400" b="1" dirty="0" smtClean="0"/>
            </a:br>
            <a:r>
              <a:rPr lang="en-US" sz="2400" b="1" dirty="0" smtClean="0"/>
              <a:t/>
            </a:r>
            <a:br>
              <a:rPr lang="en-US" sz="2400" b="1" dirty="0" smtClean="0"/>
            </a:br>
            <a:endParaRPr lang="he-IL" sz="2400" b="1" dirty="0" smtClean="0"/>
          </a:p>
          <a:p>
            <a:endParaRPr lang="en-US" sz="2800" dirty="0"/>
          </a:p>
        </p:txBody>
      </p:sp>
      <p:sp>
        <p:nvSpPr>
          <p:cNvPr id="5" name="Rectangle 4"/>
          <p:cNvSpPr/>
          <p:nvPr/>
        </p:nvSpPr>
        <p:spPr>
          <a:xfrm>
            <a:off x="295275" y="2585722"/>
            <a:ext cx="2052509"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
        <p:nvSpPr>
          <p:cNvPr id="11" name="Rectangle 10"/>
          <p:cNvSpPr/>
          <p:nvPr/>
        </p:nvSpPr>
        <p:spPr>
          <a:xfrm>
            <a:off x="290511" y="2946608"/>
            <a:ext cx="2052509"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
        <p:nvSpPr>
          <p:cNvPr id="12" name="Rectangle 11"/>
          <p:cNvSpPr/>
          <p:nvPr/>
        </p:nvSpPr>
        <p:spPr>
          <a:xfrm>
            <a:off x="280990" y="3301848"/>
            <a:ext cx="2052509"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
        <p:nvSpPr>
          <p:cNvPr id="13" name="Rectangle 12"/>
          <p:cNvSpPr/>
          <p:nvPr/>
        </p:nvSpPr>
        <p:spPr>
          <a:xfrm>
            <a:off x="280989" y="3662592"/>
            <a:ext cx="2052509" cy="293086"/>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smtClean="0">
                <a:solidFill>
                  <a:sysClr val="windowText" lastClr="000000"/>
                </a:solidFill>
              </a:rPr>
              <a:t>?</a:t>
            </a:r>
            <a:endParaRPr lang="en-US" dirty="0">
              <a:solidFill>
                <a:sysClr val="windowText" lastClr="000000"/>
              </a:solidFill>
            </a:endParaRPr>
          </a:p>
        </p:txBody>
      </p:sp>
    </p:spTree>
    <p:extLst>
      <p:ext uri="{BB962C8B-B14F-4D97-AF65-F5344CB8AC3E}">
        <p14:creationId xmlns:p14="http://schemas.microsoft.com/office/powerpoint/2010/main" val="401307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7170"/>
                                        </p:tgtEl>
                                        <p:attrNameLst>
                                          <p:attrName>style.visibility</p:attrName>
                                        </p:attrNameLst>
                                      </p:cBhvr>
                                      <p:to>
                                        <p:strVal val="visible"/>
                                      </p:to>
                                    </p:set>
                                    <p:animEffect transition="in" filter="fade">
                                      <p:cBhvr>
                                        <p:cTn id="16" dur="500"/>
                                        <p:tgtEl>
                                          <p:spTgt spid="717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fade">
                                      <p:cBhvr>
                                        <p:cTn id="26" dur="500"/>
                                        <p:tgtEl>
                                          <p:spTgt spid="10">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Effect transition="in" filter="fade">
                                      <p:cBhvr>
                                        <p:cTn id="31" dur="500"/>
                                        <p:tgtEl>
                                          <p:spTgt spid="10">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xEl>
                                              <p:pRg st="3" end="3"/>
                                            </p:txEl>
                                          </p:spTgt>
                                        </p:tgtEl>
                                        <p:attrNameLst>
                                          <p:attrName>style.visibility</p:attrName>
                                        </p:attrNameLst>
                                      </p:cBhvr>
                                      <p:to>
                                        <p:strVal val="visible"/>
                                      </p:to>
                                    </p:set>
                                    <p:animEffect transition="in" filter="fade">
                                      <p:cBhvr>
                                        <p:cTn id="36" dur="500"/>
                                        <p:tgtEl>
                                          <p:spTgt spid="10">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2" nodeType="clickEffect">
                                  <p:stCondLst>
                                    <p:cond delay="0"/>
                                  </p:stCondLst>
                                  <p:childTnLst>
                                    <p:animEffect transition="out" filter="wipe(down)">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2" nodeType="clickEffect">
                                  <p:stCondLst>
                                    <p:cond delay="0"/>
                                  </p:stCondLst>
                                  <p:childTnLst>
                                    <p:animEffect transition="out" filter="wipe(down)">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2" nodeType="clickEffect">
                                  <p:stCondLst>
                                    <p:cond delay="0"/>
                                  </p:stCondLst>
                                  <p:childTnLst>
                                    <p:animEffect transition="out" filter="wipe(down)">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2" nodeType="clickEffect">
                                  <p:stCondLst>
                                    <p:cond delay="0"/>
                                  </p:stCondLst>
                                  <p:childTnLst>
                                    <p:animEffect transition="out" filter="wipe(down)">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2" animBg="1"/>
      <p:bldP spid="11" grpId="2" animBg="1"/>
      <p:bldP spid="12" grpId="2" animBg="1"/>
      <p:bldP spid="13" grpId="2"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12" name="Straight Connector 11"/>
          <p:cNvCxnSpPr/>
          <p:nvPr/>
        </p:nvCxnSpPr>
        <p:spPr>
          <a:xfrm>
            <a:off x="5876903" y="3173057"/>
            <a:ext cx="53037" cy="2285559"/>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359430" y="2806995"/>
            <a:ext cx="7613909" cy="79419"/>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he-IL" dirty="0" smtClean="0"/>
              <a:t>רשת עם </a:t>
            </a:r>
            <a:r>
              <a:rPr lang="en-US" dirty="0" smtClean="0"/>
              <a:t>Hub</a:t>
            </a:r>
            <a:endParaRPr lang="en-US" dirty="0"/>
          </a:p>
        </p:txBody>
      </p:sp>
      <p:pic>
        <p:nvPicPr>
          <p:cNvPr id="14" name="Picture 1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1181615" y="2261777"/>
            <a:ext cx="1283636" cy="128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9512656" y="1985933"/>
            <a:ext cx="1304556"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ב'</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1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9540341" y="2296383"/>
            <a:ext cx="1249187" cy="125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a:xfrm>
            <a:off x="1181615" y="1951327"/>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א'</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6822"/>
          <a:stretch/>
        </p:blipFill>
        <p:spPr bwMode="auto">
          <a:xfrm flipH="1">
            <a:off x="5235085" y="4957268"/>
            <a:ext cx="1283636" cy="128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5320145" y="6338773"/>
            <a:ext cx="1294477" cy="310450"/>
          </a:xfrm>
          <a:prstGeom prst="roundRect">
            <a:avLst/>
          </a:prstGeom>
          <a:noFill/>
          <a:ln w="19050">
            <a:noFill/>
          </a:ln>
          <a:effectLst/>
        </p:spPr>
        <p:style>
          <a:lnRef idx="2">
            <a:schemeClr val="accent1"/>
          </a:lnRef>
          <a:fillRef idx="1">
            <a:schemeClr val="lt1"/>
          </a:fillRef>
          <a:effectRef idx="0">
            <a:schemeClr val="accent1"/>
          </a:effectRef>
          <a:fontRef idx="minor">
            <a:schemeClr val="dk1"/>
          </a:fontRef>
        </p:style>
        <p:txBody>
          <a:bodyPr tIns="0" bIns="45720" rtlCol="0" anchor="ctr"/>
          <a:lstStyle/>
          <a:p>
            <a:pPr algn="ctr" rtl="1"/>
            <a:r>
              <a:rPr lang="he-IL" b="1" dirty="0" smtClean="0">
                <a:solidFill>
                  <a:schemeClr val="tx1"/>
                </a:solidFill>
                <a:latin typeface="Tahoma" panose="020B0604030504040204" pitchFamily="34" charset="0"/>
                <a:ea typeface="Tahoma" panose="020B0604030504040204" pitchFamily="34" charset="0"/>
                <a:cs typeface="Tahoma" panose="020B0604030504040204" pitchFamily="34" charset="0"/>
              </a:rPr>
              <a:t>מחשב ג'</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122" name="Picture 2" descr="http://www.freevectors.net/files/large/HubLogoIcon.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23069" b="27442"/>
          <a:stretch/>
        </p:blipFill>
        <p:spPr bwMode="auto">
          <a:xfrm>
            <a:off x="4783598" y="2445062"/>
            <a:ext cx="2135810" cy="1056978"/>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2"/>
          <p:cNvSpPr txBox="1">
            <a:spLocks/>
          </p:cNvSpPr>
          <p:nvPr/>
        </p:nvSpPr>
        <p:spPr>
          <a:xfrm>
            <a:off x="6662237" y="4687411"/>
            <a:ext cx="5330643" cy="2589646"/>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800" dirty="0" smtClean="0"/>
              <a:t>למודל רשת זה, בו יש רכיב</a:t>
            </a:r>
            <a:r>
              <a:rPr lang="en-US" sz="2800" dirty="0" smtClean="0"/>
              <a:t/>
            </a:r>
            <a:br>
              <a:rPr lang="en-US" sz="2800" dirty="0" smtClean="0"/>
            </a:br>
            <a:r>
              <a:rPr lang="he-IL" sz="2800" dirty="0" smtClean="0"/>
              <a:t>אחד במרכז וכל המחשבים</a:t>
            </a:r>
            <a:r>
              <a:rPr lang="en-US" sz="2800" dirty="0" smtClean="0"/>
              <a:t/>
            </a:r>
            <a:br>
              <a:rPr lang="en-US" sz="2800" dirty="0" smtClean="0"/>
            </a:br>
            <a:r>
              <a:rPr lang="he-IL" sz="2800" dirty="0" smtClean="0"/>
              <a:t>מתחברים אליו, אנו קוראים</a:t>
            </a:r>
            <a:r>
              <a:rPr lang="en-US" sz="2800" dirty="0" smtClean="0"/>
              <a:t/>
            </a:r>
            <a:br>
              <a:rPr lang="en-US" sz="2800" dirty="0" smtClean="0"/>
            </a:br>
            <a:r>
              <a:rPr lang="he-IL" sz="2800" b="1" dirty="0" smtClean="0">
                <a:solidFill>
                  <a:srgbClr val="0099D5"/>
                </a:solidFill>
              </a:rPr>
              <a:t>תצורת כוכב.</a:t>
            </a:r>
            <a:endParaRPr lang="en-US" sz="2800" b="1" dirty="0">
              <a:solidFill>
                <a:srgbClr val="0099D5"/>
              </a:solidFill>
            </a:endParaRPr>
          </a:p>
        </p:txBody>
      </p:sp>
      <p:sp>
        <p:nvSpPr>
          <p:cNvPr id="20" name="Content Placeholder 2"/>
          <p:cNvSpPr txBox="1">
            <a:spLocks/>
          </p:cNvSpPr>
          <p:nvPr/>
        </p:nvSpPr>
        <p:spPr>
          <a:xfrm>
            <a:off x="-1402775" y="4779419"/>
            <a:ext cx="5330643" cy="2589646"/>
          </a:xfrm>
          <a:prstGeom prst="rect">
            <a:avLst/>
          </a:prstGeom>
        </p:spPr>
        <p:txBody>
          <a:bodyPr vert="horz" lIns="91440" tIns="45720" rIns="91440" bIns="45720" rtlCol="0">
            <a:normAutofit/>
          </a:bodyPr>
          <a:lstStyle>
            <a:lvl1pPr marL="292100" indent="-292100" algn="r" defTabSz="914400" rtl="1" eaLnBrk="1" latinLnBrk="0" hangingPunct="1">
              <a:lnSpc>
                <a:spcPct val="100000"/>
              </a:lnSpc>
              <a:spcBef>
                <a:spcPts val="1000"/>
              </a:spcBef>
              <a:buFont typeface="Wingdings" panose="05000000000000000000" pitchFamily="2" charset="2"/>
              <a:buChar char="§"/>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800100" indent="-279400" algn="r" defTabSz="914400" rtl="1" eaLnBrk="1" latinLnBrk="0" hangingPunct="1">
              <a:lnSpc>
                <a:spcPct val="100000"/>
              </a:lnSpc>
              <a:spcBef>
                <a:spcPts val="500"/>
              </a:spcBef>
              <a:buFont typeface="Wingdings" panose="05000000000000000000" pitchFamily="2" charset="2"/>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06500" indent="-246063" algn="r" defTabSz="914400" rtl="1" eaLnBrk="1" latinLnBrk="0" hangingPunct="1">
              <a:lnSpc>
                <a:spcPct val="100000"/>
              </a:lnSpc>
              <a:spcBef>
                <a:spcPts val="5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637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120900" indent="-246063" algn="r" defTabSz="914400" rtl="1" eaLnBrk="1" latinLnBrk="0" hangingPunct="1">
              <a:lnSpc>
                <a:spcPct val="100000"/>
              </a:lnSpc>
              <a:spcBef>
                <a:spcPts val="500"/>
              </a:spcBef>
              <a:buFont typeface="Wingdings" panose="05000000000000000000" pitchFamily="2" charset="2"/>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800" b="1" dirty="0" smtClean="0"/>
              <a:t>מהם החסרונות של </a:t>
            </a:r>
            <a:r>
              <a:rPr lang="en-US" sz="2800" b="1" dirty="0" smtClean="0"/>
              <a:t/>
            </a:r>
            <a:br>
              <a:rPr lang="en-US" sz="2800" b="1" dirty="0" smtClean="0"/>
            </a:br>
            <a:r>
              <a:rPr lang="he-IL" sz="2800" b="1" dirty="0" smtClean="0"/>
              <a:t>רשת עם </a:t>
            </a:r>
            <a:r>
              <a:rPr lang="en-US" sz="2800" b="1" dirty="0" smtClean="0"/>
              <a:t>Hub</a:t>
            </a:r>
            <a:r>
              <a:rPr lang="he-IL" sz="2800" b="1" dirty="0" smtClean="0"/>
              <a:t>?</a:t>
            </a:r>
            <a:endParaRPr lang="en-US" sz="2800" b="1" dirty="0">
              <a:solidFill>
                <a:srgbClr val="0099D5"/>
              </a:solidFill>
            </a:endParaRPr>
          </a:p>
        </p:txBody>
      </p:sp>
      <p:pic>
        <p:nvPicPr>
          <p:cNvPr id="21" name="Picture 2" descr="http://www.u7solutions.com/files/u7solutions/client-files/inline-images/emai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98389" y="2296383"/>
            <a:ext cx="516495" cy="361547"/>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2" name="Picture 2" descr="http://www.u7solutions.com/files/u7solutions/client-files/inline-images/emai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77569" y="2319322"/>
            <a:ext cx="516495" cy="361547"/>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2" presetClass="entr" presetSubtype="8"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0-#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nodeType="clickEffect">
                                  <p:stCondLst>
                                    <p:cond delay="0"/>
                                  </p:stCondLst>
                                  <p:childTnLst>
                                    <p:animMotion origin="layout" path="M 2.08333E-6 -1.11111E-6 L 0.23958 -0.00463 " pathEditMode="relative" rAng="0" ptsTypes="AA">
                                      <p:cBhvr>
                                        <p:cTn id="39" dur="2000" fill="hold"/>
                                        <p:tgtEl>
                                          <p:spTgt spid="21"/>
                                        </p:tgtEl>
                                        <p:attrNameLst>
                                          <p:attrName>ppt_x</p:attrName>
                                          <p:attrName>ppt_y</p:attrName>
                                        </p:attrNameLst>
                                      </p:cBhvr>
                                      <p:rCtr x="11979" y="-231"/>
                                    </p:animMotion>
                                  </p:childTnLst>
                                </p:cTn>
                              </p:par>
                              <p:par>
                                <p:cTn id="40" presetID="2" presetClass="entr" presetSubtype="8"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par>
                                <p:cTn id="44" presetID="42" presetClass="path" presetSubtype="0" accel="50000" decel="50000" fill="hold" nodeType="withEffect">
                                  <p:stCondLst>
                                    <p:cond delay="0"/>
                                  </p:stCondLst>
                                  <p:childTnLst>
                                    <p:animMotion origin="layout" path="M 4.16667E-6 -3.33333E-6 L 0.00117 0.30625 " pathEditMode="relative" rAng="0" ptsTypes="AA">
                                      <p:cBhvr>
                                        <p:cTn id="45" dur="2000" fill="hold"/>
                                        <p:tgtEl>
                                          <p:spTgt spid="22"/>
                                        </p:tgtEl>
                                        <p:attrNameLst>
                                          <p:attrName>ppt_x</p:attrName>
                                          <p:attrName>ppt_y</p:attrName>
                                        </p:attrNameLst>
                                      </p:cBhvr>
                                      <p:rCtr x="52" y="15301"/>
                                    </p:animMotion>
                                  </p:childTnLst>
                                </p:cTn>
                              </p:par>
                              <p:par>
                                <p:cTn id="46" presetID="42" presetClass="path" presetSubtype="0" accel="50000" decel="50000" fill="hold" nodeType="withEffect">
                                  <p:stCondLst>
                                    <p:cond delay="0"/>
                                  </p:stCondLst>
                                  <p:childTnLst>
                                    <p:animMotion origin="layout" path="M 0.23607 -0.00046 L 0.51888 0.00648 " pathEditMode="relative" rAng="0" ptsTypes="AA">
                                      <p:cBhvr>
                                        <p:cTn id="47" dur="2000" fill="hold"/>
                                        <p:tgtEl>
                                          <p:spTgt spid="21"/>
                                        </p:tgtEl>
                                        <p:attrNameLst>
                                          <p:attrName>ppt_x</p:attrName>
                                          <p:attrName>ppt_y</p:attrName>
                                        </p:attrNameLst>
                                      </p:cBhvr>
                                      <p:rCtr x="14141" y="347"/>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
                                            <p:txEl>
                                              <p:pRg st="0" end="0"/>
                                            </p:txEl>
                                          </p:spTgt>
                                        </p:tgtEl>
                                        <p:attrNameLst>
                                          <p:attrName>style.visibility</p:attrName>
                                        </p:attrNameLst>
                                      </p:cBhvr>
                                      <p:to>
                                        <p:strVal val="visible"/>
                                      </p:to>
                                    </p:set>
                                    <p:animEffect transition="in" filter="fade">
                                      <p:cBhvr>
                                        <p:cTn id="52" dur="500"/>
                                        <p:tgtEl>
                                          <p:spTgt spid="1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
                                            <p:txEl>
                                              <p:pRg st="0" end="0"/>
                                            </p:txEl>
                                          </p:spTgt>
                                        </p:tgtEl>
                                        <p:attrNameLst>
                                          <p:attrName>style.visibility</p:attrName>
                                        </p:attrNameLst>
                                      </p:cBhvr>
                                      <p:to>
                                        <p:strVal val="visible"/>
                                      </p:to>
                                    </p:set>
                                    <p:animEffect transition="in" filter="fade">
                                      <p:cBhvr>
                                        <p:cTn id="5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7"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E6344891-1CB6-4A57-A155-EB64E180966C}" vid="{062B489F-C423-484C-B74A-4EAA63EBA3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29785</TotalTime>
  <Words>5305</Words>
  <Application>Microsoft Office PowerPoint</Application>
  <PresentationFormat>Widescreen</PresentationFormat>
  <Paragraphs>861</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David</vt:lpstr>
      <vt:lpstr>Tahoma</vt:lpstr>
      <vt:lpstr>Verdana</vt:lpstr>
      <vt:lpstr>Wingdings</vt:lpstr>
      <vt:lpstr>Office Theme</vt:lpstr>
      <vt:lpstr>איך בונים רשת  רכיבי רשת, NAT, DHCP</vt:lpstr>
      <vt:lpstr>בשיעור הקודם...</vt:lpstr>
      <vt:lpstr>מה נעשה היום</vt:lpstr>
      <vt:lpstr>תזכורת – איך נעות חבילות ברשת</vt:lpstr>
      <vt:lpstr>אבל.... זה לא מדויק</vt:lpstr>
      <vt:lpstr>בואו נבנה יחד רשת!</vt:lpstr>
      <vt:lpstr>שלב 2 – הוספת מחשב שלישי</vt:lpstr>
      <vt:lpstr>Hub</vt:lpstr>
      <vt:lpstr>רשת עם Hub</vt:lpstr>
      <vt:lpstr>Switch</vt:lpstr>
      <vt:lpstr>Switch</vt:lpstr>
      <vt:lpstr>הרשת שלנו גדלה...</vt:lpstr>
      <vt:lpstr>Router</vt:lpstr>
      <vt:lpstr>Router</vt:lpstr>
      <vt:lpstr>רשת אלחוטית</vt:lpstr>
      <vt:lpstr>רשת אלחוטית</vt:lpstr>
      <vt:lpstr>חיבור לרשת האינטרנט</vt:lpstr>
      <vt:lpstr>NAT</vt:lpstr>
      <vt:lpstr>מה ה-IP שלי?</vt:lpstr>
      <vt:lpstr>שימוש ב-NAT</vt:lpstr>
      <vt:lpstr>אבל מה יקרה כשנקבל תשובה?</vt:lpstr>
      <vt:lpstr>תזכורת: 4 מאפייני החיבור</vt:lpstr>
      <vt:lpstr>שימוש ב-NAT</vt:lpstr>
      <vt:lpstr>NAT עם החלפת פורט</vt:lpstr>
      <vt:lpstr>וכשהתשובה חוזרת....</vt:lpstr>
      <vt:lpstr>אבל מה אם....</vt:lpstr>
      <vt:lpstr>בעיית NAT ו-P2P</vt:lpstr>
      <vt:lpstr>פתרון א': Port Forwarding</vt:lpstr>
      <vt:lpstr>פתרון ב': UPnP</vt:lpstr>
      <vt:lpstr>פתרון ג': NAT Traversal</vt:lpstr>
      <vt:lpstr>המשך: NAT Traversal</vt:lpstr>
      <vt:lpstr>פתרון ג': NAT Traversal</vt:lpstr>
      <vt:lpstr>סיכום: הרשת שלנו בבית</vt:lpstr>
      <vt:lpstr>איך מצטרפים לרשת?</vt:lpstr>
      <vt:lpstr>שלב א':</vt:lpstr>
      <vt:lpstr>שלב ב':</vt:lpstr>
      <vt:lpstr>2 דרכים לקבל IP ברשת</vt:lpstr>
      <vt:lpstr>הגדרת IP ידנית</vt:lpstr>
      <vt:lpstr>DHCP</vt:lpstr>
      <vt:lpstr>תהליך קבלת IP ב-DHCP</vt:lpstr>
      <vt:lpstr>ויותר בפירוט..</vt:lpstr>
      <vt:lpstr>ויותר בפירוט..</vt:lpstr>
      <vt:lpstr>הראוטר הביתי שלכם...</vt:lpstr>
      <vt:lpstr>תרגול</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מודל השכבות</dc:title>
  <dc:creator>AA</dc:creator>
  <cp:lastModifiedBy>AA</cp:lastModifiedBy>
  <cp:revision>3310</cp:revision>
  <cp:lastPrinted>2016-10-01T22:11:51Z</cp:lastPrinted>
  <dcterms:created xsi:type="dcterms:W3CDTF">2016-07-03T20:18:37Z</dcterms:created>
  <dcterms:modified xsi:type="dcterms:W3CDTF">2018-01-08T18:37:54Z</dcterms:modified>
</cp:coreProperties>
</file>