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sldIdLst>
    <p:sldId id="256" r:id="rId2"/>
    <p:sldId id="257" r:id="rId3"/>
    <p:sldId id="258" r:id="rId4"/>
    <p:sldId id="259" r:id="rId5"/>
    <p:sldId id="278" r:id="rId6"/>
    <p:sldId id="260" r:id="rId7"/>
    <p:sldId id="261" r:id="rId8"/>
    <p:sldId id="262" r:id="rId9"/>
    <p:sldId id="267" r:id="rId10"/>
    <p:sldId id="268" r:id="rId11"/>
    <p:sldId id="269" r:id="rId12"/>
    <p:sldId id="279" r:id="rId13"/>
    <p:sldId id="280" r:id="rId14"/>
    <p:sldId id="281" r:id="rId15"/>
    <p:sldId id="282" r:id="rId16"/>
    <p:sldId id="273" r:id="rId17"/>
    <p:sldId id="275" r:id="rId18"/>
    <p:sldId id="276" r:id="rId19"/>
    <p:sldId id="277" r:id="rId20"/>
    <p:sldId id="274"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7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6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5123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2039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103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697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0564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43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7674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1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3847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33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06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54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smtClean="0"/>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15743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smtClean="0"/>
              <a:pPr/>
              <a:t>9/3/2017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06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85860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652841" y="1238342"/>
            <a:ext cx="7766936" cy="1646302"/>
          </a:xfrm>
        </p:spPr>
        <p:txBody>
          <a:bodyPr/>
          <a:lstStyle/>
          <a:p>
            <a:pPr algn="ctr"/>
            <a:r>
              <a:rPr lang="en-US" b="1" dirty="0"/>
              <a:t>ABC path</a:t>
            </a:r>
            <a:endParaRPr lang="he-IL" b="1" dirty="0"/>
          </a:p>
        </p:txBody>
      </p:sp>
      <p:sp>
        <p:nvSpPr>
          <p:cNvPr id="3" name="כותרת משנה 2"/>
          <p:cNvSpPr>
            <a:spLocks noGrp="1"/>
          </p:cNvSpPr>
          <p:nvPr>
            <p:ph type="subTitle" idx="1"/>
          </p:nvPr>
        </p:nvSpPr>
        <p:spPr/>
        <p:txBody>
          <a:bodyPr/>
          <a:lstStyle/>
          <a:p>
            <a:r>
              <a:rPr lang="he-IL" dirty="0"/>
              <a:t>מגישות: ענבל אביטל ונעם צוברי.</a:t>
            </a:r>
          </a:p>
        </p:txBody>
      </p:sp>
    </p:spTree>
    <p:extLst>
      <p:ext uri="{BB962C8B-B14F-4D97-AF65-F5344CB8AC3E}">
        <p14:creationId xmlns:p14="http://schemas.microsoft.com/office/powerpoint/2010/main" val="338601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77334" y="1192697"/>
            <a:ext cx="8596668" cy="4848666"/>
          </a:xfrm>
        </p:spPr>
        <p:txBody>
          <a:bodyPr/>
          <a:lstStyle/>
          <a:p>
            <a:r>
              <a:rPr lang="he-IL" dirty="0"/>
              <a:t>עבור כל אחת מהן ייבדק המיקום של האותיות העוקבות.</a:t>
            </a:r>
          </a:p>
          <a:p>
            <a:r>
              <a:rPr lang="he-IL" dirty="0"/>
              <a:t>במידה והגענו למצב שאין פתרון עבור אות מסוימת, נעזוב את האופציה הנוכחית ונעבור לאופציה אחרת.</a:t>
            </a:r>
          </a:p>
          <a:p>
            <a:r>
              <a:rPr lang="he-IL" dirty="0"/>
              <a:t>במידה והגענו למצב בו כל האותיות מסודרות על הלוח לפי האילוצים- נחזיר את הפתרון.</a:t>
            </a:r>
          </a:p>
          <a:p>
            <a:r>
              <a:rPr lang="he-IL" dirty="0"/>
              <a:t>בסוף ריצת האלגוריתם נקבל את הפתרון:</a:t>
            </a:r>
          </a:p>
          <a:p>
            <a:endParaRPr lang="he-IL" dirty="0"/>
          </a:p>
        </p:txBody>
      </p:sp>
      <p:pic>
        <p:nvPicPr>
          <p:cNvPr id="4" name="תמונה 3"/>
          <p:cNvPicPr>
            <a:picLocks noChangeAspect="1"/>
          </p:cNvPicPr>
          <p:nvPr/>
        </p:nvPicPr>
        <p:blipFill>
          <a:blip r:embed="rId2"/>
          <a:stretch>
            <a:fillRect/>
          </a:stretch>
        </p:blipFill>
        <p:spPr>
          <a:xfrm>
            <a:off x="3652499" y="3660113"/>
            <a:ext cx="2646338" cy="2381250"/>
          </a:xfrm>
          <a:prstGeom prst="rect">
            <a:avLst/>
          </a:prstGeom>
        </p:spPr>
      </p:pic>
    </p:spTree>
    <p:extLst>
      <p:ext uri="{BB962C8B-B14F-4D97-AF65-F5344CB8AC3E}">
        <p14:creationId xmlns:p14="http://schemas.microsoft.com/office/powerpoint/2010/main" val="21160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פתרון שני: רדוקציה לבעיית </a:t>
            </a:r>
            <a:r>
              <a:rPr lang="en-US" dirty="0"/>
              <a:t>SAT</a:t>
            </a:r>
            <a:endParaRPr lang="he-IL" dirty="0"/>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normAutofit/>
              </a:bodyPr>
              <a:lstStyle/>
              <a:p>
                <a:pPr marL="0" indent="0">
                  <a:buNone/>
                </a:pPr>
                <a:r>
                  <a:rPr lang="he-IL" sz="2000" b="1" u="sng" dirty="0"/>
                  <a:t>תרגום הקלט:</a:t>
                </a:r>
              </a:p>
              <a:p>
                <a:pPr marL="0" indent="0">
                  <a:buNone/>
                </a:pPr>
                <a:r>
                  <a:rPr lang="he-IL" sz="2000" dirty="0"/>
                  <a:t>במשחק שלנו </a:t>
                </a:r>
                <a:r>
                  <a:rPr lang="en-US" sz="2000" dirty="0"/>
                  <a:t>n=5</a:t>
                </a:r>
                <a:r>
                  <a:rPr lang="he-IL" sz="2000" dirty="0"/>
                  <a:t> ולכן גודל הלוח (המערך הדו </a:t>
                </a:r>
                <a:r>
                  <a:rPr lang="he-IL" sz="2000" dirty="0" err="1"/>
                  <a:t>מימדי</a:t>
                </a:r>
                <a:r>
                  <a:rPr lang="he-IL" sz="2000"/>
                  <a:t>) </a:t>
                </a:r>
                <a:r>
                  <a:rPr lang="he-IL" sz="2000" smtClean="0"/>
                  <a:t>הינו 25 </a:t>
                </a:r>
                <a:r>
                  <a:rPr lang="he-IL" sz="2000" dirty="0"/>
                  <a:t>(</a:t>
                </a:r>
                <a14:m>
                  <m:oMath xmlns:m="http://schemas.openxmlformats.org/officeDocument/2006/math">
                    <m:sSup>
                      <m:sSupPr>
                        <m:ctrlPr>
                          <a:rPr lang="en-US" altLang="he-IL" sz="2000" i="1">
                            <a:solidFill>
                              <a:srgbClr val="000000"/>
                            </a:solidFill>
                            <a:latin typeface="Cambria Math" panose="02040503050406030204" pitchFamily="18" charset="0"/>
                          </a:rPr>
                        </m:ctrlPr>
                      </m:sSupPr>
                      <m:e>
                        <m:r>
                          <a:rPr lang="en-US" altLang="he-IL" sz="2000" i="1">
                            <a:solidFill>
                              <a:srgbClr val="000000"/>
                            </a:solidFill>
                            <a:latin typeface="Cambria Math" panose="02040503050406030204" pitchFamily="18" charset="0"/>
                          </a:rPr>
                          <m:t> </m:t>
                        </m:r>
                        <m:r>
                          <a:rPr lang="en-US" altLang="he-IL" sz="2000" i="1">
                            <a:solidFill>
                              <a:srgbClr val="000000"/>
                            </a:solidFill>
                            <a:latin typeface="Cambria Math" panose="02040503050406030204" pitchFamily="18" charset="0"/>
                          </a:rPr>
                          <m:t>𝑛</m:t>
                        </m:r>
                      </m:e>
                      <m:sup>
                        <m:r>
                          <a:rPr lang="en-US" altLang="he-IL" sz="2000" b="0" i="1" smtClean="0">
                            <a:solidFill>
                              <a:srgbClr val="000000"/>
                            </a:solidFill>
                            <a:latin typeface="Cambria Math" panose="02040503050406030204" pitchFamily="18" charset="0"/>
                          </a:rPr>
                          <m:t>2</m:t>
                        </m:r>
                      </m:sup>
                    </m:sSup>
                  </m:oMath>
                </a14:m>
                <a:r>
                  <a:rPr lang="he-IL" sz="2000" dirty="0"/>
                  <a:t>).</a:t>
                </a:r>
              </a:p>
              <a:p>
                <a:pPr marL="0" indent="0">
                  <a:buNone/>
                </a:pPr>
                <a:r>
                  <a:rPr lang="he-IL" sz="2000" dirty="0"/>
                  <a:t>נמספר את התאים במערך הדו-</a:t>
                </a:r>
                <a:r>
                  <a:rPr lang="he-IL" sz="2000" dirty="0" err="1"/>
                  <a:t>מימדי</a:t>
                </a:r>
                <a:r>
                  <a:rPr lang="he-IL" sz="2000" dirty="0"/>
                  <a:t> במספרים 0-24.</a:t>
                </a:r>
              </a:p>
              <a:p>
                <a:pPr marL="0" indent="0">
                  <a:buNone/>
                </a:pPr>
                <a:r>
                  <a:rPr lang="he-IL" sz="2000" dirty="0"/>
                  <a:t>ניצור עבור כל אות </a:t>
                </a:r>
                <a:r>
                  <a:rPr lang="en-US" sz="2000" dirty="0"/>
                  <a:t>n</a:t>
                </a:r>
                <a:r>
                  <a:rPr lang="he-IL" sz="2000" dirty="0"/>
                  <a:t> </a:t>
                </a:r>
                <a:r>
                  <a:rPr lang="he-IL" sz="2000" dirty="0" err="1"/>
                  <a:t>ליטרלים</a:t>
                </a:r>
                <a:r>
                  <a:rPr lang="he-IL" sz="2000" dirty="0"/>
                  <a:t>, המתאימים ל-</a:t>
                </a:r>
                <a:r>
                  <a:rPr lang="en-US" sz="2000" dirty="0"/>
                  <a:t>n</a:t>
                </a:r>
                <a:r>
                  <a:rPr lang="he-IL" sz="2000" dirty="0"/>
                  <a:t> המשבצות בהן היא יכולה להיות ממוקמת בהתאם לרמזים. כלומר יהיו לנו </a:t>
                </a:r>
                <a14:m>
                  <m:oMath xmlns:m="http://schemas.openxmlformats.org/officeDocument/2006/math">
                    <m:sSup>
                      <m:sSupPr>
                        <m:ctrlPr>
                          <a:rPr lang="en-US" altLang="he-IL" sz="2000" i="1">
                            <a:solidFill>
                              <a:srgbClr val="000000"/>
                            </a:solidFill>
                            <a:latin typeface="Cambria Math" panose="02040503050406030204" pitchFamily="18" charset="0"/>
                          </a:rPr>
                        </m:ctrlPr>
                      </m:sSupPr>
                      <m:e>
                        <m:sSup>
                          <m:sSupPr>
                            <m:ctrlPr>
                              <a:rPr lang="en-US" altLang="he-IL" sz="2000" i="1">
                                <a:solidFill>
                                  <a:srgbClr val="000000"/>
                                </a:solidFill>
                                <a:latin typeface="Cambria Math" panose="02040503050406030204" pitchFamily="18" charset="0"/>
                              </a:rPr>
                            </m:ctrlPr>
                          </m:sSupPr>
                          <m:e>
                            <m:r>
                              <a:rPr lang="en-US" altLang="he-IL" sz="2000" i="1">
                                <a:solidFill>
                                  <a:srgbClr val="000000"/>
                                </a:solidFill>
                                <a:latin typeface="Cambria Math" panose="02040503050406030204" pitchFamily="18" charset="0"/>
                              </a:rPr>
                              <m:t> </m:t>
                            </m:r>
                            <m:r>
                              <a:rPr lang="en-US" altLang="he-IL" sz="2000" i="1">
                                <a:solidFill>
                                  <a:srgbClr val="000000"/>
                                </a:solidFill>
                                <a:latin typeface="Cambria Math" panose="02040503050406030204" pitchFamily="18" charset="0"/>
                              </a:rPr>
                              <m:t>𝑛</m:t>
                            </m:r>
                          </m:e>
                          <m:sup>
                            <m:r>
                              <a:rPr lang="en-US" altLang="he-IL" sz="2000" b="0" i="1" smtClean="0">
                                <a:solidFill>
                                  <a:srgbClr val="000000"/>
                                </a:solidFill>
                                <a:latin typeface="Cambria Math" panose="02040503050406030204" pitchFamily="18" charset="0"/>
                              </a:rPr>
                              <m:t>2</m:t>
                            </m:r>
                          </m:sup>
                        </m:sSup>
                        <m:r>
                          <a:rPr lang="en-US" altLang="he-IL" sz="2000" b="0" i="1"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𝑛</m:t>
                        </m:r>
                        <m:r>
                          <a:rPr lang="en-US" altLang="he-IL" sz="2000" b="0" i="1"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𝑛</m:t>
                        </m:r>
                      </m:e>
                      <m:sup>
                        <m:r>
                          <a:rPr lang="en-US" altLang="he-IL" sz="2000" b="0" i="1" smtClean="0">
                            <a:solidFill>
                              <a:srgbClr val="000000"/>
                            </a:solidFill>
                            <a:latin typeface="Cambria Math" panose="02040503050406030204" pitchFamily="18" charset="0"/>
                          </a:rPr>
                          <m:t>3</m:t>
                        </m:r>
                      </m:sup>
                    </m:sSup>
                  </m:oMath>
                </a14:m>
                <a:r>
                  <a:rPr lang="he-IL" sz="2000" dirty="0"/>
                  <a:t>ליטרלים.</a:t>
                </a:r>
              </a:p>
              <a:p>
                <a:pPr marL="0" indent="0">
                  <a:buNone/>
                </a:pPr>
                <a:r>
                  <a:rPr lang="he-IL" sz="2000" dirty="0"/>
                  <a:t>נסמן את המשתנים באופן הבא:</a:t>
                </a:r>
              </a:p>
              <a:p>
                <a:pPr marL="0" indent="0">
                  <a:buNone/>
                </a:pPr>
                <a:r>
                  <a:rPr lang="he-IL" sz="2000" dirty="0"/>
                  <a:t>עבור האות </a:t>
                </a:r>
                <a:r>
                  <a:rPr lang="en-US" sz="2000" dirty="0" err="1"/>
                  <a:t>i</a:t>
                </a:r>
                <a:r>
                  <a:rPr lang="he-IL" sz="2000" dirty="0"/>
                  <a:t> אותה ניתן למקם בתא מספר </a:t>
                </a:r>
                <a:r>
                  <a:rPr lang="en-US" sz="2000" dirty="0"/>
                  <a:t>j</a:t>
                </a:r>
                <a:r>
                  <a:rPr lang="he-IL" sz="2000" dirty="0"/>
                  <a:t>, ניצור את </a:t>
                </a:r>
                <a:r>
                  <a:rPr lang="he-IL" sz="2000" dirty="0" err="1"/>
                  <a:t>הליטרל</a:t>
                </a:r>
                <a:r>
                  <a:rPr lang="he-IL" sz="2000" dirty="0"/>
                  <a:t> הבא:</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𝑗𝑖</m:t>
                          </m:r>
                        </m:sub>
                      </m:sSub>
                    </m:oMath>
                  </m:oMathPara>
                </a14:m>
                <a:endParaRPr lang="en-US" sz="2000" b="0" dirty="0"/>
              </a:p>
              <a:p>
                <a:pPr marL="0" indent="0">
                  <a:buNone/>
                </a:pPr>
                <a:endParaRPr lang="he-IL" sz="2000"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rotWithShape="0">
                <a:blip r:embed="rId2"/>
                <a:stretch>
                  <a:fillRect t="-785" r="-780"/>
                </a:stretch>
              </a:blipFill>
            </p:spPr>
            <p:txBody>
              <a:bodyPr/>
              <a:lstStyle/>
              <a:p>
                <a:r>
                  <a:rPr lang="he-IL">
                    <a:noFill/>
                  </a:rPr>
                  <a:t> </a:t>
                </a:r>
              </a:p>
            </p:txBody>
          </p:sp>
        </mc:Fallback>
      </mc:AlternateContent>
    </p:spTree>
    <p:extLst>
      <p:ext uri="{BB962C8B-B14F-4D97-AF65-F5344CB8AC3E}">
        <p14:creationId xmlns:p14="http://schemas.microsoft.com/office/powerpoint/2010/main" val="42133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575186" y="1611949"/>
            <a:ext cx="8596668" cy="3880773"/>
          </a:xfrm>
        </p:spPr>
        <p:txBody>
          <a:bodyPr>
            <a:normAutofit/>
          </a:bodyPr>
          <a:lstStyle/>
          <a:p>
            <a:r>
              <a:rPr lang="he-IL" b="1" u="sng" dirty="0"/>
              <a:t>תיאור הרדוקציה:</a:t>
            </a:r>
          </a:p>
          <a:p>
            <a:r>
              <a:rPr lang="he-IL" dirty="0"/>
              <a:t>נבנה פסוק באופן הבא:</a:t>
            </a:r>
          </a:p>
          <a:p>
            <a:r>
              <a:rPr lang="he-IL" dirty="0"/>
              <a:t>ראשית, נרצה לוודא שבכל משבצת תמוקם אות אחת בדיוק. נעשה זאת על ידי בניית הפסוקיות הבאות:</a:t>
            </a:r>
          </a:p>
          <a:p>
            <a:r>
              <a:rPr lang="he-IL" dirty="0"/>
              <a:t>בהינתן משבצת </a:t>
            </a:r>
            <a:r>
              <a:rPr lang="en-US" dirty="0"/>
              <a:t>j</a:t>
            </a:r>
            <a:r>
              <a:rPr lang="he-IL" dirty="0"/>
              <a:t>, בה יכולות להיות ממוקמות </a:t>
            </a:r>
            <a:r>
              <a:rPr lang="en-US" dirty="0"/>
              <a:t>n</a:t>
            </a:r>
            <a:r>
              <a:rPr lang="he-IL" dirty="0"/>
              <a:t> אותיות ניצור עבור כל זוג אותיות פסוקית שמכילה את שלילת 2 </a:t>
            </a:r>
            <a:r>
              <a:rPr lang="he-IL" dirty="0" err="1"/>
              <a:t>הליטרלים</a:t>
            </a:r>
            <a:r>
              <a:rPr lang="he-IL" dirty="0"/>
              <a:t> שמבטאים כי האותיות ימוקמו במשבצת </a:t>
            </a:r>
            <a:r>
              <a:rPr lang="en-AU" dirty="0"/>
              <a:t>j</a:t>
            </a:r>
            <a:r>
              <a:rPr lang="he-IL" dirty="0"/>
              <a:t>.</a:t>
            </a:r>
          </a:p>
          <a:p>
            <a:r>
              <a:rPr lang="he-IL" dirty="0"/>
              <a:t>לדוגמא, בהינתן משבצת </a:t>
            </a:r>
            <a:r>
              <a:rPr lang="en-US" dirty="0"/>
              <a:t>j</a:t>
            </a:r>
            <a:r>
              <a:rPr lang="he-IL" dirty="0"/>
              <a:t> בה יכולות להיות ממוקמות האותיות </a:t>
            </a:r>
            <a:r>
              <a:rPr lang="en-US" dirty="0"/>
              <a:t>A,B,C</a:t>
            </a:r>
            <a:r>
              <a:rPr lang="he-IL" dirty="0"/>
              <a:t> ניצור את הפסוקיות הבאה:</a:t>
            </a:r>
          </a:p>
          <a:p>
            <a:endParaRPr lang="he-IL" dirty="0"/>
          </a:p>
        </p:txBody>
      </p:sp>
      <mc:AlternateContent xmlns:mc="http://schemas.openxmlformats.org/markup-compatibility/2006" xmlns:a14="http://schemas.microsoft.com/office/drawing/2010/main">
        <mc:Choice Requires="a14">
          <p:sp>
            <p:nvSpPr>
              <p:cNvPr id="4" name="TextBox 3"/>
              <p:cNvSpPr txBox="1"/>
              <p:nvPr/>
            </p:nvSpPr>
            <p:spPr>
              <a:xfrm>
                <a:off x="1705429" y="4592864"/>
                <a:ext cx="7395028" cy="299313"/>
              </a:xfrm>
              <a:prstGeom prst="rect">
                <a:avLst/>
              </a:prstGeom>
              <a:noFill/>
            </p:spPr>
            <p:txBody>
              <a:bodyPr wrap="square" lIns="0" tIns="0" rIns="0" bIns="0" rtlCol="1">
                <a:spAutoFit/>
              </a:bodyPr>
              <a:lstStyle/>
              <a:p>
                <a:r>
                  <a:rPr lang="he-IL" dirty="0"/>
                  <a:t>)</a:t>
                </a:r>
                <a:r>
                  <a:rPr lang="en-US" dirty="0"/>
                  <a:t>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b="0" i="1" smtClean="0">
                                <a:latin typeface="Cambria Math" panose="02040503050406030204" pitchFamily="18" charset="0"/>
                              </a:rPr>
                              <m:t>𝐴</m:t>
                            </m:r>
                          </m:sub>
                        </m:sSub>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b="0" i="1" smtClean="0">
                                <a:latin typeface="Cambria Math" panose="02040503050406030204" pitchFamily="18" charset="0"/>
                              </a:rPr>
                              <m:t>𝐵</m:t>
                            </m:r>
                            <m:r>
                              <a:rPr lang="en-US" i="1">
                                <a:latin typeface="Cambria Math" panose="02040503050406030204" pitchFamily="18" charset="0"/>
                              </a:rPr>
                              <m:t>  </m:t>
                            </m:r>
                          </m:sub>
                        </m:sSub>
                      </m:e>
                    </m:acc>
                    <m:r>
                      <a:rPr lang="en-US" b="0" i="1" smtClean="0">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b="0" i="1" smtClean="0">
                                <a:latin typeface="Cambria Math" panose="02040503050406030204" pitchFamily="18" charset="0"/>
                              </a:rPr>
                              <m:t>𝐴</m:t>
                            </m:r>
                          </m:sub>
                        </m:sSub>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𝑗𝐶</m:t>
                            </m:r>
                            <m:r>
                              <a:rPr lang="en-US" i="1">
                                <a:latin typeface="Cambria Math" panose="02040503050406030204" pitchFamily="18" charset="0"/>
                              </a:rPr>
                              <m:t>  </m:t>
                            </m:r>
                          </m:sub>
                        </m:sSub>
                      </m:e>
                    </m:acc>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𝑗𝐵</m:t>
                            </m:r>
                          </m:sub>
                        </m:sSub>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𝑗𝐶</m:t>
                            </m:r>
                            <m:r>
                              <a:rPr lang="en-US" i="1">
                                <a:latin typeface="Cambria Math" panose="02040503050406030204" pitchFamily="18" charset="0"/>
                              </a:rPr>
                              <m:t>  </m:t>
                            </m:r>
                          </m:sub>
                        </m:sSub>
                      </m:e>
                    </m:acc>
                    <m:r>
                      <a:rPr lang="en-US" i="1">
                        <a:latin typeface="Cambria Math" panose="02040503050406030204" pitchFamily="18" charset="0"/>
                      </a:rPr>
                      <m:t>)</m:t>
                    </m:r>
                  </m:oMath>
                </a14:m>
                <a:r>
                  <a:rPr lang="en-US" dirty="0"/>
                  <a:t> </a:t>
                </a:r>
                <a:endParaRPr lang="he-IL" dirty="0"/>
              </a:p>
            </p:txBody>
          </p:sp>
        </mc:Choice>
        <mc:Fallback xmlns="">
          <p:sp>
            <p:nvSpPr>
              <p:cNvPr id="4" name="TextBox 3"/>
              <p:cNvSpPr txBox="1">
                <a:spLocks noRot="1" noChangeAspect="1" noMove="1" noResize="1" noEditPoints="1" noAdjustHandles="1" noChangeArrowheads="1" noChangeShapeType="1" noTextEdit="1"/>
              </p:cNvSpPr>
              <p:nvPr/>
            </p:nvSpPr>
            <p:spPr>
              <a:xfrm>
                <a:off x="1705429" y="4592864"/>
                <a:ext cx="7395028" cy="299313"/>
              </a:xfrm>
              <a:prstGeom prst="rect">
                <a:avLst/>
              </a:prstGeom>
              <a:blipFill rotWithShape="0">
                <a:blip r:embed="rId2"/>
                <a:stretch>
                  <a:fillRect l="-2061" t="-26000" b="-38000"/>
                </a:stretch>
              </a:blipFill>
            </p:spPr>
            <p:txBody>
              <a:bodyPr/>
              <a:lstStyle/>
              <a:p>
                <a:r>
                  <a:rPr lang="he-IL">
                    <a:noFill/>
                  </a:rPr>
                  <a:t> </a:t>
                </a:r>
              </a:p>
            </p:txBody>
          </p:sp>
        </mc:Fallback>
      </mc:AlternateContent>
    </p:spTree>
    <p:extLst>
      <p:ext uri="{BB962C8B-B14F-4D97-AF65-F5344CB8AC3E}">
        <p14:creationId xmlns:p14="http://schemas.microsoft.com/office/powerpoint/2010/main" val="257005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95047" y="767218"/>
            <a:ext cx="8931123" cy="5807753"/>
          </a:xfrm>
        </p:spPr>
        <p:txBody>
          <a:bodyPr>
            <a:normAutofit/>
          </a:bodyPr>
          <a:lstStyle/>
          <a:p>
            <a:r>
              <a:rPr lang="he-IL" dirty="0"/>
              <a:t>כעת, נרצה לוודא שכל אות תמוקם בתא אחד בלבד. נעשה זאת על ידי בניית הפסוקיות הבאות:</a:t>
            </a:r>
          </a:p>
          <a:p>
            <a:r>
              <a:rPr lang="he-IL" dirty="0"/>
              <a:t>בהינתן אות </a:t>
            </a:r>
            <a:r>
              <a:rPr lang="en-US" dirty="0"/>
              <a:t>k</a:t>
            </a:r>
            <a:r>
              <a:rPr lang="he-IL" dirty="0"/>
              <a:t> היכולה להיות ממוקמת ב-</a:t>
            </a:r>
            <a:r>
              <a:rPr lang="en-US" dirty="0"/>
              <a:t>n</a:t>
            </a:r>
            <a:r>
              <a:rPr lang="he-IL" dirty="0"/>
              <a:t> משבצות, ניצור עבור כל זוג משבצות פסוקית שמכילה את שלילת 2 </a:t>
            </a:r>
            <a:r>
              <a:rPr lang="he-IL" dirty="0" err="1"/>
              <a:t>הליטרלים</a:t>
            </a:r>
            <a:r>
              <a:rPr lang="he-IL" dirty="0"/>
              <a:t> שמבטאים כי האות </a:t>
            </a:r>
            <a:r>
              <a:rPr lang="en-AU" dirty="0"/>
              <a:t>k</a:t>
            </a:r>
            <a:r>
              <a:rPr lang="he-IL" dirty="0"/>
              <a:t> תמוקם באותה משבצת.</a:t>
            </a:r>
          </a:p>
          <a:p>
            <a:endParaRPr lang="he-IL" dirty="0"/>
          </a:p>
          <a:p>
            <a:r>
              <a:rPr lang="he-IL" dirty="0"/>
              <a:t>לדוגמא, בהינתן האות </a:t>
            </a:r>
            <a:r>
              <a:rPr lang="en-US" dirty="0"/>
              <a:t>k</a:t>
            </a:r>
            <a:r>
              <a:rPr lang="he-IL" dirty="0"/>
              <a:t> היכולה להיות ממוקמת במשבצות 1,2,3 ניצור את הפסוקיות הבאה:</a:t>
            </a:r>
          </a:p>
          <a:p>
            <a:endParaRPr lang="he-IL" dirty="0"/>
          </a:p>
          <a:p>
            <a:endParaRPr lang="he-IL" dirty="0"/>
          </a:p>
          <a:p>
            <a:endParaRPr lang="he-IL" dirty="0"/>
          </a:p>
        </p:txBody>
      </p:sp>
      <mc:AlternateContent xmlns:mc="http://schemas.openxmlformats.org/markup-compatibility/2006" xmlns:a14="http://schemas.microsoft.com/office/drawing/2010/main">
        <mc:Choice Requires="a14">
          <p:sp>
            <p:nvSpPr>
              <p:cNvPr id="6" name="TextBox 5"/>
              <p:cNvSpPr txBox="1"/>
              <p:nvPr/>
            </p:nvSpPr>
            <p:spPr>
              <a:xfrm>
                <a:off x="1531258" y="3371781"/>
                <a:ext cx="7395028" cy="276999"/>
              </a:xfrm>
              <a:prstGeom prst="rect">
                <a:avLst/>
              </a:prstGeom>
              <a:noFill/>
            </p:spPr>
            <p:txBody>
              <a:bodyPr wrap="square" lIns="0" tIns="0" rIns="0" bIns="0" rtlCol="1">
                <a:spAutoFit/>
              </a:bodyPr>
              <a:lstStyle/>
              <a:p>
                <a:r>
                  <a:rPr lang="he-IL" dirty="0"/>
                  <a:t>)</a:t>
                </a:r>
                <a:r>
                  <a:rPr lang="en-US" dirty="0"/>
                  <a:t>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smtClean="0">
                                <a:latin typeface="Cambria Math" panose="02040503050406030204" pitchFamily="18" charset="0"/>
                              </a:rPr>
                              <m:t>2</m:t>
                            </m:r>
                            <m:r>
                              <a:rPr lang="en-US" i="1">
                                <a:latin typeface="Cambria Math" panose="02040503050406030204" pitchFamily="18" charset="0"/>
                              </a:rPr>
                              <m:t>𝑘</m:t>
                            </m:r>
                          </m:sub>
                        </m:sSub>
                      </m:e>
                    </m:acc>
                    <m:r>
                      <a:rPr lang="en-US" b="0" i="1" smtClean="0">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smtClean="0">
                                <a:latin typeface="Cambria Math" panose="02040503050406030204" pitchFamily="18" charset="0"/>
                              </a:rPr>
                              <m:t>1</m:t>
                            </m:r>
                            <m:r>
                              <a:rPr lang="en-US" b="0" i="1" smtClean="0">
                                <a:latin typeface="Cambria Math" panose="02040503050406030204" pitchFamily="18" charset="0"/>
                              </a:rPr>
                              <m:t>𝑘</m:t>
                            </m:r>
                          </m:sub>
                        </m:sSub>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r>
                              <a:rPr lang="en-US" b="0" i="1" smtClean="0">
                                <a:latin typeface="Cambria Math" panose="02040503050406030204" pitchFamily="18" charset="0"/>
                              </a:rPr>
                              <m:t>𝑘</m:t>
                            </m:r>
                            <m:r>
                              <a:rPr lang="en-US" i="1">
                                <a:latin typeface="Cambria Math" panose="02040503050406030204" pitchFamily="18" charset="0"/>
                              </a:rPr>
                              <m:t>  </m:t>
                            </m:r>
                          </m:sub>
                        </m:sSub>
                      </m:e>
                    </m:acc>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𝑘</m:t>
                            </m:r>
                          </m:sub>
                        </m:sSub>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r>
                              <a:rPr lang="en-US" b="0" i="1" smtClean="0">
                                <a:latin typeface="Cambria Math" panose="02040503050406030204" pitchFamily="18" charset="0"/>
                              </a:rPr>
                              <m:t>𝑘</m:t>
                            </m:r>
                            <m:r>
                              <a:rPr lang="en-US" i="1">
                                <a:latin typeface="Cambria Math" panose="02040503050406030204" pitchFamily="18" charset="0"/>
                              </a:rPr>
                              <m:t>  </m:t>
                            </m:r>
                          </m:sub>
                        </m:sSub>
                      </m:e>
                    </m:acc>
                    <m:r>
                      <a:rPr lang="en-US" i="1">
                        <a:latin typeface="Cambria Math" panose="02040503050406030204" pitchFamily="18" charset="0"/>
                      </a:rPr>
                      <m:t>)</m:t>
                    </m:r>
                  </m:oMath>
                </a14:m>
                <a:r>
                  <a:rPr lang="en-US" dirty="0"/>
                  <a:t> </a:t>
                </a:r>
                <a:endParaRPr lang="he-IL" dirty="0"/>
              </a:p>
            </p:txBody>
          </p:sp>
        </mc:Choice>
        <mc:Fallback xmlns="">
          <p:sp>
            <p:nvSpPr>
              <p:cNvPr id="6" name="TextBox 5"/>
              <p:cNvSpPr txBox="1">
                <a:spLocks noRot="1" noChangeAspect="1" noMove="1" noResize="1" noEditPoints="1" noAdjustHandles="1" noChangeArrowheads="1" noChangeShapeType="1" noTextEdit="1"/>
              </p:cNvSpPr>
              <p:nvPr/>
            </p:nvSpPr>
            <p:spPr>
              <a:xfrm>
                <a:off x="1531258" y="3371781"/>
                <a:ext cx="7395028" cy="276999"/>
              </a:xfrm>
              <a:prstGeom prst="rect">
                <a:avLst/>
              </a:prstGeom>
              <a:blipFill rotWithShape="0">
                <a:blip r:embed="rId2"/>
                <a:stretch>
                  <a:fillRect l="-1979" t="-28261" b="-50000"/>
                </a:stretch>
              </a:blipFill>
            </p:spPr>
            <p:txBody>
              <a:bodyPr/>
              <a:lstStyle/>
              <a:p>
                <a:r>
                  <a:rPr lang="he-IL">
                    <a:noFill/>
                  </a:rPr>
                  <a:t> </a:t>
                </a:r>
              </a:p>
            </p:txBody>
          </p:sp>
        </mc:Fallback>
      </mc:AlternateContent>
    </p:spTree>
    <p:extLst>
      <p:ext uri="{BB962C8B-B14F-4D97-AF65-F5344CB8AC3E}">
        <p14:creationId xmlns:p14="http://schemas.microsoft.com/office/powerpoint/2010/main" val="414447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4"/>
          <p:cNvPicPr>
            <a:picLocks noChangeAspect="1"/>
          </p:cNvPicPr>
          <p:nvPr/>
        </p:nvPicPr>
        <p:blipFill>
          <a:blip r:embed="rId2"/>
          <a:stretch>
            <a:fillRect/>
          </a:stretch>
        </p:blipFill>
        <p:spPr>
          <a:xfrm>
            <a:off x="803879" y="1416525"/>
            <a:ext cx="3142224" cy="3142224"/>
          </a:xfrm>
          <a:prstGeom prst="rect">
            <a:avLst/>
          </a:prstGeom>
        </p:spPr>
      </p:pic>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4174435" y="363258"/>
                <a:ext cx="5071882" cy="5984533"/>
              </a:xfrm>
            </p:spPr>
            <p:txBody>
              <a:bodyPr>
                <a:normAutofit/>
              </a:bodyPr>
              <a:lstStyle/>
              <a:p>
                <a:pPr marL="0" indent="0">
                  <a:buNone/>
                </a:pPr>
                <a:r>
                  <a:rPr lang="en-US" dirty="0"/>
                  <a:t> </a:t>
                </a:r>
                <a:r>
                  <a:rPr lang="he-IL" dirty="0"/>
                  <a:t>כמו כן, על מנת לשמור על סמיכות אותיות עוקבות, לכל זוג אותיות עוקבות נחשב את כל המשבצות האפשריות למיקומן תחת האילוץ שהן סמוכות ולא דורסות אחת את השנייה.</a:t>
                </a:r>
              </a:p>
              <a:p>
                <a:pPr marL="0" indent="0">
                  <a:buNone/>
                </a:pPr>
                <a:r>
                  <a:rPr lang="he-IL" dirty="0"/>
                  <a:t>בהינתן מיקומים אפשריים (לפי הרמזים) עבור אות אחת, נבנה לכל מיקום כזה את כל האפשרויות למיקום האות העוקבת תחת האילוץ שהן סמוכות אחת לשנייה ובהתאם נבנה את הפסוקיות:</a:t>
                </a:r>
              </a:p>
              <a:p>
                <a:pPr marL="0" indent="0">
                  <a:buNone/>
                </a:pPr>
                <a:r>
                  <a:rPr lang="he-IL" dirty="0"/>
                  <a:t>נניח כי האות </a:t>
                </a:r>
                <a:r>
                  <a:rPr lang="en-US" dirty="0"/>
                  <a:t>k</a:t>
                </a:r>
                <a:r>
                  <a:rPr lang="he-IL" dirty="0"/>
                  <a:t> יכולה להיות ממוקמות במשבצות מסוימות (לפי הרמזים) וכי האות </a:t>
                </a:r>
                <a:r>
                  <a:rPr lang="en-US" dirty="0"/>
                  <a:t>n</a:t>
                </a:r>
                <a:r>
                  <a:rPr lang="he-IL" dirty="0"/>
                  <a:t>, העוקבת לה, יכולה להיות ממוקמת במשבצות מסוימות (לפי הרמזים), לכל מיקום אפשרי של האות </a:t>
                </a:r>
                <a:r>
                  <a:rPr lang="en-US" dirty="0"/>
                  <a:t>k</a:t>
                </a:r>
                <a:r>
                  <a:rPr lang="he-IL" dirty="0"/>
                  <a:t> ניצור פסוקית המכילה את השלילה של </a:t>
                </a:r>
                <a:r>
                  <a:rPr lang="he-IL" dirty="0" err="1"/>
                  <a:t>הליטרל</a:t>
                </a:r>
                <a:r>
                  <a:rPr lang="he-IL" dirty="0"/>
                  <a:t> שמייצג כי </a:t>
                </a:r>
                <a:r>
                  <a:rPr lang="en-US" dirty="0"/>
                  <a:t>k</a:t>
                </a:r>
                <a:r>
                  <a:rPr lang="he-IL" dirty="0"/>
                  <a:t> תמוקם בו ואת כל </a:t>
                </a:r>
                <a:r>
                  <a:rPr lang="he-IL" dirty="0" err="1"/>
                  <a:t>הליטרלים</a:t>
                </a:r>
                <a:r>
                  <a:rPr lang="he-IL" dirty="0"/>
                  <a:t> (לכל היותר 4) שמייצגים כי האות </a:t>
                </a:r>
                <a:r>
                  <a:rPr lang="en-US" dirty="0"/>
                  <a:t>n</a:t>
                </a:r>
                <a:r>
                  <a:rPr lang="he-IL" dirty="0"/>
                  <a:t> תמוקם במיקומים הסמוכים אליו, אך שאינם הוא עצמו (כיוון שלא ייתכן ששתי אותיות ימוקמו באותה משבצת). </a:t>
                </a:r>
              </a:p>
              <a:p>
                <a:pPr marL="0" indent="0">
                  <a:buNone/>
                </a:pPr>
                <a:r>
                  <a:rPr lang="he-IL" dirty="0"/>
                  <a:t>לדוגמא בלוח הבא:</a:t>
                </a:r>
              </a:p>
              <a:p>
                <a:pPr marL="0" indent="0">
                  <a:buNone/>
                </a:pPr>
                <a:r>
                  <a:rPr lang="he-IL" dirty="0"/>
                  <a:t>עבור האותיות </a:t>
                </a:r>
                <a:r>
                  <a:rPr lang="en-US" dirty="0"/>
                  <a:t>B</a:t>
                </a:r>
                <a:r>
                  <a:rPr lang="he-IL" dirty="0"/>
                  <a:t> ו-</a:t>
                </a:r>
                <a:r>
                  <a:rPr lang="en-US" dirty="0"/>
                  <a:t>C</a:t>
                </a:r>
                <a:r>
                  <a:rPr lang="he-IL" dirty="0"/>
                  <a:t> ניצור את הפסוקיות:</a:t>
                </a:r>
              </a:p>
              <a:p>
                <a:pPr marL="0" indent="0">
                  <a:buNone/>
                </a:pPr>
                <a14:m>
                  <m:oMath xmlns:m="http://schemas.openxmlformats.org/officeDocument/2006/math">
                    <m:r>
                      <a:rPr lang="en-US" i="1">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r>
                              <a:rPr lang="en-US" b="0" i="1" smtClean="0">
                                <a:latin typeface="Cambria Math" panose="02040503050406030204" pitchFamily="18" charset="0"/>
                              </a:rPr>
                              <m:t>𝐵</m:t>
                            </m:r>
                          </m:sub>
                        </m:sSub>
                      </m:e>
                    </m:acc>
                  </m:oMath>
                </a14:m>
                <a:r>
                  <a:rPr lang="en-US" i="0" dirty="0">
                    <a:latin typeface="+mj-lt"/>
                  </a:rPr>
                  <a:t> </a:t>
                </a:r>
                <a14:m>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13</m:t>
                            </m:r>
                            <m:r>
                              <a:rPr lang="en-US" b="0" i="1" smtClean="0">
                                <a:latin typeface="Cambria Math" panose="02040503050406030204" pitchFamily="18" charset="0"/>
                              </a:rPr>
                              <m:t>𝐶</m:t>
                            </m:r>
                          </m:sub>
                        </m:sSub>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9</m:t>
                                </m:r>
                                <m:r>
                                  <a:rPr lang="en-US" i="1">
                                    <a:latin typeface="Cambria Math" panose="02040503050406030204" pitchFamily="18" charset="0"/>
                                  </a:rPr>
                                  <m:t>𝐵</m:t>
                                </m:r>
                              </m:sub>
                            </m:sSub>
                          </m:e>
                        </m:acc>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13</m:t>
                                </m:r>
                                <m:r>
                                  <a:rPr lang="en-US" i="1">
                                    <a:latin typeface="Cambria Math" panose="02040503050406030204" pitchFamily="18" charset="0"/>
                                  </a:rPr>
                                  <m:t>𝐶</m:t>
                                </m:r>
                              </m:sub>
                            </m:sSub>
                            <m:r>
                              <a:rPr lang="en-US" i="1">
                                <a:latin typeface="Cambria Math" panose="02040503050406030204" pitchFamily="18" charset="0"/>
                              </a:rPr>
                              <m:t>)</m:t>
                            </m:r>
                          </m:e>
                        </m:nary>
                      </m:e>
                    </m:nary>
                  </m:oMath>
                </a14:m>
                <a:endParaRPr lang="en-US"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4174435" y="363258"/>
                <a:ext cx="5071882" cy="5984533"/>
              </a:xfrm>
              <a:blipFill>
                <a:blip r:embed="rId3"/>
                <a:stretch>
                  <a:fillRect l="-1563" t="-612" r="-3365" b="-34455"/>
                </a:stretch>
              </a:blipFill>
            </p:spPr>
            <p:txBody>
              <a:bodyPr/>
              <a:lstStyle/>
              <a:p>
                <a:r>
                  <a:rPr lang="he-IL">
                    <a:noFill/>
                  </a:rPr>
                  <a:t> </a:t>
                </a:r>
              </a:p>
            </p:txBody>
          </p:sp>
        </mc:Fallback>
      </mc:AlternateContent>
    </p:spTree>
    <p:extLst>
      <p:ext uri="{BB962C8B-B14F-4D97-AF65-F5344CB8AC3E}">
        <p14:creationId xmlns:p14="http://schemas.microsoft.com/office/powerpoint/2010/main" val="400166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22436987-80B8-4E1F-A011-C1E26EAD7B23}"/>
              </a:ext>
            </a:extLst>
          </p:cNvPr>
          <p:cNvSpPr>
            <a:spLocks noGrp="1"/>
          </p:cNvSpPr>
          <p:nvPr>
            <p:ph idx="1"/>
          </p:nvPr>
        </p:nvSpPr>
        <p:spPr/>
        <p:txBody>
          <a:bodyPr/>
          <a:lstStyle/>
          <a:p>
            <a:r>
              <a:rPr lang="he-IL" dirty="0"/>
              <a:t>תיארנו כאן שלושה סוגי פסוקיות (1 – מבטיח כי בכל משבצת תמוקם לכל היותר אות אחת, 2- מבטיח כי כל אות תמוקם במשבצת אחת לכל היותר, 3- מבטיח שכל זוג אותיות עוקבות תהיינה סמוכות). הפסוק שנבנה מורכב מכלל הפסוקיות המתוארות, כאשר בין כל הפסוקיות ישנו יחס </a:t>
            </a:r>
            <a:r>
              <a:rPr lang="en-US" dirty="0"/>
              <a:t>AND</a:t>
            </a:r>
            <a:r>
              <a:rPr lang="he-IL" dirty="0"/>
              <a:t>. </a:t>
            </a:r>
          </a:p>
        </p:txBody>
      </p:sp>
    </p:spTree>
    <p:extLst>
      <p:ext uri="{BB962C8B-B14F-4D97-AF65-F5344CB8AC3E}">
        <p14:creationId xmlns:p14="http://schemas.microsoft.com/office/powerpoint/2010/main" val="345781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lstStyle/>
              <a:p>
                <a:r>
                  <a:rPr lang="he-IL" b="1" u="sng" dirty="0"/>
                  <a:t>ממיר פלט:</a:t>
                </a:r>
              </a:p>
              <a:p>
                <a:pPr marL="0" indent="0">
                  <a:buNone/>
                </a:pPr>
                <a:r>
                  <a:rPr lang="he-IL" dirty="0"/>
                  <a:t>	מהקופסא השחורה נקבל השמה מספקת לפסוק. לכל </a:t>
                </a:r>
                <a:r>
                  <a:rPr lang="he-IL" dirty="0" err="1"/>
                  <a:t>ליטרל</a:t>
                </a:r>
                <a:r>
                  <a:rPr lang="he-IL"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𝑗𝑘</m:t>
                        </m:r>
                      </m:sub>
                    </m:sSub>
                  </m:oMath>
                </a14:m>
                <a:r>
                  <a:rPr lang="he-IL" dirty="0"/>
                  <a:t> (עבור </a:t>
                </a:r>
                <a:r>
                  <a:rPr lang="en-US" dirty="0"/>
                  <a:t>0&lt;j&lt;24</a:t>
                </a:r>
                <a:r>
                  <a:rPr lang="he-IL" dirty="0"/>
                  <a:t> ו- </a:t>
                </a:r>
                <a:r>
                  <a:rPr lang="en-US" dirty="0"/>
                  <a:t>A&lt;k&lt;Z</a:t>
                </a:r>
                <a:r>
                  <a:rPr lang="he-IL" dirty="0"/>
                  <a:t>) שקיבל ערך </a:t>
                </a:r>
                <a:r>
                  <a:rPr lang="en-US" dirty="0"/>
                  <a:t>True</a:t>
                </a:r>
                <a:r>
                  <a:rPr lang="he-IL" dirty="0"/>
                  <a:t>, נסיק כי האות </a:t>
                </a:r>
                <a:r>
                  <a:rPr lang="en-US" dirty="0"/>
                  <a:t>k</a:t>
                </a:r>
                <a:r>
                  <a:rPr lang="he-IL" dirty="0"/>
                  <a:t> תשובץ במשבצת </a:t>
                </a:r>
                <a:r>
                  <a:rPr lang="en-US" dirty="0"/>
                  <a:t>j</a:t>
                </a:r>
                <a:r>
                  <a:rPr lang="he-IL" dirty="0"/>
                  <a:t>.</a:t>
                </a: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t="-785" r="-709"/>
                </a:stretch>
              </a:blipFill>
            </p:spPr>
            <p:txBody>
              <a:bodyPr/>
              <a:lstStyle/>
              <a:p>
                <a:r>
                  <a:rPr lang="he-IL">
                    <a:noFill/>
                  </a:rPr>
                  <a:t> </a:t>
                </a:r>
              </a:p>
            </p:txBody>
          </p:sp>
        </mc:Fallback>
      </mc:AlternateContent>
    </p:spTree>
    <p:extLst>
      <p:ext uri="{BB962C8B-B14F-4D97-AF65-F5344CB8AC3E}">
        <p14:creationId xmlns:p14="http://schemas.microsoft.com/office/powerpoint/2010/main" val="270336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a:t>הוכחת הרדוקציה</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normAutofit/>
              </a:bodyPr>
              <a:lstStyle/>
              <a:p>
                <a:r>
                  <a:rPr lang="he-IL" dirty="0"/>
                  <a:t>בבניית פסוק זה, הובטח כי חוקי המשחק </a:t>
                </a:r>
                <a:r>
                  <a:rPr lang="he-IL" dirty="0" err="1"/>
                  <a:t>יקויימו</a:t>
                </a:r>
                <a:r>
                  <a:rPr lang="he-IL" dirty="0"/>
                  <a:t>:</a:t>
                </a:r>
              </a:p>
              <a:p>
                <a:r>
                  <a:rPr lang="he-IL" dirty="0"/>
                  <a:t>השמה שתספק את הפסוק תבטיח כי בכל משבצת תמוקם אות אחת בלבד.</a:t>
                </a:r>
              </a:p>
              <a:p>
                <a:r>
                  <a:rPr lang="he-IL" dirty="0"/>
                  <a:t>הוכחה: נניח בשלילה שקיימת השמה שתספק את הפסוק אך קיימת משבצת </a:t>
                </a:r>
                <a:r>
                  <a:rPr lang="en-US" dirty="0"/>
                  <a:t>j</a:t>
                </a:r>
                <a:r>
                  <a:rPr lang="he-IL" dirty="0"/>
                  <a:t> בה יכולות להיות ממוקמות בין היתר האותיות </a:t>
                </a:r>
                <a:r>
                  <a:rPr lang="en-US" dirty="0"/>
                  <a:t>A</a:t>
                </a:r>
                <a:r>
                  <a:rPr lang="he-IL" dirty="0"/>
                  <a:t> ו-</a:t>
                </a:r>
                <a:r>
                  <a:rPr lang="en-US" dirty="0"/>
                  <a:t>B</a:t>
                </a:r>
                <a:r>
                  <a:rPr lang="he-IL" dirty="0"/>
                  <a:t> (</a:t>
                </a:r>
                <a:r>
                  <a:rPr lang="he-IL" dirty="0" err="1"/>
                  <a:t>בה"כ</a:t>
                </a:r>
                <a:r>
                  <a:rPr lang="he-IL" dirty="0"/>
                  <a:t>) וכן שתיהן ממוקמות בה (כלומר, קיבלנו פתרון לא חוקי למשחק).</a:t>
                </a:r>
              </a:p>
              <a:p>
                <a:pPr marL="0" indent="0">
                  <a:buNone/>
                </a:pPr>
                <a:r>
                  <a:rPr lang="he-IL" dirty="0"/>
                  <a:t>משום שהן האות </a:t>
                </a:r>
                <a:r>
                  <a:rPr lang="en-US" dirty="0"/>
                  <a:t>A</a:t>
                </a:r>
                <a:r>
                  <a:rPr lang="he-IL" dirty="0"/>
                  <a:t> והן האות </a:t>
                </a:r>
                <a:r>
                  <a:rPr lang="en-US" dirty="0"/>
                  <a:t>B</a:t>
                </a:r>
                <a:r>
                  <a:rPr lang="he-IL" dirty="0"/>
                  <a:t> ממוקמות במשבצת </a:t>
                </a:r>
                <a:r>
                  <a:rPr lang="en-US" dirty="0"/>
                  <a:t>j</a:t>
                </a:r>
                <a:r>
                  <a:rPr lang="he-IL" dirty="0"/>
                  <a:t>, הרי שערכי </a:t>
                </a:r>
                <a:r>
                  <a:rPr lang="he-IL" dirty="0" err="1"/>
                  <a:t>הליטרלים</a:t>
                </a:r>
                <a:r>
                  <a:rPr lang="he-IL" dirty="0"/>
                  <a:t> שמייצגים זאת הינם </a:t>
                </a:r>
                <a:r>
                  <a:rPr lang="en-US" dirty="0"/>
                  <a:t>True</a:t>
                </a:r>
                <a:r>
                  <a:rPr lang="he-IL" dirty="0"/>
                  <a:t>.</a:t>
                </a:r>
              </a:p>
              <a:p>
                <a:pPr marL="0" indent="0">
                  <a:buNone/>
                </a:pPr>
                <a:r>
                  <a:rPr lang="he-IL" dirty="0"/>
                  <a:t>כמו כן, נשים לב כי נוצרה הפסוקית </a:t>
                </a:r>
                <a:r>
                  <a:rPr lang="en-US" dirty="0"/>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𝑗𝐴</m:t>
                            </m:r>
                          </m:sub>
                        </m:sSub>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𝑗𝐵</m:t>
                            </m:r>
                            <m:r>
                              <a:rPr lang="en-US" i="1">
                                <a:latin typeface="Cambria Math" panose="02040503050406030204" pitchFamily="18" charset="0"/>
                              </a:rPr>
                              <m:t>  </m:t>
                            </m:r>
                          </m:sub>
                        </m:sSub>
                      </m:e>
                    </m:acc>
                    <m:r>
                      <a:rPr lang="en-US" i="1">
                        <a:latin typeface="Cambria Math" panose="02040503050406030204" pitchFamily="18" charset="0"/>
                      </a:rPr>
                      <m:t>) </m:t>
                    </m:r>
                  </m:oMath>
                </a14:m>
                <a:r>
                  <a:rPr lang="he-IL" dirty="0"/>
                  <a:t>בחלק הראשון של תיאור הרדוקציה, כחלק מבניית הפסוקיות לכל זוג אותיות שיכולות להיות ממוקמות במשבצת </a:t>
                </a:r>
                <a:r>
                  <a:rPr lang="en-US" dirty="0"/>
                  <a:t>j</a:t>
                </a:r>
                <a:r>
                  <a:rPr lang="he-IL" dirty="0"/>
                  <a:t>, וניתן לראות כי ערך הפסוקית הינו </a:t>
                </a:r>
                <a:r>
                  <a:rPr lang="en-US" dirty="0"/>
                  <a:t>False</a:t>
                </a:r>
                <a:r>
                  <a:rPr lang="he-IL" dirty="0"/>
                  <a:t> בהשמה זו, בסתירה לכך שההשמה מספקת את הפסוק.</a:t>
                </a: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a:blip r:embed="rId2"/>
                <a:stretch>
                  <a:fillRect t="-785" r="-638"/>
                </a:stretch>
              </a:blipFill>
            </p:spPr>
            <p:txBody>
              <a:bodyPr/>
              <a:lstStyle/>
              <a:p>
                <a:r>
                  <a:rPr lang="he-IL">
                    <a:noFill/>
                  </a:rPr>
                  <a:t> </a:t>
                </a:r>
              </a:p>
            </p:txBody>
          </p:sp>
        </mc:Fallback>
      </mc:AlternateContent>
    </p:spTree>
    <p:extLst>
      <p:ext uri="{BB962C8B-B14F-4D97-AF65-F5344CB8AC3E}">
        <p14:creationId xmlns:p14="http://schemas.microsoft.com/office/powerpoint/2010/main" val="272782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a:t>הוכחת הרדוקציה</a:t>
            </a:r>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677334" y="1264025"/>
                <a:ext cx="8596668" cy="4777338"/>
              </a:xfrm>
            </p:spPr>
            <p:txBody>
              <a:bodyPr>
                <a:normAutofit/>
              </a:bodyPr>
              <a:lstStyle/>
              <a:p>
                <a:r>
                  <a:rPr lang="he-IL" dirty="0"/>
                  <a:t>השמה שתספק את הפסוק תבטיח כי כל אות תמוקם במשבצת אחת בדיוק</a:t>
                </a:r>
                <a:r>
                  <a:rPr lang="he-IL" dirty="0" smtClean="0"/>
                  <a:t>.</a:t>
                </a:r>
                <a:endParaRPr lang="he-IL" dirty="0"/>
              </a:p>
              <a:p>
                <a:r>
                  <a:rPr lang="he-IL" dirty="0"/>
                  <a:t>הוכחה: נניח בשלילה שקיימת השמה שתספק את הפסוק אך קיימת אות </a:t>
                </a:r>
                <a:r>
                  <a:rPr lang="en-US" dirty="0"/>
                  <a:t>k</a:t>
                </a:r>
                <a:r>
                  <a:rPr lang="he-IL" dirty="0"/>
                  <a:t> היכולה להיות ממוקמת במשבצות 1,2 בין היתר וכן היא ממוקמת בשתיהן (</a:t>
                </a:r>
                <a:r>
                  <a:rPr lang="he-IL" dirty="0" err="1"/>
                  <a:t>בה"כ</a:t>
                </a:r>
                <a:r>
                  <a:rPr lang="he-IL" dirty="0"/>
                  <a:t>) (כלומר, קיבלנו פתרון לא חוקי למשחק).</a:t>
                </a:r>
              </a:p>
              <a:p>
                <a:pPr marL="0" indent="0">
                  <a:buNone/>
                </a:pPr>
                <a:r>
                  <a:rPr lang="he-IL" dirty="0"/>
                  <a:t>משום שהאות </a:t>
                </a:r>
                <a:r>
                  <a:rPr lang="en-US" dirty="0"/>
                  <a:t>k</a:t>
                </a:r>
                <a:r>
                  <a:rPr lang="he-IL" dirty="0"/>
                  <a:t> ממוקמת הן במשבצת 1 והן במשבצת 2, הרי שערכי </a:t>
                </a:r>
                <a:r>
                  <a:rPr lang="he-IL" dirty="0" err="1"/>
                  <a:t>הליטרלים</a:t>
                </a:r>
                <a:r>
                  <a:rPr lang="he-IL" dirty="0"/>
                  <a:t> שמייצגים זאת הינם </a:t>
                </a:r>
                <a:r>
                  <a:rPr lang="en-US" dirty="0"/>
                  <a:t>True</a:t>
                </a:r>
                <a:r>
                  <a:rPr lang="he-IL" dirty="0" smtClean="0"/>
                  <a:t>.</a:t>
                </a:r>
                <a:endParaRPr lang="he-IL" dirty="0"/>
              </a:p>
              <a:p>
                <a:pPr marL="0" indent="0">
                  <a:buNone/>
                </a:pPr>
                <a:r>
                  <a:rPr lang="he-IL" dirty="0"/>
                  <a:t>כמו כן, נשים לב כי נוצרה הפסוקית </a:t>
                </a:r>
                <a:r>
                  <a:rPr lang="en-US" dirty="0"/>
                  <a:t>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𝑘</m:t>
                            </m:r>
                          </m:sub>
                        </m:sSub>
                      </m:e>
                    </m:acc>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AU" i="1">
                                <a:latin typeface="Cambria Math" panose="02040503050406030204" pitchFamily="18" charset="0"/>
                              </a:rPr>
                              <m:t>𝑘</m:t>
                            </m:r>
                          </m:sub>
                        </m:sSub>
                      </m:e>
                    </m:acc>
                    <m:r>
                      <a:rPr lang="en-US" i="1">
                        <a:latin typeface="Cambria Math" panose="02040503050406030204" pitchFamily="18" charset="0"/>
                      </a:rPr>
                      <m:t>) </m:t>
                    </m:r>
                  </m:oMath>
                </a14:m>
                <a:r>
                  <a:rPr lang="he-IL" dirty="0"/>
                  <a:t>בחלק השני של תיאור הרדוקציה, כחלק מבניית הפסוקיות לכל זוג משבצות בהן יכולה ממוקמת האות </a:t>
                </a:r>
                <a:r>
                  <a:rPr lang="en-US" dirty="0"/>
                  <a:t>k</a:t>
                </a:r>
                <a:r>
                  <a:rPr lang="he-IL" dirty="0"/>
                  <a:t>, וניתן לראות כי ערך הפסוקית הינו </a:t>
                </a:r>
                <a:r>
                  <a:rPr lang="en-US" dirty="0"/>
                  <a:t>False</a:t>
                </a:r>
                <a:r>
                  <a:rPr lang="he-IL" dirty="0"/>
                  <a:t> בהשמה זו, בסתירה לכך שההשמה מספקת את הפסוק.</a:t>
                </a:r>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677334" y="1264025"/>
                <a:ext cx="8596668" cy="4777338"/>
              </a:xfrm>
              <a:blipFill rotWithShape="0">
                <a:blip r:embed="rId2"/>
                <a:stretch>
                  <a:fillRect l="-213" t="-638" r="-638"/>
                </a:stretch>
              </a:blipFill>
            </p:spPr>
            <p:txBody>
              <a:bodyPr/>
              <a:lstStyle/>
              <a:p>
                <a:r>
                  <a:rPr lang="he-IL">
                    <a:noFill/>
                  </a:rPr>
                  <a:t> </a:t>
                </a:r>
              </a:p>
            </p:txBody>
          </p:sp>
        </mc:Fallback>
      </mc:AlternateContent>
    </p:spTree>
    <p:extLst>
      <p:ext uri="{BB962C8B-B14F-4D97-AF65-F5344CB8AC3E}">
        <p14:creationId xmlns:p14="http://schemas.microsoft.com/office/powerpoint/2010/main" val="2949499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a:t>הוכחת הרדוקציה</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677334" y="1447801"/>
                <a:ext cx="8596668" cy="4593562"/>
              </a:xfrm>
            </p:spPr>
            <p:txBody>
              <a:bodyPr>
                <a:normAutofit lnSpcReduction="10000"/>
              </a:bodyPr>
              <a:lstStyle/>
              <a:p>
                <a:r>
                  <a:rPr lang="he-IL" dirty="0"/>
                  <a:t>השמה שתספק את הפסוק תבטיח כי כל האותיות העוקבות ימוקמו סמוך אחת </a:t>
                </a:r>
                <a:r>
                  <a:rPr lang="he-IL" dirty="0" err="1"/>
                  <a:t>לשניה</a:t>
                </a:r>
                <a:r>
                  <a:rPr lang="he-IL" dirty="0"/>
                  <a:t>.</a:t>
                </a:r>
              </a:p>
              <a:p>
                <a:r>
                  <a:rPr lang="he-IL" dirty="0"/>
                  <a:t>נשים לב כי הפסוקיות שייצרנו בחלק השלישי של בניית הפסוק בתיאור הרדוקציה, נבנו לפי הלוגיקה הבאה: </a:t>
                </a:r>
              </a:p>
              <a:p>
                <a:r>
                  <a:rPr lang="he-IL" dirty="0"/>
                  <a:t>בהינתן שתי אותיות עוקבות כשכל אחת מהן יכולה להיות ממוקמת ב-5 משבצות, לכל מיקום של אות אחת נביט בביטוי שאומר "אם האות נמצאת במיקום זה, אז האות העוקבת תמוקם באחד מן המיקומים הסמוכים לו". לדוגמא, אם האות </a:t>
                </a:r>
                <a:r>
                  <a:rPr lang="en-US" dirty="0"/>
                  <a:t>A</a:t>
                </a:r>
                <a:r>
                  <a:rPr lang="he-IL" dirty="0"/>
                  <a:t> יכולה להיות ממוקמת במשבצות 0,1,2,3,4 והאות </a:t>
                </a:r>
                <a:r>
                  <a:rPr lang="en-US" dirty="0"/>
                  <a:t>B</a:t>
                </a:r>
                <a:r>
                  <a:rPr lang="he-IL" dirty="0"/>
                  <a:t> יכולה להיות ממוקמת במשבצות 5,6,7,8,9 אזי, עבור המיקום 0 של האות </a:t>
                </a:r>
                <a:r>
                  <a:rPr lang="en-US" dirty="0"/>
                  <a:t>A</a:t>
                </a:r>
                <a:r>
                  <a:rPr lang="he-IL" dirty="0"/>
                  <a:t> נביט בביטוי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0</m:t>
                        </m:r>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r>
                          <a:rPr lang="en-US" b="0" i="1" smtClean="0">
                            <a:latin typeface="Cambria Math" panose="02040503050406030204" pitchFamily="18" charset="0"/>
                          </a:rPr>
                          <m:t>𝐵</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6</m:t>
                        </m:r>
                        <m:r>
                          <a:rPr lang="en-US" b="0" i="1" smtClean="0">
                            <a:latin typeface="Cambria Math" panose="02040503050406030204" pitchFamily="18" charset="0"/>
                            <a:ea typeface="Cambria Math" panose="02040503050406030204" pitchFamily="18" charset="0"/>
                          </a:rPr>
                          <m:t>𝐵</m:t>
                        </m:r>
                      </m:sub>
                    </m:sSub>
                    <m:r>
                      <a:rPr lang="en-US" b="0" i="0" smtClean="0">
                        <a:latin typeface="Cambria Math" panose="02040503050406030204" pitchFamily="18" charset="0"/>
                        <a:ea typeface="Cambria Math" panose="02040503050406030204" pitchFamily="18" charset="0"/>
                      </a:rPr>
                      <m:t>)</m:t>
                    </m:r>
                  </m:oMath>
                </a14:m>
                <a:r>
                  <a:rPr lang="he-IL" dirty="0"/>
                  <a:t>, ממנו יצרנו את הביטוי השקול </a:t>
                </a:r>
                <a14:m>
                  <m:oMath xmlns:m="http://schemas.openxmlformats.org/officeDocument/2006/math">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0</m:t>
                            </m:r>
                            <m:r>
                              <a:rPr lang="en-US" b="0" i="1" smtClean="0">
                                <a:latin typeface="Cambria Math" panose="02040503050406030204" pitchFamily="18" charset="0"/>
                              </a:rPr>
                              <m:t>𝐴</m:t>
                            </m:r>
                          </m:sub>
                        </m:sSub>
                      </m:e>
                    </m:acc>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r>
                              <a:rPr lang="en-US" b="0" i="1" smtClean="0">
                                <a:latin typeface="Cambria Math" panose="02040503050406030204" pitchFamily="18" charset="0"/>
                              </a:rPr>
                              <m:t>𝐵</m:t>
                            </m:r>
                          </m:sub>
                        </m:sSub>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6</m:t>
                                </m:r>
                                <m:r>
                                  <a:rPr lang="en-US" i="1">
                                    <a:latin typeface="Cambria Math" panose="02040503050406030204" pitchFamily="18" charset="0"/>
                                  </a:rPr>
                                  <m:t>𝐵</m:t>
                                </m:r>
                              </m:sub>
                            </m:sSub>
                            <m:r>
                              <a:rPr lang="en-US" i="1">
                                <a:latin typeface="Cambria Math" panose="02040503050406030204" pitchFamily="18" charset="0"/>
                              </a:rPr>
                              <m:t>)</m:t>
                            </m:r>
                          </m:e>
                        </m:nary>
                      </m:e>
                    </m:nary>
                  </m:oMath>
                </a14:m>
                <a:r>
                  <a:rPr lang="he-IL" dirty="0"/>
                  <a:t>. </a:t>
                </a:r>
              </a:p>
              <a:p>
                <a:r>
                  <a:rPr lang="he-IL" dirty="0"/>
                  <a:t>נניח בשלילה כי שני </a:t>
                </a:r>
                <a:r>
                  <a:rPr lang="he-IL" dirty="0" err="1"/>
                  <a:t>ליטרלים</a:t>
                </a:r>
                <a:r>
                  <a:rPr lang="he-IL" dirty="0"/>
                  <a:t> של אותיות עוקבות שמייצגים מיקומים לא סמוכים קיבלו ערך </a:t>
                </a:r>
                <a:r>
                  <a:rPr lang="en-AU" dirty="0"/>
                  <a:t>True</a:t>
                </a:r>
                <a:r>
                  <a:rPr lang="he-IL" dirty="0"/>
                  <a:t>. כלומר, קיבלנו פתרון לא חוקי לבעיה. כעת, נביט בפסוקית בה </a:t>
                </a:r>
                <a:r>
                  <a:rPr lang="he-IL" dirty="0" err="1"/>
                  <a:t>הליטרל</a:t>
                </a:r>
                <a:r>
                  <a:rPr lang="he-IL" dirty="0"/>
                  <a:t> של האות הקודמת מבין השתיים מופיע בצורת השלילה שלו. משום שהאות השנייה ממוקמת במיקום שאינו סמוך לאות הראשונה, הרי </a:t>
                </a:r>
                <a:r>
                  <a:rPr lang="he-IL" dirty="0" err="1"/>
                  <a:t>שהליטרל</a:t>
                </a:r>
                <a:r>
                  <a:rPr lang="he-IL" dirty="0"/>
                  <a:t> שקיבל ערך </a:t>
                </a:r>
                <a:r>
                  <a:rPr lang="en-US" dirty="0"/>
                  <a:t>True</a:t>
                </a:r>
                <a:r>
                  <a:rPr lang="he-IL" dirty="0"/>
                  <a:t> עבור אות זו לא מופיע בפסוקית הזאת. </a:t>
                </a:r>
                <a:r>
                  <a:rPr lang="he-IL" dirty="0" err="1"/>
                  <a:t>הליטרל</a:t>
                </a:r>
                <a:r>
                  <a:rPr lang="he-IL" dirty="0"/>
                  <a:t> של האות הראשונה מופיע בצורת השלילה שלו ולכן הוא </a:t>
                </a:r>
                <a:r>
                  <a:rPr lang="en-US" dirty="0"/>
                  <a:t>False</a:t>
                </a:r>
                <a:r>
                  <a:rPr lang="he-IL" dirty="0"/>
                  <a:t>, כמו כן כל יתר </a:t>
                </a:r>
                <a:r>
                  <a:rPr lang="he-IL" dirty="0" err="1"/>
                  <a:t>הליטרלים</a:t>
                </a:r>
                <a:r>
                  <a:rPr lang="he-IL" dirty="0"/>
                  <a:t> שמייצגים את המיקומים הסמוכים לו גם כן יקבלו ערך </a:t>
                </a:r>
                <a:r>
                  <a:rPr lang="en-US" dirty="0"/>
                  <a:t>False</a:t>
                </a:r>
                <a:r>
                  <a:rPr lang="he-IL" dirty="0"/>
                  <a:t> ומכאן שפסוקית זו תקבל ערך </a:t>
                </a:r>
                <a:r>
                  <a:rPr lang="en-US" dirty="0"/>
                  <a:t>False</a:t>
                </a:r>
                <a:r>
                  <a:rPr lang="he-IL" dirty="0"/>
                  <a:t>, בסתירה לכך שהפסוק הסתפק.</a:t>
                </a: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677334" y="1447801"/>
                <a:ext cx="8596668" cy="4593562"/>
              </a:xfrm>
              <a:blipFill rotWithShape="0">
                <a:blip r:embed="rId2"/>
                <a:stretch>
                  <a:fillRect l="-1206" t="-1461" r="-284"/>
                </a:stretch>
              </a:blipFill>
            </p:spPr>
            <p:txBody>
              <a:bodyPr/>
              <a:lstStyle/>
              <a:p>
                <a:r>
                  <a:rPr lang="he-IL">
                    <a:noFill/>
                  </a:rPr>
                  <a:t> </a:t>
                </a:r>
              </a:p>
            </p:txBody>
          </p:sp>
        </mc:Fallback>
      </mc:AlternateContent>
    </p:spTree>
    <p:extLst>
      <p:ext uri="{BB962C8B-B14F-4D97-AF65-F5344CB8AC3E}">
        <p14:creationId xmlns:p14="http://schemas.microsoft.com/office/powerpoint/2010/main" val="412066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הצגת המשחק</a:t>
            </a:r>
          </a:p>
        </p:txBody>
      </p:sp>
      <p:pic>
        <p:nvPicPr>
          <p:cNvPr id="5" name="מציין מיקום תוכן 4"/>
          <p:cNvPicPr>
            <a:picLocks noGrp="1" noChangeAspect="1"/>
          </p:cNvPicPr>
          <p:nvPr>
            <p:ph idx="1"/>
          </p:nvPr>
        </p:nvPicPr>
        <p:blipFill>
          <a:blip r:embed="rId2"/>
          <a:stretch>
            <a:fillRect/>
          </a:stretch>
        </p:blipFill>
        <p:spPr>
          <a:xfrm>
            <a:off x="6494304" y="3628133"/>
            <a:ext cx="2381250" cy="2381250"/>
          </a:xfrm>
        </p:spPr>
      </p:pic>
      <p:pic>
        <p:nvPicPr>
          <p:cNvPr id="7" name="תמונה 6"/>
          <p:cNvPicPr>
            <a:picLocks noChangeAspect="1"/>
          </p:cNvPicPr>
          <p:nvPr/>
        </p:nvPicPr>
        <p:blipFill>
          <a:blip r:embed="rId3"/>
          <a:stretch>
            <a:fillRect/>
          </a:stretch>
        </p:blipFill>
        <p:spPr>
          <a:xfrm>
            <a:off x="984739" y="3628133"/>
            <a:ext cx="2646338" cy="2381250"/>
          </a:xfrm>
          <a:prstGeom prst="rect">
            <a:avLst/>
          </a:prstGeom>
        </p:spPr>
      </p:pic>
      <p:sp>
        <p:nvSpPr>
          <p:cNvPr id="8" name="TextBox 7"/>
          <p:cNvSpPr txBox="1"/>
          <p:nvPr/>
        </p:nvSpPr>
        <p:spPr>
          <a:xfrm>
            <a:off x="1298713" y="1686493"/>
            <a:ext cx="8218591" cy="1631216"/>
          </a:xfrm>
          <a:prstGeom prst="rect">
            <a:avLst/>
          </a:prstGeom>
          <a:noFill/>
        </p:spPr>
        <p:txBody>
          <a:bodyPr wrap="square" rtlCol="1">
            <a:spAutoFit/>
          </a:bodyPr>
          <a:lstStyle/>
          <a:p>
            <a:pPr algn="r"/>
            <a:r>
              <a:rPr lang="he-IL" sz="2000" dirty="0"/>
              <a:t>בתשבץ מימין יש רשת של משבצות ריקות שסביבה אותיות.</a:t>
            </a:r>
          </a:p>
          <a:p>
            <a:pPr algn="r"/>
            <a:r>
              <a:rPr lang="he-IL" sz="2000" dirty="0"/>
              <a:t>המטרה: למלא את הטבלה בכל האותיות. </a:t>
            </a:r>
          </a:p>
          <a:p>
            <a:pPr algn="r"/>
            <a:r>
              <a:rPr lang="he-IL" sz="2000" dirty="0"/>
              <a:t>בכל שורה\ טור\אלכסון ישנם שני רמזים שמציינים אותיות שצריכות להופיע בו.</a:t>
            </a:r>
          </a:p>
          <a:p>
            <a:pPr algn="r"/>
            <a:r>
              <a:rPr lang="he-IL" sz="2000" dirty="0"/>
              <a:t>כמו כן יש אילוץ ששתי אותיות עוקבות יהיו סמוכות אחת </a:t>
            </a:r>
            <a:r>
              <a:rPr lang="he-IL" sz="2000" dirty="0" err="1"/>
              <a:t>לשניה</a:t>
            </a:r>
            <a:r>
              <a:rPr lang="he-IL" sz="2000" dirty="0"/>
              <a:t> במאונך \ מאוזן\ באלכסון.</a:t>
            </a:r>
          </a:p>
        </p:txBody>
      </p:sp>
    </p:spTree>
    <p:extLst>
      <p:ext uri="{BB962C8B-B14F-4D97-AF65-F5344CB8AC3E}">
        <p14:creationId xmlns:p14="http://schemas.microsoft.com/office/powerpoint/2010/main" val="98641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677334" y="449943"/>
                <a:ext cx="8596668" cy="5604671"/>
              </a:xfrm>
            </p:spPr>
            <p:txBody>
              <a:bodyPr>
                <a:normAutofit/>
              </a:bodyPr>
              <a:lstStyle/>
              <a:p>
                <a:r>
                  <a:rPr lang="he-IL" b="1" u="sng" dirty="0"/>
                  <a:t>זמן ריצה:</a:t>
                </a:r>
              </a:p>
              <a:p>
                <a:pPr algn="just"/>
                <a:r>
                  <a:rPr lang="he-IL" dirty="0"/>
                  <a:t>במשחק שלנו </a:t>
                </a:r>
                <a:r>
                  <a:rPr lang="en-US" dirty="0"/>
                  <a:t>n=5</a:t>
                </a:r>
                <a:r>
                  <a:rPr lang="he-IL" dirty="0"/>
                  <a:t> אבל ניתוח זמן הריצה נכון עבור כל </a:t>
                </a:r>
                <a:r>
                  <a:rPr lang="en-US" dirty="0"/>
                  <a:t>n</a:t>
                </a:r>
                <a:r>
                  <a:rPr lang="he-IL" dirty="0"/>
                  <a:t>.</a:t>
                </a:r>
              </a:p>
              <a:p>
                <a:pPr algn="just"/>
                <a:r>
                  <a:rPr lang="he-IL" u="sng" dirty="0"/>
                  <a:t>ממיר קלט:</a:t>
                </a:r>
                <a:r>
                  <a:rPr lang="he-IL" dirty="0"/>
                  <a:t> עבור </a:t>
                </a:r>
                <a:r>
                  <a:rPr lang="en-US" dirty="0"/>
                  <a:t>n=5</a:t>
                </a:r>
                <a:r>
                  <a:rPr lang="he-IL" dirty="0"/>
                  <a:t> ישנן 25 משבצות. עבור כל משבצת יש לכל היותר 8 אותיות אפשריות לפי הרמזים. כל פסוקית מהסוג ה-1 מורכבת מ2 </a:t>
                </a:r>
                <a:r>
                  <a:rPr lang="he-IL" dirty="0" err="1"/>
                  <a:t>ליטרלים</a:t>
                </a:r>
                <a:r>
                  <a:rPr lang="he-IL" dirty="0"/>
                  <a:t> ולכן ניצור לכל היותר </a:t>
                </a:r>
                <a14:m>
                  <m:oMath xmlns:m="http://schemas.openxmlformats.org/officeDocument/2006/math">
                    <m:r>
                      <a:rPr lang="en-US" b="0" i="0" smtClean="0">
                        <a:latin typeface="Cambria Math" panose="02040503050406030204" pitchFamily="18" charset="0"/>
                      </a:rPr>
                      <m:t> </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2</m:t>
                            </m:r>
                          </m:den>
                        </m:f>
                      </m:e>
                    </m:d>
                  </m:oMath>
                </a14:m>
                <a:r>
                  <a:rPr lang="he-IL" dirty="0"/>
                  <a:t>פסוקיות שמוודאות שבכל משבצת יש אות אחת בדיוק. אורך כל  פסוקית הוא 2 ולכן בניית פסוקית היא ב </a:t>
                </a:r>
                <a:r>
                  <a:rPr lang="en-US" dirty="0"/>
                  <a:t>O(1)</a:t>
                </a:r>
                <a:r>
                  <a:rPr lang="he-IL" dirty="0"/>
                  <a:t>. לכן חלק זה אורך </a:t>
                </a:r>
                <a:r>
                  <a:rPr lang="en-US" dirty="0"/>
                  <a:t>O(</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2</m:t>
                            </m:r>
                          </m:den>
                        </m:f>
                      </m:e>
                    </m:d>
                    <m:r>
                      <a:rPr lang="en-US" b="0" i="1" smtClean="0">
                        <a:latin typeface="Cambria Math" panose="02040503050406030204" pitchFamily="18" charset="0"/>
                      </a:rPr>
                      <m:t>)</m:t>
                    </m:r>
                  </m:oMath>
                </a14:m>
                <a:r>
                  <a:rPr lang="en-US" dirty="0"/>
                  <a:t>  </a:t>
                </a:r>
                <a:r>
                  <a:rPr lang="he-IL" dirty="0"/>
                  <a:t>  עבור כל משבצת. נשים לב כי זהו זמן קבוע משום שלא משנה מהו </a:t>
                </a:r>
                <a:r>
                  <a:rPr lang="en-US" dirty="0"/>
                  <a:t>n </a:t>
                </a:r>
                <a:r>
                  <a:rPr lang="he-IL" dirty="0"/>
                  <a:t> (כי גם עבור לוח גדול יותר מ</a:t>
                </a:r>
                <a:r>
                  <a:rPr lang="en-US" dirty="0"/>
                  <a:t>n=5</a:t>
                </a:r>
                <a:r>
                  <a:rPr lang="he-IL" dirty="0"/>
                  <a:t> יהיו לכל היותר 8 אותיות אפשריות במשבצת) ולכן עבור כל משבצת חלק זה אורך </a:t>
                </a:r>
                <a:r>
                  <a:rPr lang="en-US" dirty="0"/>
                  <a:t>O(1)</a:t>
                </a:r>
                <a:r>
                  <a:rPr lang="he-IL" dirty="0"/>
                  <a:t>. עבור </a:t>
                </a:r>
                <a:r>
                  <a:rPr lang="en-US" dirty="0"/>
                  <a:t>O(</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he-IL"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en-US" u="sng" dirty="0"/>
                  <a:t>)</a:t>
                </a:r>
                <a:r>
                  <a:rPr lang="he-IL" u="sng" dirty="0"/>
                  <a:t> </a:t>
                </a:r>
                <a:r>
                  <a:rPr lang="he-IL" dirty="0"/>
                  <a:t>משבצות פעולה זו אורכת </a:t>
                </a:r>
                <a:r>
                  <a:rPr lang="en-US" dirty="0"/>
                  <a:t>.O(</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he-IL"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b="0" i="1" smtClean="0">
                            <a:solidFill>
                              <a:srgbClr val="000000"/>
                            </a:solidFill>
                            <a:latin typeface="Cambria Math" panose="02040503050406030204" pitchFamily="18" charset="0"/>
                          </a:rPr>
                          <m:t>2</m:t>
                        </m:r>
                      </m:sup>
                    </m:sSup>
                  </m:oMath>
                </a14:m>
                <a:r>
                  <a:rPr lang="en-US" u="sng" dirty="0"/>
                  <a:t>)</a:t>
                </a:r>
                <a:r>
                  <a:rPr lang="he-IL" u="sng" dirty="0"/>
                  <a:t> </a:t>
                </a:r>
                <a:endParaRPr lang="he-IL" dirty="0"/>
              </a:p>
              <a:p>
                <a:pPr marL="0" indent="0">
                  <a:buNone/>
                </a:pPr>
                <a:r>
                  <a:rPr lang="he-IL" dirty="0"/>
                  <a:t>	.</a:t>
                </a:r>
                <a:endParaRPr lang="en-US" dirty="0"/>
              </a:p>
              <a:p>
                <a:pPr marL="0" indent="0">
                  <a:buNone/>
                </a:pPr>
                <a:r>
                  <a:rPr lang="en-US" dirty="0"/>
                  <a:t>	</a:t>
                </a: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677334" y="449943"/>
                <a:ext cx="8596668" cy="5604671"/>
              </a:xfrm>
              <a:blipFill rotWithShape="0">
                <a:blip r:embed="rId2"/>
                <a:stretch>
                  <a:fillRect l="-1277" t="-653" r="-638" b="-47008"/>
                </a:stretch>
              </a:blipFill>
            </p:spPr>
            <p:txBody>
              <a:bodyPr/>
              <a:lstStyle/>
              <a:p>
                <a:r>
                  <a:rPr lang="he-IL">
                    <a:noFill/>
                  </a:rPr>
                  <a:t> </a:t>
                </a:r>
              </a:p>
            </p:txBody>
          </p:sp>
        </mc:Fallback>
      </mc:AlternateContent>
    </p:spTree>
    <p:extLst>
      <p:ext uri="{BB962C8B-B14F-4D97-AF65-F5344CB8AC3E}">
        <p14:creationId xmlns:p14="http://schemas.microsoft.com/office/powerpoint/2010/main" val="4091085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677334" y="556591"/>
                <a:ext cx="8596668" cy="5484771"/>
              </a:xfrm>
            </p:spPr>
            <p:txBody>
              <a:bodyPr/>
              <a:lstStyle/>
              <a:p>
                <a:pPr marL="0" indent="0">
                  <a:buNone/>
                </a:pPr>
                <a:r>
                  <a:rPr lang="he-IL" dirty="0" smtClean="0"/>
                  <a:t>עבור כל אות  ניצור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5</m:t>
                            </m:r>
                          </m:num>
                          <m:den>
                            <m:r>
                              <a:rPr lang="en-US" i="1">
                                <a:latin typeface="Cambria Math" panose="02040503050406030204" pitchFamily="18" charset="0"/>
                              </a:rPr>
                              <m:t>2</m:t>
                            </m:r>
                          </m:den>
                        </m:f>
                      </m:e>
                    </m:d>
                    <m:r>
                      <a:rPr lang="en-US" i="1">
                        <a:latin typeface="Cambria Math" panose="02040503050406030204" pitchFamily="18" charset="0"/>
                      </a:rPr>
                      <m:t> </m:t>
                    </m:r>
                  </m:oMath>
                </a14:m>
                <a:r>
                  <a:rPr lang="he-IL" dirty="0"/>
                  <a:t> פסוקיות שמוודאות שהאות נמצאת במשבצת אחת בדיוק. מספר פסוקיות זה תלוי ב-</a:t>
                </a:r>
                <a:r>
                  <a:rPr lang="en-US" dirty="0"/>
                  <a:t>n </a:t>
                </a:r>
                <a:r>
                  <a:rPr lang="he-IL" dirty="0"/>
                  <a:t> (כי כל אות יכולה להיות ב</a:t>
                </a:r>
                <a:r>
                  <a:rPr lang="en-US" dirty="0"/>
                  <a:t>n</a:t>
                </a:r>
                <a:r>
                  <a:rPr lang="he-IL" dirty="0"/>
                  <a:t> משבצות אפשריות לפי הרמזים) ולכן לא קבוע. גודל כל פסוקית הוא 2 ולכן  בניית פסוקית </a:t>
                </a:r>
                <a:r>
                  <a:rPr lang="he-IL" dirty="0" smtClean="0"/>
                  <a:t>אורכת </a:t>
                </a:r>
                <a:r>
                  <a:rPr lang="en-US" dirty="0" smtClean="0"/>
                  <a:t>O(1</a:t>
                </a:r>
                <a:r>
                  <a:rPr lang="en-US" dirty="0"/>
                  <a:t>)</a:t>
                </a:r>
                <a:r>
                  <a:rPr lang="he-IL" dirty="0"/>
                  <a:t> . לכן עבור כל אות ניצור פסוקיות ב</a:t>
                </a:r>
                <a:r>
                  <a:rPr lang="en-US" dirty="0"/>
                  <a:t>O(</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e>
                    </m:d>
                  </m:oMath>
                </a14:m>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2</m:t>
                        </m:r>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en>
                    </m:f>
                    <m:r>
                      <a:rPr lang="he-IL" b="0" i="1" smtClean="0">
                        <a:latin typeface="Cambria Math" panose="02040503050406030204" pitchFamily="18" charset="0"/>
                      </a:rPr>
                      <m:t>=</m:t>
                    </m:r>
                    <m:f>
                      <m:fPr>
                        <m:ctrlPr>
                          <a:rPr lang="en-US" i="1">
                            <a:latin typeface="Cambria Math" panose="02040503050406030204" pitchFamily="18" charset="0"/>
                          </a:rPr>
                        </m:ctrlPr>
                      </m:fPr>
                      <m:num>
                        <m:d>
                          <m:dPr>
                            <m:ctrlPr>
                              <a:rPr lang="en-US" b="0" i="1" smtClean="0">
                                <a:latin typeface="Cambria Math" panose="02040503050406030204" pitchFamily="18" charset="0"/>
                              </a:rPr>
                            </m:ctrlPr>
                          </m:dPr>
                          <m:e>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2</m:t>
                        </m:r>
                        <m:r>
                          <a:rPr lang="en-US" i="1">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en-US" dirty="0"/>
                  <a:t>)</a:t>
                </a:r>
                <a:r>
                  <a:rPr lang="he-IL" dirty="0"/>
                  <a:t> . לכן עבור </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 </m:t>
                        </m:r>
                        <m:r>
                          <a:rPr lang="he-IL"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he-IL" dirty="0"/>
                  <a:t>אותיות  זמן הריצה בחלק זה </a:t>
                </a:r>
                <a:r>
                  <a:rPr lang="he-IL" dirty="0" smtClean="0"/>
                  <a:t>הינו </a:t>
                </a:r>
                <a:r>
                  <a:rPr lang="en-US" dirty="0"/>
                  <a:t>O</a:t>
                </a:r>
                <a:r>
                  <a:rPr lang="en-US" dirty="0" smtClean="0"/>
                  <a:t>(</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he-IL"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b="0" i="1" smtClean="0">
                            <a:solidFill>
                              <a:srgbClr val="000000"/>
                            </a:solidFill>
                            <a:latin typeface="Cambria Math" panose="02040503050406030204" pitchFamily="18" charset="0"/>
                          </a:rPr>
                          <m:t>4</m:t>
                        </m:r>
                      </m:sup>
                    </m:sSup>
                  </m:oMath>
                </a14:m>
                <a:r>
                  <a:rPr lang="en-US" dirty="0"/>
                  <a:t>)</a:t>
                </a:r>
                <a:r>
                  <a:rPr lang="he-IL" dirty="0"/>
                  <a:t> .</a:t>
                </a:r>
              </a:p>
              <a:p>
                <a:pPr marL="0" indent="0">
                  <a:buNone/>
                </a:pPr>
                <a:endParaRPr lang="he-IL" dirty="0"/>
              </a:p>
              <a:p>
                <a:pPr marL="0" indent="0">
                  <a:buNone/>
                </a:pPr>
                <a:r>
                  <a:rPr lang="he-IL" dirty="0"/>
                  <a:t>לבסוף, ניצור עבור כל זוג אותיות עוקבות לכל היותר </a:t>
                </a:r>
                <a:r>
                  <a:rPr lang="en-US" dirty="0"/>
                  <a:t>n</a:t>
                </a:r>
                <a:r>
                  <a:rPr lang="he-IL" dirty="0"/>
                  <a:t> פסוקיות שמוודאות שהן סמוכות.</a:t>
                </a:r>
              </a:p>
              <a:p>
                <a:pPr marL="0" indent="0">
                  <a:buNone/>
                </a:pPr>
                <a:r>
                  <a:rPr lang="he-IL" dirty="0"/>
                  <a:t> כל פסוקית בחלק זה היא באורך 4 לכל היותר (כמספר האפשרויות למקם את האות הבאה, כך שתהיה סמוכה לנוכחית). מספר זה אינו תלוי ב</a:t>
                </a:r>
                <a:r>
                  <a:rPr lang="en-US" dirty="0"/>
                  <a:t>n</a:t>
                </a:r>
                <a:r>
                  <a:rPr lang="he-IL" dirty="0"/>
                  <a:t> ולכן בניית פסוקית בחלק זה אורכת </a:t>
                </a:r>
                <a:r>
                  <a:rPr lang="en-US" dirty="0"/>
                  <a:t>O(1)</a:t>
                </a:r>
                <a:r>
                  <a:rPr lang="he-IL" dirty="0"/>
                  <a:t> ולכן חלק זה אורך </a:t>
                </a:r>
                <a:r>
                  <a:rPr lang="en-US" dirty="0"/>
                  <a:t> O(n) </a:t>
                </a:r>
                <a:r>
                  <a:rPr lang="he-IL" dirty="0"/>
                  <a:t> עבור כל זוג אותיות עוקבות . </a:t>
                </a:r>
              </a:p>
              <a:p>
                <a:pPr marL="0" indent="0">
                  <a:buNone/>
                </a:pPr>
                <a:r>
                  <a:rPr lang="he-IL" dirty="0"/>
                  <a:t>יש 25=</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 </m:t>
                        </m:r>
                        <m:r>
                          <a:rPr lang="he-IL" altLang="he-IL" b="0" i="1" smtClean="0">
                            <a:solidFill>
                              <a:srgbClr val="000000"/>
                            </a:solidFill>
                            <a:latin typeface="Cambria Math" panose="02040503050406030204" pitchFamily="18" charset="0"/>
                          </a:rPr>
                          <m:t> </m:t>
                        </m:r>
                        <m:r>
                          <a:rPr lang="he-IL" altLang="he-IL" b="0" i="1" smtClean="0">
                            <a:solidFill>
                              <a:srgbClr val="000000"/>
                            </a:solidFill>
                            <a:latin typeface="Cambria Math" panose="02040503050406030204" pitchFamily="18" charset="0"/>
                          </a:rPr>
                          <m:t>אותיות</m:t>
                        </m:r>
                        <m:r>
                          <a:rPr lang="he-IL" altLang="he-IL" b="0" i="1" smtClean="0">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he-IL" dirty="0"/>
                  <a:t>	ולכן </a:t>
                </a:r>
                <a:r>
                  <a:rPr lang="en-US" dirty="0"/>
                  <a:t>50=</a:t>
                </a:r>
                <a:r>
                  <a:rPr lang="en-US" dirty="0">
                    <a:solidFill>
                      <a:srgbClr val="000000"/>
                    </a:solidFill>
                  </a:rPr>
                  <a:t>2</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en-US" dirty="0"/>
                  <a:t>=O(</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en-US" dirty="0"/>
                  <a:t>)</a:t>
                </a:r>
                <a:r>
                  <a:rPr lang="he-IL" dirty="0"/>
                  <a:t> זוגות אותיות עוקבות כך שיצירת הפסוקיות </a:t>
                </a:r>
                <a:r>
                  <a:rPr lang="he-IL" dirty="0" smtClean="0"/>
                  <a:t>אורכת </a:t>
                </a:r>
                <a:r>
                  <a:rPr lang="en-US" dirty="0" smtClean="0"/>
                  <a:t>O(</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he-IL"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oMath>
                </a14:m>
                <a:r>
                  <a:rPr lang="en-US" u="sng" dirty="0"/>
                  <a:t>)</a:t>
                </a:r>
                <a:r>
                  <a:rPr lang="he-IL" u="sng" dirty="0"/>
                  <a:t> </a:t>
                </a:r>
                <a:r>
                  <a:rPr lang="en-US" dirty="0"/>
                  <a:t>.</a:t>
                </a:r>
                <a:endParaRPr lang="he-IL" dirty="0"/>
              </a:p>
              <a:p>
                <a:pPr marL="0" indent="0">
                  <a:buNone/>
                </a:pPr>
                <a:endParaRPr lang="he-IL"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677334" y="556591"/>
                <a:ext cx="8596668" cy="5484771"/>
              </a:xfrm>
              <a:blipFill rotWithShape="0">
                <a:blip r:embed="rId2"/>
                <a:stretch>
                  <a:fillRect r="-709"/>
                </a:stretch>
              </a:blipFill>
            </p:spPr>
            <p:txBody>
              <a:bodyPr/>
              <a:lstStyle/>
              <a:p>
                <a:r>
                  <a:rPr lang="he-IL">
                    <a:noFill/>
                  </a:rPr>
                  <a:t> </a:t>
                </a:r>
              </a:p>
            </p:txBody>
          </p:sp>
        </mc:Fallback>
      </mc:AlternateContent>
    </p:spTree>
    <p:extLst>
      <p:ext uri="{BB962C8B-B14F-4D97-AF65-F5344CB8AC3E}">
        <p14:creationId xmlns:p14="http://schemas.microsoft.com/office/powerpoint/2010/main" val="213455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lstStyle/>
              <a:p>
                <a:pPr marL="0" indent="0">
                  <a:buNone/>
                </a:pPr>
                <a:r>
                  <a:rPr lang="he-IL" u="sng" dirty="0"/>
                  <a:t>ממיר פלט:</a:t>
                </a:r>
                <a:r>
                  <a:rPr lang="he-IL" dirty="0"/>
                  <a:t> יצרנו עבור כל אות </a:t>
                </a:r>
                <a:r>
                  <a:rPr lang="en-US" dirty="0"/>
                  <a:t>n</a:t>
                </a:r>
                <a:r>
                  <a:rPr lang="he-IL" dirty="0"/>
                  <a:t> </a:t>
                </a:r>
                <a:r>
                  <a:rPr lang="he-IL" dirty="0" err="1"/>
                  <a:t>ליטרלים</a:t>
                </a:r>
                <a:r>
                  <a:rPr lang="he-IL" dirty="0"/>
                  <a:t> המתאימים למשבצות בהן היא יכולה להיות ממוקמת לפי הרמזים.</a:t>
                </a:r>
              </a:p>
              <a:p>
                <a:pPr marL="0" indent="0">
                  <a:buNone/>
                </a:pPr>
                <a:r>
                  <a:rPr lang="he-IL" dirty="0"/>
                  <a:t>יש </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b="0" i="1" smtClean="0">
                            <a:solidFill>
                              <a:srgbClr val="000000"/>
                            </a:solidFill>
                            <a:latin typeface="Cambria Math" panose="02040503050406030204" pitchFamily="18" charset="0"/>
                          </a:rPr>
                          <m:t>2</m:t>
                        </m:r>
                      </m:sup>
                    </m:sSup>
                  </m:oMath>
                </a14:m>
                <a:r>
                  <a:rPr lang="he-IL" dirty="0"/>
                  <a:t> אותיות, ולכן </a:t>
                </a:r>
                <a14:m>
                  <m:oMath xmlns:m="http://schemas.openxmlformats.org/officeDocument/2006/math">
                    <m:sSup>
                      <m:sSupPr>
                        <m:ctrlPr>
                          <a:rPr lang="en-US" altLang="he-IL" i="1">
                            <a:solidFill>
                              <a:srgbClr val="000000"/>
                            </a:solidFill>
                            <a:latin typeface="Cambria Math" panose="02040503050406030204" pitchFamily="18" charset="0"/>
                          </a:rPr>
                        </m:ctrlPr>
                      </m:sSupPr>
                      <m:e>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 </m:t>
                            </m:r>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2</m:t>
                            </m:r>
                          </m:sup>
                        </m:sSup>
                        <m:r>
                          <a:rPr lang="en-US" altLang="he-IL" i="1">
                            <a:solidFill>
                              <a:srgbClr val="000000"/>
                            </a:solidFill>
                            <a:latin typeface="Cambria Math" panose="02040503050406030204" pitchFamily="18" charset="0"/>
                          </a:rPr>
                          <m:t>∗</m:t>
                        </m:r>
                        <m:r>
                          <a:rPr lang="en-US" altLang="he-IL" i="1">
                            <a:solidFill>
                              <a:srgbClr val="000000"/>
                            </a:solidFill>
                            <a:latin typeface="Cambria Math" panose="02040503050406030204" pitchFamily="18" charset="0"/>
                          </a:rPr>
                          <m:t>𝑛</m:t>
                        </m:r>
                        <m:r>
                          <a:rPr lang="en-US" altLang="he-IL" i="1">
                            <a:solidFill>
                              <a:srgbClr val="000000"/>
                            </a:solidFill>
                            <a:latin typeface="Cambria Math" panose="02040503050406030204" pitchFamily="18" charset="0"/>
                          </a:rPr>
                          <m:t>=</m:t>
                        </m:r>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3</m:t>
                        </m:r>
                      </m:sup>
                    </m:sSup>
                  </m:oMath>
                </a14:m>
                <a:r>
                  <a:rPr lang="he-IL" dirty="0" err="1"/>
                  <a:t>ליטרלים</a:t>
                </a:r>
                <a:r>
                  <a:rPr lang="he-IL" dirty="0"/>
                  <a:t>.</a:t>
                </a:r>
              </a:p>
              <a:p>
                <a:pPr marL="0" indent="0">
                  <a:buNone/>
                </a:pPr>
                <a:r>
                  <a:rPr lang="he-IL" dirty="0"/>
                  <a:t>בממיר הפלט, אנו עוברים על כל </a:t>
                </a:r>
                <a:r>
                  <a:rPr lang="he-IL" dirty="0" err="1"/>
                  <a:t>הליטרלים</a:t>
                </a:r>
                <a:r>
                  <a:rPr lang="he-IL" dirty="0"/>
                  <a:t> על מנת לחפש איזה </a:t>
                </a:r>
                <a:r>
                  <a:rPr lang="he-IL" dirty="0" err="1"/>
                  <a:t>ליטרל</a:t>
                </a:r>
                <a:r>
                  <a:rPr lang="he-IL" dirty="0"/>
                  <a:t> קיבל ערך </a:t>
                </a:r>
                <a:r>
                  <a:rPr lang="en-US" dirty="0"/>
                  <a:t>true</a:t>
                </a:r>
                <a:r>
                  <a:rPr lang="he-IL" dirty="0"/>
                  <a:t>, וכך לדעת </a:t>
                </a:r>
                <a:r>
                  <a:rPr lang="he-IL" dirty="0" smtClean="0"/>
                  <a:t>היכן כל אות ממוקמת</a:t>
                </a:r>
                <a:r>
                  <a:rPr lang="he-IL" dirty="0"/>
                  <a:t>.</a:t>
                </a:r>
              </a:p>
              <a:p>
                <a:pPr marL="0" indent="0">
                  <a:buNone/>
                </a:pPr>
                <a:r>
                  <a:rPr lang="he-IL" dirty="0" smtClean="0"/>
                  <a:t>מעבר זה אורך זמן קבוע לכל </a:t>
                </a:r>
                <a:r>
                  <a:rPr lang="he-IL" dirty="0" err="1" smtClean="0"/>
                  <a:t>ליטרל</a:t>
                </a:r>
                <a:r>
                  <a:rPr lang="he-IL" dirty="0" smtClean="0"/>
                  <a:t> ולכן </a:t>
                </a:r>
                <a:r>
                  <a:rPr lang="he-IL" dirty="0"/>
                  <a:t>ממיר </a:t>
                </a:r>
                <a:r>
                  <a:rPr lang="he-IL" smtClean="0"/>
                  <a:t>הפלט אורך </a:t>
                </a:r>
                <a:r>
                  <a:rPr lang="en-US" dirty="0"/>
                  <a:t>O(</a:t>
                </a:r>
                <a14:m>
                  <m:oMath xmlns:m="http://schemas.openxmlformats.org/officeDocument/2006/math">
                    <m:sSup>
                      <m:sSupPr>
                        <m:ctrlPr>
                          <a:rPr lang="en-US" altLang="he-IL" i="1">
                            <a:solidFill>
                              <a:srgbClr val="000000"/>
                            </a:solidFill>
                            <a:latin typeface="Cambria Math" panose="02040503050406030204" pitchFamily="18" charset="0"/>
                          </a:rPr>
                        </m:ctrlPr>
                      </m:sSupPr>
                      <m:e>
                        <m:r>
                          <a:rPr lang="en-US" altLang="he-IL" i="1">
                            <a:solidFill>
                              <a:srgbClr val="000000"/>
                            </a:solidFill>
                            <a:latin typeface="Cambria Math" panose="02040503050406030204" pitchFamily="18" charset="0"/>
                          </a:rPr>
                          <m:t>𝑛</m:t>
                        </m:r>
                      </m:e>
                      <m:sup>
                        <m:r>
                          <a:rPr lang="en-US" altLang="he-IL" i="1">
                            <a:solidFill>
                              <a:srgbClr val="000000"/>
                            </a:solidFill>
                            <a:latin typeface="Cambria Math" panose="02040503050406030204" pitchFamily="18" charset="0"/>
                          </a:rPr>
                          <m:t>3</m:t>
                        </m:r>
                      </m:sup>
                    </m:sSup>
                    <m:r>
                      <a:rPr lang="en-US" altLang="he-IL" b="0" i="0" smtClean="0">
                        <a:solidFill>
                          <a:srgbClr val="000000"/>
                        </a:solidFill>
                        <a:latin typeface="Cambria Math" panose="02040503050406030204" pitchFamily="18" charset="0"/>
                      </a:rPr>
                      <m:t>)</m:t>
                    </m:r>
                  </m:oMath>
                </a14:m>
                <a:r>
                  <a:rPr lang="he-IL" dirty="0" smtClean="0"/>
                  <a:t>.</a:t>
                </a: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rotWithShape="0">
                <a:blip r:embed="rId2"/>
                <a:stretch>
                  <a:fillRect t="-942" r="-638"/>
                </a:stretch>
              </a:blipFill>
            </p:spPr>
            <p:txBody>
              <a:bodyPr/>
              <a:lstStyle/>
              <a:p>
                <a:r>
                  <a:rPr lang="he-IL">
                    <a:noFill/>
                  </a:rPr>
                  <a:t> </a:t>
                </a:r>
              </a:p>
            </p:txBody>
          </p:sp>
        </mc:Fallback>
      </mc:AlternateContent>
    </p:spTree>
    <p:extLst>
      <p:ext uri="{BB962C8B-B14F-4D97-AF65-F5344CB8AC3E}">
        <p14:creationId xmlns:p14="http://schemas.microsoft.com/office/powerpoint/2010/main" val="243972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הצגת הבעיה</a:t>
            </a:r>
          </a:p>
        </p:txBody>
      </p:sp>
      <p:sp>
        <p:nvSpPr>
          <p:cNvPr id="3" name="מציין מיקום תוכן 2"/>
          <p:cNvSpPr>
            <a:spLocks noGrp="1"/>
          </p:cNvSpPr>
          <p:nvPr>
            <p:ph idx="1"/>
          </p:nvPr>
        </p:nvSpPr>
        <p:spPr/>
        <p:txBody>
          <a:bodyPr>
            <a:normAutofit/>
          </a:bodyPr>
          <a:lstStyle/>
          <a:p>
            <a:r>
              <a:rPr lang="he-IL" sz="2000" dirty="0"/>
              <a:t>מופע : לוח שהינו מערך דו ממדי בגודל </a:t>
            </a:r>
            <a:r>
              <a:rPr lang="en-AU" sz="2000" dirty="0"/>
              <a:t>5x5</a:t>
            </a:r>
            <a:r>
              <a:rPr lang="he-IL" sz="2000" dirty="0"/>
              <a:t> בו נתון מיקום האות </a:t>
            </a:r>
            <a:r>
              <a:rPr lang="en-US" sz="2000" dirty="0"/>
              <a:t>A</a:t>
            </a:r>
            <a:r>
              <a:rPr lang="he-IL" sz="2000" dirty="0"/>
              <a:t>.</a:t>
            </a:r>
            <a:endParaRPr lang="en-US" sz="2000" dirty="0"/>
          </a:p>
          <a:p>
            <a:r>
              <a:rPr lang="he-IL" sz="2000" dirty="0"/>
              <a:t>מילון המתאר לכל אות באיזה מספר שורה/טור או אלכסון היא צריכה להיות ממוקמת.</a:t>
            </a:r>
          </a:p>
          <a:p>
            <a:r>
              <a:rPr lang="he-IL" sz="2000" dirty="0"/>
              <a:t>המטרה: למצוא סידור של האותיות במערך הדו-ממדי באופן שבו כל שתי אותיות עוקבות נמצאות בתאים סמוכים (מבחינת טור, שורה או אלכסון) וכן כל אות נמצאת בתא חוקי, בהתאם למילון המתאר.</a:t>
            </a:r>
          </a:p>
          <a:p>
            <a:r>
              <a:rPr lang="he-IL" sz="2000" dirty="0"/>
              <a:t>ייתכנו בעיות </a:t>
            </a:r>
            <a:r>
              <a:rPr lang="en-US" sz="2000" dirty="0"/>
              <a:t>ABC path</a:t>
            </a:r>
            <a:r>
              <a:rPr lang="he-IL" sz="2000" dirty="0"/>
              <a:t> עם פתרון יחיד, אף פתרון ופתרונות מרובים.</a:t>
            </a:r>
          </a:p>
          <a:p>
            <a:endParaRPr lang="he-IL" sz="2000" dirty="0"/>
          </a:p>
          <a:p>
            <a:endParaRPr lang="he-IL" sz="2000" dirty="0"/>
          </a:p>
          <a:p>
            <a:endParaRPr lang="en-US" sz="2000" dirty="0"/>
          </a:p>
          <a:p>
            <a:endParaRPr lang="he-IL" sz="2000" dirty="0"/>
          </a:p>
        </p:txBody>
      </p:sp>
    </p:spTree>
    <p:extLst>
      <p:ext uri="{BB962C8B-B14F-4D97-AF65-F5344CB8AC3E}">
        <p14:creationId xmlns:p14="http://schemas.microsoft.com/office/powerpoint/2010/main" val="151931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פתרון ראשון: רקורסיה</a:t>
            </a:r>
          </a:p>
        </p:txBody>
      </p:sp>
      <p:sp>
        <p:nvSpPr>
          <p:cNvPr id="3" name="מציין מיקום תוכן 2"/>
          <p:cNvSpPr>
            <a:spLocks noGrp="1"/>
          </p:cNvSpPr>
          <p:nvPr>
            <p:ph idx="1"/>
          </p:nvPr>
        </p:nvSpPr>
        <p:spPr>
          <a:xfrm>
            <a:off x="836359" y="1930400"/>
            <a:ext cx="8824476" cy="4775200"/>
          </a:xfrm>
        </p:spPr>
        <p:txBody>
          <a:bodyPr>
            <a:noAutofit/>
          </a:bodyPr>
          <a:lstStyle/>
          <a:p>
            <a:r>
              <a:rPr lang="he-IL" b="1" u="sng" dirty="0"/>
              <a:t>תיאור האלגוריתם:</a:t>
            </a:r>
          </a:p>
          <a:p>
            <a:pPr marL="0" indent="0">
              <a:buNone/>
            </a:pPr>
            <a:r>
              <a:rPr lang="he-IL" dirty="0"/>
              <a:t>תחילה, נבצע </a:t>
            </a:r>
            <a:r>
              <a:rPr lang="en-US" dirty="0"/>
              <a:t>pre-processing</a:t>
            </a:r>
            <a:r>
              <a:rPr lang="he-IL" dirty="0"/>
              <a:t> לקלט התוכנית באופן הבא:</a:t>
            </a:r>
          </a:p>
          <a:p>
            <a:pPr marL="0" indent="0">
              <a:buNone/>
            </a:pPr>
            <a:r>
              <a:rPr lang="he-IL" dirty="0"/>
              <a:t>ניצור מילון ששומר לכל אות רשימה המכילה את חמשת המשבצות האפשריות בהן ניתן למקם אותה (בהתאם לרמז שמסביר באיזו שורה/טור או אלכסון האות תמוקם).</a:t>
            </a:r>
          </a:p>
          <a:p>
            <a:pPr marL="0" indent="0">
              <a:buNone/>
            </a:pPr>
            <a:r>
              <a:rPr lang="he-IL" dirty="0"/>
              <a:t>כעת, נעבור על האותיות במילון ולכל משבצת שנמצאת ברשימה, נבדוק האם היא סמוכה ללפחות מיקום אחד מרשימת המיקומים של האות הקודמת לה או של האות העוקבת שלה.</a:t>
            </a:r>
          </a:p>
          <a:p>
            <a:pPr marL="0" indent="0">
              <a:buNone/>
            </a:pPr>
            <a:r>
              <a:rPr lang="he-IL" dirty="0"/>
              <a:t>אם אותו מיקום לא סמוך לאף מיקום של האות העוקבת או שאינו סמוך לאף מיקום של האות הקודמת, נסיר אותו מרשימת המיקומים האפשריים של אותה אות (נעדכן את הרשימה במילון).</a:t>
            </a:r>
          </a:p>
          <a:p>
            <a:pPr marL="0" indent="0">
              <a:buNone/>
            </a:pPr>
            <a:r>
              <a:rPr lang="he-IL" dirty="0"/>
              <a:t>נמשיך לבצע פעולה זו עד אשר לא יהיו שינויים באף רשימה של אף אות מהמילון.</a:t>
            </a:r>
          </a:p>
          <a:p>
            <a:pPr marL="0" indent="0">
              <a:buNone/>
            </a:pPr>
            <a:r>
              <a:rPr lang="he-IL" dirty="0"/>
              <a:t>בדרך זו, "נסנן" מיקומים של אותיות שהיו מביאים את האלגוריתם ל"מבוי סתום" ונחסוך זמן ריצה.</a:t>
            </a:r>
          </a:p>
          <a:p>
            <a:pPr marL="0" indent="0">
              <a:buNone/>
            </a:pPr>
            <a:r>
              <a:rPr lang="he-IL" dirty="0"/>
              <a:t>אם נראה כי אין מיקומים אפשריים לאף אות, נוכל להחזיר כי אין פתרון עוד בשלב זה.</a:t>
            </a:r>
          </a:p>
          <a:p>
            <a:pPr marL="0" indent="0">
              <a:buNone/>
            </a:pPr>
            <a:r>
              <a:rPr lang="he-IL" altLang="he-IL" sz="2000" dirty="0">
                <a:solidFill>
                  <a:srgbClr val="000000"/>
                </a:solidFill>
                <a:latin typeface="Courier New" panose="02070309020205020404" pitchFamily="49" charset="0"/>
              </a:rPr>
              <a:t>	</a:t>
            </a:r>
            <a:endParaRPr lang="he-IL" sz="2000" dirty="0"/>
          </a:p>
        </p:txBody>
      </p:sp>
    </p:spTree>
    <p:extLst>
      <p:ext uri="{BB962C8B-B14F-4D97-AF65-F5344CB8AC3E}">
        <p14:creationId xmlns:p14="http://schemas.microsoft.com/office/powerpoint/2010/main" val="110551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1CB26270-C62F-4092-8529-65CC2C6C2699}"/>
              </a:ext>
            </a:extLst>
          </p:cNvPr>
          <p:cNvSpPr>
            <a:spLocks noGrp="1"/>
          </p:cNvSpPr>
          <p:nvPr>
            <p:ph idx="1"/>
          </p:nvPr>
        </p:nvSpPr>
        <p:spPr/>
        <p:txBody>
          <a:bodyPr/>
          <a:lstStyle/>
          <a:p>
            <a:pPr marL="0" indent="0">
              <a:buNone/>
            </a:pPr>
            <a:r>
              <a:rPr lang="he-IL" altLang="he-IL" dirty="0">
                <a:solidFill>
                  <a:srgbClr val="000000"/>
                </a:solidFill>
                <a:latin typeface="Courier New" panose="02070309020205020404" pitchFamily="49" charset="0"/>
              </a:rPr>
              <a:t>נשלח לפונקציה הראשונה לוח שמכיל רק את האות </a:t>
            </a:r>
            <a:r>
              <a:rPr lang="en-US" altLang="he-IL" dirty="0">
                <a:solidFill>
                  <a:srgbClr val="000000"/>
                </a:solidFill>
                <a:latin typeface="Courier New" panose="02070309020205020404" pitchFamily="49" charset="0"/>
              </a:rPr>
              <a:t>A</a:t>
            </a:r>
            <a:r>
              <a:rPr lang="he-IL" altLang="he-IL" dirty="0">
                <a:solidFill>
                  <a:srgbClr val="000000"/>
                </a:solidFill>
                <a:latin typeface="Courier New" panose="02070309020205020404" pitchFamily="49" charset="0"/>
              </a:rPr>
              <a:t>, (נבנה ב-</a:t>
            </a:r>
            <a:r>
              <a:rPr lang="en-US" altLang="he-IL" dirty="0">
                <a:solidFill>
                  <a:srgbClr val="000000"/>
                </a:solidFill>
                <a:latin typeface="Courier New" panose="02070309020205020404" pitchFamily="49" charset="0"/>
              </a:rPr>
              <a:t>main function</a:t>
            </a:r>
            <a:r>
              <a:rPr lang="he-IL" altLang="he-IL" dirty="0">
                <a:solidFill>
                  <a:srgbClr val="000000"/>
                </a:solidFill>
                <a:latin typeface="Courier New" panose="02070309020205020404" pitchFamily="49" charset="0"/>
              </a:rPr>
              <a:t>), ושתי אותיות עוקבות. מטרת הפונקציה היא לחשב את מיקום האות הנוכחית, בהתבסס על מיקום האות הקודמת לה ורשימת המיקומים האפשריים לאותה אות (המופיעה במילון שנוצר בשלב ה-</a:t>
            </a:r>
            <a:r>
              <a:rPr lang="en-US" altLang="he-IL" dirty="0">
                <a:solidFill>
                  <a:srgbClr val="000000"/>
                </a:solidFill>
                <a:latin typeface="Courier New" panose="02070309020205020404" pitchFamily="49" charset="0"/>
              </a:rPr>
              <a:t>pre-processing</a:t>
            </a:r>
            <a:r>
              <a:rPr lang="he-IL" altLang="he-IL" dirty="0">
                <a:solidFill>
                  <a:srgbClr val="000000"/>
                </a:solidFill>
                <a:latin typeface="Courier New" panose="02070309020205020404" pitchFamily="49" charset="0"/>
              </a:rPr>
              <a:t>).</a:t>
            </a:r>
          </a:p>
          <a:p>
            <a:pPr marL="0" indent="0">
              <a:buNone/>
            </a:pPr>
            <a:r>
              <a:rPr lang="en-US" altLang="he-IL" b="1" u="sng" dirty="0" err="1">
                <a:solidFill>
                  <a:srgbClr val="000000"/>
                </a:solidFill>
                <a:latin typeface="Courier New" panose="02070309020205020404" pitchFamily="49" charset="0"/>
              </a:rPr>
              <a:t>findABCPath</a:t>
            </a:r>
            <a:r>
              <a:rPr lang="he-IL" altLang="he-IL" dirty="0">
                <a:solidFill>
                  <a:srgbClr val="000000"/>
                </a:solidFill>
                <a:latin typeface="Courier New" panose="02070309020205020404" pitchFamily="49" charset="0"/>
              </a:rPr>
              <a:t> נעזרת בפונקציה </a:t>
            </a:r>
            <a:r>
              <a:rPr lang="en-US" altLang="he-IL" dirty="0" err="1">
                <a:solidFill>
                  <a:srgbClr val="000000"/>
                </a:solidFill>
                <a:latin typeface="Courier New" panose="02070309020205020404" pitchFamily="49" charset="0"/>
              </a:rPr>
              <a:t>compute_optionals</a:t>
            </a:r>
            <a:r>
              <a:rPr lang="he-IL" altLang="he-IL" dirty="0">
                <a:solidFill>
                  <a:srgbClr val="000000"/>
                </a:solidFill>
                <a:latin typeface="Courier New" panose="02070309020205020404" pitchFamily="49" charset="0"/>
              </a:rPr>
              <a:t> אשר מחזירה את כל המיקומים האפשריים הריקים בלוח של האות הנוכחית, כפי שתואר לעיל ובהתאם לרשימה של אותה אות שמופיעה במילון המיקומים האפשריים (שנוצר בשלב ה</a:t>
            </a:r>
            <a:r>
              <a:rPr lang="en-US" altLang="he-IL" dirty="0">
                <a:solidFill>
                  <a:srgbClr val="000000"/>
                </a:solidFill>
                <a:latin typeface="Courier New" panose="02070309020205020404" pitchFamily="49" charset="0"/>
              </a:rPr>
              <a:t>pre-processing</a:t>
            </a:r>
            <a:r>
              <a:rPr lang="he-IL" altLang="he-IL" dirty="0">
                <a:solidFill>
                  <a:srgbClr val="000000"/>
                </a:solidFill>
                <a:latin typeface="Courier New" panose="02070309020205020404" pitchFamily="49" charset="0"/>
              </a:rPr>
              <a:t>).</a:t>
            </a:r>
          </a:p>
          <a:p>
            <a:pPr marL="0" indent="0">
              <a:buNone/>
            </a:pPr>
            <a:r>
              <a:rPr lang="he-IL" altLang="he-IL" dirty="0">
                <a:solidFill>
                  <a:srgbClr val="000000"/>
                </a:solidFill>
                <a:latin typeface="Courier New" panose="02070309020205020404" pitchFamily="49" charset="0"/>
              </a:rPr>
              <a:t>הפונקציה </a:t>
            </a:r>
            <a:r>
              <a:rPr lang="he-IL" altLang="he-IL" dirty="0" err="1">
                <a:solidFill>
                  <a:srgbClr val="000000"/>
                </a:solidFill>
                <a:latin typeface="Courier New" panose="02070309020205020404" pitchFamily="49" charset="0"/>
              </a:rPr>
              <a:t>findABCPath</a:t>
            </a:r>
            <a:r>
              <a:rPr lang="he-IL" altLang="he-IL" dirty="0">
                <a:solidFill>
                  <a:srgbClr val="000000"/>
                </a:solidFill>
                <a:latin typeface="Courier New" panose="02070309020205020404" pitchFamily="49" charset="0"/>
              </a:rPr>
              <a:t> תקרא לעצמה עם כל המיקומים האפשריים של האות הנוכחית ותחשב גם את המיקומים האפשריים של האות הבאה, באותו אופן, רקורסיבית. הקריאות יימשכו כל עוד קיימים תאים ריקים בלוח.</a:t>
            </a:r>
            <a:endParaRPr lang="he-IL" dirty="0"/>
          </a:p>
        </p:txBody>
      </p:sp>
    </p:spTree>
    <p:extLst>
      <p:ext uri="{BB962C8B-B14F-4D97-AF65-F5344CB8AC3E}">
        <p14:creationId xmlns:p14="http://schemas.microsoft.com/office/powerpoint/2010/main" val="195667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09856" y="901149"/>
            <a:ext cx="8596668" cy="5140214"/>
          </a:xfrm>
        </p:spPr>
        <p:txBody>
          <a:bodyPr>
            <a:normAutofit/>
          </a:bodyPr>
          <a:lstStyle/>
          <a:p>
            <a:r>
              <a:rPr lang="he-IL" altLang="he-IL" sz="2400" b="1" u="sng" dirty="0">
                <a:solidFill>
                  <a:srgbClr val="000000"/>
                </a:solidFill>
                <a:latin typeface="Courier New" panose="02070309020205020404" pitchFamily="49" charset="0"/>
              </a:rPr>
              <a:t>compute_optionals:</a:t>
            </a:r>
          </a:p>
          <a:p>
            <a:r>
              <a:rPr lang="he-IL" altLang="he-IL" sz="2400" b="1" dirty="0">
                <a:solidFill>
                  <a:srgbClr val="000000"/>
                </a:solidFill>
                <a:latin typeface="Courier New" panose="02070309020205020404" pitchFamily="49" charset="0"/>
                <a:cs typeface="Courier New" panose="02070309020205020404" pitchFamily="49" charset="0"/>
              </a:rPr>
              <a:t> </a:t>
            </a:r>
            <a:r>
              <a:rPr lang="he-IL" altLang="he-IL" sz="2000" dirty="0">
                <a:solidFill>
                  <a:srgbClr val="000000"/>
                </a:solidFill>
                <a:latin typeface="Courier New" panose="02070309020205020404" pitchFamily="49" charset="0"/>
              </a:rPr>
              <a:t>פונקציה</a:t>
            </a:r>
            <a:r>
              <a:rPr lang="he-IL" altLang="he-IL" sz="2000" dirty="0"/>
              <a:t> שמחשבת את כל האפשרויות לאות הנוכחית בהתאם לאילוצים.</a:t>
            </a:r>
          </a:p>
          <a:p>
            <a:pPr marL="0" indent="0">
              <a:buNone/>
            </a:pPr>
            <a:r>
              <a:rPr lang="he-IL" altLang="he-IL" sz="2000" dirty="0"/>
              <a:t> 		הפונקציה עוברת על המיקומים האפשריים מתוך רשימת המיקומים שנמצאת במילון, בודקת את האילוץ ששתי אותיות עוקבות צריכות להיות סמוכות, על ידי בדיקה שהמרחק בין השורות ובין העמודות של שתי האותיות קטן\שווה ל1, ומחזירה את כל המיקומים האפשריים הריקים בלוח עבור האות.</a:t>
            </a:r>
          </a:p>
          <a:p>
            <a:pPr marL="0" indent="0">
              <a:buNone/>
            </a:pPr>
            <a:r>
              <a:rPr lang="he-IL" altLang="he-IL" sz="2000" dirty="0"/>
              <a:t>	עבור כל מיקום אפשרי, נשלח לפונקציה הרקורסיבית הלוח לאחר שהאות מוקמה בו, חישוב מיקום האותיות הבאות ממשיך באותו אופן על ידי </a:t>
            </a:r>
            <a:r>
              <a:rPr lang="en-US" altLang="he-IL" sz="2000" dirty="0"/>
              <a:t>Back Tracking</a:t>
            </a:r>
            <a:r>
              <a:rPr lang="he-IL" altLang="he-IL" sz="2000" dirty="0"/>
              <a:t> עד אשר מתקבל מצב שבו אין פתרון 	או מצב בו סיימנו לבדוק את כל האותיות והגענו לפתרון סופי. </a:t>
            </a:r>
          </a:p>
          <a:p>
            <a:pPr marL="0" indent="0">
              <a:buNone/>
            </a:pPr>
            <a:r>
              <a:rPr lang="he-IL" altLang="he-IL" sz="2000" dirty="0"/>
              <a:t>	</a:t>
            </a:r>
          </a:p>
          <a:p>
            <a:pPr marL="0" indent="0">
              <a:buNone/>
            </a:pPr>
            <a:endParaRPr lang="he-IL" altLang="he-IL"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54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זמן ריצה</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p:txBody>
              <a:bodyPr>
                <a:normAutofit fontScale="92500" lnSpcReduction="10000"/>
              </a:bodyPr>
              <a:lstStyle/>
              <a:p>
                <a:r>
                  <a:rPr lang="he-IL" sz="2000" dirty="0"/>
                  <a:t>במשחק שלנו </a:t>
                </a:r>
                <a:r>
                  <a:rPr lang="en-US" sz="2000" dirty="0"/>
                  <a:t>n=5</a:t>
                </a:r>
                <a:r>
                  <a:rPr lang="he-IL" sz="2000" dirty="0"/>
                  <a:t> אבל ניתוח זמן הריצה נכון עבור כל </a:t>
                </a:r>
                <a:r>
                  <a:rPr lang="en-US" sz="2000" dirty="0"/>
                  <a:t>n</a:t>
                </a:r>
                <a:r>
                  <a:rPr lang="he-IL" sz="2000" dirty="0"/>
                  <a:t>.</a:t>
                </a:r>
              </a:p>
              <a:p>
                <a:r>
                  <a:rPr lang="he-IL" sz="2000" dirty="0"/>
                  <a:t>נשים לב שעבור כל אות יש לכל היותר 2 מקומות אפשריים בהתבסס על השורה/הטור או האלכסון בו צריכה להתמקם האות ובהתבסס על מיקום האות הקודמת לה: מכיוון שכל אות צריכה להיות סמוכה לאות שקדמה לה – לכל היותר יש 8 אופציות (כל התאים מסביב לאות הקודמת) לכל אות אבל כאשר נעשה חיתוך בין 8 התאים לבין שורה/טור/אלכסון לפי האילוץ שברמז יישארו 2 אופציות.</a:t>
                </a:r>
              </a:p>
              <a:p>
                <a:r>
                  <a:rPr lang="he-IL" sz="2000" dirty="0"/>
                  <a:t>זמן הריצה של הפונקציה </a:t>
                </a:r>
                <a:r>
                  <a:rPr lang="he-IL" altLang="he-IL" sz="2000" dirty="0" err="1">
                    <a:solidFill>
                      <a:srgbClr val="000000"/>
                    </a:solidFill>
                    <a:latin typeface="Courier New" panose="02070309020205020404" pitchFamily="49" charset="0"/>
                  </a:rPr>
                  <a:t>compute_optionals</a:t>
                </a:r>
                <a:r>
                  <a:rPr lang="he-IL" altLang="he-IL" sz="2000" dirty="0">
                    <a:solidFill>
                      <a:srgbClr val="000000"/>
                    </a:solidFill>
                    <a:latin typeface="Courier New" panose="02070309020205020404" pitchFamily="49" charset="0"/>
                  </a:rPr>
                  <a:t> הינו </a:t>
                </a:r>
                <a14:m>
                  <m:oMath xmlns:m="http://schemas.openxmlformats.org/officeDocument/2006/math">
                    <m:r>
                      <a:rPr lang="en-US" altLang="he-IL" sz="2000" b="0" i="1" smtClean="0">
                        <a:solidFill>
                          <a:srgbClr val="000000"/>
                        </a:solidFill>
                        <a:latin typeface="Cambria Math" panose="02040503050406030204" pitchFamily="18" charset="0"/>
                      </a:rPr>
                      <m:t>𝑂</m:t>
                    </m:r>
                    <m:r>
                      <a:rPr lang="en-US" altLang="he-IL" sz="2000" b="0" i="1"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𝑛</m:t>
                    </m:r>
                    <m:r>
                      <a:rPr lang="en-US" altLang="he-IL" sz="2000" b="0" i="1" smtClean="0">
                        <a:solidFill>
                          <a:srgbClr val="000000"/>
                        </a:solidFill>
                        <a:latin typeface="Cambria Math" panose="02040503050406030204" pitchFamily="18" charset="0"/>
                      </a:rPr>
                      <m:t>)</m:t>
                    </m:r>
                  </m:oMath>
                </a14:m>
                <a:r>
                  <a:rPr lang="he-IL" altLang="he-IL" sz="2000" dirty="0">
                    <a:solidFill>
                      <a:srgbClr val="000000"/>
                    </a:solidFill>
                    <a:latin typeface="Courier New" panose="02070309020205020404" pitchFamily="49" charset="0"/>
                  </a:rPr>
                  <a:t> והיא תרוץ לכל היותר פעמיים בכל אחד מהלוחות האפשריים  עבור כל אות חוץ מ</a:t>
                </a:r>
                <a:r>
                  <a:rPr lang="en-US" altLang="he-IL" sz="2000" dirty="0">
                    <a:solidFill>
                      <a:srgbClr val="000000"/>
                    </a:solidFill>
                    <a:latin typeface="Courier New" panose="02070309020205020404" pitchFamily="49" charset="0"/>
                  </a:rPr>
                  <a:t>A-</a:t>
                </a:r>
                <a:r>
                  <a:rPr lang="he-IL" altLang="he-IL" sz="2000" dirty="0">
                    <a:solidFill>
                      <a:srgbClr val="000000"/>
                    </a:solidFill>
                    <a:latin typeface="Courier New" panose="02070309020205020404" pitchFamily="49" charset="0"/>
                  </a:rPr>
                  <a:t>. </a:t>
                </a:r>
              </a:p>
              <a:p>
                <a:pPr marL="0" indent="0">
                  <a:buNone/>
                </a:pPr>
                <a:r>
                  <a:rPr lang="he-IL" altLang="he-IL" sz="2000" dirty="0">
                    <a:solidFill>
                      <a:srgbClr val="000000"/>
                    </a:solidFill>
                    <a:latin typeface="Courier New" panose="02070309020205020404" pitchFamily="49" charset="0"/>
                  </a:rPr>
                  <a:t>	ישנן </a:t>
                </a:r>
                <a14:m>
                  <m:oMath xmlns:m="http://schemas.openxmlformats.org/officeDocument/2006/math">
                    <m:sSup>
                      <m:sSupPr>
                        <m:ctrlPr>
                          <a:rPr lang="en-US" altLang="he-IL" sz="2000" b="0" i="1" smtClean="0">
                            <a:solidFill>
                              <a:srgbClr val="000000"/>
                            </a:solidFill>
                            <a:latin typeface="Cambria Math" panose="02040503050406030204" pitchFamily="18" charset="0"/>
                          </a:rPr>
                        </m:ctrlPr>
                      </m:sSupPr>
                      <m:e>
                        <m:r>
                          <a:rPr lang="en-US" altLang="he-IL" sz="2000" b="0" i="1" smtClean="0">
                            <a:solidFill>
                              <a:srgbClr val="000000"/>
                            </a:solidFill>
                            <a:latin typeface="Cambria Math" panose="02040503050406030204" pitchFamily="18" charset="0"/>
                          </a:rPr>
                          <m:t> </m:t>
                        </m:r>
                        <m:r>
                          <a:rPr lang="he-IL" altLang="he-IL" sz="2000" b="0" i="1" smtClean="0">
                            <a:solidFill>
                              <a:srgbClr val="000000"/>
                            </a:solidFill>
                            <a:latin typeface="Cambria Math" panose="02040503050406030204" pitchFamily="18" charset="0"/>
                          </a:rPr>
                          <m:t>  </m:t>
                        </m:r>
                        <m:r>
                          <a:rPr lang="en-US" altLang="he-IL" sz="2000" b="0" i="1" smtClean="0">
                            <a:solidFill>
                              <a:srgbClr val="000000"/>
                            </a:solidFill>
                            <a:latin typeface="Cambria Math" panose="02040503050406030204" pitchFamily="18" charset="0"/>
                          </a:rPr>
                          <m:t>𝑛</m:t>
                        </m:r>
                      </m:e>
                      <m:sup>
                        <m:r>
                          <a:rPr lang="en-US" altLang="he-IL" sz="2000" b="0" i="1" smtClean="0">
                            <a:solidFill>
                              <a:srgbClr val="000000"/>
                            </a:solidFill>
                            <a:latin typeface="Cambria Math" panose="02040503050406030204" pitchFamily="18" charset="0"/>
                          </a:rPr>
                          <m:t>2</m:t>
                        </m:r>
                      </m:sup>
                    </m:sSup>
                    <m:r>
                      <a:rPr lang="en-US" altLang="he-IL" sz="2000" b="0" i="1"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25</m:t>
                    </m:r>
                    <m:r>
                      <a:rPr lang="he-IL" altLang="he-IL" sz="2000" b="0" i="1" smtClean="0">
                        <a:solidFill>
                          <a:srgbClr val="000000"/>
                        </a:solidFill>
                        <a:latin typeface="Cambria Math" panose="02040503050406030204" pitchFamily="18" charset="0"/>
                      </a:rPr>
                      <m:t> </m:t>
                    </m:r>
                  </m:oMath>
                </a14:m>
                <a:r>
                  <a:rPr lang="he-IL" altLang="he-IL" sz="2000" dirty="0">
                    <a:solidFill>
                      <a:schemeClr val="tx1"/>
                    </a:solidFill>
                    <a:latin typeface="Arial" panose="020B0604020202020204" pitchFamily="34" charset="0"/>
                  </a:rPr>
                  <a:t>אותיות , ומשום </a:t>
                </a:r>
                <a:r>
                  <a:rPr lang="he-IL" altLang="he-IL" sz="2000" dirty="0" err="1">
                    <a:solidFill>
                      <a:schemeClr val="tx1"/>
                    </a:solidFill>
                    <a:latin typeface="Arial" panose="020B0604020202020204" pitchFamily="34" charset="0"/>
                  </a:rPr>
                  <a:t>שבהינתן</a:t>
                </a:r>
                <a:r>
                  <a:rPr lang="he-IL" altLang="he-IL" sz="2000" dirty="0">
                    <a:solidFill>
                      <a:schemeClr val="tx1"/>
                    </a:solidFill>
                    <a:latin typeface="Arial" panose="020B0604020202020204" pitchFamily="34" charset="0"/>
                  </a:rPr>
                  <a:t> לוח לכל אות קיימות שתי אפשרויות למיקום, נוכל להגיד כי מספר הקריאות הרקורסיביות גדל באופן </a:t>
                </a:r>
                <a:r>
                  <a:rPr lang="he-IL" altLang="he-IL" sz="2000" dirty="0" err="1">
                    <a:solidFill>
                      <a:srgbClr val="000000"/>
                    </a:solidFill>
                    <a:latin typeface="Arial" panose="020B0604020202020204" pitchFamily="34" charset="0"/>
                  </a:rPr>
                  <a:t>אקספוננציאלי</a:t>
                </a:r>
                <a:r>
                  <a:rPr lang="he-IL" altLang="he-IL" sz="2000" dirty="0">
                    <a:solidFill>
                      <a:srgbClr val="000000"/>
                    </a:solidFill>
                    <a:latin typeface="Arial" panose="020B0604020202020204" pitchFamily="34" charset="0"/>
                  </a:rPr>
                  <a:t>, כלומר</a:t>
                </a:r>
                <a:r>
                  <a:rPr lang="he-IL" altLang="he-IL" sz="2000" dirty="0">
                    <a:solidFill>
                      <a:schemeClr val="tx1"/>
                    </a:solidFill>
                    <a:latin typeface="Arial" panose="020B0604020202020204" pitchFamily="34" charset="0"/>
                  </a:rPr>
                  <a:t> זמן הריצה במקרה הגרוע הינו </a:t>
                </a:r>
                <a14:m>
                  <m:oMath xmlns:m="http://schemas.openxmlformats.org/officeDocument/2006/math">
                    <m:r>
                      <m:rPr>
                        <m:sty m:val="p"/>
                      </m:rPr>
                      <a:rPr lang="en-US" altLang="he-IL" sz="2000" b="0" i="0" smtClean="0">
                        <a:solidFill>
                          <a:srgbClr val="000000"/>
                        </a:solidFill>
                        <a:latin typeface="Cambria Math" panose="02040503050406030204" pitchFamily="18" charset="0"/>
                      </a:rPr>
                      <m:t>O</m:t>
                    </m:r>
                    <m:d>
                      <m:dPr>
                        <m:ctrlPr>
                          <a:rPr lang="en-US" altLang="he-IL" sz="2000" b="0" i="1" smtClean="0">
                            <a:solidFill>
                              <a:srgbClr val="000000"/>
                            </a:solidFill>
                            <a:latin typeface="Cambria Math" panose="02040503050406030204" pitchFamily="18" charset="0"/>
                          </a:rPr>
                        </m:ctrlPr>
                      </m:dPr>
                      <m:e>
                        <m:r>
                          <a:rPr lang="en-US" altLang="he-IL" sz="2000" b="0" i="0" smtClean="0">
                            <a:solidFill>
                              <a:srgbClr val="000000"/>
                            </a:solidFill>
                            <a:latin typeface="Cambria Math" panose="02040503050406030204" pitchFamily="18" charset="0"/>
                          </a:rPr>
                          <m:t>2</m:t>
                        </m:r>
                        <m:r>
                          <a:rPr lang="en-US" altLang="he-IL" sz="2000" b="0" i="0"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4</m:t>
                        </m:r>
                        <m:r>
                          <a:rPr lang="en-US" altLang="he-IL" sz="2000" b="0" i="1" smtClean="0">
                            <a:solidFill>
                              <a:srgbClr val="000000"/>
                            </a:solidFill>
                            <a:latin typeface="Cambria Math" panose="02040503050406030204" pitchFamily="18" charset="0"/>
                          </a:rPr>
                          <m:t>+…+</m:t>
                        </m:r>
                        <m:sSup>
                          <m:sSupPr>
                            <m:ctrlPr>
                              <a:rPr lang="en-US" altLang="he-IL" sz="2000" b="0" i="1" smtClean="0">
                                <a:solidFill>
                                  <a:srgbClr val="000000"/>
                                </a:solidFill>
                                <a:latin typeface="Cambria Math" panose="02040503050406030204" pitchFamily="18" charset="0"/>
                              </a:rPr>
                            </m:ctrlPr>
                          </m:sSupPr>
                          <m:e>
                            <m:r>
                              <a:rPr lang="en-US" altLang="he-IL" sz="2000" b="0" i="1" smtClean="0">
                                <a:solidFill>
                                  <a:srgbClr val="000000"/>
                                </a:solidFill>
                                <a:latin typeface="Cambria Math" panose="02040503050406030204" pitchFamily="18" charset="0"/>
                              </a:rPr>
                              <m:t>2</m:t>
                            </m:r>
                          </m:e>
                          <m:sup>
                            <m:sSup>
                              <m:sSupPr>
                                <m:ctrlPr>
                                  <a:rPr lang="en-US" altLang="he-IL" sz="2000" b="0" i="1" smtClean="0">
                                    <a:solidFill>
                                      <a:srgbClr val="000000"/>
                                    </a:solidFill>
                                    <a:latin typeface="Cambria Math" panose="02040503050406030204" pitchFamily="18" charset="0"/>
                                  </a:rPr>
                                </m:ctrlPr>
                              </m:sSupPr>
                              <m:e>
                                <m:r>
                                  <a:rPr lang="en-US" altLang="he-IL" sz="2000" b="0" i="1" smtClean="0">
                                    <a:solidFill>
                                      <a:srgbClr val="000000"/>
                                    </a:solidFill>
                                    <a:latin typeface="Cambria Math" panose="02040503050406030204" pitchFamily="18" charset="0"/>
                                  </a:rPr>
                                  <m:t>𝑛</m:t>
                                </m:r>
                              </m:e>
                              <m:sup>
                                <m:r>
                                  <a:rPr lang="en-US" altLang="he-IL" sz="2000" b="0" i="1" smtClean="0">
                                    <a:solidFill>
                                      <a:srgbClr val="000000"/>
                                    </a:solidFill>
                                    <a:latin typeface="Cambria Math" panose="02040503050406030204" pitchFamily="18" charset="0"/>
                                  </a:rPr>
                                  <m:t>2</m:t>
                                </m:r>
                              </m:sup>
                            </m:sSup>
                            <m:r>
                              <a:rPr lang="en-US" altLang="he-IL" sz="2000" b="0" i="1"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1</m:t>
                            </m:r>
                          </m:sup>
                        </m:sSup>
                      </m:e>
                    </m:d>
                    <m:r>
                      <a:rPr lang="en-US" altLang="he-IL" sz="2000" b="0" i="1" smtClean="0">
                        <a:solidFill>
                          <a:srgbClr val="000000"/>
                        </a:solidFill>
                        <a:latin typeface="Cambria Math" panose="02040503050406030204" pitchFamily="18" charset="0"/>
                      </a:rPr>
                      <m:t>=</m:t>
                    </m:r>
                    <m:r>
                      <a:rPr lang="en-US" altLang="he-IL" sz="2000" b="0" i="1" smtClean="0">
                        <a:solidFill>
                          <a:srgbClr val="000000"/>
                        </a:solidFill>
                        <a:latin typeface="Cambria Math" panose="02040503050406030204" pitchFamily="18" charset="0"/>
                      </a:rPr>
                      <m:t>𝑂</m:t>
                    </m:r>
                    <m:r>
                      <a:rPr lang="en-US" altLang="he-IL" sz="2000" b="0" i="1" smtClean="0">
                        <a:solidFill>
                          <a:srgbClr val="000000"/>
                        </a:solidFill>
                        <a:latin typeface="Cambria Math" panose="02040503050406030204" pitchFamily="18" charset="0"/>
                      </a:rPr>
                      <m:t>(</m:t>
                    </m:r>
                    <m:sSup>
                      <m:sSupPr>
                        <m:ctrlPr>
                          <a:rPr lang="en-US" altLang="he-IL" sz="2000" i="1">
                            <a:solidFill>
                              <a:srgbClr val="000000"/>
                            </a:solidFill>
                            <a:latin typeface="Cambria Math" panose="02040503050406030204" pitchFamily="18" charset="0"/>
                          </a:rPr>
                        </m:ctrlPr>
                      </m:sSupPr>
                      <m:e>
                        <m:r>
                          <a:rPr lang="en-US" altLang="he-IL" sz="2000" i="1">
                            <a:solidFill>
                              <a:srgbClr val="000000"/>
                            </a:solidFill>
                            <a:latin typeface="Cambria Math" panose="02040503050406030204" pitchFamily="18" charset="0"/>
                          </a:rPr>
                          <m:t>2</m:t>
                        </m:r>
                      </m:e>
                      <m:sup>
                        <m:sSup>
                          <m:sSupPr>
                            <m:ctrlPr>
                              <a:rPr lang="en-US" altLang="he-IL" sz="2000" i="1">
                                <a:solidFill>
                                  <a:srgbClr val="000000"/>
                                </a:solidFill>
                                <a:latin typeface="Cambria Math" panose="02040503050406030204" pitchFamily="18" charset="0"/>
                              </a:rPr>
                            </m:ctrlPr>
                          </m:sSupPr>
                          <m:e>
                            <m:r>
                              <a:rPr lang="en-US" altLang="he-IL" sz="2000" i="1">
                                <a:solidFill>
                                  <a:srgbClr val="000000"/>
                                </a:solidFill>
                                <a:latin typeface="Cambria Math" panose="02040503050406030204" pitchFamily="18" charset="0"/>
                              </a:rPr>
                              <m:t>𝑛</m:t>
                            </m:r>
                          </m:e>
                          <m:sup>
                            <m:r>
                              <a:rPr lang="en-US" altLang="he-IL" sz="2000" i="1">
                                <a:solidFill>
                                  <a:srgbClr val="000000"/>
                                </a:solidFill>
                                <a:latin typeface="Cambria Math" panose="02040503050406030204" pitchFamily="18" charset="0"/>
                              </a:rPr>
                              <m:t>2</m:t>
                            </m:r>
                          </m:sup>
                        </m:sSup>
                      </m:sup>
                    </m:sSup>
                  </m:oMath>
                </a14:m>
                <a:r>
                  <a:rPr lang="en-US" altLang="he-IL" sz="2000" b="0" dirty="0">
                    <a:solidFill>
                      <a:srgbClr val="000000"/>
                    </a:solidFill>
                    <a:latin typeface="Arial" panose="020B0604020202020204" pitchFamily="34" charset="0"/>
                  </a:rPr>
                  <a:t>)</a:t>
                </a:r>
                <a:r>
                  <a:rPr lang="he-IL" altLang="he-IL" sz="2000" b="0" dirty="0">
                    <a:solidFill>
                      <a:srgbClr val="000000"/>
                    </a:solidFill>
                    <a:latin typeface="Arial" panose="020B0604020202020204" pitchFamily="34" charset="0"/>
                  </a:rPr>
                  <a:t>.</a:t>
                </a:r>
              </a:p>
              <a:p>
                <a:pPr marL="0" indent="0">
                  <a:buNone/>
                </a:pPr>
                <a:r>
                  <a:rPr lang="he-IL" altLang="he-IL" sz="2000" dirty="0">
                    <a:solidFill>
                      <a:srgbClr val="000000"/>
                    </a:solidFill>
                    <a:latin typeface="Arial" panose="020B0604020202020204" pitchFamily="34" charset="0"/>
                  </a:rPr>
                  <a:t>	</a:t>
                </a:r>
                <a:endParaRPr lang="en-US" altLang="he-IL" sz="2000" b="0" dirty="0">
                  <a:solidFill>
                    <a:srgbClr val="000000"/>
                  </a:solidFill>
                  <a:latin typeface="Arial" panose="020B0604020202020204" pitchFamily="34" charset="0"/>
                </a:endParaRPr>
              </a:p>
              <a:p>
                <a:pPr marL="0" indent="0">
                  <a:buNone/>
                </a:pPr>
                <a:endParaRPr lang="he-IL" altLang="he-IL" sz="2000" dirty="0">
                  <a:solidFill>
                    <a:schemeClr val="tx1"/>
                  </a:solidFill>
                  <a:latin typeface="Arial" panose="020B0604020202020204" pitchFamily="34" charset="0"/>
                </a:endParaRPr>
              </a:p>
              <a:p>
                <a:endParaRPr lang="he-IL" sz="2000"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blipFill rotWithShape="0">
                <a:blip r:embed="rId2"/>
                <a:stretch>
                  <a:fillRect l="-1064" t="-1727" r="-709" b="-20094"/>
                </a:stretch>
              </a:blipFill>
            </p:spPr>
            <p:txBody>
              <a:bodyPr/>
              <a:lstStyle/>
              <a:p>
                <a:r>
                  <a:rPr lang="he-IL">
                    <a:noFill/>
                  </a:rPr>
                  <a:t> </a:t>
                </a:r>
              </a:p>
            </p:txBody>
          </p:sp>
        </mc:Fallback>
      </mc:AlternateContent>
    </p:spTree>
    <p:extLst>
      <p:ext uri="{BB962C8B-B14F-4D97-AF65-F5344CB8AC3E}">
        <p14:creationId xmlns:p14="http://schemas.microsoft.com/office/powerpoint/2010/main" val="123588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יתרונות וחסרונות</a:t>
            </a:r>
          </a:p>
        </p:txBody>
      </p:sp>
      <p:sp>
        <p:nvSpPr>
          <p:cNvPr id="3" name="מציין מיקום תוכן 2"/>
          <p:cNvSpPr>
            <a:spLocks noGrp="1"/>
          </p:cNvSpPr>
          <p:nvPr>
            <p:ph idx="1"/>
          </p:nvPr>
        </p:nvSpPr>
        <p:spPr/>
        <p:txBody>
          <a:bodyPr/>
          <a:lstStyle/>
          <a:p>
            <a:r>
              <a:rPr lang="he-IL" sz="2400" dirty="0"/>
              <a:t>יתרונות:</a:t>
            </a:r>
          </a:p>
          <a:p>
            <a:pPr lvl="1"/>
            <a:r>
              <a:rPr lang="he-IL" sz="2000" dirty="0"/>
              <a:t>באמצעות אלגוריתם זה ניתן לפתור כל בעיית </a:t>
            </a:r>
            <a:r>
              <a:rPr lang="en-US" sz="2000" dirty="0"/>
              <a:t>“ABC path”</a:t>
            </a:r>
            <a:r>
              <a:rPr lang="he-IL" sz="2000" dirty="0"/>
              <a:t> מאורך סופי , זאת מכיוון שהאלגוריתם עובר על כל האפשרויות (לאחר סינון שמתבצע בשלב ה-</a:t>
            </a:r>
            <a:r>
              <a:rPr lang="en-US" sz="2000" dirty="0"/>
              <a:t>preprocessing</a:t>
            </a:r>
            <a:r>
              <a:rPr lang="he-IL" sz="2000" dirty="0"/>
              <a:t>) ומכאן שיעבור גם על סידור אותו אנו מגדירים כפתרון ויחזיר אותו.</a:t>
            </a:r>
          </a:p>
          <a:p>
            <a:pPr marL="0" indent="0">
              <a:buNone/>
            </a:pPr>
            <a:endParaRPr lang="he-IL" sz="2000" dirty="0"/>
          </a:p>
          <a:p>
            <a:r>
              <a:rPr lang="he-IL" sz="2400" dirty="0"/>
              <a:t>חסרונות:</a:t>
            </a:r>
          </a:p>
          <a:p>
            <a:pPr lvl="1"/>
            <a:r>
              <a:rPr lang="he-IL" sz="2000" dirty="0"/>
              <a:t>עבור </a:t>
            </a:r>
            <a:r>
              <a:rPr lang="en-US" sz="2000" dirty="0"/>
              <a:t>n</a:t>
            </a:r>
            <a:r>
              <a:rPr lang="he-IL" sz="2000" dirty="0"/>
              <a:t> (גודל שורה/טור) גדול החישוב בלתי יעיל, שכן הינו </a:t>
            </a:r>
            <a:r>
              <a:rPr lang="he-IL" sz="2000" dirty="0" err="1"/>
              <a:t>אקספוננציאלי</a:t>
            </a:r>
            <a:r>
              <a:rPr lang="he-IL" sz="2000" dirty="0"/>
              <a:t>.</a:t>
            </a:r>
            <a:endParaRPr lang="en-US" sz="2000" dirty="0"/>
          </a:p>
          <a:p>
            <a:pPr lvl="1"/>
            <a:endParaRPr lang="he-IL" dirty="0"/>
          </a:p>
        </p:txBody>
      </p:sp>
    </p:spTree>
    <p:extLst>
      <p:ext uri="{BB962C8B-B14F-4D97-AF65-F5344CB8AC3E}">
        <p14:creationId xmlns:p14="http://schemas.microsoft.com/office/powerpoint/2010/main" val="71770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4"/>
          <p:cNvPicPr>
            <a:picLocks noChangeAspect="1"/>
          </p:cNvPicPr>
          <p:nvPr/>
        </p:nvPicPr>
        <p:blipFill>
          <a:blip r:embed="rId2"/>
          <a:stretch>
            <a:fillRect/>
          </a:stretch>
        </p:blipFill>
        <p:spPr>
          <a:xfrm>
            <a:off x="842139" y="2159331"/>
            <a:ext cx="3769831" cy="3769831"/>
          </a:xfrm>
          <a:prstGeom prst="rect">
            <a:avLst/>
          </a:prstGeom>
        </p:spPr>
      </p:pic>
      <p:sp>
        <p:nvSpPr>
          <p:cNvPr id="2" name="כותרת 1"/>
          <p:cNvSpPr>
            <a:spLocks noGrp="1"/>
          </p:cNvSpPr>
          <p:nvPr>
            <p:ph type="title"/>
          </p:nvPr>
        </p:nvSpPr>
        <p:spPr/>
        <p:txBody>
          <a:bodyPr anchor="t">
            <a:normAutofit/>
          </a:bodyPr>
          <a:lstStyle/>
          <a:p>
            <a:pPr algn="r"/>
            <a:r>
              <a:rPr lang="he-IL" dirty="0"/>
              <a:t>דוגמא לפעולת האלגוריתם</a:t>
            </a:r>
          </a:p>
        </p:txBody>
      </p:sp>
      <p:sp>
        <p:nvSpPr>
          <p:cNvPr id="3" name="מציין מיקום תוכן 2"/>
          <p:cNvSpPr>
            <a:spLocks noGrp="1"/>
          </p:cNvSpPr>
          <p:nvPr>
            <p:ph idx="1"/>
          </p:nvPr>
        </p:nvSpPr>
        <p:spPr>
          <a:xfrm>
            <a:off x="4860323" y="2160589"/>
            <a:ext cx="4410676" cy="3768573"/>
          </a:xfrm>
        </p:spPr>
        <p:txBody>
          <a:bodyPr>
            <a:normAutofit/>
          </a:bodyPr>
          <a:lstStyle/>
          <a:p>
            <a:r>
              <a:rPr lang="he-IL" dirty="0"/>
              <a:t>בלוח הנתון בו נתון מיקומה של </a:t>
            </a:r>
            <a:r>
              <a:rPr lang="en-US" dirty="0"/>
              <a:t>A</a:t>
            </a:r>
            <a:r>
              <a:rPr lang="he-IL" dirty="0"/>
              <a:t> </a:t>
            </a:r>
            <a:r>
              <a:rPr lang="en-US" dirty="0"/>
              <a:t>,</a:t>
            </a:r>
            <a:r>
              <a:rPr lang="he-IL" dirty="0"/>
              <a:t>נרצה למצוא את מיקומה של </a:t>
            </a:r>
            <a:r>
              <a:rPr lang="en-US" dirty="0"/>
              <a:t>B</a:t>
            </a:r>
            <a:r>
              <a:rPr lang="he-IL" dirty="0"/>
              <a:t>.</a:t>
            </a:r>
          </a:p>
          <a:p>
            <a:r>
              <a:rPr lang="he-IL" dirty="0"/>
              <a:t>נשים לב שלפי האילוץ של הרמז- </a:t>
            </a:r>
            <a:r>
              <a:rPr lang="en-US" dirty="0"/>
              <a:t>B</a:t>
            </a:r>
            <a:r>
              <a:rPr lang="he-IL" dirty="0"/>
              <a:t> צריך להיות בטור 4 – כעת יש ל</a:t>
            </a:r>
            <a:r>
              <a:rPr lang="en-US" dirty="0"/>
              <a:t>B</a:t>
            </a:r>
            <a:r>
              <a:rPr lang="he-IL" dirty="0"/>
              <a:t> 4 אפשרויות למיקום אופציונלי (שכן אחד התאים תפוס על ידי </a:t>
            </a:r>
            <a:r>
              <a:rPr lang="en-US" dirty="0"/>
              <a:t>A</a:t>
            </a:r>
            <a:r>
              <a:rPr lang="he-IL" dirty="0"/>
              <a:t>).</a:t>
            </a:r>
          </a:p>
          <a:p>
            <a:r>
              <a:rPr lang="he-IL" dirty="0"/>
              <a:t>נוסיף את האילוץ ש</a:t>
            </a:r>
            <a:r>
              <a:rPr lang="en-US" dirty="0"/>
              <a:t>B</a:t>
            </a:r>
            <a:r>
              <a:rPr lang="he-IL" dirty="0"/>
              <a:t> ו</a:t>
            </a:r>
            <a:r>
              <a:rPr lang="en-US" dirty="0"/>
              <a:t>A</a:t>
            </a:r>
            <a:r>
              <a:rPr lang="he-IL" dirty="0"/>
              <a:t> צריכים להיות סמוכים, וכעת נותרו ל</a:t>
            </a:r>
            <a:r>
              <a:rPr lang="en-US" dirty="0"/>
              <a:t>B</a:t>
            </a:r>
            <a:r>
              <a:rPr lang="he-IL" dirty="0"/>
              <a:t> 2 מקומות אופציונליים.</a:t>
            </a:r>
          </a:p>
          <a:p>
            <a:r>
              <a:rPr lang="he-IL" dirty="0"/>
              <a:t>שתי אפשרויות אלו חוזרות מהפונקציה </a:t>
            </a:r>
            <a:r>
              <a:rPr lang="en-US" dirty="0" err="1"/>
              <a:t>compute_optionals</a:t>
            </a:r>
            <a:r>
              <a:rPr lang="he-IL" dirty="0"/>
              <a:t> </a:t>
            </a:r>
          </a:p>
          <a:p>
            <a:endParaRPr lang="he-IL" dirty="0"/>
          </a:p>
        </p:txBody>
      </p:sp>
    </p:spTree>
    <p:extLst>
      <p:ext uri="{BB962C8B-B14F-4D97-AF65-F5344CB8AC3E}">
        <p14:creationId xmlns:p14="http://schemas.microsoft.com/office/powerpoint/2010/main" val="2775352893"/>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2935</TotalTime>
  <Words>1433</Words>
  <Application>Microsoft Office PowerPoint</Application>
  <PresentationFormat>מסך רחב</PresentationFormat>
  <Paragraphs>124</Paragraphs>
  <Slides>22</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22</vt:i4>
      </vt:variant>
    </vt:vector>
  </HeadingPairs>
  <TitlesOfParts>
    <vt:vector size="29" baseType="lpstr">
      <vt:lpstr>Arial</vt:lpstr>
      <vt:lpstr>Cambria Math</vt:lpstr>
      <vt:lpstr>Courier New</vt:lpstr>
      <vt:lpstr>Gisha</vt:lpstr>
      <vt:lpstr>Trebuchet MS</vt:lpstr>
      <vt:lpstr>Wingdings 3</vt:lpstr>
      <vt:lpstr>פיאה</vt:lpstr>
      <vt:lpstr>ABC path</vt:lpstr>
      <vt:lpstr>הצגת המשחק</vt:lpstr>
      <vt:lpstr>הצגת הבעיה</vt:lpstr>
      <vt:lpstr>פתרון ראשון: רקורסיה</vt:lpstr>
      <vt:lpstr>מצגת של PowerPoint</vt:lpstr>
      <vt:lpstr>מצגת של PowerPoint</vt:lpstr>
      <vt:lpstr>זמן ריצה</vt:lpstr>
      <vt:lpstr>יתרונות וחסרונות</vt:lpstr>
      <vt:lpstr>דוגמא לפעולת האלגוריתם</vt:lpstr>
      <vt:lpstr>מצגת של PowerPoint</vt:lpstr>
      <vt:lpstr>פתרון שני: רדוקציה לבעיית SAT</vt:lpstr>
      <vt:lpstr>מצגת של PowerPoint</vt:lpstr>
      <vt:lpstr>מצגת של PowerPoint</vt:lpstr>
      <vt:lpstr>מצגת של PowerPoint</vt:lpstr>
      <vt:lpstr>מצגת של PowerPoint</vt:lpstr>
      <vt:lpstr>מצגת של PowerPoint</vt:lpstr>
      <vt:lpstr>הוכחת הרדוקציה</vt:lpstr>
      <vt:lpstr>הוכחת הרדוקציה</vt:lpstr>
      <vt:lpstr>הוכחת הרדוקציה</vt:lpstr>
      <vt:lpstr>מצגת של PowerPoint</vt:lpstr>
      <vt:lpstr>מצגת של PowerPoint</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path</dc:title>
  <dc:creator>noam zabari</dc:creator>
  <cp:lastModifiedBy>inbal avital</cp:lastModifiedBy>
  <cp:revision>250</cp:revision>
  <dcterms:created xsi:type="dcterms:W3CDTF">2017-08-15T07:44:51Z</dcterms:created>
  <dcterms:modified xsi:type="dcterms:W3CDTF">2017-09-03T16:43:30Z</dcterms:modified>
</cp:coreProperties>
</file>