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71" r:id="rId8"/>
    <p:sldId id="274" r:id="rId9"/>
    <p:sldId id="291" r:id="rId10"/>
    <p:sldId id="281" r:id="rId11"/>
    <p:sldId id="282" r:id="rId12"/>
    <p:sldId id="283" r:id="rId13"/>
    <p:sldId id="284" r:id="rId14"/>
    <p:sldId id="276" r:id="rId15"/>
    <p:sldId id="279" r:id="rId16"/>
    <p:sldId id="280" r:id="rId17"/>
    <p:sldId id="278" r:id="rId18"/>
    <p:sldId id="273" r:id="rId19"/>
    <p:sldId id="289" r:id="rId20"/>
    <p:sldId id="290" r:id="rId21"/>
    <p:sldId id="275" r:id="rId22"/>
    <p:sldId id="287" r:id="rId23"/>
    <p:sldId id="288" r:id="rId24"/>
    <p:sldId id="264" r:id="rId25"/>
    <p:sldId id="266" r:id="rId26"/>
    <p:sldId id="286" r:id="rId27"/>
    <p:sldId id="285" r:id="rId28"/>
    <p:sldId id="270" r:id="rId29"/>
    <p:sldId id="267" r:id="rId30"/>
    <p:sldId id="268" r:id="rId31"/>
    <p:sldId id="26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855AA-D731-41F2-8FA7-B2578F74BA1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83C1A42-EB47-455C-BE84-66A4E08BF465}">
      <dgm:prSet phldrT="[텍스트]"/>
      <dgm:spPr/>
      <dgm:t>
        <a:bodyPr/>
        <a:lstStyle/>
        <a:p>
          <a:pPr latinLnBrk="1"/>
          <a:r>
            <a:rPr lang="ko-KR" altLang="en-US" dirty="0"/>
            <a:t>출격할 로봇 제작</a:t>
          </a:r>
        </a:p>
      </dgm:t>
    </dgm:pt>
    <dgm:pt modelId="{AA14738E-423B-429B-BB7F-8D444B063B29}" type="parTrans" cxnId="{A0FC3A7B-001C-476B-8E76-7DC8729D357D}">
      <dgm:prSet/>
      <dgm:spPr/>
      <dgm:t>
        <a:bodyPr/>
        <a:lstStyle/>
        <a:p>
          <a:pPr latinLnBrk="1"/>
          <a:endParaRPr lang="ko-KR" altLang="en-US"/>
        </a:p>
      </dgm:t>
    </dgm:pt>
    <dgm:pt modelId="{D09A8F81-13E3-4CD5-B5F2-6161A57D7A8F}" type="sibTrans" cxnId="{A0FC3A7B-001C-476B-8E76-7DC8729D357D}">
      <dgm:prSet/>
      <dgm:spPr/>
      <dgm:t>
        <a:bodyPr/>
        <a:lstStyle/>
        <a:p>
          <a:pPr latinLnBrk="1"/>
          <a:endParaRPr lang="ko-KR" altLang="en-US"/>
        </a:p>
      </dgm:t>
    </dgm:pt>
    <dgm:pt modelId="{8F92E1C2-8C5E-498C-A7EE-515B60FFCE4F}">
      <dgm:prSet phldrT="[텍스트]"/>
      <dgm:spPr/>
      <dgm:t>
        <a:bodyPr/>
        <a:lstStyle/>
        <a:p>
          <a:pPr latinLnBrk="1"/>
          <a:r>
            <a:rPr lang="ko-KR" altLang="en-US" dirty="0"/>
            <a:t>예외 상황들</a:t>
          </a:r>
          <a:br>
            <a:rPr lang="en-US" altLang="ko-KR" dirty="0"/>
          </a:br>
          <a:r>
            <a:rPr lang="en-US" altLang="ko-KR" dirty="0"/>
            <a:t>(</a:t>
          </a:r>
          <a:r>
            <a:rPr lang="ko-KR" altLang="en-US" dirty="0"/>
            <a:t>유닛 파괴 </a:t>
          </a:r>
          <a:r>
            <a:rPr lang="en-US" altLang="ko-KR" dirty="0"/>
            <a:t>/ </a:t>
          </a:r>
          <a:r>
            <a:rPr lang="ko-KR" altLang="en-US" dirty="0"/>
            <a:t>중간 귀환</a:t>
          </a:r>
          <a:r>
            <a:rPr lang="en-US" altLang="ko-KR" dirty="0"/>
            <a:t>)</a:t>
          </a:r>
          <a:endParaRPr lang="ko-KR" altLang="en-US" dirty="0"/>
        </a:p>
      </dgm:t>
    </dgm:pt>
    <dgm:pt modelId="{8A215724-9A53-402E-A459-889BBF0320EF}" type="parTrans" cxnId="{9D164E2B-A1E5-4469-8CAC-E0288D52AB99}">
      <dgm:prSet/>
      <dgm:spPr/>
      <dgm:t>
        <a:bodyPr/>
        <a:lstStyle/>
        <a:p>
          <a:pPr latinLnBrk="1"/>
          <a:endParaRPr lang="ko-KR" altLang="en-US"/>
        </a:p>
      </dgm:t>
    </dgm:pt>
    <dgm:pt modelId="{CF350125-60B5-486E-B2BA-32A57F7DE7BB}" type="sibTrans" cxnId="{9D164E2B-A1E5-4469-8CAC-E0288D52AB99}">
      <dgm:prSet/>
      <dgm:spPr/>
      <dgm:t>
        <a:bodyPr/>
        <a:lstStyle/>
        <a:p>
          <a:pPr latinLnBrk="1"/>
          <a:endParaRPr lang="ko-KR" altLang="en-US"/>
        </a:p>
      </dgm:t>
    </dgm:pt>
    <dgm:pt modelId="{3A075107-07D8-4AEB-9DF0-418F30A98FD1}">
      <dgm:prSet phldrT="[텍스트]"/>
      <dgm:spPr/>
      <dgm:t>
        <a:bodyPr/>
        <a:lstStyle/>
        <a:p>
          <a:pPr latinLnBrk="1"/>
          <a:r>
            <a:rPr lang="ko-KR" altLang="en-US" dirty="0"/>
            <a:t>던전 클리어 </a:t>
          </a:r>
          <a:r>
            <a:rPr lang="en-US" altLang="ko-KR" dirty="0"/>
            <a:t>: </a:t>
          </a:r>
          <a:r>
            <a:rPr lang="ko-KR" altLang="en-US" dirty="0"/>
            <a:t>재화들을 가지고 무사 귀환</a:t>
          </a:r>
        </a:p>
      </dgm:t>
    </dgm:pt>
    <dgm:pt modelId="{EB0FFF66-4BFE-4D5D-9AFA-1D459C1C9818}" type="parTrans" cxnId="{A9C8327E-48AD-483A-B3E9-E8BCD3671DAF}">
      <dgm:prSet/>
      <dgm:spPr/>
      <dgm:t>
        <a:bodyPr/>
        <a:lstStyle/>
        <a:p>
          <a:pPr latinLnBrk="1"/>
          <a:endParaRPr lang="ko-KR" altLang="en-US"/>
        </a:p>
      </dgm:t>
    </dgm:pt>
    <dgm:pt modelId="{09FF5679-201B-46A5-A38A-60A2C3663553}" type="sibTrans" cxnId="{A9C8327E-48AD-483A-B3E9-E8BCD3671DAF}">
      <dgm:prSet/>
      <dgm:spPr/>
      <dgm:t>
        <a:bodyPr/>
        <a:lstStyle/>
        <a:p>
          <a:pPr latinLnBrk="1"/>
          <a:endParaRPr lang="ko-KR" altLang="en-US"/>
        </a:p>
      </dgm:t>
    </dgm:pt>
    <dgm:pt modelId="{61AC10C2-DAFE-4D8B-8D89-9F730ADBCC5B}">
      <dgm:prSet phldrT="[텍스트]"/>
      <dgm:spPr/>
      <dgm:t>
        <a:bodyPr/>
        <a:lstStyle/>
        <a:p>
          <a:pPr latinLnBrk="1"/>
          <a:r>
            <a:rPr lang="ko-KR" altLang="en-US" dirty="0"/>
            <a:t>던전 진행</a:t>
          </a:r>
        </a:p>
      </dgm:t>
    </dgm:pt>
    <dgm:pt modelId="{D59F0ECA-F6B2-47C6-B3C2-161906D6B586}" type="parTrans" cxnId="{3B2AF127-76A6-48D3-BB76-85687D8AE7FA}">
      <dgm:prSet/>
      <dgm:spPr/>
      <dgm:t>
        <a:bodyPr/>
        <a:lstStyle/>
        <a:p>
          <a:pPr latinLnBrk="1"/>
          <a:endParaRPr lang="ko-KR" altLang="en-US"/>
        </a:p>
      </dgm:t>
    </dgm:pt>
    <dgm:pt modelId="{53DE740F-17B9-4230-A2C0-209C352741CE}" type="sibTrans" cxnId="{3B2AF127-76A6-48D3-BB76-85687D8AE7FA}">
      <dgm:prSet/>
      <dgm:spPr/>
      <dgm:t>
        <a:bodyPr/>
        <a:lstStyle/>
        <a:p>
          <a:pPr latinLnBrk="1"/>
          <a:endParaRPr lang="ko-KR" altLang="en-US"/>
        </a:p>
      </dgm:t>
    </dgm:pt>
    <dgm:pt modelId="{EDF790F1-EF6D-460D-BB36-9ADF1FDA4980}">
      <dgm:prSet phldrT="[텍스트]"/>
      <dgm:spPr/>
      <dgm:t>
        <a:bodyPr/>
        <a:lstStyle/>
        <a:p>
          <a:pPr latinLnBrk="1"/>
          <a:r>
            <a:rPr lang="ko-KR" altLang="en-US" dirty="0"/>
            <a:t>출격할 던전 선택</a:t>
          </a:r>
        </a:p>
      </dgm:t>
    </dgm:pt>
    <dgm:pt modelId="{11AF3E15-7B46-48C6-91D4-2E4B537DC4A5}" type="parTrans" cxnId="{D550372D-DC41-4CA7-87AD-6ADE1AF9C5B6}">
      <dgm:prSet/>
      <dgm:spPr/>
      <dgm:t>
        <a:bodyPr/>
        <a:lstStyle/>
        <a:p>
          <a:pPr latinLnBrk="1"/>
          <a:endParaRPr lang="ko-KR" altLang="en-US"/>
        </a:p>
      </dgm:t>
    </dgm:pt>
    <dgm:pt modelId="{AB5F5BB6-D43A-4973-B4EB-A8D54AE9C3F0}" type="sibTrans" cxnId="{D550372D-DC41-4CA7-87AD-6ADE1AF9C5B6}">
      <dgm:prSet/>
      <dgm:spPr/>
      <dgm:t>
        <a:bodyPr/>
        <a:lstStyle/>
        <a:p>
          <a:pPr latinLnBrk="1"/>
          <a:endParaRPr lang="ko-KR" altLang="en-US"/>
        </a:p>
      </dgm:t>
    </dgm:pt>
    <dgm:pt modelId="{B91D3ABE-B75A-4162-BCCA-21B9AA31B3D6}" type="pres">
      <dgm:prSet presAssocID="{D31855AA-D731-41F2-8FA7-B2578F74BA13}" presName="linearFlow" presStyleCnt="0">
        <dgm:presLayoutVars>
          <dgm:resizeHandles val="exact"/>
        </dgm:presLayoutVars>
      </dgm:prSet>
      <dgm:spPr/>
    </dgm:pt>
    <dgm:pt modelId="{61B4E0D6-F213-4255-941C-C2EEFD18EA3D}" type="pres">
      <dgm:prSet presAssocID="{283C1A42-EB47-455C-BE84-66A4E08BF465}" presName="node" presStyleLbl="node1" presStyleIdx="0" presStyleCnt="5">
        <dgm:presLayoutVars>
          <dgm:bulletEnabled val="1"/>
        </dgm:presLayoutVars>
      </dgm:prSet>
      <dgm:spPr/>
    </dgm:pt>
    <dgm:pt modelId="{BFFF7BCB-7901-4687-A225-563B8F8EFAE6}" type="pres">
      <dgm:prSet presAssocID="{D09A8F81-13E3-4CD5-B5F2-6161A57D7A8F}" presName="sibTrans" presStyleLbl="sibTrans2D1" presStyleIdx="0" presStyleCnt="4"/>
      <dgm:spPr/>
    </dgm:pt>
    <dgm:pt modelId="{D1E055FD-B061-4562-8E45-B3CD8765A12D}" type="pres">
      <dgm:prSet presAssocID="{D09A8F81-13E3-4CD5-B5F2-6161A57D7A8F}" presName="connectorText" presStyleLbl="sibTrans2D1" presStyleIdx="0" presStyleCnt="4"/>
      <dgm:spPr/>
    </dgm:pt>
    <dgm:pt modelId="{1F46C4A5-707F-4799-92AF-402E847622FD}" type="pres">
      <dgm:prSet presAssocID="{EDF790F1-EF6D-460D-BB36-9ADF1FDA4980}" presName="node" presStyleLbl="node1" presStyleIdx="1" presStyleCnt="5">
        <dgm:presLayoutVars>
          <dgm:bulletEnabled val="1"/>
        </dgm:presLayoutVars>
      </dgm:prSet>
      <dgm:spPr/>
    </dgm:pt>
    <dgm:pt modelId="{22146A22-31D9-45BC-B25A-4A6E551A6183}" type="pres">
      <dgm:prSet presAssocID="{AB5F5BB6-D43A-4973-B4EB-A8D54AE9C3F0}" presName="sibTrans" presStyleLbl="sibTrans2D1" presStyleIdx="1" presStyleCnt="4"/>
      <dgm:spPr/>
    </dgm:pt>
    <dgm:pt modelId="{484321B6-D0DD-479B-9088-216D30CB9BF0}" type="pres">
      <dgm:prSet presAssocID="{AB5F5BB6-D43A-4973-B4EB-A8D54AE9C3F0}" presName="connectorText" presStyleLbl="sibTrans2D1" presStyleIdx="1" presStyleCnt="4"/>
      <dgm:spPr/>
    </dgm:pt>
    <dgm:pt modelId="{3CCB2210-450E-4680-94D6-72EDEA68EFDC}" type="pres">
      <dgm:prSet presAssocID="{61AC10C2-DAFE-4D8B-8D89-9F730ADBCC5B}" presName="node" presStyleLbl="node1" presStyleIdx="2" presStyleCnt="5">
        <dgm:presLayoutVars>
          <dgm:bulletEnabled val="1"/>
        </dgm:presLayoutVars>
      </dgm:prSet>
      <dgm:spPr/>
    </dgm:pt>
    <dgm:pt modelId="{0B5B6611-5771-4A19-BFBA-8FDFC6583F26}" type="pres">
      <dgm:prSet presAssocID="{53DE740F-17B9-4230-A2C0-209C352741CE}" presName="sibTrans" presStyleLbl="sibTrans2D1" presStyleIdx="2" presStyleCnt="4"/>
      <dgm:spPr/>
    </dgm:pt>
    <dgm:pt modelId="{C50EC39E-884D-4AD1-954B-104A453C2D6F}" type="pres">
      <dgm:prSet presAssocID="{53DE740F-17B9-4230-A2C0-209C352741CE}" presName="connectorText" presStyleLbl="sibTrans2D1" presStyleIdx="2" presStyleCnt="4"/>
      <dgm:spPr/>
    </dgm:pt>
    <dgm:pt modelId="{18472BD4-0DDD-4326-9884-E5FA922C8030}" type="pres">
      <dgm:prSet presAssocID="{8F92E1C2-8C5E-498C-A7EE-515B60FFCE4F}" presName="node" presStyleLbl="node1" presStyleIdx="3" presStyleCnt="5">
        <dgm:presLayoutVars>
          <dgm:bulletEnabled val="1"/>
        </dgm:presLayoutVars>
      </dgm:prSet>
      <dgm:spPr/>
    </dgm:pt>
    <dgm:pt modelId="{EA5557DB-9D75-41D6-ACB3-9C0C034B85AF}" type="pres">
      <dgm:prSet presAssocID="{CF350125-60B5-486E-B2BA-32A57F7DE7BB}" presName="sibTrans" presStyleLbl="sibTrans2D1" presStyleIdx="3" presStyleCnt="4"/>
      <dgm:spPr/>
    </dgm:pt>
    <dgm:pt modelId="{919EBDC9-F4C2-490E-A4C8-28C3EF2A7F4B}" type="pres">
      <dgm:prSet presAssocID="{CF350125-60B5-486E-B2BA-32A57F7DE7BB}" presName="connectorText" presStyleLbl="sibTrans2D1" presStyleIdx="3" presStyleCnt="4"/>
      <dgm:spPr/>
    </dgm:pt>
    <dgm:pt modelId="{45E1E495-CFBA-4A36-BB39-A542F747FEF1}" type="pres">
      <dgm:prSet presAssocID="{3A075107-07D8-4AEB-9DF0-418F30A98FD1}" presName="node" presStyleLbl="node1" presStyleIdx="4" presStyleCnt="5">
        <dgm:presLayoutVars>
          <dgm:bulletEnabled val="1"/>
        </dgm:presLayoutVars>
      </dgm:prSet>
      <dgm:spPr/>
    </dgm:pt>
  </dgm:ptLst>
  <dgm:cxnLst>
    <dgm:cxn modelId="{9C7C8118-DB41-4521-B08F-F975CB75FE04}" type="presOf" srcId="{CF350125-60B5-486E-B2BA-32A57F7DE7BB}" destId="{919EBDC9-F4C2-490E-A4C8-28C3EF2A7F4B}" srcOrd="1" destOrd="0" presId="urn:microsoft.com/office/officeart/2005/8/layout/process2"/>
    <dgm:cxn modelId="{29889A18-ACD6-48E5-90A3-45407D55335E}" type="presOf" srcId="{3A075107-07D8-4AEB-9DF0-418F30A98FD1}" destId="{45E1E495-CFBA-4A36-BB39-A542F747FEF1}" srcOrd="0" destOrd="0" presId="urn:microsoft.com/office/officeart/2005/8/layout/process2"/>
    <dgm:cxn modelId="{3B2AF127-76A6-48D3-BB76-85687D8AE7FA}" srcId="{D31855AA-D731-41F2-8FA7-B2578F74BA13}" destId="{61AC10C2-DAFE-4D8B-8D89-9F730ADBCC5B}" srcOrd="2" destOrd="0" parTransId="{D59F0ECA-F6B2-47C6-B3C2-161906D6B586}" sibTransId="{53DE740F-17B9-4230-A2C0-209C352741CE}"/>
    <dgm:cxn modelId="{9D164E2B-A1E5-4469-8CAC-E0288D52AB99}" srcId="{D31855AA-D731-41F2-8FA7-B2578F74BA13}" destId="{8F92E1C2-8C5E-498C-A7EE-515B60FFCE4F}" srcOrd="3" destOrd="0" parTransId="{8A215724-9A53-402E-A459-889BBF0320EF}" sibTransId="{CF350125-60B5-486E-B2BA-32A57F7DE7BB}"/>
    <dgm:cxn modelId="{D550372D-DC41-4CA7-87AD-6ADE1AF9C5B6}" srcId="{D31855AA-D731-41F2-8FA7-B2578F74BA13}" destId="{EDF790F1-EF6D-460D-BB36-9ADF1FDA4980}" srcOrd="1" destOrd="0" parTransId="{11AF3E15-7B46-48C6-91D4-2E4B537DC4A5}" sibTransId="{AB5F5BB6-D43A-4973-B4EB-A8D54AE9C3F0}"/>
    <dgm:cxn modelId="{5E501C34-0B0C-4DCF-AFF0-CD39824DA2E2}" type="presOf" srcId="{8F92E1C2-8C5E-498C-A7EE-515B60FFCE4F}" destId="{18472BD4-0DDD-4326-9884-E5FA922C8030}" srcOrd="0" destOrd="0" presId="urn:microsoft.com/office/officeart/2005/8/layout/process2"/>
    <dgm:cxn modelId="{1669BC37-DAFF-42E7-88D9-7459142031A3}" type="presOf" srcId="{53DE740F-17B9-4230-A2C0-209C352741CE}" destId="{C50EC39E-884D-4AD1-954B-104A453C2D6F}" srcOrd="1" destOrd="0" presId="urn:microsoft.com/office/officeart/2005/8/layout/process2"/>
    <dgm:cxn modelId="{90805F5D-3927-424E-B13D-14163E11C601}" type="presOf" srcId="{D31855AA-D731-41F2-8FA7-B2578F74BA13}" destId="{B91D3ABE-B75A-4162-BCCA-21B9AA31B3D6}" srcOrd="0" destOrd="0" presId="urn:microsoft.com/office/officeart/2005/8/layout/process2"/>
    <dgm:cxn modelId="{CA388844-65F6-4667-A58B-6F1CB85E3C20}" type="presOf" srcId="{61AC10C2-DAFE-4D8B-8D89-9F730ADBCC5B}" destId="{3CCB2210-450E-4680-94D6-72EDEA68EFDC}" srcOrd="0" destOrd="0" presId="urn:microsoft.com/office/officeart/2005/8/layout/process2"/>
    <dgm:cxn modelId="{DBD8824C-536F-422A-BC37-F51BE4B95F71}" type="presOf" srcId="{283C1A42-EB47-455C-BE84-66A4E08BF465}" destId="{61B4E0D6-F213-4255-941C-C2EEFD18EA3D}" srcOrd="0" destOrd="0" presId="urn:microsoft.com/office/officeart/2005/8/layout/process2"/>
    <dgm:cxn modelId="{39C76273-3BEF-4BF1-8B1A-E70927D7F159}" type="presOf" srcId="{53DE740F-17B9-4230-A2C0-209C352741CE}" destId="{0B5B6611-5771-4A19-BFBA-8FDFC6583F26}" srcOrd="0" destOrd="0" presId="urn:microsoft.com/office/officeart/2005/8/layout/process2"/>
    <dgm:cxn modelId="{A0FC3A7B-001C-476B-8E76-7DC8729D357D}" srcId="{D31855AA-D731-41F2-8FA7-B2578F74BA13}" destId="{283C1A42-EB47-455C-BE84-66A4E08BF465}" srcOrd="0" destOrd="0" parTransId="{AA14738E-423B-429B-BB7F-8D444B063B29}" sibTransId="{D09A8F81-13E3-4CD5-B5F2-6161A57D7A8F}"/>
    <dgm:cxn modelId="{A9C8327E-48AD-483A-B3E9-E8BCD3671DAF}" srcId="{D31855AA-D731-41F2-8FA7-B2578F74BA13}" destId="{3A075107-07D8-4AEB-9DF0-418F30A98FD1}" srcOrd="4" destOrd="0" parTransId="{EB0FFF66-4BFE-4D5D-9AFA-1D459C1C9818}" sibTransId="{09FF5679-201B-46A5-A38A-60A2C3663553}"/>
    <dgm:cxn modelId="{0FDA9590-1FE3-4AFD-9435-740FFCDC3EAF}" type="presOf" srcId="{EDF790F1-EF6D-460D-BB36-9ADF1FDA4980}" destId="{1F46C4A5-707F-4799-92AF-402E847622FD}" srcOrd="0" destOrd="0" presId="urn:microsoft.com/office/officeart/2005/8/layout/process2"/>
    <dgm:cxn modelId="{E6D21D96-5B64-4E96-966A-18B0F98D4D2F}" type="presOf" srcId="{CF350125-60B5-486E-B2BA-32A57F7DE7BB}" destId="{EA5557DB-9D75-41D6-ACB3-9C0C034B85AF}" srcOrd="0" destOrd="0" presId="urn:microsoft.com/office/officeart/2005/8/layout/process2"/>
    <dgm:cxn modelId="{E41346BE-E79C-4754-A8C5-E640A0871FA5}" type="presOf" srcId="{D09A8F81-13E3-4CD5-B5F2-6161A57D7A8F}" destId="{BFFF7BCB-7901-4687-A225-563B8F8EFAE6}" srcOrd="0" destOrd="0" presId="urn:microsoft.com/office/officeart/2005/8/layout/process2"/>
    <dgm:cxn modelId="{E5B89BC1-3156-4B87-A251-3FBB44BB1830}" type="presOf" srcId="{D09A8F81-13E3-4CD5-B5F2-6161A57D7A8F}" destId="{D1E055FD-B061-4562-8E45-B3CD8765A12D}" srcOrd="1" destOrd="0" presId="urn:microsoft.com/office/officeart/2005/8/layout/process2"/>
    <dgm:cxn modelId="{939109D4-B046-4778-A730-B04F81C66423}" type="presOf" srcId="{AB5F5BB6-D43A-4973-B4EB-A8D54AE9C3F0}" destId="{22146A22-31D9-45BC-B25A-4A6E551A6183}" srcOrd="0" destOrd="0" presId="urn:microsoft.com/office/officeart/2005/8/layout/process2"/>
    <dgm:cxn modelId="{F2292EDD-A478-45F9-930C-1E084F9DF839}" type="presOf" srcId="{AB5F5BB6-D43A-4973-B4EB-A8D54AE9C3F0}" destId="{484321B6-D0DD-479B-9088-216D30CB9BF0}" srcOrd="1" destOrd="0" presId="urn:microsoft.com/office/officeart/2005/8/layout/process2"/>
    <dgm:cxn modelId="{F451ED48-E9BF-46D7-B8B6-563990C0AFB3}" type="presParOf" srcId="{B91D3ABE-B75A-4162-BCCA-21B9AA31B3D6}" destId="{61B4E0D6-F213-4255-941C-C2EEFD18EA3D}" srcOrd="0" destOrd="0" presId="urn:microsoft.com/office/officeart/2005/8/layout/process2"/>
    <dgm:cxn modelId="{2C1E1BF0-7AB5-4844-8048-21542814C1C1}" type="presParOf" srcId="{B91D3ABE-B75A-4162-BCCA-21B9AA31B3D6}" destId="{BFFF7BCB-7901-4687-A225-563B8F8EFAE6}" srcOrd="1" destOrd="0" presId="urn:microsoft.com/office/officeart/2005/8/layout/process2"/>
    <dgm:cxn modelId="{1ED7F2C8-D4B5-4F15-B39C-E2DE094A58E9}" type="presParOf" srcId="{BFFF7BCB-7901-4687-A225-563B8F8EFAE6}" destId="{D1E055FD-B061-4562-8E45-B3CD8765A12D}" srcOrd="0" destOrd="0" presId="urn:microsoft.com/office/officeart/2005/8/layout/process2"/>
    <dgm:cxn modelId="{7F07EDC2-BBB4-471B-9EED-A4B2E66C9EA4}" type="presParOf" srcId="{B91D3ABE-B75A-4162-BCCA-21B9AA31B3D6}" destId="{1F46C4A5-707F-4799-92AF-402E847622FD}" srcOrd="2" destOrd="0" presId="urn:microsoft.com/office/officeart/2005/8/layout/process2"/>
    <dgm:cxn modelId="{25B947E5-5259-4226-BA3A-EBEE75D7E877}" type="presParOf" srcId="{B91D3ABE-B75A-4162-BCCA-21B9AA31B3D6}" destId="{22146A22-31D9-45BC-B25A-4A6E551A6183}" srcOrd="3" destOrd="0" presId="urn:microsoft.com/office/officeart/2005/8/layout/process2"/>
    <dgm:cxn modelId="{569545E0-C378-453C-A1D6-15BC425258FE}" type="presParOf" srcId="{22146A22-31D9-45BC-B25A-4A6E551A6183}" destId="{484321B6-D0DD-479B-9088-216D30CB9BF0}" srcOrd="0" destOrd="0" presId="urn:microsoft.com/office/officeart/2005/8/layout/process2"/>
    <dgm:cxn modelId="{77E7F436-1F82-4EC9-94EF-EFBF4C672C11}" type="presParOf" srcId="{B91D3ABE-B75A-4162-BCCA-21B9AA31B3D6}" destId="{3CCB2210-450E-4680-94D6-72EDEA68EFDC}" srcOrd="4" destOrd="0" presId="urn:microsoft.com/office/officeart/2005/8/layout/process2"/>
    <dgm:cxn modelId="{FB55AB5A-DEF9-461D-8B7C-E6B35FEF7996}" type="presParOf" srcId="{B91D3ABE-B75A-4162-BCCA-21B9AA31B3D6}" destId="{0B5B6611-5771-4A19-BFBA-8FDFC6583F26}" srcOrd="5" destOrd="0" presId="urn:microsoft.com/office/officeart/2005/8/layout/process2"/>
    <dgm:cxn modelId="{E2A60050-8112-46CB-BBFB-5B13F72F0224}" type="presParOf" srcId="{0B5B6611-5771-4A19-BFBA-8FDFC6583F26}" destId="{C50EC39E-884D-4AD1-954B-104A453C2D6F}" srcOrd="0" destOrd="0" presId="urn:microsoft.com/office/officeart/2005/8/layout/process2"/>
    <dgm:cxn modelId="{9545DE77-8DB6-4677-8AFA-9AB7BE0CEBBA}" type="presParOf" srcId="{B91D3ABE-B75A-4162-BCCA-21B9AA31B3D6}" destId="{18472BD4-0DDD-4326-9884-E5FA922C8030}" srcOrd="6" destOrd="0" presId="urn:microsoft.com/office/officeart/2005/8/layout/process2"/>
    <dgm:cxn modelId="{36A848B0-41AE-4272-BB4F-0E9DA19A5205}" type="presParOf" srcId="{B91D3ABE-B75A-4162-BCCA-21B9AA31B3D6}" destId="{EA5557DB-9D75-41D6-ACB3-9C0C034B85AF}" srcOrd="7" destOrd="0" presId="urn:microsoft.com/office/officeart/2005/8/layout/process2"/>
    <dgm:cxn modelId="{332F2C7E-2485-4117-A879-ACA9D6C77BB6}" type="presParOf" srcId="{EA5557DB-9D75-41D6-ACB3-9C0C034B85AF}" destId="{919EBDC9-F4C2-490E-A4C8-28C3EF2A7F4B}" srcOrd="0" destOrd="0" presId="urn:microsoft.com/office/officeart/2005/8/layout/process2"/>
    <dgm:cxn modelId="{2359D228-DEC7-46E7-8B65-32289DA5B967}" type="presParOf" srcId="{B91D3ABE-B75A-4162-BCCA-21B9AA31B3D6}" destId="{45E1E495-CFBA-4A36-BB39-A542F747FEF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E0D6-F213-4255-941C-C2EEFD18EA3D}">
      <dsp:nvSpPr>
        <dsp:cNvPr id="0" name=""/>
        <dsp:cNvSpPr/>
      </dsp:nvSpPr>
      <dsp:spPr>
        <a:xfrm>
          <a:off x="2995041" y="661"/>
          <a:ext cx="2137916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출격할 로봇 제작</a:t>
          </a:r>
        </a:p>
      </dsp:txBody>
      <dsp:txXfrm>
        <a:off x="3017708" y="23328"/>
        <a:ext cx="2092582" cy="728572"/>
      </dsp:txXfrm>
    </dsp:sp>
    <dsp:sp modelId="{BFFF7BCB-7901-4687-A225-563B8F8EFAE6}">
      <dsp:nvSpPr>
        <dsp:cNvPr id="0" name=""/>
        <dsp:cNvSpPr/>
      </dsp:nvSpPr>
      <dsp:spPr>
        <a:xfrm rot="5400000">
          <a:off x="3918892" y="793915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-5400000">
        <a:off x="3959522" y="822936"/>
        <a:ext cx="208955" cy="203150"/>
      </dsp:txXfrm>
    </dsp:sp>
    <dsp:sp modelId="{1F46C4A5-707F-4799-92AF-402E847622FD}">
      <dsp:nvSpPr>
        <dsp:cNvPr id="0" name=""/>
        <dsp:cNvSpPr/>
      </dsp:nvSpPr>
      <dsp:spPr>
        <a:xfrm>
          <a:off x="2995041" y="1161520"/>
          <a:ext cx="2137916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출격할 던전 선택</a:t>
          </a:r>
        </a:p>
      </dsp:txBody>
      <dsp:txXfrm>
        <a:off x="3017708" y="1184187"/>
        <a:ext cx="2092582" cy="728572"/>
      </dsp:txXfrm>
    </dsp:sp>
    <dsp:sp modelId="{22146A22-31D9-45BC-B25A-4A6E551A6183}">
      <dsp:nvSpPr>
        <dsp:cNvPr id="0" name=""/>
        <dsp:cNvSpPr/>
      </dsp:nvSpPr>
      <dsp:spPr>
        <a:xfrm rot="5400000">
          <a:off x="3918892" y="195477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-5400000">
        <a:off x="3959522" y="1983795"/>
        <a:ext cx="208955" cy="203150"/>
      </dsp:txXfrm>
    </dsp:sp>
    <dsp:sp modelId="{3CCB2210-450E-4680-94D6-72EDEA68EFDC}">
      <dsp:nvSpPr>
        <dsp:cNvPr id="0" name=""/>
        <dsp:cNvSpPr/>
      </dsp:nvSpPr>
      <dsp:spPr>
        <a:xfrm>
          <a:off x="2995041" y="2322380"/>
          <a:ext cx="2137916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던전 진행</a:t>
          </a:r>
        </a:p>
      </dsp:txBody>
      <dsp:txXfrm>
        <a:off x="3017708" y="2345047"/>
        <a:ext cx="2092582" cy="728572"/>
      </dsp:txXfrm>
    </dsp:sp>
    <dsp:sp modelId="{0B5B6611-5771-4A19-BFBA-8FDFC6583F26}">
      <dsp:nvSpPr>
        <dsp:cNvPr id="0" name=""/>
        <dsp:cNvSpPr/>
      </dsp:nvSpPr>
      <dsp:spPr>
        <a:xfrm rot="5400000">
          <a:off x="3918892" y="3115634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-5400000">
        <a:off x="3959522" y="3144655"/>
        <a:ext cx="208955" cy="203150"/>
      </dsp:txXfrm>
    </dsp:sp>
    <dsp:sp modelId="{18472BD4-0DDD-4326-9884-E5FA922C8030}">
      <dsp:nvSpPr>
        <dsp:cNvPr id="0" name=""/>
        <dsp:cNvSpPr/>
      </dsp:nvSpPr>
      <dsp:spPr>
        <a:xfrm>
          <a:off x="2995041" y="3483239"/>
          <a:ext cx="2137916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예외 상황들</a:t>
          </a:r>
          <a:br>
            <a:rPr lang="en-US" altLang="ko-KR" sz="1500" kern="1200" dirty="0"/>
          </a:br>
          <a:r>
            <a:rPr lang="en-US" altLang="ko-KR" sz="1500" kern="1200" dirty="0"/>
            <a:t>(</a:t>
          </a:r>
          <a:r>
            <a:rPr lang="ko-KR" altLang="en-US" sz="1500" kern="1200" dirty="0"/>
            <a:t>유닛 파괴 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중간 귀환</a:t>
          </a:r>
          <a:r>
            <a:rPr lang="en-US" altLang="ko-KR" sz="1500" kern="1200" dirty="0"/>
            <a:t>)</a:t>
          </a:r>
          <a:endParaRPr lang="ko-KR" altLang="en-US" sz="1500" kern="1200" dirty="0"/>
        </a:p>
      </dsp:txBody>
      <dsp:txXfrm>
        <a:off x="3017708" y="3505906"/>
        <a:ext cx="2092582" cy="728572"/>
      </dsp:txXfrm>
    </dsp:sp>
    <dsp:sp modelId="{EA5557DB-9D75-41D6-ACB3-9C0C034B85AF}">
      <dsp:nvSpPr>
        <dsp:cNvPr id="0" name=""/>
        <dsp:cNvSpPr/>
      </dsp:nvSpPr>
      <dsp:spPr>
        <a:xfrm rot="5400000">
          <a:off x="3918892" y="4276493"/>
          <a:ext cx="290214" cy="348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 rot="-5400000">
        <a:off x="3959522" y="4305514"/>
        <a:ext cx="208955" cy="203150"/>
      </dsp:txXfrm>
    </dsp:sp>
    <dsp:sp modelId="{45E1E495-CFBA-4A36-BB39-A542F747FEF1}">
      <dsp:nvSpPr>
        <dsp:cNvPr id="0" name=""/>
        <dsp:cNvSpPr/>
      </dsp:nvSpPr>
      <dsp:spPr>
        <a:xfrm>
          <a:off x="2995041" y="4644099"/>
          <a:ext cx="2137916" cy="77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던전 클리어 </a:t>
          </a:r>
          <a:r>
            <a:rPr lang="en-US" altLang="ko-KR" sz="1500" kern="1200" dirty="0"/>
            <a:t>: </a:t>
          </a:r>
          <a:r>
            <a:rPr lang="ko-KR" altLang="en-US" sz="1500" kern="1200" dirty="0"/>
            <a:t>재화들을 가지고 무사 귀환</a:t>
          </a:r>
        </a:p>
      </dsp:txBody>
      <dsp:txXfrm>
        <a:off x="3017708" y="4666766"/>
        <a:ext cx="2092582" cy="728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4F866-CC23-4E62-9B3E-9F7E567E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89FA47-C606-46BD-9B2F-4271F92BF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2669C-1476-4E60-B1BE-13342AFC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2C27C-FC4A-4EB4-950E-DAD3DA88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E8B92-94FC-41A8-874E-8B1DFC91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8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4104-7639-47A6-B512-F707978B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EC7E1-9524-48AE-ABD7-92124BD9C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E15E-8BA7-4669-B86F-F391FC4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E747C-AC28-4B1D-8753-4D843F03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BB883-348C-43FB-851F-3E9B92E7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6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977CEE-2347-4FE1-8C0D-5A5D9A289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66B43-95B9-4F9D-9BEC-02DA31A11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9B2A3-7E29-44CA-B125-21A50A28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DEDCF-ADEB-4D9E-A491-64F00630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88D70-D555-4CD8-9950-158D1DFA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7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532B-9FF5-4BA9-B55E-DFC43F59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B89A7-F518-474F-BE6D-BCD766558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3C4C8-A93E-4872-A412-F883D5B3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A12F-25B3-43FF-9444-57C62AB6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7A410-DF06-447C-A64F-027E5D63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93201-003E-44C9-815B-ABD0876E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70920-0452-47BD-973B-76396E8D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9D9A-9712-4CED-9342-C38793CB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273AD-D1A1-4B26-B0BA-50D05955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BC0BD-DE47-48F7-9C7E-DBF8DB11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79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12226-E9DD-4736-B1F3-7C3B5B2A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1D3D2-7D5D-491F-A55D-A7476C1D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4F765-B429-4603-83B1-28F4C4E2D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A6FD7-14D7-4F66-B85D-0C7F1D7D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37EBEF-4434-45A2-960C-EB4DE91B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9EFF9-EE3E-4C05-9050-1F20A638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97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BFA36-26D4-4443-8279-045571EE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20FF3C-479D-4CEE-AB2A-0FF0DE968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A321E5-7B63-41F1-A669-8E729160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160B87-9BA0-4F4A-8DF4-599CD9D82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AE7273-7E0E-43D9-9E22-F7B039ECD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B2263-3B33-4461-A12C-7AEFFC9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D55B13-BF31-443C-AE75-52023579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D373E-9F07-4780-9088-C9744CBD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7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437F6-19E8-4099-A785-DC4D212E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CAA06-127F-43AF-97BA-FC41299A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64BB92-9F6D-47EE-AC85-4C7E0B16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58B23C-B979-41D8-8928-A26D1386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8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7685D1-6A80-43BB-9313-2E284908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5DCB79-8038-4AD9-B789-6CB48AAB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04A4B-954B-47B2-B5F5-1920A5D4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1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5C7E-314F-46A9-A118-82031674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B8541-0A48-4B89-AA67-0FB1ACDC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676F81-C77A-428F-8235-2E9ACBB5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12488-56CB-4C28-82E8-3E14830F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C7A65-B7D4-4BE0-91BA-B1D7AF11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61F4E-9A54-42AE-913B-AF567912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775B5-26E3-44F0-A7B5-CDAA64F2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2D99A3-BD11-43C5-AC5F-73CAF8F0D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9D0E2-D39A-4D36-A363-08741993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16908-07DE-4F69-9819-F74C5871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49896-7EE5-4958-B025-C5142ADF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95D78-EFCF-4F0C-BD05-8AB517B6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BAA77F-6450-400E-A21A-AADC5334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15E64-124F-4CD7-85A1-569E44F8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15A1A-C8F0-4C7F-893F-94057308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ADF7-CE9B-4F64-8EAC-0B42636D50AE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A32E8-C002-4C56-BAE5-EF9B93DD8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167F08-0B84-4069-B029-19854C7CE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AB41-B98A-4642-91A3-3BE5081BC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3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DAB578-1A1F-4BE2-8255-D3FA5B62E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dirty="0"/>
              <a:t>메인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EFC628-A37C-4350-91EF-47169A30C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프로젝트 </a:t>
            </a:r>
            <a:r>
              <a:rPr lang="ko-KR" altLang="en-US" dirty="0" err="1"/>
              <a:t>보노보노</a:t>
            </a:r>
            <a:endParaRPr lang="ko-KR" alt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548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449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보노보노 ppt에 대한 이미지 검색결과">
            <a:extLst>
              <a:ext uri="{FF2B5EF4-FFF2-40B4-BE49-F238E27FC236}">
                <a16:creationId xmlns:a16="http://schemas.microsoft.com/office/drawing/2014/main" id="{55B9DF36-634B-4AB3-8CFD-348D8F73C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6" r="2" b="2"/>
          <a:stretch/>
        </p:blipFill>
        <p:spPr bwMode="auto"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7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스토리를 풀어나가는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3456C-546F-437F-AB0E-B3FAD48BB745}"/>
              </a:ext>
            </a:extLst>
          </p:cNvPr>
          <p:cNvSpPr txBox="1"/>
          <p:nvPr/>
        </p:nvSpPr>
        <p:spPr>
          <a:xfrm>
            <a:off x="838200" y="1688585"/>
            <a:ext cx="1119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스토리적으로 설명이 필요할 듯한 요소들 </a:t>
            </a:r>
            <a:r>
              <a:rPr lang="en-US" altLang="ko-KR" dirty="0"/>
              <a:t>– </a:t>
            </a:r>
            <a:r>
              <a:rPr lang="ko-KR" altLang="en-US" dirty="0"/>
              <a:t>다만 다음 요소들은 세계관을 현재 그대로 갔을 때의 경우이다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스토리 담당자의 취향 등에 의해 달라질 수 </a:t>
            </a:r>
            <a:r>
              <a:rPr lang="ko-KR" altLang="en-US" dirty="0" err="1"/>
              <a:t>이뜸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8C41-F187-4F20-80AC-6CECFC144412}"/>
              </a:ext>
            </a:extLst>
          </p:cNvPr>
          <p:cNvSpPr txBox="1"/>
          <p:nvPr/>
        </p:nvSpPr>
        <p:spPr>
          <a:xfrm>
            <a:off x="838200" y="2690336"/>
            <a:ext cx="84930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왜 각지에 다양한 던전들이 생겨났나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세계관에 대한 설정 정립과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주인공 내지는 주인공의 동료 </a:t>
            </a:r>
            <a:r>
              <a:rPr lang="en-US" altLang="ko-KR" dirty="0"/>
              <a:t>or </a:t>
            </a:r>
            <a:r>
              <a:rPr lang="ko-KR" altLang="en-US" dirty="0"/>
              <a:t>경쟁 공학자들이 던전 탐험에 열 올리는 이유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던전은 누가 왜 만들었나</a:t>
            </a:r>
            <a:r>
              <a:rPr lang="en-US" altLang="ko-KR" dirty="0"/>
              <a:t>, </a:t>
            </a:r>
            <a:r>
              <a:rPr lang="ko-KR" altLang="en-US" dirty="0"/>
              <a:t>자연적인 </a:t>
            </a:r>
            <a:r>
              <a:rPr lang="ko-KR" altLang="en-US" dirty="0" err="1"/>
              <a:t>건감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얘는 </a:t>
            </a:r>
            <a:r>
              <a:rPr lang="ko-KR" altLang="en-US" dirty="0" err="1"/>
              <a:t>누구고</a:t>
            </a:r>
            <a:r>
              <a:rPr lang="ko-KR" altLang="en-US" dirty="0"/>
              <a:t> 얘는 </a:t>
            </a:r>
            <a:r>
              <a:rPr lang="ko-KR" altLang="en-US" dirty="0" err="1"/>
              <a:t>누구고</a:t>
            </a:r>
            <a:r>
              <a:rPr lang="ko-KR" altLang="en-US" dirty="0"/>
              <a:t> 쟤는 뭐냐</a:t>
            </a:r>
            <a:endParaRPr lang="en-US" altLang="ko-KR" dirty="0"/>
          </a:p>
        </p:txBody>
      </p:sp>
      <p:pic>
        <p:nvPicPr>
          <p:cNvPr id="13314" name="Picture 2" descr="대체 뭐임에 대한 이미지 검색결과">
            <a:extLst>
              <a:ext uri="{FF2B5EF4-FFF2-40B4-BE49-F238E27FC236}">
                <a16:creationId xmlns:a16="http://schemas.microsoft.com/office/drawing/2014/main" id="{2DAAB38B-324B-4ACB-B424-A114E24A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39647"/>
            <a:ext cx="3685430" cy="260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4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스토리를 풀어나가는 방법 </a:t>
            </a:r>
            <a:r>
              <a:rPr lang="en-US" altLang="ko-KR" dirty="0"/>
              <a:t>(1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3456C-546F-437F-AB0E-B3FAD48BB745}"/>
              </a:ext>
            </a:extLst>
          </p:cNvPr>
          <p:cNvSpPr txBox="1"/>
          <p:nvPr/>
        </p:nvSpPr>
        <p:spPr>
          <a:xfrm>
            <a:off x="838200" y="1688585"/>
            <a:ext cx="10859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/>
              <a:t>다만</a:t>
            </a:r>
            <a:r>
              <a:rPr lang="en-US" altLang="ko-KR" sz="7200" b="1" dirty="0"/>
              <a:t>! </a:t>
            </a:r>
            <a:r>
              <a:rPr lang="ko-KR" altLang="en-US" dirty="0"/>
              <a:t>이런 복잡한 스토리들을 줄글로 죽 설명해 주는데 에는 무리가 있다고 생각한다</a:t>
            </a:r>
            <a:r>
              <a:rPr lang="en-US" altLang="ko-KR" dirty="0"/>
              <a:t>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8C41-F187-4F20-80AC-6CECFC144412}"/>
              </a:ext>
            </a:extLst>
          </p:cNvPr>
          <p:cNvSpPr txBox="1"/>
          <p:nvPr/>
        </p:nvSpPr>
        <p:spPr>
          <a:xfrm>
            <a:off x="672500" y="2888298"/>
            <a:ext cx="115195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우리는 다 똥손이라 리소스는 물론 그를 활용한 멋들어진 </a:t>
            </a:r>
            <a:r>
              <a:rPr lang="ko-KR" altLang="en-US" dirty="0" err="1"/>
              <a:t>컷씬이나</a:t>
            </a:r>
            <a:r>
              <a:rPr lang="ko-KR" altLang="en-US" dirty="0"/>
              <a:t> 음악도 </a:t>
            </a:r>
            <a:r>
              <a:rPr lang="ko-KR" altLang="en-US" b="1" dirty="0">
                <a:solidFill>
                  <a:schemeClr val="accent2"/>
                </a:solidFill>
              </a:rPr>
              <a:t>당연히</a:t>
            </a:r>
            <a:r>
              <a:rPr lang="ko-KR" altLang="en-US" dirty="0"/>
              <a:t> 못 만든다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문자만으로 사용하는 스토리적 연출도 참신하지만</a:t>
            </a:r>
            <a:r>
              <a:rPr lang="en-US" altLang="ko-KR" dirty="0"/>
              <a:t>, </a:t>
            </a:r>
            <a:r>
              <a:rPr lang="ko-KR" altLang="en-US" dirty="0"/>
              <a:t>한계가 있을 것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이런 스토리를 커맨드라인에 죽 </a:t>
            </a:r>
            <a:r>
              <a:rPr lang="ko-KR" altLang="en-US" dirty="0" err="1"/>
              <a:t>펼쳐놓을</a:t>
            </a:r>
            <a:r>
              <a:rPr lang="ko-KR" altLang="en-US" dirty="0"/>
              <a:t> 경우  그 스토리의 퀄리티에 관계없이 유저는 자거나 </a:t>
            </a:r>
            <a:r>
              <a:rPr lang="ko-KR" altLang="en-US" dirty="0" err="1"/>
              <a:t>스킵하거나</a:t>
            </a:r>
            <a:br>
              <a:rPr lang="en-US" altLang="ko-KR" dirty="0"/>
            </a:br>
            <a:r>
              <a:rPr lang="ko-KR" altLang="en-US" dirty="0"/>
              <a:t>게임을 끄거나 환불하거나 아님 이걸 다 할거다</a:t>
            </a:r>
            <a:r>
              <a:rPr lang="en-US" altLang="ko-KR" dirty="0"/>
              <a:t>. </a:t>
            </a:r>
            <a:r>
              <a:rPr lang="ko-KR" altLang="en-US" dirty="0"/>
              <a:t>높은 확률로</a:t>
            </a:r>
            <a:r>
              <a:rPr lang="en-US" altLang="ko-KR" dirty="0"/>
              <a:t>. (</a:t>
            </a:r>
            <a:r>
              <a:rPr lang="ko-KR" altLang="en-US" dirty="0"/>
              <a:t>아마 왕좌의 게임 같은 초 </a:t>
            </a:r>
            <a:r>
              <a:rPr lang="ko-KR" altLang="en-US" dirty="0" err="1"/>
              <a:t>고퀄리티</a:t>
            </a:r>
            <a:r>
              <a:rPr lang="ko-KR" altLang="en-US" dirty="0"/>
              <a:t> 스토리 </a:t>
            </a:r>
            <a:br>
              <a:rPr lang="en-US" altLang="ko-KR" dirty="0"/>
            </a:br>
            <a:r>
              <a:rPr lang="ko-KR" altLang="en-US" dirty="0" err="1"/>
              <a:t>펼쳐놔도</a:t>
            </a:r>
            <a:r>
              <a:rPr lang="ko-KR" altLang="en-US" dirty="0"/>
              <a:t> 똑같을  듯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스토리에 크게 관심 갖지 않고 </a:t>
            </a:r>
            <a:r>
              <a:rPr lang="ko-KR" altLang="en-US" dirty="0" err="1"/>
              <a:t>플레이하고픈</a:t>
            </a:r>
            <a:r>
              <a:rPr lang="ko-KR" altLang="en-US" dirty="0"/>
              <a:t> 유저들은 그냥 계속 해야 </a:t>
            </a:r>
            <a:r>
              <a:rPr lang="ko-KR" altLang="en-US" dirty="0" err="1"/>
              <a:t>할거고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 err="1">
                <a:solidFill>
                  <a:schemeClr val="accent2"/>
                </a:solidFill>
              </a:rPr>
              <a:t>컷씬에</a:t>
            </a:r>
            <a:r>
              <a:rPr lang="ko-KR" altLang="en-US" b="1" dirty="0">
                <a:solidFill>
                  <a:schemeClr val="accent2"/>
                </a:solidFill>
              </a:rPr>
              <a:t> 해당하는 </a:t>
            </a:r>
            <a:br>
              <a:rPr lang="en-US" altLang="ko-KR" b="1" dirty="0">
                <a:solidFill>
                  <a:schemeClr val="accent2"/>
                </a:solidFill>
              </a:rPr>
            </a:br>
            <a:r>
              <a:rPr lang="ko-KR" altLang="en-US" b="1" dirty="0">
                <a:solidFill>
                  <a:schemeClr val="accent2"/>
                </a:solidFill>
              </a:rPr>
              <a:t>강제적 스토리라인을 </a:t>
            </a:r>
            <a:r>
              <a:rPr lang="ko-KR" altLang="en-US" b="1" dirty="0" err="1">
                <a:solidFill>
                  <a:schemeClr val="accent2"/>
                </a:solidFill>
              </a:rPr>
              <a:t>최소화</a:t>
            </a:r>
            <a:r>
              <a:rPr lang="ko-KR" altLang="en-US" dirty="0" err="1"/>
              <a:t>해야한다</a:t>
            </a:r>
            <a:r>
              <a:rPr lang="en-US" altLang="ko-KR" dirty="0"/>
              <a:t>.) </a:t>
            </a:r>
            <a:r>
              <a:rPr lang="ko-KR" altLang="en-US" dirty="0"/>
              <a:t>세계관을 </a:t>
            </a:r>
            <a:r>
              <a:rPr lang="ko-KR" altLang="en-US" dirty="0" err="1"/>
              <a:t>깊숙히</a:t>
            </a:r>
            <a:r>
              <a:rPr lang="ko-KR" altLang="en-US" dirty="0"/>
              <a:t> 파고드는 유저들에게는 </a:t>
            </a:r>
            <a:br>
              <a:rPr lang="en-US" altLang="ko-KR" dirty="0"/>
            </a:br>
            <a:r>
              <a:rPr lang="ko-KR" altLang="en-US" dirty="0"/>
              <a:t>추리할 단서를 주어야한다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시간이 허락한다면</a:t>
            </a:r>
            <a:r>
              <a:rPr lang="en-US" altLang="ko-KR" dirty="0"/>
              <a:t>, </a:t>
            </a:r>
            <a:r>
              <a:rPr lang="ko-KR" altLang="en-US" dirty="0"/>
              <a:t>또 욕심 </a:t>
            </a:r>
            <a:r>
              <a:rPr lang="ko-KR" altLang="en-US" dirty="0" err="1"/>
              <a:t>부릴만한</a:t>
            </a:r>
            <a:r>
              <a:rPr lang="ko-KR" altLang="en-US" dirty="0"/>
              <a:t> 좋은 스토리가 나왔다면 일반 </a:t>
            </a:r>
            <a:r>
              <a:rPr lang="ko-KR" altLang="en-US" dirty="0" err="1"/>
              <a:t>로그라이크</a:t>
            </a:r>
            <a:r>
              <a:rPr lang="ko-KR" altLang="en-US" dirty="0"/>
              <a:t> 모드와 스토리 모드를</a:t>
            </a:r>
            <a:br>
              <a:rPr lang="en-US" altLang="ko-KR" dirty="0"/>
            </a:br>
            <a:r>
              <a:rPr lang="ko-KR" altLang="en-US" dirty="0"/>
              <a:t>따로 내는 것이 대안이 될 수는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소울식</a:t>
            </a:r>
            <a:r>
              <a:rPr lang="ko-KR" altLang="en-US" dirty="0"/>
              <a:t> 스토리 전개방식이 바람직하다고 개인적으로 생각한다</a:t>
            </a:r>
            <a:r>
              <a:rPr lang="en-US" altLang="ko-KR" dirty="0"/>
              <a:t>. (</a:t>
            </a:r>
            <a:r>
              <a:rPr lang="ko-KR" altLang="en-US" dirty="0"/>
              <a:t>반박 환영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039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스토리를 풀어나가는 방법 </a:t>
            </a:r>
            <a:r>
              <a:rPr lang="en-US" altLang="ko-KR" dirty="0"/>
              <a:t>(1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266" name="Picture 2" descr="프롬뇌에 대한 이미지 검색결과">
            <a:extLst>
              <a:ext uri="{FF2B5EF4-FFF2-40B4-BE49-F238E27FC236}">
                <a16:creationId xmlns:a16="http://schemas.microsoft.com/office/drawing/2014/main" id="{79FF5A3B-09E1-4CD2-91BF-DFA923114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8" y="1883568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프롬뇌에 대한 이미지 검색결과">
            <a:extLst>
              <a:ext uri="{FF2B5EF4-FFF2-40B4-BE49-F238E27FC236}">
                <a16:creationId xmlns:a16="http://schemas.microsoft.com/office/drawing/2014/main" id="{238881A4-2EDD-4818-98A5-550D8DB4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918" y="1955132"/>
            <a:ext cx="4250270" cy="23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63F24C-D9F7-4E2E-AC89-F23791837117}"/>
              </a:ext>
            </a:extLst>
          </p:cNvPr>
          <p:cNvSpPr txBox="1"/>
          <p:nvPr/>
        </p:nvSpPr>
        <p:spPr>
          <a:xfrm>
            <a:off x="305793" y="4702373"/>
            <a:ext cx="673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소울식</a:t>
            </a:r>
            <a:r>
              <a:rPr lang="ko-KR" altLang="en-US" dirty="0"/>
              <a:t> 스토리 전개 </a:t>
            </a:r>
            <a:r>
              <a:rPr lang="en-US" altLang="ko-KR" dirty="0"/>
              <a:t>: </a:t>
            </a:r>
            <a:r>
              <a:rPr lang="ko-KR" altLang="en-US" dirty="0"/>
              <a:t>게임 진행중에는 스토리 진행 </a:t>
            </a:r>
            <a:r>
              <a:rPr lang="en-US" altLang="ko-KR" dirty="0"/>
              <a:t>(</a:t>
            </a:r>
            <a:r>
              <a:rPr lang="ko-KR" altLang="en-US" dirty="0" err="1"/>
              <a:t>컷씬</a:t>
            </a:r>
            <a:r>
              <a:rPr lang="en-US" altLang="ko-KR" dirty="0"/>
              <a:t>, </a:t>
            </a:r>
            <a:r>
              <a:rPr lang="ko-KR" altLang="en-US" dirty="0"/>
              <a:t>대화</a:t>
            </a:r>
            <a:r>
              <a:rPr lang="en-US" altLang="ko-KR" dirty="0"/>
              <a:t>)</a:t>
            </a:r>
            <a:r>
              <a:rPr lang="ko-KR" altLang="en-US" dirty="0"/>
              <a:t>등이 거의 없고 아이템이나 보스 이름같은 정보</a:t>
            </a:r>
            <a:br>
              <a:rPr lang="en-US" altLang="ko-KR" dirty="0"/>
            </a:br>
            <a:r>
              <a:rPr lang="ko-KR" altLang="en-US" dirty="0"/>
              <a:t>던져주고 유저가 </a:t>
            </a:r>
            <a:r>
              <a:rPr lang="ko-KR" altLang="en-US" dirty="0" err="1"/>
              <a:t>머리싸매고</a:t>
            </a:r>
            <a:r>
              <a:rPr lang="ko-KR" altLang="en-US" dirty="0"/>
              <a:t> 추리하게 </a:t>
            </a:r>
            <a:r>
              <a:rPr lang="ko-KR" altLang="en-US" dirty="0" err="1"/>
              <a:t>만듬</a:t>
            </a:r>
            <a:endParaRPr lang="en-US" altLang="ko-KR" dirty="0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366D6560-6679-40E4-8FA4-7968A41E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4" y="1168367"/>
            <a:ext cx="2523044" cy="345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689AB294-B1C9-444A-940D-4F897DF2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407" y="2731639"/>
            <a:ext cx="3472236" cy="40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88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스토리를 풀어나가는 방법 </a:t>
            </a:r>
            <a:r>
              <a:rPr lang="en-US" altLang="ko-KR" dirty="0"/>
              <a:t>(2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3456C-546F-437F-AB0E-B3FAD48BB745}"/>
              </a:ext>
            </a:extLst>
          </p:cNvPr>
          <p:cNvSpPr txBox="1"/>
          <p:nvPr/>
        </p:nvSpPr>
        <p:spPr>
          <a:xfrm>
            <a:off x="95357" y="1689329"/>
            <a:ext cx="12401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/>
              <a:t>허나</a:t>
            </a:r>
            <a:r>
              <a:rPr lang="en-US" altLang="ko-KR" sz="7200" b="1" dirty="0"/>
              <a:t>! </a:t>
            </a:r>
            <a:r>
              <a:rPr lang="ko-KR" altLang="en-US" dirty="0"/>
              <a:t>스토리</a:t>
            </a:r>
            <a:r>
              <a:rPr lang="en-US" altLang="ko-KR" dirty="0"/>
              <a:t>, </a:t>
            </a:r>
            <a:r>
              <a:rPr lang="ko-KR" altLang="en-US" dirty="0"/>
              <a:t>세계관이 충분히 잘 빠졌고 문자만으로 보여주는 </a:t>
            </a:r>
            <a:r>
              <a:rPr lang="ko-KR" altLang="en-US" dirty="0" err="1"/>
              <a:t>신박한</a:t>
            </a:r>
            <a:r>
              <a:rPr lang="ko-KR" altLang="en-US" dirty="0"/>
              <a:t> 연출들이 많이 생각났다면</a:t>
            </a:r>
            <a:r>
              <a:rPr lang="en-US" altLang="ko-KR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8C41-F187-4F20-80AC-6CECFC144412}"/>
              </a:ext>
            </a:extLst>
          </p:cNvPr>
          <p:cNvSpPr txBox="1"/>
          <p:nvPr/>
        </p:nvSpPr>
        <p:spPr>
          <a:xfrm>
            <a:off x="672500" y="2888298"/>
            <a:ext cx="108205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컷씬에</a:t>
            </a:r>
            <a:r>
              <a:rPr lang="ko-KR" altLang="en-US" dirty="0"/>
              <a:t> 해당하는 스토리를 게임 중간 혹은 게임 시작 앞</a:t>
            </a:r>
            <a:r>
              <a:rPr lang="en-US" altLang="ko-KR" dirty="0"/>
              <a:t>/</a:t>
            </a:r>
            <a:r>
              <a:rPr lang="ko-KR" altLang="en-US" dirty="0"/>
              <a:t>뒤에 마구 집어넣는 것도 방법일 수 있겠다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요 부분은 논의가 필요할 듯 하다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게임 내에서 스토리에 대한 비중을 얼마나 줄지</a:t>
            </a:r>
            <a:r>
              <a:rPr lang="en-US" altLang="ko-KR" dirty="0"/>
              <a:t>..</a:t>
            </a:r>
          </a:p>
        </p:txBody>
      </p:sp>
      <p:pic>
        <p:nvPicPr>
          <p:cNvPr id="14338" name="Picture 2" descr="메탈기어 솔리드 4에 대한 이미지 검색결과">
            <a:extLst>
              <a:ext uri="{FF2B5EF4-FFF2-40B4-BE49-F238E27FC236}">
                <a16:creationId xmlns:a16="http://schemas.microsoft.com/office/drawing/2014/main" id="{56AFCF35-CE29-4B85-BB7E-C309E2A5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85" y="441088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B4CD4B-537D-4596-901F-3A4F816F9BF5}"/>
              </a:ext>
            </a:extLst>
          </p:cNvPr>
          <p:cNvSpPr txBox="1"/>
          <p:nvPr/>
        </p:nvSpPr>
        <p:spPr>
          <a:xfrm>
            <a:off x="3679672" y="5889407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엔딩 </a:t>
            </a:r>
            <a:r>
              <a:rPr lang="ko-KR" altLang="en-US" dirty="0" err="1"/>
              <a:t>컷씬이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시간이 넘는다는 </a:t>
            </a:r>
            <a:r>
              <a:rPr lang="ko-KR" altLang="en-US" dirty="0" err="1"/>
              <a:t>메탈기어솔리드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4284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- UX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0E983-4484-4C52-89E2-3B7533D5DA97}"/>
              </a:ext>
            </a:extLst>
          </p:cNvPr>
          <p:cNvSpPr txBox="1"/>
          <p:nvPr/>
        </p:nvSpPr>
        <p:spPr>
          <a:xfrm>
            <a:off x="747464" y="1815756"/>
            <a:ext cx="503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커맨드 라인으로 진행한다는 컨셉에 맞게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게임 시작 이후 마우스를 사용하지 않게 할 것</a:t>
            </a:r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B833F-C207-4277-91F7-3E838F640607}"/>
              </a:ext>
            </a:extLst>
          </p:cNvPr>
          <p:cNvSpPr txBox="1"/>
          <p:nvPr/>
        </p:nvSpPr>
        <p:spPr>
          <a:xfrm>
            <a:off x="111968" y="6123543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참고할 만한 작품 </a:t>
            </a:r>
            <a:r>
              <a:rPr lang="en-US" altLang="ko-KR" dirty="0"/>
              <a:t>: TIS-100 (</a:t>
            </a:r>
            <a:r>
              <a:rPr lang="ko-KR" altLang="en-US" dirty="0"/>
              <a:t>게임</a:t>
            </a:r>
            <a:r>
              <a:rPr lang="en-US" altLang="ko-KR" dirty="0"/>
              <a:t>), </a:t>
            </a:r>
            <a:r>
              <a:rPr lang="ko-KR" altLang="en-US" dirty="0" err="1"/>
              <a:t>리갈</a:t>
            </a:r>
            <a:r>
              <a:rPr lang="ko-KR" altLang="en-US" dirty="0"/>
              <a:t> 던전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</a:p>
        </p:txBody>
      </p:sp>
      <p:pic>
        <p:nvPicPr>
          <p:cNvPr id="6146" name="Picture 2" descr="TIS 100에 대한 이미지 검색결과">
            <a:extLst>
              <a:ext uri="{FF2B5EF4-FFF2-40B4-BE49-F238E27FC236}">
                <a16:creationId xmlns:a16="http://schemas.microsoft.com/office/drawing/2014/main" id="{47982DD3-833B-40FA-BFA8-8B193CDE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201" y="2462087"/>
            <a:ext cx="6284469" cy="35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2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스테이지 진행방식 </a:t>
            </a:r>
            <a:br>
              <a:rPr lang="en-US" altLang="ko-KR" dirty="0"/>
            </a:br>
            <a:r>
              <a:rPr lang="en-US" altLang="ko-KR" dirty="0"/>
              <a:t>(Flow)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68633-4E3D-4F20-8709-06A10229005D}"/>
              </a:ext>
            </a:extLst>
          </p:cNvPr>
          <p:cNvSpPr txBox="1"/>
          <p:nvPr/>
        </p:nvSpPr>
        <p:spPr>
          <a:xfrm>
            <a:off x="838200" y="2025591"/>
            <a:ext cx="1115241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플레이어는 가지고 있는 재화 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, </a:t>
            </a:r>
            <a:r>
              <a:rPr lang="ko-KR" altLang="en-US" dirty="0"/>
              <a:t>골드 같은 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b="1" dirty="0">
                <a:solidFill>
                  <a:schemeClr val="accent2"/>
                </a:solidFill>
              </a:rPr>
              <a:t>소비해서 탐사에 나설 로봇을 제작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당연히 기본적으로 재화를 많이 투입하면 강한 로봇이 나온다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마법</a:t>
            </a:r>
            <a:r>
              <a:rPr lang="en-US" altLang="ko-KR" dirty="0"/>
              <a:t>-</a:t>
            </a:r>
            <a:r>
              <a:rPr lang="ko-KR" altLang="en-US" dirty="0"/>
              <a:t>로봇이기 때문에 돈이 아닌 플레이어의 </a:t>
            </a:r>
            <a:r>
              <a:rPr lang="ko-KR" altLang="en-US" dirty="0" err="1"/>
              <a:t>마나를</a:t>
            </a:r>
            <a:r>
              <a:rPr lang="ko-KR" altLang="en-US" dirty="0"/>
              <a:t> 주입한다는 설정도 괜찮을 듯 하다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로봇을 </a:t>
            </a:r>
            <a:r>
              <a:rPr lang="ko-KR" altLang="en-US" dirty="0" err="1"/>
              <a:t>출격시킬</a:t>
            </a:r>
            <a:r>
              <a:rPr lang="ko-KR" altLang="en-US" dirty="0"/>
              <a:t> 던전을 선택한다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여기서 </a:t>
            </a:r>
            <a:r>
              <a:rPr lang="ko-KR" altLang="en-US" b="1" dirty="0">
                <a:solidFill>
                  <a:schemeClr val="accent2"/>
                </a:solidFill>
              </a:rPr>
              <a:t>랜덤 요소 </a:t>
            </a:r>
            <a:r>
              <a:rPr lang="ko-KR" altLang="en-US" dirty="0"/>
              <a:t>가미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던전 진행을 한다 </a:t>
            </a:r>
            <a:r>
              <a:rPr lang="en-US" altLang="ko-KR" dirty="0"/>
              <a:t>(</a:t>
            </a:r>
            <a:r>
              <a:rPr lang="ko-KR" altLang="en-US" dirty="0"/>
              <a:t>여기서 전투 발생시 커맨드라인으로 전투 진행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전투가 대부분이고 약간의 랜덤 이벤트를 생각 중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당연히 진행할 때마다 해당 로봇은 재화를 획득하게 된다</a:t>
            </a:r>
            <a:r>
              <a:rPr lang="en-US" altLang="ko-KR" dirty="0"/>
              <a:t>. (</a:t>
            </a:r>
            <a:r>
              <a:rPr lang="ko-KR" altLang="en-US" dirty="0"/>
              <a:t>물론 잃게 되는 경우도 드물게 </a:t>
            </a:r>
            <a:r>
              <a:rPr lang="ko-KR" altLang="en-US" dirty="0" err="1"/>
              <a:t>있겠져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재화는 </a:t>
            </a:r>
            <a:r>
              <a:rPr lang="ko-KR" altLang="en-US" b="1" dirty="0">
                <a:solidFill>
                  <a:schemeClr val="accent1"/>
                </a:solidFill>
              </a:rPr>
              <a:t>얻자 마자 플레이어가 얻게 되는 재화 </a:t>
            </a:r>
            <a:r>
              <a:rPr lang="en-US" altLang="ko-KR" dirty="0"/>
              <a:t>(</a:t>
            </a:r>
            <a:r>
              <a:rPr lang="ko-KR" altLang="en-US" dirty="0"/>
              <a:t>로봇 파츠 제작법</a:t>
            </a:r>
            <a:r>
              <a:rPr lang="en-US" altLang="ko-KR" dirty="0"/>
              <a:t>, </a:t>
            </a:r>
            <a:r>
              <a:rPr lang="ko-KR" altLang="en-US" dirty="0"/>
              <a:t>플레이어 경험치 등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b="1" dirty="0">
                <a:solidFill>
                  <a:schemeClr val="accent6"/>
                </a:solidFill>
              </a:rPr>
              <a:t>로봇이</a:t>
            </a:r>
            <a:br>
              <a:rPr lang="en-US" altLang="ko-KR" b="1" dirty="0">
                <a:solidFill>
                  <a:schemeClr val="accent6"/>
                </a:solidFill>
              </a:rPr>
            </a:br>
            <a:r>
              <a:rPr lang="ko-KR" altLang="en-US" b="1" dirty="0">
                <a:solidFill>
                  <a:schemeClr val="accent6"/>
                </a:solidFill>
              </a:rPr>
              <a:t>가지고 있는 재화</a:t>
            </a:r>
            <a:r>
              <a:rPr lang="ko-KR" altLang="en-US" dirty="0"/>
              <a:t>로 나뉘며</a:t>
            </a:r>
            <a:r>
              <a:rPr lang="en-US" altLang="ko-KR" dirty="0"/>
              <a:t>, </a:t>
            </a:r>
            <a:r>
              <a:rPr lang="ko-KR" altLang="en-US" dirty="0"/>
              <a:t>후자의 경우</a:t>
            </a:r>
            <a:r>
              <a:rPr lang="en-US" altLang="ko-KR" dirty="0"/>
              <a:t> </a:t>
            </a:r>
            <a:r>
              <a:rPr lang="ko-KR" altLang="en-US" dirty="0"/>
              <a:t>로봇이 </a:t>
            </a:r>
            <a:r>
              <a:rPr lang="ko-KR" altLang="en-US" b="1" dirty="0">
                <a:solidFill>
                  <a:schemeClr val="accent6"/>
                </a:solidFill>
              </a:rPr>
              <a:t>도중에 파괴되면 해당 </a:t>
            </a:r>
            <a:r>
              <a:rPr lang="en-US" altLang="ko-KR" b="1" dirty="0">
                <a:solidFill>
                  <a:schemeClr val="accent6"/>
                </a:solidFill>
              </a:rPr>
              <a:t>Floor</a:t>
            </a:r>
            <a:r>
              <a:rPr lang="ko-KR" altLang="en-US" b="1" dirty="0">
                <a:solidFill>
                  <a:schemeClr val="accent6"/>
                </a:solidFill>
              </a:rPr>
              <a:t>에 떨군다</a:t>
            </a:r>
            <a:r>
              <a:rPr lang="en-US" altLang="ko-KR" dirty="0"/>
              <a:t>!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중간중간 진행을 포기하고 돌아올 것인지 묻는 일종의 세이브 포인트가 존재 </a:t>
            </a:r>
            <a:r>
              <a:rPr lang="en-US" altLang="ko-KR" dirty="0"/>
              <a:t>&lt;- </a:t>
            </a:r>
            <a:r>
              <a:rPr lang="ko-KR" altLang="en-US" dirty="0"/>
              <a:t>세부 기획 필요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해당 던전을 클리어하거나 중간에 돌아오면 무사귀환 하여 로봇도 생존</a:t>
            </a:r>
            <a:r>
              <a:rPr lang="en-US" altLang="ko-KR" dirty="0"/>
              <a:t>&amp;</a:t>
            </a:r>
            <a:r>
              <a:rPr lang="ko-KR" altLang="en-US" dirty="0"/>
              <a:t>성장하고 획득한 재화도</a:t>
            </a:r>
            <a:br>
              <a:rPr lang="en-US" altLang="ko-KR" dirty="0"/>
            </a:br>
            <a:r>
              <a:rPr lang="ko-KR" altLang="en-US" dirty="0"/>
              <a:t>모두 획득한다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35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스테이지 진행방식 </a:t>
            </a:r>
            <a:br>
              <a:rPr lang="en-US" altLang="ko-KR" dirty="0"/>
            </a:br>
            <a:r>
              <a:rPr lang="en-US" altLang="ko-KR" dirty="0"/>
              <a:t>(Flow) – </a:t>
            </a:r>
            <a:r>
              <a:rPr lang="ko-KR" altLang="en-US" dirty="0"/>
              <a:t>도중에 파괴된다면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68633-4E3D-4F20-8709-06A10229005D}"/>
              </a:ext>
            </a:extLst>
          </p:cNvPr>
          <p:cNvSpPr txBox="1"/>
          <p:nvPr/>
        </p:nvSpPr>
        <p:spPr>
          <a:xfrm>
            <a:off x="475440" y="2129610"/>
            <a:ext cx="849944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일단 </a:t>
            </a:r>
            <a:r>
              <a:rPr lang="ko-KR" altLang="en-US" dirty="0" err="1"/>
              <a:t>딥빡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로봇은 영구적으로 파괴되고 로봇에 제작에 사용된 재화 일부와</a:t>
            </a:r>
            <a:br>
              <a:rPr lang="en-US" altLang="ko-KR" dirty="0"/>
            </a:br>
            <a:r>
              <a:rPr lang="ko-KR" altLang="en-US" dirty="0"/>
              <a:t>탐사 도중 획득한 재화를 해당 </a:t>
            </a:r>
            <a:r>
              <a:rPr lang="en-US" altLang="ko-KR" dirty="0"/>
              <a:t>Floor</a:t>
            </a:r>
            <a:r>
              <a:rPr lang="ko-KR" altLang="en-US" dirty="0"/>
              <a:t>에 떨굼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플레이어는 다시 로봇을 만들고 해당 던전에 보낼 수 있음 </a:t>
            </a:r>
            <a:r>
              <a:rPr lang="en-US" altLang="ko-KR" dirty="0"/>
              <a:t>(</a:t>
            </a:r>
            <a:r>
              <a:rPr lang="ko-KR" altLang="en-US" dirty="0"/>
              <a:t>같은</a:t>
            </a:r>
            <a:br>
              <a:rPr lang="en-US" altLang="ko-KR" dirty="0"/>
            </a:br>
            <a:r>
              <a:rPr lang="ko-KR" altLang="en-US" dirty="0"/>
              <a:t>던전에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보낸 로봇이 해당 </a:t>
            </a:r>
            <a:r>
              <a:rPr lang="en-US" altLang="ko-KR" dirty="0"/>
              <a:t>Floor</a:t>
            </a:r>
            <a:r>
              <a:rPr lang="ko-KR" altLang="en-US" dirty="0"/>
              <a:t>에 도착하는데 성공한다면</a:t>
            </a:r>
            <a:r>
              <a:rPr lang="en-US" altLang="ko-KR" dirty="0"/>
              <a:t>! </a:t>
            </a:r>
            <a:r>
              <a:rPr lang="ko-KR" altLang="en-US" dirty="0"/>
              <a:t>떨군 재화를 다시</a:t>
            </a:r>
            <a:br>
              <a:rPr lang="en-US" altLang="ko-KR" dirty="0"/>
            </a:br>
            <a:r>
              <a:rPr lang="ko-KR" altLang="en-US" dirty="0"/>
              <a:t>주움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물론 해당 로봇이 무사 귀환에 성공 </a:t>
            </a:r>
            <a:r>
              <a:rPr lang="ko-KR" altLang="en-US" dirty="0" err="1"/>
              <a:t>해야지</a:t>
            </a:r>
            <a:r>
              <a:rPr lang="ko-KR" altLang="en-US" dirty="0"/>
              <a:t> 최종적으로 재화를 회수 할 수 있음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7170" name="Picture 2" descr="딥빡에 대한 이미지 검색결과">
            <a:extLst>
              <a:ext uri="{FF2B5EF4-FFF2-40B4-BE49-F238E27FC236}">
                <a16:creationId xmlns:a16="http://schemas.microsoft.com/office/drawing/2014/main" id="{AD16DA2E-F05D-4867-B4AC-57DBDBDBB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41" y="1475041"/>
            <a:ext cx="3036239" cy="17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딥빡에 대한 이미지 검색결과">
            <a:extLst>
              <a:ext uri="{FF2B5EF4-FFF2-40B4-BE49-F238E27FC236}">
                <a16:creationId xmlns:a16="http://schemas.microsoft.com/office/drawing/2014/main" id="{8923AEAA-9D24-42D8-A669-1EE749426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63" y="3622164"/>
            <a:ext cx="3732245" cy="20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3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스테이지 진행방식 </a:t>
            </a:r>
            <a:br>
              <a:rPr lang="en-US" altLang="ko-KR" dirty="0"/>
            </a:br>
            <a:r>
              <a:rPr lang="en-US" altLang="ko-KR" dirty="0"/>
              <a:t>(Flow)</a:t>
            </a:r>
            <a:endParaRPr lang="ko-KR" altLang="en-US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65FA0B07-5221-4568-950A-63105C43C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871016"/>
              </p:ext>
            </p:extLst>
          </p:nvPr>
        </p:nvGraphicFramePr>
        <p:xfrm>
          <a:off x="1546808" y="13136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20" name="Picture 4" descr="도라에몽 손에 대한 이미지 검색결과">
            <a:extLst>
              <a:ext uri="{FF2B5EF4-FFF2-40B4-BE49-F238E27FC236}">
                <a16:creationId xmlns:a16="http://schemas.microsoft.com/office/drawing/2014/main" id="{F8E2E34D-F21C-4D33-B6F2-9AFBFA4B8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738" y="1301685"/>
            <a:ext cx="2372566" cy="267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96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스테이지 진행방식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게임 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 descr="하스스톤 발견에 대한 이미지 검색결과">
            <a:extLst>
              <a:ext uri="{FF2B5EF4-FFF2-40B4-BE49-F238E27FC236}">
                <a16:creationId xmlns:a16="http://schemas.microsoft.com/office/drawing/2014/main" id="{586DC6A5-E076-4676-AB6E-1619332D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27" y="1690688"/>
            <a:ext cx="5784980" cy="325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B253FC-4AA4-4E3F-AF86-DB4AEDB9C8C8}"/>
              </a:ext>
            </a:extLst>
          </p:cNvPr>
          <p:cNvSpPr txBox="1"/>
          <p:nvPr/>
        </p:nvSpPr>
        <p:spPr>
          <a:xfrm>
            <a:off x="1167828" y="5167312"/>
            <a:ext cx="11024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준비된 던전들 중에 플레이어의 난이도에 적당히 맞는 던전 중 몇가지를 랜덤하게 제시하고 그 중 하나를</a:t>
            </a:r>
            <a:endParaRPr lang="en-US" altLang="ko-KR" dirty="0"/>
          </a:p>
          <a:p>
            <a:r>
              <a:rPr lang="ko-KR" altLang="en-US" dirty="0"/>
              <a:t>플레이어가 골라서 진행한다 </a:t>
            </a:r>
            <a:r>
              <a:rPr lang="en-US" altLang="ko-KR" dirty="0"/>
              <a:t>(</a:t>
            </a:r>
            <a:r>
              <a:rPr lang="ko-KR" altLang="en-US" dirty="0"/>
              <a:t>클리어 한 던전은 선택지에서 제외되어야 겠지</a:t>
            </a:r>
            <a:r>
              <a:rPr lang="en-US" altLang="ko-KR" dirty="0"/>
              <a:t>..?)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약간의 </a:t>
            </a:r>
            <a:r>
              <a:rPr lang="ko-KR" altLang="en-US" dirty="0" err="1"/>
              <a:t>로그라이크</a:t>
            </a:r>
            <a:r>
              <a:rPr lang="ko-KR" altLang="en-US" dirty="0"/>
              <a:t> 형식 </a:t>
            </a:r>
            <a:br>
              <a:rPr lang="en-US" altLang="ko-KR" dirty="0"/>
            </a:br>
            <a:r>
              <a:rPr lang="ko-KR" altLang="en-US" dirty="0"/>
              <a:t>참고할 만한 작품 </a:t>
            </a:r>
            <a:r>
              <a:rPr lang="en-US" altLang="ko-KR" dirty="0"/>
              <a:t>: </a:t>
            </a:r>
            <a:r>
              <a:rPr lang="ko-KR" altLang="en-US" dirty="0" err="1"/>
              <a:t>하스스톤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발견＇ 키워드</a:t>
            </a:r>
          </a:p>
        </p:txBody>
      </p:sp>
    </p:spTree>
    <p:extLst>
      <p:ext uri="{BB962C8B-B14F-4D97-AF65-F5344CB8AC3E}">
        <p14:creationId xmlns:p14="http://schemas.microsoft.com/office/powerpoint/2010/main" val="310167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던전 종류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253FC-4AA4-4E3F-AF86-DB4AEDB9C8C8}"/>
              </a:ext>
            </a:extLst>
          </p:cNvPr>
          <p:cNvSpPr txBox="1"/>
          <p:nvPr/>
        </p:nvSpPr>
        <p:spPr>
          <a:xfrm>
            <a:off x="838200" y="1798961"/>
            <a:ext cx="597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r>
              <a:rPr lang="ko-KR" altLang="en-US" dirty="0"/>
              <a:t>에 대한 세부기획이 선행되어야 할 듯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A362-E2E2-4C9D-BE65-DCB39F9D2AA6}"/>
              </a:ext>
            </a:extLst>
          </p:cNvPr>
          <p:cNvSpPr txBox="1"/>
          <p:nvPr/>
        </p:nvSpPr>
        <p:spPr>
          <a:xfrm>
            <a:off x="838200" y="2884423"/>
            <a:ext cx="51379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아무튼 기본적인 컨셉을 잡아보자면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 종류의 아이템이 많이 나오는 던전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 종류의 적이 많이 나오는 던전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 종류의 이벤트가 발생하는 던전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스토리 진행 던전</a:t>
            </a:r>
            <a:r>
              <a:rPr lang="en-US" altLang="ko-KR" dirty="0"/>
              <a:t>(</a:t>
            </a:r>
            <a:r>
              <a:rPr lang="ko-KR" altLang="en-US" dirty="0"/>
              <a:t>논의 필요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초보자용 던전 </a:t>
            </a:r>
            <a:r>
              <a:rPr lang="en-US" altLang="ko-KR" dirty="0"/>
              <a:t>(</a:t>
            </a:r>
            <a:r>
              <a:rPr lang="ko-KR" altLang="en-US" dirty="0" err="1"/>
              <a:t>튜토용</a:t>
            </a:r>
            <a:r>
              <a:rPr lang="en-US" altLang="ko-KR" dirty="0"/>
              <a:t>, </a:t>
            </a:r>
            <a:r>
              <a:rPr lang="ko-KR" altLang="en-US" dirty="0"/>
              <a:t>최소 기본 자원 지원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등이 있겠다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482" name="Picture 2" descr="대충해에 대한 이미지 검색결과">
            <a:extLst>
              <a:ext uri="{FF2B5EF4-FFF2-40B4-BE49-F238E27FC236}">
                <a16:creationId xmlns:a16="http://schemas.microsoft.com/office/drawing/2014/main" id="{18818C2F-5664-431C-A061-FAEAEC37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40" y="1983627"/>
            <a:ext cx="3578130" cy="42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9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보노보노 ppt에 대한 이미지 검색결과">
            <a:extLst>
              <a:ext uri="{FF2B5EF4-FFF2-40B4-BE49-F238E27FC236}">
                <a16:creationId xmlns:a16="http://schemas.microsoft.com/office/drawing/2014/main" id="{7205BF19-3FE1-42B8-9256-C1FCC0EB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98" y="4763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6FFBB1-6EF6-40B2-BE0E-18F51DE1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무슨 게임이냐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01BB1-83D0-44A2-B3FC-98915EBDB706}"/>
              </a:ext>
            </a:extLst>
          </p:cNvPr>
          <p:cNvSpPr txBox="1"/>
          <p:nvPr/>
        </p:nvSpPr>
        <p:spPr>
          <a:xfrm>
            <a:off x="457200" y="1903445"/>
            <a:ext cx="10524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배틀 시스템을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ko-KR" altLang="en-US" b="1" dirty="0">
                <a:solidFill>
                  <a:srgbClr val="FF0000"/>
                </a:solidFill>
              </a:rPr>
              <a:t>리소스 없이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중요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모두 타자로 해결하는 </a:t>
            </a:r>
            <a:r>
              <a:rPr lang="ko-KR" altLang="en-US" i="1" dirty="0" err="1"/>
              <a:t>날먹</a:t>
            </a:r>
            <a:r>
              <a:rPr lang="ko-KR" altLang="en-US" dirty="0"/>
              <a:t> 게임을 만들어보자</a:t>
            </a:r>
          </a:p>
        </p:txBody>
      </p:sp>
      <p:pic>
        <p:nvPicPr>
          <p:cNvPr id="2056" name="Picture 8" descr="날로먹고싶다에 대한 이미지 검색결과">
            <a:extLst>
              <a:ext uri="{FF2B5EF4-FFF2-40B4-BE49-F238E27FC236}">
                <a16:creationId xmlns:a16="http://schemas.microsoft.com/office/drawing/2014/main" id="{5D034D21-A3D1-412F-9F36-771AAAA6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956" y="1690688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0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재화 종류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253FC-4AA4-4E3F-AF86-DB4AEDB9C8C8}"/>
              </a:ext>
            </a:extLst>
          </p:cNvPr>
          <p:cNvSpPr txBox="1"/>
          <p:nvPr/>
        </p:nvSpPr>
        <p:spPr>
          <a:xfrm>
            <a:off x="838200" y="1798961"/>
            <a:ext cx="7465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마나 </a:t>
            </a:r>
            <a:r>
              <a:rPr lang="en-US" altLang="ko-KR" dirty="0"/>
              <a:t>: </a:t>
            </a:r>
            <a:r>
              <a:rPr lang="ko-KR" altLang="en-US" dirty="0"/>
              <a:t>던전 탐험 시작 시로봇에게 부여하여 로봇의 기본적인 </a:t>
            </a:r>
            <a:r>
              <a:rPr lang="ko-KR" altLang="en-US" dirty="0" err="1"/>
              <a:t>스탯을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 err="1"/>
              <a:t>강화시킨다</a:t>
            </a:r>
            <a:r>
              <a:rPr lang="en-US" altLang="ko-KR" dirty="0"/>
              <a:t>. (</a:t>
            </a:r>
            <a:r>
              <a:rPr lang="ko-KR" altLang="en-US" dirty="0"/>
              <a:t>소울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플레이어의 재화이므로 </a:t>
            </a:r>
            <a:r>
              <a:rPr lang="ko-KR" altLang="en-US" dirty="0" err="1"/>
              <a:t>로그라이크적</a:t>
            </a:r>
            <a:r>
              <a:rPr lang="ko-KR" altLang="en-US" dirty="0"/>
              <a:t> 요소가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Floor</a:t>
            </a:r>
            <a:r>
              <a:rPr lang="ko-KR" altLang="en-US" dirty="0"/>
              <a:t>가 진행되거나 </a:t>
            </a:r>
            <a:r>
              <a:rPr lang="ko-KR" altLang="en-US" dirty="0" err="1"/>
              <a:t>할때마다</a:t>
            </a:r>
            <a:r>
              <a:rPr lang="ko-KR" altLang="en-US" dirty="0"/>
              <a:t> 자동으로 획득</a:t>
            </a:r>
            <a:endParaRPr lang="en-US" altLang="ko-KR" dirty="0"/>
          </a:p>
          <a:p>
            <a:r>
              <a:rPr lang="ko-KR" altLang="en-US" dirty="0"/>
              <a:t>사용할 때마다 소비된다</a:t>
            </a:r>
            <a:r>
              <a:rPr lang="en-US" altLang="ko-KR" dirty="0"/>
              <a:t>. (</a:t>
            </a:r>
            <a:r>
              <a:rPr lang="ko-KR" altLang="en-US" dirty="0"/>
              <a:t>당연히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9458" name="Picture 2" descr="게임 마나에 대한 이미지 검색결과">
            <a:extLst>
              <a:ext uri="{FF2B5EF4-FFF2-40B4-BE49-F238E27FC236}">
                <a16:creationId xmlns:a16="http://schemas.microsoft.com/office/drawing/2014/main" id="{4D815F8C-3A54-481D-8BD3-07F01673B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034" y="1381779"/>
            <a:ext cx="1828294" cy="16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코인에 대한 이미지 검색결과">
            <a:extLst>
              <a:ext uri="{FF2B5EF4-FFF2-40B4-BE49-F238E27FC236}">
                <a16:creationId xmlns:a16="http://schemas.microsoft.com/office/drawing/2014/main" id="{2D33B7A2-7B1B-419E-8602-3E4E22564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064" y="3196810"/>
            <a:ext cx="1556233" cy="1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481957-CB56-47D7-8B0E-BF2EF24D937A}"/>
              </a:ext>
            </a:extLst>
          </p:cNvPr>
          <p:cNvSpPr txBox="1"/>
          <p:nvPr/>
        </p:nvSpPr>
        <p:spPr>
          <a:xfrm>
            <a:off x="906624" y="3485832"/>
            <a:ext cx="8111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던전 코인 </a:t>
            </a:r>
            <a:r>
              <a:rPr lang="en-US" altLang="ko-KR" dirty="0"/>
              <a:t>: </a:t>
            </a:r>
            <a:r>
              <a:rPr lang="ko-KR" altLang="en-US" dirty="0"/>
              <a:t>던전 내부 또는 외부</a:t>
            </a:r>
            <a:r>
              <a:rPr lang="en-US" altLang="ko-KR" dirty="0"/>
              <a:t>(?)</a:t>
            </a:r>
            <a:r>
              <a:rPr lang="ko-KR" altLang="en-US" dirty="0"/>
              <a:t>에서 아이템들과 교환할 수 있는 코인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깊은 던전에선 좋은 물건을 더 싸게 구할 수 있으면 재밌을 듯 </a:t>
            </a:r>
            <a:r>
              <a:rPr lang="en-US" altLang="ko-KR" dirty="0"/>
              <a:t>(</a:t>
            </a:r>
            <a:r>
              <a:rPr lang="ko-KR" altLang="en-US" dirty="0"/>
              <a:t>떡상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 err="1"/>
              <a:t>로그라이크적</a:t>
            </a:r>
            <a:r>
              <a:rPr lang="ko-KR" altLang="en-US" dirty="0"/>
              <a:t> 재화</a:t>
            </a:r>
            <a:r>
              <a:rPr lang="en-US" altLang="ko-KR" dirty="0"/>
              <a:t>. </a:t>
            </a:r>
            <a:r>
              <a:rPr lang="ko-KR" altLang="en-US" dirty="0"/>
              <a:t>떨구고 회수 못하면 사라짐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탐험 </a:t>
            </a:r>
            <a:r>
              <a:rPr lang="ko-KR" altLang="en-US" dirty="0" err="1"/>
              <a:t>시작시</a:t>
            </a:r>
            <a:r>
              <a:rPr lang="en-US" altLang="ko-KR" dirty="0"/>
              <a:t>,</a:t>
            </a:r>
            <a:r>
              <a:rPr lang="ko-KR" altLang="en-US" dirty="0"/>
              <a:t> 로봇에게 가진 금액 중 원하는 금액을 </a:t>
            </a:r>
            <a:r>
              <a:rPr lang="ko-KR" altLang="en-US" dirty="0" err="1"/>
              <a:t>쥐어주고</a:t>
            </a:r>
            <a:r>
              <a:rPr lang="ko-KR" altLang="en-US" dirty="0"/>
              <a:t> 시작하면 될 듯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091EF-9694-4E45-838A-7E3D06CA06AE}"/>
              </a:ext>
            </a:extLst>
          </p:cNvPr>
          <p:cNvSpPr txBox="1"/>
          <p:nvPr/>
        </p:nvSpPr>
        <p:spPr>
          <a:xfrm>
            <a:off x="701351" y="5300778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재화 많은 게임에 개인적인 트라우마가 있어서 가급적 이 두개로 갔으면 좋겠다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D3C25-B52E-4D45-BBAE-776E9FCE8BC0}"/>
              </a:ext>
            </a:extLst>
          </p:cNvPr>
          <p:cNvSpPr txBox="1"/>
          <p:nvPr/>
        </p:nvSpPr>
        <p:spPr>
          <a:xfrm>
            <a:off x="701350" y="5894723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물론 추후 설명할 부품 등의 요소는 많은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1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스테이지 진행방식</a:t>
            </a:r>
          </a:p>
        </p:txBody>
      </p:sp>
      <p:pic>
        <p:nvPicPr>
          <p:cNvPr id="2052" name="Picture 4" descr="던전에 대한 이미지 검색결과">
            <a:extLst>
              <a:ext uri="{FF2B5EF4-FFF2-40B4-BE49-F238E27FC236}">
                <a16:creationId xmlns:a16="http://schemas.microsoft.com/office/drawing/2014/main" id="{73AE91AB-0E76-4229-98DE-06A93BFA2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1" y="2222794"/>
            <a:ext cx="3353064" cy="22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슬레이 더 스파이어 맵에 대한 이미지 검색결과">
            <a:extLst>
              <a:ext uri="{FF2B5EF4-FFF2-40B4-BE49-F238E27FC236}">
                <a16:creationId xmlns:a16="http://schemas.microsoft.com/office/drawing/2014/main" id="{5677C83A-2581-47B0-A3DE-DECB6D36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34" y="2584293"/>
            <a:ext cx="2754770" cy="15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슬레이 더 스파이어 맵에 대한 이미지 검색결과">
            <a:extLst>
              <a:ext uri="{FF2B5EF4-FFF2-40B4-BE49-F238E27FC236}">
                <a16:creationId xmlns:a16="http://schemas.microsoft.com/office/drawing/2014/main" id="{5A46CCDA-79DD-4E98-A920-E472563DB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46" y="1981686"/>
            <a:ext cx="4516016" cy="275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D9E47-F858-4578-8F25-2F612D1F58D9}"/>
              </a:ext>
            </a:extLst>
          </p:cNvPr>
          <p:cNvSpPr txBox="1"/>
          <p:nvPr/>
        </p:nvSpPr>
        <p:spPr>
          <a:xfrm>
            <a:off x="261258" y="5323560"/>
            <a:ext cx="11428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위와 같이 몇가지 선택지 중 플레이어가 골라서 진행하는 방식을 생각 중</a:t>
            </a:r>
            <a:r>
              <a:rPr lang="en-US" altLang="ko-KR" dirty="0"/>
              <a:t>. </a:t>
            </a:r>
            <a:r>
              <a:rPr lang="ko-KR" altLang="en-US" dirty="0"/>
              <a:t>혹은 그냥 올 랜덤이 될 수도</a:t>
            </a:r>
            <a:endParaRPr lang="en-US" altLang="ko-KR" dirty="0"/>
          </a:p>
          <a:p>
            <a:r>
              <a:rPr lang="ko-KR" altLang="en-US" dirty="0"/>
              <a:t>해당 부분은 자세한 기획이 정해지지 않음</a:t>
            </a:r>
            <a:r>
              <a:rPr lang="en-US" altLang="ko-KR" dirty="0"/>
              <a:t>. </a:t>
            </a:r>
            <a:r>
              <a:rPr lang="ko-KR" altLang="en-US" dirty="0"/>
              <a:t>정해진 것 하나는</a:t>
            </a:r>
            <a:r>
              <a:rPr lang="en-US" altLang="ko-KR" dirty="0"/>
              <a:t>, </a:t>
            </a:r>
            <a:r>
              <a:rPr lang="ko-KR" altLang="en-US" dirty="0"/>
              <a:t>이쪽의 </a:t>
            </a:r>
            <a:r>
              <a:rPr lang="en-US" altLang="ko-KR" dirty="0"/>
              <a:t>UX</a:t>
            </a:r>
            <a:r>
              <a:rPr lang="ko-KR" altLang="en-US" dirty="0"/>
              <a:t>도 키보드만으로 진행해야 된다는 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참고할 만한 작품 </a:t>
            </a:r>
            <a:r>
              <a:rPr lang="en-US" altLang="ko-KR" dirty="0"/>
              <a:t>: </a:t>
            </a:r>
            <a:r>
              <a:rPr lang="ko-KR" altLang="en-US" dirty="0" err="1"/>
              <a:t>슬레이</a:t>
            </a:r>
            <a:r>
              <a:rPr lang="ko-KR" altLang="en-US" dirty="0"/>
              <a:t> 더 </a:t>
            </a:r>
            <a:r>
              <a:rPr lang="ko-KR" altLang="en-US" dirty="0" err="1"/>
              <a:t>스파이어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), </a:t>
            </a:r>
            <a:r>
              <a:rPr lang="ko-KR" altLang="en-US" dirty="0"/>
              <a:t>던전 앤 파이터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9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 err="1"/>
              <a:t>로그라이크</a:t>
            </a:r>
            <a:r>
              <a:rPr lang="ko-KR" altLang="en-US" dirty="0"/>
              <a:t> 요소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D9E47-F858-4578-8F25-2F612D1F58D9}"/>
              </a:ext>
            </a:extLst>
          </p:cNvPr>
          <p:cNvSpPr txBox="1"/>
          <p:nvPr/>
        </p:nvSpPr>
        <p:spPr>
          <a:xfrm>
            <a:off x="261258" y="5323560"/>
            <a:ext cx="1006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클리어하거나 패배했을 때 </a:t>
            </a:r>
            <a:r>
              <a:rPr lang="en-US" altLang="ko-KR" dirty="0"/>
              <a:t>: </a:t>
            </a:r>
            <a:r>
              <a:rPr lang="ko-KR" altLang="en-US" dirty="0"/>
              <a:t>어떤 </a:t>
            </a:r>
            <a:r>
              <a:rPr lang="ko-KR" altLang="en-US" dirty="0" err="1"/>
              <a:t>방식으로든</a:t>
            </a:r>
            <a:r>
              <a:rPr lang="en-US" altLang="ko-KR" dirty="0"/>
              <a:t>, </a:t>
            </a:r>
            <a:r>
              <a:rPr lang="ko-KR" altLang="en-US" dirty="0"/>
              <a:t>지금까지의 발자취를 보여줄 연출</a:t>
            </a:r>
            <a:r>
              <a:rPr lang="en-US" altLang="ko-KR" dirty="0"/>
              <a:t>(</a:t>
            </a:r>
            <a:r>
              <a:rPr lang="ko-KR" altLang="en-US" dirty="0"/>
              <a:t>뽕</a:t>
            </a:r>
            <a:r>
              <a:rPr lang="en-US" altLang="ko-KR" dirty="0"/>
              <a:t>)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물론 클리어했을 때 훨씬 뽕이 </a:t>
            </a:r>
            <a:r>
              <a:rPr lang="ko-KR" altLang="en-US" dirty="0" err="1"/>
              <a:t>차올라야겠지</a:t>
            </a:r>
            <a:endParaRPr lang="ko-KR" altLang="en-US" dirty="0"/>
          </a:p>
        </p:txBody>
      </p:sp>
      <p:pic>
        <p:nvPicPr>
          <p:cNvPr id="16386" name="Picture 2" descr="문명6 역사적 순간에 대한 이미지 검색결과">
            <a:extLst>
              <a:ext uri="{FF2B5EF4-FFF2-40B4-BE49-F238E27FC236}">
                <a16:creationId xmlns:a16="http://schemas.microsoft.com/office/drawing/2014/main" id="{F4544637-AABC-465B-845E-0D582FA64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1342110"/>
            <a:ext cx="70770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D29F3-F6CC-4A78-A6D3-8C7462019778}"/>
              </a:ext>
            </a:extLst>
          </p:cNvPr>
          <p:cNvSpPr txBox="1"/>
          <p:nvPr/>
        </p:nvSpPr>
        <p:spPr>
          <a:xfrm>
            <a:off x="261258" y="6145369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참고할 만한 작품 </a:t>
            </a:r>
            <a:r>
              <a:rPr lang="en-US" altLang="ko-KR" dirty="0"/>
              <a:t>: </a:t>
            </a:r>
            <a:r>
              <a:rPr lang="ko-KR" altLang="en-US" dirty="0"/>
              <a:t>문명 </a:t>
            </a:r>
            <a:r>
              <a:rPr lang="en-US" altLang="ko-KR" dirty="0"/>
              <a:t>6 </a:t>
            </a:r>
            <a:r>
              <a:rPr lang="ko-KR" altLang="en-US" dirty="0"/>
              <a:t>흥망성쇠</a:t>
            </a:r>
          </a:p>
        </p:txBody>
      </p:sp>
    </p:spTree>
    <p:extLst>
      <p:ext uri="{BB962C8B-B14F-4D97-AF65-F5344CB8AC3E}">
        <p14:creationId xmlns:p14="http://schemas.microsoft.com/office/powerpoint/2010/main" val="219441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 err="1"/>
              <a:t>로그라이크</a:t>
            </a:r>
            <a:r>
              <a:rPr lang="ko-KR" altLang="en-US" dirty="0"/>
              <a:t> 요소 </a:t>
            </a:r>
            <a:r>
              <a:rPr lang="en-US" altLang="ko-KR" dirty="0"/>
              <a:t>– </a:t>
            </a:r>
            <a:r>
              <a:rPr lang="ko-KR" altLang="en-US" dirty="0"/>
              <a:t>고려중인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D9E47-F858-4578-8F25-2F612D1F58D9}"/>
              </a:ext>
            </a:extLst>
          </p:cNvPr>
          <p:cNvSpPr txBox="1"/>
          <p:nvPr/>
        </p:nvSpPr>
        <p:spPr>
          <a:xfrm>
            <a:off x="261258" y="5323560"/>
            <a:ext cx="1112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 보스가 겁나 </a:t>
            </a:r>
            <a:r>
              <a:rPr lang="ko-KR" altLang="en-US" dirty="0" err="1"/>
              <a:t>쎄고</a:t>
            </a:r>
            <a:r>
              <a:rPr lang="ko-KR" altLang="en-US" dirty="0"/>
              <a:t> 대신 그 </a:t>
            </a:r>
            <a:r>
              <a:rPr lang="en-US" altLang="ko-KR" dirty="0"/>
              <a:t>HP</a:t>
            </a:r>
            <a:r>
              <a:rPr lang="ko-KR" altLang="en-US" dirty="0"/>
              <a:t>가 누적되는 방식</a:t>
            </a:r>
            <a:r>
              <a:rPr lang="en-US" altLang="ko-KR" dirty="0"/>
              <a:t>. </a:t>
            </a:r>
            <a:r>
              <a:rPr lang="ko-KR" altLang="en-US" dirty="0"/>
              <a:t>다만 요거는 만들어보고 직접 해보고 결정해야 할 듯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D29F3-F6CC-4A78-A6D3-8C7462019778}"/>
              </a:ext>
            </a:extLst>
          </p:cNvPr>
          <p:cNvSpPr txBox="1"/>
          <p:nvPr/>
        </p:nvSpPr>
        <p:spPr>
          <a:xfrm>
            <a:off x="261258" y="6145369"/>
            <a:ext cx="441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참고할 만한 작품 </a:t>
            </a:r>
            <a:r>
              <a:rPr lang="en-US" altLang="ko-KR" dirty="0"/>
              <a:t>: </a:t>
            </a:r>
            <a:r>
              <a:rPr lang="ko-KR" altLang="en-US" dirty="0" err="1"/>
              <a:t>하스스톤</a:t>
            </a:r>
            <a:r>
              <a:rPr lang="ko-KR" altLang="en-US" dirty="0"/>
              <a:t> 공포의 무덤</a:t>
            </a:r>
          </a:p>
        </p:txBody>
      </p:sp>
      <p:pic>
        <p:nvPicPr>
          <p:cNvPr id="18434" name="Picture 2" descr="하스스톤 역병군주에 대한 이미지 검색결과">
            <a:extLst>
              <a:ext uri="{FF2B5EF4-FFF2-40B4-BE49-F238E27FC236}">
                <a16:creationId xmlns:a16="http://schemas.microsoft.com/office/drawing/2014/main" id="{791D1F6C-0E77-425C-B910-C5702849F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899096"/>
            <a:ext cx="47625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621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 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02EED-5F71-40A3-A592-1179C93B7CA1}"/>
              </a:ext>
            </a:extLst>
          </p:cNvPr>
          <p:cNvSpPr txBox="1"/>
          <p:nvPr/>
        </p:nvSpPr>
        <p:spPr>
          <a:xfrm>
            <a:off x="261257" y="1690688"/>
            <a:ext cx="1181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게임이 단순</a:t>
            </a:r>
            <a:r>
              <a:rPr lang="en-US" altLang="ko-KR" dirty="0"/>
              <a:t>(</a:t>
            </a:r>
            <a:r>
              <a:rPr lang="ko-KR" altLang="en-US" dirty="0" err="1"/>
              <a:t>해보이는</a:t>
            </a:r>
            <a:r>
              <a:rPr lang="en-US" altLang="ko-KR" dirty="0"/>
              <a:t>)</a:t>
            </a:r>
            <a:r>
              <a:rPr lang="ko-KR" altLang="en-US" dirty="0"/>
              <a:t>한 만큼 비교적 복잡하고 선택이 까다로워야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를 선택하면 </a:t>
            </a:r>
            <a:r>
              <a:rPr lang="en-US" altLang="ko-KR" dirty="0"/>
              <a:t>B</a:t>
            </a:r>
            <a:r>
              <a:rPr lang="ko-KR" altLang="en-US" dirty="0"/>
              <a:t>를 선택하지 못하는 식으로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261257" y="2533553"/>
            <a:ext cx="1181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캐릭터가 전투를 거듭하면 자동으로 얻게 되는 재화 </a:t>
            </a:r>
            <a:r>
              <a:rPr lang="en-US" altLang="ko-KR" dirty="0"/>
              <a:t>(</a:t>
            </a:r>
            <a:r>
              <a:rPr lang="ko-KR" altLang="en-US" dirty="0"/>
              <a:t>일종의 경험치</a:t>
            </a:r>
            <a:r>
              <a:rPr lang="en-US" altLang="ko-KR" dirty="0"/>
              <a:t>) </a:t>
            </a:r>
            <a:r>
              <a:rPr lang="ko-KR" altLang="en-US" dirty="0"/>
              <a:t>를 통한 성장</a:t>
            </a:r>
            <a:endParaRPr lang="en-US" altLang="ko-KR" dirty="0"/>
          </a:p>
          <a:p>
            <a:r>
              <a:rPr lang="ko-KR" altLang="en-US" dirty="0" err="1"/>
              <a:t>소울식으로</a:t>
            </a:r>
            <a:r>
              <a:rPr lang="ko-KR" altLang="en-US" dirty="0"/>
              <a:t> 플레이어가 어떤 항목을 성장시킬지 정하는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참고할 만한 작품 </a:t>
            </a:r>
            <a:r>
              <a:rPr lang="en-US" altLang="ko-KR" dirty="0"/>
              <a:t>: </a:t>
            </a:r>
            <a:r>
              <a:rPr lang="ko-KR" altLang="en-US" dirty="0" err="1"/>
              <a:t>다크</a:t>
            </a:r>
            <a:r>
              <a:rPr lang="ko-KR" altLang="en-US" dirty="0"/>
              <a:t> 소울 시리즈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 descr="다크소울 성장에 대한 이미지 검색결과">
            <a:extLst>
              <a:ext uri="{FF2B5EF4-FFF2-40B4-BE49-F238E27FC236}">
                <a16:creationId xmlns:a16="http://schemas.microsoft.com/office/drawing/2014/main" id="{0A176409-167F-4991-A20B-7447609C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02" y="4252427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94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303829" y="1593210"/>
            <a:ext cx="11818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캐릭터에게 성장 칩</a:t>
            </a:r>
            <a:r>
              <a:rPr lang="en-US" altLang="ko-KR" dirty="0"/>
              <a:t>(</a:t>
            </a:r>
            <a:r>
              <a:rPr lang="ko-KR" altLang="en-US" dirty="0" err="1"/>
              <a:t>로봇일경우</a:t>
            </a:r>
            <a:r>
              <a:rPr lang="ko-KR" altLang="en-US" dirty="0"/>
              <a:t> 칩</a:t>
            </a:r>
            <a:r>
              <a:rPr lang="en-US" altLang="ko-KR" dirty="0"/>
              <a:t>, </a:t>
            </a:r>
            <a:r>
              <a:rPr lang="ko-KR" altLang="en-US" dirty="0" err="1"/>
              <a:t>소환수일경우</a:t>
            </a:r>
            <a:r>
              <a:rPr lang="ko-KR" altLang="en-US" dirty="0"/>
              <a:t> 강화 구슬 정도</a:t>
            </a:r>
            <a:r>
              <a:rPr lang="en-US" altLang="ko-KR" dirty="0"/>
              <a:t>..?)</a:t>
            </a:r>
            <a:r>
              <a:rPr lang="ko-KR" altLang="en-US" dirty="0"/>
              <a:t>을 꽂을 수 있는 홈이 </a:t>
            </a:r>
            <a:r>
              <a:rPr lang="ko-KR" altLang="en-US" b="1" dirty="0">
                <a:solidFill>
                  <a:srgbClr val="FF0000"/>
                </a:solidFill>
              </a:rPr>
              <a:t>제한적으로</a:t>
            </a:r>
            <a:r>
              <a:rPr lang="ko-KR" altLang="en-US" dirty="0"/>
              <a:t> 존재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자신이 가지고 있는 칩 중에 선택해서 부착할 수 있게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칩의 종류는 간단히 </a:t>
            </a:r>
            <a:r>
              <a:rPr lang="ko-KR" altLang="en-US" dirty="0" err="1"/>
              <a:t>스탯</a:t>
            </a:r>
            <a:r>
              <a:rPr lang="ko-KR" altLang="en-US" dirty="0"/>
              <a:t> 올려주는 것부터</a:t>
            </a:r>
            <a:r>
              <a:rPr lang="en-US" altLang="ko-KR" dirty="0"/>
              <a:t>, </a:t>
            </a:r>
            <a:r>
              <a:rPr lang="ko-KR" altLang="en-US" dirty="0"/>
              <a:t>특정 상태이상에 안 걸리게 해준 </a:t>
            </a:r>
            <a:r>
              <a:rPr lang="ko-KR" altLang="en-US" dirty="0" err="1"/>
              <a:t>다거나</a:t>
            </a:r>
            <a:r>
              <a:rPr lang="ko-KR" altLang="en-US" dirty="0"/>
              <a:t> 여러 </a:t>
            </a:r>
            <a:r>
              <a:rPr lang="ko-KR" altLang="en-US" dirty="0" err="1"/>
              <a:t>신박한</a:t>
            </a:r>
            <a:r>
              <a:rPr lang="ko-KR" altLang="en-US" dirty="0"/>
              <a:t> 기능들</a:t>
            </a:r>
            <a:br>
              <a:rPr lang="en-US" altLang="ko-KR" dirty="0"/>
            </a:br>
            <a:r>
              <a:rPr lang="ko-KR" altLang="en-US" dirty="0"/>
              <a:t>생각 </a:t>
            </a:r>
            <a:r>
              <a:rPr lang="ko-KR" altLang="en-US" dirty="0" err="1"/>
              <a:t>나는대로</a:t>
            </a:r>
            <a:r>
              <a:rPr lang="ko-KR" altLang="en-US" dirty="0"/>
              <a:t> </a:t>
            </a:r>
            <a:r>
              <a:rPr lang="ko-KR" altLang="en-US" dirty="0" err="1"/>
              <a:t>때려박으면</a:t>
            </a:r>
            <a:r>
              <a:rPr lang="ko-KR" altLang="en-US" dirty="0"/>
              <a:t> 될 듯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RPG </a:t>
            </a:r>
            <a:r>
              <a:rPr lang="ko-KR" altLang="en-US" dirty="0"/>
              <a:t>게임들의 </a:t>
            </a:r>
            <a:r>
              <a:rPr lang="ko-KR" altLang="en-US" b="1" dirty="0">
                <a:solidFill>
                  <a:srgbClr val="FF0000"/>
                </a:solidFill>
              </a:rPr>
              <a:t>장비 를 대체</a:t>
            </a:r>
            <a:r>
              <a:rPr lang="ko-KR" altLang="en-US" dirty="0"/>
              <a:t>하는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마찬가지로</a:t>
            </a:r>
            <a:r>
              <a:rPr lang="en-US" altLang="ko-KR" dirty="0"/>
              <a:t>, </a:t>
            </a:r>
            <a:r>
              <a:rPr lang="ko-KR" altLang="en-US" dirty="0"/>
              <a:t>전투에서 사용 가능한 </a:t>
            </a:r>
            <a:r>
              <a:rPr lang="ko-KR" altLang="en-US" b="1" dirty="0">
                <a:solidFill>
                  <a:srgbClr val="FF0000"/>
                </a:solidFill>
              </a:rPr>
              <a:t>커맨드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ko-KR" altLang="en-US" dirty="0"/>
              <a:t>직접 골라서 한정적으로 장착하는 방식으로 </a:t>
            </a:r>
            <a:endParaRPr lang="en-US" altLang="ko-KR" dirty="0"/>
          </a:p>
          <a:p>
            <a:r>
              <a:rPr lang="ko-KR" altLang="en-US" dirty="0"/>
              <a:t>해도 재밌을 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참고할 만한 작품 </a:t>
            </a:r>
            <a:r>
              <a:rPr lang="en-US" altLang="ko-KR" dirty="0"/>
              <a:t>: </a:t>
            </a:r>
            <a:r>
              <a:rPr lang="ko-KR" altLang="en-US" dirty="0" err="1"/>
              <a:t>니어</a:t>
            </a:r>
            <a:r>
              <a:rPr lang="ko-KR" altLang="en-US" dirty="0"/>
              <a:t> 오토마타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194" name="Picture 2" descr="니어 오토마타 서브로봇에 대한 이미지 검색결과">
            <a:extLst>
              <a:ext uri="{FF2B5EF4-FFF2-40B4-BE49-F238E27FC236}">
                <a16:creationId xmlns:a16="http://schemas.microsoft.com/office/drawing/2014/main" id="{35796854-56EA-4123-88C5-0CB7FA50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16" y="3228218"/>
            <a:ext cx="5775649" cy="324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459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정해진 성장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8CAEE-501C-4D47-B595-4557BE7DB3C5}"/>
              </a:ext>
            </a:extLst>
          </p:cNvPr>
          <p:cNvSpPr txBox="1"/>
          <p:nvPr/>
        </p:nvSpPr>
        <p:spPr>
          <a:xfrm>
            <a:off x="186612" y="1702425"/>
            <a:ext cx="1181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 제작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0A27B-3858-43FC-82F5-0063250D7939}"/>
              </a:ext>
            </a:extLst>
          </p:cNvPr>
          <p:cNvSpPr txBox="1"/>
          <p:nvPr/>
        </p:nvSpPr>
        <p:spPr>
          <a:xfrm>
            <a:off x="111968" y="3910116"/>
            <a:ext cx="652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가장 기본적인 재화를 부어서 기본적인 </a:t>
            </a:r>
            <a:r>
              <a:rPr lang="ko-KR" altLang="en-US" dirty="0" err="1"/>
              <a:t>스탯을</a:t>
            </a:r>
            <a:r>
              <a:rPr lang="ko-KR" altLang="en-US" dirty="0"/>
              <a:t> 향상시킨다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다크소울에서</a:t>
            </a:r>
            <a:r>
              <a:rPr lang="ko-KR" altLang="en-US" dirty="0"/>
              <a:t> 소울로 성장하는 것 같은</a:t>
            </a:r>
          </a:p>
        </p:txBody>
      </p:sp>
      <p:pic>
        <p:nvPicPr>
          <p:cNvPr id="15362" name="Picture 2" descr="다크 소울 성장에 대한 이미지 검색결과">
            <a:extLst>
              <a:ext uri="{FF2B5EF4-FFF2-40B4-BE49-F238E27FC236}">
                <a16:creationId xmlns:a16="http://schemas.microsoft.com/office/drawing/2014/main" id="{9D19A22E-8671-4FD7-848E-3ABBCE795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34" y="1686023"/>
            <a:ext cx="4685522" cy="263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E64CEB-A317-44BA-AEBD-5F14BAF6BC1C}"/>
              </a:ext>
            </a:extLst>
          </p:cNvPr>
          <p:cNvSpPr txBox="1"/>
          <p:nvPr/>
        </p:nvSpPr>
        <p:spPr>
          <a:xfrm>
            <a:off x="186612" y="5016584"/>
            <a:ext cx="778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로봇에 파츠를 장착하여 커스텀 로봇 완성 </a:t>
            </a:r>
            <a:r>
              <a:rPr lang="en-US" altLang="ko-KR" dirty="0"/>
              <a:t>(</a:t>
            </a:r>
            <a:r>
              <a:rPr lang="ko-KR" altLang="en-US" dirty="0"/>
              <a:t>해당 항목은 다음 페이지로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B17DF-8C28-4BD4-B741-C72B48CE3B34}"/>
              </a:ext>
            </a:extLst>
          </p:cNvPr>
          <p:cNvSpPr txBox="1"/>
          <p:nvPr/>
        </p:nvSpPr>
        <p:spPr>
          <a:xfrm>
            <a:off x="186612" y="2070229"/>
            <a:ext cx="70407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로봇의 가장 기본적인 베이스를 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베이스의 종류는 제작법을 </a:t>
            </a:r>
            <a:r>
              <a:rPr lang="ko-KR" altLang="en-US" dirty="0" err="1"/>
              <a:t>습득시</a:t>
            </a:r>
            <a:r>
              <a:rPr lang="ko-KR" altLang="en-US" dirty="0"/>
              <a:t> 늘어나며</a:t>
            </a:r>
            <a:r>
              <a:rPr lang="en-US" altLang="ko-KR" dirty="0"/>
              <a:t>, </a:t>
            </a:r>
            <a:r>
              <a:rPr lang="ko-KR" altLang="en-US" dirty="0"/>
              <a:t>베이스마다 들어가는 </a:t>
            </a:r>
            <a:br>
              <a:rPr lang="en-US" altLang="ko-KR" dirty="0"/>
            </a:br>
            <a:r>
              <a:rPr lang="ko-KR" altLang="en-US" dirty="0"/>
              <a:t>비용이 다른 게 좋겠지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베이스가 달라지면 로봇 도트가 </a:t>
            </a:r>
            <a:r>
              <a:rPr lang="ko-KR" altLang="en-US" dirty="0" err="1"/>
              <a:t>바뀔거고</a:t>
            </a:r>
            <a:r>
              <a:rPr lang="en-US" altLang="ko-KR" dirty="0"/>
              <a:t>, </a:t>
            </a:r>
            <a:r>
              <a:rPr lang="ko-KR" altLang="en-US" dirty="0"/>
              <a:t>부착할 수 있는 파츠의</a:t>
            </a:r>
            <a:br>
              <a:rPr lang="en-US" altLang="ko-KR" dirty="0"/>
            </a:br>
            <a:r>
              <a:rPr lang="ko-KR" altLang="en-US" dirty="0"/>
              <a:t>종류와 개수가 달라질 것</a:t>
            </a:r>
          </a:p>
        </p:txBody>
      </p:sp>
    </p:spTree>
    <p:extLst>
      <p:ext uri="{BB962C8B-B14F-4D97-AF65-F5344CB8AC3E}">
        <p14:creationId xmlns:p14="http://schemas.microsoft.com/office/powerpoint/2010/main" val="2039249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정해진 성장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8CAEE-501C-4D47-B595-4557BE7DB3C5}"/>
              </a:ext>
            </a:extLst>
          </p:cNvPr>
          <p:cNvSpPr txBox="1"/>
          <p:nvPr/>
        </p:nvSpPr>
        <p:spPr>
          <a:xfrm>
            <a:off x="373225" y="2364676"/>
            <a:ext cx="1181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로봇의 파츠 장착 </a:t>
            </a:r>
            <a:r>
              <a:rPr lang="en-US" altLang="ko-KR" dirty="0"/>
              <a:t>: </a:t>
            </a:r>
            <a:r>
              <a:rPr lang="ko-KR" altLang="en-US" dirty="0" err="1"/>
              <a:t>파츠별로</a:t>
            </a:r>
            <a:r>
              <a:rPr lang="ko-KR" altLang="en-US" dirty="0"/>
              <a:t> 부품 </a:t>
            </a:r>
            <a:r>
              <a:rPr lang="en-US" altLang="ko-KR" dirty="0"/>
              <a:t>or </a:t>
            </a:r>
            <a:r>
              <a:rPr lang="ko-KR" altLang="en-US" dirty="0"/>
              <a:t>칩을 장착하여 로봇을 </a:t>
            </a:r>
            <a:r>
              <a:rPr lang="ko-KR" altLang="en-US" dirty="0" err="1"/>
              <a:t>강화시킨다</a:t>
            </a:r>
            <a:r>
              <a:rPr lang="en-US" altLang="ko-KR" dirty="0"/>
              <a:t>. </a:t>
            </a:r>
            <a:r>
              <a:rPr lang="ko-KR" altLang="en-US" dirty="0"/>
              <a:t>해당 부품 </a:t>
            </a:r>
            <a:r>
              <a:rPr lang="en-US" altLang="ko-KR" dirty="0"/>
              <a:t>or </a:t>
            </a:r>
            <a:r>
              <a:rPr lang="ko-KR" altLang="en-US" dirty="0"/>
              <a:t>칩은 회수하지 못하면 사실상 </a:t>
            </a:r>
            <a:r>
              <a:rPr lang="en-US" altLang="ko-KR" dirty="0"/>
              <a:t>1</a:t>
            </a:r>
            <a:r>
              <a:rPr lang="ko-KR" altLang="en-US" dirty="0"/>
              <a:t>회용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0A27B-3858-43FC-82F5-0063250D7939}"/>
              </a:ext>
            </a:extLst>
          </p:cNvPr>
          <p:cNvSpPr txBox="1"/>
          <p:nvPr/>
        </p:nvSpPr>
        <p:spPr>
          <a:xfrm>
            <a:off x="213482" y="3442248"/>
            <a:ext cx="121382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고려가 필요한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안 </a:t>
            </a:r>
            <a:r>
              <a:rPr lang="en-US" altLang="ko-KR" dirty="0"/>
              <a:t>. </a:t>
            </a:r>
            <a:r>
              <a:rPr lang="ko-KR" altLang="en-US" dirty="0"/>
              <a:t>각 로봇의 </a:t>
            </a:r>
            <a:r>
              <a:rPr lang="ko-KR" altLang="en-US" dirty="0" err="1"/>
              <a:t>파츠별로</a:t>
            </a:r>
            <a:r>
              <a:rPr lang="ko-KR" altLang="en-US" dirty="0"/>
              <a:t> 다른 종류를 가진다</a:t>
            </a:r>
            <a:r>
              <a:rPr lang="en-US" altLang="ko-KR" dirty="0"/>
              <a:t>. </a:t>
            </a:r>
            <a:r>
              <a:rPr lang="ko-KR" altLang="en-US" dirty="0" err="1"/>
              <a:t>예를들면</a:t>
            </a:r>
            <a:r>
              <a:rPr lang="ko-KR" altLang="en-US" dirty="0"/>
              <a:t> 팔에 다는 파츠와 몸통에 바르는 부품이 다르며</a:t>
            </a:r>
            <a:r>
              <a:rPr lang="en-US" altLang="ko-KR" dirty="0"/>
              <a:t>, </a:t>
            </a:r>
            <a:r>
              <a:rPr lang="ko-KR" altLang="en-US" dirty="0"/>
              <a:t>호환</a:t>
            </a:r>
            <a:br>
              <a:rPr lang="en-US" altLang="ko-KR" dirty="0"/>
            </a:br>
            <a:r>
              <a:rPr lang="ko-KR" altLang="en-US" dirty="0"/>
              <a:t>되지 않는 것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현실적이고 전략성이 올라감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복잡하고 진입 장벽이 같이 올라감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, </a:t>
            </a:r>
            <a:r>
              <a:rPr lang="ko-KR" altLang="en-US" dirty="0"/>
              <a:t>각 로봇이 </a:t>
            </a:r>
            <a:r>
              <a:rPr lang="ko-KR" altLang="en-US" dirty="0" err="1"/>
              <a:t>파츠별로</a:t>
            </a:r>
            <a:r>
              <a:rPr lang="ko-KR" altLang="en-US" dirty="0"/>
              <a:t> 있긴 하나</a:t>
            </a:r>
            <a:r>
              <a:rPr lang="en-US" altLang="ko-KR" dirty="0"/>
              <a:t>, </a:t>
            </a:r>
            <a:r>
              <a:rPr lang="ko-KR" altLang="en-US" dirty="0"/>
              <a:t>각 파츠에 들어가는 부품은 모두 같은 종류에 효과만 다르며 자유롭게 </a:t>
            </a:r>
            <a:br>
              <a:rPr lang="en-US" altLang="ko-KR" dirty="0"/>
            </a:br>
            <a:r>
              <a:rPr lang="ko-KR" altLang="en-US" dirty="0"/>
              <a:t>개수 제한에만 맞춰서 강화 가능 </a:t>
            </a:r>
            <a:r>
              <a:rPr lang="en-US" altLang="ko-KR" dirty="0"/>
              <a:t>(</a:t>
            </a:r>
            <a:r>
              <a:rPr lang="ko-KR" altLang="en-US" dirty="0"/>
              <a:t>일종의 칩 이식</a:t>
            </a:r>
            <a:r>
              <a:rPr lang="en-US" altLang="ko-KR" dirty="0"/>
              <a:t>, </a:t>
            </a:r>
            <a:r>
              <a:rPr lang="ko-KR" altLang="en-US" dirty="0"/>
              <a:t>예를 들어 왼팔 부품을 발에 달 수 있는</a:t>
            </a:r>
            <a:r>
              <a:rPr lang="en-US" altLang="ko-KR" dirty="0"/>
              <a:t>. </a:t>
            </a:r>
            <a:r>
              <a:rPr lang="ko-KR" altLang="en-US" dirty="0"/>
              <a:t>아마 팔 부품이 아니겠지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간단하고 이해하기 쉬움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전략성이 다소 떨어지고 최종 </a:t>
            </a:r>
            <a:r>
              <a:rPr lang="ko-KR" altLang="en-US" dirty="0" err="1"/>
              <a:t>테크가</a:t>
            </a:r>
            <a:r>
              <a:rPr lang="ko-KR" altLang="en-US" dirty="0"/>
              <a:t> 정해져 버릴 가능성이 있음</a:t>
            </a:r>
          </a:p>
        </p:txBody>
      </p:sp>
    </p:spTree>
    <p:extLst>
      <p:ext uri="{BB962C8B-B14F-4D97-AF65-F5344CB8AC3E}">
        <p14:creationId xmlns:p14="http://schemas.microsoft.com/office/powerpoint/2010/main" val="1074105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 시스템 세부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303829" y="1593210"/>
            <a:ext cx="1181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내일 망상 할 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0366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생각나는대로</a:t>
            </a:r>
            <a:r>
              <a:rPr lang="ko-KR" altLang="en-US" dirty="0"/>
              <a:t> 적어보는 시리즈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스탯의</a:t>
            </a:r>
            <a:r>
              <a:rPr lang="ko-KR" altLang="en-US" dirty="0"/>
              <a:t> 이름은 컨셉에 따라 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303829" y="1593210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HP</a:t>
            </a:r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되면 </a:t>
            </a:r>
            <a:r>
              <a:rPr lang="ko-KR" altLang="en-US" dirty="0" err="1"/>
              <a:t>디짐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5850D-2F8D-43EE-8F42-7CEB5616DDFB}"/>
              </a:ext>
            </a:extLst>
          </p:cNvPr>
          <p:cNvSpPr txBox="1"/>
          <p:nvPr/>
        </p:nvSpPr>
        <p:spPr>
          <a:xfrm>
            <a:off x="303829" y="2792011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RES</a:t>
            </a:r>
          </a:p>
          <a:p>
            <a:endParaRPr lang="en-US" altLang="ko-KR" dirty="0"/>
          </a:p>
          <a:p>
            <a:r>
              <a:rPr lang="ko-KR" altLang="en-US" dirty="0"/>
              <a:t>장착 가능한 커맨드 개수에 영향 </a:t>
            </a:r>
            <a:r>
              <a:rPr lang="en-US" altLang="ko-KR" dirty="0"/>
              <a:t>(</a:t>
            </a:r>
            <a:r>
              <a:rPr lang="ko-KR" altLang="en-US" dirty="0"/>
              <a:t>기억력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88AC5-5BBB-4B76-B6B3-055D554CCD0A}"/>
              </a:ext>
            </a:extLst>
          </p:cNvPr>
          <p:cNvSpPr txBox="1"/>
          <p:nvPr/>
        </p:nvSpPr>
        <p:spPr>
          <a:xfrm>
            <a:off x="303829" y="4079528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ATK</a:t>
            </a:r>
          </a:p>
          <a:p>
            <a:endParaRPr lang="en-US" altLang="ko-KR" dirty="0"/>
          </a:p>
          <a:p>
            <a:r>
              <a:rPr lang="ko-KR" altLang="en-US" dirty="0"/>
              <a:t>물리 공격 데미지에 영향 </a:t>
            </a:r>
            <a:r>
              <a:rPr lang="en-US" altLang="ko-KR" dirty="0"/>
              <a:t>(</a:t>
            </a:r>
            <a:r>
              <a:rPr lang="ko-KR" altLang="en-US" dirty="0"/>
              <a:t>일반공격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F9468-F1A8-474B-8C64-405DF5382D66}"/>
              </a:ext>
            </a:extLst>
          </p:cNvPr>
          <p:cNvSpPr txBox="1"/>
          <p:nvPr/>
        </p:nvSpPr>
        <p:spPr>
          <a:xfrm>
            <a:off x="303829" y="5264790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INT</a:t>
            </a:r>
          </a:p>
          <a:p>
            <a:endParaRPr lang="en-US" altLang="ko-KR" dirty="0"/>
          </a:p>
          <a:p>
            <a:r>
              <a:rPr lang="ko-KR" altLang="en-US" dirty="0"/>
              <a:t>마법</a:t>
            </a:r>
            <a:r>
              <a:rPr lang="en-US" altLang="ko-KR" dirty="0"/>
              <a:t>(</a:t>
            </a:r>
            <a:r>
              <a:rPr lang="ko-KR" altLang="en-US" dirty="0"/>
              <a:t>특수</a:t>
            </a:r>
            <a:r>
              <a:rPr lang="en-US" altLang="ko-KR" dirty="0"/>
              <a:t>)</a:t>
            </a:r>
            <a:r>
              <a:rPr lang="ko-KR" altLang="en-US" dirty="0"/>
              <a:t> 공격 데미지에 영향</a:t>
            </a:r>
          </a:p>
        </p:txBody>
      </p:sp>
    </p:spTree>
    <p:extLst>
      <p:ext uri="{BB962C8B-B14F-4D97-AF65-F5344CB8AC3E}">
        <p14:creationId xmlns:p14="http://schemas.microsoft.com/office/powerpoint/2010/main" val="305964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아이디어 </a:t>
            </a:r>
            <a:r>
              <a:rPr lang="en-US" altLang="ko-KR" dirty="0"/>
              <a:t>- </a:t>
            </a:r>
            <a:r>
              <a:rPr lang="ko-KR" altLang="en-US" dirty="0"/>
              <a:t>배틀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02EED-5F71-40A3-A592-1179C93B7CA1}"/>
              </a:ext>
            </a:extLst>
          </p:cNvPr>
          <p:cNvSpPr txBox="1"/>
          <p:nvPr/>
        </p:nvSpPr>
        <p:spPr>
          <a:xfrm>
            <a:off x="261257" y="1690688"/>
            <a:ext cx="11818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기본이 되는 아이디어는 모든 커맨드를 </a:t>
            </a:r>
            <a:r>
              <a:rPr lang="ko-KR" altLang="en-US" b="1" dirty="0">
                <a:solidFill>
                  <a:srgbClr val="FF0000"/>
                </a:solidFill>
              </a:rPr>
              <a:t>실시간</a:t>
            </a:r>
            <a:r>
              <a:rPr lang="ko-KR" altLang="en-US" dirty="0"/>
              <a:t>으로 </a:t>
            </a:r>
            <a:r>
              <a:rPr lang="ko-KR" altLang="en-US" b="1" dirty="0">
                <a:solidFill>
                  <a:srgbClr val="FF0000"/>
                </a:solidFill>
              </a:rPr>
              <a:t>직접 입력</a:t>
            </a:r>
            <a:r>
              <a:rPr lang="ko-KR" altLang="en-US" dirty="0"/>
              <a:t>하여 싸우는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명령어를 친다고 생각해도 될 듯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Attack</a:t>
            </a:r>
            <a:r>
              <a:rPr lang="ko-KR" altLang="en-US" dirty="0"/>
              <a:t>을 치면 공격하고 </a:t>
            </a:r>
            <a:r>
              <a:rPr lang="en-US" altLang="ko-KR" dirty="0"/>
              <a:t>swap</a:t>
            </a:r>
            <a:r>
              <a:rPr lang="ko-KR" altLang="en-US" dirty="0"/>
              <a:t>을 치면 피하고 </a:t>
            </a:r>
            <a:r>
              <a:rPr lang="en-US" altLang="ko-KR" dirty="0"/>
              <a:t>fireball</a:t>
            </a:r>
            <a:r>
              <a:rPr lang="ko-KR" altLang="en-US" dirty="0"/>
              <a:t>을 치면 사용하는 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0472F-C9A3-4EFE-830A-945A88C2ECE7}"/>
              </a:ext>
            </a:extLst>
          </p:cNvPr>
          <p:cNvSpPr txBox="1"/>
          <p:nvPr/>
        </p:nvSpPr>
        <p:spPr>
          <a:xfrm>
            <a:off x="177282" y="3582955"/>
            <a:ext cx="1201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 </a:t>
            </a:r>
            <a:r>
              <a:rPr lang="en-US" altLang="ko-KR" dirty="0"/>
              <a:t>– </a:t>
            </a:r>
            <a:r>
              <a:rPr lang="ko-KR" altLang="en-US" dirty="0"/>
              <a:t>직관적이고 만들기 쉽다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– </a:t>
            </a:r>
            <a:r>
              <a:rPr lang="ko-KR" altLang="en-US" dirty="0" err="1"/>
              <a:t>드럽게</a:t>
            </a:r>
            <a:r>
              <a:rPr lang="ko-KR" altLang="en-US" dirty="0"/>
              <a:t> 재미없을 확률이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965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생각나는대로</a:t>
            </a:r>
            <a:r>
              <a:rPr lang="ko-KR" altLang="en-US" dirty="0"/>
              <a:t> 적어보는 시리즈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캐릭터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스탯의</a:t>
            </a:r>
            <a:r>
              <a:rPr lang="ko-KR" altLang="en-US" dirty="0"/>
              <a:t> 이름은 컨셉에 따라 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303829" y="1593210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DEF</a:t>
            </a:r>
          </a:p>
          <a:p>
            <a:endParaRPr lang="en-US" altLang="ko-KR" dirty="0"/>
          </a:p>
          <a:p>
            <a:r>
              <a:rPr lang="ko-KR" altLang="en-US" dirty="0"/>
              <a:t>방어력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5850D-2F8D-43EE-8F42-7CEB5616DDFB}"/>
              </a:ext>
            </a:extLst>
          </p:cNvPr>
          <p:cNvSpPr txBox="1"/>
          <p:nvPr/>
        </p:nvSpPr>
        <p:spPr>
          <a:xfrm>
            <a:off x="303829" y="2792011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1"/>
                </a:solidFill>
              </a:rPr>
              <a:t>회피율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Swap</a:t>
            </a:r>
            <a:r>
              <a:rPr lang="ko-KR" altLang="en-US" dirty="0"/>
              <a:t>의 성공률과 능력에 영향 </a:t>
            </a:r>
            <a:r>
              <a:rPr lang="en-US" altLang="ko-KR" dirty="0"/>
              <a:t>(</a:t>
            </a:r>
            <a:r>
              <a:rPr lang="ko-KR" altLang="en-US" dirty="0"/>
              <a:t>커맨드 중 </a:t>
            </a:r>
            <a:r>
              <a:rPr lang="en-US" altLang="ko-KR" dirty="0"/>
              <a:t>Swap-</a:t>
            </a:r>
            <a:r>
              <a:rPr lang="ko-KR" altLang="en-US" dirty="0"/>
              <a:t>회피를 굉장히 중요한 시스템으로 </a:t>
            </a:r>
            <a:r>
              <a:rPr lang="ko-KR" altLang="en-US" dirty="0" err="1"/>
              <a:t>생각중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88AC5-5BBB-4B76-B6B3-055D554CCD0A}"/>
              </a:ext>
            </a:extLst>
          </p:cNvPr>
          <p:cNvSpPr txBox="1"/>
          <p:nvPr/>
        </p:nvSpPr>
        <p:spPr>
          <a:xfrm>
            <a:off x="303829" y="4079528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명중률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명</a:t>
            </a:r>
            <a:r>
              <a:rPr lang="en-US" altLang="ko-KR" dirty="0"/>
              <a:t>.</a:t>
            </a:r>
            <a:r>
              <a:rPr lang="ko-KR" altLang="en-US" dirty="0"/>
              <a:t>중</a:t>
            </a:r>
            <a:r>
              <a:rPr lang="en-US" altLang="ko-KR" dirty="0"/>
              <a:t>.</a:t>
            </a:r>
            <a:r>
              <a:rPr lang="ko-KR" altLang="en-US" dirty="0" err="1"/>
              <a:t>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865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생각나는대로</a:t>
            </a:r>
            <a:r>
              <a:rPr lang="ko-KR" altLang="en-US" dirty="0"/>
              <a:t> 적어보는 시리즈 </a:t>
            </a:r>
            <a:r>
              <a:rPr lang="en-US" altLang="ko-KR" dirty="0"/>
              <a:t>– </a:t>
            </a:r>
            <a:br>
              <a:rPr lang="en-US" altLang="ko-KR" dirty="0"/>
            </a:br>
            <a:r>
              <a:rPr lang="ko-KR" altLang="en-US" dirty="0"/>
              <a:t>상태이상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02147-3AEE-4AB9-AD42-F207C638ADDC}"/>
              </a:ext>
            </a:extLst>
          </p:cNvPr>
          <p:cNvSpPr txBox="1"/>
          <p:nvPr/>
        </p:nvSpPr>
        <p:spPr>
          <a:xfrm>
            <a:off x="303829" y="1593210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둔화 </a:t>
            </a:r>
            <a:r>
              <a:rPr lang="en-US" altLang="ko-KR" b="1" dirty="0">
                <a:solidFill>
                  <a:schemeClr val="accent1"/>
                </a:solidFill>
              </a:rPr>
              <a:t>(slow)</a:t>
            </a:r>
          </a:p>
          <a:p>
            <a:endParaRPr lang="en-US" altLang="ko-KR" dirty="0"/>
          </a:p>
          <a:p>
            <a:r>
              <a:rPr lang="ko-KR" altLang="en-US" dirty="0"/>
              <a:t>플레이어가 커맨드 입력할 때 </a:t>
            </a:r>
            <a:r>
              <a:rPr lang="ko-KR" altLang="en-US" dirty="0" err="1"/>
              <a:t>인풋랙이</a:t>
            </a:r>
            <a:r>
              <a:rPr lang="ko-KR" altLang="en-US" dirty="0"/>
              <a:t> 걸리게 함</a:t>
            </a:r>
            <a:r>
              <a:rPr lang="en-US" altLang="ko-KR" dirty="0"/>
              <a:t>(</a:t>
            </a:r>
            <a:r>
              <a:rPr lang="ko-KR" altLang="en-US" dirty="0" err="1"/>
              <a:t>딥빡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5850D-2F8D-43EE-8F42-7CEB5616DDFB}"/>
              </a:ext>
            </a:extLst>
          </p:cNvPr>
          <p:cNvSpPr txBox="1"/>
          <p:nvPr/>
        </p:nvSpPr>
        <p:spPr>
          <a:xfrm>
            <a:off x="303829" y="2792011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안개 </a:t>
            </a:r>
            <a:r>
              <a:rPr lang="en-US" altLang="ko-KR" b="1" dirty="0">
                <a:solidFill>
                  <a:schemeClr val="accent1"/>
                </a:solidFill>
              </a:rPr>
              <a:t>(fog)</a:t>
            </a:r>
          </a:p>
          <a:p>
            <a:endParaRPr lang="en-US" altLang="ko-KR" dirty="0"/>
          </a:p>
          <a:p>
            <a:r>
              <a:rPr lang="ko-KR" altLang="en-US" dirty="0"/>
              <a:t>지난 커맨드 로그에 안개가 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88AC5-5BBB-4B76-B6B3-055D554CCD0A}"/>
              </a:ext>
            </a:extLst>
          </p:cNvPr>
          <p:cNvSpPr txBox="1"/>
          <p:nvPr/>
        </p:nvSpPr>
        <p:spPr>
          <a:xfrm>
            <a:off x="303829" y="4079528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혼란 </a:t>
            </a:r>
            <a:r>
              <a:rPr lang="en-US" altLang="ko-KR" b="1" dirty="0">
                <a:solidFill>
                  <a:schemeClr val="accent1"/>
                </a:solidFill>
              </a:rPr>
              <a:t>(confuse)</a:t>
            </a:r>
          </a:p>
          <a:p>
            <a:endParaRPr lang="en-US" altLang="ko-KR" dirty="0"/>
          </a:p>
          <a:p>
            <a:r>
              <a:rPr lang="ko-KR" altLang="en-US" dirty="0"/>
              <a:t>타자 칠 때 글자들이 막 뒤엉킴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F9468-F1A8-474B-8C64-405DF5382D66}"/>
              </a:ext>
            </a:extLst>
          </p:cNvPr>
          <p:cNvSpPr txBox="1"/>
          <p:nvPr/>
        </p:nvSpPr>
        <p:spPr>
          <a:xfrm>
            <a:off x="303829" y="5264790"/>
            <a:ext cx="1181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멀미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화면이 막 흔들림</a:t>
            </a:r>
          </a:p>
        </p:txBody>
      </p:sp>
    </p:spTree>
    <p:extLst>
      <p:ext uri="{BB962C8B-B14F-4D97-AF65-F5344CB8AC3E}">
        <p14:creationId xmlns:p14="http://schemas.microsoft.com/office/powerpoint/2010/main" val="411205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아이디어 </a:t>
            </a:r>
            <a:r>
              <a:rPr lang="en-US" altLang="ko-KR" dirty="0"/>
              <a:t>– </a:t>
            </a:r>
            <a:r>
              <a:rPr lang="ko-KR" altLang="en-US" dirty="0"/>
              <a:t>단점을 어떻게 해결할까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02EED-5F71-40A3-A592-1179C93B7CA1}"/>
              </a:ext>
            </a:extLst>
          </p:cNvPr>
          <p:cNvSpPr txBox="1"/>
          <p:nvPr/>
        </p:nvSpPr>
        <p:spPr>
          <a:xfrm>
            <a:off x="261257" y="1690688"/>
            <a:ext cx="11818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이미지가 </a:t>
            </a:r>
            <a:r>
              <a:rPr lang="ko-KR" altLang="en-US" dirty="0" err="1"/>
              <a:t>없</a:t>
            </a:r>
            <a:r>
              <a:rPr lang="en-US" altLang="ko-KR" dirty="0"/>
              <a:t>(</a:t>
            </a:r>
            <a:r>
              <a:rPr lang="ko-KR" altLang="en-US" dirty="0"/>
              <a:t>적</a:t>
            </a:r>
            <a:r>
              <a:rPr lang="en-US" altLang="ko-KR" dirty="0"/>
              <a:t>)</a:t>
            </a:r>
            <a:r>
              <a:rPr lang="ko-KR" altLang="en-US" dirty="0"/>
              <a:t>어서 전투가 굉장히 심심해질 가능성이 높다</a:t>
            </a:r>
            <a:endParaRPr lang="en-US" altLang="ko-KR" dirty="0"/>
          </a:p>
          <a:p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카메라 </a:t>
            </a:r>
            <a:r>
              <a:rPr lang="ko-KR" altLang="en-US" dirty="0" err="1"/>
              <a:t>쉐이킹</a:t>
            </a:r>
            <a:r>
              <a:rPr lang="en-US" altLang="ko-KR" dirty="0"/>
              <a:t>,</a:t>
            </a:r>
            <a:r>
              <a:rPr lang="ko-KR" altLang="en-US" dirty="0"/>
              <a:t> 정중앙에 터지는 전투 이펙트 등을 화려하게 </a:t>
            </a:r>
            <a:r>
              <a:rPr lang="ko-KR" altLang="en-US" dirty="0" err="1"/>
              <a:t>떡칠한다</a:t>
            </a:r>
            <a:r>
              <a:rPr lang="en-US" altLang="ko-KR" dirty="0"/>
              <a:t>. </a:t>
            </a:r>
            <a:r>
              <a:rPr lang="ko-KR" altLang="en-US" dirty="0" err="1"/>
              <a:t>멀미나도록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피지컬이</a:t>
            </a:r>
            <a:r>
              <a:rPr lang="ko-KR" altLang="en-US" dirty="0"/>
              <a:t> 중요한 게임으로 만들어 집중하는 사이 </a:t>
            </a:r>
            <a:r>
              <a:rPr lang="ko-KR" altLang="en-US" dirty="0" err="1"/>
              <a:t>허접한</a:t>
            </a:r>
            <a:r>
              <a:rPr lang="ko-KR" altLang="en-US" dirty="0"/>
              <a:t> 퀄리티를 눈치채지 못하도록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1556E-4093-4CB8-8125-EBB43C9AC1FC}"/>
              </a:ext>
            </a:extLst>
          </p:cNvPr>
          <p:cNvSpPr txBox="1"/>
          <p:nvPr/>
        </p:nvSpPr>
        <p:spPr>
          <a:xfrm>
            <a:off x="261256" y="3970468"/>
            <a:ext cx="11818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외적으로 할 게 없거나</a:t>
            </a:r>
            <a:r>
              <a:rPr lang="en-US" altLang="ko-KR" dirty="0"/>
              <a:t>, </a:t>
            </a:r>
            <a:r>
              <a:rPr lang="ko-KR" altLang="en-US" dirty="0"/>
              <a:t>할 게 없어 보일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ko-KR" altLang="en-US" dirty="0" err="1"/>
              <a:t>없어보일</a:t>
            </a:r>
            <a:r>
              <a:rPr lang="en-US" altLang="ko-KR" dirty="0"/>
              <a:t>) </a:t>
            </a:r>
            <a:r>
              <a:rPr lang="ko-KR" altLang="en-US" dirty="0"/>
              <a:t>확률이 크다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메인</a:t>
            </a:r>
            <a:r>
              <a:rPr lang="en-US" altLang="ko-KR" dirty="0"/>
              <a:t>, </a:t>
            </a:r>
            <a:r>
              <a:rPr lang="ko-KR" altLang="en-US" dirty="0"/>
              <a:t>서브 스토리를 흥미롭게 한다</a:t>
            </a:r>
            <a:r>
              <a:rPr lang="en-US" altLang="ko-KR" dirty="0"/>
              <a:t>. (</a:t>
            </a:r>
            <a:r>
              <a:rPr lang="ko-KR" altLang="en-US" dirty="0"/>
              <a:t>반전과 떡밥 위주로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전투 외 성장 요소에 전략성을 가미한다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리소스가 없다는 걸 눈치채게 해선 안됨</a:t>
            </a:r>
            <a:endParaRPr lang="en-US" altLang="ko-KR" dirty="0"/>
          </a:p>
        </p:txBody>
      </p:sp>
      <p:pic>
        <p:nvPicPr>
          <p:cNvPr id="5122" name="Picture 2" descr="환불해주세요에 대한 이미지 검색결과">
            <a:extLst>
              <a:ext uri="{FF2B5EF4-FFF2-40B4-BE49-F238E27FC236}">
                <a16:creationId xmlns:a16="http://schemas.microsoft.com/office/drawing/2014/main" id="{861FECA7-2E77-4E60-B54D-EDB5C54D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604" y="5167312"/>
            <a:ext cx="2640563" cy="148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화나게 해선 안돼에 대한 이미지 검색결과">
            <a:extLst>
              <a:ext uri="{FF2B5EF4-FFF2-40B4-BE49-F238E27FC236}">
                <a16:creationId xmlns:a16="http://schemas.microsoft.com/office/drawing/2014/main" id="{FC0D9F21-833A-4CB4-BBC1-AFFB4B5A6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90" y="5105107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2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보노보노 ppt에 대한 이미지 검색결과">
            <a:extLst>
              <a:ext uri="{FF2B5EF4-FFF2-40B4-BE49-F238E27FC236}">
                <a16:creationId xmlns:a16="http://schemas.microsoft.com/office/drawing/2014/main" id="{7533522F-DE92-47D2-AC0A-282726DF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262481-8DF6-4E0D-8D1B-BA5912C0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아이디어에 따른 </a:t>
            </a:r>
            <a:r>
              <a:rPr lang="en-US" altLang="ko-KR" dirty="0"/>
              <a:t>– </a:t>
            </a:r>
            <a:r>
              <a:rPr lang="ko-KR" altLang="en-US" dirty="0"/>
              <a:t>배틀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3074" name="Picture 2" descr="언더테일 UI에 대한 이미지 검색결과">
            <a:extLst>
              <a:ext uri="{FF2B5EF4-FFF2-40B4-BE49-F238E27FC236}">
                <a16:creationId xmlns:a16="http://schemas.microsoft.com/office/drawing/2014/main" id="{6876E130-E8E3-4C28-A909-4BB8F952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32448"/>
            <a:ext cx="6096000" cy="365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F65F14A-6A41-4CB9-ADE6-102D9C70CFB1}"/>
              </a:ext>
            </a:extLst>
          </p:cNvPr>
          <p:cNvSpPr/>
          <p:nvPr/>
        </p:nvSpPr>
        <p:spPr>
          <a:xfrm>
            <a:off x="6096000" y="4683967"/>
            <a:ext cx="6096000" cy="200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CommandLine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6EB1A-7C05-49F3-85DF-6ABD6DB8FF2A}"/>
              </a:ext>
            </a:extLst>
          </p:cNvPr>
          <p:cNvSpPr txBox="1"/>
          <p:nvPr/>
        </p:nvSpPr>
        <p:spPr>
          <a:xfrm>
            <a:off x="373224" y="1520890"/>
            <a:ext cx="1181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 </a:t>
            </a:r>
            <a:r>
              <a:rPr lang="en-US" altLang="ko-KR" dirty="0"/>
              <a:t>– </a:t>
            </a:r>
            <a:r>
              <a:rPr lang="ko-KR" altLang="en-US" dirty="0" err="1"/>
              <a:t>개발자틱한</a:t>
            </a:r>
            <a:r>
              <a:rPr lang="ko-KR" altLang="en-US" dirty="0"/>
              <a:t> </a:t>
            </a:r>
            <a:r>
              <a:rPr lang="en-US" altLang="ko-KR" dirty="0"/>
              <a:t>UI, </a:t>
            </a:r>
            <a:r>
              <a:rPr lang="ko-KR" altLang="en-US" dirty="0"/>
              <a:t>이미지 </a:t>
            </a:r>
            <a:r>
              <a:rPr lang="ko-KR" altLang="en-US" dirty="0" err="1"/>
              <a:t>그런거</a:t>
            </a:r>
            <a:r>
              <a:rPr lang="ko-KR" altLang="en-US" dirty="0"/>
              <a:t> 없고 오직 커맨드 라인 뿐 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 – </a:t>
            </a:r>
            <a:r>
              <a:rPr lang="ko-KR" altLang="en-US" dirty="0"/>
              <a:t>코딩 게임 </a:t>
            </a:r>
            <a:r>
              <a:rPr lang="en-US" altLang="ko-KR" dirty="0"/>
              <a:t>TIS-100)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안 </a:t>
            </a:r>
            <a:r>
              <a:rPr lang="en-US" altLang="ko-KR" dirty="0"/>
              <a:t>– </a:t>
            </a:r>
            <a:r>
              <a:rPr lang="ko-KR" altLang="en-US" dirty="0"/>
              <a:t>간단한 적 </a:t>
            </a:r>
            <a:r>
              <a:rPr lang="ko-KR" altLang="en-US" dirty="0" err="1"/>
              <a:t>스프라이트</a:t>
            </a:r>
            <a:r>
              <a:rPr lang="ko-KR" altLang="en-US" dirty="0"/>
              <a:t> 이미지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도트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 정도가 삽입되고 나머지는 </a:t>
            </a:r>
            <a:r>
              <a:rPr lang="en-US" altLang="ko-KR" dirty="0"/>
              <a:t>UI, </a:t>
            </a:r>
            <a:r>
              <a:rPr lang="ko-KR" altLang="en-US" dirty="0"/>
              <a:t>커맨드라인으로 채운다 </a:t>
            </a:r>
            <a:r>
              <a:rPr lang="en-US" altLang="ko-KR" dirty="0"/>
              <a:t>(</a:t>
            </a:r>
            <a:r>
              <a:rPr lang="ko-KR" altLang="en-US" dirty="0"/>
              <a:t>오른쪽 </a:t>
            </a:r>
            <a:r>
              <a:rPr lang="en-US" altLang="ko-KR" dirty="0"/>
              <a:t>– </a:t>
            </a:r>
            <a:r>
              <a:rPr lang="ko-KR" altLang="en-US" dirty="0" err="1"/>
              <a:t>언더테일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어느쪽이든</a:t>
            </a:r>
            <a:r>
              <a:rPr lang="ko-KR" altLang="en-US" dirty="0"/>
              <a:t> 아래쪽은 입력하는 커맨드 라인으로 채워야 </a:t>
            </a:r>
            <a:r>
              <a:rPr lang="ko-KR" altLang="en-US" dirty="0" err="1"/>
              <a:t>할듯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076" name="Picture 4" descr="tis 100에 대한 이미지 검색결과">
            <a:extLst>
              <a:ext uri="{FF2B5EF4-FFF2-40B4-BE49-F238E27FC236}">
                <a16:creationId xmlns:a16="http://schemas.microsoft.com/office/drawing/2014/main" id="{F91E2C1E-AA1D-461E-97B0-CADD9DC7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7" y="3032447"/>
            <a:ext cx="4694270" cy="366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0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세계관과 스토리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02EED-5F71-40A3-A592-1179C93B7CA1}"/>
              </a:ext>
            </a:extLst>
          </p:cNvPr>
          <p:cNvSpPr txBox="1"/>
          <p:nvPr/>
        </p:nvSpPr>
        <p:spPr>
          <a:xfrm>
            <a:off x="261257" y="1690688"/>
            <a:ext cx="1181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거지같아 보이는 배틀 시스템을 </a:t>
            </a:r>
            <a:r>
              <a:rPr lang="ko-KR" altLang="en-US" dirty="0" err="1"/>
              <a:t>어떻게든</a:t>
            </a:r>
            <a:r>
              <a:rPr lang="ko-KR" altLang="en-US" dirty="0"/>
              <a:t> </a:t>
            </a:r>
            <a:r>
              <a:rPr lang="ko-KR" altLang="en-US" dirty="0" err="1"/>
              <a:t>커버칠</a:t>
            </a:r>
            <a:r>
              <a:rPr lang="ko-KR" altLang="en-US" dirty="0"/>
              <a:t> 컨셉을 생각해야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0472F-C9A3-4EFE-830A-945A88C2ECE7}"/>
              </a:ext>
            </a:extLst>
          </p:cNvPr>
          <p:cNvSpPr txBox="1"/>
          <p:nvPr/>
        </p:nvSpPr>
        <p:spPr>
          <a:xfrm>
            <a:off x="261257" y="2427824"/>
            <a:ext cx="1201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본인이 직접 싸우는게 아니라</a:t>
            </a:r>
            <a:r>
              <a:rPr lang="en-US" altLang="ko-KR" dirty="0"/>
              <a:t>, </a:t>
            </a:r>
            <a:r>
              <a:rPr lang="ko-KR" altLang="en-US" dirty="0" err="1"/>
              <a:t>소환수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중세 판타지</a:t>
            </a:r>
            <a:r>
              <a:rPr lang="en-US" altLang="ko-KR" dirty="0"/>
              <a:t>) </a:t>
            </a:r>
            <a:r>
              <a:rPr lang="ko-KR" altLang="en-US" dirty="0"/>
              <a:t>나 로봇 </a:t>
            </a:r>
            <a:r>
              <a:rPr lang="en-US" altLang="ko-KR" dirty="0"/>
              <a:t>(</a:t>
            </a:r>
            <a:r>
              <a:rPr lang="ko-KR" altLang="en-US" dirty="0"/>
              <a:t>스팀 펑크</a:t>
            </a:r>
            <a:r>
              <a:rPr lang="en-US" altLang="ko-KR" dirty="0"/>
              <a:t>, </a:t>
            </a:r>
            <a:r>
              <a:rPr lang="ko-KR" altLang="en-US" dirty="0"/>
              <a:t>사이버 펑크</a:t>
            </a:r>
            <a:r>
              <a:rPr lang="en-US" altLang="ko-KR" dirty="0"/>
              <a:t>) </a:t>
            </a:r>
            <a:r>
              <a:rPr lang="ko-KR" altLang="en-US" dirty="0"/>
              <a:t>을 간접적으로 조종한다는 컨셉이면 어떨까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32C79-0B8B-43BD-A32F-ABE50EB8C5E4}"/>
              </a:ext>
            </a:extLst>
          </p:cNvPr>
          <p:cNvSpPr txBox="1"/>
          <p:nvPr/>
        </p:nvSpPr>
        <p:spPr>
          <a:xfrm>
            <a:off x="261257" y="3441959"/>
            <a:ext cx="120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 사용</a:t>
            </a:r>
            <a:r>
              <a:rPr lang="en-US" altLang="ko-KR" dirty="0"/>
              <a:t>, </a:t>
            </a:r>
            <a:r>
              <a:rPr lang="ko-KR" altLang="en-US" dirty="0"/>
              <a:t>혹은 로봇에 직접 커맨드를 실시간으로 입력하는 거지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ECF4-5FCF-4B9F-9D56-31BC5F07169C}"/>
              </a:ext>
            </a:extLst>
          </p:cNvPr>
          <p:cNvSpPr txBox="1"/>
          <p:nvPr/>
        </p:nvSpPr>
        <p:spPr>
          <a:xfrm>
            <a:off x="205858" y="4412843"/>
            <a:ext cx="120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</a:t>
            </a:r>
            <a:r>
              <a:rPr lang="en-US" altLang="ko-KR" dirty="0"/>
              <a:t>, </a:t>
            </a:r>
            <a:r>
              <a:rPr lang="ko-KR" altLang="en-US" dirty="0"/>
              <a:t>컨셉 상 참고 할 만한 작품 </a:t>
            </a:r>
            <a:r>
              <a:rPr lang="en-US" altLang="ko-KR" dirty="0"/>
              <a:t>– </a:t>
            </a:r>
            <a:r>
              <a:rPr lang="ko-KR" altLang="en-US" dirty="0"/>
              <a:t>포켓몬스터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), </a:t>
            </a:r>
            <a:r>
              <a:rPr lang="ko-KR" altLang="en-US" dirty="0" err="1"/>
              <a:t>로보틱스</a:t>
            </a:r>
            <a:r>
              <a:rPr lang="ko-KR" altLang="en-US" dirty="0"/>
              <a:t> </a:t>
            </a:r>
            <a:r>
              <a:rPr lang="ko-KR" altLang="en-US" dirty="0" err="1"/>
              <a:t>노츠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), </a:t>
            </a:r>
            <a:r>
              <a:rPr lang="ko-KR" altLang="en-US" dirty="0" err="1"/>
              <a:t>리얼스틸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146" name="Picture 2" descr="포켓몬스터 전투에 대한 이미지 검색결과">
            <a:extLst>
              <a:ext uri="{FF2B5EF4-FFF2-40B4-BE49-F238E27FC236}">
                <a16:creationId xmlns:a16="http://schemas.microsoft.com/office/drawing/2014/main" id="{995F0138-930D-4A18-9C27-276992DE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41" y="4782175"/>
            <a:ext cx="2721428" cy="20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로보틱스 노츠에 대한 이미지 검색결과">
            <a:extLst>
              <a:ext uri="{FF2B5EF4-FFF2-40B4-BE49-F238E27FC236}">
                <a16:creationId xmlns:a16="http://schemas.microsoft.com/office/drawing/2014/main" id="{AEC8424E-2184-4FE9-881A-3D6F2756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03" y="4879910"/>
            <a:ext cx="1388097" cy="194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리얼스틸에 대한 이미지 검색결과">
            <a:extLst>
              <a:ext uri="{FF2B5EF4-FFF2-40B4-BE49-F238E27FC236}">
                <a16:creationId xmlns:a16="http://schemas.microsoft.com/office/drawing/2014/main" id="{97C83B55-4C8F-4D36-B26E-CBC23826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610" y="4903840"/>
            <a:ext cx="34099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20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- 1</a:t>
            </a:r>
            <a:r>
              <a:rPr lang="ko-KR" altLang="en-US" dirty="0"/>
              <a:t>차적으로 정해진 것 </a:t>
            </a:r>
            <a:r>
              <a:rPr lang="en-US" altLang="ko-KR" dirty="0"/>
              <a:t>(</a:t>
            </a:r>
            <a:r>
              <a:rPr lang="ko-KR" altLang="en-US" dirty="0" err="1"/>
              <a:t>인디겜이</a:t>
            </a:r>
            <a:r>
              <a:rPr lang="ko-KR" altLang="en-US" dirty="0"/>
              <a:t> 항상 그렇듯 언제든 변경 가능함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던전밥에 대한 이미지 검색결과">
            <a:extLst>
              <a:ext uri="{FF2B5EF4-FFF2-40B4-BE49-F238E27FC236}">
                <a16:creationId xmlns:a16="http://schemas.microsoft.com/office/drawing/2014/main" id="{D3B35916-3AD2-4F97-9E96-9229AEB6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0277"/>
            <a:ext cx="2559076" cy="369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958E9-59FC-4B3B-8968-7EA8E3EC3761}"/>
              </a:ext>
            </a:extLst>
          </p:cNvPr>
          <p:cNvSpPr txBox="1"/>
          <p:nvPr/>
        </p:nvSpPr>
        <p:spPr>
          <a:xfrm>
            <a:off x="3928188" y="1782147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</a:t>
            </a:r>
            <a:r>
              <a:rPr lang="en-US" altLang="ko-KR" dirty="0"/>
              <a:t>: </a:t>
            </a:r>
            <a:r>
              <a:rPr lang="ko-KR" altLang="en-US" dirty="0"/>
              <a:t>중세 판타지 </a:t>
            </a:r>
            <a:r>
              <a:rPr lang="en-US" altLang="ko-KR" dirty="0"/>
              <a:t>+ </a:t>
            </a:r>
            <a:r>
              <a:rPr lang="ko-KR" altLang="en-US" dirty="0"/>
              <a:t>약간의 </a:t>
            </a:r>
            <a:r>
              <a:rPr lang="ko-KR" altLang="en-US" dirty="0" err="1"/>
              <a:t>스팀펑크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8F136-EEC4-4A4C-B406-095E4D04F250}"/>
              </a:ext>
            </a:extLst>
          </p:cNvPr>
          <p:cNvSpPr txBox="1"/>
          <p:nvPr/>
        </p:nvSpPr>
        <p:spPr>
          <a:xfrm>
            <a:off x="4049486" y="2892490"/>
            <a:ext cx="5737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주인공 설정 </a:t>
            </a:r>
            <a:r>
              <a:rPr lang="en-US" altLang="ko-KR" dirty="0"/>
              <a:t>: </a:t>
            </a:r>
            <a:r>
              <a:rPr lang="ko-KR" altLang="en-US" dirty="0"/>
              <a:t>던전 탐험용 마법 로봇을 만드는 공학자</a:t>
            </a:r>
            <a:endParaRPr lang="en-US" altLang="ko-KR" dirty="0"/>
          </a:p>
          <a:p>
            <a:r>
              <a:rPr lang="en-US" altLang="ko-KR" dirty="0">
                <a:latin typeface="Segoe Script" panose="030B0504020000000003" pitchFamily="66" charset="0"/>
              </a:rPr>
              <a:t> + </a:t>
            </a:r>
            <a:r>
              <a:rPr lang="ko-KR" altLang="en-US" dirty="0">
                <a:latin typeface="Segoe Script" panose="030B0504020000000003" pitchFamily="66" charset="0"/>
              </a:rPr>
              <a:t>사회성 부족한 찐따</a:t>
            </a:r>
            <a:r>
              <a:rPr lang="en-US" altLang="ko-KR" dirty="0">
                <a:latin typeface="Segoe Script" panose="030B0504020000000003" pitchFamily="66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4945D-5DAF-4C1A-ADAA-6AE2BB6686F2}"/>
              </a:ext>
            </a:extLst>
          </p:cNvPr>
          <p:cNvSpPr txBox="1"/>
          <p:nvPr/>
        </p:nvSpPr>
        <p:spPr>
          <a:xfrm>
            <a:off x="3928188" y="4417457"/>
            <a:ext cx="697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게임의 시스템 목표 </a:t>
            </a:r>
            <a:r>
              <a:rPr lang="en-US" altLang="ko-KR" dirty="0"/>
              <a:t>: </a:t>
            </a:r>
            <a:r>
              <a:rPr lang="ko-KR" altLang="en-US" dirty="0"/>
              <a:t>로봇을 조립하여 탐사보내 던전을 정복할 것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DF0772-8E26-499B-B426-34DA3B7AB4E8}"/>
              </a:ext>
            </a:extLst>
          </p:cNvPr>
          <p:cNvSpPr txBox="1"/>
          <p:nvPr/>
        </p:nvSpPr>
        <p:spPr>
          <a:xfrm>
            <a:off x="3928188" y="4878248"/>
            <a:ext cx="714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스토리적 목표는 따로 생각해야함</a:t>
            </a:r>
            <a:r>
              <a:rPr lang="en-US" altLang="ko-KR" dirty="0"/>
              <a:t>. </a:t>
            </a:r>
            <a:r>
              <a:rPr lang="ko-KR" altLang="en-US" dirty="0"/>
              <a:t>간단하게 생각하면 </a:t>
            </a:r>
            <a:r>
              <a:rPr lang="ko-KR" altLang="en-US" dirty="0" err="1"/>
              <a:t>부자되는</a:t>
            </a:r>
            <a:r>
              <a:rPr lang="ko-KR" altLang="en-US" dirty="0"/>
              <a:t> 것</a:t>
            </a:r>
            <a:r>
              <a:rPr lang="en-US" altLang="ko-KR" dirty="0"/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FA022-265C-4C33-8F1C-9C3AECD32172}"/>
              </a:ext>
            </a:extLst>
          </p:cNvPr>
          <p:cNvSpPr txBox="1"/>
          <p:nvPr/>
        </p:nvSpPr>
        <p:spPr>
          <a:xfrm>
            <a:off x="3928188" y="5833949"/>
            <a:ext cx="73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세계관에서 참고할 만한 작품 </a:t>
            </a:r>
            <a:r>
              <a:rPr lang="en-US" altLang="ko-KR" dirty="0"/>
              <a:t>: </a:t>
            </a:r>
            <a:r>
              <a:rPr lang="ko-KR" altLang="en-US" dirty="0"/>
              <a:t>던전 밥</a:t>
            </a:r>
            <a:r>
              <a:rPr lang="en-US" altLang="ko-KR" dirty="0"/>
              <a:t>(</a:t>
            </a:r>
            <a:r>
              <a:rPr lang="ko-KR" altLang="en-US" dirty="0"/>
              <a:t>만화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ko-KR" altLang="en-US" dirty="0" err="1"/>
              <a:t>마기</a:t>
            </a:r>
            <a:r>
              <a:rPr lang="en-US" altLang="ko-KR" dirty="0"/>
              <a:t>(</a:t>
            </a:r>
            <a:r>
              <a:rPr lang="ko-KR" altLang="en-US" dirty="0"/>
              <a:t>만화</a:t>
            </a:r>
            <a:r>
              <a:rPr lang="en-US" altLang="ko-KR" dirty="0"/>
              <a:t>), </a:t>
            </a:r>
            <a:r>
              <a:rPr lang="ko-KR" altLang="en-US" dirty="0" err="1"/>
              <a:t>던전스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27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8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- </a:t>
            </a:r>
            <a:r>
              <a:rPr lang="ko-KR" altLang="en-US" dirty="0"/>
              <a:t>디자인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FA022-265C-4C33-8F1C-9C3AECD32172}"/>
              </a:ext>
            </a:extLst>
          </p:cNvPr>
          <p:cNvSpPr txBox="1"/>
          <p:nvPr/>
        </p:nvSpPr>
        <p:spPr>
          <a:xfrm>
            <a:off x="111968" y="6123543"/>
            <a:ext cx="648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디자인에서 참고할 만한 작품 </a:t>
            </a:r>
            <a:r>
              <a:rPr lang="en-US" altLang="ko-KR" dirty="0"/>
              <a:t>: </a:t>
            </a:r>
            <a:r>
              <a:rPr lang="ko-KR" altLang="en-US" dirty="0" err="1"/>
              <a:t>젤다의전설</a:t>
            </a:r>
            <a:r>
              <a:rPr lang="ko-KR" altLang="en-US" dirty="0"/>
              <a:t> </a:t>
            </a:r>
            <a:r>
              <a:rPr lang="ko-KR" altLang="en-US" dirty="0" err="1"/>
              <a:t>야생의숨결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</a:p>
        </p:txBody>
      </p:sp>
      <p:pic>
        <p:nvPicPr>
          <p:cNvPr id="4098" name="Picture 2" descr="젤다의 전설 고대병기에 대한 이미지 검색결과">
            <a:extLst>
              <a:ext uri="{FF2B5EF4-FFF2-40B4-BE49-F238E27FC236}">
                <a16:creationId xmlns:a16="http://schemas.microsoft.com/office/drawing/2014/main" id="{4B8331DC-2A91-495D-A70C-2892FD4B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60E983-4484-4C52-89E2-3B7533D5DA97}"/>
              </a:ext>
            </a:extLst>
          </p:cNvPr>
          <p:cNvSpPr txBox="1"/>
          <p:nvPr/>
        </p:nvSpPr>
        <p:spPr>
          <a:xfrm>
            <a:off x="4526707" y="1690688"/>
            <a:ext cx="3512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중세에 </a:t>
            </a:r>
            <a:r>
              <a:rPr lang="ko-KR" altLang="en-US" dirty="0" err="1"/>
              <a:t>나올법한</a:t>
            </a:r>
            <a:r>
              <a:rPr lang="ko-KR" altLang="en-US" dirty="0"/>
              <a:t> 마법 공학 로봇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방식으로 개조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도트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100" name="Picture 4" descr="고블린에 대한 이미지 검색결과">
            <a:extLst>
              <a:ext uri="{FF2B5EF4-FFF2-40B4-BE49-F238E27FC236}">
                <a16:creationId xmlns:a16="http://schemas.microsoft.com/office/drawing/2014/main" id="{E5A4D6F2-CED7-4B00-B980-2FC1BC72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96" y="3735149"/>
            <a:ext cx="1476221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23456C-546F-437F-AB0E-B3FAD48BB745}"/>
              </a:ext>
            </a:extLst>
          </p:cNvPr>
          <p:cNvSpPr txBox="1"/>
          <p:nvPr/>
        </p:nvSpPr>
        <p:spPr>
          <a:xfrm>
            <a:off x="4526707" y="4110427"/>
            <a:ext cx="4225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 디자인은 뭐 뻔하죠</a:t>
            </a:r>
            <a:endParaRPr lang="en-US" altLang="ko-KR" dirty="0"/>
          </a:p>
          <a:p>
            <a:r>
              <a:rPr lang="ko-KR" altLang="en-US" dirty="0" err="1"/>
              <a:t>고블린이라던가</a:t>
            </a:r>
            <a:r>
              <a:rPr lang="en-US" altLang="ko-KR" dirty="0"/>
              <a:t>.. </a:t>
            </a:r>
            <a:r>
              <a:rPr lang="ko-KR" altLang="en-US" dirty="0"/>
              <a:t>던전에 </a:t>
            </a:r>
            <a:r>
              <a:rPr lang="ko-KR" altLang="en-US" dirty="0" err="1"/>
              <a:t>나올법한</a:t>
            </a:r>
            <a:r>
              <a:rPr lang="ko-KR" altLang="en-US" dirty="0"/>
              <a:t> </a:t>
            </a:r>
            <a:r>
              <a:rPr lang="ko-KR" altLang="en-US" dirty="0" err="1"/>
              <a:t>몹들</a:t>
            </a:r>
            <a:endParaRPr lang="en-US" altLang="ko-KR" dirty="0"/>
          </a:p>
          <a:p>
            <a:r>
              <a:rPr lang="ko-KR" altLang="en-US" dirty="0"/>
              <a:t>다른 경쟁 상대의 </a:t>
            </a:r>
            <a:r>
              <a:rPr lang="ko-KR" altLang="en-US" dirty="0" err="1"/>
              <a:t>마공</a:t>
            </a:r>
            <a:r>
              <a:rPr lang="ko-KR" altLang="en-US" dirty="0"/>
              <a:t> </a:t>
            </a:r>
            <a:r>
              <a:rPr lang="ko-KR" altLang="en-US" dirty="0" err="1"/>
              <a:t>로봇이라던가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772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보노보노 ppt에 대한 이미지 검색결과">
            <a:extLst>
              <a:ext uri="{FF2B5EF4-FFF2-40B4-BE49-F238E27FC236}">
                <a16:creationId xmlns:a16="http://schemas.microsoft.com/office/drawing/2014/main" id="{D0A5B9E9-9700-46D3-87F1-2419A5E6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7" y="30222"/>
            <a:ext cx="12202498" cy="6827778"/>
          </a:xfrm>
          <a:prstGeom prst="ellipse">
            <a:avLst/>
          </a:prstGeom>
          <a:ln>
            <a:solidFill>
              <a:schemeClr val="bg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0EBFD-5B6B-4E61-A834-183870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컨셉 </a:t>
            </a:r>
            <a:r>
              <a:rPr lang="en-US" altLang="ko-KR" dirty="0"/>
              <a:t>– </a:t>
            </a:r>
            <a:r>
              <a:rPr lang="ko-KR" altLang="en-US" dirty="0"/>
              <a:t>혹시나 해서 말인데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E82076-DD97-4A09-9C04-1191EFF62F6E}"/>
              </a:ext>
            </a:extLst>
          </p:cNvPr>
          <p:cNvSpPr txBox="1"/>
          <p:nvPr/>
        </p:nvSpPr>
        <p:spPr>
          <a:xfrm>
            <a:off x="346641" y="2786503"/>
            <a:ext cx="114986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스토리나 </a:t>
            </a:r>
            <a:r>
              <a:rPr lang="ko-KR" altLang="en-US" dirty="0" err="1"/>
              <a:t>리소스적인</a:t>
            </a:r>
            <a:r>
              <a:rPr lang="ko-KR" altLang="en-US" dirty="0"/>
              <a:t> 얘기인데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던전</a:t>
            </a:r>
            <a:r>
              <a:rPr lang="en-US" altLang="ko-KR" dirty="0"/>
              <a:t>’</a:t>
            </a:r>
            <a:r>
              <a:rPr lang="ko-KR" altLang="en-US" dirty="0"/>
              <a:t>이라고 편의상 표기했지만 </a:t>
            </a:r>
            <a:br>
              <a:rPr lang="en-US" altLang="ko-KR" dirty="0"/>
            </a:br>
            <a:r>
              <a:rPr lang="ko-KR" altLang="en-US" dirty="0"/>
              <a:t>스토리에 따라 </a:t>
            </a:r>
            <a:r>
              <a:rPr lang="ko-KR" altLang="en-US" dirty="0" err="1"/>
              <a:t>유적이라든지</a:t>
            </a:r>
            <a:r>
              <a:rPr lang="en-US" altLang="ko-KR" dirty="0"/>
              <a:t>, </a:t>
            </a:r>
            <a:r>
              <a:rPr lang="ko-KR" altLang="en-US" dirty="0" err="1"/>
              <a:t>심해라든지</a:t>
            </a:r>
            <a:r>
              <a:rPr lang="ko-KR" altLang="en-US" dirty="0"/>
              <a:t> </a:t>
            </a:r>
            <a:r>
              <a:rPr lang="ko-KR" altLang="en-US" dirty="0" err="1"/>
              <a:t>우주라든지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아예 다른 개념이 될 수도 있겠다</a:t>
            </a:r>
            <a:r>
              <a:rPr lang="en-US" altLang="ko-KR" dirty="0"/>
              <a:t>. </a:t>
            </a:r>
            <a:r>
              <a:rPr lang="ko-KR" altLang="en-US" dirty="0"/>
              <a:t>기본 시스템 컨셉과 맞기만 한다 면야 </a:t>
            </a:r>
            <a:r>
              <a:rPr lang="ko-KR" altLang="en-US" b="1" dirty="0">
                <a:solidFill>
                  <a:schemeClr val="accent2"/>
                </a:solidFill>
              </a:rPr>
              <a:t>스토리</a:t>
            </a:r>
            <a:r>
              <a:rPr lang="en-US" altLang="ko-KR" b="1" dirty="0">
                <a:solidFill>
                  <a:schemeClr val="accent2"/>
                </a:solidFill>
              </a:rPr>
              <a:t>-</a:t>
            </a:r>
            <a:r>
              <a:rPr lang="ko-KR" altLang="en-US" b="1" dirty="0">
                <a:solidFill>
                  <a:schemeClr val="accent2"/>
                </a:solidFill>
              </a:rPr>
              <a:t>세계관</a:t>
            </a:r>
            <a:r>
              <a:rPr lang="en-US" altLang="ko-KR" b="1" dirty="0">
                <a:solidFill>
                  <a:schemeClr val="accent2"/>
                </a:solidFill>
              </a:rPr>
              <a:t>-</a:t>
            </a:r>
            <a:r>
              <a:rPr lang="ko-KR" altLang="en-US" b="1" dirty="0">
                <a:solidFill>
                  <a:schemeClr val="accent2"/>
                </a:solidFill>
              </a:rPr>
              <a:t>설정은 아직은 유동적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b="1" dirty="0">
                <a:solidFill>
                  <a:schemeClr val="accent4"/>
                </a:solidFill>
              </a:rPr>
              <a:t>도트 찍기 전까지는 </a:t>
            </a:r>
            <a:r>
              <a:rPr lang="ko-KR" altLang="en-US" dirty="0"/>
              <a:t>유동적</a:t>
            </a:r>
            <a:r>
              <a:rPr lang="en-US" altLang="ko-KR" dirty="0"/>
              <a:t>).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기본 시스템을 흔들지 않는 선에서 좋은</a:t>
            </a:r>
            <a:r>
              <a:rPr lang="en-US" altLang="ko-KR" dirty="0"/>
              <a:t>(</a:t>
            </a:r>
            <a:r>
              <a:rPr lang="ko-KR" altLang="en-US" dirty="0"/>
              <a:t>다른</a:t>
            </a:r>
            <a:r>
              <a:rPr lang="en-US" altLang="ko-KR" dirty="0"/>
              <a:t>)</a:t>
            </a:r>
            <a:r>
              <a:rPr lang="ko-KR" altLang="en-US" dirty="0"/>
              <a:t> 스토리</a:t>
            </a:r>
            <a:r>
              <a:rPr lang="en-US" altLang="ko-KR" dirty="0"/>
              <a:t>-</a:t>
            </a:r>
            <a:r>
              <a:rPr lang="ko-KR" altLang="en-US" dirty="0"/>
              <a:t>세계관</a:t>
            </a:r>
            <a:r>
              <a:rPr lang="en-US" altLang="ko-KR" dirty="0"/>
              <a:t>-</a:t>
            </a:r>
            <a:r>
              <a:rPr lang="ko-KR" altLang="en-US" dirty="0"/>
              <a:t>설정이 생각난다면 주저없이 공유해주시기</a:t>
            </a:r>
            <a:br>
              <a:rPr lang="en-US" altLang="ko-KR" dirty="0"/>
            </a:br>
            <a:r>
              <a:rPr lang="ko-KR" altLang="en-US" dirty="0"/>
              <a:t>바란다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페이지 앞쪽에 있는 컨셉은 아직은 뒤집기가 가능하다는 거</a:t>
            </a:r>
            <a:r>
              <a:rPr lang="en-US" altLang="ko-KR" dirty="0"/>
              <a:t>. (</a:t>
            </a:r>
            <a:r>
              <a:rPr lang="ko-KR" altLang="en-US" dirty="0" err="1"/>
              <a:t>예컨데</a:t>
            </a:r>
            <a:r>
              <a:rPr lang="ko-KR" altLang="en-US" dirty="0"/>
              <a:t> 우주배경으로 간다면</a:t>
            </a:r>
            <a:br>
              <a:rPr lang="en-US" altLang="ko-KR" dirty="0"/>
            </a:br>
            <a:r>
              <a:rPr lang="ko-KR" altLang="en-US" dirty="0"/>
              <a:t>던전</a:t>
            </a:r>
            <a:r>
              <a:rPr lang="en-US" altLang="ko-KR" dirty="0"/>
              <a:t>-</a:t>
            </a:r>
            <a:r>
              <a:rPr lang="ko-KR" altLang="en-US" dirty="0"/>
              <a:t>행성</a:t>
            </a:r>
            <a:r>
              <a:rPr lang="en-US" altLang="ko-KR" dirty="0"/>
              <a:t>, </a:t>
            </a:r>
            <a:r>
              <a:rPr lang="ko-KR" altLang="en-US" dirty="0"/>
              <a:t>로봇</a:t>
            </a:r>
            <a:r>
              <a:rPr lang="en-US" altLang="ko-KR" dirty="0"/>
              <a:t>-</a:t>
            </a:r>
            <a:r>
              <a:rPr lang="ko-KR" altLang="en-US" dirty="0"/>
              <a:t>탐사로봇</a:t>
            </a:r>
            <a:r>
              <a:rPr lang="en-US" altLang="ko-KR" dirty="0"/>
              <a:t>, </a:t>
            </a:r>
            <a:r>
              <a:rPr lang="ko-KR" altLang="en-US" dirty="0"/>
              <a:t>재화</a:t>
            </a:r>
            <a:r>
              <a:rPr lang="en-US" altLang="ko-KR" dirty="0"/>
              <a:t>-</a:t>
            </a:r>
            <a:r>
              <a:rPr lang="ko-KR" altLang="en-US" dirty="0"/>
              <a:t>기술 등으로 치환이 </a:t>
            </a:r>
            <a:r>
              <a:rPr lang="ko-KR" altLang="en-US" dirty="0" err="1"/>
              <a:t>가능하겠져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솔직히 중세 던전 탐험 </a:t>
            </a:r>
            <a:r>
              <a:rPr lang="ko-KR" altLang="en-US" dirty="0" err="1"/>
              <a:t>로그라이크는</a:t>
            </a:r>
            <a:r>
              <a:rPr lang="ko-KR" altLang="en-US" dirty="0"/>
              <a:t> 너무 많긴 </a:t>
            </a:r>
            <a:r>
              <a:rPr lang="ko-KR" altLang="en-US" dirty="0" err="1"/>
              <a:t>하잖아</a:t>
            </a:r>
            <a:endParaRPr lang="ko-KR" altLang="en-US" dirty="0"/>
          </a:p>
        </p:txBody>
      </p:sp>
      <p:pic>
        <p:nvPicPr>
          <p:cNvPr id="21506" name="Picture 2" descr="마법사가 너무 많아에 대한 이미지 검색결과">
            <a:extLst>
              <a:ext uri="{FF2B5EF4-FFF2-40B4-BE49-F238E27FC236}">
                <a16:creationId xmlns:a16="http://schemas.microsoft.com/office/drawing/2014/main" id="{0FBD5C5B-1A0F-47AD-BA83-69D9D5F36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42" y="5206448"/>
            <a:ext cx="1922740" cy="15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61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1341</Words>
  <Application>Microsoft Office PowerPoint</Application>
  <PresentationFormat>와이드스크린</PresentationFormat>
  <Paragraphs>221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Segoe Script</vt:lpstr>
      <vt:lpstr>Office 테마</vt:lpstr>
      <vt:lpstr>메인 기획서</vt:lpstr>
      <vt:lpstr>무슨 게임이냐</vt:lpstr>
      <vt:lpstr>메인 아이디어 - 배틀</vt:lpstr>
      <vt:lpstr>메인 아이디어 – 단점을 어떻게 해결할까</vt:lpstr>
      <vt:lpstr>메인 아이디어에 따른 – 배틀 UI</vt:lpstr>
      <vt:lpstr>메인 컨셉 – 세계관과 스토리</vt:lpstr>
      <vt:lpstr>메인 컨셉 - 1차적으로 정해진 것 (인디겜이 항상 그렇듯 언제든 변경 가능함)</vt:lpstr>
      <vt:lpstr>메인 컨셉 - 디자인</vt:lpstr>
      <vt:lpstr>메인 컨셉 – 혹시나 해서 말인데</vt:lpstr>
      <vt:lpstr>메인 컨셉 – 스토리를 풀어나가는 방법</vt:lpstr>
      <vt:lpstr>메인 컨셉 – 스토리를 풀어나가는 방법 (1안)</vt:lpstr>
      <vt:lpstr>메인 컨셉 – 스토리를 풀어나가는 방법 (1안)</vt:lpstr>
      <vt:lpstr>메인 컨셉 – 스토리를 풀어나가는 방법 (2안)</vt:lpstr>
      <vt:lpstr>메인 컨셉 - UX</vt:lpstr>
      <vt:lpstr>메인 컨셉 – 스테이지 진행방식  (Flow)</vt:lpstr>
      <vt:lpstr>메인 컨셉 – 스테이지 진행방식  (Flow) – 도중에 파괴된다면?</vt:lpstr>
      <vt:lpstr>메인 컨셉 – 스테이지 진행방식  (Flow)</vt:lpstr>
      <vt:lpstr>메인 컨셉 – 스테이지 진행방식  (게임 시작)</vt:lpstr>
      <vt:lpstr>메인 컨셉 – 던전 종류</vt:lpstr>
      <vt:lpstr>메인 컨셉 – 재화 종류</vt:lpstr>
      <vt:lpstr>메인 컨셉 – 스테이지 진행방식</vt:lpstr>
      <vt:lpstr>메인 컨셉 – 로그라이크 요소</vt:lpstr>
      <vt:lpstr>메인 컨셉 – 로그라이크 요소 – 고려중인 사항</vt:lpstr>
      <vt:lpstr>성장 시스템</vt:lpstr>
      <vt:lpstr>성장 시스템</vt:lpstr>
      <vt:lpstr> 정해진 성장 시스템</vt:lpstr>
      <vt:lpstr> 정해진 성장 시스템</vt:lpstr>
      <vt:lpstr>전투 시스템 세부</vt:lpstr>
      <vt:lpstr>생각나는대로 적어보는 시리즈 –  캐릭터 스탯 – 스탯의 이름은 컨셉에 따라 달라진다.</vt:lpstr>
      <vt:lpstr>생각나는대로 적어보는 시리즈 –  캐릭터 스탯 – 스탯의 이름은 컨셉에 따라 달라진다.</vt:lpstr>
      <vt:lpstr>생각나는대로 적어보는 시리즈 –  상태이상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기획서</dc:title>
  <dc:creator>정 인호</dc:creator>
  <cp:lastModifiedBy>정 인호</cp:lastModifiedBy>
  <cp:revision>72</cp:revision>
  <dcterms:created xsi:type="dcterms:W3CDTF">2019-10-14T15:50:34Z</dcterms:created>
  <dcterms:modified xsi:type="dcterms:W3CDTF">2019-10-15T14:37:41Z</dcterms:modified>
</cp:coreProperties>
</file>