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9" r:id="rId5"/>
    <p:sldId id="258" r:id="rId6"/>
    <p:sldId id="260" r:id="rId7"/>
    <p:sldId id="261" r:id="rId8"/>
    <p:sldId id="262" r:id="rId9"/>
    <p:sldId id="266" r:id="rId10"/>
    <p:sldId id="267" r:id="rId11"/>
    <p:sldId id="263" r:id="rId12"/>
    <p:sldId id="271" r:id="rId13"/>
    <p:sldId id="268" r:id="rId14"/>
    <p:sldId id="270" r:id="rId15"/>
    <p:sldId id="272" r:id="rId16"/>
    <p:sldId id="273" r:id="rId17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/>
    <p:restoredTop sz="94673"/>
  </p:normalViewPr>
  <p:slideViewPr>
    <p:cSldViewPr snapToGrid="0">
      <p:cViewPr varScale="1">
        <p:scale>
          <a:sx n="129" d="100"/>
          <a:sy n="129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F1C0-3CA8-5D3F-2288-A14AC8356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C82AE-93C8-5F08-F573-4EA92CA28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5E288-FCD0-4281-7D8C-E23B154E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042-D0B1-C843-8EFA-42C3E1CC87F0}" type="datetimeFigureOut">
              <a:rPr lang="en-KR" smtClean="0"/>
              <a:t>3/26/25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B08F1-0498-0524-6C2D-65F1FD9D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A7DAA-6B6B-2C84-3419-19C13FCB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0481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3E6C-8F40-A52A-241E-FA1FC1277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56693-421B-CD18-4BA6-970286D75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D431F-F081-A49E-67CC-762A4B55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042-D0B1-C843-8EFA-42C3E1CC87F0}" type="datetimeFigureOut">
              <a:rPr lang="en-KR" smtClean="0"/>
              <a:t>3/26/25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7C38E-A3F0-D5D8-F942-0B649F3AE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C4C9A-CA49-7540-09AE-5A50693C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5404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75C3B8-8212-6AF5-3DE9-5AEF1A697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0AB74-81BE-3B81-2D53-B84063FD7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78479-5D5D-18B7-9E75-44A1EC0E5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042-D0B1-C843-8EFA-42C3E1CC87F0}" type="datetimeFigureOut">
              <a:rPr lang="en-KR" smtClean="0"/>
              <a:t>3/26/25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B984B-43D8-1B9A-7937-24B3FAC4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6C4F2-136D-4F42-6EC2-28579D15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2655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939A-A0DE-8D03-A9CC-75FDBF0B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2800A-843E-8C17-2219-AC007FF56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CC94D-C20B-F4A6-5BC3-632756C47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042-D0B1-C843-8EFA-42C3E1CC87F0}" type="datetimeFigureOut">
              <a:rPr lang="en-KR" smtClean="0"/>
              <a:t>3/26/25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ECC9D-5B15-2110-EFFB-EBCD8823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35A11-7F1F-8772-083C-EACCDF9E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4862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8BC57-04FF-9C0C-42D9-7EECF69C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166E5-505F-5272-5957-3B36AAF53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180BF-2C45-3B2A-387D-617363CC2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042-D0B1-C843-8EFA-42C3E1CC87F0}" type="datetimeFigureOut">
              <a:rPr lang="en-KR" smtClean="0"/>
              <a:t>3/26/25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E9B97-4BF0-22A2-3865-DD20D071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8D3C4-EDEA-C671-36AA-7DC51F9A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6288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83F1D-5DFD-5442-3742-E513302C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4D814-E861-43FB-EF22-C638D9FDD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E1AB9-DA9D-D758-DE92-4258E9662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BD17B-8654-CB75-D432-6C958752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042-D0B1-C843-8EFA-42C3E1CC87F0}" type="datetimeFigureOut">
              <a:rPr lang="en-KR" smtClean="0"/>
              <a:t>3/26/25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FB1CA-6A73-63AA-E532-9D3EF2339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5AAFF-6181-B32F-D96F-231CCAC5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4158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5A1D-57E6-72D1-7156-FB091A461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9B2D4-9A3B-EFAB-3860-6D125098D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BBB66-608C-8D05-B466-F6FA2C71B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00790-7362-B9EC-DE33-89E262485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7370DD-9945-2E55-AD36-8E363530C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0F0DFD-4B9C-9E55-3EEE-355BBFEF2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042-D0B1-C843-8EFA-42C3E1CC87F0}" type="datetimeFigureOut">
              <a:rPr lang="en-KR" smtClean="0"/>
              <a:t>3/26/25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93537A-ADAE-1715-F30A-74D9B93AF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5C90DC-1296-ED4A-C1B2-0EEC3A08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685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72E39-880E-9E14-FAB9-BB3C250F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9CDA82-9CAF-0678-322D-487EFEEAB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042-D0B1-C843-8EFA-42C3E1CC87F0}" type="datetimeFigureOut">
              <a:rPr lang="en-KR" smtClean="0"/>
              <a:t>3/26/25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C1F42A-C155-168B-E34E-69B950D0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E14B4-7C25-3543-05E9-9C53634E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7457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8FB66-7074-EFC2-F3BF-407D7133A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042-D0B1-C843-8EFA-42C3E1CC87F0}" type="datetimeFigureOut">
              <a:rPr lang="en-KR" smtClean="0"/>
              <a:t>3/26/25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B14D9-53D5-E1F5-C2CB-43574153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70F1E-44FE-7E6A-DDA6-5EF34ABF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3581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1E830-5A43-5D77-9B29-FE6F97A02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301BD-4AF4-EB5F-DF57-4C9C91997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C67DA-7BE0-AC2E-AA15-4C71D4496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C29E4-4281-B53F-4155-AC7F24EE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042-D0B1-C843-8EFA-42C3E1CC87F0}" type="datetimeFigureOut">
              <a:rPr lang="en-KR" smtClean="0"/>
              <a:t>3/26/25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AD336-58DE-A079-0961-3B8956CC7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C0894-91BB-DC78-7079-644D3772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9393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A26C-2162-236D-EC07-549020A3E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229E57-CDDA-3B4C-FD89-2F5B47F33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85F9E-6E28-2CC1-12BB-830F09CEB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FF757-9BE1-E20C-AC8B-AEC393F2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042-D0B1-C843-8EFA-42C3E1CC87F0}" type="datetimeFigureOut">
              <a:rPr lang="en-KR" smtClean="0"/>
              <a:t>3/26/25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886F1-57D6-9145-13BA-9129B7BC7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15387-13E8-F6B6-713E-A9FEDFD9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5252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1349BA-ED6A-D665-0CF4-85346EBE1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643C1-5A6D-3BF0-2211-A65C0CC01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1093E-522B-E1CB-E2D8-E7B1A4295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BFA042-D0B1-C843-8EFA-42C3E1CC87F0}" type="datetimeFigureOut">
              <a:rPr lang="en-KR" smtClean="0"/>
              <a:t>3/26/25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2B7D4-1069-EC3C-1E67-532EE1C8C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99699-E45A-00C0-160A-DDA465939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150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kaggle.com/code/istiaq1809010/cloud-computing-resource-forecasting-using-arima/cod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2113-91D8-81AB-6526-0F4DB926AA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500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캡스톤</a:t>
            </a:r>
            <a:r>
              <a:rPr lang="ko-KR" altLang="en-US" sz="45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디자인 </a:t>
            </a:r>
            <a:r>
              <a:rPr lang="en-US" altLang="ko-KR" sz="45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r>
              <a:rPr lang="ko-KR" altLang="en-US" sz="45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주차 발표</a:t>
            </a:r>
            <a:endParaRPr lang="en-KR" sz="45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4341C-ACFD-A3F2-A798-3072B4082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7650"/>
            <a:ext cx="9144000" cy="1655762"/>
          </a:xfrm>
        </p:spPr>
        <p:txBody>
          <a:bodyPr/>
          <a:lstStyle/>
          <a:p>
            <a:pPr algn="r"/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박상영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서인섭</a:t>
            </a:r>
            <a:endParaRPr lang="en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8119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FBB9-9D2B-C612-4E56-8C4ABDC6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연구 필요성</a:t>
            </a:r>
            <a:endParaRPr lang="en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3CDB-240E-92DB-31A8-FAC957B39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데이터 센터 내 자원 관리 기술 및 네트워크 가상화 기술이 발전함에 따라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internet application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을 </a:t>
            </a:r>
            <a:r>
              <a:rPr lang="ko-KR" altLang="en-US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가상화된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데이터 센터 내 자원을 활용하여 제공하는 것이 일반화 되어 왔다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이러한 추세에 따라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데이터 센터 내 다양한 각 서비스를 효율적이고 독립적으로 관리하기 위한 필요성 증가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ex)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하나의 서비스가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호스트의 비정상적 행동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서비스 오류 등으로 인해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대역폭과 같은 네트워크 관련 자원을 점유하게 되면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데이터 센터 내 전체 서비스에 영향을 줄 수 있음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r>
              <a:rPr lang="ko-KR" altLang="en-US" b="1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네트워크 자원 사용량 예측을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통해서 관리의 효율성 증가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endParaRPr lang="en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5DDA20-52D3-955E-62B2-CC7AB46F878F}"/>
              </a:ext>
            </a:extLst>
          </p:cNvPr>
          <p:cNvSpPr txBox="1"/>
          <p:nvPr/>
        </p:nvSpPr>
        <p:spPr>
          <a:xfrm>
            <a:off x="5410200" y="6492875"/>
            <a:ext cx="6781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0" i="0" dirty="0">
                <a:solidFill>
                  <a:srgbClr val="404042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최대진</a:t>
            </a:r>
            <a:r>
              <a:rPr lang="en-US" altLang="ko-KR" sz="1000" b="0" i="0" dirty="0">
                <a:solidFill>
                  <a:srgbClr val="404042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b="0" i="0" dirty="0" err="1">
                <a:solidFill>
                  <a:srgbClr val="404042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천세린</a:t>
            </a:r>
            <a:r>
              <a:rPr lang="en-US" altLang="ko-KR" sz="1000" b="0" i="0" dirty="0">
                <a:solidFill>
                  <a:srgbClr val="404042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b="0" i="0" dirty="0">
                <a:solidFill>
                  <a:srgbClr val="404042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강민혁</a:t>
            </a:r>
            <a:r>
              <a:rPr lang="en-US" altLang="ko-KR" sz="1000" b="0" i="0" dirty="0">
                <a:solidFill>
                  <a:srgbClr val="404042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b="0" i="0" dirty="0" err="1">
                <a:solidFill>
                  <a:srgbClr val="404042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조은상</a:t>
            </a:r>
            <a:r>
              <a:rPr lang="en-US" altLang="ko-KR" sz="1000" b="0" i="0" dirty="0">
                <a:solidFill>
                  <a:srgbClr val="404042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b="0" i="0" dirty="0">
                <a:solidFill>
                  <a:srgbClr val="404042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권태경</a:t>
            </a:r>
            <a:r>
              <a:rPr lang="en-US" altLang="ko-KR" sz="1000" b="0" i="0" dirty="0">
                <a:solidFill>
                  <a:srgbClr val="404042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(2019-01-23). </a:t>
            </a:r>
            <a:r>
              <a:rPr lang="en-US" sz="1000" b="0" i="1" dirty="0">
                <a:solidFill>
                  <a:srgbClr val="404042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LSTM </a:t>
            </a:r>
            <a:r>
              <a:rPr lang="ko-KR" altLang="en-US" sz="1000" b="0" i="1" dirty="0">
                <a:solidFill>
                  <a:srgbClr val="404042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기반 순환신경망을 활용한 데이터 센터 내 서비스 별 네트워크 자원 예측 모델 제안</a:t>
            </a:r>
            <a:r>
              <a:rPr lang="en-US" altLang="ko-KR" sz="1000" b="0" i="0" dirty="0">
                <a:solidFill>
                  <a:srgbClr val="404042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1000" b="0" i="0" dirty="0">
                <a:solidFill>
                  <a:srgbClr val="404042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한국통신학회 학술대회논문집</a:t>
            </a:r>
            <a:r>
              <a:rPr lang="en-US" altLang="ko-KR" sz="1000" b="0" i="0" dirty="0">
                <a:solidFill>
                  <a:srgbClr val="404042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b="0" i="0" dirty="0">
                <a:solidFill>
                  <a:srgbClr val="404042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강원</a:t>
            </a:r>
            <a:r>
              <a:rPr lang="en-US" altLang="ko-KR" sz="1000" b="0" i="0" dirty="0">
                <a:solidFill>
                  <a:srgbClr val="404042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en-KR" sz="10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endParaRPr lang="en-KR" sz="10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9356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4BEB7-DB9D-1497-2556-8C00BEAA7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Network Resource Usage Prediction </a:t>
            </a:r>
            <a:r>
              <a:rPr lang="ko-KR" altLang="en-US" sz="3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선행 연구</a:t>
            </a:r>
            <a:endParaRPr lang="en-KR" sz="38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CFC65CB-499B-215B-62AF-5D0422AB0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“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해당 모델은 데이터 센터 내 외부 및 내부 통신 시 트래픽이 유입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유출되는 </a:t>
            </a:r>
            <a:r>
              <a:rPr lang="ko-KR" altLang="en-US" b="1" dirty="0"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진입 지점</a:t>
            </a:r>
            <a:r>
              <a:rPr lang="en-US" altLang="ko-KR" b="1" dirty="0"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en-US" b="1" dirty="0"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Entry point)</a:t>
            </a:r>
            <a:r>
              <a:rPr lang="ko-KR" altLang="en-US" b="1" dirty="0"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에서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수집되는</a:t>
            </a:r>
            <a:r>
              <a:rPr lang="ko-KR" altLang="en-US" b="1" dirty="0"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네트워크 통계 관련 데이터 </a:t>
            </a:r>
            <a:r>
              <a:rPr lang="en-US" altLang="ko-KR" b="1" dirty="0"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b="1" dirty="0"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흐름 수</a:t>
            </a:r>
            <a:r>
              <a:rPr lang="en-US" altLang="ko-KR" b="1" dirty="0"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b="1" dirty="0"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초당 </a:t>
            </a:r>
            <a:r>
              <a:rPr lang="ko-KR" altLang="en-US" b="1" dirty="0" err="1"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패킷수</a:t>
            </a:r>
            <a:r>
              <a:rPr lang="en-US" altLang="ko-KR" b="1" dirty="0"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b="1" dirty="0"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초당 트래픽 양</a:t>
            </a:r>
            <a:r>
              <a:rPr lang="en-US" altLang="ko-KR" b="1" dirty="0"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  <a:r>
              <a:rPr lang="ko-KR" altLang="en-US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를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각 서비스별로 시계열단위로 학습하여 다음단위 시 트래픽을 예측하는 방식으로 동작하며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이를 통해 각 서비스 별 미래 네트워크 자원의 사용량을 예측한다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.”</a:t>
            </a:r>
          </a:p>
          <a:p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자체 수집 데이터셋 사용 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수집할 데이터셋의 방향성 설정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   특정 서비스의 시간당 </a:t>
            </a:r>
            <a:r>
              <a:rPr lang="ko-KR" altLang="en-US" b="1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트래픽</a:t>
            </a:r>
            <a:r>
              <a:rPr lang="en-US" altLang="ko-KR" b="1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</a:t>
            </a:r>
            <a:r>
              <a:rPr lang="ko-KR" altLang="en-US" b="1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패킷 수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등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endParaRPr lang="en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2EECFE-C272-9CA3-4A51-1C4AE27345A1}"/>
              </a:ext>
            </a:extLst>
          </p:cNvPr>
          <p:cNvSpPr txBox="1"/>
          <p:nvPr/>
        </p:nvSpPr>
        <p:spPr>
          <a:xfrm>
            <a:off x="5581402" y="6176963"/>
            <a:ext cx="6781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0" i="0" dirty="0">
                <a:solidFill>
                  <a:srgbClr val="404042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최대진</a:t>
            </a:r>
            <a:r>
              <a:rPr lang="en-US" altLang="ko-KR" sz="1000" b="0" i="0" dirty="0">
                <a:solidFill>
                  <a:srgbClr val="404042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b="0" i="0" dirty="0" err="1">
                <a:solidFill>
                  <a:srgbClr val="404042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천세린</a:t>
            </a:r>
            <a:r>
              <a:rPr lang="en-US" altLang="ko-KR" sz="1000" b="0" i="0" dirty="0">
                <a:solidFill>
                  <a:srgbClr val="404042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b="0" i="0" dirty="0">
                <a:solidFill>
                  <a:srgbClr val="404042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강민혁</a:t>
            </a:r>
            <a:r>
              <a:rPr lang="en-US" altLang="ko-KR" sz="1000" b="0" i="0" dirty="0">
                <a:solidFill>
                  <a:srgbClr val="404042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b="0" i="0" dirty="0" err="1">
                <a:solidFill>
                  <a:srgbClr val="404042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조은상</a:t>
            </a:r>
            <a:r>
              <a:rPr lang="en-US" altLang="ko-KR" sz="1000" b="0" i="0" dirty="0">
                <a:solidFill>
                  <a:srgbClr val="404042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b="0" i="0" dirty="0">
                <a:solidFill>
                  <a:srgbClr val="404042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권태경</a:t>
            </a:r>
            <a:r>
              <a:rPr lang="en-US" altLang="ko-KR" sz="1000" b="0" i="0" dirty="0">
                <a:solidFill>
                  <a:srgbClr val="404042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(2019-01-23). </a:t>
            </a:r>
            <a:r>
              <a:rPr lang="en-US" sz="1000" b="0" i="1" dirty="0">
                <a:solidFill>
                  <a:srgbClr val="404042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LSTM </a:t>
            </a:r>
            <a:r>
              <a:rPr lang="ko-KR" altLang="en-US" sz="1000" b="0" i="1" dirty="0">
                <a:solidFill>
                  <a:srgbClr val="404042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기반 순환신경망을 활용한 데이터 센터 내 서비스 별 네트워크 자원 예측 모델 제안</a:t>
            </a:r>
            <a:r>
              <a:rPr lang="en-US" altLang="ko-KR" sz="1000" b="0" i="0" dirty="0">
                <a:solidFill>
                  <a:srgbClr val="404042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1000" b="0" i="0" dirty="0">
                <a:solidFill>
                  <a:srgbClr val="404042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한국통신학회 학술대회논문집</a:t>
            </a:r>
            <a:r>
              <a:rPr lang="en-US" altLang="ko-KR" sz="1000" b="0" i="0" dirty="0">
                <a:solidFill>
                  <a:srgbClr val="404042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b="0" i="0" dirty="0">
                <a:solidFill>
                  <a:srgbClr val="404042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강원</a:t>
            </a:r>
            <a:r>
              <a:rPr lang="en-US" altLang="ko-KR" sz="1000" b="0" i="0" dirty="0">
                <a:solidFill>
                  <a:srgbClr val="404042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en-KR" sz="10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endParaRPr lang="en-KR" sz="10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895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9B7A1-4769-B4E2-1160-E7A8023D5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82A9F-B1B6-8109-F9E6-A3D56406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Network Resource Usage Prediction </a:t>
            </a:r>
            <a:r>
              <a:rPr lang="ko-KR" altLang="en-US" sz="3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선행 연구</a:t>
            </a:r>
            <a:endParaRPr lang="en-KR" sz="38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74CFA8-BDA7-B2AC-BE81-6D6AD641B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BlockChain</a:t>
            </a:r>
            <a:r>
              <a:rPr 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특정 시간 프레임 안에서 처리할 수 있는 트랜잭션의 개수가 한정됨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“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많은 블록체인은 이 문제를 해결하기 위해 사용자들이 트랜잭션마다 본원 자산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(Native Asset)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을 수수료로 지불하도록 하고 가장 높은 수수료로 제출된 트랜잭션을 우선적으로 처리하는 방법을 사용하고 있다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.”</a:t>
            </a:r>
            <a:endParaRPr lang="en-KR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vl="1"/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네트워크 수요가 증가하면 수수료가 증가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vl="1"/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수수료의 증가는 트래픽의 증가와 같은 의미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6EAB5B-0947-9711-2E7F-5BC0A24A19D1}"/>
              </a:ext>
            </a:extLst>
          </p:cNvPr>
          <p:cNvSpPr txBox="1"/>
          <p:nvPr/>
        </p:nvSpPr>
        <p:spPr>
          <a:xfrm>
            <a:off x="5491949" y="6289033"/>
            <a:ext cx="6781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0" i="0" dirty="0">
                <a:solidFill>
                  <a:srgbClr val="404042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이도현</a:t>
            </a:r>
            <a:r>
              <a:rPr lang="en-US" altLang="ko-KR" sz="1000" b="0" i="0" dirty="0">
                <a:solidFill>
                  <a:srgbClr val="404042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b="0" i="0" dirty="0">
                <a:solidFill>
                  <a:srgbClr val="404042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박수용</a:t>
            </a:r>
            <a:r>
              <a:rPr lang="en-US" altLang="ko-KR" sz="1000" b="0" i="0" dirty="0">
                <a:solidFill>
                  <a:srgbClr val="404042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(2021-06-23). LSTM</a:t>
            </a:r>
            <a:r>
              <a:rPr lang="ko-KR" altLang="en-US" sz="1000" b="0" i="0" dirty="0">
                <a:solidFill>
                  <a:srgbClr val="404042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을 이용한 블록체인 네트워크 트래픽 시계열 예측 모델</a:t>
            </a:r>
            <a:r>
              <a:rPr lang="en-US" altLang="ko-KR" sz="1000" b="0" i="0" dirty="0">
                <a:solidFill>
                  <a:srgbClr val="404042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1000" b="0" i="0" dirty="0">
                <a:solidFill>
                  <a:srgbClr val="404042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한국정보과학회 학술발표논문집</a:t>
            </a:r>
            <a:r>
              <a:rPr lang="en-US" altLang="ko-KR" sz="1000" b="0" i="0" dirty="0">
                <a:solidFill>
                  <a:srgbClr val="404042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b="0" i="0" dirty="0">
                <a:solidFill>
                  <a:srgbClr val="404042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제주</a:t>
            </a:r>
            <a:r>
              <a:rPr lang="en-US" altLang="ko-KR" sz="1000" b="0" i="0" dirty="0">
                <a:solidFill>
                  <a:srgbClr val="404042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en-KR" sz="10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742AA7-6AFC-25AA-E3C1-29A971EE6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463" y="4001294"/>
            <a:ext cx="5406537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93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14F8B-4AE3-58A9-6376-CA631A8DA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FC5B-272F-6917-029B-DB00C4DDF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Network Resource Usage Prediction </a:t>
            </a:r>
            <a:r>
              <a:rPr lang="ko-KR" altLang="en-US" sz="3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선행 연구</a:t>
            </a:r>
            <a:endParaRPr lang="en-KR" sz="38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E38C97C-4FFA-60B6-680E-2298EB2D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3202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code reference: </a:t>
            </a:r>
            <a:r>
              <a:rPr lang="en-US" altLang="ko-KR" sz="2800" b="0" i="0" dirty="0">
                <a:solidFill>
                  <a:srgbClr val="404042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  <a:hlinkClick r:id="rId2"/>
              </a:rPr>
              <a:t>https://www.kaggle.com/code/istiaq1809010/cloud-computing-resource-forecasting-using-arima/code</a:t>
            </a:r>
            <a:endParaRPr lang="en-US" altLang="ko-KR" sz="2800" b="0" i="0" dirty="0">
              <a:solidFill>
                <a:srgbClr val="404042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r>
              <a:rPr lang="en-US" sz="2800" dirty="0">
                <a:solidFill>
                  <a:srgbClr val="404042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dataset </a:t>
            </a:r>
            <a:r>
              <a:rPr lang="ko-KR" altLang="en-US" sz="2800" dirty="0">
                <a:solidFill>
                  <a:srgbClr val="404042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예시 및 </a:t>
            </a:r>
            <a:r>
              <a:rPr lang="en-US" altLang="ko-KR" sz="2800" dirty="0">
                <a:solidFill>
                  <a:srgbClr val="404042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python</a:t>
            </a:r>
            <a:r>
              <a:rPr lang="ko-KR" altLang="en-US" sz="2800" dirty="0">
                <a:solidFill>
                  <a:srgbClr val="404042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에서의 </a:t>
            </a:r>
            <a:r>
              <a:rPr lang="en-US" altLang="ko-KR" dirty="0">
                <a:solidFill>
                  <a:srgbClr val="404042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ARIMA</a:t>
            </a:r>
            <a:r>
              <a:rPr lang="ko-KR" altLang="en-US" dirty="0">
                <a:solidFill>
                  <a:srgbClr val="404042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사용법</a:t>
            </a:r>
            <a:endParaRPr lang="en-US" altLang="ko-KR" dirty="0">
              <a:solidFill>
                <a:srgbClr val="404042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r>
              <a:rPr lang="en-US" altLang="ko-KR" dirty="0">
                <a:solidFill>
                  <a:srgbClr val="404042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dataset: </a:t>
            </a:r>
            <a:r>
              <a:rPr lang="ko-KR" altLang="en-US" dirty="0">
                <a:solidFill>
                  <a:srgbClr val="404042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일정한 간격을 가진 </a:t>
            </a:r>
            <a:r>
              <a:rPr lang="en-US" altLang="ko-KR" dirty="0">
                <a:solidFill>
                  <a:srgbClr val="404042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timestamp + </a:t>
            </a:r>
            <a:r>
              <a:rPr lang="ko-KR" altLang="en-US" dirty="0">
                <a:solidFill>
                  <a:srgbClr val="404042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학습을 돕는 다양한</a:t>
            </a:r>
            <a:r>
              <a:rPr lang="en-US" altLang="ko-KR" dirty="0">
                <a:solidFill>
                  <a:srgbClr val="404042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features</a:t>
            </a:r>
          </a:p>
          <a:p>
            <a:endParaRPr lang="en-KR" sz="28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endParaRPr lang="en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7C72C5-EB21-223A-0A88-2E10B4CD0ECF}"/>
              </a:ext>
            </a:extLst>
          </p:cNvPr>
          <p:cNvSpPr txBox="1"/>
          <p:nvPr/>
        </p:nvSpPr>
        <p:spPr>
          <a:xfrm>
            <a:off x="5581402" y="6176963"/>
            <a:ext cx="6781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i="0" dirty="0">
                <a:solidFill>
                  <a:srgbClr val="404042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https://</a:t>
            </a:r>
            <a:r>
              <a:rPr lang="en-US" altLang="ko-KR" sz="1000" b="0" i="0" dirty="0" err="1">
                <a:solidFill>
                  <a:srgbClr val="404042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www.kaggle.com</a:t>
            </a:r>
            <a:r>
              <a:rPr lang="en-US" altLang="ko-KR" sz="1000" b="0" i="0" dirty="0">
                <a:solidFill>
                  <a:srgbClr val="404042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/code/istiaq1809010/cloud-computing-resource-forecasting-using-</a:t>
            </a:r>
            <a:r>
              <a:rPr lang="en-US" altLang="ko-KR" sz="1000" b="0" i="0" dirty="0" err="1">
                <a:solidFill>
                  <a:srgbClr val="404042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arima</a:t>
            </a:r>
            <a:r>
              <a:rPr lang="en-US" altLang="ko-KR" sz="1000" b="0" i="0" dirty="0">
                <a:solidFill>
                  <a:srgbClr val="404042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/code</a:t>
            </a:r>
            <a:endParaRPr lang="en-KR" sz="10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C846AA-3433-5EDD-DC0F-69D8ACB6E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402" y="1870076"/>
            <a:ext cx="57912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71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EAC45-C203-F3C9-F004-C9814ABED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27F6-A570-043B-4D2C-52AA0A774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R" sz="3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Dataset Researching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18AC0F-0AE9-3B52-D47F-F41A7BE45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KR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CESNET3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에서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40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주 동안 네트워크 트래픽을 장기 모니터링하여 수집된 데이터셋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vl="1"/>
            <a:r>
              <a:rPr lang="en-US" altLang="ko-KR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cesnet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체코의 국가 연구 및 교육 네트워크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vl="1"/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네트워크 트래픽 예측 및 이상 탐지 연구를 위해 수집된 </a:t>
            </a:r>
            <a:r>
              <a:rPr lang="en-US" altLang="ko-KR" b="1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Time Series Dataset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r>
              <a:rPr lang="en-US" altLang="ko-KR" b="1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n_flows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특정 기간 동안 관찰된 </a:t>
            </a:r>
            <a:r>
              <a:rPr lang="ko-KR" altLang="en-US" u="sng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연결 세션의 수</a:t>
            </a:r>
            <a:endParaRPr lang="en-US" altLang="ko-KR" u="sng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r>
              <a:rPr lang="en-US" altLang="ko-KR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n_packets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특정 기간 동안 전송된 </a:t>
            </a:r>
            <a:r>
              <a:rPr lang="ko-KR" altLang="en-US" u="sng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총 패킷의 수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r>
              <a:rPr lang="en-US" altLang="ko-KR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n_bytes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특정 기간 동안 전송된 </a:t>
            </a:r>
            <a:r>
              <a:rPr lang="ko-KR" altLang="en-US" u="sng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총 바이트 수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b="1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데이터 </a:t>
            </a:r>
            <a:r>
              <a:rPr lang="ko-KR" altLang="en-US" b="1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전송량</a:t>
            </a:r>
            <a:endParaRPr lang="en-US" altLang="ko-KR" b="1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이외 관련된 다양한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features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존재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vl="1"/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vl="1"/>
            <a:endParaRPr lang="en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endParaRPr lang="en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EE7FF6-5749-4BEB-4036-95CF33468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516" y="5421105"/>
            <a:ext cx="961781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11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2D09D-6D2C-DD06-DF06-01304C395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D0A3-D276-3DC6-5263-5A8A9D38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R" sz="3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Conclusion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6CC14E6-8018-0FAC-4045-08D4DFDAF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관련된 선행연구에서는 모두 자체 수집한 데이터셋 사용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Network resource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사용량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time-series dataset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은 존재하나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cloud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환경에서의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network resource usage dataset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은 찾는 데 어려움이 있음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존재하는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dataset</a:t>
            </a:r>
            <a:r>
              <a:rPr lang="ko-KR" altLang="en-US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으로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model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학습 후에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cloud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환경에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tuning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하는 방법 고려 가능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선행 연구 및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dataset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의 부족으로 연구 진행에 난이도가 있을 것으로 예상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but,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그만큼 연구의 희소성이 있다고도 해석 가능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4356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3F01A-E37C-A47C-85F8-F1FFCBFCC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B977-0B76-0953-F091-AC6538E23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80405"/>
            <a:ext cx="9144000" cy="697189"/>
          </a:xfrm>
        </p:spPr>
        <p:txBody>
          <a:bodyPr>
            <a:noAutofit/>
          </a:bodyPr>
          <a:lstStyle/>
          <a:p>
            <a:r>
              <a:rPr lang="en-US" sz="50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Thank You</a:t>
            </a:r>
            <a:endParaRPr lang="en-KR" sz="50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894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9EF81-F60B-3E83-7B79-B1462B65B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93A28-E55F-BA7A-3E2A-FFDED1519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80405"/>
            <a:ext cx="9144000" cy="697189"/>
          </a:xfrm>
        </p:spPr>
        <p:txBody>
          <a:bodyPr>
            <a:noAutofit/>
          </a:bodyPr>
          <a:lstStyle/>
          <a:p>
            <a:r>
              <a:rPr lang="en-US" sz="50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ARIMA</a:t>
            </a:r>
            <a:endParaRPr lang="en-KR" sz="50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690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E3A03-7C45-1708-5102-1B7BB3E8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Time-series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C02D9-1193-C468-4853-4668D12E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b="1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Time Series</a:t>
            </a:r>
            <a:r>
              <a:rPr lang="en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In mathematics, a time series is a series of a points </a:t>
            </a:r>
            <a:r>
              <a:rPr lang="en-KR" u="sng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indexed ( or listed/graphed) in time order</a:t>
            </a:r>
          </a:p>
          <a:p>
            <a:r>
              <a:rPr lang="en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thus, it is a sequence of a </a:t>
            </a:r>
            <a:r>
              <a:rPr lang="en-KR" u="sng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discrete-time</a:t>
            </a:r>
            <a:r>
              <a:rPr lang="en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data</a:t>
            </a:r>
          </a:p>
          <a:p>
            <a:r>
              <a:rPr lang="ko-KR" altLang="en-US" b="1" u="sng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간격이 동일</a:t>
            </a:r>
            <a:r>
              <a:rPr lang="ko-KR" altLang="en-US" u="sng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하지 않으면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Time-series data X</a:t>
            </a:r>
            <a:endParaRPr lang="en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822BFC4-5677-8D8C-D6AD-30EB46470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303" y="4001294"/>
            <a:ext cx="3237581" cy="267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올해 9월 일별 전국 평균기온과 평년과의 격차. 기상청 제공">
            <a:extLst>
              <a:ext uri="{FF2B5EF4-FFF2-40B4-BE49-F238E27FC236}">
                <a16:creationId xmlns:a16="http://schemas.microsoft.com/office/drawing/2014/main" id="{93849366-8343-91A5-33FF-2E4DE7FCF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917" y="3819133"/>
            <a:ext cx="5998780" cy="267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248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9ABD1-6B60-1027-85D0-D44334870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A734-4023-89DD-ACCB-E9C02A95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Properties of </a:t>
            </a:r>
            <a:r>
              <a:rPr lang="en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Time-series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16AB8-018B-C17D-4951-44D9D21BE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b="1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Seasonality</a:t>
            </a:r>
            <a:r>
              <a:rPr lang="en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u="sng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고정된 시간 간격에 따라 발생하는 변화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가 존재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r>
              <a:rPr lang="en-US" altLang="ko-KR" b="1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Trend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시간 경과에 따른 데이터의 </a:t>
            </a:r>
            <a:r>
              <a:rPr lang="ko-KR" altLang="en-US" u="sng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장기적인 움직임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감소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또는 정지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..)</a:t>
            </a:r>
          </a:p>
          <a:p>
            <a:pPr lvl="1"/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ex)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인플레이션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r>
              <a:rPr lang="en-US" altLang="ko-KR" b="1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Noise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u="sng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특정 패턴이나 원인에 기인할 수 없는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데이터에 존재하는 임의의 변동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endParaRPr lang="en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0934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F90DE-5286-4D03-67AD-300D04F21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F4FEE-1D07-2196-F916-CB151FC3C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Stationary</a:t>
            </a:r>
            <a:endParaRPr lang="en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E4799-68A9-97F1-E33E-D4970A286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Stationary(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정상성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  <a:r>
              <a:rPr 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평균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분산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자기상관계수 등의 </a:t>
            </a:r>
            <a:r>
              <a:rPr lang="ko-KR" altLang="en-US" u="sng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통계적 요소들이 시간의 흐름에 따라 변화 </a:t>
            </a:r>
            <a:r>
              <a:rPr lang="en-US" altLang="ko-KR" u="sng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X</a:t>
            </a:r>
          </a:p>
          <a:p>
            <a:endParaRPr lang="en-US" altLang="ko-KR" u="sng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즉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시간의 변화와 관계 없이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확률 분포가 동일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seasonality, trend, noise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가 존재하지 않는 데이터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보통 사용되는 대부분의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time-series dataset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은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non-stationary</a:t>
            </a:r>
          </a:p>
          <a:p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5262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1B421-573A-18A4-9D3B-0C7807048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715C4-42AD-A51A-D046-F87FBBE9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ARMA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75118-E67A-45D4-6A29-68807E9F0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AutoRegressive</a:t>
            </a:r>
            <a:r>
              <a:rPr lang="en-US" altLang="ko-KR" b="1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Moving Average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의 약어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AR + MA</a:t>
            </a:r>
          </a:p>
          <a:p>
            <a:r>
              <a:rPr lang="en-US" altLang="ko-KR" b="1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Autoregressive(AR)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u="sng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이전 값들의 선형결합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을 통해 </a:t>
            </a:r>
            <a:r>
              <a:rPr lang="ko-KR" altLang="en-US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미래값을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예측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vl="1"/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현재 시점까지 생성된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output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을 사용하여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다음 시점의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output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예측 수행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vl="1"/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stationary data</a:t>
            </a:r>
            <a:r>
              <a:rPr lang="ko-KR" altLang="en-US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에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유리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r>
              <a:rPr lang="en-US" altLang="ko-KR" b="1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Moving Average(MA)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u="sng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과거의 오차를 반영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 </a:t>
            </a:r>
            <a:r>
              <a:rPr lang="ko-KR" altLang="en-US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미래값을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예측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vl="1"/>
            <a:r>
              <a:rPr lang="en-US" altLang="ko-KR" u="sng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noise</a:t>
            </a:r>
            <a:r>
              <a:rPr lang="ko-KR" altLang="en-US" u="sng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를</a:t>
            </a:r>
            <a:r>
              <a:rPr lang="ko-KR" altLang="en-US" u="sng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제거</a:t>
            </a:r>
            <a:endParaRPr lang="en-US" altLang="ko-KR" u="sng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기존의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ARMA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모델은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Non-stationary data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에서는 불리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vl="1"/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vl="1"/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192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05D1F-A936-6B61-73AA-AEE175349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A2015-9BFF-7F06-FFEC-BE4B03459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AR</a:t>
            </a:r>
            <a:r>
              <a:rPr 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I</a:t>
            </a:r>
            <a:r>
              <a:rPr lang="en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74B3C-CF94-9544-ADB5-A3051561B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b="1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AutoRegressive</a:t>
            </a:r>
            <a:r>
              <a:rPr lang="en-US" altLang="ko-KR" sz="2200" b="1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Integrated Moving Average</a:t>
            </a:r>
            <a:r>
              <a:rPr lang="ko-KR" altLang="en-US" sz="2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의 약어</a:t>
            </a:r>
            <a:endParaRPr lang="en-US" altLang="ko-KR" sz="22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r>
              <a:rPr lang="en-US" altLang="ko-KR" sz="2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AR + Integrated + MA</a:t>
            </a:r>
          </a:p>
          <a:p>
            <a:r>
              <a:rPr lang="ko-KR" altLang="en-US" sz="2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기존의 </a:t>
            </a:r>
            <a:r>
              <a:rPr lang="en-US" altLang="ko-KR" sz="2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ARMA</a:t>
            </a:r>
            <a:r>
              <a:rPr lang="ko-KR" altLang="en-US" sz="2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모델에서 </a:t>
            </a:r>
            <a:r>
              <a:rPr lang="en-US" altLang="ko-KR" sz="2200" b="1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differencing(</a:t>
            </a:r>
            <a:r>
              <a:rPr lang="ko-KR" altLang="en-US" sz="2200" b="1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차분</a:t>
            </a:r>
            <a:r>
              <a:rPr lang="en-US" altLang="ko-KR" sz="2200" b="1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  <a:r>
              <a:rPr lang="ko-KR" altLang="en-US" sz="2200" b="1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2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개념 추가</a:t>
            </a:r>
            <a:endParaRPr lang="en-US" altLang="ko-KR" sz="22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r>
              <a:rPr lang="en-US" altLang="ko-KR" sz="2200" b="1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Differencing</a:t>
            </a:r>
            <a:r>
              <a:rPr lang="en-US" altLang="ko-KR" sz="2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2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현재 상태에서 바로 이전 상태를 </a:t>
            </a:r>
            <a:r>
              <a:rPr lang="ko-KR" altLang="en-US" sz="2200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빼주는</a:t>
            </a:r>
            <a:r>
              <a:rPr lang="ko-KR" altLang="en-US" sz="2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개념</a:t>
            </a:r>
            <a:endParaRPr lang="en-US" altLang="ko-KR" sz="22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vl="1"/>
            <a:r>
              <a:rPr lang="ko-KR" altLang="en-US" sz="2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데이터의 </a:t>
            </a:r>
            <a:r>
              <a:rPr lang="en-US" altLang="ko-KR" sz="2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trend(</a:t>
            </a:r>
            <a:r>
              <a:rPr lang="ko-KR" altLang="en-US" sz="2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추세</a:t>
            </a:r>
            <a:r>
              <a:rPr lang="en-US" altLang="ko-KR" sz="2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  <a:r>
              <a:rPr lang="ko-KR" altLang="en-US" sz="2200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를</a:t>
            </a:r>
            <a:r>
              <a:rPr lang="ko-KR" altLang="en-US" sz="2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제거하여 </a:t>
            </a:r>
            <a:r>
              <a:rPr lang="en-US" altLang="ko-KR" sz="2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non-stationary data</a:t>
            </a:r>
            <a:r>
              <a:rPr lang="ko-KR" altLang="en-US" sz="2200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를</a:t>
            </a:r>
            <a:r>
              <a:rPr lang="en-US" altLang="ko-KR" sz="2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trend-stationary</a:t>
            </a:r>
            <a:r>
              <a:rPr lang="ko-KR" altLang="en-US" sz="2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하게 만듦</a:t>
            </a:r>
            <a:endParaRPr lang="en-US" altLang="ko-KR" sz="22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r>
              <a:rPr lang="en-US" altLang="ko-KR" sz="2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2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차 차분</a:t>
            </a:r>
            <a:r>
              <a:rPr lang="en-US" altLang="ko-KR" sz="2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(differencing)</a:t>
            </a:r>
            <a:r>
              <a:rPr lang="ko-KR" altLang="en-US" sz="2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을 진행한 데이터가 여전히 </a:t>
            </a:r>
            <a:r>
              <a:rPr lang="en-US" altLang="ko-KR" sz="2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non-stationary</a:t>
            </a:r>
            <a:r>
              <a:rPr lang="ko-KR" altLang="en-US" sz="2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하다 판단되면 </a:t>
            </a:r>
            <a:r>
              <a:rPr lang="en-US" altLang="ko-KR" sz="2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r>
              <a:rPr lang="ko-KR" altLang="en-US" sz="2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차 차분</a:t>
            </a:r>
            <a:endParaRPr lang="en-US" altLang="ko-KR" sz="22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r>
              <a:rPr lang="en-US" altLang="ko-KR" sz="2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seasonality</a:t>
            </a:r>
            <a:r>
              <a:rPr lang="ko-KR" altLang="en-US" sz="2200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를</a:t>
            </a:r>
            <a:r>
              <a:rPr lang="ko-KR" altLang="en-US" sz="2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지워주는 </a:t>
            </a:r>
            <a:r>
              <a:rPr lang="en-US" altLang="ko-KR" sz="2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SARIMA(Seasonal ARIMA)</a:t>
            </a:r>
            <a:r>
              <a:rPr lang="ko-KR" altLang="en-US" sz="2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 존재</a:t>
            </a:r>
            <a:endParaRPr lang="en-US" altLang="ko-KR" sz="22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vl="1"/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vl="1"/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B044E69-C0D6-AADB-80B5-2E9612E61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34" y="5050520"/>
            <a:ext cx="2674586" cy="94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4657DBB-9BE3-542B-153E-C4A7D4EE0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366" y="5050520"/>
            <a:ext cx="4055164" cy="159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083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B4CA7-99DC-8F4A-1B5A-68E436108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EF02-FC2D-1848-0145-127649376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parameters of 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6F23A-ED54-6488-8DD8-12B3E1A55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ARIMA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모델에는 일반적으로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개의 주요 매개변수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(p, d, q)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존재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많은 프로그래밍 언어와 패키지는 </a:t>
            </a:r>
            <a:r>
              <a:rPr lang="ko-KR" altLang="en-US" u="sng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분석한 </a:t>
            </a:r>
            <a:r>
              <a:rPr lang="en-US" altLang="ko-KR" u="sng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time-series data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와 </a:t>
            </a:r>
            <a:r>
              <a:rPr lang="ko-KR" altLang="en-US" u="sng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 세 가지 매개변수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를 사용하여 호출 가능한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ARIMA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함수 제공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vl="1"/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ARIMA(p, d, q)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형태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p: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자기 회귀 부분의 차수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d: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차분의 차수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q: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이동 평균 부분의 차수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(p, d, q) = (0, 0, 0):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백색 노이즈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vl="1"/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패턴이 없고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무작위로 야기되는 잡음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(p, 0, q): ARMA</a:t>
            </a:r>
          </a:p>
          <a:p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vl="1"/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vl="1"/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3247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B52F2-E5AD-55B3-F677-2B5C77DE9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D6E7E-E04B-1AE5-3F1B-61EE83FBD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58355"/>
            <a:ext cx="9144000" cy="1541290"/>
          </a:xfrm>
        </p:spPr>
        <p:txBody>
          <a:bodyPr>
            <a:noAutofit/>
          </a:bodyPr>
          <a:lstStyle/>
          <a:p>
            <a:r>
              <a:rPr lang="en-US" sz="5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Cloud</a:t>
            </a:r>
            <a:r>
              <a:rPr lang="ko-KR" altLang="en-US" sz="5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sz="5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Network Resource </a:t>
            </a:r>
            <a:br>
              <a:rPr lang="en-US" sz="5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ko-KR" altLang="en-US" sz="5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사용량 예측 연구에 대한 분석</a:t>
            </a:r>
            <a:endParaRPr lang="en-KR" sz="50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551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882</Words>
  <Application>Microsoft Macintosh PowerPoint</Application>
  <PresentationFormat>Widescreen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Pretendard Medium</vt:lpstr>
      <vt:lpstr>Aptos</vt:lpstr>
      <vt:lpstr>Aptos Display</vt:lpstr>
      <vt:lpstr>Arial</vt:lpstr>
      <vt:lpstr>Office Theme</vt:lpstr>
      <vt:lpstr>캡스톤 디자인 3주차 발표</vt:lpstr>
      <vt:lpstr>ARIMA</vt:lpstr>
      <vt:lpstr>Time-series Data </vt:lpstr>
      <vt:lpstr>Properties of Time-series Data </vt:lpstr>
      <vt:lpstr>Stationary</vt:lpstr>
      <vt:lpstr>ARMA</vt:lpstr>
      <vt:lpstr>ARIMA</vt:lpstr>
      <vt:lpstr>parameters of ARIMA</vt:lpstr>
      <vt:lpstr>Cloud Network Resource  사용량 예측 연구에 대한 분석</vt:lpstr>
      <vt:lpstr>연구 필요성</vt:lpstr>
      <vt:lpstr>Network Resource Usage Prediction 선행 연구</vt:lpstr>
      <vt:lpstr>Network Resource Usage Prediction 선행 연구</vt:lpstr>
      <vt:lpstr>Network Resource Usage Prediction 선행 연구</vt:lpstr>
      <vt:lpstr>Dataset Researching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박상영</dc:creator>
  <cp:lastModifiedBy>박상영</cp:lastModifiedBy>
  <cp:revision>2</cp:revision>
  <dcterms:created xsi:type="dcterms:W3CDTF">2025-03-26T07:12:14Z</dcterms:created>
  <dcterms:modified xsi:type="dcterms:W3CDTF">2025-03-26T10:05:33Z</dcterms:modified>
</cp:coreProperties>
</file>