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8" r:id="rId4"/>
    <p:sldId id="259" r:id="rId5"/>
    <p:sldId id="262" r:id="rId6"/>
    <p:sldId id="257" r:id="rId7"/>
    <p:sldId id="263" r:id="rId8"/>
    <p:sldId id="265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56273-945D-4505-998A-F4CA5AA702A3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23524-E5B6-4CAC-896D-5A3829789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1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3524-E5B6-4CAC-896D-5A3829789C7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45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3524-E5B6-4CAC-896D-5A3829789C7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97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D9F44-4CDC-76EE-D6CC-F09C72998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829472-D2C2-0A59-C3E2-20257EF00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80AC0-C8AD-C142-4D1E-360AC61A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E3A4B-01F3-4676-D48D-2E0C55B4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4FC1E9-4CF2-FBA4-9C74-F4F83C66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60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67E90-E28A-C062-7929-761ACC58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038524-236B-6984-EB48-3896DA7D3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B39D8-792D-A4DB-DB5F-18A05037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2E351-B9E5-F773-1D08-FE250522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7510D-CA92-3B4E-F085-30D8B16F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7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BF7FE0-6A9F-8564-4942-66C38CC81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1087DC-1C18-C65C-3D40-FB004F075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5669A-5AFB-2D1F-2E62-364DA308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D2238-162B-F356-8F0B-113339E9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D7F8F-211F-3279-D262-DA1479C8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37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11CA5-6560-E62F-01C4-41346A52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E0A26-0D92-1600-3533-7D0A26EA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B96FC-003C-028E-FC2F-EA8E50F1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8D9AB-F889-8520-A368-DD952A9F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C8FAA-C408-5C51-C17B-2C7C6818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65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38FDE-ECE9-A7EC-423E-23DA8748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45F5DE-502E-DE81-EE79-24482729E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BB98D-A488-F9C7-F0F8-F7784D63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DCAE9-25E9-10EE-54BE-191733F9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E1562-1569-7FB0-55C9-B1437009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8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DAFBB-6317-6F29-6407-D7305D71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18EEF-23BD-9DA5-CAB4-3399A15F7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A116B2-05C3-CCC0-E86D-514177102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47DFC-066B-01DF-DAA8-40D2B676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E4442F-1BF7-EC25-8136-F618DDC8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EBCD5C-811F-5AAA-6E5B-4AA23996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65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8029C-F3F8-2CD1-482F-C8898DF0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B502C-CD23-29E6-F3FF-30C26A891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3AA922-DC27-BA47-4380-6E3E2DEE0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30ABCF-6A27-A8D8-EE22-9B7893927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BC1A98-2C90-8F5A-E0CA-B54B0BB8D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1EAA3B-0A94-F526-B0AF-E5D43D13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B11111-9D86-A641-3DFF-B65AFEC1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F5D873-52DE-4680-DF05-89BB9C16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3A40B-7508-975F-C92D-8CEE7347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0ACAA7-746C-BA6F-1BED-A5C2302A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DAAF90-5F15-A212-DF66-4C9A82C2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B557E5-770A-198C-4DB2-19CB13B7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70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2D6C4F-C93D-4F3A-F176-BE05760B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A669F1-1AA3-813B-4164-05FAFD7F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D97B8C-3A1B-C6B9-3F54-D4B4CBBB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1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7B32F-B253-9A3C-72A0-F05CA212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287D9-9EC1-AB50-CE11-95DCF8869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9E34F1-9765-B1D6-AAE0-C93B8AF31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093D9A-EE09-BF42-4803-3656A73A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11AC86-8DED-6811-EBCC-A3C100F1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39455B-3636-EEC6-78E6-281431C5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78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CD15C-AC1B-9310-1075-97C24645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E130F6-26ED-BE3C-7BEA-2A3B986F5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113ED6-651E-A677-854E-D51D223EE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BE0025-3C97-7206-4E8D-1C9ECB63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517C7D-A74B-B71B-4880-CAFF835B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787AD-FD4B-FEAF-A9AB-77E6F1AC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9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B0002-F75B-6CDC-272D-D8F11EE2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174AA5-A517-60A5-5648-2C46BAD60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85E00-2AF5-5969-CFAC-0F7A1B720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2CA87-4475-DE5E-CFD9-29A15DE1F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D915D-F5AB-1F12-F042-2A97FD870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6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aceai.github.io/2019/03/21/Anomaly_Detection_With_LSTM-AE/" TargetMode="External"/><Relationship Id="rId2" Type="http://schemas.openxmlformats.org/officeDocument/2006/relationships/hyperlink" Target="https://pasus.tistory.com/26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0F608-547F-146D-1C23-97A6B00C5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캡스톤디자인</a:t>
            </a:r>
            <a:r>
              <a:rPr lang="ko-KR" altLang="en-US" sz="4800" dirty="0"/>
              <a:t> </a:t>
            </a:r>
            <a:r>
              <a:rPr lang="en-US" altLang="ko-KR" sz="4800" dirty="0"/>
              <a:t>4</a:t>
            </a:r>
            <a:r>
              <a:rPr lang="ko-KR" altLang="en-US" sz="4800" dirty="0"/>
              <a:t>주차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E0C03-D1B2-C2F7-3981-44ED2906CF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서인섭</a:t>
            </a:r>
          </a:p>
        </p:txBody>
      </p:sp>
    </p:spTree>
    <p:extLst>
      <p:ext uri="{BB962C8B-B14F-4D97-AF65-F5344CB8AC3E}">
        <p14:creationId xmlns:p14="http://schemas.microsoft.com/office/powerpoint/2010/main" val="4582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1BDF2EF-94A4-7A28-EF28-34D4EC2E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LSTM-Autoencoder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72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66D94-1C7C-A306-E735-1DE4B4D1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Autoencoder?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94A5D-8F28-93B0-06A2-C54A27C54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Autoencoder</a:t>
            </a:r>
            <a:r>
              <a:rPr lang="ko-KR" altLang="en-US" sz="2400" dirty="0"/>
              <a:t>는 입력 데이터를 낮은 차원의 표현</a:t>
            </a:r>
            <a:r>
              <a:rPr lang="en-US" altLang="ko-KR" sz="2400" dirty="0"/>
              <a:t>(Latent Space)</a:t>
            </a:r>
            <a:r>
              <a:rPr lang="ko-KR" altLang="en-US" sz="2400" dirty="0"/>
              <a:t>으로 변환하고 이를 다시 원래 형태로 복원하는 신경망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두 가지의 주요 구성 부분이 있음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000" dirty="0"/>
              <a:t>Encoder: </a:t>
            </a:r>
            <a:r>
              <a:rPr lang="ko-KR" altLang="en-US" sz="2000" dirty="0"/>
              <a:t>데이터를 </a:t>
            </a:r>
            <a:r>
              <a:rPr lang="ko-KR" altLang="en-US" sz="2000" b="1" dirty="0">
                <a:solidFill>
                  <a:srgbClr val="C00000"/>
                </a:solidFill>
              </a:rPr>
              <a:t>압축</a:t>
            </a:r>
            <a:r>
              <a:rPr lang="ko-KR" altLang="en-US" sz="2000" dirty="0"/>
              <a:t>하여 중요한 부분만 저장</a:t>
            </a:r>
            <a:endParaRPr lang="en-US" altLang="ko-KR" sz="2000" dirty="0"/>
          </a:p>
          <a:p>
            <a:pPr lvl="1"/>
            <a:r>
              <a:rPr lang="en-US" altLang="ko-KR" sz="2000" dirty="0"/>
              <a:t>Decoder: </a:t>
            </a:r>
            <a:r>
              <a:rPr lang="ko-KR" altLang="en-US" sz="2000" dirty="0"/>
              <a:t>압축된 데이터를 기반으로 </a:t>
            </a:r>
            <a:r>
              <a:rPr lang="ko-KR" altLang="en-US" sz="2000" b="1" dirty="0">
                <a:solidFill>
                  <a:srgbClr val="C00000"/>
                </a:solidFill>
              </a:rPr>
              <a:t>원본 복원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endParaRPr lang="en-US" altLang="ko-KR" sz="2400" dirty="0"/>
          </a:p>
          <a:p>
            <a:r>
              <a:rPr lang="en-US" altLang="ko-KR" sz="2400" dirty="0"/>
              <a:t>Autoencoder</a:t>
            </a:r>
            <a:r>
              <a:rPr lang="ko-KR" altLang="en-US" sz="2400" dirty="0"/>
              <a:t>는 차원 축소와 이상 탐지에 쓰일 수 있음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827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CEAE-C02F-D3C0-03D8-2FF48317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Autoencoder?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E8E277-DE03-EF34-46E2-D99445009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정상적인 데이터만을 입력으로 받게 된다면 원본 데이터와 </a:t>
            </a:r>
            <a:r>
              <a:rPr lang="ko-KR" altLang="en-US" sz="2400" dirty="0" err="1"/>
              <a:t>디코더가</a:t>
            </a:r>
            <a:r>
              <a:rPr lang="ko-KR" altLang="en-US" sz="2400" dirty="0"/>
              <a:t> 복원한 데이터의 오차는 작게 될 것이다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반대로 말하면 두 데이터의 오차가 </a:t>
            </a:r>
            <a:r>
              <a:rPr lang="ko-KR" altLang="en-US" sz="2400" dirty="0">
                <a:solidFill>
                  <a:srgbClr val="FF0000"/>
                </a:solidFill>
              </a:rPr>
              <a:t>임계치</a:t>
            </a:r>
            <a:r>
              <a:rPr lang="en-US" altLang="ko-KR" sz="2400" dirty="0">
                <a:solidFill>
                  <a:srgbClr val="FF0000"/>
                </a:solidFill>
              </a:rPr>
              <a:t>(threshold)</a:t>
            </a:r>
            <a:r>
              <a:rPr lang="ko-KR" altLang="en-US" sz="2400" dirty="0">
                <a:solidFill>
                  <a:srgbClr val="FF0000"/>
                </a:solidFill>
              </a:rPr>
              <a:t>를 넘어가게 된다면 이상</a:t>
            </a:r>
            <a:r>
              <a:rPr lang="ko-KR" altLang="en-US" sz="2400" dirty="0"/>
              <a:t>이라고 정의할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1030" name="Picture 6" descr="AutoEncoder">
            <a:extLst>
              <a:ext uri="{FF2B5EF4-FFF2-40B4-BE49-F238E27FC236}">
                <a16:creationId xmlns:a16="http://schemas.microsoft.com/office/drawing/2014/main" id="{3A21286B-4673-49C6-1B34-143F4B27D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0" y="4115827"/>
            <a:ext cx="5942120" cy="187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utoEncoder">
            <a:extLst>
              <a:ext uri="{FF2B5EF4-FFF2-40B4-BE49-F238E27FC236}">
                <a16:creationId xmlns:a16="http://schemas.microsoft.com/office/drawing/2014/main" id="{6CAD02E3-3C10-B4DF-8641-4A60F1E72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151" y="4158094"/>
            <a:ext cx="5951969" cy="187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41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78B59-7A54-CE88-A19A-F16953A7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LSTM-Autoencoder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2C859-A847-9855-08C5-B3744B961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Autoencoder</a:t>
            </a:r>
            <a:r>
              <a:rPr lang="ko-KR" altLang="en-US" dirty="0"/>
              <a:t>는 시간적인 특성을 담기 어려움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시간적인 특성을 담을 수 있는 </a:t>
            </a:r>
            <a:r>
              <a:rPr lang="en-US" altLang="ko-KR" dirty="0"/>
              <a:t>LSTM</a:t>
            </a:r>
            <a:r>
              <a:rPr lang="ko-KR" altLang="en-US" dirty="0"/>
              <a:t>과 결합함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2800" dirty="0"/>
              <a:t>LSTM-Autoencoder</a:t>
            </a:r>
            <a:r>
              <a:rPr lang="ko-KR" altLang="en-US" sz="2800" dirty="0"/>
              <a:t>는 비지도</a:t>
            </a:r>
            <a:r>
              <a:rPr lang="en-US" altLang="ko-KR" sz="2800" dirty="0"/>
              <a:t>(Unsupervised) </a:t>
            </a:r>
            <a:r>
              <a:rPr lang="ko-KR" altLang="en-US" sz="2800" dirty="0"/>
              <a:t>학습의 방법으로 훈련</a:t>
            </a:r>
          </a:p>
        </p:txBody>
      </p:sp>
    </p:spTree>
    <p:extLst>
      <p:ext uri="{BB962C8B-B14F-4D97-AF65-F5344CB8AC3E}">
        <p14:creationId xmlns:p14="http://schemas.microsoft.com/office/powerpoint/2010/main" val="96938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85483-0598-B9EE-B281-E7806A85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LSTM-Autoencoder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7B88B-7D32-FE59-7D69-2B95CB5C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Time-Series Data</a:t>
            </a:r>
            <a:r>
              <a:rPr lang="ko-KR" altLang="en-US" sz="2400" dirty="0"/>
              <a:t>를 처리하기 위한 </a:t>
            </a:r>
            <a:r>
              <a:rPr lang="en-US" altLang="ko-KR" sz="2400" dirty="0"/>
              <a:t>LSTM</a:t>
            </a:r>
            <a:r>
              <a:rPr lang="ko-KR" altLang="en-US" sz="2400" dirty="0"/>
              <a:t>을 활용한 </a:t>
            </a:r>
            <a:r>
              <a:rPr lang="en-US" altLang="ko-KR" sz="2400" dirty="0"/>
              <a:t>Autoencoder </a:t>
            </a:r>
            <a:r>
              <a:rPr lang="ko-KR" altLang="en-US" sz="2400" dirty="0"/>
              <a:t>모델</a:t>
            </a:r>
            <a:endParaRPr lang="en-US" altLang="ko-KR" sz="2400" dirty="0"/>
          </a:p>
          <a:p>
            <a:r>
              <a:rPr lang="ko-KR" altLang="en-US" sz="2400" dirty="0"/>
              <a:t>입력 데이터를 학습하여 </a:t>
            </a:r>
            <a:r>
              <a:rPr lang="ko-KR" altLang="en-US" sz="2400" b="1" dirty="0"/>
              <a:t>다시 복원</a:t>
            </a:r>
            <a:r>
              <a:rPr lang="ko-KR" altLang="en-US" sz="2400" dirty="0"/>
              <a:t>하는 방식으로 특징을 학습</a:t>
            </a:r>
            <a:endParaRPr lang="en-US" altLang="ko-KR" sz="2400" dirty="0"/>
          </a:p>
          <a:p>
            <a:r>
              <a:rPr lang="ko-KR" altLang="en-US" sz="2400" dirty="0"/>
              <a:t>주로 </a:t>
            </a:r>
            <a:r>
              <a:rPr lang="ko-KR" altLang="en-US" sz="2400" b="1" dirty="0"/>
              <a:t>이상 탐지</a:t>
            </a:r>
            <a:r>
              <a:rPr lang="en-US" altLang="ko-KR" sz="2400" b="1" dirty="0"/>
              <a:t>(Anomaly Detection)</a:t>
            </a:r>
            <a:r>
              <a:rPr lang="en-US" altLang="ko-KR" sz="2400" dirty="0"/>
              <a:t> </a:t>
            </a:r>
            <a:r>
              <a:rPr lang="ko-KR" altLang="en-US" sz="2400" dirty="0"/>
              <a:t>및 </a:t>
            </a:r>
            <a:r>
              <a:rPr lang="ko-KR" altLang="en-US" sz="2400" b="1" dirty="0"/>
              <a:t>시계열 데이터 특징 추출</a:t>
            </a:r>
            <a:r>
              <a:rPr lang="en-US" altLang="ko-KR" sz="2400" b="1" dirty="0"/>
              <a:t>(Feature Extraction)</a:t>
            </a:r>
            <a:r>
              <a:rPr lang="en-US" altLang="ko-KR" sz="2400" dirty="0"/>
              <a:t> </a:t>
            </a:r>
            <a:r>
              <a:rPr lang="ko-KR" altLang="en-US" sz="2400" dirty="0"/>
              <a:t>에 활용됨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9EA4AC-351E-67ED-E066-BABA28EA6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086" y="3896421"/>
            <a:ext cx="7253827" cy="259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7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28550-689D-1AD8-0F8B-E00410EA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LSTM-Autoencoder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6CA2B-B3F7-4412-FF2D-BCCF2FFCC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Reconstruction Loss: </a:t>
            </a:r>
            <a:r>
              <a:rPr lang="ko-KR" altLang="en-US" sz="2400" dirty="0"/>
              <a:t>많이 사용되는 방식은 </a:t>
            </a:r>
            <a:r>
              <a:rPr lang="en-US" altLang="ko-KR" sz="2400" dirty="0"/>
              <a:t>MSE(Mean Squared Error)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원본 데이터와 복원 데이터 간의 오차를 최소화하는 방식으로 학습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BB0D7F-D750-24E2-40CF-7035163BB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387" y="2392112"/>
            <a:ext cx="3755225" cy="129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1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4CAAC-C2FD-FCB6-44C9-2295635C7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0FDAF-6814-3EE2-3744-DC69F210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LSTM-Autoencoder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5976B-DE43-BB69-73BB-3FFF7D122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다만</a:t>
            </a:r>
            <a:r>
              <a:rPr lang="en-US" altLang="ko-KR" sz="2400" dirty="0"/>
              <a:t>, LSTM-Autoencoder</a:t>
            </a:r>
            <a:r>
              <a:rPr lang="ko-KR" altLang="en-US" sz="2400" dirty="0"/>
              <a:t>을 학습시키기 위해서는 정상 데이터만이 훈련 데이터로 이용되어야 함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비정상적인 데이터가 섞인 데이터를 활용하고 싶다면 </a:t>
            </a:r>
            <a:r>
              <a:rPr lang="ko-KR" altLang="en-US" sz="2400" dirty="0" err="1"/>
              <a:t>전처리</a:t>
            </a:r>
            <a:r>
              <a:rPr lang="ko-KR" altLang="en-US" sz="2400" dirty="0"/>
              <a:t> 과정이 필요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4948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81883-4B72-3882-5BEA-733AB2AA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CC205-2D68-8506-3F4C-76B5BA9D0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078" y="1834503"/>
            <a:ext cx="10515600" cy="4351338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https://pasus.tistory.com/267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https://inspaceai.github.io/2019/03/21/Anomaly_Detection_With_LSTM-AE/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81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236</Words>
  <Application>Microsoft Office PowerPoint</Application>
  <PresentationFormat>와이드스크린</PresentationFormat>
  <Paragraphs>40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캡스톤디자인 4주차 발표</vt:lpstr>
      <vt:lpstr>LSTM-Autoencoder</vt:lpstr>
      <vt:lpstr>What Is Autoencoder?</vt:lpstr>
      <vt:lpstr>What Is Autoencoder?</vt:lpstr>
      <vt:lpstr>LSTM-Autoencoder</vt:lpstr>
      <vt:lpstr>LSTM-Autoencoder</vt:lpstr>
      <vt:lpstr>LSTM-Autoencoder</vt:lpstr>
      <vt:lpstr>LSTM-Autoencoder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Inseop Seo</dc:creator>
  <cp:lastModifiedBy>Inseop Seo</cp:lastModifiedBy>
  <cp:revision>18</cp:revision>
  <dcterms:created xsi:type="dcterms:W3CDTF">2025-04-01T05:21:25Z</dcterms:created>
  <dcterms:modified xsi:type="dcterms:W3CDTF">2025-04-03T00:12:04Z</dcterms:modified>
</cp:coreProperties>
</file>