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5" r:id="rId2"/>
    <p:sldId id="257" r:id="rId3"/>
    <p:sldId id="274" r:id="rId4"/>
    <p:sldId id="259" r:id="rId5"/>
    <p:sldId id="258" r:id="rId6"/>
    <p:sldId id="260" r:id="rId7"/>
    <p:sldId id="262" r:id="rId8"/>
    <p:sldId id="261" r:id="rId9"/>
    <p:sldId id="275" r:id="rId10"/>
    <p:sldId id="277" r:id="rId11"/>
    <p:sldId id="256" r:id="rId12"/>
    <p:sldId id="278" r:id="rId13"/>
    <p:sldId id="279" r:id="rId14"/>
    <p:sldId id="280" r:id="rId15"/>
    <p:sldId id="281" r:id="rId16"/>
    <p:sldId id="282" r:id="rId17"/>
    <p:sldId id="263" r:id="rId1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83257" autoAdjust="0"/>
  </p:normalViewPr>
  <p:slideViewPr>
    <p:cSldViewPr snapToGrid="0">
      <p:cViewPr varScale="1">
        <p:scale>
          <a:sx n="73" d="100"/>
          <a:sy n="73" d="100"/>
        </p:scale>
        <p:origin x="1101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0ABA9-0A66-44B6-BCFF-B820A5A30397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5A856-A7CB-423A-A24B-D5287855F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55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825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36CD-56E7-5F71-CC36-5E466B066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BF67CE-E687-5EDC-B57A-70A769933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658666-6135-B938-78F1-E308137EB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45D3B-86DA-1D99-4C13-558CD28B2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5A856-A7CB-423A-A24B-D5287855FF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F1C0-3CA8-5D3F-2288-A14AC8356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C82AE-93C8-5F08-F573-4EA92CA2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E288-FCD0-4281-7D8C-E23B154E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08F1-0498-0524-6C2D-65F1FD9D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7DAA-6B6B-2C84-3419-19C13FCB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048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3E6C-8F40-A52A-241E-FA1FC127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56693-421B-CD18-4BA6-970286D7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431F-F081-A49E-67CC-762A4B55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7C38E-A3F0-D5D8-F942-0B649F3A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C4C9A-CA49-7540-09AE-5A50693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40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5C3B8-8212-6AF5-3DE9-5AEF1A697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AB74-81BE-3B81-2D53-B84063FD7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8479-5D5D-18B7-9E75-44A1EC0E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B984B-43D8-1B9A-7937-24B3FAC4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C4F2-136D-4F42-6EC2-28579D1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2655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939A-A0DE-8D03-A9CC-75FDBF0B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800A-843E-8C17-2219-AC007FF56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C94D-C20B-F4A6-5BC3-632756C4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ECC9D-5B15-2110-EFFB-EBCD8823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5A11-7F1F-8772-083C-EACCDF9E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48625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BC57-04FF-9C0C-42D9-7EECF69C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166E5-505F-5272-5957-3B36AAF53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180BF-2C45-3B2A-387D-617363CC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9B97-4BF0-22A2-3865-DD20D07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8D3C4-EDEA-C671-36AA-7DC51F9A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628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3F1D-5DFD-5442-3742-E513302C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D814-E861-43FB-EF22-C638D9FDD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1AB9-DA9D-D758-DE92-4258E966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BD17B-8654-CB75-D432-6C958752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1CA-6A73-63AA-E532-9D3EF233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5AAFF-6181-B32F-D96F-231CCAC5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15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5A1D-57E6-72D1-7156-FB091A4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9B2D4-9A3B-EFAB-3860-6D125098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BB66-608C-8D05-B466-F6FA2C71B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00790-7362-B9EC-DE33-89E262485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370DD-9945-2E55-AD36-8E363530C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F0DFD-4B9C-9E55-3EEE-355BBFEF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93537A-ADAE-1715-F30A-74D9B93A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C90DC-1296-ED4A-C1B2-0EEC3A08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68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2E39-880E-9E14-FAB9-BB3C250F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CDA82-9CAF-0678-322D-487EFEEA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1F42A-C155-168B-E34E-69B950D0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E14B4-7C25-3543-05E9-9C53634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745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8FB66-7074-EFC2-F3BF-407D7133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B14D9-53D5-E1F5-C2CB-43574153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70F1E-44FE-7E6A-DDA6-5EF34ABF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3581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E830-5A43-5D77-9B29-FE6F97A0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1BD-4AF4-EB5F-DF57-4C9C91997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C67DA-7BE0-AC2E-AA15-4C71D4496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29E4-4281-B53F-4155-AC7F24EE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36-58DE-A079-0961-3B8956CC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C0894-91BB-DC78-7079-644D3772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393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A26C-2162-236D-EC07-549020A3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29E57-CDDA-3B4C-FD89-2F5B47F3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85F9E-6E28-2CC1-12BB-830F09CEB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FF757-9BE1-E20C-AC8B-AEC393F2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86F1-57D6-9145-13BA-9129B7B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15387-13E8-F6B6-713E-A9FEDFD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252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349BA-ED6A-D665-0CF4-85346EBE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3C1-5A6D-3BF0-2211-A65C0CC01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1093E-522B-E1CB-E2D8-E7B1A42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FA042-D0B1-C843-8EFA-42C3E1CC87F0}" type="datetimeFigureOut">
              <a:rPr lang="en-KR" smtClean="0"/>
              <a:t>03/27/2025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B7D4-1069-EC3C-1E67-532EE1C8C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9699-E45A-00C0-160A-DDA46593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DBDE7-BD3B-9241-95C7-58C99120AAA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502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EF81-F60B-3E83-7B79-B1462B65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3A28-E55F-BA7A-3E2A-FFDED1519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405"/>
            <a:ext cx="9144000" cy="69718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endParaRPr lang="en-KR" sz="5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252B1-30AC-355E-D898-CB3E635AA265}"/>
              </a:ext>
            </a:extLst>
          </p:cNvPr>
          <p:cNvSpPr txBox="1"/>
          <p:nvPr/>
        </p:nvSpPr>
        <p:spPr>
          <a:xfrm>
            <a:off x="211595" y="233572"/>
            <a:ext cx="11908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https://dgkim5360.tistory.com/entry/understanding-long-short-term-memory-lstm-kr</a:t>
            </a:r>
          </a:p>
          <a:p>
            <a:r>
              <a:rPr lang="en-US" altLang="ko-KR" sz="1200" dirty="0"/>
              <a:t>https://iy322.tistory.com/62</a:t>
            </a:r>
          </a:p>
          <a:p>
            <a:r>
              <a:rPr lang="en-US" altLang="ko-KR" sz="1200" dirty="0"/>
              <a:t>https://velog.io/@jonghne/LSTM-AE%EB%A5%BC-%EC%9D%B4%EC%9A%A9%ED%95%9C-%EC%8B%9C%EA%B3%84%EC%97%B4-%EB%8D%B0%EC%9D%B4%ED%84%B0</a:t>
            </a:r>
            <a:br>
              <a:rPr lang="en-US" altLang="ko-KR" sz="1200" dirty="0"/>
            </a:br>
            <a:r>
              <a:rPr lang="en-US" altLang="ko-KR" sz="1200" dirty="0"/>
              <a:t>-%EC%9D%B4%EC%83%81-%ED%83%90%EC%A7%80-1-%EA%B0%9C%EC%9A%94</a:t>
            </a:r>
          </a:p>
          <a:p>
            <a:r>
              <a:rPr lang="en-US" altLang="ko-KR" sz="1200" dirty="0"/>
              <a:t>https://blog.naver.com/winddori2002/221992543837</a:t>
            </a:r>
          </a:p>
          <a:p>
            <a:r>
              <a:rPr lang="en-US" altLang="ko-KR" sz="1200" dirty="0"/>
              <a:t>https://bommbom.tistory.com/entry/LSTM%EC%9D%98-Cell-State-%ED%8A%B9%EC%A7%95-%EB%B0%8F-%EC%9B%90%EB%A6%AC</a:t>
            </a:r>
          </a:p>
        </p:txBody>
      </p:sp>
    </p:spTree>
    <p:extLst>
      <p:ext uri="{BB962C8B-B14F-4D97-AF65-F5344CB8AC3E}">
        <p14:creationId xmlns:p14="http://schemas.microsoft.com/office/powerpoint/2010/main" val="38069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F691C-388F-6510-FB06-0E0DDBC60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EC5B-2B16-C04B-8971-05E574D8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D9047-498F-EA57-91DE-BDFEB303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BiLSTM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(Bidirectional Long Short-Term Memory)</a:t>
            </a:r>
            <a:endParaRPr lang="ko-KR" altLang="en-US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순방향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역방향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두 개의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과거와 미래의 정보를 동시에 활용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LSTM-Autoencoder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시간적 흐름을 고려하기 위해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Sequence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데이터를 다루는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정상 데이터의 특징을 학습하는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Autoencoder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섞은 알고리즘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LSTM-Attention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특정 시점에 높은 가중치를 두는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Attention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메커니즘을 활용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GRU(Gated </a:t>
            </a:r>
            <a:r>
              <a:rPr lang="en-US" altLang="ko-KR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Reccurent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Unit)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구조를 조금 더 간단하게 개선한 모델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28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F28F9-FDEC-EE67-6595-6201D4541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Trace </a:t>
            </a:r>
            <a:r>
              <a:rPr lang="ko-KR" altLang="en-US" dirty="0"/>
              <a:t>데이터 기반 </a:t>
            </a:r>
            <a:br>
              <a:rPr lang="en-US" altLang="ko-KR" dirty="0"/>
            </a:br>
            <a:r>
              <a:rPr lang="en-US" altLang="ko-KR" dirty="0"/>
              <a:t>GPU </a:t>
            </a:r>
            <a:r>
              <a:rPr lang="ko-KR" altLang="en-US" dirty="0"/>
              <a:t>사용량 예측 기초조사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2351E-B72F-03A3-0128-EDBFD5CF2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41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A3C2-ACDA-B60D-9420-C357D59E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83906-CA7D-4E50-8AA6-DB88D298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2F06E24-D004-41B8-9F10-B07314EBC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 기술의 발달로 자원의 사용이 증가함</a:t>
            </a:r>
            <a:r>
              <a:rPr lang="en-US" altLang="ko-KR" dirty="0"/>
              <a:t>. </a:t>
            </a:r>
            <a:r>
              <a:rPr lang="ko-KR" altLang="en-US" dirty="0"/>
              <a:t>그러나 자원에 대한 수요는 시간대별</a:t>
            </a:r>
            <a:r>
              <a:rPr lang="en-US" altLang="ko-KR" dirty="0"/>
              <a:t>, </a:t>
            </a:r>
            <a:r>
              <a:rPr lang="ko-KR" altLang="en-US" dirty="0"/>
              <a:t>날짜별로 유동적이기 때문에</a:t>
            </a:r>
            <a:r>
              <a:rPr lang="en-US" altLang="ko-KR" dirty="0"/>
              <a:t>, </a:t>
            </a:r>
            <a:r>
              <a:rPr lang="ko-KR" altLang="en-US" dirty="0"/>
              <a:t>수요에 따라 요구되는 자원을 효율적으로 사용할 필요성이 제기됨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사용량을 바탕으로 미래의 사용량을 예측하여 예상되는 수요에 미리 대응함으로써 시스템을 안정적으로 운영하는 것을 목표로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GPU</a:t>
            </a:r>
            <a:r>
              <a:rPr lang="ko-KR" altLang="en-US" dirty="0"/>
              <a:t>의 경우 인공지능</a:t>
            </a:r>
            <a:r>
              <a:rPr lang="en-US" altLang="ko-KR" dirty="0"/>
              <a:t>, </a:t>
            </a:r>
            <a:r>
              <a:rPr lang="ko-KR" altLang="en-US" dirty="0"/>
              <a:t>자율주행</a:t>
            </a:r>
            <a:r>
              <a:rPr lang="en-US" altLang="ko-KR" dirty="0"/>
              <a:t>, </a:t>
            </a:r>
            <a:r>
              <a:rPr lang="ko-KR" altLang="en-US" dirty="0"/>
              <a:t>게임 등에서 수요가 폭발적으로 증가하는 리소스이므로</a:t>
            </a:r>
            <a:r>
              <a:rPr lang="en-US" altLang="ko-KR" dirty="0"/>
              <a:t>, </a:t>
            </a:r>
            <a:r>
              <a:rPr lang="ko-KR" altLang="en-US" dirty="0"/>
              <a:t>한정적인 리소스를 효율적으로 관리해야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0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F80F-3AE0-126A-B02E-24884AC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22C80-5212-A3CC-EEB0-BCCFF8C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 연구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33AAA5-E82D-695A-67D5-1425BF64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37" y="1509564"/>
            <a:ext cx="11095008" cy="534843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dirty="0"/>
              <a:t>1. </a:t>
            </a:r>
            <a:r>
              <a:rPr lang="ko-KR" altLang="en-US" dirty="0"/>
              <a:t>클라우드 데이터센터의 안정적인 운영을 위한 워크로드 예측 모델 비교 연구</a:t>
            </a:r>
            <a:r>
              <a:rPr lang="en-US" altLang="ko-KR" dirty="0"/>
              <a:t>(</a:t>
            </a:r>
            <a:r>
              <a:rPr lang="ko-KR" altLang="en-US" dirty="0"/>
              <a:t>정승우</a:t>
            </a:r>
            <a:r>
              <a:rPr lang="en-US" altLang="ko-KR" dirty="0"/>
              <a:t>, </a:t>
            </a:r>
            <a:r>
              <a:rPr lang="ko-KR" altLang="en-US" dirty="0" err="1"/>
              <a:t>전민철</a:t>
            </a:r>
            <a:r>
              <a:rPr lang="en-US" altLang="ko-KR" dirty="0"/>
              <a:t>, </a:t>
            </a:r>
            <a:r>
              <a:rPr lang="ko-KR" altLang="en-US" dirty="0" err="1"/>
              <a:t>허의남</a:t>
            </a:r>
            <a:r>
              <a:rPr lang="en-US" altLang="ko-KR" dirty="0"/>
              <a:t>, 2024)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구글 클러스터 </a:t>
            </a:r>
            <a:r>
              <a:rPr lang="en-US" altLang="ko-KR" dirty="0"/>
              <a:t>2011</a:t>
            </a:r>
            <a:r>
              <a:rPr lang="ko-KR" altLang="en-US" dirty="0"/>
              <a:t>년 데이터셋</a:t>
            </a:r>
            <a:r>
              <a:rPr lang="en-US" altLang="ko-KR" dirty="0"/>
              <a:t>, 12,500</a:t>
            </a:r>
            <a:r>
              <a:rPr lang="ko-KR" altLang="en-US" dirty="0"/>
              <a:t>개의 컴퓨팅 머신 클러스터에서 약 </a:t>
            </a:r>
            <a:r>
              <a:rPr lang="en-US" altLang="ko-KR" dirty="0"/>
              <a:t>1</a:t>
            </a:r>
            <a:r>
              <a:rPr lang="ko-KR" altLang="en-US" dirty="0" err="1"/>
              <a:t>달간의</a:t>
            </a:r>
            <a:r>
              <a:rPr lang="ko-KR" altLang="en-US" dirty="0"/>
              <a:t> 리소스 사용 추적 결과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시계열 데이터 처리를 위한 </a:t>
            </a:r>
            <a:r>
              <a:rPr lang="en-US" altLang="ko-KR" dirty="0"/>
              <a:t>5</a:t>
            </a:r>
            <a:r>
              <a:rPr lang="ko-KR" altLang="en-US" dirty="0"/>
              <a:t>분 단위 타임스탬프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지수가중이동평균 방법으로 최근 데이터에 더 큰 가중치 부여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기본 </a:t>
            </a:r>
            <a:r>
              <a:rPr lang="en-US" altLang="ko-KR" dirty="0"/>
              <a:t>LSTM </a:t>
            </a:r>
            <a:r>
              <a:rPr lang="ko-KR" altLang="en-US" dirty="0"/>
              <a:t>모델 기반</a:t>
            </a:r>
            <a:r>
              <a:rPr lang="en-US" altLang="ko-KR" dirty="0"/>
              <a:t>, </a:t>
            </a:r>
            <a:r>
              <a:rPr lang="ko-KR" altLang="en-US" dirty="0"/>
              <a:t>양방향 정보를 처리하는 </a:t>
            </a:r>
            <a:r>
              <a:rPr lang="en-US" altLang="ko-KR" dirty="0" err="1"/>
              <a:t>BiLSTM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, Autoencoder</a:t>
            </a:r>
            <a:r>
              <a:rPr lang="ko-KR" altLang="en-US" dirty="0"/>
              <a:t>의 인코더</a:t>
            </a:r>
            <a:r>
              <a:rPr lang="en-US" altLang="ko-KR" dirty="0"/>
              <a:t>-</a:t>
            </a:r>
            <a:r>
              <a:rPr lang="ko-KR" altLang="en-US" dirty="0" err="1"/>
              <a:t>디코더</a:t>
            </a:r>
            <a:r>
              <a:rPr lang="ko-KR" altLang="en-US" dirty="0"/>
              <a:t> 구조를 활용하여 패턴을 압축 학습하는 </a:t>
            </a:r>
            <a:r>
              <a:rPr lang="en-US" altLang="ko-KR" dirty="0"/>
              <a:t>LSTM-Autoencoder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특정 시점에 높은 가중치를 두는 </a:t>
            </a:r>
            <a:r>
              <a:rPr lang="en-US" altLang="ko-KR" dirty="0"/>
              <a:t>LSTM-Attention </a:t>
            </a:r>
            <a:r>
              <a:rPr lang="ko-KR" altLang="en-US" dirty="0"/>
              <a:t>모델 등 총 </a:t>
            </a:r>
            <a:r>
              <a:rPr lang="en-US" altLang="ko-KR" dirty="0"/>
              <a:t>4</a:t>
            </a:r>
            <a:r>
              <a:rPr lang="ko-KR" altLang="en-US" dirty="0"/>
              <a:t>가지 모델 학습 후 평가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모델 평가를 위한 </a:t>
            </a:r>
            <a:r>
              <a:rPr lang="en-US" altLang="ko-KR" dirty="0"/>
              <a:t>MAE(Mean Absolute Error), RMSE(Root Mean </a:t>
            </a:r>
            <a:r>
              <a:rPr lang="en-US" altLang="ko-KR" dirty="0" err="1"/>
              <a:t>Sqaured</a:t>
            </a:r>
            <a:r>
              <a:rPr lang="en-US" altLang="ko-KR" dirty="0"/>
              <a:t> Error) </a:t>
            </a:r>
            <a:r>
              <a:rPr lang="ko-KR" altLang="en-US" dirty="0"/>
              <a:t>방법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5803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691A-3A74-F87C-40E6-166FBC9D7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F152A-7F29-96B6-2B89-2ACAFE9F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 연구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9FF5F1-5787-C5F8-7DC0-3E29E9477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LSTM</a:t>
            </a:r>
            <a:r>
              <a:rPr lang="ko-KR" altLang="en-US" dirty="0"/>
              <a:t>기반 </a:t>
            </a:r>
            <a:r>
              <a:rPr lang="en-US" altLang="ko-KR" dirty="0"/>
              <a:t>CPU </a:t>
            </a:r>
            <a:r>
              <a:rPr lang="ko-KR" altLang="en-US" dirty="0"/>
              <a:t>사용예측을 통한 사설 클라우드 시스템의 다중클러스터 안정성 향상 방안 연구</a:t>
            </a:r>
            <a:r>
              <a:rPr lang="en-US" altLang="ko-KR" dirty="0"/>
              <a:t>(</a:t>
            </a:r>
            <a:r>
              <a:rPr lang="ko-KR" altLang="en-US" dirty="0" err="1"/>
              <a:t>박선철</a:t>
            </a:r>
            <a:r>
              <a:rPr lang="en-US" altLang="ko-KR" dirty="0"/>
              <a:t>, </a:t>
            </a:r>
            <a:r>
              <a:rPr lang="ko-KR" altLang="en-US" dirty="0"/>
              <a:t>김영한</a:t>
            </a:r>
            <a:r>
              <a:rPr lang="en-US" altLang="ko-KR" dirty="0"/>
              <a:t>, 2022)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psutil</a:t>
            </a:r>
            <a:r>
              <a:rPr lang="en-US" altLang="ko-KR" dirty="0"/>
              <a:t> library</a:t>
            </a:r>
            <a:r>
              <a:rPr lang="ko-KR" altLang="en-US" dirty="0"/>
              <a:t>를 활용한 시스템 자원 사용률 수집</a:t>
            </a:r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timestamp</a:t>
            </a:r>
            <a:r>
              <a:rPr lang="ko-KR" altLang="en-US" dirty="0"/>
              <a:t>와 </a:t>
            </a:r>
            <a:r>
              <a:rPr lang="en-US" altLang="ko-KR" dirty="0"/>
              <a:t>CPU </a:t>
            </a:r>
            <a:r>
              <a:rPr lang="ko-KR" altLang="en-US" dirty="0"/>
              <a:t>사용현황 정보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r>
              <a:rPr lang="en-US" altLang="ko-KR" dirty="0"/>
              <a:t>, Matplotlib</a:t>
            </a:r>
            <a:r>
              <a:rPr lang="ko-KR" altLang="en-US" dirty="0"/>
              <a:t>을 활용한 그래프 출력</a:t>
            </a:r>
            <a:r>
              <a:rPr lang="en-US" altLang="ko-KR" dirty="0"/>
              <a:t>, </a:t>
            </a:r>
            <a:r>
              <a:rPr lang="ko-KR" altLang="en-US" dirty="0"/>
              <a:t>전체 데이터를 기준을 세워 </a:t>
            </a:r>
            <a:r>
              <a:rPr lang="en-US" altLang="ko-KR" dirty="0"/>
              <a:t>Train-set</a:t>
            </a:r>
            <a:r>
              <a:rPr lang="ko-KR" altLang="en-US" dirty="0"/>
              <a:t>과 </a:t>
            </a:r>
            <a:r>
              <a:rPr lang="en-US" altLang="ko-KR" dirty="0"/>
              <a:t>Test-set</a:t>
            </a:r>
            <a:r>
              <a:rPr lang="ko-KR" altLang="en-US" dirty="0"/>
              <a:t>으로 구분</a:t>
            </a:r>
            <a:r>
              <a:rPr lang="en-US" altLang="ko-KR" dirty="0"/>
              <a:t>, Data-scailing </a:t>
            </a:r>
            <a:r>
              <a:rPr lang="ko-KR" altLang="en-US" dirty="0"/>
              <a:t>수행</a:t>
            </a:r>
            <a:endParaRPr lang="en-US" altLang="ko-KR" dirty="0"/>
          </a:p>
          <a:p>
            <a:r>
              <a:rPr lang="ko-KR" altLang="en-US" dirty="0"/>
              <a:t>분당 </a:t>
            </a:r>
            <a:r>
              <a:rPr lang="en-US" altLang="ko-KR" dirty="0"/>
              <a:t>1</a:t>
            </a:r>
            <a:r>
              <a:rPr lang="ko-KR" altLang="en-US" dirty="0"/>
              <a:t>개씩</a:t>
            </a:r>
            <a:r>
              <a:rPr lang="en-US" altLang="ko-KR" dirty="0"/>
              <a:t>, 1</a:t>
            </a:r>
            <a:r>
              <a:rPr lang="ko-KR" altLang="en-US" dirty="0"/>
              <a:t>일 </a:t>
            </a:r>
            <a:r>
              <a:rPr lang="en-US" altLang="ko-KR" dirty="0"/>
              <a:t>1,440</a:t>
            </a:r>
            <a:r>
              <a:rPr lang="ko-KR" altLang="en-US" dirty="0"/>
              <a:t>건</a:t>
            </a:r>
            <a:r>
              <a:rPr lang="en-US" altLang="ko-KR" dirty="0"/>
              <a:t>, 5</a:t>
            </a:r>
            <a:r>
              <a:rPr lang="ko-KR" altLang="en-US" dirty="0"/>
              <a:t>일간 </a:t>
            </a:r>
            <a:r>
              <a:rPr lang="en-US" altLang="ko-KR" dirty="0"/>
              <a:t>7,200</a:t>
            </a:r>
            <a:r>
              <a:rPr lang="ko-KR" altLang="en-US" dirty="0"/>
              <a:t>건의 데이터를 준비한 후 </a:t>
            </a:r>
            <a:r>
              <a:rPr lang="en-US" altLang="ko-KR" dirty="0"/>
              <a:t>Train-set</a:t>
            </a:r>
            <a:r>
              <a:rPr lang="ko-KR" altLang="en-US" dirty="0"/>
              <a:t>과 </a:t>
            </a:r>
            <a:r>
              <a:rPr lang="en-US" altLang="ko-KR" dirty="0"/>
              <a:t>Test-set</a:t>
            </a:r>
            <a:r>
              <a:rPr lang="ko-KR" altLang="en-US" dirty="0"/>
              <a:t>을 이용하여 </a:t>
            </a:r>
            <a:r>
              <a:rPr lang="en-US" altLang="ko-KR" dirty="0"/>
              <a:t>LSTM</a:t>
            </a:r>
            <a:r>
              <a:rPr lang="ko-KR" altLang="en-US" dirty="0"/>
              <a:t>을 적용해 학습 모델 검증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601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89FAB-23E4-9C36-4395-E821EBF2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42308-B12A-F22B-964A-81DCA6E4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Alibaba Dataset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5C27E3-954E-21A6-C161-30CB55EF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4933"/>
            <a:ext cx="9690340" cy="4919920"/>
          </a:xfrm>
          <a:prstGeom prst="rect">
            <a:avLst/>
          </a:prstGeom>
        </p:spPr>
      </p:pic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270155-B63F-2192-FCE8-B28DCA8C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0" y="6349163"/>
            <a:ext cx="4114800" cy="365125"/>
          </a:xfrm>
        </p:spPr>
        <p:txBody>
          <a:bodyPr/>
          <a:lstStyle/>
          <a:p>
            <a:r>
              <a:rPr lang="en-US" altLang="ko-KR" dirty="0"/>
              <a:t>https://github.com/alibaba/clusterdata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28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38CE-FB49-47CE-52CE-0F838E15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620E5-554D-74DF-5F0B-419AC795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Alibaba Dataset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B8FC5F5-51B0-D12E-2AD9-41824BF69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9078" cy="4351338"/>
          </a:xfrm>
        </p:spPr>
        <p:txBody>
          <a:bodyPr>
            <a:normAutofit fontScale="92500"/>
          </a:bodyPr>
          <a:lstStyle/>
          <a:p>
            <a:r>
              <a:rPr lang="ko-KR" altLang="en-US" sz="2400" dirty="0"/>
              <a:t>최신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알고리즘 실행하는 훈련 및 추론 작업</a:t>
            </a:r>
            <a:endParaRPr lang="en-US" altLang="ko-KR" sz="2400" dirty="0"/>
          </a:p>
          <a:p>
            <a:r>
              <a:rPr lang="en-US" altLang="ko-KR" sz="2400" dirty="0"/>
              <a:t>Alibaba PAI(Platform for Artificial Intelligence)</a:t>
            </a:r>
            <a:r>
              <a:rPr lang="ko-KR" altLang="en-US" sz="2400" dirty="0"/>
              <a:t>의 대규모 클러스터</a:t>
            </a:r>
            <a:r>
              <a:rPr lang="en-US" altLang="ko-KR" sz="2400" dirty="0"/>
              <a:t>(1,800</a:t>
            </a:r>
            <a:r>
              <a:rPr lang="ko-KR" altLang="en-US" sz="2400" dirty="0"/>
              <a:t>대 이상의 서버에서 </a:t>
            </a:r>
            <a:r>
              <a:rPr lang="en-US" altLang="ko-KR" sz="2400" dirty="0"/>
              <a:t>6,500</a:t>
            </a:r>
            <a:r>
              <a:rPr lang="ko-KR" altLang="en-US" sz="2400" dirty="0"/>
              <a:t>개 이상의 </a:t>
            </a:r>
            <a:r>
              <a:rPr lang="en-US" altLang="ko-KR" sz="2400" dirty="0"/>
              <a:t>GPU),</a:t>
            </a:r>
            <a:r>
              <a:rPr lang="ko-KR" altLang="en-US" sz="2400" dirty="0"/>
              <a:t> </a:t>
            </a:r>
            <a:r>
              <a:rPr lang="en-US" altLang="ko-KR" sz="2400" dirty="0"/>
              <a:t>2020</a:t>
            </a:r>
            <a:r>
              <a:rPr lang="ko-KR" altLang="en-US" sz="2400" dirty="0"/>
              <a:t>년 </a:t>
            </a:r>
            <a:r>
              <a:rPr lang="en-US" altLang="ko-KR" sz="2400" dirty="0"/>
              <a:t>7</a:t>
            </a:r>
            <a:r>
              <a:rPr lang="ko-KR" altLang="en-US" sz="2400" dirty="0"/>
              <a:t>월</a:t>
            </a:r>
            <a:r>
              <a:rPr lang="en-US" altLang="ko-KR" sz="2400" dirty="0"/>
              <a:t>~8</a:t>
            </a:r>
            <a:r>
              <a:rPr lang="ko-KR" altLang="en-US" sz="2400" dirty="0"/>
              <a:t>월 간 수집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csv </a:t>
            </a:r>
            <a:r>
              <a:rPr lang="ko-KR" altLang="en-US" sz="2400" dirty="0"/>
              <a:t>파일 형태</a:t>
            </a:r>
            <a:endParaRPr lang="en-US" altLang="ko-KR" sz="2400" dirty="0"/>
          </a:p>
          <a:p>
            <a:r>
              <a:rPr lang="en-US" altLang="ko-KR" sz="2400" dirty="0"/>
              <a:t>machine resource metrics with respect to the instance</a:t>
            </a:r>
            <a:r>
              <a:rPr lang="ko-KR" altLang="en-US" sz="2400" dirty="0"/>
              <a:t>에 해당하는 </a:t>
            </a:r>
            <a:r>
              <a:rPr lang="en-US" altLang="ko-KR" sz="2400" dirty="0" err="1"/>
              <a:t>pai_machine_metric</a:t>
            </a:r>
            <a:r>
              <a:rPr lang="en-US" altLang="ko-KR" sz="2400" dirty="0"/>
              <a:t> </a:t>
            </a:r>
            <a:r>
              <a:rPr lang="ko-KR" altLang="en-US" sz="2400" dirty="0"/>
              <a:t>테이블 참조</a:t>
            </a:r>
            <a:endParaRPr lang="en-US" altLang="ko-KR" sz="2400" dirty="0"/>
          </a:p>
          <a:p>
            <a:r>
              <a:rPr lang="en-US" altLang="ko-KR" sz="2400" dirty="0" err="1"/>
              <a:t>start_time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end_time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machine_gpu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주시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0EA78F-CA0E-CC62-3E83-6E3147CA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692" y="1918493"/>
            <a:ext cx="5299711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8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D584-D961-28BE-A9A7-D3FC9D39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9A665-582D-BF1E-899E-2B366BBF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8F5BB2-3B03-4D62-C5F3-808ED33B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940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선행연구에서는 데이터를 구글 데이터셋을 통해 수집하거나</a:t>
            </a:r>
            <a:r>
              <a:rPr lang="en-US" altLang="ko-KR" dirty="0"/>
              <a:t>, </a:t>
            </a:r>
            <a:r>
              <a:rPr lang="ko-KR" altLang="en-US" dirty="0"/>
              <a:t>자체 수집함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start</a:t>
            </a:r>
            <a:r>
              <a:rPr lang="ko-KR" altLang="en-US" dirty="0"/>
              <a:t> </a:t>
            </a:r>
            <a:r>
              <a:rPr lang="en-US" altLang="ko-KR" dirty="0"/>
              <a:t>time,</a:t>
            </a:r>
            <a:r>
              <a:rPr lang="ko-KR" altLang="en-US" dirty="0"/>
              <a:t> </a:t>
            </a:r>
            <a:r>
              <a:rPr lang="en-US" altLang="ko-KR" dirty="0"/>
              <a:t>end</a:t>
            </a:r>
            <a:r>
              <a:rPr lang="ko-KR" altLang="en-US" dirty="0"/>
              <a:t> </a:t>
            </a:r>
            <a:r>
              <a:rPr lang="en-US" altLang="ko-KR" dirty="0"/>
              <a:t>time</a:t>
            </a:r>
            <a:r>
              <a:rPr lang="ko-KR" altLang="en-US" dirty="0"/>
              <a:t>이 정렬되어 있지 않아 이를 정렬하고</a:t>
            </a:r>
            <a:r>
              <a:rPr lang="en-US" altLang="ko-KR" dirty="0"/>
              <a:t>, </a:t>
            </a:r>
            <a:r>
              <a:rPr lang="en-US" altLang="ko-KR" dirty="0" err="1"/>
              <a:t>machine_gpu</a:t>
            </a:r>
            <a:r>
              <a:rPr lang="ko-KR" altLang="en-US" dirty="0"/>
              <a:t> 항목이 </a:t>
            </a:r>
            <a:r>
              <a:rPr lang="ko-KR" altLang="en-US" dirty="0" err="1"/>
              <a:t>비어있는</a:t>
            </a:r>
            <a:r>
              <a:rPr lang="ko-KR" altLang="en-US" dirty="0"/>
              <a:t> 것은 제외하는 등 데이터 정제가 필요함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예측 결과에 따른 </a:t>
            </a:r>
            <a:r>
              <a:rPr lang="en-US" altLang="ko-KR" dirty="0"/>
              <a:t>Cloud</a:t>
            </a:r>
            <a:r>
              <a:rPr lang="ko-KR" altLang="en-US" dirty="0"/>
              <a:t> </a:t>
            </a:r>
            <a:r>
              <a:rPr lang="en-US" altLang="ko-KR" dirty="0"/>
              <a:t>GPU </a:t>
            </a:r>
            <a:r>
              <a:rPr lang="en-US" altLang="ko-KR" dirty="0" err="1"/>
              <a:t>scailing</a:t>
            </a:r>
            <a:r>
              <a:rPr lang="ko-KR" altLang="en-US" dirty="0"/>
              <a:t>으로 확장할 수 있을 것이라 예상됨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Alibaba Dataset</a:t>
            </a:r>
            <a:r>
              <a:rPr lang="ko-KR" altLang="en-US" dirty="0"/>
              <a:t>에 한정하였지만</a:t>
            </a:r>
            <a:r>
              <a:rPr lang="en-US" altLang="ko-KR" dirty="0"/>
              <a:t>, </a:t>
            </a:r>
            <a:r>
              <a:rPr lang="ko-KR" altLang="en-US" dirty="0"/>
              <a:t>입력 </a:t>
            </a:r>
            <a:r>
              <a:rPr lang="en-US" altLang="ko-KR" dirty="0"/>
              <a:t>Dataset</a:t>
            </a:r>
            <a:r>
              <a:rPr lang="ko-KR" altLang="en-US" dirty="0"/>
              <a:t>을 적절히 바꾸면 상황에 맞게 사용할 수 있을 것이라 판단됨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394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02D9-1193-C468-4853-4668D12E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전통적인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neural network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이전에 일어난 사건을 바탕으로 나중에 일어나는 사건을 생각하지 </a:t>
            </a:r>
            <a:b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못 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스스로를 반복하면서 이전 단계에서 얻은 정보가 지속되도록 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E3A03-7C45-1708-5102-1B7BB3E8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 (Recurrent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395324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F3C66-85FB-CFE6-5C3C-0D1B2579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17D3-B3D7-E0B3-C6D0-793B64F7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</a:t>
            </a:r>
          </a:p>
          <a:p>
            <a:pPr lvl="1"/>
            <a:r>
              <a:rPr lang="ko-KR" altLang="en-US" dirty="0"/>
              <a:t>관련 정보와 그 정보를 사용하는 지점 사이 거리가 멀 경우 </a:t>
            </a:r>
            <a:r>
              <a:rPr lang="en-US" altLang="ko-KR" dirty="0"/>
              <a:t>Back propagation </a:t>
            </a:r>
            <a:r>
              <a:rPr lang="ko-KR" altLang="en-US" dirty="0"/>
              <a:t>과정을 통해 </a:t>
            </a:r>
            <a:r>
              <a:rPr lang="en-US" altLang="ko-KR" dirty="0"/>
              <a:t>Gradient</a:t>
            </a:r>
            <a:r>
              <a:rPr lang="ko-KR" altLang="en-US" dirty="0"/>
              <a:t>를 </a:t>
            </a:r>
            <a:r>
              <a:rPr lang="ko-KR" altLang="en-US" dirty="0" err="1"/>
              <a:t>편미분</a:t>
            </a:r>
            <a:r>
              <a:rPr lang="ko-KR" altLang="en-US" dirty="0"/>
              <a:t> 할 때 </a:t>
            </a:r>
            <a:r>
              <a:rPr lang="en-US" altLang="ko-KR" dirty="0"/>
              <a:t>Gradient</a:t>
            </a:r>
            <a:r>
              <a:rPr lang="ko-KR" altLang="en-US" dirty="0"/>
              <a:t>가 점점 작아져 사라지는 </a:t>
            </a:r>
            <a:r>
              <a:rPr lang="ko-KR" altLang="en-US" b="1" dirty="0"/>
              <a:t>기울기 소멸 문제</a:t>
            </a:r>
            <a:r>
              <a:rPr lang="en-US" altLang="ko-KR" dirty="0"/>
              <a:t>(vanishing gradient problem)</a:t>
            </a:r>
            <a:r>
              <a:rPr lang="ko-KR" altLang="en-US" dirty="0"/>
              <a:t>가 존재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E38EB-C628-6F3E-F136-588B5332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 (Recurrent Neural Network)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4" name="Picture 2" descr="RNN with long-term dependencies">
            <a:extLst>
              <a:ext uri="{FF2B5EF4-FFF2-40B4-BE49-F238E27FC236}">
                <a16:creationId xmlns:a16="http://schemas.microsoft.com/office/drawing/2014/main" id="{84CE062A-00FA-32A2-A436-51864A5E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00" y="3771575"/>
            <a:ext cx="7910756" cy="272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3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9ABD1-6B60-1027-85D0-D4433487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A734-4023-89DD-ACCB-E9C02A95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LSTM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16AB8-018B-C17D-4951-44D9D21B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RNN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종류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긴 의존 기간을 필요로 하는 학습을 수행할 수 있음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4" name="Picture 3" descr="The repeating module in a standard RNN contains a single layer">
            <a:extLst>
              <a:ext uri="{FF2B5EF4-FFF2-40B4-BE49-F238E27FC236}">
                <a16:creationId xmlns:a16="http://schemas.microsoft.com/office/drawing/2014/main" id="{0A67DE6B-76E7-AFCA-B94D-0CBD5B96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36" y="3224981"/>
            <a:ext cx="7282528" cy="271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he repeating module in an LSTM contains four interacting layers">
            <a:extLst>
              <a:ext uri="{FF2B5EF4-FFF2-40B4-BE49-F238E27FC236}">
                <a16:creationId xmlns:a16="http://schemas.microsoft.com/office/drawing/2014/main" id="{7E44EC67-B506-3413-25C5-83434A58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371" y="3088481"/>
            <a:ext cx="7985258" cy="299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93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F90DE-5286-4D03-67AD-300D04F2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4FEE-1D07-2196-F916-CB151FC3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endParaRPr lang="en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4799-68A9-97F1-E33E-D4970A286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컨베이어 벨트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정보 손실이 발생하지 않음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gate</a:t>
            </a: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정보 전달의 조절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2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Sigmoid layer</a:t>
            </a:r>
          </a:p>
          <a:p>
            <a:pPr lvl="3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0~1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 숫자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3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 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cell state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값을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만들어 미래 결과에 영향을 주지 않음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3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 :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값을 그대로 보내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미래 결과에 영향을 줌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2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Pointwise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곱셈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5" name="Picture 2" descr="The cell state of LSTM">
            <a:extLst>
              <a:ext uri="{FF2B5EF4-FFF2-40B4-BE49-F238E27FC236}">
                <a16:creationId xmlns:a16="http://schemas.microsoft.com/office/drawing/2014/main" id="{0A77DEBF-5C22-5F50-F5C8-78B153A77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r="26290"/>
          <a:stretch/>
        </p:blipFill>
        <p:spPr bwMode="auto">
          <a:xfrm>
            <a:off x="6339348" y="681037"/>
            <a:ext cx="5014452" cy="30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26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B421-573A-18A4-9D3B-0C7807048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15C4-42AD-A51A-D046-F87FBBE9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망각 게이트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(forget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5118-E67A-45D4-6A29-68807E9F0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로부터 어떤 정보를 버릴 것인지를 정하는 것으로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sigmoid layer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 의해 결정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값이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모든 정보를 보존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</a:t>
            </a: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이면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모든 정보를 버림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</p:txBody>
      </p:sp>
      <p:pic>
        <p:nvPicPr>
          <p:cNvPr id="4" name="Picture 4" descr="The ">
            <a:extLst>
              <a:ext uri="{FF2B5EF4-FFF2-40B4-BE49-F238E27FC236}">
                <a16:creationId xmlns:a16="http://schemas.microsoft.com/office/drawing/2014/main" id="{81EE1A82-54A9-1E2C-04F2-3655A652C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09" y="3709547"/>
            <a:ext cx="9036782" cy="27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9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B4CA7-99DC-8F4A-1B5A-68E43610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EF02-FC2D-1848-0145-12764937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입력 게이트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en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input gate)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6F23A-ED54-6488-8DD8-12B3E1A55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앞으로 들어오는 새로운 정보 중 어떤 것을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cell state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에 저장할 것인지를 정함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  <a:p>
                <a:pPr lvl="1"/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"input gate layer"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라고 불리는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sigmoid layer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가 어떤 값을 업데이트할 지 정함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  <a:p>
                <a:pPr lvl="1"/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다음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tanh layer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가 새로운 후보 값들인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라는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vector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를 만들고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cell state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에 더할 준비를 함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86F23A-ED54-6488-8DD8-12B3E1A55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he ">
            <a:extLst>
              <a:ext uri="{FF2B5EF4-FFF2-40B4-BE49-F238E27FC236}">
                <a16:creationId xmlns:a16="http://schemas.microsoft.com/office/drawing/2014/main" id="{57892332-F22A-AF34-11C9-475D4E18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619" y="4001294"/>
            <a:ext cx="8278762" cy="254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24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05D1F-A936-6B61-73AA-AEE175349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2015-9BFF-7F06-FFEC-BE4B0345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업데이트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74B3C-CF94-9544-ADB5-A3051561B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과거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state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를 업데이트해서 새로운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cell state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를 만듦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  <a:p>
                <a:pPr lvl="1"/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이전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state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를 곱해서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forget gate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에서 잊어버리기로 정했던 것들을 잊어버림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  <a:p>
                <a:pPr lvl="1"/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를 더함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  <a:p>
                <a:pPr lvl="2"/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이 값은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input gate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에서 업데이트하기로 한 값을 얼마나 업데이트할 지 정한 만큼 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scale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한 값</a:t>
                </a:r>
                <a:endPara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674B3C-CF94-9544-ADB5-A3051561B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The cell state update of LSTM">
            <a:extLst>
              <a:ext uri="{FF2B5EF4-FFF2-40B4-BE49-F238E27FC236}">
                <a16:creationId xmlns:a16="http://schemas.microsoft.com/office/drawing/2014/main" id="{0D744E58-7352-C5F7-43F6-243598FA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568" y="4233737"/>
            <a:ext cx="7334864" cy="225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08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D9A91-09D9-D0D1-A84F-D3B7DA4C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483-BC75-5409-F0A5-F81A449D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출력 게이트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(Output gate)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D2BEF-21E5-18B4-A35B-D4CA9BF5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무엇을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내보낼 지 정함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바탕으로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필터된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값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sigmoid layer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input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데이터를 태워서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어느 부분을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내보낼 지를 정함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다음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cell state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tanh layer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 태워서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-1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사이의 값을 받은 뒤에 방금 전에 계산한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sigmoid gate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과 곱함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output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보내고자 하는 부분만 내보냄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4" name="Picture 2" descr="The ">
            <a:extLst>
              <a:ext uri="{FF2B5EF4-FFF2-40B4-BE49-F238E27FC236}">
                <a16:creationId xmlns:a16="http://schemas.microsoft.com/office/drawing/2014/main" id="{40F46A2B-1D02-C667-4FD1-B86D3175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90" y="4463717"/>
            <a:ext cx="6588176" cy="20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24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1000</Words>
  <Application>Microsoft Office PowerPoint</Application>
  <PresentationFormat>와이드스크린</PresentationFormat>
  <Paragraphs>91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Pretendard Medium</vt:lpstr>
      <vt:lpstr>맑은 고딕</vt:lpstr>
      <vt:lpstr>Aptos</vt:lpstr>
      <vt:lpstr>Aptos Display</vt:lpstr>
      <vt:lpstr>Arial</vt:lpstr>
      <vt:lpstr>Cambria Math</vt:lpstr>
      <vt:lpstr>Office Theme</vt:lpstr>
      <vt:lpstr>LSTM</vt:lpstr>
      <vt:lpstr>RNN (Recurrent Neural Network)</vt:lpstr>
      <vt:lpstr>RNN (Recurrent Neural Network)</vt:lpstr>
      <vt:lpstr>LSTM</vt:lpstr>
      <vt:lpstr>Cell state</vt:lpstr>
      <vt:lpstr>망각 게이트(forget gate)</vt:lpstr>
      <vt:lpstr>입력 게이트(input gate)</vt:lpstr>
      <vt:lpstr>cell state 업데이트</vt:lpstr>
      <vt:lpstr>출력 게이트(Output gate)</vt:lpstr>
      <vt:lpstr>LSTM 모델</vt:lpstr>
      <vt:lpstr>Trace 데이터 기반  GPU 사용량 예측 기초조사</vt:lpstr>
      <vt:lpstr>연구 배경</vt:lpstr>
      <vt:lpstr>선행 연구</vt:lpstr>
      <vt:lpstr>선행 연구</vt:lpstr>
      <vt:lpstr>Alibaba Dataset</vt:lpstr>
      <vt:lpstr>Alibaba Dataset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박상영</dc:creator>
  <cp:lastModifiedBy>오진혁</cp:lastModifiedBy>
  <cp:revision>9</cp:revision>
  <dcterms:created xsi:type="dcterms:W3CDTF">2025-03-26T07:12:14Z</dcterms:created>
  <dcterms:modified xsi:type="dcterms:W3CDTF">2025-03-26T16:56:44Z</dcterms:modified>
</cp:coreProperties>
</file>