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83" r:id="rId5"/>
    <p:sldId id="275" r:id="rId6"/>
    <p:sldId id="274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4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/>
    <p:restoredTop sz="94673"/>
  </p:normalViewPr>
  <p:slideViewPr>
    <p:cSldViewPr snapToGrid="0">
      <p:cViewPr varScale="1">
        <p:scale>
          <a:sx n="129" d="100"/>
          <a:sy n="129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1C0-3CA8-5D3F-2288-A14AC83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82AE-93C8-5F08-F573-4EA92CA2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E288-FCD0-4281-7D8C-E23B154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08F1-0498-0524-6C2D-65F1FD9D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DAA-6B6B-2C84-3419-19C13FC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48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6C-8F40-A52A-241E-FA1FC12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6693-421B-CD18-4BA6-970286D7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31F-F081-A49E-67CC-762A4B5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C38E-A3F0-D5D8-F942-0B649F3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4C9A-CA49-7540-09AE-5A50693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4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C3B8-8212-6AF5-3DE9-5AEF1A6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B74-81BE-3B81-2D53-B84063F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8479-5D5D-18B7-9E75-44A1EC0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984B-43D8-1B9A-7937-24B3FAC4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4F2-136D-4F42-6EC2-28579D1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39A-A0DE-8D03-A9CC-75FDBF0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00A-843E-8C17-2219-AC007FF5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94D-C20B-F4A6-5BC3-632756C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C9D-5B15-2110-EFFB-EBCD882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5A11-7F1F-8772-083C-EACCDF9E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6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C57-04FF-9C0C-42D9-7EECF69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66E5-505F-5272-5957-3B36AAF5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80BF-2C45-3B2A-387D-617363C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9B97-4BF0-22A2-3865-DD20D07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D3C4-EDEA-C671-36AA-7DC51F9A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F1D-5DFD-5442-3742-E51330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814-E861-43FB-EF22-C638D9FD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1AB9-DA9D-D758-DE92-4258E96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17B-8654-CB75-D432-6C95875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1CA-6A73-63AA-E532-9D3EF23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AAFF-6181-B32F-D96F-231CCAC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5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A1D-57E6-72D1-7156-FB091A4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2D4-9A3B-EFAB-3860-6D12509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B66-608C-8D05-B466-F6FA2C7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0790-7362-B9EC-DE33-89E26248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70DD-9945-2E55-AD36-8E363530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F0DFD-4B9C-9E55-3EEE-355BBFE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537A-ADAE-1715-F30A-74D9B93A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90DC-1296-ED4A-C1B2-0EEC3A08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E39-880E-9E14-FAB9-BB3C25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DA82-9CAF-0678-322D-487EFEE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42A-C155-168B-E34E-69B950D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14B4-7C25-3543-05E9-9C53634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45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FB66-7074-EFC2-F3BF-407D713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14D9-53D5-E1F5-C2CB-435741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F1E-44FE-7E6A-DDA6-5EF34AB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8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E830-5A43-5D77-9B29-FE6F97A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1BD-4AF4-EB5F-DF57-4C9C9199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7DA-7BE0-AC2E-AA15-4C71D449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29E4-4281-B53F-4155-AC7F24E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36-58DE-A079-0961-3B8956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894-91BB-DC78-7079-644D3772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26C-2162-236D-EC07-549020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29E57-CDDA-3B4C-FD89-2F5B47F3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5F9E-6E28-2CC1-12BB-830F09C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F757-9BE1-E20C-AC8B-AEC393F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6F1-57D6-9145-13BA-9129B7B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387-13E8-F6B6-713E-A9FEDFD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5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49BA-ED6A-D665-0CF4-85346EBE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3C1-5A6D-3BF0-2211-A65C0CC0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093E-522B-E1CB-E2D8-E7B1A42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A042-D0B1-C843-8EFA-42C3E1CC87F0}" type="datetimeFigureOut">
              <a:rPr lang="en-KR" smtClean="0"/>
              <a:t>4/3/25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B7D4-1069-EC3C-1E67-532EE1C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9699-E45A-00C0-160A-DDA46593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50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113-91D8-81AB-6526-0F4DB926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5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캡스톤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디자인 </a:t>
            </a:r>
            <a:r>
              <a:rPr lang="en-US" altLang="ko-KR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45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주차 발표</a:t>
            </a:r>
            <a:endParaRPr lang="en-KR" sz="45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4341C-ACFD-A3F2-A798-3072B408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650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박상영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1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6C223-1BAE-AEF1-C1C2-E9A9759E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1A1-00A4-A50A-9A14-70E7787E0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 for </a:t>
            </a:r>
            <a:b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 Series Prediction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17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7A0D7-D660-E0A3-6D30-4485A876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B56D-20F3-67E9-BF63-B9D50244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기본 아이디어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115A-A85F-FFDB-B1FE-8C58C115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033"/>
            <a:ext cx="10515600" cy="4552319"/>
          </a:xfrm>
        </p:spPr>
        <p:txBody>
          <a:bodyPr>
            <a:norm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seq2seq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모델은 하나의 고정된 벡터의 모든 정보를 압축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context vector)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하는 과정에서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정보 손실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발생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모델은 입력 문장이 길어질수록 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gradient vanishing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문제로 번역 품질이 떨어짐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문제를 해결하기 위해 등장한 개념이 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디코더에서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출력 단어를 예측하는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 시점</a:t>
            </a:r>
            <a:r>
              <a:rPr lang="en-US" altLang="ko-KR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step)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인코더에서의 전체 입력 문장을 다시 한 번 참고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문장을 모두 동일한 비율로 참고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-&gt;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step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예측해야할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단어와 연관이 있는 입력 단어 부분을 더 집중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attention)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7DBB6-F24C-4D06-0641-5AA23508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F3EB-9716-95A6-202E-E50E44A1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Function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57FD-12A6-0D4C-709E-EC06174A4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5167312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Attention(Q, K, V) =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Attentionvalue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Q: Query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K: key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V: Value</a:t>
            </a:r>
            <a:endParaRPr 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 Function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 주어진 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Query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대해 모든 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Key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유사도를 구하고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유사도를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key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매핑된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각각의 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Value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반영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유사도가 반영된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Value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값을 모두 더해서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return -&gt; Attention value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36E1C-D42F-5697-F54A-44642B5C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8898"/>
            <a:ext cx="5620488" cy="34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1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F208-E347-4D07-D084-1499F98D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CBB5-277A-62B1-ABF6-9F37ECE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</a:t>
            </a:r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-based LSTM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A9B3-EF00-808F-49D3-3065D513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5167312"/>
          </a:xfrm>
        </p:spPr>
        <p:txBody>
          <a:bodyPr>
            <a:norm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직전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time-step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 고려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Attention-based LSTM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모든 시점 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time-step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hidden states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저장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 = [h1, h2, h3, ...,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hT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중요한 시점의 정보 강조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가능 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but,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모든 시점을 비교해야 하기 때문에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연산량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O(T^2))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시계열 데이터의 크기가 커질 수록 학습의 속도가 느리고 비효율적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실무에서 사용하기 어려운 정도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NLP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외적으로 연구의 부족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메모리 병목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지점에서의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제한점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등의 문제로 시계열 데이터에서 사용하기 어려울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14444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C5A9-AD96-8170-4834-72802664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그림 자료 출처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5D3D-ECA2-2BA7-CE1A-D87420C2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https://colah.github.io/posts/2015-08-Understanding-LSTMs/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wikidocs.net</a:t>
            </a:r>
            <a:r>
              <a:rPr lang="en-US" dirty="0"/>
              <a:t>/22893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4840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F81-F60B-3E83-7B79-B1462B65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A28-E55F-BA7A-3E2A-FFDED15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동작 과정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3A03-7C45-1708-5102-1B7BB3E8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2D9-1193-C468-4853-4668D12E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9577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LSTM(Long Short-Term Memory):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RNN(Recurrent Neural Network)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한 종류로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장기 의존성 문제</a:t>
            </a:r>
            <a:r>
              <a:rPr lang="en-US" altLang="ko-KR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long-term dependencies)</a:t>
            </a:r>
            <a:r>
              <a:rPr lang="ko-KR" altLang="en-US" b="0" i="0" u="sng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하기 위해서 나온 모델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직전 데이터 뿐만 아니라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좀 더 거시적으로 과거 데이터를 고려하여 미래 데이터를 예측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FB19C-69E4-B6FF-69C1-E42755EB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86458"/>
            <a:ext cx="8758385" cy="3243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93922-84D5-1FAA-BECB-565C7B105598}"/>
              </a:ext>
            </a:extLst>
          </p:cNvPr>
          <p:cNvSpPr txBox="1"/>
          <p:nvPr/>
        </p:nvSpPr>
        <p:spPr>
          <a:xfrm>
            <a:off x="9933048" y="4561807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lang="en-KR" dirty="0"/>
              <a:t>6</a:t>
            </a:r>
            <a:r>
              <a:rPr lang="ko-KR" altLang="en-US" dirty="0"/>
              <a:t>개의 파라미터와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게이트로 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3C2CA-C1C1-1157-5868-5362D5A91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2973-981F-9C15-CF63-89FEFCB7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Example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717D-D0F1-1183-3422-CB1F2357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033"/>
            <a:ext cx="10515600" cy="4190813"/>
          </a:xfrm>
        </p:spPr>
        <p:txBody>
          <a:bodyPr>
            <a:normAutofit lnSpcReduction="10000"/>
          </a:bodyPr>
          <a:lstStyle/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ko-KR" altLang="en-US" b="1" dirty="0"/>
              <a:t>현재 </a:t>
            </a:r>
            <a:r>
              <a:rPr lang="ko-KR" altLang="en-US" b="1" dirty="0" err="1"/>
              <a:t>입력값</a:t>
            </a:r>
            <a:r>
              <a:rPr lang="en-US" altLang="ko-KR" dirty="0"/>
              <a:t>: </a:t>
            </a:r>
            <a:r>
              <a:rPr lang="en-US" dirty="0" err="1"/>
              <a:t>x_t</a:t>
            </a:r>
            <a:r>
              <a:rPr lang="en-US" dirty="0"/>
              <a:t> = 0.8</a:t>
            </a:r>
          </a:p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ko-KR" altLang="en-US" b="1" dirty="0"/>
              <a:t>이전 </a:t>
            </a:r>
            <a:r>
              <a:rPr lang="ko-KR" altLang="en-US" b="1" dirty="0" err="1"/>
              <a:t>히든</a:t>
            </a:r>
            <a:r>
              <a:rPr lang="ko-KR" altLang="en-US" b="1" dirty="0"/>
              <a:t> 상태</a:t>
            </a:r>
            <a:r>
              <a:rPr lang="en-US" altLang="ko-KR" dirty="0"/>
              <a:t>: </a:t>
            </a:r>
            <a:r>
              <a:rPr lang="en-US" dirty="0"/>
              <a:t>h_{t-1} = 0.5</a:t>
            </a:r>
          </a:p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ko-KR" altLang="en-US" b="1" dirty="0"/>
              <a:t>이전 셀 상태</a:t>
            </a:r>
            <a:r>
              <a:rPr lang="en-US" altLang="ko-KR" dirty="0"/>
              <a:t>: </a:t>
            </a:r>
            <a:r>
              <a:rPr lang="en-US" dirty="0"/>
              <a:t>C_{t-1} = 0.4</a:t>
            </a:r>
          </a:p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ko-KR" altLang="en-US" b="1" dirty="0"/>
              <a:t>가중치 및 편향 </a:t>
            </a:r>
            <a:r>
              <a:rPr lang="en-US" altLang="ko-KR" b="1" dirty="0"/>
              <a:t>(</a:t>
            </a:r>
            <a:r>
              <a:rPr lang="ko-KR" altLang="en-US" b="1" dirty="0"/>
              <a:t>예시 값으로 설정</a:t>
            </a:r>
            <a:r>
              <a:rPr lang="en-US" altLang="ko-KR" b="1" dirty="0"/>
              <a:t>)</a:t>
            </a: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en-US" dirty="0" err="1"/>
              <a:t>W_f</a:t>
            </a:r>
            <a:r>
              <a:rPr lang="en-US" dirty="0"/>
              <a:t> = 0.7, </a:t>
            </a:r>
            <a:r>
              <a:rPr lang="en-US" dirty="0" err="1"/>
              <a:t>W_i</a:t>
            </a:r>
            <a:r>
              <a:rPr lang="en-US" dirty="0"/>
              <a:t> = 0.6, W_C = 0.9, </a:t>
            </a:r>
            <a:r>
              <a:rPr lang="en-US" dirty="0" err="1"/>
              <a:t>W_o</a:t>
            </a:r>
            <a:r>
              <a:rPr lang="en-US" dirty="0"/>
              <a:t> = 0.5</a:t>
            </a:r>
          </a:p>
          <a:p>
            <a:pPr lvl="1">
              <a:spcBef>
                <a:spcPts val="1050"/>
              </a:spcBef>
              <a:spcAft>
                <a:spcPts val="225"/>
              </a:spcAft>
            </a:pPr>
            <a:r>
              <a:rPr lang="en-US" dirty="0" err="1"/>
              <a:t>b_f</a:t>
            </a:r>
            <a:r>
              <a:rPr lang="en-US" dirty="0"/>
              <a:t> = 0.1, </a:t>
            </a:r>
            <a:r>
              <a:rPr lang="en-US" dirty="0" err="1"/>
              <a:t>b_i</a:t>
            </a:r>
            <a:r>
              <a:rPr lang="en-US" dirty="0"/>
              <a:t> = 0.2, </a:t>
            </a:r>
            <a:r>
              <a:rPr lang="en-US" dirty="0" err="1"/>
              <a:t>b_C</a:t>
            </a:r>
            <a:r>
              <a:rPr lang="en-US" dirty="0"/>
              <a:t> = 0.3, </a:t>
            </a:r>
            <a:r>
              <a:rPr lang="en-US" dirty="0" err="1"/>
              <a:t>b_o</a:t>
            </a:r>
            <a:r>
              <a:rPr lang="en-US" dirty="0"/>
              <a:t> = 0.4</a:t>
            </a:r>
          </a:p>
          <a:p>
            <a:pPr>
              <a:spcBef>
                <a:spcPts val="1050"/>
              </a:spcBef>
              <a:spcAft>
                <a:spcPts val="225"/>
              </a:spcAft>
            </a:pPr>
            <a:endParaRPr lang="en-US" dirty="0"/>
          </a:p>
          <a:p>
            <a:pPr>
              <a:spcBef>
                <a:spcPts val="1050"/>
              </a:spcBef>
              <a:spcAft>
                <a:spcPts val="225"/>
              </a:spcAft>
            </a:pP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셀 상태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장기 기억 정보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히든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상태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단기 기억 정보</a:t>
            </a:r>
            <a:endParaRPr 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Bef>
                <a:spcPts val="1050"/>
              </a:spcBef>
              <a:spcAft>
                <a:spcPts val="225"/>
              </a:spcAft>
            </a:pPr>
            <a:endParaRPr lang="en-US" dirty="0"/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7167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AA8C-0BB4-3DFA-2DE6-BE7C419EC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DA9-E35C-8748-8747-07124B53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91BA-D08D-E6B8-8075-3E3FA205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73717" cy="4351338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작은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linear interaction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만을 적용시키면서 전체 체인을 계속 구동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정보가 전혀 바뀌지 않고 그대로만 흐르게 하는 부분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 불리는 구조에 의해서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정보 추가 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제거</a:t>
            </a:r>
            <a:endParaRPr lang="ko-KR" alt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는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Training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통해서 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어떤 정보를 유지하고 버릴지 학습</a:t>
            </a:r>
            <a:endParaRPr lang="ko-KR" alt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9BC93-2797-D428-DF6D-AE8CFB35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59" y="1690688"/>
            <a:ext cx="6724036" cy="413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8CC0-979D-9CC7-BC62-44B2D6E6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AA9-D0D7-B4CF-19DA-6728FB88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Forget Gate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B285-528D-ADEC-498A-D706FD56F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214747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보존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폐기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previous Cell State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 어떤 정보를 유지하고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어떤 정보를 버릴지 결정</a:t>
            </a:r>
            <a:endParaRPr lang="ko-KR" alt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W_f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b_f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는 가중치와 편향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186869-593F-EEE4-B997-54C87184A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39" y="4040372"/>
            <a:ext cx="8399721" cy="269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AE6826-D952-BE53-ADAA-0CC9C0AD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28800"/>
            <a:ext cx="2900644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A81D9-A23E-9094-C951-257CB8C72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643" y="2591481"/>
            <a:ext cx="2741289" cy="10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3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C788F-EEB9-5E17-710C-6C0B25B1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91B8-A8F6-5920-EC0A-AF315E60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Input Gate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7883-2441-1269-6872-8C46D108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034"/>
            <a:ext cx="5257800" cy="2636874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현재 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input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에서 어떤 정보를 </a:t>
            </a: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추가할지 결정</a:t>
            </a:r>
            <a:endParaRPr lang="ko-KR" altLang="en-US" b="0" i="0" dirty="0">
              <a:solidFill>
                <a:srgbClr val="333333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i_t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cell state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추가할 정보의 비율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모두 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추가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C_t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정보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후보값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(-1 ~ +1)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tanh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사용하는 이유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-&gt;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너무 큰 값을 반영하면 </a:t>
            </a:r>
            <a:r>
              <a:rPr 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과도하게 변화될 수 있음 </a:t>
            </a:r>
          </a:p>
          <a:p>
            <a:pPr marL="742950" lvl="1" indent="-285750"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안정적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학습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목표로 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DADC6-91FC-74DE-995F-5998F5FC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024536"/>
            <a:ext cx="7772400" cy="2468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A1F752-D7A4-715F-7162-E9526C6D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442671"/>
            <a:ext cx="2413000" cy="2895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8815F-882B-B23A-168B-30B8B484B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650" y="1588721"/>
            <a:ext cx="28829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8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155F-4F91-1B2E-2841-154EB4422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64FA-8D46-B157-F508-2EB3770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 Update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254B-4B72-6F85-AB29-FE3BD63F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034"/>
            <a:ext cx="10515600" cy="1022310"/>
          </a:xfrm>
        </p:spPr>
        <p:txBody>
          <a:bodyPr>
            <a:norm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f_t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반영하여 이전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t-1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cell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로부터 정보를 얼마나 잊어버릴지 결정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+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새로운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Cell State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후보를 얼마나 적용할지 결정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BD2A5-7BCB-C4CC-3935-3A1B8B13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75" y="3157130"/>
            <a:ext cx="9036050" cy="3341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E7119-00FD-DEDF-1764-B5B80E9B5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394" y="2594344"/>
            <a:ext cx="2247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8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2C4D4-1FC6-AF5E-1076-7E449953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FDAF-EF91-765B-4F96-80F8AA99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 Gate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2010-6DCA-7F76-D661-CDFC734D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034"/>
            <a:ext cx="5257800" cy="1022310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o_t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현재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cell state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로부터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얼마만큼을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output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으로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내보낼지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결정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h_t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: Cell State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정보의 일부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72F80-C595-F8AA-ADD9-1F7499347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69" y="3204653"/>
            <a:ext cx="10759861" cy="3653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B81E6-F119-8F85-D444-3DEA2914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27906"/>
            <a:ext cx="3345860" cy="325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C79BF-32EF-61A0-BC01-607E7FA90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672" y="1102783"/>
            <a:ext cx="2252038" cy="302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599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Pretendard Medium</vt:lpstr>
      <vt:lpstr>Aptos</vt:lpstr>
      <vt:lpstr>Aptos Display</vt:lpstr>
      <vt:lpstr>Arial</vt:lpstr>
      <vt:lpstr>Wingdings</vt:lpstr>
      <vt:lpstr>Office Theme</vt:lpstr>
      <vt:lpstr>캡스톤 디자인 4주차 발표</vt:lpstr>
      <vt:lpstr>LSTM 동작 과정</vt:lpstr>
      <vt:lpstr>LSTM</vt:lpstr>
      <vt:lpstr>Example</vt:lpstr>
      <vt:lpstr>Cell State</vt:lpstr>
      <vt:lpstr>Forget Gate</vt:lpstr>
      <vt:lpstr>Input Gate</vt:lpstr>
      <vt:lpstr>Cell State Update</vt:lpstr>
      <vt:lpstr>Output Gate Layer</vt:lpstr>
      <vt:lpstr>Attention for  Time Series Prediction</vt:lpstr>
      <vt:lpstr>Attention의 기본 아이디어</vt:lpstr>
      <vt:lpstr>Attention Function</vt:lpstr>
      <vt:lpstr>Attention-based LSTM</vt:lpstr>
      <vt:lpstr>그림 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박상영</dc:creator>
  <cp:lastModifiedBy>박상영</cp:lastModifiedBy>
  <cp:revision>6</cp:revision>
  <dcterms:created xsi:type="dcterms:W3CDTF">2025-03-26T07:12:14Z</dcterms:created>
  <dcterms:modified xsi:type="dcterms:W3CDTF">2025-04-03T10:52:02Z</dcterms:modified>
</cp:coreProperties>
</file>