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58" r:id="rId4"/>
    <p:sldId id="259" r:id="rId5"/>
    <p:sldId id="257" r:id="rId6"/>
    <p:sldId id="261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58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F13C0-8CBA-4EC6-A716-489B6827C886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25291-998D-4ACC-9404-95973D62A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716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25291-998D-4ACC-9404-95973D62A17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673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A0092-636A-924B-10F6-31E885E55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F63F3C-8150-E35E-4981-C4FD3B900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4B6105-4592-7686-FC9B-A6C51E9CC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F006A-9FAF-AA6F-02C6-F9824F3C1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E872EC-AFD7-2A47-4420-C1A73518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13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BACCF-28BF-4597-F36B-074BC7747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407000-2110-0630-F1C4-1426E6561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F246C8-0924-CA21-2B27-B1BD4EB4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9A39ED-D100-D12E-E7DD-830EFB5A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D63F28-074A-0351-05E5-72D1C9BA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32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53E375-AC5C-649F-9C2E-F8B0DE773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F2D00E-D80E-153E-C452-C3524814E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CDB73-22BB-FF14-3249-F1D2DB0A6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AB1D69-9588-9FF8-36AE-0DEAB314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739BB-9EB4-FCA9-7551-E4D27177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90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1F4F3-91D4-3077-D19D-B596A1A2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8DC62B-DAFE-1B87-4D1B-18DB793FC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9EAFA3-3198-C3CB-E89B-F9174958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123B49-575E-2411-7892-910DB794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6953-3D59-BB8F-DF21-167671F1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52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87DD3-56AC-FC2B-797D-753701BF5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D7673E-42CC-FA86-2F31-CBAA303E4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4917E3-D513-6153-1FF2-DA4C9192F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0F7BCC-99F9-E9C0-329B-03B061A2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2A7EF1-3EE4-6E7D-273C-CDFB6B1D8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08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BB9C0-7F13-E59B-905D-3332670F0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FB483-C7C7-FACB-4DCC-99704E2DA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7610F0-2477-7F5E-E8DC-57D868941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D01111-A924-C7E8-37A7-FCFDFC82A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FC6F9F-BEDB-FE1B-9415-6275A6AC1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7A645D-1716-2398-30FA-CFB59A9B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6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AD82F-A1EC-A617-8EB8-864F7D90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0F4914-B930-D310-A8F4-4197E80B0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D7DDD-304D-B1B8-744D-A3E333523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9F8B73-2F4D-172D-3BF3-327441BF3E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E54012-7912-DD94-BB9B-5119A7BF4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984202-FF17-F78F-51BF-1F7EABC5C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8D69D7-8FA0-EC55-5279-DDC0B56E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6CD59C-A4E9-3DC7-875C-35014E95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15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E080A-CA21-6259-44F1-0C4C61363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6BACD1-542B-C72F-D01F-3A1D6EE0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7B56AC-75AA-CE94-CED7-67B30B11C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933205-3A22-8865-5F7F-6746F80F7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27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D9CDB4-0515-7635-6AD6-BC88DDFE4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3EF82F-427B-1718-F908-ED1EC69E8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3C1DDC-9039-B8DE-64D1-5A8F83FF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1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62865-DD04-F049-A22B-3C9971E7F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3559E-A430-6123-B0EE-3766BA703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96B2C9-540A-C51A-FE04-7EFC7F958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C92E7C-F77C-034B-5FC1-4931FED0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2DF01F-49C2-E4E3-6124-BA6BC1743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CD7491-991A-12EA-5048-A7B49D34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60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CBB3-D993-D3B6-B0F8-6EF7146EC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A7C74D-6FCA-9B1E-3515-79EE66C263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40F787-49B8-3A3A-DC1D-2D26BFFC9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2BC91E-4160-246C-D41B-667E61928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FE5A12-94D4-52E3-219C-5E9225717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E6F16C-4BC8-6170-515E-55FE8A0C9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29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60FED4-FF82-17C7-D6E2-2915B126D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6E61FB-0865-C771-CCFC-0DEDE912A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451228-026D-3964-3248-D103A7C2FC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10B8B-8672-4B0B-A4D1-AFFD493BCEC2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1B5356-8343-AA70-76B1-A6103DE1A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9650E1-BED6-F21C-0688-A66CD8F8A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5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96E21-144E-B670-8D98-BAE73DB443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캡스톤디자인</a:t>
            </a:r>
            <a:r>
              <a:rPr lang="ko-KR" altLang="en-US" sz="4800" dirty="0"/>
              <a:t> </a:t>
            </a:r>
            <a:r>
              <a:rPr lang="en-US" altLang="ko-KR" sz="4800" dirty="0"/>
              <a:t>5</a:t>
            </a:r>
            <a:r>
              <a:rPr lang="ko-KR" altLang="en-US" sz="4800" dirty="0"/>
              <a:t>주차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79B276-1131-46A6-ADC9-994767A1C2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서인섭</a:t>
            </a:r>
          </a:p>
        </p:txBody>
      </p:sp>
    </p:spTree>
    <p:extLst>
      <p:ext uri="{BB962C8B-B14F-4D97-AF65-F5344CB8AC3E}">
        <p14:creationId xmlns:p14="http://schemas.microsoft.com/office/powerpoint/2010/main" val="257075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FB983-F67F-8DAF-574B-8D70134DC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31263B-0F56-61EC-E723-B4A2B6AF9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Transformer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83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E6298C1-3DD0-5D73-E5C0-FA2AE4F2D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0705D6-506C-D0BE-3B0F-2D3287B5A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은 순차적인 입력을 받기 때문에 병렬 처리가 어려움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반면에 </a:t>
            </a:r>
            <a:r>
              <a:rPr lang="en-US" altLang="ko-KR" dirty="0"/>
              <a:t>Transformer</a:t>
            </a:r>
            <a:r>
              <a:rPr lang="ko-KR" altLang="en-US" dirty="0"/>
              <a:t>는 전체 시퀀스를 한 번에 처리 가능</a:t>
            </a:r>
            <a:endParaRPr lang="en-US" altLang="ko-KR" dirty="0"/>
          </a:p>
          <a:p>
            <a:pPr lvl="1"/>
            <a:r>
              <a:rPr lang="ko-KR" altLang="en-US" dirty="0"/>
              <a:t>따라서 연산의 </a:t>
            </a:r>
            <a:r>
              <a:rPr lang="ko-KR" altLang="en-US" dirty="0">
                <a:solidFill>
                  <a:srgbClr val="FF0000"/>
                </a:solidFill>
              </a:rPr>
              <a:t>병렬화에 용이함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Attention </a:t>
            </a:r>
            <a:r>
              <a:rPr lang="ko-KR" altLang="en-US" dirty="0"/>
              <a:t>메커니즘</a:t>
            </a:r>
            <a:endParaRPr lang="en-US" altLang="ko-KR" dirty="0"/>
          </a:p>
          <a:p>
            <a:pPr lvl="1"/>
            <a:r>
              <a:rPr lang="ko-KR" altLang="en-US" dirty="0"/>
              <a:t>특정 시점에 가중치 부여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630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53836-2E33-279D-D5FD-7E686369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35493F6-8B8C-44C3-2BDE-AA0BC0CE8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Positioning</a:t>
            </a:r>
            <a:r>
              <a:rPr lang="ko-KR" altLang="en-US" sz="2400" dirty="0"/>
              <a:t> </a:t>
            </a:r>
            <a:r>
              <a:rPr lang="en-US" altLang="ko-KR" sz="2400" dirty="0"/>
              <a:t>Encoding</a:t>
            </a:r>
          </a:p>
          <a:p>
            <a:pPr lvl="1"/>
            <a:r>
              <a:rPr lang="ko-KR" altLang="en-US" sz="2000" dirty="0"/>
              <a:t>순서대로 입력이 들어가지 않음</a:t>
            </a:r>
            <a:endParaRPr lang="en-US" altLang="ko-KR" sz="2000" dirty="0"/>
          </a:p>
          <a:p>
            <a:pPr lvl="1"/>
            <a:r>
              <a:rPr lang="ko-KR" altLang="en-US" sz="2000" dirty="0"/>
              <a:t>따라서 순서 정보를 인위적으로 추가</a:t>
            </a:r>
            <a:endParaRPr lang="en-US" altLang="ko-KR" sz="2000" dirty="0"/>
          </a:p>
          <a:p>
            <a:pPr lvl="1"/>
            <a:endParaRPr lang="en-US" altLang="ko-KR" dirty="0"/>
          </a:p>
          <a:p>
            <a:r>
              <a:rPr lang="en-US" altLang="ko-KR" sz="2400" dirty="0"/>
              <a:t>Transformer</a:t>
            </a:r>
            <a:r>
              <a:rPr lang="ko-KR" altLang="en-US" sz="2400" dirty="0"/>
              <a:t>을 처음 제시한 논문에서는 </a:t>
            </a:r>
            <a:r>
              <a:rPr lang="en-US" altLang="ko-KR" sz="2400" dirty="0"/>
              <a:t>N = 6 </a:t>
            </a:r>
            <a:r>
              <a:rPr lang="ko-KR" altLang="en-US" sz="2400" dirty="0"/>
              <a:t>설정</a:t>
            </a:r>
            <a:endParaRPr lang="en-US" altLang="ko-KR" sz="1800" dirty="0"/>
          </a:p>
          <a:p>
            <a:pPr lvl="1"/>
            <a:r>
              <a:rPr lang="en-US" altLang="ko-KR" sz="2000" dirty="0"/>
              <a:t>N</a:t>
            </a:r>
            <a:r>
              <a:rPr lang="ko-KR" altLang="en-US" sz="2000" dirty="0"/>
              <a:t>은 </a:t>
            </a:r>
            <a:r>
              <a:rPr lang="en-US" altLang="ko-KR" sz="2000" dirty="0"/>
              <a:t>Layer</a:t>
            </a:r>
            <a:r>
              <a:rPr lang="ko-KR" altLang="en-US" sz="2000" dirty="0"/>
              <a:t>의 개수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en-US" altLang="ko-KR" sz="2400" dirty="0"/>
              <a:t>RNN (Recurrent Neural Network) </a:t>
            </a:r>
            <a:r>
              <a:rPr lang="ko-KR" altLang="en-US" sz="2400" dirty="0"/>
              <a:t>사용하지 않음</a:t>
            </a:r>
            <a:endParaRPr lang="en-US" altLang="ko-KR" sz="24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4A74E53-A550-5FF2-8659-0D41B7ADD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67541" y="2140648"/>
            <a:ext cx="3086259" cy="372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654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D3F009B-4C11-9722-7AFF-4B7A52410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LSTM-Transformer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384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55DEE-798E-7975-F775-62EA1EE2D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LSTM-Transformer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A6B21C-0130-7215-E59B-8646757EA9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LSTM layer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시계열 데이터의 시간 흐름</a:t>
            </a:r>
            <a:r>
              <a:rPr lang="en-US" altLang="ko-KR" sz="2000" dirty="0"/>
              <a:t> </a:t>
            </a:r>
            <a:r>
              <a:rPr lang="ko-KR" altLang="en-US" sz="2000" dirty="0"/>
              <a:t>학습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2000" dirty="0"/>
              <a:t>Input gate, Forget gate, Output gate</a:t>
            </a:r>
            <a:r>
              <a:rPr lang="ko-KR" altLang="en-US" sz="2000" dirty="0"/>
              <a:t> 통해 정보의 흐름 제어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Memory Cell</a:t>
            </a:r>
            <a:r>
              <a:rPr lang="ko-KR" altLang="en-US" sz="2000" dirty="0"/>
              <a:t>에 중요한 과거 정보 저장</a:t>
            </a:r>
            <a:endParaRPr lang="en-US" altLang="ko-KR" sz="2000" dirty="0"/>
          </a:p>
        </p:txBody>
      </p:sp>
      <p:pic>
        <p:nvPicPr>
          <p:cNvPr id="7" name="Picture 2" descr="Figure 3">
            <a:extLst>
              <a:ext uri="{FF2B5EF4-FFF2-40B4-BE49-F238E27FC236}">
                <a16:creationId xmlns:a16="http://schemas.microsoft.com/office/drawing/2014/main" id="{876BFFC2-E4BA-95C4-F169-469136E1491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147" y="365125"/>
            <a:ext cx="5037405" cy="626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16603C13-3461-C0B5-0B9E-551846B96BA2}"/>
              </a:ext>
            </a:extLst>
          </p:cNvPr>
          <p:cNvSpPr/>
          <p:nvPr/>
        </p:nvSpPr>
        <p:spPr>
          <a:xfrm>
            <a:off x="6400799" y="4359349"/>
            <a:ext cx="5656521" cy="22705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06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20D64-0F07-8642-B063-431E370C8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303E7-B759-B97F-D396-619B84B55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LSTM-Transformer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53FE9-8A60-6599-CB5B-40DCA77AD7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Transformer layer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LSTM</a:t>
            </a:r>
            <a:r>
              <a:rPr lang="ko-KR" altLang="en-US" sz="2000" dirty="0"/>
              <a:t>이 출력한 정보를 입력으로 받음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시계열 구조 </a:t>
            </a:r>
            <a:r>
              <a:rPr lang="en-US" altLang="ko-KR" sz="2000" dirty="0"/>
              <a:t>(</a:t>
            </a:r>
            <a:r>
              <a:rPr lang="ko-KR" altLang="en-US" sz="2000" dirty="0"/>
              <a:t>시점 간 상관관계</a:t>
            </a:r>
            <a:r>
              <a:rPr lang="en-US" altLang="ko-KR" sz="2000" dirty="0"/>
              <a:t>)</a:t>
            </a:r>
            <a:r>
              <a:rPr lang="ko-KR" altLang="en-US" sz="2000" dirty="0"/>
              <a:t> 파악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이 단계를 통해서 모델의 성능을 향상</a:t>
            </a:r>
            <a:r>
              <a:rPr lang="en-US" altLang="ko-KR" sz="2000" dirty="0"/>
              <a:t>.</a:t>
            </a:r>
            <a:endParaRPr lang="en-US" altLang="ko-KR" dirty="0"/>
          </a:p>
        </p:txBody>
      </p:sp>
      <p:pic>
        <p:nvPicPr>
          <p:cNvPr id="7" name="Picture 2" descr="Figure 3">
            <a:extLst>
              <a:ext uri="{FF2B5EF4-FFF2-40B4-BE49-F238E27FC236}">
                <a16:creationId xmlns:a16="http://schemas.microsoft.com/office/drawing/2014/main" id="{C3539311-06F1-FFD9-F758-54B17193ACC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147" y="365125"/>
            <a:ext cx="5037405" cy="626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27693504-455A-C775-587E-4923309EEE55}"/>
              </a:ext>
            </a:extLst>
          </p:cNvPr>
          <p:cNvSpPr/>
          <p:nvPr/>
        </p:nvSpPr>
        <p:spPr>
          <a:xfrm>
            <a:off x="6400799" y="1137684"/>
            <a:ext cx="5656521" cy="32216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909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6318E-F5D0-EF52-E738-45640E042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C127A-BBFC-5144-5F83-43203207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LSTM-Transformer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1D6F7F-B398-3A22-A8EE-192A3945A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360581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Output layer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Transformer</a:t>
            </a:r>
            <a:r>
              <a:rPr lang="ko-KR" altLang="en-US" sz="2000" dirty="0"/>
              <a:t>에서 얻은 정보를 바탕으로 최종 </a:t>
            </a:r>
            <a:r>
              <a:rPr lang="ko-KR" altLang="en-US" sz="2000" dirty="0" err="1"/>
              <a:t>예측값</a:t>
            </a:r>
            <a:r>
              <a:rPr lang="ko-KR" altLang="en-US" sz="2000" dirty="0"/>
              <a:t> 출력</a:t>
            </a:r>
            <a:endParaRPr lang="en-US" altLang="ko-KR" sz="2000" dirty="0"/>
          </a:p>
        </p:txBody>
      </p:sp>
      <p:pic>
        <p:nvPicPr>
          <p:cNvPr id="7" name="Picture 2" descr="Figure 3">
            <a:extLst>
              <a:ext uri="{FF2B5EF4-FFF2-40B4-BE49-F238E27FC236}">
                <a16:creationId xmlns:a16="http://schemas.microsoft.com/office/drawing/2014/main" id="{5F51FF09-0773-5624-40E2-C1D86221F83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147" y="365125"/>
            <a:ext cx="5037405" cy="626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A92ADB37-FFFC-0819-5069-BB62AF641346}"/>
              </a:ext>
            </a:extLst>
          </p:cNvPr>
          <p:cNvSpPr/>
          <p:nvPr/>
        </p:nvSpPr>
        <p:spPr>
          <a:xfrm>
            <a:off x="6390166" y="228136"/>
            <a:ext cx="5656521" cy="8670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224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C87DA-E550-D2D1-9BBD-9392C220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01AECF-6CDF-59EF-6C50-E65929BE1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Attention Is All You Need, 2017</a:t>
            </a:r>
          </a:p>
          <a:p>
            <a:pPr marL="0" indent="0">
              <a:buNone/>
            </a:pPr>
            <a:r>
              <a:rPr lang="en-US" altLang="ko-KR" dirty="0"/>
              <a:t>Time series prediction model using LSTM-Transformer, 2024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9914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152</Words>
  <Application>Microsoft Office PowerPoint</Application>
  <PresentationFormat>와이드스크린</PresentationFormat>
  <Paragraphs>45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캡스톤디자인 5주차 발표</vt:lpstr>
      <vt:lpstr>Transformer</vt:lpstr>
      <vt:lpstr>Transformer</vt:lpstr>
      <vt:lpstr>Transformer</vt:lpstr>
      <vt:lpstr>LSTM-Transformer</vt:lpstr>
      <vt:lpstr>LSTM-Transformer</vt:lpstr>
      <vt:lpstr>LSTM-Transformer</vt:lpstr>
      <vt:lpstr>LSTM-Transformer</vt:lpstr>
      <vt:lpstr>참고문헌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Inseop Seo</dc:creator>
  <cp:lastModifiedBy>Inseop Seo</cp:lastModifiedBy>
  <cp:revision>20</cp:revision>
  <dcterms:created xsi:type="dcterms:W3CDTF">2025-04-07T15:50:45Z</dcterms:created>
  <dcterms:modified xsi:type="dcterms:W3CDTF">2025-04-10T06:03:56Z</dcterms:modified>
</cp:coreProperties>
</file>