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9" r:id="rId5"/>
    <p:sldId id="267" r:id="rId6"/>
    <p:sldId id="262" r:id="rId7"/>
    <p:sldId id="257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eop Seo" initials="IS" lastIdx="1" clrIdx="0">
    <p:extLst>
      <p:ext uri="{19B8F6BF-5375-455C-9EA6-DF929625EA0E}">
        <p15:presenceInfo xmlns:p15="http://schemas.microsoft.com/office/powerpoint/2012/main" userId="6f277c5a1d254d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585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273-945D-4505-998A-F4CA5AA702A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3524-E5B6-4CAC-896D-5A3829789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5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7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9F44-4CDC-76EE-D6CC-F09C729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29472-D2C2-0A59-C3E2-20257EF0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80AC0-C8AD-C142-4D1E-360AC61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3A4B-01F3-4676-D48D-2E0C55B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FC1E9-4CF2-FBA4-9C74-F4F83C6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E90-E28A-C062-7929-761AC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38524-236B-6984-EB48-3896DA7D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39D8-792D-A4DB-DB5F-18A050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E351-B9E5-F773-1D08-FE25052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510D-CA92-3B4E-F085-30D8B16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7FE0-6A9F-8564-4942-66C38CC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087DC-1C18-C65C-3D40-FB004F07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669A-5AFB-2D1F-2E62-364DA30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D2238-162B-F356-8F0B-113339E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7F8F-211F-3279-D262-DA1479C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1CA5-6560-E62F-01C4-41346A5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0A26-0D92-1600-3533-7D0A26EA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96FC-003C-028E-FC2F-EA8E50F1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D9AB-F889-8520-A368-DD952A9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8FAA-C408-5C51-C17B-2C7C681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8FDE-ECE9-A7EC-423E-23DA874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F5DE-502E-DE81-EE79-24482729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B98D-A488-F9C7-F0F8-F7784D63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DCAE9-25E9-10EE-54BE-191733F9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E1562-1569-7FB0-55C9-B143700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AFBB-6317-6F29-6407-D7305D7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18EEF-23BD-9DA5-CAB4-3399A15F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116B2-05C3-CCC0-E86D-51417710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7DFC-066B-01DF-DAA8-40D2B6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442F-1BF7-EC25-8136-F618DDC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5C-811F-5AAA-6E5B-4AA2399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029C-F3F8-2CD1-482F-C8898DF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502C-CD23-29E6-F3FF-30C26A89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AA922-DC27-BA47-4380-6E3E2DEE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0ABCF-6A27-A8D8-EE22-9B789392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C1A98-2C90-8F5A-E0CA-B54B0BB8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EAA3B-0A94-F526-B0AF-E5D43D13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11111-9D86-A641-3DFF-B65AFEC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5D873-52DE-4680-DF05-89BB9C1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A40B-7508-975F-C92D-8CEE7347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ACAA7-746C-BA6F-1BED-A5C2302A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AAF90-5F15-A212-DF66-4C9A82C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557E5-770A-198C-4DB2-19CB13B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6C4F-C93D-4F3A-F176-BE0576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669F1-1AA3-813B-4164-05FAFD7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7B8C-3A1B-C6B9-3F54-D4B4CBB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7B32F-B253-9A3C-72A0-F05CA212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287D9-9EC1-AB50-CE11-95DCF886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E34F1-9765-B1D6-AAE0-C93B8AF3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3D9A-EE09-BF42-4803-3656A73A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AC86-8DED-6811-EBCC-A3C100F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9455B-3636-EEC6-78E6-281431C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D15C-AC1B-9310-1075-97C2464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130F6-26ED-BE3C-7BEA-2A3B986F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13ED6-651E-A677-854E-D51D223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E0025-3C97-7206-4E8D-1C9ECB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7C7D-A74B-B71B-4880-CAFF83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787AD-FD4B-FEAF-A9AB-77E6F1A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0002-F75B-6CDC-272D-D8F11EE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4AA5-A517-60A5-5648-2C46BAD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5E00-2AF5-5969-CFAC-0F7A1B72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CA87-4475-DE5E-CFD9-29A15DE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915D-F5AB-1F12-F042-2A97FD87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aceai.github.io/2019/03/21/Anomaly_Detection_With_LSTM-AE/" TargetMode="External"/><Relationship Id="rId2" Type="http://schemas.openxmlformats.org/officeDocument/2006/relationships/hyperlink" Target="https://pasus.tistory.com/2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yourlight.tistory.com/29" TargetMode="External"/><Relationship Id="rId5" Type="http://schemas.openxmlformats.org/officeDocument/2006/relationships/hyperlink" Target="https://www.researchgate.net/figure/LSTM-Autoencoder-Architecture_fig2_367170294" TargetMode="External"/><Relationship Id="rId4" Type="http://schemas.openxmlformats.org/officeDocument/2006/relationships/hyperlink" Target="https://velog.io/@jaehyeong/LSTM-Autoencoder-for-Anomaly-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0F608-547F-146D-1C23-97A6B00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4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E0C03-D1B2-C2F7-3981-44ED290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4582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FB34-5BE5-F596-E0AD-84125EB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Curve Shifting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A0B70-BCF2-AF8A-7F02-0E263730BC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521" y="1825625"/>
            <a:ext cx="4384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30BE8-A0DD-430C-94C1-ABCA8921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미래를 예측하기 위한 방법 중 하나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데이터의 시점을 변화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오른쪽의 예시를 들면 </a:t>
            </a:r>
            <a:r>
              <a:rPr lang="en-US" altLang="ko-KR" sz="1800" dirty="0"/>
              <a:t>2</a:t>
            </a:r>
            <a:r>
              <a:rPr lang="ko-KR" altLang="en-US" sz="1800" dirty="0"/>
              <a:t>일 전에 비정상 신호를 예측하고자 한다면 비정상 신호가 발생한 날짜로부터 </a:t>
            </a:r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r>
              <a:rPr lang="ko-KR" altLang="en-US" sz="1800" dirty="0">
                <a:solidFill>
                  <a:srgbClr val="FF0000"/>
                </a:solidFill>
              </a:rPr>
              <a:t>일 전까지의 데이터를 비정상 신호로 바꿈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비정상 신호가 발생하기 전에 </a:t>
            </a:r>
            <a:r>
              <a:rPr lang="ko-KR" altLang="en-US" sz="1800" dirty="0">
                <a:solidFill>
                  <a:srgbClr val="FF0000"/>
                </a:solidFill>
              </a:rPr>
              <a:t>어떤 조짐이 있을 것이라는 가정</a:t>
            </a:r>
            <a:r>
              <a:rPr lang="ko-KR" altLang="en-US" sz="1800" dirty="0"/>
              <a:t>을 가지고 학습하는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039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F49BBC-50C0-A1CC-A97C-73B59CDA2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지수가중이동평균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3D02370-1812-DF29-A846-EAE8A595D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Exponentially Weighted Moving Average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04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DC1D-DA2C-F948-F6D6-34A983DC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이동 평균 </a:t>
            </a:r>
            <a:r>
              <a:rPr lang="en-US" altLang="ko-KR" sz="4000" dirty="0"/>
              <a:t>(Moving Average)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A2723-A458-F57D-3922-EAF9ECEF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69"/>
            <a:ext cx="10515600" cy="4351338"/>
          </a:xfrm>
        </p:spPr>
        <p:txBody>
          <a:bodyPr/>
          <a:lstStyle/>
          <a:p>
            <a:r>
              <a:rPr lang="ko-KR" altLang="en-US" dirty="0"/>
              <a:t>최근의 자료를 반영하여 데이터의 경향을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F543C82-BDBE-0770-EC16-4512F1B3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4" y="3125132"/>
            <a:ext cx="80200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DC08E98-E1F6-573F-6B41-5189B9DC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4955821"/>
            <a:ext cx="4048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BC8D3-75F3-4406-C89A-EE7310D6E662}"/>
              </a:ext>
            </a:extLst>
          </p:cNvPr>
          <p:cNvSpPr txBox="1"/>
          <p:nvPr/>
        </p:nvSpPr>
        <p:spPr>
          <a:xfrm>
            <a:off x="5212672" y="3902637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이동평균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E0B9B-0AF6-3FD2-BAE1-10FD4E27DDF1}"/>
              </a:ext>
            </a:extLst>
          </p:cNvPr>
          <p:cNvSpPr txBox="1"/>
          <p:nvPr/>
        </p:nvSpPr>
        <p:spPr>
          <a:xfrm>
            <a:off x="5146828" y="5741410"/>
            <a:ext cx="189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이동평균</a:t>
            </a:r>
          </a:p>
        </p:txBody>
      </p:sp>
    </p:spTree>
    <p:extLst>
      <p:ext uri="{BB962C8B-B14F-4D97-AF65-F5344CB8AC3E}">
        <p14:creationId xmlns:p14="http://schemas.microsoft.com/office/powerpoint/2010/main" val="14797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E7A5F-E8E8-3C70-7C5B-52B4DF12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가중 평균 </a:t>
            </a:r>
            <a:r>
              <a:rPr lang="en-US" altLang="ko-KR" sz="4000" dirty="0"/>
              <a:t>(Weighted Average)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75BCC-3ABE-CB2C-85C2-F5C21505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항목마다 가중치를 다르게 부여함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25949E-5748-553A-5AB7-465F7F1D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01" y="3429000"/>
            <a:ext cx="4755397" cy="196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0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34D09-C875-B040-FA01-3E59CCD1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가중 이동 평균 </a:t>
            </a:r>
            <a:r>
              <a:rPr lang="en-US" altLang="ko-KR" sz="4000" dirty="0"/>
              <a:t>(Weighted Moving Average)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438F5-753B-D2FB-871C-38A1CE62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 평균과 이동 평균을 합친 개념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204D5E-570C-7D0A-B854-C6453ED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2834481"/>
            <a:ext cx="88868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6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98B0C-FE28-4D9B-38C2-899735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지수 가중 이동 평균</a:t>
            </a:r>
            <a:r>
              <a:rPr lang="en-US" altLang="ko-KR" sz="4000" dirty="0"/>
              <a:t>(Exponentially Weighted Moving Average)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1452E-C2BD-1DAA-1ACC-133484CBF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최근으로부터 멀어질수록 급격하게 가중치를 떨어뜨려서 계산</a:t>
                </a:r>
                <a:endParaRPr lang="en-US" altLang="ko-KR" dirty="0"/>
              </a:p>
              <a:p>
                <a:r>
                  <a:rPr lang="en-US" altLang="ko-KR" dirty="0"/>
                  <a:t>0 &lt;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&lt; 1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1452E-C2BD-1DAA-1ACC-133484CBF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E157ACE7-266E-2AD6-AD6B-7498DB4C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001294"/>
            <a:ext cx="68008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E0F65CD-9ACA-9B98-94B6-1713C522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2" y="4621212"/>
            <a:ext cx="39909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945DC97-89AE-F23D-0D33-E7958AB0C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6" y="5105797"/>
            <a:ext cx="34004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1883-4B72-3882-5BEA-733AB2A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C205-2D68-8506-3F4C-76B5BA9D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34503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https://pasus.tistory.com/267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https://inspaceai.github.io/2019/03/21/Anomaly_Detection_With_LSTM-AE/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https://velog.io/@jaehyeong/LSTM-Autoencoder-for-Anomaly-Detection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https://www.researchgate.net/figure/LSTM-Autoencoder-Architecture_fig2_367170294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https://toyourlight.tistory.com/29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8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1BDF2EF-94A4-7A28-EF28-34D4EC2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6D94-1C7C-A306-E735-1DE4B4D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4A5D-8F28-93B0-06A2-C54A27C5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Autoencoder</a:t>
            </a:r>
            <a:r>
              <a:rPr lang="ko-KR" altLang="en-US" sz="2400" dirty="0"/>
              <a:t>는 입력 데이터를 낮은 차원의 표현</a:t>
            </a:r>
            <a:r>
              <a:rPr lang="en-US" altLang="ko-KR" sz="2400" dirty="0"/>
              <a:t>(Latent Space)</a:t>
            </a:r>
            <a:r>
              <a:rPr lang="ko-KR" altLang="en-US" sz="2400" dirty="0"/>
              <a:t>으로 변환하고 이를 다시 원래 형태로 복원하는 신경망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가지의 주요 구성 부분이 있음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Encoder: </a:t>
            </a:r>
            <a:r>
              <a:rPr lang="ko-KR" altLang="en-US" sz="2000" dirty="0"/>
              <a:t>데이터를 </a:t>
            </a:r>
            <a:r>
              <a:rPr lang="ko-KR" altLang="en-US" sz="2000" b="1" dirty="0">
                <a:solidFill>
                  <a:srgbClr val="C00000"/>
                </a:solidFill>
              </a:rPr>
              <a:t>압축</a:t>
            </a:r>
            <a:r>
              <a:rPr lang="ko-KR" altLang="en-US" sz="2000" dirty="0"/>
              <a:t>하여 중요한 부분만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Decoder: </a:t>
            </a:r>
            <a:r>
              <a:rPr lang="ko-KR" altLang="en-US" sz="2000" dirty="0"/>
              <a:t>압축된 데이터를 기반으로 </a:t>
            </a:r>
            <a:r>
              <a:rPr lang="ko-KR" altLang="en-US" sz="2000" b="1" dirty="0">
                <a:solidFill>
                  <a:srgbClr val="C00000"/>
                </a:solidFill>
              </a:rPr>
              <a:t>원본 복원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Autoencoder</a:t>
            </a:r>
            <a:r>
              <a:rPr lang="ko-KR" altLang="en-US" sz="2400" dirty="0"/>
              <a:t>는 차원 축소와 이상 탐지에 쓰일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2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CEAE-C02F-D3C0-03D8-2FF4831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277-DE03-EF34-46E2-D9944500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정상적인 데이터만을 입력으로 받게 된다면 원본 데이터와 </a:t>
            </a:r>
            <a:r>
              <a:rPr lang="ko-KR" altLang="en-US" sz="2400" dirty="0" err="1"/>
              <a:t>디코더가</a:t>
            </a:r>
            <a:r>
              <a:rPr lang="ko-KR" altLang="en-US" sz="2400" dirty="0"/>
              <a:t> 복원한 데이터의 오차는 작게 될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반대로 말하면 두 데이터의 오차가 </a:t>
            </a:r>
            <a:r>
              <a:rPr lang="ko-KR" altLang="en-US" sz="2400" dirty="0">
                <a:solidFill>
                  <a:srgbClr val="FF0000"/>
                </a:solidFill>
              </a:rPr>
              <a:t>임계치</a:t>
            </a:r>
            <a:r>
              <a:rPr lang="en-US" altLang="ko-KR" sz="2400" dirty="0">
                <a:solidFill>
                  <a:srgbClr val="FF0000"/>
                </a:solidFill>
              </a:rPr>
              <a:t>(threshold)</a:t>
            </a:r>
            <a:r>
              <a:rPr lang="ko-KR" altLang="en-US" sz="2400" dirty="0">
                <a:solidFill>
                  <a:srgbClr val="FF0000"/>
                </a:solidFill>
              </a:rPr>
              <a:t>를 넘어가게 된다면 이상</a:t>
            </a:r>
            <a:r>
              <a:rPr lang="ko-KR" altLang="en-US" sz="2400" dirty="0"/>
              <a:t>이라고 정의할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30" name="Picture 6" descr="AutoEncoder">
            <a:extLst>
              <a:ext uri="{FF2B5EF4-FFF2-40B4-BE49-F238E27FC236}">
                <a16:creationId xmlns:a16="http://schemas.microsoft.com/office/drawing/2014/main" id="{3A21286B-4673-49C6-1B34-143F4B27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0" y="4115827"/>
            <a:ext cx="5942120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Encoder">
            <a:extLst>
              <a:ext uri="{FF2B5EF4-FFF2-40B4-BE49-F238E27FC236}">
                <a16:creationId xmlns:a16="http://schemas.microsoft.com/office/drawing/2014/main" id="{6CAD02E3-3C10-B4DF-8641-4A60F1E7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51" y="4158094"/>
            <a:ext cx="5951969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6D7-53E8-3DAB-2590-8C5C51A1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Autoencoder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EA4AC-351E-67ED-E066-BABA28EA62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79" y="2464515"/>
            <a:ext cx="8585641" cy="307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8B59-7A54-CE88-A19A-F16953A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2C859-A847-9855-08C5-B3744B96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Autoencoder</a:t>
            </a:r>
            <a:r>
              <a:rPr lang="ko-KR" altLang="en-US" dirty="0"/>
              <a:t>는 시간적인 특성을 담기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시간적인 특성을 담을 수 있는 </a:t>
            </a:r>
            <a:r>
              <a:rPr lang="en-US" altLang="ko-KR" dirty="0"/>
              <a:t>LSTM</a:t>
            </a:r>
            <a:r>
              <a:rPr lang="ko-KR" altLang="en-US" dirty="0"/>
              <a:t>과 결합함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800" dirty="0"/>
              <a:t>LSTM-Autoencoder</a:t>
            </a:r>
            <a:r>
              <a:rPr lang="ko-KR" altLang="en-US" sz="2800" dirty="0"/>
              <a:t>는 비지도</a:t>
            </a:r>
            <a:r>
              <a:rPr lang="en-US" altLang="ko-KR" sz="2800" dirty="0"/>
              <a:t>(Unsupervised) </a:t>
            </a:r>
            <a:r>
              <a:rPr lang="ko-KR" altLang="en-US" sz="2800" dirty="0"/>
              <a:t>학습의 방법으로 훈련</a:t>
            </a:r>
          </a:p>
        </p:txBody>
      </p:sp>
    </p:spTree>
    <p:extLst>
      <p:ext uri="{BB962C8B-B14F-4D97-AF65-F5344CB8AC3E}">
        <p14:creationId xmlns:p14="http://schemas.microsoft.com/office/powerpoint/2010/main" val="9693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5483-0598-B9EE-B281-E7806A8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B88B-7D32-FE59-7D69-2B95CB5C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Time-Series Data</a:t>
            </a:r>
            <a:r>
              <a:rPr lang="ko-KR" altLang="en-US" sz="2400" dirty="0"/>
              <a:t>를 처리하기 위한 </a:t>
            </a:r>
            <a:r>
              <a:rPr lang="en-US" altLang="ko-KR" sz="2400" dirty="0"/>
              <a:t>LSTM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Autoencoder </a:t>
            </a:r>
            <a:r>
              <a:rPr lang="ko-KR" altLang="en-US" sz="2400" dirty="0"/>
              <a:t>모델</a:t>
            </a:r>
            <a:endParaRPr lang="en-US" altLang="ko-KR" sz="2400" dirty="0"/>
          </a:p>
          <a:p>
            <a:r>
              <a:rPr lang="ko-KR" altLang="en-US" sz="2400" dirty="0"/>
              <a:t>입력 데이터를 학습하여 </a:t>
            </a:r>
            <a:r>
              <a:rPr lang="ko-KR" altLang="en-US" sz="2400" b="1" dirty="0"/>
              <a:t>다시 복원</a:t>
            </a:r>
            <a:r>
              <a:rPr lang="ko-KR" altLang="en-US" sz="2400" dirty="0"/>
              <a:t>하는 방식으로 특징을 학습</a:t>
            </a:r>
            <a:endParaRPr lang="en-US" altLang="ko-KR" sz="2400" dirty="0"/>
          </a:p>
          <a:p>
            <a:r>
              <a:rPr lang="ko-KR" altLang="en-US" sz="2400" dirty="0"/>
              <a:t>주로 </a:t>
            </a:r>
            <a:r>
              <a:rPr lang="ko-KR" altLang="en-US" sz="2400" b="1" dirty="0"/>
              <a:t>이상 탐지</a:t>
            </a:r>
            <a:r>
              <a:rPr lang="en-US" altLang="ko-KR" sz="2400" b="1" dirty="0"/>
              <a:t>(Anomaly Detection)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b="1" dirty="0"/>
              <a:t>시계열 데이터 특징 추출</a:t>
            </a:r>
            <a:r>
              <a:rPr lang="en-US" altLang="ko-KR" sz="2400" b="1" dirty="0"/>
              <a:t>(Feature Extraction)</a:t>
            </a:r>
            <a:r>
              <a:rPr lang="en-US" altLang="ko-KR" sz="2400" dirty="0"/>
              <a:t> </a:t>
            </a:r>
            <a:r>
              <a:rPr lang="ko-KR" altLang="en-US" sz="2400" dirty="0"/>
              <a:t>에 활용됨</a:t>
            </a:r>
          </a:p>
        </p:txBody>
      </p:sp>
      <p:pic>
        <p:nvPicPr>
          <p:cNvPr id="2052" name="Picture 4" descr="LSTM-Autoencoder Architecture.">
            <a:extLst>
              <a:ext uri="{FF2B5EF4-FFF2-40B4-BE49-F238E27FC236}">
                <a16:creationId xmlns:a16="http://schemas.microsoft.com/office/drawing/2014/main" id="{92696B66-2E3C-7D30-3E2C-F88677DF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86" y="4001294"/>
            <a:ext cx="7253827" cy="2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7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28550-689D-1AD8-0F8B-E00410E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CA2B-B3F7-4412-FF2D-BCCF2FFC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Reconstruction Loss: </a:t>
            </a:r>
            <a:r>
              <a:rPr lang="ko-KR" altLang="en-US" sz="2400" dirty="0"/>
              <a:t>많이 사용되는 방식은 </a:t>
            </a:r>
            <a:r>
              <a:rPr lang="en-US" altLang="ko-KR" sz="2400" dirty="0"/>
              <a:t>MSE(Mean Squared Error)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원본 데이터와 복원 데이터 간의 오차를 최소화하는 방식으로 학습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BB0D7F-D750-24E2-40CF-7035163B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87" y="2392112"/>
            <a:ext cx="3755225" cy="12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1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CAAC-C2FD-FCB6-44C9-2295635C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FDAF-6814-3EE2-3744-DC69F210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5976B-DE43-BB69-73BB-3FFF7D1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다만</a:t>
            </a:r>
            <a:r>
              <a:rPr lang="en-US" altLang="ko-KR" sz="2400" dirty="0"/>
              <a:t>, LSTM-Autoencoder</a:t>
            </a:r>
            <a:r>
              <a:rPr lang="ko-KR" altLang="en-US" sz="2400" dirty="0"/>
              <a:t>을 학습시키기 위해서는 정상 데이터만이 훈련 데이터로 이용되어야 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비정상적인 데이터가 섞인 데이터를 활용하고 싶다면 </a:t>
            </a:r>
            <a:r>
              <a:rPr lang="ko-KR" altLang="en-US" sz="2400" dirty="0" err="1">
                <a:solidFill>
                  <a:srgbClr val="FF0000"/>
                </a:solidFill>
              </a:rPr>
              <a:t>전처리</a:t>
            </a:r>
            <a:r>
              <a:rPr lang="ko-KR" altLang="en-US" sz="2400" dirty="0">
                <a:solidFill>
                  <a:srgbClr val="FF0000"/>
                </a:solidFill>
              </a:rPr>
              <a:t> 과정이 필요</a:t>
            </a: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현재 시점</a:t>
            </a:r>
            <a:r>
              <a:rPr lang="ko-KR" altLang="en-US" sz="2400" dirty="0"/>
              <a:t>에서 이상을 탐지하는 것은 의미가 없음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이미 사고가 발생했기 때문</a:t>
            </a:r>
            <a:r>
              <a:rPr lang="en-US" altLang="ko-KR" sz="20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따라서 </a:t>
            </a:r>
            <a:r>
              <a:rPr lang="en-US" altLang="ko-KR" sz="2400" dirty="0"/>
              <a:t>Future Value</a:t>
            </a:r>
            <a:r>
              <a:rPr lang="ko-KR" altLang="en-US" sz="2400" dirty="0"/>
              <a:t>를 예측하는 방법이 필요함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48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410</Words>
  <Application>Microsoft Office PowerPoint</Application>
  <PresentationFormat>와이드스크린</PresentationFormat>
  <Paragraphs>70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캡스톤디자인 4주차 발표</vt:lpstr>
      <vt:lpstr>LSTM-Autoencoder</vt:lpstr>
      <vt:lpstr>What Is Autoencoder?</vt:lpstr>
      <vt:lpstr>What Is Autoencoder?</vt:lpstr>
      <vt:lpstr>Autoencoder</vt:lpstr>
      <vt:lpstr>LSTM-Autoencoder</vt:lpstr>
      <vt:lpstr>LSTM-Autoencoder</vt:lpstr>
      <vt:lpstr>LSTM-Autoencoder</vt:lpstr>
      <vt:lpstr>LSTM-Autoencoder</vt:lpstr>
      <vt:lpstr>Curve Shifting</vt:lpstr>
      <vt:lpstr>지수가중이동평균</vt:lpstr>
      <vt:lpstr>이동 평균 (Moving Average)</vt:lpstr>
      <vt:lpstr>가중 평균 (Weighted Average)</vt:lpstr>
      <vt:lpstr>가중 이동 평균 (Weighted Moving Average)</vt:lpstr>
      <vt:lpstr>지수 가중 이동 평균(Exponentially Weighted Moving Average)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28</cp:revision>
  <dcterms:created xsi:type="dcterms:W3CDTF">2025-04-01T05:21:25Z</dcterms:created>
  <dcterms:modified xsi:type="dcterms:W3CDTF">2025-04-03T06:03:04Z</dcterms:modified>
</cp:coreProperties>
</file>