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494B7-7E54-4ABD-B82B-CE076061767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1F98DF-2664-4796-AD91-5D04544B3EF6}">
      <dgm:prSet/>
      <dgm:spPr/>
      <dgm:t>
        <a:bodyPr/>
        <a:lstStyle/>
        <a:p>
          <a:r>
            <a:rPr lang="en-FI" dirty="0"/>
            <a:t>Data:Avocado data from class lecture</a:t>
          </a:r>
          <a:endParaRPr lang="en-US" dirty="0"/>
        </a:p>
      </dgm:t>
    </dgm:pt>
    <dgm:pt modelId="{1573EFA8-F883-4962-8935-72C56A7D5C60}" type="parTrans" cxnId="{5E8ED895-EA18-4849-A4E9-FE30EC9D2A11}">
      <dgm:prSet/>
      <dgm:spPr/>
      <dgm:t>
        <a:bodyPr/>
        <a:lstStyle/>
        <a:p>
          <a:endParaRPr lang="en-US"/>
        </a:p>
      </dgm:t>
    </dgm:pt>
    <dgm:pt modelId="{94A0102F-1D52-44C3-80FF-B3E112EC3026}" type="sibTrans" cxnId="{5E8ED895-EA18-4849-A4E9-FE30EC9D2A11}">
      <dgm:prSet/>
      <dgm:spPr/>
      <dgm:t>
        <a:bodyPr/>
        <a:lstStyle/>
        <a:p>
          <a:endParaRPr lang="en-US"/>
        </a:p>
      </dgm:t>
    </dgm:pt>
    <dgm:pt modelId="{891B6E3C-3B0D-4741-BA7C-7F43EBBB4F7C}">
      <dgm:prSet/>
      <dgm:spPr/>
      <dgm:t>
        <a:bodyPr/>
        <a:lstStyle/>
        <a:p>
          <a:r>
            <a:rPr lang="en-FI"/>
            <a:t>Tools: jupyter notebook, pandas, Numpy, scikitlearn, std.scaler</a:t>
          </a:r>
          <a:endParaRPr lang="en-US"/>
        </a:p>
      </dgm:t>
    </dgm:pt>
    <dgm:pt modelId="{E8E47F1E-2013-4968-B908-06037DE0A511}" type="parTrans" cxnId="{7D9DEA15-5B6C-414B-9F4F-DE2D9278F682}">
      <dgm:prSet/>
      <dgm:spPr/>
      <dgm:t>
        <a:bodyPr/>
        <a:lstStyle/>
        <a:p>
          <a:endParaRPr lang="en-US"/>
        </a:p>
      </dgm:t>
    </dgm:pt>
    <dgm:pt modelId="{711325CD-705C-4D74-B00B-4491D53E3CEF}" type="sibTrans" cxnId="{7D9DEA15-5B6C-414B-9F4F-DE2D9278F682}">
      <dgm:prSet/>
      <dgm:spPr/>
      <dgm:t>
        <a:bodyPr/>
        <a:lstStyle/>
        <a:p>
          <a:endParaRPr lang="en-US"/>
        </a:p>
      </dgm:t>
    </dgm:pt>
    <dgm:pt modelId="{A734F968-4B44-7E48-AA07-B64248149AEC}" type="pres">
      <dgm:prSet presAssocID="{A78494B7-7E54-4ABD-B82B-CE0760617674}" presName="outerComposite" presStyleCnt="0">
        <dgm:presLayoutVars>
          <dgm:chMax val="5"/>
          <dgm:dir/>
          <dgm:resizeHandles val="exact"/>
        </dgm:presLayoutVars>
      </dgm:prSet>
      <dgm:spPr/>
    </dgm:pt>
    <dgm:pt modelId="{ECD850C9-3DA9-EC49-AF79-88D3488503F1}" type="pres">
      <dgm:prSet presAssocID="{A78494B7-7E54-4ABD-B82B-CE0760617674}" presName="dummyMaxCanvas" presStyleCnt="0">
        <dgm:presLayoutVars/>
      </dgm:prSet>
      <dgm:spPr/>
    </dgm:pt>
    <dgm:pt modelId="{0BBA479F-2DE2-7E4E-81E8-0C3CE2305B4A}" type="pres">
      <dgm:prSet presAssocID="{A78494B7-7E54-4ABD-B82B-CE0760617674}" presName="TwoNodes_1" presStyleLbl="node1" presStyleIdx="0" presStyleCnt="2">
        <dgm:presLayoutVars>
          <dgm:bulletEnabled val="1"/>
        </dgm:presLayoutVars>
      </dgm:prSet>
      <dgm:spPr/>
    </dgm:pt>
    <dgm:pt modelId="{90858BA9-7B91-D04A-83BE-679F73E1C328}" type="pres">
      <dgm:prSet presAssocID="{A78494B7-7E54-4ABD-B82B-CE0760617674}" presName="TwoNodes_2" presStyleLbl="node1" presStyleIdx="1" presStyleCnt="2">
        <dgm:presLayoutVars>
          <dgm:bulletEnabled val="1"/>
        </dgm:presLayoutVars>
      </dgm:prSet>
      <dgm:spPr/>
    </dgm:pt>
    <dgm:pt modelId="{32AC7CC3-8039-3644-865F-66355D3A7D88}" type="pres">
      <dgm:prSet presAssocID="{A78494B7-7E54-4ABD-B82B-CE0760617674}" presName="TwoConn_1-2" presStyleLbl="fgAccFollowNode1" presStyleIdx="0" presStyleCnt="1">
        <dgm:presLayoutVars>
          <dgm:bulletEnabled val="1"/>
        </dgm:presLayoutVars>
      </dgm:prSet>
      <dgm:spPr/>
    </dgm:pt>
    <dgm:pt modelId="{8684CC65-2265-BB42-818B-8D4BC9761EEB}" type="pres">
      <dgm:prSet presAssocID="{A78494B7-7E54-4ABD-B82B-CE0760617674}" presName="TwoNodes_1_text" presStyleLbl="node1" presStyleIdx="1" presStyleCnt="2">
        <dgm:presLayoutVars>
          <dgm:bulletEnabled val="1"/>
        </dgm:presLayoutVars>
      </dgm:prSet>
      <dgm:spPr/>
    </dgm:pt>
    <dgm:pt modelId="{3E5E50DC-6CE7-7546-9DB9-3580032F9877}" type="pres">
      <dgm:prSet presAssocID="{A78494B7-7E54-4ABD-B82B-CE07606176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7C20111-9545-8B46-8A1A-246C3197367B}" type="presOf" srcId="{A78494B7-7E54-4ABD-B82B-CE0760617674}" destId="{A734F968-4B44-7E48-AA07-B64248149AEC}" srcOrd="0" destOrd="0" presId="urn:microsoft.com/office/officeart/2005/8/layout/vProcess5"/>
    <dgm:cxn modelId="{7D9DEA15-5B6C-414B-9F4F-DE2D9278F682}" srcId="{A78494B7-7E54-4ABD-B82B-CE0760617674}" destId="{891B6E3C-3B0D-4741-BA7C-7F43EBBB4F7C}" srcOrd="1" destOrd="0" parTransId="{E8E47F1E-2013-4968-B908-06037DE0A511}" sibTransId="{711325CD-705C-4D74-B00B-4491D53E3CEF}"/>
    <dgm:cxn modelId="{491CA83C-7CBF-A04E-AFF9-1F0897C1A63F}" type="presOf" srcId="{B11F98DF-2664-4796-AD91-5D04544B3EF6}" destId="{0BBA479F-2DE2-7E4E-81E8-0C3CE2305B4A}" srcOrd="0" destOrd="0" presId="urn:microsoft.com/office/officeart/2005/8/layout/vProcess5"/>
    <dgm:cxn modelId="{5E8ED895-EA18-4849-A4E9-FE30EC9D2A11}" srcId="{A78494B7-7E54-4ABD-B82B-CE0760617674}" destId="{B11F98DF-2664-4796-AD91-5D04544B3EF6}" srcOrd="0" destOrd="0" parTransId="{1573EFA8-F883-4962-8935-72C56A7D5C60}" sibTransId="{94A0102F-1D52-44C3-80FF-B3E112EC3026}"/>
    <dgm:cxn modelId="{77801FD1-2A27-A848-9F2B-BB6E3D875B73}" type="presOf" srcId="{891B6E3C-3B0D-4741-BA7C-7F43EBBB4F7C}" destId="{3E5E50DC-6CE7-7546-9DB9-3580032F9877}" srcOrd="1" destOrd="0" presId="urn:microsoft.com/office/officeart/2005/8/layout/vProcess5"/>
    <dgm:cxn modelId="{CFD928D2-744E-1C4F-97DA-426BB3D6FA49}" type="presOf" srcId="{891B6E3C-3B0D-4741-BA7C-7F43EBBB4F7C}" destId="{90858BA9-7B91-D04A-83BE-679F73E1C328}" srcOrd="0" destOrd="0" presId="urn:microsoft.com/office/officeart/2005/8/layout/vProcess5"/>
    <dgm:cxn modelId="{FBFBD7D7-154E-B148-B964-C1D7FFAC82EE}" type="presOf" srcId="{B11F98DF-2664-4796-AD91-5D04544B3EF6}" destId="{8684CC65-2265-BB42-818B-8D4BC9761EEB}" srcOrd="1" destOrd="0" presId="urn:microsoft.com/office/officeart/2005/8/layout/vProcess5"/>
    <dgm:cxn modelId="{712189E7-6D9D-4A41-B11E-837107330759}" type="presOf" srcId="{94A0102F-1D52-44C3-80FF-B3E112EC3026}" destId="{32AC7CC3-8039-3644-865F-66355D3A7D88}" srcOrd="0" destOrd="0" presId="urn:microsoft.com/office/officeart/2005/8/layout/vProcess5"/>
    <dgm:cxn modelId="{C6D0F370-9980-1E49-8577-32C40921EBD1}" type="presParOf" srcId="{A734F968-4B44-7E48-AA07-B64248149AEC}" destId="{ECD850C9-3DA9-EC49-AF79-88D3488503F1}" srcOrd="0" destOrd="0" presId="urn:microsoft.com/office/officeart/2005/8/layout/vProcess5"/>
    <dgm:cxn modelId="{A06F4500-4234-D84F-93C8-90042470F2D5}" type="presParOf" srcId="{A734F968-4B44-7E48-AA07-B64248149AEC}" destId="{0BBA479F-2DE2-7E4E-81E8-0C3CE2305B4A}" srcOrd="1" destOrd="0" presId="urn:microsoft.com/office/officeart/2005/8/layout/vProcess5"/>
    <dgm:cxn modelId="{2280F23B-BDF4-AD4F-BA22-CCCD4B06E567}" type="presParOf" srcId="{A734F968-4B44-7E48-AA07-B64248149AEC}" destId="{90858BA9-7B91-D04A-83BE-679F73E1C328}" srcOrd="2" destOrd="0" presId="urn:microsoft.com/office/officeart/2005/8/layout/vProcess5"/>
    <dgm:cxn modelId="{EE5B5258-7EF3-894F-9186-F10B50C7B838}" type="presParOf" srcId="{A734F968-4B44-7E48-AA07-B64248149AEC}" destId="{32AC7CC3-8039-3644-865F-66355D3A7D88}" srcOrd="3" destOrd="0" presId="urn:microsoft.com/office/officeart/2005/8/layout/vProcess5"/>
    <dgm:cxn modelId="{B4BFF12E-50A1-3D42-81B6-53F799849E7C}" type="presParOf" srcId="{A734F968-4B44-7E48-AA07-B64248149AEC}" destId="{8684CC65-2265-BB42-818B-8D4BC9761EEB}" srcOrd="4" destOrd="0" presId="urn:microsoft.com/office/officeart/2005/8/layout/vProcess5"/>
    <dgm:cxn modelId="{4C593054-8ECF-DD48-98F7-0BC8D0F1CE6B}" type="presParOf" srcId="{A734F968-4B44-7E48-AA07-B64248149AEC}" destId="{3E5E50DC-6CE7-7546-9DB9-3580032F987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A479F-2DE2-7E4E-81E8-0C3CE2305B4A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800" kern="1200" dirty="0"/>
            <a:t>Data:Avocado data from class lecture</a:t>
          </a:r>
          <a:endParaRPr lang="en-US" sz="2800" kern="1200" dirty="0"/>
        </a:p>
      </dsp:txBody>
      <dsp:txXfrm>
        <a:off x="63530" y="63530"/>
        <a:ext cx="3321504" cy="2042021"/>
      </dsp:txXfrm>
    </dsp:sp>
    <dsp:sp modelId="{90858BA9-7B91-D04A-83BE-679F73E1C328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800" kern="1200"/>
            <a:t>Tools: jupyter notebook, pandas, Numpy, scikitlearn, std.scaler</a:t>
          </a:r>
          <a:endParaRPr lang="en-US" sz="2800" kern="1200"/>
        </a:p>
      </dsp:txBody>
      <dsp:txXfrm>
        <a:off x="1045309" y="2714630"/>
        <a:ext cx="3044676" cy="2042021"/>
      </dsp:txXfrm>
    </dsp:sp>
    <dsp:sp modelId="{32AC7CC3-8039-3644-865F-66355D3A7D88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9C246A10-5FD8-F289-07BE-C0EB23915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" t="26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6777-98F1-0F17-9B48-167E6FFD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FI" dirty="0">
                <a:solidFill>
                  <a:schemeClr val="bg2">
                    <a:lumMod val="75000"/>
                  </a:schemeClr>
                </a:solidFill>
              </a:rPr>
              <a:t>Avocado Price prediction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6780-99F9-8D25-429C-8E5893B5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FI">
                <a:solidFill>
                  <a:schemeClr val="bg2">
                    <a:lumMod val="75000"/>
                  </a:schemeClr>
                </a:solidFill>
              </a:rPr>
              <a:t>Created by Nobel Barua</a:t>
            </a:r>
          </a:p>
        </p:txBody>
      </p:sp>
    </p:spTree>
    <p:extLst>
      <p:ext uri="{BB962C8B-B14F-4D97-AF65-F5344CB8AC3E}">
        <p14:creationId xmlns:p14="http://schemas.microsoft.com/office/powerpoint/2010/main" val="322413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13B-2036-D6F2-0D75-5D196EFA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 fontScale="90000"/>
          </a:bodyPr>
          <a:lstStyle/>
          <a:p>
            <a:r>
              <a:rPr lang="en-FI" dirty="0"/>
              <a:t>Build the other regressor model with this data and compare the MAE, MSE and R_square score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9162CAE-6A2B-E617-D222-58A6676E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334204"/>
            <a:ext cx="3997362" cy="21852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4EEBE4-BE19-FACE-392E-17386ACC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The table provides a comparison of the performance of different regression models based on the evaluation metrics. Lower MAE and MSE values and higher R2-scores generally indicate better model performance. Therefore, based on the given metrics, the random forest model appears to be the best performer among the listed models which R-Square is higher than the others model</a:t>
            </a:r>
          </a:p>
        </p:txBody>
      </p:sp>
    </p:spTree>
    <p:extLst>
      <p:ext uri="{BB962C8B-B14F-4D97-AF65-F5344CB8AC3E}">
        <p14:creationId xmlns:p14="http://schemas.microsoft.com/office/powerpoint/2010/main" val="10522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D76-EAD2-D286-5AC5-549802F7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Thanks for 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EE5C-64FC-5A7F-1600-3C34BEC3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Happy Coding and Than againks</a:t>
            </a:r>
          </a:p>
        </p:txBody>
      </p:sp>
    </p:spTree>
    <p:extLst>
      <p:ext uri="{BB962C8B-B14F-4D97-AF65-F5344CB8AC3E}">
        <p14:creationId xmlns:p14="http://schemas.microsoft.com/office/powerpoint/2010/main" val="52682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959B-7AEA-C613-FD16-6B9C2655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FI" dirty="0"/>
              <a:t>Steps of Analysis</a:t>
            </a:r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92EF7C92-97B1-D99E-9111-8BE7E7998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7" r="20930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8810-0715-D506-61CE-01CD2665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FI" dirty="0"/>
              <a:t>1)Exploratory  data analysis</a:t>
            </a:r>
          </a:p>
          <a:p>
            <a:r>
              <a:rPr lang="en-FI" dirty="0"/>
              <a:t>2)Answering  the 4 question</a:t>
            </a:r>
          </a:p>
          <a:p>
            <a:r>
              <a:rPr lang="en-FI" dirty="0"/>
              <a:t>3)scalizing the data</a:t>
            </a:r>
          </a:p>
          <a:p>
            <a:r>
              <a:rPr lang="en-FI" dirty="0"/>
              <a:t>4 )Train with Linear regressor model and find the accuracy for test data and train data as predictor</a:t>
            </a:r>
          </a:p>
          <a:p>
            <a:r>
              <a:rPr lang="en-FI" dirty="0"/>
              <a:t>5) Train the data with other regressor model</a:t>
            </a:r>
          </a:p>
          <a:p>
            <a:r>
              <a:rPr lang="en-FI" dirty="0"/>
              <a:t>6)Compare the performance of all regressor model</a:t>
            </a:r>
          </a:p>
        </p:txBody>
      </p:sp>
    </p:spTree>
    <p:extLst>
      <p:ext uri="{BB962C8B-B14F-4D97-AF65-F5344CB8AC3E}">
        <p14:creationId xmlns:p14="http://schemas.microsoft.com/office/powerpoint/2010/main" val="33096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4AEF8-5D21-92E2-C344-75D22BA5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FI">
                <a:solidFill>
                  <a:srgbClr val="FFFFFF"/>
                </a:solidFill>
              </a:rPr>
              <a:t>Tools use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BB3154-BB4D-FB40-391D-73E024C7F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8297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54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2917-9207-A655-DE40-642EECBD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EDA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AEC4-9A45-2475-E5D2-07841C8A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Data initial shape (18249, 14)</a:t>
            </a:r>
          </a:p>
          <a:p>
            <a:r>
              <a:rPr lang="en-FI" dirty="0"/>
              <a:t>After removing unwanted column Data final shape</a:t>
            </a:r>
            <a:r>
              <a:rPr lang="en-GB" dirty="0"/>
              <a:t>  are 18249 rows × 9 columns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958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9BD9-F958-1141-828C-454472C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FI" dirty="0"/>
              <a:t>Answering the 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F79DB-A699-99AE-787E-B47AD19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083" y="643463"/>
            <a:ext cx="5858640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FA87-B327-70B9-949E-6652652A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FI" dirty="0"/>
              <a:t>1st Q:</a:t>
            </a:r>
            <a:r>
              <a:rPr lang="en-GB" dirty="0"/>
              <a:t> Which region are the lowest and highest prices of Avocado?</a:t>
            </a:r>
          </a:p>
          <a:p>
            <a:pPr algn="just"/>
            <a:r>
              <a:rPr lang="en-GB" dirty="0"/>
              <a:t>Answer:  Houston have lowest Average price and hartfordspringfiled have highest average price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9718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9219-4BBB-6A1B-9AC0-1D021E41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I" sz="2800"/>
              <a:t>2ndQ:</a:t>
            </a:r>
            <a:r>
              <a:rPr lang="en-GB" sz="2800"/>
              <a:t> What is the highest region of avocado production?</a:t>
            </a:r>
            <a:endParaRPr lang="en-FI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3E90-981D-1E49-3520-7DCDF9FA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FI" dirty="0"/>
              <a:t>Answer:</a:t>
            </a:r>
            <a:r>
              <a:rPr lang="en-GB" dirty="0"/>
              <a:t> </a:t>
            </a:r>
            <a:r>
              <a:rPr lang="en-GB" dirty="0" err="1"/>
              <a:t>Totalus</a:t>
            </a:r>
            <a:r>
              <a:rPr lang="en-GB" dirty="0"/>
              <a:t> is high production volume of avocado, From the figure we saw this bar is really high than other region,</a:t>
            </a:r>
            <a:endParaRPr lang="en-FI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8B1EA-76C6-D07B-6059-69AD9EB6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7166" y="796413"/>
            <a:ext cx="526076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9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0965-C34C-EB6B-F053-1AF55192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I" sz="2300"/>
              <a:t>3rdQ:</a:t>
            </a:r>
            <a:r>
              <a:rPr lang="en-GB" sz="2300"/>
              <a:t> What is the average avocado prices in each year?</a:t>
            </a:r>
            <a:endParaRPr lang="en-FI" sz="2300"/>
          </a:p>
        </p:txBody>
      </p:sp>
      <p:sp>
        <p:nvSpPr>
          <p:cNvPr id="3087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DB007C-2330-0130-3444-0B57E592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976" y="728133"/>
            <a:ext cx="3018328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EFA8B23F-F7C2-F657-B6A6-1CA32568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70" y="3617588"/>
            <a:ext cx="329033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089" name="Content Placeholder 3077">
            <a:extLst>
              <a:ext uri="{FF2B5EF4-FFF2-40B4-BE49-F238E27FC236}">
                <a16:creationId xmlns:a16="http://schemas.microsoft.com/office/drawing/2014/main" id="{20F2FC3D-0A78-0465-F3F0-68203A93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2017 is slightly high avocado price compared to others year</a:t>
            </a:r>
          </a:p>
        </p:txBody>
      </p:sp>
    </p:spTree>
    <p:extLst>
      <p:ext uri="{BB962C8B-B14F-4D97-AF65-F5344CB8AC3E}">
        <p14:creationId xmlns:p14="http://schemas.microsoft.com/office/powerpoint/2010/main" val="360119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491A-7C1D-C3D1-8FCA-A0929E70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n-FI" sz="2400"/>
              <a:t>4thQ:</a:t>
            </a:r>
            <a:r>
              <a:rPr lang="en-GB" sz="2400"/>
              <a:t> What is the average avocado volume in each year?</a:t>
            </a:r>
            <a:endParaRPr lang="en-FI" sz="240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5417E6D3-CEA8-9E3E-A391-66C75710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2781300"/>
          </a:xfrm>
        </p:spPr>
        <p:txBody>
          <a:bodyPr anchor="t">
            <a:normAutofit/>
          </a:bodyPr>
          <a:lstStyle/>
          <a:p>
            <a:r>
              <a:rPr lang="en-US" sz="1600" dirty="0"/>
              <a:t>2018 production is higher than the other years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B5B4A1-FDCA-0C5D-5CFC-C22DD431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8700" y="714160"/>
            <a:ext cx="5978527" cy="505185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7750-0625-B379-7BDA-0A5F86DB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FI" sz="3300"/>
              <a:t>Linear regression model performance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D1ECB9-E418-AB23-4BF8-E9B4007F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3" y="643463"/>
            <a:ext cx="6252500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81222-81D7-1CCA-02C1-4DC611EA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As dependent variable avg.price is continuous chose linear regressor for prediction</a:t>
            </a:r>
          </a:p>
          <a:p>
            <a:r>
              <a:rPr lang="en-US" dirty="0"/>
              <a:t>The  linear regression model accuracy is substantially low (39.89%), so this model is not appropriate with this data</a:t>
            </a:r>
          </a:p>
          <a:p>
            <a:r>
              <a:rPr lang="en-US" dirty="0"/>
              <a:t>Let's try with other regressor model and find their accuracy</a:t>
            </a:r>
          </a:p>
        </p:txBody>
      </p:sp>
    </p:spTree>
    <p:extLst>
      <p:ext uri="{BB962C8B-B14F-4D97-AF65-F5344CB8AC3E}">
        <p14:creationId xmlns:p14="http://schemas.microsoft.com/office/powerpoint/2010/main" val="367748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</TotalTime>
  <Words>353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Avocado Price prediction Model </vt:lpstr>
      <vt:lpstr>Steps of Analysis</vt:lpstr>
      <vt:lpstr>Tools use</vt:lpstr>
      <vt:lpstr>EDA findings</vt:lpstr>
      <vt:lpstr>Answering the Questions</vt:lpstr>
      <vt:lpstr>2ndQ: What is the highest region of avocado production?</vt:lpstr>
      <vt:lpstr>3rdQ: What is the average avocado prices in each year?</vt:lpstr>
      <vt:lpstr>4thQ: What is the average avocado volume in each year?</vt:lpstr>
      <vt:lpstr>Linear regression model performance</vt:lpstr>
      <vt:lpstr>Build the other regressor model with this data and compare the MAE, MSE and R_square score</vt:lpstr>
      <vt:lpstr>Thanks for 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Price prediction</dc:title>
  <dc:creator>Nobel Barua</dc:creator>
  <cp:lastModifiedBy>Nobel Barua</cp:lastModifiedBy>
  <cp:revision>2</cp:revision>
  <dcterms:created xsi:type="dcterms:W3CDTF">2023-06-29T00:20:30Z</dcterms:created>
  <dcterms:modified xsi:type="dcterms:W3CDTF">2023-06-29T01:01:24Z</dcterms:modified>
</cp:coreProperties>
</file>