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58" r:id="rId4"/>
    <p:sldId id="259" r:id="rId5"/>
    <p:sldId id="266" r:id="rId6"/>
    <p:sldId id="267" r:id="rId7"/>
    <p:sldId id="260" r:id="rId8"/>
    <p:sldId id="261" r:id="rId9"/>
    <p:sldId id="269" r:id="rId10"/>
    <p:sldId id="270" r:id="rId11"/>
    <p:sldId id="271" r:id="rId12"/>
    <p:sldId id="268" r:id="rId13"/>
    <p:sldId id="272" r:id="rId14"/>
    <p:sldId id="263" r:id="rId15"/>
    <p:sldId id="264" r:id="rId16"/>
    <p:sldId id="265"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2" d="100"/>
          <a:sy n="122" d="100"/>
        </p:scale>
        <p:origin x="7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351A1-5BB8-465A-B399-BEDC40E89909}"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9D48D9BE-DB3B-4DF3-8571-6AA544320C14}">
      <dgm:prSet/>
      <dgm:spPr/>
      <dgm:t>
        <a:bodyPr/>
        <a:lstStyle/>
        <a:p>
          <a:r>
            <a:rPr lang="en-FI" dirty="0"/>
            <a:t>Different Imputation strategy taken(Previous data)</a:t>
          </a:r>
          <a:endParaRPr lang="en-US" dirty="0"/>
        </a:p>
      </dgm:t>
    </dgm:pt>
    <dgm:pt modelId="{EC11C058-A6C9-4721-96E1-6C4F6CD03343}" type="parTrans" cxnId="{0C5BA2EB-1B9E-46B1-A847-0854D9B3CBBF}">
      <dgm:prSet/>
      <dgm:spPr/>
      <dgm:t>
        <a:bodyPr/>
        <a:lstStyle/>
        <a:p>
          <a:endParaRPr lang="en-US"/>
        </a:p>
      </dgm:t>
    </dgm:pt>
    <dgm:pt modelId="{0A420DC0-8EA1-42A7-BCC1-4176E12CBA3B}" type="sibTrans" cxnId="{0C5BA2EB-1B9E-46B1-A847-0854D9B3CBBF}">
      <dgm:prSet/>
      <dgm:spPr/>
      <dgm:t>
        <a:bodyPr/>
        <a:lstStyle/>
        <a:p>
          <a:endParaRPr lang="en-US"/>
        </a:p>
      </dgm:t>
    </dgm:pt>
    <dgm:pt modelId="{BBA6FDA2-0830-40FC-B584-08E14C7D3BB2}">
      <dgm:prSet/>
      <dgm:spPr/>
      <dgm:t>
        <a:bodyPr/>
        <a:lstStyle/>
        <a:p>
          <a:r>
            <a:rPr lang="en-FI"/>
            <a:t>For Continous variable</a:t>
          </a:r>
          <a:endParaRPr lang="en-US"/>
        </a:p>
      </dgm:t>
    </dgm:pt>
    <dgm:pt modelId="{6AAF746B-0E4D-46FA-AB12-26E4557EE7C4}" type="parTrans" cxnId="{96B53344-058A-4F7A-B9A6-6F99492C6A84}">
      <dgm:prSet/>
      <dgm:spPr/>
      <dgm:t>
        <a:bodyPr/>
        <a:lstStyle/>
        <a:p>
          <a:endParaRPr lang="en-US"/>
        </a:p>
      </dgm:t>
    </dgm:pt>
    <dgm:pt modelId="{0439D08E-71DA-4A84-8F00-DD85861DCE09}" type="sibTrans" cxnId="{96B53344-058A-4F7A-B9A6-6F99492C6A84}">
      <dgm:prSet/>
      <dgm:spPr/>
      <dgm:t>
        <a:bodyPr/>
        <a:lstStyle/>
        <a:p>
          <a:endParaRPr lang="en-US"/>
        </a:p>
      </dgm:t>
    </dgm:pt>
    <dgm:pt modelId="{4C7A4361-28F8-48F1-9D47-A4324F647DA6}">
      <dgm:prSet/>
      <dgm:spPr/>
      <dgm:t>
        <a:bodyPr/>
        <a:lstStyle/>
        <a:p>
          <a:r>
            <a:rPr lang="en-FI" dirty="0"/>
            <a:t>1)</a:t>
          </a:r>
          <a:r>
            <a:rPr lang="en-GB" b="0" i="0" dirty="0"/>
            <a:t> we see </a:t>
          </a:r>
          <a:r>
            <a:rPr lang="en-GB" b="0" i="0" dirty="0" err="1"/>
            <a:t>AMT_annuity</a:t>
          </a:r>
          <a:r>
            <a:rPr lang="en-GB" b="0" i="0" dirty="0"/>
            <a:t> is positively skewed means there is outlier, so mean is not appropriate (its can be affects by outlier). median would be good</a:t>
          </a:r>
          <a:endParaRPr lang="en-US" dirty="0"/>
        </a:p>
      </dgm:t>
    </dgm:pt>
    <dgm:pt modelId="{03BF1F1A-C736-401A-9A5D-97610B7B642F}" type="parTrans" cxnId="{6A9C07F2-D649-4F04-AC98-3ACDFC276D08}">
      <dgm:prSet/>
      <dgm:spPr/>
      <dgm:t>
        <a:bodyPr/>
        <a:lstStyle/>
        <a:p>
          <a:endParaRPr lang="en-US"/>
        </a:p>
      </dgm:t>
    </dgm:pt>
    <dgm:pt modelId="{6A286938-1F30-4B0A-B6E2-3CA8016F185D}" type="sibTrans" cxnId="{6A9C07F2-D649-4F04-AC98-3ACDFC276D08}">
      <dgm:prSet/>
      <dgm:spPr/>
      <dgm:t>
        <a:bodyPr/>
        <a:lstStyle/>
        <a:p>
          <a:endParaRPr lang="en-US"/>
        </a:p>
      </dgm:t>
    </dgm:pt>
    <dgm:pt modelId="{BF8398F0-D955-4D9F-BC53-EAA0CD50DAA8}">
      <dgm:prSet/>
      <dgm:spPr/>
      <dgm:t>
        <a:bodyPr/>
        <a:lstStyle/>
        <a:p>
          <a:pPr algn="just"/>
          <a:r>
            <a:rPr lang="en-FI" dirty="0"/>
            <a:t>2)</a:t>
          </a:r>
          <a:r>
            <a:rPr lang="en-GB" b="0" i="0" dirty="0"/>
            <a:t> we can see that the </a:t>
          </a:r>
          <a:r>
            <a:rPr lang="en-GB" b="0" i="0" dirty="0" err="1"/>
            <a:t>AMT_good</a:t>
          </a:r>
          <a:r>
            <a:rPr lang="en-GB" b="0" i="0" dirty="0"/>
            <a:t> price without imputation is almost like mode and median strategy, we chose median</a:t>
          </a:r>
          <a:endParaRPr lang="en-US" dirty="0"/>
        </a:p>
      </dgm:t>
    </dgm:pt>
    <dgm:pt modelId="{559C09A7-5484-44CA-9D30-099122447D76}" type="parTrans" cxnId="{978D3CDA-21CD-41E1-BA4E-C506C5B9631A}">
      <dgm:prSet/>
      <dgm:spPr/>
      <dgm:t>
        <a:bodyPr/>
        <a:lstStyle/>
        <a:p>
          <a:endParaRPr lang="en-US"/>
        </a:p>
      </dgm:t>
    </dgm:pt>
    <dgm:pt modelId="{F827E73B-5B49-423C-9447-3E7C1ADD44AF}" type="sibTrans" cxnId="{978D3CDA-21CD-41E1-BA4E-C506C5B9631A}">
      <dgm:prSet/>
      <dgm:spPr/>
      <dgm:t>
        <a:bodyPr/>
        <a:lstStyle/>
        <a:p>
          <a:endParaRPr lang="en-US"/>
        </a:p>
      </dgm:t>
    </dgm:pt>
    <dgm:pt modelId="{B549F724-9A0A-49DF-9D66-52708E2D2DEB}">
      <dgm:prSet/>
      <dgm:spPr/>
      <dgm:t>
        <a:bodyPr/>
        <a:lstStyle/>
        <a:p>
          <a:r>
            <a:rPr lang="en-GB" dirty="0"/>
            <a:t>3)  </a:t>
          </a:r>
          <a:r>
            <a:rPr lang="en-GB" dirty="0" err="1"/>
            <a:t>CNT_payment</a:t>
          </a:r>
          <a:r>
            <a:rPr lang="en-GB" dirty="0"/>
            <a:t>  </a:t>
          </a:r>
          <a:r>
            <a:rPr lang="en-GB" b="0" i="0" dirty="0"/>
            <a:t>counts and  the occurrences of each unique 'NAME_CONTRACT_STATUS' value for the rows where 'CNT_PAYMENT' is null , as most of the contact status refused and cancelled , so there is no pay mint, so we can change these NAN value with 0</a:t>
          </a:r>
          <a:endParaRPr lang="en-US" dirty="0"/>
        </a:p>
      </dgm:t>
    </dgm:pt>
    <dgm:pt modelId="{F76215A6-29EC-4447-A660-43E0564795C7}" type="parTrans" cxnId="{4B98584D-654A-4F79-A2F1-A5B44EB02675}">
      <dgm:prSet/>
      <dgm:spPr/>
      <dgm:t>
        <a:bodyPr/>
        <a:lstStyle/>
        <a:p>
          <a:endParaRPr lang="en-US"/>
        </a:p>
      </dgm:t>
    </dgm:pt>
    <dgm:pt modelId="{D7B5BFD0-5805-4517-9CCD-9207D199227F}" type="sibTrans" cxnId="{4B98584D-654A-4F79-A2F1-A5B44EB02675}">
      <dgm:prSet/>
      <dgm:spPr/>
      <dgm:t>
        <a:bodyPr/>
        <a:lstStyle/>
        <a:p>
          <a:endParaRPr lang="en-US"/>
        </a:p>
      </dgm:t>
    </dgm:pt>
    <dgm:pt modelId="{D96720B1-E259-F145-9865-89CE280AE4AC}" type="pres">
      <dgm:prSet presAssocID="{875351A1-5BB8-465A-B399-BEDC40E89909}" presName="Name0" presStyleCnt="0">
        <dgm:presLayoutVars>
          <dgm:dir/>
          <dgm:resizeHandles val="exact"/>
        </dgm:presLayoutVars>
      </dgm:prSet>
      <dgm:spPr/>
    </dgm:pt>
    <dgm:pt modelId="{575D95D6-FAA1-4B49-85BE-70A101951953}" type="pres">
      <dgm:prSet presAssocID="{9D48D9BE-DB3B-4DF3-8571-6AA544320C14}" presName="node" presStyleLbl="node1" presStyleIdx="0" presStyleCnt="5">
        <dgm:presLayoutVars>
          <dgm:bulletEnabled val="1"/>
        </dgm:presLayoutVars>
      </dgm:prSet>
      <dgm:spPr/>
    </dgm:pt>
    <dgm:pt modelId="{8AE93D66-455B-D04C-BFBD-CCA299CE1635}" type="pres">
      <dgm:prSet presAssocID="{0A420DC0-8EA1-42A7-BCC1-4176E12CBA3B}" presName="sibTrans" presStyleLbl="sibTrans1D1" presStyleIdx="0" presStyleCnt="4"/>
      <dgm:spPr/>
    </dgm:pt>
    <dgm:pt modelId="{8FA3303A-611D-2C45-93B2-2D956F4B9DE1}" type="pres">
      <dgm:prSet presAssocID="{0A420DC0-8EA1-42A7-BCC1-4176E12CBA3B}" presName="connectorText" presStyleLbl="sibTrans1D1" presStyleIdx="0" presStyleCnt="4"/>
      <dgm:spPr/>
    </dgm:pt>
    <dgm:pt modelId="{E55DBD2B-8E76-AD47-BC63-23405314B8B0}" type="pres">
      <dgm:prSet presAssocID="{BBA6FDA2-0830-40FC-B584-08E14C7D3BB2}" presName="node" presStyleLbl="node1" presStyleIdx="1" presStyleCnt="5">
        <dgm:presLayoutVars>
          <dgm:bulletEnabled val="1"/>
        </dgm:presLayoutVars>
      </dgm:prSet>
      <dgm:spPr/>
    </dgm:pt>
    <dgm:pt modelId="{61281E20-C2F9-004A-A91F-9EF583771E50}" type="pres">
      <dgm:prSet presAssocID="{0439D08E-71DA-4A84-8F00-DD85861DCE09}" presName="sibTrans" presStyleLbl="sibTrans1D1" presStyleIdx="1" presStyleCnt="4"/>
      <dgm:spPr/>
    </dgm:pt>
    <dgm:pt modelId="{743F0CD9-8E46-8D45-A1A0-17F2536A9554}" type="pres">
      <dgm:prSet presAssocID="{0439D08E-71DA-4A84-8F00-DD85861DCE09}" presName="connectorText" presStyleLbl="sibTrans1D1" presStyleIdx="1" presStyleCnt="4"/>
      <dgm:spPr/>
    </dgm:pt>
    <dgm:pt modelId="{E534BBF2-B0B2-A645-AE33-2555D2031063}" type="pres">
      <dgm:prSet presAssocID="{4C7A4361-28F8-48F1-9D47-A4324F647DA6}" presName="node" presStyleLbl="node1" presStyleIdx="2" presStyleCnt="5">
        <dgm:presLayoutVars>
          <dgm:bulletEnabled val="1"/>
        </dgm:presLayoutVars>
      </dgm:prSet>
      <dgm:spPr/>
    </dgm:pt>
    <dgm:pt modelId="{1D6C1A24-1C53-EF43-BEB4-71A8684F5098}" type="pres">
      <dgm:prSet presAssocID="{6A286938-1F30-4B0A-B6E2-3CA8016F185D}" presName="sibTrans" presStyleLbl="sibTrans1D1" presStyleIdx="2" presStyleCnt="4"/>
      <dgm:spPr/>
    </dgm:pt>
    <dgm:pt modelId="{5F13ECAC-2BDE-804E-A85B-F7127583D5A8}" type="pres">
      <dgm:prSet presAssocID="{6A286938-1F30-4B0A-B6E2-3CA8016F185D}" presName="connectorText" presStyleLbl="sibTrans1D1" presStyleIdx="2" presStyleCnt="4"/>
      <dgm:spPr/>
    </dgm:pt>
    <dgm:pt modelId="{D6E4BFE4-0B7C-9B45-B809-24680CC0AA8E}" type="pres">
      <dgm:prSet presAssocID="{BF8398F0-D955-4D9F-BC53-EAA0CD50DAA8}" presName="node" presStyleLbl="node1" presStyleIdx="3" presStyleCnt="5">
        <dgm:presLayoutVars>
          <dgm:bulletEnabled val="1"/>
        </dgm:presLayoutVars>
      </dgm:prSet>
      <dgm:spPr/>
    </dgm:pt>
    <dgm:pt modelId="{F99B137E-E031-A545-AF14-2643FC333376}" type="pres">
      <dgm:prSet presAssocID="{F827E73B-5B49-423C-9447-3E7C1ADD44AF}" presName="sibTrans" presStyleLbl="sibTrans1D1" presStyleIdx="3" presStyleCnt="4"/>
      <dgm:spPr/>
    </dgm:pt>
    <dgm:pt modelId="{6B012791-3F52-1644-9D37-BE805081B219}" type="pres">
      <dgm:prSet presAssocID="{F827E73B-5B49-423C-9447-3E7C1ADD44AF}" presName="connectorText" presStyleLbl="sibTrans1D1" presStyleIdx="3" presStyleCnt="4"/>
      <dgm:spPr/>
    </dgm:pt>
    <dgm:pt modelId="{E6CBA2BF-6B3F-2C47-B51F-1C8FE86B9AAD}" type="pres">
      <dgm:prSet presAssocID="{B549F724-9A0A-49DF-9D66-52708E2D2DEB}" presName="node" presStyleLbl="node1" presStyleIdx="4" presStyleCnt="5" custScaleX="152741">
        <dgm:presLayoutVars>
          <dgm:bulletEnabled val="1"/>
        </dgm:presLayoutVars>
      </dgm:prSet>
      <dgm:spPr/>
    </dgm:pt>
  </dgm:ptLst>
  <dgm:cxnLst>
    <dgm:cxn modelId="{A15D740C-9636-B740-B851-1CF6E8B101E2}" type="presOf" srcId="{BBA6FDA2-0830-40FC-B584-08E14C7D3BB2}" destId="{E55DBD2B-8E76-AD47-BC63-23405314B8B0}" srcOrd="0" destOrd="0" presId="urn:microsoft.com/office/officeart/2016/7/layout/RepeatingBendingProcessNew"/>
    <dgm:cxn modelId="{77CECD0C-8329-8342-82A1-227E78099D85}" type="presOf" srcId="{4C7A4361-28F8-48F1-9D47-A4324F647DA6}" destId="{E534BBF2-B0B2-A645-AE33-2555D2031063}" srcOrd="0" destOrd="0" presId="urn:microsoft.com/office/officeart/2016/7/layout/RepeatingBendingProcessNew"/>
    <dgm:cxn modelId="{5F04C337-E0C4-5C43-9F25-C083BA8B6147}" type="presOf" srcId="{9D48D9BE-DB3B-4DF3-8571-6AA544320C14}" destId="{575D95D6-FAA1-4B49-85BE-70A101951953}" srcOrd="0" destOrd="0" presId="urn:microsoft.com/office/officeart/2016/7/layout/RepeatingBendingProcessNew"/>
    <dgm:cxn modelId="{BE9F8438-EC73-4B42-B117-9860826FF22B}" type="presOf" srcId="{6A286938-1F30-4B0A-B6E2-3CA8016F185D}" destId="{1D6C1A24-1C53-EF43-BEB4-71A8684F5098}" srcOrd="0" destOrd="0" presId="urn:microsoft.com/office/officeart/2016/7/layout/RepeatingBendingProcessNew"/>
    <dgm:cxn modelId="{96B53344-058A-4F7A-B9A6-6F99492C6A84}" srcId="{875351A1-5BB8-465A-B399-BEDC40E89909}" destId="{BBA6FDA2-0830-40FC-B584-08E14C7D3BB2}" srcOrd="1" destOrd="0" parTransId="{6AAF746B-0E4D-46FA-AB12-26E4557EE7C4}" sibTransId="{0439D08E-71DA-4A84-8F00-DD85861DCE09}"/>
    <dgm:cxn modelId="{4B98584D-654A-4F79-A2F1-A5B44EB02675}" srcId="{875351A1-5BB8-465A-B399-BEDC40E89909}" destId="{B549F724-9A0A-49DF-9D66-52708E2D2DEB}" srcOrd="4" destOrd="0" parTransId="{F76215A6-29EC-4447-A660-43E0564795C7}" sibTransId="{D7B5BFD0-5805-4517-9CCD-9207D199227F}"/>
    <dgm:cxn modelId="{7BBEB77C-4F7A-7041-83BD-ED2C8C0B35AB}" type="presOf" srcId="{6A286938-1F30-4B0A-B6E2-3CA8016F185D}" destId="{5F13ECAC-2BDE-804E-A85B-F7127583D5A8}" srcOrd="1" destOrd="0" presId="urn:microsoft.com/office/officeart/2016/7/layout/RepeatingBendingProcessNew"/>
    <dgm:cxn modelId="{B8FDB09F-FA61-2342-900B-068F2162CD89}" type="presOf" srcId="{F827E73B-5B49-423C-9447-3E7C1ADD44AF}" destId="{6B012791-3F52-1644-9D37-BE805081B219}" srcOrd="1" destOrd="0" presId="urn:microsoft.com/office/officeart/2016/7/layout/RepeatingBendingProcessNew"/>
    <dgm:cxn modelId="{3A6ACC9F-D9A2-1A44-92AF-6B1BE20E6FF3}" type="presOf" srcId="{BF8398F0-D955-4D9F-BC53-EAA0CD50DAA8}" destId="{D6E4BFE4-0B7C-9B45-B809-24680CC0AA8E}" srcOrd="0" destOrd="0" presId="urn:microsoft.com/office/officeart/2016/7/layout/RepeatingBendingProcessNew"/>
    <dgm:cxn modelId="{B2D3D3BE-0FFB-9144-B697-90613C0C595B}" type="presOf" srcId="{875351A1-5BB8-465A-B399-BEDC40E89909}" destId="{D96720B1-E259-F145-9865-89CE280AE4AC}" srcOrd="0" destOrd="0" presId="urn:microsoft.com/office/officeart/2016/7/layout/RepeatingBendingProcessNew"/>
    <dgm:cxn modelId="{834BAEC7-194F-9746-8460-E0CF96F28079}" type="presOf" srcId="{0439D08E-71DA-4A84-8F00-DD85861DCE09}" destId="{61281E20-C2F9-004A-A91F-9EF583771E50}" srcOrd="0" destOrd="0" presId="urn:microsoft.com/office/officeart/2016/7/layout/RepeatingBendingProcessNew"/>
    <dgm:cxn modelId="{9591E9CE-0D85-6148-B1DB-1915FD89A9F3}" type="presOf" srcId="{0A420DC0-8EA1-42A7-BCC1-4176E12CBA3B}" destId="{8AE93D66-455B-D04C-BFBD-CCA299CE1635}" srcOrd="0" destOrd="0" presId="urn:microsoft.com/office/officeart/2016/7/layout/RepeatingBendingProcessNew"/>
    <dgm:cxn modelId="{327A6BD0-818D-EA44-9268-A62C1A2DDB59}" type="presOf" srcId="{B549F724-9A0A-49DF-9D66-52708E2D2DEB}" destId="{E6CBA2BF-6B3F-2C47-B51F-1C8FE86B9AAD}" srcOrd="0" destOrd="0" presId="urn:microsoft.com/office/officeart/2016/7/layout/RepeatingBendingProcessNew"/>
    <dgm:cxn modelId="{12F643D5-DAA5-894D-8649-F51A2E41EE6C}" type="presOf" srcId="{F827E73B-5B49-423C-9447-3E7C1ADD44AF}" destId="{F99B137E-E031-A545-AF14-2643FC333376}" srcOrd="0" destOrd="0" presId="urn:microsoft.com/office/officeart/2016/7/layout/RepeatingBendingProcessNew"/>
    <dgm:cxn modelId="{978D3CDA-21CD-41E1-BA4E-C506C5B9631A}" srcId="{875351A1-5BB8-465A-B399-BEDC40E89909}" destId="{BF8398F0-D955-4D9F-BC53-EAA0CD50DAA8}" srcOrd="3" destOrd="0" parTransId="{559C09A7-5484-44CA-9D30-099122447D76}" sibTransId="{F827E73B-5B49-423C-9447-3E7C1ADD44AF}"/>
    <dgm:cxn modelId="{E62A8DDD-AD31-B743-B917-CB6A3573DB92}" type="presOf" srcId="{0A420DC0-8EA1-42A7-BCC1-4176E12CBA3B}" destId="{8FA3303A-611D-2C45-93B2-2D956F4B9DE1}" srcOrd="1" destOrd="0" presId="urn:microsoft.com/office/officeart/2016/7/layout/RepeatingBendingProcessNew"/>
    <dgm:cxn modelId="{3094D1E3-DA92-A348-B598-29855C68E129}" type="presOf" srcId="{0439D08E-71DA-4A84-8F00-DD85861DCE09}" destId="{743F0CD9-8E46-8D45-A1A0-17F2536A9554}" srcOrd="1" destOrd="0" presId="urn:microsoft.com/office/officeart/2016/7/layout/RepeatingBendingProcessNew"/>
    <dgm:cxn modelId="{0C5BA2EB-1B9E-46B1-A847-0854D9B3CBBF}" srcId="{875351A1-5BB8-465A-B399-BEDC40E89909}" destId="{9D48D9BE-DB3B-4DF3-8571-6AA544320C14}" srcOrd="0" destOrd="0" parTransId="{EC11C058-A6C9-4721-96E1-6C4F6CD03343}" sibTransId="{0A420DC0-8EA1-42A7-BCC1-4176E12CBA3B}"/>
    <dgm:cxn modelId="{6A9C07F2-D649-4F04-AC98-3ACDFC276D08}" srcId="{875351A1-5BB8-465A-B399-BEDC40E89909}" destId="{4C7A4361-28F8-48F1-9D47-A4324F647DA6}" srcOrd="2" destOrd="0" parTransId="{03BF1F1A-C736-401A-9A5D-97610B7B642F}" sibTransId="{6A286938-1F30-4B0A-B6E2-3CA8016F185D}"/>
    <dgm:cxn modelId="{F6210F24-0FC0-524E-93FA-CBCA12198048}" type="presParOf" srcId="{D96720B1-E259-F145-9865-89CE280AE4AC}" destId="{575D95D6-FAA1-4B49-85BE-70A101951953}" srcOrd="0" destOrd="0" presId="urn:microsoft.com/office/officeart/2016/7/layout/RepeatingBendingProcessNew"/>
    <dgm:cxn modelId="{73E9B8AC-DDAD-F043-8DB1-AF43A5909225}" type="presParOf" srcId="{D96720B1-E259-F145-9865-89CE280AE4AC}" destId="{8AE93D66-455B-D04C-BFBD-CCA299CE1635}" srcOrd="1" destOrd="0" presId="urn:microsoft.com/office/officeart/2016/7/layout/RepeatingBendingProcessNew"/>
    <dgm:cxn modelId="{501CB145-BBF2-7441-86BA-9A986DBEBFAF}" type="presParOf" srcId="{8AE93D66-455B-D04C-BFBD-CCA299CE1635}" destId="{8FA3303A-611D-2C45-93B2-2D956F4B9DE1}" srcOrd="0" destOrd="0" presId="urn:microsoft.com/office/officeart/2016/7/layout/RepeatingBendingProcessNew"/>
    <dgm:cxn modelId="{13383EDE-C483-EA4E-928E-B2376E8C838D}" type="presParOf" srcId="{D96720B1-E259-F145-9865-89CE280AE4AC}" destId="{E55DBD2B-8E76-AD47-BC63-23405314B8B0}" srcOrd="2" destOrd="0" presId="urn:microsoft.com/office/officeart/2016/7/layout/RepeatingBendingProcessNew"/>
    <dgm:cxn modelId="{B649F4F2-BE11-D44A-832E-4DFEE9974DB9}" type="presParOf" srcId="{D96720B1-E259-F145-9865-89CE280AE4AC}" destId="{61281E20-C2F9-004A-A91F-9EF583771E50}" srcOrd="3" destOrd="0" presId="urn:microsoft.com/office/officeart/2016/7/layout/RepeatingBendingProcessNew"/>
    <dgm:cxn modelId="{2B6CD15A-3B4A-D24E-B455-52A91C5F6DAA}" type="presParOf" srcId="{61281E20-C2F9-004A-A91F-9EF583771E50}" destId="{743F0CD9-8E46-8D45-A1A0-17F2536A9554}" srcOrd="0" destOrd="0" presId="urn:microsoft.com/office/officeart/2016/7/layout/RepeatingBendingProcessNew"/>
    <dgm:cxn modelId="{30C82EFC-AA81-654F-B057-94B7B35EEAF1}" type="presParOf" srcId="{D96720B1-E259-F145-9865-89CE280AE4AC}" destId="{E534BBF2-B0B2-A645-AE33-2555D2031063}" srcOrd="4" destOrd="0" presId="urn:microsoft.com/office/officeart/2016/7/layout/RepeatingBendingProcessNew"/>
    <dgm:cxn modelId="{E99B7E88-4B15-F440-94B1-9545333149C7}" type="presParOf" srcId="{D96720B1-E259-F145-9865-89CE280AE4AC}" destId="{1D6C1A24-1C53-EF43-BEB4-71A8684F5098}" srcOrd="5" destOrd="0" presId="urn:microsoft.com/office/officeart/2016/7/layout/RepeatingBendingProcessNew"/>
    <dgm:cxn modelId="{211C0BF2-D8BF-C34E-B17C-5E607003FDA3}" type="presParOf" srcId="{1D6C1A24-1C53-EF43-BEB4-71A8684F5098}" destId="{5F13ECAC-2BDE-804E-A85B-F7127583D5A8}" srcOrd="0" destOrd="0" presId="urn:microsoft.com/office/officeart/2016/7/layout/RepeatingBendingProcessNew"/>
    <dgm:cxn modelId="{32CA8A7F-938F-7C40-9EA2-1C3337F4B586}" type="presParOf" srcId="{D96720B1-E259-F145-9865-89CE280AE4AC}" destId="{D6E4BFE4-0B7C-9B45-B809-24680CC0AA8E}" srcOrd="6" destOrd="0" presId="urn:microsoft.com/office/officeart/2016/7/layout/RepeatingBendingProcessNew"/>
    <dgm:cxn modelId="{2D1F10EF-A988-8945-A456-31EB4336CF02}" type="presParOf" srcId="{D96720B1-E259-F145-9865-89CE280AE4AC}" destId="{F99B137E-E031-A545-AF14-2643FC333376}" srcOrd="7" destOrd="0" presId="urn:microsoft.com/office/officeart/2016/7/layout/RepeatingBendingProcessNew"/>
    <dgm:cxn modelId="{02F2FDBD-7411-4741-8E29-A0116644CDC0}" type="presParOf" srcId="{F99B137E-E031-A545-AF14-2643FC333376}" destId="{6B012791-3F52-1644-9D37-BE805081B219}" srcOrd="0" destOrd="0" presId="urn:microsoft.com/office/officeart/2016/7/layout/RepeatingBendingProcessNew"/>
    <dgm:cxn modelId="{FF36C69E-8968-6444-A470-05E9E909EDF3}" type="presParOf" srcId="{D96720B1-E259-F145-9865-89CE280AE4AC}" destId="{E6CBA2BF-6B3F-2C47-B51F-1C8FE86B9AAD}" srcOrd="8"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93D66-455B-D04C-BFBD-CCA299CE1635}">
      <dsp:nvSpPr>
        <dsp:cNvPr id="0" name=""/>
        <dsp:cNvSpPr/>
      </dsp:nvSpPr>
      <dsp:spPr>
        <a:xfrm>
          <a:off x="2127041" y="658099"/>
          <a:ext cx="458804" cy="91440"/>
        </a:xfrm>
        <a:custGeom>
          <a:avLst/>
          <a:gdLst/>
          <a:ahLst/>
          <a:cxnLst/>
          <a:rect l="0" t="0" r="0" b="0"/>
          <a:pathLst>
            <a:path>
              <a:moveTo>
                <a:pt x="0" y="45720"/>
              </a:moveTo>
              <a:lnTo>
                <a:pt x="45880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44208" y="701372"/>
        <a:ext cx="24470" cy="4894"/>
      </dsp:txXfrm>
    </dsp:sp>
    <dsp:sp modelId="{575D95D6-FAA1-4B49-85BE-70A101951953}">
      <dsp:nvSpPr>
        <dsp:cNvPr id="0" name=""/>
        <dsp:cNvSpPr/>
      </dsp:nvSpPr>
      <dsp:spPr>
        <a:xfrm>
          <a:off x="996" y="65466"/>
          <a:ext cx="2127844" cy="1276706"/>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266" tIns="109446" rIns="104266" bIns="109446" numCol="1" spcCol="1270" anchor="ctr" anchorCtr="0">
          <a:noAutofit/>
        </a:bodyPr>
        <a:lstStyle/>
        <a:p>
          <a:pPr marL="0" lvl="0" indent="0" algn="ctr" defTabSz="577850">
            <a:lnSpc>
              <a:spcPct val="90000"/>
            </a:lnSpc>
            <a:spcBef>
              <a:spcPct val="0"/>
            </a:spcBef>
            <a:spcAft>
              <a:spcPct val="35000"/>
            </a:spcAft>
            <a:buNone/>
          </a:pPr>
          <a:r>
            <a:rPr lang="en-FI" sz="1300" kern="1200" dirty="0"/>
            <a:t>Different Imputation strategy taken(Previous data)</a:t>
          </a:r>
          <a:endParaRPr lang="en-US" sz="1300" kern="1200" dirty="0"/>
        </a:p>
      </dsp:txBody>
      <dsp:txXfrm>
        <a:off x="996" y="65466"/>
        <a:ext cx="2127844" cy="1276706"/>
      </dsp:txXfrm>
    </dsp:sp>
    <dsp:sp modelId="{61281E20-C2F9-004A-A91F-9EF583771E50}">
      <dsp:nvSpPr>
        <dsp:cNvPr id="0" name=""/>
        <dsp:cNvSpPr/>
      </dsp:nvSpPr>
      <dsp:spPr>
        <a:xfrm>
          <a:off x="1064919" y="1340373"/>
          <a:ext cx="2617248" cy="458804"/>
        </a:xfrm>
        <a:custGeom>
          <a:avLst/>
          <a:gdLst/>
          <a:ahLst/>
          <a:cxnLst/>
          <a:rect l="0" t="0" r="0" b="0"/>
          <a:pathLst>
            <a:path>
              <a:moveTo>
                <a:pt x="2617248" y="0"/>
              </a:moveTo>
              <a:lnTo>
                <a:pt x="2617248" y="246502"/>
              </a:lnTo>
              <a:lnTo>
                <a:pt x="0" y="246502"/>
              </a:lnTo>
              <a:lnTo>
                <a:pt x="0" y="458804"/>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6978" y="1567328"/>
        <a:ext cx="133130" cy="4894"/>
      </dsp:txXfrm>
    </dsp:sp>
    <dsp:sp modelId="{E55DBD2B-8E76-AD47-BC63-23405314B8B0}">
      <dsp:nvSpPr>
        <dsp:cNvPr id="0" name=""/>
        <dsp:cNvSpPr/>
      </dsp:nvSpPr>
      <dsp:spPr>
        <a:xfrm>
          <a:off x="2618245" y="65466"/>
          <a:ext cx="2127844" cy="1276706"/>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266" tIns="109446" rIns="104266" bIns="109446" numCol="1" spcCol="1270" anchor="ctr" anchorCtr="0">
          <a:noAutofit/>
        </a:bodyPr>
        <a:lstStyle/>
        <a:p>
          <a:pPr marL="0" lvl="0" indent="0" algn="ctr" defTabSz="577850">
            <a:lnSpc>
              <a:spcPct val="90000"/>
            </a:lnSpc>
            <a:spcBef>
              <a:spcPct val="0"/>
            </a:spcBef>
            <a:spcAft>
              <a:spcPct val="35000"/>
            </a:spcAft>
            <a:buNone/>
          </a:pPr>
          <a:r>
            <a:rPr lang="en-FI" sz="1300" kern="1200"/>
            <a:t>For Continous variable</a:t>
          </a:r>
          <a:endParaRPr lang="en-US" sz="1300" kern="1200"/>
        </a:p>
      </dsp:txBody>
      <dsp:txXfrm>
        <a:off x="2618245" y="65466"/>
        <a:ext cx="2127844" cy="1276706"/>
      </dsp:txXfrm>
    </dsp:sp>
    <dsp:sp modelId="{1D6C1A24-1C53-EF43-BEB4-71A8684F5098}">
      <dsp:nvSpPr>
        <dsp:cNvPr id="0" name=""/>
        <dsp:cNvSpPr/>
      </dsp:nvSpPr>
      <dsp:spPr>
        <a:xfrm>
          <a:off x="2127041" y="2424211"/>
          <a:ext cx="458804" cy="91440"/>
        </a:xfrm>
        <a:custGeom>
          <a:avLst/>
          <a:gdLst/>
          <a:ahLst/>
          <a:cxnLst/>
          <a:rect l="0" t="0" r="0" b="0"/>
          <a:pathLst>
            <a:path>
              <a:moveTo>
                <a:pt x="0" y="45720"/>
              </a:moveTo>
              <a:lnTo>
                <a:pt x="458804"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44208" y="2467483"/>
        <a:ext cx="24470" cy="4894"/>
      </dsp:txXfrm>
    </dsp:sp>
    <dsp:sp modelId="{E534BBF2-B0B2-A645-AE33-2555D2031063}">
      <dsp:nvSpPr>
        <dsp:cNvPr id="0" name=""/>
        <dsp:cNvSpPr/>
      </dsp:nvSpPr>
      <dsp:spPr>
        <a:xfrm>
          <a:off x="996" y="1831577"/>
          <a:ext cx="2127844" cy="1276706"/>
        </a:xfrm>
        <a:prstGeom prst="rect">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266" tIns="109446" rIns="104266" bIns="109446" numCol="1" spcCol="1270" anchor="ctr" anchorCtr="0">
          <a:noAutofit/>
        </a:bodyPr>
        <a:lstStyle/>
        <a:p>
          <a:pPr marL="0" lvl="0" indent="0" algn="ctr" defTabSz="577850">
            <a:lnSpc>
              <a:spcPct val="90000"/>
            </a:lnSpc>
            <a:spcBef>
              <a:spcPct val="0"/>
            </a:spcBef>
            <a:spcAft>
              <a:spcPct val="35000"/>
            </a:spcAft>
            <a:buNone/>
          </a:pPr>
          <a:r>
            <a:rPr lang="en-FI" sz="1300" kern="1200" dirty="0"/>
            <a:t>1)</a:t>
          </a:r>
          <a:r>
            <a:rPr lang="en-GB" sz="1300" b="0" i="0" kern="1200" dirty="0"/>
            <a:t> we see </a:t>
          </a:r>
          <a:r>
            <a:rPr lang="en-GB" sz="1300" b="0" i="0" kern="1200" dirty="0" err="1"/>
            <a:t>AMT_annuity</a:t>
          </a:r>
          <a:r>
            <a:rPr lang="en-GB" sz="1300" b="0" i="0" kern="1200" dirty="0"/>
            <a:t> is positively skewed means there is outlier, so mean is not appropriate (its can be affects by outlier). median would be good</a:t>
          </a:r>
          <a:endParaRPr lang="en-US" sz="1300" kern="1200" dirty="0"/>
        </a:p>
      </dsp:txBody>
      <dsp:txXfrm>
        <a:off x="996" y="1831577"/>
        <a:ext cx="2127844" cy="1276706"/>
      </dsp:txXfrm>
    </dsp:sp>
    <dsp:sp modelId="{F99B137E-E031-A545-AF14-2643FC333376}">
      <dsp:nvSpPr>
        <dsp:cNvPr id="0" name=""/>
        <dsp:cNvSpPr/>
      </dsp:nvSpPr>
      <dsp:spPr>
        <a:xfrm>
          <a:off x="1626042" y="3106484"/>
          <a:ext cx="2056125" cy="458804"/>
        </a:xfrm>
        <a:custGeom>
          <a:avLst/>
          <a:gdLst/>
          <a:ahLst/>
          <a:cxnLst/>
          <a:rect l="0" t="0" r="0" b="0"/>
          <a:pathLst>
            <a:path>
              <a:moveTo>
                <a:pt x="2056125" y="0"/>
              </a:moveTo>
              <a:lnTo>
                <a:pt x="2056125" y="246502"/>
              </a:lnTo>
              <a:lnTo>
                <a:pt x="0" y="246502"/>
              </a:lnTo>
              <a:lnTo>
                <a:pt x="0" y="458804"/>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1265" y="3333439"/>
        <a:ext cx="105678" cy="4894"/>
      </dsp:txXfrm>
    </dsp:sp>
    <dsp:sp modelId="{D6E4BFE4-0B7C-9B45-B809-24680CC0AA8E}">
      <dsp:nvSpPr>
        <dsp:cNvPr id="0" name=""/>
        <dsp:cNvSpPr/>
      </dsp:nvSpPr>
      <dsp:spPr>
        <a:xfrm>
          <a:off x="2618245" y="1831577"/>
          <a:ext cx="2127844" cy="1276706"/>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266" tIns="109446" rIns="104266" bIns="109446" numCol="1" spcCol="1270" anchor="ctr" anchorCtr="0">
          <a:noAutofit/>
        </a:bodyPr>
        <a:lstStyle/>
        <a:p>
          <a:pPr marL="0" lvl="0" indent="0" algn="just" defTabSz="577850">
            <a:lnSpc>
              <a:spcPct val="90000"/>
            </a:lnSpc>
            <a:spcBef>
              <a:spcPct val="0"/>
            </a:spcBef>
            <a:spcAft>
              <a:spcPct val="35000"/>
            </a:spcAft>
            <a:buNone/>
          </a:pPr>
          <a:r>
            <a:rPr lang="en-FI" sz="1300" kern="1200" dirty="0"/>
            <a:t>2)</a:t>
          </a:r>
          <a:r>
            <a:rPr lang="en-GB" sz="1300" b="0" i="0" kern="1200" dirty="0"/>
            <a:t> we can see that the </a:t>
          </a:r>
          <a:r>
            <a:rPr lang="en-GB" sz="1300" b="0" i="0" kern="1200" dirty="0" err="1"/>
            <a:t>AMT_good</a:t>
          </a:r>
          <a:r>
            <a:rPr lang="en-GB" sz="1300" b="0" i="0" kern="1200" dirty="0"/>
            <a:t> price without imputation is almost like mode and median strategy, we chose median</a:t>
          </a:r>
          <a:endParaRPr lang="en-US" sz="1300" kern="1200" dirty="0"/>
        </a:p>
      </dsp:txBody>
      <dsp:txXfrm>
        <a:off x="2618245" y="1831577"/>
        <a:ext cx="2127844" cy="1276706"/>
      </dsp:txXfrm>
    </dsp:sp>
    <dsp:sp modelId="{E6CBA2BF-6B3F-2C47-B51F-1C8FE86B9AAD}">
      <dsp:nvSpPr>
        <dsp:cNvPr id="0" name=""/>
        <dsp:cNvSpPr/>
      </dsp:nvSpPr>
      <dsp:spPr>
        <a:xfrm>
          <a:off x="996" y="3597688"/>
          <a:ext cx="3250091" cy="1276706"/>
        </a:xfrm>
        <a:prstGeom prst="rect">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266" tIns="109446" rIns="104266" bIns="109446" numCol="1" spcCol="1270" anchor="ctr" anchorCtr="0">
          <a:noAutofit/>
        </a:bodyPr>
        <a:lstStyle/>
        <a:p>
          <a:pPr marL="0" lvl="0" indent="0" algn="ctr" defTabSz="577850">
            <a:lnSpc>
              <a:spcPct val="90000"/>
            </a:lnSpc>
            <a:spcBef>
              <a:spcPct val="0"/>
            </a:spcBef>
            <a:spcAft>
              <a:spcPct val="35000"/>
            </a:spcAft>
            <a:buNone/>
          </a:pPr>
          <a:r>
            <a:rPr lang="en-GB" sz="1300" kern="1200" dirty="0"/>
            <a:t>3)  </a:t>
          </a:r>
          <a:r>
            <a:rPr lang="en-GB" sz="1300" kern="1200" dirty="0" err="1"/>
            <a:t>CNT_payment</a:t>
          </a:r>
          <a:r>
            <a:rPr lang="en-GB" sz="1300" kern="1200" dirty="0"/>
            <a:t>  </a:t>
          </a:r>
          <a:r>
            <a:rPr lang="en-GB" sz="1300" b="0" i="0" kern="1200" dirty="0"/>
            <a:t>counts and  the occurrences of each unique 'NAME_CONTRACT_STATUS' value for the rows where 'CNT_PAYMENT' is null , as most of the contact status refused and cancelled , so there is no pay mint, so we can change these NAN value with 0</a:t>
          </a:r>
          <a:endParaRPr lang="en-US" sz="1300" kern="1200" dirty="0"/>
        </a:p>
      </dsp:txBody>
      <dsp:txXfrm>
        <a:off x="996" y="3597688"/>
        <a:ext cx="3250091" cy="127670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380DC-059B-F049-B1C4-866CF490478F}" type="datetimeFigureOut">
              <a:rPr lang="en-FI" smtClean="0"/>
              <a:t>25.6.2023</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B4E1E-1264-5A42-B2A5-B9DC2941F9AF}" type="slidenum">
              <a:rPr lang="en-FI" smtClean="0"/>
              <a:t>‹#›</a:t>
            </a:fld>
            <a:endParaRPr lang="en-FI"/>
          </a:p>
        </p:txBody>
      </p:sp>
    </p:spTree>
    <p:extLst>
      <p:ext uri="{BB962C8B-B14F-4D97-AF65-F5344CB8AC3E}">
        <p14:creationId xmlns:p14="http://schemas.microsoft.com/office/powerpoint/2010/main" val="2344848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249B4E1E-1264-5A42-B2A5-B9DC2941F9AF}" type="slidenum">
              <a:rPr lang="en-FI" smtClean="0"/>
              <a:t>29</a:t>
            </a:fld>
            <a:endParaRPr lang="en-FI"/>
          </a:p>
        </p:txBody>
      </p:sp>
    </p:spTree>
    <p:extLst>
      <p:ext uri="{BB962C8B-B14F-4D97-AF65-F5344CB8AC3E}">
        <p14:creationId xmlns:p14="http://schemas.microsoft.com/office/powerpoint/2010/main" val="2355228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9.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F73F-829E-ED2C-02C4-B1A849B547BC}"/>
              </a:ext>
            </a:extLst>
          </p:cNvPr>
          <p:cNvSpPr>
            <a:spLocks noGrp="1"/>
          </p:cNvSpPr>
          <p:nvPr>
            <p:ph type="ctrTitle"/>
          </p:nvPr>
        </p:nvSpPr>
        <p:spPr/>
        <p:txBody>
          <a:bodyPr/>
          <a:lstStyle/>
          <a:p>
            <a:r>
              <a:rPr lang="en-FI" dirty="0"/>
              <a:t>Exploratory Data Analysis</a:t>
            </a:r>
          </a:p>
        </p:txBody>
      </p:sp>
      <p:sp>
        <p:nvSpPr>
          <p:cNvPr id="3" name="Subtitle 2">
            <a:extLst>
              <a:ext uri="{FF2B5EF4-FFF2-40B4-BE49-F238E27FC236}">
                <a16:creationId xmlns:a16="http://schemas.microsoft.com/office/drawing/2014/main" id="{14BF7A46-AE47-84B2-597A-C8A88FB3B813}"/>
              </a:ext>
            </a:extLst>
          </p:cNvPr>
          <p:cNvSpPr>
            <a:spLocks noGrp="1"/>
          </p:cNvSpPr>
          <p:nvPr>
            <p:ph type="subTitle" idx="1"/>
          </p:nvPr>
        </p:nvSpPr>
        <p:spPr/>
        <p:txBody>
          <a:bodyPr/>
          <a:lstStyle/>
          <a:p>
            <a:r>
              <a:rPr lang="en-FI" dirty="0"/>
              <a:t>Created by </a:t>
            </a:r>
          </a:p>
          <a:p>
            <a:r>
              <a:rPr lang="en-FI" dirty="0"/>
              <a:t>Nobel Barua</a:t>
            </a:r>
          </a:p>
          <a:p>
            <a:endParaRPr lang="en-FI" dirty="0"/>
          </a:p>
        </p:txBody>
      </p:sp>
    </p:spTree>
    <p:extLst>
      <p:ext uri="{BB962C8B-B14F-4D97-AF65-F5344CB8AC3E}">
        <p14:creationId xmlns:p14="http://schemas.microsoft.com/office/powerpoint/2010/main" val="334877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2E8A-314A-C937-6F70-B095C4C6E850}"/>
              </a:ext>
            </a:extLst>
          </p:cNvPr>
          <p:cNvSpPr>
            <a:spLocks noGrp="1"/>
          </p:cNvSpPr>
          <p:nvPr>
            <p:ph type="title"/>
          </p:nvPr>
        </p:nvSpPr>
        <p:spPr>
          <a:xfrm>
            <a:off x="6569957" y="618518"/>
            <a:ext cx="4747088" cy="1478570"/>
          </a:xfrm>
        </p:spPr>
        <p:txBody>
          <a:bodyPr>
            <a:normAutofit/>
          </a:bodyPr>
          <a:lstStyle/>
          <a:p>
            <a:r>
              <a:rPr lang="en-FI"/>
              <a:t>Imputation</a:t>
            </a:r>
          </a:p>
        </p:txBody>
      </p:sp>
      <p:sp>
        <p:nvSpPr>
          <p:cNvPr id="2095"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2F67D06-657C-D618-2060-6A07FC38FB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7833" y="1147146"/>
            <a:ext cx="2717892" cy="22015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83C6DFA-6E94-B5CE-3472-220D89FB8F2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23479" y="3513327"/>
            <a:ext cx="3426600" cy="22015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Content Placeholder 2">
            <a:extLst>
              <a:ext uri="{FF2B5EF4-FFF2-40B4-BE49-F238E27FC236}">
                <a16:creationId xmlns:a16="http://schemas.microsoft.com/office/drawing/2014/main" id="{F6CBFEC2-10A7-1642-3605-D8C4AAA971F1}"/>
              </a:ext>
            </a:extLst>
          </p:cNvPr>
          <p:cNvGraphicFramePr>
            <a:graphicFrameLocks noGrp="1"/>
          </p:cNvGraphicFramePr>
          <p:nvPr>
            <p:ph idx="1"/>
            <p:extLst>
              <p:ext uri="{D42A27DB-BD31-4B8C-83A1-F6EECF244321}">
                <p14:modId xmlns:p14="http://schemas.microsoft.com/office/powerpoint/2010/main" val="1550363663"/>
              </p:ext>
            </p:extLst>
          </p:nvPr>
        </p:nvGraphicFramePr>
        <p:xfrm>
          <a:off x="6569957" y="1807779"/>
          <a:ext cx="4747087" cy="49398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0136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172401-FBB6-96D6-FFE7-39E2109487C4}"/>
              </a:ext>
            </a:extLst>
          </p:cNvPr>
          <p:cNvSpPr>
            <a:spLocks noGrp="1"/>
          </p:cNvSpPr>
          <p:nvPr>
            <p:ph type="title"/>
          </p:nvPr>
        </p:nvSpPr>
        <p:spPr>
          <a:xfrm>
            <a:off x="855266" y="618518"/>
            <a:ext cx="2851417" cy="1478570"/>
          </a:xfrm>
        </p:spPr>
        <p:txBody>
          <a:bodyPr>
            <a:normAutofit/>
          </a:bodyPr>
          <a:lstStyle/>
          <a:p>
            <a:r>
              <a:rPr lang="en-FI" sz="2700">
                <a:solidFill>
                  <a:srgbClr val="FFFFFF"/>
                </a:solidFill>
              </a:rPr>
              <a:t>After imputation null percentage</a:t>
            </a:r>
          </a:p>
        </p:txBody>
      </p:sp>
      <p:sp>
        <p:nvSpPr>
          <p:cNvPr id="3" name="Content Placeholder 2">
            <a:extLst>
              <a:ext uri="{FF2B5EF4-FFF2-40B4-BE49-F238E27FC236}">
                <a16:creationId xmlns:a16="http://schemas.microsoft.com/office/drawing/2014/main" id="{B815CAFB-8BF9-643B-429F-6E5A31AFBF79}"/>
              </a:ext>
            </a:extLst>
          </p:cNvPr>
          <p:cNvSpPr>
            <a:spLocks noGrp="1"/>
          </p:cNvSpPr>
          <p:nvPr>
            <p:ph idx="1"/>
          </p:nvPr>
        </p:nvSpPr>
        <p:spPr>
          <a:xfrm>
            <a:off x="844620" y="2249487"/>
            <a:ext cx="2862444" cy="3957302"/>
          </a:xfrm>
        </p:spPr>
        <p:txBody>
          <a:bodyPr>
            <a:normAutofit/>
          </a:bodyPr>
          <a:lstStyle/>
          <a:p>
            <a:r>
              <a:rPr lang="en-FI" sz="1400" dirty="0">
                <a:solidFill>
                  <a:srgbClr val="FFFFFF"/>
                </a:solidFill>
              </a:rPr>
              <a:t>Sample image of null percentage of Previous Data atributes</a:t>
            </a:r>
          </a:p>
          <a:p>
            <a:r>
              <a:rPr lang="en-FI" sz="1400" dirty="0">
                <a:solidFill>
                  <a:srgbClr val="FFFFFF"/>
                </a:solidFill>
              </a:rPr>
              <a:t>Sample image of null percentage of AplicationData atributes</a:t>
            </a:r>
          </a:p>
          <a:p>
            <a:endParaRPr lang="en-FI"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picture containing text, document, menu, screenshot&#10;&#10;Description automatically generated">
            <a:extLst>
              <a:ext uri="{FF2B5EF4-FFF2-40B4-BE49-F238E27FC236}">
                <a16:creationId xmlns:a16="http://schemas.microsoft.com/office/drawing/2014/main" id="{B16E6578-2252-D412-A9CD-C45379835856}"/>
              </a:ext>
            </a:extLst>
          </p:cNvPr>
          <p:cNvPicPr>
            <a:picLocks noChangeAspect="1"/>
          </p:cNvPicPr>
          <p:nvPr/>
        </p:nvPicPr>
        <p:blipFill>
          <a:blip r:embed="rId3"/>
          <a:stretch>
            <a:fillRect/>
          </a:stretch>
        </p:blipFill>
        <p:spPr>
          <a:xfrm>
            <a:off x="7821827" y="643467"/>
            <a:ext cx="3169730" cy="5566562"/>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F5893298-127E-0954-38D3-4B466C2D26A6}"/>
              </a:ext>
            </a:extLst>
          </p:cNvPr>
          <p:cNvPicPr>
            <a:picLocks noChangeAspect="1"/>
          </p:cNvPicPr>
          <p:nvPr/>
        </p:nvPicPr>
        <p:blipFill>
          <a:blip r:embed="rId4"/>
          <a:stretch>
            <a:fillRect/>
          </a:stretch>
        </p:blipFill>
        <p:spPr>
          <a:xfrm>
            <a:off x="4083050" y="704850"/>
            <a:ext cx="4025900" cy="5448300"/>
          </a:xfrm>
          <a:prstGeom prst="rect">
            <a:avLst/>
          </a:prstGeom>
        </p:spPr>
      </p:pic>
      <p:sp>
        <p:nvSpPr>
          <p:cNvPr id="8" name="TextBox 7">
            <a:extLst>
              <a:ext uri="{FF2B5EF4-FFF2-40B4-BE49-F238E27FC236}">
                <a16:creationId xmlns:a16="http://schemas.microsoft.com/office/drawing/2014/main" id="{D7DB152F-68B0-D4A4-E99A-99328108AD84}"/>
              </a:ext>
            </a:extLst>
          </p:cNvPr>
          <p:cNvSpPr txBox="1"/>
          <p:nvPr/>
        </p:nvSpPr>
        <p:spPr>
          <a:xfrm>
            <a:off x="541338" y="4053016"/>
            <a:ext cx="2745559" cy="523220"/>
          </a:xfrm>
          <a:prstGeom prst="rect">
            <a:avLst/>
          </a:prstGeom>
          <a:noFill/>
        </p:spPr>
        <p:txBody>
          <a:bodyPr wrap="square" rtlCol="0">
            <a:spAutoFit/>
          </a:bodyPr>
          <a:lstStyle/>
          <a:p>
            <a:r>
              <a:rPr lang="en-FI" sz="1400" dirty="0"/>
              <a:t>Note:</a:t>
            </a:r>
            <a:r>
              <a:rPr lang="en-GB" sz="1400" b="0" i="0" dirty="0">
                <a:solidFill>
                  <a:srgbClr val="000000"/>
                </a:solidFill>
                <a:effectLst/>
                <a:latin typeface="Helvetica Neue" panose="02000503000000020004" pitchFamily="2" charset="0"/>
              </a:rPr>
              <a:t>the least percentage of null we can ignore</a:t>
            </a:r>
            <a:endParaRPr lang="en-FI" sz="1400" dirty="0"/>
          </a:p>
        </p:txBody>
      </p:sp>
    </p:spTree>
    <p:extLst>
      <p:ext uri="{BB962C8B-B14F-4D97-AF65-F5344CB8AC3E}">
        <p14:creationId xmlns:p14="http://schemas.microsoft.com/office/powerpoint/2010/main" val="27975279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07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308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8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8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1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2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08AD10-E110-D615-5042-BC98A3ACBE9A}"/>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Outliar Analysis</a:t>
            </a:r>
          </a:p>
        </p:txBody>
      </p:sp>
      <p:sp>
        <p:nvSpPr>
          <p:cNvPr id="3" name="Content Placeholder 2">
            <a:extLst>
              <a:ext uri="{FF2B5EF4-FFF2-40B4-BE49-F238E27FC236}">
                <a16:creationId xmlns:a16="http://schemas.microsoft.com/office/drawing/2014/main" id="{B7F3845D-D988-D892-EC14-6344792849DE}"/>
              </a:ext>
            </a:extLst>
          </p:cNvPr>
          <p:cNvSpPr>
            <a:spLocks noGrp="1"/>
          </p:cNvSpPr>
          <p:nvPr>
            <p:ph idx="1"/>
          </p:nvPr>
        </p:nvSpPr>
        <p:spPr>
          <a:xfrm>
            <a:off x="1876424" y="5443368"/>
            <a:ext cx="9359135" cy="865991"/>
          </a:xfrm>
        </p:spPr>
        <p:txBody>
          <a:bodyPr vert="horz" lIns="91440" tIns="45720" rIns="91440" bIns="45720" rtlCol="0">
            <a:normAutofit fontScale="77500" lnSpcReduction="20000"/>
          </a:bodyPr>
          <a:lstStyle/>
          <a:p>
            <a:pPr marL="0" indent="0">
              <a:buNone/>
            </a:pPr>
            <a:r>
              <a:rPr lang="en-US" sz="2000" cap="all" dirty="0">
                <a:solidFill>
                  <a:schemeClr val="tx2"/>
                </a:solidFill>
              </a:rPr>
              <a:t>1)Application Data</a:t>
            </a:r>
          </a:p>
          <a:p>
            <a:pPr marL="0" indent="0">
              <a:buNone/>
            </a:pPr>
            <a:r>
              <a:rPr lang="en-GB" sz="1600" b="0" i="0" dirty="0">
                <a:solidFill>
                  <a:srgbClr val="000000"/>
                </a:solidFill>
                <a:effectLst/>
                <a:latin typeface="Helvetica Neue" panose="02000503000000020004" pitchFamily="2" charset="0"/>
              </a:rPr>
              <a:t>'AMT_ANNUITY',AMT_CREDIT','AMT_GOODS_PRICE',' and CNT</a:t>
            </a:r>
            <a:r>
              <a:rPr lang="en-GB" sz="1600" dirty="0">
                <a:solidFill>
                  <a:srgbClr val="000000"/>
                </a:solidFill>
                <a:latin typeface="Helvetica Neue" panose="02000503000000020004" pitchFamily="2" charset="0"/>
              </a:rPr>
              <a:t>_CHILDREN</a:t>
            </a:r>
            <a:r>
              <a:rPr lang="en-GB" sz="1600" b="0" i="0" dirty="0">
                <a:solidFill>
                  <a:srgbClr val="000000"/>
                </a:solidFill>
                <a:effectLst/>
                <a:latin typeface="Helvetica Neue" panose="02000503000000020004" pitchFamily="2" charset="0"/>
              </a:rPr>
              <a:t> have some number of outlier ,Days of birth have no outlier, Days, employed huge outlier that is over 35000, its around 958 years, its impossible Days of registration have few outliers</a:t>
            </a:r>
            <a:endParaRPr lang="en-US" sz="2000" cap="all" dirty="0">
              <a:solidFill>
                <a:schemeClr val="tx2"/>
              </a:solidFill>
            </a:endParaRPr>
          </a:p>
        </p:txBody>
      </p:sp>
      <p:pic>
        <p:nvPicPr>
          <p:cNvPr id="3074" name="Picture 2">
            <a:extLst>
              <a:ext uri="{FF2B5EF4-FFF2-40B4-BE49-F238E27FC236}">
                <a16:creationId xmlns:a16="http://schemas.microsoft.com/office/drawing/2014/main" id="{023B8769-5B74-8479-EEE1-003A23F12A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74633" y="1108038"/>
            <a:ext cx="6395156" cy="289380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8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5" name="Rectangle 5126">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129" name="Group 5128">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130" name="Group 5129">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142"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43"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4"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5"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6"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7"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8"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9"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0"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1"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2"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3"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154"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5"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6"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7"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5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59"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0"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1"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2"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3"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4"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5"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6"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7"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68"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186" name="Group 513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13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3"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4"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5"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6"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7"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8"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39"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0"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41"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170"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8AD10-E110-D615-5042-BC98A3ACBE9A}"/>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a:solidFill>
                  <a:srgbClr val="FFFFFF"/>
                </a:solidFill>
              </a:rPr>
              <a:t>Outliar Analysis</a:t>
            </a:r>
          </a:p>
        </p:txBody>
      </p:sp>
      <p:sp useBgFill="1">
        <p:nvSpPr>
          <p:cNvPr id="517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B9CE7D3-E99B-52A7-65FC-EB0BA4E98A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2303119"/>
            <a:ext cx="6112382" cy="22463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7F3845D-D988-D892-EC14-6344792849DE}"/>
              </a:ext>
            </a:extLst>
          </p:cNvPr>
          <p:cNvSpPr>
            <a:spLocks noGrp="1"/>
          </p:cNvSpPr>
          <p:nvPr>
            <p:ph idx="1"/>
          </p:nvPr>
        </p:nvSpPr>
        <p:spPr>
          <a:xfrm>
            <a:off x="8036041" y="2249487"/>
            <a:ext cx="3281004" cy="3541714"/>
          </a:xfrm>
        </p:spPr>
        <p:txBody>
          <a:bodyPr vert="horz" lIns="91440" tIns="45720" rIns="91440" bIns="45720" rtlCol="0">
            <a:normAutofit/>
          </a:bodyPr>
          <a:lstStyle/>
          <a:p>
            <a:pPr marL="0" indent="0">
              <a:buNone/>
            </a:pPr>
            <a:r>
              <a:rPr lang="en-US" sz="1800" cap="all" dirty="0">
                <a:solidFill>
                  <a:srgbClr val="FFFFFF"/>
                </a:solidFill>
              </a:rPr>
              <a:t>1)previous Data</a:t>
            </a:r>
          </a:p>
          <a:p>
            <a:pPr marL="0" indent="0">
              <a:buNone/>
            </a:pPr>
            <a:r>
              <a:rPr lang="en-GB" sz="1400" b="0" i="0" dirty="0">
                <a:solidFill>
                  <a:srgbClr val="000000"/>
                </a:solidFill>
                <a:effectLst/>
                <a:latin typeface="Helvetica Neue" panose="02000503000000020004" pitchFamily="2" charset="0"/>
              </a:rPr>
              <a:t>'AMT_ANNUITY','AMT_APPLICATION','AMT_CREDIT','AMT_GOODS_PRICE','SELLERPLACE_AREA', have several outliers than others seller place area few, </a:t>
            </a:r>
            <a:r>
              <a:rPr lang="en-GB" sz="1400" b="0" i="0" dirty="0" err="1">
                <a:solidFill>
                  <a:srgbClr val="000000"/>
                </a:solidFill>
                <a:effectLst/>
                <a:latin typeface="Helvetica Neue" panose="02000503000000020004" pitchFamily="2" charset="0"/>
              </a:rPr>
              <a:t>sk_id</a:t>
            </a:r>
            <a:r>
              <a:rPr lang="en-GB" sz="1400" b="0" i="0" dirty="0">
                <a:solidFill>
                  <a:srgbClr val="000000"/>
                </a:solidFill>
                <a:effectLst/>
                <a:latin typeface="Helvetica Neue" panose="02000503000000020004" pitchFamily="2" charset="0"/>
              </a:rPr>
              <a:t> have no outlier And CNT payment has some few outliers</a:t>
            </a:r>
            <a:endParaRPr lang="en-US" sz="1800" cap="all" dirty="0">
              <a:solidFill>
                <a:srgbClr val="FFFFFF"/>
              </a:solidFill>
            </a:endParaRPr>
          </a:p>
        </p:txBody>
      </p:sp>
    </p:spTree>
    <p:extLst>
      <p:ext uri="{BB962C8B-B14F-4D97-AF65-F5344CB8AC3E}">
        <p14:creationId xmlns:p14="http://schemas.microsoft.com/office/powerpoint/2010/main" val="5015019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155" name="Rectangle 615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5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251855-CA62-FFAA-A14B-2785D3CD5000}"/>
              </a:ext>
            </a:extLst>
          </p:cNvPr>
          <p:cNvSpPr>
            <a:spLocks noGrp="1"/>
          </p:cNvSpPr>
          <p:nvPr>
            <p:ph type="title"/>
          </p:nvPr>
        </p:nvSpPr>
        <p:spPr>
          <a:xfrm>
            <a:off x="855266" y="618518"/>
            <a:ext cx="2851417" cy="1478570"/>
          </a:xfrm>
        </p:spPr>
        <p:txBody>
          <a:bodyPr>
            <a:normAutofit/>
          </a:bodyPr>
          <a:lstStyle/>
          <a:p>
            <a:r>
              <a:rPr lang="en-FI" sz="2000">
                <a:solidFill>
                  <a:srgbClr val="FFFFFF"/>
                </a:solidFill>
              </a:rPr>
              <a:t>Understanding Feature importance </a:t>
            </a:r>
            <a:br>
              <a:rPr lang="en-FI" sz="2000">
                <a:solidFill>
                  <a:srgbClr val="FFFFFF"/>
                </a:solidFill>
              </a:rPr>
            </a:br>
            <a:r>
              <a:rPr lang="en-FI" sz="2000">
                <a:solidFill>
                  <a:srgbClr val="FFFFFF"/>
                </a:solidFill>
              </a:rPr>
              <a:t>1st-aplication data,2nd-Previos data</a:t>
            </a:r>
          </a:p>
        </p:txBody>
      </p:sp>
      <p:sp>
        <p:nvSpPr>
          <p:cNvPr id="3" name="Content Placeholder 2">
            <a:extLst>
              <a:ext uri="{FF2B5EF4-FFF2-40B4-BE49-F238E27FC236}">
                <a16:creationId xmlns:a16="http://schemas.microsoft.com/office/drawing/2014/main" id="{A1591E2F-6DEA-CFCB-0357-119A0A2BAD50}"/>
              </a:ext>
            </a:extLst>
          </p:cNvPr>
          <p:cNvSpPr>
            <a:spLocks noGrp="1"/>
          </p:cNvSpPr>
          <p:nvPr>
            <p:ph idx="1"/>
          </p:nvPr>
        </p:nvSpPr>
        <p:spPr>
          <a:xfrm>
            <a:off x="603250" y="2249487"/>
            <a:ext cx="3103433" cy="3957302"/>
          </a:xfrm>
        </p:spPr>
        <p:txBody>
          <a:bodyPr>
            <a:normAutofit/>
          </a:bodyPr>
          <a:lstStyle/>
          <a:p>
            <a:r>
              <a:rPr lang="en-GB" sz="1400" dirty="0">
                <a:solidFill>
                  <a:srgbClr val="FFFFFF"/>
                </a:solidFill>
                <a:latin typeface="Söhne"/>
              </a:rPr>
              <a:t>C</a:t>
            </a:r>
            <a:r>
              <a:rPr lang="en-GB" sz="1400" b="0" i="0" dirty="0">
                <a:solidFill>
                  <a:srgbClr val="FFFFFF"/>
                </a:solidFill>
                <a:effectLst/>
                <a:latin typeface="Söhne"/>
              </a:rPr>
              <a:t>hecking for data imbalance </a:t>
            </a:r>
          </a:p>
          <a:p>
            <a:r>
              <a:rPr lang="en-GB" sz="1400" dirty="0">
                <a:solidFill>
                  <a:srgbClr val="FFFFFF"/>
                </a:solidFill>
                <a:latin typeface="Söhne"/>
              </a:rPr>
              <a:t>D</a:t>
            </a:r>
            <a:r>
              <a:rPr lang="en-GB" sz="1400" b="0" i="0" dirty="0">
                <a:solidFill>
                  <a:srgbClr val="FFFFFF"/>
                </a:solidFill>
                <a:effectLst/>
                <a:latin typeface="Söhne"/>
              </a:rPr>
              <a:t>uring EDA</a:t>
            </a:r>
          </a:p>
          <a:p>
            <a:pPr marL="0" indent="0" algn="just">
              <a:buNone/>
            </a:pPr>
            <a:r>
              <a:rPr lang="en-GB" sz="1200" dirty="0">
                <a:solidFill>
                  <a:srgbClr val="FFFFFF"/>
                </a:solidFill>
                <a:latin typeface="Calibri Light" panose="020F0302020204030204" pitchFamily="34" charset="0"/>
                <a:cs typeface="Calibri Light" panose="020F0302020204030204" pitchFamily="34" charset="0"/>
              </a:rPr>
              <a:t>Insight: </a:t>
            </a:r>
            <a:r>
              <a:rPr lang="en-GB" sz="1200" dirty="0">
                <a:solidFill>
                  <a:srgbClr val="374151"/>
                </a:solidFill>
                <a:latin typeface="Calibri Light" panose="020F0302020204030204" pitchFamily="34" charset="0"/>
                <a:cs typeface="Calibri Light" panose="020F0302020204030204" pitchFamily="34" charset="0"/>
              </a:rPr>
              <a:t>H</a:t>
            </a:r>
            <a:r>
              <a:rPr lang="en-GB" sz="1200" dirty="0">
                <a:solidFill>
                  <a:srgbClr val="374151"/>
                </a:solidFill>
                <a:effectLst/>
                <a:latin typeface="Calibri Light" panose="020F0302020204030204" pitchFamily="34" charset="0"/>
                <a:cs typeface="Calibri Light" panose="020F0302020204030204" pitchFamily="34" charset="0"/>
              </a:rPr>
              <a:t>aving a class distribution where one class represents 91.9% of the data and the other class represents the remaining percentage indicates a severe class imbalance. It is crucial to handle this imbalance appropriately during data pre-processing, model training, and evaluation to ensure fair and accurate predictions for both classes.</a:t>
            </a:r>
            <a:endParaRPr lang="en-FI" sz="1200" dirty="0">
              <a:solidFill>
                <a:srgbClr val="FFFFFF"/>
              </a:solidFill>
              <a:latin typeface="Calibri Light" panose="020F0302020204030204" pitchFamily="34" charset="0"/>
              <a:cs typeface="Calibri Light" panose="020F0302020204030204" pitchFamily="34" charset="0"/>
            </a:endParaRPr>
          </a:p>
        </p:txBody>
      </p:sp>
      <p:grpSp>
        <p:nvGrpSpPr>
          <p:cNvPr id="6159" name="Group 615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16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16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7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17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146" name="Picture 2">
            <a:extLst>
              <a:ext uri="{FF2B5EF4-FFF2-40B4-BE49-F238E27FC236}">
                <a16:creationId xmlns:a16="http://schemas.microsoft.com/office/drawing/2014/main" id="{416D2BC2-12D4-6F69-1047-FF016BDE4B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8643" y="643467"/>
            <a:ext cx="5910314" cy="55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04412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18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504C5D-FC70-8E8E-66E6-AD5FBFFEBFD2}"/>
              </a:ext>
            </a:extLst>
          </p:cNvPr>
          <p:cNvSpPr>
            <a:spLocks noGrp="1"/>
          </p:cNvSpPr>
          <p:nvPr>
            <p:ph type="title"/>
          </p:nvPr>
        </p:nvSpPr>
        <p:spPr>
          <a:xfrm>
            <a:off x="855266" y="618518"/>
            <a:ext cx="2851417" cy="1478570"/>
          </a:xfrm>
        </p:spPr>
        <p:txBody>
          <a:bodyPr>
            <a:normAutofit/>
          </a:bodyPr>
          <a:lstStyle/>
          <a:p>
            <a:r>
              <a:rPr lang="en-FI" sz="3200">
                <a:solidFill>
                  <a:srgbClr val="FFFFFF"/>
                </a:solidFill>
              </a:rPr>
              <a:t>Percentage of Defaulters with Target</a:t>
            </a:r>
          </a:p>
        </p:txBody>
      </p:sp>
      <p:sp>
        <p:nvSpPr>
          <p:cNvPr id="7174" name="Content Placeholder 7173">
            <a:extLst>
              <a:ext uri="{FF2B5EF4-FFF2-40B4-BE49-F238E27FC236}">
                <a16:creationId xmlns:a16="http://schemas.microsoft.com/office/drawing/2014/main" id="{CAE81B57-E40E-C9E0-D862-6C426A563748}"/>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Insight:</a:t>
            </a:r>
          </a:p>
          <a:p>
            <a:r>
              <a:rPr lang="en-US" sz="1400" dirty="0">
                <a:solidFill>
                  <a:srgbClr val="FFFFFF"/>
                </a:solidFill>
              </a:rPr>
              <a:t>The count of people in both categories Cash loans  and revolving loans are same </a:t>
            </a:r>
          </a:p>
          <a:p>
            <a:r>
              <a:rPr lang="en-US" sz="1400" dirty="0">
                <a:solidFill>
                  <a:srgbClr val="FFFFFF"/>
                </a:solidFill>
              </a:rPr>
              <a:t>But the people who take the cash loans which have higher risk of defaulter</a:t>
            </a:r>
            <a:r>
              <a:rPr lang="en-US" sz="1400" dirty="0">
                <a:solidFill>
                  <a:srgbClr val="C00000"/>
                </a:solidFill>
              </a:rPr>
              <a:t>(more than 8%) </a:t>
            </a:r>
            <a:r>
              <a:rPr lang="en-US" sz="1400" dirty="0">
                <a:solidFill>
                  <a:srgbClr val="FFFFFF"/>
                </a:solidFill>
              </a:rPr>
              <a:t>than revolving loans</a:t>
            </a:r>
            <a:r>
              <a:rPr lang="en-US" sz="1400" dirty="0">
                <a:solidFill>
                  <a:srgbClr val="92D050"/>
                </a:solidFill>
              </a:rPr>
              <a:t>(around 5.5%)</a:t>
            </a:r>
          </a:p>
        </p:txBody>
      </p:sp>
      <p:grpSp>
        <p:nvGrpSpPr>
          <p:cNvPr id="7185" name="Group 718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8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8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9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0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170" name="Picture 2">
            <a:extLst>
              <a:ext uri="{FF2B5EF4-FFF2-40B4-BE49-F238E27FC236}">
                <a16:creationId xmlns:a16="http://schemas.microsoft.com/office/drawing/2014/main" id="{1636EC07-DD6E-2944-3B0D-E6DA5C1345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544635"/>
            <a:ext cx="6844045" cy="3764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151C5630-7A96-4756-E9C1-6C788044F368}"/>
              </a:ext>
            </a:extLst>
          </p:cNvPr>
          <p:cNvGraphicFramePr>
            <a:graphicFrameLocks noGrp="1"/>
          </p:cNvGraphicFramePr>
          <p:nvPr>
            <p:extLst>
              <p:ext uri="{D42A27DB-BD31-4B8C-83A1-F6EECF244321}">
                <p14:modId xmlns:p14="http://schemas.microsoft.com/office/powerpoint/2010/main" val="4090713776"/>
              </p:ext>
            </p:extLst>
          </p:nvPr>
        </p:nvGraphicFramePr>
        <p:xfrm>
          <a:off x="5118538" y="714703"/>
          <a:ext cx="4508938" cy="375803"/>
        </p:xfrm>
        <a:graphic>
          <a:graphicData uri="http://schemas.openxmlformats.org/drawingml/2006/table">
            <a:tbl>
              <a:tblPr firstRow="1" bandRow="1">
                <a:tableStyleId>{5C22544A-7EE6-4342-B048-85BDC9FD1C3A}</a:tableStyleId>
              </a:tblPr>
              <a:tblGrid>
                <a:gridCol w="4508938">
                  <a:extLst>
                    <a:ext uri="{9D8B030D-6E8A-4147-A177-3AD203B41FA5}">
                      <a16:colId xmlns:a16="http://schemas.microsoft.com/office/drawing/2014/main" val="978431648"/>
                    </a:ext>
                  </a:extLst>
                </a:gridCol>
              </a:tblGrid>
              <a:tr h="375803">
                <a:tc>
                  <a:txBody>
                    <a:bodyPr/>
                    <a:lstStyle/>
                    <a:p>
                      <a:r>
                        <a:rPr lang="en-FI" dirty="0"/>
                        <a:t>Univariate Analysis with target variables</a:t>
                      </a:r>
                    </a:p>
                  </a:txBody>
                  <a:tcPr/>
                </a:tc>
                <a:extLst>
                  <a:ext uri="{0D108BD9-81ED-4DB2-BD59-A6C34878D82A}">
                    <a16:rowId xmlns:a16="http://schemas.microsoft.com/office/drawing/2014/main" val="4136509441"/>
                  </a:ext>
                </a:extLst>
              </a:tr>
            </a:tbl>
          </a:graphicData>
        </a:graphic>
      </p:graphicFrame>
    </p:spTree>
    <p:extLst>
      <p:ext uri="{BB962C8B-B14F-4D97-AF65-F5344CB8AC3E}">
        <p14:creationId xmlns:p14="http://schemas.microsoft.com/office/powerpoint/2010/main" val="33395202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1" name="Rectangle 820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203" name="Group 820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8204" name="Group 820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21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1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22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3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4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4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4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8205" name="Group 820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820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824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25F34D-605B-9732-E2CC-E0E6A7681017}"/>
              </a:ext>
            </a:extLst>
          </p:cNvPr>
          <p:cNvSpPr>
            <a:spLocks noGrp="1"/>
          </p:cNvSpPr>
          <p:nvPr>
            <p:ph type="title"/>
          </p:nvPr>
        </p:nvSpPr>
        <p:spPr>
          <a:xfrm>
            <a:off x="8036041" y="618518"/>
            <a:ext cx="3281003" cy="1478570"/>
          </a:xfrm>
        </p:spPr>
        <p:txBody>
          <a:bodyPr anchor="b">
            <a:normAutofit/>
          </a:bodyPr>
          <a:lstStyle/>
          <a:p>
            <a:r>
              <a:rPr lang="en-FI" sz="2800" dirty="0">
                <a:solidFill>
                  <a:srgbClr val="FFFFFF"/>
                </a:solidFill>
              </a:rPr>
              <a:t>Gender and Risk deafuter relation</a:t>
            </a:r>
          </a:p>
        </p:txBody>
      </p:sp>
      <p:sp useBgFill="1">
        <p:nvSpPr>
          <p:cNvPr id="824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5772F190-A95B-2253-4AA0-FE47340501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745364"/>
            <a:ext cx="6112382" cy="3361810"/>
          </a:xfrm>
          <a:prstGeom prst="rect">
            <a:avLst/>
          </a:prstGeom>
          <a:noFill/>
          <a:extLst>
            <a:ext uri="{909E8E84-426E-40DD-AFC4-6F175D3DCCD1}">
              <a14:hiddenFill xmlns:a14="http://schemas.microsoft.com/office/drawing/2010/main">
                <a:solidFill>
                  <a:srgbClr val="FFFFFF"/>
                </a:solidFill>
              </a14:hiddenFill>
            </a:ext>
          </a:extLst>
        </p:spPr>
      </p:pic>
      <p:sp>
        <p:nvSpPr>
          <p:cNvPr id="8198" name="Content Placeholder 8197">
            <a:extLst>
              <a:ext uri="{FF2B5EF4-FFF2-40B4-BE49-F238E27FC236}">
                <a16:creationId xmlns:a16="http://schemas.microsoft.com/office/drawing/2014/main" id="{AEC8094E-AEA9-3F4E-29B2-5B3BD4672172}"/>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Insight:</a:t>
            </a:r>
          </a:p>
          <a:p>
            <a:pPr algn="just"/>
            <a:r>
              <a:rPr lang="en-US" sz="1800" dirty="0">
                <a:solidFill>
                  <a:srgbClr val="FFFFFF"/>
                </a:solidFill>
              </a:rPr>
              <a:t>Male have higher percentage more than </a:t>
            </a:r>
            <a:r>
              <a:rPr lang="en-US" sz="1800" dirty="0">
                <a:solidFill>
                  <a:srgbClr val="C00000"/>
                </a:solidFill>
              </a:rPr>
              <a:t>10% </a:t>
            </a:r>
            <a:r>
              <a:rPr lang="en-US" sz="1800" dirty="0">
                <a:solidFill>
                  <a:srgbClr val="FFFFFF"/>
                </a:solidFill>
              </a:rPr>
              <a:t>of risk than female more than </a:t>
            </a:r>
            <a:r>
              <a:rPr lang="en-US" sz="1800" dirty="0">
                <a:solidFill>
                  <a:srgbClr val="92D050"/>
                </a:solidFill>
              </a:rPr>
              <a:t>6% </a:t>
            </a:r>
            <a:r>
              <a:rPr lang="en-US" sz="1800" dirty="0">
                <a:solidFill>
                  <a:srgbClr val="FFFFFF"/>
                </a:solidFill>
              </a:rPr>
              <a:t>defaulting risk, where XNA have no info </a:t>
            </a:r>
          </a:p>
        </p:txBody>
      </p:sp>
    </p:spTree>
    <p:extLst>
      <p:ext uri="{BB962C8B-B14F-4D97-AF65-F5344CB8AC3E}">
        <p14:creationId xmlns:p14="http://schemas.microsoft.com/office/powerpoint/2010/main" val="411067500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9229" name="Rectangle 922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23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1A8608-437A-213F-54B7-AC2B0F1B5F30}"/>
              </a:ext>
            </a:extLst>
          </p:cNvPr>
          <p:cNvSpPr>
            <a:spLocks noGrp="1"/>
          </p:cNvSpPr>
          <p:nvPr>
            <p:ph type="title"/>
          </p:nvPr>
        </p:nvSpPr>
        <p:spPr>
          <a:xfrm>
            <a:off x="855266" y="618518"/>
            <a:ext cx="2851417" cy="1478570"/>
          </a:xfrm>
        </p:spPr>
        <p:txBody>
          <a:bodyPr>
            <a:normAutofit/>
          </a:bodyPr>
          <a:lstStyle/>
          <a:p>
            <a:r>
              <a:rPr lang="en-FI" sz="2500" dirty="0">
                <a:solidFill>
                  <a:srgbClr val="FFFFFF"/>
                </a:solidFill>
              </a:rPr>
              <a:t>Owning car and relation with Default risk</a:t>
            </a:r>
          </a:p>
        </p:txBody>
      </p:sp>
      <p:sp>
        <p:nvSpPr>
          <p:cNvPr id="9222" name="Content Placeholder 9221">
            <a:extLst>
              <a:ext uri="{FF2B5EF4-FFF2-40B4-BE49-F238E27FC236}">
                <a16:creationId xmlns:a16="http://schemas.microsoft.com/office/drawing/2014/main" id="{498DE60E-529A-58B3-79CD-7DBEB322A738}"/>
              </a:ext>
            </a:extLst>
          </p:cNvPr>
          <p:cNvSpPr>
            <a:spLocks noGrp="1"/>
          </p:cNvSpPr>
          <p:nvPr>
            <p:ph idx="1"/>
          </p:nvPr>
        </p:nvSpPr>
        <p:spPr>
          <a:xfrm>
            <a:off x="844620" y="2249487"/>
            <a:ext cx="2862444" cy="3957302"/>
          </a:xfrm>
        </p:spPr>
        <p:txBody>
          <a:bodyPr>
            <a:normAutofit/>
          </a:bodyPr>
          <a:lstStyle/>
          <a:p>
            <a:pPr algn="just"/>
            <a:endParaRPr lang="en-US" sz="1400" dirty="0">
              <a:solidFill>
                <a:srgbClr val="FFFFFF"/>
              </a:solidFill>
            </a:endParaRPr>
          </a:p>
          <a:p>
            <a:pPr algn="just"/>
            <a:r>
              <a:rPr lang="en-US" sz="1600" dirty="0">
                <a:solidFill>
                  <a:srgbClr val="FFFFFF"/>
                </a:solidFill>
              </a:rPr>
              <a:t>Insight</a:t>
            </a:r>
          </a:p>
          <a:p>
            <a:pPr algn="just"/>
            <a:r>
              <a:rPr lang="en-US" sz="1400" dirty="0">
                <a:solidFill>
                  <a:srgbClr val="FFFFFF"/>
                </a:solidFill>
              </a:rPr>
              <a:t> Clients who own a car are half in number of the clients who don't own a car. But based on the percentage of default analysis, there is no significant correlation between owning a car and loan repayment as in both cases the default percentage is almost same.</a:t>
            </a:r>
          </a:p>
        </p:txBody>
      </p:sp>
      <p:grpSp>
        <p:nvGrpSpPr>
          <p:cNvPr id="9233" name="Group 923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23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3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4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5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6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9218" name="Picture 2">
            <a:extLst>
              <a:ext uri="{FF2B5EF4-FFF2-40B4-BE49-F238E27FC236}">
                <a16:creationId xmlns:a16="http://schemas.microsoft.com/office/drawing/2014/main" id="{A3D4FCC3-72F3-09FE-3D75-AAACF125C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595966"/>
            <a:ext cx="6844045" cy="366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26857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0253" name="Rectangle 1025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25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A2D403-E3A4-3438-1D3A-D0D232C0A598}"/>
              </a:ext>
            </a:extLst>
          </p:cNvPr>
          <p:cNvSpPr>
            <a:spLocks noGrp="1"/>
          </p:cNvSpPr>
          <p:nvPr>
            <p:ph type="title"/>
          </p:nvPr>
        </p:nvSpPr>
        <p:spPr>
          <a:xfrm>
            <a:off x="855266" y="465665"/>
            <a:ext cx="2851417" cy="1631423"/>
          </a:xfrm>
        </p:spPr>
        <p:txBody>
          <a:bodyPr>
            <a:normAutofit fontScale="90000"/>
          </a:bodyPr>
          <a:lstStyle/>
          <a:p>
            <a:r>
              <a:rPr lang="en-FI" sz="3200" dirty="0">
                <a:solidFill>
                  <a:srgbClr val="FFFFFF"/>
                </a:solidFill>
              </a:rPr>
              <a:t>customer housing type and default risk </a:t>
            </a:r>
          </a:p>
        </p:txBody>
      </p:sp>
      <p:sp>
        <p:nvSpPr>
          <p:cNvPr id="10246" name="Content Placeholder 10245">
            <a:extLst>
              <a:ext uri="{FF2B5EF4-FFF2-40B4-BE49-F238E27FC236}">
                <a16:creationId xmlns:a16="http://schemas.microsoft.com/office/drawing/2014/main" id="{9AF43F40-947D-E8FE-7D77-71646369BB1B}"/>
              </a:ext>
            </a:extLst>
          </p:cNvPr>
          <p:cNvSpPr>
            <a:spLocks noGrp="1"/>
          </p:cNvSpPr>
          <p:nvPr>
            <p:ph idx="1"/>
          </p:nvPr>
        </p:nvSpPr>
        <p:spPr>
          <a:xfrm>
            <a:off x="844620" y="2249487"/>
            <a:ext cx="2862444" cy="3957302"/>
          </a:xfrm>
        </p:spPr>
        <p:txBody>
          <a:bodyPr>
            <a:normAutofit/>
          </a:bodyPr>
          <a:lstStyle/>
          <a:p>
            <a:r>
              <a:rPr lang="en-US" sz="1600" dirty="0">
                <a:solidFill>
                  <a:srgbClr val="FFFFFF"/>
                </a:solidFill>
              </a:rPr>
              <a:t>Inferences: </a:t>
            </a:r>
          </a:p>
          <a:p>
            <a:pPr algn="just"/>
            <a:r>
              <a:rPr lang="en-US" sz="1400" dirty="0">
                <a:solidFill>
                  <a:srgbClr val="FFFFFF"/>
                </a:solidFill>
              </a:rPr>
              <a:t>Majority of customer who live in House/ apartment  and People living in office apartments have lowest default rate around </a:t>
            </a:r>
            <a:r>
              <a:rPr lang="en-US" sz="1400" dirty="0">
                <a:solidFill>
                  <a:srgbClr val="92D050"/>
                </a:solidFill>
              </a:rPr>
              <a:t>8%</a:t>
            </a:r>
            <a:r>
              <a:rPr lang="en-US" sz="1400" dirty="0">
                <a:solidFill>
                  <a:srgbClr val="FFFFFF"/>
                </a:solidFill>
              </a:rPr>
              <a:t> and around </a:t>
            </a:r>
            <a:r>
              <a:rPr lang="en-US" sz="1400" dirty="0">
                <a:solidFill>
                  <a:srgbClr val="92D050"/>
                </a:solidFill>
              </a:rPr>
              <a:t>6.2% </a:t>
            </a:r>
            <a:r>
              <a:rPr lang="en-US" sz="1400" dirty="0">
                <a:solidFill>
                  <a:srgbClr val="FFFFFF"/>
                </a:solidFill>
              </a:rPr>
              <a:t>respectively </a:t>
            </a:r>
          </a:p>
          <a:p>
            <a:pPr algn="just"/>
            <a:r>
              <a:rPr lang="en-US" sz="1400" dirty="0">
                <a:solidFill>
                  <a:srgbClr val="FFFFFF"/>
                </a:solidFill>
              </a:rPr>
              <a:t>People living with parents </a:t>
            </a:r>
            <a:r>
              <a:rPr lang="en-US" sz="1400" dirty="0">
                <a:solidFill>
                  <a:srgbClr val="C00000"/>
                </a:solidFill>
              </a:rPr>
              <a:t>(~11.5%) </a:t>
            </a:r>
            <a:r>
              <a:rPr lang="en-US" sz="1400" dirty="0">
                <a:solidFill>
                  <a:srgbClr val="FFFFFF"/>
                </a:solidFill>
              </a:rPr>
              <a:t>and living in rented apartments</a:t>
            </a:r>
            <a:r>
              <a:rPr lang="en-US" sz="1400" dirty="0">
                <a:solidFill>
                  <a:srgbClr val="C00000"/>
                </a:solidFill>
              </a:rPr>
              <a:t>(&gt;12%) </a:t>
            </a:r>
            <a:r>
              <a:rPr lang="en-US" sz="1400" dirty="0">
                <a:solidFill>
                  <a:srgbClr val="FFFFFF"/>
                </a:solidFill>
              </a:rPr>
              <a:t>have higher probability of defaulting</a:t>
            </a:r>
          </a:p>
        </p:txBody>
      </p:sp>
      <p:grpSp>
        <p:nvGrpSpPr>
          <p:cNvPr id="10257" name="Group 1025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25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5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6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7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7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7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8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8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8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8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8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242" name="Picture 2">
            <a:extLst>
              <a:ext uri="{FF2B5EF4-FFF2-40B4-BE49-F238E27FC236}">
                <a16:creationId xmlns:a16="http://schemas.microsoft.com/office/drawing/2014/main" id="{271D8C47-8A8B-CD31-6F1C-0FA8469231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125438"/>
            <a:ext cx="6844045" cy="460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02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1277" name="Rectangle 1127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27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F97E69-28FB-2AE0-B2C4-A29947812EBC}"/>
              </a:ext>
            </a:extLst>
          </p:cNvPr>
          <p:cNvSpPr>
            <a:spLocks noGrp="1"/>
          </p:cNvSpPr>
          <p:nvPr>
            <p:ph type="title"/>
          </p:nvPr>
        </p:nvSpPr>
        <p:spPr>
          <a:xfrm>
            <a:off x="855266" y="618518"/>
            <a:ext cx="2851417" cy="1478570"/>
          </a:xfrm>
        </p:spPr>
        <p:txBody>
          <a:bodyPr>
            <a:normAutofit/>
          </a:bodyPr>
          <a:lstStyle/>
          <a:p>
            <a:r>
              <a:rPr lang="en-FI" sz="3200" dirty="0">
                <a:solidFill>
                  <a:srgbClr val="FFFFFF"/>
                </a:solidFill>
              </a:rPr>
              <a:t>Family status and risk of default</a:t>
            </a:r>
          </a:p>
        </p:txBody>
      </p:sp>
      <p:sp>
        <p:nvSpPr>
          <p:cNvPr id="11270" name="Content Placeholder 11269">
            <a:extLst>
              <a:ext uri="{FF2B5EF4-FFF2-40B4-BE49-F238E27FC236}">
                <a16:creationId xmlns:a16="http://schemas.microsoft.com/office/drawing/2014/main" id="{F7078F51-13FA-8638-0A0C-0E9BC1C481F5}"/>
              </a:ext>
            </a:extLst>
          </p:cNvPr>
          <p:cNvSpPr>
            <a:spLocks noGrp="1"/>
          </p:cNvSpPr>
          <p:nvPr>
            <p:ph idx="1"/>
          </p:nvPr>
        </p:nvSpPr>
        <p:spPr>
          <a:xfrm>
            <a:off x="844620" y="2249487"/>
            <a:ext cx="2862444" cy="3957302"/>
          </a:xfrm>
        </p:spPr>
        <p:txBody>
          <a:bodyPr>
            <a:normAutofit/>
          </a:bodyPr>
          <a:lstStyle/>
          <a:p>
            <a:r>
              <a:rPr lang="en-US" sz="1600" dirty="0">
                <a:solidFill>
                  <a:srgbClr val="FFFFFF"/>
                </a:solidFill>
              </a:rPr>
              <a:t>Insight:</a:t>
            </a:r>
          </a:p>
          <a:p>
            <a:r>
              <a:rPr lang="en-US" sz="1600" dirty="0">
                <a:solidFill>
                  <a:srgbClr val="FFFFFF"/>
                </a:solidFill>
              </a:rPr>
              <a:t>The people who are married  are highest in loan applicant and </a:t>
            </a:r>
            <a:r>
              <a:rPr lang="en-US" sz="1600" dirty="0" err="1">
                <a:solidFill>
                  <a:srgbClr val="FFFFFF"/>
                </a:solidFill>
              </a:rPr>
              <a:t>repayer</a:t>
            </a:r>
            <a:r>
              <a:rPr lang="en-US" sz="1600" dirty="0">
                <a:solidFill>
                  <a:srgbClr val="FFFFFF"/>
                </a:solidFill>
              </a:rPr>
              <a:t> than other family status.</a:t>
            </a:r>
          </a:p>
          <a:p>
            <a:r>
              <a:rPr lang="en-US" sz="1600" dirty="0">
                <a:solidFill>
                  <a:srgbClr val="FFFFFF"/>
                </a:solidFill>
              </a:rPr>
              <a:t>In % of risk defaulter analysis, presents that people who are civil marriage  and single risk of defaulting around</a:t>
            </a:r>
            <a:r>
              <a:rPr lang="en-US" sz="1600" dirty="0">
                <a:solidFill>
                  <a:srgbClr val="FFFFFF"/>
                </a:solidFill>
                <a:highlight>
                  <a:srgbClr val="FF0000"/>
                </a:highlight>
              </a:rPr>
              <a:t>10%</a:t>
            </a:r>
          </a:p>
          <a:p>
            <a:endParaRPr lang="en-US" sz="1600" dirty="0">
              <a:solidFill>
                <a:srgbClr val="FFFFFF"/>
              </a:solidFill>
            </a:endParaRPr>
          </a:p>
        </p:txBody>
      </p:sp>
      <p:grpSp>
        <p:nvGrpSpPr>
          <p:cNvPr id="11281" name="Group 1128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28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8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8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8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8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8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8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8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29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9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9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0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1266" name="Picture 2">
            <a:extLst>
              <a:ext uri="{FF2B5EF4-FFF2-40B4-BE49-F238E27FC236}">
                <a16:creationId xmlns:a16="http://schemas.microsoft.com/office/drawing/2014/main" id="{72B22B54-8B09-CA20-984B-2FB8EEE306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202433"/>
            <a:ext cx="6844045" cy="444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1000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FA2E-9002-1D78-EAD6-60E6BD38060F}"/>
              </a:ext>
            </a:extLst>
          </p:cNvPr>
          <p:cNvSpPr>
            <a:spLocks noGrp="1"/>
          </p:cNvSpPr>
          <p:nvPr>
            <p:ph type="title"/>
          </p:nvPr>
        </p:nvSpPr>
        <p:spPr/>
        <p:txBody>
          <a:bodyPr/>
          <a:lstStyle/>
          <a:p>
            <a:r>
              <a:rPr lang="en-FI" dirty="0"/>
              <a:t>Data Name: Bank risk defaulter analysis</a:t>
            </a:r>
          </a:p>
        </p:txBody>
      </p:sp>
      <p:sp>
        <p:nvSpPr>
          <p:cNvPr id="3" name="Content Placeholder 2">
            <a:extLst>
              <a:ext uri="{FF2B5EF4-FFF2-40B4-BE49-F238E27FC236}">
                <a16:creationId xmlns:a16="http://schemas.microsoft.com/office/drawing/2014/main" id="{CCFC9B02-1687-74F9-E842-0053CCBCA1D2}"/>
              </a:ext>
            </a:extLst>
          </p:cNvPr>
          <p:cNvSpPr>
            <a:spLocks noGrp="1"/>
          </p:cNvSpPr>
          <p:nvPr>
            <p:ph idx="1"/>
          </p:nvPr>
        </p:nvSpPr>
        <p:spPr/>
        <p:txBody>
          <a:bodyPr/>
          <a:lstStyle/>
          <a:p>
            <a:r>
              <a:rPr lang="en-FI" dirty="0"/>
              <a:t>Two data set</a:t>
            </a:r>
          </a:p>
          <a:p>
            <a:r>
              <a:rPr lang="en-FI" dirty="0"/>
              <a:t>1)Application Data-Initial shape-(307511, 122)</a:t>
            </a:r>
          </a:p>
          <a:p>
            <a:r>
              <a:rPr lang="en-FI" dirty="0"/>
              <a:t>2)Previous Data-Initial shape-(1670214, 37)</a:t>
            </a:r>
          </a:p>
          <a:p>
            <a:r>
              <a:rPr lang="en-FI" dirty="0"/>
              <a:t>Tools used: Python, jupyter notebook, pandas, matplotlib, seaborn</a:t>
            </a:r>
          </a:p>
          <a:p>
            <a:r>
              <a:rPr lang="en-FI" dirty="0"/>
              <a:t>Method:Exploratory Data anlysis</a:t>
            </a:r>
          </a:p>
        </p:txBody>
      </p:sp>
    </p:spTree>
    <p:extLst>
      <p:ext uri="{BB962C8B-B14F-4D97-AF65-F5344CB8AC3E}">
        <p14:creationId xmlns:p14="http://schemas.microsoft.com/office/powerpoint/2010/main" val="307869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7" name="Rectangle 1229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2301" name="Rectangle 1230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30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A84D5D-62F5-FEB9-528E-7354187217EF}"/>
              </a:ext>
            </a:extLst>
          </p:cNvPr>
          <p:cNvSpPr>
            <a:spLocks noGrp="1"/>
          </p:cNvSpPr>
          <p:nvPr>
            <p:ph type="title"/>
          </p:nvPr>
        </p:nvSpPr>
        <p:spPr>
          <a:xfrm>
            <a:off x="855266" y="618518"/>
            <a:ext cx="2851417" cy="1478570"/>
          </a:xfrm>
        </p:spPr>
        <p:txBody>
          <a:bodyPr>
            <a:normAutofit/>
          </a:bodyPr>
          <a:lstStyle/>
          <a:p>
            <a:r>
              <a:rPr lang="en-FI" sz="3200" dirty="0">
                <a:solidFill>
                  <a:srgbClr val="FFFFFF"/>
                </a:solidFill>
              </a:rPr>
              <a:t>Education level and Risk of default</a:t>
            </a:r>
          </a:p>
        </p:txBody>
      </p:sp>
      <p:sp>
        <p:nvSpPr>
          <p:cNvPr id="12294" name="Content Placeholder 12293">
            <a:extLst>
              <a:ext uri="{FF2B5EF4-FFF2-40B4-BE49-F238E27FC236}">
                <a16:creationId xmlns:a16="http://schemas.microsoft.com/office/drawing/2014/main" id="{350F5DAA-A5CF-075F-15A5-1A142FA9E06F}"/>
              </a:ext>
            </a:extLst>
          </p:cNvPr>
          <p:cNvSpPr>
            <a:spLocks noGrp="1"/>
          </p:cNvSpPr>
          <p:nvPr>
            <p:ph idx="1"/>
          </p:nvPr>
        </p:nvSpPr>
        <p:spPr>
          <a:xfrm>
            <a:off x="844620" y="2249487"/>
            <a:ext cx="2862444" cy="3957302"/>
          </a:xfrm>
        </p:spPr>
        <p:txBody>
          <a:bodyPr>
            <a:normAutofit/>
          </a:bodyPr>
          <a:lstStyle/>
          <a:p>
            <a:r>
              <a:rPr lang="en-GB" sz="1600" dirty="0">
                <a:solidFill>
                  <a:srgbClr val="000000"/>
                </a:solidFill>
                <a:effectLst/>
                <a:latin typeface="Calibri Light" panose="020F0302020204030204" pitchFamily="34" charset="0"/>
                <a:cs typeface="Calibri Light" panose="020F0302020204030204" pitchFamily="34" charset="0"/>
              </a:rPr>
              <a:t>Insight:</a:t>
            </a:r>
          </a:p>
          <a:p>
            <a:pPr algn="just"/>
            <a:r>
              <a:rPr lang="en-GB" sz="1100" b="0" i="0" dirty="0">
                <a:solidFill>
                  <a:schemeClr val="bg1"/>
                </a:solidFill>
                <a:effectLst/>
                <a:latin typeface="Helvetica Neue" panose="02000503000000020004" pitchFamily="2" charset="0"/>
              </a:rPr>
              <a:t> The people who completed secondary education  take </a:t>
            </a:r>
            <a:r>
              <a:rPr lang="en-GB" sz="1100" dirty="0">
                <a:solidFill>
                  <a:schemeClr val="bg1"/>
                </a:solidFill>
                <a:latin typeface="Helvetica Neue" panose="02000503000000020004" pitchFamily="2" charset="0"/>
              </a:rPr>
              <a:t>more </a:t>
            </a:r>
            <a:r>
              <a:rPr lang="en-GB" sz="1100" b="0" i="0" dirty="0">
                <a:solidFill>
                  <a:schemeClr val="bg1"/>
                </a:solidFill>
                <a:effectLst/>
                <a:latin typeface="Helvetica Neue" panose="02000503000000020004" pitchFamily="2" charset="0"/>
              </a:rPr>
              <a:t>loan than the other education, And people who have lower education high defaulter than others, which represents more than </a:t>
            </a:r>
            <a:r>
              <a:rPr lang="en-GB" sz="1100" b="0" i="0" dirty="0">
                <a:solidFill>
                  <a:schemeClr val="bg1"/>
                </a:solidFill>
                <a:effectLst/>
                <a:highlight>
                  <a:srgbClr val="FF0000"/>
                </a:highlight>
                <a:latin typeface="Helvetica Neue" panose="02000503000000020004" pitchFamily="2" charset="0"/>
              </a:rPr>
              <a:t>10%</a:t>
            </a:r>
          </a:p>
          <a:p>
            <a:pPr algn="just"/>
            <a:r>
              <a:rPr lang="en-GB" sz="1100" dirty="0">
                <a:solidFill>
                  <a:schemeClr val="bg1"/>
                </a:solidFill>
                <a:latin typeface="Helvetica Neue" panose="02000503000000020004" pitchFamily="2" charset="0"/>
              </a:rPr>
              <a:t>And the people who competed  secondary education are the 2</a:t>
            </a:r>
            <a:r>
              <a:rPr lang="en-GB" sz="1100" baseline="30000" dirty="0">
                <a:solidFill>
                  <a:schemeClr val="bg1"/>
                </a:solidFill>
                <a:latin typeface="Helvetica Neue" panose="02000503000000020004" pitchFamily="2" charset="0"/>
              </a:rPr>
              <a:t>nd</a:t>
            </a:r>
            <a:r>
              <a:rPr lang="en-GB" sz="1100" dirty="0">
                <a:solidFill>
                  <a:schemeClr val="bg1"/>
                </a:solidFill>
                <a:latin typeface="Helvetica Neue" panose="02000503000000020004" pitchFamily="2" charset="0"/>
              </a:rPr>
              <a:t> highest defaulter around </a:t>
            </a:r>
            <a:r>
              <a:rPr lang="en-GB" sz="1100" dirty="0">
                <a:solidFill>
                  <a:schemeClr val="bg1"/>
                </a:solidFill>
                <a:highlight>
                  <a:srgbClr val="FF0000"/>
                </a:highlight>
                <a:latin typeface="Helvetica Neue" panose="02000503000000020004" pitchFamily="2" charset="0"/>
              </a:rPr>
              <a:t>8.5%</a:t>
            </a:r>
            <a:endParaRPr lang="en-GB" sz="1100" b="0" i="0" dirty="0">
              <a:solidFill>
                <a:schemeClr val="bg1"/>
              </a:solidFill>
              <a:effectLst/>
              <a:highlight>
                <a:srgbClr val="FF0000"/>
              </a:highlight>
              <a:latin typeface="Helvetica Neue" panose="02000503000000020004" pitchFamily="2" charset="0"/>
            </a:endParaRPr>
          </a:p>
          <a:p>
            <a:pPr algn="just"/>
            <a:r>
              <a:rPr lang="en-GB" sz="1100" b="0" i="0" dirty="0">
                <a:solidFill>
                  <a:schemeClr val="bg1"/>
                </a:solidFill>
                <a:effectLst/>
                <a:latin typeface="Helvetica Neue" panose="02000503000000020004" pitchFamily="2" charset="0"/>
              </a:rPr>
              <a:t> </a:t>
            </a:r>
            <a:r>
              <a:rPr lang="en-GB" sz="1100" dirty="0">
                <a:solidFill>
                  <a:schemeClr val="bg1"/>
                </a:solidFill>
                <a:latin typeface="Helvetica Neue" panose="02000503000000020004" pitchFamily="2" charset="0"/>
              </a:rPr>
              <a:t>W</a:t>
            </a:r>
            <a:r>
              <a:rPr lang="en-GB" sz="1100" b="0" i="0" dirty="0">
                <a:solidFill>
                  <a:schemeClr val="bg1"/>
                </a:solidFill>
                <a:effectLst/>
                <a:latin typeface="Helvetica Neue" panose="02000503000000020004" pitchFamily="2" charset="0"/>
              </a:rPr>
              <a:t>here people with academic degree least default loan defaulter</a:t>
            </a:r>
            <a:endParaRPr lang="en-US" sz="1400" dirty="0">
              <a:solidFill>
                <a:schemeClr val="bg1"/>
              </a:solidFill>
              <a:latin typeface="Calibri Light" panose="020F0302020204030204" pitchFamily="34" charset="0"/>
              <a:cs typeface="Calibri Light" panose="020F0302020204030204" pitchFamily="34" charset="0"/>
            </a:endParaRPr>
          </a:p>
        </p:txBody>
      </p:sp>
      <p:grpSp>
        <p:nvGrpSpPr>
          <p:cNvPr id="12305" name="Group 1230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30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30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0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0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31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1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32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2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3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3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3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290" name="Picture 2">
            <a:extLst>
              <a:ext uri="{FF2B5EF4-FFF2-40B4-BE49-F238E27FC236}">
                <a16:creationId xmlns:a16="http://schemas.microsoft.com/office/drawing/2014/main" id="{0D8AE8E2-9AE0-6E73-5051-BFEC773040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885896"/>
            <a:ext cx="6844045" cy="508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832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87" name="Rectangle 1332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388" name="Rectangle 1332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32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5D7FC6-16AC-5A03-3176-E045A0FCC22D}"/>
              </a:ext>
            </a:extLst>
          </p:cNvPr>
          <p:cNvSpPr>
            <a:spLocks noGrp="1"/>
          </p:cNvSpPr>
          <p:nvPr>
            <p:ph type="title"/>
          </p:nvPr>
        </p:nvSpPr>
        <p:spPr>
          <a:xfrm>
            <a:off x="855266" y="618518"/>
            <a:ext cx="2851417" cy="1478570"/>
          </a:xfrm>
        </p:spPr>
        <p:txBody>
          <a:bodyPr>
            <a:normAutofit/>
          </a:bodyPr>
          <a:lstStyle/>
          <a:p>
            <a:r>
              <a:rPr lang="en-FI" sz="3200" dirty="0">
                <a:solidFill>
                  <a:srgbClr val="FFFFFF"/>
                </a:solidFill>
              </a:rPr>
              <a:t>Income type and risk of default</a:t>
            </a:r>
          </a:p>
        </p:txBody>
      </p:sp>
      <p:sp>
        <p:nvSpPr>
          <p:cNvPr id="13318" name="Content Placeholder 13317">
            <a:extLst>
              <a:ext uri="{FF2B5EF4-FFF2-40B4-BE49-F238E27FC236}">
                <a16:creationId xmlns:a16="http://schemas.microsoft.com/office/drawing/2014/main" id="{D17A50F3-9987-9A6B-2C03-F9D7D4A46ED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Insight</a:t>
            </a:r>
          </a:p>
          <a:p>
            <a:pPr algn="just"/>
            <a:r>
              <a:rPr lang="en-GB" sz="1100" b="0" i="0" dirty="0">
                <a:solidFill>
                  <a:schemeClr val="bg1"/>
                </a:solidFill>
                <a:effectLst/>
                <a:latin typeface="Helvetica Neue" panose="02000503000000020004" pitchFamily="2" charset="0"/>
              </a:rPr>
              <a:t>Working people are more  loan  applicant than other income type people, </a:t>
            </a:r>
          </a:p>
          <a:p>
            <a:pPr algn="just"/>
            <a:r>
              <a:rPr lang="en-GB" sz="1100" b="0" i="0" dirty="0">
                <a:solidFill>
                  <a:schemeClr val="bg1"/>
                </a:solidFill>
                <a:effectLst/>
                <a:latin typeface="Helvetica Neue" panose="02000503000000020004" pitchFamily="2" charset="0"/>
              </a:rPr>
              <a:t>And the Maternity leave person almost </a:t>
            </a:r>
            <a:r>
              <a:rPr lang="en-GB" sz="1100" b="0" i="0" dirty="0">
                <a:solidFill>
                  <a:schemeClr val="bg1"/>
                </a:solidFill>
                <a:effectLst/>
                <a:highlight>
                  <a:srgbClr val="FF0000"/>
                </a:highlight>
                <a:latin typeface="Helvetica Neue" panose="02000503000000020004" pitchFamily="2" charset="0"/>
              </a:rPr>
              <a:t>40% </a:t>
            </a:r>
            <a:r>
              <a:rPr lang="en-GB" sz="1100" b="0" i="0" dirty="0">
                <a:solidFill>
                  <a:schemeClr val="bg1"/>
                </a:solidFill>
                <a:effectLst/>
                <a:latin typeface="Helvetica Neue" panose="02000503000000020004" pitchFamily="2" charset="0"/>
              </a:rPr>
              <a:t>of risk of not returning loan, followed by Unemployed (</a:t>
            </a:r>
            <a:r>
              <a:rPr lang="en-GB" sz="1100" b="0" i="0" dirty="0">
                <a:solidFill>
                  <a:schemeClr val="bg1"/>
                </a:solidFill>
                <a:effectLst/>
                <a:highlight>
                  <a:srgbClr val="FF0000"/>
                </a:highlight>
                <a:latin typeface="Helvetica Neue" panose="02000503000000020004" pitchFamily="2" charset="0"/>
              </a:rPr>
              <a:t>37%). </a:t>
            </a:r>
            <a:r>
              <a:rPr lang="en-GB" sz="1100" b="0" i="0" dirty="0">
                <a:solidFill>
                  <a:schemeClr val="bg1"/>
                </a:solidFill>
                <a:effectLst/>
                <a:latin typeface="Helvetica Neue" panose="02000503000000020004" pitchFamily="2" charset="0"/>
              </a:rPr>
              <a:t>The rest of types of incomes are under the average </a:t>
            </a:r>
            <a:r>
              <a:rPr lang="en-GB" sz="1100" b="0" i="0" dirty="0">
                <a:solidFill>
                  <a:schemeClr val="accent1"/>
                </a:solidFill>
                <a:effectLst/>
                <a:latin typeface="Helvetica Neue" panose="02000503000000020004" pitchFamily="2" charset="0"/>
              </a:rPr>
              <a:t>of 10% </a:t>
            </a:r>
            <a:r>
              <a:rPr lang="en-GB" sz="1100" b="0" i="0" dirty="0">
                <a:solidFill>
                  <a:schemeClr val="bg1"/>
                </a:solidFill>
                <a:effectLst/>
                <a:latin typeface="Helvetica Neue" panose="02000503000000020004" pitchFamily="2" charset="0"/>
              </a:rPr>
              <a:t>for not returning loans.</a:t>
            </a:r>
            <a:endParaRPr lang="en-US" sz="1400" dirty="0">
              <a:solidFill>
                <a:schemeClr val="bg1"/>
              </a:solidFill>
            </a:endParaRPr>
          </a:p>
        </p:txBody>
      </p:sp>
      <p:grpSp>
        <p:nvGrpSpPr>
          <p:cNvPr id="13329" name="Group 1332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33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33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3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34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34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4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5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3314" name="Picture 2">
            <a:extLst>
              <a:ext uri="{FF2B5EF4-FFF2-40B4-BE49-F238E27FC236}">
                <a16:creationId xmlns:a16="http://schemas.microsoft.com/office/drawing/2014/main" id="{4F437D3F-5658-7FF2-812E-600030154D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5008" y="643467"/>
            <a:ext cx="4397584" cy="55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3259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35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B8FA7E-CC6D-4311-2DF5-092B7B3A78C6}"/>
              </a:ext>
            </a:extLst>
          </p:cNvPr>
          <p:cNvSpPr>
            <a:spLocks noGrp="1"/>
          </p:cNvSpPr>
          <p:nvPr>
            <p:ph type="title"/>
          </p:nvPr>
        </p:nvSpPr>
        <p:spPr>
          <a:xfrm>
            <a:off x="855266" y="618518"/>
            <a:ext cx="2851417" cy="1478570"/>
          </a:xfrm>
        </p:spPr>
        <p:txBody>
          <a:bodyPr>
            <a:normAutofit fontScale="90000"/>
          </a:bodyPr>
          <a:lstStyle/>
          <a:p>
            <a:pPr algn="just"/>
            <a:r>
              <a:rPr lang="en-FI" sz="3200" dirty="0">
                <a:solidFill>
                  <a:srgbClr val="FFFFFF"/>
                </a:solidFill>
              </a:rPr>
              <a:t>Region ratingsof appliacant and risk default</a:t>
            </a:r>
          </a:p>
        </p:txBody>
      </p:sp>
      <p:sp>
        <p:nvSpPr>
          <p:cNvPr id="14342" name="Content Placeholder 14341">
            <a:extLst>
              <a:ext uri="{FF2B5EF4-FFF2-40B4-BE49-F238E27FC236}">
                <a16:creationId xmlns:a16="http://schemas.microsoft.com/office/drawing/2014/main" id="{334C749F-C0D8-6AED-4CE3-55E30115C90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Insight:</a:t>
            </a:r>
          </a:p>
          <a:p>
            <a:r>
              <a:rPr lang="en-US" sz="1400" dirty="0">
                <a:solidFill>
                  <a:srgbClr val="FFFFFF"/>
                </a:solidFill>
              </a:rPr>
              <a:t>Inferences: Most of the applicants are living in Region Rating 2 place. Region Rating 3 has the highest default rate around </a:t>
            </a:r>
            <a:r>
              <a:rPr lang="en-US" sz="1400" dirty="0">
                <a:solidFill>
                  <a:srgbClr val="FFFFFF"/>
                </a:solidFill>
                <a:highlight>
                  <a:srgbClr val="FF0000"/>
                </a:highlight>
              </a:rPr>
              <a:t>(11%) </a:t>
            </a:r>
            <a:r>
              <a:rPr lang="en-US" sz="1400" dirty="0">
                <a:solidFill>
                  <a:srgbClr val="FFFFFF"/>
                </a:solidFill>
              </a:rPr>
              <a:t>Applicant living in Region Rating1 (</a:t>
            </a:r>
            <a:r>
              <a:rPr lang="en-US" sz="1400" dirty="0">
                <a:solidFill>
                  <a:schemeClr val="accent1"/>
                </a:solidFill>
              </a:rPr>
              <a:t>around 4.5%) </a:t>
            </a:r>
            <a:r>
              <a:rPr lang="en-US" sz="1400" dirty="0">
                <a:solidFill>
                  <a:srgbClr val="FFFFFF"/>
                </a:solidFill>
              </a:rPr>
              <a:t>has the lowest probability of defaulting, thus safer for approving loans</a:t>
            </a:r>
          </a:p>
        </p:txBody>
      </p:sp>
      <p:grpSp>
        <p:nvGrpSpPr>
          <p:cNvPr id="14353" name="Group 1435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435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35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5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5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5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5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36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6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37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7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8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4338" name="Picture 2">
            <a:extLst>
              <a:ext uri="{FF2B5EF4-FFF2-40B4-BE49-F238E27FC236}">
                <a16:creationId xmlns:a16="http://schemas.microsoft.com/office/drawing/2014/main" id="{61DAFAD8-3F58-F74A-0E82-BE237B31F2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595966"/>
            <a:ext cx="6844045" cy="366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6555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5369" name="Group 1536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370" name="Rectangle 1536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7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C1BBF3AB-E7D7-F879-E99C-0D323EB87405}"/>
              </a:ext>
            </a:extLst>
          </p:cNvPr>
          <p:cNvSpPr>
            <a:spLocks noGrp="1"/>
          </p:cNvSpPr>
          <p:nvPr>
            <p:ph type="title"/>
          </p:nvPr>
        </p:nvSpPr>
        <p:spPr>
          <a:xfrm>
            <a:off x="6448425" y="618518"/>
            <a:ext cx="4598985" cy="1478570"/>
          </a:xfrm>
        </p:spPr>
        <p:txBody>
          <a:bodyPr>
            <a:normAutofit/>
          </a:bodyPr>
          <a:lstStyle/>
          <a:p>
            <a:r>
              <a:rPr lang="en-FI" dirty="0"/>
              <a:t>Occupation type and risk of default</a:t>
            </a:r>
          </a:p>
        </p:txBody>
      </p:sp>
      <p:pic>
        <p:nvPicPr>
          <p:cNvPr id="15362" name="Picture 2">
            <a:extLst>
              <a:ext uri="{FF2B5EF4-FFF2-40B4-BE49-F238E27FC236}">
                <a16:creationId xmlns:a16="http://schemas.microsoft.com/office/drawing/2014/main" id="{F97246CA-EF16-830E-5E07-0C4DBA7299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521"/>
          <a:stretch/>
        </p:blipFill>
        <p:spPr bwMode="auto">
          <a:xfrm>
            <a:off x="-5597" y="10"/>
            <a:ext cx="6101597"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5373" name="Group 1537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374" name="Rectangle 1537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37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7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77" name="Rectangle 1537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37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7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8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9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2" name="Rectangle 1540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40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0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4" name="Rectangle 1541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41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1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2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15366" name="Content Placeholder 15365">
            <a:extLst>
              <a:ext uri="{FF2B5EF4-FFF2-40B4-BE49-F238E27FC236}">
                <a16:creationId xmlns:a16="http://schemas.microsoft.com/office/drawing/2014/main" id="{2DFFFC0F-A98F-4274-6291-BACA5569FE3F}"/>
              </a:ext>
            </a:extLst>
          </p:cNvPr>
          <p:cNvSpPr>
            <a:spLocks noGrp="1"/>
          </p:cNvSpPr>
          <p:nvPr>
            <p:ph idx="1"/>
          </p:nvPr>
        </p:nvSpPr>
        <p:spPr>
          <a:xfrm>
            <a:off x="6448425" y="2249487"/>
            <a:ext cx="4598986" cy="3541714"/>
          </a:xfrm>
        </p:spPr>
        <p:txBody>
          <a:bodyPr>
            <a:normAutofit/>
          </a:bodyPr>
          <a:lstStyle/>
          <a:p>
            <a:r>
              <a:rPr lang="en-US" dirty="0"/>
              <a:t>Insight:</a:t>
            </a:r>
          </a:p>
          <a:p>
            <a:pPr algn="just"/>
            <a:r>
              <a:rPr lang="en-US" sz="1500" dirty="0"/>
              <a:t>The unknown profession are most  loan applicant than others known profession , followed by Laboure's people , who took the loan more than the other profession, where low skills labor around (</a:t>
            </a:r>
            <a:r>
              <a:rPr lang="en-US" sz="1500" dirty="0">
                <a:highlight>
                  <a:srgbClr val="FF0000"/>
                </a:highlight>
              </a:rPr>
              <a:t>around17%)</a:t>
            </a:r>
            <a:r>
              <a:rPr lang="en-US" sz="1500" dirty="0"/>
              <a:t>  whose  defaulting risk higher  than the others professional people</a:t>
            </a:r>
          </a:p>
          <a:p>
            <a:pPr algn="just"/>
            <a:r>
              <a:rPr lang="en-US" sz="1500" dirty="0"/>
              <a:t>And accountant are lowest defaulter </a:t>
            </a:r>
          </a:p>
        </p:txBody>
      </p:sp>
    </p:spTree>
    <p:extLst>
      <p:ext uri="{BB962C8B-B14F-4D97-AF65-F5344CB8AC3E}">
        <p14:creationId xmlns:p14="http://schemas.microsoft.com/office/powerpoint/2010/main" val="149397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6393" name="Rectangle 1639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39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5C3B61-E4D8-C722-237C-38E704EB3FA1}"/>
              </a:ext>
            </a:extLst>
          </p:cNvPr>
          <p:cNvSpPr>
            <a:spLocks noGrp="1"/>
          </p:cNvSpPr>
          <p:nvPr>
            <p:ph type="title"/>
          </p:nvPr>
        </p:nvSpPr>
        <p:spPr>
          <a:xfrm>
            <a:off x="1141413" y="618518"/>
            <a:ext cx="2063753" cy="1478570"/>
          </a:xfrm>
        </p:spPr>
        <p:txBody>
          <a:bodyPr>
            <a:normAutofit fontScale="90000"/>
          </a:bodyPr>
          <a:lstStyle/>
          <a:p>
            <a:r>
              <a:rPr lang="en-FI" sz="3200" dirty="0"/>
              <a:t>Organization type and risk default</a:t>
            </a:r>
          </a:p>
        </p:txBody>
      </p:sp>
      <p:sp>
        <p:nvSpPr>
          <p:cNvPr id="16390" name="Content Placeholder 16389">
            <a:extLst>
              <a:ext uri="{FF2B5EF4-FFF2-40B4-BE49-F238E27FC236}">
                <a16:creationId xmlns:a16="http://schemas.microsoft.com/office/drawing/2014/main" id="{E74BF31D-25B4-FD3C-1730-972AA054EF5F}"/>
              </a:ext>
            </a:extLst>
          </p:cNvPr>
          <p:cNvSpPr>
            <a:spLocks noGrp="1"/>
          </p:cNvSpPr>
          <p:nvPr>
            <p:ph idx="1"/>
          </p:nvPr>
        </p:nvSpPr>
        <p:spPr>
          <a:xfrm>
            <a:off x="1141413" y="2249487"/>
            <a:ext cx="1954216" cy="3965046"/>
          </a:xfrm>
        </p:spPr>
        <p:txBody>
          <a:bodyPr>
            <a:normAutofit fontScale="55000" lnSpcReduction="20000"/>
          </a:bodyPr>
          <a:lstStyle/>
          <a:p>
            <a:pPr algn="just"/>
            <a:r>
              <a:rPr lang="en-GB" sz="1600" b="0" i="0" dirty="0">
                <a:solidFill>
                  <a:srgbClr val="000000"/>
                </a:solidFill>
                <a:effectLst/>
                <a:latin typeface="Helvetica Neue" panose="02000503000000020004" pitchFamily="2" charset="0"/>
              </a:rPr>
              <a:t>Most of the people application for loan are from Business Entity Type 3, self-employed,   Organization type information is unavailable(XNA) are very high number of applications</a:t>
            </a:r>
          </a:p>
          <a:p>
            <a:pPr algn="just"/>
            <a:r>
              <a:rPr lang="en-GB" sz="1600" b="0" i="0" dirty="0">
                <a:solidFill>
                  <a:srgbClr val="000000"/>
                </a:solidFill>
                <a:effectLst/>
                <a:latin typeface="Helvetica Neue" panose="02000503000000020004" pitchFamily="2" charset="0"/>
              </a:rPr>
              <a:t> It can be seen that following category of organization type has lesser defaulters thus safer for providing loans:</a:t>
            </a:r>
          </a:p>
          <a:p>
            <a:pPr algn="just"/>
            <a:r>
              <a:rPr lang="en-GB" sz="1600" b="0" i="0" dirty="0">
                <a:solidFill>
                  <a:srgbClr val="000000"/>
                </a:solidFill>
                <a:effectLst/>
                <a:latin typeface="Helvetica Neue" panose="02000503000000020004" pitchFamily="2" charset="0"/>
              </a:rPr>
              <a:t> Trade Type 4 and 5 Industry type 8 Self employed people have relative high defaulting rate, and thus should be avoided to be approved for loan or provide loan with higher interest rate to mitigate the risk of defaulting.</a:t>
            </a:r>
          </a:p>
          <a:p>
            <a:pPr algn="just"/>
            <a:r>
              <a:rPr lang="en-GB" sz="1600" dirty="0">
                <a:solidFill>
                  <a:srgbClr val="000000"/>
                </a:solidFill>
                <a:latin typeface="Helvetica Neue" panose="02000503000000020004" pitchFamily="2" charset="0"/>
              </a:rPr>
              <a:t>These represent risk by </a:t>
            </a:r>
            <a:r>
              <a:rPr lang="en-GB" sz="1600" dirty="0">
                <a:solidFill>
                  <a:srgbClr val="000000"/>
                </a:solidFill>
                <a:highlight>
                  <a:srgbClr val="FF0000"/>
                </a:highlight>
                <a:latin typeface="Helvetica Neue" panose="02000503000000020004" pitchFamily="2" charset="0"/>
              </a:rPr>
              <a:t>12% to 16%</a:t>
            </a:r>
            <a:endParaRPr lang="en-US" sz="2000" dirty="0">
              <a:highlight>
                <a:srgbClr val="FF0000"/>
              </a:highlight>
            </a:endParaRPr>
          </a:p>
        </p:txBody>
      </p:sp>
      <p:pic>
        <p:nvPicPr>
          <p:cNvPr id="16386" name="Picture 2">
            <a:extLst>
              <a:ext uri="{FF2B5EF4-FFF2-40B4-BE49-F238E27FC236}">
                <a16:creationId xmlns:a16="http://schemas.microsoft.com/office/drawing/2014/main" id="{0CECD0A1-E374-0105-F2FC-9049167F4E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48028" y="618518"/>
            <a:ext cx="8620122" cy="559601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6397" name="Group 1639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39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39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0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41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41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1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2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2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2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2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2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39480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7" name="Rectangle 1741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42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42AC94-267B-9B12-DB58-BE6C35D54C29}"/>
              </a:ext>
            </a:extLst>
          </p:cNvPr>
          <p:cNvSpPr>
            <a:spLocks noGrp="1"/>
          </p:cNvSpPr>
          <p:nvPr>
            <p:ph type="title"/>
          </p:nvPr>
        </p:nvSpPr>
        <p:spPr>
          <a:xfrm>
            <a:off x="855266" y="618518"/>
            <a:ext cx="3086113" cy="1478570"/>
          </a:xfrm>
        </p:spPr>
        <p:txBody>
          <a:bodyPr>
            <a:normAutofit fontScale="90000"/>
          </a:bodyPr>
          <a:lstStyle/>
          <a:p>
            <a:pPr algn="just"/>
            <a:r>
              <a:rPr lang="en-FI" sz="3200" dirty="0">
                <a:solidFill>
                  <a:srgbClr val="FFFFFF"/>
                </a:solidFill>
              </a:rPr>
              <a:t>Flag document3 and Default risk</a:t>
            </a:r>
          </a:p>
        </p:txBody>
      </p:sp>
      <p:sp>
        <p:nvSpPr>
          <p:cNvPr id="17414" name="Content Placeholder 17413">
            <a:extLst>
              <a:ext uri="{FF2B5EF4-FFF2-40B4-BE49-F238E27FC236}">
                <a16:creationId xmlns:a16="http://schemas.microsoft.com/office/drawing/2014/main" id="{FC3EAE68-7102-0D60-A854-1E382B7BB601}"/>
              </a:ext>
            </a:extLst>
          </p:cNvPr>
          <p:cNvSpPr>
            <a:spLocks noGrp="1"/>
          </p:cNvSpPr>
          <p:nvPr>
            <p:ph idx="1"/>
          </p:nvPr>
        </p:nvSpPr>
        <p:spPr>
          <a:xfrm>
            <a:off x="844620" y="2249487"/>
            <a:ext cx="2862444" cy="3957302"/>
          </a:xfrm>
        </p:spPr>
        <p:txBody>
          <a:bodyPr>
            <a:normAutofit lnSpcReduction="10000"/>
          </a:bodyPr>
          <a:lstStyle/>
          <a:p>
            <a:r>
              <a:rPr lang="en-US" sz="1600" dirty="0">
                <a:solidFill>
                  <a:srgbClr val="FFFFFF"/>
                </a:solidFill>
              </a:rPr>
              <a:t>Insight:</a:t>
            </a:r>
          </a:p>
          <a:p>
            <a:r>
              <a:rPr lang="en-US" sz="1400" dirty="0">
                <a:solidFill>
                  <a:srgbClr val="FFFFFF"/>
                </a:solidFill>
              </a:rPr>
              <a:t>The people who submit flag document _3 higher than the people who don't submit, There is no significant correlation between repayors and defaulters in terms of submitting document 3 </a:t>
            </a:r>
          </a:p>
          <a:p>
            <a:r>
              <a:rPr lang="en-US" sz="1400" dirty="0">
                <a:solidFill>
                  <a:srgbClr val="FFFFFF"/>
                </a:solidFill>
              </a:rPr>
              <a:t>as we see even if applicants have submitted the document, they have defaulted a slightly </a:t>
            </a:r>
            <a:r>
              <a:rPr lang="en-US" sz="1400" dirty="0">
                <a:solidFill>
                  <a:srgbClr val="FFFFFF"/>
                </a:solidFill>
                <a:highlight>
                  <a:srgbClr val="FF0000"/>
                </a:highlight>
              </a:rPr>
              <a:t>more (~9%) </a:t>
            </a:r>
            <a:r>
              <a:rPr lang="en-US" sz="1400" dirty="0">
                <a:solidFill>
                  <a:srgbClr val="FFFFFF"/>
                </a:solidFill>
              </a:rPr>
              <a:t>than who have not submitted the document (6%)</a:t>
            </a:r>
          </a:p>
          <a:p>
            <a:r>
              <a:rPr lang="en-US" sz="1400" dirty="0">
                <a:solidFill>
                  <a:srgbClr val="FFFFFF"/>
                </a:solidFill>
              </a:rPr>
              <a:t>So documenting the document can be important risk identifier</a:t>
            </a:r>
          </a:p>
        </p:txBody>
      </p:sp>
      <p:grpSp>
        <p:nvGrpSpPr>
          <p:cNvPr id="17425" name="Group 1742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42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42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2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2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43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3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44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4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5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5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5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7410" name="Picture 2">
            <a:extLst>
              <a:ext uri="{FF2B5EF4-FFF2-40B4-BE49-F238E27FC236}">
                <a16:creationId xmlns:a16="http://schemas.microsoft.com/office/drawing/2014/main" id="{7B684109-AAF5-873F-CEF5-900FDABE9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595966"/>
            <a:ext cx="6844045" cy="366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8533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6F8B-3860-D7B9-AE6C-63ED311BD493}"/>
              </a:ext>
            </a:extLst>
          </p:cNvPr>
          <p:cNvSpPr>
            <a:spLocks noGrp="1"/>
          </p:cNvSpPr>
          <p:nvPr>
            <p:ph type="title"/>
          </p:nvPr>
        </p:nvSpPr>
        <p:spPr/>
        <p:txBody>
          <a:bodyPr/>
          <a:lstStyle/>
          <a:p>
            <a:r>
              <a:rPr lang="en-GB" dirty="0"/>
              <a:t>R</a:t>
            </a:r>
            <a:r>
              <a:rPr lang="en-FI" dirty="0"/>
              <a:t>isk analysis with catagorical variables in Aplication Data</a:t>
            </a:r>
          </a:p>
        </p:txBody>
      </p:sp>
      <p:sp>
        <p:nvSpPr>
          <p:cNvPr id="3" name="Content Placeholder 2">
            <a:extLst>
              <a:ext uri="{FF2B5EF4-FFF2-40B4-BE49-F238E27FC236}">
                <a16:creationId xmlns:a16="http://schemas.microsoft.com/office/drawing/2014/main" id="{39050195-EBC5-A22A-71DD-EE0EE126B252}"/>
              </a:ext>
            </a:extLst>
          </p:cNvPr>
          <p:cNvSpPr>
            <a:spLocks noGrp="1"/>
          </p:cNvSpPr>
          <p:nvPr>
            <p:ph idx="1"/>
          </p:nvPr>
        </p:nvSpPr>
        <p:spPr/>
        <p:txBody>
          <a:bodyPr>
            <a:normAutofit/>
          </a:bodyPr>
          <a:lstStyle/>
          <a:p>
            <a:r>
              <a:rPr lang="en-FI" dirty="0"/>
              <a:t>Address rrelated variables list</a:t>
            </a:r>
          </a:p>
          <a:p>
            <a:r>
              <a:rPr lang="en-GB" sz="1400" dirty="0"/>
              <a:t>WEEKDAY_APPR_PROCESS_START REG_REGION_NOT_LIVE_REGION</a:t>
            </a:r>
            <a:br>
              <a:rPr lang="en-GB" sz="1400" dirty="0"/>
            </a:br>
            <a:r>
              <a:rPr lang="en-GB" sz="1400" dirty="0"/>
              <a:t>28 REG_REGION_NOT_WORK_REGION</a:t>
            </a:r>
            <a:br>
              <a:rPr lang="en-GB" sz="1400" dirty="0"/>
            </a:br>
            <a:r>
              <a:rPr lang="en-GB" sz="1400" dirty="0"/>
              <a:t>29 LIVE_REGION_NOT_WORK_REGION</a:t>
            </a:r>
            <a:br>
              <a:rPr lang="en-GB" sz="1400" dirty="0"/>
            </a:br>
            <a:r>
              <a:rPr lang="en-GB" sz="1400" dirty="0"/>
              <a:t>30 REG_CITY_NOT_LIVE_CITY</a:t>
            </a:r>
            <a:br>
              <a:rPr lang="en-GB" sz="1400" dirty="0"/>
            </a:br>
            <a:r>
              <a:rPr lang="en-GB" sz="1400" dirty="0"/>
              <a:t>31 REG_CITY_NOT_WORK_CITY</a:t>
            </a:r>
            <a:br>
              <a:rPr lang="en-GB" sz="1400" dirty="0"/>
            </a:br>
            <a:r>
              <a:rPr lang="en-GB" sz="1400" dirty="0"/>
              <a:t>32 LIVE_CITY_NOT_WORK_CITY</a:t>
            </a:r>
          </a:p>
          <a:p>
            <a:r>
              <a:rPr lang="en-GB" sz="1400" dirty="0"/>
              <a:t>Noted: Analysed those categorical variables with target variable , and concluded that that there is no significant relation between those address related variable and target, so in building our model we an omit this variables</a:t>
            </a:r>
            <a:endParaRPr lang="en-FI" sz="1400" dirty="0"/>
          </a:p>
        </p:txBody>
      </p:sp>
    </p:spTree>
    <p:extLst>
      <p:ext uri="{BB962C8B-B14F-4D97-AF65-F5344CB8AC3E}">
        <p14:creationId xmlns:p14="http://schemas.microsoft.com/office/powerpoint/2010/main" val="2953291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8443" name="Rectangle 1844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44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54B1D-755A-B5D2-FB0B-C36801384F96}"/>
              </a:ext>
            </a:extLst>
          </p:cNvPr>
          <p:cNvSpPr>
            <a:spLocks noGrp="1"/>
          </p:cNvSpPr>
          <p:nvPr>
            <p:ph type="title"/>
          </p:nvPr>
        </p:nvSpPr>
        <p:spPr>
          <a:xfrm>
            <a:off x="855266" y="618518"/>
            <a:ext cx="2851417" cy="1478570"/>
          </a:xfrm>
        </p:spPr>
        <p:txBody>
          <a:bodyPr>
            <a:normAutofit/>
          </a:bodyPr>
          <a:lstStyle/>
          <a:p>
            <a:r>
              <a:rPr lang="en-FI" sz="3200">
                <a:solidFill>
                  <a:srgbClr val="FFFFFF"/>
                </a:solidFill>
              </a:rPr>
              <a:t>Bivariate analyis</a:t>
            </a:r>
          </a:p>
        </p:txBody>
      </p:sp>
      <p:sp>
        <p:nvSpPr>
          <p:cNvPr id="3" name="Content Placeholder 2">
            <a:extLst>
              <a:ext uri="{FF2B5EF4-FFF2-40B4-BE49-F238E27FC236}">
                <a16:creationId xmlns:a16="http://schemas.microsoft.com/office/drawing/2014/main" id="{65A9BFC8-8198-3F79-4453-5A3AAFE5A832}"/>
              </a:ext>
            </a:extLst>
          </p:cNvPr>
          <p:cNvSpPr>
            <a:spLocks noGrp="1"/>
          </p:cNvSpPr>
          <p:nvPr>
            <p:ph idx="1"/>
          </p:nvPr>
        </p:nvSpPr>
        <p:spPr>
          <a:xfrm>
            <a:off x="844620" y="2249487"/>
            <a:ext cx="2862444" cy="3957302"/>
          </a:xfrm>
        </p:spPr>
        <p:txBody>
          <a:bodyPr>
            <a:normAutofit/>
          </a:bodyPr>
          <a:lstStyle/>
          <a:p>
            <a:r>
              <a:rPr lang="en-FI" sz="1400" dirty="0">
                <a:solidFill>
                  <a:srgbClr val="FFFFFF"/>
                </a:solidFill>
              </a:rPr>
              <a:t>In here , analyzed the corealtion between two independent and target variable</a:t>
            </a:r>
          </a:p>
          <a:p>
            <a:r>
              <a:rPr lang="en-GB" sz="1400" dirty="0">
                <a:solidFill>
                  <a:srgbClr val="FFFFFF"/>
                </a:solidFill>
              </a:rPr>
              <a:t>I</a:t>
            </a:r>
            <a:r>
              <a:rPr lang="en-FI" sz="1400" dirty="0">
                <a:solidFill>
                  <a:srgbClr val="FFFFFF"/>
                </a:solidFill>
              </a:rPr>
              <a:t>ncome type and income total and risk of defaulting analysis shown that </a:t>
            </a:r>
            <a:r>
              <a:rPr lang="en-GB" sz="1100" b="0" i="0" dirty="0">
                <a:solidFill>
                  <a:srgbClr val="000000"/>
                </a:solidFill>
                <a:effectLst/>
                <a:latin typeface="Helvetica Neue" panose="02000503000000020004" pitchFamily="2" charset="0"/>
              </a:rPr>
              <a:t> business man's income is the highest and the estimated range with default 95% confidence level seem to indicate that the income of a business man could be in the range of slightly close to 4 lakhs and slightly above 10 lakhs, and no risk of defaulting </a:t>
            </a:r>
            <a:endParaRPr lang="en-FI" sz="1400" dirty="0">
              <a:solidFill>
                <a:srgbClr val="FFFFFF"/>
              </a:solidFill>
            </a:endParaRPr>
          </a:p>
          <a:p>
            <a:endParaRPr lang="en-FI" sz="1400" dirty="0">
              <a:solidFill>
                <a:srgbClr val="FFFFFF"/>
              </a:solidFill>
            </a:endParaRPr>
          </a:p>
        </p:txBody>
      </p:sp>
      <p:grpSp>
        <p:nvGrpSpPr>
          <p:cNvPr id="18447" name="Group 1844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44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44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5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6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46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6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7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7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7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7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7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8434" name="Picture 2">
            <a:extLst>
              <a:ext uri="{FF2B5EF4-FFF2-40B4-BE49-F238E27FC236}">
                <a16:creationId xmlns:a16="http://schemas.microsoft.com/office/drawing/2014/main" id="{D0FDB3F8-D1DF-9A44-F367-D48A189A81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108328"/>
            <a:ext cx="6844045" cy="463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9949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5" name="Rectangle 1946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9469" name="Rectangle 1946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47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8F8DE6-9AA6-BF41-C783-78A88C8252DB}"/>
              </a:ext>
            </a:extLst>
          </p:cNvPr>
          <p:cNvSpPr>
            <a:spLocks noGrp="1"/>
          </p:cNvSpPr>
          <p:nvPr>
            <p:ph type="title"/>
          </p:nvPr>
        </p:nvSpPr>
        <p:spPr>
          <a:xfrm>
            <a:off x="855266" y="618518"/>
            <a:ext cx="2851417" cy="1478570"/>
          </a:xfrm>
        </p:spPr>
        <p:txBody>
          <a:bodyPr>
            <a:normAutofit/>
          </a:bodyPr>
          <a:lstStyle/>
          <a:p>
            <a:r>
              <a:rPr lang="en-FI" sz="1500" dirty="0">
                <a:solidFill>
                  <a:srgbClr val="FFFFFF"/>
                </a:solidFill>
              </a:rPr>
              <a:t>Multivariate analysis with Target variable </a:t>
            </a:r>
            <a:br>
              <a:rPr lang="en-FI" sz="1500" dirty="0">
                <a:solidFill>
                  <a:srgbClr val="FFFFFF"/>
                </a:solidFill>
              </a:rPr>
            </a:br>
            <a:r>
              <a:rPr lang="en-FI" sz="1500" dirty="0">
                <a:solidFill>
                  <a:srgbClr val="FFFFFF"/>
                </a:solidFill>
              </a:rPr>
              <a:t>1)Repayer AS Target and multivariate independent</a:t>
            </a:r>
            <a:br>
              <a:rPr lang="en-FI" sz="1500" dirty="0">
                <a:solidFill>
                  <a:srgbClr val="FFFFFF"/>
                </a:solidFill>
              </a:rPr>
            </a:br>
            <a:endParaRPr lang="en-FI" sz="1500" dirty="0">
              <a:solidFill>
                <a:srgbClr val="FFFFFF"/>
              </a:solidFill>
            </a:endParaRPr>
          </a:p>
        </p:txBody>
      </p:sp>
      <p:sp>
        <p:nvSpPr>
          <p:cNvPr id="19462" name="Content Placeholder 19461">
            <a:extLst>
              <a:ext uri="{FF2B5EF4-FFF2-40B4-BE49-F238E27FC236}">
                <a16:creationId xmlns:a16="http://schemas.microsoft.com/office/drawing/2014/main" id="{A1AE1F12-B98C-F539-13BE-3360033F8B7D}"/>
              </a:ext>
            </a:extLst>
          </p:cNvPr>
          <p:cNvSpPr>
            <a:spLocks noGrp="1"/>
          </p:cNvSpPr>
          <p:nvPr>
            <p:ph idx="1"/>
          </p:nvPr>
        </p:nvSpPr>
        <p:spPr>
          <a:xfrm>
            <a:off x="844620" y="2249487"/>
            <a:ext cx="2862444" cy="3957302"/>
          </a:xfrm>
        </p:spPr>
        <p:txBody>
          <a:bodyPr>
            <a:normAutofit/>
          </a:bodyPr>
          <a:lstStyle/>
          <a:p>
            <a:endParaRPr lang="en-GB" sz="1100" b="0" i="0" dirty="0">
              <a:solidFill>
                <a:srgbClr val="000000"/>
              </a:solidFill>
              <a:effectLst/>
              <a:latin typeface="Helvetica Neue" panose="02000503000000020004" pitchFamily="2" charset="0"/>
            </a:endParaRPr>
          </a:p>
          <a:p>
            <a:r>
              <a:rPr lang="en-GB" sz="1600" dirty="0">
                <a:solidFill>
                  <a:srgbClr val="000000"/>
                </a:solidFill>
                <a:latin typeface="Calibri Light" panose="020F0302020204030204" pitchFamily="34" charset="0"/>
                <a:cs typeface="Calibri Light" panose="020F0302020204030204" pitchFamily="34" charset="0"/>
              </a:rPr>
              <a:t>Insight:</a:t>
            </a:r>
          </a:p>
          <a:p>
            <a:pPr algn="just"/>
            <a:r>
              <a:rPr lang="en-GB" sz="1400" dirty="0">
                <a:solidFill>
                  <a:schemeClr val="bg1"/>
                </a:solidFill>
                <a:effectLst/>
                <a:latin typeface="Calibri Light" panose="020F0302020204030204" pitchFamily="34" charset="0"/>
                <a:cs typeface="Calibri Light" panose="020F0302020204030204" pitchFamily="34" charset="0"/>
              </a:rPr>
              <a:t>  Correlating factors amongst </a:t>
            </a:r>
            <a:r>
              <a:rPr lang="en-GB" sz="1400" dirty="0" err="1">
                <a:solidFill>
                  <a:schemeClr val="bg1"/>
                </a:solidFill>
                <a:effectLst/>
                <a:latin typeface="Calibri Light" panose="020F0302020204030204" pitchFamily="34" charset="0"/>
                <a:cs typeface="Calibri Light" panose="020F0302020204030204" pitchFamily="34" charset="0"/>
              </a:rPr>
              <a:t>repayerrs</a:t>
            </a:r>
            <a:r>
              <a:rPr lang="en-GB" sz="1400" dirty="0">
                <a:solidFill>
                  <a:schemeClr val="bg1"/>
                </a:solidFill>
                <a:effectLst/>
                <a:latin typeface="Calibri Light" panose="020F0302020204030204" pitchFamily="34" charset="0"/>
                <a:cs typeface="Calibri Light" panose="020F0302020204030204" pitchFamily="34" charset="0"/>
              </a:rPr>
              <a:t>: </a:t>
            </a:r>
            <a:r>
              <a:rPr lang="en-GB" sz="1400" dirty="0">
                <a:solidFill>
                  <a:srgbClr val="92D050"/>
                </a:solidFill>
                <a:effectLst/>
                <a:latin typeface="Calibri Light" panose="020F0302020204030204" pitchFamily="34" charset="0"/>
                <a:cs typeface="Calibri Light" panose="020F0302020204030204" pitchFamily="34" charset="0"/>
              </a:rPr>
              <a:t>Credit amount </a:t>
            </a:r>
            <a:r>
              <a:rPr lang="en-GB" sz="1400" dirty="0">
                <a:solidFill>
                  <a:schemeClr val="bg1"/>
                </a:solidFill>
                <a:effectLst/>
                <a:latin typeface="Calibri Light" panose="020F0302020204030204" pitchFamily="34" charset="0"/>
                <a:cs typeface="Calibri Light" panose="020F0302020204030204" pitchFamily="34" charset="0"/>
              </a:rPr>
              <a:t>is highly correlated with </a:t>
            </a:r>
            <a:r>
              <a:rPr lang="en-GB" sz="1400" dirty="0">
                <a:solidFill>
                  <a:srgbClr val="92D050"/>
                </a:solidFill>
                <a:effectLst/>
                <a:latin typeface="Calibri Light" panose="020F0302020204030204" pitchFamily="34" charset="0"/>
                <a:cs typeface="Calibri Light" panose="020F0302020204030204" pitchFamily="34" charset="0"/>
              </a:rPr>
              <a:t>amount of goods price loan,</a:t>
            </a:r>
            <a:r>
              <a:rPr lang="en-GB" sz="1400" dirty="0">
                <a:solidFill>
                  <a:schemeClr val="bg1"/>
                </a:solidFill>
                <a:effectLst/>
                <a:latin typeface="Calibri Light" panose="020F0302020204030204" pitchFamily="34" charset="0"/>
                <a:cs typeface="Calibri Light" panose="020F0302020204030204" pitchFamily="34" charset="0"/>
              </a:rPr>
              <a:t> </a:t>
            </a:r>
            <a:r>
              <a:rPr lang="en-GB" sz="1400" dirty="0">
                <a:solidFill>
                  <a:srgbClr val="92D050"/>
                </a:solidFill>
                <a:effectLst/>
                <a:latin typeface="Calibri Light" panose="020F0302020204030204" pitchFamily="34" charset="0"/>
                <a:cs typeface="Calibri Light" panose="020F0302020204030204" pitchFamily="34" charset="0"/>
              </a:rPr>
              <a:t>annuity total income </a:t>
            </a:r>
          </a:p>
          <a:p>
            <a:pPr algn="just"/>
            <a:r>
              <a:rPr lang="en-GB" sz="1400" dirty="0">
                <a:solidFill>
                  <a:schemeClr val="bg1"/>
                </a:solidFill>
                <a:effectLst/>
                <a:latin typeface="Calibri Light" panose="020F0302020204030204" pitchFamily="34" charset="0"/>
                <a:cs typeface="Calibri Light" panose="020F0302020204030204" pitchFamily="34" charset="0"/>
              </a:rPr>
              <a:t>We can also see that </a:t>
            </a:r>
            <a:r>
              <a:rPr lang="en-GB" sz="1400" dirty="0" err="1">
                <a:solidFill>
                  <a:schemeClr val="bg1"/>
                </a:solidFill>
                <a:effectLst/>
                <a:latin typeface="Calibri Light" panose="020F0302020204030204" pitchFamily="34" charset="0"/>
                <a:cs typeface="Calibri Light" panose="020F0302020204030204" pitchFamily="34" charset="0"/>
              </a:rPr>
              <a:t>repayers</a:t>
            </a:r>
            <a:r>
              <a:rPr lang="en-GB" sz="1400" dirty="0">
                <a:solidFill>
                  <a:schemeClr val="bg1"/>
                </a:solidFill>
                <a:effectLst/>
                <a:latin typeface="Calibri Light" panose="020F0302020204030204" pitchFamily="34" charset="0"/>
                <a:cs typeface="Calibri Light" panose="020F0302020204030204" pitchFamily="34" charset="0"/>
              </a:rPr>
              <a:t> have high correlation in number of </a:t>
            </a:r>
            <a:r>
              <a:rPr lang="en-GB" sz="1400" dirty="0">
                <a:solidFill>
                  <a:srgbClr val="00B050"/>
                </a:solidFill>
                <a:effectLst/>
                <a:latin typeface="Calibri Light" panose="020F0302020204030204" pitchFamily="34" charset="0"/>
                <a:cs typeface="Calibri Light" panose="020F0302020204030204" pitchFamily="34" charset="0"/>
              </a:rPr>
              <a:t>days employed</a:t>
            </a:r>
            <a:r>
              <a:rPr lang="en-GB" sz="1400" dirty="0">
                <a:solidFill>
                  <a:srgbClr val="00B050"/>
                </a:solidFill>
                <a:effectLst/>
                <a:highlight>
                  <a:srgbClr val="FF0000"/>
                </a:highlight>
                <a:latin typeface="Calibri Light" panose="020F0302020204030204" pitchFamily="34" charset="0"/>
                <a:cs typeface="Calibri Light" panose="020F0302020204030204" pitchFamily="34" charset="0"/>
              </a:rPr>
              <a:t>.</a:t>
            </a:r>
            <a:endParaRPr lang="en-US" sz="1400" dirty="0">
              <a:solidFill>
                <a:srgbClr val="00B050"/>
              </a:solidFill>
              <a:highlight>
                <a:srgbClr val="FF0000"/>
              </a:highlight>
              <a:latin typeface="Calibri Light" panose="020F0302020204030204" pitchFamily="34" charset="0"/>
              <a:cs typeface="Calibri Light" panose="020F0302020204030204" pitchFamily="34" charset="0"/>
            </a:endParaRPr>
          </a:p>
        </p:txBody>
      </p:sp>
      <p:grpSp>
        <p:nvGrpSpPr>
          <p:cNvPr id="19473" name="Group 1947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47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7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7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7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7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7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48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8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9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9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0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9458" name="Picture 2">
            <a:extLst>
              <a:ext uri="{FF2B5EF4-FFF2-40B4-BE49-F238E27FC236}">
                <a16:creationId xmlns:a16="http://schemas.microsoft.com/office/drawing/2014/main" id="{6FA36191-F583-AD64-C05F-E6C06AF2E4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3544" y="643467"/>
            <a:ext cx="5580513" cy="55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2346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9" name="Rectangle 2048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0493" name="Rectangle 2049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49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8AE4C6-37F7-9410-86BE-CC0AFC66E536}"/>
              </a:ext>
            </a:extLst>
          </p:cNvPr>
          <p:cNvSpPr>
            <a:spLocks noGrp="1"/>
          </p:cNvSpPr>
          <p:nvPr>
            <p:ph type="title"/>
          </p:nvPr>
        </p:nvSpPr>
        <p:spPr>
          <a:xfrm>
            <a:off x="855266" y="618518"/>
            <a:ext cx="2851417" cy="1478570"/>
          </a:xfrm>
        </p:spPr>
        <p:txBody>
          <a:bodyPr>
            <a:normAutofit/>
          </a:bodyPr>
          <a:lstStyle/>
          <a:p>
            <a:r>
              <a:rPr lang="en-FI" sz="2500">
                <a:solidFill>
                  <a:srgbClr val="FFFFFF"/>
                </a:solidFill>
              </a:rPr>
              <a:t>2)defaulter as target and multivariate independent</a:t>
            </a:r>
          </a:p>
        </p:txBody>
      </p:sp>
      <p:sp>
        <p:nvSpPr>
          <p:cNvPr id="20486" name="Content Placeholder 20485">
            <a:extLst>
              <a:ext uri="{FF2B5EF4-FFF2-40B4-BE49-F238E27FC236}">
                <a16:creationId xmlns:a16="http://schemas.microsoft.com/office/drawing/2014/main" id="{BBC5FB8C-0993-B568-A43D-E7B4182176BC}"/>
              </a:ext>
            </a:extLst>
          </p:cNvPr>
          <p:cNvSpPr>
            <a:spLocks noGrp="1"/>
          </p:cNvSpPr>
          <p:nvPr>
            <p:ph idx="1"/>
          </p:nvPr>
        </p:nvSpPr>
        <p:spPr>
          <a:xfrm>
            <a:off x="844620" y="2249487"/>
            <a:ext cx="2862444" cy="3957302"/>
          </a:xfrm>
        </p:spPr>
        <p:txBody>
          <a:bodyPr>
            <a:normAutofit fontScale="85000" lnSpcReduction="20000"/>
          </a:bodyPr>
          <a:lstStyle/>
          <a:p>
            <a:r>
              <a:rPr lang="en-US" sz="1400" dirty="0">
                <a:solidFill>
                  <a:srgbClr val="FFFFFF"/>
                </a:solidFill>
              </a:rPr>
              <a:t>Inferences: Credit amount is highly correlated with amount of goods price which is same as </a:t>
            </a:r>
            <a:r>
              <a:rPr lang="en-US" sz="1400" dirty="0" err="1">
                <a:solidFill>
                  <a:srgbClr val="FFFFFF"/>
                </a:solidFill>
              </a:rPr>
              <a:t>repayers</a:t>
            </a:r>
            <a:r>
              <a:rPr lang="en-US" sz="1400" dirty="0">
                <a:solidFill>
                  <a:srgbClr val="FFFFFF"/>
                </a:solidFill>
              </a:rPr>
              <a:t>. But the loan annuity correlation with credit amount has slightly reduced in defaulters(0.75) when compared to </a:t>
            </a:r>
            <a:r>
              <a:rPr lang="en-US" sz="1400" dirty="0" err="1">
                <a:solidFill>
                  <a:srgbClr val="FFFFFF"/>
                </a:solidFill>
              </a:rPr>
              <a:t>repayers</a:t>
            </a:r>
            <a:r>
              <a:rPr lang="en-US" sz="1400" dirty="0">
                <a:solidFill>
                  <a:srgbClr val="FFFFFF"/>
                </a:solidFill>
              </a:rPr>
              <a:t>(0.77) We can also see that </a:t>
            </a:r>
            <a:r>
              <a:rPr lang="en-US" sz="1400" dirty="0" err="1">
                <a:solidFill>
                  <a:srgbClr val="FFFFFF"/>
                </a:solidFill>
              </a:rPr>
              <a:t>repayers</a:t>
            </a:r>
            <a:r>
              <a:rPr lang="en-US" sz="1400" dirty="0">
                <a:solidFill>
                  <a:srgbClr val="FFFFFF"/>
                </a:solidFill>
              </a:rPr>
              <a:t> have high correlation in number of days employed(0.62) when compared to defaulters(0.58). There is a severe drop in the correlation between total income of the client and the credit amount(0.038) amongst defaulters whereas it is 0.342 among </a:t>
            </a:r>
            <a:r>
              <a:rPr lang="en-US" sz="1400" dirty="0" err="1">
                <a:solidFill>
                  <a:srgbClr val="FFFFFF"/>
                </a:solidFill>
              </a:rPr>
              <a:t>repayers</a:t>
            </a:r>
            <a:r>
              <a:rPr lang="en-US" sz="1400" dirty="0">
                <a:solidFill>
                  <a:srgbClr val="FFFFFF"/>
                </a:solidFill>
              </a:rPr>
              <a:t>. </a:t>
            </a:r>
            <a:r>
              <a:rPr lang="en-US" sz="1400" dirty="0" err="1">
                <a:solidFill>
                  <a:srgbClr val="FFFFFF"/>
                </a:solidFill>
              </a:rPr>
              <a:t>Days_birth</a:t>
            </a:r>
            <a:r>
              <a:rPr lang="en-US" sz="1400" dirty="0">
                <a:solidFill>
                  <a:srgbClr val="FFFFFF"/>
                </a:solidFill>
              </a:rPr>
              <a:t> and number of children correlation has reduced to 0.259 in defaulters when compared to 0.337 in </a:t>
            </a:r>
            <a:r>
              <a:rPr lang="en-US" sz="1400" dirty="0" err="1">
                <a:solidFill>
                  <a:srgbClr val="FFFFFF"/>
                </a:solidFill>
              </a:rPr>
              <a:t>repayers</a:t>
            </a:r>
            <a:r>
              <a:rPr lang="en-US" sz="1400" dirty="0">
                <a:solidFill>
                  <a:srgbClr val="FFFFFF"/>
                </a:solidFill>
              </a:rPr>
              <a:t>. There is a slight increase in defaulted to observed count in social circle</a:t>
            </a:r>
          </a:p>
        </p:txBody>
      </p:sp>
      <p:grpSp>
        <p:nvGrpSpPr>
          <p:cNvPr id="20497" name="Group 2049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49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49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0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1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51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1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2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2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2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2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2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0482" name="Picture 2">
            <a:extLst>
              <a:ext uri="{FF2B5EF4-FFF2-40B4-BE49-F238E27FC236}">
                <a16:creationId xmlns:a16="http://schemas.microsoft.com/office/drawing/2014/main" id="{7C2947E2-2F0F-7FDF-980D-8AAF83D0E53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43544" y="643467"/>
            <a:ext cx="5580513" cy="55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178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115E-A988-F4F2-0190-9D9B914EE7B1}"/>
              </a:ext>
            </a:extLst>
          </p:cNvPr>
          <p:cNvSpPr>
            <a:spLocks noGrp="1"/>
          </p:cNvSpPr>
          <p:nvPr>
            <p:ph type="title"/>
          </p:nvPr>
        </p:nvSpPr>
        <p:spPr/>
        <p:txBody>
          <a:bodyPr/>
          <a:lstStyle/>
          <a:p>
            <a:r>
              <a:rPr lang="en-FI" dirty="0"/>
              <a:t>Null value percentage </a:t>
            </a:r>
          </a:p>
        </p:txBody>
      </p:sp>
      <p:sp>
        <p:nvSpPr>
          <p:cNvPr id="3" name="Content Placeholder 2">
            <a:extLst>
              <a:ext uri="{FF2B5EF4-FFF2-40B4-BE49-F238E27FC236}">
                <a16:creationId xmlns:a16="http://schemas.microsoft.com/office/drawing/2014/main" id="{6D89FAE2-9DB6-F1FF-3672-DD0EC1BC9AFA}"/>
              </a:ext>
            </a:extLst>
          </p:cNvPr>
          <p:cNvSpPr>
            <a:spLocks noGrp="1"/>
          </p:cNvSpPr>
          <p:nvPr>
            <p:ph idx="1"/>
          </p:nvPr>
        </p:nvSpPr>
        <p:spPr/>
        <p:txBody>
          <a:bodyPr/>
          <a:lstStyle/>
          <a:p>
            <a:r>
              <a:rPr lang="en-FI" dirty="0"/>
              <a:t>Previous Data(11 attributes show more than 40% null value )</a:t>
            </a:r>
          </a:p>
          <a:p>
            <a:r>
              <a:rPr lang="en-FI" dirty="0"/>
              <a:t>Application Data(</a:t>
            </a:r>
            <a:r>
              <a:rPr lang="en-GB" dirty="0"/>
              <a:t> 49 column have more than 40% null values </a:t>
            </a:r>
            <a:r>
              <a:rPr lang="en-FI" dirty="0"/>
              <a:t>)</a:t>
            </a:r>
          </a:p>
          <a:p>
            <a:r>
              <a:rPr lang="en-FI" dirty="0"/>
              <a:t>Attribute removing strategy: attributes which has more than 40% null value</a:t>
            </a:r>
          </a:p>
          <a:p>
            <a:pPr marL="0" indent="0">
              <a:buNone/>
            </a:pPr>
            <a:r>
              <a:rPr lang="en-FI" dirty="0"/>
              <a:t> And attribute has only one unique values, data and business underatstanding the relation between target and feature, and corelation with target and feature with heat map</a:t>
            </a:r>
          </a:p>
        </p:txBody>
      </p:sp>
    </p:spTree>
    <p:extLst>
      <p:ext uri="{BB962C8B-B14F-4D97-AF65-F5344CB8AC3E}">
        <p14:creationId xmlns:p14="http://schemas.microsoft.com/office/powerpoint/2010/main" val="2024420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92C5-52A9-9F0E-A867-EB3197AEE6DE}"/>
              </a:ext>
            </a:extLst>
          </p:cNvPr>
          <p:cNvSpPr>
            <a:spLocks noGrp="1"/>
          </p:cNvSpPr>
          <p:nvPr>
            <p:ph type="title"/>
          </p:nvPr>
        </p:nvSpPr>
        <p:spPr>
          <a:xfrm>
            <a:off x="5128643" y="618518"/>
            <a:ext cx="6188402" cy="1478570"/>
          </a:xfrm>
        </p:spPr>
        <p:txBody>
          <a:bodyPr>
            <a:normAutofit/>
          </a:bodyPr>
          <a:lstStyle/>
          <a:p>
            <a:r>
              <a:rPr lang="en-GB" sz="1700"/>
              <a:t>visualize  the attribute in graph which have higher corelation with risk of defaulting and repayor </a:t>
            </a:r>
            <a:br>
              <a:rPr lang="en-GB" sz="1700"/>
            </a:br>
            <a:r>
              <a:rPr lang="en-GB" sz="1700"/>
              <a:t>through two distribution plot, identify distribution, comparing distribution, and detect outlier</a:t>
            </a:r>
            <a:endParaRPr lang="en-FI" sz="1700"/>
          </a:p>
        </p:txBody>
      </p:sp>
      <p:sp>
        <p:nvSpPr>
          <p:cNvPr id="21553"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a:extLst>
              <a:ext uri="{FF2B5EF4-FFF2-40B4-BE49-F238E27FC236}">
                <a16:creationId xmlns:a16="http://schemas.microsoft.com/office/drawing/2014/main" id="{E598A5BE-DF45-C8F5-97AF-0EC6CEEBBF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913" y="1137622"/>
            <a:ext cx="2234046" cy="2206352"/>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a:extLst>
              <a:ext uri="{FF2B5EF4-FFF2-40B4-BE49-F238E27FC236}">
                <a16:creationId xmlns:a16="http://schemas.microsoft.com/office/drawing/2014/main" id="{0D06513A-1A9D-2DD3-DA7B-05A67AB4A2D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28292" y="3508565"/>
            <a:ext cx="2775286" cy="2206353"/>
          </a:xfrm>
          <a:prstGeom prst="rect">
            <a:avLst/>
          </a:prstGeom>
          <a:noFill/>
          <a:extLst>
            <a:ext uri="{909E8E84-426E-40DD-AFC4-6F175D3DCCD1}">
              <a14:hiddenFill xmlns:a14="http://schemas.microsoft.com/office/drawing/2010/main">
                <a:solidFill>
                  <a:srgbClr val="FFFFFF"/>
                </a:solidFill>
              </a14:hiddenFill>
            </a:ext>
          </a:extLst>
        </p:spPr>
      </p:pic>
      <p:sp>
        <p:nvSpPr>
          <p:cNvPr id="21510" name="Content Placeholder 21509">
            <a:extLst>
              <a:ext uri="{FF2B5EF4-FFF2-40B4-BE49-F238E27FC236}">
                <a16:creationId xmlns:a16="http://schemas.microsoft.com/office/drawing/2014/main" id="{1C7E1C50-3E4C-DC2A-5BE6-D90F3242F6BB}"/>
              </a:ext>
            </a:extLst>
          </p:cNvPr>
          <p:cNvSpPr>
            <a:spLocks noGrp="1"/>
          </p:cNvSpPr>
          <p:nvPr>
            <p:ph idx="1"/>
          </p:nvPr>
        </p:nvSpPr>
        <p:spPr>
          <a:xfrm>
            <a:off x="5128643" y="2249487"/>
            <a:ext cx="6188402" cy="3541714"/>
          </a:xfrm>
        </p:spPr>
        <p:txBody>
          <a:bodyPr>
            <a:normAutofit/>
          </a:bodyPr>
          <a:lstStyle/>
          <a:p>
            <a:pPr marL="0" indent="0">
              <a:buNone/>
            </a:pPr>
            <a:r>
              <a:rPr lang="en-US" dirty="0"/>
              <a:t>In first plot,</a:t>
            </a:r>
            <a:r>
              <a:rPr lang="en-GB" b="0" i="0" dirty="0">
                <a:solidFill>
                  <a:srgbClr val="000000"/>
                </a:solidFill>
                <a:effectLst/>
                <a:latin typeface="Helvetica Neue" panose="02000503000000020004" pitchFamily="2" charset="0"/>
              </a:rPr>
              <a:t> </a:t>
            </a:r>
            <a:r>
              <a:rPr lang="en-GB" sz="1400" b="0" i="0" dirty="0">
                <a:solidFill>
                  <a:srgbClr val="000000"/>
                </a:solidFill>
                <a:effectLst/>
                <a:latin typeface="Helvetica Neue" panose="02000503000000020004" pitchFamily="2" charset="0"/>
              </a:rPr>
              <a:t>the people who have more than 3 million mean good price more than 30 lakh , shows  straight increase in defaulters</a:t>
            </a:r>
          </a:p>
          <a:p>
            <a:pPr marL="0" indent="0">
              <a:buNone/>
            </a:pPr>
            <a:r>
              <a:rPr lang="en-GB" sz="1400" dirty="0">
                <a:solidFill>
                  <a:srgbClr val="000000"/>
                </a:solidFill>
                <a:latin typeface="Helvetica Neue" panose="02000503000000020004" pitchFamily="2" charset="0"/>
              </a:rPr>
              <a:t>In second subplot, shows that,</a:t>
            </a:r>
          </a:p>
          <a:p>
            <a:pPr marL="0" indent="0">
              <a:buNone/>
            </a:pPr>
            <a:r>
              <a:rPr lang="en-GB" sz="1100" b="0" i="0" dirty="0">
                <a:solidFill>
                  <a:srgbClr val="000000"/>
                </a:solidFill>
                <a:effectLst/>
                <a:latin typeface="Helvetica Neue" panose="02000503000000020004" pitchFamily="2" charset="0"/>
              </a:rPr>
              <a:t>Most no of loans are given for goods price below 10 lakhs Most people pay annuity below 50000 for the credit loan Credit amount of the loan is mostly less then 10 lakhs The repayors and defaulters distribution overlap in all the plots and hence we cannot use any of these variables in isolation to make a decision</a:t>
            </a:r>
            <a:endParaRPr lang="en-US" sz="1400" dirty="0"/>
          </a:p>
        </p:txBody>
      </p:sp>
    </p:spTree>
    <p:extLst>
      <p:ext uri="{BB962C8B-B14F-4D97-AF65-F5344CB8AC3E}">
        <p14:creationId xmlns:p14="http://schemas.microsoft.com/office/powerpoint/2010/main" val="1327247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58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2589" name="Group 2258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259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59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59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9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0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1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61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2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63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3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4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4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4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4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E0975DA7-2714-8F77-6293-84DB53896EAF}"/>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2800"/>
              <a:t>To ensure previous classification we did pairplot analysis with same variables</a:t>
            </a:r>
          </a:p>
        </p:txBody>
      </p:sp>
      <p:sp>
        <p:nvSpPr>
          <p:cNvPr id="22534" name="Content Placeholder 22533">
            <a:extLst>
              <a:ext uri="{FF2B5EF4-FFF2-40B4-BE49-F238E27FC236}">
                <a16:creationId xmlns:a16="http://schemas.microsoft.com/office/drawing/2014/main" id="{ADACF134-201F-0B63-35D3-541C64014A87}"/>
              </a:ext>
            </a:extLst>
          </p:cNvPr>
          <p:cNvSpPr>
            <a:spLocks noGrp="1"/>
          </p:cNvSpPr>
          <p:nvPr>
            <p:ph idx="1"/>
          </p:nvPr>
        </p:nvSpPr>
        <p:spPr>
          <a:xfrm>
            <a:off x="8046666" y="3602038"/>
            <a:ext cx="3500301" cy="2052720"/>
          </a:xfrm>
        </p:spPr>
        <p:txBody>
          <a:bodyPr vert="horz" lIns="91440" tIns="45720" rIns="91440" bIns="45720" rtlCol="0">
            <a:normAutofit/>
          </a:bodyPr>
          <a:lstStyle/>
          <a:p>
            <a:pPr marL="0" indent="0">
              <a:buNone/>
            </a:pPr>
            <a:r>
              <a:rPr lang="en-US" sz="1800" cap="all" dirty="0">
                <a:solidFill>
                  <a:schemeClr val="tx2"/>
                </a:solidFill>
              </a:rPr>
              <a:t>Insight:</a:t>
            </a:r>
          </a:p>
          <a:p>
            <a:pPr marL="0" indent="0" algn="just">
              <a:buNone/>
            </a:pPr>
            <a:r>
              <a:rPr lang="en-GB" sz="1400" b="0" i="0" dirty="0">
                <a:solidFill>
                  <a:srgbClr val="000000"/>
                </a:solidFill>
                <a:effectLst/>
                <a:latin typeface="Helvetica Neue" panose="02000503000000020004" pitchFamily="2" charset="0"/>
              </a:rPr>
              <a:t> When amt_annuity &gt;10000 amt_goods_price&gt; 0.35M, there is a greater chance of defaulters and AMT_credit greater than 3 have risk of defaulting</a:t>
            </a:r>
            <a:endParaRPr lang="en-US" sz="1800" cap="all" dirty="0">
              <a:solidFill>
                <a:schemeClr val="tx2"/>
              </a:solidFill>
            </a:endParaRPr>
          </a:p>
        </p:txBody>
      </p:sp>
      <p:sp>
        <p:nvSpPr>
          <p:cNvPr id="2264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2" name="Picture 4">
            <a:extLst>
              <a:ext uri="{FF2B5EF4-FFF2-40B4-BE49-F238E27FC236}">
                <a16:creationId xmlns:a16="http://schemas.microsoft.com/office/drawing/2014/main" id="{B86C0616-3037-8650-12F2-FEA4736239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1"/>
          <a:stretch/>
        </p:blipFill>
        <p:spPr bwMode="auto">
          <a:xfrm>
            <a:off x="1118988" y="1136606"/>
            <a:ext cx="6112382"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3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3601" name="Group 23600">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3602" name="Rectangle 23601">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603"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23605" name="Group 23604">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606"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607"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08"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09"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610"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1"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2"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3"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4"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5"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6"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7"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8"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19"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0"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1"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2"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3"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4"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5"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6"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7"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8"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29"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0"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1"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2"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3"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4"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635"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6"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7"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8"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39"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0"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1"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2"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3"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4"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5"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6"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647"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8"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49"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0"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1"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2"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3"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4"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5"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6"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7"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8"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59"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96C919D-B70E-190E-4BED-8BCF16D2FF26}"/>
              </a:ext>
            </a:extLst>
          </p:cNvPr>
          <p:cNvSpPr>
            <a:spLocks noGrp="1"/>
          </p:cNvSpPr>
          <p:nvPr>
            <p:ph type="title"/>
          </p:nvPr>
        </p:nvSpPr>
        <p:spPr>
          <a:xfrm>
            <a:off x="8411781" y="618518"/>
            <a:ext cx="2948240" cy="1478570"/>
          </a:xfrm>
        </p:spPr>
        <p:txBody>
          <a:bodyPr>
            <a:normAutofit fontScale="90000"/>
          </a:bodyPr>
          <a:lstStyle/>
          <a:p>
            <a:r>
              <a:rPr lang="en-FI" sz="2500" dirty="0"/>
              <a:t>Mergeddata </a:t>
            </a:r>
            <a:br>
              <a:rPr lang="en-FI" sz="2500" dirty="0"/>
            </a:br>
            <a:r>
              <a:rPr lang="en-FI" sz="2500" dirty="0"/>
              <a:t>independent and target repayer and target defaulter  relation</a:t>
            </a:r>
          </a:p>
        </p:txBody>
      </p:sp>
      <p:pic>
        <p:nvPicPr>
          <p:cNvPr id="23554" name="Picture 2">
            <a:extLst>
              <a:ext uri="{FF2B5EF4-FFF2-40B4-BE49-F238E27FC236}">
                <a16:creationId xmlns:a16="http://schemas.microsoft.com/office/drawing/2014/main" id="{1EE70C4D-BD5E-2CC1-171E-D4EBD5F6BB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161" r="-2" b="6633"/>
          <a:stretch/>
        </p:blipFill>
        <p:spPr bwMode="auto">
          <a:xfrm>
            <a:off x="-5597" y="1"/>
            <a:ext cx="7558541" cy="3427413"/>
          </a:xfrm>
          <a:custGeom>
            <a:avLst/>
            <a:gdLst/>
            <a:ahLst/>
            <a:cxnLst/>
            <a:rect l="l" t="t" r="r" b="b"/>
            <a:pathLst>
              <a:path w="7558541" h="3427413">
                <a:moveTo>
                  <a:pt x="0" y="0"/>
                </a:moveTo>
                <a:lnTo>
                  <a:pt x="7558541" y="0"/>
                </a:lnTo>
                <a:lnTo>
                  <a:pt x="7558541" y="3427413"/>
                </a:lnTo>
                <a:lnTo>
                  <a:pt x="0" y="3427413"/>
                </a:lnTo>
                <a:close/>
              </a:path>
            </a:pathLst>
          </a:cu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5C94447A-5B9E-E056-DE4D-A7D04EED8C6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338" r="-2" b="8383"/>
          <a:stretch/>
        </p:blipFill>
        <p:spPr bwMode="auto">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a:noFill/>
          <a:extLst>
            <a:ext uri="{909E8E84-426E-40DD-AFC4-6F175D3DCCD1}">
              <a14:hiddenFill xmlns:a14="http://schemas.microsoft.com/office/drawing/2010/main">
                <a:solidFill>
                  <a:srgbClr val="FFFFFF"/>
                </a:solidFill>
              </a14:hiddenFill>
            </a:ext>
          </a:extLst>
        </p:spPr>
      </p:pic>
      <p:sp>
        <p:nvSpPr>
          <p:cNvPr id="23558" name="Content Placeholder 23557">
            <a:extLst>
              <a:ext uri="{FF2B5EF4-FFF2-40B4-BE49-F238E27FC236}">
                <a16:creationId xmlns:a16="http://schemas.microsoft.com/office/drawing/2014/main" id="{1A4C5119-D535-2AC0-7110-08A20A4398B1}"/>
              </a:ext>
            </a:extLst>
          </p:cNvPr>
          <p:cNvSpPr>
            <a:spLocks noGrp="1"/>
          </p:cNvSpPr>
          <p:nvPr>
            <p:ph idx="1"/>
          </p:nvPr>
        </p:nvSpPr>
        <p:spPr>
          <a:xfrm>
            <a:off x="8411781" y="2249487"/>
            <a:ext cx="2948240" cy="3541714"/>
          </a:xfrm>
        </p:spPr>
        <p:txBody>
          <a:bodyPr>
            <a:normAutofit fontScale="77500" lnSpcReduction="20000"/>
          </a:bodyPr>
          <a:lstStyle/>
          <a:p>
            <a:r>
              <a:rPr lang="en-US" sz="1800" dirty="0"/>
              <a:t>Purpose of loan and status</a:t>
            </a:r>
          </a:p>
          <a:p>
            <a:r>
              <a:rPr lang="en-US" sz="1800" dirty="0"/>
              <a:t>Insight:</a:t>
            </a:r>
          </a:p>
          <a:p>
            <a:pPr algn="l" rtl="0"/>
            <a:r>
              <a:rPr lang="en-GB" sz="1400" dirty="0">
                <a:solidFill>
                  <a:srgbClr val="000000"/>
                </a:solidFill>
                <a:effectLst/>
              </a:rPr>
              <a:t>Loan purpose has high number of unknown values (XAP, XNA) Loan taken for the purpose of Repairs seems to have highest default rate A very high number application have been rejected by bank or refused by client which has purpose as repair or other. This shows that purpose repair is taken as high risk by bank and either they are rejected, or bank offers very high loan interest rate which is not feasible by the clients, thus they refuse the loan.</a:t>
            </a:r>
          </a:p>
          <a:p>
            <a:pPr algn="r"/>
            <a:r>
              <a:rPr lang="en-GB" sz="1400" dirty="0">
                <a:solidFill>
                  <a:srgbClr val="303F9F"/>
                </a:solidFill>
                <a:effectLst/>
                <a:latin typeface="Courier New" panose="02070309020205020404" pitchFamily="49" charset="0"/>
              </a:rPr>
              <a:t>In [169]:</a:t>
            </a:r>
          </a:p>
          <a:p>
            <a:pPr marL="0" indent="0" algn="r" rtl="0">
              <a:buNone/>
            </a:pPr>
            <a:r>
              <a:rPr lang="en-GB" sz="1400" b="0" i="0" dirty="0">
                <a:solidFill>
                  <a:srgbClr val="999999"/>
                </a:solidFill>
                <a:effectLst/>
                <a:latin typeface="Courier New" panose="02070309020205020404" pitchFamily="49" charset="0"/>
              </a:rPr>
              <a:t>1</a:t>
            </a:r>
            <a:br>
              <a:rPr lang="en-GB" sz="1400" dirty="0">
                <a:solidFill>
                  <a:srgbClr val="000000"/>
                </a:solidFill>
                <a:effectLst/>
                <a:latin typeface="Courier New" panose="02070309020205020404" pitchFamily="49" charset="0"/>
              </a:rPr>
            </a:br>
            <a:endParaRPr lang="en-GB" sz="1400" dirty="0">
              <a:solidFill>
                <a:srgbClr val="000000"/>
              </a:solidFill>
              <a:effectLst/>
              <a:latin typeface="Courier New" panose="02070309020205020404" pitchFamily="49" charset="0"/>
            </a:endParaRPr>
          </a:p>
          <a:p>
            <a:endParaRPr lang="en-US" sz="1800" dirty="0"/>
          </a:p>
        </p:txBody>
      </p:sp>
      <p:cxnSp>
        <p:nvCxnSpPr>
          <p:cNvPr id="23661" name="Straight Connector 23660">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23663" name="Straight Connector 23662">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2842556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24584">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4587" name="Group 24586">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4588" name="Group 24587">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600"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601"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2"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3"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4"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5"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6"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7"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8"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09"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0"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1"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612"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3"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4"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5"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6"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617"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8"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19"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0"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1"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2"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3"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4"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5"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26"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4589" name="Group 24588">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4590"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1"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2"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3"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4"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5"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6"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7"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8"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99"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4628"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DA90D4-CCBE-E4A7-616B-C0E1A26C0851}"/>
              </a:ext>
            </a:extLst>
          </p:cNvPr>
          <p:cNvSpPr>
            <a:spLocks noGrp="1"/>
          </p:cNvSpPr>
          <p:nvPr>
            <p:ph type="title"/>
          </p:nvPr>
        </p:nvSpPr>
        <p:spPr>
          <a:xfrm>
            <a:off x="8036041" y="618518"/>
            <a:ext cx="3281003" cy="1478570"/>
          </a:xfrm>
        </p:spPr>
        <p:txBody>
          <a:bodyPr anchor="b">
            <a:normAutofit/>
          </a:bodyPr>
          <a:lstStyle/>
          <a:p>
            <a:r>
              <a:rPr lang="en-FI" sz="2800" dirty="0">
                <a:solidFill>
                  <a:srgbClr val="FFFFFF"/>
                </a:solidFill>
              </a:rPr>
              <a:t>Contract status and  both target variable</a:t>
            </a:r>
          </a:p>
        </p:txBody>
      </p:sp>
      <p:sp useBgFill="1">
        <p:nvSpPr>
          <p:cNvPr id="24630"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a:extLst>
              <a:ext uri="{FF2B5EF4-FFF2-40B4-BE49-F238E27FC236}">
                <a16:creationId xmlns:a16="http://schemas.microsoft.com/office/drawing/2014/main" id="{2616F1E8-7E82-C48A-A498-1D261F3ACC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3861" y="1137621"/>
            <a:ext cx="6042636" cy="4577297"/>
          </a:xfrm>
          <a:prstGeom prst="rect">
            <a:avLst/>
          </a:prstGeom>
          <a:noFill/>
          <a:extLst>
            <a:ext uri="{909E8E84-426E-40DD-AFC4-6F175D3DCCD1}">
              <a14:hiddenFill xmlns:a14="http://schemas.microsoft.com/office/drawing/2010/main">
                <a:solidFill>
                  <a:srgbClr val="FFFFFF"/>
                </a:solidFill>
              </a14:hiddenFill>
            </a:ext>
          </a:extLst>
        </p:spPr>
      </p:pic>
      <p:sp>
        <p:nvSpPr>
          <p:cNvPr id="24582" name="Content Placeholder 24581">
            <a:extLst>
              <a:ext uri="{FF2B5EF4-FFF2-40B4-BE49-F238E27FC236}">
                <a16:creationId xmlns:a16="http://schemas.microsoft.com/office/drawing/2014/main" id="{A25E9D8E-5592-FF0D-DC82-6B8CE035C85D}"/>
              </a:ext>
            </a:extLst>
          </p:cNvPr>
          <p:cNvSpPr>
            <a:spLocks noGrp="1"/>
          </p:cNvSpPr>
          <p:nvPr>
            <p:ph idx="1"/>
          </p:nvPr>
        </p:nvSpPr>
        <p:spPr>
          <a:xfrm>
            <a:off x="8036041" y="2249487"/>
            <a:ext cx="3281004" cy="3541714"/>
          </a:xfrm>
        </p:spPr>
        <p:txBody>
          <a:bodyPr>
            <a:normAutofit/>
          </a:bodyPr>
          <a:lstStyle/>
          <a:p>
            <a:r>
              <a:rPr lang="en-GB" sz="1400" b="0" i="0" dirty="0">
                <a:solidFill>
                  <a:srgbClr val="000000"/>
                </a:solidFill>
                <a:effectLst/>
                <a:latin typeface="Helvetica Neue" panose="02000503000000020004" pitchFamily="2" charset="0"/>
              </a:rPr>
              <a:t>Insight</a:t>
            </a:r>
          </a:p>
          <a:p>
            <a:r>
              <a:rPr lang="en-GB" sz="1400" b="0" i="0" dirty="0">
                <a:solidFill>
                  <a:srgbClr val="000000"/>
                </a:solidFill>
                <a:effectLst/>
                <a:latin typeface="Helvetica Neue" panose="02000503000000020004" pitchFamily="2" charset="0"/>
              </a:rPr>
              <a:t> </a:t>
            </a:r>
            <a:r>
              <a:rPr lang="en-GB" sz="1400" b="0" i="0" dirty="0">
                <a:solidFill>
                  <a:srgbClr val="00B050"/>
                </a:solidFill>
                <a:effectLst/>
                <a:latin typeface="Helvetica Neue" panose="02000503000000020004" pitchFamily="2" charset="0"/>
              </a:rPr>
              <a:t>90% </a:t>
            </a:r>
            <a:r>
              <a:rPr lang="en-GB" sz="1400" b="0" i="0" dirty="0">
                <a:solidFill>
                  <a:srgbClr val="000000"/>
                </a:solidFill>
                <a:effectLst/>
                <a:latin typeface="Helvetica Neue" panose="02000503000000020004" pitchFamily="2" charset="0"/>
              </a:rPr>
              <a:t>of the previously cancelled client have repaid the loan. Revisiting the interest rates would increase business opportunity for these clients </a:t>
            </a:r>
            <a:r>
              <a:rPr lang="en-GB" sz="1400" b="0" i="0" dirty="0">
                <a:solidFill>
                  <a:srgbClr val="00B050"/>
                </a:solidFill>
                <a:effectLst/>
                <a:latin typeface="Helvetica Neue" panose="02000503000000020004" pitchFamily="2" charset="0"/>
              </a:rPr>
              <a:t>88% </a:t>
            </a:r>
            <a:r>
              <a:rPr lang="en-GB" sz="1400" b="0" i="0" dirty="0">
                <a:solidFill>
                  <a:srgbClr val="000000"/>
                </a:solidFill>
                <a:effectLst/>
                <a:latin typeface="Helvetica Neue" panose="02000503000000020004" pitchFamily="2" charset="0"/>
              </a:rPr>
              <a:t>of the clients who have been previously refused a loan has paid back the loan in current case. Refusal reason should be recorded for further analysis as these clients would turn into potential repaying customer.</a:t>
            </a:r>
            <a:endParaRPr lang="en-US" sz="1800" dirty="0">
              <a:solidFill>
                <a:srgbClr val="FFFFFF"/>
              </a:solidFill>
            </a:endParaRPr>
          </a:p>
        </p:txBody>
      </p:sp>
    </p:spTree>
    <p:extLst>
      <p:ext uri="{BB962C8B-B14F-4D97-AF65-F5344CB8AC3E}">
        <p14:creationId xmlns:p14="http://schemas.microsoft.com/office/powerpoint/2010/main" val="348455364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56" name="Rectangle 2560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5613" name="Rectangle 256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56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13C071-3D86-61EC-61AC-2730CC3DC0F7}"/>
              </a:ext>
            </a:extLst>
          </p:cNvPr>
          <p:cNvSpPr>
            <a:spLocks noGrp="1"/>
          </p:cNvSpPr>
          <p:nvPr>
            <p:ph type="title"/>
          </p:nvPr>
        </p:nvSpPr>
        <p:spPr>
          <a:xfrm>
            <a:off x="855266" y="618518"/>
            <a:ext cx="2851417" cy="1478570"/>
          </a:xfrm>
        </p:spPr>
        <p:txBody>
          <a:bodyPr>
            <a:normAutofit/>
          </a:bodyPr>
          <a:lstStyle/>
          <a:p>
            <a:r>
              <a:rPr lang="en-FI" sz="2500" dirty="0">
                <a:solidFill>
                  <a:srgbClr val="FFFFFF"/>
                </a:solidFill>
              </a:rPr>
              <a:t>Income total and contact status with Risk default</a:t>
            </a:r>
          </a:p>
        </p:txBody>
      </p:sp>
      <p:sp>
        <p:nvSpPr>
          <p:cNvPr id="25658" name="Content Placeholder 25605">
            <a:extLst>
              <a:ext uri="{FF2B5EF4-FFF2-40B4-BE49-F238E27FC236}">
                <a16:creationId xmlns:a16="http://schemas.microsoft.com/office/drawing/2014/main" id="{75EB6E6D-7331-A337-0898-3ACB3F299A62}"/>
              </a:ext>
            </a:extLst>
          </p:cNvPr>
          <p:cNvSpPr>
            <a:spLocks noGrp="1"/>
          </p:cNvSpPr>
          <p:nvPr>
            <p:ph idx="1"/>
          </p:nvPr>
        </p:nvSpPr>
        <p:spPr>
          <a:xfrm>
            <a:off x="844620" y="2249487"/>
            <a:ext cx="2862444" cy="3957302"/>
          </a:xfrm>
        </p:spPr>
        <p:txBody>
          <a:bodyPr>
            <a:normAutofit/>
          </a:bodyPr>
          <a:lstStyle/>
          <a:p>
            <a:r>
              <a:rPr lang="en-GB" sz="1600" b="0" i="0" dirty="0">
                <a:solidFill>
                  <a:schemeClr val="bg1"/>
                </a:solidFill>
                <a:effectLst/>
                <a:latin typeface="Helvetica Neue" panose="02000503000000020004" pitchFamily="2" charset="0"/>
              </a:rPr>
              <a:t>Insight:</a:t>
            </a:r>
          </a:p>
          <a:p>
            <a:r>
              <a:rPr lang="en-GB" sz="1100" b="0" i="0" dirty="0">
                <a:solidFill>
                  <a:srgbClr val="000000"/>
                </a:solidFill>
                <a:effectLst/>
                <a:latin typeface="Helvetica Neue" panose="02000503000000020004" pitchFamily="2" charset="0"/>
              </a:rPr>
              <a:t>the people who have got unused offer are highest defaulter even the have the high income</a:t>
            </a:r>
            <a:endParaRPr lang="en-US" sz="1400" dirty="0">
              <a:solidFill>
                <a:srgbClr val="FFFFFF"/>
              </a:solidFill>
            </a:endParaRPr>
          </a:p>
        </p:txBody>
      </p:sp>
      <p:grpSp>
        <p:nvGrpSpPr>
          <p:cNvPr id="25617" name="Group 256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6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6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5602" name="Picture 2">
            <a:extLst>
              <a:ext uri="{FF2B5EF4-FFF2-40B4-BE49-F238E27FC236}">
                <a16:creationId xmlns:a16="http://schemas.microsoft.com/office/drawing/2014/main" id="{6047AF41-303A-355F-D88D-C6B1CC3F30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655851"/>
            <a:ext cx="6844045" cy="354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00875"/>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3" name="Rectangle 2663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3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6637" name="Rectangle 2663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63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D7799C-9587-B930-FB03-F5518D9E3104}"/>
              </a:ext>
            </a:extLst>
          </p:cNvPr>
          <p:cNvSpPr>
            <a:spLocks noGrp="1"/>
          </p:cNvSpPr>
          <p:nvPr>
            <p:ph type="title"/>
          </p:nvPr>
        </p:nvSpPr>
        <p:spPr>
          <a:xfrm>
            <a:off x="855266" y="618518"/>
            <a:ext cx="2851417" cy="1478570"/>
          </a:xfrm>
        </p:spPr>
        <p:txBody>
          <a:bodyPr>
            <a:normAutofit fontScale="90000"/>
          </a:bodyPr>
          <a:lstStyle/>
          <a:p>
            <a:r>
              <a:rPr lang="en-GB" sz="3200" dirty="0">
                <a:solidFill>
                  <a:srgbClr val="FFFFFF"/>
                </a:solidFill>
              </a:rPr>
              <a:t>S</a:t>
            </a:r>
            <a:r>
              <a:rPr lang="en-FI" sz="3200" dirty="0">
                <a:solidFill>
                  <a:srgbClr val="FFFFFF"/>
                </a:solidFill>
              </a:rPr>
              <a:t>ocial circle and contact status with risk of default</a:t>
            </a:r>
          </a:p>
        </p:txBody>
      </p:sp>
      <p:sp>
        <p:nvSpPr>
          <p:cNvPr id="26630" name="Content Placeholder 26629">
            <a:extLst>
              <a:ext uri="{FF2B5EF4-FFF2-40B4-BE49-F238E27FC236}">
                <a16:creationId xmlns:a16="http://schemas.microsoft.com/office/drawing/2014/main" id="{7B5FEEFA-6F88-3C96-4020-B3427C6344E9}"/>
              </a:ext>
            </a:extLst>
          </p:cNvPr>
          <p:cNvSpPr>
            <a:spLocks noGrp="1"/>
          </p:cNvSpPr>
          <p:nvPr>
            <p:ph idx="1"/>
          </p:nvPr>
        </p:nvSpPr>
        <p:spPr>
          <a:xfrm>
            <a:off x="844620" y="2249487"/>
            <a:ext cx="2862444" cy="3957302"/>
          </a:xfrm>
        </p:spPr>
        <p:txBody>
          <a:bodyPr>
            <a:normAutofit/>
          </a:bodyPr>
          <a:lstStyle/>
          <a:p>
            <a:r>
              <a:rPr lang="en-GB" sz="1600" b="0" i="0" dirty="0">
                <a:solidFill>
                  <a:schemeClr val="bg1"/>
                </a:solidFill>
                <a:effectLst/>
                <a:latin typeface="Helvetica Neue" panose="02000503000000020004" pitchFamily="2" charset="0"/>
              </a:rPr>
              <a:t>Insight:</a:t>
            </a:r>
          </a:p>
          <a:p>
            <a:r>
              <a:rPr lang="en-GB" sz="1100" b="0" i="0" dirty="0">
                <a:solidFill>
                  <a:srgbClr val="000000"/>
                </a:solidFill>
                <a:effectLst/>
                <a:latin typeface="Helvetica Neue" panose="02000503000000020004" pitchFamily="2" charset="0"/>
              </a:rPr>
              <a:t>Clients who have average of 0.13 or higher DEF_60_CNT_SOCIAL_CIRCLE score tend to default more and hence client's social circle ha</a:t>
            </a:r>
            <a:r>
              <a:rPr lang="en-GB" sz="1000" b="0" i="0" dirty="0">
                <a:solidFill>
                  <a:srgbClr val="000000"/>
                </a:solidFill>
                <a:effectLst/>
                <a:latin typeface="Helvetica Neue" panose="02000503000000020004" pitchFamily="2" charset="0"/>
              </a:rPr>
              <a:t> Clients who have average of 0.13 or higher</a:t>
            </a:r>
            <a:endParaRPr lang="en-US" sz="1400" dirty="0">
              <a:solidFill>
                <a:srgbClr val="FFFFFF"/>
              </a:solidFill>
            </a:endParaRPr>
          </a:p>
        </p:txBody>
      </p:sp>
      <p:grpSp>
        <p:nvGrpSpPr>
          <p:cNvPr id="26641" name="Group 2664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64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64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4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4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4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4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4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4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65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5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65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6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6626" name="Picture 2">
            <a:extLst>
              <a:ext uri="{FF2B5EF4-FFF2-40B4-BE49-F238E27FC236}">
                <a16:creationId xmlns:a16="http://schemas.microsoft.com/office/drawing/2014/main" id="{79B13F96-8552-7A65-AD76-450B22CB59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578856"/>
            <a:ext cx="6844045" cy="369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01784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A974-9159-F263-BB3B-F534635565EE}"/>
              </a:ext>
            </a:extLst>
          </p:cNvPr>
          <p:cNvSpPr>
            <a:spLocks noGrp="1"/>
          </p:cNvSpPr>
          <p:nvPr>
            <p:ph type="title"/>
          </p:nvPr>
        </p:nvSpPr>
        <p:spPr/>
        <p:txBody>
          <a:bodyPr/>
          <a:lstStyle/>
          <a:p>
            <a:r>
              <a:rPr lang="en-FI" dirty="0"/>
              <a:t>Attribute resposible for higher risk</a:t>
            </a:r>
          </a:p>
        </p:txBody>
      </p:sp>
      <p:sp>
        <p:nvSpPr>
          <p:cNvPr id="3" name="Content Placeholder 2">
            <a:extLst>
              <a:ext uri="{FF2B5EF4-FFF2-40B4-BE49-F238E27FC236}">
                <a16:creationId xmlns:a16="http://schemas.microsoft.com/office/drawing/2014/main" id="{872B794D-0438-DA72-4164-ABEDACFF1521}"/>
              </a:ext>
            </a:extLst>
          </p:cNvPr>
          <p:cNvSpPr>
            <a:spLocks noGrp="1"/>
          </p:cNvSpPr>
          <p:nvPr>
            <p:ph idx="1"/>
          </p:nvPr>
        </p:nvSpPr>
        <p:spPr>
          <a:xfrm>
            <a:off x="1141412" y="1702676"/>
            <a:ext cx="9989043" cy="4393323"/>
          </a:xfrm>
        </p:spPr>
        <p:txBody>
          <a:bodyPr>
            <a:normAutofit fontScale="62500" lnSpcReduction="20000"/>
          </a:bodyPr>
          <a:lstStyle/>
          <a:p>
            <a:r>
              <a:rPr lang="en-FI" sz="1400" dirty="0"/>
              <a:t>Contract type:</a:t>
            </a:r>
            <a:r>
              <a:rPr lang="en-US" sz="1400" dirty="0">
                <a:solidFill>
                  <a:srgbClr val="FFFFFF"/>
                </a:solidFill>
              </a:rPr>
              <a:t> people who take the </a:t>
            </a:r>
            <a:r>
              <a:rPr lang="en-US" sz="1400" dirty="0">
                <a:solidFill>
                  <a:srgbClr val="C00000"/>
                </a:solidFill>
              </a:rPr>
              <a:t>cash loans </a:t>
            </a:r>
            <a:r>
              <a:rPr lang="en-US" sz="1400" dirty="0">
                <a:solidFill>
                  <a:srgbClr val="FFFFFF"/>
                </a:solidFill>
              </a:rPr>
              <a:t>which have higher risk of defaulter</a:t>
            </a:r>
            <a:r>
              <a:rPr lang="en-US" sz="1400" dirty="0">
                <a:solidFill>
                  <a:srgbClr val="C00000"/>
                </a:solidFill>
              </a:rPr>
              <a:t>(more than 8%) </a:t>
            </a:r>
            <a:endParaRPr lang="en-US" sz="1400" dirty="0">
              <a:solidFill>
                <a:srgbClr val="92D050"/>
              </a:solidFill>
            </a:endParaRPr>
          </a:p>
          <a:p>
            <a:r>
              <a:rPr lang="en-FI" sz="1400" dirty="0"/>
              <a:t>Code gender:</a:t>
            </a:r>
            <a:r>
              <a:rPr lang="en-US" sz="1400" dirty="0">
                <a:solidFill>
                  <a:srgbClr val="FFFFFF"/>
                </a:solidFill>
              </a:rPr>
              <a:t>Male have higher percentage more than </a:t>
            </a:r>
            <a:r>
              <a:rPr lang="en-US" sz="1400" dirty="0">
                <a:solidFill>
                  <a:srgbClr val="C00000"/>
                </a:solidFill>
              </a:rPr>
              <a:t>10% </a:t>
            </a:r>
            <a:endParaRPr lang="en-US" sz="1400" dirty="0">
              <a:solidFill>
                <a:srgbClr val="FFFFFF"/>
              </a:solidFill>
            </a:endParaRPr>
          </a:p>
          <a:p>
            <a:r>
              <a:rPr lang="en-US" sz="1400" dirty="0">
                <a:solidFill>
                  <a:srgbClr val="FFFFFF"/>
                </a:solidFill>
              </a:rPr>
              <a:t> Housing type: People </a:t>
            </a:r>
            <a:r>
              <a:rPr lang="en-US" sz="1400" dirty="0">
                <a:solidFill>
                  <a:srgbClr val="C00000"/>
                </a:solidFill>
              </a:rPr>
              <a:t>living with parents (~11.5%) </a:t>
            </a:r>
            <a:r>
              <a:rPr lang="en-US" sz="1400" dirty="0">
                <a:solidFill>
                  <a:srgbClr val="FFFFFF"/>
                </a:solidFill>
              </a:rPr>
              <a:t>and living in </a:t>
            </a:r>
            <a:r>
              <a:rPr lang="en-US" sz="1400" dirty="0">
                <a:solidFill>
                  <a:srgbClr val="C00000"/>
                </a:solidFill>
              </a:rPr>
              <a:t>rented apartments(&gt;12%) </a:t>
            </a:r>
            <a:r>
              <a:rPr lang="en-US" sz="1400" dirty="0">
                <a:solidFill>
                  <a:srgbClr val="FFFFFF"/>
                </a:solidFill>
              </a:rPr>
              <a:t>have higher probability of defaulting</a:t>
            </a:r>
          </a:p>
          <a:p>
            <a:r>
              <a:rPr lang="en-US" sz="1400" dirty="0">
                <a:solidFill>
                  <a:srgbClr val="FFFFFF"/>
                </a:solidFill>
              </a:rPr>
              <a:t>Family status: people who are </a:t>
            </a:r>
            <a:r>
              <a:rPr lang="en-US" sz="1400" dirty="0">
                <a:solidFill>
                  <a:srgbClr val="FF0000"/>
                </a:solidFill>
              </a:rPr>
              <a:t>civil marriage  and single </a:t>
            </a:r>
            <a:r>
              <a:rPr lang="en-US" sz="1400" dirty="0">
                <a:solidFill>
                  <a:srgbClr val="FFFFFF"/>
                </a:solidFill>
              </a:rPr>
              <a:t>high  risk of defaulting around</a:t>
            </a:r>
            <a:r>
              <a:rPr lang="en-US" sz="1400" dirty="0">
                <a:solidFill>
                  <a:srgbClr val="FFFFFF"/>
                </a:solidFill>
                <a:highlight>
                  <a:srgbClr val="FF0000"/>
                </a:highlight>
              </a:rPr>
              <a:t>10%</a:t>
            </a:r>
          </a:p>
          <a:p>
            <a:pPr algn="just"/>
            <a:r>
              <a:rPr lang="en-US" sz="1400" dirty="0">
                <a:solidFill>
                  <a:srgbClr val="FFFFFF"/>
                </a:solidFill>
              </a:rPr>
              <a:t>Education level:</a:t>
            </a:r>
            <a:r>
              <a:rPr lang="en-GB" sz="1400" b="0" i="0" dirty="0">
                <a:solidFill>
                  <a:schemeClr val="bg1"/>
                </a:solidFill>
                <a:effectLst/>
                <a:latin typeface="Helvetica Neue" panose="02000503000000020004" pitchFamily="2" charset="0"/>
              </a:rPr>
              <a:t> </a:t>
            </a:r>
            <a:r>
              <a:rPr lang="en-GB" sz="1400" b="0" i="0" dirty="0">
                <a:effectLst/>
                <a:latin typeface="Helvetica Neue" panose="02000503000000020004" pitchFamily="2" charset="0"/>
              </a:rPr>
              <a:t>people who have </a:t>
            </a:r>
            <a:r>
              <a:rPr lang="en-GB" sz="1400" b="0" i="0" dirty="0">
                <a:solidFill>
                  <a:srgbClr val="FF0000"/>
                </a:solidFill>
                <a:effectLst/>
                <a:latin typeface="Helvetica Neue" panose="02000503000000020004" pitchFamily="2" charset="0"/>
              </a:rPr>
              <a:t>lower educat</a:t>
            </a:r>
            <a:r>
              <a:rPr lang="en-GB" sz="1400" b="0" i="0" dirty="0">
                <a:effectLst/>
                <a:latin typeface="Helvetica Neue" panose="02000503000000020004" pitchFamily="2" charset="0"/>
              </a:rPr>
              <a:t>ion high defaulter risk represents </a:t>
            </a:r>
            <a:r>
              <a:rPr lang="en-GB" sz="1400" b="0" i="0" dirty="0">
                <a:effectLst/>
                <a:highlight>
                  <a:srgbClr val="FF0000"/>
                </a:highlight>
                <a:latin typeface="Helvetica Neue" panose="02000503000000020004" pitchFamily="2" charset="0"/>
              </a:rPr>
              <a:t>10%  and </a:t>
            </a:r>
            <a:r>
              <a:rPr lang="en-GB" sz="1400" dirty="0">
                <a:latin typeface="Helvetica Neue" panose="02000503000000020004" pitchFamily="2" charset="0"/>
              </a:rPr>
              <a:t>people who competed  </a:t>
            </a:r>
            <a:r>
              <a:rPr lang="en-GB" sz="1400" dirty="0">
                <a:solidFill>
                  <a:srgbClr val="FF0000"/>
                </a:solidFill>
                <a:latin typeface="Helvetica Neue" panose="02000503000000020004" pitchFamily="2" charset="0"/>
              </a:rPr>
              <a:t>secondary education </a:t>
            </a:r>
            <a:r>
              <a:rPr lang="en-GB" sz="1400" dirty="0">
                <a:latin typeface="Helvetica Neue" panose="02000503000000020004" pitchFamily="2" charset="0"/>
              </a:rPr>
              <a:t>are the 2</a:t>
            </a:r>
            <a:r>
              <a:rPr lang="en-GB" sz="1400" baseline="30000" dirty="0">
                <a:latin typeface="Helvetica Neue" panose="02000503000000020004" pitchFamily="2" charset="0"/>
              </a:rPr>
              <a:t>nd</a:t>
            </a:r>
            <a:r>
              <a:rPr lang="en-GB" sz="1400" dirty="0">
                <a:latin typeface="Helvetica Neue" panose="02000503000000020004" pitchFamily="2" charset="0"/>
              </a:rPr>
              <a:t> highest defaulter around </a:t>
            </a:r>
            <a:r>
              <a:rPr lang="en-GB" sz="1400" dirty="0">
                <a:solidFill>
                  <a:schemeClr val="bg1"/>
                </a:solidFill>
                <a:highlight>
                  <a:srgbClr val="FF0000"/>
                </a:highlight>
                <a:latin typeface="Helvetica Neue" panose="02000503000000020004" pitchFamily="2" charset="0"/>
              </a:rPr>
              <a:t>8.5%</a:t>
            </a:r>
          </a:p>
          <a:p>
            <a:pPr algn="just"/>
            <a:r>
              <a:rPr lang="en-GB" sz="1400" dirty="0">
                <a:latin typeface="Helvetica Neue" panose="02000503000000020004" pitchFamily="2" charset="0"/>
              </a:rPr>
              <a:t>Income type: </a:t>
            </a:r>
            <a:r>
              <a:rPr lang="en-GB" sz="1400" b="0" i="0" dirty="0">
                <a:effectLst/>
                <a:latin typeface="Helvetica Neue" panose="02000503000000020004" pitchFamily="2" charset="0"/>
              </a:rPr>
              <a:t>the </a:t>
            </a:r>
            <a:r>
              <a:rPr lang="en-GB" sz="1400" b="0" i="0" dirty="0">
                <a:solidFill>
                  <a:srgbClr val="FF0000"/>
                </a:solidFill>
                <a:effectLst/>
                <a:latin typeface="Helvetica Neue" panose="02000503000000020004" pitchFamily="2" charset="0"/>
              </a:rPr>
              <a:t>Maternity leave </a:t>
            </a:r>
            <a:r>
              <a:rPr lang="en-GB" sz="1400" b="0" i="0" dirty="0">
                <a:effectLst/>
                <a:latin typeface="Helvetica Neue" panose="02000503000000020004" pitchFamily="2" charset="0"/>
              </a:rPr>
              <a:t>person almost </a:t>
            </a:r>
            <a:r>
              <a:rPr lang="en-GB" sz="1400" b="0" i="0" dirty="0">
                <a:effectLst/>
                <a:highlight>
                  <a:srgbClr val="FF0000"/>
                </a:highlight>
                <a:latin typeface="Helvetica Neue" panose="02000503000000020004" pitchFamily="2" charset="0"/>
              </a:rPr>
              <a:t>40% </a:t>
            </a:r>
            <a:r>
              <a:rPr lang="en-GB" sz="1400" b="0" i="0" dirty="0">
                <a:effectLst/>
                <a:latin typeface="Helvetica Neue" panose="02000503000000020004" pitchFamily="2" charset="0"/>
              </a:rPr>
              <a:t>of risk of not returning loan, followed by </a:t>
            </a:r>
            <a:r>
              <a:rPr lang="en-GB" sz="1400" b="0" i="0" dirty="0">
                <a:solidFill>
                  <a:srgbClr val="FF0000"/>
                </a:solidFill>
                <a:effectLst/>
                <a:latin typeface="Helvetica Neue" panose="02000503000000020004" pitchFamily="2" charset="0"/>
              </a:rPr>
              <a:t>Unemployed</a:t>
            </a:r>
            <a:r>
              <a:rPr lang="en-GB" sz="1400" b="0" i="0" dirty="0">
                <a:effectLst/>
                <a:latin typeface="Helvetica Neue" panose="02000503000000020004" pitchFamily="2" charset="0"/>
              </a:rPr>
              <a:t> </a:t>
            </a:r>
            <a:r>
              <a:rPr lang="en-GB" sz="1400" b="0" i="0" dirty="0">
                <a:solidFill>
                  <a:schemeClr val="bg1"/>
                </a:solidFill>
                <a:effectLst/>
                <a:latin typeface="Helvetica Neue" panose="02000503000000020004" pitchFamily="2" charset="0"/>
              </a:rPr>
              <a:t>(</a:t>
            </a:r>
            <a:r>
              <a:rPr lang="en-GB" sz="1400" b="0" i="0" dirty="0">
                <a:solidFill>
                  <a:schemeClr val="bg1"/>
                </a:solidFill>
                <a:effectLst/>
                <a:highlight>
                  <a:srgbClr val="FF0000"/>
                </a:highlight>
                <a:latin typeface="Helvetica Neue" panose="02000503000000020004" pitchFamily="2" charset="0"/>
              </a:rPr>
              <a:t>37%). </a:t>
            </a:r>
          </a:p>
          <a:p>
            <a:pPr algn="just"/>
            <a:r>
              <a:rPr lang="en-GB" sz="1400" dirty="0">
                <a:latin typeface="Helvetica Neue" panose="02000503000000020004" pitchFamily="2" charset="0"/>
              </a:rPr>
              <a:t>Region rating:</a:t>
            </a:r>
            <a:r>
              <a:rPr lang="en-US" sz="1400" dirty="0"/>
              <a:t> </a:t>
            </a:r>
            <a:r>
              <a:rPr lang="en-US" sz="1400" dirty="0">
                <a:solidFill>
                  <a:srgbClr val="FFFFFF"/>
                </a:solidFill>
              </a:rPr>
              <a:t>Region </a:t>
            </a:r>
            <a:r>
              <a:rPr lang="en-US" sz="1400" dirty="0">
                <a:solidFill>
                  <a:srgbClr val="FF0000"/>
                </a:solidFill>
              </a:rPr>
              <a:t>Rating 3</a:t>
            </a:r>
            <a:r>
              <a:rPr lang="en-US" sz="1400" dirty="0">
                <a:solidFill>
                  <a:srgbClr val="FFFFFF"/>
                </a:solidFill>
              </a:rPr>
              <a:t> has the highest default rate around </a:t>
            </a:r>
            <a:r>
              <a:rPr lang="en-US" sz="1400" dirty="0">
                <a:solidFill>
                  <a:srgbClr val="FFFFFF"/>
                </a:solidFill>
                <a:highlight>
                  <a:srgbClr val="FF0000"/>
                </a:highlight>
              </a:rPr>
              <a:t>(11%) </a:t>
            </a:r>
          </a:p>
          <a:p>
            <a:pPr algn="just"/>
            <a:r>
              <a:rPr lang="en-US" sz="1400" b="0" i="0" dirty="0">
                <a:effectLst/>
                <a:latin typeface="Helvetica Neue" panose="02000503000000020004" pitchFamily="2" charset="0"/>
              </a:rPr>
              <a:t>Occupation type: </a:t>
            </a:r>
            <a:r>
              <a:rPr lang="en-US" sz="1400" dirty="0"/>
              <a:t>where </a:t>
            </a:r>
            <a:r>
              <a:rPr lang="en-US" sz="1400" dirty="0">
                <a:solidFill>
                  <a:srgbClr val="FF0000"/>
                </a:solidFill>
              </a:rPr>
              <a:t>low skills labor </a:t>
            </a:r>
            <a:r>
              <a:rPr lang="en-US" sz="1400" dirty="0"/>
              <a:t>around (</a:t>
            </a:r>
            <a:r>
              <a:rPr lang="en-US" sz="1400" dirty="0">
                <a:highlight>
                  <a:srgbClr val="FF0000"/>
                </a:highlight>
              </a:rPr>
              <a:t>around17%)</a:t>
            </a:r>
            <a:r>
              <a:rPr lang="en-US" sz="1400" dirty="0"/>
              <a:t>  whose  defaulting risk higher  than the others professional people</a:t>
            </a:r>
          </a:p>
          <a:p>
            <a:pPr algn="just"/>
            <a:r>
              <a:rPr lang="en-US" sz="1400" dirty="0"/>
              <a:t>Organization type:</a:t>
            </a:r>
            <a:r>
              <a:rPr lang="en-GB" sz="1400" b="0" i="0" dirty="0">
                <a:solidFill>
                  <a:srgbClr val="000000"/>
                </a:solidFill>
                <a:effectLst/>
                <a:latin typeface="Helvetica Neue" panose="02000503000000020004" pitchFamily="2" charset="0"/>
              </a:rPr>
              <a:t> </a:t>
            </a:r>
            <a:r>
              <a:rPr lang="en-GB" sz="1400" b="0" i="0" dirty="0">
                <a:effectLst/>
              </a:rPr>
              <a:t>Industry type 8, transport type3, industry type 13 have relative high defaulting rate, </a:t>
            </a:r>
            <a:r>
              <a:rPr lang="en-US" sz="1400" b="0" i="0" dirty="0">
                <a:effectLst/>
              </a:rPr>
              <a:t>shows </a:t>
            </a:r>
            <a:r>
              <a:rPr lang="en-US" sz="1400" b="0" i="0" dirty="0">
                <a:solidFill>
                  <a:srgbClr val="C00000"/>
                </a:solidFill>
                <a:effectLst/>
              </a:rPr>
              <a:t>12 to 16% </a:t>
            </a:r>
            <a:endParaRPr lang="en-US" sz="1400" dirty="0">
              <a:solidFill>
                <a:srgbClr val="C00000"/>
              </a:solidFill>
            </a:endParaRPr>
          </a:p>
          <a:p>
            <a:pPr algn="just"/>
            <a:r>
              <a:rPr lang="en-US" sz="1400" dirty="0" err="1"/>
              <a:t>Flsg</a:t>
            </a:r>
            <a:r>
              <a:rPr lang="en-US" sz="1400" dirty="0"/>
              <a:t> dccument_3</a:t>
            </a:r>
            <a:r>
              <a:rPr lang="en-US" sz="1400" dirty="0">
                <a:solidFill>
                  <a:srgbClr val="C00000"/>
                </a:solidFill>
              </a:rPr>
              <a:t>:</a:t>
            </a:r>
            <a:r>
              <a:rPr lang="en-US" sz="1400" dirty="0">
                <a:solidFill>
                  <a:srgbClr val="FFFFFF"/>
                </a:solidFill>
              </a:rPr>
              <a:t> applicants have submitted this document, they have defaulted a slightly </a:t>
            </a:r>
            <a:r>
              <a:rPr lang="en-US" sz="1400" dirty="0">
                <a:solidFill>
                  <a:srgbClr val="FFFFFF"/>
                </a:solidFill>
                <a:highlight>
                  <a:srgbClr val="FF0000"/>
                </a:highlight>
              </a:rPr>
              <a:t>more (~9%) </a:t>
            </a:r>
            <a:r>
              <a:rPr lang="en-US" sz="1400" dirty="0">
                <a:solidFill>
                  <a:srgbClr val="FFFFFF"/>
                </a:solidFill>
              </a:rPr>
              <a:t>than who have not submitted the document (6%)</a:t>
            </a:r>
          </a:p>
          <a:p>
            <a:pPr algn="just"/>
            <a:r>
              <a:rPr lang="en-GB" sz="1500" b="0" i="0" dirty="0">
                <a:effectLst/>
              </a:rPr>
              <a:t>people who have more than 3 million mean good price </a:t>
            </a:r>
            <a:r>
              <a:rPr lang="en-GB" sz="1500" b="0" i="0" dirty="0">
                <a:solidFill>
                  <a:srgbClr val="FF0000"/>
                </a:solidFill>
                <a:effectLst/>
              </a:rPr>
              <a:t>more than 30 lakh </a:t>
            </a:r>
            <a:r>
              <a:rPr lang="en-GB" sz="1500" b="0" i="0" dirty="0">
                <a:effectLst/>
              </a:rPr>
              <a:t>, shows  straight increase in defaulters</a:t>
            </a:r>
          </a:p>
          <a:p>
            <a:pPr algn="just"/>
            <a:r>
              <a:rPr lang="en-GB" sz="1600" b="0" i="0" dirty="0">
                <a:solidFill>
                  <a:srgbClr val="FF0000"/>
                </a:solidFill>
                <a:effectLst/>
              </a:rPr>
              <a:t>amt_annuity &gt;10000 amt_goods_price&gt; 0.35M</a:t>
            </a:r>
            <a:r>
              <a:rPr lang="en-GB" sz="1600" b="0" i="0" dirty="0">
                <a:effectLst/>
              </a:rPr>
              <a:t>, there is a greater chance of defaulters and AMT_credit greater than 3 have risk of defaulting</a:t>
            </a:r>
          </a:p>
          <a:p>
            <a:pPr algn="just"/>
            <a:r>
              <a:rPr lang="en-GB" sz="1900" dirty="0">
                <a:effectLst/>
              </a:rPr>
              <a:t>Loan purpose has high number of unknown values </a:t>
            </a:r>
            <a:r>
              <a:rPr lang="en-GB" sz="1900" dirty="0">
                <a:solidFill>
                  <a:srgbClr val="C00000"/>
                </a:solidFill>
                <a:effectLst/>
              </a:rPr>
              <a:t>(XAP, XNA) </a:t>
            </a:r>
            <a:r>
              <a:rPr lang="en-GB" sz="1900" dirty="0">
                <a:effectLst/>
              </a:rPr>
              <a:t>Loan taken for the purpose of Repairs seems to have highest default rate</a:t>
            </a:r>
          </a:p>
          <a:p>
            <a:pPr algn="just"/>
            <a:r>
              <a:rPr lang="en-GB" sz="1900" b="0" i="0" dirty="0">
                <a:effectLst/>
              </a:rPr>
              <a:t>the people who have got unused offer are highest defaulter even the have the high income</a:t>
            </a:r>
          </a:p>
          <a:p>
            <a:pPr algn="just"/>
            <a:r>
              <a:rPr lang="en-GB" sz="1900" b="0" i="0" dirty="0">
                <a:effectLst/>
              </a:rPr>
              <a:t>Clients who have average of 0.13 or higher DEF_60_CNT_SOCIAL_CIRCLE score tend to default more and hence client's social circle ha Clients who have average of 0.13 or higher</a:t>
            </a:r>
            <a:endParaRPr lang="en-US" sz="1900" dirty="0"/>
          </a:p>
          <a:p>
            <a:pPr algn="just"/>
            <a:endParaRPr lang="en-US" sz="1900" dirty="0"/>
          </a:p>
          <a:p>
            <a:pPr algn="just"/>
            <a:endParaRPr lang="en-US" sz="1500" dirty="0"/>
          </a:p>
          <a:p>
            <a:pPr algn="just"/>
            <a:endParaRPr lang="en-US" sz="1400" dirty="0"/>
          </a:p>
          <a:p>
            <a:pPr algn="just"/>
            <a:endParaRPr lang="en-US" sz="1400" dirty="0"/>
          </a:p>
          <a:p>
            <a:pPr algn="just"/>
            <a:endParaRPr lang="en-GB" sz="1400" b="0" i="0" dirty="0">
              <a:effectLst/>
              <a:highlight>
                <a:srgbClr val="FF0000"/>
              </a:highlight>
              <a:latin typeface="Helvetica Neue" panose="02000503000000020004" pitchFamily="2" charset="0"/>
            </a:endParaRPr>
          </a:p>
          <a:p>
            <a:pPr algn="just"/>
            <a:endParaRPr lang="en-US" sz="1400" dirty="0">
              <a:solidFill>
                <a:srgbClr val="FFFFFF"/>
              </a:solidFill>
              <a:highlight>
                <a:srgbClr val="FF0000"/>
              </a:highlight>
            </a:endParaRPr>
          </a:p>
          <a:p>
            <a:endParaRPr lang="en-US" sz="1400" dirty="0">
              <a:solidFill>
                <a:srgbClr val="FFFFFF"/>
              </a:solidFill>
              <a:highlight>
                <a:srgbClr val="FF0000"/>
              </a:highlight>
            </a:endParaRPr>
          </a:p>
          <a:p>
            <a:endParaRPr lang="en-US" sz="1400" dirty="0">
              <a:solidFill>
                <a:srgbClr val="FFFFFF"/>
              </a:solidFill>
            </a:endParaRPr>
          </a:p>
          <a:p>
            <a:endParaRPr lang="en-US" sz="1400" dirty="0">
              <a:solidFill>
                <a:srgbClr val="FFFFFF"/>
              </a:solidFill>
            </a:endParaRPr>
          </a:p>
          <a:p>
            <a:endParaRPr lang="en-US" sz="2400" dirty="0">
              <a:solidFill>
                <a:srgbClr val="FFFFFF"/>
              </a:solidFill>
            </a:endParaRPr>
          </a:p>
          <a:p>
            <a:endParaRPr lang="en-FI" dirty="0"/>
          </a:p>
        </p:txBody>
      </p:sp>
    </p:spTree>
    <p:extLst>
      <p:ext uri="{BB962C8B-B14F-4D97-AF65-F5344CB8AC3E}">
        <p14:creationId xmlns:p14="http://schemas.microsoft.com/office/powerpoint/2010/main" val="852823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7DE1-708B-5250-715E-B55ACD48AECF}"/>
              </a:ext>
            </a:extLst>
          </p:cNvPr>
          <p:cNvSpPr>
            <a:spLocks noGrp="1"/>
          </p:cNvSpPr>
          <p:nvPr>
            <p:ph type="title"/>
          </p:nvPr>
        </p:nvSpPr>
        <p:spPr/>
        <p:txBody>
          <a:bodyPr/>
          <a:lstStyle/>
          <a:p>
            <a:r>
              <a:rPr lang="en-FI" dirty="0"/>
              <a:t>Attributes responsible for Good payer</a:t>
            </a:r>
          </a:p>
        </p:txBody>
      </p:sp>
      <p:sp>
        <p:nvSpPr>
          <p:cNvPr id="3" name="Content Placeholder 2">
            <a:extLst>
              <a:ext uri="{FF2B5EF4-FFF2-40B4-BE49-F238E27FC236}">
                <a16:creationId xmlns:a16="http://schemas.microsoft.com/office/drawing/2014/main" id="{2EADCC91-6E86-36DF-27B2-9ACD7F070407}"/>
              </a:ext>
            </a:extLst>
          </p:cNvPr>
          <p:cNvSpPr>
            <a:spLocks noGrp="1"/>
          </p:cNvSpPr>
          <p:nvPr>
            <p:ph idx="1"/>
          </p:nvPr>
        </p:nvSpPr>
        <p:spPr>
          <a:xfrm>
            <a:off x="1141412" y="1639614"/>
            <a:ext cx="9905999" cy="4599868"/>
          </a:xfrm>
        </p:spPr>
        <p:txBody>
          <a:bodyPr>
            <a:normAutofit fontScale="92500"/>
          </a:bodyPr>
          <a:lstStyle/>
          <a:p>
            <a:r>
              <a:rPr lang="en-FI" sz="1400" dirty="0"/>
              <a:t>Cash loan : </a:t>
            </a:r>
            <a:r>
              <a:rPr lang="en-US" sz="1400" dirty="0">
                <a:solidFill>
                  <a:srgbClr val="92D050"/>
                </a:solidFill>
              </a:rPr>
              <a:t>revolving loans(around 5.5%) </a:t>
            </a:r>
            <a:r>
              <a:rPr lang="en-US" sz="1400" dirty="0"/>
              <a:t>which represents good </a:t>
            </a:r>
            <a:r>
              <a:rPr lang="en-US" sz="1400" dirty="0" err="1"/>
              <a:t>repayer</a:t>
            </a:r>
            <a:endParaRPr lang="en-US" sz="1400" dirty="0"/>
          </a:p>
          <a:p>
            <a:r>
              <a:rPr lang="en-FI" sz="1400" dirty="0"/>
              <a:t>Code gender</a:t>
            </a:r>
            <a:r>
              <a:rPr lang="en-US" sz="1400" dirty="0"/>
              <a:t>:</a:t>
            </a:r>
            <a:r>
              <a:rPr lang="en-US" sz="1400" dirty="0">
                <a:solidFill>
                  <a:srgbClr val="92D050"/>
                </a:solidFill>
              </a:rPr>
              <a:t> female</a:t>
            </a:r>
            <a:r>
              <a:rPr lang="en-US" sz="1400" dirty="0">
                <a:solidFill>
                  <a:srgbClr val="FFFFFF"/>
                </a:solidFill>
              </a:rPr>
              <a:t>( </a:t>
            </a:r>
            <a:r>
              <a:rPr lang="en-US" sz="1400" dirty="0">
                <a:solidFill>
                  <a:srgbClr val="92D050"/>
                </a:solidFill>
              </a:rPr>
              <a:t>6%) </a:t>
            </a:r>
            <a:r>
              <a:rPr lang="en-US" sz="1400" dirty="0">
                <a:solidFill>
                  <a:srgbClr val="FFFFFF"/>
                </a:solidFill>
              </a:rPr>
              <a:t>defaulting risk, is comparatively less risk than the male</a:t>
            </a:r>
            <a:endParaRPr lang="en-US" sz="1400" dirty="0">
              <a:solidFill>
                <a:srgbClr val="92D050"/>
              </a:solidFill>
            </a:endParaRPr>
          </a:p>
          <a:p>
            <a:r>
              <a:rPr lang="en-US" sz="1400" dirty="0">
                <a:solidFill>
                  <a:srgbClr val="FFFFFF"/>
                </a:solidFill>
              </a:rPr>
              <a:t>Housing type: People living in </a:t>
            </a:r>
            <a:r>
              <a:rPr lang="en-US" sz="1400" dirty="0">
                <a:solidFill>
                  <a:srgbClr val="92D050"/>
                </a:solidFill>
              </a:rPr>
              <a:t>House/ apartment </a:t>
            </a:r>
            <a:r>
              <a:rPr lang="en-US" sz="1400" dirty="0">
                <a:solidFill>
                  <a:srgbClr val="FFFFFF"/>
                </a:solidFill>
              </a:rPr>
              <a:t>and </a:t>
            </a:r>
            <a:r>
              <a:rPr lang="en-US" sz="1400" dirty="0">
                <a:solidFill>
                  <a:srgbClr val="92D050"/>
                </a:solidFill>
              </a:rPr>
              <a:t>office apartments </a:t>
            </a:r>
            <a:r>
              <a:rPr lang="en-US" sz="1400" dirty="0">
                <a:solidFill>
                  <a:srgbClr val="FFFFFF"/>
                </a:solidFill>
              </a:rPr>
              <a:t>have lowest default rate around </a:t>
            </a:r>
            <a:r>
              <a:rPr lang="en-US" sz="1400" dirty="0">
                <a:solidFill>
                  <a:srgbClr val="92D050"/>
                </a:solidFill>
              </a:rPr>
              <a:t>8%</a:t>
            </a:r>
            <a:r>
              <a:rPr lang="en-US" sz="1400" dirty="0">
                <a:solidFill>
                  <a:srgbClr val="FFFFFF"/>
                </a:solidFill>
              </a:rPr>
              <a:t> and around </a:t>
            </a:r>
            <a:r>
              <a:rPr lang="en-US" sz="1400" dirty="0">
                <a:solidFill>
                  <a:srgbClr val="92D050"/>
                </a:solidFill>
              </a:rPr>
              <a:t>6.2% </a:t>
            </a:r>
            <a:r>
              <a:rPr lang="en-US" sz="1400" dirty="0">
                <a:solidFill>
                  <a:srgbClr val="FFFFFF"/>
                </a:solidFill>
              </a:rPr>
              <a:t>respectively</a:t>
            </a:r>
          </a:p>
          <a:p>
            <a:r>
              <a:rPr lang="en-US" sz="1400" dirty="0">
                <a:solidFill>
                  <a:srgbClr val="FFFFFF"/>
                </a:solidFill>
              </a:rPr>
              <a:t>Family status: </a:t>
            </a:r>
            <a:r>
              <a:rPr lang="en-US" sz="1400" dirty="0">
                <a:solidFill>
                  <a:srgbClr val="92D050"/>
                </a:solidFill>
              </a:rPr>
              <a:t>widow and unknown </a:t>
            </a:r>
            <a:r>
              <a:rPr lang="en-US" sz="1400" dirty="0">
                <a:solidFill>
                  <a:srgbClr val="FFFFFF"/>
                </a:solidFill>
              </a:rPr>
              <a:t>status of people are lower risk less than </a:t>
            </a:r>
            <a:r>
              <a:rPr lang="en-US" sz="1400" dirty="0">
                <a:solidFill>
                  <a:srgbClr val="92D050"/>
                </a:solidFill>
              </a:rPr>
              <a:t>6%</a:t>
            </a:r>
            <a:r>
              <a:rPr lang="en-US" sz="1400" dirty="0">
                <a:solidFill>
                  <a:srgbClr val="FFFFFF"/>
                </a:solidFill>
              </a:rPr>
              <a:t>in defaulting risk</a:t>
            </a:r>
          </a:p>
          <a:p>
            <a:r>
              <a:rPr lang="en-US" sz="1400" dirty="0">
                <a:solidFill>
                  <a:srgbClr val="FFFFFF"/>
                </a:solidFill>
              </a:rPr>
              <a:t>Education level: People who have </a:t>
            </a:r>
            <a:r>
              <a:rPr lang="en-US" sz="1400" dirty="0">
                <a:solidFill>
                  <a:schemeClr val="accent1"/>
                </a:solidFill>
              </a:rPr>
              <a:t>high education degree </a:t>
            </a:r>
            <a:r>
              <a:rPr lang="en-US" sz="1400" dirty="0">
                <a:solidFill>
                  <a:srgbClr val="FFFFFF"/>
                </a:solidFill>
              </a:rPr>
              <a:t>are least defaulter(</a:t>
            </a:r>
            <a:r>
              <a:rPr lang="en-US" sz="1400" dirty="0">
                <a:solidFill>
                  <a:schemeClr val="accent1"/>
                </a:solidFill>
              </a:rPr>
              <a:t>less than 2%)</a:t>
            </a:r>
          </a:p>
          <a:p>
            <a:r>
              <a:rPr lang="en-US" sz="1400" dirty="0"/>
              <a:t>Income type: Businessman and student are good </a:t>
            </a:r>
            <a:r>
              <a:rPr lang="en-US" sz="1400" dirty="0" err="1"/>
              <a:t>repayer</a:t>
            </a:r>
            <a:r>
              <a:rPr lang="en-US" sz="1400" dirty="0"/>
              <a:t>,</a:t>
            </a:r>
            <a:r>
              <a:rPr lang="en-GB" sz="1400" b="0" i="0" dirty="0">
                <a:solidFill>
                  <a:srgbClr val="000000"/>
                </a:solidFill>
                <a:effectLst/>
                <a:latin typeface="Helvetica Neue" panose="02000503000000020004" pitchFamily="2" charset="0"/>
              </a:rPr>
              <a:t> </a:t>
            </a:r>
            <a:r>
              <a:rPr lang="en-GB" sz="1400" b="0" i="0" dirty="0">
                <a:effectLst/>
              </a:rPr>
              <a:t>a business man could be in the range of slightly close to 4 lakhs and slightly above 10 lakhs, and no risk of defaulting </a:t>
            </a:r>
            <a:endParaRPr lang="en-FI" sz="1800" b="0" i="0" dirty="0">
              <a:effectLst/>
            </a:endParaRPr>
          </a:p>
          <a:p>
            <a:r>
              <a:rPr lang="en-US" sz="1400" dirty="0"/>
              <a:t>Region rating:</a:t>
            </a:r>
            <a:r>
              <a:rPr lang="en-US" sz="1400" dirty="0">
                <a:solidFill>
                  <a:srgbClr val="FFFFFF"/>
                </a:solidFill>
              </a:rPr>
              <a:t> Applicant living in Region Rating1 (</a:t>
            </a:r>
            <a:r>
              <a:rPr lang="en-US" sz="1400" dirty="0">
                <a:solidFill>
                  <a:schemeClr val="accent1"/>
                </a:solidFill>
              </a:rPr>
              <a:t>around 4.5%) </a:t>
            </a:r>
            <a:r>
              <a:rPr lang="en-US" sz="1400" dirty="0">
                <a:solidFill>
                  <a:srgbClr val="FFFFFF"/>
                </a:solidFill>
              </a:rPr>
              <a:t>has the lowest probability of defaulting, thus safer for approving loan</a:t>
            </a:r>
          </a:p>
          <a:p>
            <a:r>
              <a:rPr lang="en-US" sz="1400" dirty="0">
                <a:solidFill>
                  <a:srgbClr val="FFFFFF"/>
                </a:solidFill>
              </a:rPr>
              <a:t>Occupation type: </a:t>
            </a:r>
            <a:r>
              <a:rPr lang="en-US" sz="1400" dirty="0">
                <a:solidFill>
                  <a:schemeClr val="accent1"/>
                </a:solidFill>
              </a:rPr>
              <a:t>high  skill tech job and Accountant </a:t>
            </a:r>
            <a:r>
              <a:rPr lang="en-US" sz="1400" dirty="0">
                <a:solidFill>
                  <a:srgbClr val="FFFFFF"/>
                </a:solidFill>
              </a:rPr>
              <a:t>less risk for defaulting(</a:t>
            </a:r>
            <a:r>
              <a:rPr lang="en-US" sz="1400" dirty="0">
                <a:solidFill>
                  <a:schemeClr val="accent1"/>
                </a:solidFill>
              </a:rPr>
              <a:t>less than 5%) </a:t>
            </a:r>
            <a:r>
              <a:rPr lang="en-US" sz="1400" dirty="0">
                <a:solidFill>
                  <a:srgbClr val="FFFFFF"/>
                </a:solidFill>
              </a:rPr>
              <a:t>are good payer</a:t>
            </a:r>
          </a:p>
          <a:p>
            <a:r>
              <a:rPr lang="en-US" sz="1400" dirty="0">
                <a:solidFill>
                  <a:srgbClr val="FFFFFF"/>
                </a:solidFill>
              </a:rPr>
              <a:t>Organization type:</a:t>
            </a:r>
            <a:r>
              <a:rPr lang="en-GB" sz="1400" b="0" i="0" dirty="0">
                <a:solidFill>
                  <a:srgbClr val="C00000"/>
                </a:solidFill>
                <a:effectLst/>
              </a:rPr>
              <a:t> </a:t>
            </a:r>
            <a:r>
              <a:rPr lang="en-GB" sz="1400" b="0" i="0" dirty="0">
                <a:effectLst/>
              </a:rPr>
              <a:t>Trade Type 4 and 5 Industry </a:t>
            </a:r>
            <a:r>
              <a:rPr lang="en-GB" sz="1400" b="0" i="0" dirty="0" err="1">
                <a:effectLst/>
              </a:rPr>
              <a:t>lowes</a:t>
            </a:r>
            <a:r>
              <a:rPr lang="en-GB" sz="1400" b="0" i="0" dirty="0">
                <a:effectLst/>
              </a:rPr>
              <a:t> defaulting rate</a:t>
            </a:r>
          </a:p>
          <a:p>
            <a:r>
              <a:rPr lang="en-GB" sz="1400" b="0" i="0" dirty="0">
                <a:effectLst/>
              </a:rPr>
              <a:t>Flag document_3:</a:t>
            </a:r>
            <a:r>
              <a:rPr lang="en-US" sz="1400" b="0" i="0" dirty="0">
                <a:solidFill>
                  <a:srgbClr val="FFFFFF"/>
                </a:solidFill>
                <a:effectLst/>
              </a:rPr>
              <a:t> people </a:t>
            </a:r>
            <a:r>
              <a:rPr lang="en-US" sz="1400" dirty="0">
                <a:solidFill>
                  <a:srgbClr val="FFFFFF"/>
                </a:solidFill>
              </a:rPr>
              <a:t> who have not submitted the document (6%)</a:t>
            </a:r>
          </a:p>
          <a:p>
            <a:r>
              <a:rPr lang="en-GB" sz="1400" b="0" i="0" dirty="0">
                <a:effectLst/>
                <a:latin typeface="Helvetica Neue" panose="02000503000000020004" pitchFamily="2" charset="0"/>
              </a:rPr>
              <a:t>90% of the previously cancelled client have repaid the loan. Revisiting the interest rates would increase business opportunity for these clients 88% of the clients who have been previously refused a loan has paid back the loan in current case</a:t>
            </a:r>
            <a:endParaRPr lang="en-US" sz="1400" dirty="0"/>
          </a:p>
          <a:p>
            <a:endParaRPr lang="en-US" sz="1400" dirty="0"/>
          </a:p>
          <a:p>
            <a:endParaRPr lang="en-GB" sz="1400" b="0" i="0" dirty="0">
              <a:effectLst/>
            </a:endParaRPr>
          </a:p>
          <a:p>
            <a:endParaRPr lang="en-FI" sz="1400" dirty="0"/>
          </a:p>
        </p:txBody>
      </p:sp>
    </p:spTree>
    <p:extLst>
      <p:ext uri="{BB962C8B-B14F-4D97-AF65-F5344CB8AC3E}">
        <p14:creationId xmlns:p14="http://schemas.microsoft.com/office/powerpoint/2010/main" val="1572291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2349-2A0E-6963-5568-EFC0AE9C672A}"/>
              </a:ext>
            </a:extLst>
          </p:cNvPr>
          <p:cNvSpPr>
            <a:spLocks noGrp="1"/>
          </p:cNvSpPr>
          <p:nvPr>
            <p:ph type="title"/>
          </p:nvPr>
        </p:nvSpPr>
        <p:spPr/>
        <p:txBody>
          <a:bodyPr/>
          <a:lstStyle/>
          <a:p>
            <a:r>
              <a:rPr lang="en-FI" dirty="0"/>
              <a:t>Recoommendation</a:t>
            </a:r>
          </a:p>
        </p:txBody>
      </p:sp>
      <p:sp>
        <p:nvSpPr>
          <p:cNvPr id="3" name="Content Placeholder 2">
            <a:extLst>
              <a:ext uri="{FF2B5EF4-FFF2-40B4-BE49-F238E27FC236}">
                <a16:creationId xmlns:a16="http://schemas.microsoft.com/office/drawing/2014/main" id="{94EDEFD3-675A-CC72-E149-94CD065F87C1}"/>
              </a:ext>
            </a:extLst>
          </p:cNvPr>
          <p:cNvSpPr>
            <a:spLocks noGrp="1"/>
          </p:cNvSpPr>
          <p:nvPr>
            <p:ph idx="1"/>
          </p:nvPr>
        </p:nvSpPr>
        <p:spPr/>
        <p:txBody>
          <a:bodyPr>
            <a:normAutofit fontScale="70000" lnSpcReduction="20000"/>
          </a:bodyPr>
          <a:lstStyle/>
          <a:p>
            <a:pPr algn="l"/>
            <a:r>
              <a:rPr lang="en-GB" b="0" i="0" dirty="0">
                <a:solidFill>
                  <a:srgbClr val="000000"/>
                </a:solidFill>
                <a:effectLst/>
                <a:latin typeface="Helvetica Neue" panose="02000503000000020004" pitchFamily="2" charset="0"/>
              </a:rPr>
              <a:t> </a:t>
            </a:r>
            <a:r>
              <a:rPr lang="en-GB" b="0" i="0" dirty="0">
                <a:solidFill>
                  <a:srgbClr val="374151"/>
                </a:solidFill>
                <a:effectLst/>
                <a:latin typeface="Söhne"/>
              </a:rPr>
              <a:t> Approximately 90% of the clients who were previously classified as cancelled have successfully repaid their loans. It is important for the bank to capture the reasons behind these cancellations as they can provide valuable insights for negotiating and establishing favourable terms with these clients in the future, thereby increasing potential business opportunities.</a:t>
            </a:r>
          </a:p>
          <a:p>
            <a:pPr algn="l"/>
            <a:r>
              <a:rPr lang="en-GB" b="0" i="0" dirty="0">
                <a:solidFill>
                  <a:srgbClr val="374151"/>
                </a:solidFill>
                <a:effectLst/>
                <a:latin typeface="Söhne"/>
              </a:rPr>
              <a:t>Furthermore, out of the clients who were previously rejected by the bank for a loan, approximately 88% of them have now become repaying clients. Documenting the reasons for their initial rejection can help mitigate business losses and provide an opportunity to reach out to these clients for future loan offerings.</a:t>
            </a:r>
          </a:p>
          <a:p>
            <a:pPr algn="l"/>
            <a:r>
              <a:rPr lang="en-GB" b="0" i="0" dirty="0">
                <a:solidFill>
                  <a:srgbClr val="374151"/>
                </a:solidFill>
                <a:effectLst/>
                <a:latin typeface="Söhne"/>
              </a:rPr>
              <a:t>In summary, documenting the reasons behind client cancellations and rejections can significantly benefit the bank by enabling them to understand the factors influencing client behaviour and tailor their strategies accordingly. This proactive approach can enhance business prospects and foster better relationships with clients.</a:t>
            </a:r>
          </a:p>
          <a:p>
            <a:endParaRPr lang="en-FI" dirty="0"/>
          </a:p>
        </p:txBody>
      </p:sp>
    </p:spTree>
    <p:extLst>
      <p:ext uri="{BB962C8B-B14F-4D97-AF65-F5344CB8AC3E}">
        <p14:creationId xmlns:p14="http://schemas.microsoft.com/office/powerpoint/2010/main" val="2325415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571-2D9D-7992-AC56-6D0E87BB17A8}"/>
              </a:ext>
            </a:extLst>
          </p:cNvPr>
          <p:cNvSpPr>
            <a:spLocks noGrp="1"/>
          </p:cNvSpPr>
          <p:nvPr>
            <p:ph type="title"/>
          </p:nvPr>
        </p:nvSpPr>
        <p:spPr/>
        <p:txBody>
          <a:bodyPr/>
          <a:lstStyle/>
          <a:p>
            <a:r>
              <a:rPr lang="en-FI" dirty="0"/>
              <a:t>Thanks!</a:t>
            </a:r>
          </a:p>
        </p:txBody>
      </p:sp>
      <p:sp>
        <p:nvSpPr>
          <p:cNvPr id="3" name="Content Placeholder 2">
            <a:extLst>
              <a:ext uri="{FF2B5EF4-FFF2-40B4-BE49-F238E27FC236}">
                <a16:creationId xmlns:a16="http://schemas.microsoft.com/office/drawing/2014/main" id="{FFB4BCDF-6761-7A53-F654-8F76B59AB7A2}"/>
              </a:ext>
            </a:extLst>
          </p:cNvPr>
          <p:cNvSpPr>
            <a:spLocks noGrp="1"/>
          </p:cNvSpPr>
          <p:nvPr>
            <p:ph idx="1"/>
          </p:nvPr>
        </p:nvSpPr>
        <p:spPr/>
        <p:txBody>
          <a:bodyPr/>
          <a:lstStyle/>
          <a:p>
            <a:r>
              <a:rPr lang="en-FI" dirty="0"/>
              <a:t>Thanks for reading</a:t>
            </a:r>
          </a:p>
        </p:txBody>
      </p:sp>
    </p:spTree>
    <p:extLst>
      <p:ext uri="{BB962C8B-B14F-4D97-AF65-F5344CB8AC3E}">
        <p14:creationId xmlns:p14="http://schemas.microsoft.com/office/powerpoint/2010/main" val="183905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BA31FF-D97C-2E95-236F-B8A2177E0C4A}"/>
              </a:ext>
            </a:extLst>
          </p:cNvPr>
          <p:cNvSpPr>
            <a:spLocks noGrp="1"/>
          </p:cNvSpPr>
          <p:nvPr>
            <p:ph type="title"/>
          </p:nvPr>
        </p:nvSpPr>
        <p:spPr>
          <a:xfrm>
            <a:off x="1141413" y="618518"/>
            <a:ext cx="4459286" cy="1478570"/>
          </a:xfrm>
        </p:spPr>
        <p:txBody>
          <a:bodyPr>
            <a:normAutofit/>
          </a:bodyPr>
          <a:lstStyle/>
          <a:p>
            <a:r>
              <a:rPr lang="en-FI" sz="3200" dirty="0"/>
              <a:t>Selecting  unwanted column(AD)</a:t>
            </a:r>
          </a:p>
        </p:txBody>
      </p:sp>
      <p:sp>
        <p:nvSpPr>
          <p:cNvPr id="9" name="Content Placeholder 8">
            <a:extLst>
              <a:ext uri="{FF2B5EF4-FFF2-40B4-BE49-F238E27FC236}">
                <a16:creationId xmlns:a16="http://schemas.microsoft.com/office/drawing/2014/main" id="{24B90D86-1FBA-4933-9D58-0CF27B2E7A2A}"/>
              </a:ext>
            </a:extLst>
          </p:cNvPr>
          <p:cNvSpPr>
            <a:spLocks noGrp="1"/>
          </p:cNvSpPr>
          <p:nvPr>
            <p:ph idx="1"/>
          </p:nvPr>
        </p:nvSpPr>
        <p:spPr>
          <a:xfrm>
            <a:off x="1141412" y="2249487"/>
            <a:ext cx="4459287" cy="3965046"/>
          </a:xfrm>
        </p:spPr>
        <p:txBody>
          <a:bodyPr>
            <a:normAutofit/>
          </a:bodyPr>
          <a:lstStyle/>
          <a:p>
            <a:r>
              <a:rPr lang="en-US" sz="2000" dirty="0"/>
              <a:t>Correlation analysis</a:t>
            </a:r>
          </a:p>
          <a:p>
            <a:r>
              <a:rPr lang="en-US" sz="2000" dirty="0"/>
              <a:t>Insight: From this heatmap analysis we can see there is no correlation with ext. source  and target , where we see Ext source 1 has 56%null value and 3  has 19.2%</a:t>
            </a:r>
          </a:p>
          <a:p>
            <a:r>
              <a:rPr lang="en-US" sz="2000" dirty="0"/>
              <a:t>There is no relationship between Target and all Ext source</a:t>
            </a:r>
          </a:p>
        </p:txBody>
      </p:sp>
      <p:pic>
        <p:nvPicPr>
          <p:cNvPr id="5" name="Content Placeholder 4" descr="A picture containing text, screenshot, diagram, square&#10;&#10;Description automatically generated">
            <a:extLst>
              <a:ext uri="{FF2B5EF4-FFF2-40B4-BE49-F238E27FC236}">
                <a16:creationId xmlns:a16="http://schemas.microsoft.com/office/drawing/2014/main" id="{7292C927-48DD-481D-30EE-6D6A101DD9C3}"/>
              </a:ext>
            </a:extLst>
          </p:cNvPr>
          <p:cNvPicPr>
            <a:picLocks noChangeAspect="1"/>
          </p:cNvPicPr>
          <p:nvPr/>
        </p:nvPicPr>
        <p:blipFill>
          <a:blip r:embed="rId4"/>
          <a:stretch>
            <a:fillRect/>
          </a:stretch>
        </p:blipFill>
        <p:spPr>
          <a:xfrm>
            <a:off x="6096000" y="1234014"/>
            <a:ext cx="5456279" cy="43650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67138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06A61F-BF20-CA3A-42E4-5D0FD3BCBC09}"/>
              </a:ext>
            </a:extLst>
          </p:cNvPr>
          <p:cNvSpPr>
            <a:spLocks noGrp="1"/>
          </p:cNvSpPr>
          <p:nvPr>
            <p:ph type="title"/>
          </p:nvPr>
        </p:nvSpPr>
        <p:spPr>
          <a:xfrm>
            <a:off x="855266" y="618518"/>
            <a:ext cx="2851417" cy="1478570"/>
          </a:xfrm>
        </p:spPr>
        <p:txBody>
          <a:bodyPr>
            <a:normAutofit/>
          </a:bodyPr>
          <a:lstStyle/>
          <a:p>
            <a:r>
              <a:rPr lang="en-FI" sz="3200">
                <a:solidFill>
                  <a:srgbClr val="FFFFFF"/>
                </a:solidFill>
              </a:rPr>
              <a:t>Selecting  unwanted column(AD)</a:t>
            </a:r>
          </a:p>
        </p:txBody>
      </p:sp>
      <p:sp>
        <p:nvSpPr>
          <p:cNvPr id="9" name="Content Placeholder 8">
            <a:extLst>
              <a:ext uri="{FF2B5EF4-FFF2-40B4-BE49-F238E27FC236}">
                <a16:creationId xmlns:a16="http://schemas.microsoft.com/office/drawing/2014/main" id="{D703F636-215F-69EF-8521-57E1A1A4D960}"/>
              </a:ext>
            </a:extLst>
          </p:cNvPr>
          <p:cNvSpPr>
            <a:spLocks noGrp="1"/>
          </p:cNvSpPr>
          <p:nvPr>
            <p:ph idx="1"/>
          </p:nvPr>
        </p:nvSpPr>
        <p:spPr>
          <a:xfrm>
            <a:off x="844620" y="2249487"/>
            <a:ext cx="2862444" cy="3957302"/>
          </a:xfrm>
        </p:spPr>
        <p:txBody>
          <a:bodyPr>
            <a:normAutofit/>
          </a:bodyPr>
          <a:lstStyle/>
          <a:p>
            <a:pPr algn="just"/>
            <a:r>
              <a:rPr lang="en-US" sz="1400" dirty="0">
                <a:solidFill>
                  <a:srgbClr val="FFFFFF"/>
                </a:solidFill>
                <a:latin typeface="Calibri Light" panose="020F0302020204030204" pitchFamily="34" charset="0"/>
                <a:cs typeface="Calibri Light" panose="020F0302020204030204" pitchFamily="34" charset="0"/>
              </a:rPr>
              <a:t>Insight: The count plot shows that in most of the loan application cases, clients who applied for loans has not submitted FLAG_DOCUMENT_X except FLAG_DOCUMENT_3. Thus, Except for FLAG_DOCUMENT_3, we can delete rest of the columns. </a:t>
            </a:r>
          </a:p>
          <a:p>
            <a:pPr algn="just"/>
            <a:r>
              <a:rPr lang="en-US" sz="1400" dirty="0">
                <a:solidFill>
                  <a:srgbClr val="FFFFFF"/>
                </a:solidFill>
                <a:latin typeface="Calibri Light" panose="020F0302020204030204" pitchFamily="34" charset="0"/>
                <a:cs typeface="Calibri Light" panose="020F0302020204030204" pitchFamily="34" charset="0"/>
              </a:rPr>
              <a:t>Plot also shows if borrower has submitted FLAG_DOCUMENT_3 then there is a less chance of defaulting the loan.</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graph&#10;&#10;Description automatically generated with low confidence">
            <a:extLst>
              <a:ext uri="{FF2B5EF4-FFF2-40B4-BE49-F238E27FC236}">
                <a16:creationId xmlns:a16="http://schemas.microsoft.com/office/drawing/2014/main" id="{78CBD544-59B3-35F5-5BDF-1D01E13ED472}"/>
              </a:ext>
            </a:extLst>
          </p:cNvPr>
          <p:cNvPicPr>
            <a:picLocks noChangeAspect="1"/>
          </p:cNvPicPr>
          <p:nvPr/>
        </p:nvPicPr>
        <p:blipFill>
          <a:blip r:embed="rId3"/>
          <a:stretch>
            <a:fillRect/>
          </a:stretch>
        </p:blipFill>
        <p:spPr>
          <a:xfrm>
            <a:off x="5698430" y="643467"/>
            <a:ext cx="4870741" cy="5566562"/>
          </a:xfrm>
          <a:prstGeom prst="rect">
            <a:avLst/>
          </a:prstGeom>
        </p:spPr>
      </p:pic>
    </p:spTree>
    <p:extLst>
      <p:ext uri="{BB962C8B-B14F-4D97-AF65-F5344CB8AC3E}">
        <p14:creationId xmlns:p14="http://schemas.microsoft.com/office/powerpoint/2010/main" val="8089415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70" name="Rectangle 103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7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52423F-9710-8F6C-A83A-23011015C6BB}"/>
              </a:ext>
            </a:extLst>
          </p:cNvPr>
          <p:cNvSpPr>
            <a:spLocks noGrp="1"/>
          </p:cNvSpPr>
          <p:nvPr>
            <p:ph type="title"/>
          </p:nvPr>
        </p:nvSpPr>
        <p:spPr>
          <a:xfrm>
            <a:off x="1141413" y="618518"/>
            <a:ext cx="4459286" cy="1478570"/>
          </a:xfrm>
        </p:spPr>
        <p:txBody>
          <a:bodyPr>
            <a:normAutofit/>
          </a:bodyPr>
          <a:lstStyle/>
          <a:p>
            <a:r>
              <a:rPr lang="en-FI" sz="3200" dirty="0"/>
              <a:t>Selecting  unwanted column(AD)</a:t>
            </a:r>
          </a:p>
        </p:txBody>
      </p:sp>
      <p:sp>
        <p:nvSpPr>
          <p:cNvPr id="1072" name="Content Placeholder 1029">
            <a:extLst>
              <a:ext uri="{FF2B5EF4-FFF2-40B4-BE49-F238E27FC236}">
                <a16:creationId xmlns:a16="http://schemas.microsoft.com/office/drawing/2014/main" id="{678DE3DC-990B-F1B5-BD19-DA4EAA1D7B13}"/>
              </a:ext>
            </a:extLst>
          </p:cNvPr>
          <p:cNvSpPr>
            <a:spLocks noGrp="1"/>
          </p:cNvSpPr>
          <p:nvPr>
            <p:ph idx="1"/>
          </p:nvPr>
        </p:nvSpPr>
        <p:spPr>
          <a:xfrm>
            <a:off x="1141412" y="2249487"/>
            <a:ext cx="4459287" cy="3965046"/>
          </a:xfrm>
        </p:spPr>
        <p:txBody>
          <a:bodyPr>
            <a:normAutofit/>
          </a:bodyPr>
          <a:lstStyle/>
          <a:p>
            <a:pPr algn="just"/>
            <a:r>
              <a:rPr lang="en-US" sz="1400" dirty="0">
                <a:latin typeface="Calibri Light" panose="020F0302020204030204" pitchFamily="34" charset="0"/>
                <a:cs typeface="Calibri Light" panose="020F0302020204030204" pitchFamily="34" charset="0"/>
              </a:rPr>
              <a:t>There is no correlation among Contact variable like  'FLAG_MOBIL','FLAG_EMP_PHONE','FLAG_WORK_PHONE','FLAG_CONT_MOBILE','FLAG_PHONE','FLAG_EMAIL','TARGET’ And Target</a:t>
            </a:r>
          </a:p>
          <a:p>
            <a:pPr algn="just"/>
            <a:r>
              <a:rPr lang="en-US" sz="1400" dirty="0">
                <a:latin typeface="Calibri Light" panose="020F0302020204030204" pitchFamily="34" charset="0"/>
                <a:cs typeface="Calibri Light" panose="020F0302020204030204" pitchFamily="34" charset="0"/>
              </a:rPr>
              <a:t>So, we can remove the contact attribute</a:t>
            </a:r>
          </a:p>
        </p:txBody>
      </p:sp>
      <p:pic>
        <p:nvPicPr>
          <p:cNvPr id="1026" name="Picture 2">
            <a:extLst>
              <a:ext uri="{FF2B5EF4-FFF2-40B4-BE49-F238E27FC236}">
                <a16:creationId xmlns:a16="http://schemas.microsoft.com/office/drawing/2014/main" id="{70EC98B2-EBFF-CF2F-26FA-106F778F7CD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31057" y="618518"/>
            <a:ext cx="5386164" cy="559601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73" name="Group 103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3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7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5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57646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B22F2C-48D1-26B5-7903-FF67CD4A402A}"/>
              </a:ext>
            </a:extLst>
          </p:cNvPr>
          <p:cNvSpPr>
            <a:spLocks noGrp="1"/>
          </p:cNvSpPr>
          <p:nvPr>
            <p:ph type="title"/>
          </p:nvPr>
        </p:nvSpPr>
        <p:spPr>
          <a:xfrm>
            <a:off x="1141413" y="618518"/>
            <a:ext cx="4459286" cy="1478570"/>
          </a:xfrm>
        </p:spPr>
        <p:txBody>
          <a:bodyPr>
            <a:normAutofit/>
          </a:bodyPr>
          <a:lstStyle/>
          <a:p>
            <a:r>
              <a:rPr lang="en-FI" sz="3200"/>
              <a:t>Selecting  unwanted column(PD)</a:t>
            </a:r>
          </a:p>
        </p:txBody>
      </p:sp>
      <p:sp>
        <p:nvSpPr>
          <p:cNvPr id="9" name="Content Placeholder 8">
            <a:extLst>
              <a:ext uri="{FF2B5EF4-FFF2-40B4-BE49-F238E27FC236}">
                <a16:creationId xmlns:a16="http://schemas.microsoft.com/office/drawing/2014/main" id="{BECA71F0-D6D1-85A2-8033-1D652A183BA1}"/>
              </a:ext>
            </a:extLst>
          </p:cNvPr>
          <p:cNvSpPr>
            <a:spLocks noGrp="1"/>
          </p:cNvSpPr>
          <p:nvPr>
            <p:ph idx="1"/>
          </p:nvPr>
        </p:nvSpPr>
        <p:spPr>
          <a:xfrm>
            <a:off x="1141412" y="2249487"/>
            <a:ext cx="4459287" cy="3965046"/>
          </a:xfrm>
        </p:spPr>
        <p:txBody>
          <a:bodyPr>
            <a:normAutofit/>
          </a:bodyPr>
          <a:lstStyle/>
          <a:p>
            <a:r>
              <a:rPr lang="en-US" sz="2000" dirty="0"/>
              <a:t>In null percentage filtering , found 11 attribute more than 40%</a:t>
            </a:r>
          </a:p>
          <a:p>
            <a:pPr algn="just"/>
            <a:r>
              <a:rPr lang="en-US" sz="1400" dirty="0">
                <a:latin typeface="Calibri" panose="020F0502020204030204" pitchFamily="34" charset="0"/>
                <a:cs typeface="Calibri" panose="020F0502020204030204" pitchFamily="34" charset="0"/>
              </a:rPr>
              <a:t>An in-correlation analysis , found attribute like </a:t>
            </a:r>
            <a:r>
              <a:rPr lang="en-US" sz="1400" dirty="0" err="1">
                <a:latin typeface="Calibri" panose="020F0502020204030204" pitchFamily="34" charset="0"/>
                <a:cs typeface="Calibri" panose="020F0502020204030204" pitchFamily="34" charset="0"/>
              </a:rPr>
              <a:t>AMT_annuity,AMT_application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AMT_credit,AMT_good</a:t>
            </a:r>
            <a:r>
              <a:rPr lang="en-US" sz="1400" dirty="0">
                <a:latin typeface="Calibri" panose="020F0502020204030204" pitchFamily="34" charset="0"/>
                <a:cs typeface="Calibri" panose="020F0502020204030204" pitchFamily="34" charset="0"/>
              </a:rPr>
              <a:t> price have strong relationship among them, so we keep it </a:t>
            </a:r>
          </a:p>
          <a:p>
            <a:pPr algn="just"/>
            <a:r>
              <a:rPr lang="en-US" sz="1400" dirty="0">
                <a:latin typeface="Calibri" panose="020F0502020204030204" pitchFamily="34" charset="0"/>
                <a:cs typeface="Calibri" panose="020F0502020204030204" pitchFamily="34" charset="0"/>
              </a:rPr>
              <a:t>From other existing variable we found  have unique value() and others variable like () have no relation with target(guess by business understanding)</a:t>
            </a:r>
          </a:p>
          <a:p>
            <a:pPr algn="just"/>
            <a:r>
              <a:rPr lang="en-US" sz="1400" dirty="0">
                <a:latin typeface="Calibri" panose="020F0502020204030204" pitchFamily="34" charset="0"/>
                <a:cs typeface="Calibri" panose="020F0502020204030204" pitchFamily="34" charset="0"/>
              </a:rPr>
              <a:t>So we remove in total 15 attribute from previous data</a:t>
            </a:r>
          </a:p>
        </p:txBody>
      </p:sp>
      <p:pic>
        <p:nvPicPr>
          <p:cNvPr id="5" name="Content Placeholder 4" descr="A picture containing text, screenshot, font, black and white&#10;&#10;Description automatically generated">
            <a:extLst>
              <a:ext uri="{FF2B5EF4-FFF2-40B4-BE49-F238E27FC236}">
                <a16:creationId xmlns:a16="http://schemas.microsoft.com/office/drawing/2014/main" id="{A3D3EE39-6784-D6EF-C867-59ADC74648DC}"/>
              </a:ext>
            </a:extLst>
          </p:cNvPr>
          <p:cNvPicPr>
            <a:picLocks noChangeAspect="1"/>
          </p:cNvPicPr>
          <p:nvPr/>
        </p:nvPicPr>
        <p:blipFill>
          <a:blip r:embed="rId4"/>
          <a:stretch>
            <a:fillRect/>
          </a:stretch>
        </p:blipFill>
        <p:spPr>
          <a:xfrm>
            <a:off x="6235982" y="618518"/>
            <a:ext cx="5176314"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89915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727E-C6A1-5B82-7595-B94F268FFA0D}"/>
              </a:ext>
            </a:extLst>
          </p:cNvPr>
          <p:cNvSpPr>
            <a:spLocks noGrp="1"/>
          </p:cNvSpPr>
          <p:nvPr>
            <p:ph type="title"/>
          </p:nvPr>
        </p:nvSpPr>
        <p:spPr/>
        <p:txBody>
          <a:bodyPr/>
          <a:lstStyle/>
          <a:p>
            <a:r>
              <a:rPr lang="en-FI" dirty="0"/>
              <a:t>The dataset shape after removing uwanted column</a:t>
            </a:r>
          </a:p>
        </p:txBody>
      </p:sp>
      <p:sp>
        <p:nvSpPr>
          <p:cNvPr id="3" name="Content Placeholder 2">
            <a:extLst>
              <a:ext uri="{FF2B5EF4-FFF2-40B4-BE49-F238E27FC236}">
                <a16:creationId xmlns:a16="http://schemas.microsoft.com/office/drawing/2014/main" id="{E4C3843D-71B7-FF63-33D2-6AA0E5530ABB}"/>
              </a:ext>
            </a:extLst>
          </p:cNvPr>
          <p:cNvSpPr>
            <a:spLocks noGrp="1"/>
          </p:cNvSpPr>
          <p:nvPr>
            <p:ph idx="1"/>
          </p:nvPr>
        </p:nvSpPr>
        <p:spPr/>
        <p:txBody>
          <a:bodyPr/>
          <a:lstStyle/>
          <a:p>
            <a:r>
              <a:rPr lang="en-FI" dirty="0"/>
              <a:t>Removing unwanted column(Application Data(122-76)),(Previous Data(37-15))</a:t>
            </a:r>
          </a:p>
          <a:p>
            <a:r>
              <a:rPr lang="en-FI" dirty="0"/>
              <a:t>After removed</a:t>
            </a:r>
          </a:p>
          <a:p>
            <a:r>
              <a:rPr lang="en-FI" dirty="0"/>
              <a:t>Application Data(307511, 46)</a:t>
            </a:r>
          </a:p>
          <a:p>
            <a:r>
              <a:rPr lang="en-FI" dirty="0"/>
              <a:t>Previous data(1670214, 22)</a:t>
            </a:r>
          </a:p>
          <a:p>
            <a:endParaRPr lang="en-FI" dirty="0"/>
          </a:p>
        </p:txBody>
      </p:sp>
    </p:spTree>
    <p:extLst>
      <p:ext uri="{BB962C8B-B14F-4D97-AF65-F5344CB8AC3E}">
        <p14:creationId xmlns:p14="http://schemas.microsoft.com/office/powerpoint/2010/main" val="2019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B12E8A-314A-C937-6F70-B095C4C6E850}"/>
              </a:ext>
            </a:extLst>
          </p:cNvPr>
          <p:cNvSpPr>
            <a:spLocks noGrp="1"/>
          </p:cNvSpPr>
          <p:nvPr>
            <p:ph type="title"/>
          </p:nvPr>
        </p:nvSpPr>
        <p:spPr>
          <a:xfrm>
            <a:off x="855266" y="618518"/>
            <a:ext cx="2851417" cy="1478570"/>
          </a:xfrm>
        </p:spPr>
        <p:txBody>
          <a:bodyPr>
            <a:normAutofit/>
          </a:bodyPr>
          <a:lstStyle/>
          <a:p>
            <a:r>
              <a:rPr lang="en-FI" sz="3200">
                <a:solidFill>
                  <a:srgbClr val="FFFFFF"/>
                </a:solidFill>
              </a:rPr>
              <a:t>Imputation</a:t>
            </a:r>
          </a:p>
        </p:txBody>
      </p:sp>
      <p:sp>
        <p:nvSpPr>
          <p:cNvPr id="3" name="Content Placeholder 2">
            <a:extLst>
              <a:ext uri="{FF2B5EF4-FFF2-40B4-BE49-F238E27FC236}">
                <a16:creationId xmlns:a16="http://schemas.microsoft.com/office/drawing/2014/main" id="{8CEDD8E4-B85F-B201-C2FE-FC00249710F9}"/>
              </a:ext>
            </a:extLst>
          </p:cNvPr>
          <p:cNvSpPr>
            <a:spLocks noGrp="1"/>
          </p:cNvSpPr>
          <p:nvPr>
            <p:ph idx="1"/>
          </p:nvPr>
        </p:nvSpPr>
        <p:spPr>
          <a:xfrm>
            <a:off x="668735" y="1849438"/>
            <a:ext cx="3038329" cy="4357351"/>
          </a:xfrm>
        </p:spPr>
        <p:txBody>
          <a:bodyPr>
            <a:normAutofit/>
          </a:bodyPr>
          <a:lstStyle/>
          <a:p>
            <a:pPr>
              <a:lnSpc>
                <a:spcPct val="110000"/>
              </a:lnSpc>
            </a:pPr>
            <a:r>
              <a:rPr lang="en-FI" sz="1200" dirty="0">
                <a:solidFill>
                  <a:srgbClr val="FFFFFF"/>
                </a:solidFill>
              </a:rPr>
              <a:t>Different Imputation strategy taken(Aplication data)</a:t>
            </a:r>
          </a:p>
          <a:p>
            <a:pPr>
              <a:lnSpc>
                <a:spcPct val="110000"/>
              </a:lnSpc>
            </a:pPr>
            <a:r>
              <a:rPr lang="en-FI" sz="1200" dirty="0">
                <a:solidFill>
                  <a:srgbClr val="FFFFFF"/>
                </a:solidFill>
              </a:rPr>
              <a:t>For Continous variable</a:t>
            </a:r>
          </a:p>
          <a:p>
            <a:pPr marL="0" indent="0">
              <a:lnSpc>
                <a:spcPct val="110000"/>
              </a:lnSpc>
              <a:buNone/>
            </a:pPr>
            <a:r>
              <a:rPr lang="en-FI" sz="1200" dirty="0">
                <a:solidFill>
                  <a:srgbClr val="FFFFFF"/>
                </a:solidFill>
              </a:rPr>
              <a:t>1)As there is no outliar ,</a:t>
            </a:r>
            <a:r>
              <a:rPr lang="en-GB" sz="1200" dirty="0">
                <a:solidFill>
                  <a:srgbClr val="FFFFFF"/>
                </a:solidFill>
              </a:rPr>
              <a:t>  all the attribute std.dev is 0, so it suggest there is no </a:t>
            </a:r>
            <a:r>
              <a:rPr lang="en-GB" sz="1200" dirty="0" err="1">
                <a:solidFill>
                  <a:srgbClr val="FFFFFF"/>
                </a:solidFill>
              </a:rPr>
              <a:t>outliar</a:t>
            </a:r>
            <a:r>
              <a:rPr lang="en-GB" sz="1200" dirty="0">
                <a:solidFill>
                  <a:srgbClr val="FFFFFF"/>
                </a:solidFill>
              </a:rPr>
              <a:t> , so we can change the null value with median</a:t>
            </a:r>
            <a:endParaRPr lang="en-FI" sz="1200" dirty="0">
              <a:solidFill>
                <a:srgbClr val="FFFFFF"/>
              </a:solidFill>
            </a:endParaRPr>
          </a:p>
          <a:p>
            <a:pPr>
              <a:lnSpc>
                <a:spcPct val="110000"/>
              </a:lnSpc>
            </a:pPr>
            <a:r>
              <a:rPr lang="en-FI" sz="1200" dirty="0">
                <a:solidFill>
                  <a:srgbClr val="FFFFFF"/>
                </a:solidFill>
              </a:rPr>
              <a:t>For catagorical variable</a:t>
            </a:r>
          </a:p>
          <a:p>
            <a:pPr marL="0" indent="0">
              <a:lnSpc>
                <a:spcPct val="110000"/>
              </a:lnSpc>
              <a:buNone/>
            </a:pPr>
            <a:r>
              <a:rPr lang="en-FI" sz="1200" dirty="0">
                <a:solidFill>
                  <a:srgbClr val="FFFFFF"/>
                </a:solidFill>
              </a:rPr>
              <a:t>1)</a:t>
            </a:r>
            <a:r>
              <a:rPr lang="en-GB" sz="1200" dirty="0">
                <a:solidFill>
                  <a:srgbClr val="FFFFFF"/>
                </a:solidFill>
              </a:rPr>
              <a:t>First impute categorical attribute which have lower percentage of null with mode</a:t>
            </a:r>
          </a:p>
          <a:p>
            <a:pPr marL="0" indent="0">
              <a:lnSpc>
                <a:spcPct val="110000"/>
              </a:lnSpc>
              <a:buNone/>
            </a:pPr>
            <a:r>
              <a:rPr lang="en-GB" sz="1200" dirty="0">
                <a:solidFill>
                  <a:srgbClr val="FFFFFF"/>
                </a:solidFill>
              </a:rPr>
              <a:t>2) 2nd impute categorical attribute which have higher percentage of null 31.34% with unknown, suitable elements of this attribute</a:t>
            </a:r>
            <a:endParaRPr lang="en-FI" sz="12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screenshot of a computer&#10;&#10;Description automatically generated with medium confidence">
            <a:extLst>
              <a:ext uri="{FF2B5EF4-FFF2-40B4-BE49-F238E27FC236}">
                <a16:creationId xmlns:a16="http://schemas.microsoft.com/office/drawing/2014/main" id="{874BF350-07D9-489E-B7CC-7298E8C7D994}"/>
              </a:ext>
            </a:extLst>
          </p:cNvPr>
          <p:cNvPicPr>
            <a:picLocks noChangeAspect="1"/>
          </p:cNvPicPr>
          <p:nvPr/>
        </p:nvPicPr>
        <p:blipFill>
          <a:blip r:embed="rId3"/>
          <a:stretch>
            <a:fillRect/>
          </a:stretch>
        </p:blipFill>
        <p:spPr>
          <a:xfrm>
            <a:off x="4711778" y="1630186"/>
            <a:ext cx="6844045" cy="3593124"/>
          </a:xfrm>
          <a:prstGeom prst="rect">
            <a:avLst/>
          </a:prstGeom>
        </p:spPr>
      </p:pic>
    </p:spTree>
    <p:extLst>
      <p:ext uri="{BB962C8B-B14F-4D97-AF65-F5344CB8AC3E}">
        <p14:creationId xmlns:p14="http://schemas.microsoft.com/office/powerpoint/2010/main" val="162418329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2148</TotalTime>
  <Words>3087</Words>
  <Application>Microsoft Macintosh PowerPoint</Application>
  <PresentationFormat>Widescreen</PresentationFormat>
  <Paragraphs>188</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Courier New</vt:lpstr>
      <vt:lpstr>Helvetica Neue</vt:lpstr>
      <vt:lpstr>Söhne</vt:lpstr>
      <vt:lpstr>Tw Cen MT</vt:lpstr>
      <vt:lpstr>Circuit</vt:lpstr>
      <vt:lpstr>Exploratory Data Analysis</vt:lpstr>
      <vt:lpstr>Data Name: Bank risk defaulter analysis</vt:lpstr>
      <vt:lpstr>Null value percentage </vt:lpstr>
      <vt:lpstr>Selecting  unwanted column(AD)</vt:lpstr>
      <vt:lpstr>Selecting  unwanted column(AD)</vt:lpstr>
      <vt:lpstr>Selecting  unwanted column(AD)</vt:lpstr>
      <vt:lpstr>Selecting  unwanted column(PD)</vt:lpstr>
      <vt:lpstr>The dataset shape after removing uwanted column</vt:lpstr>
      <vt:lpstr>Imputation</vt:lpstr>
      <vt:lpstr>Imputation</vt:lpstr>
      <vt:lpstr>After imputation null percentage</vt:lpstr>
      <vt:lpstr>Outliar Analysis</vt:lpstr>
      <vt:lpstr>Outliar Analysis</vt:lpstr>
      <vt:lpstr>Understanding Feature importance  1st-aplication data,2nd-Previos data</vt:lpstr>
      <vt:lpstr>Percentage of Defaulters with Target</vt:lpstr>
      <vt:lpstr>Gender and Risk deafuter relation</vt:lpstr>
      <vt:lpstr>Owning car and relation with Default risk</vt:lpstr>
      <vt:lpstr>customer housing type and default risk </vt:lpstr>
      <vt:lpstr>Family status and risk of default</vt:lpstr>
      <vt:lpstr>Education level and Risk of default</vt:lpstr>
      <vt:lpstr>Income type and risk of default</vt:lpstr>
      <vt:lpstr>Region ratingsof appliacant and risk default</vt:lpstr>
      <vt:lpstr>Occupation type and risk of default</vt:lpstr>
      <vt:lpstr>Organization type and risk default</vt:lpstr>
      <vt:lpstr>Flag document3 and Default risk</vt:lpstr>
      <vt:lpstr>Risk analysis with catagorical variables in Aplication Data</vt:lpstr>
      <vt:lpstr>Bivariate analyis</vt:lpstr>
      <vt:lpstr>Multivariate analysis with Target variable  1)Repayer AS Target and multivariate independent </vt:lpstr>
      <vt:lpstr>2)defaulter as target and multivariate independent</vt:lpstr>
      <vt:lpstr>visualize  the attribute in graph which have higher corelation with risk of defaulting and repayor  through two distribution plot, identify distribution, comparing distribution, and detect outlier</vt:lpstr>
      <vt:lpstr>To ensure previous classification we did pairplot analysis with same variables</vt:lpstr>
      <vt:lpstr>Mergeddata  independent and target repayer and target defaulter  relation</vt:lpstr>
      <vt:lpstr>Contract status and  both target variable</vt:lpstr>
      <vt:lpstr>Income total and contact status with Risk default</vt:lpstr>
      <vt:lpstr>Social circle and contact status with risk of default</vt:lpstr>
      <vt:lpstr>Attribute resposible for higher risk</vt:lpstr>
      <vt:lpstr>Attributes responsible for Good payer</vt:lpstr>
      <vt:lpstr>Recoommendation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Nobel Barua</dc:creator>
  <cp:lastModifiedBy>Nobel Barua</cp:lastModifiedBy>
  <cp:revision>8</cp:revision>
  <dcterms:created xsi:type="dcterms:W3CDTF">2023-06-25T07:12:20Z</dcterms:created>
  <dcterms:modified xsi:type="dcterms:W3CDTF">2023-06-26T19:01:09Z</dcterms:modified>
</cp:coreProperties>
</file>