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9" r:id="rId2"/>
    <p:sldId id="263" r:id="rId3"/>
    <p:sldId id="260" r:id="rId4"/>
    <p:sldId id="264" r:id="rId5"/>
    <p:sldId id="327" r:id="rId6"/>
    <p:sldId id="330" r:id="rId7"/>
    <p:sldId id="268" r:id="rId8"/>
    <p:sldId id="328" r:id="rId9"/>
    <p:sldId id="329" r:id="rId10"/>
    <p:sldId id="331" r:id="rId11"/>
    <p:sldId id="332" r:id="rId12"/>
    <p:sldId id="333" r:id="rId13"/>
    <p:sldId id="335" r:id="rId14"/>
    <p:sldId id="334" r:id="rId15"/>
    <p:sldId id="336" r:id="rId16"/>
    <p:sldId id="337" r:id="rId17"/>
    <p:sldId id="338" r:id="rId18"/>
    <p:sldId id="319" r:id="rId19"/>
    <p:sldId id="339" r:id="rId20"/>
    <p:sldId id="340" r:id="rId21"/>
    <p:sldId id="341" r:id="rId22"/>
    <p:sldId id="342" r:id="rId23"/>
    <p:sldId id="343" r:id="rId24"/>
    <p:sldId id="346" r:id="rId25"/>
    <p:sldId id="344" r:id="rId26"/>
    <p:sldId id="345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26" r:id="rId44"/>
    <p:sldId id="262" r:id="rId4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3F9"/>
    <a:srgbClr val="254EFB"/>
    <a:srgbClr val="042AC7"/>
    <a:srgbClr val="155193"/>
    <a:srgbClr val="FB8C2F"/>
    <a:srgbClr val="FD5D00"/>
    <a:srgbClr val="FF7021"/>
    <a:srgbClr val="B05408"/>
    <a:srgbClr val="5B8CC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762" autoAdjust="0"/>
  </p:normalViewPr>
  <p:slideViewPr>
    <p:cSldViewPr>
      <p:cViewPr varScale="1">
        <p:scale>
          <a:sx n="89" d="100"/>
          <a:sy n="89" d="100"/>
        </p:scale>
        <p:origin x="-762" y="-96"/>
      </p:cViewPr>
      <p:guideLst>
        <p:guide orient="horz" pos="1666"/>
        <p:guide pos="2878"/>
        <p:guide pos="245"/>
        <p:guide pos="56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34593-EBF6-4C3A-B008-26F586B5A38E}" type="datetimeFigureOut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C6D57-C42E-49B8-A8A9-219B6302AD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4.wdp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4.wdp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5.wdp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769277" y="1600171"/>
            <a:ext cx="2845912" cy="3146482"/>
          </a:xfrm>
          <a:prstGeom prst="rect">
            <a:avLst/>
          </a:prstGeom>
        </p:spPr>
      </p:pic>
      <p:sp>
        <p:nvSpPr>
          <p:cNvPr id="2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867843" y="1334242"/>
            <a:ext cx="5936406" cy="17078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="1" baseline="0">
                <a:ln>
                  <a:solidFill>
                    <a:schemeClr val="bg1"/>
                  </a:solidFill>
                </a:ln>
                <a:blipFill>
                  <a:blip r:embed="rId4"/>
                  <a:stretch>
                    <a:fillRect/>
                  </a:stretch>
                </a:blipFill>
                <a:latin typeface="Tahoma" panose="020B0804030504040204" pitchFamily="34" charset="0"/>
                <a:cs typeface="Tahoma" panose="020B08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title 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867843" y="3071367"/>
            <a:ext cx="5936406" cy="5084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baseline="0">
                <a:ln>
                  <a:noFill/>
                </a:ln>
                <a:solidFill>
                  <a:schemeClr val="bg1"/>
                </a:solidFill>
                <a:latin typeface="Tahoma" panose="020B0804030504040204" pitchFamily="34" charset="0"/>
                <a:cs typeface="Tahoma" panose="020B08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sub title </a:t>
            </a:r>
            <a:endParaRPr lang="ko-KR" altLang="en-US"/>
          </a:p>
        </p:txBody>
      </p:sp>
      <p:sp>
        <p:nvSpPr>
          <p:cNvPr id="4" name="Freeform 5"/>
          <p:cNvSpPr/>
          <p:nvPr userDrawn="1"/>
        </p:nvSpPr>
        <p:spPr bwMode="auto">
          <a:xfrm>
            <a:off x="2611204" y="1588"/>
            <a:ext cx="5892549" cy="5136942"/>
          </a:xfrm>
          <a:custGeom>
            <a:avLst/>
            <a:gdLst>
              <a:gd name="T0" fmla="*/ 303 w 4952"/>
              <a:gd name="T1" fmla="*/ 4134 h 4317"/>
              <a:gd name="T2" fmla="*/ 850 w 4952"/>
              <a:gd name="T3" fmla="*/ 3856 h 4317"/>
              <a:gd name="T4" fmla="*/ 1386 w 4952"/>
              <a:gd name="T5" fmla="*/ 3648 h 4317"/>
              <a:gd name="T6" fmla="*/ 1746 w 4952"/>
              <a:gd name="T7" fmla="*/ 3554 h 4317"/>
              <a:gd name="T8" fmla="*/ 2102 w 4952"/>
              <a:gd name="T9" fmla="*/ 3509 h 4317"/>
              <a:gd name="T10" fmla="*/ 2441 w 4952"/>
              <a:gd name="T11" fmla="*/ 3530 h 4317"/>
              <a:gd name="T12" fmla="*/ 2527 w 4952"/>
              <a:gd name="T13" fmla="*/ 3568 h 4317"/>
              <a:gd name="T14" fmla="*/ 2558 w 4952"/>
              <a:gd name="T15" fmla="*/ 3623 h 4317"/>
              <a:gd name="T16" fmla="*/ 2492 w 4952"/>
              <a:gd name="T17" fmla="*/ 3708 h 4317"/>
              <a:gd name="T18" fmla="*/ 2325 w 4952"/>
              <a:gd name="T19" fmla="*/ 3799 h 4317"/>
              <a:gd name="T20" fmla="*/ 2047 w 4952"/>
              <a:gd name="T21" fmla="*/ 3874 h 4317"/>
              <a:gd name="T22" fmla="*/ 1871 w 4952"/>
              <a:gd name="T23" fmla="*/ 3875 h 4317"/>
              <a:gd name="T24" fmla="*/ 1812 w 4952"/>
              <a:gd name="T25" fmla="*/ 3843 h 4317"/>
              <a:gd name="T26" fmla="*/ 1787 w 4952"/>
              <a:gd name="T27" fmla="*/ 3779 h 4317"/>
              <a:gd name="T28" fmla="*/ 1796 w 4952"/>
              <a:gd name="T29" fmla="*/ 3713 h 4317"/>
              <a:gd name="T30" fmla="*/ 1864 w 4952"/>
              <a:gd name="T31" fmla="*/ 3614 h 4317"/>
              <a:gd name="T32" fmla="*/ 2024 w 4952"/>
              <a:gd name="T33" fmla="*/ 3496 h 4317"/>
              <a:gd name="T34" fmla="*/ 2324 w 4952"/>
              <a:gd name="T35" fmla="*/ 3393 h 4317"/>
              <a:gd name="T36" fmla="*/ 2723 w 4952"/>
              <a:gd name="T37" fmla="*/ 3349 h 4317"/>
              <a:gd name="T38" fmla="*/ 3346 w 4952"/>
              <a:gd name="T39" fmla="*/ 3342 h 4317"/>
              <a:gd name="T40" fmla="*/ 3937 w 4952"/>
              <a:gd name="T41" fmla="*/ 3282 h 4317"/>
              <a:gd name="T42" fmla="*/ 4295 w 4952"/>
              <a:gd name="T43" fmla="*/ 3201 h 4317"/>
              <a:gd name="T44" fmla="*/ 4521 w 4952"/>
              <a:gd name="T45" fmla="*/ 3108 h 4317"/>
              <a:gd name="T46" fmla="*/ 4677 w 4952"/>
              <a:gd name="T47" fmla="*/ 2983 h 4317"/>
              <a:gd name="T48" fmla="*/ 4753 w 4952"/>
              <a:gd name="T49" fmla="*/ 2857 h 4317"/>
              <a:gd name="T50" fmla="*/ 4825 w 4952"/>
              <a:gd name="T51" fmla="*/ 2650 h 4317"/>
              <a:gd name="T52" fmla="*/ 4840 w 4952"/>
              <a:gd name="T53" fmla="*/ 2357 h 4317"/>
              <a:gd name="T54" fmla="*/ 4804 w 4952"/>
              <a:gd name="T55" fmla="*/ 2185 h 4317"/>
              <a:gd name="T56" fmla="*/ 4728 w 4952"/>
              <a:gd name="T57" fmla="*/ 1999 h 4317"/>
              <a:gd name="T58" fmla="*/ 4631 w 4952"/>
              <a:gd name="T59" fmla="*/ 1847 h 4317"/>
              <a:gd name="T60" fmla="*/ 4457 w 4952"/>
              <a:gd name="T61" fmla="*/ 1568 h 4317"/>
              <a:gd name="T62" fmla="*/ 4342 w 4952"/>
              <a:gd name="T63" fmla="*/ 1284 h 4317"/>
              <a:gd name="T64" fmla="*/ 4307 w 4952"/>
              <a:gd name="T65" fmla="*/ 1086 h 4317"/>
              <a:gd name="T66" fmla="*/ 4325 w 4952"/>
              <a:gd name="T67" fmla="*/ 891 h 4317"/>
              <a:gd name="T68" fmla="*/ 4411 w 4952"/>
              <a:gd name="T69" fmla="*/ 707 h 4317"/>
              <a:gd name="T70" fmla="*/ 4586 w 4952"/>
              <a:gd name="T71" fmla="*/ 549 h 4317"/>
              <a:gd name="T72" fmla="*/ 4716 w 4952"/>
              <a:gd name="T73" fmla="*/ 492 h 4317"/>
              <a:gd name="T74" fmla="*/ 4827 w 4952"/>
              <a:gd name="T75" fmla="*/ 488 h 4317"/>
              <a:gd name="T76" fmla="*/ 4916 w 4952"/>
              <a:gd name="T77" fmla="*/ 552 h 4317"/>
              <a:gd name="T78" fmla="*/ 4951 w 4952"/>
              <a:gd name="T79" fmla="*/ 689 h 4317"/>
              <a:gd name="T80" fmla="*/ 4938 w 4952"/>
              <a:gd name="T81" fmla="*/ 840 h 4317"/>
              <a:gd name="T82" fmla="*/ 4887 w 4952"/>
              <a:gd name="T83" fmla="*/ 962 h 4317"/>
              <a:gd name="T84" fmla="*/ 4806 w 4952"/>
              <a:gd name="T85" fmla="*/ 1064 h 4317"/>
              <a:gd name="T86" fmla="*/ 4699 w 4952"/>
              <a:gd name="T87" fmla="*/ 1144 h 4317"/>
              <a:gd name="T88" fmla="*/ 4494 w 4952"/>
              <a:gd name="T89" fmla="*/ 1218 h 4317"/>
              <a:gd name="T90" fmla="*/ 4289 w 4952"/>
              <a:gd name="T91" fmla="*/ 1228 h 4317"/>
              <a:gd name="T92" fmla="*/ 4146 w 4952"/>
              <a:gd name="T93" fmla="*/ 1196 h 4317"/>
              <a:gd name="T94" fmla="*/ 4010 w 4952"/>
              <a:gd name="T95" fmla="*/ 1133 h 4317"/>
              <a:gd name="T96" fmla="*/ 3716 w 4952"/>
              <a:gd name="T97" fmla="*/ 897 h 4317"/>
              <a:gd name="T98" fmla="*/ 3338 w 4952"/>
              <a:gd name="T99" fmla="*/ 617 h 4317"/>
              <a:gd name="T100" fmla="*/ 3016 w 4952"/>
              <a:gd name="T101" fmla="*/ 448 h 4317"/>
              <a:gd name="T102" fmla="*/ 2725 w 4952"/>
              <a:gd name="T103" fmla="*/ 370 h 4317"/>
              <a:gd name="T104" fmla="*/ 2551 w 4952"/>
              <a:gd name="T105" fmla="*/ 365 h 4317"/>
              <a:gd name="T106" fmla="*/ 2336 w 4952"/>
              <a:gd name="T107" fmla="*/ 375 h 4317"/>
              <a:gd name="T108" fmla="*/ 2101 w 4952"/>
              <a:gd name="T109" fmla="*/ 342 h 4317"/>
              <a:gd name="T110" fmla="*/ 1896 w 4952"/>
              <a:gd name="T111" fmla="*/ 253 h 4317"/>
              <a:gd name="T112" fmla="*/ 1794 w 4952"/>
              <a:gd name="T113" fmla="*/ 164 h 4317"/>
              <a:gd name="T114" fmla="*/ 1719 w 4952"/>
              <a:gd name="T115" fmla="*/ 42 h 4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952" h="4317">
                <a:moveTo>
                  <a:pt x="0" y="4317"/>
                </a:moveTo>
                <a:lnTo>
                  <a:pt x="0" y="4317"/>
                </a:lnTo>
                <a:lnTo>
                  <a:pt x="17" y="4307"/>
                </a:lnTo>
                <a:lnTo>
                  <a:pt x="65" y="4276"/>
                </a:lnTo>
                <a:lnTo>
                  <a:pt x="141" y="4229"/>
                </a:lnTo>
                <a:lnTo>
                  <a:pt x="243" y="4169"/>
                </a:lnTo>
                <a:lnTo>
                  <a:pt x="303" y="4134"/>
                </a:lnTo>
                <a:lnTo>
                  <a:pt x="367" y="4098"/>
                </a:lnTo>
                <a:lnTo>
                  <a:pt x="438" y="4060"/>
                </a:lnTo>
                <a:lnTo>
                  <a:pt x="512" y="4020"/>
                </a:lnTo>
                <a:lnTo>
                  <a:pt x="591" y="3980"/>
                </a:lnTo>
                <a:lnTo>
                  <a:pt x="674" y="3939"/>
                </a:lnTo>
                <a:lnTo>
                  <a:pt x="760" y="3897"/>
                </a:lnTo>
                <a:lnTo>
                  <a:pt x="850" y="3856"/>
                </a:lnTo>
                <a:lnTo>
                  <a:pt x="943" y="3815"/>
                </a:lnTo>
                <a:lnTo>
                  <a:pt x="1038" y="3775"/>
                </a:lnTo>
                <a:lnTo>
                  <a:pt x="1135" y="3736"/>
                </a:lnTo>
                <a:lnTo>
                  <a:pt x="1234" y="3700"/>
                </a:lnTo>
                <a:lnTo>
                  <a:pt x="1285" y="3682"/>
                </a:lnTo>
                <a:lnTo>
                  <a:pt x="1335" y="3664"/>
                </a:lnTo>
                <a:lnTo>
                  <a:pt x="1386" y="3648"/>
                </a:lnTo>
                <a:lnTo>
                  <a:pt x="1437" y="3632"/>
                </a:lnTo>
                <a:lnTo>
                  <a:pt x="1488" y="3617"/>
                </a:lnTo>
                <a:lnTo>
                  <a:pt x="1539" y="3603"/>
                </a:lnTo>
                <a:lnTo>
                  <a:pt x="1590" y="3590"/>
                </a:lnTo>
                <a:lnTo>
                  <a:pt x="1643" y="3577"/>
                </a:lnTo>
                <a:lnTo>
                  <a:pt x="1694" y="3565"/>
                </a:lnTo>
                <a:lnTo>
                  <a:pt x="1746" y="3554"/>
                </a:lnTo>
                <a:lnTo>
                  <a:pt x="1797" y="3544"/>
                </a:lnTo>
                <a:lnTo>
                  <a:pt x="1849" y="3535"/>
                </a:lnTo>
                <a:lnTo>
                  <a:pt x="1900" y="3528"/>
                </a:lnTo>
                <a:lnTo>
                  <a:pt x="1951" y="3521"/>
                </a:lnTo>
                <a:lnTo>
                  <a:pt x="2002" y="3516"/>
                </a:lnTo>
                <a:lnTo>
                  <a:pt x="2052" y="3512"/>
                </a:lnTo>
                <a:lnTo>
                  <a:pt x="2102" y="3509"/>
                </a:lnTo>
                <a:lnTo>
                  <a:pt x="2152" y="3508"/>
                </a:lnTo>
                <a:lnTo>
                  <a:pt x="2202" y="3508"/>
                </a:lnTo>
                <a:lnTo>
                  <a:pt x="2250" y="3509"/>
                </a:lnTo>
                <a:lnTo>
                  <a:pt x="2298" y="3512"/>
                </a:lnTo>
                <a:lnTo>
                  <a:pt x="2347" y="3516"/>
                </a:lnTo>
                <a:lnTo>
                  <a:pt x="2394" y="3522"/>
                </a:lnTo>
                <a:lnTo>
                  <a:pt x="2441" y="3530"/>
                </a:lnTo>
                <a:lnTo>
                  <a:pt x="2441" y="3530"/>
                </a:lnTo>
                <a:lnTo>
                  <a:pt x="2454" y="3533"/>
                </a:lnTo>
                <a:lnTo>
                  <a:pt x="2467" y="3538"/>
                </a:lnTo>
                <a:lnTo>
                  <a:pt x="2484" y="3544"/>
                </a:lnTo>
                <a:lnTo>
                  <a:pt x="2501" y="3552"/>
                </a:lnTo>
                <a:lnTo>
                  <a:pt x="2519" y="3562"/>
                </a:lnTo>
                <a:lnTo>
                  <a:pt x="2527" y="3568"/>
                </a:lnTo>
                <a:lnTo>
                  <a:pt x="2534" y="3574"/>
                </a:lnTo>
                <a:lnTo>
                  <a:pt x="2542" y="3581"/>
                </a:lnTo>
                <a:lnTo>
                  <a:pt x="2548" y="3588"/>
                </a:lnTo>
                <a:lnTo>
                  <a:pt x="2553" y="3596"/>
                </a:lnTo>
                <a:lnTo>
                  <a:pt x="2556" y="3605"/>
                </a:lnTo>
                <a:lnTo>
                  <a:pt x="2558" y="3614"/>
                </a:lnTo>
                <a:lnTo>
                  <a:pt x="2558" y="3623"/>
                </a:lnTo>
                <a:lnTo>
                  <a:pt x="2556" y="3634"/>
                </a:lnTo>
                <a:lnTo>
                  <a:pt x="2552" y="3644"/>
                </a:lnTo>
                <a:lnTo>
                  <a:pt x="2545" y="3656"/>
                </a:lnTo>
                <a:lnTo>
                  <a:pt x="2537" y="3668"/>
                </a:lnTo>
                <a:lnTo>
                  <a:pt x="2524" y="3681"/>
                </a:lnTo>
                <a:lnTo>
                  <a:pt x="2510" y="3695"/>
                </a:lnTo>
                <a:lnTo>
                  <a:pt x="2492" y="3708"/>
                </a:lnTo>
                <a:lnTo>
                  <a:pt x="2472" y="3723"/>
                </a:lnTo>
                <a:lnTo>
                  <a:pt x="2448" y="3738"/>
                </a:lnTo>
                <a:lnTo>
                  <a:pt x="2420" y="3754"/>
                </a:lnTo>
                <a:lnTo>
                  <a:pt x="2387" y="3771"/>
                </a:lnTo>
                <a:lnTo>
                  <a:pt x="2352" y="3788"/>
                </a:lnTo>
                <a:lnTo>
                  <a:pt x="2352" y="3788"/>
                </a:lnTo>
                <a:lnTo>
                  <a:pt x="2325" y="3799"/>
                </a:lnTo>
                <a:lnTo>
                  <a:pt x="2294" y="3810"/>
                </a:lnTo>
                <a:lnTo>
                  <a:pt x="2255" y="3823"/>
                </a:lnTo>
                <a:lnTo>
                  <a:pt x="2209" y="3837"/>
                </a:lnTo>
                <a:lnTo>
                  <a:pt x="2157" y="3851"/>
                </a:lnTo>
                <a:lnTo>
                  <a:pt x="2103" y="3864"/>
                </a:lnTo>
                <a:lnTo>
                  <a:pt x="2076" y="3870"/>
                </a:lnTo>
                <a:lnTo>
                  <a:pt x="2047" y="3874"/>
                </a:lnTo>
                <a:lnTo>
                  <a:pt x="2020" y="3878"/>
                </a:lnTo>
                <a:lnTo>
                  <a:pt x="1993" y="3881"/>
                </a:lnTo>
                <a:lnTo>
                  <a:pt x="1966" y="3883"/>
                </a:lnTo>
                <a:lnTo>
                  <a:pt x="1940" y="3883"/>
                </a:lnTo>
                <a:lnTo>
                  <a:pt x="1916" y="3882"/>
                </a:lnTo>
                <a:lnTo>
                  <a:pt x="1893" y="3879"/>
                </a:lnTo>
                <a:lnTo>
                  <a:pt x="1871" y="3875"/>
                </a:lnTo>
                <a:lnTo>
                  <a:pt x="1861" y="3872"/>
                </a:lnTo>
                <a:lnTo>
                  <a:pt x="1852" y="3868"/>
                </a:lnTo>
                <a:lnTo>
                  <a:pt x="1843" y="3864"/>
                </a:lnTo>
                <a:lnTo>
                  <a:pt x="1835" y="3860"/>
                </a:lnTo>
                <a:lnTo>
                  <a:pt x="1826" y="3855"/>
                </a:lnTo>
                <a:lnTo>
                  <a:pt x="1819" y="3849"/>
                </a:lnTo>
                <a:lnTo>
                  <a:pt x="1812" y="3843"/>
                </a:lnTo>
                <a:lnTo>
                  <a:pt x="1806" y="3836"/>
                </a:lnTo>
                <a:lnTo>
                  <a:pt x="1801" y="3828"/>
                </a:lnTo>
                <a:lnTo>
                  <a:pt x="1797" y="3820"/>
                </a:lnTo>
                <a:lnTo>
                  <a:pt x="1793" y="3811"/>
                </a:lnTo>
                <a:lnTo>
                  <a:pt x="1790" y="3802"/>
                </a:lnTo>
                <a:lnTo>
                  <a:pt x="1788" y="3790"/>
                </a:lnTo>
                <a:lnTo>
                  <a:pt x="1787" y="3779"/>
                </a:lnTo>
                <a:lnTo>
                  <a:pt x="1786" y="3768"/>
                </a:lnTo>
                <a:lnTo>
                  <a:pt x="1787" y="3755"/>
                </a:lnTo>
                <a:lnTo>
                  <a:pt x="1788" y="3742"/>
                </a:lnTo>
                <a:lnTo>
                  <a:pt x="1791" y="3728"/>
                </a:lnTo>
                <a:lnTo>
                  <a:pt x="1791" y="3728"/>
                </a:lnTo>
                <a:lnTo>
                  <a:pt x="1792" y="3724"/>
                </a:lnTo>
                <a:lnTo>
                  <a:pt x="1796" y="3713"/>
                </a:lnTo>
                <a:lnTo>
                  <a:pt x="1805" y="3695"/>
                </a:lnTo>
                <a:lnTo>
                  <a:pt x="1811" y="3685"/>
                </a:lnTo>
                <a:lnTo>
                  <a:pt x="1818" y="3672"/>
                </a:lnTo>
                <a:lnTo>
                  <a:pt x="1827" y="3659"/>
                </a:lnTo>
                <a:lnTo>
                  <a:pt x="1838" y="3645"/>
                </a:lnTo>
                <a:lnTo>
                  <a:pt x="1850" y="3630"/>
                </a:lnTo>
                <a:lnTo>
                  <a:pt x="1864" y="3614"/>
                </a:lnTo>
                <a:lnTo>
                  <a:pt x="1880" y="3598"/>
                </a:lnTo>
                <a:lnTo>
                  <a:pt x="1898" y="3582"/>
                </a:lnTo>
                <a:lnTo>
                  <a:pt x="1918" y="3565"/>
                </a:lnTo>
                <a:lnTo>
                  <a:pt x="1941" y="3547"/>
                </a:lnTo>
                <a:lnTo>
                  <a:pt x="1966" y="3530"/>
                </a:lnTo>
                <a:lnTo>
                  <a:pt x="1994" y="3513"/>
                </a:lnTo>
                <a:lnTo>
                  <a:pt x="2024" y="3496"/>
                </a:lnTo>
                <a:lnTo>
                  <a:pt x="2057" y="3480"/>
                </a:lnTo>
                <a:lnTo>
                  <a:pt x="2094" y="3463"/>
                </a:lnTo>
                <a:lnTo>
                  <a:pt x="2133" y="3448"/>
                </a:lnTo>
                <a:lnTo>
                  <a:pt x="2175" y="3432"/>
                </a:lnTo>
                <a:lnTo>
                  <a:pt x="2222" y="3418"/>
                </a:lnTo>
                <a:lnTo>
                  <a:pt x="2271" y="3405"/>
                </a:lnTo>
                <a:lnTo>
                  <a:pt x="2324" y="3393"/>
                </a:lnTo>
                <a:lnTo>
                  <a:pt x="2380" y="3382"/>
                </a:lnTo>
                <a:lnTo>
                  <a:pt x="2441" y="3372"/>
                </a:lnTo>
                <a:lnTo>
                  <a:pt x="2505" y="3364"/>
                </a:lnTo>
                <a:lnTo>
                  <a:pt x="2574" y="3357"/>
                </a:lnTo>
                <a:lnTo>
                  <a:pt x="2646" y="3352"/>
                </a:lnTo>
                <a:lnTo>
                  <a:pt x="2723" y="3349"/>
                </a:lnTo>
                <a:lnTo>
                  <a:pt x="2723" y="3349"/>
                </a:lnTo>
                <a:lnTo>
                  <a:pt x="2796" y="3351"/>
                </a:lnTo>
                <a:lnTo>
                  <a:pt x="2879" y="3352"/>
                </a:lnTo>
                <a:lnTo>
                  <a:pt x="2988" y="3352"/>
                </a:lnTo>
                <a:lnTo>
                  <a:pt x="3119" y="3350"/>
                </a:lnTo>
                <a:lnTo>
                  <a:pt x="3192" y="3348"/>
                </a:lnTo>
                <a:lnTo>
                  <a:pt x="3268" y="3346"/>
                </a:lnTo>
                <a:lnTo>
                  <a:pt x="3346" y="3342"/>
                </a:lnTo>
                <a:lnTo>
                  <a:pt x="3427" y="3338"/>
                </a:lnTo>
                <a:lnTo>
                  <a:pt x="3511" y="3332"/>
                </a:lnTo>
                <a:lnTo>
                  <a:pt x="3595" y="3324"/>
                </a:lnTo>
                <a:lnTo>
                  <a:pt x="3681" y="3316"/>
                </a:lnTo>
                <a:lnTo>
                  <a:pt x="3767" y="3306"/>
                </a:lnTo>
                <a:lnTo>
                  <a:pt x="3853" y="3295"/>
                </a:lnTo>
                <a:lnTo>
                  <a:pt x="3937" y="3282"/>
                </a:lnTo>
                <a:lnTo>
                  <a:pt x="4021" y="3268"/>
                </a:lnTo>
                <a:lnTo>
                  <a:pt x="4103" y="3252"/>
                </a:lnTo>
                <a:lnTo>
                  <a:pt x="4143" y="3243"/>
                </a:lnTo>
                <a:lnTo>
                  <a:pt x="4182" y="3233"/>
                </a:lnTo>
                <a:lnTo>
                  <a:pt x="4221" y="3223"/>
                </a:lnTo>
                <a:lnTo>
                  <a:pt x="4258" y="3213"/>
                </a:lnTo>
                <a:lnTo>
                  <a:pt x="4295" y="3201"/>
                </a:lnTo>
                <a:lnTo>
                  <a:pt x="4331" y="3190"/>
                </a:lnTo>
                <a:lnTo>
                  <a:pt x="4366" y="3177"/>
                </a:lnTo>
                <a:lnTo>
                  <a:pt x="4399" y="3165"/>
                </a:lnTo>
                <a:lnTo>
                  <a:pt x="4432" y="3152"/>
                </a:lnTo>
                <a:lnTo>
                  <a:pt x="4463" y="3138"/>
                </a:lnTo>
                <a:lnTo>
                  <a:pt x="4493" y="3123"/>
                </a:lnTo>
                <a:lnTo>
                  <a:pt x="4521" y="3108"/>
                </a:lnTo>
                <a:lnTo>
                  <a:pt x="4549" y="3091"/>
                </a:lnTo>
                <a:lnTo>
                  <a:pt x="4574" y="3075"/>
                </a:lnTo>
                <a:lnTo>
                  <a:pt x="4598" y="3058"/>
                </a:lnTo>
                <a:lnTo>
                  <a:pt x="4620" y="3040"/>
                </a:lnTo>
                <a:lnTo>
                  <a:pt x="4641" y="3022"/>
                </a:lnTo>
                <a:lnTo>
                  <a:pt x="4660" y="3003"/>
                </a:lnTo>
                <a:lnTo>
                  <a:pt x="4677" y="2983"/>
                </a:lnTo>
                <a:lnTo>
                  <a:pt x="4692" y="2961"/>
                </a:lnTo>
                <a:lnTo>
                  <a:pt x="4692" y="2961"/>
                </a:lnTo>
                <a:lnTo>
                  <a:pt x="4696" y="2956"/>
                </a:lnTo>
                <a:lnTo>
                  <a:pt x="4707" y="2940"/>
                </a:lnTo>
                <a:lnTo>
                  <a:pt x="4723" y="2914"/>
                </a:lnTo>
                <a:lnTo>
                  <a:pt x="4742" y="2879"/>
                </a:lnTo>
                <a:lnTo>
                  <a:pt x="4753" y="2857"/>
                </a:lnTo>
                <a:lnTo>
                  <a:pt x="4764" y="2833"/>
                </a:lnTo>
                <a:lnTo>
                  <a:pt x="4775" y="2808"/>
                </a:lnTo>
                <a:lnTo>
                  <a:pt x="4786" y="2780"/>
                </a:lnTo>
                <a:lnTo>
                  <a:pt x="4797" y="2751"/>
                </a:lnTo>
                <a:lnTo>
                  <a:pt x="4807" y="2719"/>
                </a:lnTo>
                <a:lnTo>
                  <a:pt x="4816" y="2686"/>
                </a:lnTo>
                <a:lnTo>
                  <a:pt x="4825" y="2650"/>
                </a:lnTo>
                <a:lnTo>
                  <a:pt x="4832" y="2613"/>
                </a:lnTo>
                <a:lnTo>
                  <a:pt x="4838" y="2574"/>
                </a:lnTo>
                <a:lnTo>
                  <a:pt x="4842" y="2534"/>
                </a:lnTo>
                <a:lnTo>
                  <a:pt x="4844" y="2492"/>
                </a:lnTo>
                <a:lnTo>
                  <a:pt x="4845" y="2448"/>
                </a:lnTo>
                <a:lnTo>
                  <a:pt x="4843" y="2404"/>
                </a:lnTo>
                <a:lnTo>
                  <a:pt x="4840" y="2357"/>
                </a:lnTo>
                <a:lnTo>
                  <a:pt x="4837" y="2333"/>
                </a:lnTo>
                <a:lnTo>
                  <a:pt x="4833" y="2310"/>
                </a:lnTo>
                <a:lnTo>
                  <a:pt x="4829" y="2286"/>
                </a:lnTo>
                <a:lnTo>
                  <a:pt x="4824" y="2260"/>
                </a:lnTo>
                <a:lnTo>
                  <a:pt x="4818" y="2235"/>
                </a:lnTo>
                <a:lnTo>
                  <a:pt x="4812" y="2211"/>
                </a:lnTo>
                <a:lnTo>
                  <a:pt x="4804" y="2185"/>
                </a:lnTo>
                <a:lnTo>
                  <a:pt x="4796" y="2160"/>
                </a:lnTo>
                <a:lnTo>
                  <a:pt x="4787" y="2133"/>
                </a:lnTo>
                <a:lnTo>
                  <a:pt x="4778" y="2107"/>
                </a:lnTo>
                <a:lnTo>
                  <a:pt x="4766" y="2081"/>
                </a:lnTo>
                <a:lnTo>
                  <a:pt x="4754" y="2054"/>
                </a:lnTo>
                <a:lnTo>
                  <a:pt x="4742" y="2026"/>
                </a:lnTo>
                <a:lnTo>
                  <a:pt x="4728" y="1999"/>
                </a:lnTo>
                <a:lnTo>
                  <a:pt x="4714" y="1972"/>
                </a:lnTo>
                <a:lnTo>
                  <a:pt x="4698" y="1944"/>
                </a:lnTo>
                <a:lnTo>
                  <a:pt x="4682" y="1916"/>
                </a:lnTo>
                <a:lnTo>
                  <a:pt x="4664" y="1888"/>
                </a:lnTo>
                <a:lnTo>
                  <a:pt x="4664" y="1888"/>
                </a:lnTo>
                <a:lnTo>
                  <a:pt x="4655" y="1877"/>
                </a:lnTo>
                <a:lnTo>
                  <a:pt x="4631" y="1847"/>
                </a:lnTo>
                <a:lnTo>
                  <a:pt x="4597" y="1798"/>
                </a:lnTo>
                <a:lnTo>
                  <a:pt x="4576" y="1768"/>
                </a:lnTo>
                <a:lnTo>
                  <a:pt x="4554" y="1735"/>
                </a:lnTo>
                <a:lnTo>
                  <a:pt x="4530" y="1698"/>
                </a:lnTo>
                <a:lnTo>
                  <a:pt x="4506" y="1657"/>
                </a:lnTo>
                <a:lnTo>
                  <a:pt x="4482" y="1614"/>
                </a:lnTo>
                <a:lnTo>
                  <a:pt x="4457" y="1568"/>
                </a:lnTo>
                <a:lnTo>
                  <a:pt x="4433" y="1521"/>
                </a:lnTo>
                <a:lnTo>
                  <a:pt x="4409" y="1471"/>
                </a:lnTo>
                <a:lnTo>
                  <a:pt x="4388" y="1419"/>
                </a:lnTo>
                <a:lnTo>
                  <a:pt x="4368" y="1366"/>
                </a:lnTo>
                <a:lnTo>
                  <a:pt x="4358" y="1338"/>
                </a:lnTo>
                <a:lnTo>
                  <a:pt x="4350" y="1311"/>
                </a:lnTo>
                <a:lnTo>
                  <a:pt x="4342" y="1284"/>
                </a:lnTo>
                <a:lnTo>
                  <a:pt x="4334" y="1256"/>
                </a:lnTo>
                <a:lnTo>
                  <a:pt x="4328" y="1228"/>
                </a:lnTo>
                <a:lnTo>
                  <a:pt x="4322" y="1199"/>
                </a:lnTo>
                <a:lnTo>
                  <a:pt x="4317" y="1171"/>
                </a:lnTo>
                <a:lnTo>
                  <a:pt x="4313" y="1143"/>
                </a:lnTo>
                <a:lnTo>
                  <a:pt x="4310" y="1115"/>
                </a:lnTo>
                <a:lnTo>
                  <a:pt x="4307" y="1086"/>
                </a:lnTo>
                <a:lnTo>
                  <a:pt x="4306" y="1058"/>
                </a:lnTo>
                <a:lnTo>
                  <a:pt x="4306" y="1030"/>
                </a:lnTo>
                <a:lnTo>
                  <a:pt x="4308" y="1002"/>
                </a:lnTo>
                <a:lnTo>
                  <a:pt x="4310" y="973"/>
                </a:lnTo>
                <a:lnTo>
                  <a:pt x="4314" y="946"/>
                </a:lnTo>
                <a:lnTo>
                  <a:pt x="4318" y="918"/>
                </a:lnTo>
                <a:lnTo>
                  <a:pt x="4325" y="891"/>
                </a:lnTo>
                <a:lnTo>
                  <a:pt x="4332" y="863"/>
                </a:lnTo>
                <a:lnTo>
                  <a:pt x="4342" y="836"/>
                </a:lnTo>
                <a:lnTo>
                  <a:pt x="4352" y="810"/>
                </a:lnTo>
                <a:lnTo>
                  <a:pt x="4364" y="784"/>
                </a:lnTo>
                <a:lnTo>
                  <a:pt x="4378" y="757"/>
                </a:lnTo>
                <a:lnTo>
                  <a:pt x="4394" y="732"/>
                </a:lnTo>
                <a:lnTo>
                  <a:pt x="4411" y="707"/>
                </a:lnTo>
                <a:lnTo>
                  <a:pt x="4431" y="683"/>
                </a:lnTo>
                <a:lnTo>
                  <a:pt x="4452" y="659"/>
                </a:lnTo>
                <a:lnTo>
                  <a:pt x="4475" y="635"/>
                </a:lnTo>
                <a:lnTo>
                  <a:pt x="4499" y="613"/>
                </a:lnTo>
                <a:lnTo>
                  <a:pt x="4526" y="591"/>
                </a:lnTo>
                <a:lnTo>
                  <a:pt x="4555" y="569"/>
                </a:lnTo>
                <a:lnTo>
                  <a:pt x="4586" y="549"/>
                </a:lnTo>
                <a:lnTo>
                  <a:pt x="4619" y="529"/>
                </a:lnTo>
                <a:lnTo>
                  <a:pt x="4619" y="529"/>
                </a:lnTo>
                <a:lnTo>
                  <a:pt x="4634" y="520"/>
                </a:lnTo>
                <a:lnTo>
                  <a:pt x="4652" y="513"/>
                </a:lnTo>
                <a:lnTo>
                  <a:pt x="4675" y="504"/>
                </a:lnTo>
                <a:lnTo>
                  <a:pt x="4702" y="496"/>
                </a:lnTo>
                <a:lnTo>
                  <a:pt x="4716" y="492"/>
                </a:lnTo>
                <a:lnTo>
                  <a:pt x="4731" y="489"/>
                </a:lnTo>
                <a:lnTo>
                  <a:pt x="4747" y="486"/>
                </a:lnTo>
                <a:lnTo>
                  <a:pt x="4762" y="484"/>
                </a:lnTo>
                <a:lnTo>
                  <a:pt x="4779" y="483"/>
                </a:lnTo>
                <a:lnTo>
                  <a:pt x="4796" y="483"/>
                </a:lnTo>
                <a:lnTo>
                  <a:pt x="4811" y="485"/>
                </a:lnTo>
                <a:lnTo>
                  <a:pt x="4827" y="488"/>
                </a:lnTo>
                <a:lnTo>
                  <a:pt x="4843" y="492"/>
                </a:lnTo>
                <a:lnTo>
                  <a:pt x="4858" y="499"/>
                </a:lnTo>
                <a:lnTo>
                  <a:pt x="4872" y="507"/>
                </a:lnTo>
                <a:lnTo>
                  <a:pt x="4885" y="517"/>
                </a:lnTo>
                <a:lnTo>
                  <a:pt x="4899" y="530"/>
                </a:lnTo>
                <a:lnTo>
                  <a:pt x="4911" y="544"/>
                </a:lnTo>
                <a:lnTo>
                  <a:pt x="4916" y="552"/>
                </a:lnTo>
                <a:lnTo>
                  <a:pt x="4921" y="561"/>
                </a:lnTo>
                <a:lnTo>
                  <a:pt x="4926" y="571"/>
                </a:lnTo>
                <a:lnTo>
                  <a:pt x="4930" y="581"/>
                </a:lnTo>
                <a:lnTo>
                  <a:pt x="4938" y="603"/>
                </a:lnTo>
                <a:lnTo>
                  <a:pt x="4944" y="628"/>
                </a:lnTo>
                <a:lnTo>
                  <a:pt x="4948" y="657"/>
                </a:lnTo>
                <a:lnTo>
                  <a:pt x="4951" y="689"/>
                </a:lnTo>
                <a:lnTo>
                  <a:pt x="4952" y="724"/>
                </a:lnTo>
                <a:lnTo>
                  <a:pt x="4950" y="763"/>
                </a:lnTo>
                <a:lnTo>
                  <a:pt x="4950" y="763"/>
                </a:lnTo>
                <a:lnTo>
                  <a:pt x="4948" y="783"/>
                </a:lnTo>
                <a:lnTo>
                  <a:pt x="4946" y="802"/>
                </a:lnTo>
                <a:lnTo>
                  <a:pt x="4942" y="822"/>
                </a:lnTo>
                <a:lnTo>
                  <a:pt x="4938" y="840"/>
                </a:lnTo>
                <a:lnTo>
                  <a:pt x="4933" y="859"/>
                </a:lnTo>
                <a:lnTo>
                  <a:pt x="4928" y="878"/>
                </a:lnTo>
                <a:lnTo>
                  <a:pt x="4921" y="896"/>
                </a:lnTo>
                <a:lnTo>
                  <a:pt x="4914" y="913"/>
                </a:lnTo>
                <a:lnTo>
                  <a:pt x="4906" y="930"/>
                </a:lnTo>
                <a:lnTo>
                  <a:pt x="4898" y="946"/>
                </a:lnTo>
                <a:lnTo>
                  <a:pt x="4887" y="962"/>
                </a:lnTo>
                <a:lnTo>
                  <a:pt x="4877" y="978"/>
                </a:lnTo>
                <a:lnTo>
                  <a:pt x="4867" y="994"/>
                </a:lnTo>
                <a:lnTo>
                  <a:pt x="4856" y="1009"/>
                </a:lnTo>
                <a:lnTo>
                  <a:pt x="4844" y="1024"/>
                </a:lnTo>
                <a:lnTo>
                  <a:pt x="4832" y="1038"/>
                </a:lnTo>
                <a:lnTo>
                  <a:pt x="4819" y="1051"/>
                </a:lnTo>
                <a:lnTo>
                  <a:pt x="4806" y="1064"/>
                </a:lnTo>
                <a:lnTo>
                  <a:pt x="4792" y="1077"/>
                </a:lnTo>
                <a:lnTo>
                  <a:pt x="4778" y="1089"/>
                </a:lnTo>
                <a:lnTo>
                  <a:pt x="4762" y="1101"/>
                </a:lnTo>
                <a:lnTo>
                  <a:pt x="4747" y="1113"/>
                </a:lnTo>
                <a:lnTo>
                  <a:pt x="4731" y="1124"/>
                </a:lnTo>
                <a:lnTo>
                  <a:pt x="4715" y="1134"/>
                </a:lnTo>
                <a:lnTo>
                  <a:pt x="4699" y="1144"/>
                </a:lnTo>
                <a:lnTo>
                  <a:pt x="4682" y="1153"/>
                </a:lnTo>
                <a:lnTo>
                  <a:pt x="4664" y="1162"/>
                </a:lnTo>
                <a:lnTo>
                  <a:pt x="4646" y="1170"/>
                </a:lnTo>
                <a:lnTo>
                  <a:pt x="4610" y="1186"/>
                </a:lnTo>
                <a:lnTo>
                  <a:pt x="4573" y="1198"/>
                </a:lnTo>
                <a:lnTo>
                  <a:pt x="4533" y="1209"/>
                </a:lnTo>
                <a:lnTo>
                  <a:pt x="4494" y="1218"/>
                </a:lnTo>
                <a:lnTo>
                  <a:pt x="4454" y="1224"/>
                </a:lnTo>
                <a:lnTo>
                  <a:pt x="4413" y="1229"/>
                </a:lnTo>
                <a:lnTo>
                  <a:pt x="4372" y="1231"/>
                </a:lnTo>
                <a:lnTo>
                  <a:pt x="4352" y="1231"/>
                </a:lnTo>
                <a:lnTo>
                  <a:pt x="4331" y="1231"/>
                </a:lnTo>
                <a:lnTo>
                  <a:pt x="4311" y="1229"/>
                </a:lnTo>
                <a:lnTo>
                  <a:pt x="4289" y="1228"/>
                </a:lnTo>
                <a:lnTo>
                  <a:pt x="4269" y="1224"/>
                </a:lnTo>
                <a:lnTo>
                  <a:pt x="4248" y="1221"/>
                </a:lnTo>
                <a:lnTo>
                  <a:pt x="4228" y="1217"/>
                </a:lnTo>
                <a:lnTo>
                  <a:pt x="4207" y="1213"/>
                </a:lnTo>
                <a:lnTo>
                  <a:pt x="4186" y="1208"/>
                </a:lnTo>
                <a:lnTo>
                  <a:pt x="4166" y="1202"/>
                </a:lnTo>
                <a:lnTo>
                  <a:pt x="4146" y="1196"/>
                </a:lnTo>
                <a:lnTo>
                  <a:pt x="4126" y="1189"/>
                </a:lnTo>
                <a:lnTo>
                  <a:pt x="4106" y="1182"/>
                </a:lnTo>
                <a:lnTo>
                  <a:pt x="4087" y="1173"/>
                </a:lnTo>
                <a:lnTo>
                  <a:pt x="4066" y="1164"/>
                </a:lnTo>
                <a:lnTo>
                  <a:pt x="4047" y="1155"/>
                </a:lnTo>
                <a:lnTo>
                  <a:pt x="4028" y="1144"/>
                </a:lnTo>
                <a:lnTo>
                  <a:pt x="4010" y="1133"/>
                </a:lnTo>
                <a:lnTo>
                  <a:pt x="3991" y="1122"/>
                </a:lnTo>
                <a:lnTo>
                  <a:pt x="3973" y="1109"/>
                </a:lnTo>
                <a:lnTo>
                  <a:pt x="3955" y="1095"/>
                </a:lnTo>
                <a:lnTo>
                  <a:pt x="3937" y="1081"/>
                </a:lnTo>
                <a:lnTo>
                  <a:pt x="3937" y="1081"/>
                </a:lnTo>
                <a:lnTo>
                  <a:pt x="3792" y="960"/>
                </a:lnTo>
                <a:lnTo>
                  <a:pt x="3716" y="897"/>
                </a:lnTo>
                <a:lnTo>
                  <a:pt x="3636" y="833"/>
                </a:lnTo>
                <a:lnTo>
                  <a:pt x="3553" y="770"/>
                </a:lnTo>
                <a:lnTo>
                  <a:pt x="3512" y="737"/>
                </a:lnTo>
                <a:lnTo>
                  <a:pt x="3469" y="707"/>
                </a:lnTo>
                <a:lnTo>
                  <a:pt x="3426" y="676"/>
                </a:lnTo>
                <a:lnTo>
                  <a:pt x="3383" y="647"/>
                </a:lnTo>
                <a:lnTo>
                  <a:pt x="3338" y="617"/>
                </a:lnTo>
                <a:lnTo>
                  <a:pt x="3294" y="589"/>
                </a:lnTo>
                <a:lnTo>
                  <a:pt x="3249" y="563"/>
                </a:lnTo>
                <a:lnTo>
                  <a:pt x="3203" y="537"/>
                </a:lnTo>
                <a:lnTo>
                  <a:pt x="3157" y="512"/>
                </a:lnTo>
                <a:lnTo>
                  <a:pt x="3110" y="489"/>
                </a:lnTo>
                <a:lnTo>
                  <a:pt x="3063" y="468"/>
                </a:lnTo>
                <a:lnTo>
                  <a:pt x="3016" y="448"/>
                </a:lnTo>
                <a:lnTo>
                  <a:pt x="2968" y="430"/>
                </a:lnTo>
                <a:lnTo>
                  <a:pt x="2920" y="414"/>
                </a:lnTo>
                <a:lnTo>
                  <a:pt x="2871" y="399"/>
                </a:lnTo>
                <a:lnTo>
                  <a:pt x="2823" y="387"/>
                </a:lnTo>
                <a:lnTo>
                  <a:pt x="2775" y="377"/>
                </a:lnTo>
                <a:lnTo>
                  <a:pt x="2749" y="373"/>
                </a:lnTo>
                <a:lnTo>
                  <a:pt x="2725" y="370"/>
                </a:lnTo>
                <a:lnTo>
                  <a:pt x="2700" y="367"/>
                </a:lnTo>
                <a:lnTo>
                  <a:pt x="2676" y="365"/>
                </a:lnTo>
                <a:lnTo>
                  <a:pt x="2650" y="364"/>
                </a:lnTo>
                <a:lnTo>
                  <a:pt x="2625" y="363"/>
                </a:lnTo>
                <a:lnTo>
                  <a:pt x="2601" y="363"/>
                </a:lnTo>
                <a:lnTo>
                  <a:pt x="2576" y="364"/>
                </a:lnTo>
                <a:lnTo>
                  <a:pt x="2551" y="365"/>
                </a:lnTo>
                <a:lnTo>
                  <a:pt x="2525" y="367"/>
                </a:lnTo>
                <a:lnTo>
                  <a:pt x="2525" y="367"/>
                </a:lnTo>
                <a:lnTo>
                  <a:pt x="2496" y="370"/>
                </a:lnTo>
                <a:lnTo>
                  <a:pt x="2463" y="373"/>
                </a:lnTo>
                <a:lnTo>
                  <a:pt x="2419" y="375"/>
                </a:lnTo>
                <a:lnTo>
                  <a:pt x="2365" y="375"/>
                </a:lnTo>
                <a:lnTo>
                  <a:pt x="2336" y="375"/>
                </a:lnTo>
                <a:lnTo>
                  <a:pt x="2306" y="373"/>
                </a:lnTo>
                <a:lnTo>
                  <a:pt x="2273" y="371"/>
                </a:lnTo>
                <a:lnTo>
                  <a:pt x="2240" y="368"/>
                </a:lnTo>
                <a:lnTo>
                  <a:pt x="2206" y="363"/>
                </a:lnTo>
                <a:lnTo>
                  <a:pt x="2171" y="357"/>
                </a:lnTo>
                <a:lnTo>
                  <a:pt x="2136" y="351"/>
                </a:lnTo>
                <a:lnTo>
                  <a:pt x="2101" y="342"/>
                </a:lnTo>
                <a:lnTo>
                  <a:pt x="2066" y="332"/>
                </a:lnTo>
                <a:lnTo>
                  <a:pt x="2030" y="320"/>
                </a:lnTo>
                <a:lnTo>
                  <a:pt x="1995" y="307"/>
                </a:lnTo>
                <a:lnTo>
                  <a:pt x="1962" y="290"/>
                </a:lnTo>
                <a:lnTo>
                  <a:pt x="1928" y="273"/>
                </a:lnTo>
                <a:lnTo>
                  <a:pt x="1911" y="263"/>
                </a:lnTo>
                <a:lnTo>
                  <a:pt x="1896" y="253"/>
                </a:lnTo>
                <a:lnTo>
                  <a:pt x="1880" y="242"/>
                </a:lnTo>
                <a:lnTo>
                  <a:pt x="1865" y="231"/>
                </a:lnTo>
                <a:lnTo>
                  <a:pt x="1850" y="219"/>
                </a:lnTo>
                <a:lnTo>
                  <a:pt x="1836" y="206"/>
                </a:lnTo>
                <a:lnTo>
                  <a:pt x="1821" y="193"/>
                </a:lnTo>
                <a:lnTo>
                  <a:pt x="1807" y="179"/>
                </a:lnTo>
                <a:lnTo>
                  <a:pt x="1794" y="164"/>
                </a:lnTo>
                <a:lnTo>
                  <a:pt x="1782" y="149"/>
                </a:lnTo>
                <a:lnTo>
                  <a:pt x="1770" y="133"/>
                </a:lnTo>
                <a:lnTo>
                  <a:pt x="1758" y="116"/>
                </a:lnTo>
                <a:lnTo>
                  <a:pt x="1747" y="99"/>
                </a:lnTo>
                <a:lnTo>
                  <a:pt x="1737" y="81"/>
                </a:lnTo>
                <a:lnTo>
                  <a:pt x="1728" y="62"/>
                </a:lnTo>
                <a:lnTo>
                  <a:pt x="1719" y="42"/>
                </a:lnTo>
                <a:lnTo>
                  <a:pt x="1709" y="21"/>
                </a:lnTo>
                <a:lnTo>
                  <a:pt x="1702" y="0"/>
                </a:ln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5" cstate="screen"/>
          <a:srcRect/>
          <a:stretch>
            <a:fillRect/>
          </a:stretch>
        </p:blipFill>
        <p:spPr>
          <a:xfrm rot="669373">
            <a:off x="4635345" y="784133"/>
            <a:ext cx="2342027" cy="4084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6" cstate="screen"/>
          <a:srcRect/>
          <a:stretch>
            <a:fillRect/>
          </a:stretch>
        </p:blipFill>
        <p:spPr>
          <a:xfrm rot="2306275">
            <a:off x="358673" y="200594"/>
            <a:ext cx="1180214" cy="11936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7" cstate="screen"/>
          <a:srcRect/>
          <a:stretch>
            <a:fillRect/>
          </a:stretch>
        </p:blipFill>
        <p:spPr>
          <a:xfrm rot="9400998">
            <a:off x="8041842" y="3786148"/>
            <a:ext cx="857424" cy="867196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0" y="5069928"/>
            <a:ext cx="9144000" cy="73572"/>
          </a:xfrm>
          <a:prstGeom prst="rect">
            <a:avLst/>
          </a:prstGeom>
          <a:solidFill>
            <a:srgbClr val="042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 userDrawn="1"/>
        </p:nvSpPr>
        <p:spPr bwMode="auto">
          <a:xfrm>
            <a:off x="913988" y="1"/>
            <a:ext cx="2534892" cy="5118372"/>
          </a:xfrm>
          <a:custGeom>
            <a:avLst/>
            <a:gdLst>
              <a:gd name="T0" fmla="*/ 3348 w 4278"/>
              <a:gd name="T1" fmla="*/ 220 h 8638"/>
              <a:gd name="T2" fmla="*/ 3208 w 4278"/>
              <a:gd name="T3" fmla="*/ 637 h 8638"/>
              <a:gd name="T4" fmla="*/ 2985 w 4278"/>
              <a:gd name="T5" fmla="*/ 1092 h 8638"/>
              <a:gd name="T6" fmla="*/ 2816 w 4278"/>
              <a:gd name="T7" fmla="*/ 1343 h 8638"/>
              <a:gd name="T8" fmla="*/ 2609 w 4278"/>
              <a:gd name="T9" fmla="*/ 1572 h 8638"/>
              <a:gd name="T10" fmla="*/ 2363 w 4278"/>
              <a:gd name="T11" fmla="*/ 1766 h 8638"/>
              <a:gd name="T12" fmla="*/ 2077 w 4278"/>
              <a:gd name="T13" fmla="*/ 1910 h 8638"/>
              <a:gd name="T14" fmla="*/ 1744 w 4278"/>
              <a:gd name="T15" fmla="*/ 1987 h 8638"/>
              <a:gd name="T16" fmla="*/ 1363 w 4278"/>
              <a:gd name="T17" fmla="*/ 1985 h 8638"/>
              <a:gd name="T18" fmla="*/ 1092 w 4278"/>
              <a:gd name="T19" fmla="*/ 1930 h 8638"/>
              <a:gd name="T20" fmla="*/ 985 w 4278"/>
              <a:gd name="T21" fmla="*/ 1843 h 8638"/>
              <a:gd name="T22" fmla="*/ 937 w 4278"/>
              <a:gd name="T23" fmla="*/ 1752 h 8638"/>
              <a:gd name="T24" fmla="*/ 937 w 4278"/>
              <a:gd name="T25" fmla="*/ 1631 h 8638"/>
              <a:gd name="T26" fmla="*/ 1019 w 4278"/>
              <a:gd name="T27" fmla="*/ 1481 h 8638"/>
              <a:gd name="T28" fmla="*/ 1161 w 4278"/>
              <a:gd name="T29" fmla="*/ 1337 h 8638"/>
              <a:gd name="T30" fmla="*/ 1297 w 4278"/>
              <a:gd name="T31" fmla="*/ 1252 h 8638"/>
              <a:gd name="T32" fmla="*/ 1469 w 4278"/>
              <a:gd name="T33" fmla="*/ 1187 h 8638"/>
              <a:gd name="T34" fmla="*/ 1871 w 4278"/>
              <a:gd name="T35" fmla="*/ 1133 h 8638"/>
              <a:gd name="T36" fmla="*/ 2116 w 4278"/>
              <a:gd name="T37" fmla="*/ 1155 h 8638"/>
              <a:gd name="T38" fmla="*/ 2304 w 4278"/>
              <a:gd name="T39" fmla="*/ 1204 h 8638"/>
              <a:gd name="T40" fmla="*/ 2462 w 4278"/>
              <a:gd name="T41" fmla="*/ 1287 h 8638"/>
              <a:gd name="T42" fmla="*/ 2579 w 4278"/>
              <a:gd name="T43" fmla="*/ 1402 h 8638"/>
              <a:gd name="T44" fmla="*/ 2644 w 4278"/>
              <a:gd name="T45" fmla="*/ 1554 h 8638"/>
              <a:gd name="T46" fmla="*/ 2642 w 4278"/>
              <a:gd name="T47" fmla="*/ 1744 h 8638"/>
              <a:gd name="T48" fmla="*/ 2563 w 4278"/>
              <a:gd name="T49" fmla="*/ 1974 h 8638"/>
              <a:gd name="T50" fmla="*/ 2395 w 4278"/>
              <a:gd name="T51" fmla="*/ 2245 h 8638"/>
              <a:gd name="T52" fmla="*/ 2207 w 4278"/>
              <a:gd name="T53" fmla="*/ 2464 h 8638"/>
              <a:gd name="T54" fmla="*/ 1495 w 4278"/>
              <a:gd name="T55" fmla="*/ 3121 h 8638"/>
              <a:gd name="T56" fmla="*/ 799 w 4278"/>
              <a:gd name="T57" fmla="*/ 3690 h 8638"/>
              <a:gd name="T58" fmla="*/ 550 w 4278"/>
              <a:gd name="T59" fmla="*/ 3880 h 8638"/>
              <a:gd name="T60" fmla="*/ 390 w 4278"/>
              <a:gd name="T61" fmla="*/ 4038 h 8638"/>
              <a:gd name="T62" fmla="*/ 249 w 4278"/>
              <a:gd name="T63" fmla="*/ 4218 h 8638"/>
              <a:gd name="T64" fmla="*/ 136 w 4278"/>
              <a:gd name="T65" fmla="*/ 4416 h 8638"/>
              <a:gd name="T66" fmla="*/ 55 w 4278"/>
              <a:gd name="T67" fmla="*/ 4628 h 8638"/>
              <a:gd name="T68" fmla="*/ 10 w 4278"/>
              <a:gd name="T69" fmla="*/ 4851 h 8638"/>
              <a:gd name="T70" fmla="*/ 2 w 4278"/>
              <a:gd name="T71" fmla="*/ 5078 h 8638"/>
              <a:gd name="T72" fmla="*/ 40 w 4278"/>
              <a:gd name="T73" fmla="*/ 5310 h 8638"/>
              <a:gd name="T74" fmla="*/ 125 w 4278"/>
              <a:gd name="T75" fmla="*/ 5539 h 8638"/>
              <a:gd name="T76" fmla="*/ 263 w 4278"/>
              <a:gd name="T77" fmla="*/ 5763 h 8638"/>
              <a:gd name="T78" fmla="*/ 459 w 4278"/>
              <a:gd name="T79" fmla="*/ 5978 h 8638"/>
              <a:gd name="T80" fmla="*/ 716 w 4278"/>
              <a:gd name="T81" fmla="*/ 6180 h 8638"/>
              <a:gd name="T82" fmla="*/ 1040 w 4278"/>
              <a:gd name="T83" fmla="*/ 6366 h 8638"/>
              <a:gd name="T84" fmla="*/ 1438 w 4278"/>
              <a:gd name="T85" fmla="*/ 6528 h 8638"/>
              <a:gd name="T86" fmla="*/ 2045 w 4278"/>
              <a:gd name="T87" fmla="*/ 6738 h 8638"/>
              <a:gd name="T88" fmla="*/ 2682 w 4278"/>
              <a:gd name="T89" fmla="*/ 6902 h 8638"/>
              <a:gd name="T90" fmla="*/ 2969 w 4278"/>
              <a:gd name="T91" fmla="*/ 6963 h 8638"/>
              <a:gd name="T92" fmla="*/ 3354 w 4278"/>
              <a:gd name="T93" fmla="*/ 7105 h 8638"/>
              <a:gd name="T94" fmla="*/ 3728 w 4278"/>
              <a:gd name="T95" fmla="*/ 7317 h 8638"/>
              <a:gd name="T96" fmla="*/ 4011 w 4278"/>
              <a:gd name="T97" fmla="*/ 7560 h 8638"/>
              <a:gd name="T98" fmla="*/ 4134 w 4278"/>
              <a:gd name="T99" fmla="*/ 7716 h 8638"/>
              <a:gd name="T100" fmla="*/ 4223 w 4278"/>
              <a:gd name="T101" fmla="*/ 7885 h 8638"/>
              <a:gd name="T102" fmla="*/ 4270 w 4278"/>
              <a:gd name="T103" fmla="*/ 8067 h 8638"/>
              <a:gd name="T104" fmla="*/ 4274 w 4278"/>
              <a:gd name="T105" fmla="*/ 8260 h 8638"/>
              <a:gd name="T106" fmla="*/ 4225 w 4278"/>
              <a:gd name="T107" fmla="*/ 8466 h 8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78" h="8638">
                <a:moveTo>
                  <a:pt x="3400" y="0"/>
                </a:moveTo>
                <a:lnTo>
                  <a:pt x="3400" y="0"/>
                </a:lnTo>
                <a:lnTo>
                  <a:pt x="3396" y="28"/>
                </a:lnTo>
                <a:lnTo>
                  <a:pt x="3378" y="103"/>
                </a:lnTo>
                <a:lnTo>
                  <a:pt x="3348" y="220"/>
                </a:lnTo>
                <a:lnTo>
                  <a:pt x="3329" y="289"/>
                </a:lnTo>
                <a:lnTo>
                  <a:pt x="3305" y="368"/>
                </a:lnTo>
                <a:lnTo>
                  <a:pt x="3277" y="453"/>
                </a:lnTo>
                <a:lnTo>
                  <a:pt x="3246" y="544"/>
                </a:lnTo>
                <a:lnTo>
                  <a:pt x="3208" y="637"/>
                </a:lnTo>
                <a:lnTo>
                  <a:pt x="3166" y="736"/>
                </a:lnTo>
                <a:lnTo>
                  <a:pt x="3121" y="837"/>
                </a:lnTo>
                <a:lnTo>
                  <a:pt x="3072" y="937"/>
                </a:lnTo>
                <a:lnTo>
                  <a:pt x="3016" y="1040"/>
                </a:lnTo>
                <a:lnTo>
                  <a:pt x="2985" y="1092"/>
                </a:lnTo>
                <a:lnTo>
                  <a:pt x="2955" y="1143"/>
                </a:lnTo>
                <a:lnTo>
                  <a:pt x="2921" y="1194"/>
                </a:lnTo>
                <a:lnTo>
                  <a:pt x="2888" y="1244"/>
                </a:lnTo>
                <a:lnTo>
                  <a:pt x="2852" y="1293"/>
                </a:lnTo>
                <a:lnTo>
                  <a:pt x="2816" y="1343"/>
                </a:lnTo>
                <a:lnTo>
                  <a:pt x="2777" y="1390"/>
                </a:lnTo>
                <a:lnTo>
                  <a:pt x="2737" y="1438"/>
                </a:lnTo>
                <a:lnTo>
                  <a:pt x="2696" y="1483"/>
                </a:lnTo>
                <a:lnTo>
                  <a:pt x="2654" y="1529"/>
                </a:lnTo>
                <a:lnTo>
                  <a:pt x="2609" y="1572"/>
                </a:lnTo>
                <a:lnTo>
                  <a:pt x="2563" y="1614"/>
                </a:lnTo>
                <a:lnTo>
                  <a:pt x="2516" y="1655"/>
                </a:lnTo>
                <a:lnTo>
                  <a:pt x="2466" y="1695"/>
                </a:lnTo>
                <a:lnTo>
                  <a:pt x="2417" y="1732"/>
                </a:lnTo>
                <a:lnTo>
                  <a:pt x="2363" y="1766"/>
                </a:lnTo>
                <a:lnTo>
                  <a:pt x="2310" y="1800"/>
                </a:lnTo>
                <a:lnTo>
                  <a:pt x="2255" y="1831"/>
                </a:lnTo>
                <a:lnTo>
                  <a:pt x="2197" y="1861"/>
                </a:lnTo>
                <a:lnTo>
                  <a:pt x="2138" y="1887"/>
                </a:lnTo>
                <a:lnTo>
                  <a:pt x="2077" y="1910"/>
                </a:lnTo>
                <a:lnTo>
                  <a:pt x="2013" y="1932"/>
                </a:lnTo>
                <a:lnTo>
                  <a:pt x="1948" y="1950"/>
                </a:lnTo>
                <a:lnTo>
                  <a:pt x="1883" y="1966"/>
                </a:lnTo>
                <a:lnTo>
                  <a:pt x="1814" y="1980"/>
                </a:lnTo>
                <a:lnTo>
                  <a:pt x="1744" y="1987"/>
                </a:lnTo>
                <a:lnTo>
                  <a:pt x="1671" y="1995"/>
                </a:lnTo>
                <a:lnTo>
                  <a:pt x="1598" y="1997"/>
                </a:lnTo>
                <a:lnTo>
                  <a:pt x="1521" y="1997"/>
                </a:lnTo>
                <a:lnTo>
                  <a:pt x="1444" y="1993"/>
                </a:lnTo>
                <a:lnTo>
                  <a:pt x="1363" y="1985"/>
                </a:lnTo>
                <a:lnTo>
                  <a:pt x="1282" y="1974"/>
                </a:lnTo>
                <a:lnTo>
                  <a:pt x="1197" y="1958"/>
                </a:lnTo>
                <a:lnTo>
                  <a:pt x="1110" y="1938"/>
                </a:lnTo>
                <a:lnTo>
                  <a:pt x="1110" y="1938"/>
                </a:lnTo>
                <a:lnTo>
                  <a:pt x="1092" y="1930"/>
                </a:lnTo>
                <a:lnTo>
                  <a:pt x="1074" y="1918"/>
                </a:lnTo>
                <a:lnTo>
                  <a:pt x="1050" y="1902"/>
                </a:lnTo>
                <a:lnTo>
                  <a:pt x="1023" y="1883"/>
                </a:lnTo>
                <a:lnTo>
                  <a:pt x="997" y="1857"/>
                </a:lnTo>
                <a:lnTo>
                  <a:pt x="985" y="1843"/>
                </a:lnTo>
                <a:lnTo>
                  <a:pt x="973" y="1827"/>
                </a:lnTo>
                <a:lnTo>
                  <a:pt x="961" y="1809"/>
                </a:lnTo>
                <a:lnTo>
                  <a:pt x="951" y="1792"/>
                </a:lnTo>
                <a:lnTo>
                  <a:pt x="943" y="1774"/>
                </a:lnTo>
                <a:lnTo>
                  <a:pt x="937" y="1752"/>
                </a:lnTo>
                <a:lnTo>
                  <a:pt x="932" y="1730"/>
                </a:lnTo>
                <a:lnTo>
                  <a:pt x="930" y="1709"/>
                </a:lnTo>
                <a:lnTo>
                  <a:pt x="930" y="1685"/>
                </a:lnTo>
                <a:lnTo>
                  <a:pt x="932" y="1659"/>
                </a:lnTo>
                <a:lnTo>
                  <a:pt x="937" y="1631"/>
                </a:lnTo>
                <a:lnTo>
                  <a:pt x="945" y="1604"/>
                </a:lnTo>
                <a:lnTo>
                  <a:pt x="959" y="1576"/>
                </a:lnTo>
                <a:lnTo>
                  <a:pt x="975" y="1544"/>
                </a:lnTo>
                <a:lnTo>
                  <a:pt x="995" y="1513"/>
                </a:lnTo>
                <a:lnTo>
                  <a:pt x="1019" y="1481"/>
                </a:lnTo>
                <a:lnTo>
                  <a:pt x="1046" y="1448"/>
                </a:lnTo>
                <a:lnTo>
                  <a:pt x="1080" y="1412"/>
                </a:lnTo>
                <a:lnTo>
                  <a:pt x="1117" y="1374"/>
                </a:lnTo>
                <a:lnTo>
                  <a:pt x="1161" y="1337"/>
                </a:lnTo>
                <a:lnTo>
                  <a:pt x="1161" y="1337"/>
                </a:lnTo>
                <a:lnTo>
                  <a:pt x="1185" y="1317"/>
                </a:lnTo>
                <a:lnTo>
                  <a:pt x="1210" y="1299"/>
                </a:lnTo>
                <a:lnTo>
                  <a:pt x="1238" y="1283"/>
                </a:lnTo>
                <a:lnTo>
                  <a:pt x="1268" y="1266"/>
                </a:lnTo>
                <a:lnTo>
                  <a:pt x="1297" y="1252"/>
                </a:lnTo>
                <a:lnTo>
                  <a:pt x="1329" y="1236"/>
                </a:lnTo>
                <a:lnTo>
                  <a:pt x="1363" y="1222"/>
                </a:lnTo>
                <a:lnTo>
                  <a:pt x="1398" y="1210"/>
                </a:lnTo>
                <a:lnTo>
                  <a:pt x="1434" y="1198"/>
                </a:lnTo>
                <a:lnTo>
                  <a:pt x="1469" y="1187"/>
                </a:lnTo>
                <a:lnTo>
                  <a:pt x="1547" y="1169"/>
                </a:lnTo>
                <a:lnTo>
                  <a:pt x="1626" y="1153"/>
                </a:lnTo>
                <a:lnTo>
                  <a:pt x="1707" y="1143"/>
                </a:lnTo>
                <a:lnTo>
                  <a:pt x="1788" y="1135"/>
                </a:lnTo>
                <a:lnTo>
                  <a:pt x="1871" y="1133"/>
                </a:lnTo>
                <a:lnTo>
                  <a:pt x="1954" y="1135"/>
                </a:lnTo>
                <a:lnTo>
                  <a:pt x="1996" y="1139"/>
                </a:lnTo>
                <a:lnTo>
                  <a:pt x="2037" y="1143"/>
                </a:lnTo>
                <a:lnTo>
                  <a:pt x="2077" y="1147"/>
                </a:lnTo>
                <a:lnTo>
                  <a:pt x="2116" y="1155"/>
                </a:lnTo>
                <a:lnTo>
                  <a:pt x="2156" y="1161"/>
                </a:lnTo>
                <a:lnTo>
                  <a:pt x="2193" y="1171"/>
                </a:lnTo>
                <a:lnTo>
                  <a:pt x="2231" y="1181"/>
                </a:lnTo>
                <a:lnTo>
                  <a:pt x="2269" y="1192"/>
                </a:lnTo>
                <a:lnTo>
                  <a:pt x="2304" y="1204"/>
                </a:lnTo>
                <a:lnTo>
                  <a:pt x="2338" y="1218"/>
                </a:lnTo>
                <a:lnTo>
                  <a:pt x="2371" y="1234"/>
                </a:lnTo>
                <a:lnTo>
                  <a:pt x="2403" y="1250"/>
                </a:lnTo>
                <a:lnTo>
                  <a:pt x="2433" y="1268"/>
                </a:lnTo>
                <a:lnTo>
                  <a:pt x="2462" y="1287"/>
                </a:lnTo>
                <a:lnTo>
                  <a:pt x="2488" y="1307"/>
                </a:lnTo>
                <a:lnTo>
                  <a:pt x="2514" y="1329"/>
                </a:lnTo>
                <a:lnTo>
                  <a:pt x="2538" y="1353"/>
                </a:lnTo>
                <a:lnTo>
                  <a:pt x="2559" y="1376"/>
                </a:lnTo>
                <a:lnTo>
                  <a:pt x="2579" y="1402"/>
                </a:lnTo>
                <a:lnTo>
                  <a:pt x="2597" y="1430"/>
                </a:lnTo>
                <a:lnTo>
                  <a:pt x="2613" y="1459"/>
                </a:lnTo>
                <a:lnTo>
                  <a:pt x="2625" y="1489"/>
                </a:lnTo>
                <a:lnTo>
                  <a:pt x="2636" y="1521"/>
                </a:lnTo>
                <a:lnTo>
                  <a:pt x="2644" y="1554"/>
                </a:lnTo>
                <a:lnTo>
                  <a:pt x="2648" y="1590"/>
                </a:lnTo>
                <a:lnTo>
                  <a:pt x="2652" y="1626"/>
                </a:lnTo>
                <a:lnTo>
                  <a:pt x="2652" y="1663"/>
                </a:lnTo>
                <a:lnTo>
                  <a:pt x="2648" y="1703"/>
                </a:lnTo>
                <a:lnTo>
                  <a:pt x="2642" y="1744"/>
                </a:lnTo>
                <a:lnTo>
                  <a:pt x="2632" y="1788"/>
                </a:lnTo>
                <a:lnTo>
                  <a:pt x="2621" y="1831"/>
                </a:lnTo>
                <a:lnTo>
                  <a:pt x="2605" y="1877"/>
                </a:lnTo>
                <a:lnTo>
                  <a:pt x="2587" y="1924"/>
                </a:lnTo>
                <a:lnTo>
                  <a:pt x="2563" y="1974"/>
                </a:lnTo>
                <a:lnTo>
                  <a:pt x="2538" y="2025"/>
                </a:lnTo>
                <a:lnTo>
                  <a:pt x="2508" y="2076"/>
                </a:lnTo>
                <a:lnTo>
                  <a:pt x="2474" y="2132"/>
                </a:lnTo>
                <a:lnTo>
                  <a:pt x="2437" y="2187"/>
                </a:lnTo>
                <a:lnTo>
                  <a:pt x="2395" y="2245"/>
                </a:lnTo>
                <a:lnTo>
                  <a:pt x="2350" y="2304"/>
                </a:lnTo>
                <a:lnTo>
                  <a:pt x="2298" y="2365"/>
                </a:lnTo>
                <a:lnTo>
                  <a:pt x="2245" y="2428"/>
                </a:lnTo>
                <a:lnTo>
                  <a:pt x="2245" y="2428"/>
                </a:lnTo>
                <a:lnTo>
                  <a:pt x="2207" y="2464"/>
                </a:lnTo>
                <a:lnTo>
                  <a:pt x="2104" y="2565"/>
                </a:lnTo>
                <a:lnTo>
                  <a:pt x="1944" y="2715"/>
                </a:lnTo>
                <a:lnTo>
                  <a:pt x="1738" y="2905"/>
                </a:lnTo>
                <a:lnTo>
                  <a:pt x="1620" y="3010"/>
                </a:lnTo>
                <a:lnTo>
                  <a:pt x="1495" y="3121"/>
                </a:lnTo>
                <a:lnTo>
                  <a:pt x="1363" y="3233"/>
                </a:lnTo>
                <a:lnTo>
                  <a:pt x="1226" y="3350"/>
                </a:lnTo>
                <a:lnTo>
                  <a:pt x="1086" y="3465"/>
                </a:lnTo>
                <a:lnTo>
                  <a:pt x="943" y="3579"/>
                </a:lnTo>
                <a:lnTo>
                  <a:pt x="799" y="3690"/>
                </a:lnTo>
                <a:lnTo>
                  <a:pt x="655" y="3797"/>
                </a:lnTo>
                <a:lnTo>
                  <a:pt x="655" y="3797"/>
                </a:lnTo>
                <a:lnTo>
                  <a:pt x="619" y="3823"/>
                </a:lnTo>
                <a:lnTo>
                  <a:pt x="583" y="3850"/>
                </a:lnTo>
                <a:lnTo>
                  <a:pt x="550" y="3880"/>
                </a:lnTo>
                <a:lnTo>
                  <a:pt x="516" y="3910"/>
                </a:lnTo>
                <a:lnTo>
                  <a:pt x="483" y="3939"/>
                </a:lnTo>
                <a:lnTo>
                  <a:pt x="451" y="3971"/>
                </a:lnTo>
                <a:lnTo>
                  <a:pt x="419" y="4005"/>
                </a:lnTo>
                <a:lnTo>
                  <a:pt x="390" y="4038"/>
                </a:lnTo>
                <a:lnTo>
                  <a:pt x="360" y="4072"/>
                </a:lnTo>
                <a:lnTo>
                  <a:pt x="330" y="4107"/>
                </a:lnTo>
                <a:lnTo>
                  <a:pt x="303" y="4143"/>
                </a:lnTo>
                <a:lnTo>
                  <a:pt x="275" y="4181"/>
                </a:lnTo>
                <a:lnTo>
                  <a:pt x="249" y="4218"/>
                </a:lnTo>
                <a:lnTo>
                  <a:pt x="225" y="4256"/>
                </a:lnTo>
                <a:lnTo>
                  <a:pt x="202" y="4295"/>
                </a:lnTo>
                <a:lnTo>
                  <a:pt x="180" y="4335"/>
                </a:lnTo>
                <a:lnTo>
                  <a:pt x="158" y="4374"/>
                </a:lnTo>
                <a:lnTo>
                  <a:pt x="136" y="4416"/>
                </a:lnTo>
                <a:lnTo>
                  <a:pt x="119" y="4457"/>
                </a:lnTo>
                <a:lnTo>
                  <a:pt x="101" y="4499"/>
                </a:lnTo>
                <a:lnTo>
                  <a:pt x="85" y="4542"/>
                </a:lnTo>
                <a:lnTo>
                  <a:pt x="69" y="4584"/>
                </a:lnTo>
                <a:lnTo>
                  <a:pt x="55" y="4628"/>
                </a:lnTo>
                <a:lnTo>
                  <a:pt x="43" y="4671"/>
                </a:lnTo>
                <a:lnTo>
                  <a:pt x="32" y="4717"/>
                </a:lnTo>
                <a:lnTo>
                  <a:pt x="24" y="4760"/>
                </a:lnTo>
                <a:lnTo>
                  <a:pt x="16" y="4805"/>
                </a:lnTo>
                <a:lnTo>
                  <a:pt x="10" y="4851"/>
                </a:lnTo>
                <a:lnTo>
                  <a:pt x="4" y="4896"/>
                </a:lnTo>
                <a:lnTo>
                  <a:pt x="2" y="4942"/>
                </a:lnTo>
                <a:lnTo>
                  <a:pt x="0" y="4987"/>
                </a:lnTo>
                <a:lnTo>
                  <a:pt x="0" y="5033"/>
                </a:lnTo>
                <a:lnTo>
                  <a:pt x="2" y="5078"/>
                </a:lnTo>
                <a:lnTo>
                  <a:pt x="6" y="5126"/>
                </a:lnTo>
                <a:lnTo>
                  <a:pt x="12" y="5171"/>
                </a:lnTo>
                <a:lnTo>
                  <a:pt x="18" y="5217"/>
                </a:lnTo>
                <a:lnTo>
                  <a:pt x="28" y="5264"/>
                </a:lnTo>
                <a:lnTo>
                  <a:pt x="40" y="5310"/>
                </a:lnTo>
                <a:lnTo>
                  <a:pt x="51" y="5355"/>
                </a:lnTo>
                <a:lnTo>
                  <a:pt x="67" y="5403"/>
                </a:lnTo>
                <a:lnTo>
                  <a:pt x="85" y="5448"/>
                </a:lnTo>
                <a:lnTo>
                  <a:pt x="103" y="5494"/>
                </a:lnTo>
                <a:lnTo>
                  <a:pt x="125" y="5539"/>
                </a:lnTo>
                <a:lnTo>
                  <a:pt x="148" y="5585"/>
                </a:lnTo>
                <a:lnTo>
                  <a:pt x="174" y="5630"/>
                </a:lnTo>
                <a:lnTo>
                  <a:pt x="202" y="5676"/>
                </a:lnTo>
                <a:lnTo>
                  <a:pt x="231" y="5719"/>
                </a:lnTo>
                <a:lnTo>
                  <a:pt x="263" y="5763"/>
                </a:lnTo>
                <a:lnTo>
                  <a:pt x="297" y="5808"/>
                </a:lnTo>
                <a:lnTo>
                  <a:pt x="334" y="5852"/>
                </a:lnTo>
                <a:lnTo>
                  <a:pt x="374" y="5893"/>
                </a:lnTo>
                <a:lnTo>
                  <a:pt x="415" y="5937"/>
                </a:lnTo>
                <a:lnTo>
                  <a:pt x="459" y="5978"/>
                </a:lnTo>
                <a:lnTo>
                  <a:pt x="504" y="6020"/>
                </a:lnTo>
                <a:lnTo>
                  <a:pt x="554" y="6061"/>
                </a:lnTo>
                <a:lnTo>
                  <a:pt x="605" y="6101"/>
                </a:lnTo>
                <a:lnTo>
                  <a:pt x="661" y="6140"/>
                </a:lnTo>
                <a:lnTo>
                  <a:pt x="716" y="6180"/>
                </a:lnTo>
                <a:lnTo>
                  <a:pt x="775" y="6219"/>
                </a:lnTo>
                <a:lnTo>
                  <a:pt x="839" y="6257"/>
                </a:lnTo>
                <a:lnTo>
                  <a:pt x="902" y="6293"/>
                </a:lnTo>
                <a:lnTo>
                  <a:pt x="969" y="6330"/>
                </a:lnTo>
                <a:lnTo>
                  <a:pt x="1040" y="6366"/>
                </a:lnTo>
                <a:lnTo>
                  <a:pt x="1113" y="6399"/>
                </a:lnTo>
                <a:lnTo>
                  <a:pt x="1113" y="6399"/>
                </a:lnTo>
                <a:lnTo>
                  <a:pt x="1153" y="6417"/>
                </a:lnTo>
                <a:lnTo>
                  <a:pt x="1266" y="6463"/>
                </a:lnTo>
                <a:lnTo>
                  <a:pt x="1438" y="6528"/>
                </a:lnTo>
                <a:lnTo>
                  <a:pt x="1543" y="6568"/>
                </a:lnTo>
                <a:lnTo>
                  <a:pt x="1657" y="6609"/>
                </a:lnTo>
                <a:lnTo>
                  <a:pt x="1780" y="6653"/>
                </a:lnTo>
                <a:lnTo>
                  <a:pt x="1911" y="6696"/>
                </a:lnTo>
                <a:lnTo>
                  <a:pt x="2045" y="6738"/>
                </a:lnTo>
                <a:lnTo>
                  <a:pt x="2185" y="6779"/>
                </a:lnTo>
                <a:lnTo>
                  <a:pt x="2326" y="6819"/>
                </a:lnTo>
                <a:lnTo>
                  <a:pt x="2470" y="6854"/>
                </a:lnTo>
                <a:lnTo>
                  <a:pt x="2611" y="6888"/>
                </a:lnTo>
                <a:lnTo>
                  <a:pt x="2682" y="6902"/>
                </a:lnTo>
                <a:lnTo>
                  <a:pt x="2751" y="6914"/>
                </a:lnTo>
                <a:lnTo>
                  <a:pt x="2751" y="6914"/>
                </a:lnTo>
                <a:lnTo>
                  <a:pt x="2822" y="6927"/>
                </a:lnTo>
                <a:lnTo>
                  <a:pt x="2894" y="6943"/>
                </a:lnTo>
                <a:lnTo>
                  <a:pt x="2969" y="6963"/>
                </a:lnTo>
                <a:lnTo>
                  <a:pt x="3044" y="6985"/>
                </a:lnTo>
                <a:lnTo>
                  <a:pt x="3121" y="7010"/>
                </a:lnTo>
                <a:lnTo>
                  <a:pt x="3198" y="7040"/>
                </a:lnTo>
                <a:lnTo>
                  <a:pt x="3277" y="7072"/>
                </a:lnTo>
                <a:lnTo>
                  <a:pt x="3354" y="7105"/>
                </a:lnTo>
                <a:lnTo>
                  <a:pt x="3432" y="7143"/>
                </a:lnTo>
                <a:lnTo>
                  <a:pt x="3509" y="7183"/>
                </a:lnTo>
                <a:lnTo>
                  <a:pt x="3584" y="7224"/>
                </a:lnTo>
                <a:lnTo>
                  <a:pt x="3657" y="7270"/>
                </a:lnTo>
                <a:lnTo>
                  <a:pt x="3728" y="7317"/>
                </a:lnTo>
                <a:lnTo>
                  <a:pt x="3797" y="7366"/>
                </a:lnTo>
                <a:lnTo>
                  <a:pt x="3863" y="7418"/>
                </a:lnTo>
                <a:lnTo>
                  <a:pt x="3926" y="7473"/>
                </a:lnTo>
                <a:lnTo>
                  <a:pt x="3983" y="7531"/>
                </a:lnTo>
                <a:lnTo>
                  <a:pt x="4011" y="7560"/>
                </a:lnTo>
                <a:lnTo>
                  <a:pt x="4039" y="7590"/>
                </a:lnTo>
                <a:lnTo>
                  <a:pt x="4064" y="7620"/>
                </a:lnTo>
                <a:lnTo>
                  <a:pt x="4088" y="7651"/>
                </a:lnTo>
                <a:lnTo>
                  <a:pt x="4112" y="7683"/>
                </a:lnTo>
                <a:lnTo>
                  <a:pt x="4134" y="7716"/>
                </a:lnTo>
                <a:lnTo>
                  <a:pt x="4153" y="7748"/>
                </a:lnTo>
                <a:lnTo>
                  <a:pt x="4173" y="7782"/>
                </a:lnTo>
                <a:lnTo>
                  <a:pt x="4191" y="7815"/>
                </a:lnTo>
                <a:lnTo>
                  <a:pt x="4207" y="7849"/>
                </a:lnTo>
                <a:lnTo>
                  <a:pt x="4223" y="7885"/>
                </a:lnTo>
                <a:lnTo>
                  <a:pt x="4235" y="7920"/>
                </a:lnTo>
                <a:lnTo>
                  <a:pt x="4246" y="7956"/>
                </a:lnTo>
                <a:lnTo>
                  <a:pt x="4256" y="7993"/>
                </a:lnTo>
                <a:lnTo>
                  <a:pt x="4264" y="8029"/>
                </a:lnTo>
                <a:lnTo>
                  <a:pt x="4270" y="8067"/>
                </a:lnTo>
                <a:lnTo>
                  <a:pt x="4276" y="8104"/>
                </a:lnTo>
                <a:lnTo>
                  <a:pt x="4278" y="8144"/>
                </a:lnTo>
                <a:lnTo>
                  <a:pt x="4278" y="8181"/>
                </a:lnTo>
                <a:lnTo>
                  <a:pt x="4278" y="8221"/>
                </a:lnTo>
                <a:lnTo>
                  <a:pt x="4274" y="8260"/>
                </a:lnTo>
                <a:lnTo>
                  <a:pt x="4268" y="8302"/>
                </a:lnTo>
                <a:lnTo>
                  <a:pt x="4260" y="8341"/>
                </a:lnTo>
                <a:lnTo>
                  <a:pt x="4250" y="8383"/>
                </a:lnTo>
                <a:lnTo>
                  <a:pt x="4238" y="8424"/>
                </a:lnTo>
                <a:lnTo>
                  <a:pt x="4225" y="8466"/>
                </a:lnTo>
                <a:lnTo>
                  <a:pt x="4209" y="8509"/>
                </a:lnTo>
                <a:lnTo>
                  <a:pt x="4189" y="8551"/>
                </a:lnTo>
                <a:lnTo>
                  <a:pt x="4167" y="8595"/>
                </a:lnTo>
                <a:lnTo>
                  <a:pt x="4144" y="8638"/>
                </a:ln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3816424" y="732049"/>
            <a:ext cx="4716016" cy="6910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1" baseline="0">
                <a:ln>
                  <a:solidFill>
                    <a:schemeClr val="bg1"/>
                  </a:solidFill>
                </a:ln>
                <a:blipFill>
                  <a:blip r:embed="rId2"/>
                  <a:stretch>
                    <a:fillRect/>
                  </a:stretch>
                </a:blipFill>
                <a:latin typeface="Tahoma" panose="020B0804030504040204" pitchFamily="34" charset="0"/>
                <a:cs typeface="Tahoma" panose="020B08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3816424" y="1841731"/>
            <a:ext cx="3528392" cy="3529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 baseline="0">
                <a:solidFill>
                  <a:schemeClr val="bg1"/>
                </a:solidFill>
                <a:latin typeface="Tahoma" panose="020B0804030504040204" pitchFamily="34" charset="0"/>
                <a:cs typeface="Tahoma" panose="020B0804030504040204" pitchFamily="34" charset="0"/>
              </a:defRPr>
            </a:lvl1pPr>
          </a:lstStyle>
          <a:p>
            <a:pPr lvl="0"/>
            <a:r>
              <a:rPr lang="en-US" altLang="ko-KR" smtClean="0"/>
              <a:t>01. Contents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4209387" y="2185062"/>
            <a:ext cx="3135428" cy="23235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Tahoma" panose="020B0804030504040204" pitchFamily="34" charset="0"/>
                <a:cs typeface="Tahoma" panose="020B0804030504040204" pitchFamily="34" charset="0"/>
              </a:defRPr>
            </a:lvl1pPr>
          </a:lstStyle>
          <a:p>
            <a:pPr lvl="0"/>
            <a:r>
              <a:rPr lang="en-US" altLang="ko-KR" smtClean="0"/>
              <a:t>01-1. contents sub title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4209387" y="2443103"/>
            <a:ext cx="3135428" cy="23235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Tahoma" panose="020B0804030504040204" pitchFamily="34" charset="0"/>
                <a:cs typeface="Tahoma" panose="020B0804030504040204" pitchFamily="34" charset="0"/>
              </a:defRPr>
            </a:lvl1pPr>
          </a:lstStyle>
          <a:p>
            <a:pPr lvl="0"/>
            <a:r>
              <a:rPr lang="en-US" altLang="ko-KR" smtClean="0"/>
              <a:t>01-2. contents sub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3816424" y="2843597"/>
            <a:ext cx="3528392" cy="3529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 baseline="0">
                <a:solidFill>
                  <a:schemeClr val="bg1"/>
                </a:solidFill>
                <a:latin typeface="Tahoma" panose="020B0804030504040204" pitchFamily="34" charset="0"/>
                <a:cs typeface="Tahoma" panose="020B0804030504040204" pitchFamily="34" charset="0"/>
              </a:defRPr>
            </a:lvl1pPr>
          </a:lstStyle>
          <a:p>
            <a:pPr lvl="0"/>
            <a:r>
              <a:rPr lang="en-US" altLang="ko-KR" smtClean="0"/>
              <a:t>02. Contents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4209387" y="3186928"/>
            <a:ext cx="3135428" cy="23235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Tahoma" panose="020B0804030504040204" pitchFamily="34" charset="0"/>
                <a:cs typeface="Tahoma" panose="020B0804030504040204" pitchFamily="34" charset="0"/>
              </a:defRPr>
            </a:lvl1pPr>
          </a:lstStyle>
          <a:p>
            <a:pPr lvl="0"/>
            <a:r>
              <a:rPr lang="en-US" altLang="ko-KR" smtClean="0"/>
              <a:t>01-1. contents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4209387" y="3444969"/>
            <a:ext cx="3135428" cy="23235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Tahoma" panose="020B0804030504040204" pitchFamily="34" charset="0"/>
                <a:cs typeface="Tahoma" panose="020B0804030504040204" pitchFamily="34" charset="0"/>
              </a:defRPr>
            </a:lvl1pPr>
          </a:lstStyle>
          <a:p>
            <a:pPr lvl="0"/>
            <a:r>
              <a:rPr lang="en-US" altLang="ko-KR" smtClean="0"/>
              <a:t>01-2. contents sub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20" hasCustomPrompt="1"/>
          </p:nvPr>
        </p:nvSpPr>
        <p:spPr>
          <a:xfrm>
            <a:off x="3816424" y="3847548"/>
            <a:ext cx="3528392" cy="3529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 baseline="0">
                <a:solidFill>
                  <a:schemeClr val="bg1"/>
                </a:solidFill>
                <a:latin typeface="Tahoma" panose="020B0804030504040204" pitchFamily="34" charset="0"/>
                <a:cs typeface="Tahoma" panose="020B0804030504040204" pitchFamily="34" charset="0"/>
              </a:defRPr>
            </a:lvl1pPr>
          </a:lstStyle>
          <a:p>
            <a:pPr lvl="0"/>
            <a:r>
              <a:rPr lang="en-US" altLang="ko-KR" smtClean="0"/>
              <a:t>03. Contents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21" hasCustomPrompt="1"/>
          </p:nvPr>
        </p:nvSpPr>
        <p:spPr>
          <a:xfrm>
            <a:off x="4209387" y="4190879"/>
            <a:ext cx="3135428" cy="23235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Tahoma" panose="020B0804030504040204" pitchFamily="34" charset="0"/>
                <a:cs typeface="Tahoma" panose="020B0804030504040204" pitchFamily="34" charset="0"/>
              </a:defRPr>
            </a:lvl1pPr>
          </a:lstStyle>
          <a:p>
            <a:pPr lvl="0"/>
            <a:r>
              <a:rPr lang="en-US" altLang="ko-KR" smtClean="0"/>
              <a:t>01-1. contents sub title</a:t>
            </a:r>
            <a:endParaRPr lang="ko-KR" altLang="en-US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22" hasCustomPrompt="1"/>
          </p:nvPr>
        </p:nvSpPr>
        <p:spPr>
          <a:xfrm>
            <a:off x="4209387" y="4448920"/>
            <a:ext cx="3135428" cy="23235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Tahoma" panose="020B0804030504040204" pitchFamily="34" charset="0"/>
                <a:cs typeface="Tahoma" panose="020B0804030504040204" pitchFamily="34" charset="0"/>
              </a:defRPr>
            </a:lvl1pPr>
          </a:lstStyle>
          <a:p>
            <a:pPr lvl="0"/>
            <a:r>
              <a:rPr lang="en-US" altLang="ko-KR" smtClean="0"/>
              <a:t>01-2. contents sub title</a:t>
            </a: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32251" y="233916"/>
            <a:ext cx="1339703" cy="13184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brightnessContrast contras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879352" y="3628883"/>
            <a:ext cx="905116" cy="112019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7" cstate="screen"/>
          <a:srcRect/>
          <a:stretch>
            <a:fillRect/>
          </a:stretch>
        </p:blipFill>
        <p:spPr>
          <a:xfrm rot="4798787">
            <a:off x="799483" y="4059329"/>
            <a:ext cx="635090" cy="642328"/>
          </a:xfrm>
          <a:prstGeom prst="rect">
            <a:avLst/>
          </a:prstGeom>
        </p:spPr>
      </p:pic>
      <p:sp>
        <p:nvSpPr>
          <p:cNvPr id="16" name="슬라이드 번호 개체 틀 6"/>
          <p:cNvSpPr txBox="1"/>
          <p:nvPr userDrawn="1"/>
        </p:nvSpPr>
        <p:spPr>
          <a:xfrm>
            <a:off x="6804248" y="1461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496982-6B67-48BF-BE88-CEE75E286A28}" type="slidenum"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=""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2107803">
            <a:off x="8057016" y="98399"/>
            <a:ext cx="549789" cy="556055"/>
          </a:xfrm>
          <a:prstGeom prst="rect">
            <a:avLst/>
          </a:prstGeom>
        </p:spPr>
      </p:pic>
      <p:grpSp>
        <p:nvGrpSpPr>
          <p:cNvPr id="20" name="그룹 19"/>
          <p:cNvGrpSpPr/>
          <p:nvPr userDrawn="1"/>
        </p:nvGrpSpPr>
        <p:grpSpPr>
          <a:xfrm>
            <a:off x="1593962" y="1787814"/>
            <a:ext cx="1628369" cy="2525769"/>
            <a:chOff x="1146700" y="1787814"/>
            <a:chExt cx="1826719" cy="2833431"/>
          </a:xfrm>
        </p:grpSpPr>
        <p:pic>
          <p:nvPicPr>
            <p:cNvPr id="18" name="그림 17"/>
            <p:cNvPicPr>
              <a:picLocks noChangeAspect="1"/>
            </p:cNvPicPr>
            <p:nvPr userDrawn="1"/>
          </p:nvPicPr>
          <p:blipFill rotWithShape="1">
            <a:blip r:embed="rId10" cstate="screen"/>
            <a:srcRect/>
            <a:stretch>
              <a:fillRect/>
            </a:stretch>
          </p:blipFill>
          <p:spPr>
            <a:xfrm>
              <a:off x="1146700" y="1787814"/>
              <a:ext cx="1123767" cy="2833431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 userDrawn="1"/>
          </p:nvPicPr>
          <p:blipFill rotWithShape="1">
            <a:blip r:embed="rId11" cstate="screen"/>
            <a:srcRect/>
            <a:stretch>
              <a:fillRect/>
            </a:stretch>
          </p:blipFill>
          <p:spPr>
            <a:xfrm rot="1341580">
              <a:off x="2265197" y="2382596"/>
              <a:ext cx="708222" cy="821933"/>
            </a:xfrm>
            <a:prstGeom prst="rect">
              <a:avLst/>
            </a:prstGeom>
          </p:spPr>
        </p:pic>
      </p:grpSp>
      <p:sp>
        <p:nvSpPr>
          <p:cNvPr id="21" name="직사각형 20"/>
          <p:cNvSpPr/>
          <p:nvPr userDrawn="1"/>
        </p:nvSpPr>
        <p:spPr>
          <a:xfrm>
            <a:off x="0" y="5069928"/>
            <a:ext cx="9144000" cy="73572"/>
          </a:xfrm>
          <a:prstGeom prst="rect">
            <a:avLst/>
          </a:prstGeom>
          <a:solidFill>
            <a:srgbClr val="042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/>
          <p:nvPr userDrawn="1"/>
        </p:nvSpPr>
        <p:spPr>
          <a:xfrm>
            <a:off x="6804248" y="1461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496982-6B67-48BF-BE88-CEE75E286A28}" type="slidenum"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2107803">
            <a:off x="8057016" y="98399"/>
            <a:ext cx="549789" cy="556055"/>
          </a:xfrm>
          <a:prstGeom prst="rect">
            <a:avLst/>
          </a:prstGeom>
        </p:spPr>
      </p:pic>
      <p:sp>
        <p:nvSpPr>
          <p:cNvPr id="4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331641" y="2741274"/>
            <a:ext cx="6292756" cy="6910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1" baseline="0">
                <a:ln>
                  <a:solidFill>
                    <a:schemeClr val="bg1"/>
                  </a:solidFill>
                </a:ln>
                <a:blipFill>
                  <a:blip r:embed="rId4"/>
                  <a:stretch>
                    <a:fillRect/>
                  </a:stretch>
                </a:blipFill>
                <a:latin typeface="Tahoma" panose="020B0804030504040204" pitchFamily="34" charset="0"/>
                <a:cs typeface="Tahoma" panose="020B0804030504040204" pitchFamily="34" charset="0"/>
              </a:defRPr>
            </a:lvl1pPr>
          </a:lstStyle>
          <a:p>
            <a:pPr lvl="0"/>
            <a:r>
              <a:rPr lang="en-US" altLang="ko-KR" smtClean="0"/>
              <a:t>Slide main title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331640" y="1589147"/>
            <a:ext cx="3430243" cy="99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6000" b="1" baseline="0">
                <a:ln w="25400">
                  <a:solidFill>
                    <a:srgbClr val="254EFB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Tahoma" panose="020B0804030504040204" pitchFamily="34" charset="0"/>
                <a:cs typeface="Tahoma" panose="020B0804030504040204" pitchFamily="34" charset="0"/>
              </a:defRPr>
            </a:lvl1pPr>
          </a:lstStyle>
          <a:p>
            <a:pPr lvl="0"/>
            <a:r>
              <a:rPr lang="en-US" altLang="ko-KR" smtClean="0"/>
              <a:t>01</a:t>
            </a:r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331640" y="3467945"/>
            <a:ext cx="6292757" cy="3998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ln>
                  <a:noFill/>
                </a:ln>
                <a:solidFill>
                  <a:schemeClr val="bg1"/>
                </a:solidFill>
                <a:latin typeface="Tahoma" panose="020B0804030504040204" pitchFamily="34" charset="0"/>
                <a:cs typeface="Tahoma" panose="020B0804030504040204" pitchFamily="34" charset="0"/>
              </a:defRPr>
            </a:lvl1pPr>
          </a:lstStyle>
          <a:p>
            <a:pPr lvl="0"/>
            <a:r>
              <a:rPr lang="en-US" altLang="ko-KR" smtClean="0"/>
              <a:t>Slide sub title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6" cstate="screen"/>
          <a:srcRect/>
          <a:stretch>
            <a:fillRect/>
          </a:stretch>
        </p:blipFill>
        <p:spPr>
          <a:xfrm rot="17880873">
            <a:off x="6681509" y="2023020"/>
            <a:ext cx="1294189" cy="13089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="" xmlns:a14="http://schemas.microsoft.com/office/drawing/2010/main">
                  <a14:imgLayer r:embed="rId8">
                    <a14:imgEffect>
                      <a14:brightnessContrast contras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51520" y="233916"/>
            <a:ext cx="1339703" cy="1318436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0" y="5069928"/>
            <a:ext cx="9144000" cy="73572"/>
          </a:xfrm>
          <a:prstGeom prst="rect">
            <a:avLst/>
          </a:prstGeom>
          <a:solidFill>
            <a:srgbClr val="042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 14"/>
          <p:cNvSpPr/>
          <p:nvPr userDrawn="1"/>
        </p:nvSpPr>
        <p:spPr bwMode="auto">
          <a:xfrm rot="1927573">
            <a:off x="4629440" y="308987"/>
            <a:ext cx="3563526" cy="5662921"/>
          </a:xfrm>
          <a:custGeom>
            <a:avLst/>
            <a:gdLst>
              <a:gd name="T0" fmla="*/ 684 w 6732"/>
              <a:gd name="T1" fmla="*/ 38 h 8636"/>
              <a:gd name="T2" fmla="*/ 474 w 6732"/>
              <a:gd name="T3" fmla="*/ 150 h 8636"/>
              <a:gd name="T4" fmla="*/ 312 w 6732"/>
              <a:gd name="T5" fmla="*/ 270 h 8636"/>
              <a:gd name="T6" fmla="*/ 162 w 6732"/>
              <a:gd name="T7" fmla="*/ 428 h 8636"/>
              <a:gd name="T8" fmla="*/ 48 w 6732"/>
              <a:gd name="T9" fmla="*/ 626 h 8636"/>
              <a:gd name="T10" fmla="*/ 14 w 6732"/>
              <a:gd name="T11" fmla="*/ 742 h 8636"/>
              <a:gd name="T12" fmla="*/ 0 w 6732"/>
              <a:gd name="T13" fmla="*/ 866 h 8636"/>
              <a:gd name="T14" fmla="*/ 6 w 6732"/>
              <a:gd name="T15" fmla="*/ 1004 h 8636"/>
              <a:gd name="T16" fmla="*/ 40 w 6732"/>
              <a:gd name="T17" fmla="*/ 1149 h 8636"/>
              <a:gd name="T18" fmla="*/ 90 w 6732"/>
              <a:gd name="T19" fmla="*/ 1237 h 8636"/>
              <a:gd name="T20" fmla="*/ 206 w 6732"/>
              <a:gd name="T21" fmla="*/ 1379 h 8636"/>
              <a:gd name="T22" fmla="*/ 328 w 6732"/>
              <a:gd name="T23" fmla="*/ 1485 h 8636"/>
              <a:gd name="T24" fmla="*/ 490 w 6732"/>
              <a:gd name="T25" fmla="*/ 1583 h 8636"/>
              <a:gd name="T26" fmla="*/ 696 w 6732"/>
              <a:gd name="T27" fmla="*/ 1661 h 8636"/>
              <a:gd name="T28" fmla="*/ 949 w 6732"/>
              <a:gd name="T29" fmla="*/ 1707 h 8636"/>
              <a:gd name="T30" fmla="*/ 1253 w 6732"/>
              <a:gd name="T31" fmla="*/ 1711 h 8636"/>
              <a:gd name="T32" fmla="*/ 1979 w 6732"/>
              <a:gd name="T33" fmla="*/ 1689 h 8636"/>
              <a:gd name="T34" fmla="*/ 2399 w 6732"/>
              <a:gd name="T35" fmla="*/ 1695 h 8636"/>
              <a:gd name="T36" fmla="*/ 2856 w 6732"/>
              <a:gd name="T37" fmla="*/ 1729 h 8636"/>
              <a:gd name="T38" fmla="*/ 3352 w 6732"/>
              <a:gd name="T39" fmla="*/ 1807 h 8636"/>
              <a:gd name="T40" fmla="*/ 3884 w 6732"/>
              <a:gd name="T41" fmla="*/ 1941 h 8636"/>
              <a:gd name="T42" fmla="*/ 4453 w 6732"/>
              <a:gd name="T43" fmla="*/ 2145 h 8636"/>
              <a:gd name="T44" fmla="*/ 4903 w 6732"/>
              <a:gd name="T45" fmla="*/ 2351 h 8636"/>
              <a:gd name="T46" fmla="*/ 5459 w 6732"/>
              <a:gd name="T47" fmla="*/ 2673 h 8636"/>
              <a:gd name="T48" fmla="*/ 5877 w 6732"/>
              <a:gd name="T49" fmla="*/ 2983 h 8636"/>
              <a:gd name="T50" fmla="*/ 6084 w 6732"/>
              <a:gd name="T51" fmla="*/ 3169 h 8636"/>
              <a:gd name="T52" fmla="*/ 6266 w 6732"/>
              <a:gd name="T53" fmla="*/ 3356 h 8636"/>
              <a:gd name="T54" fmla="*/ 6422 w 6732"/>
              <a:gd name="T55" fmla="*/ 3548 h 8636"/>
              <a:gd name="T56" fmla="*/ 6548 w 6732"/>
              <a:gd name="T57" fmla="*/ 3738 h 8636"/>
              <a:gd name="T58" fmla="*/ 6642 w 6732"/>
              <a:gd name="T59" fmla="*/ 3928 h 8636"/>
              <a:gd name="T60" fmla="*/ 6704 w 6732"/>
              <a:gd name="T61" fmla="*/ 4114 h 8636"/>
              <a:gd name="T62" fmla="*/ 6730 w 6732"/>
              <a:gd name="T63" fmla="*/ 4294 h 8636"/>
              <a:gd name="T64" fmla="*/ 6720 w 6732"/>
              <a:gd name="T65" fmla="*/ 4468 h 8636"/>
              <a:gd name="T66" fmla="*/ 6672 w 6732"/>
              <a:gd name="T67" fmla="*/ 4632 h 8636"/>
              <a:gd name="T68" fmla="*/ 6582 w 6732"/>
              <a:gd name="T69" fmla="*/ 4786 h 8636"/>
              <a:gd name="T70" fmla="*/ 6452 w 6732"/>
              <a:gd name="T71" fmla="*/ 4928 h 8636"/>
              <a:gd name="T72" fmla="*/ 6324 w 6732"/>
              <a:gd name="T73" fmla="*/ 5024 h 8636"/>
              <a:gd name="T74" fmla="*/ 6122 w 6732"/>
              <a:gd name="T75" fmla="*/ 5140 h 8636"/>
              <a:gd name="T76" fmla="*/ 5894 w 6732"/>
              <a:gd name="T77" fmla="*/ 5244 h 8636"/>
              <a:gd name="T78" fmla="*/ 5375 w 6732"/>
              <a:gd name="T79" fmla="*/ 5425 h 8636"/>
              <a:gd name="T80" fmla="*/ 4489 w 6732"/>
              <a:gd name="T81" fmla="*/ 5683 h 8636"/>
              <a:gd name="T82" fmla="*/ 3878 w 6732"/>
              <a:gd name="T83" fmla="*/ 5879 h 8636"/>
              <a:gd name="T84" fmla="*/ 3356 w 6732"/>
              <a:gd name="T85" fmla="*/ 6091 h 8636"/>
              <a:gd name="T86" fmla="*/ 3070 w 6732"/>
              <a:gd name="T87" fmla="*/ 6235 h 8636"/>
              <a:gd name="T88" fmla="*/ 2802 w 6732"/>
              <a:gd name="T89" fmla="*/ 6401 h 8636"/>
              <a:gd name="T90" fmla="*/ 2552 w 6732"/>
              <a:gd name="T91" fmla="*/ 6591 h 8636"/>
              <a:gd name="T92" fmla="*/ 2325 w 6732"/>
              <a:gd name="T93" fmla="*/ 6809 h 8636"/>
              <a:gd name="T94" fmla="*/ 2125 w 6732"/>
              <a:gd name="T95" fmla="*/ 7057 h 8636"/>
              <a:gd name="T96" fmla="*/ 2045 w 6732"/>
              <a:gd name="T97" fmla="*/ 7191 h 8636"/>
              <a:gd name="T98" fmla="*/ 1961 w 6732"/>
              <a:gd name="T99" fmla="*/ 7423 h 8636"/>
              <a:gd name="T100" fmla="*/ 1917 w 6732"/>
              <a:gd name="T101" fmla="*/ 7618 h 8636"/>
              <a:gd name="T102" fmla="*/ 1895 w 6732"/>
              <a:gd name="T103" fmla="*/ 7852 h 8636"/>
              <a:gd name="T104" fmla="*/ 1907 w 6732"/>
              <a:gd name="T105" fmla="*/ 8116 h 8636"/>
              <a:gd name="T106" fmla="*/ 1967 w 6732"/>
              <a:gd name="T107" fmla="*/ 8406 h 8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732" h="8636">
                <a:moveTo>
                  <a:pt x="772" y="0"/>
                </a:moveTo>
                <a:lnTo>
                  <a:pt x="772" y="0"/>
                </a:lnTo>
                <a:lnTo>
                  <a:pt x="730" y="16"/>
                </a:lnTo>
                <a:lnTo>
                  <a:pt x="684" y="38"/>
                </a:lnTo>
                <a:lnTo>
                  <a:pt x="622" y="66"/>
                </a:lnTo>
                <a:lnTo>
                  <a:pt x="552" y="104"/>
                </a:lnTo>
                <a:lnTo>
                  <a:pt x="514" y="126"/>
                </a:lnTo>
                <a:lnTo>
                  <a:pt x="474" y="150"/>
                </a:lnTo>
                <a:lnTo>
                  <a:pt x="434" y="176"/>
                </a:lnTo>
                <a:lnTo>
                  <a:pt x="394" y="204"/>
                </a:lnTo>
                <a:lnTo>
                  <a:pt x="352" y="236"/>
                </a:lnTo>
                <a:lnTo>
                  <a:pt x="312" y="270"/>
                </a:lnTo>
                <a:lnTo>
                  <a:pt x="272" y="306"/>
                </a:lnTo>
                <a:lnTo>
                  <a:pt x="234" y="344"/>
                </a:lnTo>
                <a:lnTo>
                  <a:pt x="196" y="384"/>
                </a:lnTo>
                <a:lnTo>
                  <a:pt x="162" y="428"/>
                </a:lnTo>
                <a:lnTo>
                  <a:pt x="128" y="474"/>
                </a:lnTo>
                <a:lnTo>
                  <a:pt x="98" y="522"/>
                </a:lnTo>
                <a:lnTo>
                  <a:pt x="72" y="574"/>
                </a:lnTo>
                <a:lnTo>
                  <a:pt x="48" y="626"/>
                </a:lnTo>
                <a:lnTo>
                  <a:pt x="38" y="654"/>
                </a:lnTo>
                <a:lnTo>
                  <a:pt x="30" y="682"/>
                </a:lnTo>
                <a:lnTo>
                  <a:pt x="22" y="712"/>
                </a:lnTo>
                <a:lnTo>
                  <a:pt x="14" y="742"/>
                </a:lnTo>
                <a:lnTo>
                  <a:pt x="8" y="772"/>
                </a:lnTo>
                <a:lnTo>
                  <a:pt x="4" y="802"/>
                </a:lnTo>
                <a:lnTo>
                  <a:pt x="2" y="834"/>
                </a:lnTo>
                <a:lnTo>
                  <a:pt x="0" y="866"/>
                </a:lnTo>
                <a:lnTo>
                  <a:pt x="0" y="900"/>
                </a:lnTo>
                <a:lnTo>
                  <a:pt x="0" y="934"/>
                </a:lnTo>
                <a:lnTo>
                  <a:pt x="2" y="968"/>
                </a:lnTo>
                <a:lnTo>
                  <a:pt x="6" y="1004"/>
                </a:lnTo>
                <a:lnTo>
                  <a:pt x="12" y="1038"/>
                </a:lnTo>
                <a:lnTo>
                  <a:pt x="20" y="1076"/>
                </a:lnTo>
                <a:lnTo>
                  <a:pt x="30" y="1111"/>
                </a:lnTo>
                <a:lnTo>
                  <a:pt x="40" y="1149"/>
                </a:lnTo>
                <a:lnTo>
                  <a:pt x="40" y="1149"/>
                </a:lnTo>
                <a:lnTo>
                  <a:pt x="52" y="1173"/>
                </a:lnTo>
                <a:lnTo>
                  <a:pt x="68" y="1201"/>
                </a:lnTo>
                <a:lnTo>
                  <a:pt x="90" y="1237"/>
                </a:lnTo>
                <a:lnTo>
                  <a:pt x="120" y="1281"/>
                </a:lnTo>
                <a:lnTo>
                  <a:pt x="160" y="1327"/>
                </a:lnTo>
                <a:lnTo>
                  <a:pt x="182" y="1353"/>
                </a:lnTo>
                <a:lnTo>
                  <a:pt x="206" y="1379"/>
                </a:lnTo>
                <a:lnTo>
                  <a:pt x="234" y="1405"/>
                </a:lnTo>
                <a:lnTo>
                  <a:pt x="262" y="1431"/>
                </a:lnTo>
                <a:lnTo>
                  <a:pt x="294" y="1457"/>
                </a:lnTo>
                <a:lnTo>
                  <a:pt x="328" y="1485"/>
                </a:lnTo>
                <a:lnTo>
                  <a:pt x="364" y="1509"/>
                </a:lnTo>
                <a:lnTo>
                  <a:pt x="404" y="1535"/>
                </a:lnTo>
                <a:lnTo>
                  <a:pt x="446" y="1559"/>
                </a:lnTo>
                <a:lnTo>
                  <a:pt x="490" y="1583"/>
                </a:lnTo>
                <a:lnTo>
                  <a:pt x="536" y="1605"/>
                </a:lnTo>
                <a:lnTo>
                  <a:pt x="588" y="1625"/>
                </a:lnTo>
                <a:lnTo>
                  <a:pt x="640" y="1645"/>
                </a:lnTo>
                <a:lnTo>
                  <a:pt x="696" y="1661"/>
                </a:lnTo>
                <a:lnTo>
                  <a:pt x="754" y="1677"/>
                </a:lnTo>
                <a:lnTo>
                  <a:pt x="816" y="1689"/>
                </a:lnTo>
                <a:lnTo>
                  <a:pt x="881" y="1699"/>
                </a:lnTo>
                <a:lnTo>
                  <a:pt x="949" y="1707"/>
                </a:lnTo>
                <a:lnTo>
                  <a:pt x="1021" y="1711"/>
                </a:lnTo>
                <a:lnTo>
                  <a:pt x="1095" y="1713"/>
                </a:lnTo>
                <a:lnTo>
                  <a:pt x="1095" y="1713"/>
                </a:lnTo>
                <a:lnTo>
                  <a:pt x="1253" y="1711"/>
                </a:lnTo>
                <a:lnTo>
                  <a:pt x="1421" y="1707"/>
                </a:lnTo>
                <a:lnTo>
                  <a:pt x="1597" y="1699"/>
                </a:lnTo>
                <a:lnTo>
                  <a:pt x="1783" y="1693"/>
                </a:lnTo>
                <a:lnTo>
                  <a:pt x="1979" y="1689"/>
                </a:lnTo>
                <a:lnTo>
                  <a:pt x="2081" y="1689"/>
                </a:lnTo>
                <a:lnTo>
                  <a:pt x="2185" y="1689"/>
                </a:lnTo>
                <a:lnTo>
                  <a:pt x="2291" y="1691"/>
                </a:lnTo>
                <a:lnTo>
                  <a:pt x="2399" y="1695"/>
                </a:lnTo>
                <a:lnTo>
                  <a:pt x="2511" y="1701"/>
                </a:lnTo>
                <a:lnTo>
                  <a:pt x="2622" y="1707"/>
                </a:lnTo>
                <a:lnTo>
                  <a:pt x="2738" y="1717"/>
                </a:lnTo>
                <a:lnTo>
                  <a:pt x="2856" y="1729"/>
                </a:lnTo>
                <a:lnTo>
                  <a:pt x="2976" y="1743"/>
                </a:lnTo>
                <a:lnTo>
                  <a:pt x="3100" y="1761"/>
                </a:lnTo>
                <a:lnTo>
                  <a:pt x="3224" y="1783"/>
                </a:lnTo>
                <a:lnTo>
                  <a:pt x="3352" y="1807"/>
                </a:lnTo>
                <a:lnTo>
                  <a:pt x="3482" y="1833"/>
                </a:lnTo>
                <a:lnTo>
                  <a:pt x="3614" y="1865"/>
                </a:lnTo>
                <a:lnTo>
                  <a:pt x="3748" y="1901"/>
                </a:lnTo>
                <a:lnTo>
                  <a:pt x="3884" y="1941"/>
                </a:lnTo>
                <a:lnTo>
                  <a:pt x="4024" y="1985"/>
                </a:lnTo>
                <a:lnTo>
                  <a:pt x="4166" y="2033"/>
                </a:lnTo>
                <a:lnTo>
                  <a:pt x="4307" y="2087"/>
                </a:lnTo>
                <a:lnTo>
                  <a:pt x="4453" y="2145"/>
                </a:lnTo>
                <a:lnTo>
                  <a:pt x="4603" y="2209"/>
                </a:lnTo>
                <a:lnTo>
                  <a:pt x="4753" y="2277"/>
                </a:lnTo>
                <a:lnTo>
                  <a:pt x="4753" y="2277"/>
                </a:lnTo>
                <a:lnTo>
                  <a:pt x="4903" y="2351"/>
                </a:lnTo>
                <a:lnTo>
                  <a:pt x="5049" y="2427"/>
                </a:lnTo>
                <a:lnTo>
                  <a:pt x="5189" y="2507"/>
                </a:lnTo>
                <a:lnTo>
                  <a:pt x="5327" y="2589"/>
                </a:lnTo>
                <a:lnTo>
                  <a:pt x="5459" y="2673"/>
                </a:lnTo>
                <a:lnTo>
                  <a:pt x="5585" y="2759"/>
                </a:lnTo>
                <a:lnTo>
                  <a:pt x="5707" y="2847"/>
                </a:lnTo>
                <a:lnTo>
                  <a:pt x="5823" y="2937"/>
                </a:lnTo>
                <a:lnTo>
                  <a:pt x="5877" y="2983"/>
                </a:lnTo>
                <a:lnTo>
                  <a:pt x="5932" y="3029"/>
                </a:lnTo>
                <a:lnTo>
                  <a:pt x="5984" y="3075"/>
                </a:lnTo>
                <a:lnTo>
                  <a:pt x="6036" y="3123"/>
                </a:lnTo>
                <a:lnTo>
                  <a:pt x="6084" y="3169"/>
                </a:lnTo>
                <a:lnTo>
                  <a:pt x="6132" y="3215"/>
                </a:lnTo>
                <a:lnTo>
                  <a:pt x="6180" y="3262"/>
                </a:lnTo>
                <a:lnTo>
                  <a:pt x="6224" y="3310"/>
                </a:lnTo>
                <a:lnTo>
                  <a:pt x="6266" y="3356"/>
                </a:lnTo>
                <a:lnTo>
                  <a:pt x="6308" y="3404"/>
                </a:lnTo>
                <a:lnTo>
                  <a:pt x="6348" y="3452"/>
                </a:lnTo>
                <a:lnTo>
                  <a:pt x="6386" y="3500"/>
                </a:lnTo>
                <a:lnTo>
                  <a:pt x="6422" y="3548"/>
                </a:lnTo>
                <a:lnTo>
                  <a:pt x="6456" y="3596"/>
                </a:lnTo>
                <a:lnTo>
                  <a:pt x="6488" y="3644"/>
                </a:lnTo>
                <a:lnTo>
                  <a:pt x="6518" y="3690"/>
                </a:lnTo>
                <a:lnTo>
                  <a:pt x="6548" y="3738"/>
                </a:lnTo>
                <a:lnTo>
                  <a:pt x="6574" y="3786"/>
                </a:lnTo>
                <a:lnTo>
                  <a:pt x="6598" y="3834"/>
                </a:lnTo>
                <a:lnTo>
                  <a:pt x="6622" y="3880"/>
                </a:lnTo>
                <a:lnTo>
                  <a:pt x="6642" y="3928"/>
                </a:lnTo>
                <a:lnTo>
                  <a:pt x="6660" y="3974"/>
                </a:lnTo>
                <a:lnTo>
                  <a:pt x="6678" y="4020"/>
                </a:lnTo>
                <a:lnTo>
                  <a:pt x="6692" y="4068"/>
                </a:lnTo>
                <a:lnTo>
                  <a:pt x="6704" y="4114"/>
                </a:lnTo>
                <a:lnTo>
                  <a:pt x="6714" y="4158"/>
                </a:lnTo>
                <a:lnTo>
                  <a:pt x="6722" y="4204"/>
                </a:lnTo>
                <a:lnTo>
                  <a:pt x="6726" y="4250"/>
                </a:lnTo>
                <a:lnTo>
                  <a:pt x="6730" y="4294"/>
                </a:lnTo>
                <a:lnTo>
                  <a:pt x="6732" y="4338"/>
                </a:lnTo>
                <a:lnTo>
                  <a:pt x="6730" y="4382"/>
                </a:lnTo>
                <a:lnTo>
                  <a:pt x="6726" y="4424"/>
                </a:lnTo>
                <a:lnTo>
                  <a:pt x="6720" y="4468"/>
                </a:lnTo>
                <a:lnTo>
                  <a:pt x="6712" y="4510"/>
                </a:lnTo>
                <a:lnTo>
                  <a:pt x="6700" y="4550"/>
                </a:lnTo>
                <a:lnTo>
                  <a:pt x="6688" y="4592"/>
                </a:lnTo>
                <a:lnTo>
                  <a:pt x="6672" y="4632"/>
                </a:lnTo>
                <a:lnTo>
                  <a:pt x="6654" y="4672"/>
                </a:lnTo>
                <a:lnTo>
                  <a:pt x="6632" y="4710"/>
                </a:lnTo>
                <a:lnTo>
                  <a:pt x="6608" y="4748"/>
                </a:lnTo>
                <a:lnTo>
                  <a:pt x="6582" y="4786"/>
                </a:lnTo>
                <a:lnTo>
                  <a:pt x="6554" y="4822"/>
                </a:lnTo>
                <a:lnTo>
                  <a:pt x="6522" y="4858"/>
                </a:lnTo>
                <a:lnTo>
                  <a:pt x="6488" y="4894"/>
                </a:lnTo>
                <a:lnTo>
                  <a:pt x="6452" y="4928"/>
                </a:lnTo>
                <a:lnTo>
                  <a:pt x="6412" y="4960"/>
                </a:lnTo>
                <a:lnTo>
                  <a:pt x="6370" y="4992"/>
                </a:lnTo>
                <a:lnTo>
                  <a:pt x="6324" y="5024"/>
                </a:lnTo>
                <a:lnTo>
                  <a:pt x="6324" y="5024"/>
                </a:lnTo>
                <a:lnTo>
                  <a:pt x="6276" y="5054"/>
                </a:lnTo>
                <a:lnTo>
                  <a:pt x="6226" y="5084"/>
                </a:lnTo>
                <a:lnTo>
                  <a:pt x="6176" y="5112"/>
                </a:lnTo>
                <a:lnTo>
                  <a:pt x="6122" y="5140"/>
                </a:lnTo>
                <a:lnTo>
                  <a:pt x="6068" y="5168"/>
                </a:lnTo>
                <a:lnTo>
                  <a:pt x="6012" y="5194"/>
                </a:lnTo>
                <a:lnTo>
                  <a:pt x="5954" y="5220"/>
                </a:lnTo>
                <a:lnTo>
                  <a:pt x="5894" y="5244"/>
                </a:lnTo>
                <a:lnTo>
                  <a:pt x="5773" y="5292"/>
                </a:lnTo>
                <a:lnTo>
                  <a:pt x="5645" y="5338"/>
                </a:lnTo>
                <a:lnTo>
                  <a:pt x="5511" y="5384"/>
                </a:lnTo>
                <a:lnTo>
                  <a:pt x="5375" y="5425"/>
                </a:lnTo>
                <a:lnTo>
                  <a:pt x="5233" y="5469"/>
                </a:lnTo>
                <a:lnTo>
                  <a:pt x="5089" y="5511"/>
                </a:lnTo>
                <a:lnTo>
                  <a:pt x="4793" y="5595"/>
                </a:lnTo>
                <a:lnTo>
                  <a:pt x="4489" y="5683"/>
                </a:lnTo>
                <a:lnTo>
                  <a:pt x="4337" y="5729"/>
                </a:lnTo>
                <a:lnTo>
                  <a:pt x="4184" y="5777"/>
                </a:lnTo>
                <a:lnTo>
                  <a:pt x="4030" y="5827"/>
                </a:lnTo>
                <a:lnTo>
                  <a:pt x="3878" y="5879"/>
                </a:lnTo>
                <a:lnTo>
                  <a:pt x="3726" y="5935"/>
                </a:lnTo>
                <a:lnTo>
                  <a:pt x="3576" y="5995"/>
                </a:lnTo>
                <a:lnTo>
                  <a:pt x="3428" y="6059"/>
                </a:lnTo>
                <a:lnTo>
                  <a:pt x="3356" y="6091"/>
                </a:lnTo>
                <a:lnTo>
                  <a:pt x="3282" y="6125"/>
                </a:lnTo>
                <a:lnTo>
                  <a:pt x="3212" y="6161"/>
                </a:lnTo>
                <a:lnTo>
                  <a:pt x="3140" y="6197"/>
                </a:lnTo>
                <a:lnTo>
                  <a:pt x="3070" y="6235"/>
                </a:lnTo>
                <a:lnTo>
                  <a:pt x="3002" y="6275"/>
                </a:lnTo>
                <a:lnTo>
                  <a:pt x="2934" y="6317"/>
                </a:lnTo>
                <a:lnTo>
                  <a:pt x="2868" y="6359"/>
                </a:lnTo>
                <a:lnTo>
                  <a:pt x="2802" y="6401"/>
                </a:lnTo>
                <a:lnTo>
                  <a:pt x="2736" y="6447"/>
                </a:lnTo>
                <a:lnTo>
                  <a:pt x="2674" y="6493"/>
                </a:lnTo>
                <a:lnTo>
                  <a:pt x="2612" y="6541"/>
                </a:lnTo>
                <a:lnTo>
                  <a:pt x="2552" y="6591"/>
                </a:lnTo>
                <a:lnTo>
                  <a:pt x="2493" y="6643"/>
                </a:lnTo>
                <a:lnTo>
                  <a:pt x="2435" y="6697"/>
                </a:lnTo>
                <a:lnTo>
                  <a:pt x="2379" y="6751"/>
                </a:lnTo>
                <a:lnTo>
                  <a:pt x="2325" y="6809"/>
                </a:lnTo>
                <a:lnTo>
                  <a:pt x="2273" y="6867"/>
                </a:lnTo>
                <a:lnTo>
                  <a:pt x="2221" y="6929"/>
                </a:lnTo>
                <a:lnTo>
                  <a:pt x="2171" y="6991"/>
                </a:lnTo>
                <a:lnTo>
                  <a:pt x="2125" y="7057"/>
                </a:lnTo>
                <a:lnTo>
                  <a:pt x="2079" y="7123"/>
                </a:lnTo>
                <a:lnTo>
                  <a:pt x="2079" y="7123"/>
                </a:lnTo>
                <a:lnTo>
                  <a:pt x="2063" y="7153"/>
                </a:lnTo>
                <a:lnTo>
                  <a:pt x="2045" y="7191"/>
                </a:lnTo>
                <a:lnTo>
                  <a:pt x="2023" y="7243"/>
                </a:lnTo>
                <a:lnTo>
                  <a:pt x="1999" y="7305"/>
                </a:lnTo>
                <a:lnTo>
                  <a:pt x="1973" y="7381"/>
                </a:lnTo>
                <a:lnTo>
                  <a:pt x="1961" y="7423"/>
                </a:lnTo>
                <a:lnTo>
                  <a:pt x="1949" y="7469"/>
                </a:lnTo>
                <a:lnTo>
                  <a:pt x="1937" y="7517"/>
                </a:lnTo>
                <a:lnTo>
                  <a:pt x="1927" y="7566"/>
                </a:lnTo>
                <a:lnTo>
                  <a:pt x="1917" y="7618"/>
                </a:lnTo>
                <a:lnTo>
                  <a:pt x="1909" y="7674"/>
                </a:lnTo>
                <a:lnTo>
                  <a:pt x="1903" y="7730"/>
                </a:lnTo>
                <a:lnTo>
                  <a:pt x="1899" y="7790"/>
                </a:lnTo>
                <a:lnTo>
                  <a:pt x="1895" y="7852"/>
                </a:lnTo>
                <a:lnTo>
                  <a:pt x="1895" y="7914"/>
                </a:lnTo>
                <a:lnTo>
                  <a:pt x="1897" y="7980"/>
                </a:lnTo>
                <a:lnTo>
                  <a:pt x="1901" y="8048"/>
                </a:lnTo>
                <a:lnTo>
                  <a:pt x="1907" y="8116"/>
                </a:lnTo>
                <a:lnTo>
                  <a:pt x="1917" y="8186"/>
                </a:lnTo>
                <a:lnTo>
                  <a:pt x="1931" y="8258"/>
                </a:lnTo>
                <a:lnTo>
                  <a:pt x="1947" y="8332"/>
                </a:lnTo>
                <a:lnTo>
                  <a:pt x="1967" y="8406"/>
                </a:lnTo>
                <a:lnTo>
                  <a:pt x="1991" y="8482"/>
                </a:lnTo>
                <a:lnTo>
                  <a:pt x="2019" y="8558"/>
                </a:lnTo>
                <a:lnTo>
                  <a:pt x="2051" y="8636"/>
                </a:ln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804248" y="14610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D496982-6B67-48BF-BE88-CEE75E286A2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318976" y="76878"/>
            <a:ext cx="8357479" cy="4598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 baseline="0">
                <a:ln>
                  <a:solidFill>
                    <a:schemeClr val="bg1"/>
                  </a:solidFill>
                </a:ln>
                <a:blipFill>
                  <a:blip r:embed="rId2"/>
                  <a:stretch>
                    <a:fillRect/>
                  </a:stretch>
                </a:blipFill>
                <a:latin typeface="Tahoma" panose="020B0804030504040204" pitchFamily="34" charset="0"/>
                <a:cs typeface="Tahoma" panose="020B0804030504040204" pitchFamily="34" charset="0"/>
              </a:defRPr>
            </a:lvl1pPr>
          </a:lstStyle>
          <a:p>
            <a:pPr lvl="0"/>
            <a:r>
              <a:rPr lang="en-US" altLang="ko-KR" smtClean="0"/>
              <a:t>Sllide main title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318976" y="550774"/>
            <a:ext cx="8357480" cy="240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n>
                  <a:noFill/>
                </a:ln>
                <a:solidFill>
                  <a:schemeClr val="bg1"/>
                </a:solidFill>
                <a:latin typeface="Tahoma" panose="020B0804030504040204" pitchFamily="34" charset="0"/>
                <a:cs typeface="Tahoma" panose="020B0804030504040204" pitchFamily="34" charset="0"/>
              </a:defRPr>
            </a:lvl1pPr>
          </a:lstStyle>
          <a:p>
            <a:pPr lvl="0"/>
            <a:r>
              <a:rPr lang="en-US" altLang="ko-KR" smtClean="0"/>
              <a:t>Slide sub title</a:t>
            </a: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0" y="845993"/>
            <a:ext cx="9122735" cy="0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2107803">
            <a:off x="8057016" y="98399"/>
            <a:ext cx="549789" cy="556055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5069928"/>
            <a:ext cx="9144000" cy="73572"/>
          </a:xfrm>
          <a:prstGeom prst="rect">
            <a:avLst/>
          </a:prstGeom>
          <a:solidFill>
            <a:srgbClr val="042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587937" y="156489"/>
            <a:ext cx="2735746" cy="3024680"/>
          </a:xfrm>
          <a:prstGeom prst="rect">
            <a:avLst/>
          </a:prstGeom>
        </p:spPr>
      </p:pic>
      <p:sp>
        <p:nvSpPr>
          <p:cNvPr id="2" name="Freeform 14"/>
          <p:cNvSpPr/>
          <p:nvPr userDrawn="1"/>
        </p:nvSpPr>
        <p:spPr bwMode="auto">
          <a:xfrm rot="6224017" flipH="1">
            <a:off x="3335209" y="-2643236"/>
            <a:ext cx="2844846" cy="9545642"/>
          </a:xfrm>
          <a:custGeom>
            <a:avLst/>
            <a:gdLst>
              <a:gd name="T0" fmla="*/ 684 w 6732"/>
              <a:gd name="T1" fmla="*/ 38 h 8636"/>
              <a:gd name="T2" fmla="*/ 474 w 6732"/>
              <a:gd name="T3" fmla="*/ 150 h 8636"/>
              <a:gd name="T4" fmla="*/ 312 w 6732"/>
              <a:gd name="T5" fmla="*/ 270 h 8636"/>
              <a:gd name="T6" fmla="*/ 162 w 6732"/>
              <a:gd name="T7" fmla="*/ 428 h 8636"/>
              <a:gd name="T8" fmla="*/ 48 w 6732"/>
              <a:gd name="T9" fmla="*/ 626 h 8636"/>
              <a:gd name="T10" fmla="*/ 14 w 6732"/>
              <a:gd name="T11" fmla="*/ 742 h 8636"/>
              <a:gd name="T12" fmla="*/ 0 w 6732"/>
              <a:gd name="T13" fmla="*/ 866 h 8636"/>
              <a:gd name="T14" fmla="*/ 6 w 6732"/>
              <a:gd name="T15" fmla="*/ 1004 h 8636"/>
              <a:gd name="T16" fmla="*/ 40 w 6732"/>
              <a:gd name="T17" fmla="*/ 1149 h 8636"/>
              <a:gd name="T18" fmla="*/ 90 w 6732"/>
              <a:gd name="T19" fmla="*/ 1237 h 8636"/>
              <a:gd name="T20" fmla="*/ 206 w 6732"/>
              <a:gd name="T21" fmla="*/ 1379 h 8636"/>
              <a:gd name="T22" fmla="*/ 328 w 6732"/>
              <a:gd name="T23" fmla="*/ 1485 h 8636"/>
              <a:gd name="T24" fmla="*/ 490 w 6732"/>
              <a:gd name="T25" fmla="*/ 1583 h 8636"/>
              <a:gd name="T26" fmla="*/ 696 w 6732"/>
              <a:gd name="T27" fmla="*/ 1661 h 8636"/>
              <a:gd name="T28" fmla="*/ 949 w 6732"/>
              <a:gd name="T29" fmla="*/ 1707 h 8636"/>
              <a:gd name="T30" fmla="*/ 1253 w 6732"/>
              <a:gd name="T31" fmla="*/ 1711 h 8636"/>
              <a:gd name="T32" fmla="*/ 1979 w 6732"/>
              <a:gd name="T33" fmla="*/ 1689 h 8636"/>
              <a:gd name="T34" fmla="*/ 2399 w 6732"/>
              <a:gd name="T35" fmla="*/ 1695 h 8636"/>
              <a:gd name="T36" fmla="*/ 2856 w 6732"/>
              <a:gd name="T37" fmla="*/ 1729 h 8636"/>
              <a:gd name="T38" fmla="*/ 3352 w 6732"/>
              <a:gd name="T39" fmla="*/ 1807 h 8636"/>
              <a:gd name="T40" fmla="*/ 3884 w 6732"/>
              <a:gd name="T41" fmla="*/ 1941 h 8636"/>
              <a:gd name="T42" fmla="*/ 4453 w 6732"/>
              <a:gd name="T43" fmla="*/ 2145 h 8636"/>
              <a:gd name="T44" fmla="*/ 4903 w 6732"/>
              <a:gd name="T45" fmla="*/ 2351 h 8636"/>
              <a:gd name="T46" fmla="*/ 5459 w 6732"/>
              <a:gd name="T47" fmla="*/ 2673 h 8636"/>
              <a:gd name="T48" fmla="*/ 5877 w 6732"/>
              <a:gd name="T49" fmla="*/ 2983 h 8636"/>
              <a:gd name="T50" fmla="*/ 6084 w 6732"/>
              <a:gd name="T51" fmla="*/ 3169 h 8636"/>
              <a:gd name="T52" fmla="*/ 6266 w 6732"/>
              <a:gd name="T53" fmla="*/ 3356 h 8636"/>
              <a:gd name="T54" fmla="*/ 6422 w 6732"/>
              <a:gd name="T55" fmla="*/ 3548 h 8636"/>
              <a:gd name="T56" fmla="*/ 6548 w 6732"/>
              <a:gd name="T57" fmla="*/ 3738 h 8636"/>
              <a:gd name="T58" fmla="*/ 6642 w 6732"/>
              <a:gd name="T59" fmla="*/ 3928 h 8636"/>
              <a:gd name="T60" fmla="*/ 6704 w 6732"/>
              <a:gd name="T61" fmla="*/ 4114 h 8636"/>
              <a:gd name="T62" fmla="*/ 6730 w 6732"/>
              <a:gd name="T63" fmla="*/ 4294 h 8636"/>
              <a:gd name="T64" fmla="*/ 6720 w 6732"/>
              <a:gd name="T65" fmla="*/ 4468 h 8636"/>
              <a:gd name="T66" fmla="*/ 6672 w 6732"/>
              <a:gd name="T67" fmla="*/ 4632 h 8636"/>
              <a:gd name="T68" fmla="*/ 6582 w 6732"/>
              <a:gd name="T69" fmla="*/ 4786 h 8636"/>
              <a:gd name="T70" fmla="*/ 6452 w 6732"/>
              <a:gd name="T71" fmla="*/ 4928 h 8636"/>
              <a:gd name="T72" fmla="*/ 6324 w 6732"/>
              <a:gd name="T73" fmla="*/ 5024 h 8636"/>
              <a:gd name="T74" fmla="*/ 6122 w 6732"/>
              <a:gd name="T75" fmla="*/ 5140 h 8636"/>
              <a:gd name="T76" fmla="*/ 5894 w 6732"/>
              <a:gd name="T77" fmla="*/ 5244 h 8636"/>
              <a:gd name="T78" fmla="*/ 5375 w 6732"/>
              <a:gd name="T79" fmla="*/ 5425 h 8636"/>
              <a:gd name="T80" fmla="*/ 4489 w 6732"/>
              <a:gd name="T81" fmla="*/ 5683 h 8636"/>
              <a:gd name="T82" fmla="*/ 3878 w 6732"/>
              <a:gd name="T83" fmla="*/ 5879 h 8636"/>
              <a:gd name="T84" fmla="*/ 3356 w 6732"/>
              <a:gd name="T85" fmla="*/ 6091 h 8636"/>
              <a:gd name="T86" fmla="*/ 3070 w 6732"/>
              <a:gd name="T87" fmla="*/ 6235 h 8636"/>
              <a:gd name="T88" fmla="*/ 2802 w 6732"/>
              <a:gd name="T89" fmla="*/ 6401 h 8636"/>
              <a:gd name="T90" fmla="*/ 2552 w 6732"/>
              <a:gd name="T91" fmla="*/ 6591 h 8636"/>
              <a:gd name="T92" fmla="*/ 2325 w 6732"/>
              <a:gd name="T93" fmla="*/ 6809 h 8636"/>
              <a:gd name="T94" fmla="*/ 2125 w 6732"/>
              <a:gd name="T95" fmla="*/ 7057 h 8636"/>
              <a:gd name="T96" fmla="*/ 2045 w 6732"/>
              <a:gd name="T97" fmla="*/ 7191 h 8636"/>
              <a:gd name="T98" fmla="*/ 1961 w 6732"/>
              <a:gd name="T99" fmla="*/ 7423 h 8636"/>
              <a:gd name="T100" fmla="*/ 1917 w 6732"/>
              <a:gd name="T101" fmla="*/ 7618 h 8636"/>
              <a:gd name="T102" fmla="*/ 1895 w 6732"/>
              <a:gd name="T103" fmla="*/ 7852 h 8636"/>
              <a:gd name="T104" fmla="*/ 1907 w 6732"/>
              <a:gd name="T105" fmla="*/ 8116 h 8636"/>
              <a:gd name="T106" fmla="*/ 1967 w 6732"/>
              <a:gd name="T107" fmla="*/ 8406 h 8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732" h="8636">
                <a:moveTo>
                  <a:pt x="772" y="0"/>
                </a:moveTo>
                <a:lnTo>
                  <a:pt x="772" y="0"/>
                </a:lnTo>
                <a:lnTo>
                  <a:pt x="730" y="16"/>
                </a:lnTo>
                <a:lnTo>
                  <a:pt x="684" y="38"/>
                </a:lnTo>
                <a:lnTo>
                  <a:pt x="622" y="66"/>
                </a:lnTo>
                <a:lnTo>
                  <a:pt x="552" y="104"/>
                </a:lnTo>
                <a:lnTo>
                  <a:pt x="514" y="126"/>
                </a:lnTo>
                <a:lnTo>
                  <a:pt x="474" y="150"/>
                </a:lnTo>
                <a:lnTo>
                  <a:pt x="434" y="176"/>
                </a:lnTo>
                <a:lnTo>
                  <a:pt x="394" y="204"/>
                </a:lnTo>
                <a:lnTo>
                  <a:pt x="352" y="236"/>
                </a:lnTo>
                <a:lnTo>
                  <a:pt x="312" y="270"/>
                </a:lnTo>
                <a:lnTo>
                  <a:pt x="272" y="306"/>
                </a:lnTo>
                <a:lnTo>
                  <a:pt x="234" y="344"/>
                </a:lnTo>
                <a:lnTo>
                  <a:pt x="196" y="384"/>
                </a:lnTo>
                <a:lnTo>
                  <a:pt x="162" y="428"/>
                </a:lnTo>
                <a:lnTo>
                  <a:pt x="128" y="474"/>
                </a:lnTo>
                <a:lnTo>
                  <a:pt x="98" y="522"/>
                </a:lnTo>
                <a:lnTo>
                  <a:pt x="72" y="574"/>
                </a:lnTo>
                <a:lnTo>
                  <a:pt x="48" y="626"/>
                </a:lnTo>
                <a:lnTo>
                  <a:pt x="38" y="654"/>
                </a:lnTo>
                <a:lnTo>
                  <a:pt x="30" y="682"/>
                </a:lnTo>
                <a:lnTo>
                  <a:pt x="22" y="712"/>
                </a:lnTo>
                <a:lnTo>
                  <a:pt x="14" y="742"/>
                </a:lnTo>
                <a:lnTo>
                  <a:pt x="8" y="772"/>
                </a:lnTo>
                <a:lnTo>
                  <a:pt x="4" y="802"/>
                </a:lnTo>
                <a:lnTo>
                  <a:pt x="2" y="834"/>
                </a:lnTo>
                <a:lnTo>
                  <a:pt x="0" y="866"/>
                </a:lnTo>
                <a:lnTo>
                  <a:pt x="0" y="900"/>
                </a:lnTo>
                <a:lnTo>
                  <a:pt x="0" y="934"/>
                </a:lnTo>
                <a:lnTo>
                  <a:pt x="2" y="968"/>
                </a:lnTo>
                <a:lnTo>
                  <a:pt x="6" y="1004"/>
                </a:lnTo>
                <a:lnTo>
                  <a:pt x="12" y="1038"/>
                </a:lnTo>
                <a:lnTo>
                  <a:pt x="20" y="1076"/>
                </a:lnTo>
                <a:lnTo>
                  <a:pt x="30" y="1111"/>
                </a:lnTo>
                <a:lnTo>
                  <a:pt x="40" y="1149"/>
                </a:lnTo>
                <a:lnTo>
                  <a:pt x="40" y="1149"/>
                </a:lnTo>
                <a:lnTo>
                  <a:pt x="52" y="1173"/>
                </a:lnTo>
                <a:lnTo>
                  <a:pt x="68" y="1201"/>
                </a:lnTo>
                <a:lnTo>
                  <a:pt x="90" y="1237"/>
                </a:lnTo>
                <a:lnTo>
                  <a:pt x="120" y="1281"/>
                </a:lnTo>
                <a:lnTo>
                  <a:pt x="160" y="1327"/>
                </a:lnTo>
                <a:lnTo>
                  <a:pt x="182" y="1353"/>
                </a:lnTo>
                <a:lnTo>
                  <a:pt x="206" y="1379"/>
                </a:lnTo>
                <a:lnTo>
                  <a:pt x="234" y="1405"/>
                </a:lnTo>
                <a:lnTo>
                  <a:pt x="262" y="1431"/>
                </a:lnTo>
                <a:lnTo>
                  <a:pt x="294" y="1457"/>
                </a:lnTo>
                <a:lnTo>
                  <a:pt x="328" y="1485"/>
                </a:lnTo>
                <a:lnTo>
                  <a:pt x="364" y="1509"/>
                </a:lnTo>
                <a:lnTo>
                  <a:pt x="404" y="1535"/>
                </a:lnTo>
                <a:lnTo>
                  <a:pt x="446" y="1559"/>
                </a:lnTo>
                <a:lnTo>
                  <a:pt x="490" y="1583"/>
                </a:lnTo>
                <a:lnTo>
                  <a:pt x="536" y="1605"/>
                </a:lnTo>
                <a:lnTo>
                  <a:pt x="588" y="1625"/>
                </a:lnTo>
                <a:lnTo>
                  <a:pt x="640" y="1645"/>
                </a:lnTo>
                <a:lnTo>
                  <a:pt x="696" y="1661"/>
                </a:lnTo>
                <a:lnTo>
                  <a:pt x="754" y="1677"/>
                </a:lnTo>
                <a:lnTo>
                  <a:pt x="816" y="1689"/>
                </a:lnTo>
                <a:lnTo>
                  <a:pt x="881" y="1699"/>
                </a:lnTo>
                <a:lnTo>
                  <a:pt x="949" y="1707"/>
                </a:lnTo>
                <a:lnTo>
                  <a:pt x="1021" y="1711"/>
                </a:lnTo>
                <a:lnTo>
                  <a:pt x="1095" y="1713"/>
                </a:lnTo>
                <a:lnTo>
                  <a:pt x="1095" y="1713"/>
                </a:lnTo>
                <a:lnTo>
                  <a:pt x="1253" y="1711"/>
                </a:lnTo>
                <a:lnTo>
                  <a:pt x="1421" y="1707"/>
                </a:lnTo>
                <a:lnTo>
                  <a:pt x="1597" y="1699"/>
                </a:lnTo>
                <a:lnTo>
                  <a:pt x="1783" y="1693"/>
                </a:lnTo>
                <a:lnTo>
                  <a:pt x="1979" y="1689"/>
                </a:lnTo>
                <a:lnTo>
                  <a:pt x="2081" y="1689"/>
                </a:lnTo>
                <a:lnTo>
                  <a:pt x="2185" y="1689"/>
                </a:lnTo>
                <a:lnTo>
                  <a:pt x="2291" y="1691"/>
                </a:lnTo>
                <a:lnTo>
                  <a:pt x="2399" y="1695"/>
                </a:lnTo>
                <a:lnTo>
                  <a:pt x="2511" y="1701"/>
                </a:lnTo>
                <a:lnTo>
                  <a:pt x="2622" y="1707"/>
                </a:lnTo>
                <a:lnTo>
                  <a:pt x="2738" y="1717"/>
                </a:lnTo>
                <a:lnTo>
                  <a:pt x="2856" y="1729"/>
                </a:lnTo>
                <a:lnTo>
                  <a:pt x="2976" y="1743"/>
                </a:lnTo>
                <a:lnTo>
                  <a:pt x="3100" y="1761"/>
                </a:lnTo>
                <a:lnTo>
                  <a:pt x="3224" y="1783"/>
                </a:lnTo>
                <a:lnTo>
                  <a:pt x="3352" y="1807"/>
                </a:lnTo>
                <a:lnTo>
                  <a:pt x="3482" y="1833"/>
                </a:lnTo>
                <a:lnTo>
                  <a:pt x="3614" y="1865"/>
                </a:lnTo>
                <a:lnTo>
                  <a:pt x="3748" y="1901"/>
                </a:lnTo>
                <a:lnTo>
                  <a:pt x="3884" y="1941"/>
                </a:lnTo>
                <a:lnTo>
                  <a:pt x="4024" y="1985"/>
                </a:lnTo>
                <a:lnTo>
                  <a:pt x="4166" y="2033"/>
                </a:lnTo>
                <a:lnTo>
                  <a:pt x="4307" y="2087"/>
                </a:lnTo>
                <a:lnTo>
                  <a:pt x="4453" y="2145"/>
                </a:lnTo>
                <a:lnTo>
                  <a:pt x="4603" y="2209"/>
                </a:lnTo>
                <a:lnTo>
                  <a:pt x="4753" y="2277"/>
                </a:lnTo>
                <a:lnTo>
                  <a:pt x="4753" y="2277"/>
                </a:lnTo>
                <a:lnTo>
                  <a:pt x="4903" y="2351"/>
                </a:lnTo>
                <a:lnTo>
                  <a:pt x="5049" y="2427"/>
                </a:lnTo>
                <a:lnTo>
                  <a:pt x="5189" y="2507"/>
                </a:lnTo>
                <a:lnTo>
                  <a:pt x="5327" y="2589"/>
                </a:lnTo>
                <a:lnTo>
                  <a:pt x="5459" y="2673"/>
                </a:lnTo>
                <a:lnTo>
                  <a:pt x="5585" y="2759"/>
                </a:lnTo>
                <a:lnTo>
                  <a:pt x="5707" y="2847"/>
                </a:lnTo>
                <a:lnTo>
                  <a:pt x="5823" y="2937"/>
                </a:lnTo>
                <a:lnTo>
                  <a:pt x="5877" y="2983"/>
                </a:lnTo>
                <a:lnTo>
                  <a:pt x="5932" y="3029"/>
                </a:lnTo>
                <a:lnTo>
                  <a:pt x="5984" y="3075"/>
                </a:lnTo>
                <a:lnTo>
                  <a:pt x="6036" y="3123"/>
                </a:lnTo>
                <a:lnTo>
                  <a:pt x="6084" y="3169"/>
                </a:lnTo>
                <a:lnTo>
                  <a:pt x="6132" y="3215"/>
                </a:lnTo>
                <a:lnTo>
                  <a:pt x="6180" y="3262"/>
                </a:lnTo>
                <a:lnTo>
                  <a:pt x="6224" y="3310"/>
                </a:lnTo>
                <a:lnTo>
                  <a:pt x="6266" y="3356"/>
                </a:lnTo>
                <a:lnTo>
                  <a:pt x="6308" y="3404"/>
                </a:lnTo>
                <a:lnTo>
                  <a:pt x="6348" y="3452"/>
                </a:lnTo>
                <a:lnTo>
                  <a:pt x="6386" y="3500"/>
                </a:lnTo>
                <a:lnTo>
                  <a:pt x="6422" y="3548"/>
                </a:lnTo>
                <a:lnTo>
                  <a:pt x="6456" y="3596"/>
                </a:lnTo>
                <a:lnTo>
                  <a:pt x="6488" y="3644"/>
                </a:lnTo>
                <a:lnTo>
                  <a:pt x="6518" y="3690"/>
                </a:lnTo>
                <a:lnTo>
                  <a:pt x="6548" y="3738"/>
                </a:lnTo>
                <a:lnTo>
                  <a:pt x="6574" y="3786"/>
                </a:lnTo>
                <a:lnTo>
                  <a:pt x="6598" y="3834"/>
                </a:lnTo>
                <a:lnTo>
                  <a:pt x="6622" y="3880"/>
                </a:lnTo>
                <a:lnTo>
                  <a:pt x="6642" y="3928"/>
                </a:lnTo>
                <a:lnTo>
                  <a:pt x="6660" y="3974"/>
                </a:lnTo>
                <a:lnTo>
                  <a:pt x="6678" y="4020"/>
                </a:lnTo>
                <a:lnTo>
                  <a:pt x="6692" y="4068"/>
                </a:lnTo>
                <a:lnTo>
                  <a:pt x="6704" y="4114"/>
                </a:lnTo>
                <a:lnTo>
                  <a:pt x="6714" y="4158"/>
                </a:lnTo>
                <a:lnTo>
                  <a:pt x="6722" y="4204"/>
                </a:lnTo>
                <a:lnTo>
                  <a:pt x="6726" y="4250"/>
                </a:lnTo>
                <a:lnTo>
                  <a:pt x="6730" y="4294"/>
                </a:lnTo>
                <a:lnTo>
                  <a:pt x="6732" y="4338"/>
                </a:lnTo>
                <a:lnTo>
                  <a:pt x="6730" y="4382"/>
                </a:lnTo>
                <a:lnTo>
                  <a:pt x="6726" y="4424"/>
                </a:lnTo>
                <a:lnTo>
                  <a:pt x="6720" y="4468"/>
                </a:lnTo>
                <a:lnTo>
                  <a:pt x="6712" y="4510"/>
                </a:lnTo>
                <a:lnTo>
                  <a:pt x="6700" y="4550"/>
                </a:lnTo>
                <a:lnTo>
                  <a:pt x="6688" y="4592"/>
                </a:lnTo>
                <a:lnTo>
                  <a:pt x="6672" y="4632"/>
                </a:lnTo>
                <a:lnTo>
                  <a:pt x="6654" y="4672"/>
                </a:lnTo>
                <a:lnTo>
                  <a:pt x="6632" y="4710"/>
                </a:lnTo>
                <a:lnTo>
                  <a:pt x="6608" y="4748"/>
                </a:lnTo>
                <a:lnTo>
                  <a:pt x="6582" y="4786"/>
                </a:lnTo>
                <a:lnTo>
                  <a:pt x="6554" y="4822"/>
                </a:lnTo>
                <a:lnTo>
                  <a:pt x="6522" y="4858"/>
                </a:lnTo>
                <a:lnTo>
                  <a:pt x="6488" y="4894"/>
                </a:lnTo>
                <a:lnTo>
                  <a:pt x="6452" y="4928"/>
                </a:lnTo>
                <a:lnTo>
                  <a:pt x="6412" y="4960"/>
                </a:lnTo>
                <a:lnTo>
                  <a:pt x="6370" y="4992"/>
                </a:lnTo>
                <a:lnTo>
                  <a:pt x="6324" y="5024"/>
                </a:lnTo>
                <a:lnTo>
                  <a:pt x="6324" y="5024"/>
                </a:lnTo>
                <a:lnTo>
                  <a:pt x="6276" y="5054"/>
                </a:lnTo>
                <a:lnTo>
                  <a:pt x="6226" y="5084"/>
                </a:lnTo>
                <a:lnTo>
                  <a:pt x="6176" y="5112"/>
                </a:lnTo>
                <a:lnTo>
                  <a:pt x="6122" y="5140"/>
                </a:lnTo>
                <a:lnTo>
                  <a:pt x="6068" y="5168"/>
                </a:lnTo>
                <a:lnTo>
                  <a:pt x="6012" y="5194"/>
                </a:lnTo>
                <a:lnTo>
                  <a:pt x="5954" y="5220"/>
                </a:lnTo>
                <a:lnTo>
                  <a:pt x="5894" y="5244"/>
                </a:lnTo>
                <a:lnTo>
                  <a:pt x="5773" y="5292"/>
                </a:lnTo>
                <a:lnTo>
                  <a:pt x="5645" y="5338"/>
                </a:lnTo>
                <a:lnTo>
                  <a:pt x="5511" y="5384"/>
                </a:lnTo>
                <a:lnTo>
                  <a:pt x="5375" y="5425"/>
                </a:lnTo>
                <a:lnTo>
                  <a:pt x="5233" y="5469"/>
                </a:lnTo>
                <a:lnTo>
                  <a:pt x="5089" y="5511"/>
                </a:lnTo>
                <a:lnTo>
                  <a:pt x="4793" y="5595"/>
                </a:lnTo>
                <a:lnTo>
                  <a:pt x="4489" y="5683"/>
                </a:lnTo>
                <a:lnTo>
                  <a:pt x="4337" y="5729"/>
                </a:lnTo>
                <a:lnTo>
                  <a:pt x="4184" y="5777"/>
                </a:lnTo>
                <a:lnTo>
                  <a:pt x="4030" y="5827"/>
                </a:lnTo>
                <a:lnTo>
                  <a:pt x="3878" y="5879"/>
                </a:lnTo>
                <a:lnTo>
                  <a:pt x="3726" y="5935"/>
                </a:lnTo>
                <a:lnTo>
                  <a:pt x="3576" y="5995"/>
                </a:lnTo>
                <a:lnTo>
                  <a:pt x="3428" y="6059"/>
                </a:lnTo>
                <a:lnTo>
                  <a:pt x="3356" y="6091"/>
                </a:lnTo>
                <a:lnTo>
                  <a:pt x="3282" y="6125"/>
                </a:lnTo>
                <a:lnTo>
                  <a:pt x="3212" y="6161"/>
                </a:lnTo>
                <a:lnTo>
                  <a:pt x="3140" y="6197"/>
                </a:lnTo>
                <a:lnTo>
                  <a:pt x="3070" y="6235"/>
                </a:lnTo>
                <a:lnTo>
                  <a:pt x="3002" y="6275"/>
                </a:lnTo>
                <a:lnTo>
                  <a:pt x="2934" y="6317"/>
                </a:lnTo>
                <a:lnTo>
                  <a:pt x="2868" y="6359"/>
                </a:lnTo>
                <a:lnTo>
                  <a:pt x="2802" y="6401"/>
                </a:lnTo>
                <a:lnTo>
                  <a:pt x="2736" y="6447"/>
                </a:lnTo>
                <a:lnTo>
                  <a:pt x="2674" y="6493"/>
                </a:lnTo>
                <a:lnTo>
                  <a:pt x="2612" y="6541"/>
                </a:lnTo>
                <a:lnTo>
                  <a:pt x="2552" y="6591"/>
                </a:lnTo>
                <a:lnTo>
                  <a:pt x="2493" y="6643"/>
                </a:lnTo>
                <a:lnTo>
                  <a:pt x="2435" y="6697"/>
                </a:lnTo>
                <a:lnTo>
                  <a:pt x="2379" y="6751"/>
                </a:lnTo>
                <a:lnTo>
                  <a:pt x="2325" y="6809"/>
                </a:lnTo>
                <a:lnTo>
                  <a:pt x="2273" y="6867"/>
                </a:lnTo>
                <a:lnTo>
                  <a:pt x="2221" y="6929"/>
                </a:lnTo>
                <a:lnTo>
                  <a:pt x="2171" y="6991"/>
                </a:lnTo>
                <a:lnTo>
                  <a:pt x="2125" y="7057"/>
                </a:lnTo>
                <a:lnTo>
                  <a:pt x="2079" y="7123"/>
                </a:lnTo>
                <a:lnTo>
                  <a:pt x="2079" y="7123"/>
                </a:lnTo>
                <a:lnTo>
                  <a:pt x="2063" y="7153"/>
                </a:lnTo>
                <a:lnTo>
                  <a:pt x="2045" y="7191"/>
                </a:lnTo>
                <a:lnTo>
                  <a:pt x="2023" y="7243"/>
                </a:lnTo>
                <a:lnTo>
                  <a:pt x="1999" y="7305"/>
                </a:lnTo>
                <a:lnTo>
                  <a:pt x="1973" y="7381"/>
                </a:lnTo>
                <a:lnTo>
                  <a:pt x="1961" y="7423"/>
                </a:lnTo>
                <a:lnTo>
                  <a:pt x="1949" y="7469"/>
                </a:lnTo>
                <a:lnTo>
                  <a:pt x="1937" y="7517"/>
                </a:lnTo>
                <a:lnTo>
                  <a:pt x="1927" y="7566"/>
                </a:lnTo>
                <a:lnTo>
                  <a:pt x="1917" y="7618"/>
                </a:lnTo>
                <a:lnTo>
                  <a:pt x="1909" y="7674"/>
                </a:lnTo>
                <a:lnTo>
                  <a:pt x="1903" y="7730"/>
                </a:lnTo>
                <a:lnTo>
                  <a:pt x="1899" y="7790"/>
                </a:lnTo>
                <a:lnTo>
                  <a:pt x="1895" y="7852"/>
                </a:lnTo>
                <a:lnTo>
                  <a:pt x="1895" y="7914"/>
                </a:lnTo>
                <a:lnTo>
                  <a:pt x="1897" y="7980"/>
                </a:lnTo>
                <a:lnTo>
                  <a:pt x="1901" y="8048"/>
                </a:lnTo>
                <a:lnTo>
                  <a:pt x="1907" y="8116"/>
                </a:lnTo>
                <a:lnTo>
                  <a:pt x="1917" y="8186"/>
                </a:lnTo>
                <a:lnTo>
                  <a:pt x="1931" y="8258"/>
                </a:lnTo>
                <a:lnTo>
                  <a:pt x="1947" y="8332"/>
                </a:lnTo>
                <a:lnTo>
                  <a:pt x="1967" y="8406"/>
                </a:lnTo>
                <a:lnTo>
                  <a:pt x="1991" y="8482"/>
                </a:lnTo>
                <a:lnTo>
                  <a:pt x="2019" y="8558"/>
                </a:lnTo>
                <a:lnTo>
                  <a:pt x="2051" y="8636"/>
                </a:ln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4" cstate="screen"/>
          <a:srcRect/>
          <a:stretch>
            <a:fillRect/>
          </a:stretch>
        </p:blipFill>
        <p:spPr>
          <a:xfrm rot="9400998">
            <a:off x="7436540" y="2163626"/>
            <a:ext cx="857424" cy="8671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brightnessContrast contras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199281" y="714805"/>
            <a:ext cx="1339703" cy="1318436"/>
          </a:xfrm>
          <a:prstGeom prst="rect">
            <a:avLst/>
          </a:prstGeom>
        </p:spPr>
      </p:pic>
      <p:sp>
        <p:nvSpPr>
          <p:cNvPr id="6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2007704" y="3148779"/>
            <a:ext cx="5128592" cy="61815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600" b="1" baseline="0">
                <a:ln>
                  <a:solidFill>
                    <a:schemeClr val="bg1"/>
                  </a:solidFill>
                </a:ln>
                <a:blipFill>
                  <a:blip r:embed="rId7"/>
                  <a:stretch>
                    <a:fillRect/>
                  </a:stretch>
                </a:blipFill>
                <a:latin typeface="Tahoma" panose="020B0804030504040204" pitchFamily="34" charset="0"/>
                <a:cs typeface="Tahoma" panose="020B0804030504040204" pitchFamily="34" charset="0"/>
              </a:defRPr>
            </a:lvl1pPr>
          </a:lstStyle>
          <a:p>
            <a:pPr lvl="0"/>
            <a:r>
              <a:rPr lang="en-US" altLang="ko-KR" smtClean="0"/>
              <a:t>Thank you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8" cstate="screen"/>
          <a:srcRect/>
          <a:stretch>
            <a:fillRect/>
          </a:stretch>
        </p:blipFill>
        <p:spPr>
          <a:xfrm rot="463896">
            <a:off x="358911" y="2752868"/>
            <a:ext cx="1826809" cy="318595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5069928"/>
            <a:ext cx="9144000" cy="73572"/>
          </a:xfrm>
          <a:prstGeom prst="rect">
            <a:avLst/>
          </a:prstGeom>
          <a:solidFill>
            <a:srgbClr val="042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732240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www.1ppt.com/hangye/ </a:t>
            </a:r>
          </a:p>
          <a:p>
            <a:pPr latinLnBrk="0"/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www.1ppt.com/sucai/</a:t>
            </a:r>
          </a:p>
          <a:p>
            <a:pPr latinLnBrk="0"/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www.1ppt.com/tubiao/      </a:t>
            </a:r>
          </a:p>
          <a:p>
            <a:pPr latinLnBrk="0"/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www.1ppt.com/powerpoint/      </a:t>
            </a:r>
          </a:p>
          <a:p>
            <a:pPr latinLnBrk="0"/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www.1ppt.com/excel/  </a:t>
            </a:r>
          </a:p>
          <a:p>
            <a:pPr latinLnBrk="0"/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www.1ppt.com/kejian/ </a:t>
            </a:r>
          </a:p>
          <a:p>
            <a:pPr latinLnBrk="0"/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www.1ppt.com/shiti/  </a:t>
            </a:r>
          </a:p>
          <a:p>
            <a:pPr latinLnBrk="0"/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</a:endParaRPr>
          </a:p>
          <a:p>
            <a:pPr latinLnBrk="0"/>
            <a:r>
              <a:rPr lang="zh-CN" altLang="en-US" sz="100" dirty="0" smtClean="0">
                <a:solidFill>
                  <a:prstClr val="white"/>
                </a:solidFill>
                <a:latin typeface="Calibri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</a:endParaRPr>
          </a:p>
          <a:p>
            <a:pPr latinLnBrk="0"/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3998" cy="51434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8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27584" y="1131590"/>
            <a:ext cx="7240270" cy="1708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ln w="12700">
                  <a:solidFill>
                    <a:schemeClr val="bg1"/>
                  </a:solidFill>
                </a:ln>
              </a:rPr>
              <a:t>Software </a:t>
            </a:r>
            <a:r>
              <a:rPr lang="en-US" altLang="ko-KR" dirty="0" err="1">
                <a:ln w="28575">
                  <a:solidFill>
                    <a:srgbClr val="0533F9"/>
                  </a:solidFill>
                </a:ln>
                <a:blipFill>
                  <a:blip r:embed="rId2"/>
                  <a:stretch>
                    <a:fillRect/>
                  </a:stretch>
                </a:blipFill>
              </a:rPr>
              <a:t>engineeering</a:t>
            </a:r>
            <a:endParaRPr lang="en-US" altLang="ko-KR" dirty="0">
              <a:ln w="28575">
                <a:solidFill>
                  <a:srgbClr val="0533F9"/>
                </a:solidFill>
              </a:ln>
              <a:blipFill>
                <a:blip r:embed="rId2"/>
                <a:stretch>
                  <a:fillRect/>
                </a:stretch>
              </a:blip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827584" y="2859782"/>
            <a:ext cx="5975350" cy="832485"/>
          </a:xfrm>
        </p:spPr>
        <p:txBody>
          <a:bodyPr/>
          <a:lstStyle/>
          <a:p>
            <a:r>
              <a:rPr lang="en-US" altLang="zh-CN" dirty="0" smtClean="0"/>
              <a:t>Software Maintenance Process</a:t>
            </a:r>
          </a:p>
          <a:p>
            <a:r>
              <a:rPr lang="zh-CN" altLang="en-US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</a:rPr>
              <a:t>软件维护过程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7584" y="3826525"/>
            <a:ext cx="3992189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zh-CN" altLang="en-US" sz="1600" dirty="0" smtClean="0">
                <a:solidFill>
                  <a:schemeClr val="bg1">
                    <a:lumMod val="65000"/>
                  </a:schemeClr>
                </a:solidFill>
                <a:latin typeface="Tahoma" panose="020B0804030504040204" pitchFamily="34" charset="0"/>
                <a:ea typeface="Tahoma" panose="020B0804030504040204" pitchFamily="34" charset="0"/>
                <a:cs typeface="Tahoma" panose="020B0804030504040204" pitchFamily="34" charset="0"/>
              </a:rPr>
              <a:t>演讲人：杨际仟</a:t>
            </a:r>
            <a:endParaRPr kumimoji="0" lang="en-US" altLang="zh-CN" sz="1600" dirty="0" smtClean="0">
              <a:solidFill>
                <a:schemeClr val="bg1">
                  <a:lumMod val="65000"/>
                </a:schemeClr>
              </a:solidFill>
              <a:latin typeface="Tahoma" panose="020B0804030504040204" pitchFamily="34" charset="0"/>
              <a:ea typeface="Tahoma" panose="020B0804030504040204" pitchFamily="34" charset="0"/>
              <a:cs typeface="Tahoma" panose="020B0804030504040204" pitchFamily="34" charset="0"/>
            </a:endParaRPr>
          </a:p>
          <a:p>
            <a:pPr eaLnBrk="1" hangingPunct="1"/>
            <a:r>
              <a:rPr kumimoji="0" lang="zh-CN" altLang="en-US" sz="1600" dirty="0" smtClean="0">
                <a:solidFill>
                  <a:schemeClr val="bg1">
                    <a:lumMod val="65000"/>
                  </a:schemeClr>
                </a:solidFill>
                <a:latin typeface="Tahoma" panose="020B0804030504040204" pitchFamily="34" charset="0"/>
                <a:ea typeface="Tahoma" panose="020B0804030504040204" pitchFamily="34" charset="0"/>
                <a:cs typeface="Tahoma" panose="020B0804030504040204" pitchFamily="34" charset="0"/>
              </a:rPr>
              <a:t>所属小组：</a:t>
            </a:r>
            <a:r>
              <a:rPr kumimoji="0" lang="en-US" altLang="zh-CN" sz="1600" dirty="0" smtClean="0">
                <a:solidFill>
                  <a:schemeClr val="bg1">
                    <a:lumMod val="65000"/>
                  </a:schemeClr>
                </a:solidFill>
                <a:latin typeface="Tahoma" panose="020B0804030504040204" pitchFamily="34" charset="0"/>
                <a:ea typeface="Tahoma" panose="020B0804030504040204" pitchFamily="34" charset="0"/>
                <a:cs typeface="Tahoma" panose="020B0804030504040204" pitchFamily="34" charset="0"/>
              </a:rPr>
              <a:t>G20</a:t>
            </a:r>
            <a:endParaRPr kumimoji="0" lang="zh-CN" altLang="en-US" sz="1600" dirty="0" err="1">
              <a:solidFill>
                <a:schemeClr val="bg1">
                  <a:lumMod val="65000"/>
                </a:schemeClr>
              </a:solidFill>
              <a:latin typeface="Tahoma" panose="020B0804030504040204" pitchFamily="34" charset="0"/>
              <a:ea typeface="Tahoma" panose="020B0804030504040204" pitchFamily="34" charset="0"/>
              <a:cs typeface="Tahoma" panose="020B080403050404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94335" y="1233805"/>
            <a:ext cx="7064375" cy="1252855"/>
            <a:chOff x="636173" y="2088964"/>
            <a:chExt cx="5106572" cy="125290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636173" y="2942225"/>
              <a:ext cx="5106572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948780" y="2088964"/>
              <a:ext cx="0" cy="1252904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 flipH="1">
            <a:off x="826671" y="3149691"/>
            <a:ext cx="2584350" cy="0"/>
          </a:xfrm>
          <a:prstGeom prst="line">
            <a:avLst/>
          </a:prstGeom>
          <a:ln w="3175">
            <a:solidFill>
              <a:srgbClr val="0533F9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15" y="440055"/>
            <a:ext cx="1042670" cy="1042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flipH="1">
            <a:off x="2915816" y="1851670"/>
            <a:ext cx="3972787" cy="1252904"/>
            <a:chOff x="636172" y="2088964"/>
            <a:chExt cx="3972787" cy="1252904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636172" y="2942225"/>
              <a:ext cx="3972787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948780" y="2088964"/>
              <a:ext cx="0" cy="1252904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851920" y="1995686"/>
            <a:ext cx="6292756" cy="691079"/>
          </a:xfrm>
        </p:spPr>
        <p:txBody>
          <a:bodyPr/>
          <a:lstStyle/>
          <a:p>
            <a:r>
              <a:rPr lang="zh-CN" altLang="en-US" dirty="0" smtClean="0"/>
              <a:t>维护报告</a:t>
            </a:r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1058677" y="1949160"/>
            <a:ext cx="1897538" cy="622563"/>
          </a:xfrm>
          <a:effectLst/>
        </p:spPr>
        <p:txBody>
          <a:bodyPr/>
          <a:lstStyle/>
          <a:p>
            <a:pPr algn="ctr"/>
            <a:r>
              <a:rPr lang="en-US" altLang="ko-KR" sz="4000" dirty="0" smtClean="0">
                <a:ln w="3175">
                  <a:noFill/>
                </a:ln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en-US" altLang="zh-CN" sz="4000" dirty="0" smtClean="0">
                <a:ln w="3175">
                  <a:noFill/>
                </a:ln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4000" dirty="0">
              <a:ln w="3175">
                <a:noFill/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1259632" y="1419622"/>
            <a:ext cx="1424134" cy="1424134"/>
          </a:xfrm>
          <a:prstGeom prst="donut">
            <a:avLst>
              <a:gd name="adj" fmla="val 9696"/>
            </a:avLst>
          </a:prstGeom>
          <a:blipFill>
            <a:blip r:embed="rId2" cstate="screen"/>
            <a:stretch>
              <a:fillRect/>
            </a:stretch>
          </a:blipFill>
          <a:ln>
            <a:solidFill>
              <a:srgbClr val="0533F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9"/>
          <p:cNvGrpSpPr/>
          <p:nvPr/>
        </p:nvGrpSpPr>
        <p:grpSpPr>
          <a:xfrm>
            <a:off x="1848271" y="1674639"/>
            <a:ext cx="330240" cy="294431"/>
            <a:chOff x="4446588" y="1416050"/>
            <a:chExt cx="527050" cy="469900"/>
          </a:xfrm>
          <a:solidFill>
            <a:schemeClr val="bg1">
              <a:lumMod val="75000"/>
            </a:schemeClr>
          </a:solidFill>
        </p:grpSpPr>
        <p:sp>
          <p:nvSpPr>
            <p:cNvPr id="11" name="Freeform 25"/>
            <p:cNvSpPr/>
            <p:nvPr/>
          </p:nvSpPr>
          <p:spPr bwMode="auto">
            <a:xfrm>
              <a:off x="4570413" y="1590675"/>
              <a:ext cx="155575" cy="155575"/>
            </a:xfrm>
            <a:custGeom>
              <a:avLst/>
              <a:gdLst>
                <a:gd name="T0" fmla="*/ 98 w 98"/>
                <a:gd name="T1" fmla="*/ 40 h 98"/>
                <a:gd name="T2" fmla="*/ 94 w 98"/>
                <a:gd name="T3" fmla="*/ 40 h 98"/>
                <a:gd name="T4" fmla="*/ 94 w 98"/>
                <a:gd name="T5" fmla="*/ 40 h 98"/>
                <a:gd name="T6" fmla="*/ 92 w 98"/>
                <a:gd name="T7" fmla="*/ 40 h 98"/>
                <a:gd name="T8" fmla="*/ 92 w 98"/>
                <a:gd name="T9" fmla="*/ 40 h 98"/>
                <a:gd name="T10" fmla="*/ 86 w 98"/>
                <a:gd name="T11" fmla="*/ 40 h 98"/>
                <a:gd name="T12" fmla="*/ 80 w 98"/>
                <a:gd name="T13" fmla="*/ 44 h 98"/>
                <a:gd name="T14" fmla="*/ 76 w 98"/>
                <a:gd name="T15" fmla="*/ 48 h 98"/>
                <a:gd name="T16" fmla="*/ 74 w 98"/>
                <a:gd name="T17" fmla="*/ 54 h 98"/>
                <a:gd name="T18" fmla="*/ 74 w 98"/>
                <a:gd name="T19" fmla="*/ 58 h 98"/>
                <a:gd name="T20" fmla="*/ 74 w 98"/>
                <a:gd name="T21" fmla="*/ 58 h 98"/>
                <a:gd name="T22" fmla="*/ 74 w 98"/>
                <a:gd name="T23" fmla="*/ 64 h 98"/>
                <a:gd name="T24" fmla="*/ 78 w 98"/>
                <a:gd name="T25" fmla="*/ 70 h 98"/>
                <a:gd name="T26" fmla="*/ 78 w 98"/>
                <a:gd name="T27" fmla="*/ 70 h 98"/>
                <a:gd name="T28" fmla="*/ 82 w 98"/>
                <a:gd name="T29" fmla="*/ 74 h 98"/>
                <a:gd name="T30" fmla="*/ 88 w 98"/>
                <a:gd name="T31" fmla="*/ 78 h 98"/>
                <a:gd name="T32" fmla="*/ 90 w 98"/>
                <a:gd name="T33" fmla="*/ 78 h 98"/>
                <a:gd name="T34" fmla="*/ 90 w 98"/>
                <a:gd name="T35" fmla="*/ 78 h 98"/>
                <a:gd name="T36" fmla="*/ 82 w 98"/>
                <a:gd name="T37" fmla="*/ 86 h 98"/>
                <a:gd name="T38" fmla="*/ 72 w 98"/>
                <a:gd name="T39" fmla="*/ 92 h 98"/>
                <a:gd name="T40" fmla="*/ 62 w 98"/>
                <a:gd name="T41" fmla="*/ 96 h 98"/>
                <a:gd name="T42" fmla="*/ 50 w 98"/>
                <a:gd name="T43" fmla="*/ 98 h 98"/>
                <a:gd name="T44" fmla="*/ 50 w 98"/>
                <a:gd name="T45" fmla="*/ 98 h 98"/>
                <a:gd name="T46" fmla="*/ 40 w 98"/>
                <a:gd name="T47" fmla="*/ 98 h 98"/>
                <a:gd name="T48" fmla="*/ 30 w 98"/>
                <a:gd name="T49" fmla="*/ 94 h 98"/>
                <a:gd name="T50" fmla="*/ 22 w 98"/>
                <a:gd name="T51" fmla="*/ 90 h 98"/>
                <a:gd name="T52" fmla="*/ 14 w 98"/>
                <a:gd name="T53" fmla="*/ 84 h 98"/>
                <a:gd name="T54" fmla="*/ 8 w 98"/>
                <a:gd name="T55" fmla="*/ 76 h 98"/>
                <a:gd name="T56" fmla="*/ 4 w 98"/>
                <a:gd name="T57" fmla="*/ 68 h 98"/>
                <a:gd name="T58" fmla="*/ 2 w 98"/>
                <a:gd name="T59" fmla="*/ 58 h 98"/>
                <a:gd name="T60" fmla="*/ 0 w 98"/>
                <a:gd name="T61" fmla="*/ 48 h 98"/>
                <a:gd name="T62" fmla="*/ 0 w 98"/>
                <a:gd name="T63" fmla="*/ 48 h 98"/>
                <a:gd name="T64" fmla="*/ 2 w 98"/>
                <a:gd name="T65" fmla="*/ 36 h 98"/>
                <a:gd name="T66" fmla="*/ 8 w 98"/>
                <a:gd name="T67" fmla="*/ 24 h 98"/>
                <a:gd name="T68" fmla="*/ 10 w 98"/>
                <a:gd name="T69" fmla="*/ 28 h 98"/>
                <a:gd name="T70" fmla="*/ 10 w 98"/>
                <a:gd name="T71" fmla="*/ 28 h 98"/>
                <a:gd name="T72" fmla="*/ 16 w 98"/>
                <a:gd name="T73" fmla="*/ 34 h 98"/>
                <a:gd name="T74" fmla="*/ 24 w 98"/>
                <a:gd name="T75" fmla="*/ 36 h 98"/>
                <a:gd name="T76" fmla="*/ 24 w 98"/>
                <a:gd name="T77" fmla="*/ 36 h 98"/>
                <a:gd name="T78" fmla="*/ 30 w 98"/>
                <a:gd name="T79" fmla="*/ 34 h 98"/>
                <a:gd name="T80" fmla="*/ 34 w 98"/>
                <a:gd name="T81" fmla="*/ 32 h 98"/>
                <a:gd name="T82" fmla="*/ 36 w 98"/>
                <a:gd name="T83" fmla="*/ 30 h 98"/>
                <a:gd name="T84" fmla="*/ 36 w 98"/>
                <a:gd name="T85" fmla="*/ 30 h 98"/>
                <a:gd name="T86" fmla="*/ 42 w 98"/>
                <a:gd name="T87" fmla="*/ 26 h 98"/>
                <a:gd name="T88" fmla="*/ 44 w 98"/>
                <a:gd name="T89" fmla="*/ 18 h 98"/>
                <a:gd name="T90" fmla="*/ 44 w 98"/>
                <a:gd name="T91" fmla="*/ 18 h 98"/>
                <a:gd name="T92" fmla="*/ 44 w 98"/>
                <a:gd name="T93" fmla="*/ 12 h 98"/>
                <a:gd name="T94" fmla="*/ 40 w 98"/>
                <a:gd name="T95" fmla="*/ 6 h 98"/>
                <a:gd name="T96" fmla="*/ 36 w 98"/>
                <a:gd name="T97" fmla="*/ 2 h 98"/>
                <a:gd name="T98" fmla="*/ 36 w 98"/>
                <a:gd name="T99" fmla="*/ 2 h 98"/>
                <a:gd name="T100" fmla="*/ 50 w 98"/>
                <a:gd name="T101" fmla="*/ 0 h 98"/>
                <a:gd name="T102" fmla="*/ 50 w 98"/>
                <a:gd name="T103" fmla="*/ 0 h 98"/>
                <a:gd name="T104" fmla="*/ 58 w 98"/>
                <a:gd name="T105" fmla="*/ 0 h 98"/>
                <a:gd name="T106" fmla="*/ 68 w 98"/>
                <a:gd name="T107" fmla="*/ 2 h 98"/>
                <a:gd name="T108" fmla="*/ 76 w 98"/>
                <a:gd name="T109" fmla="*/ 6 h 98"/>
                <a:gd name="T110" fmla="*/ 82 w 98"/>
                <a:gd name="T111" fmla="*/ 12 h 98"/>
                <a:gd name="T112" fmla="*/ 88 w 98"/>
                <a:gd name="T113" fmla="*/ 18 h 98"/>
                <a:gd name="T114" fmla="*/ 92 w 98"/>
                <a:gd name="T115" fmla="*/ 24 h 98"/>
                <a:gd name="T116" fmla="*/ 96 w 98"/>
                <a:gd name="T117" fmla="*/ 32 h 98"/>
                <a:gd name="T118" fmla="*/ 98 w 98"/>
                <a:gd name="T119" fmla="*/ 40 h 98"/>
                <a:gd name="T120" fmla="*/ 98 w 98"/>
                <a:gd name="T121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" h="98">
                  <a:moveTo>
                    <a:pt x="98" y="40"/>
                  </a:moveTo>
                  <a:lnTo>
                    <a:pt x="94" y="40"/>
                  </a:lnTo>
                  <a:lnTo>
                    <a:pt x="94" y="40"/>
                  </a:lnTo>
                  <a:lnTo>
                    <a:pt x="92" y="40"/>
                  </a:lnTo>
                  <a:lnTo>
                    <a:pt x="92" y="40"/>
                  </a:lnTo>
                  <a:lnTo>
                    <a:pt x="86" y="40"/>
                  </a:lnTo>
                  <a:lnTo>
                    <a:pt x="80" y="44"/>
                  </a:lnTo>
                  <a:lnTo>
                    <a:pt x="76" y="48"/>
                  </a:lnTo>
                  <a:lnTo>
                    <a:pt x="74" y="54"/>
                  </a:lnTo>
                  <a:lnTo>
                    <a:pt x="74" y="58"/>
                  </a:lnTo>
                  <a:lnTo>
                    <a:pt x="74" y="58"/>
                  </a:lnTo>
                  <a:lnTo>
                    <a:pt x="74" y="64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82" y="74"/>
                  </a:lnTo>
                  <a:lnTo>
                    <a:pt x="88" y="78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82" y="86"/>
                  </a:lnTo>
                  <a:lnTo>
                    <a:pt x="72" y="92"/>
                  </a:lnTo>
                  <a:lnTo>
                    <a:pt x="62" y="96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40" y="98"/>
                  </a:lnTo>
                  <a:lnTo>
                    <a:pt x="30" y="94"/>
                  </a:lnTo>
                  <a:lnTo>
                    <a:pt x="22" y="90"/>
                  </a:lnTo>
                  <a:lnTo>
                    <a:pt x="14" y="84"/>
                  </a:lnTo>
                  <a:lnTo>
                    <a:pt x="8" y="76"/>
                  </a:lnTo>
                  <a:lnTo>
                    <a:pt x="4" y="68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36"/>
                  </a:lnTo>
                  <a:lnTo>
                    <a:pt x="8" y="24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6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42" y="26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44" y="12"/>
                  </a:lnTo>
                  <a:lnTo>
                    <a:pt x="40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8" y="0"/>
                  </a:lnTo>
                  <a:lnTo>
                    <a:pt x="68" y="2"/>
                  </a:lnTo>
                  <a:lnTo>
                    <a:pt x="76" y="6"/>
                  </a:lnTo>
                  <a:lnTo>
                    <a:pt x="82" y="12"/>
                  </a:lnTo>
                  <a:lnTo>
                    <a:pt x="88" y="18"/>
                  </a:lnTo>
                  <a:lnTo>
                    <a:pt x="92" y="24"/>
                  </a:lnTo>
                  <a:lnTo>
                    <a:pt x="96" y="32"/>
                  </a:lnTo>
                  <a:lnTo>
                    <a:pt x="98" y="40"/>
                  </a:lnTo>
                  <a:lnTo>
                    <a:pt x="9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" name="Freeform 26"/>
            <p:cNvSpPr/>
            <p:nvPr/>
          </p:nvSpPr>
          <p:spPr bwMode="auto">
            <a:xfrm>
              <a:off x="4554538" y="1730375"/>
              <a:ext cx="60325" cy="66675"/>
            </a:xfrm>
            <a:custGeom>
              <a:avLst/>
              <a:gdLst>
                <a:gd name="T0" fmla="*/ 20 w 38"/>
                <a:gd name="T1" fmla="*/ 0 h 42"/>
                <a:gd name="T2" fmla="*/ 20 w 38"/>
                <a:gd name="T3" fmla="*/ 0 h 42"/>
                <a:gd name="T4" fmla="*/ 28 w 38"/>
                <a:gd name="T5" fmla="*/ 8 h 42"/>
                <a:gd name="T6" fmla="*/ 38 w 38"/>
                <a:gd name="T7" fmla="*/ 12 h 42"/>
                <a:gd name="T8" fmla="*/ 20 w 38"/>
                <a:gd name="T9" fmla="*/ 38 h 42"/>
                <a:gd name="T10" fmla="*/ 20 w 38"/>
                <a:gd name="T11" fmla="*/ 38 h 42"/>
                <a:gd name="T12" fmla="*/ 18 w 38"/>
                <a:gd name="T13" fmla="*/ 40 h 42"/>
                <a:gd name="T14" fmla="*/ 14 w 38"/>
                <a:gd name="T15" fmla="*/ 42 h 42"/>
                <a:gd name="T16" fmla="*/ 10 w 38"/>
                <a:gd name="T17" fmla="*/ 42 h 42"/>
                <a:gd name="T18" fmla="*/ 6 w 38"/>
                <a:gd name="T19" fmla="*/ 40 h 42"/>
                <a:gd name="T20" fmla="*/ 4 w 38"/>
                <a:gd name="T21" fmla="*/ 38 h 42"/>
                <a:gd name="T22" fmla="*/ 4 w 38"/>
                <a:gd name="T23" fmla="*/ 38 h 42"/>
                <a:gd name="T24" fmla="*/ 0 w 38"/>
                <a:gd name="T25" fmla="*/ 36 h 42"/>
                <a:gd name="T26" fmla="*/ 0 w 38"/>
                <a:gd name="T27" fmla="*/ 32 h 42"/>
                <a:gd name="T28" fmla="*/ 0 w 38"/>
                <a:gd name="T29" fmla="*/ 28 h 42"/>
                <a:gd name="T30" fmla="*/ 2 w 38"/>
                <a:gd name="T31" fmla="*/ 24 h 42"/>
                <a:gd name="T32" fmla="*/ 20 w 38"/>
                <a:gd name="T3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42">
                  <a:moveTo>
                    <a:pt x="20" y="0"/>
                  </a:moveTo>
                  <a:lnTo>
                    <a:pt x="20" y="0"/>
                  </a:lnTo>
                  <a:lnTo>
                    <a:pt x="28" y="8"/>
                  </a:lnTo>
                  <a:lnTo>
                    <a:pt x="38" y="12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8" y="40"/>
                  </a:lnTo>
                  <a:lnTo>
                    <a:pt x="14" y="42"/>
                  </a:lnTo>
                  <a:lnTo>
                    <a:pt x="10" y="42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" name="Freeform 27"/>
            <p:cNvSpPr/>
            <p:nvPr/>
          </p:nvSpPr>
          <p:spPr bwMode="auto">
            <a:xfrm>
              <a:off x="4548188" y="1543050"/>
              <a:ext cx="79375" cy="92075"/>
            </a:xfrm>
            <a:custGeom>
              <a:avLst/>
              <a:gdLst>
                <a:gd name="T0" fmla="*/ 48 w 50"/>
                <a:gd name="T1" fmla="*/ 40 h 58"/>
                <a:gd name="T2" fmla="*/ 48 w 50"/>
                <a:gd name="T3" fmla="*/ 40 h 58"/>
                <a:gd name="T4" fmla="*/ 50 w 50"/>
                <a:gd name="T5" fmla="*/ 44 h 58"/>
                <a:gd name="T6" fmla="*/ 50 w 50"/>
                <a:gd name="T7" fmla="*/ 48 h 58"/>
                <a:gd name="T8" fmla="*/ 50 w 50"/>
                <a:gd name="T9" fmla="*/ 52 h 58"/>
                <a:gd name="T10" fmla="*/ 46 w 50"/>
                <a:gd name="T11" fmla="*/ 54 h 58"/>
                <a:gd name="T12" fmla="*/ 44 w 50"/>
                <a:gd name="T13" fmla="*/ 56 h 58"/>
                <a:gd name="T14" fmla="*/ 44 w 50"/>
                <a:gd name="T15" fmla="*/ 56 h 58"/>
                <a:gd name="T16" fmla="*/ 40 w 50"/>
                <a:gd name="T17" fmla="*/ 58 h 58"/>
                <a:gd name="T18" fmla="*/ 36 w 50"/>
                <a:gd name="T19" fmla="*/ 58 h 58"/>
                <a:gd name="T20" fmla="*/ 34 w 50"/>
                <a:gd name="T21" fmla="*/ 56 h 58"/>
                <a:gd name="T22" fmla="*/ 30 w 50"/>
                <a:gd name="T23" fmla="*/ 54 h 58"/>
                <a:gd name="T24" fmla="*/ 0 w 50"/>
                <a:gd name="T25" fmla="*/ 14 h 58"/>
                <a:gd name="T26" fmla="*/ 0 w 50"/>
                <a:gd name="T27" fmla="*/ 14 h 58"/>
                <a:gd name="T28" fmla="*/ 12 w 50"/>
                <a:gd name="T29" fmla="*/ 8 h 58"/>
                <a:gd name="T30" fmla="*/ 20 w 50"/>
                <a:gd name="T31" fmla="*/ 0 h 58"/>
                <a:gd name="T32" fmla="*/ 48 w 50"/>
                <a:gd name="T33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8">
                  <a:moveTo>
                    <a:pt x="48" y="40"/>
                  </a:moveTo>
                  <a:lnTo>
                    <a:pt x="48" y="40"/>
                  </a:lnTo>
                  <a:lnTo>
                    <a:pt x="50" y="44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46" y="54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58"/>
                  </a:lnTo>
                  <a:lnTo>
                    <a:pt x="34" y="56"/>
                  </a:lnTo>
                  <a:lnTo>
                    <a:pt x="30" y="5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2" y="8"/>
                  </a:lnTo>
                  <a:lnTo>
                    <a:pt x="20" y="0"/>
                  </a:lnTo>
                  <a:lnTo>
                    <a:pt x="4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4" name="Freeform 28"/>
            <p:cNvSpPr/>
            <p:nvPr/>
          </p:nvSpPr>
          <p:spPr bwMode="auto">
            <a:xfrm>
              <a:off x="4697413" y="1663700"/>
              <a:ext cx="101600" cy="50800"/>
            </a:xfrm>
            <a:custGeom>
              <a:avLst/>
              <a:gdLst>
                <a:gd name="T0" fmla="*/ 64 w 64"/>
                <a:gd name="T1" fmla="*/ 8 h 32"/>
                <a:gd name="T2" fmla="*/ 64 w 64"/>
                <a:gd name="T3" fmla="*/ 8 h 32"/>
                <a:gd name="T4" fmla="*/ 60 w 64"/>
                <a:gd name="T5" fmla="*/ 18 h 32"/>
                <a:gd name="T6" fmla="*/ 60 w 64"/>
                <a:gd name="T7" fmla="*/ 28 h 32"/>
                <a:gd name="T8" fmla="*/ 60 w 64"/>
                <a:gd name="T9" fmla="*/ 28 h 32"/>
                <a:gd name="T10" fmla="*/ 60 w 64"/>
                <a:gd name="T11" fmla="*/ 32 h 32"/>
                <a:gd name="T12" fmla="*/ 10 w 64"/>
                <a:gd name="T13" fmla="*/ 24 h 32"/>
                <a:gd name="T14" fmla="*/ 10 w 64"/>
                <a:gd name="T15" fmla="*/ 24 h 32"/>
                <a:gd name="T16" fmla="*/ 6 w 64"/>
                <a:gd name="T17" fmla="*/ 22 h 32"/>
                <a:gd name="T18" fmla="*/ 2 w 64"/>
                <a:gd name="T19" fmla="*/ 20 h 32"/>
                <a:gd name="T20" fmla="*/ 2 w 64"/>
                <a:gd name="T21" fmla="*/ 16 h 32"/>
                <a:gd name="T22" fmla="*/ 0 w 64"/>
                <a:gd name="T23" fmla="*/ 12 h 32"/>
                <a:gd name="T24" fmla="*/ 2 w 64"/>
                <a:gd name="T25" fmla="*/ 10 h 32"/>
                <a:gd name="T26" fmla="*/ 2 w 64"/>
                <a:gd name="T27" fmla="*/ 10 h 32"/>
                <a:gd name="T28" fmla="*/ 2 w 64"/>
                <a:gd name="T29" fmla="*/ 6 h 32"/>
                <a:gd name="T30" fmla="*/ 6 w 64"/>
                <a:gd name="T31" fmla="*/ 2 h 32"/>
                <a:gd name="T32" fmla="*/ 8 w 64"/>
                <a:gd name="T33" fmla="*/ 2 h 32"/>
                <a:gd name="T34" fmla="*/ 14 w 64"/>
                <a:gd name="T35" fmla="*/ 0 h 32"/>
                <a:gd name="T36" fmla="*/ 64 w 64"/>
                <a:gd name="T3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2">
                  <a:moveTo>
                    <a:pt x="64" y="8"/>
                  </a:moveTo>
                  <a:lnTo>
                    <a:pt x="64" y="8"/>
                  </a:lnTo>
                  <a:lnTo>
                    <a:pt x="60" y="1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0" y="3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6" y="22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6"/>
                  </a:lnTo>
                  <a:lnTo>
                    <a:pt x="6" y="2"/>
                  </a:lnTo>
                  <a:lnTo>
                    <a:pt x="8" y="2"/>
                  </a:lnTo>
                  <a:lnTo>
                    <a:pt x="14" y="0"/>
                  </a:lnTo>
                  <a:lnTo>
                    <a:pt x="6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5" name="Freeform 29"/>
            <p:cNvSpPr/>
            <p:nvPr/>
          </p:nvSpPr>
          <p:spPr bwMode="auto">
            <a:xfrm>
              <a:off x="4481513" y="1758950"/>
              <a:ext cx="130175" cy="127000"/>
            </a:xfrm>
            <a:custGeom>
              <a:avLst/>
              <a:gdLst>
                <a:gd name="T0" fmla="*/ 72 w 82"/>
                <a:gd name="T1" fmla="*/ 24 h 80"/>
                <a:gd name="T2" fmla="*/ 72 w 82"/>
                <a:gd name="T3" fmla="*/ 24 h 80"/>
                <a:gd name="T4" fmla="*/ 66 w 82"/>
                <a:gd name="T5" fmla="*/ 30 h 80"/>
                <a:gd name="T6" fmla="*/ 58 w 82"/>
                <a:gd name="T7" fmla="*/ 32 h 80"/>
                <a:gd name="T8" fmla="*/ 58 w 82"/>
                <a:gd name="T9" fmla="*/ 32 h 80"/>
                <a:gd name="T10" fmla="*/ 52 w 82"/>
                <a:gd name="T11" fmla="*/ 30 h 80"/>
                <a:gd name="T12" fmla="*/ 48 w 82"/>
                <a:gd name="T13" fmla="*/ 28 h 80"/>
                <a:gd name="T14" fmla="*/ 46 w 82"/>
                <a:gd name="T15" fmla="*/ 26 h 80"/>
                <a:gd name="T16" fmla="*/ 46 w 82"/>
                <a:gd name="T17" fmla="*/ 26 h 80"/>
                <a:gd name="T18" fmla="*/ 40 w 82"/>
                <a:gd name="T19" fmla="*/ 22 h 80"/>
                <a:gd name="T20" fmla="*/ 38 w 82"/>
                <a:gd name="T21" fmla="*/ 14 h 80"/>
                <a:gd name="T22" fmla="*/ 38 w 82"/>
                <a:gd name="T23" fmla="*/ 8 h 80"/>
                <a:gd name="T24" fmla="*/ 42 w 82"/>
                <a:gd name="T25" fmla="*/ 2 h 80"/>
                <a:gd name="T26" fmla="*/ 44 w 82"/>
                <a:gd name="T27" fmla="*/ 0 h 80"/>
                <a:gd name="T28" fmla="*/ 44 w 82"/>
                <a:gd name="T29" fmla="*/ 0 h 80"/>
                <a:gd name="T30" fmla="*/ 40 w 82"/>
                <a:gd name="T31" fmla="*/ 0 h 80"/>
                <a:gd name="T32" fmla="*/ 40 w 82"/>
                <a:gd name="T33" fmla="*/ 0 h 80"/>
                <a:gd name="T34" fmla="*/ 32 w 82"/>
                <a:gd name="T35" fmla="*/ 0 h 80"/>
                <a:gd name="T36" fmla="*/ 24 w 82"/>
                <a:gd name="T37" fmla="*/ 2 h 80"/>
                <a:gd name="T38" fmla="*/ 18 w 82"/>
                <a:gd name="T39" fmla="*/ 6 h 80"/>
                <a:gd name="T40" fmla="*/ 12 w 82"/>
                <a:gd name="T41" fmla="*/ 12 h 80"/>
                <a:gd name="T42" fmla="*/ 8 w 82"/>
                <a:gd name="T43" fmla="*/ 18 h 80"/>
                <a:gd name="T44" fmla="*/ 4 w 82"/>
                <a:gd name="T45" fmla="*/ 24 h 80"/>
                <a:gd name="T46" fmla="*/ 2 w 82"/>
                <a:gd name="T47" fmla="*/ 32 h 80"/>
                <a:gd name="T48" fmla="*/ 0 w 82"/>
                <a:gd name="T49" fmla="*/ 40 h 80"/>
                <a:gd name="T50" fmla="*/ 0 w 82"/>
                <a:gd name="T51" fmla="*/ 40 h 80"/>
                <a:gd name="T52" fmla="*/ 2 w 82"/>
                <a:gd name="T53" fmla="*/ 48 h 80"/>
                <a:gd name="T54" fmla="*/ 4 w 82"/>
                <a:gd name="T55" fmla="*/ 56 h 80"/>
                <a:gd name="T56" fmla="*/ 8 w 82"/>
                <a:gd name="T57" fmla="*/ 62 h 80"/>
                <a:gd name="T58" fmla="*/ 12 w 82"/>
                <a:gd name="T59" fmla="*/ 68 h 80"/>
                <a:gd name="T60" fmla="*/ 18 w 82"/>
                <a:gd name="T61" fmla="*/ 74 h 80"/>
                <a:gd name="T62" fmla="*/ 24 w 82"/>
                <a:gd name="T63" fmla="*/ 76 h 80"/>
                <a:gd name="T64" fmla="*/ 32 w 82"/>
                <a:gd name="T65" fmla="*/ 80 h 80"/>
                <a:gd name="T66" fmla="*/ 40 w 82"/>
                <a:gd name="T67" fmla="*/ 80 h 80"/>
                <a:gd name="T68" fmla="*/ 40 w 82"/>
                <a:gd name="T69" fmla="*/ 80 h 80"/>
                <a:gd name="T70" fmla="*/ 48 w 82"/>
                <a:gd name="T71" fmla="*/ 80 h 80"/>
                <a:gd name="T72" fmla="*/ 56 w 82"/>
                <a:gd name="T73" fmla="*/ 76 h 80"/>
                <a:gd name="T74" fmla="*/ 64 w 82"/>
                <a:gd name="T75" fmla="*/ 74 h 80"/>
                <a:gd name="T76" fmla="*/ 70 w 82"/>
                <a:gd name="T77" fmla="*/ 68 h 80"/>
                <a:gd name="T78" fmla="*/ 74 w 82"/>
                <a:gd name="T79" fmla="*/ 62 h 80"/>
                <a:gd name="T80" fmla="*/ 78 w 82"/>
                <a:gd name="T81" fmla="*/ 56 h 80"/>
                <a:gd name="T82" fmla="*/ 80 w 82"/>
                <a:gd name="T83" fmla="*/ 48 h 80"/>
                <a:gd name="T84" fmla="*/ 82 w 82"/>
                <a:gd name="T85" fmla="*/ 40 h 80"/>
                <a:gd name="T86" fmla="*/ 82 w 82"/>
                <a:gd name="T87" fmla="*/ 40 h 80"/>
                <a:gd name="T88" fmla="*/ 80 w 82"/>
                <a:gd name="T89" fmla="*/ 28 h 80"/>
                <a:gd name="T90" fmla="*/ 76 w 82"/>
                <a:gd name="T91" fmla="*/ 20 h 80"/>
                <a:gd name="T92" fmla="*/ 72 w 82"/>
                <a:gd name="T93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80">
                  <a:moveTo>
                    <a:pt x="72" y="24"/>
                  </a:moveTo>
                  <a:lnTo>
                    <a:pt x="72" y="24"/>
                  </a:lnTo>
                  <a:lnTo>
                    <a:pt x="66" y="30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52" y="30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0" y="22"/>
                  </a:lnTo>
                  <a:lnTo>
                    <a:pt x="38" y="14"/>
                  </a:lnTo>
                  <a:lnTo>
                    <a:pt x="38" y="8"/>
                  </a:lnTo>
                  <a:lnTo>
                    <a:pt x="42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8" y="18"/>
                  </a:lnTo>
                  <a:lnTo>
                    <a:pt x="4" y="24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4" y="56"/>
                  </a:lnTo>
                  <a:lnTo>
                    <a:pt x="8" y="62"/>
                  </a:lnTo>
                  <a:lnTo>
                    <a:pt x="12" y="68"/>
                  </a:lnTo>
                  <a:lnTo>
                    <a:pt x="18" y="74"/>
                  </a:lnTo>
                  <a:lnTo>
                    <a:pt x="24" y="76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40" y="80"/>
                  </a:lnTo>
                  <a:lnTo>
                    <a:pt x="48" y="80"/>
                  </a:lnTo>
                  <a:lnTo>
                    <a:pt x="56" y="76"/>
                  </a:lnTo>
                  <a:lnTo>
                    <a:pt x="64" y="74"/>
                  </a:lnTo>
                  <a:lnTo>
                    <a:pt x="70" y="68"/>
                  </a:lnTo>
                  <a:lnTo>
                    <a:pt x="74" y="62"/>
                  </a:lnTo>
                  <a:lnTo>
                    <a:pt x="78" y="56"/>
                  </a:lnTo>
                  <a:lnTo>
                    <a:pt x="80" y="48"/>
                  </a:lnTo>
                  <a:lnTo>
                    <a:pt x="82" y="40"/>
                  </a:lnTo>
                  <a:lnTo>
                    <a:pt x="82" y="40"/>
                  </a:lnTo>
                  <a:lnTo>
                    <a:pt x="80" y="28"/>
                  </a:lnTo>
                  <a:lnTo>
                    <a:pt x="76" y="20"/>
                  </a:lnTo>
                  <a:lnTo>
                    <a:pt x="7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" name="Freeform 30"/>
            <p:cNvSpPr/>
            <p:nvPr/>
          </p:nvSpPr>
          <p:spPr bwMode="auto">
            <a:xfrm>
              <a:off x="4446588" y="1416050"/>
              <a:ext cx="142875" cy="146050"/>
            </a:xfrm>
            <a:custGeom>
              <a:avLst/>
              <a:gdLst>
                <a:gd name="T0" fmla="*/ 44 w 90"/>
                <a:gd name="T1" fmla="*/ 0 h 92"/>
                <a:gd name="T2" fmla="*/ 44 w 90"/>
                <a:gd name="T3" fmla="*/ 0 h 92"/>
                <a:gd name="T4" fmla="*/ 36 w 90"/>
                <a:gd name="T5" fmla="*/ 2 h 92"/>
                <a:gd name="T6" fmla="*/ 26 w 90"/>
                <a:gd name="T7" fmla="*/ 4 h 92"/>
                <a:gd name="T8" fmla="*/ 20 w 90"/>
                <a:gd name="T9" fmla="*/ 8 h 92"/>
                <a:gd name="T10" fmla="*/ 12 w 90"/>
                <a:gd name="T11" fmla="*/ 14 h 92"/>
                <a:gd name="T12" fmla="*/ 6 w 90"/>
                <a:gd name="T13" fmla="*/ 20 h 92"/>
                <a:gd name="T14" fmla="*/ 2 w 90"/>
                <a:gd name="T15" fmla="*/ 28 h 92"/>
                <a:gd name="T16" fmla="*/ 0 w 90"/>
                <a:gd name="T17" fmla="*/ 38 h 92"/>
                <a:gd name="T18" fmla="*/ 0 w 90"/>
                <a:gd name="T19" fmla="*/ 46 h 92"/>
                <a:gd name="T20" fmla="*/ 0 w 90"/>
                <a:gd name="T21" fmla="*/ 46 h 92"/>
                <a:gd name="T22" fmla="*/ 0 w 90"/>
                <a:gd name="T23" fmla="*/ 56 h 92"/>
                <a:gd name="T24" fmla="*/ 2 w 90"/>
                <a:gd name="T25" fmla="*/ 64 h 92"/>
                <a:gd name="T26" fmla="*/ 6 w 90"/>
                <a:gd name="T27" fmla="*/ 72 h 92"/>
                <a:gd name="T28" fmla="*/ 12 w 90"/>
                <a:gd name="T29" fmla="*/ 78 h 92"/>
                <a:gd name="T30" fmla="*/ 20 w 90"/>
                <a:gd name="T31" fmla="*/ 84 h 92"/>
                <a:gd name="T32" fmla="*/ 26 w 90"/>
                <a:gd name="T33" fmla="*/ 88 h 92"/>
                <a:gd name="T34" fmla="*/ 36 w 90"/>
                <a:gd name="T35" fmla="*/ 90 h 92"/>
                <a:gd name="T36" fmla="*/ 44 w 90"/>
                <a:gd name="T37" fmla="*/ 92 h 92"/>
                <a:gd name="T38" fmla="*/ 44 w 90"/>
                <a:gd name="T39" fmla="*/ 92 h 92"/>
                <a:gd name="T40" fmla="*/ 54 w 90"/>
                <a:gd name="T41" fmla="*/ 90 h 92"/>
                <a:gd name="T42" fmla="*/ 62 w 90"/>
                <a:gd name="T43" fmla="*/ 88 h 92"/>
                <a:gd name="T44" fmla="*/ 70 w 90"/>
                <a:gd name="T45" fmla="*/ 84 h 92"/>
                <a:gd name="T46" fmla="*/ 76 w 90"/>
                <a:gd name="T47" fmla="*/ 78 h 92"/>
                <a:gd name="T48" fmla="*/ 82 w 90"/>
                <a:gd name="T49" fmla="*/ 72 h 92"/>
                <a:gd name="T50" fmla="*/ 86 w 90"/>
                <a:gd name="T51" fmla="*/ 64 h 92"/>
                <a:gd name="T52" fmla="*/ 90 w 90"/>
                <a:gd name="T53" fmla="*/ 56 h 92"/>
                <a:gd name="T54" fmla="*/ 90 w 90"/>
                <a:gd name="T55" fmla="*/ 46 h 92"/>
                <a:gd name="T56" fmla="*/ 90 w 90"/>
                <a:gd name="T57" fmla="*/ 46 h 92"/>
                <a:gd name="T58" fmla="*/ 90 w 90"/>
                <a:gd name="T59" fmla="*/ 38 h 92"/>
                <a:gd name="T60" fmla="*/ 86 w 90"/>
                <a:gd name="T61" fmla="*/ 28 h 92"/>
                <a:gd name="T62" fmla="*/ 82 w 90"/>
                <a:gd name="T63" fmla="*/ 20 h 92"/>
                <a:gd name="T64" fmla="*/ 76 w 90"/>
                <a:gd name="T65" fmla="*/ 14 h 92"/>
                <a:gd name="T66" fmla="*/ 70 w 90"/>
                <a:gd name="T67" fmla="*/ 8 h 92"/>
                <a:gd name="T68" fmla="*/ 62 w 90"/>
                <a:gd name="T69" fmla="*/ 4 h 92"/>
                <a:gd name="T70" fmla="*/ 54 w 90"/>
                <a:gd name="T71" fmla="*/ 2 h 92"/>
                <a:gd name="T72" fmla="*/ 44 w 90"/>
                <a:gd name="T73" fmla="*/ 0 h 92"/>
                <a:gd name="T74" fmla="*/ 44 w 90"/>
                <a:gd name="T7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2">
                  <a:moveTo>
                    <a:pt x="44" y="0"/>
                  </a:moveTo>
                  <a:lnTo>
                    <a:pt x="44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20" y="8"/>
                  </a:lnTo>
                  <a:lnTo>
                    <a:pt x="12" y="14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6" y="72"/>
                  </a:lnTo>
                  <a:lnTo>
                    <a:pt x="12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6" y="90"/>
                  </a:lnTo>
                  <a:lnTo>
                    <a:pt x="44" y="92"/>
                  </a:lnTo>
                  <a:lnTo>
                    <a:pt x="44" y="92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6" y="78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90" y="56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90" y="38"/>
                  </a:lnTo>
                  <a:lnTo>
                    <a:pt x="86" y="28"/>
                  </a:lnTo>
                  <a:lnTo>
                    <a:pt x="82" y="20"/>
                  </a:lnTo>
                  <a:lnTo>
                    <a:pt x="76" y="14"/>
                  </a:lnTo>
                  <a:lnTo>
                    <a:pt x="70" y="8"/>
                  </a:lnTo>
                  <a:lnTo>
                    <a:pt x="62" y="4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7" name="Freeform 31"/>
            <p:cNvSpPr/>
            <p:nvPr/>
          </p:nvSpPr>
          <p:spPr bwMode="auto">
            <a:xfrm>
              <a:off x="4802188" y="1631950"/>
              <a:ext cx="171450" cy="168275"/>
            </a:xfrm>
            <a:custGeom>
              <a:avLst/>
              <a:gdLst>
                <a:gd name="T0" fmla="*/ 58 w 108"/>
                <a:gd name="T1" fmla="*/ 0 h 106"/>
                <a:gd name="T2" fmla="*/ 58 w 108"/>
                <a:gd name="T3" fmla="*/ 0 h 106"/>
                <a:gd name="T4" fmla="*/ 48 w 108"/>
                <a:gd name="T5" fmla="*/ 0 h 106"/>
                <a:gd name="T6" fmla="*/ 36 w 108"/>
                <a:gd name="T7" fmla="*/ 2 h 106"/>
                <a:gd name="T8" fmla="*/ 28 w 108"/>
                <a:gd name="T9" fmla="*/ 6 h 106"/>
                <a:gd name="T10" fmla="*/ 18 w 108"/>
                <a:gd name="T11" fmla="*/ 12 h 106"/>
                <a:gd name="T12" fmla="*/ 12 w 108"/>
                <a:gd name="T13" fmla="*/ 20 h 106"/>
                <a:gd name="T14" fmla="*/ 6 w 108"/>
                <a:gd name="T15" fmla="*/ 28 h 106"/>
                <a:gd name="T16" fmla="*/ 2 w 108"/>
                <a:gd name="T17" fmla="*/ 38 h 106"/>
                <a:gd name="T18" fmla="*/ 0 w 108"/>
                <a:gd name="T19" fmla="*/ 48 h 106"/>
                <a:gd name="T20" fmla="*/ 0 w 108"/>
                <a:gd name="T21" fmla="*/ 48 h 106"/>
                <a:gd name="T22" fmla="*/ 0 w 108"/>
                <a:gd name="T23" fmla="*/ 60 h 106"/>
                <a:gd name="T24" fmla="*/ 2 w 108"/>
                <a:gd name="T25" fmla="*/ 70 h 106"/>
                <a:gd name="T26" fmla="*/ 8 w 108"/>
                <a:gd name="T27" fmla="*/ 80 h 106"/>
                <a:gd name="T28" fmla="*/ 14 w 108"/>
                <a:gd name="T29" fmla="*/ 88 h 106"/>
                <a:gd name="T30" fmla="*/ 20 w 108"/>
                <a:gd name="T31" fmla="*/ 96 h 106"/>
                <a:gd name="T32" fmla="*/ 30 w 108"/>
                <a:gd name="T33" fmla="*/ 102 h 106"/>
                <a:gd name="T34" fmla="*/ 40 w 108"/>
                <a:gd name="T35" fmla="*/ 104 h 106"/>
                <a:gd name="T36" fmla="*/ 50 w 108"/>
                <a:gd name="T37" fmla="*/ 106 h 106"/>
                <a:gd name="T38" fmla="*/ 50 w 108"/>
                <a:gd name="T39" fmla="*/ 106 h 106"/>
                <a:gd name="T40" fmla="*/ 62 w 108"/>
                <a:gd name="T41" fmla="*/ 106 h 106"/>
                <a:gd name="T42" fmla="*/ 72 w 108"/>
                <a:gd name="T43" fmla="*/ 104 h 106"/>
                <a:gd name="T44" fmla="*/ 80 w 108"/>
                <a:gd name="T45" fmla="*/ 100 h 106"/>
                <a:gd name="T46" fmla="*/ 90 w 108"/>
                <a:gd name="T47" fmla="*/ 94 h 106"/>
                <a:gd name="T48" fmla="*/ 96 w 108"/>
                <a:gd name="T49" fmla="*/ 86 h 106"/>
                <a:gd name="T50" fmla="*/ 102 w 108"/>
                <a:gd name="T51" fmla="*/ 78 h 106"/>
                <a:gd name="T52" fmla="*/ 106 w 108"/>
                <a:gd name="T53" fmla="*/ 68 h 106"/>
                <a:gd name="T54" fmla="*/ 108 w 108"/>
                <a:gd name="T55" fmla="*/ 56 h 106"/>
                <a:gd name="T56" fmla="*/ 108 w 108"/>
                <a:gd name="T57" fmla="*/ 56 h 106"/>
                <a:gd name="T58" fmla="*/ 108 w 108"/>
                <a:gd name="T59" fmla="*/ 46 h 106"/>
                <a:gd name="T60" fmla="*/ 106 w 108"/>
                <a:gd name="T61" fmla="*/ 36 h 106"/>
                <a:gd name="T62" fmla="*/ 102 w 108"/>
                <a:gd name="T63" fmla="*/ 26 h 106"/>
                <a:gd name="T64" fmla="*/ 96 w 108"/>
                <a:gd name="T65" fmla="*/ 18 h 106"/>
                <a:gd name="T66" fmla="*/ 88 w 108"/>
                <a:gd name="T67" fmla="*/ 10 h 106"/>
                <a:gd name="T68" fmla="*/ 78 w 108"/>
                <a:gd name="T69" fmla="*/ 4 h 106"/>
                <a:gd name="T70" fmla="*/ 70 w 108"/>
                <a:gd name="T71" fmla="*/ 0 h 106"/>
                <a:gd name="T72" fmla="*/ 58 w 108"/>
                <a:gd name="T73" fmla="*/ 0 h 106"/>
                <a:gd name="T74" fmla="*/ 58 w 108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106">
                  <a:moveTo>
                    <a:pt x="58" y="0"/>
                  </a:moveTo>
                  <a:lnTo>
                    <a:pt x="58" y="0"/>
                  </a:lnTo>
                  <a:lnTo>
                    <a:pt x="48" y="0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18" y="12"/>
                  </a:lnTo>
                  <a:lnTo>
                    <a:pt x="12" y="20"/>
                  </a:lnTo>
                  <a:lnTo>
                    <a:pt x="6" y="28"/>
                  </a:lnTo>
                  <a:lnTo>
                    <a:pt x="2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2" y="70"/>
                  </a:lnTo>
                  <a:lnTo>
                    <a:pt x="8" y="80"/>
                  </a:lnTo>
                  <a:lnTo>
                    <a:pt x="14" y="88"/>
                  </a:lnTo>
                  <a:lnTo>
                    <a:pt x="20" y="96"/>
                  </a:lnTo>
                  <a:lnTo>
                    <a:pt x="30" y="102"/>
                  </a:lnTo>
                  <a:lnTo>
                    <a:pt x="40" y="104"/>
                  </a:lnTo>
                  <a:lnTo>
                    <a:pt x="50" y="106"/>
                  </a:lnTo>
                  <a:lnTo>
                    <a:pt x="50" y="106"/>
                  </a:lnTo>
                  <a:lnTo>
                    <a:pt x="62" y="106"/>
                  </a:lnTo>
                  <a:lnTo>
                    <a:pt x="72" y="104"/>
                  </a:lnTo>
                  <a:lnTo>
                    <a:pt x="80" y="100"/>
                  </a:lnTo>
                  <a:lnTo>
                    <a:pt x="90" y="94"/>
                  </a:lnTo>
                  <a:lnTo>
                    <a:pt x="96" y="86"/>
                  </a:lnTo>
                  <a:lnTo>
                    <a:pt x="102" y="78"/>
                  </a:lnTo>
                  <a:lnTo>
                    <a:pt x="106" y="68"/>
                  </a:lnTo>
                  <a:lnTo>
                    <a:pt x="108" y="56"/>
                  </a:lnTo>
                  <a:lnTo>
                    <a:pt x="108" y="56"/>
                  </a:lnTo>
                  <a:lnTo>
                    <a:pt x="108" y="46"/>
                  </a:lnTo>
                  <a:lnTo>
                    <a:pt x="106" y="36"/>
                  </a:lnTo>
                  <a:lnTo>
                    <a:pt x="102" y="26"/>
                  </a:lnTo>
                  <a:lnTo>
                    <a:pt x="96" y="18"/>
                  </a:lnTo>
                  <a:lnTo>
                    <a:pt x="88" y="10"/>
                  </a:lnTo>
                  <a:lnTo>
                    <a:pt x="78" y="4"/>
                  </a:lnTo>
                  <a:lnTo>
                    <a:pt x="70" y="0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1520" y="411510"/>
            <a:ext cx="8357479" cy="459836"/>
          </a:xfrm>
        </p:spPr>
        <p:txBody>
          <a:bodyPr/>
          <a:lstStyle/>
          <a:p>
            <a:r>
              <a:rPr lang="zh-CN" altLang="en-US" dirty="0" smtClean="0"/>
              <a:t>维护报告标准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51520" y="1275606"/>
            <a:ext cx="8357480" cy="240485"/>
          </a:xfrm>
        </p:spPr>
        <p:txBody>
          <a:bodyPr/>
          <a:lstStyle/>
          <a:p>
            <a:r>
              <a:rPr lang="zh-CN" altLang="en-US" sz="2400" dirty="0" smtClean="0"/>
              <a:t>应该用标准化的格式表达所有软件维护申请（要求）。</a:t>
            </a:r>
          </a:p>
          <a:p>
            <a:r>
              <a:rPr lang="zh-CN" altLang="en-US" sz="2400" dirty="0" smtClean="0"/>
              <a:t>维护申请报告或称软件问题报告，由申请维护的用户填写。</a:t>
            </a:r>
          </a:p>
          <a:p>
            <a:r>
              <a:rPr lang="zh-CN" altLang="en-US" sz="2400" dirty="0" smtClean="0"/>
              <a:t>用户必须完整地说明产生错误的情况，包括输入数据、错误清单以及其它有关材料。</a:t>
            </a:r>
          </a:p>
          <a:p>
            <a:r>
              <a:rPr lang="zh-CN" altLang="en-US" sz="2400" dirty="0" smtClean="0"/>
              <a:t>如果申请的是适应性维护或完善性维护，用户必须提出一份修改说明书，列出所有希望的修改。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51520" y="915566"/>
            <a:ext cx="8357480" cy="240485"/>
          </a:xfrm>
        </p:spPr>
        <p:txBody>
          <a:bodyPr/>
          <a:lstStyle/>
          <a:p>
            <a:r>
              <a:rPr lang="zh-CN" altLang="en-US" sz="2400" dirty="0" smtClean="0"/>
              <a:t>维护要求表将由维护管理员和系统管理员来研究处理。</a:t>
            </a:r>
          </a:p>
          <a:p>
            <a:r>
              <a:rPr lang="zh-CN" altLang="en-US" sz="2400" dirty="0" smtClean="0"/>
              <a:t>他们应相应地做出软件修改报告，指明：</a:t>
            </a:r>
          </a:p>
          <a:p>
            <a:r>
              <a:rPr lang="zh-CN" altLang="en-US" sz="2400" dirty="0" smtClean="0"/>
              <a:t> 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满足维护要求表中提出的要求所需要的工作量</a:t>
            </a:r>
          </a:p>
          <a:p>
            <a:r>
              <a:rPr lang="zh-CN" altLang="en-US" sz="2400" dirty="0" smtClean="0"/>
              <a:t> 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维护要求的性质</a:t>
            </a:r>
          </a:p>
          <a:p>
            <a:r>
              <a:rPr lang="zh-CN" altLang="en-US" sz="2400" dirty="0" smtClean="0"/>
              <a:t> 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这项要求的优先次序</a:t>
            </a:r>
          </a:p>
          <a:p>
            <a:r>
              <a:rPr lang="zh-CN" altLang="en-US" sz="2400" dirty="0" smtClean="0"/>
              <a:t> 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与修改有关的事后数据</a:t>
            </a:r>
            <a:endParaRPr lang="en-US" altLang="zh-CN" sz="2400" dirty="0" smtClean="0"/>
          </a:p>
          <a:p>
            <a:r>
              <a:rPr lang="zh-CN" altLang="en-US" sz="2400" dirty="0" smtClean="0"/>
              <a:t>软件修改报告应提交给变化授权人（修改负责人），经批准后才能开始进一步安排维护工作。</a:t>
            </a:r>
          </a:p>
          <a:p>
            <a:endParaRPr lang="zh-CN" altLang="en-US" sz="24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1520" y="267494"/>
            <a:ext cx="8357479" cy="459836"/>
          </a:xfrm>
        </p:spPr>
        <p:txBody>
          <a:bodyPr/>
          <a:lstStyle/>
          <a:p>
            <a:r>
              <a:rPr lang="zh-CN" altLang="en-US" dirty="0" smtClean="0"/>
              <a:t>维护报告标准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flipH="1">
            <a:off x="2915816" y="1851670"/>
            <a:ext cx="3972787" cy="1252904"/>
            <a:chOff x="636172" y="2088964"/>
            <a:chExt cx="3972787" cy="1252904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636172" y="2942225"/>
              <a:ext cx="3972787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948780" y="2088964"/>
              <a:ext cx="0" cy="1252904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131840" y="1995686"/>
            <a:ext cx="6292756" cy="691079"/>
          </a:xfrm>
        </p:spPr>
        <p:txBody>
          <a:bodyPr/>
          <a:lstStyle/>
          <a:p>
            <a:r>
              <a:rPr lang="zh-CN" altLang="en-US" dirty="0" smtClean="0"/>
              <a:t>维护的事件流</a:t>
            </a:r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1058677" y="1949160"/>
            <a:ext cx="1897538" cy="622563"/>
          </a:xfrm>
          <a:effectLst/>
        </p:spPr>
        <p:txBody>
          <a:bodyPr/>
          <a:lstStyle/>
          <a:p>
            <a:pPr algn="ctr"/>
            <a:r>
              <a:rPr lang="en-US" altLang="ko-KR" sz="4000" dirty="0" smtClean="0">
                <a:ln w="3175">
                  <a:noFill/>
                </a:ln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ko-KR" altLang="en-US" sz="4000" dirty="0">
              <a:ln w="3175">
                <a:noFill/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1259632" y="1419622"/>
            <a:ext cx="1424134" cy="1424134"/>
          </a:xfrm>
          <a:prstGeom prst="donut">
            <a:avLst>
              <a:gd name="adj" fmla="val 9696"/>
            </a:avLst>
          </a:prstGeom>
          <a:blipFill>
            <a:blip r:embed="rId2" cstate="screen"/>
            <a:stretch>
              <a:fillRect/>
            </a:stretch>
          </a:blipFill>
          <a:ln>
            <a:solidFill>
              <a:srgbClr val="0533F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9"/>
          <p:cNvGrpSpPr/>
          <p:nvPr/>
        </p:nvGrpSpPr>
        <p:grpSpPr>
          <a:xfrm>
            <a:off x="1848271" y="1674639"/>
            <a:ext cx="330240" cy="294431"/>
            <a:chOff x="4446588" y="1416050"/>
            <a:chExt cx="527050" cy="469900"/>
          </a:xfrm>
          <a:solidFill>
            <a:schemeClr val="bg1">
              <a:lumMod val="75000"/>
            </a:schemeClr>
          </a:solidFill>
        </p:grpSpPr>
        <p:sp>
          <p:nvSpPr>
            <p:cNvPr id="11" name="Freeform 25"/>
            <p:cNvSpPr/>
            <p:nvPr/>
          </p:nvSpPr>
          <p:spPr bwMode="auto">
            <a:xfrm>
              <a:off x="4570413" y="1590675"/>
              <a:ext cx="155575" cy="155575"/>
            </a:xfrm>
            <a:custGeom>
              <a:avLst/>
              <a:gdLst>
                <a:gd name="T0" fmla="*/ 98 w 98"/>
                <a:gd name="T1" fmla="*/ 40 h 98"/>
                <a:gd name="T2" fmla="*/ 94 w 98"/>
                <a:gd name="T3" fmla="*/ 40 h 98"/>
                <a:gd name="T4" fmla="*/ 94 w 98"/>
                <a:gd name="T5" fmla="*/ 40 h 98"/>
                <a:gd name="T6" fmla="*/ 92 w 98"/>
                <a:gd name="T7" fmla="*/ 40 h 98"/>
                <a:gd name="T8" fmla="*/ 92 w 98"/>
                <a:gd name="T9" fmla="*/ 40 h 98"/>
                <a:gd name="T10" fmla="*/ 86 w 98"/>
                <a:gd name="T11" fmla="*/ 40 h 98"/>
                <a:gd name="T12" fmla="*/ 80 w 98"/>
                <a:gd name="T13" fmla="*/ 44 h 98"/>
                <a:gd name="T14" fmla="*/ 76 w 98"/>
                <a:gd name="T15" fmla="*/ 48 h 98"/>
                <a:gd name="T16" fmla="*/ 74 w 98"/>
                <a:gd name="T17" fmla="*/ 54 h 98"/>
                <a:gd name="T18" fmla="*/ 74 w 98"/>
                <a:gd name="T19" fmla="*/ 58 h 98"/>
                <a:gd name="T20" fmla="*/ 74 w 98"/>
                <a:gd name="T21" fmla="*/ 58 h 98"/>
                <a:gd name="T22" fmla="*/ 74 w 98"/>
                <a:gd name="T23" fmla="*/ 64 h 98"/>
                <a:gd name="T24" fmla="*/ 78 w 98"/>
                <a:gd name="T25" fmla="*/ 70 h 98"/>
                <a:gd name="T26" fmla="*/ 78 w 98"/>
                <a:gd name="T27" fmla="*/ 70 h 98"/>
                <a:gd name="T28" fmla="*/ 82 w 98"/>
                <a:gd name="T29" fmla="*/ 74 h 98"/>
                <a:gd name="T30" fmla="*/ 88 w 98"/>
                <a:gd name="T31" fmla="*/ 78 h 98"/>
                <a:gd name="T32" fmla="*/ 90 w 98"/>
                <a:gd name="T33" fmla="*/ 78 h 98"/>
                <a:gd name="T34" fmla="*/ 90 w 98"/>
                <a:gd name="T35" fmla="*/ 78 h 98"/>
                <a:gd name="T36" fmla="*/ 82 w 98"/>
                <a:gd name="T37" fmla="*/ 86 h 98"/>
                <a:gd name="T38" fmla="*/ 72 w 98"/>
                <a:gd name="T39" fmla="*/ 92 h 98"/>
                <a:gd name="T40" fmla="*/ 62 w 98"/>
                <a:gd name="T41" fmla="*/ 96 h 98"/>
                <a:gd name="T42" fmla="*/ 50 w 98"/>
                <a:gd name="T43" fmla="*/ 98 h 98"/>
                <a:gd name="T44" fmla="*/ 50 w 98"/>
                <a:gd name="T45" fmla="*/ 98 h 98"/>
                <a:gd name="T46" fmla="*/ 40 w 98"/>
                <a:gd name="T47" fmla="*/ 98 h 98"/>
                <a:gd name="T48" fmla="*/ 30 w 98"/>
                <a:gd name="T49" fmla="*/ 94 h 98"/>
                <a:gd name="T50" fmla="*/ 22 w 98"/>
                <a:gd name="T51" fmla="*/ 90 h 98"/>
                <a:gd name="T52" fmla="*/ 14 w 98"/>
                <a:gd name="T53" fmla="*/ 84 h 98"/>
                <a:gd name="T54" fmla="*/ 8 w 98"/>
                <a:gd name="T55" fmla="*/ 76 h 98"/>
                <a:gd name="T56" fmla="*/ 4 w 98"/>
                <a:gd name="T57" fmla="*/ 68 h 98"/>
                <a:gd name="T58" fmla="*/ 2 w 98"/>
                <a:gd name="T59" fmla="*/ 58 h 98"/>
                <a:gd name="T60" fmla="*/ 0 w 98"/>
                <a:gd name="T61" fmla="*/ 48 h 98"/>
                <a:gd name="T62" fmla="*/ 0 w 98"/>
                <a:gd name="T63" fmla="*/ 48 h 98"/>
                <a:gd name="T64" fmla="*/ 2 w 98"/>
                <a:gd name="T65" fmla="*/ 36 h 98"/>
                <a:gd name="T66" fmla="*/ 8 w 98"/>
                <a:gd name="T67" fmla="*/ 24 h 98"/>
                <a:gd name="T68" fmla="*/ 10 w 98"/>
                <a:gd name="T69" fmla="*/ 28 h 98"/>
                <a:gd name="T70" fmla="*/ 10 w 98"/>
                <a:gd name="T71" fmla="*/ 28 h 98"/>
                <a:gd name="T72" fmla="*/ 16 w 98"/>
                <a:gd name="T73" fmla="*/ 34 h 98"/>
                <a:gd name="T74" fmla="*/ 24 w 98"/>
                <a:gd name="T75" fmla="*/ 36 h 98"/>
                <a:gd name="T76" fmla="*/ 24 w 98"/>
                <a:gd name="T77" fmla="*/ 36 h 98"/>
                <a:gd name="T78" fmla="*/ 30 w 98"/>
                <a:gd name="T79" fmla="*/ 34 h 98"/>
                <a:gd name="T80" fmla="*/ 34 w 98"/>
                <a:gd name="T81" fmla="*/ 32 h 98"/>
                <a:gd name="T82" fmla="*/ 36 w 98"/>
                <a:gd name="T83" fmla="*/ 30 h 98"/>
                <a:gd name="T84" fmla="*/ 36 w 98"/>
                <a:gd name="T85" fmla="*/ 30 h 98"/>
                <a:gd name="T86" fmla="*/ 42 w 98"/>
                <a:gd name="T87" fmla="*/ 26 h 98"/>
                <a:gd name="T88" fmla="*/ 44 w 98"/>
                <a:gd name="T89" fmla="*/ 18 h 98"/>
                <a:gd name="T90" fmla="*/ 44 w 98"/>
                <a:gd name="T91" fmla="*/ 18 h 98"/>
                <a:gd name="T92" fmla="*/ 44 w 98"/>
                <a:gd name="T93" fmla="*/ 12 h 98"/>
                <a:gd name="T94" fmla="*/ 40 w 98"/>
                <a:gd name="T95" fmla="*/ 6 h 98"/>
                <a:gd name="T96" fmla="*/ 36 w 98"/>
                <a:gd name="T97" fmla="*/ 2 h 98"/>
                <a:gd name="T98" fmla="*/ 36 w 98"/>
                <a:gd name="T99" fmla="*/ 2 h 98"/>
                <a:gd name="T100" fmla="*/ 50 w 98"/>
                <a:gd name="T101" fmla="*/ 0 h 98"/>
                <a:gd name="T102" fmla="*/ 50 w 98"/>
                <a:gd name="T103" fmla="*/ 0 h 98"/>
                <a:gd name="T104" fmla="*/ 58 w 98"/>
                <a:gd name="T105" fmla="*/ 0 h 98"/>
                <a:gd name="T106" fmla="*/ 68 w 98"/>
                <a:gd name="T107" fmla="*/ 2 h 98"/>
                <a:gd name="T108" fmla="*/ 76 w 98"/>
                <a:gd name="T109" fmla="*/ 6 h 98"/>
                <a:gd name="T110" fmla="*/ 82 w 98"/>
                <a:gd name="T111" fmla="*/ 12 h 98"/>
                <a:gd name="T112" fmla="*/ 88 w 98"/>
                <a:gd name="T113" fmla="*/ 18 h 98"/>
                <a:gd name="T114" fmla="*/ 92 w 98"/>
                <a:gd name="T115" fmla="*/ 24 h 98"/>
                <a:gd name="T116" fmla="*/ 96 w 98"/>
                <a:gd name="T117" fmla="*/ 32 h 98"/>
                <a:gd name="T118" fmla="*/ 98 w 98"/>
                <a:gd name="T119" fmla="*/ 40 h 98"/>
                <a:gd name="T120" fmla="*/ 98 w 98"/>
                <a:gd name="T121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" h="98">
                  <a:moveTo>
                    <a:pt x="98" y="40"/>
                  </a:moveTo>
                  <a:lnTo>
                    <a:pt x="94" y="40"/>
                  </a:lnTo>
                  <a:lnTo>
                    <a:pt x="94" y="40"/>
                  </a:lnTo>
                  <a:lnTo>
                    <a:pt x="92" y="40"/>
                  </a:lnTo>
                  <a:lnTo>
                    <a:pt x="92" y="40"/>
                  </a:lnTo>
                  <a:lnTo>
                    <a:pt x="86" y="40"/>
                  </a:lnTo>
                  <a:lnTo>
                    <a:pt x="80" y="44"/>
                  </a:lnTo>
                  <a:lnTo>
                    <a:pt x="76" y="48"/>
                  </a:lnTo>
                  <a:lnTo>
                    <a:pt x="74" y="54"/>
                  </a:lnTo>
                  <a:lnTo>
                    <a:pt x="74" y="58"/>
                  </a:lnTo>
                  <a:lnTo>
                    <a:pt x="74" y="58"/>
                  </a:lnTo>
                  <a:lnTo>
                    <a:pt x="74" y="64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82" y="74"/>
                  </a:lnTo>
                  <a:lnTo>
                    <a:pt x="88" y="78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82" y="86"/>
                  </a:lnTo>
                  <a:lnTo>
                    <a:pt x="72" y="92"/>
                  </a:lnTo>
                  <a:lnTo>
                    <a:pt x="62" y="96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40" y="98"/>
                  </a:lnTo>
                  <a:lnTo>
                    <a:pt x="30" y="94"/>
                  </a:lnTo>
                  <a:lnTo>
                    <a:pt x="22" y="90"/>
                  </a:lnTo>
                  <a:lnTo>
                    <a:pt x="14" y="84"/>
                  </a:lnTo>
                  <a:lnTo>
                    <a:pt x="8" y="76"/>
                  </a:lnTo>
                  <a:lnTo>
                    <a:pt x="4" y="68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36"/>
                  </a:lnTo>
                  <a:lnTo>
                    <a:pt x="8" y="24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6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42" y="26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44" y="12"/>
                  </a:lnTo>
                  <a:lnTo>
                    <a:pt x="40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8" y="0"/>
                  </a:lnTo>
                  <a:lnTo>
                    <a:pt x="68" y="2"/>
                  </a:lnTo>
                  <a:lnTo>
                    <a:pt x="76" y="6"/>
                  </a:lnTo>
                  <a:lnTo>
                    <a:pt x="82" y="12"/>
                  </a:lnTo>
                  <a:lnTo>
                    <a:pt x="88" y="18"/>
                  </a:lnTo>
                  <a:lnTo>
                    <a:pt x="92" y="24"/>
                  </a:lnTo>
                  <a:lnTo>
                    <a:pt x="96" y="32"/>
                  </a:lnTo>
                  <a:lnTo>
                    <a:pt x="98" y="40"/>
                  </a:lnTo>
                  <a:lnTo>
                    <a:pt x="9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" name="Freeform 26"/>
            <p:cNvSpPr/>
            <p:nvPr/>
          </p:nvSpPr>
          <p:spPr bwMode="auto">
            <a:xfrm>
              <a:off x="4554538" y="1730375"/>
              <a:ext cx="60325" cy="66675"/>
            </a:xfrm>
            <a:custGeom>
              <a:avLst/>
              <a:gdLst>
                <a:gd name="T0" fmla="*/ 20 w 38"/>
                <a:gd name="T1" fmla="*/ 0 h 42"/>
                <a:gd name="T2" fmla="*/ 20 w 38"/>
                <a:gd name="T3" fmla="*/ 0 h 42"/>
                <a:gd name="T4" fmla="*/ 28 w 38"/>
                <a:gd name="T5" fmla="*/ 8 h 42"/>
                <a:gd name="T6" fmla="*/ 38 w 38"/>
                <a:gd name="T7" fmla="*/ 12 h 42"/>
                <a:gd name="T8" fmla="*/ 20 w 38"/>
                <a:gd name="T9" fmla="*/ 38 h 42"/>
                <a:gd name="T10" fmla="*/ 20 w 38"/>
                <a:gd name="T11" fmla="*/ 38 h 42"/>
                <a:gd name="T12" fmla="*/ 18 w 38"/>
                <a:gd name="T13" fmla="*/ 40 h 42"/>
                <a:gd name="T14" fmla="*/ 14 w 38"/>
                <a:gd name="T15" fmla="*/ 42 h 42"/>
                <a:gd name="T16" fmla="*/ 10 w 38"/>
                <a:gd name="T17" fmla="*/ 42 h 42"/>
                <a:gd name="T18" fmla="*/ 6 w 38"/>
                <a:gd name="T19" fmla="*/ 40 h 42"/>
                <a:gd name="T20" fmla="*/ 4 w 38"/>
                <a:gd name="T21" fmla="*/ 38 h 42"/>
                <a:gd name="T22" fmla="*/ 4 w 38"/>
                <a:gd name="T23" fmla="*/ 38 h 42"/>
                <a:gd name="T24" fmla="*/ 0 w 38"/>
                <a:gd name="T25" fmla="*/ 36 h 42"/>
                <a:gd name="T26" fmla="*/ 0 w 38"/>
                <a:gd name="T27" fmla="*/ 32 h 42"/>
                <a:gd name="T28" fmla="*/ 0 w 38"/>
                <a:gd name="T29" fmla="*/ 28 h 42"/>
                <a:gd name="T30" fmla="*/ 2 w 38"/>
                <a:gd name="T31" fmla="*/ 24 h 42"/>
                <a:gd name="T32" fmla="*/ 20 w 38"/>
                <a:gd name="T3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42">
                  <a:moveTo>
                    <a:pt x="20" y="0"/>
                  </a:moveTo>
                  <a:lnTo>
                    <a:pt x="20" y="0"/>
                  </a:lnTo>
                  <a:lnTo>
                    <a:pt x="28" y="8"/>
                  </a:lnTo>
                  <a:lnTo>
                    <a:pt x="38" y="12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8" y="40"/>
                  </a:lnTo>
                  <a:lnTo>
                    <a:pt x="14" y="42"/>
                  </a:lnTo>
                  <a:lnTo>
                    <a:pt x="10" y="42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" name="Freeform 27"/>
            <p:cNvSpPr/>
            <p:nvPr/>
          </p:nvSpPr>
          <p:spPr bwMode="auto">
            <a:xfrm>
              <a:off x="4548188" y="1543050"/>
              <a:ext cx="79375" cy="92075"/>
            </a:xfrm>
            <a:custGeom>
              <a:avLst/>
              <a:gdLst>
                <a:gd name="T0" fmla="*/ 48 w 50"/>
                <a:gd name="T1" fmla="*/ 40 h 58"/>
                <a:gd name="T2" fmla="*/ 48 w 50"/>
                <a:gd name="T3" fmla="*/ 40 h 58"/>
                <a:gd name="T4" fmla="*/ 50 w 50"/>
                <a:gd name="T5" fmla="*/ 44 h 58"/>
                <a:gd name="T6" fmla="*/ 50 w 50"/>
                <a:gd name="T7" fmla="*/ 48 h 58"/>
                <a:gd name="T8" fmla="*/ 50 w 50"/>
                <a:gd name="T9" fmla="*/ 52 h 58"/>
                <a:gd name="T10" fmla="*/ 46 w 50"/>
                <a:gd name="T11" fmla="*/ 54 h 58"/>
                <a:gd name="T12" fmla="*/ 44 w 50"/>
                <a:gd name="T13" fmla="*/ 56 h 58"/>
                <a:gd name="T14" fmla="*/ 44 w 50"/>
                <a:gd name="T15" fmla="*/ 56 h 58"/>
                <a:gd name="T16" fmla="*/ 40 w 50"/>
                <a:gd name="T17" fmla="*/ 58 h 58"/>
                <a:gd name="T18" fmla="*/ 36 w 50"/>
                <a:gd name="T19" fmla="*/ 58 h 58"/>
                <a:gd name="T20" fmla="*/ 34 w 50"/>
                <a:gd name="T21" fmla="*/ 56 h 58"/>
                <a:gd name="T22" fmla="*/ 30 w 50"/>
                <a:gd name="T23" fmla="*/ 54 h 58"/>
                <a:gd name="T24" fmla="*/ 0 w 50"/>
                <a:gd name="T25" fmla="*/ 14 h 58"/>
                <a:gd name="T26" fmla="*/ 0 w 50"/>
                <a:gd name="T27" fmla="*/ 14 h 58"/>
                <a:gd name="T28" fmla="*/ 12 w 50"/>
                <a:gd name="T29" fmla="*/ 8 h 58"/>
                <a:gd name="T30" fmla="*/ 20 w 50"/>
                <a:gd name="T31" fmla="*/ 0 h 58"/>
                <a:gd name="T32" fmla="*/ 48 w 50"/>
                <a:gd name="T33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8">
                  <a:moveTo>
                    <a:pt x="48" y="40"/>
                  </a:moveTo>
                  <a:lnTo>
                    <a:pt x="48" y="40"/>
                  </a:lnTo>
                  <a:lnTo>
                    <a:pt x="50" y="44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46" y="54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58"/>
                  </a:lnTo>
                  <a:lnTo>
                    <a:pt x="34" y="56"/>
                  </a:lnTo>
                  <a:lnTo>
                    <a:pt x="30" y="5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2" y="8"/>
                  </a:lnTo>
                  <a:lnTo>
                    <a:pt x="20" y="0"/>
                  </a:lnTo>
                  <a:lnTo>
                    <a:pt x="4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4" name="Freeform 28"/>
            <p:cNvSpPr/>
            <p:nvPr/>
          </p:nvSpPr>
          <p:spPr bwMode="auto">
            <a:xfrm>
              <a:off x="4697413" y="1663700"/>
              <a:ext cx="101600" cy="50800"/>
            </a:xfrm>
            <a:custGeom>
              <a:avLst/>
              <a:gdLst>
                <a:gd name="T0" fmla="*/ 64 w 64"/>
                <a:gd name="T1" fmla="*/ 8 h 32"/>
                <a:gd name="T2" fmla="*/ 64 w 64"/>
                <a:gd name="T3" fmla="*/ 8 h 32"/>
                <a:gd name="T4" fmla="*/ 60 w 64"/>
                <a:gd name="T5" fmla="*/ 18 h 32"/>
                <a:gd name="T6" fmla="*/ 60 w 64"/>
                <a:gd name="T7" fmla="*/ 28 h 32"/>
                <a:gd name="T8" fmla="*/ 60 w 64"/>
                <a:gd name="T9" fmla="*/ 28 h 32"/>
                <a:gd name="T10" fmla="*/ 60 w 64"/>
                <a:gd name="T11" fmla="*/ 32 h 32"/>
                <a:gd name="T12" fmla="*/ 10 w 64"/>
                <a:gd name="T13" fmla="*/ 24 h 32"/>
                <a:gd name="T14" fmla="*/ 10 w 64"/>
                <a:gd name="T15" fmla="*/ 24 h 32"/>
                <a:gd name="T16" fmla="*/ 6 w 64"/>
                <a:gd name="T17" fmla="*/ 22 h 32"/>
                <a:gd name="T18" fmla="*/ 2 w 64"/>
                <a:gd name="T19" fmla="*/ 20 h 32"/>
                <a:gd name="T20" fmla="*/ 2 w 64"/>
                <a:gd name="T21" fmla="*/ 16 h 32"/>
                <a:gd name="T22" fmla="*/ 0 w 64"/>
                <a:gd name="T23" fmla="*/ 12 h 32"/>
                <a:gd name="T24" fmla="*/ 2 w 64"/>
                <a:gd name="T25" fmla="*/ 10 h 32"/>
                <a:gd name="T26" fmla="*/ 2 w 64"/>
                <a:gd name="T27" fmla="*/ 10 h 32"/>
                <a:gd name="T28" fmla="*/ 2 w 64"/>
                <a:gd name="T29" fmla="*/ 6 h 32"/>
                <a:gd name="T30" fmla="*/ 6 w 64"/>
                <a:gd name="T31" fmla="*/ 2 h 32"/>
                <a:gd name="T32" fmla="*/ 8 w 64"/>
                <a:gd name="T33" fmla="*/ 2 h 32"/>
                <a:gd name="T34" fmla="*/ 14 w 64"/>
                <a:gd name="T35" fmla="*/ 0 h 32"/>
                <a:gd name="T36" fmla="*/ 64 w 64"/>
                <a:gd name="T3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2">
                  <a:moveTo>
                    <a:pt x="64" y="8"/>
                  </a:moveTo>
                  <a:lnTo>
                    <a:pt x="64" y="8"/>
                  </a:lnTo>
                  <a:lnTo>
                    <a:pt x="60" y="1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0" y="3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6" y="22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6"/>
                  </a:lnTo>
                  <a:lnTo>
                    <a:pt x="6" y="2"/>
                  </a:lnTo>
                  <a:lnTo>
                    <a:pt x="8" y="2"/>
                  </a:lnTo>
                  <a:lnTo>
                    <a:pt x="14" y="0"/>
                  </a:lnTo>
                  <a:lnTo>
                    <a:pt x="6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5" name="Freeform 29"/>
            <p:cNvSpPr/>
            <p:nvPr/>
          </p:nvSpPr>
          <p:spPr bwMode="auto">
            <a:xfrm>
              <a:off x="4481513" y="1758950"/>
              <a:ext cx="130175" cy="127000"/>
            </a:xfrm>
            <a:custGeom>
              <a:avLst/>
              <a:gdLst>
                <a:gd name="T0" fmla="*/ 72 w 82"/>
                <a:gd name="T1" fmla="*/ 24 h 80"/>
                <a:gd name="T2" fmla="*/ 72 w 82"/>
                <a:gd name="T3" fmla="*/ 24 h 80"/>
                <a:gd name="T4" fmla="*/ 66 w 82"/>
                <a:gd name="T5" fmla="*/ 30 h 80"/>
                <a:gd name="T6" fmla="*/ 58 w 82"/>
                <a:gd name="T7" fmla="*/ 32 h 80"/>
                <a:gd name="T8" fmla="*/ 58 w 82"/>
                <a:gd name="T9" fmla="*/ 32 h 80"/>
                <a:gd name="T10" fmla="*/ 52 w 82"/>
                <a:gd name="T11" fmla="*/ 30 h 80"/>
                <a:gd name="T12" fmla="*/ 48 w 82"/>
                <a:gd name="T13" fmla="*/ 28 h 80"/>
                <a:gd name="T14" fmla="*/ 46 w 82"/>
                <a:gd name="T15" fmla="*/ 26 h 80"/>
                <a:gd name="T16" fmla="*/ 46 w 82"/>
                <a:gd name="T17" fmla="*/ 26 h 80"/>
                <a:gd name="T18" fmla="*/ 40 w 82"/>
                <a:gd name="T19" fmla="*/ 22 h 80"/>
                <a:gd name="T20" fmla="*/ 38 w 82"/>
                <a:gd name="T21" fmla="*/ 14 h 80"/>
                <a:gd name="T22" fmla="*/ 38 w 82"/>
                <a:gd name="T23" fmla="*/ 8 h 80"/>
                <a:gd name="T24" fmla="*/ 42 w 82"/>
                <a:gd name="T25" fmla="*/ 2 h 80"/>
                <a:gd name="T26" fmla="*/ 44 w 82"/>
                <a:gd name="T27" fmla="*/ 0 h 80"/>
                <a:gd name="T28" fmla="*/ 44 w 82"/>
                <a:gd name="T29" fmla="*/ 0 h 80"/>
                <a:gd name="T30" fmla="*/ 40 w 82"/>
                <a:gd name="T31" fmla="*/ 0 h 80"/>
                <a:gd name="T32" fmla="*/ 40 w 82"/>
                <a:gd name="T33" fmla="*/ 0 h 80"/>
                <a:gd name="T34" fmla="*/ 32 w 82"/>
                <a:gd name="T35" fmla="*/ 0 h 80"/>
                <a:gd name="T36" fmla="*/ 24 w 82"/>
                <a:gd name="T37" fmla="*/ 2 h 80"/>
                <a:gd name="T38" fmla="*/ 18 w 82"/>
                <a:gd name="T39" fmla="*/ 6 h 80"/>
                <a:gd name="T40" fmla="*/ 12 w 82"/>
                <a:gd name="T41" fmla="*/ 12 h 80"/>
                <a:gd name="T42" fmla="*/ 8 w 82"/>
                <a:gd name="T43" fmla="*/ 18 h 80"/>
                <a:gd name="T44" fmla="*/ 4 w 82"/>
                <a:gd name="T45" fmla="*/ 24 h 80"/>
                <a:gd name="T46" fmla="*/ 2 w 82"/>
                <a:gd name="T47" fmla="*/ 32 h 80"/>
                <a:gd name="T48" fmla="*/ 0 w 82"/>
                <a:gd name="T49" fmla="*/ 40 h 80"/>
                <a:gd name="T50" fmla="*/ 0 w 82"/>
                <a:gd name="T51" fmla="*/ 40 h 80"/>
                <a:gd name="T52" fmla="*/ 2 w 82"/>
                <a:gd name="T53" fmla="*/ 48 h 80"/>
                <a:gd name="T54" fmla="*/ 4 w 82"/>
                <a:gd name="T55" fmla="*/ 56 h 80"/>
                <a:gd name="T56" fmla="*/ 8 w 82"/>
                <a:gd name="T57" fmla="*/ 62 h 80"/>
                <a:gd name="T58" fmla="*/ 12 w 82"/>
                <a:gd name="T59" fmla="*/ 68 h 80"/>
                <a:gd name="T60" fmla="*/ 18 w 82"/>
                <a:gd name="T61" fmla="*/ 74 h 80"/>
                <a:gd name="T62" fmla="*/ 24 w 82"/>
                <a:gd name="T63" fmla="*/ 76 h 80"/>
                <a:gd name="T64" fmla="*/ 32 w 82"/>
                <a:gd name="T65" fmla="*/ 80 h 80"/>
                <a:gd name="T66" fmla="*/ 40 w 82"/>
                <a:gd name="T67" fmla="*/ 80 h 80"/>
                <a:gd name="T68" fmla="*/ 40 w 82"/>
                <a:gd name="T69" fmla="*/ 80 h 80"/>
                <a:gd name="T70" fmla="*/ 48 w 82"/>
                <a:gd name="T71" fmla="*/ 80 h 80"/>
                <a:gd name="T72" fmla="*/ 56 w 82"/>
                <a:gd name="T73" fmla="*/ 76 h 80"/>
                <a:gd name="T74" fmla="*/ 64 w 82"/>
                <a:gd name="T75" fmla="*/ 74 h 80"/>
                <a:gd name="T76" fmla="*/ 70 w 82"/>
                <a:gd name="T77" fmla="*/ 68 h 80"/>
                <a:gd name="T78" fmla="*/ 74 w 82"/>
                <a:gd name="T79" fmla="*/ 62 h 80"/>
                <a:gd name="T80" fmla="*/ 78 w 82"/>
                <a:gd name="T81" fmla="*/ 56 h 80"/>
                <a:gd name="T82" fmla="*/ 80 w 82"/>
                <a:gd name="T83" fmla="*/ 48 h 80"/>
                <a:gd name="T84" fmla="*/ 82 w 82"/>
                <a:gd name="T85" fmla="*/ 40 h 80"/>
                <a:gd name="T86" fmla="*/ 82 w 82"/>
                <a:gd name="T87" fmla="*/ 40 h 80"/>
                <a:gd name="T88" fmla="*/ 80 w 82"/>
                <a:gd name="T89" fmla="*/ 28 h 80"/>
                <a:gd name="T90" fmla="*/ 76 w 82"/>
                <a:gd name="T91" fmla="*/ 20 h 80"/>
                <a:gd name="T92" fmla="*/ 72 w 82"/>
                <a:gd name="T93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80">
                  <a:moveTo>
                    <a:pt x="72" y="24"/>
                  </a:moveTo>
                  <a:lnTo>
                    <a:pt x="72" y="24"/>
                  </a:lnTo>
                  <a:lnTo>
                    <a:pt x="66" y="30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52" y="30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0" y="22"/>
                  </a:lnTo>
                  <a:lnTo>
                    <a:pt x="38" y="14"/>
                  </a:lnTo>
                  <a:lnTo>
                    <a:pt x="38" y="8"/>
                  </a:lnTo>
                  <a:lnTo>
                    <a:pt x="42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8" y="18"/>
                  </a:lnTo>
                  <a:lnTo>
                    <a:pt x="4" y="24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4" y="56"/>
                  </a:lnTo>
                  <a:lnTo>
                    <a:pt x="8" y="62"/>
                  </a:lnTo>
                  <a:lnTo>
                    <a:pt x="12" y="68"/>
                  </a:lnTo>
                  <a:lnTo>
                    <a:pt x="18" y="74"/>
                  </a:lnTo>
                  <a:lnTo>
                    <a:pt x="24" y="76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40" y="80"/>
                  </a:lnTo>
                  <a:lnTo>
                    <a:pt x="48" y="80"/>
                  </a:lnTo>
                  <a:lnTo>
                    <a:pt x="56" y="76"/>
                  </a:lnTo>
                  <a:lnTo>
                    <a:pt x="64" y="74"/>
                  </a:lnTo>
                  <a:lnTo>
                    <a:pt x="70" y="68"/>
                  </a:lnTo>
                  <a:lnTo>
                    <a:pt x="74" y="62"/>
                  </a:lnTo>
                  <a:lnTo>
                    <a:pt x="78" y="56"/>
                  </a:lnTo>
                  <a:lnTo>
                    <a:pt x="80" y="48"/>
                  </a:lnTo>
                  <a:lnTo>
                    <a:pt x="82" y="40"/>
                  </a:lnTo>
                  <a:lnTo>
                    <a:pt x="82" y="40"/>
                  </a:lnTo>
                  <a:lnTo>
                    <a:pt x="80" y="28"/>
                  </a:lnTo>
                  <a:lnTo>
                    <a:pt x="76" y="20"/>
                  </a:lnTo>
                  <a:lnTo>
                    <a:pt x="7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" name="Freeform 30"/>
            <p:cNvSpPr/>
            <p:nvPr/>
          </p:nvSpPr>
          <p:spPr bwMode="auto">
            <a:xfrm>
              <a:off x="4446588" y="1416050"/>
              <a:ext cx="142875" cy="146050"/>
            </a:xfrm>
            <a:custGeom>
              <a:avLst/>
              <a:gdLst>
                <a:gd name="T0" fmla="*/ 44 w 90"/>
                <a:gd name="T1" fmla="*/ 0 h 92"/>
                <a:gd name="T2" fmla="*/ 44 w 90"/>
                <a:gd name="T3" fmla="*/ 0 h 92"/>
                <a:gd name="T4" fmla="*/ 36 w 90"/>
                <a:gd name="T5" fmla="*/ 2 h 92"/>
                <a:gd name="T6" fmla="*/ 26 w 90"/>
                <a:gd name="T7" fmla="*/ 4 h 92"/>
                <a:gd name="T8" fmla="*/ 20 w 90"/>
                <a:gd name="T9" fmla="*/ 8 h 92"/>
                <a:gd name="T10" fmla="*/ 12 w 90"/>
                <a:gd name="T11" fmla="*/ 14 h 92"/>
                <a:gd name="T12" fmla="*/ 6 w 90"/>
                <a:gd name="T13" fmla="*/ 20 h 92"/>
                <a:gd name="T14" fmla="*/ 2 w 90"/>
                <a:gd name="T15" fmla="*/ 28 h 92"/>
                <a:gd name="T16" fmla="*/ 0 w 90"/>
                <a:gd name="T17" fmla="*/ 38 h 92"/>
                <a:gd name="T18" fmla="*/ 0 w 90"/>
                <a:gd name="T19" fmla="*/ 46 h 92"/>
                <a:gd name="T20" fmla="*/ 0 w 90"/>
                <a:gd name="T21" fmla="*/ 46 h 92"/>
                <a:gd name="T22" fmla="*/ 0 w 90"/>
                <a:gd name="T23" fmla="*/ 56 h 92"/>
                <a:gd name="T24" fmla="*/ 2 w 90"/>
                <a:gd name="T25" fmla="*/ 64 h 92"/>
                <a:gd name="T26" fmla="*/ 6 w 90"/>
                <a:gd name="T27" fmla="*/ 72 h 92"/>
                <a:gd name="T28" fmla="*/ 12 w 90"/>
                <a:gd name="T29" fmla="*/ 78 h 92"/>
                <a:gd name="T30" fmla="*/ 20 w 90"/>
                <a:gd name="T31" fmla="*/ 84 h 92"/>
                <a:gd name="T32" fmla="*/ 26 w 90"/>
                <a:gd name="T33" fmla="*/ 88 h 92"/>
                <a:gd name="T34" fmla="*/ 36 w 90"/>
                <a:gd name="T35" fmla="*/ 90 h 92"/>
                <a:gd name="T36" fmla="*/ 44 w 90"/>
                <a:gd name="T37" fmla="*/ 92 h 92"/>
                <a:gd name="T38" fmla="*/ 44 w 90"/>
                <a:gd name="T39" fmla="*/ 92 h 92"/>
                <a:gd name="T40" fmla="*/ 54 w 90"/>
                <a:gd name="T41" fmla="*/ 90 h 92"/>
                <a:gd name="T42" fmla="*/ 62 w 90"/>
                <a:gd name="T43" fmla="*/ 88 h 92"/>
                <a:gd name="T44" fmla="*/ 70 w 90"/>
                <a:gd name="T45" fmla="*/ 84 h 92"/>
                <a:gd name="T46" fmla="*/ 76 w 90"/>
                <a:gd name="T47" fmla="*/ 78 h 92"/>
                <a:gd name="T48" fmla="*/ 82 w 90"/>
                <a:gd name="T49" fmla="*/ 72 h 92"/>
                <a:gd name="T50" fmla="*/ 86 w 90"/>
                <a:gd name="T51" fmla="*/ 64 h 92"/>
                <a:gd name="T52" fmla="*/ 90 w 90"/>
                <a:gd name="T53" fmla="*/ 56 h 92"/>
                <a:gd name="T54" fmla="*/ 90 w 90"/>
                <a:gd name="T55" fmla="*/ 46 h 92"/>
                <a:gd name="T56" fmla="*/ 90 w 90"/>
                <a:gd name="T57" fmla="*/ 46 h 92"/>
                <a:gd name="T58" fmla="*/ 90 w 90"/>
                <a:gd name="T59" fmla="*/ 38 h 92"/>
                <a:gd name="T60" fmla="*/ 86 w 90"/>
                <a:gd name="T61" fmla="*/ 28 h 92"/>
                <a:gd name="T62" fmla="*/ 82 w 90"/>
                <a:gd name="T63" fmla="*/ 20 h 92"/>
                <a:gd name="T64" fmla="*/ 76 w 90"/>
                <a:gd name="T65" fmla="*/ 14 h 92"/>
                <a:gd name="T66" fmla="*/ 70 w 90"/>
                <a:gd name="T67" fmla="*/ 8 h 92"/>
                <a:gd name="T68" fmla="*/ 62 w 90"/>
                <a:gd name="T69" fmla="*/ 4 h 92"/>
                <a:gd name="T70" fmla="*/ 54 w 90"/>
                <a:gd name="T71" fmla="*/ 2 h 92"/>
                <a:gd name="T72" fmla="*/ 44 w 90"/>
                <a:gd name="T73" fmla="*/ 0 h 92"/>
                <a:gd name="T74" fmla="*/ 44 w 90"/>
                <a:gd name="T7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2">
                  <a:moveTo>
                    <a:pt x="44" y="0"/>
                  </a:moveTo>
                  <a:lnTo>
                    <a:pt x="44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20" y="8"/>
                  </a:lnTo>
                  <a:lnTo>
                    <a:pt x="12" y="14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6" y="72"/>
                  </a:lnTo>
                  <a:lnTo>
                    <a:pt x="12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6" y="90"/>
                  </a:lnTo>
                  <a:lnTo>
                    <a:pt x="44" y="92"/>
                  </a:lnTo>
                  <a:lnTo>
                    <a:pt x="44" y="92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6" y="78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90" y="56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90" y="38"/>
                  </a:lnTo>
                  <a:lnTo>
                    <a:pt x="86" y="28"/>
                  </a:lnTo>
                  <a:lnTo>
                    <a:pt x="82" y="20"/>
                  </a:lnTo>
                  <a:lnTo>
                    <a:pt x="76" y="14"/>
                  </a:lnTo>
                  <a:lnTo>
                    <a:pt x="70" y="8"/>
                  </a:lnTo>
                  <a:lnTo>
                    <a:pt x="62" y="4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7" name="Freeform 31"/>
            <p:cNvSpPr/>
            <p:nvPr/>
          </p:nvSpPr>
          <p:spPr bwMode="auto">
            <a:xfrm>
              <a:off x="4802188" y="1631950"/>
              <a:ext cx="171450" cy="168275"/>
            </a:xfrm>
            <a:custGeom>
              <a:avLst/>
              <a:gdLst>
                <a:gd name="T0" fmla="*/ 58 w 108"/>
                <a:gd name="T1" fmla="*/ 0 h 106"/>
                <a:gd name="T2" fmla="*/ 58 w 108"/>
                <a:gd name="T3" fmla="*/ 0 h 106"/>
                <a:gd name="T4" fmla="*/ 48 w 108"/>
                <a:gd name="T5" fmla="*/ 0 h 106"/>
                <a:gd name="T6" fmla="*/ 36 w 108"/>
                <a:gd name="T7" fmla="*/ 2 h 106"/>
                <a:gd name="T8" fmla="*/ 28 w 108"/>
                <a:gd name="T9" fmla="*/ 6 h 106"/>
                <a:gd name="T10" fmla="*/ 18 w 108"/>
                <a:gd name="T11" fmla="*/ 12 h 106"/>
                <a:gd name="T12" fmla="*/ 12 w 108"/>
                <a:gd name="T13" fmla="*/ 20 h 106"/>
                <a:gd name="T14" fmla="*/ 6 w 108"/>
                <a:gd name="T15" fmla="*/ 28 h 106"/>
                <a:gd name="T16" fmla="*/ 2 w 108"/>
                <a:gd name="T17" fmla="*/ 38 h 106"/>
                <a:gd name="T18" fmla="*/ 0 w 108"/>
                <a:gd name="T19" fmla="*/ 48 h 106"/>
                <a:gd name="T20" fmla="*/ 0 w 108"/>
                <a:gd name="T21" fmla="*/ 48 h 106"/>
                <a:gd name="T22" fmla="*/ 0 w 108"/>
                <a:gd name="T23" fmla="*/ 60 h 106"/>
                <a:gd name="T24" fmla="*/ 2 w 108"/>
                <a:gd name="T25" fmla="*/ 70 h 106"/>
                <a:gd name="T26" fmla="*/ 8 w 108"/>
                <a:gd name="T27" fmla="*/ 80 h 106"/>
                <a:gd name="T28" fmla="*/ 14 w 108"/>
                <a:gd name="T29" fmla="*/ 88 h 106"/>
                <a:gd name="T30" fmla="*/ 20 w 108"/>
                <a:gd name="T31" fmla="*/ 96 h 106"/>
                <a:gd name="T32" fmla="*/ 30 w 108"/>
                <a:gd name="T33" fmla="*/ 102 h 106"/>
                <a:gd name="T34" fmla="*/ 40 w 108"/>
                <a:gd name="T35" fmla="*/ 104 h 106"/>
                <a:gd name="T36" fmla="*/ 50 w 108"/>
                <a:gd name="T37" fmla="*/ 106 h 106"/>
                <a:gd name="T38" fmla="*/ 50 w 108"/>
                <a:gd name="T39" fmla="*/ 106 h 106"/>
                <a:gd name="T40" fmla="*/ 62 w 108"/>
                <a:gd name="T41" fmla="*/ 106 h 106"/>
                <a:gd name="T42" fmla="*/ 72 w 108"/>
                <a:gd name="T43" fmla="*/ 104 h 106"/>
                <a:gd name="T44" fmla="*/ 80 w 108"/>
                <a:gd name="T45" fmla="*/ 100 h 106"/>
                <a:gd name="T46" fmla="*/ 90 w 108"/>
                <a:gd name="T47" fmla="*/ 94 h 106"/>
                <a:gd name="T48" fmla="*/ 96 w 108"/>
                <a:gd name="T49" fmla="*/ 86 h 106"/>
                <a:gd name="T50" fmla="*/ 102 w 108"/>
                <a:gd name="T51" fmla="*/ 78 h 106"/>
                <a:gd name="T52" fmla="*/ 106 w 108"/>
                <a:gd name="T53" fmla="*/ 68 h 106"/>
                <a:gd name="T54" fmla="*/ 108 w 108"/>
                <a:gd name="T55" fmla="*/ 56 h 106"/>
                <a:gd name="T56" fmla="*/ 108 w 108"/>
                <a:gd name="T57" fmla="*/ 56 h 106"/>
                <a:gd name="T58" fmla="*/ 108 w 108"/>
                <a:gd name="T59" fmla="*/ 46 h 106"/>
                <a:gd name="T60" fmla="*/ 106 w 108"/>
                <a:gd name="T61" fmla="*/ 36 h 106"/>
                <a:gd name="T62" fmla="*/ 102 w 108"/>
                <a:gd name="T63" fmla="*/ 26 h 106"/>
                <a:gd name="T64" fmla="*/ 96 w 108"/>
                <a:gd name="T65" fmla="*/ 18 h 106"/>
                <a:gd name="T66" fmla="*/ 88 w 108"/>
                <a:gd name="T67" fmla="*/ 10 h 106"/>
                <a:gd name="T68" fmla="*/ 78 w 108"/>
                <a:gd name="T69" fmla="*/ 4 h 106"/>
                <a:gd name="T70" fmla="*/ 70 w 108"/>
                <a:gd name="T71" fmla="*/ 0 h 106"/>
                <a:gd name="T72" fmla="*/ 58 w 108"/>
                <a:gd name="T73" fmla="*/ 0 h 106"/>
                <a:gd name="T74" fmla="*/ 58 w 108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106">
                  <a:moveTo>
                    <a:pt x="58" y="0"/>
                  </a:moveTo>
                  <a:lnTo>
                    <a:pt x="58" y="0"/>
                  </a:lnTo>
                  <a:lnTo>
                    <a:pt x="48" y="0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18" y="12"/>
                  </a:lnTo>
                  <a:lnTo>
                    <a:pt x="12" y="20"/>
                  </a:lnTo>
                  <a:lnTo>
                    <a:pt x="6" y="28"/>
                  </a:lnTo>
                  <a:lnTo>
                    <a:pt x="2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2" y="70"/>
                  </a:lnTo>
                  <a:lnTo>
                    <a:pt x="8" y="80"/>
                  </a:lnTo>
                  <a:lnTo>
                    <a:pt x="14" y="88"/>
                  </a:lnTo>
                  <a:lnTo>
                    <a:pt x="20" y="96"/>
                  </a:lnTo>
                  <a:lnTo>
                    <a:pt x="30" y="102"/>
                  </a:lnTo>
                  <a:lnTo>
                    <a:pt x="40" y="104"/>
                  </a:lnTo>
                  <a:lnTo>
                    <a:pt x="50" y="106"/>
                  </a:lnTo>
                  <a:lnTo>
                    <a:pt x="50" y="106"/>
                  </a:lnTo>
                  <a:lnTo>
                    <a:pt x="62" y="106"/>
                  </a:lnTo>
                  <a:lnTo>
                    <a:pt x="72" y="104"/>
                  </a:lnTo>
                  <a:lnTo>
                    <a:pt x="80" y="100"/>
                  </a:lnTo>
                  <a:lnTo>
                    <a:pt x="90" y="94"/>
                  </a:lnTo>
                  <a:lnTo>
                    <a:pt x="96" y="86"/>
                  </a:lnTo>
                  <a:lnTo>
                    <a:pt x="102" y="78"/>
                  </a:lnTo>
                  <a:lnTo>
                    <a:pt x="106" y="68"/>
                  </a:lnTo>
                  <a:lnTo>
                    <a:pt x="108" y="56"/>
                  </a:lnTo>
                  <a:lnTo>
                    <a:pt x="108" y="56"/>
                  </a:lnTo>
                  <a:lnTo>
                    <a:pt x="108" y="46"/>
                  </a:lnTo>
                  <a:lnTo>
                    <a:pt x="106" y="36"/>
                  </a:lnTo>
                  <a:lnTo>
                    <a:pt x="102" y="26"/>
                  </a:lnTo>
                  <a:lnTo>
                    <a:pt x="96" y="18"/>
                  </a:lnTo>
                  <a:lnTo>
                    <a:pt x="88" y="10"/>
                  </a:lnTo>
                  <a:lnTo>
                    <a:pt x="78" y="4"/>
                  </a:lnTo>
                  <a:lnTo>
                    <a:pt x="70" y="0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39552" y="267494"/>
            <a:ext cx="436600" cy="459836"/>
          </a:xfrm>
        </p:spPr>
        <p:txBody>
          <a:bodyPr/>
          <a:lstStyle/>
          <a:p>
            <a:r>
              <a:rPr lang="zh-CN" altLang="en-US" dirty="0" smtClean="0"/>
              <a:t>维护的事件流图示</a:t>
            </a:r>
            <a:endParaRPr lang="zh-CN" altLang="en-US" dirty="0"/>
          </a:p>
        </p:txBody>
      </p:sp>
      <p:sp>
        <p:nvSpPr>
          <p:cNvPr id="7" name="灯片编号占位符 5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3C691B-5599-48D7-AE89-16D4B4728549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427734"/>
            <a:ext cx="7164288" cy="271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0"/>
            <a:ext cx="7164288" cy="242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5536" y="483518"/>
            <a:ext cx="8357480" cy="24048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 smtClean="0">
                <a:latin typeface="+mn-ea"/>
              </a:rPr>
              <a:t>尽管维护申请的类型不同，但都要进行同样的技术工作。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10000"/>
              </a:lnSpc>
            </a:pPr>
            <a:endParaRPr lang="zh-CN" altLang="en-US" sz="2400" b="1" dirty="0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05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 修改软件设计</a:t>
            </a:r>
          </a:p>
          <a:p>
            <a:pPr lvl="1">
              <a:lnSpc>
                <a:spcPct val="105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 复查</a:t>
            </a:r>
          </a:p>
          <a:p>
            <a:pPr lvl="1">
              <a:lnSpc>
                <a:spcPct val="105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 必要的代码修改</a:t>
            </a:r>
          </a:p>
          <a:p>
            <a:pPr lvl="1">
              <a:lnSpc>
                <a:spcPct val="105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 单元测试和集成测试（包括回归测试）</a:t>
            </a:r>
          </a:p>
          <a:p>
            <a:pPr lvl="1">
              <a:lnSpc>
                <a:spcPct val="105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 验收测试</a:t>
            </a:r>
            <a:endParaRPr lang="en-US" altLang="zh-CN" sz="2400" b="1" dirty="0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05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复审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1520" y="267494"/>
            <a:ext cx="8357479" cy="459836"/>
          </a:xfrm>
        </p:spPr>
        <p:txBody>
          <a:bodyPr/>
          <a:lstStyle/>
          <a:p>
            <a:r>
              <a:rPr lang="zh-CN" altLang="en-US" dirty="0" smtClean="0"/>
              <a:t>复查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51520" y="915566"/>
            <a:ext cx="8357480" cy="240485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400" dirty="0" smtClean="0"/>
              <a:t>在完成软件维护任务之后，进行处境复查常常是有好处的。</a:t>
            </a:r>
            <a:endParaRPr lang="en-US" altLang="zh-CN" sz="2400" dirty="0" smtClean="0"/>
          </a:p>
          <a:p>
            <a:r>
              <a:rPr lang="zh-CN" altLang="en-US" sz="2400" dirty="0" smtClean="0"/>
              <a:t>一般来说，这种复查试图回答下述问题：</a:t>
            </a:r>
            <a:endParaRPr lang="en-US" altLang="zh-CN" sz="2400" dirty="0" smtClean="0"/>
          </a:p>
          <a:p>
            <a:r>
              <a:rPr lang="en-US" altLang="zh-CN" sz="2400" dirty="0" smtClean="0"/>
              <a:t>(1)  </a:t>
            </a:r>
            <a:r>
              <a:rPr lang="zh-CN" altLang="en-US" sz="2400" dirty="0" smtClean="0"/>
              <a:t>在当前处境下设计、编码或测试的哪些方面能用不同方法进行？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(2)  </a:t>
            </a:r>
            <a:r>
              <a:rPr lang="zh-CN" altLang="en-US" sz="2400" dirty="0" smtClean="0"/>
              <a:t>哪些维护资源应该有但没有</a:t>
            </a:r>
            <a:r>
              <a:rPr lang="en-US" altLang="zh-CN" sz="2400" dirty="0" smtClean="0"/>
              <a:t>?</a:t>
            </a:r>
            <a:br>
              <a:rPr lang="en-US" altLang="zh-CN" sz="2400" dirty="0" smtClean="0"/>
            </a:br>
            <a:r>
              <a:rPr lang="en-US" altLang="zh-CN" sz="2400" dirty="0" smtClean="0"/>
              <a:t>(3)  </a:t>
            </a:r>
            <a:r>
              <a:rPr lang="zh-CN" altLang="en-US" sz="2400" dirty="0" smtClean="0"/>
              <a:t>工作中主要的或次要的障碍是什么</a:t>
            </a:r>
            <a:r>
              <a:rPr lang="en-US" altLang="zh-CN" sz="2400" dirty="0" smtClean="0"/>
              <a:t>?</a:t>
            </a:r>
            <a:br>
              <a:rPr lang="en-US" altLang="zh-CN" sz="2400" dirty="0" smtClean="0"/>
            </a:br>
            <a:r>
              <a:rPr lang="en-US" altLang="zh-CN" sz="2400" dirty="0" smtClean="0"/>
              <a:t>(4)  </a:t>
            </a:r>
            <a:r>
              <a:rPr lang="zh-CN" altLang="en-US" sz="2400" dirty="0" smtClean="0"/>
              <a:t>要求的维护类型中有预防性维护吗</a:t>
            </a:r>
            <a:r>
              <a:rPr lang="en-US" altLang="zh-CN" sz="2400" dirty="0" smtClean="0"/>
              <a:t>?</a:t>
            </a:r>
            <a:br>
              <a:rPr lang="en-US" altLang="zh-CN" sz="2400" dirty="0" smtClean="0"/>
            </a:br>
            <a:r>
              <a:rPr lang="zh-CN" altLang="en-US" sz="2400" dirty="0" smtClean="0"/>
              <a:t>处境复查对将来维护工作的进行有重要影响， 而且所提供的反馈信息对有效地管理软件组织十分重要。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flipH="1">
            <a:off x="2915816" y="1851670"/>
            <a:ext cx="3972787" cy="1252904"/>
            <a:chOff x="636172" y="2088964"/>
            <a:chExt cx="3972787" cy="1252904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636172" y="2942225"/>
              <a:ext cx="3972787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948780" y="2088964"/>
              <a:ext cx="0" cy="1252904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131840" y="1995686"/>
            <a:ext cx="6292756" cy="691079"/>
          </a:xfrm>
        </p:spPr>
        <p:txBody>
          <a:bodyPr/>
          <a:lstStyle/>
          <a:p>
            <a:r>
              <a:rPr lang="zh-CN" altLang="en-US" dirty="0" smtClean="0"/>
              <a:t>保存维护记录</a:t>
            </a:r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1058677" y="1949160"/>
            <a:ext cx="1897538" cy="622563"/>
          </a:xfrm>
          <a:effectLst/>
        </p:spPr>
        <p:txBody>
          <a:bodyPr/>
          <a:lstStyle/>
          <a:p>
            <a:pPr algn="ctr"/>
            <a:r>
              <a:rPr lang="en-US" altLang="ko-KR" sz="4000" dirty="0" smtClean="0">
                <a:ln w="3175">
                  <a:noFill/>
                </a:ln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en-US" altLang="zh-CN" sz="4000" dirty="0" smtClean="0">
                <a:ln w="3175">
                  <a:noFill/>
                </a:ln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ko-KR" altLang="en-US" sz="4000" dirty="0">
              <a:ln w="3175">
                <a:noFill/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1259632" y="1419622"/>
            <a:ext cx="1424134" cy="1424134"/>
          </a:xfrm>
          <a:prstGeom prst="donut">
            <a:avLst>
              <a:gd name="adj" fmla="val 9696"/>
            </a:avLst>
          </a:prstGeom>
          <a:blipFill>
            <a:blip r:embed="rId2" cstate="screen"/>
            <a:stretch>
              <a:fillRect/>
            </a:stretch>
          </a:blipFill>
          <a:ln>
            <a:solidFill>
              <a:srgbClr val="0533F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9"/>
          <p:cNvGrpSpPr/>
          <p:nvPr/>
        </p:nvGrpSpPr>
        <p:grpSpPr>
          <a:xfrm>
            <a:off x="1848271" y="1674639"/>
            <a:ext cx="330240" cy="294431"/>
            <a:chOff x="4446588" y="1416050"/>
            <a:chExt cx="527050" cy="469900"/>
          </a:xfrm>
          <a:solidFill>
            <a:schemeClr val="bg1">
              <a:lumMod val="75000"/>
            </a:schemeClr>
          </a:solidFill>
        </p:grpSpPr>
        <p:sp>
          <p:nvSpPr>
            <p:cNvPr id="11" name="Freeform 25"/>
            <p:cNvSpPr/>
            <p:nvPr/>
          </p:nvSpPr>
          <p:spPr bwMode="auto">
            <a:xfrm>
              <a:off x="4570413" y="1590675"/>
              <a:ext cx="155575" cy="155575"/>
            </a:xfrm>
            <a:custGeom>
              <a:avLst/>
              <a:gdLst>
                <a:gd name="T0" fmla="*/ 98 w 98"/>
                <a:gd name="T1" fmla="*/ 40 h 98"/>
                <a:gd name="T2" fmla="*/ 94 w 98"/>
                <a:gd name="T3" fmla="*/ 40 h 98"/>
                <a:gd name="T4" fmla="*/ 94 w 98"/>
                <a:gd name="T5" fmla="*/ 40 h 98"/>
                <a:gd name="T6" fmla="*/ 92 w 98"/>
                <a:gd name="T7" fmla="*/ 40 h 98"/>
                <a:gd name="T8" fmla="*/ 92 w 98"/>
                <a:gd name="T9" fmla="*/ 40 h 98"/>
                <a:gd name="T10" fmla="*/ 86 w 98"/>
                <a:gd name="T11" fmla="*/ 40 h 98"/>
                <a:gd name="T12" fmla="*/ 80 w 98"/>
                <a:gd name="T13" fmla="*/ 44 h 98"/>
                <a:gd name="T14" fmla="*/ 76 w 98"/>
                <a:gd name="T15" fmla="*/ 48 h 98"/>
                <a:gd name="T16" fmla="*/ 74 w 98"/>
                <a:gd name="T17" fmla="*/ 54 h 98"/>
                <a:gd name="T18" fmla="*/ 74 w 98"/>
                <a:gd name="T19" fmla="*/ 58 h 98"/>
                <a:gd name="T20" fmla="*/ 74 w 98"/>
                <a:gd name="T21" fmla="*/ 58 h 98"/>
                <a:gd name="T22" fmla="*/ 74 w 98"/>
                <a:gd name="T23" fmla="*/ 64 h 98"/>
                <a:gd name="T24" fmla="*/ 78 w 98"/>
                <a:gd name="T25" fmla="*/ 70 h 98"/>
                <a:gd name="T26" fmla="*/ 78 w 98"/>
                <a:gd name="T27" fmla="*/ 70 h 98"/>
                <a:gd name="T28" fmla="*/ 82 w 98"/>
                <a:gd name="T29" fmla="*/ 74 h 98"/>
                <a:gd name="T30" fmla="*/ 88 w 98"/>
                <a:gd name="T31" fmla="*/ 78 h 98"/>
                <a:gd name="T32" fmla="*/ 90 w 98"/>
                <a:gd name="T33" fmla="*/ 78 h 98"/>
                <a:gd name="T34" fmla="*/ 90 w 98"/>
                <a:gd name="T35" fmla="*/ 78 h 98"/>
                <a:gd name="T36" fmla="*/ 82 w 98"/>
                <a:gd name="T37" fmla="*/ 86 h 98"/>
                <a:gd name="T38" fmla="*/ 72 w 98"/>
                <a:gd name="T39" fmla="*/ 92 h 98"/>
                <a:gd name="T40" fmla="*/ 62 w 98"/>
                <a:gd name="T41" fmla="*/ 96 h 98"/>
                <a:gd name="T42" fmla="*/ 50 w 98"/>
                <a:gd name="T43" fmla="*/ 98 h 98"/>
                <a:gd name="T44" fmla="*/ 50 w 98"/>
                <a:gd name="T45" fmla="*/ 98 h 98"/>
                <a:gd name="T46" fmla="*/ 40 w 98"/>
                <a:gd name="T47" fmla="*/ 98 h 98"/>
                <a:gd name="T48" fmla="*/ 30 w 98"/>
                <a:gd name="T49" fmla="*/ 94 h 98"/>
                <a:gd name="T50" fmla="*/ 22 w 98"/>
                <a:gd name="T51" fmla="*/ 90 h 98"/>
                <a:gd name="T52" fmla="*/ 14 w 98"/>
                <a:gd name="T53" fmla="*/ 84 h 98"/>
                <a:gd name="T54" fmla="*/ 8 w 98"/>
                <a:gd name="T55" fmla="*/ 76 h 98"/>
                <a:gd name="T56" fmla="*/ 4 w 98"/>
                <a:gd name="T57" fmla="*/ 68 h 98"/>
                <a:gd name="T58" fmla="*/ 2 w 98"/>
                <a:gd name="T59" fmla="*/ 58 h 98"/>
                <a:gd name="T60" fmla="*/ 0 w 98"/>
                <a:gd name="T61" fmla="*/ 48 h 98"/>
                <a:gd name="T62" fmla="*/ 0 w 98"/>
                <a:gd name="T63" fmla="*/ 48 h 98"/>
                <a:gd name="T64" fmla="*/ 2 w 98"/>
                <a:gd name="T65" fmla="*/ 36 h 98"/>
                <a:gd name="T66" fmla="*/ 8 w 98"/>
                <a:gd name="T67" fmla="*/ 24 h 98"/>
                <a:gd name="T68" fmla="*/ 10 w 98"/>
                <a:gd name="T69" fmla="*/ 28 h 98"/>
                <a:gd name="T70" fmla="*/ 10 w 98"/>
                <a:gd name="T71" fmla="*/ 28 h 98"/>
                <a:gd name="T72" fmla="*/ 16 w 98"/>
                <a:gd name="T73" fmla="*/ 34 h 98"/>
                <a:gd name="T74" fmla="*/ 24 w 98"/>
                <a:gd name="T75" fmla="*/ 36 h 98"/>
                <a:gd name="T76" fmla="*/ 24 w 98"/>
                <a:gd name="T77" fmla="*/ 36 h 98"/>
                <a:gd name="T78" fmla="*/ 30 w 98"/>
                <a:gd name="T79" fmla="*/ 34 h 98"/>
                <a:gd name="T80" fmla="*/ 34 w 98"/>
                <a:gd name="T81" fmla="*/ 32 h 98"/>
                <a:gd name="T82" fmla="*/ 36 w 98"/>
                <a:gd name="T83" fmla="*/ 30 h 98"/>
                <a:gd name="T84" fmla="*/ 36 w 98"/>
                <a:gd name="T85" fmla="*/ 30 h 98"/>
                <a:gd name="T86" fmla="*/ 42 w 98"/>
                <a:gd name="T87" fmla="*/ 26 h 98"/>
                <a:gd name="T88" fmla="*/ 44 w 98"/>
                <a:gd name="T89" fmla="*/ 18 h 98"/>
                <a:gd name="T90" fmla="*/ 44 w 98"/>
                <a:gd name="T91" fmla="*/ 18 h 98"/>
                <a:gd name="T92" fmla="*/ 44 w 98"/>
                <a:gd name="T93" fmla="*/ 12 h 98"/>
                <a:gd name="T94" fmla="*/ 40 w 98"/>
                <a:gd name="T95" fmla="*/ 6 h 98"/>
                <a:gd name="T96" fmla="*/ 36 w 98"/>
                <a:gd name="T97" fmla="*/ 2 h 98"/>
                <a:gd name="T98" fmla="*/ 36 w 98"/>
                <a:gd name="T99" fmla="*/ 2 h 98"/>
                <a:gd name="T100" fmla="*/ 50 w 98"/>
                <a:gd name="T101" fmla="*/ 0 h 98"/>
                <a:gd name="T102" fmla="*/ 50 w 98"/>
                <a:gd name="T103" fmla="*/ 0 h 98"/>
                <a:gd name="T104" fmla="*/ 58 w 98"/>
                <a:gd name="T105" fmla="*/ 0 h 98"/>
                <a:gd name="T106" fmla="*/ 68 w 98"/>
                <a:gd name="T107" fmla="*/ 2 h 98"/>
                <a:gd name="T108" fmla="*/ 76 w 98"/>
                <a:gd name="T109" fmla="*/ 6 h 98"/>
                <a:gd name="T110" fmla="*/ 82 w 98"/>
                <a:gd name="T111" fmla="*/ 12 h 98"/>
                <a:gd name="T112" fmla="*/ 88 w 98"/>
                <a:gd name="T113" fmla="*/ 18 h 98"/>
                <a:gd name="T114" fmla="*/ 92 w 98"/>
                <a:gd name="T115" fmla="*/ 24 h 98"/>
                <a:gd name="T116" fmla="*/ 96 w 98"/>
                <a:gd name="T117" fmla="*/ 32 h 98"/>
                <a:gd name="T118" fmla="*/ 98 w 98"/>
                <a:gd name="T119" fmla="*/ 40 h 98"/>
                <a:gd name="T120" fmla="*/ 98 w 98"/>
                <a:gd name="T121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" h="98">
                  <a:moveTo>
                    <a:pt x="98" y="40"/>
                  </a:moveTo>
                  <a:lnTo>
                    <a:pt x="94" y="40"/>
                  </a:lnTo>
                  <a:lnTo>
                    <a:pt x="94" y="40"/>
                  </a:lnTo>
                  <a:lnTo>
                    <a:pt x="92" y="40"/>
                  </a:lnTo>
                  <a:lnTo>
                    <a:pt x="92" y="40"/>
                  </a:lnTo>
                  <a:lnTo>
                    <a:pt x="86" y="40"/>
                  </a:lnTo>
                  <a:lnTo>
                    <a:pt x="80" y="44"/>
                  </a:lnTo>
                  <a:lnTo>
                    <a:pt x="76" y="48"/>
                  </a:lnTo>
                  <a:lnTo>
                    <a:pt x="74" y="54"/>
                  </a:lnTo>
                  <a:lnTo>
                    <a:pt x="74" y="58"/>
                  </a:lnTo>
                  <a:lnTo>
                    <a:pt x="74" y="58"/>
                  </a:lnTo>
                  <a:lnTo>
                    <a:pt x="74" y="64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82" y="74"/>
                  </a:lnTo>
                  <a:lnTo>
                    <a:pt x="88" y="78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82" y="86"/>
                  </a:lnTo>
                  <a:lnTo>
                    <a:pt x="72" y="92"/>
                  </a:lnTo>
                  <a:lnTo>
                    <a:pt x="62" y="96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40" y="98"/>
                  </a:lnTo>
                  <a:lnTo>
                    <a:pt x="30" y="94"/>
                  </a:lnTo>
                  <a:lnTo>
                    <a:pt x="22" y="90"/>
                  </a:lnTo>
                  <a:lnTo>
                    <a:pt x="14" y="84"/>
                  </a:lnTo>
                  <a:lnTo>
                    <a:pt x="8" y="76"/>
                  </a:lnTo>
                  <a:lnTo>
                    <a:pt x="4" y="68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36"/>
                  </a:lnTo>
                  <a:lnTo>
                    <a:pt x="8" y="24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6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42" y="26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44" y="12"/>
                  </a:lnTo>
                  <a:lnTo>
                    <a:pt x="40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8" y="0"/>
                  </a:lnTo>
                  <a:lnTo>
                    <a:pt x="68" y="2"/>
                  </a:lnTo>
                  <a:lnTo>
                    <a:pt x="76" y="6"/>
                  </a:lnTo>
                  <a:lnTo>
                    <a:pt x="82" y="12"/>
                  </a:lnTo>
                  <a:lnTo>
                    <a:pt x="88" y="18"/>
                  </a:lnTo>
                  <a:lnTo>
                    <a:pt x="92" y="24"/>
                  </a:lnTo>
                  <a:lnTo>
                    <a:pt x="96" y="32"/>
                  </a:lnTo>
                  <a:lnTo>
                    <a:pt x="98" y="40"/>
                  </a:lnTo>
                  <a:lnTo>
                    <a:pt x="9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" name="Freeform 26"/>
            <p:cNvSpPr/>
            <p:nvPr/>
          </p:nvSpPr>
          <p:spPr bwMode="auto">
            <a:xfrm>
              <a:off x="4554538" y="1730375"/>
              <a:ext cx="60325" cy="66675"/>
            </a:xfrm>
            <a:custGeom>
              <a:avLst/>
              <a:gdLst>
                <a:gd name="T0" fmla="*/ 20 w 38"/>
                <a:gd name="T1" fmla="*/ 0 h 42"/>
                <a:gd name="T2" fmla="*/ 20 w 38"/>
                <a:gd name="T3" fmla="*/ 0 h 42"/>
                <a:gd name="T4" fmla="*/ 28 w 38"/>
                <a:gd name="T5" fmla="*/ 8 h 42"/>
                <a:gd name="T6" fmla="*/ 38 w 38"/>
                <a:gd name="T7" fmla="*/ 12 h 42"/>
                <a:gd name="T8" fmla="*/ 20 w 38"/>
                <a:gd name="T9" fmla="*/ 38 h 42"/>
                <a:gd name="T10" fmla="*/ 20 w 38"/>
                <a:gd name="T11" fmla="*/ 38 h 42"/>
                <a:gd name="T12" fmla="*/ 18 w 38"/>
                <a:gd name="T13" fmla="*/ 40 h 42"/>
                <a:gd name="T14" fmla="*/ 14 w 38"/>
                <a:gd name="T15" fmla="*/ 42 h 42"/>
                <a:gd name="T16" fmla="*/ 10 w 38"/>
                <a:gd name="T17" fmla="*/ 42 h 42"/>
                <a:gd name="T18" fmla="*/ 6 w 38"/>
                <a:gd name="T19" fmla="*/ 40 h 42"/>
                <a:gd name="T20" fmla="*/ 4 w 38"/>
                <a:gd name="T21" fmla="*/ 38 h 42"/>
                <a:gd name="T22" fmla="*/ 4 w 38"/>
                <a:gd name="T23" fmla="*/ 38 h 42"/>
                <a:gd name="T24" fmla="*/ 0 w 38"/>
                <a:gd name="T25" fmla="*/ 36 h 42"/>
                <a:gd name="T26" fmla="*/ 0 w 38"/>
                <a:gd name="T27" fmla="*/ 32 h 42"/>
                <a:gd name="T28" fmla="*/ 0 w 38"/>
                <a:gd name="T29" fmla="*/ 28 h 42"/>
                <a:gd name="T30" fmla="*/ 2 w 38"/>
                <a:gd name="T31" fmla="*/ 24 h 42"/>
                <a:gd name="T32" fmla="*/ 20 w 38"/>
                <a:gd name="T3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42">
                  <a:moveTo>
                    <a:pt x="20" y="0"/>
                  </a:moveTo>
                  <a:lnTo>
                    <a:pt x="20" y="0"/>
                  </a:lnTo>
                  <a:lnTo>
                    <a:pt x="28" y="8"/>
                  </a:lnTo>
                  <a:lnTo>
                    <a:pt x="38" y="12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8" y="40"/>
                  </a:lnTo>
                  <a:lnTo>
                    <a:pt x="14" y="42"/>
                  </a:lnTo>
                  <a:lnTo>
                    <a:pt x="10" y="42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" name="Freeform 27"/>
            <p:cNvSpPr/>
            <p:nvPr/>
          </p:nvSpPr>
          <p:spPr bwMode="auto">
            <a:xfrm>
              <a:off x="4548188" y="1543050"/>
              <a:ext cx="79375" cy="92075"/>
            </a:xfrm>
            <a:custGeom>
              <a:avLst/>
              <a:gdLst>
                <a:gd name="T0" fmla="*/ 48 w 50"/>
                <a:gd name="T1" fmla="*/ 40 h 58"/>
                <a:gd name="T2" fmla="*/ 48 w 50"/>
                <a:gd name="T3" fmla="*/ 40 h 58"/>
                <a:gd name="T4" fmla="*/ 50 w 50"/>
                <a:gd name="T5" fmla="*/ 44 h 58"/>
                <a:gd name="T6" fmla="*/ 50 w 50"/>
                <a:gd name="T7" fmla="*/ 48 h 58"/>
                <a:gd name="T8" fmla="*/ 50 w 50"/>
                <a:gd name="T9" fmla="*/ 52 h 58"/>
                <a:gd name="T10" fmla="*/ 46 w 50"/>
                <a:gd name="T11" fmla="*/ 54 h 58"/>
                <a:gd name="T12" fmla="*/ 44 w 50"/>
                <a:gd name="T13" fmla="*/ 56 h 58"/>
                <a:gd name="T14" fmla="*/ 44 w 50"/>
                <a:gd name="T15" fmla="*/ 56 h 58"/>
                <a:gd name="T16" fmla="*/ 40 w 50"/>
                <a:gd name="T17" fmla="*/ 58 h 58"/>
                <a:gd name="T18" fmla="*/ 36 w 50"/>
                <a:gd name="T19" fmla="*/ 58 h 58"/>
                <a:gd name="T20" fmla="*/ 34 w 50"/>
                <a:gd name="T21" fmla="*/ 56 h 58"/>
                <a:gd name="T22" fmla="*/ 30 w 50"/>
                <a:gd name="T23" fmla="*/ 54 h 58"/>
                <a:gd name="T24" fmla="*/ 0 w 50"/>
                <a:gd name="T25" fmla="*/ 14 h 58"/>
                <a:gd name="T26" fmla="*/ 0 w 50"/>
                <a:gd name="T27" fmla="*/ 14 h 58"/>
                <a:gd name="T28" fmla="*/ 12 w 50"/>
                <a:gd name="T29" fmla="*/ 8 h 58"/>
                <a:gd name="T30" fmla="*/ 20 w 50"/>
                <a:gd name="T31" fmla="*/ 0 h 58"/>
                <a:gd name="T32" fmla="*/ 48 w 50"/>
                <a:gd name="T33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8">
                  <a:moveTo>
                    <a:pt x="48" y="40"/>
                  </a:moveTo>
                  <a:lnTo>
                    <a:pt x="48" y="40"/>
                  </a:lnTo>
                  <a:lnTo>
                    <a:pt x="50" y="44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46" y="54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58"/>
                  </a:lnTo>
                  <a:lnTo>
                    <a:pt x="34" y="56"/>
                  </a:lnTo>
                  <a:lnTo>
                    <a:pt x="30" y="5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2" y="8"/>
                  </a:lnTo>
                  <a:lnTo>
                    <a:pt x="20" y="0"/>
                  </a:lnTo>
                  <a:lnTo>
                    <a:pt x="4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4" name="Freeform 28"/>
            <p:cNvSpPr/>
            <p:nvPr/>
          </p:nvSpPr>
          <p:spPr bwMode="auto">
            <a:xfrm>
              <a:off x="4697413" y="1663700"/>
              <a:ext cx="101600" cy="50800"/>
            </a:xfrm>
            <a:custGeom>
              <a:avLst/>
              <a:gdLst>
                <a:gd name="T0" fmla="*/ 64 w 64"/>
                <a:gd name="T1" fmla="*/ 8 h 32"/>
                <a:gd name="T2" fmla="*/ 64 w 64"/>
                <a:gd name="T3" fmla="*/ 8 h 32"/>
                <a:gd name="T4" fmla="*/ 60 w 64"/>
                <a:gd name="T5" fmla="*/ 18 h 32"/>
                <a:gd name="T6" fmla="*/ 60 w 64"/>
                <a:gd name="T7" fmla="*/ 28 h 32"/>
                <a:gd name="T8" fmla="*/ 60 w 64"/>
                <a:gd name="T9" fmla="*/ 28 h 32"/>
                <a:gd name="T10" fmla="*/ 60 w 64"/>
                <a:gd name="T11" fmla="*/ 32 h 32"/>
                <a:gd name="T12" fmla="*/ 10 w 64"/>
                <a:gd name="T13" fmla="*/ 24 h 32"/>
                <a:gd name="T14" fmla="*/ 10 w 64"/>
                <a:gd name="T15" fmla="*/ 24 h 32"/>
                <a:gd name="T16" fmla="*/ 6 w 64"/>
                <a:gd name="T17" fmla="*/ 22 h 32"/>
                <a:gd name="T18" fmla="*/ 2 w 64"/>
                <a:gd name="T19" fmla="*/ 20 h 32"/>
                <a:gd name="T20" fmla="*/ 2 w 64"/>
                <a:gd name="T21" fmla="*/ 16 h 32"/>
                <a:gd name="T22" fmla="*/ 0 w 64"/>
                <a:gd name="T23" fmla="*/ 12 h 32"/>
                <a:gd name="T24" fmla="*/ 2 w 64"/>
                <a:gd name="T25" fmla="*/ 10 h 32"/>
                <a:gd name="T26" fmla="*/ 2 w 64"/>
                <a:gd name="T27" fmla="*/ 10 h 32"/>
                <a:gd name="T28" fmla="*/ 2 w 64"/>
                <a:gd name="T29" fmla="*/ 6 h 32"/>
                <a:gd name="T30" fmla="*/ 6 w 64"/>
                <a:gd name="T31" fmla="*/ 2 h 32"/>
                <a:gd name="T32" fmla="*/ 8 w 64"/>
                <a:gd name="T33" fmla="*/ 2 h 32"/>
                <a:gd name="T34" fmla="*/ 14 w 64"/>
                <a:gd name="T35" fmla="*/ 0 h 32"/>
                <a:gd name="T36" fmla="*/ 64 w 64"/>
                <a:gd name="T3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2">
                  <a:moveTo>
                    <a:pt x="64" y="8"/>
                  </a:moveTo>
                  <a:lnTo>
                    <a:pt x="64" y="8"/>
                  </a:lnTo>
                  <a:lnTo>
                    <a:pt x="60" y="1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0" y="3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6" y="22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6"/>
                  </a:lnTo>
                  <a:lnTo>
                    <a:pt x="6" y="2"/>
                  </a:lnTo>
                  <a:lnTo>
                    <a:pt x="8" y="2"/>
                  </a:lnTo>
                  <a:lnTo>
                    <a:pt x="14" y="0"/>
                  </a:lnTo>
                  <a:lnTo>
                    <a:pt x="6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5" name="Freeform 29"/>
            <p:cNvSpPr/>
            <p:nvPr/>
          </p:nvSpPr>
          <p:spPr bwMode="auto">
            <a:xfrm>
              <a:off x="4481513" y="1758950"/>
              <a:ext cx="130175" cy="127000"/>
            </a:xfrm>
            <a:custGeom>
              <a:avLst/>
              <a:gdLst>
                <a:gd name="T0" fmla="*/ 72 w 82"/>
                <a:gd name="T1" fmla="*/ 24 h 80"/>
                <a:gd name="T2" fmla="*/ 72 w 82"/>
                <a:gd name="T3" fmla="*/ 24 h 80"/>
                <a:gd name="T4" fmla="*/ 66 w 82"/>
                <a:gd name="T5" fmla="*/ 30 h 80"/>
                <a:gd name="T6" fmla="*/ 58 w 82"/>
                <a:gd name="T7" fmla="*/ 32 h 80"/>
                <a:gd name="T8" fmla="*/ 58 w 82"/>
                <a:gd name="T9" fmla="*/ 32 h 80"/>
                <a:gd name="T10" fmla="*/ 52 w 82"/>
                <a:gd name="T11" fmla="*/ 30 h 80"/>
                <a:gd name="T12" fmla="*/ 48 w 82"/>
                <a:gd name="T13" fmla="*/ 28 h 80"/>
                <a:gd name="T14" fmla="*/ 46 w 82"/>
                <a:gd name="T15" fmla="*/ 26 h 80"/>
                <a:gd name="T16" fmla="*/ 46 w 82"/>
                <a:gd name="T17" fmla="*/ 26 h 80"/>
                <a:gd name="T18" fmla="*/ 40 w 82"/>
                <a:gd name="T19" fmla="*/ 22 h 80"/>
                <a:gd name="T20" fmla="*/ 38 w 82"/>
                <a:gd name="T21" fmla="*/ 14 h 80"/>
                <a:gd name="T22" fmla="*/ 38 w 82"/>
                <a:gd name="T23" fmla="*/ 8 h 80"/>
                <a:gd name="T24" fmla="*/ 42 w 82"/>
                <a:gd name="T25" fmla="*/ 2 h 80"/>
                <a:gd name="T26" fmla="*/ 44 w 82"/>
                <a:gd name="T27" fmla="*/ 0 h 80"/>
                <a:gd name="T28" fmla="*/ 44 w 82"/>
                <a:gd name="T29" fmla="*/ 0 h 80"/>
                <a:gd name="T30" fmla="*/ 40 w 82"/>
                <a:gd name="T31" fmla="*/ 0 h 80"/>
                <a:gd name="T32" fmla="*/ 40 w 82"/>
                <a:gd name="T33" fmla="*/ 0 h 80"/>
                <a:gd name="T34" fmla="*/ 32 w 82"/>
                <a:gd name="T35" fmla="*/ 0 h 80"/>
                <a:gd name="T36" fmla="*/ 24 w 82"/>
                <a:gd name="T37" fmla="*/ 2 h 80"/>
                <a:gd name="T38" fmla="*/ 18 w 82"/>
                <a:gd name="T39" fmla="*/ 6 h 80"/>
                <a:gd name="T40" fmla="*/ 12 w 82"/>
                <a:gd name="T41" fmla="*/ 12 h 80"/>
                <a:gd name="T42" fmla="*/ 8 w 82"/>
                <a:gd name="T43" fmla="*/ 18 h 80"/>
                <a:gd name="T44" fmla="*/ 4 w 82"/>
                <a:gd name="T45" fmla="*/ 24 h 80"/>
                <a:gd name="T46" fmla="*/ 2 w 82"/>
                <a:gd name="T47" fmla="*/ 32 h 80"/>
                <a:gd name="T48" fmla="*/ 0 w 82"/>
                <a:gd name="T49" fmla="*/ 40 h 80"/>
                <a:gd name="T50" fmla="*/ 0 w 82"/>
                <a:gd name="T51" fmla="*/ 40 h 80"/>
                <a:gd name="T52" fmla="*/ 2 w 82"/>
                <a:gd name="T53" fmla="*/ 48 h 80"/>
                <a:gd name="T54" fmla="*/ 4 w 82"/>
                <a:gd name="T55" fmla="*/ 56 h 80"/>
                <a:gd name="T56" fmla="*/ 8 w 82"/>
                <a:gd name="T57" fmla="*/ 62 h 80"/>
                <a:gd name="T58" fmla="*/ 12 w 82"/>
                <a:gd name="T59" fmla="*/ 68 h 80"/>
                <a:gd name="T60" fmla="*/ 18 w 82"/>
                <a:gd name="T61" fmla="*/ 74 h 80"/>
                <a:gd name="T62" fmla="*/ 24 w 82"/>
                <a:gd name="T63" fmla="*/ 76 h 80"/>
                <a:gd name="T64" fmla="*/ 32 w 82"/>
                <a:gd name="T65" fmla="*/ 80 h 80"/>
                <a:gd name="T66" fmla="*/ 40 w 82"/>
                <a:gd name="T67" fmla="*/ 80 h 80"/>
                <a:gd name="T68" fmla="*/ 40 w 82"/>
                <a:gd name="T69" fmla="*/ 80 h 80"/>
                <a:gd name="T70" fmla="*/ 48 w 82"/>
                <a:gd name="T71" fmla="*/ 80 h 80"/>
                <a:gd name="T72" fmla="*/ 56 w 82"/>
                <a:gd name="T73" fmla="*/ 76 h 80"/>
                <a:gd name="T74" fmla="*/ 64 w 82"/>
                <a:gd name="T75" fmla="*/ 74 h 80"/>
                <a:gd name="T76" fmla="*/ 70 w 82"/>
                <a:gd name="T77" fmla="*/ 68 h 80"/>
                <a:gd name="T78" fmla="*/ 74 w 82"/>
                <a:gd name="T79" fmla="*/ 62 h 80"/>
                <a:gd name="T80" fmla="*/ 78 w 82"/>
                <a:gd name="T81" fmla="*/ 56 h 80"/>
                <a:gd name="T82" fmla="*/ 80 w 82"/>
                <a:gd name="T83" fmla="*/ 48 h 80"/>
                <a:gd name="T84" fmla="*/ 82 w 82"/>
                <a:gd name="T85" fmla="*/ 40 h 80"/>
                <a:gd name="T86" fmla="*/ 82 w 82"/>
                <a:gd name="T87" fmla="*/ 40 h 80"/>
                <a:gd name="T88" fmla="*/ 80 w 82"/>
                <a:gd name="T89" fmla="*/ 28 h 80"/>
                <a:gd name="T90" fmla="*/ 76 w 82"/>
                <a:gd name="T91" fmla="*/ 20 h 80"/>
                <a:gd name="T92" fmla="*/ 72 w 82"/>
                <a:gd name="T93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80">
                  <a:moveTo>
                    <a:pt x="72" y="24"/>
                  </a:moveTo>
                  <a:lnTo>
                    <a:pt x="72" y="24"/>
                  </a:lnTo>
                  <a:lnTo>
                    <a:pt x="66" y="30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52" y="30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0" y="22"/>
                  </a:lnTo>
                  <a:lnTo>
                    <a:pt x="38" y="14"/>
                  </a:lnTo>
                  <a:lnTo>
                    <a:pt x="38" y="8"/>
                  </a:lnTo>
                  <a:lnTo>
                    <a:pt x="42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8" y="18"/>
                  </a:lnTo>
                  <a:lnTo>
                    <a:pt x="4" y="24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4" y="56"/>
                  </a:lnTo>
                  <a:lnTo>
                    <a:pt x="8" y="62"/>
                  </a:lnTo>
                  <a:lnTo>
                    <a:pt x="12" y="68"/>
                  </a:lnTo>
                  <a:lnTo>
                    <a:pt x="18" y="74"/>
                  </a:lnTo>
                  <a:lnTo>
                    <a:pt x="24" y="76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40" y="80"/>
                  </a:lnTo>
                  <a:lnTo>
                    <a:pt x="48" y="80"/>
                  </a:lnTo>
                  <a:lnTo>
                    <a:pt x="56" y="76"/>
                  </a:lnTo>
                  <a:lnTo>
                    <a:pt x="64" y="74"/>
                  </a:lnTo>
                  <a:lnTo>
                    <a:pt x="70" y="68"/>
                  </a:lnTo>
                  <a:lnTo>
                    <a:pt x="74" y="62"/>
                  </a:lnTo>
                  <a:lnTo>
                    <a:pt x="78" y="56"/>
                  </a:lnTo>
                  <a:lnTo>
                    <a:pt x="80" y="48"/>
                  </a:lnTo>
                  <a:lnTo>
                    <a:pt x="82" y="40"/>
                  </a:lnTo>
                  <a:lnTo>
                    <a:pt x="82" y="40"/>
                  </a:lnTo>
                  <a:lnTo>
                    <a:pt x="80" y="28"/>
                  </a:lnTo>
                  <a:lnTo>
                    <a:pt x="76" y="20"/>
                  </a:lnTo>
                  <a:lnTo>
                    <a:pt x="7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" name="Freeform 30"/>
            <p:cNvSpPr/>
            <p:nvPr/>
          </p:nvSpPr>
          <p:spPr bwMode="auto">
            <a:xfrm>
              <a:off x="4446588" y="1416050"/>
              <a:ext cx="142875" cy="146050"/>
            </a:xfrm>
            <a:custGeom>
              <a:avLst/>
              <a:gdLst>
                <a:gd name="T0" fmla="*/ 44 w 90"/>
                <a:gd name="T1" fmla="*/ 0 h 92"/>
                <a:gd name="T2" fmla="*/ 44 w 90"/>
                <a:gd name="T3" fmla="*/ 0 h 92"/>
                <a:gd name="T4" fmla="*/ 36 w 90"/>
                <a:gd name="T5" fmla="*/ 2 h 92"/>
                <a:gd name="T6" fmla="*/ 26 w 90"/>
                <a:gd name="T7" fmla="*/ 4 h 92"/>
                <a:gd name="T8" fmla="*/ 20 w 90"/>
                <a:gd name="T9" fmla="*/ 8 h 92"/>
                <a:gd name="T10" fmla="*/ 12 w 90"/>
                <a:gd name="T11" fmla="*/ 14 h 92"/>
                <a:gd name="T12" fmla="*/ 6 w 90"/>
                <a:gd name="T13" fmla="*/ 20 h 92"/>
                <a:gd name="T14" fmla="*/ 2 w 90"/>
                <a:gd name="T15" fmla="*/ 28 h 92"/>
                <a:gd name="T16" fmla="*/ 0 w 90"/>
                <a:gd name="T17" fmla="*/ 38 h 92"/>
                <a:gd name="T18" fmla="*/ 0 w 90"/>
                <a:gd name="T19" fmla="*/ 46 h 92"/>
                <a:gd name="T20" fmla="*/ 0 w 90"/>
                <a:gd name="T21" fmla="*/ 46 h 92"/>
                <a:gd name="T22" fmla="*/ 0 w 90"/>
                <a:gd name="T23" fmla="*/ 56 h 92"/>
                <a:gd name="T24" fmla="*/ 2 w 90"/>
                <a:gd name="T25" fmla="*/ 64 h 92"/>
                <a:gd name="T26" fmla="*/ 6 w 90"/>
                <a:gd name="T27" fmla="*/ 72 h 92"/>
                <a:gd name="T28" fmla="*/ 12 w 90"/>
                <a:gd name="T29" fmla="*/ 78 h 92"/>
                <a:gd name="T30" fmla="*/ 20 w 90"/>
                <a:gd name="T31" fmla="*/ 84 h 92"/>
                <a:gd name="T32" fmla="*/ 26 w 90"/>
                <a:gd name="T33" fmla="*/ 88 h 92"/>
                <a:gd name="T34" fmla="*/ 36 w 90"/>
                <a:gd name="T35" fmla="*/ 90 h 92"/>
                <a:gd name="T36" fmla="*/ 44 w 90"/>
                <a:gd name="T37" fmla="*/ 92 h 92"/>
                <a:gd name="T38" fmla="*/ 44 w 90"/>
                <a:gd name="T39" fmla="*/ 92 h 92"/>
                <a:gd name="T40" fmla="*/ 54 w 90"/>
                <a:gd name="T41" fmla="*/ 90 h 92"/>
                <a:gd name="T42" fmla="*/ 62 w 90"/>
                <a:gd name="T43" fmla="*/ 88 h 92"/>
                <a:gd name="T44" fmla="*/ 70 w 90"/>
                <a:gd name="T45" fmla="*/ 84 h 92"/>
                <a:gd name="T46" fmla="*/ 76 w 90"/>
                <a:gd name="T47" fmla="*/ 78 h 92"/>
                <a:gd name="T48" fmla="*/ 82 w 90"/>
                <a:gd name="T49" fmla="*/ 72 h 92"/>
                <a:gd name="T50" fmla="*/ 86 w 90"/>
                <a:gd name="T51" fmla="*/ 64 h 92"/>
                <a:gd name="T52" fmla="*/ 90 w 90"/>
                <a:gd name="T53" fmla="*/ 56 h 92"/>
                <a:gd name="T54" fmla="*/ 90 w 90"/>
                <a:gd name="T55" fmla="*/ 46 h 92"/>
                <a:gd name="T56" fmla="*/ 90 w 90"/>
                <a:gd name="T57" fmla="*/ 46 h 92"/>
                <a:gd name="T58" fmla="*/ 90 w 90"/>
                <a:gd name="T59" fmla="*/ 38 h 92"/>
                <a:gd name="T60" fmla="*/ 86 w 90"/>
                <a:gd name="T61" fmla="*/ 28 h 92"/>
                <a:gd name="T62" fmla="*/ 82 w 90"/>
                <a:gd name="T63" fmla="*/ 20 h 92"/>
                <a:gd name="T64" fmla="*/ 76 w 90"/>
                <a:gd name="T65" fmla="*/ 14 h 92"/>
                <a:gd name="T66" fmla="*/ 70 w 90"/>
                <a:gd name="T67" fmla="*/ 8 h 92"/>
                <a:gd name="T68" fmla="*/ 62 w 90"/>
                <a:gd name="T69" fmla="*/ 4 h 92"/>
                <a:gd name="T70" fmla="*/ 54 w 90"/>
                <a:gd name="T71" fmla="*/ 2 h 92"/>
                <a:gd name="T72" fmla="*/ 44 w 90"/>
                <a:gd name="T73" fmla="*/ 0 h 92"/>
                <a:gd name="T74" fmla="*/ 44 w 90"/>
                <a:gd name="T7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2">
                  <a:moveTo>
                    <a:pt x="44" y="0"/>
                  </a:moveTo>
                  <a:lnTo>
                    <a:pt x="44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20" y="8"/>
                  </a:lnTo>
                  <a:lnTo>
                    <a:pt x="12" y="14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6" y="72"/>
                  </a:lnTo>
                  <a:lnTo>
                    <a:pt x="12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6" y="90"/>
                  </a:lnTo>
                  <a:lnTo>
                    <a:pt x="44" y="92"/>
                  </a:lnTo>
                  <a:lnTo>
                    <a:pt x="44" y="92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6" y="78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90" y="56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90" y="38"/>
                  </a:lnTo>
                  <a:lnTo>
                    <a:pt x="86" y="28"/>
                  </a:lnTo>
                  <a:lnTo>
                    <a:pt x="82" y="20"/>
                  </a:lnTo>
                  <a:lnTo>
                    <a:pt x="76" y="14"/>
                  </a:lnTo>
                  <a:lnTo>
                    <a:pt x="70" y="8"/>
                  </a:lnTo>
                  <a:lnTo>
                    <a:pt x="62" y="4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7" name="Freeform 31"/>
            <p:cNvSpPr/>
            <p:nvPr/>
          </p:nvSpPr>
          <p:spPr bwMode="auto">
            <a:xfrm>
              <a:off x="4802188" y="1631950"/>
              <a:ext cx="171450" cy="168275"/>
            </a:xfrm>
            <a:custGeom>
              <a:avLst/>
              <a:gdLst>
                <a:gd name="T0" fmla="*/ 58 w 108"/>
                <a:gd name="T1" fmla="*/ 0 h 106"/>
                <a:gd name="T2" fmla="*/ 58 w 108"/>
                <a:gd name="T3" fmla="*/ 0 h 106"/>
                <a:gd name="T4" fmla="*/ 48 w 108"/>
                <a:gd name="T5" fmla="*/ 0 h 106"/>
                <a:gd name="T6" fmla="*/ 36 w 108"/>
                <a:gd name="T7" fmla="*/ 2 h 106"/>
                <a:gd name="T8" fmla="*/ 28 w 108"/>
                <a:gd name="T9" fmla="*/ 6 h 106"/>
                <a:gd name="T10" fmla="*/ 18 w 108"/>
                <a:gd name="T11" fmla="*/ 12 h 106"/>
                <a:gd name="T12" fmla="*/ 12 w 108"/>
                <a:gd name="T13" fmla="*/ 20 h 106"/>
                <a:gd name="T14" fmla="*/ 6 w 108"/>
                <a:gd name="T15" fmla="*/ 28 h 106"/>
                <a:gd name="T16" fmla="*/ 2 w 108"/>
                <a:gd name="T17" fmla="*/ 38 h 106"/>
                <a:gd name="T18" fmla="*/ 0 w 108"/>
                <a:gd name="T19" fmla="*/ 48 h 106"/>
                <a:gd name="T20" fmla="*/ 0 w 108"/>
                <a:gd name="T21" fmla="*/ 48 h 106"/>
                <a:gd name="T22" fmla="*/ 0 w 108"/>
                <a:gd name="T23" fmla="*/ 60 h 106"/>
                <a:gd name="T24" fmla="*/ 2 w 108"/>
                <a:gd name="T25" fmla="*/ 70 h 106"/>
                <a:gd name="T26" fmla="*/ 8 w 108"/>
                <a:gd name="T27" fmla="*/ 80 h 106"/>
                <a:gd name="T28" fmla="*/ 14 w 108"/>
                <a:gd name="T29" fmla="*/ 88 h 106"/>
                <a:gd name="T30" fmla="*/ 20 w 108"/>
                <a:gd name="T31" fmla="*/ 96 h 106"/>
                <a:gd name="T32" fmla="*/ 30 w 108"/>
                <a:gd name="T33" fmla="*/ 102 h 106"/>
                <a:gd name="T34" fmla="*/ 40 w 108"/>
                <a:gd name="T35" fmla="*/ 104 h 106"/>
                <a:gd name="T36" fmla="*/ 50 w 108"/>
                <a:gd name="T37" fmla="*/ 106 h 106"/>
                <a:gd name="T38" fmla="*/ 50 w 108"/>
                <a:gd name="T39" fmla="*/ 106 h 106"/>
                <a:gd name="T40" fmla="*/ 62 w 108"/>
                <a:gd name="T41" fmla="*/ 106 h 106"/>
                <a:gd name="T42" fmla="*/ 72 w 108"/>
                <a:gd name="T43" fmla="*/ 104 h 106"/>
                <a:gd name="T44" fmla="*/ 80 w 108"/>
                <a:gd name="T45" fmla="*/ 100 h 106"/>
                <a:gd name="T46" fmla="*/ 90 w 108"/>
                <a:gd name="T47" fmla="*/ 94 h 106"/>
                <a:gd name="T48" fmla="*/ 96 w 108"/>
                <a:gd name="T49" fmla="*/ 86 h 106"/>
                <a:gd name="T50" fmla="*/ 102 w 108"/>
                <a:gd name="T51" fmla="*/ 78 h 106"/>
                <a:gd name="T52" fmla="*/ 106 w 108"/>
                <a:gd name="T53" fmla="*/ 68 h 106"/>
                <a:gd name="T54" fmla="*/ 108 w 108"/>
                <a:gd name="T55" fmla="*/ 56 h 106"/>
                <a:gd name="T56" fmla="*/ 108 w 108"/>
                <a:gd name="T57" fmla="*/ 56 h 106"/>
                <a:gd name="T58" fmla="*/ 108 w 108"/>
                <a:gd name="T59" fmla="*/ 46 h 106"/>
                <a:gd name="T60" fmla="*/ 106 w 108"/>
                <a:gd name="T61" fmla="*/ 36 h 106"/>
                <a:gd name="T62" fmla="*/ 102 w 108"/>
                <a:gd name="T63" fmla="*/ 26 h 106"/>
                <a:gd name="T64" fmla="*/ 96 w 108"/>
                <a:gd name="T65" fmla="*/ 18 h 106"/>
                <a:gd name="T66" fmla="*/ 88 w 108"/>
                <a:gd name="T67" fmla="*/ 10 h 106"/>
                <a:gd name="T68" fmla="*/ 78 w 108"/>
                <a:gd name="T69" fmla="*/ 4 h 106"/>
                <a:gd name="T70" fmla="*/ 70 w 108"/>
                <a:gd name="T71" fmla="*/ 0 h 106"/>
                <a:gd name="T72" fmla="*/ 58 w 108"/>
                <a:gd name="T73" fmla="*/ 0 h 106"/>
                <a:gd name="T74" fmla="*/ 58 w 108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106">
                  <a:moveTo>
                    <a:pt x="58" y="0"/>
                  </a:moveTo>
                  <a:lnTo>
                    <a:pt x="58" y="0"/>
                  </a:lnTo>
                  <a:lnTo>
                    <a:pt x="48" y="0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18" y="12"/>
                  </a:lnTo>
                  <a:lnTo>
                    <a:pt x="12" y="20"/>
                  </a:lnTo>
                  <a:lnTo>
                    <a:pt x="6" y="28"/>
                  </a:lnTo>
                  <a:lnTo>
                    <a:pt x="2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2" y="70"/>
                  </a:lnTo>
                  <a:lnTo>
                    <a:pt x="8" y="80"/>
                  </a:lnTo>
                  <a:lnTo>
                    <a:pt x="14" y="88"/>
                  </a:lnTo>
                  <a:lnTo>
                    <a:pt x="20" y="96"/>
                  </a:lnTo>
                  <a:lnTo>
                    <a:pt x="30" y="102"/>
                  </a:lnTo>
                  <a:lnTo>
                    <a:pt x="40" y="104"/>
                  </a:lnTo>
                  <a:lnTo>
                    <a:pt x="50" y="106"/>
                  </a:lnTo>
                  <a:lnTo>
                    <a:pt x="50" y="106"/>
                  </a:lnTo>
                  <a:lnTo>
                    <a:pt x="62" y="106"/>
                  </a:lnTo>
                  <a:lnTo>
                    <a:pt x="72" y="104"/>
                  </a:lnTo>
                  <a:lnTo>
                    <a:pt x="80" y="100"/>
                  </a:lnTo>
                  <a:lnTo>
                    <a:pt x="90" y="94"/>
                  </a:lnTo>
                  <a:lnTo>
                    <a:pt x="96" y="86"/>
                  </a:lnTo>
                  <a:lnTo>
                    <a:pt x="102" y="78"/>
                  </a:lnTo>
                  <a:lnTo>
                    <a:pt x="106" y="68"/>
                  </a:lnTo>
                  <a:lnTo>
                    <a:pt x="108" y="56"/>
                  </a:lnTo>
                  <a:lnTo>
                    <a:pt x="108" y="56"/>
                  </a:lnTo>
                  <a:lnTo>
                    <a:pt x="108" y="46"/>
                  </a:lnTo>
                  <a:lnTo>
                    <a:pt x="106" y="36"/>
                  </a:lnTo>
                  <a:lnTo>
                    <a:pt x="102" y="26"/>
                  </a:lnTo>
                  <a:lnTo>
                    <a:pt x="96" y="18"/>
                  </a:lnTo>
                  <a:lnTo>
                    <a:pt x="88" y="10"/>
                  </a:lnTo>
                  <a:lnTo>
                    <a:pt x="78" y="4"/>
                  </a:lnTo>
                  <a:lnTo>
                    <a:pt x="70" y="0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51520" y="267494"/>
            <a:ext cx="8357479" cy="45983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ea typeface="Tahoma" panose="020B0804030504040204" pitchFamily="34" charset="0"/>
              </a:rPr>
              <a:t>Swanson</a:t>
            </a:r>
            <a:r>
              <a:rPr lang="zh-CN" altLang="en-US" dirty="0" smtClean="0">
                <a:ea typeface="Tahoma" panose="020B0804030504040204" pitchFamily="34" charset="0"/>
              </a:rPr>
              <a:t>认为值得记录的数据：</a:t>
            </a:r>
            <a:endParaRPr lang="zh-CN" altLang="en-US" dirty="0">
              <a:ea typeface="Tahoma" panose="020B080403050404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34707" y="874330"/>
            <a:ext cx="71989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1. </a:t>
            </a:r>
            <a:r>
              <a:rPr lang="zh-CN" altLang="en-US" sz="2400" dirty="0" smtClean="0">
                <a:solidFill>
                  <a:schemeClr val="bg1"/>
                </a:solidFill>
              </a:rPr>
              <a:t>程序标识；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2. </a:t>
            </a:r>
            <a:r>
              <a:rPr lang="zh-CN" altLang="en-US" sz="2400" dirty="0" smtClean="0">
                <a:solidFill>
                  <a:schemeClr val="bg1"/>
                </a:solidFill>
              </a:rPr>
              <a:t>源语句数；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3. </a:t>
            </a:r>
            <a:r>
              <a:rPr lang="zh-CN" altLang="en-US" sz="2400" dirty="0" smtClean="0">
                <a:solidFill>
                  <a:schemeClr val="bg1"/>
                </a:solidFill>
              </a:rPr>
              <a:t>机器指令条数；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4. </a:t>
            </a:r>
            <a:r>
              <a:rPr lang="zh-CN" altLang="en-US" sz="2400" dirty="0" smtClean="0">
                <a:solidFill>
                  <a:schemeClr val="bg1"/>
                </a:solidFill>
              </a:rPr>
              <a:t>使用的程序设计语言；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5. </a:t>
            </a:r>
            <a:r>
              <a:rPr lang="zh-CN" altLang="en-US" sz="2400" dirty="0" smtClean="0">
                <a:solidFill>
                  <a:schemeClr val="bg1"/>
                </a:solidFill>
              </a:rPr>
              <a:t>程序安装的日期；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6. </a:t>
            </a:r>
            <a:r>
              <a:rPr lang="zh-CN" altLang="en-US" sz="2400" dirty="0" smtClean="0">
                <a:solidFill>
                  <a:schemeClr val="bg1"/>
                </a:solidFill>
              </a:rPr>
              <a:t>自从安装以来程序运行的次数；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7. </a:t>
            </a:r>
            <a:r>
              <a:rPr lang="zh-CN" altLang="en-US" sz="2400" dirty="0" smtClean="0">
                <a:solidFill>
                  <a:schemeClr val="bg1"/>
                </a:solidFill>
              </a:rPr>
              <a:t>自从安装以来程序失效的次数；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8. </a:t>
            </a:r>
            <a:r>
              <a:rPr lang="zh-CN" altLang="en-US" sz="2400" dirty="0" smtClean="0">
                <a:solidFill>
                  <a:schemeClr val="bg1"/>
                </a:solidFill>
              </a:rPr>
              <a:t>程序变动的层次和标识；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9. </a:t>
            </a:r>
            <a:r>
              <a:rPr lang="zh-CN" altLang="en-US" sz="2400" dirty="0" smtClean="0">
                <a:solidFill>
                  <a:schemeClr val="bg1"/>
                </a:solidFill>
              </a:rPr>
              <a:t>因程序变动而增加的源语句数；</a:t>
            </a:r>
          </a:p>
          <a:p>
            <a:endParaRPr lang="zh-CN" alt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4427984" y="874330"/>
            <a:ext cx="71989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10. </a:t>
            </a:r>
            <a:r>
              <a:rPr lang="zh-CN" altLang="en-US" sz="2400" dirty="0" smtClean="0">
                <a:solidFill>
                  <a:schemeClr val="bg1"/>
                </a:solidFill>
              </a:rPr>
              <a:t>因程序变动而删除的源语句数；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11. </a:t>
            </a:r>
            <a:r>
              <a:rPr lang="zh-CN" altLang="en-US" sz="2400" dirty="0" smtClean="0">
                <a:solidFill>
                  <a:schemeClr val="bg1"/>
                </a:solidFill>
              </a:rPr>
              <a:t>每个改动耗费的人时数；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12. </a:t>
            </a:r>
            <a:r>
              <a:rPr lang="zh-CN" altLang="en-US" sz="2400" dirty="0" smtClean="0">
                <a:solidFill>
                  <a:schemeClr val="bg1"/>
                </a:solidFill>
              </a:rPr>
              <a:t>程序改动的日期；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13. </a:t>
            </a:r>
            <a:r>
              <a:rPr lang="zh-CN" altLang="en-US" sz="2400" dirty="0" smtClean="0">
                <a:solidFill>
                  <a:schemeClr val="bg1"/>
                </a:solidFill>
              </a:rPr>
              <a:t>软件工程师的名字；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14. </a:t>
            </a:r>
            <a:r>
              <a:rPr lang="zh-CN" altLang="en-US" sz="2400" dirty="0" smtClean="0">
                <a:solidFill>
                  <a:schemeClr val="bg1"/>
                </a:solidFill>
              </a:rPr>
              <a:t>维护要求表的标识；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15. </a:t>
            </a:r>
            <a:r>
              <a:rPr lang="zh-CN" altLang="en-US" sz="2400" dirty="0" smtClean="0">
                <a:solidFill>
                  <a:schemeClr val="bg1"/>
                </a:solidFill>
              </a:rPr>
              <a:t>维护类型；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16. </a:t>
            </a:r>
            <a:r>
              <a:rPr lang="zh-CN" altLang="en-US" sz="2400" dirty="0" smtClean="0">
                <a:solidFill>
                  <a:schemeClr val="bg1"/>
                </a:solidFill>
              </a:rPr>
              <a:t>维护开始和完成的日期；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17. </a:t>
            </a:r>
            <a:r>
              <a:rPr lang="zh-CN" altLang="en-US" sz="2400" dirty="0" smtClean="0">
                <a:solidFill>
                  <a:schemeClr val="bg1"/>
                </a:solidFill>
              </a:rPr>
              <a:t>累计用于维护的人时数；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18. </a:t>
            </a:r>
            <a:r>
              <a:rPr lang="zh-CN" altLang="en-US" sz="2400" dirty="0" smtClean="0">
                <a:solidFill>
                  <a:schemeClr val="bg1"/>
                </a:solidFill>
              </a:rPr>
              <a:t>与完成的维护相联系的纯效益。</a:t>
            </a:r>
          </a:p>
          <a:p>
            <a:endParaRPr lang="zh-CN" altLang="en-US" sz="24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flipH="1">
            <a:off x="2915816" y="1851670"/>
            <a:ext cx="3972787" cy="1252904"/>
            <a:chOff x="636172" y="2088964"/>
            <a:chExt cx="3972787" cy="1252904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636172" y="2942225"/>
              <a:ext cx="3972787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948780" y="2088964"/>
              <a:ext cx="0" cy="1252904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131840" y="1995686"/>
            <a:ext cx="6292756" cy="691079"/>
          </a:xfrm>
        </p:spPr>
        <p:txBody>
          <a:bodyPr/>
          <a:lstStyle/>
          <a:p>
            <a:r>
              <a:rPr lang="zh-CN" altLang="en-US" dirty="0" smtClean="0"/>
              <a:t>评价维护活动</a:t>
            </a:r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1058677" y="1949160"/>
            <a:ext cx="1897538" cy="622563"/>
          </a:xfrm>
          <a:effectLst/>
        </p:spPr>
        <p:txBody>
          <a:bodyPr/>
          <a:lstStyle/>
          <a:p>
            <a:pPr algn="ctr"/>
            <a:r>
              <a:rPr lang="en-US" altLang="ko-KR" sz="4000" dirty="0" smtClean="0">
                <a:ln w="3175">
                  <a:noFill/>
                </a:ln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en-US" altLang="zh-CN" sz="4000" dirty="0" smtClean="0">
                <a:ln w="3175">
                  <a:noFill/>
                </a:ln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ko-KR" altLang="en-US" sz="4000" dirty="0">
              <a:ln w="3175">
                <a:noFill/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1259632" y="1419622"/>
            <a:ext cx="1424134" cy="1424134"/>
          </a:xfrm>
          <a:prstGeom prst="donut">
            <a:avLst>
              <a:gd name="adj" fmla="val 9696"/>
            </a:avLst>
          </a:prstGeom>
          <a:blipFill>
            <a:blip r:embed="rId2" cstate="screen"/>
            <a:stretch>
              <a:fillRect/>
            </a:stretch>
          </a:blipFill>
          <a:ln>
            <a:solidFill>
              <a:srgbClr val="0533F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9"/>
          <p:cNvGrpSpPr/>
          <p:nvPr/>
        </p:nvGrpSpPr>
        <p:grpSpPr>
          <a:xfrm>
            <a:off x="1848271" y="1674639"/>
            <a:ext cx="330240" cy="294431"/>
            <a:chOff x="4446588" y="1416050"/>
            <a:chExt cx="527050" cy="469900"/>
          </a:xfrm>
          <a:solidFill>
            <a:schemeClr val="bg1">
              <a:lumMod val="75000"/>
            </a:schemeClr>
          </a:solidFill>
        </p:grpSpPr>
        <p:sp>
          <p:nvSpPr>
            <p:cNvPr id="11" name="Freeform 25"/>
            <p:cNvSpPr/>
            <p:nvPr/>
          </p:nvSpPr>
          <p:spPr bwMode="auto">
            <a:xfrm>
              <a:off x="4570413" y="1590675"/>
              <a:ext cx="155575" cy="155575"/>
            </a:xfrm>
            <a:custGeom>
              <a:avLst/>
              <a:gdLst>
                <a:gd name="T0" fmla="*/ 98 w 98"/>
                <a:gd name="T1" fmla="*/ 40 h 98"/>
                <a:gd name="T2" fmla="*/ 94 w 98"/>
                <a:gd name="T3" fmla="*/ 40 h 98"/>
                <a:gd name="T4" fmla="*/ 94 w 98"/>
                <a:gd name="T5" fmla="*/ 40 h 98"/>
                <a:gd name="T6" fmla="*/ 92 w 98"/>
                <a:gd name="T7" fmla="*/ 40 h 98"/>
                <a:gd name="T8" fmla="*/ 92 w 98"/>
                <a:gd name="T9" fmla="*/ 40 h 98"/>
                <a:gd name="T10" fmla="*/ 86 w 98"/>
                <a:gd name="T11" fmla="*/ 40 h 98"/>
                <a:gd name="T12" fmla="*/ 80 w 98"/>
                <a:gd name="T13" fmla="*/ 44 h 98"/>
                <a:gd name="T14" fmla="*/ 76 w 98"/>
                <a:gd name="T15" fmla="*/ 48 h 98"/>
                <a:gd name="T16" fmla="*/ 74 w 98"/>
                <a:gd name="T17" fmla="*/ 54 h 98"/>
                <a:gd name="T18" fmla="*/ 74 w 98"/>
                <a:gd name="T19" fmla="*/ 58 h 98"/>
                <a:gd name="T20" fmla="*/ 74 w 98"/>
                <a:gd name="T21" fmla="*/ 58 h 98"/>
                <a:gd name="T22" fmla="*/ 74 w 98"/>
                <a:gd name="T23" fmla="*/ 64 h 98"/>
                <a:gd name="T24" fmla="*/ 78 w 98"/>
                <a:gd name="T25" fmla="*/ 70 h 98"/>
                <a:gd name="T26" fmla="*/ 78 w 98"/>
                <a:gd name="T27" fmla="*/ 70 h 98"/>
                <a:gd name="T28" fmla="*/ 82 w 98"/>
                <a:gd name="T29" fmla="*/ 74 h 98"/>
                <a:gd name="T30" fmla="*/ 88 w 98"/>
                <a:gd name="T31" fmla="*/ 78 h 98"/>
                <a:gd name="T32" fmla="*/ 90 w 98"/>
                <a:gd name="T33" fmla="*/ 78 h 98"/>
                <a:gd name="T34" fmla="*/ 90 w 98"/>
                <a:gd name="T35" fmla="*/ 78 h 98"/>
                <a:gd name="T36" fmla="*/ 82 w 98"/>
                <a:gd name="T37" fmla="*/ 86 h 98"/>
                <a:gd name="T38" fmla="*/ 72 w 98"/>
                <a:gd name="T39" fmla="*/ 92 h 98"/>
                <a:gd name="T40" fmla="*/ 62 w 98"/>
                <a:gd name="T41" fmla="*/ 96 h 98"/>
                <a:gd name="T42" fmla="*/ 50 w 98"/>
                <a:gd name="T43" fmla="*/ 98 h 98"/>
                <a:gd name="T44" fmla="*/ 50 w 98"/>
                <a:gd name="T45" fmla="*/ 98 h 98"/>
                <a:gd name="T46" fmla="*/ 40 w 98"/>
                <a:gd name="T47" fmla="*/ 98 h 98"/>
                <a:gd name="T48" fmla="*/ 30 w 98"/>
                <a:gd name="T49" fmla="*/ 94 h 98"/>
                <a:gd name="T50" fmla="*/ 22 w 98"/>
                <a:gd name="T51" fmla="*/ 90 h 98"/>
                <a:gd name="T52" fmla="*/ 14 w 98"/>
                <a:gd name="T53" fmla="*/ 84 h 98"/>
                <a:gd name="T54" fmla="*/ 8 w 98"/>
                <a:gd name="T55" fmla="*/ 76 h 98"/>
                <a:gd name="T56" fmla="*/ 4 w 98"/>
                <a:gd name="T57" fmla="*/ 68 h 98"/>
                <a:gd name="T58" fmla="*/ 2 w 98"/>
                <a:gd name="T59" fmla="*/ 58 h 98"/>
                <a:gd name="T60" fmla="*/ 0 w 98"/>
                <a:gd name="T61" fmla="*/ 48 h 98"/>
                <a:gd name="T62" fmla="*/ 0 w 98"/>
                <a:gd name="T63" fmla="*/ 48 h 98"/>
                <a:gd name="T64" fmla="*/ 2 w 98"/>
                <a:gd name="T65" fmla="*/ 36 h 98"/>
                <a:gd name="T66" fmla="*/ 8 w 98"/>
                <a:gd name="T67" fmla="*/ 24 h 98"/>
                <a:gd name="T68" fmla="*/ 10 w 98"/>
                <a:gd name="T69" fmla="*/ 28 h 98"/>
                <a:gd name="T70" fmla="*/ 10 w 98"/>
                <a:gd name="T71" fmla="*/ 28 h 98"/>
                <a:gd name="T72" fmla="*/ 16 w 98"/>
                <a:gd name="T73" fmla="*/ 34 h 98"/>
                <a:gd name="T74" fmla="*/ 24 w 98"/>
                <a:gd name="T75" fmla="*/ 36 h 98"/>
                <a:gd name="T76" fmla="*/ 24 w 98"/>
                <a:gd name="T77" fmla="*/ 36 h 98"/>
                <a:gd name="T78" fmla="*/ 30 w 98"/>
                <a:gd name="T79" fmla="*/ 34 h 98"/>
                <a:gd name="T80" fmla="*/ 34 w 98"/>
                <a:gd name="T81" fmla="*/ 32 h 98"/>
                <a:gd name="T82" fmla="*/ 36 w 98"/>
                <a:gd name="T83" fmla="*/ 30 h 98"/>
                <a:gd name="T84" fmla="*/ 36 w 98"/>
                <a:gd name="T85" fmla="*/ 30 h 98"/>
                <a:gd name="T86" fmla="*/ 42 w 98"/>
                <a:gd name="T87" fmla="*/ 26 h 98"/>
                <a:gd name="T88" fmla="*/ 44 w 98"/>
                <a:gd name="T89" fmla="*/ 18 h 98"/>
                <a:gd name="T90" fmla="*/ 44 w 98"/>
                <a:gd name="T91" fmla="*/ 18 h 98"/>
                <a:gd name="T92" fmla="*/ 44 w 98"/>
                <a:gd name="T93" fmla="*/ 12 h 98"/>
                <a:gd name="T94" fmla="*/ 40 w 98"/>
                <a:gd name="T95" fmla="*/ 6 h 98"/>
                <a:gd name="T96" fmla="*/ 36 w 98"/>
                <a:gd name="T97" fmla="*/ 2 h 98"/>
                <a:gd name="T98" fmla="*/ 36 w 98"/>
                <a:gd name="T99" fmla="*/ 2 h 98"/>
                <a:gd name="T100" fmla="*/ 50 w 98"/>
                <a:gd name="T101" fmla="*/ 0 h 98"/>
                <a:gd name="T102" fmla="*/ 50 w 98"/>
                <a:gd name="T103" fmla="*/ 0 h 98"/>
                <a:gd name="T104" fmla="*/ 58 w 98"/>
                <a:gd name="T105" fmla="*/ 0 h 98"/>
                <a:gd name="T106" fmla="*/ 68 w 98"/>
                <a:gd name="T107" fmla="*/ 2 h 98"/>
                <a:gd name="T108" fmla="*/ 76 w 98"/>
                <a:gd name="T109" fmla="*/ 6 h 98"/>
                <a:gd name="T110" fmla="*/ 82 w 98"/>
                <a:gd name="T111" fmla="*/ 12 h 98"/>
                <a:gd name="T112" fmla="*/ 88 w 98"/>
                <a:gd name="T113" fmla="*/ 18 h 98"/>
                <a:gd name="T114" fmla="*/ 92 w 98"/>
                <a:gd name="T115" fmla="*/ 24 h 98"/>
                <a:gd name="T116" fmla="*/ 96 w 98"/>
                <a:gd name="T117" fmla="*/ 32 h 98"/>
                <a:gd name="T118" fmla="*/ 98 w 98"/>
                <a:gd name="T119" fmla="*/ 40 h 98"/>
                <a:gd name="T120" fmla="*/ 98 w 98"/>
                <a:gd name="T121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" h="98">
                  <a:moveTo>
                    <a:pt x="98" y="40"/>
                  </a:moveTo>
                  <a:lnTo>
                    <a:pt x="94" y="40"/>
                  </a:lnTo>
                  <a:lnTo>
                    <a:pt x="94" y="40"/>
                  </a:lnTo>
                  <a:lnTo>
                    <a:pt x="92" y="40"/>
                  </a:lnTo>
                  <a:lnTo>
                    <a:pt x="92" y="40"/>
                  </a:lnTo>
                  <a:lnTo>
                    <a:pt x="86" y="40"/>
                  </a:lnTo>
                  <a:lnTo>
                    <a:pt x="80" y="44"/>
                  </a:lnTo>
                  <a:lnTo>
                    <a:pt x="76" y="48"/>
                  </a:lnTo>
                  <a:lnTo>
                    <a:pt x="74" y="54"/>
                  </a:lnTo>
                  <a:lnTo>
                    <a:pt x="74" y="58"/>
                  </a:lnTo>
                  <a:lnTo>
                    <a:pt x="74" y="58"/>
                  </a:lnTo>
                  <a:lnTo>
                    <a:pt x="74" y="64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82" y="74"/>
                  </a:lnTo>
                  <a:lnTo>
                    <a:pt x="88" y="78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82" y="86"/>
                  </a:lnTo>
                  <a:lnTo>
                    <a:pt x="72" y="92"/>
                  </a:lnTo>
                  <a:lnTo>
                    <a:pt x="62" y="96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40" y="98"/>
                  </a:lnTo>
                  <a:lnTo>
                    <a:pt x="30" y="94"/>
                  </a:lnTo>
                  <a:lnTo>
                    <a:pt x="22" y="90"/>
                  </a:lnTo>
                  <a:lnTo>
                    <a:pt x="14" y="84"/>
                  </a:lnTo>
                  <a:lnTo>
                    <a:pt x="8" y="76"/>
                  </a:lnTo>
                  <a:lnTo>
                    <a:pt x="4" y="68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36"/>
                  </a:lnTo>
                  <a:lnTo>
                    <a:pt x="8" y="24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6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42" y="26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44" y="12"/>
                  </a:lnTo>
                  <a:lnTo>
                    <a:pt x="40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8" y="0"/>
                  </a:lnTo>
                  <a:lnTo>
                    <a:pt x="68" y="2"/>
                  </a:lnTo>
                  <a:lnTo>
                    <a:pt x="76" y="6"/>
                  </a:lnTo>
                  <a:lnTo>
                    <a:pt x="82" y="12"/>
                  </a:lnTo>
                  <a:lnTo>
                    <a:pt x="88" y="18"/>
                  </a:lnTo>
                  <a:lnTo>
                    <a:pt x="92" y="24"/>
                  </a:lnTo>
                  <a:lnTo>
                    <a:pt x="96" y="32"/>
                  </a:lnTo>
                  <a:lnTo>
                    <a:pt x="98" y="40"/>
                  </a:lnTo>
                  <a:lnTo>
                    <a:pt x="9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" name="Freeform 26"/>
            <p:cNvSpPr/>
            <p:nvPr/>
          </p:nvSpPr>
          <p:spPr bwMode="auto">
            <a:xfrm>
              <a:off x="4554538" y="1730375"/>
              <a:ext cx="60325" cy="66675"/>
            </a:xfrm>
            <a:custGeom>
              <a:avLst/>
              <a:gdLst>
                <a:gd name="T0" fmla="*/ 20 w 38"/>
                <a:gd name="T1" fmla="*/ 0 h 42"/>
                <a:gd name="T2" fmla="*/ 20 w 38"/>
                <a:gd name="T3" fmla="*/ 0 h 42"/>
                <a:gd name="T4" fmla="*/ 28 w 38"/>
                <a:gd name="T5" fmla="*/ 8 h 42"/>
                <a:gd name="T6" fmla="*/ 38 w 38"/>
                <a:gd name="T7" fmla="*/ 12 h 42"/>
                <a:gd name="T8" fmla="*/ 20 w 38"/>
                <a:gd name="T9" fmla="*/ 38 h 42"/>
                <a:gd name="T10" fmla="*/ 20 w 38"/>
                <a:gd name="T11" fmla="*/ 38 h 42"/>
                <a:gd name="T12" fmla="*/ 18 w 38"/>
                <a:gd name="T13" fmla="*/ 40 h 42"/>
                <a:gd name="T14" fmla="*/ 14 w 38"/>
                <a:gd name="T15" fmla="*/ 42 h 42"/>
                <a:gd name="T16" fmla="*/ 10 w 38"/>
                <a:gd name="T17" fmla="*/ 42 h 42"/>
                <a:gd name="T18" fmla="*/ 6 w 38"/>
                <a:gd name="T19" fmla="*/ 40 h 42"/>
                <a:gd name="T20" fmla="*/ 4 w 38"/>
                <a:gd name="T21" fmla="*/ 38 h 42"/>
                <a:gd name="T22" fmla="*/ 4 w 38"/>
                <a:gd name="T23" fmla="*/ 38 h 42"/>
                <a:gd name="T24" fmla="*/ 0 w 38"/>
                <a:gd name="T25" fmla="*/ 36 h 42"/>
                <a:gd name="T26" fmla="*/ 0 w 38"/>
                <a:gd name="T27" fmla="*/ 32 h 42"/>
                <a:gd name="T28" fmla="*/ 0 w 38"/>
                <a:gd name="T29" fmla="*/ 28 h 42"/>
                <a:gd name="T30" fmla="*/ 2 w 38"/>
                <a:gd name="T31" fmla="*/ 24 h 42"/>
                <a:gd name="T32" fmla="*/ 20 w 38"/>
                <a:gd name="T3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42">
                  <a:moveTo>
                    <a:pt x="20" y="0"/>
                  </a:moveTo>
                  <a:lnTo>
                    <a:pt x="20" y="0"/>
                  </a:lnTo>
                  <a:lnTo>
                    <a:pt x="28" y="8"/>
                  </a:lnTo>
                  <a:lnTo>
                    <a:pt x="38" y="12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8" y="40"/>
                  </a:lnTo>
                  <a:lnTo>
                    <a:pt x="14" y="42"/>
                  </a:lnTo>
                  <a:lnTo>
                    <a:pt x="10" y="42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" name="Freeform 27"/>
            <p:cNvSpPr/>
            <p:nvPr/>
          </p:nvSpPr>
          <p:spPr bwMode="auto">
            <a:xfrm>
              <a:off x="4548188" y="1543050"/>
              <a:ext cx="79375" cy="92075"/>
            </a:xfrm>
            <a:custGeom>
              <a:avLst/>
              <a:gdLst>
                <a:gd name="T0" fmla="*/ 48 w 50"/>
                <a:gd name="T1" fmla="*/ 40 h 58"/>
                <a:gd name="T2" fmla="*/ 48 w 50"/>
                <a:gd name="T3" fmla="*/ 40 h 58"/>
                <a:gd name="T4" fmla="*/ 50 w 50"/>
                <a:gd name="T5" fmla="*/ 44 h 58"/>
                <a:gd name="T6" fmla="*/ 50 w 50"/>
                <a:gd name="T7" fmla="*/ 48 h 58"/>
                <a:gd name="T8" fmla="*/ 50 w 50"/>
                <a:gd name="T9" fmla="*/ 52 h 58"/>
                <a:gd name="T10" fmla="*/ 46 w 50"/>
                <a:gd name="T11" fmla="*/ 54 h 58"/>
                <a:gd name="T12" fmla="*/ 44 w 50"/>
                <a:gd name="T13" fmla="*/ 56 h 58"/>
                <a:gd name="T14" fmla="*/ 44 w 50"/>
                <a:gd name="T15" fmla="*/ 56 h 58"/>
                <a:gd name="T16" fmla="*/ 40 w 50"/>
                <a:gd name="T17" fmla="*/ 58 h 58"/>
                <a:gd name="T18" fmla="*/ 36 w 50"/>
                <a:gd name="T19" fmla="*/ 58 h 58"/>
                <a:gd name="T20" fmla="*/ 34 w 50"/>
                <a:gd name="T21" fmla="*/ 56 h 58"/>
                <a:gd name="T22" fmla="*/ 30 w 50"/>
                <a:gd name="T23" fmla="*/ 54 h 58"/>
                <a:gd name="T24" fmla="*/ 0 w 50"/>
                <a:gd name="T25" fmla="*/ 14 h 58"/>
                <a:gd name="T26" fmla="*/ 0 w 50"/>
                <a:gd name="T27" fmla="*/ 14 h 58"/>
                <a:gd name="T28" fmla="*/ 12 w 50"/>
                <a:gd name="T29" fmla="*/ 8 h 58"/>
                <a:gd name="T30" fmla="*/ 20 w 50"/>
                <a:gd name="T31" fmla="*/ 0 h 58"/>
                <a:gd name="T32" fmla="*/ 48 w 50"/>
                <a:gd name="T33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8">
                  <a:moveTo>
                    <a:pt x="48" y="40"/>
                  </a:moveTo>
                  <a:lnTo>
                    <a:pt x="48" y="40"/>
                  </a:lnTo>
                  <a:lnTo>
                    <a:pt x="50" y="44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46" y="54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58"/>
                  </a:lnTo>
                  <a:lnTo>
                    <a:pt x="34" y="56"/>
                  </a:lnTo>
                  <a:lnTo>
                    <a:pt x="30" y="5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2" y="8"/>
                  </a:lnTo>
                  <a:lnTo>
                    <a:pt x="20" y="0"/>
                  </a:lnTo>
                  <a:lnTo>
                    <a:pt x="4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4" name="Freeform 28"/>
            <p:cNvSpPr/>
            <p:nvPr/>
          </p:nvSpPr>
          <p:spPr bwMode="auto">
            <a:xfrm>
              <a:off x="4697413" y="1663700"/>
              <a:ext cx="101600" cy="50800"/>
            </a:xfrm>
            <a:custGeom>
              <a:avLst/>
              <a:gdLst>
                <a:gd name="T0" fmla="*/ 64 w 64"/>
                <a:gd name="T1" fmla="*/ 8 h 32"/>
                <a:gd name="T2" fmla="*/ 64 w 64"/>
                <a:gd name="T3" fmla="*/ 8 h 32"/>
                <a:gd name="T4" fmla="*/ 60 w 64"/>
                <a:gd name="T5" fmla="*/ 18 h 32"/>
                <a:gd name="T6" fmla="*/ 60 w 64"/>
                <a:gd name="T7" fmla="*/ 28 h 32"/>
                <a:gd name="T8" fmla="*/ 60 w 64"/>
                <a:gd name="T9" fmla="*/ 28 h 32"/>
                <a:gd name="T10" fmla="*/ 60 w 64"/>
                <a:gd name="T11" fmla="*/ 32 h 32"/>
                <a:gd name="T12" fmla="*/ 10 w 64"/>
                <a:gd name="T13" fmla="*/ 24 h 32"/>
                <a:gd name="T14" fmla="*/ 10 w 64"/>
                <a:gd name="T15" fmla="*/ 24 h 32"/>
                <a:gd name="T16" fmla="*/ 6 w 64"/>
                <a:gd name="T17" fmla="*/ 22 h 32"/>
                <a:gd name="T18" fmla="*/ 2 w 64"/>
                <a:gd name="T19" fmla="*/ 20 h 32"/>
                <a:gd name="T20" fmla="*/ 2 w 64"/>
                <a:gd name="T21" fmla="*/ 16 h 32"/>
                <a:gd name="T22" fmla="*/ 0 w 64"/>
                <a:gd name="T23" fmla="*/ 12 h 32"/>
                <a:gd name="T24" fmla="*/ 2 w 64"/>
                <a:gd name="T25" fmla="*/ 10 h 32"/>
                <a:gd name="T26" fmla="*/ 2 w 64"/>
                <a:gd name="T27" fmla="*/ 10 h 32"/>
                <a:gd name="T28" fmla="*/ 2 w 64"/>
                <a:gd name="T29" fmla="*/ 6 h 32"/>
                <a:gd name="T30" fmla="*/ 6 w 64"/>
                <a:gd name="T31" fmla="*/ 2 h 32"/>
                <a:gd name="T32" fmla="*/ 8 w 64"/>
                <a:gd name="T33" fmla="*/ 2 h 32"/>
                <a:gd name="T34" fmla="*/ 14 w 64"/>
                <a:gd name="T35" fmla="*/ 0 h 32"/>
                <a:gd name="T36" fmla="*/ 64 w 64"/>
                <a:gd name="T3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2">
                  <a:moveTo>
                    <a:pt x="64" y="8"/>
                  </a:moveTo>
                  <a:lnTo>
                    <a:pt x="64" y="8"/>
                  </a:lnTo>
                  <a:lnTo>
                    <a:pt x="60" y="1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0" y="3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6" y="22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6"/>
                  </a:lnTo>
                  <a:lnTo>
                    <a:pt x="6" y="2"/>
                  </a:lnTo>
                  <a:lnTo>
                    <a:pt x="8" y="2"/>
                  </a:lnTo>
                  <a:lnTo>
                    <a:pt x="14" y="0"/>
                  </a:lnTo>
                  <a:lnTo>
                    <a:pt x="6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5" name="Freeform 29"/>
            <p:cNvSpPr/>
            <p:nvPr/>
          </p:nvSpPr>
          <p:spPr bwMode="auto">
            <a:xfrm>
              <a:off x="4481513" y="1758950"/>
              <a:ext cx="130175" cy="127000"/>
            </a:xfrm>
            <a:custGeom>
              <a:avLst/>
              <a:gdLst>
                <a:gd name="T0" fmla="*/ 72 w 82"/>
                <a:gd name="T1" fmla="*/ 24 h 80"/>
                <a:gd name="T2" fmla="*/ 72 w 82"/>
                <a:gd name="T3" fmla="*/ 24 h 80"/>
                <a:gd name="T4" fmla="*/ 66 w 82"/>
                <a:gd name="T5" fmla="*/ 30 h 80"/>
                <a:gd name="T6" fmla="*/ 58 w 82"/>
                <a:gd name="T7" fmla="*/ 32 h 80"/>
                <a:gd name="T8" fmla="*/ 58 w 82"/>
                <a:gd name="T9" fmla="*/ 32 h 80"/>
                <a:gd name="T10" fmla="*/ 52 w 82"/>
                <a:gd name="T11" fmla="*/ 30 h 80"/>
                <a:gd name="T12" fmla="*/ 48 w 82"/>
                <a:gd name="T13" fmla="*/ 28 h 80"/>
                <a:gd name="T14" fmla="*/ 46 w 82"/>
                <a:gd name="T15" fmla="*/ 26 h 80"/>
                <a:gd name="T16" fmla="*/ 46 w 82"/>
                <a:gd name="T17" fmla="*/ 26 h 80"/>
                <a:gd name="T18" fmla="*/ 40 w 82"/>
                <a:gd name="T19" fmla="*/ 22 h 80"/>
                <a:gd name="T20" fmla="*/ 38 w 82"/>
                <a:gd name="T21" fmla="*/ 14 h 80"/>
                <a:gd name="T22" fmla="*/ 38 w 82"/>
                <a:gd name="T23" fmla="*/ 8 h 80"/>
                <a:gd name="T24" fmla="*/ 42 w 82"/>
                <a:gd name="T25" fmla="*/ 2 h 80"/>
                <a:gd name="T26" fmla="*/ 44 w 82"/>
                <a:gd name="T27" fmla="*/ 0 h 80"/>
                <a:gd name="T28" fmla="*/ 44 w 82"/>
                <a:gd name="T29" fmla="*/ 0 h 80"/>
                <a:gd name="T30" fmla="*/ 40 w 82"/>
                <a:gd name="T31" fmla="*/ 0 h 80"/>
                <a:gd name="T32" fmla="*/ 40 w 82"/>
                <a:gd name="T33" fmla="*/ 0 h 80"/>
                <a:gd name="T34" fmla="*/ 32 w 82"/>
                <a:gd name="T35" fmla="*/ 0 h 80"/>
                <a:gd name="T36" fmla="*/ 24 w 82"/>
                <a:gd name="T37" fmla="*/ 2 h 80"/>
                <a:gd name="T38" fmla="*/ 18 w 82"/>
                <a:gd name="T39" fmla="*/ 6 h 80"/>
                <a:gd name="T40" fmla="*/ 12 w 82"/>
                <a:gd name="T41" fmla="*/ 12 h 80"/>
                <a:gd name="T42" fmla="*/ 8 w 82"/>
                <a:gd name="T43" fmla="*/ 18 h 80"/>
                <a:gd name="T44" fmla="*/ 4 w 82"/>
                <a:gd name="T45" fmla="*/ 24 h 80"/>
                <a:gd name="T46" fmla="*/ 2 w 82"/>
                <a:gd name="T47" fmla="*/ 32 h 80"/>
                <a:gd name="T48" fmla="*/ 0 w 82"/>
                <a:gd name="T49" fmla="*/ 40 h 80"/>
                <a:gd name="T50" fmla="*/ 0 w 82"/>
                <a:gd name="T51" fmla="*/ 40 h 80"/>
                <a:gd name="T52" fmla="*/ 2 w 82"/>
                <a:gd name="T53" fmla="*/ 48 h 80"/>
                <a:gd name="T54" fmla="*/ 4 w 82"/>
                <a:gd name="T55" fmla="*/ 56 h 80"/>
                <a:gd name="T56" fmla="*/ 8 w 82"/>
                <a:gd name="T57" fmla="*/ 62 h 80"/>
                <a:gd name="T58" fmla="*/ 12 w 82"/>
                <a:gd name="T59" fmla="*/ 68 h 80"/>
                <a:gd name="T60" fmla="*/ 18 w 82"/>
                <a:gd name="T61" fmla="*/ 74 h 80"/>
                <a:gd name="T62" fmla="*/ 24 w 82"/>
                <a:gd name="T63" fmla="*/ 76 h 80"/>
                <a:gd name="T64" fmla="*/ 32 w 82"/>
                <a:gd name="T65" fmla="*/ 80 h 80"/>
                <a:gd name="T66" fmla="*/ 40 w 82"/>
                <a:gd name="T67" fmla="*/ 80 h 80"/>
                <a:gd name="T68" fmla="*/ 40 w 82"/>
                <a:gd name="T69" fmla="*/ 80 h 80"/>
                <a:gd name="T70" fmla="*/ 48 w 82"/>
                <a:gd name="T71" fmla="*/ 80 h 80"/>
                <a:gd name="T72" fmla="*/ 56 w 82"/>
                <a:gd name="T73" fmla="*/ 76 h 80"/>
                <a:gd name="T74" fmla="*/ 64 w 82"/>
                <a:gd name="T75" fmla="*/ 74 h 80"/>
                <a:gd name="T76" fmla="*/ 70 w 82"/>
                <a:gd name="T77" fmla="*/ 68 h 80"/>
                <a:gd name="T78" fmla="*/ 74 w 82"/>
                <a:gd name="T79" fmla="*/ 62 h 80"/>
                <a:gd name="T80" fmla="*/ 78 w 82"/>
                <a:gd name="T81" fmla="*/ 56 h 80"/>
                <a:gd name="T82" fmla="*/ 80 w 82"/>
                <a:gd name="T83" fmla="*/ 48 h 80"/>
                <a:gd name="T84" fmla="*/ 82 w 82"/>
                <a:gd name="T85" fmla="*/ 40 h 80"/>
                <a:gd name="T86" fmla="*/ 82 w 82"/>
                <a:gd name="T87" fmla="*/ 40 h 80"/>
                <a:gd name="T88" fmla="*/ 80 w 82"/>
                <a:gd name="T89" fmla="*/ 28 h 80"/>
                <a:gd name="T90" fmla="*/ 76 w 82"/>
                <a:gd name="T91" fmla="*/ 20 h 80"/>
                <a:gd name="T92" fmla="*/ 72 w 82"/>
                <a:gd name="T93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80">
                  <a:moveTo>
                    <a:pt x="72" y="24"/>
                  </a:moveTo>
                  <a:lnTo>
                    <a:pt x="72" y="24"/>
                  </a:lnTo>
                  <a:lnTo>
                    <a:pt x="66" y="30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52" y="30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0" y="22"/>
                  </a:lnTo>
                  <a:lnTo>
                    <a:pt x="38" y="14"/>
                  </a:lnTo>
                  <a:lnTo>
                    <a:pt x="38" y="8"/>
                  </a:lnTo>
                  <a:lnTo>
                    <a:pt x="42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8" y="18"/>
                  </a:lnTo>
                  <a:lnTo>
                    <a:pt x="4" y="24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4" y="56"/>
                  </a:lnTo>
                  <a:lnTo>
                    <a:pt x="8" y="62"/>
                  </a:lnTo>
                  <a:lnTo>
                    <a:pt x="12" y="68"/>
                  </a:lnTo>
                  <a:lnTo>
                    <a:pt x="18" y="74"/>
                  </a:lnTo>
                  <a:lnTo>
                    <a:pt x="24" y="76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40" y="80"/>
                  </a:lnTo>
                  <a:lnTo>
                    <a:pt x="48" y="80"/>
                  </a:lnTo>
                  <a:lnTo>
                    <a:pt x="56" y="76"/>
                  </a:lnTo>
                  <a:lnTo>
                    <a:pt x="64" y="74"/>
                  </a:lnTo>
                  <a:lnTo>
                    <a:pt x="70" y="68"/>
                  </a:lnTo>
                  <a:lnTo>
                    <a:pt x="74" y="62"/>
                  </a:lnTo>
                  <a:lnTo>
                    <a:pt x="78" y="56"/>
                  </a:lnTo>
                  <a:lnTo>
                    <a:pt x="80" y="48"/>
                  </a:lnTo>
                  <a:lnTo>
                    <a:pt x="82" y="40"/>
                  </a:lnTo>
                  <a:lnTo>
                    <a:pt x="82" y="40"/>
                  </a:lnTo>
                  <a:lnTo>
                    <a:pt x="80" y="28"/>
                  </a:lnTo>
                  <a:lnTo>
                    <a:pt x="76" y="20"/>
                  </a:lnTo>
                  <a:lnTo>
                    <a:pt x="7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" name="Freeform 30"/>
            <p:cNvSpPr/>
            <p:nvPr/>
          </p:nvSpPr>
          <p:spPr bwMode="auto">
            <a:xfrm>
              <a:off x="4446588" y="1416050"/>
              <a:ext cx="142875" cy="146050"/>
            </a:xfrm>
            <a:custGeom>
              <a:avLst/>
              <a:gdLst>
                <a:gd name="T0" fmla="*/ 44 w 90"/>
                <a:gd name="T1" fmla="*/ 0 h 92"/>
                <a:gd name="T2" fmla="*/ 44 w 90"/>
                <a:gd name="T3" fmla="*/ 0 h 92"/>
                <a:gd name="T4" fmla="*/ 36 w 90"/>
                <a:gd name="T5" fmla="*/ 2 h 92"/>
                <a:gd name="T6" fmla="*/ 26 w 90"/>
                <a:gd name="T7" fmla="*/ 4 h 92"/>
                <a:gd name="T8" fmla="*/ 20 w 90"/>
                <a:gd name="T9" fmla="*/ 8 h 92"/>
                <a:gd name="T10" fmla="*/ 12 w 90"/>
                <a:gd name="T11" fmla="*/ 14 h 92"/>
                <a:gd name="T12" fmla="*/ 6 w 90"/>
                <a:gd name="T13" fmla="*/ 20 h 92"/>
                <a:gd name="T14" fmla="*/ 2 w 90"/>
                <a:gd name="T15" fmla="*/ 28 h 92"/>
                <a:gd name="T16" fmla="*/ 0 w 90"/>
                <a:gd name="T17" fmla="*/ 38 h 92"/>
                <a:gd name="T18" fmla="*/ 0 w 90"/>
                <a:gd name="T19" fmla="*/ 46 h 92"/>
                <a:gd name="T20" fmla="*/ 0 w 90"/>
                <a:gd name="T21" fmla="*/ 46 h 92"/>
                <a:gd name="T22" fmla="*/ 0 w 90"/>
                <a:gd name="T23" fmla="*/ 56 h 92"/>
                <a:gd name="T24" fmla="*/ 2 w 90"/>
                <a:gd name="T25" fmla="*/ 64 h 92"/>
                <a:gd name="T26" fmla="*/ 6 w 90"/>
                <a:gd name="T27" fmla="*/ 72 h 92"/>
                <a:gd name="T28" fmla="*/ 12 w 90"/>
                <a:gd name="T29" fmla="*/ 78 h 92"/>
                <a:gd name="T30" fmla="*/ 20 w 90"/>
                <a:gd name="T31" fmla="*/ 84 h 92"/>
                <a:gd name="T32" fmla="*/ 26 w 90"/>
                <a:gd name="T33" fmla="*/ 88 h 92"/>
                <a:gd name="T34" fmla="*/ 36 w 90"/>
                <a:gd name="T35" fmla="*/ 90 h 92"/>
                <a:gd name="T36" fmla="*/ 44 w 90"/>
                <a:gd name="T37" fmla="*/ 92 h 92"/>
                <a:gd name="T38" fmla="*/ 44 w 90"/>
                <a:gd name="T39" fmla="*/ 92 h 92"/>
                <a:gd name="T40" fmla="*/ 54 w 90"/>
                <a:gd name="T41" fmla="*/ 90 h 92"/>
                <a:gd name="T42" fmla="*/ 62 w 90"/>
                <a:gd name="T43" fmla="*/ 88 h 92"/>
                <a:gd name="T44" fmla="*/ 70 w 90"/>
                <a:gd name="T45" fmla="*/ 84 h 92"/>
                <a:gd name="T46" fmla="*/ 76 w 90"/>
                <a:gd name="T47" fmla="*/ 78 h 92"/>
                <a:gd name="T48" fmla="*/ 82 w 90"/>
                <a:gd name="T49" fmla="*/ 72 h 92"/>
                <a:gd name="T50" fmla="*/ 86 w 90"/>
                <a:gd name="T51" fmla="*/ 64 h 92"/>
                <a:gd name="T52" fmla="*/ 90 w 90"/>
                <a:gd name="T53" fmla="*/ 56 h 92"/>
                <a:gd name="T54" fmla="*/ 90 w 90"/>
                <a:gd name="T55" fmla="*/ 46 h 92"/>
                <a:gd name="T56" fmla="*/ 90 w 90"/>
                <a:gd name="T57" fmla="*/ 46 h 92"/>
                <a:gd name="T58" fmla="*/ 90 w 90"/>
                <a:gd name="T59" fmla="*/ 38 h 92"/>
                <a:gd name="T60" fmla="*/ 86 w 90"/>
                <a:gd name="T61" fmla="*/ 28 h 92"/>
                <a:gd name="T62" fmla="*/ 82 w 90"/>
                <a:gd name="T63" fmla="*/ 20 h 92"/>
                <a:gd name="T64" fmla="*/ 76 w 90"/>
                <a:gd name="T65" fmla="*/ 14 h 92"/>
                <a:gd name="T66" fmla="*/ 70 w 90"/>
                <a:gd name="T67" fmla="*/ 8 h 92"/>
                <a:gd name="T68" fmla="*/ 62 w 90"/>
                <a:gd name="T69" fmla="*/ 4 h 92"/>
                <a:gd name="T70" fmla="*/ 54 w 90"/>
                <a:gd name="T71" fmla="*/ 2 h 92"/>
                <a:gd name="T72" fmla="*/ 44 w 90"/>
                <a:gd name="T73" fmla="*/ 0 h 92"/>
                <a:gd name="T74" fmla="*/ 44 w 90"/>
                <a:gd name="T7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2">
                  <a:moveTo>
                    <a:pt x="44" y="0"/>
                  </a:moveTo>
                  <a:lnTo>
                    <a:pt x="44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20" y="8"/>
                  </a:lnTo>
                  <a:lnTo>
                    <a:pt x="12" y="14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6" y="72"/>
                  </a:lnTo>
                  <a:lnTo>
                    <a:pt x="12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6" y="90"/>
                  </a:lnTo>
                  <a:lnTo>
                    <a:pt x="44" y="92"/>
                  </a:lnTo>
                  <a:lnTo>
                    <a:pt x="44" y="92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6" y="78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90" y="56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90" y="38"/>
                  </a:lnTo>
                  <a:lnTo>
                    <a:pt x="86" y="28"/>
                  </a:lnTo>
                  <a:lnTo>
                    <a:pt x="82" y="20"/>
                  </a:lnTo>
                  <a:lnTo>
                    <a:pt x="76" y="14"/>
                  </a:lnTo>
                  <a:lnTo>
                    <a:pt x="70" y="8"/>
                  </a:lnTo>
                  <a:lnTo>
                    <a:pt x="62" y="4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7" name="Freeform 31"/>
            <p:cNvSpPr/>
            <p:nvPr/>
          </p:nvSpPr>
          <p:spPr bwMode="auto">
            <a:xfrm>
              <a:off x="4802188" y="1631950"/>
              <a:ext cx="171450" cy="168275"/>
            </a:xfrm>
            <a:custGeom>
              <a:avLst/>
              <a:gdLst>
                <a:gd name="T0" fmla="*/ 58 w 108"/>
                <a:gd name="T1" fmla="*/ 0 h 106"/>
                <a:gd name="T2" fmla="*/ 58 w 108"/>
                <a:gd name="T3" fmla="*/ 0 h 106"/>
                <a:gd name="T4" fmla="*/ 48 w 108"/>
                <a:gd name="T5" fmla="*/ 0 h 106"/>
                <a:gd name="T6" fmla="*/ 36 w 108"/>
                <a:gd name="T7" fmla="*/ 2 h 106"/>
                <a:gd name="T8" fmla="*/ 28 w 108"/>
                <a:gd name="T9" fmla="*/ 6 h 106"/>
                <a:gd name="T10" fmla="*/ 18 w 108"/>
                <a:gd name="T11" fmla="*/ 12 h 106"/>
                <a:gd name="T12" fmla="*/ 12 w 108"/>
                <a:gd name="T13" fmla="*/ 20 h 106"/>
                <a:gd name="T14" fmla="*/ 6 w 108"/>
                <a:gd name="T15" fmla="*/ 28 h 106"/>
                <a:gd name="T16" fmla="*/ 2 w 108"/>
                <a:gd name="T17" fmla="*/ 38 h 106"/>
                <a:gd name="T18" fmla="*/ 0 w 108"/>
                <a:gd name="T19" fmla="*/ 48 h 106"/>
                <a:gd name="T20" fmla="*/ 0 w 108"/>
                <a:gd name="T21" fmla="*/ 48 h 106"/>
                <a:gd name="T22" fmla="*/ 0 w 108"/>
                <a:gd name="T23" fmla="*/ 60 h 106"/>
                <a:gd name="T24" fmla="*/ 2 w 108"/>
                <a:gd name="T25" fmla="*/ 70 h 106"/>
                <a:gd name="T26" fmla="*/ 8 w 108"/>
                <a:gd name="T27" fmla="*/ 80 h 106"/>
                <a:gd name="T28" fmla="*/ 14 w 108"/>
                <a:gd name="T29" fmla="*/ 88 h 106"/>
                <a:gd name="T30" fmla="*/ 20 w 108"/>
                <a:gd name="T31" fmla="*/ 96 h 106"/>
                <a:gd name="T32" fmla="*/ 30 w 108"/>
                <a:gd name="T33" fmla="*/ 102 h 106"/>
                <a:gd name="T34" fmla="*/ 40 w 108"/>
                <a:gd name="T35" fmla="*/ 104 h 106"/>
                <a:gd name="T36" fmla="*/ 50 w 108"/>
                <a:gd name="T37" fmla="*/ 106 h 106"/>
                <a:gd name="T38" fmla="*/ 50 w 108"/>
                <a:gd name="T39" fmla="*/ 106 h 106"/>
                <a:gd name="T40" fmla="*/ 62 w 108"/>
                <a:gd name="T41" fmla="*/ 106 h 106"/>
                <a:gd name="T42" fmla="*/ 72 w 108"/>
                <a:gd name="T43" fmla="*/ 104 h 106"/>
                <a:gd name="T44" fmla="*/ 80 w 108"/>
                <a:gd name="T45" fmla="*/ 100 h 106"/>
                <a:gd name="T46" fmla="*/ 90 w 108"/>
                <a:gd name="T47" fmla="*/ 94 h 106"/>
                <a:gd name="T48" fmla="*/ 96 w 108"/>
                <a:gd name="T49" fmla="*/ 86 h 106"/>
                <a:gd name="T50" fmla="*/ 102 w 108"/>
                <a:gd name="T51" fmla="*/ 78 h 106"/>
                <a:gd name="T52" fmla="*/ 106 w 108"/>
                <a:gd name="T53" fmla="*/ 68 h 106"/>
                <a:gd name="T54" fmla="*/ 108 w 108"/>
                <a:gd name="T55" fmla="*/ 56 h 106"/>
                <a:gd name="T56" fmla="*/ 108 w 108"/>
                <a:gd name="T57" fmla="*/ 56 h 106"/>
                <a:gd name="T58" fmla="*/ 108 w 108"/>
                <a:gd name="T59" fmla="*/ 46 h 106"/>
                <a:gd name="T60" fmla="*/ 106 w 108"/>
                <a:gd name="T61" fmla="*/ 36 h 106"/>
                <a:gd name="T62" fmla="*/ 102 w 108"/>
                <a:gd name="T63" fmla="*/ 26 h 106"/>
                <a:gd name="T64" fmla="*/ 96 w 108"/>
                <a:gd name="T65" fmla="*/ 18 h 106"/>
                <a:gd name="T66" fmla="*/ 88 w 108"/>
                <a:gd name="T67" fmla="*/ 10 h 106"/>
                <a:gd name="T68" fmla="*/ 78 w 108"/>
                <a:gd name="T69" fmla="*/ 4 h 106"/>
                <a:gd name="T70" fmla="*/ 70 w 108"/>
                <a:gd name="T71" fmla="*/ 0 h 106"/>
                <a:gd name="T72" fmla="*/ 58 w 108"/>
                <a:gd name="T73" fmla="*/ 0 h 106"/>
                <a:gd name="T74" fmla="*/ 58 w 108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106">
                  <a:moveTo>
                    <a:pt x="58" y="0"/>
                  </a:moveTo>
                  <a:lnTo>
                    <a:pt x="58" y="0"/>
                  </a:lnTo>
                  <a:lnTo>
                    <a:pt x="48" y="0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18" y="12"/>
                  </a:lnTo>
                  <a:lnTo>
                    <a:pt x="12" y="20"/>
                  </a:lnTo>
                  <a:lnTo>
                    <a:pt x="6" y="28"/>
                  </a:lnTo>
                  <a:lnTo>
                    <a:pt x="2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2" y="70"/>
                  </a:lnTo>
                  <a:lnTo>
                    <a:pt x="8" y="80"/>
                  </a:lnTo>
                  <a:lnTo>
                    <a:pt x="14" y="88"/>
                  </a:lnTo>
                  <a:lnTo>
                    <a:pt x="20" y="96"/>
                  </a:lnTo>
                  <a:lnTo>
                    <a:pt x="30" y="102"/>
                  </a:lnTo>
                  <a:lnTo>
                    <a:pt x="40" y="104"/>
                  </a:lnTo>
                  <a:lnTo>
                    <a:pt x="50" y="106"/>
                  </a:lnTo>
                  <a:lnTo>
                    <a:pt x="50" y="106"/>
                  </a:lnTo>
                  <a:lnTo>
                    <a:pt x="62" y="106"/>
                  </a:lnTo>
                  <a:lnTo>
                    <a:pt x="72" y="104"/>
                  </a:lnTo>
                  <a:lnTo>
                    <a:pt x="80" y="100"/>
                  </a:lnTo>
                  <a:lnTo>
                    <a:pt x="90" y="94"/>
                  </a:lnTo>
                  <a:lnTo>
                    <a:pt x="96" y="86"/>
                  </a:lnTo>
                  <a:lnTo>
                    <a:pt x="102" y="78"/>
                  </a:lnTo>
                  <a:lnTo>
                    <a:pt x="106" y="68"/>
                  </a:lnTo>
                  <a:lnTo>
                    <a:pt x="108" y="56"/>
                  </a:lnTo>
                  <a:lnTo>
                    <a:pt x="108" y="56"/>
                  </a:lnTo>
                  <a:lnTo>
                    <a:pt x="108" y="46"/>
                  </a:lnTo>
                  <a:lnTo>
                    <a:pt x="106" y="36"/>
                  </a:lnTo>
                  <a:lnTo>
                    <a:pt x="102" y="26"/>
                  </a:lnTo>
                  <a:lnTo>
                    <a:pt x="96" y="18"/>
                  </a:lnTo>
                  <a:lnTo>
                    <a:pt x="88" y="10"/>
                  </a:lnTo>
                  <a:lnTo>
                    <a:pt x="78" y="4"/>
                  </a:lnTo>
                  <a:lnTo>
                    <a:pt x="70" y="0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10041" y="496957"/>
            <a:ext cx="2453437" cy="1140327"/>
            <a:chOff x="636173" y="2201541"/>
            <a:chExt cx="2453437" cy="1140327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636173" y="2942225"/>
              <a:ext cx="2453437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948780" y="2201541"/>
              <a:ext cx="0" cy="1140327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882464" y="546629"/>
            <a:ext cx="4716016" cy="691079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目录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851920" y="1707654"/>
            <a:ext cx="3528392" cy="35294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01.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软件维护过程概念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851920" y="2211710"/>
            <a:ext cx="3528392" cy="35294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02.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维护组织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20"/>
          </p:nvPr>
        </p:nvSpPr>
        <p:spPr>
          <a:xfrm>
            <a:off x="3851920" y="2715766"/>
            <a:ext cx="3528392" cy="35294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03.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维护报告</a:t>
            </a:r>
          </a:p>
        </p:txBody>
      </p:sp>
      <p:sp>
        <p:nvSpPr>
          <p:cNvPr id="22" name="텍스트 개체 틀 5"/>
          <p:cNvSpPr>
            <a:spLocks noGrp="1"/>
          </p:cNvSpPr>
          <p:nvPr/>
        </p:nvSpPr>
        <p:spPr>
          <a:xfrm>
            <a:off x="3851920" y="3219822"/>
            <a:ext cx="3528392" cy="3529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None/>
              <a:defRPr sz="1600" b="1" kern="1200" baseline="0">
                <a:solidFill>
                  <a:schemeClr val="bg1"/>
                </a:solidFill>
                <a:latin typeface="Tahoma" panose="020B0804030504040204" pitchFamily="34" charset="0"/>
                <a:ea typeface="+mn-ea"/>
                <a:cs typeface="Tahoma" panose="020B08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04.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维护的事件流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텍스트 개체 틀 5"/>
          <p:cNvSpPr>
            <a:spLocks noGrp="1"/>
          </p:cNvSpPr>
          <p:nvPr/>
        </p:nvSpPr>
        <p:spPr>
          <a:xfrm>
            <a:off x="3851920" y="3723878"/>
            <a:ext cx="3528392" cy="3529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None/>
              <a:defRPr sz="1600" b="1" kern="1200" baseline="0">
                <a:solidFill>
                  <a:schemeClr val="bg1"/>
                </a:solidFill>
                <a:latin typeface="Tahoma" panose="020B0804030504040204" pitchFamily="34" charset="0"/>
                <a:ea typeface="+mn-ea"/>
                <a:cs typeface="Tahoma" panose="020B08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05.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保存维护记录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텍스트 개체 틀 5"/>
          <p:cNvSpPr>
            <a:spLocks noGrp="1"/>
          </p:cNvSpPr>
          <p:nvPr/>
        </p:nvSpPr>
        <p:spPr>
          <a:xfrm>
            <a:off x="3851920" y="4227934"/>
            <a:ext cx="3528392" cy="3529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None/>
              <a:defRPr sz="1600" b="1" kern="1200" baseline="0">
                <a:solidFill>
                  <a:schemeClr val="bg1"/>
                </a:solidFill>
                <a:latin typeface="Tahoma" panose="020B0804030504040204" pitchFamily="34" charset="0"/>
                <a:ea typeface="+mn-ea"/>
                <a:cs typeface="Tahoma" panose="020B08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6.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评价维护活动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6156176" y="1707654"/>
            <a:ext cx="3528392" cy="35294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7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分析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和理解程序</a:t>
            </a:r>
            <a:endParaRPr lang="zh-CN" alt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6156176" y="2211710"/>
            <a:ext cx="3528392" cy="35294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修改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程序</a:t>
            </a:r>
            <a:endParaRPr lang="zh-CN" alt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6156176" y="2715766"/>
            <a:ext cx="3528392" cy="35294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9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重新验证程序</a:t>
            </a:r>
            <a:endParaRPr lang="zh-CN" alt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1520" y="483518"/>
            <a:ext cx="8357479" cy="459836"/>
          </a:xfrm>
        </p:spPr>
        <p:txBody>
          <a:bodyPr/>
          <a:lstStyle/>
          <a:p>
            <a:r>
              <a:rPr lang="zh-CN" altLang="en-US" dirty="0" smtClean="0"/>
              <a:t>对维护工作进行定量度量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51520" y="1275606"/>
            <a:ext cx="8357480" cy="240485"/>
          </a:xfrm>
        </p:spPr>
        <p:txBody>
          <a:bodyPr/>
          <a:lstStyle/>
          <a:p>
            <a:r>
              <a:rPr lang="zh-CN" altLang="en-US" sz="2400" dirty="0" smtClean="0">
                <a:latin typeface="+mn-ea"/>
              </a:rPr>
              <a:t>评价维护活动比较困难，因为缺乏可靠的数据。</a:t>
            </a:r>
          </a:p>
          <a:p>
            <a:r>
              <a:rPr lang="zh-CN" altLang="en-US" sz="2400" dirty="0" smtClean="0">
                <a:latin typeface="+mn-ea"/>
              </a:rPr>
              <a:t>如果维护的档案记录做得比较好，可以得出一些维护“性能”方面的度量值。</a:t>
            </a:r>
          </a:p>
          <a:p>
            <a:r>
              <a:rPr lang="zh-CN" altLang="en-US" sz="2400" dirty="0" smtClean="0">
                <a:latin typeface="+mn-ea"/>
              </a:rPr>
              <a:t>根据对维护工作定量度量的结果，可以做出关于开发技术、语言选择、维护工作量规划、资源分配及其他许多方面的决定，而且可以利用这样的数据去分析评价维护任务。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1520" y="483518"/>
            <a:ext cx="8357479" cy="459836"/>
          </a:xfrm>
        </p:spPr>
        <p:txBody>
          <a:bodyPr/>
          <a:lstStyle/>
          <a:p>
            <a:r>
              <a:rPr lang="zh-CN" altLang="en-US" dirty="0" smtClean="0"/>
              <a:t>度量维护工作的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个方面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51520" y="1203598"/>
            <a:ext cx="8357480" cy="240485"/>
          </a:xfrm>
        </p:spPr>
        <p:txBody>
          <a:bodyPr/>
          <a:lstStyle/>
          <a:p>
            <a:pPr marL="457200" lvl="0" indent="-457200">
              <a:buAutoNum type="arabicParenBoth"/>
            </a:pPr>
            <a:r>
              <a:rPr lang="zh-CN" altLang="en-US" sz="2400" dirty="0" smtClean="0"/>
              <a:t>每次程序运行平均失效的次数；</a:t>
            </a:r>
            <a:endParaRPr lang="en-US" altLang="zh-CN" sz="2400" dirty="0" smtClean="0"/>
          </a:p>
          <a:p>
            <a:pPr marL="457200" lvl="0" indent="-457200"/>
            <a:r>
              <a:rPr lang="en-US" altLang="zh-CN" sz="2400" dirty="0" smtClean="0"/>
              <a:t>(2) </a:t>
            </a:r>
            <a:r>
              <a:rPr lang="zh-CN" altLang="en-US" sz="2400" dirty="0" smtClean="0"/>
              <a:t>用于每一类维护活动的总人时数；</a:t>
            </a:r>
          </a:p>
          <a:p>
            <a:pPr lvl="0"/>
            <a:r>
              <a:rPr lang="en-US" altLang="zh-CN" sz="2400" dirty="0" smtClean="0"/>
              <a:t>(3) </a:t>
            </a:r>
            <a:r>
              <a:rPr lang="zh-CN" altLang="en-US" sz="2400" dirty="0" smtClean="0"/>
              <a:t>平均每个程序、每种语言、每种维护类型所做的程序变动数；</a:t>
            </a:r>
          </a:p>
          <a:p>
            <a:pPr lvl="0"/>
            <a:r>
              <a:rPr lang="en-US" altLang="zh-CN" sz="2400" dirty="0" smtClean="0"/>
              <a:t>(4) </a:t>
            </a:r>
            <a:r>
              <a:rPr lang="zh-CN" altLang="en-US" sz="2400" dirty="0" smtClean="0"/>
              <a:t>维护过程中增加或删除一个源语句平均花费的人时数；</a:t>
            </a:r>
          </a:p>
          <a:p>
            <a:pPr lvl="0"/>
            <a:r>
              <a:rPr lang="en-US" altLang="zh-CN" sz="2400" dirty="0" smtClean="0"/>
              <a:t>(5) </a:t>
            </a:r>
            <a:r>
              <a:rPr lang="zh-CN" altLang="en-US" sz="2400" dirty="0" smtClean="0"/>
              <a:t>维护每种语言平均花费的人时数；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(6) </a:t>
            </a:r>
            <a:r>
              <a:rPr lang="zh-CN" altLang="en-US" sz="2400" dirty="0" smtClean="0"/>
              <a:t>一张维护要求表的平均周转时间；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(7) </a:t>
            </a:r>
            <a:r>
              <a:rPr lang="zh-CN" altLang="en-US" sz="2400" dirty="0" smtClean="0"/>
              <a:t>不同维护类型所占的百分比。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flipH="1">
            <a:off x="3131840" y="1851670"/>
            <a:ext cx="3972787" cy="1252904"/>
            <a:chOff x="636172" y="2088964"/>
            <a:chExt cx="3972787" cy="1252904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636172" y="2942225"/>
              <a:ext cx="3972787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948780" y="2088964"/>
              <a:ext cx="0" cy="1252904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131840" y="1995686"/>
            <a:ext cx="6292756" cy="691079"/>
          </a:xfrm>
        </p:spPr>
        <p:txBody>
          <a:bodyPr/>
          <a:lstStyle/>
          <a:p>
            <a:r>
              <a:rPr lang="zh-CN" altLang="en-US" dirty="0" smtClean="0"/>
              <a:t>分析和理解程序</a:t>
            </a:r>
            <a:endParaRPr lang="zh-CN" altLang="en-US" dirty="0" smtClean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1058677" y="1949160"/>
            <a:ext cx="1897538" cy="622563"/>
          </a:xfrm>
          <a:effectLst/>
        </p:spPr>
        <p:txBody>
          <a:bodyPr/>
          <a:lstStyle/>
          <a:p>
            <a:pPr algn="ctr"/>
            <a:r>
              <a:rPr lang="en-US" altLang="ko-KR" sz="4000" dirty="0" smtClean="0">
                <a:ln w="3175">
                  <a:noFill/>
                </a:ln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en-US" altLang="ko-KR" sz="4000" dirty="0" smtClean="0">
                <a:ln w="3175">
                  <a:noFill/>
                </a:ln>
                <a:solidFill>
                  <a:schemeClr val="bg1">
                    <a:lumMod val="85000"/>
                  </a:schemeClr>
                </a:solidFill>
              </a:rPr>
              <a:t>7</a:t>
            </a:r>
            <a:endParaRPr lang="ko-KR" altLang="en-US" sz="4000" dirty="0">
              <a:ln w="3175">
                <a:noFill/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1259632" y="1419622"/>
            <a:ext cx="1424134" cy="1424134"/>
          </a:xfrm>
          <a:prstGeom prst="donut">
            <a:avLst>
              <a:gd name="adj" fmla="val 9696"/>
            </a:avLst>
          </a:prstGeom>
          <a:blipFill>
            <a:blip r:embed="rId2" cstate="screen"/>
            <a:stretch>
              <a:fillRect/>
            </a:stretch>
          </a:blipFill>
          <a:ln>
            <a:solidFill>
              <a:srgbClr val="0533F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9"/>
          <p:cNvGrpSpPr/>
          <p:nvPr/>
        </p:nvGrpSpPr>
        <p:grpSpPr>
          <a:xfrm>
            <a:off x="1848271" y="1674639"/>
            <a:ext cx="330240" cy="294431"/>
            <a:chOff x="4446588" y="1416050"/>
            <a:chExt cx="527050" cy="469900"/>
          </a:xfrm>
          <a:solidFill>
            <a:schemeClr val="bg1">
              <a:lumMod val="75000"/>
            </a:schemeClr>
          </a:solidFill>
        </p:grpSpPr>
        <p:sp>
          <p:nvSpPr>
            <p:cNvPr id="11" name="Freeform 25"/>
            <p:cNvSpPr/>
            <p:nvPr/>
          </p:nvSpPr>
          <p:spPr bwMode="auto">
            <a:xfrm>
              <a:off x="4570413" y="1590675"/>
              <a:ext cx="155575" cy="155575"/>
            </a:xfrm>
            <a:custGeom>
              <a:avLst/>
              <a:gdLst>
                <a:gd name="T0" fmla="*/ 98 w 98"/>
                <a:gd name="T1" fmla="*/ 40 h 98"/>
                <a:gd name="T2" fmla="*/ 94 w 98"/>
                <a:gd name="T3" fmla="*/ 40 h 98"/>
                <a:gd name="T4" fmla="*/ 94 w 98"/>
                <a:gd name="T5" fmla="*/ 40 h 98"/>
                <a:gd name="T6" fmla="*/ 92 w 98"/>
                <a:gd name="T7" fmla="*/ 40 h 98"/>
                <a:gd name="T8" fmla="*/ 92 w 98"/>
                <a:gd name="T9" fmla="*/ 40 h 98"/>
                <a:gd name="T10" fmla="*/ 86 w 98"/>
                <a:gd name="T11" fmla="*/ 40 h 98"/>
                <a:gd name="T12" fmla="*/ 80 w 98"/>
                <a:gd name="T13" fmla="*/ 44 h 98"/>
                <a:gd name="T14" fmla="*/ 76 w 98"/>
                <a:gd name="T15" fmla="*/ 48 h 98"/>
                <a:gd name="T16" fmla="*/ 74 w 98"/>
                <a:gd name="T17" fmla="*/ 54 h 98"/>
                <a:gd name="T18" fmla="*/ 74 w 98"/>
                <a:gd name="T19" fmla="*/ 58 h 98"/>
                <a:gd name="T20" fmla="*/ 74 w 98"/>
                <a:gd name="T21" fmla="*/ 58 h 98"/>
                <a:gd name="T22" fmla="*/ 74 w 98"/>
                <a:gd name="T23" fmla="*/ 64 h 98"/>
                <a:gd name="T24" fmla="*/ 78 w 98"/>
                <a:gd name="T25" fmla="*/ 70 h 98"/>
                <a:gd name="T26" fmla="*/ 78 w 98"/>
                <a:gd name="T27" fmla="*/ 70 h 98"/>
                <a:gd name="T28" fmla="*/ 82 w 98"/>
                <a:gd name="T29" fmla="*/ 74 h 98"/>
                <a:gd name="T30" fmla="*/ 88 w 98"/>
                <a:gd name="T31" fmla="*/ 78 h 98"/>
                <a:gd name="T32" fmla="*/ 90 w 98"/>
                <a:gd name="T33" fmla="*/ 78 h 98"/>
                <a:gd name="T34" fmla="*/ 90 w 98"/>
                <a:gd name="T35" fmla="*/ 78 h 98"/>
                <a:gd name="T36" fmla="*/ 82 w 98"/>
                <a:gd name="T37" fmla="*/ 86 h 98"/>
                <a:gd name="T38" fmla="*/ 72 w 98"/>
                <a:gd name="T39" fmla="*/ 92 h 98"/>
                <a:gd name="T40" fmla="*/ 62 w 98"/>
                <a:gd name="T41" fmla="*/ 96 h 98"/>
                <a:gd name="T42" fmla="*/ 50 w 98"/>
                <a:gd name="T43" fmla="*/ 98 h 98"/>
                <a:gd name="T44" fmla="*/ 50 w 98"/>
                <a:gd name="T45" fmla="*/ 98 h 98"/>
                <a:gd name="T46" fmla="*/ 40 w 98"/>
                <a:gd name="T47" fmla="*/ 98 h 98"/>
                <a:gd name="T48" fmla="*/ 30 w 98"/>
                <a:gd name="T49" fmla="*/ 94 h 98"/>
                <a:gd name="T50" fmla="*/ 22 w 98"/>
                <a:gd name="T51" fmla="*/ 90 h 98"/>
                <a:gd name="T52" fmla="*/ 14 w 98"/>
                <a:gd name="T53" fmla="*/ 84 h 98"/>
                <a:gd name="T54" fmla="*/ 8 w 98"/>
                <a:gd name="T55" fmla="*/ 76 h 98"/>
                <a:gd name="T56" fmla="*/ 4 w 98"/>
                <a:gd name="T57" fmla="*/ 68 h 98"/>
                <a:gd name="T58" fmla="*/ 2 w 98"/>
                <a:gd name="T59" fmla="*/ 58 h 98"/>
                <a:gd name="T60" fmla="*/ 0 w 98"/>
                <a:gd name="T61" fmla="*/ 48 h 98"/>
                <a:gd name="T62" fmla="*/ 0 w 98"/>
                <a:gd name="T63" fmla="*/ 48 h 98"/>
                <a:gd name="T64" fmla="*/ 2 w 98"/>
                <a:gd name="T65" fmla="*/ 36 h 98"/>
                <a:gd name="T66" fmla="*/ 8 w 98"/>
                <a:gd name="T67" fmla="*/ 24 h 98"/>
                <a:gd name="T68" fmla="*/ 10 w 98"/>
                <a:gd name="T69" fmla="*/ 28 h 98"/>
                <a:gd name="T70" fmla="*/ 10 w 98"/>
                <a:gd name="T71" fmla="*/ 28 h 98"/>
                <a:gd name="T72" fmla="*/ 16 w 98"/>
                <a:gd name="T73" fmla="*/ 34 h 98"/>
                <a:gd name="T74" fmla="*/ 24 w 98"/>
                <a:gd name="T75" fmla="*/ 36 h 98"/>
                <a:gd name="T76" fmla="*/ 24 w 98"/>
                <a:gd name="T77" fmla="*/ 36 h 98"/>
                <a:gd name="T78" fmla="*/ 30 w 98"/>
                <a:gd name="T79" fmla="*/ 34 h 98"/>
                <a:gd name="T80" fmla="*/ 34 w 98"/>
                <a:gd name="T81" fmla="*/ 32 h 98"/>
                <a:gd name="T82" fmla="*/ 36 w 98"/>
                <a:gd name="T83" fmla="*/ 30 h 98"/>
                <a:gd name="T84" fmla="*/ 36 w 98"/>
                <a:gd name="T85" fmla="*/ 30 h 98"/>
                <a:gd name="T86" fmla="*/ 42 w 98"/>
                <a:gd name="T87" fmla="*/ 26 h 98"/>
                <a:gd name="T88" fmla="*/ 44 w 98"/>
                <a:gd name="T89" fmla="*/ 18 h 98"/>
                <a:gd name="T90" fmla="*/ 44 w 98"/>
                <a:gd name="T91" fmla="*/ 18 h 98"/>
                <a:gd name="T92" fmla="*/ 44 w 98"/>
                <a:gd name="T93" fmla="*/ 12 h 98"/>
                <a:gd name="T94" fmla="*/ 40 w 98"/>
                <a:gd name="T95" fmla="*/ 6 h 98"/>
                <a:gd name="T96" fmla="*/ 36 w 98"/>
                <a:gd name="T97" fmla="*/ 2 h 98"/>
                <a:gd name="T98" fmla="*/ 36 w 98"/>
                <a:gd name="T99" fmla="*/ 2 h 98"/>
                <a:gd name="T100" fmla="*/ 50 w 98"/>
                <a:gd name="T101" fmla="*/ 0 h 98"/>
                <a:gd name="T102" fmla="*/ 50 w 98"/>
                <a:gd name="T103" fmla="*/ 0 h 98"/>
                <a:gd name="T104" fmla="*/ 58 w 98"/>
                <a:gd name="T105" fmla="*/ 0 h 98"/>
                <a:gd name="T106" fmla="*/ 68 w 98"/>
                <a:gd name="T107" fmla="*/ 2 h 98"/>
                <a:gd name="T108" fmla="*/ 76 w 98"/>
                <a:gd name="T109" fmla="*/ 6 h 98"/>
                <a:gd name="T110" fmla="*/ 82 w 98"/>
                <a:gd name="T111" fmla="*/ 12 h 98"/>
                <a:gd name="T112" fmla="*/ 88 w 98"/>
                <a:gd name="T113" fmla="*/ 18 h 98"/>
                <a:gd name="T114" fmla="*/ 92 w 98"/>
                <a:gd name="T115" fmla="*/ 24 h 98"/>
                <a:gd name="T116" fmla="*/ 96 w 98"/>
                <a:gd name="T117" fmla="*/ 32 h 98"/>
                <a:gd name="T118" fmla="*/ 98 w 98"/>
                <a:gd name="T119" fmla="*/ 40 h 98"/>
                <a:gd name="T120" fmla="*/ 98 w 98"/>
                <a:gd name="T121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" h="98">
                  <a:moveTo>
                    <a:pt x="98" y="40"/>
                  </a:moveTo>
                  <a:lnTo>
                    <a:pt x="94" y="40"/>
                  </a:lnTo>
                  <a:lnTo>
                    <a:pt x="94" y="40"/>
                  </a:lnTo>
                  <a:lnTo>
                    <a:pt x="92" y="40"/>
                  </a:lnTo>
                  <a:lnTo>
                    <a:pt x="92" y="40"/>
                  </a:lnTo>
                  <a:lnTo>
                    <a:pt x="86" y="40"/>
                  </a:lnTo>
                  <a:lnTo>
                    <a:pt x="80" y="44"/>
                  </a:lnTo>
                  <a:lnTo>
                    <a:pt x="76" y="48"/>
                  </a:lnTo>
                  <a:lnTo>
                    <a:pt x="74" y="54"/>
                  </a:lnTo>
                  <a:lnTo>
                    <a:pt x="74" y="58"/>
                  </a:lnTo>
                  <a:lnTo>
                    <a:pt x="74" y="58"/>
                  </a:lnTo>
                  <a:lnTo>
                    <a:pt x="74" y="64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82" y="74"/>
                  </a:lnTo>
                  <a:lnTo>
                    <a:pt x="88" y="78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82" y="86"/>
                  </a:lnTo>
                  <a:lnTo>
                    <a:pt x="72" y="92"/>
                  </a:lnTo>
                  <a:lnTo>
                    <a:pt x="62" y="96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40" y="98"/>
                  </a:lnTo>
                  <a:lnTo>
                    <a:pt x="30" y="94"/>
                  </a:lnTo>
                  <a:lnTo>
                    <a:pt x="22" y="90"/>
                  </a:lnTo>
                  <a:lnTo>
                    <a:pt x="14" y="84"/>
                  </a:lnTo>
                  <a:lnTo>
                    <a:pt x="8" y="76"/>
                  </a:lnTo>
                  <a:lnTo>
                    <a:pt x="4" y="68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36"/>
                  </a:lnTo>
                  <a:lnTo>
                    <a:pt x="8" y="24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6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42" y="26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44" y="12"/>
                  </a:lnTo>
                  <a:lnTo>
                    <a:pt x="40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8" y="0"/>
                  </a:lnTo>
                  <a:lnTo>
                    <a:pt x="68" y="2"/>
                  </a:lnTo>
                  <a:lnTo>
                    <a:pt x="76" y="6"/>
                  </a:lnTo>
                  <a:lnTo>
                    <a:pt x="82" y="12"/>
                  </a:lnTo>
                  <a:lnTo>
                    <a:pt x="88" y="18"/>
                  </a:lnTo>
                  <a:lnTo>
                    <a:pt x="92" y="24"/>
                  </a:lnTo>
                  <a:lnTo>
                    <a:pt x="96" y="32"/>
                  </a:lnTo>
                  <a:lnTo>
                    <a:pt x="98" y="40"/>
                  </a:lnTo>
                  <a:lnTo>
                    <a:pt x="9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" name="Freeform 26"/>
            <p:cNvSpPr/>
            <p:nvPr/>
          </p:nvSpPr>
          <p:spPr bwMode="auto">
            <a:xfrm>
              <a:off x="4554538" y="1730375"/>
              <a:ext cx="60325" cy="66675"/>
            </a:xfrm>
            <a:custGeom>
              <a:avLst/>
              <a:gdLst>
                <a:gd name="T0" fmla="*/ 20 w 38"/>
                <a:gd name="T1" fmla="*/ 0 h 42"/>
                <a:gd name="T2" fmla="*/ 20 w 38"/>
                <a:gd name="T3" fmla="*/ 0 h 42"/>
                <a:gd name="T4" fmla="*/ 28 w 38"/>
                <a:gd name="T5" fmla="*/ 8 h 42"/>
                <a:gd name="T6" fmla="*/ 38 w 38"/>
                <a:gd name="T7" fmla="*/ 12 h 42"/>
                <a:gd name="T8" fmla="*/ 20 w 38"/>
                <a:gd name="T9" fmla="*/ 38 h 42"/>
                <a:gd name="T10" fmla="*/ 20 w 38"/>
                <a:gd name="T11" fmla="*/ 38 h 42"/>
                <a:gd name="T12" fmla="*/ 18 w 38"/>
                <a:gd name="T13" fmla="*/ 40 h 42"/>
                <a:gd name="T14" fmla="*/ 14 w 38"/>
                <a:gd name="T15" fmla="*/ 42 h 42"/>
                <a:gd name="T16" fmla="*/ 10 w 38"/>
                <a:gd name="T17" fmla="*/ 42 h 42"/>
                <a:gd name="T18" fmla="*/ 6 w 38"/>
                <a:gd name="T19" fmla="*/ 40 h 42"/>
                <a:gd name="T20" fmla="*/ 4 w 38"/>
                <a:gd name="T21" fmla="*/ 38 h 42"/>
                <a:gd name="T22" fmla="*/ 4 w 38"/>
                <a:gd name="T23" fmla="*/ 38 h 42"/>
                <a:gd name="T24" fmla="*/ 0 w 38"/>
                <a:gd name="T25" fmla="*/ 36 h 42"/>
                <a:gd name="T26" fmla="*/ 0 w 38"/>
                <a:gd name="T27" fmla="*/ 32 h 42"/>
                <a:gd name="T28" fmla="*/ 0 w 38"/>
                <a:gd name="T29" fmla="*/ 28 h 42"/>
                <a:gd name="T30" fmla="*/ 2 w 38"/>
                <a:gd name="T31" fmla="*/ 24 h 42"/>
                <a:gd name="T32" fmla="*/ 20 w 38"/>
                <a:gd name="T3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42">
                  <a:moveTo>
                    <a:pt x="20" y="0"/>
                  </a:moveTo>
                  <a:lnTo>
                    <a:pt x="20" y="0"/>
                  </a:lnTo>
                  <a:lnTo>
                    <a:pt x="28" y="8"/>
                  </a:lnTo>
                  <a:lnTo>
                    <a:pt x="38" y="12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8" y="40"/>
                  </a:lnTo>
                  <a:lnTo>
                    <a:pt x="14" y="42"/>
                  </a:lnTo>
                  <a:lnTo>
                    <a:pt x="10" y="42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" name="Freeform 27"/>
            <p:cNvSpPr/>
            <p:nvPr/>
          </p:nvSpPr>
          <p:spPr bwMode="auto">
            <a:xfrm>
              <a:off x="4548188" y="1543050"/>
              <a:ext cx="79375" cy="92075"/>
            </a:xfrm>
            <a:custGeom>
              <a:avLst/>
              <a:gdLst>
                <a:gd name="T0" fmla="*/ 48 w 50"/>
                <a:gd name="T1" fmla="*/ 40 h 58"/>
                <a:gd name="T2" fmla="*/ 48 w 50"/>
                <a:gd name="T3" fmla="*/ 40 h 58"/>
                <a:gd name="T4" fmla="*/ 50 w 50"/>
                <a:gd name="T5" fmla="*/ 44 h 58"/>
                <a:gd name="T6" fmla="*/ 50 w 50"/>
                <a:gd name="T7" fmla="*/ 48 h 58"/>
                <a:gd name="T8" fmla="*/ 50 w 50"/>
                <a:gd name="T9" fmla="*/ 52 h 58"/>
                <a:gd name="T10" fmla="*/ 46 w 50"/>
                <a:gd name="T11" fmla="*/ 54 h 58"/>
                <a:gd name="T12" fmla="*/ 44 w 50"/>
                <a:gd name="T13" fmla="*/ 56 h 58"/>
                <a:gd name="T14" fmla="*/ 44 w 50"/>
                <a:gd name="T15" fmla="*/ 56 h 58"/>
                <a:gd name="T16" fmla="*/ 40 w 50"/>
                <a:gd name="T17" fmla="*/ 58 h 58"/>
                <a:gd name="T18" fmla="*/ 36 w 50"/>
                <a:gd name="T19" fmla="*/ 58 h 58"/>
                <a:gd name="T20" fmla="*/ 34 w 50"/>
                <a:gd name="T21" fmla="*/ 56 h 58"/>
                <a:gd name="T22" fmla="*/ 30 w 50"/>
                <a:gd name="T23" fmla="*/ 54 h 58"/>
                <a:gd name="T24" fmla="*/ 0 w 50"/>
                <a:gd name="T25" fmla="*/ 14 h 58"/>
                <a:gd name="T26" fmla="*/ 0 w 50"/>
                <a:gd name="T27" fmla="*/ 14 h 58"/>
                <a:gd name="T28" fmla="*/ 12 w 50"/>
                <a:gd name="T29" fmla="*/ 8 h 58"/>
                <a:gd name="T30" fmla="*/ 20 w 50"/>
                <a:gd name="T31" fmla="*/ 0 h 58"/>
                <a:gd name="T32" fmla="*/ 48 w 50"/>
                <a:gd name="T33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8">
                  <a:moveTo>
                    <a:pt x="48" y="40"/>
                  </a:moveTo>
                  <a:lnTo>
                    <a:pt x="48" y="40"/>
                  </a:lnTo>
                  <a:lnTo>
                    <a:pt x="50" y="44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46" y="54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58"/>
                  </a:lnTo>
                  <a:lnTo>
                    <a:pt x="34" y="56"/>
                  </a:lnTo>
                  <a:lnTo>
                    <a:pt x="30" y="5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2" y="8"/>
                  </a:lnTo>
                  <a:lnTo>
                    <a:pt x="20" y="0"/>
                  </a:lnTo>
                  <a:lnTo>
                    <a:pt x="4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4" name="Freeform 28"/>
            <p:cNvSpPr/>
            <p:nvPr/>
          </p:nvSpPr>
          <p:spPr bwMode="auto">
            <a:xfrm>
              <a:off x="4697413" y="1663700"/>
              <a:ext cx="101600" cy="50800"/>
            </a:xfrm>
            <a:custGeom>
              <a:avLst/>
              <a:gdLst>
                <a:gd name="T0" fmla="*/ 64 w 64"/>
                <a:gd name="T1" fmla="*/ 8 h 32"/>
                <a:gd name="T2" fmla="*/ 64 w 64"/>
                <a:gd name="T3" fmla="*/ 8 h 32"/>
                <a:gd name="T4" fmla="*/ 60 w 64"/>
                <a:gd name="T5" fmla="*/ 18 h 32"/>
                <a:gd name="T6" fmla="*/ 60 w 64"/>
                <a:gd name="T7" fmla="*/ 28 h 32"/>
                <a:gd name="T8" fmla="*/ 60 w 64"/>
                <a:gd name="T9" fmla="*/ 28 h 32"/>
                <a:gd name="T10" fmla="*/ 60 w 64"/>
                <a:gd name="T11" fmla="*/ 32 h 32"/>
                <a:gd name="T12" fmla="*/ 10 w 64"/>
                <a:gd name="T13" fmla="*/ 24 h 32"/>
                <a:gd name="T14" fmla="*/ 10 w 64"/>
                <a:gd name="T15" fmla="*/ 24 h 32"/>
                <a:gd name="T16" fmla="*/ 6 w 64"/>
                <a:gd name="T17" fmla="*/ 22 h 32"/>
                <a:gd name="T18" fmla="*/ 2 w 64"/>
                <a:gd name="T19" fmla="*/ 20 h 32"/>
                <a:gd name="T20" fmla="*/ 2 w 64"/>
                <a:gd name="T21" fmla="*/ 16 h 32"/>
                <a:gd name="T22" fmla="*/ 0 w 64"/>
                <a:gd name="T23" fmla="*/ 12 h 32"/>
                <a:gd name="T24" fmla="*/ 2 w 64"/>
                <a:gd name="T25" fmla="*/ 10 h 32"/>
                <a:gd name="T26" fmla="*/ 2 w 64"/>
                <a:gd name="T27" fmla="*/ 10 h 32"/>
                <a:gd name="T28" fmla="*/ 2 w 64"/>
                <a:gd name="T29" fmla="*/ 6 h 32"/>
                <a:gd name="T30" fmla="*/ 6 w 64"/>
                <a:gd name="T31" fmla="*/ 2 h 32"/>
                <a:gd name="T32" fmla="*/ 8 w 64"/>
                <a:gd name="T33" fmla="*/ 2 h 32"/>
                <a:gd name="T34" fmla="*/ 14 w 64"/>
                <a:gd name="T35" fmla="*/ 0 h 32"/>
                <a:gd name="T36" fmla="*/ 64 w 64"/>
                <a:gd name="T3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2">
                  <a:moveTo>
                    <a:pt x="64" y="8"/>
                  </a:moveTo>
                  <a:lnTo>
                    <a:pt x="64" y="8"/>
                  </a:lnTo>
                  <a:lnTo>
                    <a:pt x="60" y="1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0" y="3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6" y="22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6"/>
                  </a:lnTo>
                  <a:lnTo>
                    <a:pt x="6" y="2"/>
                  </a:lnTo>
                  <a:lnTo>
                    <a:pt x="8" y="2"/>
                  </a:lnTo>
                  <a:lnTo>
                    <a:pt x="14" y="0"/>
                  </a:lnTo>
                  <a:lnTo>
                    <a:pt x="6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5" name="Freeform 29"/>
            <p:cNvSpPr/>
            <p:nvPr/>
          </p:nvSpPr>
          <p:spPr bwMode="auto">
            <a:xfrm>
              <a:off x="4481513" y="1758950"/>
              <a:ext cx="130175" cy="127000"/>
            </a:xfrm>
            <a:custGeom>
              <a:avLst/>
              <a:gdLst>
                <a:gd name="T0" fmla="*/ 72 w 82"/>
                <a:gd name="T1" fmla="*/ 24 h 80"/>
                <a:gd name="T2" fmla="*/ 72 w 82"/>
                <a:gd name="T3" fmla="*/ 24 h 80"/>
                <a:gd name="T4" fmla="*/ 66 w 82"/>
                <a:gd name="T5" fmla="*/ 30 h 80"/>
                <a:gd name="T6" fmla="*/ 58 w 82"/>
                <a:gd name="T7" fmla="*/ 32 h 80"/>
                <a:gd name="T8" fmla="*/ 58 w 82"/>
                <a:gd name="T9" fmla="*/ 32 h 80"/>
                <a:gd name="T10" fmla="*/ 52 w 82"/>
                <a:gd name="T11" fmla="*/ 30 h 80"/>
                <a:gd name="T12" fmla="*/ 48 w 82"/>
                <a:gd name="T13" fmla="*/ 28 h 80"/>
                <a:gd name="T14" fmla="*/ 46 w 82"/>
                <a:gd name="T15" fmla="*/ 26 h 80"/>
                <a:gd name="T16" fmla="*/ 46 w 82"/>
                <a:gd name="T17" fmla="*/ 26 h 80"/>
                <a:gd name="T18" fmla="*/ 40 w 82"/>
                <a:gd name="T19" fmla="*/ 22 h 80"/>
                <a:gd name="T20" fmla="*/ 38 w 82"/>
                <a:gd name="T21" fmla="*/ 14 h 80"/>
                <a:gd name="T22" fmla="*/ 38 w 82"/>
                <a:gd name="T23" fmla="*/ 8 h 80"/>
                <a:gd name="T24" fmla="*/ 42 w 82"/>
                <a:gd name="T25" fmla="*/ 2 h 80"/>
                <a:gd name="T26" fmla="*/ 44 w 82"/>
                <a:gd name="T27" fmla="*/ 0 h 80"/>
                <a:gd name="T28" fmla="*/ 44 w 82"/>
                <a:gd name="T29" fmla="*/ 0 h 80"/>
                <a:gd name="T30" fmla="*/ 40 w 82"/>
                <a:gd name="T31" fmla="*/ 0 h 80"/>
                <a:gd name="T32" fmla="*/ 40 w 82"/>
                <a:gd name="T33" fmla="*/ 0 h 80"/>
                <a:gd name="T34" fmla="*/ 32 w 82"/>
                <a:gd name="T35" fmla="*/ 0 h 80"/>
                <a:gd name="T36" fmla="*/ 24 w 82"/>
                <a:gd name="T37" fmla="*/ 2 h 80"/>
                <a:gd name="T38" fmla="*/ 18 w 82"/>
                <a:gd name="T39" fmla="*/ 6 h 80"/>
                <a:gd name="T40" fmla="*/ 12 w 82"/>
                <a:gd name="T41" fmla="*/ 12 h 80"/>
                <a:gd name="T42" fmla="*/ 8 w 82"/>
                <a:gd name="T43" fmla="*/ 18 h 80"/>
                <a:gd name="T44" fmla="*/ 4 w 82"/>
                <a:gd name="T45" fmla="*/ 24 h 80"/>
                <a:gd name="T46" fmla="*/ 2 w 82"/>
                <a:gd name="T47" fmla="*/ 32 h 80"/>
                <a:gd name="T48" fmla="*/ 0 w 82"/>
                <a:gd name="T49" fmla="*/ 40 h 80"/>
                <a:gd name="T50" fmla="*/ 0 w 82"/>
                <a:gd name="T51" fmla="*/ 40 h 80"/>
                <a:gd name="T52" fmla="*/ 2 w 82"/>
                <a:gd name="T53" fmla="*/ 48 h 80"/>
                <a:gd name="T54" fmla="*/ 4 w 82"/>
                <a:gd name="T55" fmla="*/ 56 h 80"/>
                <a:gd name="T56" fmla="*/ 8 w 82"/>
                <a:gd name="T57" fmla="*/ 62 h 80"/>
                <a:gd name="T58" fmla="*/ 12 w 82"/>
                <a:gd name="T59" fmla="*/ 68 h 80"/>
                <a:gd name="T60" fmla="*/ 18 w 82"/>
                <a:gd name="T61" fmla="*/ 74 h 80"/>
                <a:gd name="T62" fmla="*/ 24 w 82"/>
                <a:gd name="T63" fmla="*/ 76 h 80"/>
                <a:gd name="T64" fmla="*/ 32 w 82"/>
                <a:gd name="T65" fmla="*/ 80 h 80"/>
                <a:gd name="T66" fmla="*/ 40 w 82"/>
                <a:gd name="T67" fmla="*/ 80 h 80"/>
                <a:gd name="T68" fmla="*/ 40 w 82"/>
                <a:gd name="T69" fmla="*/ 80 h 80"/>
                <a:gd name="T70" fmla="*/ 48 w 82"/>
                <a:gd name="T71" fmla="*/ 80 h 80"/>
                <a:gd name="T72" fmla="*/ 56 w 82"/>
                <a:gd name="T73" fmla="*/ 76 h 80"/>
                <a:gd name="T74" fmla="*/ 64 w 82"/>
                <a:gd name="T75" fmla="*/ 74 h 80"/>
                <a:gd name="T76" fmla="*/ 70 w 82"/>
                <a:gd name="T77" fmla="*/ 68 h 80"/>
                <a:gd name="T78" fmla="*/ 74 w 82"/>
                <a:gd name="T79" fmla="*/ 62 h 80"/>
                <a:gd name="T80" fmla="*/ 78 w 82"/>
                <a:gd name="T81" fmla="*/ 56 h 80"/>
                <a:gd name="T82" fmla="*/ 80 w 82"/>
                <a:gd name="T83" fmla="*/ 48 h 80"/>
                <a:gd name="T84" fmla="*/ 82 w 82"/>
                <a:gd name="T85" fmla="*/ 40 h 80"/>
                <a:gd name="T86" fmla="*/ 82 w 82"/>
                <a:gd name="T87" fmla="*/ 40 h 80"/>
                <a:gd name="T88" fmla="*/ 80 w 82"/>
                <a:gd name="T89" fmla="*/ 28 h 80"/>
                <a:gd name="T90" fmla="*/ 76 w 82"/>
                <a:gd name="T91" fmla="*/ 20 h 80"/>
                <a:gd name="T92" fmla="*/ 72 w 82"/>
                <a:gd name="T93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80">
                  <a:moveTo>
                    <a:pt x="72" y="24"/>
                  </a:moveTo>
                  <a:lnTo>
                    <a:pt x="72" y="24"/>
                  </a:lnTo>
                  <a:lnTo>
                    <a:pt x="66" y="30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52" y="30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0" y="22"/>
                  </a:lnTo>
                  <a:lnTo>
                    <a:pt x="38" y="14"/>
                  </a:lnTo>
                  <a:lnTo>
                    <a:pt x="38" y="8"/>
                  </a:lnTo>
                  <a:lnTo>
                    <a:pt x="42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8" y="18"/>
                  </a:lnTo>
                  <a:lnTo>
                    <a:pt x="4" y="24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4" y="56"/>
                  </a:lnTo>
                  <a:lnTo>
                    <a:pt x="8" y="62"/>
                  </a:lnTo>
                  <a:lnTo>
                    <a:pt x="12" y="68"/>
                  </a:lnTo>
                  <a:lnTo>
                    <a:pt x="18" y="74"/>
                  </a:lnTo>
                  <a:lnTo>
                    <a:pt x="24" y="76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40" y="80"/>
                  </a:lnTo>
                  <a:lnTo>
                    <a:pt x="48" y="80"/>
                  </a:lnTo>
                  <a:lnTo>
                    <a:pt x="56" y="76"/>
                  </a:lnTo>
                  <a:lnTo>
                    <a:pt x="64" y="74"/>
                  </a:lnTo>
                  <a:lnTo>
                    <a:pt x="70" y="68"/>
                  </a:lnTo>
                  <a:lnTo>
                    <a:pt x="74" y="62"/>
                  </a:lnTo>
                  <a:lnTo>
                    <a:pt x="78" y="56"/>
                  </a:lnTo>
                  <a:lnTo>
                    <a:pt x="80" y="48"/>
                  </a:lnTo>
                  <a:lnTo>
                    <a:pt x="82" y="40"/>
                  </a:lnTo>
                  <a:lnTo>
                    <a:pt x="82" y="40"/>
                  </a:lnTo>
                  <a:lnTo>
                    <a:pt x="80" y="28"/>
                  </a:lnTo>
                  <a:lnTo>
                    <a:pt x="76" y="20"/>
                  </a:lnTo>
                  <a:lnTo>
                    <a:pt x="7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" name="Freeform 30"/>
            <p:cNvSpPr/>
            <p:nvPr/>
          </p:nvSpPr>
          <p:spPr bwMode="auto">
            <a:xfrm>
              <a:off x="4446588" y="1416050"/>
              <a:ext cx="142875" cy="146050"/>
            </a:xfrm>
            <a:custGeom>
              <a:avLst/>
              <a:gdLst>
                <a:gd name="T0" fmla="*/ 44 w 90"/>
                <a:gd name="T1" fmla="*/ 0 h 92"/>
                <a:gd name="T2" fmla="*/ 44 w 90"/>
                <a:gd name="T3" fmla="*/ 0 h 92"/>
                <a:gd name="T4" fmla="*/ 36 w 90"/>
                <a:gd name="T5" fmla="*/ 2 h 92"/>
                <a:gd name="T6" fmla="*/ 26 w 90"/>
                <a:gd name="T7" fmla="*/ 4 h 92"/>
                <a:gd name="T8" fmla="*/ 20 w 90"/>
                <a:gd name="T9" fmla="*/ 8 h 92"/>
                <a:gd name="T10" fmla="*/ 12 w 90"/>
                <a:gd name="T11" fmla="*/ 14 h 92"/>
                <a:gd name="T12" fmla="*/ 6 w 90"/>
                <a:gd name="T13" fmla="*/ 20 h 92"/>
                <a:gd name="T14" fmla="*/ 2 w 90"/>
                <a:gd name="T15" fmla="*/ 28 h 92"/>
                <a:gd name="T16" fmla="*/ 0 w 90"/>
                <a:gd name="T17" fmla="*/ 38 h 92"/>
                <a:gd name="T18" fmla="*/ 0 w 90"/>
                <a:gd name="T19" fmla="*/ 46 h 92"/>
                <a:gd name="T20" fmla="*/ 0 w 90"/>
                <a:gd name="T21" fmla="*/ 46 h 92"/>
                <a:gd name="T22" fmla="*/ 0 w 90"/>
                <a:gd name="T23" fmla="*/ 56 h 92"/>
                <a:gd name="T24" fmla="*/ 2 w 90"/>
                <a:gd name="T25" fmla="*/ 64 h 92"/>
                <a:gd name="T26" fmla="*/ 6 w 90"/>
                <a:gd name="T27" fmla="*/ 72 h 92"/>
                <a:gd name="T28" fmla="*/ 12 w 90"/>
                <a:gd name="T29" fmla="*/ 78 h 92"/>
                <a:gd name="T30" fmla="*/ 20 w 90"/>
                <a:gd name="T31" fmla="*/ 84 h 92"/>
                <a:gd name="T32" fmla="*/ 26 w 90"/>
                <a:gd name="T33" fmla="*/ 88 h 92"/>
                <a:gd name="T34" fmla="*/ 36 w 90"/>
                <a:gd name="T35" fmla="*/ 90 h 92"/>
                <a:gd name="T36" fmla="*/ 44 w 90"/>
                <a:gd name="T37" fmla="*/ 92 h 92"/>
                <a:gd name="T38" fmla="*/ 44 w 90"/>
                <a:gd name="T39" fmla="*/ 92 h 92"/>
                <a:gd name="T40" fmla="*/ 54 w 90"/>
                <a:gd name="T41" fmla="*/ 90 h 92"/>
                <a:gd name="T42" fmla="*/ 62 w 90"/>
                <a:gd name="T43" fmla="*/ 88 h 92"/>
                <a:gd name="T44" fmla="*/ 70 w 90"/>
                <a:gd name="T45" fmla="*/ 84 h 92"/>
                <a:gd name="T46" fmla="*/ 76 w 90"/>
                <a:gd name="T47" fmla="*/ 78 h 92"/>
                <a:gd name="T48" fmla="*/ 82 w 90"/>
                <a:gd name="T49" fmla="*/ 72 h 92"/>
                <a:gd name="T50" fmla="*/ 86 w 90"/>
                <a:gd name="T51" fmla="*/ 64 h 92"/>
                <a:gd name="T52" fmla="*/ 90 w 90"/>
                <a:gd name="T53" fmla="*/ 56 h 92"/>
                <a:gd name="T54" fmla="*/ 90 w 90"/>
                <a:gd name="T55" fmla="*/ 46 h 92"/>
                <a:gd name="T56" fmla="*/ 90 w 90"/>
                <a:gd name="T57" fmla="*/ 46 h 92"/>
                <a:gd name="T58" fmla="*/ 90 w 90"/>
                <a:gd name="T59" fmla="*/ 38 h 92"/>
                <a:gd name="T60" fmla="*/ 86 w 90"/>
                <a:gd name="T61" fmla="*/ 28 h 92"/>
                <a:gd name="T62" fmla="*/ 82 w 90"/>
                <a:gd name="T63" fmla="*/ 20 h 92"/>
                <a:gd name="T64" fmla="*/ 76 w 90"/>
                <a:gd name="T65" fmla="*/ 14 h 92"/>
                <a:gd name="T66" fmla="*/ 70 w 90"/>
                <a:gd name="T67" fmla="*/ 8 h 92"/>
                <a:gd name="T68" fmla="*/ 62 w 90"/>
                <a:gd name="T69" fmla="*/ 4 h 92"/>
                <a:gd name="T70" fmla="*/ 54 w 90"/>
                <a:gd name="T71" fmla="*/ 2 h 92"/>
                <a:gd name="T72" fmla="*/ 44 w 90"/>
                <a:gd name="T73" fmla="*/ 0 h 92"/>
                <a:gd name="T74" fmla="*/ 44 w 90"/>
                <a:gd name="T7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2">
                  <a:moveTo>
                    <a:pt x="44" y="0"/>
                  </a:moveTo>
                  <a:lnTo>
                    <a:pt x="44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20" y="8"/>
                  </a:lnTo>
                  <a:lnTo>
                    <a:pt x="12" y="14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6" y="72"/>
                  </a:lnTo>
                  <a:lnTo>
                    <a:pt x="12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6" y="90"/>
                  </a:lnTo>
                  <a:lnTo>
                    <a:pt x="44" y="92"/>
                  </a:lnTo>
                  <a:lnTo>
                    <a:pt x="44" y="92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6" y="78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90" y="56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90" y="38"/>
                  </a:lnTo>
                  <a:lnTo>
                    <a:pt x="86" y="28"/>
                  </a:lnTo>
                  <a:lnTo>
                    <a:pt x="82" y="20"/>
                  </a:lnTo>
                  <a:lnTo>
                    <a:pt x="76" y="14"/>
                  </a:lnTo>
                  <a:lnTo>
                    <a:pt x="70" y="8"/>
                  </a:lnTo>
                  <a:lnTo>
                    <a:pt x="62" y="4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7" name="Freeform 31"/>
            <p:cNvSpPr/>
            <p:nvPr/>
          </p:nvSpPr>
          <p:spPr bwMode="auto">
            <a:xfrm>
              <a:off x="4802188" y="1631950"/>
              <a:ext cx="171450" cy="168275"/>
            </a:xfrm>
            <a:custGeom>
              <a:avLst/>
              <a:gdLst>
                <a:gd name="T0" fmla="*/ 58 w 108"/>
                <a:gd name="T1" fmla="*/ 0 h 106"/>
                <a:gd name="T2" fmla="*/ 58 w 108"/>
                <a:gd name="T3" fmla="*/ 0 h 106"/>
                <a:gd name="T4" fmla="*/ 48 w 108"/>
                <a:gd name="T5" fmla="*/ 0 h 106"/>
                <a:gd name="T6" fmla="*/ 36 w 108"/>
                <a:gd name="T7" fmla="*/ 2 h 106"/>
                <a:gd name="T8" fmla="*/ 28 w 108"/>
                <a:gd name="T9" fmla="*/ 6 h 106"/>
                <a:gd name="T10" fmla="*/ 18 w 108"/>
                <a:gd name="T11" fmla="*/ 12 h 106"/>
                <a:gd name="T12" fmla="*/ 12 w 108"/>
                <a:gd name="T13" fmla="*/ 20 h 106"/>
                <a:gd name="T14" fmla="*/ 6 w 108"/>
                <a:gd name="T15" fmla="*/ 28 h 106"/>
                <a:gd name="T16" fmla="*/ 2 w 108"/>
                <a:gd name="T17" fmla="*/ 38 h 106"/>
                <a:gd name="T18" fmla="*/ 0 w 108"/>
                <a:gd name="T19" fmla="*/ 48 h 106"/>
                <a:gd name="T20" fmla="*/ 0 w 108"/>
                <a:gd name="T21" fmla="*/ 48 h 106"/>
                <a:gd name="T22" fmla="*/ 0 w 108"/>
                <a:gd name="T23" fmla="*/ 60 h 106"/>
                <a:gd name="T24" fmla="*/ 2 w 108"/>
                <a:gd name="T25" fmla="*/ 70 h 106"/>
                <a:gd name="T26" fmla="*/ 8 w 108"/>
                <a:gd name="T27" fmla="*/ 80 h 106"/>
                <a:gd name="T28" fmla="*/ 14 w 108"/>
                <a:gd name="T29" fmla="*/ 88 h 106"/>
                <a:gd name="T30" fmla="*/ 20 w 108"/>
                <a:gd name="T31" fmla="*/ 96 h 106"/>
                <a:gd name="T32" fmla="*/ 30 w 108"/>
                <a:gd name="T33" fmla="*/ 102 h 106"/>
                <a:gd name="T34" fmla="*/ 40 w 108"/>
                <a:gd name="T35" fmla="*/ 104 h 106"/>
                <a:gd name="T36" fmla="*/ 50 w 108"/>
                <a:gd name="T37" fmla="*/ 106 h 106"/>
                <a:gd name="T38" fmla="*/ 50 w 108"/>
                <a:gd name="T39" fmla="*/ 106 h 106"/>
                <a:gd name="T40" fmla="*/ 62 w 108"/>
                <a:gd name="T41" fmla="*/ 106 h 106"/>
                <a:gd name="T42" fmla="*/ 72 w 108"/>
                <a:gd name="T43" fmla="*/ 104 h 106"/>
                <a:gd name="T44" fmla="*/ 80 w 108"/>
                <a:gd name="T45" fmla="*/ 100 h 106"/>
                <a:gd name="T46" fmla="*/ 90 w 108"/>
                <a:gd name="T47" fmla="*/ 94 h 106"/>
                <a:gd name="T48" fmla="*/ 96 w 108"/>
                <a:gd name="T49" fmla="*/ 86 h 106"/>
                <a:gd name="T50" fmla="*/ 102 w 108"/>
                <a:gd name="T51" fmla="*/ 78 h 106"/>
                <a:gd name="T52" fmla="*/ 106 w 108"/>
                <a:gd name="T53" fmla="*/ 68 h 106"/>
                <a:gd name="T54" fmla="*/ 108 w 108"/>
                <a:gd name="T55" fmla="*/ 56 h 106"/>
                <a:gd name="T56" fmla="*/ 108 w 108"/>
                <a:gd name="T57" fmla="*/ 56 h 106"/>
                <a:gd name="T58" fmla="*/ 108 w 108"/>
                <a:gd name="T59" fmla="*/ 46 h 106"/>
                <a:gd name="T60" fmla="*/ 106 w 108"/>
                <a:gd name="T61" fmla="*/ 36 h 106"/>
                <a:gd name="T62" fmla="*/ 102 w 108"/>
                <a:gd name="T63" fmla="*/ 26 h 106"/>
                <a:gd name="T64" fmla="*/ 96 w 108"/>
                <a:gd name="T65" fmla="*/ 18 h 106"/>
                <a:gd name="T66" fmla="*/ 88 w 108"/>
                <a:gd name="T67" fmla="*/ 10 h 106"/>
                <a:gd name="T68" fmla="*/ 78 w 108"/>
                <a:gd name="T69" fmla="*/ 4 h 106"/>
                <a:gd name="T70" fmla="*/ 70 w 108"/>
                <a:gd name="T71" fmla="*/ 0 h 106"/>
                <a:gd name="T72" fmla="*/ 58 w 108"/>
                <a:gd name="T73" fmla="*/ 0 h 106"/>
                <a:gd name="T74" fmla="*/ 58 w 108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106">
                  <a:moveTo>
                    <a:pt x="58" y="0"/>
                  </a:moveTo>
                  <a:lnTo>
                    <a:pt x="58" y="0"/>
                  </a:lnTo>
                  <a:lnTo>
                    <a:pt x="48" y="0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18" y="12"/>
                  </a:lnTo>
                  <a:lnTo>
                    <a:pt x="12" y="20"/>
                  </a:lnTo>
                  <a:lnTo>
                    <a:pt x="6" y="28"/>
                  </a:lnTo>
                  <a:lnTo>
                    <a:pt x="2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2" y="70"/>
                  </a:lnTo>
                  <a:lnTo>
                    <a:pt x="8" y="80"/>
                  </a:lnTo>
                  <a:lnTo>
                    <a:pt x="14" y="88"/>
                  </a:lnTo>
                  <a:lnTo>
                    <a:pt x="20" y="96"/>
                  </a:lnTo>
                  <a:lnTo>
                    <a:pt x="30" y="102"/>
                  </a:lnTo>
                  <a:lnTo>
                    <a:pt x="40" y="104"/>
                  </a:lnTo>
                  <a:lnTo>
                    <a:pt x="50" y="106"/>
                  </a:lnTo>
                  <a:lnTo>
                    <a:pt x="50" y="106"/>
                  </a:lnTo>
                  <a:lnTo>
                    <a:pt x="62" y="106"/>
                  </a:lnTo>
                  <a:lnTo>
                    <a:pt x="72" y="104"/>
                  </a:lnTo>
                  <a:lnTo>
                    <a:pt x="80" y="100"/>
                  </a:lnTo>
                  <a:lnTo>
                    <a:pt x="90" y="94"/>
                  </a:lnTo>
                  <a:lnTo>
                    <a:pt x="96" y="86"/>
                  </a:lnTo>
                  <a:lnTo>
                    <a:pt x="102" y="78"/>
                  </a:lnTo>
                  <a:lnTo>
                    <a:pt x="106" y="68"/>
                  </a:lnTo>
                  <a:lnTo>
                    <a:pt x="108" y="56"/>
                  </a:lnTo>
                  <a:lnTo>
                    <a:pt x="108" y="56"/>
                  </a:lnTo>
                  <a:lnTo>
                    <a:pt x="108" y="46"/>
                  </a:lnTo>
                  <a:lnTo>
                    <a:pt x="106" y="36"/>
                  </a:lnTo>
                  <a:lnTo>
                    <a:pt x="102" y="26"/>
                  </a:lnTo>
                  <a:lnTo>
                    <a:pt x="96" y="18"/>
                  </a:lnTo>
                  <a:lnTo>
                    <a:pt x="88" y="10"/>
                  </a:lnTo>
                  <a:lnTo>
                    <a:pt x="78" y="4"/>
                  </a:lnTo>
                  <a:lnTo>
                    <a:pt x="70" y="0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627534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经过分析，全面、准确、迅速地理解程序是决定维护成败和质量好坏的关键。在这方面，软件的可理解性和文档的质量非常重要。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--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理解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程序的功能和目标；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--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掌握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程序的结构信息，即从程序中细分出若干结构成分。如程序系统结构、 控制结构、数据结构和输入／输出结构等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；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--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了解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数据流信息，即涉及到的数据来源何处，在哪里被使用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；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--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了解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控制流信息，即执行每条路径的结果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；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--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理解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程序的操作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要求；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1520" y="1563638"/>
            <a:ext cx="8357479" cy="459836"/>
          </a:xfrm>
        </p:spPr>
        <p:txBody>
          <a:bodyPr/>
          <a:lstStyle/>
          <a:p>
            <a:r>
              <a:rPr lang="zh-CN" altLang="en-US" sz="3200" dirty="0" smtClean="0">
                <a:latin typeface="Times New Roman" pitchFamily="18" charset="0"/>
                <a:ea typeface="仿宋_GB2312" pitchFamily="49" charset="-122"/>
              </a:rPr>
              <a:t>为了容易地理解程序，要求自顶向下地理解现有源程序的程序结构和数据结构，为此可采用如下几种方法：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分析程序结构图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95486"/>
            <a:ext cx="8357480" cy="240485"/>
          </a:xfrm>
        </p:spPr>
        <p:txBody>
          <a:bodyPr/>
          <a:lstStyle/>
          <a:p>
            <a:r>
              <a:rPr lang="zh-CN" altLang="en-US" sz="2400" dirty="0" smtClean="0">
                <a:latin typeface="+mn-ea"/>
              </a:rPr>
              <a:t/>
            </a:r>
            <a:br>
              <a:rPr lang="zh-CN" altLang="en-US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(1) </a:t>
            </a:r>
            <a:r>
              <a:rPr lang="zh-CN" altLang="en-US" sz="2400" dirty="0" smtClean="0">
                <a:latin typeface="+mn-ea"/>
              </a:rPr>
              <a:t>搜集所有存储该程序的文件，阅读这些文件，记下它们包含的过程名，建立一个包括这些过程名和文件名的清单；</a:t>
            </a:r>
            <a:br>
              <a:rPr lang="zh-CN" altLang="en-US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(2) </a:t>
            </a:r>
            <a:r>
              <a:rPr lang="zh-CN" altLang="en-US" sz="2400" dirty="0" smtClean="0">
                <a:latin typeface="+mn-ea"/>
              </a:rPr>
              <a:t>分析各个过程的源代码，建立一个直接调用矩阵</a:t>
            </a:r>
            <a:r>
              <a:rPr lang="en-US" altLang="zh-CN" sz="2400" i="1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或调用树。若过程 </a:t>
            </a:r>
            <a:r>
              <a:rPr lang="en-US" altLang="zh-CN" sz="2400" i="1" dirty="0" err="1" smtClean="0">
                <a:latin typeface="+mn-ea"/>
              </a:rPr>
              <a:t>i</a:t>
            </a:r>
            <a:r>
              <a:rPr lang="en-US" altLang="zh-CN" sz="2400" i="1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调用过程 </a:t>
            </a:r>
            <a:r>
              <a:rPr lang="en-US" altLang="zh-CN" sz="2400" i="1" dirty="0" smtClean="0">
                <a:latin typeface="+mn-ea"/>
              </a:rPr>
              <a:t>j</a:t>
            </a:r>
            <a:r>
              <a:rPr lang="zh-CN" altLang="en-US" sz="2400" dirty="0" smtClean="0">
                <a:latin typeface="+mn-ea"/>
              </a:rPr>
              <a:t>，则</a:t>
            </a:r>
            <a:r>
              <a:rPr lang="en-US" altLang="zh-CN" sz="2400" i="1" dirty="0" smtClean="0">
                <a:latin typeface="+mn-ea"/>
              </a:rPr>
              <a:t>D</a:t>
            </a:r>
            <a:r>
              <a:rPr lang="en-US" altLang="zh-CN" sz="2400" dirty="0" smtClean="0">
                <a:latin typeface="+mn-ea"/>
              </a:rPr>
              <a:t>[</a:t>
            </a:r>
            <a:r>
              <a:rPr lang="en-US" altLang="zh-CN" sz="2400" i="1" dirty="0" err="1" smtClean="0">
                <a:latin typeface="+mn-ea"/>
              </a:rPr>
              <a:t>i</a:t>
            </a:r>
            <a:r>
              <a:rPr lang="en-US" altLang="zh-CN" sz="2400" dirty="0" smtClean="0">
                <a:latin typeface="+mn-ea"/>
              </a:rPr>
              <a:t>][</a:t>
            </a:r>
            <a:r>
              <a:rPr lang="en-US" altLang="zh-CN" sz="2400" i="1" dirty="0" smtClean="0">
                <a:latin typeface="+mn-ea"/>
              </a:rPr>
              <a:t>j</a:t>
            </a:r>
            <a:r>
              <a:rPr lang="en-US" altLang="zh-CN" sz="2400" dirty="0" smtClean="0">
                <a:latin typeface="+mn-ea"/>
              </a:rPr>
              <a:t>]</a:t>
            </a:r>
            <a:r>
              <a:rPr lang="zh-CN" altLang="en-US" sz="2400" dirty="0" smtClean="0">
                <a:latin typeface="+mn-ea"/>
              </a:rPr>
              <a:t>＝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，否则</a:t>
            </a:r>
            <a:r>
              <a:rPr lang="en-US" altLang="zh-CN" sz="2400" i="1" dirty="0" smtClean="0">
                <a:latin typeface="+mn-ea"/>
              </a:rPr>
              <a:t>D</a:t>
            </a:r>
            <a:r>
              <a:rPr lang="en-US" altLang="zh-CN" sz="2400" dirty="0" smtClean="0">
                <a:latin typeface="+mn-ea"/>
              </a:rPr>
              <a:t>[</a:t>
            </a:r>
            <a:r>
              <a:rPr lang="en-US" altLang="zh-CN" sz="2400" i="1" dirty="0" err="1" smtClean="0">
                <a:latin typeface="+mn-ea"/>
              </a:rPr>
              <a:t>i</a:t>
            </a:r>
            <a:r>
              <a:rPr lang="en-US" altLang="zh-CN" sz="2400" dirty="0" smtClean="0">
                <a:latin typeface="+mn-ea"/>
              </a:rPr>
              <a:t>][</a:t>
            </a:r>
            <a:r>
              <a:rPr lang="en-US" altLang="zh-CN" sz="2400" i="1" dirty="0" smtClean="0">
                <a:latin typeface="+mn-ea"/>
              </a:rPr>
              <a:t>j</a:t>
            </a:r>
            <a:r>
              <a:rPr lang="en-US" altLang="zh-CN" sz="2400" dirty="0" smtClean="0">
                <a:latin typeface="+mn-ea"/>
              </a:rPr>
              <a:t>]</a:t>
            </a:r>
            <a:r>
              <a:rPr lang="zh-CN" altLang="en-US" sz="2400" dirty="0" smtClean="0">
                <a:latin typeface="+mn-ea"/>
              </a:rPr>
              <a:t>＝</a:t>
            </a:r>
            <a:r>
              <a:rPr lang="en-US" altLang="zh-CN" sz="2400" dirty="0" smtClean="0">
                <a:latin typeface="+mn-ea"/>
              </a:rPr>
              <a:t>0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(3) </a:t>
            </a:r>
            <a:r>
              <a:rPr lang="zh-CN" altLang="en-US" sz="2400" dirty="0" smtClean="0">
                <a:latin typeface="+mn-ea"/>
              </a:rPr>
              <a:t>建立过程的间接调用矩阵</a:t>
            </a:r>
            <a:r>
              <a:rPr lang="en-US" altLang="zh-CN" sz="2400" i="1" dirty="0" smtClean="0">
                <a:latin typeface="+mn-ea"/>
              </a:rPr>
              <a:t>I</a:t>
            </a:r>
            <a:r>
              <a:rPr lang="zh-CN" altLang="en-US" sz="2400" dirty="0" smtClean="0">
                <a:latin typeface="+mn-ea"/>
              </a:rPr>
              <a:t>，即直接调用矩阵</a:t>
            </a:r>
            <a:r>
              <a:rPr lang="en-US" altLang="zh-CN" sz="2400" i="1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的传递闭包</a:t>
            </a:r>
            <a:br>
              <a:rPr lang="zh-CN" altLang="en-US" sz="2400" dirty="0" smtClean="0">
                <a:latin typeface="+mn-ea"/>
              </a:rPr>
            </a:br>
            <a:r>
              <a:rPr lang="zh-CN" altLang="en-US" sz="2400" dirty="0" smtClean="0">
                <a:latin typeface="+mn-ea"/>
              </a:rPr>
              <a:t>    </a:t>
            </a:r>
            <a:r>
              <a:rPr lang="en-US" altLang="zh-CN" sz="2400" i="1" dirty="0" smtClean="0">
                <a:latin typeface="+mn-ea"/>
              </a:rPr>
              <a:t>I</a:t>
            </a:r>
            <a:r>
              <a:rPr lang="zh-CN" altLang="en-US" sz="2400" dirty="0" smtClean="0">
                <a:latin typeface="+mn-ea"/>
              </a:rPr>
              <a:t>＝</a:t>
            </a:r>
            <a:r>
              <a:rPr lang="en-US" altLang="zh-CN" sz="2400" i="1" dirty="0" smtClean="0">
                <a:latin typeface="+mn-ea"/>
              </a:rPr>
              <a:t>D</a:t>
            </a:r>
            <a:r>
              <a:rPr lang="en-US" altLang="zh-CN" sz="2400" dirty="0" smtClean="0">
                <a:latin typeface="+mn-ea"/>
              </a:rPr>
              <a:t>1∪</a:t>
            </a:r>
            <a:r>
              <a:rPr lang="en-US" altLang="zh-CN" sz="2400" i="1" dirty="0" smtClean="0">
                <a:latin typeface="+mn-ea"/>
              </a:rPr>
              <a:t>D</a:t>
            </a:r>
            <a:r>
              <a:rPr lang="en-US" altLang="zh-CN" sz="2400" dirty="0" smtClean="0">
                <a:latin typeface="+mn-ea"/>
              </a:rPr>
              <a:t>2∪</a:t>
            </a:r>
            <a:r>
              <a:rPr lang="en-US" altLang="zh-CN" sz="2400" i="1" dirty="0" smtClean="0">
                <a:latin typeface="+mn-ea"/>
              </a:rPr>
              <a:t>D</a:t>
            </a:r>
            <a:r>
              <a:rPr lang="en-US" altLang="zh-CN" sz="2400" dirty="0" smtClean="0">
                <a:latin typeface="+mn-ea"/>
              </a:rPr>
              <a:t>3∪…∪</a:t>
            </a:r>
            <a:r>
              <a:rPr lang="en-US" altLang="zh-CN" sz="2400" i="1" dirty="0" err="1" smtClean="0">
                <a:latin typeface="+mn-ea"/>
              </a:rPr>
              <a:t>Dn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	</a:t>
            </a:r>
            <a:r>
              <a:rPr lang="zh-CN" altLang="en-US" sz="2400" dirty="0" smtClean="0">
                <a:latin typeface="+mn-ea"/>
              </a:rPr>
              <a:t>其中，</a:t>
            </a:r>
            <a:r>
              <a:rPr lang="en-US" altLang="zh-CN" sz="2400" i="1" dirty="0" smtClean="0">
                <a:latin typeface="+mn-ea"/>
              </a:rPr>
              <a:t>n</a:t>
            </a:r>
            <a:r>
              <a:rPr lang="zh-CN" altLang="en-US" sz="2400" dirty="0" smtClean="0">
                <a:latin typeface="+mn-ea"/>
              </a:rPr>
              <a:t>是所包含的过程总数</a:t>
            </a:r>
            <a:r>
              <a:rPr lang="en-US" altLang="zh-CN" sz="2400" dirty="0" smtClean="0">
                <a:latin typeface="+mn-ea"/>
              </a:rPr>
              <a:t>.</a:t>
            </a:r>
            <a:br>
              <a:rPr lang="en-US" altLang="zh-CN" sz="2400" dirty="0" smtClean="0">
                <a:latin typeface="+mn-ea"/>
              </a:rPr>
            </a:br>
            <a:r>
              <a:rPr lang="zh-CN" altLang="en-US" sz="2400" dirty="0" smtClean="0">
                <a:latin typeface="+mn-ea"/>
              </a:rPr>
              <a:t>例如，过程 </a:t>
            </a:r>
            <a:r>
              <a:rPr lang="en-US" altLang="zh-CN" sz="2400" i="1" dirty="0" err="1" smtClean="0">
                <a:latin typeface="+mn-ea"/>
              </a:rPr>
              <a:t>i</a:t>
            </a:r>
            <a:r>
              <a:rPr lang="en-US" altLang="zh-CN" sz="2400" i="1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调用 </a:t>
            </a:r>
            <a:r>
              <a:rPr lang="en-US" altLang="zh-CN" sz="2400" i="1" dirty="0" smtClean="0">
                <a:latin typeface="+mn-ea"/>
              </a:rPr>
              <a:t>j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i="1" dirty="0" smtClean="0">
                <a:latin typeface="+mn-ea"/>
              </a:rPr>
              <a:t>j </a:t>
            </a:r>
            <a:r>
              <a:rPr lang="zh-CN" altLang="en-US" sz="2400" dirty="0" smtClean="0">
                <a:latin typeface="+mn-ea"/>
              </a:rPr>
              <a:t>调用 </a:t>
            </a:r>
            <a:r>
              <a:rPr lang="en-US" altLang="zh-CN" sz="2400" i="1" dirty="0" smtClean="0">
                <a:latin typeface="+mn-ea"/>
              </a:rPr>
              <a:t>k</a:t>
            </a:r>
            <a:r>
              <a:rPr lang="zh-CN" altLang="en-US" sz="2400" dirty="0" smtClean="0">
                <a:latin typeface="+mn-ea"/>
              </a:rPr>
              <a:t>，</a:t>
            </a:r>
          </a:p>
          <a:p>
            <a:r>
              <a:rPr lang="zh-CN" altLang="en-US" sz="2400" dirty="0" smtClean="0">
                <a:latin typeface="+mn-ea"/>
              </a:rPr>
              <a:t>	则  </a:t>
            </a:r>
            <a:r>
              <a:rPr lang="en-US" altLang="zh-CN" sz="2400" i="1" dirty="0" smtClean="0">
                <a:latin typeface="+mn-ea"/>
              </a:rPr>
              <a:t>D</a:t>
            </a:r>
            <a:r>
              <a:rPr lang="en-US" altLang="zh-CN" sz="2400" dirty="0" smtClean="0">
                <a:latin typeface="+mn-ea"/>
              </a:rPr>
              <a:t>[</a:t>
            </a:r>
            <a:r>
              <a:rPr lang="en-US" altLang="zh-CN" sz="2400" i="1" dirty="0" err="1" smtClean="0">
                <a:latin typeface="+mn-ea"/>
              </a:rPr>
              <a:t>i</a:t>
            </a:r>
            <a:r>
              <a:rPr lang="en-US" altLang="zh-CN" sz="2400" dirty="0" smtClean="0">
                <a:latin typeface="+mn-ea"/>
              </a:rPr>
              <a:t>][</a:t>
            </a:r>
            <a:r>
              <a:rPr lang="en-US" altLang="zh-CN" sz="2400" i="1" dirty="0" smtClean="0">
                <a:latin typeface="+mn-ea"/>
              </a:rPr>
              <a:t>j</a:t>
            </a:r>
            <a:r>
              <a:rPr lang="en-US" altLang="zh-CN" sz="2400" dirty="0" smtClean="0">
                <a:latin typeface="+mn-ea"/>
              </a:rPr>
              <a:t>]</a:t>
            </a:r>
            <a:r>
              <a:rPr lang="zh-CN" altLang="en-US" sz="2400" dirty="0" smtClean="0">
                <a:latin typeface="+mn-ea"/>
              </a:rPr>
              <a:t>＝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i="1" dirty="0" smtClean="0">
                <a:latin typeface="+mn-ea"/>
              </a:rPr>
              <a:t>D</a:t>
            </a:r>
            <a:r>
              <a:rPr lang="en-US" altLang="zh-CN" sz="2400" dirty="0" smtClean="0">
                <a:latin typeface="+mn-ea"/>
              </a:rPr>
              <a:t>[</a:t>
            </a:r>
            <a:r>
              <a:rPr lang="en-US" altLang="zh-CN" sz="2400" i="1" dirty="0" smtClean="0">
                <a:latin typeface="+mn-ea"/>
              </a:rPr>
              <a:t>j</a:t>
            </a:r>
            <a:r>
              <a:rPr lang="en-US" altLang="zh-CN" sz="2400" dirty="0" smtClean="0">
                <a:latin typeface="+mn-ea"/>
              </a:rPr>
              <a:t>][</a:t>
            </a:r>
            <a:r>
              <a:rPr lang="en-US" altLang="zh-CN" sz="2400" i="1" dirty="0" smtClean="0">
                <a:latin typeface="+mn-ea"/>
              </a:rPr>
              <a:t>k</a:t>
            </a:r>
            <a:r>
              <a:rPr lang="en-US" altLang="zh-CN" sz="2400" dirty="0" smtClean="0">
                <a:latin typeface="+mn-ea"/>
              </a:rPr>
              <a:t>]</a:t>
            </a:r>
            <a:r>
              <a:rPr lang="zh-CN" altLang="en-US" sz="2400" dirty="0" smtClean="0">
                <a:latin typeface="+mn-ea"/>
              </a:rPr>
              <a:t>＝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，</a:t>
            </a:r>
          </a:p>
          <a:p>
            <a:r>
              <a:rPr lang="zh-CN" altLang="en-US" sz="2400" dirty="0" smtClean="0">
                <a:latin typeface="+mn-ea"/>
              </a:rPr>
              <a:t>		 </a:t>
            </a:r>
            <a:r>
              <a:rPr lang="en-US" altLang="zh-CN" sz="2400" i="1" dirty="0" smtClean="0">
                <a:latin typeface="+mn-ea"/>
              </a:rPr>
              <a:t>I</a:t>
            </a:r>
            <a:r>
              <a:rPr lang="en-US" altLang="zh-CN" sz="2400" dirty="0" smtClean="0">
                <a:latin typeface="+mn-ea"/>
              </a:rPr>
              <a:t>[</a:t>
            </a:r>
            <a:r>
              <a:rPr lang="en-US" altLang="zh-CN" sz="2400" i="1" dirty="0" err="1" smtClean="0">
                <a:latin typeface="+mn-ea"/>
              </a:rPr>
              <a:t>i</a:t>
            </a:r>
            <a:r>
              <a:rPr lang="en-US" altLang="zh-CN" sz="2400" dirty="0" smtClean="0">
                <a:latin typeface="+mn-ea"/>
              </a:rPr>
              <a:t>][</a:t>
            </a:r>
            <a:r>
              <a:rPr lang="en-US" altLang="zh-CN" sz="2400" i="1" dirty="0" smtClean="0">
                <a:latin typeface="+mn-ea"/>
              </a:rPr>
              <a:t>k</a:t>
            </a:r>
            <a:r>
              <a:rPr lang="en-US" altLang="zh-CN" sz="2400" dirty="0" smtClean="0">
                <a:latin typeface="+mn-ea"/>
              </a:rPr>
              <a:t>]</a:t>
            </a:r>
            <a:r>
              <a:rPr lang="zh-CN" altLang="en-US" sz="2400" dirty="0" smtClean="0">
                <a:latin typeface="+mn-ea"/>
              </a:rPr>
              <a:t>＝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。</a:t>
            </a:r>
            <a:br>
              <a:rPr lang="zh-CN" altLang="en-US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(4) </a:t>
            </a:r>
            <a:r>
              <a:rPr lang="zh-CN" altLang="en-US" sz="2400" dirty="0" smtClean="0">
                <a:latin typeface="+mn-ea"/>
              </a:rPr>
              <a:t>分析各个过程的接口，估计更改的复杂性。</a:t>
            </a:r>
            <a:br>
              <a:rPr lang="zh-CN" altLang="en-US" sz="2400" dirty="0" smtClean="0">
                <a:latin typeface="+mn-ea"/>
              </a:rPr>
            </a:br>
            <a:endParaRPr lang="zh-CN" altLang="en-US" sz="2400" dirty="0" smtClean="0">
              <a:latin typeface="+mn-ea"/>
            </a:endParaRPr>
          </a:p>
          <a:p>
            <a:endParaRPr lang="zh-CN" altLang="en-US" sz="2400" dirty="0" smtClean="0">
              <a:latin typeface="Times New Roman" pitchFamily="18" charset="0"/>
              <a:ea typeface="仿宋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1520" y="123478"/>
            <a:ext cx="8357479" cy="459836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数据跟踪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51520" y="627534"/>
            <a:ext cx="8357480" cy="240485"/>
          </a:xfrm>
        </p:spPr>
        <p:txBody>
          <a:bodyPr/>
          <a:lstStyle/>
          <a:p>
            <a:r>
              <a:rPr lang="en-US" altLang="zh-CN" sz="2400" dirty="0" smtClean="0">
                <a:latin typeface="+mn-ea"/>
              </a:rPr>
              <a:t>(1) </a:t>
            </a:r>
            <a:r>
              <a:rPr lang="zh-CN" altLang="en-US" sz="2400" dirty="0" smtClean="0">
                <a:latin typeface="+mn-ea"/>
              </a:rPr>
              <a:t>建立各层次的程序级上的接口图，展示各模块或过程的调用方式和接口参数；</a:t>
            </a:r>
            <a:br>
              <a:rPr lang="zh-CN" altLang="en-US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(2) </a:t>
            </a:r>
            <a:r>
              <a:rPr lang="zh-CN" altLang="en-US" sz="2400" dirty="0" smtClean="0">
                <a:latin typeface="+mn-ea"/>
              </a:rPr>
              <a:t>利用数据流分析方法，对过程内部的一些变量进行跟踪。可获得有关数据在过程间如何传递，在过程内如何处理等信息。对于判断问题原因特别有用。在跟踪的过程中可在源程序中间插入自己的注释。</a:t>
            </a:r>
          </a:p>
          <a:p>
            <a:endParaRPr lang="zh-CN" altLang="en-US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251520" y="3003798"/>
            <a:ext cx="8357479" cy="459836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spcBef>
                <a:spcPct val="20000"/>
              </a:spcBef>
            </a:pPr>
            <a:r>
              <a:rPr lang="en-US" altLang="zh-CN" sz="3000" b="1" dirty="0" smtClean="0">
                <a:ln>
                  <a:solidFill>
                    <a:schemeClr val="bg1"/>
                  </a:solidFill>
                </a:ln>
                <a:blipFill>
                  <a:blip r:embed="rId2"/>
                  <a:stretch>
                    <a:fillRect/>
                  </a:stretch>
                </a:blipFill>
                <a:latin typeface="Tahoma" panose="020B0804030504040204" pitchFamily="34" charset="0"/>
                <a:cs typeface="Tahoma" panose="020B0804030504040204" pitchFamily="34" charset="0"/>
              </a:rPr>
              <a:t>3. </a:t>
            </a:r>
            <a:r>
              <a:rPr lang="zh-CN" altLang="en-US" sz="3000" b="1" dirty="0" smtClean="0">
                <a:ln>
                  <a:solidFill>
                    <a:schemeClr val="bg1"/>
                  </a:solidFill>
                </a:ln>
                <a:blipFill>
                  <a:blip r:embed="rId2"/>
                  <a:stretch>
                    <a:fillRect/>
                  </a:stretch>
                </a:blipFill>
                <a:latin typeface="Tahoma" panose="020B0804030504040204" pitchFamily="34" charset="0"/>
                <a:cs typeface="Tahoma" panose="020B0804030504040204" pitchFamily="34" charset="0"/>
              </a:rPr>
              <a:t>控制跟踪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3507854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控制流跟踪可采用符号执行或实际动态跟踪的方法，了解数据如何从一个输入源到达输出点的。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1520" y="411510"/>
            <a:ext cx="8357479" cy="459836"/>
          </a:xfrm>
        </p:spPr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充分阅读和使用源程序清单和文档，分析现有文档的合理性。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充分使用由编译程序或汇编程序提供的交叉引用表、符号表、以及其它有用的信息。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en-US" altLang="zh-CN" dirty="0" smtClean="0"/>
              <a:t>. </a:t>
            </a:r>
            <a:r>
              <a:rPr lang="zh-CN" altLang="en-US" dirty="0" smtClean="0"/>
              <a:t>如有可能，积极参加开发工作。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flipH="1">
            <a:off x="3131840" y="1851670"/>
            <a:ext cx="3972787" cy="1252904"/>
            <a:chOff x="636172" y="2088964"/>
            <a:chExt cx="3972787" cy="1252904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636172" y="2942225"/>
              <a:ext cx="3972787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948780" y="2088964"/>
              <a:ext cx="0" cy="1252904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131840" y="1995686"/>
            <a:ext cx="6292756" cy="691079"/>
          </a:xfrm>
        </p:spPr>
        <p:txBody>
          <a:bodyPr/>
          <a:lstStyle/>
          <a:p>
            <a:r>
              <a:rPr lang="zh-CN" altLang="en-US" dirty="0" smtClean="0"/>
              <a:t>修改程序</a:t>
            </a:r>
            <a:endParaRPr lang="zh-CN" altLang="en-US" dirty="0" smtClean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1058677" y="1949160"/>
            <a:ext cx="1897538" cy="622563"/>
          </a:xfrm>
          <a:effectLst/>
        </p:spPr>
        <p:txBody>
          <a:bodyPr/>
          <a:lstStyle/>
          <a:p>
            <a:pPr algn="ctr"/>
            <a:r>
              <a:rPr lang="en-US" altLang="ko-KR" sz="4000" dirty="0" smtClean="0">
                <a:ln w="3175">
                  <a:noFill/>
                </a:ln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en-US" altLang="zh-CN" sz="4000" dirty="0" smtClean="0">
                <a:ln w="3175">
                  <a:noFill/>
                </a:ln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ko-KR" altLang="en-US" sz="4000" dirty="0">
              <a:ln w="3175">
                <a:noFill/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1259632" y="1419622"/>
            <a:ext cx="1424134" cy="1424134"/>
          </a:xfrm>
          <a:prstGeom prst="donut">
            <a:avLst>
              <a:gd name="adj" fmla="val 9696"/>
            </a:avLst>
          </a:prstGeom>
          <a:blipFill>
            <a:blip r:embed="rId2" cstate="screen"/>
            <a:stretch>
              <a:fillRect/>
            </a:stretch>
          </a:blipFill>
          <a:ln>
            <a:solidFill>
              <a:srgbClr val="0533F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9"/>
          <p:cNvGrpSpPr/>
          <p:nvPr/>
        </p:nvGrpSpPr>
        <p:grpSpPr>
          <a:xfrm>
            <a:off x="1848271" y="1674639"/>
            <a:ext cx="330240" cy="294431"/>
            <a:chOff x="4446588" y="1416050"/>
            <a:chExt cx="527050" cy="469900"/>
          </a:xfrm>
          <a:solidFill>
            <a:schemeClr val="bg1">
              <a:lumMod val="75000"/>
            </a:schemeClr>
          </a:solidFill>
        </p:grpSpPr>
        <p:sp>
          <p:nvSpPr>
            <p:cNvPr id="11" name="Freeform 25"/>
            <p:cNvSpPr/>
            <p:nvPr/>
          </p:nvSpPr>
          <p:spPr bwMode="auto">
            <a:xfrm>
              <a:off x="4570413" y="1590675"/>
              <a:ext cx="155575" cy="155575"/>
            </a:xfrm>
            <a:custGeom>
              <a:avLst/>
              <a:gdLst>
                <a:gd name="T0" fmla="*/ 98 w 98"/>
                <a:gd name="T1" fmla="*/ 40 h 98"/>
                <a:gd name="T2" fmla="*/ 94 w 98"/>
                <a:gd name="T3" fmla="*/ 40 h 98"/>
                <a:gd name="T4" fmla="*/ 94 w 98"/>
                <a:gd name="T5" fmla="*/ 40 h 98"/>
                <a:gd name="T6" fmla="*/ 92 w 98"/>
                <a:gd name="T7" fmla="*/ 40 h 98"/>
                <a:gd name="T8" fmla="*/ 92 w 98"/>
                <a:gd name="T9" fmla="*/ 40 h 98"/>
                <a:gd name="T10" fmla="*/ 86 w 98"/>
                <a:gd name="T11" fmla="*/ 40 h 98"/>
                <a:gd name="T12" fmla="*/ 80 w 98"/>
                <a:gd name="T13" fmla="*/ 44 h 98"/>
                <a:gd name="T14" fmla="*/ 76 w 98"/>
                <a:gd name="T15" fmla="*/ 48 h 98"/>
                <a:gd name="T16" fmla="*/ 74 w 98"/>
                <a:gd name="T17" fmla="*/ 54 h 98"/>
                <a:gd name="T18" fmla="*/ 74 w 98"/>
                <a:gd name="T19" fmla="*/ 58 h 98"/>
                <a:gd name="T20" fmla="*/ 74 w 98"/>
                <a:gd name="T21" fmla="*/ 58 h 98"/>
                <a:gd name="T22" fmla="*/ 74 w 98"/>
                <a:gd name="T23" fmla="*/ 64 h 98"/>
                <a:gd name="T24" fmla="*/ 78 w 98"/>
                <a:gd name="T25" fmla="*/ 70 h 98"/>
                <a:gd name="T26" fmla="*/ 78 w 98"/>
                <a:gd name="T27" fmla="*/ 70 h 98"/>
                <a:gd name="T28" fmla="*/ 82 w 98"/>
                <a:gd name="T29" fmla="*/ 74 h 98"/>
                <a:gd name="T30" fmla="*/ 88 w 98"/>
                <a:gd name="T31" fmla="*/ 78 h 98"/>
                <a:gd name="T32" fmla="*/ 90 w 98"/>
                <a:gd name="T33" fmla="*/ 78 h 98"/>
                <a:gd name="T34" fmla="*/ 90 w 98"/>
                <a:gd name="T35" fmla="*/ 78 h 98"/>
                <a:gd name="T36" fmla="*/ 82 w 98"/>
                <a:gd name="T37" fmla="*/ 86 h 98"/>
                <a:gd name="T38" fmla="*/ 72 w 98"/>
                <a:gd name="T39" fmla="*/ 92 h 98"/>
                <a:gd name="T40" fmla="*/ 62 w 98"/>
                <a:gd name="T41" fmla="*/ 96 h 98"/>
                <a:gd name="T42" fmla="*/ 50 w 98"/>
                <a:gd name="T43" fmla="*/ 98 h 98"/>
                <a:gd name="T44" fmla="*/ 50 w 98"/>
                <a:gd name="T45" fmla="*/ 98 h 98"/>
                <a:gd name="T46" fmla="*/ 40 w 98"/>
                <a:gd name="T47" fmla="*/ 98 h 98"/>
                <a:gd name="T48" fmla="*/ 30 w 98"/>
                <a:gd name="T49" fmla="*/ 94 h 98"/>
                <a:gd name="T50" fmla="*/ 22 w 98"/>
                <a:gd name="T51" fmla="*/ 90 h 98"/>
                <a:gd name="T52" fmla="*/ 14 w 98"/>
                <a:gd name="T53" fmla="*/ 84 h 98"/>
                <a:gd name="T54" fmla="*/ 8 w 98"/>
                <a:gd name="T55" fmla="*/ 76 h 98"/>
                <a:gd name="T56" fmla="*/ 4 w 98"/>
                <a:gd name="T57" fmla="*/ 68 h 98"/>
                <a:gd name="T58" fmla="*/ 2 w 98"/>
                <a:gd name="T59" fmla="*/ 58 h 98"/>
                <a:gd name="T60" fmla="*/ 0 w 98"/>
                <a:gd name="T61" fmla="*/ 48 h 98"/>
                <a:gd name="T62" fmla="*/ 0 w 98"/>
                <a:gd name="T63" fmla="*/ 48 h 98"/>
                <a:gd name="T64" fmla="*/ 2 w 98"/>
                <a:gd name="T65" fmla="*/ 36 h 98"/>
                <a:gd name="T66" fmla="*/ 8 w 98"/>
                <a:gd name="T67" fmla="*/ 24 h 98"/>
                <a:gd name="T68" fmla="*/ 10 w 98"/>
                <a:gd name="T69" fmla="*/ 28 h 98"/>
                <a:gd name="T70" fmla="*/ 10 w 98"/>
                <a:gd name="T71" fmla="*/ 28 h 98"/>
                <a:gd name="T72" fmla="*/ 16 w 98"/>
                <a:gd name="T73" fmla="*/ 34 h 98"/>
                <a:gd name="T74" fmla="*/ 24 w 98"/>
                <a:gd name="T75" fmla="*/ 36 h 98"/>
                <a:gd name="T76" fmla="*/ 24 w 98"/>
                <a:gd name="T77" fmla="*/ 36 h 98"/>
                <a:gd name="T78" fmla="*/ 30 w 98"/>
                <a:gd name="T79" fmla="*/ 34 h 98"/>
                <a:gd name="T80" fmla="*/ 34 w 98"/>
                <a:gd name="T81" fmla="*/ 32 h 98"/>
                <a:gd name="T82" fmla="*/ 36 w 98"/>
                <a:gd name="T83" fmla="*/ 30 h 98"/>
                <a:gd name="T84" fmla="*/ 36 w 98"/>
                <a:gd name="T85" fmla="*/ 30 h 98"/>
                <a:gd name="T86" fmla="*/ 42 w 98"/>
                <a:gd name="T87" fmla="*/ 26 h 98"/>
                <a:gd name="T88" fmla="*/ 44 w 98"/>
                <a:gd name="T89" fmla="*/ 18 h 98"/>
                <a:gd name="T90" fmla="*/ 44 w 98"/>
                <a:gd name="T91" fmla="*/ 18 h 98"/>
                <a:gd name="T92" fmla="*/ 44 w 98"/>
                <a:gd name="T93" fmla="*/ 12 h 98"/>
                <a:gd name="T94" fmla="*/ 40 w 98"/>
                <a:gd name="T95" fmla="*/ 6 h 98"/>
                <a:gd name="T96" fmla="*/ 36 w 98"/>
                <a:gd name="T97" fmla="*/ 2 h 98"/>
                <a:gd name="T98" fmla="*/ 36 w 98"/>
                <a:gd name="T99" fmla="*/ 2 h 98"/>
                <a:gd name="T100" fmla="*/ 50 w 98"/>
                <a:gd name="T101" fmla="*/ 0 h 98"/>
                <a:gd name="T102" fmla="*/ 50 w 98"/>
                <a:gd name="T103" fmla="*/ 0 h 98"/>
                <a:gd name="T104" fmla="*/ 58 w 98"/>
                <a:gd name="T105" fmla="*/ 0 h 98"/>
                <a:gd name="T106" fmla="*/ 68 w 98"/>
                <a:gd name="T107" fmla="*/ 2 h 98"/>
                <a:gd name="T108" fmla="*/ 76 w 98"/>
                <a:gd name="T109" fmla="*/ 6 h 98"/>
                <a:gd name="T110" fmla="*/ 82 w 98"/>
                <a:gd name="T111" fmla="*/ 12 h 98"/>
                <a:gd name="T112" fmla="*/ 88 w 98"/>
                <a:gd name="T113" fmla="*/ 18 h 98"/>
                <a:gd name="T114" fmla="*/ 92 w 98"/>
                <a:gd name="T115" fmla="*/ 24 h 98"/>
                <a:gd name="T116" fmla="*/ 96 w 98"/>
                <a:gd name="T117" fmla="*/ 32 h 98"/>
                <a:gd name="T118" fmla="*/ 98 w 98"/>
                <a:gd name="T119" fmla="*/ 40 h 98"/>
                <a:gd name="T120" fmla="*/ 98 w 98"/>
                <a:gd name="T121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" h="98">
                  <a:moveTo>
                    <a:pt x="98" y="40"/>
                  </a:moveTo>
                  <a:lnTo>
                    <a:pt x="94" y="40"/>
                  </a:lnTo>
                  <a:lnTo>
                    <a:pt x="94" y="40"/>
                  </a:lnTo>
                  <a:lnTo>
                    <a:pt x="92" y="40"/>
                  </a:lnTo>
                  <a:lnTo>
                    <a:pt x="92" y="40"/>
                  </a:lnTo>
                  <a:lnTo>
                    <a:pt x="86" y="40"/>
                  </a:lnTo>
                  <a:lnTo>
                    <a:pt x="80" y="44"/>
                  </a:lnTo>
                  <a:lnTo>
                    <a:pt x="76" y="48"/>
                  </a:lnTo>
                  <a:lnTo>
                    <a:pt x="74" y="54"/>
                  </a:lnTo>
                  <a:lnTo>
                    <a:pt x="74" y="58"/>
                  </a:lnTo>
                  <a:lnTo>
                    <a:pt x="74" y="58"/>
                  </a:lnTo>
                  <a:lnTo>
                    <a:pt x="74" y="64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82" y="74"/>
                  </a:lnTo>
                  <a:lnTo>
                    <a:pt x="88" y="78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82" y="86"/>
                  </a:lnTo>
                  <a:lnTo>
                    <a:pt x="72" y="92"/>
                  </a:lnTo>
                  <a:lnTo>
                    <a:pt x="62" y="96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40" y="98"/>
                  </a:lnTo>
                  <a:lnTo>
                    <a:pt x="30" y="94"/>
                  </a:lnTo>
                  <a:lnTo>
                    <a:pt x="22" y="90"/>
                  </a:lnTo>
                  <a:lnTo>
                    <a:pt x="14" y="84"/>
                  </a:lnTo>
                  <a:lnTo>
                    <a:pt x="8" y="76"/>
                  </a:lnTo>
                  <a:lnTo>
                    <a:pt x="4" y="68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36"/>
                  </a:lnTo>
                  <a:lnTo>
                    <a:pt x="8" y="24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6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42" y="26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44" y="12"/>
                  </a:lnTo>
                  <a:lnTo>
                    <a:pt x="40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8" y="0"/>
                  </a:lnTo>
                  <a:lnTo>
                    <a:pt x="68" y="2"/>
                  </a:lnTo>
                  <a:lnTo>
                    <a:pt x="76" y="6"/>
                  </a:lnTo>
                  <a:lnTo>
                    <a:pt x="82" y="12"/>
                  </a:lnTo>
                  <a:lnTo>
                    <a:pt x="88" y="18"/>
                  </a:lnTo>
                  <a:lnTo>
                    <a:pt x="92" y="24"/>
                  </a:lnTo>
                  <a:lnTo>
                    <a:pt x="96" y="32"/>
                  </a:lnTo>
                  <a:lnTo>
                    <a:pt x="98" y="40"/>
                  </a:lnTo>
                  <a:lnTo>
                    <a:pt x="9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" name="Freeform 26"/>
            <p:cNvSpPr/>
            <p:nvPr/>
          </p:nvSpPr>
          <p:spPr bwMode="auto">
            <a:xfrm>
              <a:off x="4554538" y="1730375"/>
              <a:ext cx="60325" cy="66675"/>
            </a:xfrm>
            <a:custGeom>
              <a:avLst/>
              <a:gdLst>
                <a:gd name="T0" fmla="*/ 20 w 38"/>
                <a:gd name="T1" fmla="*/ 0 h 42"/>
                <a:gd name="T2" fmla="*/ 20 w 38"/>
                <a:gd name="T3" fmla="*/ 0 h 42"/>
                <a:gd name="T4" fmla="*/ 28 w 38"/>
                <a:gd name="T5" fmla="*/ 8 h 42"/>
                <a:gd name="T6" fmla="*/ 38 w 38"/>
                <a:gd name="T7" fmla="*/ 12 h 42"/>
                <a:gd name="T8" fmla="*/ 20 w 38"/>
                <a:gd name="T9" fmla="*/ 38 h 42"/>
                <a:gd name="T10" fmla="*/ 20 w 38"/>
                <a:gd name="T11" fmla="*/ 38 h 42"/>
                <a:gd name="T12" fmla="*/ 18 w 38"/>
                <a:gd name="T13" fmla="*/ 40 h 42"/>
                <a:gd name="T14" fmla="*/ 14 w 38"/>
                <a:gd name="T15" fmla="*/ 42 h 42"/>
                <a:gd name="T16" fmla="*/ 10 w 38"/>
                <a:gd name="T17" fmla="*/ 42 h 42"/>
                <a:gd name="T18" fmla="*/ 6 w 38"/>
                <a:gd name="T19" fmla="*/ 40 h 42"/>
                <a:gd name="T20" fmla="*/ 4 w 38"/>
                <a:gd name="T21" fmla="*/ 38 h 42"/>
                <a:gd name="T22" fmla="*/ 4 w 38"/>
                <a:gd name="T23" fmla="*/ 38 h 42"/>
                <a:gd name="T24" fmla="*/ 0 w 38"/>
                <a:gd name="T25" fmla="*/ 36 h 42"/>
                <a:gd name="T26" fmla="*/ 0 w 38"/>
                <a:gd name="T27" fmla="*/ 32 h 42"/>
                <a:gd name="T28" fmla="*/ 0 w 38"/>
                <a:gd name="T29" fmla="*/ 28 h 42"/>
                <a:gd name="T30" fmla="*/ 2 w 38"/>
                <a:gd name="T31" fmla="*/ 24 h 42"/>
                <a:gd name="T32" fmla="*/ 20 w 38"/>
                <a:gd name="T3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42">
                  <a:moveTo>
                    <a:pt x="20" y="0"/>
                  </a:moveTo>
                  <a:lnTo>
                    <a:pt x="20" y="0"/>
                  </a:lnTo>
                  <a:lnTo>
                    <a:pt x="28" y="8"/>
                  </a:lnTo>
                  <a:lnTo>
                    <a:pt x="38" y="12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8" y="40"/>
                  </a:lnTo>
                  <a:lnTo>
                    <a:pt x="14" y="42"/>
                  </a:lnTo>
                  <a:lnTo>
                    <a:pt x="10" y="42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" name="Freeform 27"/>
            <p:cNvSpPr/>
            <p:nvPr/>
          </p:nvSpPr>
          <p:spPr bwMode="auto">
            <a:xfrm>
              <a:off x="4548188" y="1543050"/>
              <a:ext cx="79375" cy="92075"/>
            </a:xfrm>
            <a:custGeom>
              <a:avLst/>
              <a:gdLst>
                <a:gd name="T0" fmla="*/ 48 w 50"/>
                <a:gd name="T1" fmla="*/ 40 h 58"/>
                <a:gd name="T2" fmla="*/ 48 w 50"/>
                <a:gd name="T3" fmla="*/ 40 h 58"/>
                <a:gd name="T4" fmla="*/ 50 w 50"/>
                <a:gd name="T5" fmla="*/ 44 h 58"/>
                <a:gd name="T6" fmla="*/ 50 w 50"/>
                <a:gd name="T7" fmla="*/ 48 h 58"/>
                <a:gd name="T8" fmla="*/ 50 w 50"/>
                <a:gd name="T9" fmla="*/ 52 h 58"/>
                <a:gd name="T10" fmla="*/ 46 w 50"/>
                <a:gd name="T11" fmla="*/ 54 h 58"/>
                <a:gd name="T12" fmla="*/ 44 w 50"/>
                <a:gd name="T13" fmla="*/ 56 h 58"/>
                <a:gd name="T14" fmla="*/ 44 w 50"/>
                <a:gd name="T15" fmla="*/ 56 h 58"/>
                <a:gd name="T16" fmla="*/ 40 w 50"/>
                <a:gd name="T17" fmla="*/ 58 h 58"/>
                <a:gd name="T18" fmla="*/ 36 w 50"/>
                <a:gd name="T19" fmla="*/ 58 h 58"/>
                <a:gd name="T20" fmla="*/ 34 w 50"/>
                <a:gd name="T21" fmla="*/ 56 h 58"/>
                <a:gd name="T22" fmla="*/ 30 w 50"/>
                <a:gd name="T23" fmla="*/ 54 h 58"/>
                <a:gd name="T24" fmla="*/ 0 w 50"/>
                <a:gd name="T25" fmla="*/ 14 h 58"/>
                <a:gd name="T26" fmla="*/ 0 w 50"/>
                <a:gd name="T27" fmla="*/ 14 h 58"/>
                <a:gd name="T28" fmla="*/ 12 w 50"/>
                <a:gd name="T29" fmla="*/ 8 h 58"/>
                <a:gd name="T30" fmla="*/ 20 w 50"/>
                <a:gd name="T31" fmla="*/ 0 h 58"/>
                <a:gd name="T32" fmla="*/ 48 w 50"/>
                <a:gd name="T33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8">
                  <a:moveTo>
                    <a:pt x="48" y="40"/>
                  </a:moveTo>
                  <a:lnTo>
                    <a:pt x="48" y="40"/>
                  </a:lnTo>
                  <a:lnTo>
                    <a:pt x="50" y="44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46" y="54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58"/>
                  </a:lnTo>
                  <a:lnTo>
                    <a:pt x="34" y="56"/>
                  </a:lnTo>
                  <a:lnTo>
                    <a:pt x="30" y="5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2" y="8"/>
                  </a:lnTo>
                  <a:lnTo>
                    <a:pt x="20" y="0"/>
                  </a:lnTo>
                  <a:lnTo>
                    <a:pt x="4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4" name="Freeform 28"/>
            <p:cNvSpPr/>
            <p:nvPr/>
          </p:nvSpPr>
          <p:spPr bwMode="auto">
            <a:xfrm>
              <a:off x="4697413" y="1663700"/>
              <a:ext cx="101600" cy="50800"/>
            </a:xfrm>
            <a:custGeom>
              <a:avLst/>
              <a:gdLst>
                <a:gd name="T0" fmla="*/ 64 w 64"/>
                <a:gd name="T1" fmla="*/ 8 h 32"/>
                <a:gd name="T2" fmla="*/ 64 w 64"/>
                <a:gd name="T3" fmla="*/ 8 h 32"/>
                <a:gd name="T4" fmla="*/ 60 w 64"/>
                <a:gd name="T5" fmla="*/ 18 h 32"/>
                <a:gd name="T6" fmla="*/ 60 w 64"/>
                <a:gd name="T7" fmla="*/ 28 h 32"/>
                <a:gd name="T8" fmla="*/ 60 w 64"/>
                <a:gd name="T9" fmla="*/ 28 h 32"/>
                <a:gd name="T10" fmla="*/ 60 w 64"/>
                <a:gd name="T11" fmla="*/ 32 h 32"/>
                <a:gd name="T12" fmla="*/ 10 w 64"/>
                <a:gd name="T13" fmla="*/ 24 h 32"/>
                <a:gd name="T14" fmla="*/ 10 w 64"/>
                <a:gd name="T15" fmla="*/ 24 h 32"/>
                <a:gd name="T16" fmla="*/ 6 w 64"/>
                <a:gd name="T17" fmla="*/ 22 h 32"/>
                <a:gd name="T18" fmla="*/ 2 w 64"/>
                <a:gd name="T19" fmla="*/ 20 h 32"/>
                <a:gd name="T20" fmla="*/ 2 w 64"/>
                <a:gd name="T21" fmla="*/ 16 h 32"/>
                <a:gd name="T22" fmla="*/ 0 w 64"/>
                <a:gd name="T23" fmla="*/ 12 h 32"/>
                <a:gd name="T24" fmla="*/ 2 w 64"/>
                <a:gd name="T25" fmla="*/ 10 h 32"/>
                <a:gd name="T26" fmla="*/ 2 w 64"/>
                <a:gd name="T27" fmla="*/ 10 h 32"/>
                <a:gd name="T28" fmla="*/ 2 w 64"/>
                <a:gd name="T29" fmla="*/ 6 h 32"/>
                <a:gd name="T30" fmla="*/ 6 w 64"/>
                <a:gd name="T31" fmla="*/ 2 h 32"/>
                <a:gd name="T32" fmla="*/ 8 w 64"/>
                <a:gd name="T33" fmla="*/ 2 h 32"/>
                <a:gd name="T34" fmla="*/ 14 w 64"/>
                <a:gd name="T35" fmla="*/ 0 h 32"/>
                <a:gd name="T36" fmla="*/ 64 w 64"/>
                <a:gd name="T3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2">
                  <a:moveTo>
                    <a:pt x="64" y="8"/>
                  </a:moveTo>
                  <a:lnTo>
                    <a:pt x="64" y="8"/>
                  </a:lnTo>
                  <a:lnTo>
                    <a:pt x="60" y="1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0" y="3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6" y="22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6"/>
                  </a:lnTo>
                  <a:lnTo>
                    <a:pt x="6" y="2"/>
                  </a:lnTo>
                  <a:lnTo>
                    <a:pt x="8" y="2"/>
                  </a:lnTo>
                  <a:lnTo>
                    <a:pt x="14" y="0"/>
                  </a:lnTo>
                  <a:lnTo>
                    <a:pt x="6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5" name="Freeform 29"/>
            <p:cNvSpPr/>
            <p:nvPr/>
          </p:nvSpPr>
          <p:spPr bwMode="auto">
            <a:xfrm>
              <a:off x="4481513" y="1758950"/>
              <a:ext cx="130175" cy="127000"/>
            </a:xfrm>
            <a:custGeom>
              <a:avLst/>
              <a:gdLst>
                <a:gd name="T0" fmla="*/ 72 w 82"/>
                <a:gd name="T1" fmla="*/ 24 h 80"/>
                <a:gd name="T2" fmla="*/ 72 w 82"/>
                <a:gd name="T3" fmla="*/ 24 h 80"/>
                <a:gd name="T4" fmla="*/ 66 w 82"/>
                <a:gd name="T5" fmla="*/ 30 h 80"/>
                <a:gd name="T6" fmla="*/ 58 w 82"/>
                <a:gd name="T7" fmla="*/ 32 h 80"/>
                <a:gd name="T8" fmla="*/ 58 w 82"/>
                <a:gd name="T9" fmla="*/ 32 h 80"/>
                <a:gd name="T10" fmla="*/ 52 w 82"/>
                <a:gd name="T11" fmla="*/ 30 h 80"/>
                <a:gd name="T12" fmla="*/ 48 w 82"/>
                <a:gd name="T13" fmla="*/ 28 h 80"/>
                <a:gd name="T14" fmla="*/ 46 w 82"/>
                <a:gd name="T15" fmla="*/ 26 h 80"/>
                <a:gd name="T16" fmla="*/ 46 w 82"/>
                <a:gd name="T17" fmla="*/ 26 h 80"/>
                <a:gd name="T18" fmla="*/ 40 w 82"/>
                <a:gd name="T19" fmla="*/ 22 h 80"/>
                <a:gd name="T20" fmla="*/ 38 w 82"/>
                <a:gd name="T21" fmla="*/ 14 h 80"/>
                <a:gd name="T22" fmla="*/ 38 w 82"/>
                <a:gd name="T23" fmla="*/ 8 h 80"/>
                <a:gd name="T24" fmla="*/ 42 w 82"/>
                <a:gd name="T25" fmla="*/ 2 h 80"/>
                <a:gd name="T26" fmla="*/ 44 w 82"/>
                <a:gd name="T27" fmla="*/ 0 h 80"/>
                <a:gd name="T28" fmla="*/ 44 w 82"/>
                <a:gd name="T29" fmla="*/ 0 h 80"/>
                <a:gd name="T30" fmla="*/ 40 w 82"/>
                <a:gd name="T31" fmla="*/ 0 h 80"/>
                <a:gd name="T32" fmla="*/ 40 w 82"/>
                <a:gd name="T33" fmla="*/ 0 h 80"/>
                <a:gd name="T34" fmla="*/ 32 w 82"/>
                <a:gd name="T35" fmla="*/ 0 h 80"/>
                <a:gd name="T36" fmla="*/ 24 w 82"/>
                <a:gd name="T37" fmla="*/ 2 h 80"/>
                <a:gd name="T38" fmla="*/ 18 w 82"/>
                <a:gd name="T39" fmla="*/ 6 h 80"/>
                <a:gd name="T40" fmla="*/ 12 w 82"/>
                <a:gd name="T41" fmla="*/ 12 h 80"/>
                <a:gd name="T42" fmla="*/ 8 w 82"/>
                <a:gd name="T43" fmla="*/ 18 h 80"/>
                <a:gd name="T44" fmla="*/ 4 w 82"/>
                <a:gd name="T45" fmla="*/ 24 h 80"/>
                <a:gd name="T46" fmla="*/ 2 w 82"/>
                <a:gd name="T47" fmla="*/ 32 h 80"/>
                <a:gd name="T48" fmla="*/ 0 w 82"/>
                <a:gd name="T49" fmla="*/ 40 h 80"/>
                <a:gd name="T50" fmla="*/ 0 w 82"/>
                <a:gd name="T51" fmla="*/ 40 h 80"/>
                <a:gd name="T52" fmla="*/ 2 w 82"/>
                <a:gd name="T53" fmla="*/ 48 h 80"/>
                <a:gd name="T54" fmla="*/ 4 w 82"/>
                <a:gd name="T55" fmla="*/ 56 h 80"/>
                <a:gd name="T56" fmla="*/ 8 w 82"/>
                <a:gd name="T57" fmla="*/ 62 h 80"/>
                <a:gd name="T58" fmla="*/ 12 w 82"/>
                <a:gd name="T59" fmla="*/ 68 h 80"/>
                <a:gd name="T60" fmla="*/ 18 w 82"/>
                <a:gd name="T61" fmla="*/ 74 h 80"/>
                <a:gd name="T62" fmla="*/ 24 w 82"/>
                <a:gd name="T63" fmla="*/ 76 h 80"/>
                <a:gd name="T64" fmla="*/ 32 w 82"/>
                <a:gd name="T65" fmla="*/ 80 h 80"/>
                <a:gd name="T66" fmla="*/ 40 w 82"/>
                <a:gd name="T67" fmla="*/ 80 h 80"/>
                <a:gd name="T68" fmla="*/ 40 w 82"/>
                <a:gd name="T69" fmla="*/ 80 h 80"/>
                <a:gd name="T70" fmla="*/ 48 w 82"/>
                <a:gd name="T71" fmla="*/ 80 h 80"/>
                <a:gd name="T72" fmla="*/ 56 w 82"/>
                <a:gd name="T73" fmla="*/ 76 h 80"/>
                <a:gd name="T74" fmla="*/ 64 w 82"/>
                <a:gd name="T75" fmla="*/ 74 h 80"/>
                <a:gd name="T76" fmla="*/ 70 w 82"/>
                <a:gd name="T77" fmla="*/ 68 h 80"/>
                <a:gd name="T78" fmla="*/ 74 w 82"/>
                <a:gd name="T79" fmla="*/ 62 h 80"/>
                <a:gd name="T80" fmla="*/ 78 w 82"/>
                <a:gd name="T81" fmla="*/ 56 h 80"/>
                <a:gd name="T82" fmla="*/ 80 w 82"/>
                <a:gd name="T83" fmla="*/ 48 h 80"/>
                <a:gd name="T84" fmla="*/ 82 w 82"/>
                <a:gd name="T85" fmla="*/ 40 h 80"/>
                <a:gd name="T86" fmla="*/ 82 w 82"/>
                <a:gd name="T87" fmla="*/ 40 h 80"/>
                <a:gd name="T88" fmla="*/ 80 w 82"/>
                <a:gd name="T89" fmla="*/ 28 h 80"/>
                <a:gd name="T90" fmla="*/ 76 w 82"/>
                <a:gd name="T91" fmla="*/ 20 h 80"/>
                <a:gd name="T92" fmla="*/ 72 w 82"/>
                <a:gd name="T93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80">
                  <a:moveTo>
                    <a:pt x="72" y="24"/>
                  </a:moveTo>
                  <a:lnTo>
                    <a:pt x="72" y="24"/>
                  </a:lnTo>
                  <a:lnTo>
                    <a:pt x="66" y="30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52" y="30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0" y="22"/>
                  </a:lnTo>
                  <a:lnTo>
                    <a:pt x="38" y="14"/>
                  </a:lnTo>
                  <a:lnTo>
                    <a:pt x="38" y="8"/>
                  </a:lnTo>
                  <a:lnTo>
                    <a:pt x="42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8" y="18"/>
                  </a:lnTo>
                  <a:lnTo>
                    <a:pt x="4" y="24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4" y="56"/>
                  </a:lnTo>
                  <a:lnTo>
                    <a:pt x="8" y="62"/>
                  </a:lnTo>
                  <a:lnTo>
                    <a:pt x="12" y="68"/>
                  </a:lnTo>
                  <a:lnTo>
                    <a:pt x="18" y="74"/>
                  </a:lnTo>
                  <a:lnTo>
                    <a:pt x="24" y="76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40" y="80"/>
                  </a:lnTo>
                  <a:lnTo>
                    <a:pt x="48" y="80"/>
                  </a:lnTo>
                  <a:lnTo>
                    <a:pt x="56" y="76"/>
                  </a:lnTo>
                  <a:lnTo>
                    <a:pt x="64" y="74"/>
                  </a:lnTo>
                  <a:lnTo>
                    <a:pt x="70" y="68"/>
                  </a:lnTo>
                  <a:lnTo>
                    <a:pt x="74" y="62"/>
                  </a:lnTo>
                  <a:lnTo>
                    <a:pt x="78" y="56"/>
                  </a:lnTo>
                  <a:lnTo>
                    <a:pt x="80" y="48"/>
                  </a:lnTo>
                  <a:lnTo>
                    <a:pt x="82" y="40"/>
                  </a:lnTo>
                  <a:lnTo>
                    <a:pt x="82" y="40"/>
                  </a:lnTo>
                  <a:lnTo>
                    <a:pt x="80" y="28"/>
                  </a:lnTo>
                  <a:lnTo>
                    <a:pt x="76" y="20"/>
                  </a:lnTo>
                  <a:lnTo>
                    <a:pt x="7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" name="Freeform 30"/>
            <p:cNvSpPr/>
            <p:nvPr/>
          </p:nvSpPr>
          <p:spPr bwMode="auto">
            <a:xfrm>
              <a:off x="4446588" y="1416050"/>
              <a:ext cx="142875" cy="146050"/>
            </a:xfrm>
            <a:custGeom>
              <a:avLst/>
              <a:gdLst>
                <a:gd name="T0" fmla="*/ 44 w 90"/>
                <a:gd name="T1" fmla="*/ 0 h 92"/>
                <a:gd name="T2" fmla="*/ 44 w 90"/>
                <a:gd name="T3" fmla="*/ 0 h 92"/>
                <a:gd name="T4" fmla="*/ 36 w 90"/>
                <a:gd name="T5" fmla="*/ 2 h 92"/>
                <a:gd name="T6" fmla="*/ 26 w 90"/>
                <a:gd name="T7" fmla="*/ 4 h 92"/>
                <a:gd name="T8" fmla="*/ 20 w 90"/>
                <a:gd name="T9" fmla="*/ 8 h 92"/>
                <a:gd name="T10" fmla="*/ 12 w 90"/>
                <a:gd name="T11" fmla="*/ 14 h 92"/>
                <a:gd name="T12" fmla="*/ 6 w 90"/>
                <a:gd name="T13" fmla="*/ 20 h 92"/>
                <a:gd name="T14" fmla="*/ 2 w 90"/>
                <a:gd name="T15" fmla="*/ 28 h 92"/>
                <a:gd name="T16" fmla="*/ 0 w 90"/>
                <a:gd name="T17" fmla="*/ 38 h 92"/>
                <a:gd name="T18" fmla="*/ 0 w 90"/>
                <a:gd name="T19" fmla="*/ 46 h 92"/>
                <a:gd name="T20" fmla="*/ 0 w 90"/>
                <a:gd name="T21" fmla="*/ 46 h 92"/>
                <a:gd name="T22" fmla="*/ 0 w 90"/>
                <a:gd name="T23" fmla="*/ 56 h 92"/>
                <a:gd name="T24" fmla="*/ 2 w 90"/>
                <a:gd name="T25" fmla="*/ 64 h 92"/>
                <a:gd name="T26" fmla="*/ 6 w 90"/>
                <a:gd name="T27" fmla="*/ 72 h 92"/>
                <a:gd name="T28" fmla="*/ 12 w 90"/>
                <a:gd name="T29" fmla="*/ 78 h 92"/>
                <a:gd name="T30" fmla="*/ 20 w 90"/>
                <a:gd name="T31" fmla="*/ 84 h 92"/>
                <a:gd name="T32" fmla="*/ 26 w 90"/>
                <a:gd name="T33" fmla="*/ 88 h 92"/>
                <a:gd name="T34" fmla="*/ 36 w 90"/>
                <a:gd name="T35" fmla="*/ 90 h 92"/>
                <a:gd name="T36" fmla="*/ 44 w 90"/>
                <a:gd name="T37" fmla="*/ 92 h 92"/>
                <a:gd name="T38" fmla="*/ 44 w 90"/>
                <a:gd name="T39" fmla="*/ 92 h 92"/>
                <a:gd name="T40" fmla="*/ 54 w 90"/>
                <a:gd name="T41" fmla="*/ 90 h 92"/>
                <a:gd name="T42" fmla="*/ 62 w 90"/>
                <a:gd name="T43" fmla="*/ 88 h 92"/>
                <a:gd name="T44" fmla="*/ 70 w 90"/>
                <a:gd name="T45" fmla="*/ 84 h 92"/>
                <a:gd name="T46" fmla="*/ 76 w 90"/>
                <a:gd name="T47" fmla="*/ 78 h 92"/>
                <a:gd name="T48" fmla="*/ 82 w 90"/>
                <a:gd name="T49" fmla="*/ 72 h 92"/>
                <a:gd name="T50" fmla="*/ 86 w 90"/>
                <a:gd name="T51" fmla="*/ 64 h 92"/>
                <a:gd name="T52" fmla="*/ 90 w 90"/>
                <a:gd name="T53" fmla="*/ 56 h 92"/>
                <a:gd name="T54" fmla="*/ 90 w 90"/>
                <a:gd name="T55" fmla="*/ 46 h 92"/>
                <a:gd name="T56" fmla="*/ 90 w 90"/>
                <a:gd name="T57" fmla="*/ 46 h 92"/>
                <a:gd name="T58" fmla="*/ 90 w 90"/>
                <a:gd name="T59" fmla="*/ 38 h 92"/>
                <a:gd name="T60" fmla="*/ 86 w 90"/>
                <a:gd name="T61" fmla="*/ 28 h 92"/>
                <a:gd name="T62" fmla="*/ 82 w 90"/>
                <a:gd name="T63" fmla="*/ 20 h 92"/>
                <a:gd name="T64" fmla="*/ 76 w 90"/>
                <a:gd name="T65" fmla="*/ 14 h 92"/>
                <a:gd name="T66" fmla="*/ 70 w 90"/>
                <a:gd name="T67" fmla="*/ 8 h 92"/>
                <a:gd name="T68" fmla="*/ 62 w 90"/>
                <a:gd name="T69" fmla="*/ 4 h 92"/>
                <a:gd name="T70" fmla="*/ 54 w 90"/>
                <a:gd name="T71" fmla="*/ 2 h 92"/>
                <a:gd name="T72" fmla="*/ 44 w 90"/>
                <a:gd name="T73" fmla="*/ 0 h 92"/>
                <a:gd name="T74" fmla="*/ 44 w 90"/>
                <a:gd name="T7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2">
                  <a:moveTo>
                    <a:pt x="44" y="0"/>
                  </a:moveTo>
                  <a:lnTo>
                    <a:pt x="44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20" y="8"/>
                  </a:lnTo>
                  <a:lnTo>
                    <a:pt x="12" y="14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6" y="72"/>
                  </a:lnTo>
                  <a:lnTo>
                    <a:pt x="12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6" y="90"/>
                  </a:lnTo>
                  <a:lnTo>
                    <a:pt x="44" y="92"/>
                  </a:lnTo>
                  <a:lnTo>
                    <a:pt x="44" y="92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6" y="78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90" y="56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90" y="38"/>
                  </a:lnTo>
                  <a:lnTo>
                    <a:pt x="86" y="28"/>
                  </a:lnTo>
                  <a:lnTo>
                    <a:pt x="82" y="20"/>
                  </a:lnTo>
                  <a:lnTo>
                    <a:pt x="76" y="14"/>
                  </a:lnTo>
                  <a:lnTo>
                    <a:pt x="70" y="8"/>
                  </a:lnTo>
                  <a:lnTo>
                    <a:pt x="62" y="4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7" name="Freeform 31"/>
            <p:cNvSpPr/>
            <p:nvPr/>
          </p:nvSpPr>
          <p:spPr bwMode="auto">
            <a:xfrm>
              <a:off x="4802188" y="1631950"/>
              <a:ext cx="171450" cy="168275"/>
            </a:xfrm>
            <a:custGeom>
              <a:avLst/>
              <a:gdLst>
                <a:gd name="T0" fmla="*/ 58 w 108"/>
                <a:gd name="T1" fmla="*/ 0 h 106"/>
                <a:gd name="T2" fmla="*/ 58 w 108"/>
                <a:gd name="T3" fmla="*/ 0 h 106"/>
                <a:gd name="T4" fmla="*/ 48 w 108"/>
                <a:gd name="T5" fmla="*/ 0 h 106"/>
                <a:gd name="T6" fmla="*/ 36 w 108"/>
                <a:gd name="T7" fmla="*/ 2 h 106"/>
                <a:gd name="T8" fmla="*/ 28 w 108"/>
                <a:gd name="T9" fmla="*/ 6 h 106"/>
                <a:gd name="T10" fmla="*/ 18 w 108"/>
                <a:gd name="T11" fmla="*/ 12 h 106"/>
                <a:gd name="T12" fmla="*/ 12 w 108"/>
                <a:gd name="T13" fmla="*/ 20 h 106"/>
                <a:gd name="T14" fmla="*/ 6 w 108"/>
                <a:gd name="T15" fmla="*/ 28 h 106"/>
                <a:gd name="T16" fmla="*/ 2 w 108"/>
                <a:gd name="T17" fmla="*/ 38 h 106"/>
                <a:gd name="T18" fmla="*/ 0 w 108"/>
                <a:gd name="T19" fmla="*/ 48 h 106"/>
                <a:gd name="T20" fmla="*/ 0 w 108"/>
                <a:gd name="T21" fmla="*/ 48 h 106"/>
                <a:gd name="T22" fmla="*/ 0 w 108"/>
                <a:gd name="T23" fmla="*/ 60 h 106"/>
                <a:gd name="T24" fmla="*/ 2 w 108"/>
                <a:gd name="T25" fmla="*/ 70 h 106"/>
                <a:gd name="T26" fmla="*/ 8 w 108"/>
                <a:gd name="T27" fmla="*/ 80 h 106"/>
                <a:gd name="T28" fmla="*/ 14 w 108"/>
                <a:gd name="T29" fmla="*/ 88 h 106"/>
                <a:gd name="T30" fmla="*/ 20 w 108"/>
                <a:gd name="T31" fmla="*/ 96 h 106"/>
                <a:gd name="T32" fmla="*/ 30 w 108"/>
                <a:gd name="T33" fmla="*/ 102 h 106"/>
                <a:gd name="T34" fmla="*/ 40 w 108"/>
                <a:gd name="T35" fmla="*/ 104 h 106"/>
                <a:gd name="T36" fmla="*/ 50 w 108"/>
                <a:gd name="T37" fmla="*/ 106 h 106"/>
                <a:gd name="T38" fmla="*/ 50 w 108"/>
                <a:gd name="T39" fmla="*/ 106 h 106"/>
                <a:gd name="T40" fmla="*/ 62 w 108"/>
                <a:gd name="T41" fmla="*/ 106 h 106"/>
                <a:gd name="T42" fmla="*/ 72 w 108"/>
                <a:gd name="T43" fmla="*/ 104 h 106"/>
                <a:gd name="T44" fmla="*/ 80 w 108"/>
                <a:gd name="T45" fmla="*/ 100 h 106"/>
                <a:gd name="T46" fmla="*/ 90 w 108"/>
                <a:gd name="T47" fmla="*/ 94 h 106"/>
                <a:gd name="T48" fmla="*/ 96 w 108"/>
                <a:gd name="T49" fmla="*/ 86 h 106"/>
                <a:gd name="T50" fmla="*/ 102 w 108"/>
                <a:gd name="T51" fmla="*/ 78 h 106"/>
                <a:gd name="T52" fmla="*/ 106 w 108"/>
                <a:gd name="T53" fmla="*/ 68 h 106"/>
                <a:gd name="T54" fmla="*/ 108 w 108"/>
                <a:gd name="T55" fmla="*/ 56 h 106"/>
                <a:gd name="T56" fmla="*/ 108 w 108"/>
                <a:gd name="T57" fmla="*/ 56 h 106"/>
                <a:gd name="T58" fmla="*/ 108 w 108"/>
                <a:gd name="T59" fmla="*/ 46 h 106"/>
                <a:gd name="T60" fmla="*/ 106 w 108"/>
                <a:gd name="T61" fmla="*/ 36 h 106"/>
                <a:gd name="T62" fmla="*/ 102 w 108"/>
                <a:gd name="T63" fmla="*/ 26 h 106"/>
                <a:gd name="T64" fmla="*/ 96 w 108"/>
                <a:gd name="T65" fmla="*/ 18 h 106"/>
                <a:gd name="T66" fmla="*/ 88 w 108"/>
                <a:gd name="T67" fmla="*/ 10 h 106"/>
                <a:gd name="T68" fmla="*/ 78 w 108"/>
                <a:gd name="T69" fmla="*/ 4 h 106"/>
                <a:gd name="T70" fmla="*/ 70 w 108"/>
                <a:gd name="T71" fmla="*/ 0 h 106"/>
                <a:gd name="T72" fmla="*/ 58 w 108"/>
                <a:gd name="T73" fmla="*/ 0 h 106"/>
                <a:gd name="T74" fmla="*/ 58 w 108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106">
                  <a:moveTo>
                    <a:pt x="58" y="0"/>
                  </a:moveTo>
                  <a:lnTo>
                    <a:pt x="58" y="0"/>
                  </a:lnTo>
                  <a:lnTo>
                    <a:pt x="48" y="0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18" y="12"/>
                  </a:lnTo>
                  <a:lnTo>
                    <a:pt x="12" y="20"/>
                  </a:lnTo>
                  <a:lnTo>
                    <a:pt x="6" y="28"/>
                  </a:lnTo>
                  <a:lnTo>
                    <a:pt x="2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2" y="70"/>
                  </a:lnTo>
                  <a:lnTo>
                    <a:pt x="8" y="80"/>
                  </a:lnTo>
                  <a:lnTo>
                    <a:pt x="14" y="88"/>
                  </a:lnTo>
                  <a:lnTo>
                    <a:pt x="20" y="96"/>
                  </a:lnTo>
                  <a:lnTo>
                    <a:pt x="30" y="102"/>
                  </a:lnTo>
                  <a:lnTo>
                    <a:pt x="40" y="104"/>
                  </a:lnTo>
                  <a:lnTo>
                    <a:pt x="50" y="106"/>
                  </a:lnTo>
                  <a:lnTo>
                    <a:pt x="50" y="106"/>
                  </a:lnTo>
                  <a:lnTo>
                    <a:pt x="62" y="106"/>
                  </a:lnTo>
                  <a:lnTo>
                    <a:pt x="72" y="104"/>
                  </a:lnTo>
                  <a:lnTo>
                    <a:pt x="80" y="100"/>
                  </a:lnTo>
                  <a:lnTo>
                    <a:pt x="90" y="94"/>
                  </a:lnTo>
                  <a:lnTo>
                    <a:pt x="96" y="86"/>
                  </a:lnTo>
                  <a:lnTo>
                    <a:pt x="102" y="78"/>
                  </a:lnTo>
                  <a:lnTo>
                    <a:pt x="106" y="68"/>
                  </a:lnTo>
                  <a:lnTo>
                    <a:pt x="108" y="56"/>
                  </a:lnTo>
                  <a:lnTo>
                    <a:pt x="108" y="56"/>
                  </a:lnTo>
                  <a:lnTo>
                    <a:pt x="108" y="46"/>
                  </a:lnTo>
                  <a:lnTo>
                    <a:pt x="106" y="36"/>
                  </a:lnTo>
                  <a:lnTo>
                    <a:pt x="102" y="26"/>
                  </a:lnTo>
                  <a:lnTo>
                    <a:pt x="96" y="18"/>
                  </a:lnTo>
                  <a:lnTo>
                    <a:pt x="88" y="10"/>
                  </a:lnTo>
                  <a:lnTo>
                    <a:pt x="78" y="4"/>
                  </a:lnTo>
                  <a:lnTo>
                    <a:pt x="70" y="0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1520" y="123478"/>
            <a:ext cx="8357479" cy="459836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设计程序的修改计划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51520" y="627534"/>
            <a:ext cx="8357480" cy="240485"/>
          </a:xfrm>
        </p:spPr>
        <p:txBody>
          <a:bodyPr/>
          <a:lstStyle/>
          <a:p>
            <a:r>
              <a:rPr lang="zh-CN" altLang="en-US" sz="2400" b="0" dirty="0" smtClean="0">
                <a:latin typeface="+mn-ea"/>
              </a:rPr>
              <a:t>程序的修改计划要考虑人员和资源的安排。小的修改可以不需要详细的计划，而对于需要耗时数月的修改，就需要计划立案</a:t>
            </a:r>
            <a:r>
              <a:rPr lang="zh-CN" altLang="en-US" sz="2400" b="0" dirty="0" smtClean="0">
                <a:latin typeface="+mn-ea"/>
              </a:rPr>
              <a:t>。</a:t>
            </a:r>
            <a:endParaRPr lang="en-US" altLang="zh-CN" sz="2400" b="0" dirty="0" smtClean="0">
              <a:latin typeface="+mn-ea"/>
            </a:endParaRPr>
          </a:p>
          <a:p>
            <a:r>
              <a:rPr lang="zh-CN" altLang="en-US" sz="2400" b="0" dirty="0" smtClean="0">
                <a:latin typeface="+mn-ea"/>
              </a:rPr>
              <a:t>在编写有关问题解决的方案时，必须充分描述修改作业的规格说明</a:t>
            </a:r>
            <a:r>
              <a:rPr lang="zh-CN" altLang="en-US" sz="2400" b="0" dirty="0" smtClean="0">
                <a:latin typeface="+mn-ea"/>
              </a:rPr>
              <a:t>。</a:t>
            </a:r>
            <a:endParaRPr lang="en-US" altLang="zh-CN" sz="2400" b="0" dirty="0" smtClean="0">
              <a:latin typeface="+mn-ea"/>
            </a:endParaRPr>
          </a:p>
          <a:p>
            <a:r>
              <a:rPr lang="en-US" altLang="zh-CN" sz="2400" b="0" dirty="0" smtClean="0">
                <a:latin typeface="+mn-ea"/>
              </a:rPr>
              <a:t>--</a:t>
            </a:r>
            <a:r>
              <a:rPr lang="zh-CN" altLang="en-US" sz="2400" b="0" dirty="0" smtClean="0">
                <a:latin typeface="+mn-ea"/>
              </a:rPr>
              <a:t>规格说明</a:t>
            </a:r>
            <a:r>
              <a:rPr lang="zh-CN" altLang="en-US" sz="2400" b="0" dirty="0" smtClean="0">
                <a:latin typeface="+mn-ea"/>
              </a:rPr>
              <a:t>信息：数据修改、处理修改、作业控制语言修改、系统之间接口的修改等；</a:t>
            </a:r>
          </a:p>
          <a:p>
            <a:r>
              <a:rPr lang="en-US" altLang="zh-CN" sz="2400" b="0" dirty="0" smtClean="0">
                <a:latin typeface="+mn-ea"/>
              </a:rPr>
              <a:t>--</a:t>
            </a:r>
            <a:r>
              <a:rPr lang="zh-CN" altLang="en-US" sz="2400" b="0" dirty="0" smtClean="0">
                <a:latin typeface="+mn-ea"/>
              </a:rPr>
              <a:t>维护</a:t>
            </a:r>
            <a:r>
              <a:rPr lang="zh-CN" altLang="en-US" sz="2400" b="0" dirty="0" smtClean="0">
                <a:latin typeface="+mn-ea"/>
              </a:rPr>
              <a:t>资源：新程序版本、测试数据、所需软件、计算机时间等；</a:t>
            </a:r>
          </a:p>
          <a:p>
            <a:r>
              <a:rPr lang="en-US" altLang="zh-CN" sz="2400" b="0" dirty="0" smtClean="0">
                <a:latin typeface="+mn-ea"/>
              </a:rPr>
              <a:t>--</a:t>
            </a:r>
            <a:r>
              <a:rPr lang="zh-CN" altLang="en-US" sz="2400" b="0" dirty="0" smtClean="0">
                <a:latin typeface="+mn-ea"/>
              </a:rPr>
              <a:t>人员</a:t>
            </a:r>
            <a:r>
              <a:rPr lang="zh-CN" altLang="en-US" sz="2400" b="0" dirty="0" smtClean="0">
                <a:latin typeface="+mn-ea"/>
              </a:rPr>
              <a:t>；</a:t>
            </a:r>
          </a:p>
          <a:p>
            <a:r>
              <a:rPr lang="en-US" altLang="zh-CN" sz="2400" b="0" dirty="0" smtClean="0">
                <a:latin typeface="+mn-ea"/>
              </a:rPr>
              <a:t>--</a:t>
            </a:r>
            <a:r>
              <a:rPr lang="zh-CN" altLang="en-US" sz="2400" b="0" dirty="0" smtClean="0">
                <a:latin typeface="+mn-ea"/>
              </a:rPr>
              <a:t>支持</a:t>
            </a:r>
            <a:r>
              <a:rPr lang="zh-CN" altLang="en-US" sz="2400" b="0" dirty="0" smtClean="0">
                <a:latin typeface="+mn-ea"/>
              </a:rPr>
              <a:t>：纸面、计算机媒体等。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flipH="1">
            <a:off x="3347864" y="1851670"/>
            <a:ext cx="3972787" cy="1252904"/>
            <a:chOff x="636172" y="2088964"/>
            <a:chExt cx="3972787" cy="1252904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636172" y="2942225"/>
              <a:ext cx="3972787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948780" y="2088964"/>
              <a:ext cx="0" cy="1252904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851244" y="1995686"/>
            <a:ext cx="6292756" cy="691079"/>
          </a:xfrm>
        </p:spPr>
        <p:txBody>
          <a:bodyPr/>
          <a:lstStyle/>
          <a:p>
            <a:r>
              <a:rPr lang="zh-CN" altLang="en-US" dirty="0" smtClean="0"/>
              <a:t>软件维护过程概念</a:t>
            </a:r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1058677" y="1949160"/>
            <a:ext cx="1897538" cy="622563"/>
          </a:xfrm>
          <a:effectLst/>
        </p:spPr>
        <p:txBody>
          <a:bodyPr/>
          <a:lstStyle/>
          <a:p>
            <a:pPr algn="ctr"/>
            <a:r>
              <a:rPr lang="en-US" altLang="ko-KR" sz="4000" dirty="0" smtClean="0">
                <a:ln w="3175">
                  <a:noFill/>
                </a:ln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ko-KR" altLang="en-US" sz="4000" dirty="0">
              <a:ln w="3175">
                <a:noFill/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1259632" y="1419622"/>
            <a:ext cx="1424134" cy="1424134"/>
          </a:xfrm>
          <a:prstGeom prst="donut">
            <a:avLst>
              <a:gd name="adj" fmla="val 9696"/>
            </a:avLst>
          </a:prstGeom>
          <a:blipFill>
            <a:blip r:embed="rId2" cstate="screen"/>
            <a:stretch>
              <a:fillRect/>
            </a:stretch>
          </a:blipFill>
          <a:ln>
            <a:solidFill>
              <a:srgbClr val="0533F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848271" y="1674639"/>
            <a:ext cx="330240" cy="294431"/>
            <a:chOff x="4446588" y="1416050"/>
            <a:chExt cx="527050" cy="469900"/>
          </a:xfrm>
          <a:solidFill>
            <a:schemeClr val="bg1">
              <a:lumMod val="75000"/>
            </a:schemeClr>
          </a:solidFill>
        </p:grpSpPr>
        <p:sp>
          <p:nvSpPr>
            <p:cNvPr id="11" name="Freeform 25"/>
            <p:cNvSpPr/>
            <p:nvPr/>
          </p:nvSpPr>
          <p:spPr bwMode="auto">
            <a:xfrm>
              <a:off x="4570413" y="1590675"/>
              <a:ext cx="155575" cy="155575"/>
            </a:xfrm>
            <a:custGeom>
              <a:avLst/>
              <a:gdLst>
                <a:gd name="T0" fmla="*/ 98 w 98"/>
                <a:gd name="T1" fmla="*/ 40 h 98"/>
                <a:gd name="T2" fmla="*/ 94 w 98"/>
                <a:gd name="T3" fmla="*/ 40 h 98"/>
                <a:gd name="T4" fmla="*/ 94 w 98"/>
                <a:gd name="T5" fmla="*/ 40 h 98"/>
                <a:gd name="T6" fmla="*/ 92 w 98"/>
                <a:gd name="T7" fmla="*/ 40 h 98"/>
                <a:gd name="T8" fmla="*/ 92 w 98"/>
                <a:gd name="T9" fmla="*/ 40 h 98"/>
                <a:gd name="T10" fmla="*/ 86 w 98"/>
                <a:gd name="T11" fmla="*/ 40 h 98"/>
                <a:gd name="T12" fmla="*/ 80 w 98"/>
                <a:gd name="T13" fmla="*/ 44 h 98"/>
                <a:gd name="T14" fmla="*/ 76 w 98"/>
                <a:gd name="T15" fmla="*/ 48 h 98"/>
                <a:gd name="T16" fmla="*/ 74 w 98"/>
                <a:gd name="T17" fmla="*/ 54 h 98"/>
                <a:gd name="T18" fmla="*/ 74 w 98"/>
                <a:gd name="T19" fmla="*/ 58 h 98"/>
                <a:gd name="T20" fmla="*/ 74 w 98"/>
                <a:gd name="T21" fmla="*/ 58 h 98"/>
                <a:gd name="T22" fmla="*/ 74 w 98"/>
                <a:gd name="T23" fmla="*/ 64 h 98"/>
                <a:gd name="T24" fmla="*/ 78 w 98"/>
                <a:gd name="T25" fmla="*/ 70 h 98"/>
                <a:gd name="T26" fmla="*/ 78 w 98"/>
                <a:gd name="T27" fmla="*/ 70 h 98"/>
                <a:gd name="T28" fmla="*/ 82 w 98"/>
                <a:gd name="T29" fmla="*/ 74 h 98"/>
                <a:gd name="T30" fmla="*/ 88 w 98"/>
                <a:gd name="T31" fmla="*/ 78 h 98"/>
                <a:gd name="T32" fmla="*/ 90 w 98"/>
                <a:gd name="T33" fmla="*/ 78 h 98"/>
                <a:gd name="T34" fmla="*/ 90 w 98"/>
                <a:gd name="T35" fmla="*/ 78 h 98"/>
                <a:gd name="T36" fmla="*/ 82 w 98"/>
                <a:gd name="T37" fmla="*/ 86 h 98"/>
                <a:gd name="T38" fmla="*/ 72 w 98"/>
                <a:gd name="T39" fmla="*/ 92 h 98"/>
                <a:gd name="T40" fmla="*/ 62 w 98"/>
                <a:gd name="T41" fmla="*/ 96 h 98"/>
                <a:gd name="T42" fmla="*/ 50 w 98"/>
                <a:gd name="T43" fmla="*/ 98 h 98"/>
                <a:gd name="T44" fmla="*/ 50 w 98"/>
                <a:gd name="T45" fmla="*/ 98 h 98"/>
                <a:gd name="T46" fmla="*/ 40 w 98"/>
                <a:gd name="T47" fmla="*/ 98 h 98"/>
                <a:gd name="T48" fmla="*/ 30 w 98"/>
                <a:gd name="T49" fmla="*/ 94 h 98"/>
                <a:gd name="T50" fmla="*/ 22 w 98"/>
                <a:gd name="T51" fmla="*/ 90 h 98"/>
                <a:gd name="T52" fmla="*/ 14 w 98"/>
                <a:gd name="T53" fmla="*/ 84 h 98"/>
                <a:gd name="T54" fmla="*/ 8 w 98"/>
                <a:gd name="T55" fmla="*/ 76 h 98"/>
                <a:gd name="T56" fmla="*/ 4 w 98"/>
                <a:gd name="T57" fmla="*/ 68 h 98"/>
                <a:gd name="T58" fmla="*/ 2 w 98"/>
                <a:gd name="T59" fmla="*/ 58 h 98"/>
                <a:gd name="T60" fmla="*/ 0 w 98"/>
                <a:gd name="T61" fmla="*/ 48 h 98"/>
                <a:gd name="T62" fmla="*/ 0 w 98"/>
                <a:gd name="T63" fmla="*/ 48 h 98"/>
                <a:gd name="T64" fmla="*/ 2 w 98"/>
                <a:gd name="T65" fmla="*/ 36 h 98"/>
                <a:gd name="T66" fmla="*/ 8 w 98"/>
                <a:gd name="T67" fmla="*/ 24 h 98"/>
                <a:gd name="T68" fmla="*/ 10 w 98"/>
                <a:gd name="T69" fmla="*/ 28 h 98"/>
                <a:gd name="T70" fmla="*/ 10 w 98"/>
                <a:gd name="T71" fmla="*/ 28 h 98"/>
                <a:gd name="T72" fmla="*/ 16 w 98"/>
                <a:gd name="T73" fmla="*/ 34 h 98"/>
                <a:gd name="T74" fmla="*/ 24 w 98"/>
                <a:gd name="T75" fmla="*/ 36 h 98"/>
                <a:gd name="T76" fmla="*/ 24 w 98"/>
                <a:gd name="T77" fmla="*/ 36 h 98"/>
                <a:gd name="T78" fmla="*/ 30 w 98"/>
                <a:gd name="T79" fmla="*/ 34 h 98"/>
                <a:gd name="T80" fmla="*/ 34 w 98"/>
                <a:gd name="T81" fmla="*/ 32 h 98"/>
                <a:gd name="T82" fmla="*/ 36 w 98"/>
                <a:gd name="T83" fmla="*/ 30 h 98"/>
                <a:gd name="T84" fmla="*/ 36 w 98"/>
                <a:gd name="T85" fmla="*/ 30 h 98"/>
                <a:gd name="T86" fmla="*/ 42 w 98"/>
                <a:gd name="T87" fmla="*/ 26 h 98"/>
                <a:gd name="T88" fmla="*/ 44 w 98"/>
                <a:gd name="T89" fmla="*/ 18 h 98"/>
                <a:gd name="T90" fmla="*/ 44 w 98"/>
                <a:gd name="T91" fmla="*/ 18 h 98"/>
                <a:gd name="T92" fmla="*/ 44 w 98"/>
                <a:gd name="T93" fmla="*/ 12 h 98"/>
                <a:gd name="T94" fmla="*/ 40 w 98"/>
                <a:gd name="T95" fmla="*/ 6 h 98"/>
                <a:gd name="T96" fmla="*/ 36 w 98"/>
                <a:gd name="T97" fmla="*/ 2 h 98"/>
                <a:gd name="T98" fmla="*/ 36 w 98"/>
                <a:gd name="T99" fmla="*/ 2 h 98"/>
                <a:gd name="T100" fmla="*/ 50 w 98"/>
                <a:gd name="T101" fmla="*/ 0 h 98"/>
                <a:gd name="T102" fmla="*/ 50 w 98"/>
                <a:gd name="T103" fmla="*/ 0 h 98"/>
                <a:gd name="T104" fmla="*/ 58 w 98"/>
                <a:gd name="T105" fmla="*/ 0 h 98"/>
                <a:gd name="T106" fmla="*/ 68 w 98"/>
                <a:gd name="T107" fmla="*/ 2 h 98"/>
                <a:gd name="T108" fmla="*/ 76 w 98"/>
                <a:gd name="T109" fmla="*/ 6 h 98"/>
                <a:gd name="T110" fmla="*/ 82 w 98"/>
                <a:gd name="T111" fmla="*/ 12 h 98"/>
                <a:gd name="T112" fmla="*/ 88 w 98"/>
                <a:gd name="T113" fmla="*/ 18 h 98"/>
                <a:gd name="T114" fmla="*/ 92 w 98"/>
                <a:gd name="T115" fmla="*/ 24 h 98"/>
                <a:gd name="T116" fmla="*/ 96 w 98"/>
                <a:gd name="T117" fmla="*/ 32 h 98"/>
                <a:gd name="T118" fmla="*/ 98 w 98"/>
                <a:gd name="T119" fmla="*/ 40 h 98"/>
                <a:gd name="T120" fmla="*/ 98 w 98"/>
                <a:gd name="T121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" h="98">
                  <a:moveTo>
                    <a:pt x="98" y="40"/>
                  </a:moveTo>
                  <a:lnTo>
                    <a:pt x="94" y="40"/>
                  </a:lnTo>
                  <a:lnTo>
                    <a:pt x="94" y="40"/>
                  </a:lnTo>
                  <a:lnTo>
                    <a:pt x="92" y="40"/>
                  </a:lnTo>
                  <a:lnTo>
                    <a:pt x="92" y="40"/>
                  </a:lnTo>
                  <a:lnTo>
                    <a:pt x="86" y="40"/>
                  </a:lnTo>
                  <a:lnTo>
                    <a:pt x="80" y="44"/>
                  </a:lnTo>
                  <a:lnTo>
                    <a:pt x="76" y="48"/>
                  </a:lnTo>
                  <a:lnTo>
                    <a:pt x="74" y="54"/>
                  </a:lnTo>
                  <a:lnTo>
                    <a:pt x="74" y="58"/>
                  </a:lnTo>
                  <a:lnTo>
                    <a:pt x="74" y="58"/>
                  </a:lnTo>
                  <a:lnTo>
                    <a:pt x="74" y="64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82" y="74"/>
                  </a:lnTo>
                  <a:lnTo>
                    <a:pt x="88" y="78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82" y="86"/>
                  </a:lnTo>
                  <a:lnTo>
                    <a:pt x="72" y="92"/>
                  </a:lnTo>
                  <a:lnTo>
                    <a:pt x="62" y="96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40" y="98"/>
                  </a:lnTo>
                  <a:lnTo>
                    <a:pt x="30" y="94"/>
                  </a:lnTo>
                  <a:lnTo>
                    <a:pt x="22" y="90"/>
                  </a:lnTo>
                  <a:lnTo>
                    <a:pt x="14" y="84"/>
                  </a:lnTo>
                  <a:lnTo>
                    <a:pt x="8" y="76"/>
                  </a:lnTo>
                  <a:lnTo>
                    <a:pt x="4" y="68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36"/>
                  </a:lnTo>
                  <a:lnTo>
                    <a:pt x="8" y="24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6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42" y="26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44" y="12"/>
                  </a:lnTo>
                  <a:lnTo>
                    <a:pt x="40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8" y="0"/>
                  </a:lnTo>
                  <a:lnTo>
                    <a:pt x="68" y="2"/>
                  </a:lnTo>
                  <a:lnTo>
                    <a:pt x="76" y="6"/>
                  </a:lnTo>
                  <a:lnTo>
                    <a:pt x="82" y="12"/>
                  </a:lnTo>
                  <a:lnTo>
                    <a:pt x="88" y="18"/>
                  </a:lnTo>
                  <a:lnTo>
                    <a:pt x="92" y="24"/>
                  </a:lnTo>
                  <a:lnTo>
                    <a:pt x="96" y="32"/>
                  </a:lnTo>
                  <a:lnTo>
                    <a:pt x="98" y="40"/>
                  </a:lnTo>
                  <a:lnTo>
                    <a:pt x="9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" name="Freeform 26"/>
            <p:cNvSpPr/>
            <p:nvPr/>
          </p:nvSpPr>
          <p:spPr bwMode="auto">
            <a:xfrm>
              <a:off x="4554538" y="1730375"/>
              <a:ext cx="60325" cy="66675"/>
            </a:xfrm>
            <a:custGeom>
              <a:avLst/>
              <a:gdLst>
                <a:gd name="T0" fmla="*/ 20 w 38"/>
                <a:gd name="T1" fmla="*/ 0 h 42"/>
                <a:gd name="T2" fmla="*/ 20 w 38"/>
                <a:gd name="T3" fmla="*/ 0 h 42"/>
                <a:gd name="T4" fmla="*/ 28 w 38"/>
                <a:gd name="T5" fmla="*/ 8 h 42"/>
                <a:gd name="T6" fmla="*/ 38 w 38"/>
                <a:gd name="T7" fmla="*/ 12 h 42"/>
                <a:gd name="T8" fmla="*/ 20 w 38"/>
                <a:gd name="T9" fmla="*/ 38 h 42"/>
                <a:gd name="T10" fmla="*/ 20 w 38"/>
                <a:gd name="T11" fmla="*/ 38 h 42"/>
                <a:gd name="T12" fmla="*/ 18 w 38"/>
                <a:gd name="T13" fmla="*/ 40 h 42"/>
                <a:gd name="T14" fmla="*/ 14 w 38"/>
                <a:gd name="T15" fmla="*/ 42 h 42"/>
                <a:gd name="T16" fmla="*/ 10 w 38"/>
                <a:gd name="T17" fmla="*/ 42 h 42"/>
                <a:gd name="T18" fmla="*/ 6 w 38"/>
                <a:gd name="T19" fmla="*/ 40 h 42"/>
                <a:gd name="T20" fmla="*/ 4 w 38"/>
                <a:gd name="T21" fmla="*/ 38 h 42"/>
                <a:gd name="T22" fmla="*/ 4 w 38"/>
                <a:gd name="T23" fmla="*/ 38 h 42"/>
                <a:gd name="T24" fmla="*/ 0 w 38"/>
                <a:gd name="T25" fmla="*/ 36 h 42"/>
                <a:gd name="T26" fmla="*/ 0 w 38"/>
                <a:gd name="T27" fmla="*/ 32 h 42"/>
                <a:gd name="T28" fmla="*/ 0 w 38"/>
                <a:gd name="T29" fmla="*/ 28 h 42"/>
                <a:gd name="T30" fmla="*/ 2 w 38"/>
                <a:gd name="T31" fmla="*/ 24 h 42"/>
                <a:gd name="T32" fmla="*/ 20 w 38"/>
                <a:gd name="T3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42">
                  <a:moveTo>
                    <a:pt x="20" y="0"/>
                  </a:moveTo>
                  <a:lnTo>
                    <a:pt x="20" y="0"/>
                  </a:lnTo>
                  <a:lnTo>
                    <a:pt x="28" y="8"/>
                  </a:lnTo>
                  <a:lnTo>
                    <a:pt x="38" y="12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8" y="40"/>
                  </a:lnTo>
                  <a:lnTo>
                    <a:pt x="14" y="42"/>
                  </a:lnTo>
                  <a:lnTo>
                    <a:pt x="10" y="42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" name="Freeform 27"/>
            <p:cNvSpPr/>
            <p:nvPr/>
          </p:nvSpPr>
          <p:spPr bwMode="auto">
            <a:xfrm>
              <a:off x="4548188" y="1543050"/>
              <a:ext cx="79375" cy="92075"/>
            </a:xfrm>
            <a:custGeom>
              <a:avLst/>
              <a:gdLst>
                <a:gd name="T0" fmla="*/ 48 w 50"/>
                <a:gd name="T1" fmla="*/ 40 h 58"/>
                <a:gd name="T2" fmla="*/ 48 w 50"/>
                <a:gd name="T3" fmla="*/ 40 h 58"/>
                <a:gd name="T4" fmla="*/ 50 w 50"/>
                <a:gd name="T5" fmla="*/ 44 h 58"/>
                <a:gd name="T6" fmla="*/ 50 w 50"/>
                <a:gd name="T7" fmla="*/ 48 h 58"/>
                <a:gd name="T8" fmla="*/ 50 w 50"/>
                <a:gd name="T9" fmla="*/ 52 h 58"/>
                <a:gd name="T10" fmla="*/ 46 w 50"/>
                <a:gd name="T11" fmla="*/ 54 h 58"/>
                <a:gd name="T12" fmla="*/ 44 w 50"/>
                <a:gd name="T13" fmla="*/ 56 h 58"/>
                <a:gd name="T14" fmla="*/ 44 w 50"/>
                <a:gd name="T15" fmla="*/ 56 h 58"/>
                <a:gd name="T16" fmla="*/ 40 w 50"/>
                <a:gd name="T17" fmla="*/ 58 h 58"/>
                <a:gd name="T18" fmla="*/ 36 w 50"/>
                <a:gd name="T19" fmla="*/ 58 h 58"/>
                <a:gd name="T20" fmla="*/ 34 w 50"/>
                <a:gd name="T21" fmla="*/ 56 h 58"/>
                <a:gd name="T22" fmla="*/ 30 w 50"/>
                <a:gd name="T23" fmla="*/ 54 h 58"/>
                <a:gd name="T24" fmla="*/ 0 w 50"/>
                <a:gd name="T25" fmla="*/ 14 h 58"/>
                <a:gd name="T26" fmla="*/ 0 w 50"/>
                <a:gd name="T27" fmla="*/ 14 h 58"/>
                <a:gd name="T28" fmla="*/ 12 w 50"/>
                <a:gd name="T29" fmla="*/ 8 h 58"/>
                <a:gd name="T30" fmla="*/ 20 w 50"/>
                <a:gd name="T31" fmla="*/ 0 h 58"/>
                <a:gd name="T32" fmla="*/ 48 w 50"/>
                <a:gd name="T33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8">
                  <a:moveTo>
                    <a:pt x="48" y="40"/>
                  </a:moveTo>
                  <a:lnTo>
                    <a:pt x="48" y="40"/>
                  </a:lnTo>
                  <a:lnTo>
                    <a:pt x="50" y="44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46" y="54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58"/>
                  </a:lnTo>
                  <a:lnTo>
                    <a:pt x="34" y="56"/>
                  </a:lnTo>
                  <a:lnTo>
                    <a:pt x="30" y="5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2" y="8"/>
                  </a:lnTo>
                  <a:lnTo>
                    <a:pt x="20" y="0"/>
                  </a:lnTo>
                  <a:lnTo>
                    <a:pt x="4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4" name="Freeform 28"/>
            <p:cNvSpPr/>
            <p:nvPr/>
          </p:nvSpPr>
          <p:spPr bwMode="auto">
            <a:xfrm>
              <a:off x="4697413" y="1663700"/>
              <a:ext cx="101600" cy="50800"/>
            </a:xfrm>
            <a:custGeom>
              <a:avLst/>
              <a:gdLst>
                <a:gd name="T0" fmla="*/ 64 w 64"/>
                <a:gd name="T1" fmla="*/ 8 h 32"/>
                <a:gd name="T2" fmla="*/ 64 w 64"/>
                <a:gd name="T3" fmla="*/ 8 h 32"/>
                <a:gd name="T4" fmla="*/ 60 w 64"/>
                <a:gd name="T5" fmla="*/ 18 h 32"/>
                <a:gd name="T6" fmla="*/ 60 w 64"/>
                <a:gd name="T7" fmla="*/ 28 h 32"/>
                <a:gd name="T8" fmla="*/ 60 w 64"/>
                <a:gd name="T9" fmla="*/ 28 h 32"/>
                <a:gd name="T10" fmla="*/ 60 w 64"/>
                <a:gd name="T11" fmla="*/ 32 h 32"/>
                <a:gd name="T12" fmla="*/ 10 w 64"/>
                <a:gd name="T13" fmla="*/ 24 h 32"/>
                <a:gd name="T14" fmla="*/ 10 w 64"/>
                <a:gd name="T15" fmla="*/ 24 h 32"/>
                <a:gd name="T16" fmla="*/ 6 w 64"/>
                <a:gd name="T17" fmla="*/ 22 h 32"/>
                <a:gd name="T18" fmla="*/ 2 w 64"/>
                <a:gd name="T19" fmla="*/ 20 h 32"/>
                <a:gd name="T20" fmla="*/ 2 w 64"/>
                <a:gd name="T21" fmla="*/ 16 h 32"/>
                <a:gd name="T22" fmla="*/ 0 w 64"/>
                <a:gd name="T23" fmla="*/ 12 h 32"/>
                <a:gd name="T24" fmla="*/ 2 w 64"/>
                <a:gd name="T25" fmla="*/ 10 h 32"/>
                <a:gd name="T26" fmla="*/ 2 w 64"/>
                <a:gd name="T27" fmla="*/ 10 h 32"/>
                <a:gd name="T28" fmla="*/ 2 w 64"/>
                <a:gd name="T29" fmla="*/ 6 h 32"/>
                <a:gd name="T30" fmla="*/ 6 w 64"/>
                <a:gd name="T31" fmla="*/ 2 h 32"/>
                <a:gd name="T32" fmla="*/ 8 w 64"/>
                <a:gd name="T33" fmla="*/ 2 h 32"/>
                <a:gd name="T34" fmla="*/ 14 w 64"/>
                <a:gd name="T35" fmla="*/ 0 h 32"/>
                <a:gd name="T36" fmla="*/ 64 w 64"/>
                <a:gd name="T3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2">
                  <a:moveTo>
                    <a:pt x="64" y="8"/>
                  </a:moveTo>
                  <a:lnTo>
                    <a:pt x="64" y="8"/>
                  </a:lnTo>
                  <a:lnTo>
                    <a:pt x="60" y="1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0" y="3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6" y="22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6"/>
                  </a:lnTo>
                  <a:lnTo>
                    <a:pt x="6" y="2"/>
                  </a:lnTo>
                  <a:lnTo>
                    <a:pt x="8" y="2"/>
                  </a:lnTo>
                  <a:lnTo>
                    <a:pt x="14" y="0"/>
                  </a:lnTo>
                  <a:lnTo>
                    <a:pt x="6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5" name="Freeform 29"/>
            <p:cNvSpPr/>
            <p:nvPr/>
          </p:nvSpPr>
          <p:spPr bwMode="auto">
            <a:xfrm>
              <a:off x="4481513" y="1758950"/>
              <a:ext cx="130175" cy="127000"/>
            </a:xfrm>
            <a:custGeom>
              <a:avLst/>
              <a:gdLst>
                <a:gd name="T0" fmla="*/ 72 w 82"/>
                <a:gd name="T1" fmla="*/ 24 h 80"/>
                <a:gd name="T2" fmla="*/ 72 w 82"/>
                <a:gd name="T3" fmla="*/ 24 h 80"/>
                <a:gd name="T4" fmla="*/ 66 w 82"/>
                <a:gd name="T5" fmla="*/ 30 h 80"/>
                <a:gd name="T6" fmla="*/ 58 w 82"/>
                <a:gd name="T7" fmla="*/ 32 h 80"/>
                <a:gd name="T8" fmla="*/ 58 w 82"/>
                <a:gd name="T9" fmla="*/ 32 h 80"/>
                <a:gd name="T10" fmla="*/ 52 w 82"/>
                <a:gd name="T11" fmla="*/ 30 h 80"/>
                <a:gd name="T12" fmla="*/ 48 w 82"/>
                <a:gd name="T13" fmla="*/ 28 h 80"/>
                <a:gd name="T14" fmla="*/ 46 w 82"/>
                <a:gd name="T15" fmla="*/ 26 h 80"/>
                <a:gd name="T16" fmla="*/ 46 w 82"/>
                <a:gd name="T17" fmla="*/ 26 h 80"/>
                <a:gd name="T18" fmla="*/ 40 w 82"/>
                <a:gd name="T19" fmla="*/ 22 h 80"/>
                <a:gd name="T20" fmla="*/ 38 w 82"/>
                <a:gd name="T21" fmla="*/ 14 h 80"/>
                <a:gd name="T22" fmla="*/ 38 w 82"/>
                <a:gd name="T23" fmla="*/ 8 h 80"/>
                <a:gd name="T24" fmla="*/ 42 w 82"/>
                <a:gd name="T25" fmla="*/ 2 h 80"/>
                <a:gd name="T26" fmla="*/ 44 w 82"/>
                <a:gd name="T27" fmla="*/ 0 h 80"/>
                <a:gd name="T28" fmla="*/ 44 w 82"/>
                <a:gd name="T29" fmla="*/ 0 h 80"/>
                <a:gd name="T30" fmla="*/ 40 w 82"/>
                <a:gd name="T31" fmla="*/ 0 h 80"/>
                <a:gd name="T32" fmla="*/ 40 w 82"/>
                <a:gd name="T33" fmla="*/ 0 h 80"/>
                <a:gd name="T34" fmla="*/ 32 w 82"/>
                <a:gd name="T35" fmla="*/ 0 h 80"/>
                <a:gd name="T36" fmla="*/ 24 w 82"/>
                <a:gd name="T37" fmla="*/ 2 h 80"/>
                <a:gd name="T38" fmla="*/ 18 w 82"/>
                <a:gd name="T39" fmla="*/ 6 h 80"/>
                <a:gd name="T40" fmla="*/ 12 w 82"/>
                <a:gd name="T41" fmla="*/ 12 h 80"/>
                <a:gd name="T42" fmla="*/ 8 w 82"/>
                <a:gd name="T43" fmla="*/ 18 h 80"/>
                <a:gd name="T44" fmla="*/ 4 w 82"/>
                <a:gd name="T45" fmla="*/ 24 h 80"/>
                <a:gd name="T46" fmla="*/ 2 w 82"/>
                <a:gd name="T47" fmla="*/ 32 h 80"/>
                <a:gd name="T48" fmla="*/ 0 w 82"/>
                <a:gd name="T49" fmla="*/ 40 h 80"/>
                <a:gd name="T50" fmla="*/ 0 w 82"/>
                <a:gd name="T51" fmla="*/ 40 h 80"/>
                <a:gd name="T52" fmla="*/ 2 w 82"/>
                <a:gd name="T53" fmla="*/ 48 h 80"/>
                <a:gd name="T54" fmla="*/ 4 w 82"/>
                <a:gd name="T55" fmla="*/ 56 h 80"/>
                <a:gd name="T56" fmla="*/ 8 w 82"/>
                <a:gd name="T57" fmla="*/ 62 h 80"/>
                <a:gd name="T58" fmla="*/ 12 w 82"/>
                <a:gd name="T59" fmla="*/ 68 h 80"/>
                <a:gd name="T60" fmla="*/ 18 w 82"/>
                <a:gd name="T61" fmla="*/ 74 h 80"/>
                <a:gd name="T62" fmla="*/ 24 w 82"/>
                <a:gd name="T63" fmla="*/ 76 h 80"/>
                <a:gd name="T64" fmla="*/ 32 w 82"/>
                <a:gd name="T65" fmla="*/ 80 h 80"/>
                <a:gd name="T66" fmla="*/ 40 w 82"/>
                <a:gd name="T67" fmla="*/ 80 h 80"/>
                <a:gd name="T68" fmla="*/ 40 w 82"/>
                <a:gd name="T69" fmla="*/ 80 h 80"/>
                <a:gd name="T70" fmla="*/ 48 w 82"/>
                <a:gd name="T71" fmla="*/ 80 h 80"/>
                <a:gd name="T72" fmla="*/ 56 w 82"/>
                <a:gd name="T73" fmla="*/ 76 h 80"/>
                <a:gd name="T74" fmla="*/ 64 w 82"/>
                <a:gd name="T75" fmla="*/ 74 h 80"/>
                <a:gd name="T76" fmla="*/ 70 w 82"/>
                <a:gd name="T77" fmla="*/ 68 h 80"/>
                <a:gd name="T78" fmla="*/ 74 w 82"/>
                <a:gd name="T79" fmla="*/ 62 h 80"/>
                <a:gd name="T80" fmla="*/ 78 w 82"/>
                <a:gd name="T81" fmla="*/ 56 h 80"/>
                <a:gd name="T82" fmla="*/ 80 w 82"/>
                <a:gd name="T83" fmla="*/ 48 h 80"/>
                <a:gd name="T84" fmla="*/ 82 w 82"/>
                <a:gd name="T85" fmla="*/ 40 h 80"/>
                <a:gd name="T86" fmla="*/ 82 w 82"/>
                <a:gd name="T87" fmla="*/ 40 h 80"/>
                <a:gd name="T88" fmla="*/ 80 w 82"/>
                <a:gd name="T89" fmla="*/ 28 h 80"/>
                <a:gd name="T90" fmla="*/ 76 w 82"/>
                <a:gd name="T91" fmla="*/ 20 h 80"/>
                <a:gd name="T92" fmla="*/ 72 w 82"/>
                <a:gd name="T93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80">
                  <a:moveTo>
                    <a:pt x="72" y="24"/>
                  </a:moveTo>
                  <a:lnTo>
                    <a:pt x="72" y="24"/>
                  </a:lnTo>
                  <a:lnTo>
                    <a:pt x="66" y="30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52" y="30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0" y="22"/>
                  </a:lnTo>
                  <a:lnTo>
                    <a:pt x="38" y="14"/>
                  </a:lnTo>
                  <a:lnTo>
                    <a:pt x="38" y="8"/>
                  </a:lnTo>
                  <a:lnTo>
                    <a:pt x="42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8" y="18"/>
                  </a:lnTo>
                  <a:lnTo>
                    <a:pt x="4" y="24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4" y="56"/>
                  </a:lnTo>
                  <a:lnTo>
                    <a:pt x="8" y="62"/>
                  </a:lnTo>
                  <a:lnTo>
                    <a:pt x="12" y="68"/>
                  </a:lnTo>
                  <a:lnTo>
                    <a:pt x="18" y="74"/>
                  </a:lnTo>
                  <a:lnTo>
                    <a:pt x="24" y="76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40" y="80"/>
                  </a:lnTo>
                  <a:lnTo>
                    <a:pt x="48" y="80"/>
                  </a:lnTo>
                  <a:lnTo>
                    <a:pt x="56" y="76"/>
                  </a:lnTo>
                  <a:lnTo>
                    <a:pt x="64" y="74"/>
                  </a:lnTo>
                  <a:lnTo>
                    <a:pt x="70" y="68"/>
                  </a:lnTo>
                  <a:lnTo>
                    <a:pt x="74" y="62"/>
                  </a:lnTo>
                  <a:lnTo>
                    <a:pt x="78" y="56"/>
                  </a:lnTo>
                  <a:lnTo>
                    <a:pt x="80" y="48"/>
                  </a:lnTo>
                  <a:lnTo>
                    <a:pt x="82" y="40"/>
                  </a:lnTo>
                  <a:lnTo>
                    <a:pt x="82" y="40"/>
                  </a:lnTo>
                  <a:lnTo>
                    <a:pt x="80" y="28"/>
                  </a:lnTo>
                  <a:lnTo>
                    <a:pt x="76" y="20"/>
                  </a:lnTo>
                  <a:lnTo>
                    <a:pt x="7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" name="Freeform 30"/>
            <p:cNvSpPr/>
            <p:nvPr/>
          </p:nvSpPr>
          <p:spPr bwMode="auto">
            <a:xfrm>
              <a:off x="4446588" y="1416050"/>
              <a:ext cx="142875" cy="146050"/>
            </a:xfrm>
            <a:custGeom>
              <a:avLst/>
              <a:gdLst>
                <a:gd name="T0" fmla="*/ 44 w 90"/>
                <a:gd name="T1" fmla="*/ 0 h 92"/>
                <a:gd name="T2" fmla="*/ 44 w 90"/>
                <a:gd name="T3" fmla="*/ 0 h 92"/>
                <a:gd name="T4" fmla="*/ 36 w 90"/>
                <a:gd name="T5" fmla="*/ 2 h 92"/>
                <a:gd name="T6" fmla="*/ 26 w 90"/>
                <a:gd name="T7" fmla="*/ 4 h 92"/>
                <a:gd name="T8" fmla="*/ 20 w 90"/>
                <a:gd name="T9" fmla="*/ 8 h 92"/>
                <a:gd name="T10" fmla="*/ 12 w 90"/>
                <a:gd name="T11" fmla="*/ 14 h 92"/>
                <a:gd name="T12" fmla="*/ 6 w 90"/>
                <a:gd name="T13" fmla="*/ 20 h 92"/>
                <a:gd name="T14" fmla="*/ 2 w 90"/>
                <a:gd name="T15" fmla="*/ 28 h 92"/>
                <a:gd name="T16" fmla="*/ 0 w 90"/>
                <a:gd name="T17" fmla="*/ 38 h 92"/>
                <a:gd name="T18" fmla="*/ 0 w 90"/>
                <a:gd name="T19" fmla="*/ 46 h 92"/>
                <a:gd name="T20" fmla="*/ 0 w 90"/>
                <a:gd name="T21" fmla="*/ 46 h 92"/>
                <a:gd name="T22" fmla="*/ 0 w 90"/>
                <a:gd name="T23" fmla="*/ 56 h 92"/>
                <a:gd name="T24" fmla="*/ 2 w 90"/>
                <a:gd name="T25" fmla="*/ 64 h 92"/>
                <a:gd name="T26" fmla="*/ 6 w 90"/>
                <a:gd name="T27" fmla="*/ 72 h 92"/>
                <a:gd name="T28" fmla="*/ 12 w 90"/>
                <a:gd name="T29" fmla="*/ 78 h 92"/>
                <a:gd name="T30" fmla="*/ 20 w 90"/>
                <a:gd name="T31" fmla="*/ 84 h 92"/>
                <a:gd name="T32" fmla="*/ 26 w 90"/>
                <a:gd name="T33" fmla="*/ 88 h 92"/>
                <a:gd name="T34" fmla="*/ 36 w 90"/>
                <a:gd name="T35" fmla="*/ 90 h 92"/>
                <a:gd name="T36" fmla="*/ 44 w 90"/>
                <a:gd name="T37" fmla="*/ 92 h 92"/>
                <a:gd name="T38" fmla="*/ 44 w 90"/>
                <a:gd name="T39" fmla="*/ 92 h 92"/>
                <a:gd name="T40" fmla="*/ 54 w 90"/>
                <a:gd name="T41" fmla="*/ 90 h 92"/>
                <a:gd name="T42" fmla="*/ 62 w 90"/>
                <a:gd name="T43" fmla="*/ 88 h 92"/>
                <a:gd name="T44" fmla="*/ 70 w 90"/>
                <a:gd name="T45" fmla="*/ 84 h 92"/>
                <a:gd name="T46" fmla="*/ 76 w 90"/>
                <a:gd name="T47" fmla="*/ 78 h 92"/>
                <a:gd name="T48" fmla="*/ 82 w 90"/>
                <a:gd name="T49" fmla="*/ 72 h 92"/>
                <a:gd name="T50" fmla="*/ 86 w 90"/>
                <a:gd name="T51" fmla="*/ 64 h 92"/>
                <a:gd name="T52" fmla="*/ 90 w 90"/>
                <a:gd name="T53" fmla="*/ 56 h 92"/>
                <a:gd name="T54" fmla="*/ 90 w 90"/>
                <a:gd name="T55" fmla="*/ 46 h 92"/>
                <a:gd name="T56" fmla="*/ 90 w 90"/>
                <a:gd name="T57" fmla="*/ 46 h 92"/>
                <a:gd name="T58" fmla="*/ 90 w 90"/>
                <a:gd name="T59" fmla="*/ 38 h 92"/>
                <a:gd name="T60" fmla="*/ 86 w 90"/>
                <a:gd name="T61" fmla="*/ 28 h 92"/>
                <a:gd name="T62" fmla="*/ 82 w 90"/>
                <a:gd name="T63" fmla="*/ 20 h 92"/>
                <a:gd name="T64" fmla="*/ 76 w 90"/>
                <a:gd name="T65" fmla="*/ 14 h 92"/>
                <a:gd name="T66" fmla="*/ 70 w 90"/>
                <a:gd name="T67" fmla="*/ 8 h 92"/>
                <a:gd name="T68" fmla="*/ 62 w 90"/>
                <a:gd name="T69" fmla="*/ 4 h 92"/>
                <a:gd name="T70" fmla="*/ 54 w 90"/>
                <a:gd name="T71" fmla="*/ 2 h 92"/>
                <a:gd name="T72" fmla="*/ 44 w 90"/>
                <a:gd name="T73" fmla="*/ 0 h 92"/>
                <a:gd name="T74" fmla="*/ 44 w 90"/>
                <a:gd name="T7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2">
                  <a:moveTo>
                    <a:pt x="44" y="0"/>
                  </a:moveTo>
                  <a:lnTo>
                    <a:pt x="44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20" y="8"/>
                  </a:lnTo>
                  <a:lnTo>
                    <a:pt x="12" y="14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6" y="72"/>
                  </a:lnTo>
                  <a:lnTo>
                    <a:pt x="12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6" y="90"/>
                  </a:lnTo>
                  <a:lnTo>
                    <a:pt x="44" y="92"/>
                  </a:lnTo>
                  <a:lnTo>
                    <a:pt x="44" y="92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6" y="78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90" y="56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90" y="38"/>
                  </a:lnTo>
                  <a:lnTo>
                    <a:pt x="86" y="28"/>
                  </a:lnTo>
                  <a:lnTo>
                    <a:pt x="82" y="20"/>
                  </a:lnTo>
                  <a:lnTo>
                    <a:pt x="76" y="14"/>
                  </a:lnTo>
                  <a:lnTo>
                    <a:pt x="70" y="8"/>
                  </a:lnTo>
                  <a:lnTo>
                    <a:pt x="62" y="4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7" name="Freeform 31"/>
            <p:cNvSpPr/>
            <p:nvPr/>
          </p:nvSpPr>
          <p:spPr bwMode="auto">
            <a:xfrm>
              <a:off x="4802188" y="1631950"/>
              <a:ext cx="171450" cy="168275"/>
            </a:xfrm>
            <a:custGeom>
              <a:avLst/>
              <a:gdLst>
                <a:gd name="T0" fmla="*/ 58 w 108"/>
                <a:gd name="T1" fmla="*/ 0 h 106"/>
                <a:gd name="T2" fmla="*/ 58 w 108"/>
                <a:gd name="T3" fmla="*/ 0 h 106"/>
                <a:gd name="T4" fmla="*/ 48 w 108"/>
                <a:gd name="T5" fmla="*/ 0 h 106"/>
                <a:gd name="T6" fmla="*/ 36 w 108"/>
                <a:gd name="T7" fmla="*/ 2 h 106"/>
                <a:gd name="T8" fmla="*/ 28 w 108"/>
                <a:gd name="T9" fmla="*/ 6 h 106"/>
                <a:gd name="T10" fmla="*/ 18 w 108"/>
                <a:gd name="T11" fmla="*/ 12 h 106"/>
                <a:gd name="T12" fmla="*/ 12 w 108"/>
                <a:gd name="T13" fmla="*/ 20 h 106"/>
                <a:gd name="T14" fmla="*/ 6 w 108"/>
                <a:gd name="T15" fmla="*/ 28 h 106"/>
                <a:gd name="T16" fmla="*/ 2 w 108"/>
                <a:gd name="T17" fmla="*/ 38 h 106"/>
                <a:gd name="T18" fmla="*/ 0 w 108"/>
                <a:gd name="T19" fmla="*/ 48 h 106"/>
                <a:gd name="T20" fmla="*/ 0 w 108"/>
                <a:gd name="T21" fmla="*/ 48 h 106"/>
                <a:gd name="T22" fmla="*/ 0 w 108"/>
                <a:gd name="T23" fmla="*/ 60 h 106"/>
                <a:gd name="T24" fmla="*/ 2 w 108"/>
                <a:gd name="T25" fmla="*/ 70 h 106"/>
                <a:gd name="T26" fmla="*/ 8 w 108"/>
                <a:gd name="T27" fmla="*/ 80 h 106"/>
                <a:gd name="T28" fmla="*/ 14 w 108"/>
                <a:gd name="T29" fmla="*/ 88 h 106"/>
                <a:gd name="T30" fmla="*/ 20 w 108"/>
                <a:gd name="T31" fmla="*/ 96 h 106"/>
                <a:gd name="T32" fmla="*/ 30 w 108"/>
                <a:gd name="T33" fmla="*/ 102 h 106"/>
                <a:gd name="T34" fmla="*/ 40 w 108"/>
                <a:gd name="T35" fmla="*/ 104 h 106"/>
                <a:gd name="T36" fmla="*/ 50 w 108"/>
                <a:gd name="T37" fmla="*/ 106 h 106"/>
                <a:gd name="T38" fmla="*/ 50 w 108"/>
                <a:gd name="T39" fmla="*/ 106 h 106"/>
                <a:gd name="T40" fmla="*/ 62 w 108"/>
                <a:gd name="T41" fmla="*/ 106 h 106"/>
                <a:gd name="T42" fmla="*/ 72 w 108"/>
                <a:gd name="T43" fmla="*/ 104 h 106"/>
                <a:gd name="T44" fmla="*/ 80 w 108"/>
                <a:gd name="T45" fmla="*/ 100 h 106"/>
                <a:gd name="T46" fmla="*/ 90 w 108"/>
                <a:gd name="T47" fmla="*/ 94 h 106"/>
                <a:gd name="T48" fmla="*/ 96 w 108"/>
                <a:gd name="T49" fmla="*/ 86 h 106"/>
                <a:gd name="T50" fmla="*/ 102 w 108"/>
                <a:gd name="T51" fmla="*/ 78 h 106"/>
                <a:gd name="T52" fmla="*/ 106 w 108"/>
                <a:gd name="T53" fmla="*/ 68 h 106"/>
                <a:gd name="T54" fmla="*/ 108 w 108"/>
                <a:gd name="T55" fmla="*/ 56 h 106"/>
                <a:gd name="T56" fmla="*/ 108 w 108"/>
                <a:gd name="T57" fmla="*/ 56 h 106"/>
                <a:gd name="T58" fmla="*/ 108 w 108"/>
                <a:gd name="T59" fmla="*/ 46 h 106"/>
                <a:gd name="T60" fmla="*/ 106 w 108"/>
                <a:gd name="T61" fmla="*/ 36 h 106"/>
                <a:gd name="T62" fmla="*/ 102 w 108"/>
                <a:gd name="T63" fmla="*/ 26 h 106"/>
                <a:gd name="T64" fmla="*/ 96 w 108"/>
                <a:gd name="T65" fmla="*/ 18 h 106"/>
                <a:gd name="T66" fmla="*/ 88 w 108"/>
                <a:gd name="T67" fmla="*/ 10 h 106"/>
                <a:gd name="T68" fmla="*/ 78 w 108"/>
                <a:gd name="T69" fmla="*/ 4 h 106"/>
                <a:gd name="T70" fmla="*/ 70 w 108"/>
                <a:gd name="T71" fmla="*/ 0 h 106"/>
                <a:gd name="T72" fmla="*/ 58 w 108"/>
                <a:gd name="T73" fmla="*/ 0 h 106"/>
                <a:gd name="T74" fmla="*/ 58 w 108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106">
                  <a:moveTo>
                    <a:pt x="58" y="0"/>
                  </a:moveTo>
                  <a:lnTo>
                    <a:pt x="58" y="0"/>
                  </a:lnTo>
                  <a:lnTo>
                    <a:pt x="48" y="0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18" y="12"/>
                  </a:lnTo>
                  <a:lnTo>
                    <a:pt x="12" y="20"/>
                  </a:lnTo>
                  <a:lnTo>
                    <a:pt x="6" y="28"/>
                  </a:lnTo>
                  <a:lnTo>
                    <a:pt x="2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2" y="70"/>
                  </a:lnTo>
                  <a:lnTo>
                    <a:pt x="8" y="80"/>
                  </a:lnTo>
                  <a:lnTo>
                    <a:pt x="14" y="88"/>
                  </a:lnTo>
                  <a:lnTo>
                    <a:pt x="20" y="96"/>
                  </a:lnTo>
                  <a:lnTo>
                    <a:pt x="30" y="102"/>
                  </a:lnTo>
                  <a:lnTo>
                    <a:pt x="40" y="104"/>
                  </a:lnTo>
                  <a:lnTo>
                    <a:pt x="50" y="106"/>
                  </a:lnTo>
                  <a:lnTo>
                    <a:pt x="50" y="106"/>
                  </a:lnTo>
                  <a:lnTo>
                    <a:pt x="62" y="106"/>
                  </a:lnTo>
                  <a:lnTo>
                    <a:pt x="72" y="104"/>
                  </a:lnTo>
                  <a:lnTo>
                    <a:pt x="80" y="100"/>
                  </a:lnTo>
                  <a:lnTo>
                    <a:pt x="90" y="94"/>
                  </a:lnTo>
                  <a:lnTo>
                    <a:pt x="96" y="86"/>
                  </a:lnTo>
                  <a:lnTo>
                    <a:pt x="102" y="78"/>
                  </a:lnTo>
                  <a:lnTo>
                    <a:pt x="106" y="68"/>
                  </a:lnTo>
                  <a:lnTo>
                    <a:pt x="108" y="56"/>
                  </a:lnTo>
                  <a:lnTo>
                    <a:pt x="108" y="56"/>
                  </a:lnTo>
                  <a:lnTo>
                    <a:pt x="108" y="46"/>
                  </a:lnTo>
                  <a:lnTo>
                    <a:pt x="106" y="36"/>
                  </a:lnTo>
                  <a:lnTo>
                    <a:pt x="102" y="26"/>
                  </a:lnTo>
                  <a:lnTo>
                    <a:pt x="96" y="18"/>
                  </a:lnTo>
                  <a:lnTo>
                    <a:pt x="88" y="10"/>
                  </a:lnTo>
                  <a:lnTo>
                    <a:pt x="78" y="4"/>
                  </a:lnTo>
                  <a:lnTo>
                    <a:pt x="70" y="0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79512" y="0"/>
            <a:ext cx="8357480" cy="240485"/>
          </a:xfrm>
        </p:spPr>
        <p:txBody>
          <a:bodyPr/>
          <a:lstStyle/>
          <a:p>
            <a:r>
              <a:rPr lang="zh-CN" altLang="en-US" sz="2400" dirty="0" smtClean="0">
                <a:latin typeface="+mn-ea"/>
              </a:rPr>
              <a:t>通常，可采用自顶向下的方法，在理解程序的基础上，</a:t>
            </a:r>
            <a:br>
              <a:rPr lang="zh-CN" altLang="en-US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(1) </a:t>
            </a:r>
            <a:r>
              <a:rPr lang="zh-CN" altLang="en-US" sz="2400" dirty="0" smtClean="0">
                <a:latin typeface="+mn-ea"/>
              </a:rPr>
              <a:t>研究程序的各个模块、模块的接口、及数据库，从全局的观点，提出修改计划。</a:t>
            </a:r>
          </a:p>
          <a:p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 smtClean="0">
                <a:latin typeface="+mn-ea"/>
              </a:rPr>
              <a:t>2) </a:t>
            </a:r>
            <a:r>
              <a:rPr lang="zh-CN" altLang="en-US" sz="2400" dirty="0" smtClean="0">
                <a:latin typeface="+mn-ea"/>
              </a:rPr>
              <a:t>依次地把要修改的、以及那些受修改影响的模块和数据结构分离出来。为此，要</a:t>
            </a:r>
          </a:p>
          <a:p>
            <a:r>
              <a:rPr lang="en-US" altLang="zh-CN" sz="2400" dirty="0" smtClean="0">
                <a:latin typeface="+mn-ea"/>
              </a:rPr>
              <a:t>--</a:t>
            </a:r>
            <a:r>
              <a:rPr lang="zh-CN" altLang="en-US" sz="2400" dirty="0" smtClean="0">
                <a:latin typeface="+mn-ea"/>
              </a:rPr>
              <a:t>识别</a:t>
            </a:r>
            <a:r>
              <a:rPr lang="zh-CN" altLang="en-US" sz="2400" dirty="0" smtClean="0">
                <a:latin typeface="+mn-ea"/>
              </a:rPr>
              <a:t>受修改影响的数据；</a:t>
            </a:r>
          </a:p>
          <a:p>
            <a:r>
              <a:rPr lang="en-US" altLang="zh-CN" sz="2400" dirty="0" smtClean="0">
                <a:latin typeface="+mn-ea"/>
              </a:rPr>
              <a:t>--</a:t>
            </a:r>
            <a:r>
              <a:rPr lang="zh-CN" altLang="en-US" sz="2400" dirty="0" smtClean="0">
                <a:latin typeface="+mn-ea"/>
              </a:rPr>
              <a:t>识别</a:t>
            </a:r>
            <a:r>
              <a:rPr lang="zh-CN" altLang="en-US" sz="2400" dirty="0" smtClean="0">
                <a:latin typeface="+mn-ea"/>
              </a:rPr>
              <a:t>使用这些数据的程序模块</a:t>
            </a:r>
            <a:r>
              <a:rPr lang="zh-CN" altLang="en-US" sz="2400" dirty="0" smtClean="0">
                <a:latin typeface="+mn-ea"/>
              </a:rPr>
              <a:t>；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--</a:t>
            </a:r>
            <a:r>
              <a:rPr lang="zh-CN" altLang="en-US" sz="2400" dirty="0" smtClean="0">
                <a:latin typeface="+mn-ea"/>
              </a:rPr>
              <a:t>对于</a:t>
            </a:r>
            <a:r>
              <a:rPr lang="zh-CN" altLang="en-US" sz="2400" dirty="0" smtClean="0">
                <a:latin typeface="+mn-ea"/>
              </a:rPr>
              <a:t>上面程序模块，按是产生数据、修改数据、还是删除数据进行分类</a:t>
            </a:r>
            <a:r>
              <a:rPr lang="zh-CN" altLang="en-US" sz="2400" dirty="0" smtClean="0">
                <a:latin typeface="+mn-ea"/>
              </a:rPr>
              <a:t>；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--</a:t>
            </a:r>
            <a:r>
              <a:rPr lang="zh-CN" altLang="en-US" sz="2400" dirty="0" smtClean="0">
                <a:latin typeface="+mn-ea"/>
              </a:rPr>
              <a:t>识别</a:t>
            </a:r>
            <a:r>
              <a:rPr lang="zh-CN" altLang="en-US" sz="2400" dirty="0" smtClean="0">
                <a:latin typeface="+mn-ea"/>
              </a:rPr>
              <a:t>对这些数据元素的外部控制信息；</a:t>
            </a:r>
          </a:p>
          <a:p>
            <a:r>
              <a:rPr lang="en-US" altLang="zh-CN" sz="2400" dirty="0" smtClean="0">
                <a:latin typeface="+mn-ea"/>
              </a:rPr>
              <a:t>--</a:t>
            </a:r>
            <a:r>
              <a:rPr lang="zh-CN" altLang="en-US" sz="2400" dirty="0" smtClean="0">
                <a:latin typeface="+mn-ea"/>
              </a:rPr>
              <a:t>识别</a:t>
            </a:r>
            <a:r>
              <a:rPr lang="zh-CN" altLang="en-US" sz="2400" dirty="0" smtClean="0">
                <a:latin typeface="+mn-ea"/>
              </a:rPr>
              <a:t>编辑和检查这些数据元素的地方；</a:t>
            </a:r>
          </a:p>
          <a:p>
            <a:r>
              <a:rPr lang="en-US" altLang="zh-CN" sz="2400" dirty="0" smtClean="0">
                <a:latin typeface="+mn-ea"/>
              </a:rPr>
              <a:t>--</a:t>
            </a:r>
            <a:r>
              <a:rPr lang="zh-CN" altLang="en-US" sz="2400" dirty="0" smtClean="0">
                <a:latin typeface="+mn-ea"/>
              </a:rPr>
              <a:t>隔离</a:t>
            </a:r>
            <a:r>
              <a:rPr lang="zh-CN" altLang="en-US" sz="2400" dirty="0" smtClean="0">
                <a:latin typeface="+mn-ea"/>
              </a:rPr>
              <a:t>要修改的部分；</a:t>
            </a:r>
          </a:p>
          <a:p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0"/>
            <a:ext cx="8357480" cy="240485"/>
          </a:xfrm>
        </p:spPr>
        <p:txBody>
          <a:bodyPr/>
          <a:lstStyle/>
          <a:p>
            <a:r>
              <a:rPr lang="en-US" altLang="zh-CN" sz="2400" dirty="0" smtClean="0"/>
              <a:t>(3) </a:t>
            </a:r>
            <a:r>
              <a:rPr lang="zh-CN" altLang="en-US" sz="2400" dirty="0" smtClean="0"/>
              <a:t>详细地分析要修改的、以及那些受变更影响的模块和数据结构的内部细节，设计修改计划，标明新逻辑及要改动的现有逻辑。</a:t>
            </a:r>
          </a:p>
          <a:p>
            <a:r>
              <a:rPr lang="en-US" altLang="zh-CN" sz="2400" dirty="0" smtClean="0"/>
              <a:t>(4) </a:t>
            </a:r>
            <a:r>
              <a:rPr lang="zh-CN" altLang="en-US" sz="2400" dirty="0" smtClean="0"/>
              <a:t>向用户提供回避措施。用户的某些业务因软件中发生问题而中断，为不让系统长时间停止运行，需把问题局部化，在可能的范围内继续开展业务</a:t>
            </a:r>
            <a:r>
              <a:rPr lang="zh-CN" altLang="en-US" sz="2400" dirty="0" smtClean="0"/>
              <a:t>。可以</a:t>
            </a:r>
            <a:r>
              <a:rPr lang="zh-CN" altLang="en-US" sz="2400" dirty="0" smtClean="0"/>
              <a:t>采取的措施有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 smtClean="0"/>
              <a:t>① 查找问题原因，可能情况有：</a:t>
            </a:r>
          </a:p>
          <a:p>
            <a:r>
              <a:rPr lang="zh-CN" altLang="en-US" sz="2400" dirty="0" smtClean="0"/>
              <a:t>	</a:t>
            </a:r>
            <a:r>
              <a:rPr lang="zh-CN" altLang="en-US" sz="2400" dirty="0" smtClean="0"/>
              <a:t>  意外</a:t>
            </a:r>
            <a:r>
              <a:rPr lang="zh-CN" altLang="en-US" sz="2400" dirty="0" smtClean="0"/>
              <a:t>停机</a:t>
            </a:r>
          </a:p>
          <a:p>
            <a:r>
              <a:rPr lang="zh-CN" altLang="en-US" sz="2400" dirty="0" smtClean="0"/>
              <a:t>	  安装的期限到期</a:t>
            </a:r>
          </a:p>
          <a:p>
            <a:r>
              <a:rPr lang="zh-CN" altLang="en-US" sz="2400" dirty="0" smtClean="0"/>
              <a:t>	  系统运行中发现错误</a:t>
            </a:r>
          </a:p>
          <a:p>
            <a:r>
              <a:rPr lang="zh-CN" altLang="en-US" sz="2400" dirty="0" smtClean="0"/>
              <a:t>②  如果弄清了问题的原因，可通过临时修改或改变运行控制以回避在系统运行时产生的问题。</a:t>
            </a:r>
          </a:p>
          <a:p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修改代码，以适应变化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699542"/>
            <a:ext cx="8357480" cy="240485"/>
          </a:xfrm>
        </p:spPr>
        <p:txBody>
          <a:bodyPr/>
          <a:lstStyle/>
          <a:p>
            <a:r>
              <a:rPr lang="zh-CN" altLang="en-US" sz="2400" dirty="0" smtClean="0">
                <a:latin typeface="+mn-ea"/>
              </a:rPr>
              <a:t>在修改时，要求：     </a:t>
            </a:r>
            <a:br>
              <a:rPr lang="zh-CN" altLang="en-US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(1) </a:t>
            </a:r>
            <a:r>
              <a:rPr lang="zh-CN" altLang="en-US" sz="2400" dirty="0" smtClean="0">
                <a:latin typeface="+mn-ea"/>
              </a:rPr>
              <a:t>正确、有效地编写修改代码；</a:t>
            </a:r>
            <a:br>
              <a:rPr lang="zh-CN" altLang="en-US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(2) </a:t>
            </a:r>
            <a:r>
              <a:rPr lang="zh-CN" altLang="en-US" sz="2400" dirty="0" smtClean="0">
                <a:latin typeface="+mn-ea"/>
              </a:rPr>
              <a:t>要谨慎地修改程序，尽量保持程序的风格及格式，要在程序清单上注明改动的指令；</a:t>
            </a:r>
            <a:br>
              <a:rPr lang="zh-CN" altLang="en-US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(3) </a:t>
            </a:r>
            <a:r>
              <a:rPr lang="zh-CN" altLang="en-US" sz="2400" dirty="0" smtClean="0">
                <a:latin typeface="+mn-ea"/>
              </a:rPr>
              <a:t>不要删除程序语句，除非完全肯定它是无用的；</a:t>
            </a:r>
            <a:br>
              <a:rPr lang="zh-CN" altLang="en-US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(4) </a:t>
            </a:r>
            <a:r>
              <a:rPr lang="zh-CN" altLang="en-US" sz="2400" dirty="0" smtClean="0">
                <a:latin typeface="+mn-ea"/>
              </a:rPr>
              <a:t>不要试图共用程序中已有的临时变量或工作区，为了避免冲突或混淆用途，应设置自己的</a:t>
            </a:r>
            <a:r>
              <a:rPr lang="zh-CN" altLang="en-US" sz="2400" dirty="0" smtClean="0">
                <a:latin typeface="+mn-ea"/>
              </a:rPr>
              <a:t>变量；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 smtClean="0">
                <a:latin typeface="+mn-ea"/>
              </a:rPr>
              <a:t>5) </a:t>
            </a:r>
            <a:r>
              <a:rPr lang="zh-CN" altLang="en-US" sz="2400" dirty="0" smtClean="0">
                <a:latin typeface="+mn-ea"/>
              </a:rPr>
              <a:t>插入错误检测语句；</a:t>
            </a:r>
            <a:br>
              <a:rPr lang="zh-CN" altLang="en-US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(6) </a:t>
            </a:r>
            <a:r>
              <a:rPr lang="zh-CN" altLang="en-US" sz="2400" dirty="0" smtClean="0">
                <a:latin typeface="+mn-ea"/>
              </a:rPr>
              <a:t>在修改过程中做好修改的详细记录，消除变更中任何有害的副作用（波动效应）； </a:t>
            </a:r>
            <a:br>
              <a:rPr lang="zh-CN" altLang="en-US" sz="2400" dirty="0" smtClean="0">
                <a:latin typeface="+mn-ea"/>
              </a:rPr>
            </a:b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1520" y="771550"/>
            <a:ext cx="8357479" cy="459836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修改程序的副作用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51520" y="1851670"/>
            <a:ext cx="8357480" cy="240485"/>
          </a:xfrm>
        </p:spPr>
        <p:txBody>
          <a:bodyPr/>
          <a:lstStyle/>
          <a:p>
            <a:r>
              <a:rPr lang="zh-CN" altLang="en-US" sz="2400" dirty="0" smtClean="0"/>
              <a:t>所谓副作用是指因修改软件而造成的错误或其它不希望发生的情况。副作用有三种：修改代码的副作用、修改数据的副作用、文档的副作用。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1520" y="555526"/>
            <a:ext cx="8357479" cy="459836"/>
          </a:xfrm>
        </p:spPr>
        <p:txBody>
          <a:bodyPr/>
          <a:lstStyle/>
          <a:p>
            <a:r>
              <a:rPr lang="en-US" altLang="zh-CN" dirty="0" smtClean="0"/>
              <a:t>(1) </a:t>
            </a:r>
            <a:r>
              <a:rPr lang="zh-CN" altLang="en-US" dirty="0" smtClean="0"/>
              <a:t>修改代码的副作用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51520" y="1275606"/>
            <a:ext cx="8357480" cy="240485"/>
          </a:xfrm>
        </p:spPr>
        <p:txBody>
          <a:bodyPr/>
          <a:lstStyle/>
          <a:p>
            <a:r>
              <a:rPr lang="zh-CN" altLang="en-US" sz="2400" dirty="0" smtClean="0"/>
              <a:t>在修改源代码时，都可能引入错误。例如，删除或修改一个子程序、删除或修改一个标号、 删除或修改一个标识符、改变程序代码的时序关系、改变占用存储的大小、改变逻辑运算符、修改文件的打开或关闭、改进程序的执行效率，以及把设计上的改变翻译成代码的改变时，都容易引入错误。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(2) </a:t>
            </a:r>
            <a:r>
              <a:rPr lang="zh-CN" altLang="en-US" dirty="0" smtClean="0"/>
              <a:t>修改数据的副作用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51520" y="699542"/>
            <a:ext cx="8357480" cy="240485"/>
          </a:xfrm>
        </p:spPr>
        <p:txBody>
          <a:bodyPr/>
          <a:lstStyle/>
          <a:p>
            <a:r>
              <a:rPr lang="zh-CN" altLang="en-US" sz="2000" b="0" dirty="0" smtClean="0">
                <a:latin typeface="+mn-ea"/>
              </a:rPr>
              <a:t>在修改数据结构时，有可能造成软件设计与数据结构不匹配，因而导致软件出错。</a:t>
            </a:r>
          </a:p>
          <a:p>
            <a:r>
              <a:rPr lang="zh-CN" altLang="en-US" sz="2000" b="0" dirty="0" smtClean="0">
                <a:latin typeface="+mn-ea"/>
              </a:rPr>
              <a:t>数据副作用就是修改软件信息结构导致的结果。</a:t>
            </a:r>
          </a:p>
          <a:p>
            <a:r>
              <a:rPr lang="zh-CN" altLang="en-US" sz="2000" b="0" dirty="0" smtClean="0">
                <a:latin typeface="+mn-ea"/>
              </a:rPr>
              <a:t>容易导致设计与数据不相容的错误可以有：</a:t>
            </a:r>
          </a:p>
          <a:p>
            <a:r>
              <a:rPr lang="en-US" altLang="zh-CN" sz="2000" b="0" dirty="0" smtClean="0">
                <a:latin typeface="+mn-ea"/>
              </a:rPr>
              <a:t>  --</a:t>
            </a:r>
            <a:r>
              <a:rPr lang="zh-CN" altLang="en-US" sz="2000" b="0" dirty="0" smtClean="0">
                <a:latin typeface="+mn-ea"/>
              </a:rPr>
              <a:t>重新</a:t>
            </a:r>
            <a:r>
              <a:rPr lang="zh-CN" altLang="en-US" sz="2000" b="0" dirty="0" smtClean="0">
                <a:latin typeface="+mn-ea"/>
              </a:rPr>
              <a:t>定义局部的或全局的</a:t>
            </a:r>
            <a:r>
              <a:rPr lang="zh-CN" altLang="en-US" sz="2000" b="0" dirty="0" smtClean="0">
                <a:latin typeface="+mn-ea"/>
              </a:rPr>
              <a:t>常量</a:t>
            </a:r>
            <a:endParaRPr lang="en-US" altLang="zh-CN" sz="2000" b="0" dirty="0" smtClean="0">
              <a:latin typeface="+mn-ea"/>
            </a:endParaRPr>
          </a:p>
          <a:p>
            <a:r>
              <a:rPr lang="en-US" altLang="zh-CN" sz="2000" b="0" dirty="0" smtClean="0">
                <a:solidFill>
                  <a:schemeClr val="bg1"/>
                </a:solidFill>
                <a:latin typeface="+mn-ea"/>
              </a:rPr>
              <a:t>  --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重新定义记录或文件的格式</a:t>
            </a:r>
            <a:endParaRPr lang="en-US" altLang="zh-CN" sz="20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 --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增大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或减小一个数组或高层数据结构的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大小</a:t>
            </a:r>
            <a:endParaRPr lang="en-US" altLang="zh-CN" sz="20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 --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修改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全局或公共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数据</a:t>
            </a:r>
            <a:endParaRPr lang="en-US" altLang="zh-CN" sz="20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 --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重新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初始化控制标志或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指针</a:t>
            </a:r>
            <a:endParaRPr lang="en-US" altLang="zh-CN" sz="20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 --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重新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排列输入／输出或子程序的参数</a:t>
            </a:r>
          </a:p>
          <a:p>
            <a:pPr>
              <a:lnSpc>
                <a:spcPct val="90000"/>
              </a:lnSpc>
            </a:pPr>
            <a:r>
              <a:rPr lang="zh-CN" altLang="en-US" sz="2000" b="0" dirty="0" smtClean="0">
                <a:latin typeface="+mn-ea"/>
              </a:rPr>
              <a:t>数据副作用可以通过交叉引用表加以控制。把数据元素、记录、文件和其它结构联系起来。</a:t>
            </a:r>
          </a:p>
          <a:p>
            <a:endParaRPr lang="zh-CN" altLang="en-US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1520" y="195486"/>
            <a:ext cx="8357479" cy="459836"/>
          </a:xfrm>
        </p:spPr>
        <p:txBody>
          <a:bodyPr/>
          <a:lstStyle/>
          <a:p>
            <a:r>
              <a:rPr lang="en-US" altLang="zh-CN" dirty="0" smtClean="0"/>
              <a:t>3) </a:t>
            </a:r>
            <a:r>
              <a:rPr lang="zh-CN" altLang="en-US" dirty="0" smtClean="0"/>
              <a:t>文档的副作用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51520" y="771550"/>
            <a:ext cx="8357480" cy="240485"/>
          </a:xfrm>
        </p:spPr>
        <p:txBody>
          <a:bodyPr/>
          <a:lstStyle/>
          <a:p>
            <a:r>
              <a:rPr lang="zh-CN" altLang="en-US" sz="2000" dirty="0" smtClean="0">
                <a:latin typeface="+mn-ea"/>
              </a:rPr>
              <a:t>对数据流、软件结构、 模块逻辑或任何其它有关特性进行修改时，必须对相关技术文档进行相应修改。否则会导致文档与程序功能不匹配，缺省条件改变，新错误信息不正确等错误。使得软件文档不能反映软件的当前状态。</a:t>
            </a:r>
          </a:p>
          <a:p>
            <a:r>
              <a:rPr lang="zh-CN" altLang="en-US" sz="2000" dirty="0" smtClean="0">
                <a:latin typeface="+mn-ea"/>
              </a:rPr>
              <a:t>对于用户来说，软件事实上就是文档。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+mn-ea"/>
              </a:rPr>
              <a:t>如果对可执行软件的修改不反映在文档里，就会产生文档的副作用。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 对交互输入的顺序或格式进行修改，如果没有正确地记入文档中，就可能引起重大的问题。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 过时的文档内容、索引和文本可能造成冲突，引起用户失败和不满。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+mn-ea"/>
              </a:rPr>
              <a:t>因此，必须在软件交付之前对整个软件配置进行评审，以减少文档的副作用。</a:t>
            </a:r>
          </a:p>
          <a:p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51520" y="843558"/>
            <a:ext cx="8357480" cy="240485"/>
          </a:xfrm>
        </p:spPr>
        <p:txBody>
          <a:bodyPr/>
          <a:lstStyle/>
          <a:p>
            <a:r>
              <a:rPr lang="zh-CN" altLang="en-US" sz="2400" dirty="0" smtClean="0"/>
              <a:t>为了控制因修改而引起的副作用，要做到：</a:t>
            </a:r>
            <a:br>
              <a:rPr lang="zh-CN" altLang="en-US" sz="2400" dirty="0" smtClean="0"/>
            </a:br>
            <a:r>
              <a:rPr lang="en-US" altLang="zh-CN" sz="2400" dirty="0" smtClean="0"/>
              <a:t>(1) </a:t>
            </a:r>
            <a:r>
              <a:rPr lang="zh-CN" altLang="en-US" sz="2400" dirty="0" smtClean="0"/>
              <a:t>按模块把修改分组；</a:t>
            </a:r>
            <a:br>
              <a:rPr lang="zh-CN" altLang="en-US" sz="2400" dirty="0" smtClean="0"/>
            </a:br>
            <a:r>
              <a:rPr lang="en-US" altLang="zh-CN" sz="2400" dirty="0" smtClean="0"/>
              <a:t>(2) </a:t>
            </a:r>
            <a:r>
              <a:rPr lang="zh-CN" altLang="en-US" sz="2400" dirty="0" smtClean="0"/>
              <a:t>自顶向下地安排被修改模块的顺序；</a:t>
            </a:r>
            <a:br>
              <a:rPr lang="zh-CN" altLang="en-US" sz="2400" dirty="0" smtClean="0"/>
            </a:br>
            <a:r>
              <a:rPr lang="en-US" altLang="zh-CN" sz="2400" dirty="0" smtClean="0"/>
              <a:t>(3) </a:t>
            </a:r>
            <a:r>
              <a:rPr lang="zh-CN" altLang="en-US" sz="2400" dirty="0" smtClean="0"/>
              <a:t>每次修改一个模块；</a:t>
            </a:r>
            <a:br>
              <a:rPr lang="zh-CN" altLang="en-US" sz="2400" dirty="0" smtClean="0"/>
            </a:br>
            <a:r>
              <a:rPr lang="en-US" altLang="zh-CN" sz="2400" dirty="0" smtClean="0"/>
              <a:t>(4) </a:t>
            </a:r>
            <a:r>
              <a:rPr lang="zh-CN" altLang="en-US" sz="2400" dirty="0" smtClean="0"/>
              <a:t>对于每个修改了的模块，在安排修改下一个模块之前，要确定这个修改的副作用。可以使用交叉引用表、存储映象表、执行流程跟踪等。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flipH="1">
            <a:off x="2915816" y="1851670"/>
            <a:ext cx="3972787" cy="1252904"/>
            <a:chOff x="636172" y="2088964"/>
            <a:chExt cx="3972787" cy="1252904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636172" y="2942225"/>
              <a:ext cx="3972787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948780" y="2088964"/>
              <a:ext cx="0" cy="1252904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131840" y="1995686"/>
            <a:ext cx="6292756" cy="691079"/>
          </a:xfrm>
        </p:spPr>
        <p:txBody>
          <a:bodyPr/>
          <a:lstStyle/>
          <a:p>
            <a:r>
              <a:rPr lang="zh-CN" altLang="en-US" dirty="0" smtClean="0"/>
              <a:t>重新</a:t>
            </a:r>
            <a:r>
              <a:rPr lang="zh-CN" altLang="en-US" dirty="0" smtClean="0"/>
              <a:t>验证程序</a:t>
            </a:r>
            <a:endParaRPr lang="zh-CN" altLang="en-US" dirty="0" smtClean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1058677" y="1949160"/>
            <a:ext cx="1897538" cy="622563"/>
          </a:xfrm>
          <a:effectLst/>
        </p:spPr>
        <p:txBody>
          <a:bodyPr/>
          <a:lstStyle/>
          <a:p>
            <a:pPr algn="ctr"/>
            <a:r>
              <a:rPr lang="en-US" altLang="ko-KR" sz="4000" dirty="0" smtClean="0">
                <a:ln w="3175">
                  <a:noFill/>
                </a:ln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en-US" altLang="zh-CN" sz="4000" dirty="0" smtClean="0">
                <a:ln w="3175">
                  <a:noFill/>
                </a:ln>
                <a:solidFill>
                  <a:schemeClr val="bg1">
                    <a:lumMod val="85000"/>
                  </a:schemeClr>
                </a:solidFill>
              </a:rPr>
              <a:t>9</a:t>
            </a:r>
            <a:endParaRPr lang="ko-KR" altLang="en-US" sz="4000" dirty="0">
              <a:ln w="3175">
                <a:noFill/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1259632" y="1419622"/>
            <a:ext cx="1424134" cy="1424134"/>
          </a:xfrm>
          <a:prstGeom prst="donut">
            <a:avLst>
              <a:gd name="adj" fmla="val 9696"/>
            </a:avLst>
          </a:prstGeom>
          <a:blipFill>
            <a:blip r:embed="rId2" cstate="screen"/>
            <a:stretch>
              <a:fillRect/>
            </a:stretch>
          </a:blipFill>
          <a:ln>
            <a:solidFill>
              <a:srgbClr val="0533F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9"/>
          <p:cNvGrpSpPr/>
          <p:nvPr/>
        </p:nvGrpSpPr>
        <p:grpSpPr>
          <a:xfrm>
            <a:off x="1848271" y="1674639"/>
            <a:ext cx="330240" cy="294431"/>
            <a:chOff x="4446588" y="1416050"/>
            <a:chExt cx="527050" cy="469900"/>
          </a:xfrm>
          <a:solidFill>
            <a:schemeClr val="bg1">
              <a:lumMod val="75000"/>
            </a:schemeClr>
          </a:solidFill>
        </p:grpSpPr>
        <p:sp>
          <p:nvSpPr>
            <p:cNvPr id="11" name="Freeform 25"/>
            <p:cNvSpPr/>
            <p:nvPr/>
          </p:nvSpPr>
          <p:spPr bwMode="auto">
            <a:xfrm>
              <a:off x="4570413" y="1590675"/>
              <a:ext cx="155575" cy="155575"/>
            </a:xfrm>
            <a:custGeom>
              <a:avLst/>
              <a:gdLst>
                <a:gd name="T0" fmla="*/ 98 w 98"/>
                <a:gd name="T1" fmla="*/ 40 h 98"/>
                <a:gd name="T2" fmla="*/ 94 w 98"/>
                <a:gd name="T3" fmla="*/ 40 h 98"/>
                <a:gd name="T4" fmla="*/ 94 w 98"/>
                <a:gd name="T5" fmla="*/ 40 h 98"/>
                <a:gd name="T6" fmla="*/ 92 w 98"/>
                <a:gd name="T7" fmla="*/ 40 h 98"/>
                <a:gd name="T8" fmla="*/ 92 w 98"/>
                <a:gd name="T9" fmla="*/ 40 h 98"/>
                <a:gd name="T10" fmla="*/ 86 w 98"/>
                <a:gd name="T11" fmla="*/ 40 h 98"/>
                <a:gd name="T12" fmla="*/ 80 w 98"/>
                <a:gd name="T13" fmla="*/ 44 h 98"/>
                <a:gd name="T14" fmla="*/ 76 w 98"/>
                <a:gd name="T15" fmla="*/ 48 h 98"/>
                <a:gd name="T16" fmla="*/ 74 w 98"/>
                <a:gd name="T17" fmla="*/ 54 h 98"/>
                <a:gd name="T18" fmla="*/ 74 w 98"/>
                <a:gd name="T19" fmla="*/ 58 h 98"/>
                <a:gd name="T20" fmla="*/ 74 w 98"/>
                <a:gd name="T21" fmla="*/ 58 h 98"/>
                <a:gd name="T22" fmla="*/ 74 w 98"/>
                <a:gd name="T23" fmla="*/ 64 h 98"/>
                <a:gd name="T24" fmla="*/ 78 w 98"/>
                <a:gd name="T25" fmla="*/ 70 h 98"/>
                <a:gd name="T26" fmla="*/ 78 w 98"/>
                <a:gd name="T27" fmla="*/ 70 h 98"/>
                <a:gd name="T28" fmla="*/ 82 w 98"/>
                <a:gd name="T29" fmla="*/ 74 h 98"/>
                <a:gd name="T30" fmla="*/ 88 w 98"/>
                <a:gd name="T31" fmla="*/ 78 h 98"/>
                <a:gd name="T32" fmla="*/ 90 w 98"/>
                <a:gd name="T33" fmla="*/ 78 h 98"/>
                <a:gd name="T34" fmla="*/ 90 w 98"/>
                <a:gd name="T35" fmla="*/ 78 h 98"/>
                <a:gd name="T36" fmla="*/ 82 w 98"/>
                <a:gd name="T37" fmla="*/ 86 h 98"/>
                <a:gd name="T38" fmla="*/ 72 w 98"/>
                <a:gd name="T39" fmla="*/ 92 h 98"/>
                <a:gd name="T40" fmla="*/ 62 w 98"/>
                <a:gd name="T41" fmla="*/ 96 h 98"/>
                <a:gd name="T42" fmla="*/ 50 w 98"/>
                <a:gd name="T43" fmla="*/ 98 h 98"/>
                <a:gd name="T44" fmla="*/ 50 w 98"/>
                <a:gd name="T45" fmla="*/ 98 h 98"/>
                <a:gd name="T46" fmla="*/ 40 w 98"/>
                <a:gd name="T47" fmla="*/ 98 h 98"/>
                <a:gd name="T48" fmla="*/ 30 w 98"/>
                <a:gd name="T49" fmla="*/ 94 h 98"/>
                <a:gd name="T50" fmla="*/ 22 w 98"/>
                <a:gd name="T51" fmla="*/ 90 h 98"/>
                <a:gd name="T52" fmla="*/ 14 w 98"/>
                <a:gd name="T53" fmla="*/ 84 h 98"/>
                <a:gd name="T54" fmla="*/ 8 w 98"/>
                <a:gd name="T55" fmla="*/ 76 h 98"/>
                <a:gd name="T56" fmla="*/ 4 w 98"/>
                <a:gd name="T57" fmla="*/ 68 h 98"/>
                <a:gd name="T58" fmla="*/ 2 w 98"/>
                <a:gd name="T59" fmla="*/ 58 h 98"/>
                <a:gd name="T60" fmla="*/ 0 w 98"/>
                <a:gd name="T61" fmla="*/ 48 h 98"/>
                <a:gd name="T62" fmla="*/ 0 w 98"/>
                <a:gd name="T63" fmla="*/ 48 h 98"/>
                <a:gd name="T64" fmla="*/ 2 w 98"/>
                <a:gd name="T65" fmla="*/ 36 h 98"/>
                <a:gd name="T66" fmla="*/ 8 w 98"/>
                <a:gd name="T67" fmla="*/ 24 h 98"/>
                <a:gd name="T68" fmla="*/ 10 w 98"/>
                <a:gd name="T69" fmla="*/ 28 h 98"/>
                <a:gd name="T70" fmla="*/ 10 w 98"/>
                <a:gd name="T71" fmla="*/ 28 h 98"/>
                <a:gd name="T72" fmla="*/ 16 w 98"/>
                <a:gd name="T73" fmla="*/ 34 h 98"/>
                <a:gd name="T74" fmla="*/ 24 w 98"/>
                <a:gd name="T75" fmla="*/ 36 h 98"/>
                <a:gd name="T76" fmla="*/ 24 w 98"/>
                <a:gd name="T77" fmla="*/ 36 h 98"/>
                <a:gd name="T78" fmla="*/ 30 w 98"/>
                <a:gd name="T79" fmla="*/ 34 h 98"/>
                <a:gd name="T80" fmla="*/ 34 w 98"/>
                <a:gd name="T81" fmla="*/ 32 h 98"/>
                <a:gd name="T82" fmla="*/ 36 w 98"/>
                <a:gd name="T83" fmla="*/ 30 h 98"/>
                <a:gd name="T84" fmla="*/ 36 w 98"/>
                <a:gd name="T85" fmla="*/ 30 h 98"/>
                <a:gd name="T86" fmla="*/ 42 w 98"/>
                <a:gd name="T87" fmla="*/ 26 h 98"/>
                <a:gd name="T88" fmla="*/ 44 w 98"/>
                <a:gd name="T89" fmla="*/ 18 h 98"/>
                <a:gd name="T90" fmla="*/ 44 w 98"/>
                <a:gd name="T91" fmla="*/ 18 h 98"/>
                <a:gd name="T92" fmla="*/ 44 w 98"/>
                <a:gd name="T93" fmla="*/ 12 h 98"/>
                <a:gd name="T94" fmla="*/ 40 w 98"/>
                <a:gd name="T95" fmla="*/ 6 h 98"/>
                <a:gd name="T96" fmla="*/ 36 w 98"/>
                <a:gd name="T97" fmla="*/ 2 h 98"/>
                <a:gd name="T98" fmla="*/ 36 w 98"/>
                <a:gd name="T99" fmla="*/ 2 h 98"/>
                <a:gd name="T100" fmla="*/ 50 w 98"/>
                <a:gd name="T101" fmla="*/ 0 h 98"/>
                <a:gd name="T102" fmla="*/ 50 w 98"/>
                <a:gd name="T103" fmla="*/ 0 h 98"/>
                <a:gd name="T104" fmla="*/ 58 w 98"/>
                <a:gd name="T105" fmla="*/ 0 h 98"/>
                <a:gd name="T106" fmla="*/ 68 w 98"/>
                <a:gd name="T107" fmla="*/ 2 h 98"/>
                <a:gd name="T108" fmla="*/ 76 w 98"/>
                <a:gd name="T109" fmla="*/ 6 h 98"/>
                <a:gd name="T110" fmla="*/ 82 w 98"/>
                <a:gd name="T111" fmla="*/ 12 h 98"/>
                <a:gd name="T112" fmla="*/ 88 w 98"/>
                <a:gd name="T113" fmla="*/ 18 h 98"/>
                <a:gd name="T114" fmla="*/ 92 w 98"/>
                <a:gd name="T115" fmla="*/ 24 h 98"/>
                <a:gd name="T116" fmla="*/ 96 w 98"/>
                <a:gd name="T117" fmla="*/ 32 h 98"/>
                <a:gd name="T118" fmla="*/ 98 w 98"/>
                <a:gd name="T119" fmla="*/ 40 h 98"/>
                <a:gd name="T120" fmla="*/ 98 w 98"/>
                <a:gd name="T121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" h="98">
                  <a:moveTo>
                    <a:pt x="98" y="40"/>
                  </a:moveTo>
                  <a:lnTo>
                    <a:pt x="94" y="40"/>
                  </a:lnTo>
                  <a:lnTo>
                    <a:pt x="94" y="40"/>
                  </a:lnTo>
                  <a:lnTo>
                    <a:pt x="92" y="40"/>
                  </a:lnTo>
                  <a:lnTo>
                    <a:pt x="92" y="40"/>
                  </a:lnTo>
                  <a:lnTo>
                    <a:pt x="86" y="40"/>
                  </a:lnTo>
                  <a:lnTo>
                    <a:pt x="80" y="44"/>
                  </a:lnTo>
                  <a:lnTo>
                    <a:pt x="76" y="48"/>
                  </a:lnTo>
                  <a:lnTo>
                    <a:pt x="74" y="54"/>
                  </a:lnTo>
                  <a:lnTo>
                    <a:pt x="74" y="58"/>
                  </a:lnTo>
                  <a:lnTo>
                    <a:pt x="74" y="58"/>
                  </a:lnTo>
                  <a:lnTo>
                    <a:pt x="74" y="64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82" y="74"/>
                  </a:lnTo>
                  <a:lnTo>
                    <a:pt x="88" y="78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82" y="86"/>
                  </a:lnTo>
                  <a:lnTo>
                    <a:pt x="72" y="92"/>
                  </a:lnTo>
                  <a:lnTo>
                    <a:pt x="62" y="96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40" y="98"/>
                  </a:lnTo>
                  <a:lnTo>
                    <a:pt x="30" y="94"/>
                  </a:lnTo>
                  <a:lnTo>
                    <a:pt x="22" y="90"/>
                  </a:lnTo>
                  <a:lnTo>
                    <a:pt x="14" y="84"/>
                  </a:lnTo>
                  <a:lnTo>
                    <a:pt x="8" y="76"/>
                  </a:lnTo>
                  <a:lnTo>
                    <a:pt x="4" y="68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36"/>
                  </a:lnTo>
                  <a:lnTo>
                    <a:pt x="8" y="24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6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42" y="26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44" y="12"/>
                  </a:lnTo>
                  <a:lnTo>
                    <a:pt x="40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8" y="0"/>
                  </a:lnTo>
                  <a:lnTo>
                    <a:pt x="68" y="2"/>
                  </a:lnTo>
                  <a:lnTo>
                    <a:pt x="76" y="6"/>
                  </a:lnTo>
                  <a:lnTo>
                    <a:pt x="82" y="12"/>
                  </a:lnTo>
                  <a:lnTo>
                    <a:pt x="88" y="18"/>
                  </a:lnTo>
                  <a:lnTo>
                    <a:pt x="92" y="24"/>
                  </a:lnTo>
                  <a:lnTo>
                    <a:pt x="96" y="32"/>
                  </a:lnTo>
                  <a:lnTo>
                    <a:pt x="98" y="40"/>
                  </a:lnTo>
                  <a:lnTo>
                    <a:pt x="9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" name="Freeform 26"/>
            <p:cNvSpPr/>
            <p:nvPr/>
          </p:nvSpPr>
          <p:spPr bwMode="auto">
            <a:xfrm>
              <a:off x="4554538" y="1730375"/>
              <a:ext cx="60325" cy="66675"/>
            </a:xfrm>
            <a:custGeom>
              <a:avLst/>
              <a:gdLst>
                <a:gd name="T0" fmla="*/ 20 w 38"/>
                <a:gd name="T1" fmla="*/ 0 h 42"/>
                <a:gd name="T2" fmla="*/ 20 w 38"/>
                <a:gd name="T3" fmla="*/ 0 h 42"/>
                <a:gd name="T4" fmla="*/ 28 w 38"/>
                <a:gd name="T5" fmla="*/ 8 h 42"/>
                <a:gd name="T6" fmla="*/ 38 w 38"/>
                <a:gd name="T7" fmla="*/ 12 h 42"/>
                <a:gd name="T8" fmla="*/ 20 w 38"/>
                <a:gd name="T9" fmla="*/ 38 h 42"/>
                <a:gd name="T10" fmla="*/ 20 w 38"/>
                <a:gd name="T11" fmla="*/ 38 h 42"/>
                <a:gd name="T12" fmla="*/ 18 w 38"/>
                <a:gd name="T13" fmla="*/ 40 h 42"/>
                <a:gd name="T14" fmla="*/ 14 w 38"/>
                <a:gd name="T15" fmla="*/ 42 h 42"/>
                <a:gd name="T16" fmla="*/ 10 w 38"/>
                <a:gd name="T17" fmla="*/ 42 h 42"/>
                <a:gd name="T18" fmla="*/ 6 w 38"/>
                <a:gd name="T19" fmla="*/ 40 h 42"/>
                <a:gd name="T20" fmla="*/ 4 w 38"/>
                <a:gd name="T21" fmla="*/ 38 h 42"/>
                <a:gd name="T22" fmla="*/ 4 w 38"/>
                <a:gd name="T23" fmla="*/ 38 h 42"/>
                <a:gd name="T24" fmla="*/ 0 w 38"/>
                <a:gd name="T25" fmla="*/ 36 h 42"/>
                <a:gd name="T26" fmla="*/ 0 w 38"/>
                <a:gd name="T27" fmla="*/ 32 h 42"/>
                <a:gd name="T28" fmla="*/ 0 w 38"/>
                <a:gd name="T29" fmla="*/ 28 h 42"/>
                <a:gd name="T30" fmla="*/ 2 w 38"/>
                <a:gd name="T31" fmla="*/ 24 h 42"/>
                <a:gd name="T32" fmla="*/ 20 w 38"/>
                <a:gd name="T3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42">
                  <a:moveTo>
                    <a:pt x="20" y="0"/>
                  </a:moveTo>
                  <a:lnTo>
                    <a:pt x="20" y="0"/>
                  </a:lnTo>
                  <a:lnTo>
                    <a:pt x="28" y="8"/>
                  </a:lnTo>
                  <a:lnTo>
                    <a:pt x="38" y="12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8" y="40"/>
                  </a:lnTo>
                  <a:lnTo>
                    <a:pt x="14" y="42"/>
                  </a:lnTo>
                  <a:lnTo>
                    <a:pt x="10" y="42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" name="Freeform 27"/>
            <p:cNvSpPr/>
            <p:nvPr/>
          </p:nvSpPr>
          <p:spPr bwMode="auto">
            <a:xfrm>
              <a:off x="4548188" y="1543050"/>
              <a:ext cx="79375" cy="92075"/>
            </a:xfrm>
            <a:custGeom>
              <a:avLst/>
              <a:gdLst>
                <a:gd name="T0" fmla="*/ 48 w 50"/>
                <a:gd name="T1" fmla="*/ 40 h 58"/>
                <a:gd name="T2" fmla="*/ 48 w 50"/>
                <a:gd name="T3" fmla="*/ 40 h 58"/>
                <a:gd name="T4" fmla="*/ 50 w 50"/>
                <a:gd name="T5" fmla="*/ 44 h 58"/>
                <a:gd name="T6" fmla="*/ 50 w 50"/>
                <a:gd name="T7" fmla="*/ 48 h 58"/>
                <a:gd name="T8" fmla="*/ 50 w 50"/>
                <a:gd name="T9" fmla="*/ 52 h 58"/>
                <a:gd name="T10" fmla="*/ 46 w 50"/>
                <a:gd name="T11" fmla="*/ 54 h 58"/>
                <a:gd name="T12" fmla="*/ 44 w 50"/>
                <a:gd name="T13" fmla="*/ 56 h 58"/>
                <a:gd name="T14" fmla="*/ 44 w 50"/>
                <a:gd name="T15" fmla="*/ 56 h 58"/>
                <a:gd name="T16" fmla="*/ 40 w 50"/>
                <a:gd name="T17" fmla="*/ 58 h 58"/>
                <a:gd name="T18" fmla="*/ 36 w 50"/>
                <a:gd name="T19" fmla="*/ 58 h 58"/>
                <a:gd name="T20" fmla="*/ 34 w 50"/>
                <a:gd name="T21" fmla="*/ 56 h 58"/>
                <a:gd name="T22" fmla="*/ 30 w 50"/>
                <a:gd name="T23" fmla="*/ 54 h 58"/>
                <a:gd name="T24" fmla="*/ 0 w 50"/>
                <a:gd name="T25" fmla="*/ 14 h 58"/>
                <a:gd name="T26" fmla="*/ 0 w 50"/>
                <a:gd name="T27" fmla="*/ 14 h 58"/>
                <a:gd name="T28" fmla="*/ 12 w 50"/>
                <a:gd name="T29" fmla="*/ 8 h 58"/>
                <a:gd name="T30" fmla="*/ 20 w 50"/>
                <a:gd name="T31" fmla="*/ 0 h 58"/>
                <a:gd name="T32" fmla="*/ 48 w 50"/>
                <a:gd name="T33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8">
                  <a:moveTo>
                    <a:pt x="48" y="40"/>
                  </a:moveTo>
                  <a:lnTo>
                    <a:pt x="48" y="40"/>
                  </a:lnTo>
                  <a:lnTo>
                    <a:pt x="50" y="44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46" y="54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58"/>
                  </a:lnTo>
                  <a:lnTo>
                    <a:pt x="34" y="56"/>
                  </a:lnTo>
                  <a:lnTo>
                    <a:pt x="30" y="5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2" y="8"/>
                  </a:lnTo>
                  <a:lnTo>
                    <a:pt x="20" y="0"/>
                  </a:lnTo>
                  <a:lnTo>
                    <a:pt x="4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4" name="Freeform 28"/>
            <p:cNvSpPr/>
            <p:nvPr/>
          </p:nvSpPr>
          <p:spPr bwMode="auto">
            <a:xfrm>
              <a:off x="4697413" y="1663700"/>
              <a:ext cx="101600" cy="50800"/>
            </a:xfrm>
            <a:custGeom>
              <a:avLst/>
              <a:gdLst>
                <a:gd name="T0" fmla="*/ 64 w 64"/>
                <a:gd name="T1" fmla="*/ 8 h 32"/>
                <a:gd name="T2" fmla="*/ 64 w 64"/>
                <a:gd name="T3" fmla="*/ 8 h 32"/>
                <a:gd name="T4" fmla="*/ 60 w 64"/>
                <a:gd name="T5" fmla="*/ 18 h 32"/>
                <a:gd name="T6" fmla="*/ 60 w 64"/>
                <a:gd name="T7" fmla="*/ 28 h 32"/>
                <a:gd name="T8" fmla="*/ 60 w 64"/>
                <a:gd name="T9" fmla="*/ 28 h 32"/>
                <a:gd name="T10" fmla="*/ 60 w 64"/>
                <a:gd name="T11" fmla="*/ 32 h 32"/>
                <a:gd name="T12" fmla="*/ 10 w 64"/>
                <a:gd name="T13" fmla="*/ 24 h 32"/>
                <a:gd name="T14" fmla="*/ 10 w 64"/>
                <a:gd name="T15" fmla="*/ 24 h 32"/>
                <a:gd name="T16" fmla="*/ 6 w 64"/>
                <a:gd name="T17" fmla="*/ 22 h 32"/>
                <a:gd name="T18" fmla="*/ 2 w 64"/>
                <a:gd name="T19" fmla="*/ 20 h 32"/>
                <a:gd name="T20" fmla="*/ 2 w 64"/>
                <a:gd name="T21" fmla="*/ 16 h 32"/>
                <a:gd name="T22" fmla="*/ 0 w 64"/>
                <a:gd name="T23" fmla="*/ 12 h 32"/>
                <a:gd name="T24" fmla="*/ 2 w 64"/>
                <a:gd name="T25" fmla="*/ 10 h 32"/>
                <a:gd name="T26" fmla="*/ 2 w 64"/>
                <a:gd name="T27" fmla="*/ 10 h 32"/>
                <a:gd name="T28" fmla="*/ 2 w 64"/>
                <a:gd name="T29" fmla="*/ 6 h 32"/>
                <a:gd name="T30" fmla="*/ 6 w 64"/>
                <a:gd name="T31" fmla="*/ 2 h 32"/>
                <a:gd name="T32" fmla="*/ 8 w 64"/>
                <a:gd name="T33" fmla="*/ 2 h 32"/>
                <a:gd name="T34" fmla="*/ 14 w 64"/>
                <a:gd name="T35" fmla="*/ 0 h 32"/>
                <a:gd name="T36" fmla="*/ 64 w 64"/>
                <a:gd name="T3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2">
                  <a:moveTo>
                    <a:pt x="64" y="8"/>
                  </a:moveTo>
                  <a:lnTo>
                    <a:pt x="64" y="8"/>
                  </a:lnTo>
                  <a:lnTo>
                    <a:pt x="60" y="1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0" y="3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6" y="22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6"/>
                  </a:lnTo>
                  <a:lnTo>
                    <a:pt x="6" y="2"/>
                  </a:lnTo>
                  <a:lnTo>
                    <a:pt x="8" y="2"/>
                  </a:lnTo>
                  <a:lnTo>
                    <a:pt x="14" y="0"/>
                  </a:lnTo>
                  <a:lnTo>
                    <a:pt x="6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5" name="Freeform 29"/>
            <p:cNvSpPr/>
            <p:nvPr/>
          </p:nvSpPr>
          <p:spPr bwMode="auto">
            <a:xfrm>
              <a:off x="4481513" y="1758950"/>
              <a:ext cx="130175" cy="127000"/>
            </a:xfrm>
            <a:custGeom>
              <a:avLst/>
              <a:gdLst>
                <a:gd name="T0" fmla="*/ 72 w 82"/>
                <a:gd name="T1" fmla="*/ 24 h 80"/>
                <a:gd name="T2" fmla="*/ 72 w 82"/>
                <a:gd name="T3" fmla="*/ 24 h 80"/>
                <a:gd name="T4" fmla="*/ 66 w 82"/>
                <a:gd name="T5" fmla="*/ 30 h 80"/>
                <a:gd name="T6" fmla="*/ 58 w 82"/>
                <a:gd name="T7" fmla="*/ 32 h 80"/>
                <a:gd name="T8" fmla="*/ 58 w 82"/>
                <a:gd name="T9" fmla="*/ 32 h 80"/>
                <a:gd name="T10" fmla="*/ 52 w 82"/>
                <a:gd name="T11" fmla="*/ 30 h 80"/>
                <a:gd name="T12" fmla="*/ 48 w 82"/>
                <a:gd name="T13" fmla="*/ 28 h 80"/>
                <a:gd name="T14" fmla="*/ 46 w 82"/>
                <a:gd name="T15" fmla="*/ 26 h 80"/>
                <a:gd name="T16" fmla="*/ 46 w 82"/>
                <a:gd name="T17" fmla="*/ 26 h 80"/>
                <a:gd name="T18" fmla="*/ 40 w 82"/>
                <a:gd name="T19" fmla="*/ 22 h 80"/>
                <a:gd name="T20" fmla="*/ 38 w 82"/>
                <a:gd name="T21" fmla="*/ 14 h 80"/>
                <a:gd name="T22" fmla="*/ 38 w 82"/>
                <a:gd name="T23" fmla="*/ 8 h 80"/>
                <a:gd name="T24" fmla="*/ 42 w 82"/>
                <a:gd name="T25" fmla="*/ 2 h 80"/>
                <a:gd name="T26" fmla="*/ 44 w 82"/>
                <a:gd name="T27" fmla="*/ 0 h 80"/>
                <a:gd name="T28" fmla="*/ 44 w 82"/>
                <a:gd name="T29" fmla="*/ 0 h 80"/>
                <a:gd name="T30" fmla="*/ 40 w 82"/>
                <a:gd name="T31" fmla="*/ 0 h 80"/>
                <a:gd name="T32" fmla="*/ 40 w 82"/>
                <a:gd name="T33" fmla="*/ 0 h 80"/>
                <a:gd name="T34" fmla="*/ 32 w 82"/>
                <a:gd name="T35" fmla="*/ 0 h 80"/>
                <a:gd name="T36" fmla="*/ 24 w 82"/>
                <a:gd name="T37" fmla="*/ 2 h 80"/>
                <a:gd name="T38" fmla="*/ 18 w 82"/>
                <a:gd name="T39" fmla="*/ 6 h 80"/>
                <a:gd name="T40" fmla="*/ 12 w 82"/>
                <a:gd name="T41" fmla="*/ 12 h 80"/>
                <a:gd name="T42" fmla="*/ 8 w 82"/>
                <a:gd name="T43" fmla="*/ 18 h 80"/>
                <a:gd name="T44" fmla="*/ 4 w 82"/>
                <a:gd name="T45" fmla="*/ 24 h 80"/>
                <a:gd name="T46" fmla="*/ 2 w 82"/>
                <a:gd name="T47" fmla="*/ 32 h 80"/>
                <a:gd name="T48" fmla="*/ 0 w 82"/>
                <a:gd name="T49" fmla="*/ 40 h 80"/>
                <a:gd name="T50" fmla="*/ 0 w 82"/>
                <a:gd name="T51" fmla="*/ 40 h 80"/>
                <a:gd name="T52" fmla="*/ 2 w 82"/>
                <a:gd name="T53" fmla="*/ 48 h 80"/>
                <a:gd name="T54" fmla="*/ 4 w 82"/>
                <a:gd name="T55" fmla="*/ 56 h 80"/>
                <a:gd name="T56" fmla="*/ 8 w 82"/>
                <a:gd name="T57" fmla="*/ 62 h 80"/>
                <a:gd name="T58" fmla="*/ 12 w 82"/>
                <a:gd name="T59" fmla="*/ 68 h 80"/>
                <a:gd name="T60" fmla="*/ 18 w 82"/>
                <a:gd name="T61" fmla="*/ 74 h 80"/>
                <a:gd name="T62" fmla="*/ 24 w 82"/>
                <a:gd name="T63" fmla="*/ 76 h 80"/>
                <a:gd name="T64" fmla="*/ 32 w 82"/>
                <a:gd name="T65" fmla="*/ 80 h 80"/>
                <a:gd name="T66" fmla="*/ 40 w 82"/>
                <a:gd name="T67" fmla="*/ 80 h 80"/>
                <a:gd name="T68" fmla="*/ 40 w 82"/>
                <a:gd name="T69" fmla="*/ 80 h 80"/>
                <a:gd name="T70" fmla="*/ 48 w 82"/>
                <a:gd name="T71" fmla="*/ 80 h 80"/>
                <a:gd name="T72" fmla="*/ 56 w 82"/>
                <a:gd name="T73" fmla="*/ 76 h 80"/>
                <a:gd name="T74" fmla="*/ 64 w 82"/>
                <a:gd name="T75" fmla="*/ 74 h 80"/>
                <a:gd name="T76" fmla="*/ 70 w 82"/>
                <a:gd name="T77" fmla="*/ 68 h 80"/>
                <a:gd name="T78" fmla="*/ 74 w 82"/>
                <a:gd name="T79" fmla="*/ 62 h 80"/>
                <a:gd name="T80" fmla="*/ 78 w 82"/>
                <a:gd name="T81" fmla="*/ 56 h 80"/>
                <a:gd name="T82" fmla="*/ 80 w 82"/>
                <a:gd name="T83" fmla="*/ 48 h 80"/>
                <a:gd name="T84" fmla="*/ 82 w 82"/>
                <a:gd name="T85" fmla="*/ 40 h 80"/>
                <a:gd name="T86" fmla="*/ 82 w 82"/>
                <a:gd name="T87" fmla="*/ 40 h 80"/>
                <a:gd name="T88" fmla="*/ 80 w 82"/>
                <a:gd name="T89" fmla="*/ 28 h 80"/>
                <a:gd name="T90" fmla="*/ 76 w 82"/>
                <a:gd name="T91" fmla="*/ 20 h 80"/>
                <a:gd name="T92" fmla="*/ 72 w 82"/>
                <a:gd name="T93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80">
                  <a:moveTo>
                    <a:pt x="72" y="24"/>
                  </a:moveTo>
                  <a:lnTo>
                    <a:pt x="72" y="24"/>
                  </a:lnTo>
                  <a:lnTo>
                    <a:pt x="66" y="30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52" y="30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0" y="22"/>
                  </a:lnTo>
                  <a:lnTo>
                    <a:pt x="38" y="14"/>
                  </a:lnTo>
                  <a:lnTo>
                    <a:pt x="38" y="8"/>
                  </a:lnTo>
                  <a:lnTo>
                    <a:pt x="42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8" y="18"/>
                  </a:lnTo>
                  <a:lnTo>
                    <a:pt x="4" y="24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4" y="56"/>
                  </a:lnTo>
                  <a:lnTo>
                    <a:pt x="8" y="62"/>
                  </a:lnTo>
                  <a:lnTo>
                    <a:pt x="12" y="68"/>
                  </a:lnTo>
                  <a:lnTo>
                    <a:pt x="18" y="74"/>
                  </a:lnTo>
                  <a:lnTo>
                    <a:pt x="24" y="76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40" y="80"/>
                  </a:lnTo>
                  <a:lnTo>
                    <a:pt x="48" y="80"/>
                  </a:lnTo>
                  <a:lnTo>
                    <a:pt x="56" y="76"/>
                  </a:lnTo>
                  <a:lnTo>
                    <a:pt x="64" y="74"/>
                  </a:lnTo>
                  <a:lnTo>
                    <a:pt x="70" y="68"/>
                  </a:lnTo>
                  <a:lnTo>
                    <a:pt x="74" y="62"/>
                  </a:lnTo>
                  <a:lnTo>
                    <a:pt x="78" y="56"/>
                  </a:lnTo>
                  <a:lnTo>
                    <a:pt x="80" y="48"/>
                  </a:lnTo>
                  <a:lnTo>
                    <a:pt x="82" y="40"/>
                  </a:lnTo>
                  <a:lnTo>
                    <a:pt x="82" y="40"/>
                  </a:lnTo>
                  <a:lnTo>
                    <a:pt x="80" y="28"/>
                  </a:lnTo>
                  <a:lnTo>
                    <a:pt x="76" y="20"/>
                  </a:lnTo>
                  <a:lnTo>
                    <a:pt x="7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" name="Freeform 30"/>
            <p:cNvSpPr/>
            <p:nvPr/>
          </p:nvSpPr>
          <p:spPr bwMode="auto">
            <a:xfrm>
              <a:off x="4446588" y="1416050"/>
              <a:ext cx="142875" cy="146050"/>
            </a:xfrm>
            <a:custGeom>
              <a:avLst/>
              <a:gdLst>
                <a:gd name="T0" fmla="*/ 44 w 90"/>
                <a:gd name="T1" fmla="*/ 0 h 92"/>
                <a:gd name="T2" fmla="*/ 44 w 90"/>
                <a:gd name="T3" fmla="*/ 0 h 92"/>
                <a:gd name="T4" fmla="*/ 36 w 90"/>
                <a:gd name="T5" fmla="*/ 2 h 92"/>
                <a:gd name="T6" fmla="*/ 26 w 90"/>
                <a:gd name="T7" fmla="*/ 4 h 92"/>
                <a:gd name="T8" fmla="*/ 20 w 90"/>
                <a:gd name="T9" fmla="*/ 8 h 92"/>
                <a:gd name="T10" fmla="*/ 12 w 90"/>
                <a:gd name="T11" fmla="*/ 14 h 92"/>
                <a:gd name="T12" fmla="*/ 6 w 90"/>
                <a:gd name="T13" fmla="*/ 20 h 92"/>
                <a:gd name="T14" fmla="*/ 2 w 90"/>
                <a:gd name="T15" fmla="*/ 28 h 92"/>
                <a:gd name="T16" fmla="*/ 0 w 90"/>
                <a:gd name="T17" fmla="*/ 38 h 92"/>
                <a:gd name="T18" fmla="*/ 0 w 90"/>
                <a:gd name="T19" fmla="*/ 46 h 92"/>
                <a:gd name="T20" fmla="*/ 0 w 90"/>
                <a:gd name="T21" fmla="*/ 46 h 92"/>
                <a:gd name="T22" fmla="*/ 0 w 90"/>
                <a:gd name="T23" fmla="*/ 56 h 92"/>
                <a:gd name="T24" fmla="*/ 2 w 90"/>
                <a:gd name="T25" fmla="*/ 64 h 92"/>
                <a:gd name="T26" fmla="*/ 6 w 90"/>
                <a:gd name="T27" fmla="*/ 72 h 92"/>
                <a:gd name="T28" fmla="*/ 12 w 90"/>
                <a:gd name="T29" fmla="*/ 78 h 92"/>
                <a:gd name="T30" fmla="*/ 20 w 90"/>
                <a:gd name="T31" fmla="*/ 84 h 92"/>
                <a:gd name="T32" fmla="*/ 26 w 90"/>
                <a:gd name="T33" fmla="*/ 88 h 92"/>
                <a:gd name="T34" fmla="*/ 36 w 90"/>
                <a:gd name="T35" fmla="*/ 90 h 92"/>
                <a:gd name="T36" fmla="*/ 44 w 90"/>
                <a:gd name="T37" fmla="*/ 92 h 92"/>
                <a:gd name="T38" fmla="*/ 44 w 90"/>
                <a:gd name="T39" fmla="*/ 92 h 92"/>
                <a:gd name="T40" fmla="*/ 54 w 90"/>
                <a:gd name="T41" fmla="*/ 90 h 92"/>
                <a:gd name="T42" fmla="*/ 62 w 90"/>
                <a:gd name="T43" fmla="*/ 88 h 92"/>
                <a:gd name="T44" fmla="*/ 70 w 90"/>
                <a:gd name="T45" fmla="*/ 84 h 92"/>
                <a:gd name="T46" fmla="*/ 76 w 90"/>
                <a:gd name="T47" fmla="*/ 78 h 92"/>
                <a:gd name="T48" fmla="*/ 82 w 90"/>
                <a:gd name="T49" fmla="*/ 72 h 92"/>
                <a:gd name="T50" fmla="*/ 86 w 90"/>
                <a:gd name="T51" fmla="*/ 64 h 92"/>
                <a:gd name="T52" fmla="*/ 90 w 90"/>
                <a:gd name="T53" fmla="*/ 56 h 92"/>
                <a:gd name="T54" fmla="*/ 90 w 90"/>
                <a:gd name="T55" fmla="*/ 46 h 92"/>
                <a:gd name="T56" fmla="*/ 90 w 90"/>
                <a:gd name="T57" fmla="*/ 46 h 92"/>
                <a:gd name="T58" fmla="*/ 90 w 90"/>
                <a:gd name="T59" fmla="*/ 38 h 92"/>
                <a:gd name="T60" fmla="*/ 86 w 90"/>
                <a:gd name="T61" fmla="*/ 28 h 92"/>
                <a:gd name="T62" fmla="*/ 82 w 90"/>
                <a:gd name="T63" fmla="*/ 20 h 92"/>
                <a:gd name="T64" fmla="*/ 76 w 90"/>
                <a:gd name="T65" fmla="*/ 14 h 92"/>
                <a:gd name="T66" fmla="*/ 70 w 90"/>
                <a:gd name="T67" fmla="*/ 8 h 92"/>
                <a:gd name="T68" fmla="*/ 62 w 90"/>
                <a:gd name="T69" fmla="*/ 4 h 92"/>
                <a:gd name="T70" fmla="*/ 54 w 90"/>
                <a:gd name="T71" fmla="*/ 2 h 92"/>
                <a:gd name="T72" fmla="*/ 44 w 90"/>
                <a:gd name="T73" fmla="*/ 0 h 92"/>
                <a:gd name="T74" fmla="*/ 44 w 90"/>
                <a:gd name="T7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2">
                  <a:moveTo>
                    <a:pt x="44" y="0"/>
                  </a:moveTo>
                  <a:lnTo>
                    <a:pt x="44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20" y="8"/>
                  </a:lnTo>
                  <a:lnTo>
                    <a:pt x="12" y="14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6" y="72"/>
                  </a:lnTo>
                  <a:lnTo>
                    <a:pt x="12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6" y="90"/>
                  </a:lnTo>
                  <a:lnTo>
                    <a:pt x="44" y="92"/>
                  </a:lnTo>
                  <a:lnTo>
                    <a:pt x="44" y="92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6" y="78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90" y="56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90" y="38"/>
                  </a:lnTo>
                  <a:lnTo>
                    <a:pt x="86" y="28"/>
                  </a:lnTo>
                  <a:lnTo>
                    <a:pt x="82" y="20"/>
                  </a:lnTo>
                  <a:lnTo>
                    <a:pt x="76" y="14"/>
                  </a:lnTo>
                  <a:lnTo>
                    <a:pt x="70" y="8"/>
                  </a:lnTo>
                  <a:lnTo>
                    <a:pt x="62" y="4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7" name="Freeform 31"/>
            <p:cNvSpPr/>
            <p:nvPr/>
          </p:nvSpPr>
          <p:spPr bwMode="auto">
            <a:xfrm>
              <a:off x="4802188" y="1631950"/>
              <a:ext cx="171450" cy="168275"/>
            </a:xfrm>
            <a:custGeom>
              <a:avLst/>
              <a:gdLst>
                <a:gd name="T0" fmla="*/ 58 w 108"/>
                <a:gd name="T1" fmla="*/ 0 h 106"/>
                <a:gd name="T2" fmla="*/ 58 w 108"/>
                <a:gd name="T3" fmla="*/ 0 h 106"/>
                <a:gd name="T4" fmla="*/ 48 w 108"/>
                <a:gd name="T5" fmla="*/ 0 h 106"/>
                <a:gd name="T6" fmla="*/ 36 w 108"/>
                <a:gd name="T7" fmla="*/ 2 h 106"/>
                <a:gd name="T8" fmla="*/ 28 w 108"/>
                <a:gd name="T9" fmla="*/ 6 h 106"/>
                <a:gd name="T10" fmla="*/ 18 w 108"/>
                <a:gd name="T11" fmla="*/ 12 h 106"/>
                <a:gd name="T12" fmla="*/ 12 w 108"/>
                <a:gd name="T13" fmla="*/ 20 h 106"/>
                <a:gd name="T14" fmla="*/ 6 w 108"/>
                <a:gd name="T15" fmla="*/ 28 h 106"/>
                <a:gd name="T16" fmla="*/ 2 w 108"/>
                <a:gd name="T17" fmla="*/ 38 h 106"/>
                <a:gd name="T18" fmla="*/ 0 w 108"/>
                <a:gd name="T19" fmla="*/ 48 h 106"/>
                <a:gd name="T20" fmla="*/ 0 w 108"/>
                <a:gd name="T21" fmla="*/ 48 h 106"/>
                <a:gd name="T22" fmla="*/ 0 w 108"/>
                <a:gd name="T23" fmla="*/ 60 h 106"/>
                <a:gd name="T24" fmla="*/ 2 w 108"/>
                <a:gd name="T25" fmla="*/ 70 h 106"/>
                <a:gd name="T26" fmla="*/ 8 w 108"/>
                <a:gd name="T27" fmla="*/ 80 h 106"/>
                <a:gd name="T28" fmla="*/ 14 w 108"/>
                <a:gd name="T29" fmla="*/ 88 h 106"/>
                <a:gd name="T30" fmla="*/ 20 w 108"/>
                <a:gd name="T31" fmla="*/ 96 h 106"/>
                <a:gd name="T32" fmla="*/ 30 w 108"/>
                <a:gd name="T33" fmla="*/ 102 h 106"/>
                <a:gd name="T34" fmla="*/ 40 w 108"/>
                <a:gd name="T35" fmla="*/ 104 h 106"/>
                <a:gd name="T36" fmla="*/ 50 w 108"/>
                <a:gd name="T37" fmla="*/ 106 h 106"/>
                <a:gd name="T38" fmla="*/ 50 w 108"/>
                <a:gd name="T39" fmla="*/ 106 h 106"/>
                <a:gd name="T40" fmla="*/ 62 w 108"/>
                <a:gd name="T41" fmla="*/ 106 h 106"/>
                <a:gd name="T42" fmla="*/ 72 w 108"/>
                <a:gd name="T43" fmla="*/ 104 h 106"/>
                <a:gd name="T44" fmla="*/ 80 w 108"/>
                <a:gd name="T45" fmla="*/ 100 h 106"/>
                <a:gd name="T46" fmla="*/ 90 w 108"/>
                <a:gd name="T47" fmla="*/ 94 h 106"/>
                <a:gd name="T48" fmla="*/ 96 w 108"/>
                <a:gd name="T49" fmla="*/ 86 h 106"/>
                <a:gd name="T50" fmla="*/ 102 w 108"/>
                <a:gd name="T51" fmla="*/ 78 h 106"/>
                <a:gd name="T52" fmla="*/ 106 w 108"/>
                <a:gd name="T53" fmla="*/ 68 h 106"/>
                <a:gd name="T54" fmla="*/ 108 w 108"/>
                <a:gd name="T55" fmla="*/ 56 h 106"/>
                <a:gd name="T56" fmla="*/ 108 w 108"/>
                <a:gd name="T57" fmla="*/ 56 h 106"/>
                <a:gd name="T58" fmla="*/ 108 w 108"/>
                <a:gd name="T59" fmla="*/ 46 h 106"/>
                <a:gd name="T60" fmla="*/ 106 w 108"/>
                <a:gd name="T61" fmla="*/ 36 h 106"/>
                <a:gd name="T62" fmla="*/ 102 w 108"/>
                <a:gd name="T63" fmla="*/ 26 h 106"/>
                <a:gd name="T64" fmla="*/ 96 w 108"/>
                <a:gd name="T65" fmla="*/ 18 h 106"/>
                <a:gd name="T66" fmla="*/ 88 w 108"/>
                <a:gd name="T67" fmla="*/ 10 h 106"/>
                <a:gd name="T68" fmla="*/ 78 w 108"/>
                <a:gd name="T69" fmla="*/ 4 h 106"/>
                <a:gd name="T70" fmla="*/ 70 w 108"/>
                <a:gd name="T71" fmla="*/ 0 h 106"/>
                <a:gd name="T72" fmla="*/ 58 w 108"/>
                <a:gd name="T73" fmla="*/ 0 h 106"/>
                <a:gd name="T74" fmla="*/ 58 w 108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106">
                  <a:moveTo>
                    <a:pt x="58" y="0"/>
                  </a:moveTo>
                  <a:lnTo>
                    <a:pt x="58" y="0"/>
                  </a:lnTo>
                  <a:lnTo>
                    <a:pt x="48" y="0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18" y="12"/>
                  </a:lnTo>
                  <a:lnTo>
                    <a:pt x="12" y="20"/>
                  </a:lnTo>
                  <a:lnTo>
                    <a:pt x="6" y="28"/>
                  </a:lnTo>
                  <a:lnTo>
                    <a:pt x="2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2" y="70"/>
                  </a:lnTo>
                  <a:lnTo>
                    <a:pt x="8" y="80"/>
                  </a:lnTo>
                  <a:lnTo>
                    <a:pt x="14" y="88"/>
                  </a:lnTo>
                  <a:lnTo>
                    <a:pt x="20" y="96"/>
                  </a:lnTo>
                  <a:lnTo>
                    <a:pt x="30" y="102"/>
                  </a:lnTo>
                  <a:lnTo>
                    <a:pt x="40" y="104"/>
                  </a:lnTo>
                  <a:lnTo>
                    <a:pt x="50" y="106"/>
                  </a:lnTo>
                  <a:lnTo>
                    <a:pt x="50" y="106"/>
                  </a:lnTo>
                  <a:lnTo>
                    <a:pt x="62" y="106"/>
                  </a:lnTo>
                  <a:lnTo>
                    <a:pt x="72" y="104"/>
                  </a:lnTo>
                  <a:lnTo>
                    <a:pt x="80" y="100"/>
                  </a:lnTo>
                  <a:lnTo>
                    <a:pt x="90" y="94"/>
                  </a:lnTo>
                  <a:lnTo>
                    <a:pt x="96" y="86"/>
                  </a:lnTo>
                  <a:lnTo>
                    <a:pt x="102" y="78"/>
                  </a:lnTo>
                  <a:lnTo>
                    <a:pt x="106" y="68"/>
                  </a:lnTo>
                  <a:lnTo>
                    <a:pt x="108" y="56"/>
                  </a:lnTo>
                  <a:lnTo>
                    <a:pt x="108" y="56"/>
                  </a:lnTo>
                  <a:lnTo>
                    <a:pt x="108" y="46"/>
                  </a:lnTo>
                  <a:lnTo>
                    <a:pt x="106" y="36"/>
                  </a:lnTo>
                  <a:lnTo>
                    <a:pt x="102" y="26"/>
                  </a:lnTo>
                  <a:lnTo>
                    <a:pt x="96" y="18"/>
                  </a:lnTo>
                  <a:lnTo>
                    <a:pt x="88" y="10"/>
                  </a:lnTo>
                  <a:lnTo>
                    <a:pt x="78" y="4"/>
                  </a:lnTo>
                  <a:lnTo>
                    <a:pt x="70" y="0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1520" y="195486"/>
            <a:ext cx="8357479" cy="459836"/>
          </a:xfrm>
        </p:spPr>
        <p:txBody>
          <a:bodyPr/>
          <a:lstStyle/>
          <a:p>
            <a:r>
              <a:rPr lang="zh-CN" altLang="en-US" dirty="0" smtClean="0"/>
              <a:t>静态确认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51520" y="699542"/>
            <a:ext cx="8357480" cy="240485"/>
          </a:xfrm>
        </p:spPr>
        <p:txBody>
          <a:bodyPr/>
          <a:lstStyle/>
          <a:p>
            <a:r>
              <a:rPr lang="zh-CN" altLang="en-US" sz="2400" dirty="0" smtClean="0">
                <a:latin typeface="+mn-ea"/>
              </a:rPr>
              <a:t>修改软件，伴随着引起新的错误的危险。为了能够做出正确的判断，验证修改后的程序至少需要两个人参加。要检查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(1) </a:t>
            </a:r>
            <a:r>
              <a:rPr lang="zh-CN" altLang="en-US" sz="2400" dirty="0" smtClean="0">
                <a:latin typeface="+mn-ea"/>
              </a:rPr>
              <a:t>修改</a:t>
            </a:r>
            <a:r>
              <a:rPr lang="zh-CN" altLang="en-US" sz="2400" dirty="0" smtClean="0">
                <a:latin typeface="+mn-ea"/>
              </a:rPr>
              <a:t>是否涉及到规格说明</a:t>
            </a:r>
            <a:r>
              <a:rPr lang="en-US" altLang="zh-CN" sz="2400" dirty="0" smtClean="0">
                <a:latin typeface="+mn-ea"/>
              </a:rPr>
              <a:t>?  </a:t>
            </a:r>
            <a:r>
              <a:rPr lang="zh-CN" altLang="en-US" sz="2400" dirty="0" smtClean="0">
                <a:latin typeface="+mn-ea"/>
              </a:rPr>
              <a:t>修改结果是否符合规格说明</a:t>
            </a:r>
            <a:r>
              <a:rPr lang="en-US" altLang="zh-CN" sz="2400" dirty="0" smtClean="0">
                <a:latin typeface="+mn-ea"/>
              </a:rPr>
              <a:t>?  </a:t>
            </a:r>
            <a:r>
              <a:rPr lang="zh-CN" altLang="en-US" sz="2400" dirty="0" smtClean="0">
                <a:latin typeface="+mn-ea"/>
              </a:rPr>
              <a:t>有没有歪曲规格说明</a:t>
            </a:r>
            <a:r>
              <a:rPr lang="en-US" altLang="zh-CN" sz="2400" dirty="0" smtClean="0">
                <a:latin typeface="+mn-ea"/>
              </a:rPr>
              <a:t>?</a:t>
            </a:r>
            <a:br>
              <a:rPr lang="en-US" altLang="zh-CN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(2) </a:t>
            </a:r>
            <a:r>
              <a:rPr lang="zh-CN" altLang="en-US" sz="2400" dirty="0" smtClean="0">
                <a:latin typeface="+mn-ea"/>
              </a:rPr>
              <a:t>程序</a:t>
            </a:r>
            <a:r>
              <a:rPr lang="zh-CN" altLang="en-US" sz="2400" dirty="0" smtClean="0">
                <a:latin typeface="+mn-ea"/>
              </a:rPr>
              <a:t>的修改是否足以修正软件中的问题</a:t>
            </a:r>
            <a:r>
              <a:rPr lang="en-US" altLang="zh-CN" sz="2400" dirty="0" smtClean="0">
                <a:latin typeface="+mn-ea"/>
              </a:rPr>
              <a:t>?  </a:t>
            </a:r>
            <a:r>
              <a:rPr lang="zh-CN" altLang="en-US" sz="2400" dirty="0" smtClean="0">
                <a:latin typeface="+mn-ea"/>
              </a:rPr>
              <a:t>源程序代码有无逻辑错误</a:t>
            </a:r>
            <a:r>
              <a:rPr lang="en-US" altLang="zh-CN" sz="2400" dirty="0" smtClean="0">
                <a:latin typeface="+mn-ea"/>
              </a:rPr>
              <a:t>?  </a:t>
            </a:r>
            <a:r>
              <a:rPr lang="zh-CN" altLang="en-US" sz="2400" dirty="0" smtClean="0">
                <a:latin typeface="+mn-ea"/>
              </a:rPr>
              <a:t>修改时有无修补失误</a:t>
            </a:r>
            <a:r>
              <a:rPr lang="en-US" altLang="zh-CN" sz="2400" dirty="0" smtClean="0">
                <a:latin typeface="+mn-ea"/>
              </a:rPr>
              <a:t>?</a:t>
            </a:r>
            <a:br>
              <a:rPr lang="en-US" altLang="zh-CN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(3) </a:t>
            </a:r>
            <a:r>
              <a:rPr lang="zh-CN" altLang="en-US" sz="2400" dirty="0" smtClean="0">
                <a:latin typeface="+mn-ea"/>
              </a:rPr>
              <a:t>修改部分对其它部分有无不良影响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zh-CN" altLang="en-US" sz="2400" dirty="0" smtClean="0">
                <a:latin typeface="+mn-ea"/>
              </a:rPr>
              <a:t>副作用</a:t>
            </a:r>
            <a:r>
              <a:rPr lang="en-US" altLang="zh-CN" sz="2400" dirty="0" smtClean="0">
                <a:latin typeface="+mn-ea"/>
              </a:rPr>
              <a:t>)?</a:t>
            </a:r>
            <a:br>
              <a:rPr lang="en-US" altLang="zh-CN" sz="2400" dirty="0" smtClean="0">
                <a:latin typeface="+mn-ea"/>
              </a:rPr>
            </a:b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对</a:t>
            </a:r>
            <a:r>
              <a:rPr lang="zh-CN" altLang="en-US" sz="2400" dirty="0" smtClean="0">
                <a:latin typeface="+mn-ea"/>
              </a:rPr>
              <a:t>软件进行修改，常常会引发别的问题，有必要检查修改的影响范围。</a:t>
            </a:r>
          </a:p>
          <a:p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51520" y="411510"/>
            <a:ext cx="8357479" cy="459836"/>
          </a:xfrm>
        </p:spPr>
        <p:txBody>
          <a:bodyPr/>
          <a:lstStyle/>
          <a:p>
            <a:r>
              <a:rPr lang="zh-CN" altLang="en-US" dirty="0" smtClean="0">
                <a:ea typeface="Tahoma" panose="020B0804030504040204" pitchFamily="34" charset="0"/>
              </a:rPr>
              <a:t>基本概念</a:t>
            </a:r>
            <a:endParaRPr lang="zh-CN" altLang="en-US" dirty="0">
              <a:ea typeface="Tahoma" panose="020B0804030504040204" pitchFamily="34" charset="0"/>
            </a:endParaRPr>
          </a:p>
        </p:txBody>
      </p:sp>
      <p:sp>
        <p:nvSpPr>
          <p:cNvPr id="4" name="텍스트 개체 틀 3"/>
          <p:cNvSpPr txBox="1"/>
          <p:nvPr/>
        </p:nvSpPr>
        <p:spPr>
          <a:xfrm>
            <a:off x="251520" y="1419622"/>
            <a:ext cx="8367698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ko-KR"/>
            </a:defPPr>
            <a:lvl1pPr indent="0">
              <a:spcBef>
                <a:spcPts val="0"/>
              </a:spcBef>
              <a:buFont typeface="Arial" panose="020B0604020202090204" pitchFamily="34" charset="0"/>
              <a:buNone/>
              <a:defRPr sz="1000" b="0" i="0" baseline="0">
                <a:effectLst/>
                <a:latin typeface="Tahoma" panose="020B0804030504040204" pitchFamily="34" charset="0"/>
                <a:ea typeface="+mj-ea"/>
                <a:cs typeface="Tahoma" panose="020B08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000"/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维护过程本质上是修改和压缩了的软件定义和开发过程，而且事实上远在提出一项维护要求之前，与软件维护有关的工作已经开始了。首先必须建立一个维护组织，随后必须确定报告和评价的过程，而且必须为每个维护要求规定一个标准化的事件序列。此外，还应该建立一个适用于维护活动的记录保管过程，并且规定复审标准。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auto">
          <a:xfrm>
            <a:off x="1588" y="2177111"/>
            <a:ext cx="9140825" cy="971594"/>
          </a:xfrm>
          <a:custGeom>
            <a:avLst/>
            <a:gdLst>
              <a:gd name="T0" fmla="*/ 94 w 11514"/>
              <a:gd name="T1" fmla="*/ 725 h 986"/>
              <a:gd name="T2" fmla="*/ 417 w 11514"/>
              <a:gd name="T3" fmla="*/ 560 h 986"/>
              <a:gd name="T4" fmla="*/ 684 w 11514"/>
              <a:gd name="T5" fmla="*/ 446 h 986"/>
              <a:gd name="T6" fmla="*/ 1001 w 11514"/>
              <a:gd name="T7" fmla="*/ 336 h 986"/>
              <a:gd name="T8" fmla="*/ 1361 w 11514"/>
              <a:gd name="T9" fmla="*/ 246 h 986"/>
              <a:gd name="T10" fmla="*/ 1753 w 11514"/>
              <a:gd name="T11" fmla="*/ 191 h 986"/>
              <a:gd name="T12" fmla="*/ 2060 w 11514"/>
              <a:gd name="T13" fmla="*/ 179 h 986"/>
              <a:gd name="T14" fmla="*/ 2160 w 11514"/>
              <a:gd name="T15" fmla="*/ 194 h 986"/>
              <a:gd name="T16" fmla="*/ 2402 w 11514"/>
              <a:gd name="T17" fmla="*/ 254 h 986"/>
              <a:gd name="T18" fmla="*/ 2547 w 11514"/>
              <a:gd name="T19" fmla="*/ 309 h 986"/>
              <a:gd name="T20" fmla="*/ 2694 w 11514"/>
              <a:gd name="T21" fmla="*/ 384 h 986"/>
              <a:gd name="T22" fmla="*/ 2834 w 11514"/>
              <a:gd name="T23" fmla="*/ 485 h 986"/>
              <a:gd name="T24" fmla="*/ 2950 w 11514"/>
              <a:gd name="T25" fmla="*/ 611 h 986"/>
              <a:gd name="T26" fmla="*/ 2998 w 11514"/>
              <a:gd name="T27" fmla="*/ 663 h 986"/>
              <a:gd name="T28" fmla="*/ 3088 w 11514"/>
              <a:gd name="T29" fmla="*/ 729 h 986"/>
              <a:gd name="T30" fmla="*/ 3202 w 11514"/>
              <a:gd name="T31" fmla="*/ 789 h 986"/>
              <a:gd name="T32" fmla="*/ 3453 w 11514"/>
              <a:gd name="T33" fmla="*/ 878 h 986"/>
              <a:gd name="T34" fmla="*/ 3799 w 11514"/>
              <a:gd name="T35" fmla="*/ 951 h 986"/>
              <a:gd name="T36" fmla="*/ 4181 w 11514"/>
              <a:gd name="T37" fmla="*/ 984 h 986"/>
              <a:gd name="T38" fmla="*/ 4573 w 11514"/>
              <a:gd name="T39" fmla="*/ 974 h 986"/>
              <a:gd name="T40" fmla="*/ 4811 w 11514"/>
              <a:gd name="T41" fmla="*/ 939 h 986"/>
              <a:gd name="T42" fmla="*/ 4992 w 11514"/>
              <a:gd name="T43" fmla="*/ 897 h 986"/>
              <a:gd name="T44" fmla="*/ 5160 w 11514"/>
              <a:gd name="T45" fmla="*/ 839 h 986"/>
              <a:gd name="T46" fmla="*/ 5315 w 11514"/>
              <a:gd name="T47" fmla="*/ 764 h 986"/>
              <a:gd name="T48" fmla="*/ 5448 w 11514"/>
              <a:gd name="T49" fmla="*/ 672 h 986"/>
              <a:gd name="T50" fmla="*/ 5604 w 11514"/>
              <a:gd name="T51" fmla="*/ 543 h 986"/>
              <a:gd name="T52" fmla="*/ 5895 w 11514"/>
              <a:gd name="T53" fmla="*/ 350 h 986"/>
              <a:gd name="T54" fmla="*/ 6192 w 11514"/>
              <a:gd name="T55" fmla="*/ 204 h 986"/>
              <a:gd name="T56" fmla="*/ 6379 w 11514"/>
              <a:gd name="T57" fmla="*/ 135 h 986"/>
              <a:gd name="T58" fmla="*/ 6580 w 11514"/>
              <a:gd name="T59" fmla="*/ 78 h 986"/>
              <a:gd name="T60" fmla="*/ 6791 w 11514"/>
              <a:gd name="T61" fmla="*/ 36 h 986"/>
              <a:gd name="T62" fmla="*/ 7016 w 11514"/>
              <a:gd name="T63" fmla="*/ 9 h 986"/>
              <a:gd name="T64" fmla="*/ 7252 w 11514"/>
              <a:gd name="T65" fmla="*/ 0 h 986"/>
              <a:gd name="T66" fmla="*/ 7501 w 11514"/>
              <a:gd name="T67" fmla="*/ 12 h 986"/>
              <a:gd name="T68" fmla="*/ 7758 w 11514"/>
              <a:gd name="T69" fmla="*/ 44 h 986"/>
              <a:gd name="T70" fmla="*/ 8028 w 11514"/>
              <a:gd name="T71" fmla="*/ 101 h 986"/>
              <a:gd name="T72" fmla="*/ 8309 w 11514"/>
              <a:gd name="T73" fmla="*/ 182 h 986"/>
              <a:gd name="T74" fmla="*/ 8600 w 11514"/>
              <a:gd name="T75" fmla="*/ 291 h 986"/>
              <a:gd name="T76" fmla="*/ 8901 w 11514"/>
              <a:gd name="T77" fmla="*/ 428 h 986"/>
              <a:gd name="T78" fmla="*/ 9130 w 11514"/>
              <a:gd name="T79" fmla="*/ 542 h 986"/>
              <a:gd name="T80" fmla="*/ 9420 w 11514"/>
              <a:gd name="T81" fmla="*/ 659 h 986"/>
              <a:gd name="T82" fmla="*/ 9689 w 11514"/>
              <a:gd name="T83" fmla="*/ 738 h 986"/>
              <a:gd name="T84" fmla="*/ 9941 w 11514"/>
              <a:gd name="T85" fmla="*/ 782 h 986"/>
              <a:gd name="T86" fmla="*/ 10175 w 11514"/>
              <a:gd name="T87" fmla="*/ 797 h 986"/>
              <a:gd name="T88" fmla="*/ 10390 w 11514"/>
              <a:gd name="T89" fmla="*/ 785 h 986"/>
              <a:gd name="T90" fmla="*/ 10584 w 11514"/>
              <a:gd name="T91" fmla="*/ 750 h 986"/>
              <a:gd name="T92" fmla="*/ 10761 w 11514"/>
              <a:gd name="T93" fmla="*/ 699 h 986"/>
              <a:gd name="T94" fmla="*/ 10919 w 11514"/>
              <a:gd name="T95" fmla="*/ 635 h 986"/>
              <a:gd name="T96" fmla="*/ 11121 w 11514"/>
              <a:gd name="T97" fmla="*/ 524 h 986"/>
              <a:gd name="T98" fmla="*/ 11327 w 11514"/>
              <a:gd name="T99" fmla="*/ 368 h 986"/>
              <a:gd name="T100" fmla="*/ 11457 w 11514"/>
              <a:gd name="T101" fmla="*/ 236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514" h="986">
                <a:moveTo>
                  <a:pt x="0" y="782"/>
                </a:moveTo>
                <a:lnTo>
                  <a:pt x="0" y="782"/>
                </a:lnTo>
                <a:lnTo>
                  <a:pt x="43" y="756"/>
                </a:lnTo>
                <a:lnTo>
                  <a:pt x="94" y="725"/>
                </a:lnTo>
                <a:lnTo>
                  <a:pt x="165" y="686"/>
                </a:lnTo>
                <a:lnTo>
                  <a:pt x="253" y="639"/>
                </a:lnTo>
                <a:lnTo>
                  <a:pt x="358" y="587"/>
                </a:lnTo>
                <a:lnTo>
                  <a:pt x="417" y="560"/>
                </a:lnTo>
                <a:lnTo>
                  <a:pt x="478" y="531"/>
                </a:lnTo>
                <a:lnTo>
                  <a:pt x="543" y="503"/>
                </a:lnTo>
                <a:lnTo>
                  <a:pt x="612" y="474"/>
                </a:lnTo>
                <a:lnTo>
                  <a:pt x="684" y="446"/>
                </a:lnTo>
                <a:lnTo>
                  <a:pt x="759" y="417"/>
                </a:lnTo>
                <a:lnTo>
                  <a:pt x="838" y="389"/>
                </a:lnTo>
                <a:lnTo>
                  <a:pt x="919" y="362"/>
                </a:lnTo>
                <a:lnTo>
                  <a:pt x="1001" y="336"/>
                </a:lnTo>
                <a:lnTo>
                  <a:pt x="1088" y="311"/>
                </a:lnTo>
                <a:lnTo>
                  <a:pt x="1177" y="288"/>
                </a:lnTo>
                <a:lnTo>
                  <a:pt x="1268" y="266"/>
                </a:lnTo>
                <a:lnTo>
                  <a:pt x="1361" y="246"/>
                </a:lnTo>
                <a:lnTo>
                  <a:pt x="1456" y="228"/>
                </a:lnTo>
                <a:lnTo>
                  <a:pt x="1553" y="213"/>
                </a:lnTo>
                <a:lnTo>
                  <a:pt x="1652" y="200"/>
                </a:lnTo>
                <a:lnTo>
                  <a:pt x="1753" y="191"/>
                </a:lnTo>
                <a:lnTo>
                  <a:pt x="1853" y="183"/>
                </a:lnTo>
                <a:lnTo>
                  <a:pt x="1956" y="179"/>
                </a:lnTo>
                <a:lnTo>
                  <a:pt x="2009" y="179"/>
                </a:lnTo>
                <a:lnTo>
                  <a:pt x="2060" y="179"/>
                </a:lnTo>
                <a:lnTo>
                  <a:pt x="2060" y="179"/>
                </a:lnTo>
                <a:lnTo>
                  <a:pt x="2087" y="182"/>
                </a:lnTo>
                <a:lnTo>
                  <a:pt x="2118" y="186"/>
                </a:lnTo>
                <a:lnTo>
                  <a:pt x="2160" y="194"/>
                </a:lnTo>
                <a:lnTo>
                  <a:pt x="2211" y="203"/>
                </a:lnTo>
                <a:lnTo>
                  <a:pt x="2268" y="216"/>
                </a:lnTo>
                <a:lnTo>
                  <a:pt x="2333" y="233"/>
                </a:lnTo>
                <a:lnTo>
                  <a:pt x="2402" y="254"/>
                </a:lnTo>
                <a:lnTo>
                  <a:pt x="2436" y="266"/>
                </a:lnTo>
                <a:lnTo>
                  <a:pt x="2474" y="279"/>
                </a:lnTo>
                <a:lnTo>
                  <a:pt x="2510" y="293"/>
                </a:lnTo>
                <a:lnTo>
                  <a:pt x="2547" y="309"/>
                </a:lnTo>
                <a:lnTo>
                  <a:pt x="2585" y="326"/>
                </a:lnTo>
                <a:lnTo>
                  <a:pt x="2621" y="344"/>
                </a:lnTo>
                <a:lnTo>
                  <a:pt x="2658" y="363"/>
                </a:lnTo>
                <a:lnTo>
                  <a:pt x="2694" y="384"/>
                </a:lnTo>
                <a:lnTo>
                  <a:pt x="2730" y="407"/>
                </a:lnTo>
                <a:lnTo>
                  <a:pt x="2766" y="431"/>
                </a:lnTo>
                <a:lnTo>
                  <a:pt x="2799" y="456"/>
                </a:lnTo>
                <a:lnTo>
                  <a:pt x="2834" y="485"/>
                </a:lnTo>
                <a:lnTo>
                  <a:pt x="2865" y="513"/>
                </a:lnTo>
                <a:lnTo>
                  <a:pt x="2895" y="545"/>
                </a:lnTo>
                <a:lnTo>
                  <a:pt x="2923" y="576"/>
                </a:lnTo>
                <a:lnTo>
                  <a:pt x="2950" y="611"/>
                </a:lnTo>
                <a:lnTo>
                  <a:pt x="2950" y="611"/>
                </a:lnTo>
                <a:lnTo>
                  <a:pt x="2965" y="629"/>
                </a:lnTo>
                <a:lnTo>
                  <a:pt x="2980" y="647"/>
                </a:lnTo>
                <a:lnTo>
                  <a:pt x="2998" y="663"/>
                </a:lnTo>
                <a:lnTo>
                  <a:pt x="3018" y="680"/>
                </a:lnTo>
                <a:lnTo>
                  <a:pt x="3040" y="696"/>
                </a:lnTo>
                <a:lnTo>
                  <a:pt x="3063" y="713"/>
                </a:lnTo>
                <a:lnTo>
                  <a:pt x="3088" y="729"/>
                </a:lnTo>
                <a:lnTo>
                  <a:pt x="3114" y="744"/>
                </a:lnTo>
                <a:lnTo>
                  <a:pt x="3142" y="759"/>
                </a:lnTo>
                <a:lnTo>
                  <a:pt x="3171" y="774"/>
                </a:lnTo>
                <a:lnTo>
                  <a:pt x="3202" y="789"/>
                </a:lnTo>
                <a:lnTo>
                  <a:pt x="3234" y="803"/>
                </a:lnTo>
                <a:lnTo>
                  <a:pt x="3303" y="830"/>
                </a:lnTo>
                <a:lnTo>
                  <a:pt x="3375" y="855"/>
                </a:lnTo>
                <a:lnTo>
                  <a:pt x="3453" y="878"/>
                </a:lnTo>
                <a:lnTo>
                  <a:pt x="3534" y="900"/>
                </a:lnTo>
                <a:lnTo>
                  <a:pt x="3619" y="918"/>
                </a:lnTo>
                <a:lnTo>
                  <a:pt x="3708" y="936"/>
                </a:lnTo>
                <a:lnTo>
                  <a:pt x="3799" y="951"/>
                </a:lnTo>
                <a:lnTo>
                  <a:pt x="3892" y="963"/>
                </a:lnTo>
                <a:lnTo>
                  <a:pt x="3986" y="974"/>
                </a:lnTo>
                <a:lnTo>
                  <a:pt x="4084" y="980"/>
                </a:lnTo>
                <a:lnTo>
                  <a:pt x="4181" y="984"/>
                </a:lnTo>
                <a:lnTo>
                  <a:pt x="4279" y="986"/>
                </a:lnTo>
                <a:lnTo>
                  <a:pt x="4378" y="986"/>
                </a:lnTo>
                <a:lnTo>
                  <a:pt x="4475" y="981"/>
                </a:lnTo>
                <a:lnTo>
                  <a:pt x="4573" y="974"/>
                </a:lnTo>
                <a:lnTo>
                  <a:pt x="4670" y="962"/>
                </a:lnTo>
                <a:lnTo>
                  <a:pt x="4717" y="956"/>
                </a:lnTo>
                <a:lnTo>
                  <a:pt x="4765" y="948"/>
                </a:lnTo>
                <a:lnTo>
                  <a:pt x="4811" y="939"/>
                </a:lnTo>
                <a:lnTo>
                  <a:pt x="4857" y="930"/>
                </a:lnTo>
                <a:lnTo>
                  <a:pt x="4902" y="920"/>
                </a:lnTo>
                <a:lnTo>
                  <a:pt x="4947" y="909"/>
                </a:lnTo>
                <a:lnTo>
                  <a:pt x="4992" y="897"/>
                </a:lnTo>
                <a:lnTo>
                  <a:pt x="5036" y="884"/>
                </a:lnTo>
                <a:lnTo>
                  <a:pt x="5078" y="870"/>
                </a:lnTo>
                <a:lnTo>
                  <a:pt x="5120" y="854"/>
                </a:lnTo>
                <a:lnTo>
                  <a:pt x="5160" y="839"/>
                </a:lnTo>
                <a:lnTo>
                  <a:pt x="5201" y="821"/>
                </a:lnTo>
                <a:lnTo>
                  <a:pt x="5240" y="803"/>
                </a:lnTo>
                <a:lnTo>
                  <a:pt x="5277" y="785"/>
                </a:lnTo>
                <a:lnTo>
                  <a:pt x="5315" y="764"/>
                </a:lnTo>
                <a:lnTo>
                  <a:pt x="5349" y="743"/>
                </a:lnTo>
                <a:lnTo>
                  <a:pt x="5384" y="720"/>
                </a:lnTo>
                <a:lnTo>
                  <a:pt x="5417" y="698"/>
                </a:lnTo>
                <a:lnTo>
                  <a:pt x="5448" y="672"/>
                </a:lnTo>
                <a:lnTo>
                  <a:pt x="5478" y="647"/>
                </a:lnTo>
                <a:lnTo>
                  <a:pt x="5478" y="647"/>
                </a:lnTo>
                <a:lnTo>
                  <a:pt x="5540" y="596"/>
                </a:lnTo>
                <a:lnTo>
                  <a:pt x="5604" y="543"/>
                </a:lnTo>
                <a:lnTo>
                  <a:pt x="5672" y="494"/>
                </a:lnTo>
                <a:lnTo>
                  <a:pt x="5742" y="444"/>
                </a:lnTo>
                <a:lnTo>
                  <a:pt x="5817" y="396"/>
                </a:lnTo>
                <a:lnTo>
                  <a:pt x="5895" y="350"/>
                </a:lnTo>
                <a:lnTo>
                  <a:pt x="5976" y="306"/>
                </a:lnTo>
                <a:lnTo>
                  <a:pt x="6060" y="264"/>
                </a:lnTo>
                <a:lnTo>
                  <a:pt x="6147" y="224"/>
                </a:lnTo>
                <a:lnTo>
                  <a:pt x="6192" y="204"/>
                </a:lnTo>
                <a:lnTo>
                  <a:pt x="6238" y="186"/>
                </a:lnTo>
                <a:lnTo>
                  <a:pt x="6285" y="168"/>
                </a:lnTo>
                <a:lnTo>
                  <a:pt x="6331" y="152"/>
                </a:lnTo>
                <a:lnTo>
                  <a:pt x="6379" y="135"/>
                </a:lnTo>
                <a:lnTo>
                  <a:pt x="6429" y="120"/>
                </a:lnTo>
                <a:lnTo>
                  <a:pt x="6478" y="105"/>
                </a:lnTo>
                <a:lnTo>
                  <a:pt x="6529" y="92"/>
                </a:lnTo>
                <a:lnTo>
                  <a:pt x="6580" y="78"/>
                </a:lnTo>
                <a:lnTo>
                  <a:pt x="6631" y="66"/>
                </a:lnTo>
                <a:lnTo>
                  <a:pt x="6685" y="56"/>
                </a:lnTo>
                <a:lnTo>
                  <a:pt x="6737" y="45"/>
                </a:lnTo>
                <a:lnTo>
                  <a:pt x="6791" y="36"/>
                </a:lnTo>
                <a:lnTo>
                  <a:pt x="6847" y="27"/>
                </a:lnTo>
                <a:lnTo>
                  <a:pt x="6902" y="20"/>
                </a:lnTo>
                <a:lnTo>
                  <a:pt x="6959" y="14"/>
                </a:lnTo>
                <a:lnTo>
                  <a:pt x="7016" y="9"/>
                </a:lnTo>
                <a:lnTo>
                  <a:pt x="7075" y="5"/>
                </a:lnTo>
                <a:lnTo>
                  <a:pt x="7133" y="2"/>
                </a:lnTo>
                <a:lnTo>
                  <a:pt x="7192" y="0"/>
                </a:lnTo>
                <a:lnTo>
                  <a:pt x="7252" y="0"/>
                </a:lnTo>
                <a:lnTo>
                  <a:pt x="7313" y="2"/>
                </a:lnTo>
                <a:lnTo>
                  <a:pt x="7375" y="3"/>
                </a:lnTo>
                <a:lnTo>
                  <a:pt x="7438" y="6"/>
                </a:lnTo>
                <a:lnTo>
                  <a:pt x="7501" y="12"/>
                </a:lnTo>
                <a:lnTo>
                  <a:pt x="7564" y="18"/>
                </a:lnTo>
                <a:lnTo>
                  <a:pt x="7628" y="26"/>
                </a:lnTo>
                <a:lnTo>
                  <a:pt x="7692" y="35"/>
                </a:lnTo>
                <a:lnTo>
                  <a:pt x="7758" y="44"/>
                </a:lnTo>
                <a:lnTo>
                  <a:pt x="7824" y="56"/>
                </a:lnTo>
                <a:lnTo>
                  <a:pt x="7892" y="69"/>
                </a:lnTo>
                <a:lnTo>
                  <a:pt x="7959" y="84"/>
                </a:lnTo>
                <a:lnTo>
                  <a:pt x="8028" y="101"/>
                </a:lnTo>
                <a:lnTo>
                  <a:pt x="8097" y="119"/>
                </a:lnTo>
                <a:lnTo>
                  <a:pt x="8168" y="138"/>
                </a:lnTo>
                <a:lnTo>
                  <a:pt x="8238" y="159"/>
                </a:lnTo>
                <a:lnTo>
                  <a:pt x="8309" y="182"/>
                </a:lnTo>
                <a:lnTo>
                  <a:pt x="8381" y="207"/>
                </a:lnTo>
                <a:lnTo>
                  <a:pt x="8453" y="233"/>
                </a:lnTo>
                <a:lnTo>
                  <a:pt x="8526" y="261"/>
                </a:lnTo>
                <a:lnTo>
                  <a:pt x="8600" y="291"/>
                </a:lnTo>
                <a:lnTo>
                  <a:pt x="8674" y="323"/>
                </a:lnTo>
                <a:lnTo>
                  <a:pt x="8749" y="356"/>
                </a:lnTo>
                <a:lnTo>
                  <a:pt x="8824" y="392"/>
                </a:lnTo>
                <a:lnTo>
                  <a:pt x="8901" y="428"/>
                </a:lnTo>
                <a:lnTo>
                  <a:pt x="8977" y="467"/>
                </a:lnTo>
                <a:lnTo>
                  <a:pt x="8977" y="467"/>
                </a:lnTo>
                <a:lnTo>
                  <a:pt x="9054" y="506"/>
                </a:lnTo>
                <a:lnTo>
                  <a:pt x="9130" y="542"/>
                </a:lnTo>
                <a:lnTo>
                  <a:pt x="9204" y="575"/>
                </a:lnTo>
                <a:lnTo>
                  <a:pt x="9277" y="606"/>
                </a:lnTo>
                <a:lnTo>
                  <a:pt x="9349" y="633"/>
                </a:lnTo>
                <a:lnTo>
                  <a:pt x="9420" y="659"/>
                </a:lnTo>
                <a:lnTo>
                  <a:pt x="9489" y="683"/>
                </a:lnTo>
                <a:lnTo>
                  <a:pt x="9558" y="704"/>
                </a:lnTo>
                <a:lnTo>
                  <a:pt x="9623" y="722"/>
                </a:lnTo>
                <a:lnTo>
                  <a:pt x="9689" y="738"/>
                </a:lnTo>
                <a:lnTo>
                  <a:pt x="9755" y="752"/>
                </a:lnTo>
                <a:lnTo>
                  <a:pt x="9818" y="764"/>
                </a:lnTo>
                <a:lnTo>
                  <a:pt x="9881" y="774"/>
                </a:lnTo>
                <a:lnTo>
                  <a:pt x="9941" y="782"/>
                </a:lnTo>
                <a:lnTo>
                  <a:pt x="10001" y="788"/>
                </a:lnTo>
                <a:lnTo>
                  <a:pt x="10061" y="792"/>
                </a:lnTo>
                <a:lnTo>
                  <a:pt x="10118" y="795"/>
                </a:lnTo>
                <a:lnTo>
                  <a:pt x="10175" y="797"/>
                </a:lnTo>
                <a:lnTo>
                  <a:pt x="10231" y="795"/>
                </a:lnTo>
                <a:lnTo>
                  <a:pt x="10285" y="794"/>
                </a:lnTo>
                <a:lnTo>
                  <a:pt x="10337" y="789"/>
                </a:lnTo>
                <a:lnTo>
                  <a:pt x="10390" y="785"/>
                </a:lnTo>
                <a:lnTo>
                  <a:pt x="10441" y="777"/>
                </a:lnTo>
                <a:lnTo>
                  <a:pt x="10489" y="770"/>
                </a:lnTo>
                <a:lnTo>
                  <a:pt x="10538" y="761"/>
                </a:lnTo>
                <a:lnTo>
                  <a:pt x="10584" y="750"/>
                </a:lnTo>
                <a:lnTo>
                  <a:pt x="10631" y="740"/>
                </a:lnTo>
                <a:lnTo>
                  <a:pt x="10676" y="726"/>
                </a:lnTo>
                <a:lnTo>
                  <a:pt x="10719" y="714"/>
                </a:lnTo>
                <a:lnTo>
                  <a:pt x="10761" y="699"/>
                </a:lnTo>
                <a:lnTo>
                  <a:pt x="10803" y="684"/>
                </a:lnTo>
                <a:lnTo>
                  <a:pt x="10842" y="669"/>
                </a:lnTo>
                <a:lnTo>
                  <a:pt x="10881" y="653"/>
                </a:lnTo>
                <a:lnTo>
                  <a:pt x="10919" y="635"/>
                </a:lnTo>
                <a:lnTo>
                  <a:pt x="10956" y="617"/>
                </a:lnTo>
                <a:lnTo>
                  <a:pt x="10992" y="599"/>
                </a:lnTo>
                <a:lnTo>
                  <a:pt x="11058" y="561"/>
                </a:lnTo>
                <a:lnTo>
                  <a:pt x="11121" y="524"/>
                </a:lnTo>
                <a:lnTo>
                  <a:pt x="11180" y="483"/>
                </a:lnTo>
                <a:lnTo>
                  <a:pt x="11234" y="444"/>
                </a:lnTo>
                <a:lnTo>
                  <a:pt x="11282" y="405"/>
                </a:lnTo>
                <a:lnTo>
                  <a:pt x="11327" y="368"/>
                </a:lnTo>
                <a:lnTo>
                  <a:pt x="11366" y="330"/>
                </a:lnTo>
                <a:lnTo>
                  <a:pt x="11402" y="296"/>
                </a:lnTo>
                <a:lnTo>
                  <a:pt x="11432" y="264"/>
                </a:lnTo>
                <a:lnTo>
                  <a:pt x="11457" y="236"/>
                </a:lnTo>
                <a:lnTo>
                  <a:pt x="11478" y="210"/>
                </a:lnTo>
                <a:lnTo>
                  <a:pt x="11495" y="189"/>
                </a:lnTo>
                <a:lnTo>
                  <a:pt x="11514" y="161"/>
                </a:ln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  <a:prstDash val="dash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669373">
            <a:off x="7574210" y="1500055"/>
            <a:ext cx="1310780" cy="228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8678163">
            <a:off x="160240" y="4008132"/>
            <a:ext cx="763354" cy="772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3528" y="267494"/>
            <a:ext cx="8357479" cy="459836"/>
          </a:xfrm>
        </p:spPr>
        <p:txBody>
          <a:bodyPr/>
          <a:lstStyle/>
          <a:p>
            <a:r>
              <a:rPr lang="zh-CN" altLang="en-US" dirty="0" smtClean="0"/>
              <a:t>计算机确认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059582"/>
            <a:ext cx="8357480" cy="240485"/>
          </a:xfrm>
        </p:spPr>
        <p:txBody>
          <a:bodyPr/>
          <a:lstStyle/>
          <a:p>
            <a:r>
              <a:rPr lang="zh-CN" altLang="en-US" sz="2400" dirty="0" smtClean="0">
                <a:latin typeface="+mn-ea"/>
              </a:rPr>
              <a:t>在进行了以上确认的基础上，用计算机对修改程序进行确认测试：</a:t>
            </a:r>
            <a:br>
              <a:rPr lang="zh-CN" altLang="en-US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(1) </a:t>
            </a:r>
            <a:r>
              <a:rPr lang="zh-CN" altLang="en-US" sz="2400" dirty="0" smtClean="0">
                <a:latin typeface="+mn-ea"/>
              </a:rPr>
              <a:t>确认测试顺序：先对修改部分进行测试，然后隔离修改部分，测试程序的未修改部分，最后再把它们集成起来进行测试。这种测试称为回归测试。 </a:t>
            </a:r>
            <a:br>
              <a:rPr lang="zh-CN" altLang="en-US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(2) </a:t>
            </a:r>
            <a:r>
              <a:rPr lang="zh-CN" altLang="en-US" sz="2400" dirty="0" smtClean="0">
                <a:latin typeface="+mn-ea"/>
              </a:rPr>
              <a:t>准备标准的测试用例。</a:t>
            </a:r>
            <a:br>
              <a:rPr lang="zh-CN" altLang="en-US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(3) </a:t>
            </a:r>
            <a:r>
              <a:rPr lang="zh-CN" altLang="en-US" sz="2400" dirty="0" smtClean="0">
                <a:latin typeface="+mn-ea"/>
              </a:rPr>
              <a:t>充分利用软件工具帮助重新验证过程。</a:t>
            </a:r>
          </a:p>
          <a:p>
            <a:r>
              <a:rPr lang="en-US" altLang="zh-CN" sz="2400" dirty="0" smtClean="0">
                <a:latin typeface="+mn-ea"/>
              </a:rPr>
              <a:t>(4) </a:t>
            </a:r>
            <a:r>
              <a:rPr lang="zh-CN" altLang="en-US" sz="2400" dirty="0" smtClean="0">
                <a:latin typeface="+mn-ea"/>
              </a:rPr>
              <a:t>在重新确认过程中，需邀请用户参加。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3528" y="483518"/>
            <a:ext cx="8357479" cy="459836"/>
          </a:xfrm>
        </p:spPr>
        <p:txBody>
          <a:bodyPr/>
          <a:lstStyle/>
          <a:p>
            <a:r>
              <a:rPr lang="zh-CN" altLang="en-US" dirty="0" smtClean="0"/>
              <a:t>维护后的验收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419622"/>
            <a:ext cx="8357480" cy="240485"/>
          </a:xfrm>
        </p:spPr>
        <p:txBody>
          <a:bodyPr/>
          <a:lstStyle/>
          <a:p>
            <a:r>
              <a:rPr lang="zh-CN" altLang="en-US" sz="2400" dirty="0" smtClean="0">
                <a:latin typeface="+mn-ea"/>
              </a:rPr>
              <a:t>在交付新软件之前，维护主管部门要检验：</a:t>
            </a:r>
            <a:br>
              <a:rPr lang="zh-CN" altLang="en-US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(1) </a:t>
            </a:r>
            <a:r>
              <a:rPr lang="zh-CN" altLang="en-US" sz="2400" dirty="0" smtClean="0">
                <a:latin typeface="+mn-ea"/>
              </a:rPr>
              <a:t>全部文档是否完备，并已更新；</a:t>
            </a:r>
            <a:br>
              <a:rPr lang="zh-CN" altLang="en-US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(2) </a:t>
            </a:r>
            <a:r>
              <a:rPr lang="zh-CN" altLang="en-US" sz="2400" dirty="0" smtClean="0">
                <a:latin typeface="+mn-ea"/>
              </a:rPr>
              <a:t>所有测试用例和测试结果已经正确记载；</a:t>
            </a:r>
            <a:br>
              <a:rPr lang="zh-CN" altLang="en-US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(3) </a:t>
            </a:r>
            <a:r>
              <a:rPr lang="zh-CN" altLang="en-US" sz="2400" dirty="0" smtClean="0">
                <a:latin typeface="+mn-ea"/>
              </a:rPr>
              <a:t>记录软件配置所有副本的工作已经完成；</a:t>
            </a:r>
            <a:br>
              <a:rPr lang="zh-CN" altLang="en-US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(4) </a:t>
            </a:r>
            <a:r>
              <a:rPr lang="zh-CN" altLang="en-US" sz="2400" dirty="0" smtClean="0">
                <a:latin typeface="+mn-ea"/>
              </a:rPr>
              <a:t>维护工序和责任已经确定。</a:t>
            </a:r>
          </a:p>
          <a:p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3528" y="267494"/>
            <a:ext cx="8357479" cy="459836"/>
          </a:xfrm>
        </p:spPr>
        <p:txBody>
          <a:bodyPr/>
          <a:lstStyle/>
          <a:p>
            <a:r>
              <a:rPr lang="zh-CN" altLang="en-US" dirty="0" smtClean="0"/>
              <a:t>从维护角度来看所需测试种类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915566"/>
            <a:ext cx="8357480" cy="240485"/>
          </a:xfrm>
        </p:spPr>
        <p:txBody>
          <a:bodyPr/>
          <a:lstStyle/>
          <a:p>
            <a:r>
              <a:rPr lang="en-US" altLang="zh-CN" sz="2000" dirty="0" smtClean="0">
                <a:latin typeface="+mn-ea"/>
              </a:rPr>
              <a:t>(1)</a:t>
            </a:r>
            <a:r>
              <a:rPr lang="zh-CN" altLang="en-US" sz="2000" dirty="0" smtClean="0">
                <a:latin typeface="+mn-ea"/>
              </a:rPr>
              <a:t>对</a:t>
            </a:r>
            <a:r>
              <a:rPr lang="zh-CN" altLang="en-US" sz="2000" dirty="0" smtClean="0">
                <a:latin typeface="+mn-ea"/>
              </a:rPr>
              <a:t>修改事务的测试；</a:t>
            </a:r>
          </a:p>
          <a:p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smtClean="0">
                <a:latin typeface="+mn-ea"/>
              </a:rPr>
              <a:t>2) </a:t>
            </a:r>
            <a:r>
              <a:rPr lang="zh-CN" altLang="en-US" sz="2000" dirty="0" smtClean="0">
                <a:latin typeface="+mn-ea"/>
              </a:rPr>
              <a:t>对修改程序的测试；</a:t>
            </a:r>
          </a:p>
          <a:p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smtClean="0">
                <a:latin typeface="+mn-ea"/>
              </a:rPr>
              <a:t>3) </a:t>
            </a:r>
            <a:r>
              <a:rPr lang="zh-CN" altLang="en-US" sz="2000" dirty="0" smtClean="0">
                <a:latin typeface="+mn-ea"/>
              </a:rPr>
              <a:t>操作过程的测试；</a:t>
            </a:r>
          </a:p>
          <a:p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smtClean="0">
                <a:latin typeface="+mn-ea"/>
              </a:rPr>
              <a:t>4) </a:t>
            </a:r>
            <a:r>
              <a:rPr lang="zh-CN" altLang="en-US" sz="2000" dirty="0" smtClean="0">
                <a:latin typeface="+mn-ea"/>
              </a:rPr>
              <a:t>应用系统运用过程的测试</a:t>
            </a:r>
            <a:r>
              <a:rPr lang="zh-CN" altLang="en-US" sz="2000" dirty="0" smtClean="0">
                <a:latin typeface="+mn-ea"/>
              </a:rPr>
              <a:t>；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smtClean="0">
                <a:latin typeface="+mn-ea"/>
              </a:rPr>
              <a:t>5) </a:t>
            </a:r>
            <a:r>
              <a:rPr lang="zh-CN" altLang="en-US" sz="2000" dirty="0" smtClean="0">
                <a:latin typeface="+mn-ea"/>
              </a:rPr>
              <a:t>系统各部分之间接口的测试；</a:t>
            </a:r>
          </a:p>
          <a:p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smtClean="0">
                <a:latin typeface="+mn-ea"/>
              </a:rPr>
              <a:t>6) </a:t>
            </a:r>
            <a:r>
              <a:rPr lang="zh-CN" altLang="en-US" sz="2000" dirty="0" smtClean="0">
                <a:latin typeface="+mn-ea"/>
              </a:rPr>
              <a:t>作业控制语言的测试；</a:t>
            </a:r>
          </a:p>
          <a:p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smtClean="0">
                <a:latin typeface="+mn-ea"/>
              </a:rPr>
              <a:t>7) </a:t>
            </a:r>
            <a:r>
              <a:rPr lang="zh-CN" altLang="en-US" sz="2000" dirty="0" smtClean="0">
                <a:latin typeface="+mn-ea"/>
              </a:rPr>
              <a:t>与系统软件接口的测试</a:t>
            </a:r>
            <a:r>
              <a:rPr lang="zh-CN" altLang="en-US" sz="2000" dirty="0" smtClean="0">
                <a:latin typeface="+mn-ea"/>
              </a:rPr>
              <a:t>；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(8) </a:t>
            </a:r>
            <a:r>
              <a:rPr lang="zh-CN" altLang="en-US" sz="2000" dirty="0" smtClean="0">
                <a:latin typeface="+mn-ea"/>
              </a:rPr>
              <a:t>软件系统之间接口的测试；</a:t>
            </a:r>
          </a:p>
          <a:p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smtClean="0">
                <a:latin typeface="+mn-ea"/>
              </a:rPr>
              <a:t>9) </a:t>
            </a:r>
            <a:r>
              <a:rPr lang="zh-CN" altLang="en-US" sz="2000" dirty="0" smtClean="0">
                <a:latin typeface="+mn-ea"/>
              </a:rPr>
              <a:t>安全性测试；</a:t>
            </a:r>
          </a:p>
          <a:p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smtClean="0">
                <a:latin typeface="+mn-ea"/>
              </a:rPr>
              <a:t>10) </a:t>
            </a:r>
            <a:r>
              <a:rPr lang="zh-CN" altLang="en-US" sz="2000" dirty="0" smtClean="0">
                <a:latin typeface="+mn-ea"/>
              </a:rPr>
              <a:t>后备／恢复过程的测试。</a:t>
            </a:r>
          </a:p>
          <a:p>
            <a:endParaRPr lang="zh-CN" altLang="en-US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51520" y="987574"/>
            <a:ext cx="8357479" cy="45983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dirty="0">
                <a:ea typeface="Tahoma" panose="020B0804030504040204" pitchFamily="34" charset="0"/>
              </a:rPr>
              <a:t>参考目录</a:t>
            </a:r>
          </a:p>
        </p:txBody>
      </p:sp>
      <p:sp>
        <p:nvSpPr>
          <p:cNvPr id="4" name="텍스트 개체 틀 3"/>
          <p:cNvSpPr txBox="1"/>
          <p:nvPr/>
        </p:nvSpPr>
        <p:spPr>
          <a:xfrm>
            <a:off x="308816" y="878717"/>
            <a:ext cx="8367698" cy="36893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ko-KR"/>
            </a:defPPr>
            <a:lvl1pPr indent="0">
              <a:spcBef>
                <a:spcPts val="0"/>
              </a:spcBef>
              <a:buFont typeface="Arial" panose="020B0604020202090204" pitchFamily="34" charset="0"/>
              <a:buNone/>
              <a:defRPr sz="1000" b="0" i="0" baseline="0">
                <a:effectLst/>
                <a:latin typeface="Tahoma" panose="020B0804030504040204" pitchFamily="34" charset="0"/>
                <a:ea typeface="+mj-ea"/>
                <a:cs typeface="Tahoma" panose="020B08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000"/>
            </a:lvl9pPr>
          </a:lstStyle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9512" y="1779662"/>
            <a:ext cx="8697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张海</a:t>
            </a:r>
            <a:r>
              <a:rPr lang="zh-CN" altLang="en-US" sz="2400" dirty="0">
                <a:solidFill>
                  <a:schemeClr val="bg1"/>
                </a:solidFill>
              </a:rPr>
              <a:t>潘</a:t>
            </a:r>
            <a:r>
              <a:rPr lang="en-US" altLang="zh-CN" sz="2400" dirty="0">
                <a:solidFill>
                  <a:schemeClr val="bg1"/>
                </a:solidFill>
              </a:rPr>
              <a:t>,</a:t>
            </a:r>
            <a:r>
              <a:rPr lang="zh-CN" altLang="en-US" sz="2400" dirty="0">
                <a:solidFill>
                  <a:schemeClr val="bg1"/>
                </a:solidFill>
              </a:rPr>
              <a:t>牟永敏</a:t>
            </a:r>
            <a:r>
              <a:rPr lang="en-US" altLang="zh-CN" sz="2400" dirty="0">
                <a:solidFill>
                  <a:schemeClr val="bg1"/>
                </a:solidFill>
              </a:rPr>
              <a:t>. </a:t>
            </a:r>
            <a:r>
              <a:rPr lang="zh-CN" altLang="en-US" sz="2400" dirty="0">
                <a:solidFill>
                  <a:schemeClr val="bg1"/>
                </a:solidFill>
              </a:rPr>
              <a:t>软件工程导论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zh-CN" altLang="en-US" sz="2400" dirty="0">
                <a:solidFill>
                  <a:schemeClr val="bg1"/>
                </a:solidFill>
              </a:rPr>
              <a:t>第六版</a:t>
            </a:r>
            <a:r>
              <a:rPr lang="en-US" altLang="zh-CN" sz="2400" dirty="0">
                <a:solidFill>
                  <a:schemeClr val="bg1"/>
                </a:solidFill>
              </a:rPr>
              <a:t>).</a:t>
            </a:r>
            <a:r>
              <a:rPr lang="zh-CN" altLang="en-US" sz="2400" dirty="0">
                <a:solidFill>
                  <a:schemeClr val="bg1"/>
                </a:solidFill>
              </a:rPr>
              <a:t>北京：清华大学出版社</a:t>
            </a:r>
            <a:r>
              <a:rPr lang="en-US" altLang="zh-CN" sz="2400" dirty="0">
                <a:solidFill>
                  <a:schemeClr val="bg1"/>
                </a:solidFill>
              </a:rPr>
              <a:t>,</a:t>
            </a:r>
            <a:r>
              <a:rPr lang="en-US" altLang="zh-CN" sz="2400" dirty="0" smtClean="0">
                <a:solidFill>
                  <a:schemeClr val="bg1"/>
                </a:solidFill>
              </a:rPr>
              <a:t>2013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flipH="1">
            <a:off x="2676525" y="2903855"/>
            <a:ext cx="4199255" cy="862965"/>
            <a:chOff x="636172" y="2088964"/>
            <a:chExt cx="3540465" cy="99772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636172" y="2942225"/>
              <a:ext cx="3540465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flipH="1">
              <a:off x="948780" y="2088964"/>
              <a:ext cx="0" cy="997728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Thank you  &amp;  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1520" y="339502"/>
            <a:ext cx="8357479" cy="459836"/>
          </a:xfrm>
        </p:spPr>
        <p:txBody>
          <a:bodyPr/>
          <a:lstStyle/>
          <a:p>
            <a:r>
              <a:rPr lang="zh-CN" altLang="en-US" dirty="0" smtClean="0"/>
              <a:t>主要步骤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51520" y="1059582"/>
            <a:ext cx="8357480" cy="2088232"/>
          </a:xfrm>
        </p:spPr>
        <p:txBody>
          <a:bodyPr/>
          <a:lstStyle/>
          <a:p>
            <a:r>
              <a:rPr lang="zh-CN" altLang="en-US" sz="2400" dirty="0" smtClean="0"/>
              <a:t>为了有效地进行软件维护，应事先就开始做组织工作</a:t>
            </a:r>
          </a:p>
          <a:p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sz="2000" dirty="0" smtClean="0"/>
              <a:t>--</a:t>
            </a:r>
            <a:r>
              <a:rPr lang="zh-CN" altLang="en-US" sz="2000" dirty="0" smtClean="0"/>
              <a:t>首先建立维护的机构（维护组织）</a:t>
            </a:r>
          </a:p>
          <a:p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en-US" altLang="zh-CN" sz="2000" dirty="0" smtClean="0"/>
              <a:t>--</a:t>
            </a:r>
            <a:r>
              <a:rPr lang="zh-CN" altLang="en-US" sz="2000" dirty="0" smtClean="0"/>
              <a:t>申明提出维护申请报告的过程及评价的过程（维护报告）</a:t>
            </a:r>
          </a:p>
          <a:p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en-US" altLang="zh-CN" sz="2000" dirty="0" smtClean="0"/>
              <a:t>--</a:t>
            </a:r>
            <a:r>
              <a:rPr lang="zh-CN" altLang="en-US" sz="2000" dirty="0" smtClean="0"/>
              <a:t>为每一个维护申请规定标准的处理步骤（维护的事件流）</a:t>
            </a:r>
          </a:p>
          <a:p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en-US" altLang="zh-CN" sz="2000" dirty="0" smtClean="0"/>
              <a:t>--</a:t>
            </a:r>
            <a:r>
              <a:rPr lang="zh-CN" altLang="en-US" sz="2000" dirty="0" smtClean="0"/>
              <a:t>建立维护活动的记录保管，并规定复审的标准（保存记录、评价活动）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flipH="1">
            <a:off x="2987824" y="1851670"/>
            <a:ext cx="3972787" cy="1252904"/>
            <a:chOff x="636172" y="2088964"/>
            <a:chExt cx="3972787" cy="1252904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636172" y="2942225"/>
              <a:ext cx="3972787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948780" y="2088964"/>
              <a:ext cx="0" cy="1252904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707904" y="1995686"/>
            <a:ext cx="6292756" cy="691079"/>
          </a:xfrm>
        </p:spPr>
        <p:txBody>
          <a:bodyPr/>
          <a:lstStyle/>
          <a:p>
            <a:r>
              <a:rPr lang="zh-CN" altLang="en-US" dirty="0" smtClean="0"/>
              <a:t>维护组织</a:t>
            </a:r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1058677" y="1949160"/>
            <a:ext cx="1897538" cy="622563"/>
          </a:xfrm>
          <a:effectLst/>
        </p:spPr>
        <p:txBody>
          <a:bodyPr/>
          <a:lstStyle/>
          <a:p>
            <a:pPr algn="ctr"/>
            <a:r>
              <a:rPr lang="en-US" altLang="ko-KR" sz="4000" dirty="0" smtClean="0">
                <a:ln w="3175">
                  <a:noFill/>
                </a:ln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en-US" altLang="zh-CN" sz="4000" dirty="0" smtClean="0">
                <a:ln w="3175">
                  <a:noFill/>
                </a:ln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4000" dirty="0">
              <a:ln w="3175">
                <a:noFill/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1259632" y="1419622"/>
            <a:ext cx="1424134" cy="1424134"/>
          </a:xfrm>
          <a:prstGeom prst="donut">
            <a:avLst>
              <a:gd name="adj" fmla="val 9696"/>
            </a:avLst>
          </a:prstGeom>
          <a:blipFill>
            <a:blip r:embed="rId2" cstate="screen"/>
            <a:stretch>
              <a:fillRect/>
            </a:stretch>
          </a:blipFill>
          <a:ln>
            <a:solidFill>
              <a:srgbClr val="0533F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9"/>
          <p:cNvGrpSpPr/>
          <p:nvPr/>
        </p:nvGrpSpPr>
        <p:grpSpPr>
          <a:xfrm>
            <a:off x="1848271" y="1674639"/>
            <a:ext cx="330240" cy="294431"/>
            <a:chOff x="4446588" y="1416050"/>
            <a:chExt cx="527050" cy="469900"/>
          </a:xfrm>
          <a:solidFill>
            <a:schemeClr val="bg1">
              <a:lumMod val="75000"/>
            </a:schemeClr>
          </a:solidFill>
        </p:grpSpPr>
        <p:sp>
          <p:nvSpPr>
            <p:cNvPr id="11" name="Freeform 25"/>
            <p:cNvSpPr/>
            <p:nvPr/>
          </p:nvSpPr>
          <p:spPr bwMode="auto">
            <a:xfrm>
              <a:off x="4570413" y="1590675"/>
              <a:ext cx="155575" cy="155575"/>
            </a:xfrm>
            <a:custGeom>
              <a:avLst/>
              <a:gdLst>
                <a:gd name="T0" fmla="*/ 98 w 98"/>
                <a:gd name="T1" fmla="*/ 40 h 98"/>
                <a:gd name="T2" fmla="*/ 94 w 98"/>
                <a:gd name="T3" fmla="*/ 40 h 98"/>
                <a:gd name="T4" fmla="*/ 94 w 98"/>
                <a:gd name="T5" fmla="*/ 40 h 98"/>
                <a:gd name="T6" fmla="*/ 92 w 98"/>
                <a:gd name="T7" fmla="*/ 40 h 98"/>
                <a:gd name="T8" fmla="*/ 92 w 98"/>
                <a:gd name="T9" fmla="*/ 40 h 98"/>
                <a:gd name="T10" fmla="*/ 86 w 98"/>
                <a:gd name="T11" fmla="*/ 40 h 98"/>
                <a:gd name="T12" fmla="*/ 80 w 98"/>
                <a:gd name="T13" fmla="*/ 44 h 98"/>
                <a:gd name="T14" fmla="*/ 76 w 98"/>
                <a:gd name="T15" fmla="*/ 48 h 98"/>
                <a:gd name="T16" fmla="*/ 74 w 98"/>
                <a:gd name="T17" fmla="*/ 54 h 98"/>
                <a:gd name="T18" fmla="*/ 74 w 98"/>
                <a:gd name="T19" fmla="*/ 58 h 98"/>
                <a:gd name="T20" fmla="*/ 74 w 98"/>
                <a:gd name="T21" fmla="*/ 58 h 98"/>
                <a:gd name="T22" fmla="*/ 74 w 98"/>
                <a:gd name="T23" fmla="*/ 64 h 98"/>
                <a:gd name="T24" fmla="*/ 78 w 98"/>
                <a:gd name="T25" fmla="*/ 70 h 98"/>
                <a:gd name="T26" fmla="*/ 78 w 98"/>
                <a:gd name="T27" fmla="*/ 70 h 98"/>
                <a:gd name="T28" fmla="*/ 82 w 98"/>
                <a:gd name="T29" fmla="*/ 74 h 98"/>
                <a:gd name="T30" fmla="*/ 88 w 98"/>
                <a:gd name="T31" fmla="*/ 78 h 98"/>
                <a:gd name="T32" fmla="*/ 90 w 98"/>
                <a:gd name="T33" fmla="*/ 78 h 98"/>
                <a:gd name="T34" fmla="*/ 90 w 98"/>
                <a:gd name="T35" fmla="*/ 78 h 98"/>
                <a:gd name="T36" fmla="*/ 82 w 98"/>
                <a:gd name="T37" fmla="*/ 86 h 98"/>
                <a:gd name="T38" fmla="*/ 72 w 98"/>
                <a:gd name="T39" fmla="*/ 92 h 98"/>
                <a:gd name="T40" fmla="*/ 62 w 98"/>
                <a:gd name="T41" fmla="*/ 96 h 98"/>
                <a:gd name="T42" fmla="*/ 50 w 98"/>
                <a:gd name="T43" fmla="*/ 98 h 98"/>
                <a:gd name="T44" fmla="*/ 50 w 98"/>
                <a:gd name="T45" fmla="*/ 98 h 98"/>
                <a:gd name="T46" fmla="*/ 40 w 98"/>
                <a:gd name="T47" fmla="*/ 98 h 98"/>
                <a:gd name="T48" fmla="*/ 30 w 98"/>
                <a:gd name="T49" fmla="*/ 94 h 98"/>
                <a:gd name="T50" fmla="*/ 22 w 98"/>
                <a:gd name="T51" fmla="*/ 90 h 98"/>
                <a:gd name="T52" fmla="*/ 14 w 98"/>
                <a:gd name="T53" fmla="*/ 84 h 98"/>
                <a:gd name="T54" fmla="*/ 8 w 98"/>
                <a:gd name="T55" fmla="*/ 76 h 98"/>
                <a:gd name="T56" fmla="*/ 4 w 98"/>
                <a:gd name="T57" fmla="*/ 68 h 98"/>
                <a:gd name="T58" fmla="*/ 2 w 98"/>
                <a:gd name="T59" fmla="*/ 58 h 98"/>
                <a:gd name="T60" fmla="*/ 0 w 98"/>
                <a:gd name="T61" fmla="*/ 48 h 98"/>
                <a:gd name="T62" fmla="*/ 0 w 98"/>
                <a:gd name="T63" fmla="*/ 48 h 98"/>
                <a:gd name="T64" fmla="*/ 2 w 98"/>
                <a:gd name="T65" fmla="*/ 36 h 98"/>
                <a:gd name="T66" fmla="*/ 8 w 98"/>
                <a:gd name="T67" fmla="*/ 24 h 98"/>
                <a:gd name="T68" fmla="*/ 10 w 98"/>
                <a:gd name="T69" fmla="*/ 28 h 98"/>
                <a:gd name="T70" fmla="*/ 10 w 98"/>
                <a:gd name="T71" fmla="*/ 28 h 98"/>
                <a:gd name="T72" fmla="*/ 16 w 98"/>
                <a:gd name="T73" fmla="*/ 34 h 98"/>
                <a:gd name="T74" fmla="*/ 24 w 98"/>
                <a:gd name="T75" fmla="*/ 36 h 98"/>
                <a:gd name="T76" fmla="*/ 24 w 98"/>
                <a:gd name="T77" fmla="*/ 36 h 98"/>
                <a:gd name="T78" fmla="*/ 30 w 98"/>
                <a:gd name="T79" fmla="*/ 34 h 98"/>
                <a:gd name="T80" fmla="*/ 34 w 98"/>
                <a:gd name="T81" fmla="*/ 32 h 98"/>
                <a:gd name="T82" fmla="*/ 36 w 98"/>
                <a:gd name="T83" fmla="*/ 30 h 98"/>
                <a:gd name="T84" fmla="*/ 36 w 98"/>
                <a:gd name="T85" fmla="*/ 30 h 98"/>
                <a:gd name="T86" fmla="*/ 42 w 98"/>
                <a:gd name="T87" fmla="*/ 26 h 98"/>
                <a:gd name="T88" fmla="*/ 44 w 98"/>
                <a:gd name="T89" fmla="*/ 18 h 98"/>
                <a:gd name="T90" fmla="*/ 44 w 98"/>
                <a:gd name="T91" fmla="*/ 18 h 98"/>
                <a:gd name="T92" fmla="*/ 44 w 98"/>
                <a:gd name="T93" fmla="*/ 12 h 98"/>
                <a:gd name="T94" fmla="*/ 40 w 98"/>
                <a:gd name="T95" fmla="*/ 6 h 98"/>
                <a:gd name="T96" fmla="*/ 36 w 98"/>
                <a:gd name="T97" fmla="*/ 2 h 98"/>
                <a:gd name="T98" fmla="*/ 36 w 98"/>
                <a:gd name="T99" fmla="*/ 2 h 98"/>
                <a:gd name="T100" fmla="*/ 50 w 98"/>
                <a:gd name="T101" fmla="*/ 0 h 98"/>
                <a:gd name="T102" fmla="*/ 50 w 98"/>
                <a:gd name="T103" fmla="*/ 0 h 98"/>
                <a:gd name="T104" fmla="*/ 58 w 98"/>
                <a:gd name="T105" fmla="*/ 0 h 98"/>
                <a:gd name="T106" fmla="*/ 68 w 98"/>
                <a:gd name="T107" fmla="*/ 2 h 98"/>
                <a:gd name="T108" fmla="*/ 76 w 98"/>
                <a:gd name="T109" fmla="*/ 6 h 98"/>
                <a:gd name="T110" fmla="*/ 82 w 98"/>
                <a:gd name="T111" fmla="*/ 12 h 98"/>
                <a:gd name="T112" fmla="*/ 88 w 98"/>
                <a:gd name="T113" fmla="*/ 18 h 98"/>
                <a:gd name="T114" fmla="*/ 92 w 98"/>
                <a:gd name="T115" fmla="*/ 24 h 98"/>
                <a:gd name="T116" fmla="*/ 96 w 98"/>
                <a:gd name="T117" fmla="*/ 32 h 98"/>
                <a:gd name="T118" fmla="*/ 98 w 98"/>
                <a:gd name="T119" fmla="*/ 40 h 98"/>
                <a:gd name="T120" fmla="*/ 98 w 98"/>
                <a:gd name="T121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" h="98">
                  <a:moveTo>
                    <a:pt x="98" y="40"/>
                  </a:moveTo>
                  <a:lnTo>
                    <a:pt x="94" y="40"/>
                  </a:lnTo>
                  <a:lnTo>
                    <a:pt x="94" y="40"/>
                  </a:lnTo>
                  <a:lnTo>
                    <a:pt x="92" y="40"/>
                  </a:lnTo>
                  <a:lnTo>
                    <a:pt x="92" y="40"/>
                  </a:lnTo>
                  <a:lnTo>
                    <a:pt x="86" y="40"/>
                  </a:lnTo>
                  <a:lnTo>
                    <a:pt x="80" y="44"/>
                  </a:lnTo>
                  <a:lnTo>
                    <a:pt x="76" y="48"/>
                  </a:lnTo>
                  <a:lnTo>
                    <a:pt x="74" y="54"/>
                  </a:lnTo>
                  <a:lnTo>
                    <a:pt x="74" y="58"/>
                  </a:lnTo>
                  <a:lnTo>
                    <a:pt x="74" y="58"/>
                  </a:lnTo>
                  <a:lnTo>
                    <a:pt x="74" y="64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82" y="74"/>
                  </a:lnTo>
                  <a:lnTo>
                    <a:pt x="88" y="78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82" y="86"/>
                  </a:lnTo>
                  <a:lnTo>
                    <a:pt x="72" y="92"/>
                  </a:lnTo>
                  <a:lnTo>
                    <a:pt x="62" y="96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40" y="98"/>
                  </a:lnTo>
                  <a:lnTo>
                    <a:pt x="30" y="94"/>
                  </a:lnTo>
                  <a:lnTo>
                    <a:pt x="22" y="90"/>
                  </a:lnTo>
                  <a:lnTo>
                    <a:pt x="14" y="84"/>
                  </a:lnTo>
                  <a:lnTo>
                    <a:pt x="8" y="76"/>
                  </a:lnTo>
                  <a:lnTo>
                    <a:pt x="4" y="68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36"/>
                  </a:lnTo>
                  <a:lnTo>
                    <a:pt x="8" y="24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6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42" y="26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44" y="12"/>
                  </a:lnTo>
                  <a:lnTo>
                    <a:pt x="40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8" y="0"/>
                  </a:lnTo>
                  <a:lnTo>
                    <a:pt x="68" y="2"/>
                  </a:lnTo>
                  <a:lnTo>
                    <a:pt x="76" y="6"/>
                  </a:lnTo>
                  <a:lnTo>
                    <a:pt x="82" y="12"/>
                  </a:lnTo>
                  <a:lnTo>
                    <a:pt x="88" y="18"/>
                  </a:lnTo>
                  <a:lnTo>
                    <a:pt x="92" y="24"/>
                  </a:lnTo>
                  <a:lnTo>
                    <a:pt x="96" y="32"/>
                  </a:lnTo>
                  <a:lnTo>
                    <a:pt x="98" y="40"/>
                  </a:lnTo>
                  <a:lnTo>
                    <a:pt x="9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" name="Freeform 26"/>
            <p:cNvSpPr/>
            <p:nvPr/>
          </p:nvSpPr>
          <p:spPr bwMode="auto">
            <a:xfrm>
              <a:off x="4554538" y="1730375"/>
              <a:ext cx="60325" cy="66675"/>
            </a:xfrm>
            <a:custGeom>
              <a:avLst/>
              <a:gdLst>
                <a:gd name="T0" fmla="*/ 20 w 38"/>
                <a:gd name="T1" fmla="*/ 0 h 42"/>
                <a:gd name="T2" fmla="*/ 20 w 38"/>
                <a:gd name="T3" fmla="*/ 0 h 42"/>
                <a:gd name="T4" fmla="*/ 28 w 38"/>
                <a:gd name="T5" fmla="*/ 8 h 42"/>
                <a:gd name="T6" fmla="*/ 38 w 38"/>
                <a:gd name="T7" fmla="*/ 12 h 42"/>
                <a:gd name="T8" fmla="*/ 20 w 38"/>
                <a:gd name="T9" fmla="*/ 38 h 42"/>
                <a:gd name="T10" fmla="*/ 20 w 38"/>
                <a:gd name="T11" fmla="*/ 38 h 42"/>
                <a:gd name="T12" fmla="*/ 18 w 38"/>
                <a:gd name="T13" fmla="*/ 40 h 42"/>
                <a:gd name="T14" fmla="*/ 14 w 38"/>
                <a:gd name="T15" fmla="*/ 42 h 42"/>
                <a:gd name="T16" fmla="*/ 10 w 38"/>
                <a:gd name="T17" fmla="*/ 42 h 42"/>
                <a:gd name="T18" fmla="*/ 6 w 38"/>
                <a:gd name="T19" fmla="*/ 40 h 42"/>
                <a:gd name="T20" fmla="*/ 4 w 38"/>
                <a:gd name="T21" fmla="*/ 38 h 42"/>
                <a:gd name="T22" fmla="*/ 4 w 38"/>
                <a:gd name="T23" fmla="*/ 38 h 42"/>
                <a:gd name="T24" fmla="*/ 0 w 38"/>
                <a:gd name="T25" fmla="*/ 36 h 42"/>
                <a:gd name="T26" fmla="*/ 0 w 38"/>
                <a:gd name="T27" fmla="*/ 32 h 42"/>
                <a:gd name="T28" fmla="*/ 0 w 38"/>
                <a:gd name="T29" fmla="*/ 28 h 42"/>
                <a:gd name="T30" fmla="*/ 2 w 38"/>
                <a:gd name="T31" fmla="*/ 24 h 42"/>
                <a:gd name="T32" fmla="*/ 20 w 38"/>
                <a:gd name="T3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42">
                  <a:moveTo>
                    <a:pt x="20" y="0"/>
                  </a:moveTo>
                  <a:lnTo>
                    <a:pt x="20" y="0"/>
                  </a:lnTo>
                  <a:lnTo>
                    <a:pt x="28" y="8"/>
                  </a:lnTo>
                  <a:lnTo>
                    <a:pt x="38" y="12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8" y="40"/>
                  </a:lnTo>
                  <a:lnTo>
                    <a:pt x="14" y="42"/>
                  </a:lnTo>
                  <a:lnTo>
                    <a:pt x="10" y="42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" name="Freeform 27"/>
            <p:cNvSpPr/>
            <p:nvPr/>
          </p:nvSpPr>
          <p:spPr bwMode="auto">
            <a:xfrm>
              <a:off x="4548188" y="1543050"/>
              <a:ext cx="79375" cy="92075"/>
            </a:xfrm>
            <a:custGeom>
              <a:avLst/>
              <a:gdLst>
                <a:gd name="T0" fmla="*/ 48 w 50"/>
                <a:gd name="T1" fmla="*/ 40 h 58"/>
                <a:gd name="T2" fmla="*/ 48 w 50"/>
                <a:gd name="T3" fmla="*/ 40 h 58"/>
                <a:gd name="T4" fmla="*/ 50 w 50"/>
                <a:gd name="T5" fmla="*/ 44 h 58"/>
                <a:gd name="T6" fmla="*/ 50 w 50"/>
                <a:gd name="T7" fmla="*/ 48 h 58"/>
                <a:gd name="T8" fmla="*/ 50 w 50"/>
                <a:gd name="T9" fmla="*/ 52 h 58"/>
                <a:gd name="T10" fmla="*/ 46 w 50"/>
                <a:gd name="T11" fmla="*/ 54 h 58"/>
                <a:gd name="T12" fmla="*/ 44 w 50"/>
                <a:gd name="T13" fmla="*/ 56 h 58"/>
                <a:gd name="T14" fmla="*/ 44 w 50"/>
                <a:gd name="T15" fmla="*/ 56 h 58"/>
                <a:gd name="T16" fmla="*/ 40 w 50"/>
                <a:gd name="T17" fmla="*/ 58 h 58"/>
                <a:gd name="T18" fmla="*/ 36 w 50"/>
                <a:gd name="T19" fmla="*/ 58 h 58"/>
                <a:gd name="T20" fmla="*/ 34 w 50"/>
                <a:gd name="T21" fmla="*/ 56 h 58"/>
                <a:gd name="T22" fmla="*/ 30 w 50"/>
                <a:gd name="T23" fmla="*/ 54 h 58"/>
                <a:gd name="T24" fmla="*/ 0 w 50"/>
                <a:gd name="T25" fmla="*/ 14 h 58"/>
                <a:gd name="T26" fmla="*/ 0 w 50"/>
                <a:gd name="T27" fmla="*/ 14 h 58"/>
                <a:gd name="T28" fmla="*/ 12 w 50"/>
                <a:gd name="T29" fmla="*/ 8 h 58"/>
                <a:gd name="T30" fmla="*/ 20 w 50"/>
                <a:gd name="T31" fmla="*/ 0 h 58"/>
                <a:gd name="T32" fmla="*/ 48 w 50"/>
                <a:gd name="T33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8">
                  <a:moveTo>
                    <a:pt x="48" y="40"/>
                  </a:moveTo>
                  <a:lnTo>
                    <a:pt x="48" y="40"/>
                  </a:lnTo>
                  <a:lnTo>
                    <a:pt x="50" y="44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46" y="54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58"/>
                  </a:lnTo>
                  <a:lnTo>
                    <a:pt x="34" y="56"/>
                  </a:lnTo>
                  <a:lnTo>
                    <a:pt x="30" y="5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2" y="8"/>
                  </a:lnTo>
                  <a:lnTo>
                    <a:pt x="20" y="0"/>
                  </a:lnTo>
                  <a:lnTo>
                    <a:pt x="4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4" name="Freeform 28"/>
            <p:cNvSpPr/>
            <p:nvPr/>
          </p:nvSpPr>
          <p:spPr bwMode="auto">
            <a:xfrm>
              <a:off x="4697413" y="1663700"/>
              <a:ext cx="101600" cy="50800"/>
            </a:xfrm>
            <a:custGeom>
              <a:avLst/>
              <a:gdLst>
                <a:gd name="T0" fmla="*/ 64 w 64"/>
                <a:gd name="T1" fmla="*/ 8 h 32"/>
                <a:gd name="T2" fmla="*/ 64 w 64"/>
                <a:gd name="T3" fmla="*/ 8 h 32"/>
                <a:gd name="T4" fmla="*/ 60 w 64"/>
                <a:gd name="T5" fmla="*/ 18 h 32"/>
                <a:gd name="T6" fmla="*/ 60 w 64"/>
                <a:gd name="T7" fmla="*/ 28 h 32"/>
                <a:gd name="T8" fmla="*/ 60 w 64"/>
                <a:gd name="T9" fmla="*/ 28 h 32"/>
                <a:gd name="T10" fmla="*/ 60 w 64"/>
                <a:gd name="T11" fmla="*/ 32 h 32"/>
                <a:gd name="T12" fmla="*/ 10 w 64"/>
                <a:gd name="T13" fmla="*/ 24 h 32"/>
                <a:gd name="T14" fmla="*/ 10 w 64"/>
                <a:gd name="T15" fmla="*/ 24 h 32"/>
                <a:gd name="T16" fmla="*/ 6 w 64"/>
                <a:gd name="T17" fmla="*/ 22 h 32"/>
                <a:gd name="T18" fmla="*/ 2 w 64"/>
                <a:gd name="T19" fmla="*/ 20 h 32"/>
                <a:gd name="T20" fmla="*/ 2 w 64"/>
                <a:gd name="T21" fmla="*/ 16 h 32"/>
                <a:gd name="T22" fmla="*/ 0 w 64"/>
                <a:gd name="T23" fmla="*/ 12 h 32"/>
                <a:gd name="T24" fmla="*/ 2 w 64"/>
                <a:gd name="T25" fmla="*/ 10 h 32"/>
                <a:gd name="T26" fmla="*/ 2 w 64"/>
                <a:gd name="T27" fmla="*/ 10 h 32"/>
                <a:gd name="T28" fmla="*/ 2 w 64"/>
                <a:gd name="T29" fmla="*/ 6 h 32"/>
                <a:gd name="T30" fmla="*/ 6 w 64"/>
                <a:gd name="T31" fmla="*/ 2 h 32"/>
                <a:gd name="T32" fmla="*/ 8 w 64"/>
                <a:gd name="T33" fmla="*/ 2 h 32"/>
                <a:gd name="T34" fmla="*/ 14 w 64"/>
                <a:gd name="T35" fmla="*/ 0 h 32"/>
                <a:gd name="T36" fmla="*/ 64 w 64"/>
                <a:gd name="T3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2">
                  <a:moveTo>
                    <a:pt x="64" y="8"/>
                  </a:moveTo>
                  <a:lnTo>
                    <a:pt x="64" y="8"/>
                  </a:lnTo>
                  <a:lnTo>
                    <a:pt x="60" y="1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0" y="3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6" y="22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6"/>
                  </a:lnTo>
                  <a:lnTo>
                    <a:pt x="6" y="2"/>
                  </a:lnTo>
                  <a:lnTo>
                    <a:pt x="8" y="2"/>
                  </a:lnTo>
                  <a:lnTo>
                    <a:pt x="14" y="0"/>
                  </a:lnTo>
                  <a:lnTo>
                    <a:pt x="6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5" name="Freeform 29"/>
            <p:cNvSpPr/>
            <p:nvPr/>
          </p:nvSpPr>
          <p:spPr bwMode="auto">
            <a:xfrm>
              <a:off x="4481513" y="1758950"/>
              <a:ext cx="130175" cy="127000"/>
            </a:xfrm>
            <a:custGeom>
              <a:avLst/>
              <a:gdLst>
                <a:gd name="T0" fmla="*/ 72 w 82"/>
                <a:gd name="T1" fmla="*/ 24 h 80"/>
                <a:gd name="T2" fmla="*/ 72 w 82"/>
                <a:gd name="T3" fmla="*/ 24 h 80"/>
                <a:gd name="T4" fmla="*/ 66 w 82"/>
                <a:gd name="T5" fmla="*/ 30 h 80"/>
                <a:gd name="T6" fmla="*/ 58 w 82"/>
                <a:gd name="T7" fmla="*/ 32 h 80"/>
                <a:gd name="T8" fmla="*/ 58 w 82"/>
                <a:gd name="T9" fmla="*/ 32 h 80"/>
                <a:gd name="T10" fmla="*/ 52 w 82"/>
                <a:gd name="T11" fmla="*/ 30 h 80"/>
                <a:gd name="T12" fmla="*/ 48 w 82"/>
                <a:gd name="T13" fmla="*/ 28 h 80"/>
                <a:gd name="T14" fmla="*/ 46 w 82"/>
                <a:gd name="T15" fmla="*/ 26 h 80"/>
                <a:gd name="T16" fmla="*/ 46 w 82"/>
                <a:gd name="T17" fmla="*/ 26 h 80"/>
                <a:gd name="T18" fmla="*/ 40 w 82"/>
                <a:gd name="T19" fmla="*/ 22 h 80"/>
                <a:gd name="T20" fmla="*/ 38 w 82"/>
                <a:gd name="T21" fmla="*/ 14 h 80"/>
                <a:gd name="T22" fmla="*/ 38 w 82"/>
                <a:gd name="T23" fmla="*/ 8 h 80"/>
                <a:gd name="T24" fmla="*/ 42 w 82"/>
                <a:gd name="T25" fmla="*/ 2 h 80"/>
                <a:gd name="T26" fmla="*/ 44 w 82"/>
                <a:gd name="T27" fmla="*/ 0 h 80"/>
                <a:gd name="T28" fmla="*/ 44 w 82"/>
                <a:gd name="T29" fmla="*/ 0 h 80"/>
                <a:gd name="T30" fmla="*/ 40 w 82"/>
                <a:gd name="T31" fmla="*/ 0 h 80"/>
                <a:gd name="T32" fmla="*/ 40 w 82"/>
                <a:gd name="T33" fmla="*/ 0 h 80"/>
                <a:gd name="T34" fmla="*/ 32 w 82"/>
                <a:gd name="T35" fmla="*/ 0 h 80"/>
                <a:gd name="T36" fmla="*/ 24 w 82"/>
                <a:gd name="T37" fmla="*/ 2 h 80"/>
                <a:gd name="T38" fmla="*/ 18 w 82"/>
                <a:gd name="T39" fmla="*/ 6 h 80"/>
                <a:gd name="T40" fmla="*/ 12 w 82"/>
                <a:gd name="T41" fmla="*/ 12 h 80"/>
                <a:gd name="T42" fmla="*/ 8 w 82"/>
                <a:gd name="T43" fmla="*/ 18 h 80"/>
                <a:gd name="T44" fmla="*/ 4 w 82"/>
                <a:gd name="T45" fmla="*/ 24 h 80"/>
                <a:gd name="T46" fmla="*/ 2 w 82"/>
                <a:gd name="T47" fmla="*/ 32 h 80"/>
                <a:gd name="T48" fmla="*/ 0 w 82"/>
                <a:gd name="T49" fmla="*/ 40 h 80"/>
                <a:gd name="T50" fmla="*/ 0 w 82"/>
                <a:gd name="T51" fmla="*/ 40 h 80"/>
                <a:gd name="T52" fmla="*/ 2 w 82"/>
                <a:gd name="T53" fmla="*/ 48 h 80"/>
                <a:gd name="T54" fmla="*/ 4 w 82"/>
                <a:gd name="T55" fmla="*/ 56 h 80"/>
                <a:gd name="T56" fmla="*/ 8 w 82"/>
                <a:gd name="T57" fmla="*/ 62 h 80"/>
                <a:gd name="T58" fmla="*/ 12 w 82"/>
                <a:gd name="T59" fmla="*/ 68 h 80"/>
                <a:gd name="T60" fmla="*/ 18 w 82"/>
                <a:gd name="T61" fmla="*/ 74 h 80"/>
                <a:gd name="T62" fmla="*/ 24 w 82"/>
                <a:gd name="T63" fmla="*/ 76 h 80"/>
                <a:gd name="T64" fmla="*/ 32 w 82"/>
                <a:gd name="T65" fmla="*/ 80 h 80"/>
                <a:gd name="T66" fmla="*/ 40 w 82"/>
                <a:gd name="T67" fmla="*/ 80 h 80"/>
                <a:gd name="T68" fmla="*/ 40 w 82"/>
                <a:gd name="T69" fmla="*/ 80 h 80"/>
                <a:gd name="T70" fmla="*/ 48 w 82"/>
                <a:gd name="T71" fmla="*/ 80 h 80"/>
                <a:gd name="T72" fmla="*/ 56 w 82"/>
                <a:gd name="T73" fmla="*/ 76 h 80"/>
                <a:gd name="T74" fmla="*/ 64 w 82"/>
                <a:gd name="T75" fmla="*/ 74 h 80"/>
                <a:gd name="T76" fmla="*/ 70 w 82"/>
                <a:gd name="T77" fmla="*/ 68 h 80"/>
                <a:gd name="T78" fmla="*/ 74 w 82"/>
                <a:gd name="T79" fmla="*/ 62 h 80"/>
                <a:gd name="T80" fmla="*/ 78 w 82"/>
                <a:gd name="T81" fmla="*/ 56 h 80"/>
                <a:gd name="T82" fmla="*/ 80 w 82"/>
                <a:gd name="T83" fmla="*/ 48 h 80"/>
                <a:gd name="T84" fmla="*/ 82 w 82"/>
                <a:gd name="T85" fmla="*/ 40 h 80"/>
                <a:gd name="T86" fmla="*/ 82 w 82"/>
                <a:gd name="T87" fmla="*/ 40 h 80"/>
                <a:gd name="T88" fmla="*/ 80 w 82"/>
                <a:gd name="T89" fmla="*/ 28 h 80"/>
                <a:gd name="T90" fmla="*/ 76 w 82"/>
                <a:gd name="T91" fmla="*/ 20 h 80"/>
                <a:gd name="T92" fmla="*/ 72 w 82"/>
                <a:gd name="T93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80">
                  <a:moveTo>
                    <a:pt x="72" y="24"/>
                  </a:moveTo>
                  <a:lnTo>
                    <a:pt x="72" y="24"/>
                  </a:lnTo>
                  <a:lnTo>
                    <a:pt x="66" y="30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52" y="30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0" y="22"/>
                  </a:lnTo>
                  <a:lnTo>
                    <a:pt x="38" y="14"/>
                  </a:lnTo>
                  <a:lnTo>
                    <a:pt x="38" y="8"/>
                  </a:lnTo>
                  <a:lnTo>
                    <a:pt x="42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8" y="18"/>
                  </a:lnTo>
                  <a:lnTo>
                    <a:pt x="4" y="24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4" y="56"/>
                  </a:lnTo>
                  <a:lnTo>
                    <a:pt x="8" y="62"/>
                  </a:lnTo>
                  <a:lnTo>
                    <a:pt x="12" y="68"/>
                  </a:lnTo>
                  <a:lnTo>
                    <a:pt x="18" y="74"/>
                  </a:lnTo>
                  <a:lnTo>
                    <a:pt x="24" y="76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40" y="80"/>
                  </a:lnTo>
                  <a:lnTo>
                    <a:pt x="48" y="80"/>
                  </a:lnTo>
                  <a:lnTo>
                    <a:pt x="56" y="76"/>
                  </a:lnTo>
                  <a:lnTo>
                    <a:pt x="64" y="74"/>
                  </a:lnTo>
                  <a:lnTo>
                    <a:pt x="70" y="68"/>
                  </a:lnTo>
                  <a:lnTo>
                    <a:pt x="74" y="62"/>
                  </a:lnTo>
                  <a:lnTo>
                    <a:pt x="78" y="56"/>
                  </a:lnTo>
                  <a:lnTo>
                    <a:pt x="80" y="48"/>
                  </a:lnTo>
                  <a:lnTo>
                    <a:pt x="82" y="40"/>
                  </a:lnTo>
                  <a:lnTo>
                    <a:pt x="82" y="40"/>
                  </a:lnTo>
                  <a:lnTo>
                    <a:pt x="80" y="28"/>
                  </a:lnTo>
                  <a:lnTo>
                    <a:pt x="76" y="20"/>
                  </a:lnTo>
                  <a:lnTo>
                    <a:pt x="7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" name="Freeform 30"/>
            <p:cNvSpPr/>
            <p:nvPr/>
          </p:nvSpPr>
          <p:spPr bwMode="auto">
            <a:xfrm>
              <a:off x="4446588" y="1416050"/>
              <a:ext cx="142875" cy="146050"/>
            </a:xfrm>
            <a:custGeom>
              <a:avLst/>
              <a:gdLst>
                <a:gd name="T0" fmla="*/ 44 w 90"/>
                <a:gd name="T1" fmla="*/ 0 h 92"/>
                <a:gd name="T2" fmla="*/ 44 w 90"/>
                <a:gd name="T3" fmla="*/ 0 h 92"/>
                <a:gd name="T4" fmla="*/ 36 w 90"/>
                <a:gd name="T5" fmla="*/ 2 h 92"/>
                <a:gd name="T6" fmla="*/ 26 w 90"/>
                <a:gd name="T7" fmla="*/ 4 h 92"/>
                <a:gd name="T8" fmla="*/ 20 w 90"/>
                <a:gd name="T9" fmla="*/ 8 h 92"/>
                <a:gd name="T10" fmla="*/ 12 w 90"/>
                <a:gd name="T11" fmla="*/ 14 h 92"/>
                <a:gd name="T12" fmla="*/ 6 w 90"/>
                <a:gd name="T13" fmla="*/ 20 h 92"/>
                <a:gd name="T14" fmla="*/ 2 w 90"/>
                <a:gd name="T15" fmla="*/ 28 h 92"/>
                <a:gd name="T16" fmla="*/ 0 w 90"/>
                <a:gd name="T17" fmla="*/ 38 h 92"/>
                <a:gd name="T18" fmla="*/ 0 w 90"/>
                <a:gd name="T19" fmla="*/ 46 h 92"/>
                <a:gd name="T20" fmla="*/ 0 w 90"/>
                <a:gd name="T21" fmla="*/ 46 h 92"/>
                <a:gd name="T22" fmla="*/ 0 w 90"/>
                <a:gd name="T23" fmla="*/ 56 h 92"/>
                <a:gd name="T24" fmla="*/ 2 w 90"/>
                <a:gd name="T25" fmla="*/ 64 h 92"/>
                <a:gd name="T26" fmla="*/ 6 w 90"/>
                <a:gd name="T27" fmla="*/ 72 h 92"/>
                <a:gd name="T28" fmla="*/ 12 w 90"/>
                <a:gd name="T29" fmla="*/ 78 h 92"/>
                <a:gd name="T30" fmla="*/ 20 w 90"/>
                <a:gd name="T31" fmla="*/ 84 h 92"/>
                <a:gd name="T32" fmla="*/ 26 w 90"/>
                <a:gd name="T33" fmla="*/ 88 h 92"/>
                <a:gd name="T34" fmla="*/ 36 w 90"/>
                <a:gd name="T35" fmla="*/ 90 h 92"/>
                <a:gd name="T36" fmla="*/ 44 w 90"/>
                <a:gd name="T37" fmla="*/ 92 h 92"/>
                <a:gd name="T38" fmla="*/ 44 w 90"/>
                <a:gd name="T39" fmla="*/ 92 h 92"/>
                <a:gd name="T40" fmla="*/ 54 w 90"/>
                <a:gd name="T41" fmla="*/ 90 h 92"/>
                <a:gd name="T42" fmla="*/ 62 w 90"/>
                <a:gd name="T43" fmla="*/ 88 h 92"/>
                <a:gd name="T44" fmla="*/ 70 w 90"/>
                <a:gd name="T45" fmla="*/ 84 h 92"/>
                <a:gd name="T46" fmla="*/ 76 w 90"/>
                <a:gd name="T47" fmla="*/ 78 h 92"/>
                <a:gd name="T48" fmla="*/ 82 w 90"/>
                <a:gd name="T49" fmla="*/ 72 h 92"/>
                <a:gd name="T50" fmla="*/ 86 w 90"/>
                <a:gd name="T51" fmla="*/ 64 h 92"/>
                <a:gd name="T52" fmla="*/ 90 w 90"/>
                <a:gd name="T53" fmla="*/ 56 h 92"/>
                <a:gd name="T54" fmla="*/ 90 w 90"/>
                <a:gd name="T55" fmla="*/ 46 h 92"/>
                <a:gd name="T56" fmla="*/ 90 w 90"/>
                <a:gd name="T57" fmla="*/ 46 h 92"/>
                <a:gd name="T58" fmla="*/ 90 w 90"/>
                <a:gd name="T59" fmla="*/ 38 h 92"/>
                <a:gd name="T60" fmla="*/ 86 w 90"/>
                <a:gd name="T61" fmla="*/ 28 h 92"/>
                <a:gd name="T62" fmla="*/ 82 w 90"/>
                <a:gd name="T63" fmla="*/ 20 h 92"/>
                <a:gd name="T64" fmla="*/ 76 w 90"/>
                <a:gd name="T65" fmla="*/ 14 h 92"/>
                <a:gd name="T66" fmla="*/ 70 w 90"/>
                <a:gd name="T67" fmla="*/ 8 h 92"/>
                <a:gd name="T68" fmla="*/ 62 w 90"/>
                <a:gd name="T69" fmla="*/ 4 h 92"/>
                <a:gd name="T70" fmla="*/ 54 w 90"/>
                <a:gd name="T71" fmla="*/ 2 h 92"/>
                <a:gd name="T72" fmla="*/ 44 w 90"/>
                <a:gd name="T73" fmla="*/ 0 h 92"/>
                <a:gd name="T74" fmla="*/ 44 w 90"/>
                <a:gd name="T7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2">
                  <a:moveTo>
                    <a:pt x="44" y="0"/>
                  </a:moveTo>
                  <a:lnTo>
                    <a:pt x="44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20" y="8"/>
                  </a:lnTo>
                  <a:lnTo>
                    <a:pt x="12" y="14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6" y="72"/>
                  </a:lnTo>
                  <a:lnTo>
                    <a:pt x="12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6" y="90"/>
                  </a:lnTo>
                  <a:lnTo>
                    <a:pt x="44" y="92"/>
                  </a:lnTo>
                  <a:lnTo>
                    <a:pt x="44" y="92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6" y="78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90" y="56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90" y="38"/>
                  </a:lnTo>
                  <a:lnTo>
                    <a:pt x="86" y="28"/>
                  </a:lnTo>
                  <a:lnTo>
                    <a:pt x="82" y="20"/>
                  </a:lnTo>
                  <a:lnTo>
                    <a:pt x="76" y="14"/>
                  </a:lnTo>
                  <a:lnTo>
                    <a:pt x="70" y="8"/>
                  </a:lnTo>
                  <a:lnTo>
                    <a:pt x="62" y="4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7" name="Freeform 31"/>
            <p:cNvSpPr/>
            <p:nvPr/>
          </p:nvSpPr>
          <p:spPr bwMode="auto">
            <a:xfrm>
              <a:off x="4802188" y="1631950"/>
              <a:ext cx="171450" cy="168275"/>
            </a:xfrm>
            <a:custGeom>
              <a:avLst/>
              <a:gdLst>
                <a:gd name="T0" fmla="*/ 58 w 108"/>
                <a:gd name="T1" fmla="*/ 0 h 106"/>
                <a:gd name="T2" fmla="*/ 58 w 108"/>
                <a:gd name="T3" fmla="*/ 0 h 106"/>
                <a:gd name="T4" fmla="*/ 48 w 108"/>
                <a:gd name="T5" fmla="*/ 0 h 106"/>
                <a:gd name="T6" fmla="*/ 36 w 108"/>
                <a:gd name="T7" fmla="*/ 2 h 106"/>
                <a:gd name="T8" fmla="*/ 28 w 108"/>
                <a:gd name="T9" fmla="*/ 6 h 106"/>
                <a:gd name="T10" fmla="*/ 18 w 108"/>
                <a:gd name="T11" fmla="*/ 12 h 106"/>
                <a:gd name="T12" fmla="*/ 12 w 108"/>
                <a:gd name="T13" fmla="*/ 20 h 106"/>
                <a:gd name="T14" fmla="*/ 6 w 108"/>
                <a:gd name="T15" fmla="*/ 28 h 106"/>
                <a:gd name="T16" fmla="*/ 2 w 108"/>
                <a:gd name="T17" fmla="*/ 38 h 106"/>
                <a:gd name="T18" fmla="*/ 0 w 108"/>
                <a:gd name="T19" fmla="*/ 48 h 106"/>
                <a:gd name="T20" fmla="*/ 0 w 108"/>
                <a:gd name="T21" fmla="*/ 48 h 106"/>
                <a:gd name="T22" fmla="*/ 0 w 108"/>
                <a:gd name="T23" fmla="*/ 60 h 106"/>
                <a:gd name="T24" fmla="*/ 2 w 108"/>
                <a:gd name="T25" fmla="*/ 70 h 106"/>
                <a:gd name="T26" fmla="*/ 8 w 108"/>
                <a:gd name="T27" fmla="*/ 80 h 106"/>
                <a:gd name="T28" fmla="*/ 14 w 108"/>
                <a:gd name="T29" fmla="*/ 88 h 106"/>
                <a:gd name="T30" fmla="*/ 20 w 108"/>
                <a:gd name="T31" fmla="*/ 96 h 106"/>
                <a:gd name="T32" fmla="*/ 30 w 108"/>
                <a:gd name="T33" fmla="*/ 102 h 106"/>
                <a:gd name="T34" fmla="*/ 40 w 108"/>
                <a:gd name="T35" fmla="*/ 104 h 106"/>
                <a:gd name="T36" fmla="*/ 50 w 108"/>
                <a:gd name="T37" fmla="*/ 106 h 106"/>
                <a:gd name="T38" fmla="*/ 50 w 108"/>
                <a:gd name="T39" fmla="*/ 106 h 106"/>
                <a:gd name="T40" fmla="*/ 62 w 108"/>
                <a:gd name="T41" fmla="*/ 106 h 106"/>
                <a:gd name="T42" fmla="*/ 72 w 108"/>
                <a:gd name="T43" fmla="*/ 104 h 106"/>
                <a:gd name="T44" fmla="*/ 80 w 108"/>
                <a:gd name="T45" fmla="*/ 100 h 106"/>
                <a:gd name="T46" fmla="*/ 90 w 108"/>
                <a:gd name="T47" fmla="*/ 94 h 106"/>
                <a:gd name="T48" fmla="*/ 96 w 108"/>
                <a:gd name="T49" fmla="*/ 86 h 106"/>
                <a:gd name="T50" fmla="*/ 102 w 108"/>
                <a:gd name="T51" fmla="*/ 78 h 106"/>
                <a:gd name="T52" fmla="*/ 106 w 108"/>
                <a:gd name="T53" fmla="*/ 68 h 106"/>
                <a:gd name="T54" fmla="*/ 108 w 108"/>
                <a:gd name="T55" fmla="*/ 56 h 106"/>
                <a:gd name="T56" fmla="*/ 108 w 108"/>
                <a:gd name="T57" fmla="*/ 56 h 106"/>
                <a:gd name="T58" fmla="*/ 108 w 108"/>
                <a:gd name="T59" fmla="*/ 46 h 106"/>
                <a:gd name="T60" fmla="*/ 106 w 108"/>
                <a:gd name="T61" fmla="*/ 36 h 106"/>
                <a:gd name="T62" fmla="*/ 102 w 108"/>
                <a:gd name="T63" fmla="*/ 26 h 106"/>
                <a:gd name="T64" fmla="*/ 96 w 108"/>
                <a:gd name="T65" fmla="*/ 18 h 106"/>
                <a:gd name="T66" fmla="*/ 88 w 108"/>
                <a:gd name="T67" fmla="*/ 10 h 106"/>
                <a:gd name="T68" fmla="*/ 78 w 108"/>
                <a:gd name="T69" fmla="*/ 4 h 106"/>
                <a:gd name="T70" fmla="*/ 70 w 108"/>
                <a:gd name="T71" fmla="*/ 0 h 106"/>
                <a:gd name="T72" fmla="*/ 58 w 108"/>
                <a:gd name="T73" fmla="*/ 0 h 106"/>
                <a:gd name="T74" fmla="*/ 58 w 108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106">
                  <a:moveTo>
                    <a:pt x="58" y="0"/>
                  </a:moveTo>
                  <a:lnTo>
                    <a:pt x="58" y="0"/>
                  </a:lnTo>
                  <a:lnTo>
                    <a:pt x="48" y="0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18" y="12"/>
                  </a:lnTo>
                  <a:lnTo>
                    <a:pt x="12" y="20"/>
                  </a:lnTo>
                  <a:lnTo>
                    <a:pt x="6" y="28"/>
                  </a:lnTo>
                  <a:lnTo>
                    <a:pt x="2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2" y="70"/>
                  </a:lnTo>
                  <a:lnTo>
                    <a:pt x="8" y="80"/>
                  </a:lnTo>
                  <a:lnTo>
                    <a:pt x="14" y="88"/>
                  </a:lnTo>
                  <a:lnTo>
                    <a:pt x="20" y="96"/>
                  </a:lnTo>
                  <a:lnTo>
                    <a:pt x="30" y="102"/>
                  </a:lnTo>
                  <a:lnTo>
                    <a:pt x="40" y="104"/>
                  </a:lnTo>
                  <a:lnTo>
                    <a:pt x="50" y="106"/>
                  </a:lnTo>
                  <a:lnTo>
                    <a:pt x="50" y="106"/>
                  </a:lnTo>
                  <a:lnTo>
                    <a:pt x="62" y="106"/>
                  </a:lnTo>
                  <a:lnTo>
                    <a:pt x="72" y="104"/>
                  </a:lnTo>
                  <a:lnTo>
                    <a:pt x="80" y="100"/>
                  </a:lnTo>
                  <a:lnTo>
                    <a:pt x="90" y="94"/>
                  </a:lnTo>
                  <a:lnTo>
                    <a:pt x="96" y="86"/>
                  </a:lnTo>
                  <a:lnTo>
                    <a:pt x="102" y="78"/>
                  </a:lnTo>
                  <a:lnTo>
                    <a:pt x="106" y="68"/>
                  </a:lnTo>
                  <a:lnTo>
                    <a:pt x="108" y="56"/>
                  </a:lnTo>
                  <a:lnTo>
                    <a:pt x="108" y="56"/>
                  </a:lnTo>
                  <a:lnTo>
                    <a:pt x="108" y="46"/>
                  </a:lnTo>
                  <a:lnTo>
                    <a:pt x="106" y="36"/>
                  </a:lnTo>
                  <a:lnTo>
                    <a:pt x="102" y="26"/>
                  </a:lnTo>
                  <a:lnTo>
                    <a:pt x="96" y="18"/>
                  </a:lnTo>
                  <a:lnTo>
                    <a:pt x="88" y="10"/>
                  </a:lnTo>
                  <a:lnTo>
                    <a:pt x="78" y="4"/>
                  </a:lnTo>
                  <a:lnTo>
                    <a:pt x="70" y="0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51520" y="555526"/>
            <a:ext cx="8357479" cy="45983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ea typeface="Tahoma" panose="020B0804030504040204" pitchFamily="34" charset="0"/>
              </a:rPr>
              <a:t>维护组织的重要性</a:t>
            </a:r>
            <a:endParaRPr lang="zh-CN" altLang="en-US" dirty="0">
              <a:ea typeface="Tahoma" panose="020B080403050404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92" name="그림 19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7880873">
            <a:off x="819411" y="3259297"/>
            <a:ext cx="1154826" cy="1167988"/>
          </a:xfrm>
          <a:prstGeom prst="rect">
            <a:avLst/>
          </a:prstGeom>
        </p:spPr>
      </p:pic>
      <p:pic>
        <p:nvPicPr>
          <p:cNvPr id="193" name="그림 192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515466" y="1381863"/>
            <a:ext cx="1195439" cy="1176462"/>
          </a:xfrm>
          <a:prstGeom prst="rect">
            <a:avLst/>
          </a:prstGeom>
        </p:spPr>
      </p:pic>
      <p:sp>
        <p:nvSpPr>
          <p:cNvPr id="195" name="文本框 194"/>
          <p:cNvSpPr txBox="1"/>
          <p:nvPr/>
        </p:nvSpPr>
        <p:spPr>
          <a:xfrm>
            <a:off x="251520" y="1347614"/>
            <a:ext cx="8602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除了较大的软件开发公司外，通常在软件维护工作方面，并不保持一个正式的组织机构。</a:t>
            </a: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虽然不要求建立一个正式的维护机构，但是在开发部门确立一个非正式的维护机构则是非常必要的。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在维护活动开始前就明确维护责任是十分必要的，这样做可以大大减少维护过程中可能出现的混乱。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3528" y="411510"/>
            <a:ext cx="504055" cy="459836"/>
          </a:xfrm>
        </p:spPr>
        <p:txBody>
          <a:bodyPr/>
          <a:lstStyle/>
          <a:p>
            <a:r>
              <a:rPr lang="zh-CN" altLang="en-US" dirty="0" smtClean="0"/>
              <a:t>维护组织图示</a:t>
            </a:r>
            <a:endParaRPr lang="zh-CN" altLang="en-US" dirty="0"/>
          </a:p>
        </p:txBody>
      </p:sp>
      <p:pic>
        <p:nvPicPr>
          <p:cNvPr id="5" name="Picture 4" descr="rj8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0"/>
            <a:ext cx="7956376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51520" y="1203598"/>
            <a:ext cx="8712968" cy="648072"/>
          </a:xfrm>
        </p:spPr>
        <p:txBody>
          <a:bodyPr/>
          <a:lstStyle/>
          <a:p>
            <a:r>
              <a:rPr lang="zh-CN" altLang="en-US" sz="2400" dirty="0" smtClean="0"/>
              <a:t>每个维护要求都通过维护管理员转交给相应的系统管理员去评价（系统管理员是被指定去熟悉一小部分产品程序的技术人员）。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系统管理员对维护任务做出评价之后，由变化授权人决定应该进行的活动。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2153</Words>
  <Application>Microsoft Office PowerPoint</Application>
  <PresentationFormat>全屏显示(16:9)</PresentationFormat>
  <Paragraphs>236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테마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</dc:title>
  <dc:subject>Money</dc:subject>
  <dc:creator>Money; 第一PPT</dc:creator>
  <cp:keywords>www.1ppt.com</cp:keywords>
  <dc:description>Money</dc:description>
  <cp:lastModifiedBy>Administrator</cp:lastModifiedBy>
  <cp:revision>137</cp:revision>
  <dcterms:created xsi:type="dcterms:W3CDTF">2019-05-02T17:58:59Z</dcterms:created>
  <dcterms:modified xsi:type="dcterms:W3CDTF">2019-05-03T13:23:04Z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