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2.xml" ContentType="application/vnd.openxmlformats-officedocument.presentationml.notesSlide+xml"/>
  <Override PartName="/ppt/tags/tag10.xml" ContentType="application/vnd.openxmlformats-officedocument.presentationml.tags+xml"/>
  <Override PartName="/ppt/notesSlides/notesSlide3.xml" ContentType="application/vnd.openxmlformats-officedocument.presentationml.notesSlide+xml"/>
  <Override PartName="/ppt/tags/tag11.xml" ContentType="application/vnd.openxmlformats-officedocument.presentationml.tags+xml"/>
  <Override PartName="/ppt/notesSlides/notesSlide4.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13.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61" r:id="rId3"/>
    <p:sldId id="262" r:id="rId4"/>
    <p:sldId id="279" r:id="rId5"/>
    <p:sldId id="326" r:id="rId6"/>
    <p:sldId id="320" r:id="rId7"/>
    <p:sldId id="327" r:id="rId8"/>
    <p:sldId id="321" r:id="rId9"/>
    <p:sldId id="322" r:id="rId10"/>
    <p:sldId id="323" r:id="rId11"/>
    <p:sldId id="324" r:id="rId12"/>
    <p:sldId id="325" r:id="rId13"/>
    <p:sldId id="287" r:id="rId14"/>
    <p:sldId id="271" r:id="rId15"/>
    <p:sldId id="288" r:id="rId16"/>
    <p:sldId id="328" r:id="rId17"/>
    <p:sldId id="331" r:id="rId18"/>
    <p:sldId id="330" r:id="rId19"/>
    <p:sldId id="312" r:id="rId20"/>
    <p:sldId id="257" r:id="rId21"/>
    <p:sldId id="263" r:id="rId22"/>
    <p:sldId id="265" r:id="rId23"/>
    <p:sldId id="285" r:id="rId24"/>
  </p:sldIdLst>
  <p:sldSz cx="9144000" cy="5145088"/>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96">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14" autoAdjust="0"/>
    <p:restoredTop sz="94530"/>
  </p:normalViewPr>
  <p:slideViewPr>
    <p:cSldViewPr>
      <p:cViewPr>
        <p:scale>
          <a:sx n="123" d="100"/>
          <a:sy n="123" d="100"/>
        </p:scale>
        <p:origin x="-570" y="-72"/>
      </p:cViewPr>
      <p:guideLst>
        <p:guide orient="horz" pos="1620"/>
        <p:guide pos="2896"/>
      </p:guideLst>
    </p:cSldViewPr>
  </p:slideViewPr>
  <p:notesTextViewPr>
    <p:cViewPr>
      <p:scale>
        <a:sx n="100" d="100"/>
        <a:sy n="100" d="100"/>
      </p:scale>
      <p:origin x="0" y="0"/>
    </p:cViewPr>
  </p:notesTextViewPr>
  <p:sorterViewPr>
    <p:cViewPr>
      <p:scale>
        <a:sx n="121" d="100"/>
        <a:sy n="121" d="100"/>
      </p:scale>
      <p:origin x="0" y="0"/>
    </p:cViewPr>
  </p:sorterViewPr>
  <p:notesViewPr>
    <p:cSldViewPr>
      <p:cViewPr varScale="1">
        <p:scale>
          <a:sx n="90" d="100"/>
          <a:sy n="90" d="100"/>
        </p:scale>
        <p:origin x="-3642" y="-114"/>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0B4A33-8CC6-4A9D-99BB-1801B6CFF545}" type="datetimeFigureOut">
              <a:rPr lang="zh-CN" altLang="en-US" smtClean="0"/>
              <a:t>2019/3/19</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F57741-1FBC-46E9-B013-86EC6A7C2E15}" type="slidenum">
              <a:rPr lang="zh-CN" altLang="en-US" smtClean="0"/>
              <a:t>‹#›</a:t>
            </a:fld>
            <a:endParaRPr lang="zh-CN" altLang="en-US"/>
          </a:p>
        </p:txBody>
      </p:sp>
    </p:spTree>
    <p:extLst>
      <p:ext uri="{BB962C8B-B14F-4D97-AF65-F5344CB8AC3E}">
        <p14:creationId xmlns:p14="http://schemas.microsoft.com/office/powerpoint/2010/main" val="2242929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A28D21-2707-4CA8-BBC0-E072FA1B7B82}" type="slidenum">
              <a:rPr lang="zh-CN" altLang="en-US" smtClean="0"/>
              <a:pPr/>
              <a:t>16</a:t>
            </a:fld>
            <a:endParaRPr lang="zh-CN" altLang="en-US"/>
          </a:p>
        </p:txBody>
      </p:sp>
    </p:spTree>
    <p:extLst>
      <p:ext uri="{BB962C8B-B14F-4D97-AF65-F5344CB8AC3E}">
        <p14:creationId xmlns:p14="http://schemas.microsoft.com/office/powerpoint/2010/main" val="17154264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A28D21-2707-4CA8-BBC0-E072FA1B7B82}" type="slidenum">
              <a:rPr lang="zh-CN" altLang="en-US" smtClean="0"/>
              <a:pPr/>
              <a:t>17</a:t>
            </a:fld>
            <a:endParaRPr lang="zh-CN" altLang="en-US"/>
          </a:p>
        </p:txBody>
      </p:sp>
    </p:spTree>
    <p:extLst>
      <p:ext uri="{BB962C8B-B14F-4D97-AF65-F5344CB8AC3E}">
        <p14:creationId xmlns:p14="http://schemas.microsoft.com/office/powerpoint/2010/main" val="477412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A28D21-2707-4CA8-BBC0-E072FA1B7B82}" type="slidenum">
              <a:rPr lang="zh-CN" altLang="en-US" smtClean="0"/>
              <a:pPr/>
              <a:t>18</a:t>
            </a:fld>
            <a:endParaRPr lang="zh-CN" altLang="en-US"/>
          </a:p>
        </p:txBody>
      </p:sp>
    </p:spTree>
    <p:extLst>
      <p:ext uri="{BB962C8B-B14F-4D97-AF65-F5344CB8AC3E}">
        <p14:creationId xmlns:p14="http://schemas.microsoft.com/office/powerpoint/2010/main" val="9939557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t>19</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20</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18C319-592B-4604-8379-677AD2D98A71}" type="slidenum">
              <a:rPr lang="zh-CN" altLang="en-US" smtClean="0"/>
              <a:t>21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2020DF-609D-469D-AA65-D123F325B72B}" type="slidenum">
              <a:rPr lang="zh-CN" altLang="en-US" smtClean="0"/>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2020DF-609D-469D-AA65-D123F325B72B}" type="slidenum">
              <a:rPr lang="zh-CN" altLang="en-US" smtClean="0"/>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7</a:t>
            </a:fld>
            <a:endParaRPr lang="zh-CN" altLang="en-US"/>
          </a:p>
        </p:txBody>
      </p:sp>
    </p:spTree>
    <p:extLst>
      <p:ext uri="{BB962C8B-B14F-4D97-AF65-F5344CB8AC3E}">
        <p14:creationId xmlns:p14="http://schemas.microsoft.com/office/powerpoint/2010/main" val="34687004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t>13</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14</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t>15</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313"/>
            <a:ext cx="7772400" cy="1102859"/>
          </a:xfrm>
        </p:spPr>
        <p:txBody>
          <a:bodyPr/>
          <a:lstStyle/>
          <a:p>
            <a:r>
              <a:rPr lang="zh-CN" altLang="en-US"/>
              <a:t>单击此处编辑母版标题样式</a:t>
            </a:r>
          </a:p>
        </p:txBody>
      </p:sp>
      <p:sp>
        <p:nvSpPr>
          <p:cNvPr id="3" name="副标题 2"/>
          <p:cNvSpPr>
            <a:spLocks noGrp="1"/>
          </p:cNvSpPr>
          <p:nvPr>
            <p:ph type="subTitle" idx="1"/>
          </p:nvPr>
        </p:nvSpPr>
        <p:spPr>
          <a:xfrm>
            <a:off x="1371600" y="2915550"/>
            <a:ext cx="6400800" cy="1314856"/>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C1F886BA-5FC7-4C45-9AF2-D10BC1540A8E}" type="datetimeFigureOut">
              <a:rPr lang="zh-CN" altLang="en-US" smtClean="0"/>
              <a:t>2019/3/19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6D0CF6-0F7D-4653-8535-B9F68734AF5D}" type="slidenum">
              <a:rPr lang="zh-CN" altLang="en-US" smtClean="0"/>
              <a:t>‹#›</a:t>
            </a:fld>
            <a:endParaRPr lang="zh-CN" altLang="en-US"/>
          </a:p>
        </p:txBody>
      </p:sp>
    </p:spTree>
  </p:cSld>
  <p:clrMapOvr>
    <a:masterClrMapping/>
  </p:clrMapOvr>
  <p:transition spd="med" advClick="0" advTm="0">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1F886BA-5FC7-4C45-9AF2-D10BC1540A8E}" type="datetimeFigureOut">
              <a:rPr lang="zh-CN" altLang="en-US" smtClean="0"/>
              <a:t>2019/3/19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6D0CF6-0F7D-4653-8535-B9F68734AF5D}" type="slidenum">
              <a:rPr lang="zh-CN" altLang="en-US" smtClean="0"/>
              <a:t>‹#›</a:t>
            </a:fld>
            <a:endParaRPr lang="zh-CN" altLang="en-US"/>
          </a:p>
        </p:txBody>
      </p:sp>
    </p:spTree>
  </p:cSld>
  <p:clrMapOvr>
    <a:masterClrMapping/>
  </p:clrMapOvr>
  <p:transition spd="med" advClick="0" advTm="0">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829"/>
            <a:ext cx="2057400" cy="329309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829"/>
            <a:ext cx="6019800" cy="329309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1F886BA-5FC7-4C45-9AF2-D10BC1540A8E}" type="datetimeFigureOut">
              <a:rPr lang="zh-CN" altLang="en-US" smtClean="0"/>
              <a:t>2019/3/19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6D0CF6-0F7D-4653-8535-B9F68734AF5D}" type="slidenum">
              <a:rPr lang="zh-CN" altLang="en-US" smtClean="0"/>
              <a:t>‹#›</a:t>
            </a:fld>
            <a:endParaRPr lang="zh-CN" altLang="en-US"/>
          </a:p>
        </p:txBody>
      </p:sp>
    </p:spTree>
  </p:cSld>
  <p:clrMapOvr>
    <a:masterClrMapping/>
  </p:clrMapOvr>
  <p:transition spd="med" advClick="0" advTm="0">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内容与标题">
    <p:spTree>
      <p:nvGrpSpPr>
        <p:cNvPr id="1" name=""/>
        <p:cNvGrpSpPr/>
        <p:nvPr/>
      </p:nvGrpSpPr>
      <p:grpSpPr>
        <a:xfrm>
          <a:off x="0" y="0"/>
          <a:ext cx="0" cy="0"/>
          <a:chOff x="0" y="0"/>
          <a:chExt cx="0" cy="0"/>
        </a:xfrm>
      </p:grpSpPr>
      <p:sp>
        <p:nvSpPr>
          <p:cNvPr id="20" name="图片占位符 2"/>
          <p:cNvSpPr>
            <a:spLocks noGrp="1"/>
          </p:cNvSpPr>
          <p:nvPr>
            <p:ph type="pic" sz="quarter" idx="11"/>
          </p:nvPr>
        </p:nvSpPr>
        <p:spPr>
          <a:xfrm rot="19473986">
            <a:off x="1119313" y="1342178"/>
            <a:ext cx="1432775" cy="17686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a:defRPr sz="600"/>
            </a:lvl1pPr>
          </a:lstStyle>
          <a:p>
            <a:endParaRPr lang="zh-CN" altLang="en-US"/>
          </a:p>
        </p:txBody>
      </p:sp>
      <p:sp>
        <p:nvSpPr>
          <p:cNvPr id="22" name="图片占位符 2"/>
          <p:cNvSpPr>
            <a:spLocks noGrp="1"/>
          </p:cNvSpPr>
          <p:nvPr>
            <p:ph type="pic" sz="quarter" idx="12"/>
          </p:nvPr>
        </p:nvSpPr>
        <p:spPr>
          <a:xfrm rot="19473986">
            <a:off x="1978733" y="1342178"/>
            <a:ext cx="1432775" cy="17686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a:defRPr sz="600"/>
            </a:lvl1pPr>
          </a:lstStyle>
          <a:p>
            <a:endParaRPr lang="zh-CN" altLang="en-US"/>
          </a:p>
        </p:txBody>
      </p:sp>
      <p:sp>
        <p:nvSpPr>
          <p:cNvPr id="24" name="图片占位符 2"/>
          <p:cNvSpPr>
            <a:spLocks noGrp="1"/>
          </p:cNvSpPr>
          <p:nvPr>
            <p:ph type="pic" sz="quarter" idx="13"/>
          </p:nvPr>
        </p:nvSpPr>
        <p:spPr>
          <a:xfrm rot="19473986">
            <a:off x="3035374" y="1355884"/>
            <a:ext cx="1432775" cy="17686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a:defRPr sz="600"/>
            </a:lvl1pPr>
          </a:lstStyle>
          <a:p>
            <a:endParaRPr lang="zh-CN" altLang="en-US"/>
          </a:p>
        </p:txBody>
      </p:sp>
      <p:sp>
        <p:nvSpPr>
          <p:cNvPr id="26" name="图片占位符 2"/>
          <p:cNvSpPr>
            <a:spLocks noGrp="1"/>
          </p:cNvSpPr>
          <p:nvPr>
            <p:ph type="pic" sz="quarter" idx="14"/>
          </p:nvPr>
        </p:nvSpPr>
        <p:spPr>
          <a:xfrm rot="19473986">
            <a:off x="5178947" y="1356181"/>
            <a:ext cx="1432775" cy="17686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a:defRPr sz="600"/>
            </a:lvl1pPr>
          </a:lstStyle>
          <a:p>
            <a:endParaRPr lang="zh-CN" altLang="en-US"/>
          </a:p>
        </p:txBody>
      </p:sp>
      <p:sp>
        <p:nvSpPr>
          <p:cNvPr id="28" name="图片占位符 2"/>
          <p:cNvSpPr>
            <a:spLocks noGrp="1"/>
          </p:cNvSpPr>
          <p:nvPr>
            <p:ph type="pic" sz="quarter" idx="15"/>
          </p:nvPr>
        </p:nvSpPr>
        <p:spPr>
          <a:xfrm rot="19473986">
            <a:off x="6326275" y="1356477"/>
            <a:ext cx="1432775" cy="17686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a:defRPr sz="600"/>
            </a:lvl1pPr>
          </a:lstStyle>
          <a:p>
            <a:endParaRPr lang="zh-CN" altLang="en-US"/>
          </a:p>
        </p:txBody>
      </p:sp>
      <p:sp>
        <p:nvSpPr>
          <p:cNvPr id="13" name="图片占位符 13"/>
          <p:cNvSpPr>
            <a:spLocks noGrp="1"/>
          </p:cNvSpPr>
          <p:nvPr>
            <p:ph type="pic" sz="quarter" idx="10"/>
          </p:nvPr>
        </p:nvSpPr>
        <p:spPr>
          <a:xfrm>
            <a:off x="-1285025" y="-1360794"/>
            <a:ext cx="2247901" cy="206518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a:defRPr lang="zh-CN" altLang="en-US" sz="600"/>
            </a:lvl1pPr>
          </a:lstStyle>
          <a:p>
            <a:pPr lvl="0"/>
            <a:endParaRPr lang="zh-CN" altLang="en-US"/>
          </a:p>
        </p:txBody>
      </p:sp>
    </p:spTree>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1+#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par>
                                <p:cTn id="9" presetID="35" presetClass="path" presetSubtype="0" repeatCount="2000" autoRev="1" fill="hold" grpId="1" nodeType="withEffect">
                                  <p:stCondLst>
                                    <p:cond delay="500"/>
                                  </p:stCondLst>
                                  <p:childTnLst>
                                    <p:animMotion origin="layout" path="M -1.04167E-6 -0.00324 L -0.0681 -0.00324 " pathEditMode="relative" rAng="0" ptsTypes="AA">
                                      <p:cBhvr>
                                        <p:cTn id="10" dur="2000" fill="hold"/>
                                        <p:tgtEl>
                                          <p:spTgt spid="20"/>
                                        </p:tgtEl>
                                        <p:attrNameLst>
                                          <p:attrName>ppt_x</p:attrName>
                                          <p:attrName>ppt_y</p:attrName>
                                        </p:attrNameLst>
                                      </p:cBhvr>
                                      <p:rCtr x="-3411" y="0"/>
                                    </p:animMotion>
                                  </p:childTnLst>
                                </p:cTn>
                              </p:par>
                              <p:par>
                                <p:cTn id="11" presetID="2" presetClass="entr" presetSubtype="2" fill="hold" grpId="0" nodeType="withEffect">
                                  <p:stCondLst>
                                    <p:cond delay="150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1+#ppt_w/2"/>
                                          </p:val>
                                        </p:tav>
                                        <p:tav tm="100000">
                                          <p:val>
                                            <p:strVal val="#ppt_x"/>
                                          </p:val>
                                        </p:tav>
                                      </p:tavLst>
                                    </p:anim>
                                    <p:anim calcmode="lin" valueType="num">
                                      <p:cBhvr additive="base">
                                        <p:cTn id="14" dur="500" fill="hold"/>
                                        <p:tgtEl>
                                          <p:spTgt spid="22"/>
                                        </p:tgtEl>
                                        <p:attrNameLst>
                                          <p:attrName>ppt_y</p:attrName>
                                        </p:attrNameLst>
                                      </p:cBhvr>
                                      <p:tavLst>
                                        <p:tav tm="0">
                                          <p:val>
                                            <p:strVal val="#ppt_y"/>
                                          </p:val>
                                        </p:tav>
                                        <p:tav tm="100000">
                                          <p:val>
                                            <p:strVal val="#ppt_y"/>
                                          </p:val>
                                        </p:tav>
                                      </p:tavLst>
                                    </p:anim>
                                  </p:childTnLst>
                                </p:cTn>
                              </p:par>
                              <p:par>
                                <p:cTn id="15" presetID="35" presetClass="path" presetSubtype="0" repeatCount="2000" autoRev="1" fill="hold" grpId="1" nodeType="withEffect">
                                  <p:stCondLst>
                                    <p:cond delay="2000"/>
                                  </p:stCondLst>
                                  <p:childTnLst>
                                    <p:animMotion origin="layout" path="M -1.45833E-6 -0.00324 L -0.0681 -0.00324 " pathEditMode="relative" rAng="0" ptsTypes="AA">
                                      <p:cBhvr>
                                        <p:cTn id="16" dur="2000" fill="hold"/>
                                        <p:tgtEl>
                                          <p:spTgt spid="22"/>
                                        </p:tgtEl>
                                        <p:attrNameLst>
                                          <p:attrName>ppt_x</p:attrName>
                                          <p:attrName>ppt_y</p:attrName>
                                        </p:attrNameLst>
                                      </p:cBhvr>
                                      <p:rCtr x="-3411" y="0"/>
                                    </p:animMotion>
                                  </p:childTnLst>
                                </p:cTn>
                              </p:par>
                              <p:par>
                                <p:cTn id="17" presetID="2" presetClass="entr" presetSubtype="2" fill="hold" grpId="0" nodeType="withEffect">
                                  <p:stCondLst>
                                    <p:cond delay="300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500" fill="hold"/>
                                        <p:tgtEl>
                                          <p:spTgt spid="24"/>
                                        </p:tgtEl>
                                        <p:attrNameLst>
                                          <p:attrName>ppt_x</p:attrName>
                                        </p:attrNameLst>
                                      </p:cBhvr>
                                      <p:tavLst>
                                        <p:tav tm="0">
                                          <p:val>
                                            <p:strVal val="1+#ppt_w/2"/>
                                          </p:val>
                                        </p:tav>
                                        <p:tav tm="100000">
                                          <p:val>
                                            <p:strVal val="#ppt_x"/>
                                          </p:val>
                                        </p:tav>
                                      </p:tavLst>
                                    </p:anim>
                                    <p:anim calcmode="lin" valueType="num">
                                      <p:cBhvr additive="base">
                                        <p:cTn id="20" dur="500" fill="hold"/>
                                        <p:tgtEl>
                                          <p:spTgt spid="24"/>
                                        </p:tgtEl>
                                        <p:attrNameLst>
                                          <p:attrName>ppt_y</p:attrName>
                                        </p:attrNameLst>
                                      </p:cBhvr>
                                      <p:tavLst>
                                        <p:tav tm="0">
                                          <p:val>
                                            <p:strVal val="#ppt_y"/>
                                          </p:val>
                                        </p:tav>
                                        <p:tav tm="100000">
                                          <p:val>
                                            <p:strVal val="#ppt_y"/>
                                          </p:val>
                                        </p:tav>
                                      </p:tavLst>
                                    </p:anim>
                                  </p:childTnLst>
                                </p:cTn>
                              </p:par>
                              <p:par>
                                <p:cTn id="21" presetID="35" presetClass="path" presetSubtype="0" repeatCount="2000" autoRev="1" fill="hold" grpId="1" nodeType="withEffect">
                                  <p:stCondLst>
                                    <p:cond delay="3500"/>
                                  </p:stCondLst>
                                  <p:childTnLst>
                                    <p:animMotion origin="layout" path="M 3.54167E-6 -0.00325 L -0.0681 -0.00325 " pathEditMode="relative" rAng="0" ptsTypes="AA">
                                      <p:cBhvr>
                                        <p:cTn id="22" dur="2000" fill="hold"/>
                                        <p:tgtEl>
                                          <p:spTgt spid="24"/>
                                        </p:tgtEl>
                                        <p:attrNameLst>
                                          <p:attrName>ppt_x</p:attrName>
                                          <p:attrName>ppt_y</p:attrName>
                                        </p:attrNameLst>
                                      </p:cBhvr>
                                      <p:rCtr x="-3411" y="0"/>
                                    </p:animMotion>
                                  </p:childTnLst>
                                </p:cTn>
                              </p:par>
                              <p:par>
                                <p:cTn id="23" presetID="2" presetClass="entr" presetSubtype="2" fill="hold" grpId="0" nodeType="withEffect">
                                  <p:stCondLst>
                                    <p:cond delay="4000"/>
                                  </p:stCondLst>
                                  <p:childTnLst>
                                    <p:set>
                                      <p:cBhvr>
                                        <p:cTn id="24" dur="1" fill="hold">
                                          <p:stCondLst>
                                            <p:cond delay="0"/>
                                          </p:stCondLst>
                                        </p:cTn>
                                        <p:tgtEl>
                                          <p:spTgt spid="26"/>
                                        </p:tgtEl>
                                        <p:attrNameLst>
                                          <p:attrName>style.visibility</p:attrName>
                                        </p:attrNameLst>
                                      </p:cBhvr>
                                      <p:to>
                                        <p:strVal val="visible"/>
                                      </p:to>
                                    </p:set>
                                    <p:anim calcmode="lin" valueType="num">
                                      <p:cBhvr additive="base">
                                        <p:cTn id="25" dur="500" fill="hold"/>
                                        <p:tgtEl>
                                          <p:spTgt spid="26"/>
                                        </p:tgtEl>
                                        <p:attrNameLst>
                                          <p:attrName>ppt_x</p:attrName>
                                        </p:attrNameLst>
                                      </p:cBhvr>
                                      <p:tavLst>
                                        <p:tav tm="0">
                                          <p:val>
                                            <p:strVal val="1+#ppt_w/2"/>
                                          </p:val>
                                        </p:tav>
                                        <p:tav tm="100000">
                                          <p:val>
                                            <p:strVal val="#ppt_x"/>
                                          </p:val>
                                        </p:tav>
                                      </p:tavLst>
                                    </p:anim>
                                    <p:anim calcmode="lin" valueType="num">
                                      <p:cBhvr additive="base">
                                        <p:cTn id="26" dur="500" fill="hold"/>
                                        <p:tgtEl>
                                          <p:spTgt spid="26"/>
                                        </p:tgtEl>
                                        <p:attrNameLst>
                                          <p:attrName>ppt_y</p:attrName>
                                        </p:attrNameLst>
                                      </p:cBhvr>
                                      <p:tavLst>
                                        <p:tav tm="0">
                                          <p:val>
                                            <p:strVal val="#ppt_y"/>
                                          </p:val>
                                        </p:tav>
                                        <p:tav tm="100000">
                                          <p:val>
                                            <p:strVal val="#ppt_y"/>
                                          </p:val>
                                        </p:tav>
                                      </p:tavLst>
                                    </p:anim>
                                  </p:childTnLst>
                                </p:cTn>
                              </p:par>
                              <p:par>
                                <p:cTn id="27" presetID="35" presetClass="path" presetSubtype="0" repeatCount="2000" autoRev="1" fill="hold" grpId="1" nodeType="withEffect">
                                  <p:stCondLst>
                                    <p:cond delay="4500"/>
                                  </p:stCondLst>
                                  <p:childTnLst>
                                    <p:animMotion origin="layout" path="M -1.45833E-6 -0.00324 L -0.0681 -0.00324 " pathEditMode="relative" rAng="0" ptsTypes="AA">
                                      <p:cBhvr>
                                        <p:cTn id="28" dur="2000" fill="hold"/>
                                        <p:tgtEl>
                                          <p:spTgt spid="26"/>
                                        </p:tgtEl>
                                        <p:attrNameLst>
                                          <p:attrName>ppt_x</p:attrName>
                                          <p:attrName>ppt_y</p:attrName>
                                        </p:attrNameLst>
                                      </p:cBhvr>
                                      <p:rCtr x="-3411" y="0"/>
                                    </p:animMotion>
                                  </p:childTnLst>
                                </p:cTn>
                              </p:par>
                              <p:par>
                                <p:cTn id="29" presetID="2" presetClass="entr" presetSubtype="2" fill="hold" grpId="0" nodeType="withEffect">
                                  <p:stCondLst>
                                    <p:cond delay="500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500" fill="hold"/>
                                        <p:tgtEl>
                                          <p:spTgt spid="28"/>
                                        </p:tgtEl>
                                        <p:attrNameLst>
                                          <p:attrName>ppt_x</p:attrName>
                                        </p:attrNameLst>
                                      </p:cBhvr>
                                      <p:tavLst>
                                        <p:tav tm="0">
                                          <p:val>
                                            <p:strVal val="1+#ppt_w/2"/>
                                          </p:val>
                                        </p:tav>
                                        <p:tav tm="100000">
                                          <p:val>
                                            <p:strVal val="#ppt_x"/>
                                          </p:val>
                                        </p:tav>
                                      </p:tavLst>
                                    </p:anim>
                                    <p:anim calcmode="lin" valueType="num">
                                      <p:cBhvr additive="base">
                                        <p:cTn id="32" dur="500" fill="hold"/>
                                        <p:tgtEl>
                                          <p:spTgt spid="28"/>
                                        </p:tgtEl>
                                        <p:attrNameLst>
                                          <p:attrName>ppt_y</p:attrName>
                                        </p:attrNameLst>
                                      </p:cBhvr>
                                      <p:tavLst>
                                        <p:tav tm="0">
                                          <p:val>
                                            <p:strVal val="#ppt_y"/>
                                          </p:val>
                                        </p:tav>
                                        <p:tav tm="100000">
                                          <p:val>
                                            <p:strVal val="#ppt_y"/>
                                          </p:val>
                                        </p:tav>
                                      </p:tavLst>
                                    </p:anim>
                                  </p:childTnLst>
                                </p:cTn>
                              </p:par>
                              <p:par>
                                <p:cTn id="33" presetID="35" presetClass="path" presetSubtype="0" repeatCount="2000" autoRev="1" fill="hold" grpId="1" nodeType="withEffect">
                                  <p:stCondLst>
                                    <p:cond delay="5500"/>
                                  </p:stCondLst>
                                  <p:childTnLst>
                                    <p:animMotion origin="layout" path="M 1.38889E-6 -0.00324 L -0.06806 -0.00324 " pathEditMode="relative" rAng="0" ptsTypes="AA">
                                      <p:cBhvr>
                                        <p:cTn id="34" dur="2000" fill="hold"/>
                                        <p:tgtEl>
                                          <p:spTgt spid="28"/>
                                        </p:tgtEl>
                                        <p:attrNameLst>
                                          <p:attrName>ppt_x</p:attrName>
                                          <p:attrName>ppt_y</p:attrName>
                                        </p:attrNameLst>
                                      </p:cBhvr>
                                      <p:rCtr x="-340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0" grpId="1" bldLvl="0" animBg="1"/>
      <p:bldP spid="22" grpId="0" animBg="1"/>
      <p:bldP spid="22" grpId="1" animBg="1"/>
      <p:bldP spid="24" grpId="0" animBg="1"/>
      <p:bldP spid="24" grpId="1" animBg="1"/>
      <p:bldP spid="26" grpId="0" animBg="1"/>
      <p:bldP spid="26" grpId="1" animBg="1"/>
      <p:bldP spid="28" grpId="0" animBg="1"/>
      <p:bldP spid="28" grpId="1"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Tree>
  </p:cSld>
  <p:clrMapOvr>
    <a:masterClrMapping/>
  </p:clrMapOvr>
  <p:transition spd="med" advClick="0" advTm="0">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1F886BA-5FC7-4C45-9AF2-D10BC1540A8E}" type="datetimeFigureOut">
              <a:rPr lang="zh-CN" altLang="en-US" smtClean="0"/>
              <a:t>2019/3/19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6D0CF6-0F7D-4653-8535-B9F68734AF5D}" type="slidenum">
              <a:rPr lang="zh-CN" altLang="en-US" smtClean="0"/>
              <a:t>‹#›</a:t>
            </a:fld>
            <a:endParaRPr lang="zh-CN" altLang="en-US"/>
          </a:p>
        </p:txBody>
      </p:sp>
    </p:spTree>
  </p:cSld>
  <p:clrMapOvr>
    <a:masterClrMapping/>
  </p:clrMapOvr>
  <p:transition spd="med" advClick="0" advTm="0">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6196"/>
            <a:ext cx="7772400" cy="102187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708"/>
            <a:ext cx="7772400" cy="112548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C1F886BA-5FC7-4C45-9AF2-D10BC1540A8E}" type="datetimeFigureOut">
              <a:rPr lang="zh-CN" altLang="en-US" smtClean="0"/>
              <a:t>2019/3/19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6D0CF6-0F7D-4653-8535-B9F68734AF5D}" type="slidenum">
              <a:rPr lang="zh-CN" altLang="en-US" smtClean="0"/>
              <a:t>‹#›</a:t>
            </a:fld>
            <a:endParaRPr lang="zh-CN" altLang="en-US"/>
          </a:p>
        </p:txBody>
      </p:sp>
    </p:spTree>
  </p:cSld>
  <p:clrMapOvr>
    <a:masterClrMapping/>
  </p:clrMapOvr>
  <p:transition spd="med" advClick="0" advTm="0">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0391"/>
            <a:ext cx="4038600" cy="254753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391"/>
            <a:ext cx="4038600" cy="254753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1F886BA-5FC7-4C45-9AF2-D10BC1540A8E}" type="datetimeFigureOut">
              <a:rPr lang="zh-CN" altLang="en-US" smtClean="0"/>
              <a:t>2019/3/19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D6D0CF6-0F7D-4653-8535-B9F68734AF5D}" type="slidenum">
              <a:rPr lang="zh-CN" altLang="en-US" smtClean="0"/>
              <a:t>‹#›</a:t>
            </a:fld>
            <a:endParaRPr lang="zh-CN" altLang="en-US"/>
          </a:p>
        </p:txBody>
      </p:sp>
    </p:spTree>
  </p:cSld>
  <p:clrMapOvr>
    <a:masterClrMapping/>
  </p:clrMapOvr>
  <p:transition spd="med" advClick="0" advTm="0">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042"/>
            <a:ext cx="8229600" cy="857515"/>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690"/>
            <a:ext cx="4040188"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660"/>
            <a:ext cx="4040188"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690"/>
            <a:ext cx="4041775"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660"/>
            <a:ext cx="4041775"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1F886BA-5FC7-4C45-9AF2-D10BC1540A8E}" type="datetimeFigureOut">
              <a:rPr lang="zh-CN" altLang="en-US" smtClean="0"/>
              <a:t>2019/3/19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D6D0CF6-0F7D-4653-8535-B9F68734AF5D}" type="slidenum">
              <a:rPr lang="zh-CN" altLang="en-US" smtClean="0"/>
              <a:t>‹#›</a:t>
            </a:fld>
            <a:endParaRPr lang="zh-CN" altLang="en-US"/>
          </a:p>
        </p:txBody>
      </p:sp>
    </p:spTree>
  </p:cSld>
  <p:clrMapOvr>
    <a:masterClrMapping/>
  </p:clrMapOvr>
  <p:transition spd="med" advClick="0" advTm="0">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1F886BA-5FC7-4C45-9AF2-D10BC1540A8E}" type="datetimeFigureOut">
              <a:rPr lang="zh-CN" altLang="en-US" smtClean="0"/>
              <a:t>2019/3/19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D6D0CF6-0F7D-4653-8535-B9F68734AF5D}" type="slidenum">
              <a:rPr lang="zh-CN" altLang="en-US" smtClean="0"/>
              <a:t>‹#›</a:t>
            </a:fld>
            <a:endParaRPr lang="zh-CN" altLang="en-US"/>
          </a:p>
        </p:txBody>
      </p:sp>
    </p:spTree>
  </p:cSld>
  <p:clrMapOvr>
    <a:masterClrMapping/>
  </p:clrMapOvr>
  <p:transition spd="med" advClick="0" advTm="0">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1F886BA-5FC7-4C45-9AF2-D10BC1540A8E}" type="datetimeFigureOut">
              <a:rPr lang="zh-CN" altLang="en-US" smtClean="0"/>
              <a:t>2019/3/19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D6D0CF6-0F7D-4653-8535-B9F68734AF5D}" type="slidenum">
              <a:rPr lang="zh-CN" altLang="en-US" smtClean="0"/>
              <a:t>‹#›</a:t>
            </a:fld>
            <a:endParaRPr lang="zh-CN" altLang="en-US"/>
          </a:p>
        </p:txBody>
      </p:sp>
      <p:sp>
        <p:nvSpPr>
          <p:cNvPr id="5" name="矩形 4"/>
          <p:cNvSpPr/>
          <p:nvPr userDrawn="1"/>
        </p:nvSpPr>
        <p:spPr>
          <a:xfrm>
            <a:off x="253" y="196280"/>
            <a:ext cx="144049" cy="504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800"/>
            <a:endParaRPr lang="zh-CN" altLang="en-US" sz="1400" dirty="0">
              <a:solidFill>
                <a:srgbClr val="E7E6E6">
                  <a:lumMod val="50000"/>
                </a:srgbClr>
              </a:solidFill>
              <a:cs typeface="+mn-ea"/>
              <a:sym typeface="+mn-lt"/>
            </a:endParaRPr>
          </a:p>
        </p:txBody>
      </p:sp>
      <p:sp>
        <p:nvSpPr>
          <p:cNvPr id="6" name="文本框 37"/>
          <p:cNvSpPr txBox="1"/>
          <p:nvPr userDrawn="1"/>
        </p:nvSpPr>
        <p:spPr>
          <a:xfrm>
            <a:off x="216310" y="196280"/>
            <a:ext cx="2190351" cy="315475"/>
          </a:xfrm>
          <a:prstGeom prst="rect">
            <a:avLst/>
          </a:prstGeom>
          <a:noFill/>
        </p:spPr>
        <p:txBody>
          <a:bodyPr wrap="none" lIns="68584" tIns="34292" rIns="68584" bIns="34292" rtlCol="0">
            <a:spAutoFit/>
          </a:bodyPr>
          <a:lstStyle/>
          <a:p>
            <a:pPr defTabSz="685800"/>
            <a:r>
              <a:rPr lang="zh-CN" altLang="en-US" sz="1600" dirty="0">
                <a:solidFill>
                  <a:schemeClr val="bg1">
                    <a:lumMod val="65000"/>
                  </a:schemeClr>
                </a:solidFill>
                <a:latin typeface="微软雅黑" panose="020B0503020204020204" pitchFamily="34" charset="-122"/>
                <a:ea typeface="微软雅黑" panose="020B0503020204020204" pitchFamily="34" charset="-122"/>
                <a:cs typeface="+mn-ea"/>
                <a:sym typeface="+mn-lt"/>
              </a:rPr>
              <a:t>点击添加相关标题文字</a:t>
            </a:r>
          </a:p>
        </p:txBody>
      </p:sp>
      <p:sp>
        <p:nvSpPr>
          <p:cNvPr id="7" name="文本框 38"/>
          <p:cNvSpPr txBox="1"/>
          <p:nvPr userDrawn="1"/>
        </p:nvSpPr>
        <p:spPr>
          <a:xfrm>
            <a:off x="265271" y="520316"/>
            <a:ext cx="2039271" cy="207753"/>
          </a:xfrm>
          <a:prstGeom prst="rect">
            <a:avLst/>
          </a:prstGeom>
          <a:noFill/>
        </p:spPr>
        <p:txBody>
          <a:bodyPr wrap="square" lIns="68584" tIns="34292" rIns="68584" bIns="34292" rtlCol="0">
            <a:spAutoFit/>
          </a:bodyPr>
          <a:lstStyle/>
          <a:p>
            <a:pPr algn="dist" defTabSz="685800"/>
            <a:r>
              <a:rPr lang="en-US" altLang="zh-CN" sz="900" dirty="0">
                <a:solidFill>
                  <a:schemeClr val="bg1">
                    <a:lumMod val="75000"/>
                  </a:schemeClr>
                </a:solidFill>
                <a:cs typeface="+mn-ea"/>
                <a:sym typeface="+mn-lt"/>
              </a:rPr>
              <a:t>ADD RELATED TITLE WORDS</a:t>
            </a:r>
            <a:endParaRPr lang="zh-CN" altLang="en-US" sz="900" dirty="0">
              <a:solidFill>
                <a:schemeClr val="bg1">
                  <a:lumMod val="75000"/>
                </a:schemeClr>
              </a:solidFill>
              <a:cs typeface="+mn-ea"/>
              <a:sym typeface="+mn-lt"/>
            </a:endParaRPr>
          </a:p>
        </p:txBody>
      </p:sp>
    </p:spTree>
  </p:cSld>
  <p:clrMapOvr>
    <a:masterClrMapping/>
  </p:clrMapOvr>
  <p:transition spd="med" advClick="0" advTm="0">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851"/>
            <a:ext cx="3008313" cy="871807"/>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851"/>
            <a:ext cx="5111750" cy="439119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658"/>
            <a:ext cx="3008313" cy="351938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1F886BA-5FC7-4C45-9AF2-D10BC1540A8E}" type="datetimeFigureOut">
              <a:rPr lang="zh-CN" altLang="en-US" smtClean="0"/>
              <a:t>2019/3/19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D6D0CF6-0F7D-4653-8535-B9F68734AF5D}" type="slidenum">
              <a:rPr lang="zh-CN" altLang="en-US" smtClean="0"/>
              <a:t>‹#›</a:t>
            </a:fld>
            <a:endParaRPr lang="zh-CN" altLang="en-US"/>
          </a:p>
        </p:txBody>
      </p:sp>
    </p:spTree>
  </p:cSld>
  <p:clrMapOvr>
    <a:masterClrMapping/>
  </p:clrMapOvr>
  <p:transition spd="med" advClick="0" advTm="0">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1561"/>
            <a:ext cx="5486400" cy="42518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723"/>
            <a:ext cx="5486400" cy="30870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6746"/>
            <a:ext cx="5486400" cy="6038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1F886BA-5FC7-4C45-9AF2-D10BC1540A8E}" type="datetimeFigureOut">
              <a:rPr lang="zh-CN" altLang="en-US" smtClean="0"/>
              <a:t>2019/3/19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D6D0CF6-0F7D-4653-8535-B9F68734AF5D}" type="slidenum">
              <a:rPr lang="zh-CN" altLang="en-US" smtClean="0"/>
              <a:t>‹#›</a:t>
            </a:fld>
            <a:endParaRPr lang="zh-CN" altLang="en-US"/>
          </a:p>
        </p:txBody>
      </p:sp>
    </p:spTree>
  </p:cSld>
  <p:clrMapOvr>
    <a:masterClrMapping/>
  </p:clrMapOvr>
  <p:transition spd="med" advClick="0" advTm="0">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6042"/>
            <a:ext cx="8229600" cy="857515"/>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521"/>
            <a:ext cx="8229600" cy="339552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8735"/>
            <a:ext cx="2133600" cy="273928"/>
          </a:xfrm>
          <a:prstGeom prst="rect">
            <a:avLst/>
          </a:prstGeom>
        </p:spPr>
        <p:txBody>
          <a:bodyPr vert="horz" lIns="91440" tIns="45720" rIns="91440" bIns="45720" rtlCol="0" anchor="ctr"/>
          <a:lstStyle>
            <a:lvl1pPr algn="l">
              <a:defRPr sz="1200">
                <a:solidFill>
                  <a:schemeClr val="tx1">
                    <a:tint val="75000"/>
                  </a:schemeClr>
                </a:solidFill>
              </a:defRPr>
            </a:lvl1pPr>
          </a:lstStyle>
          <a:p>
            <a:fld id="{C1F886BA-5FC7-4C45-9AF2-D10BC1540A8E}" type="datetimeFigureOut">
              <a:rPr lang="zh-CN" altLang="en-US" smtClean="0"/>
              <a:t>2019/3/19</a:t>
            </a:fld>
            <a:endParaRPr lang="zh-CN" altLang="en-US"/>
          </a:p>
        </p:txBody>
      </p:sp>
      <p:sp>
        <p:nvSpPr>
          <p:cNvPr id="5" name="页脚占位符 4"/>
          <p:cNvSpPr>
            <a:spLocks noGrp="1"/>
          </p:cNvSpPr>
          <p:nvPr>
            <p:ph type="ftr" sz="quarter" idx="3"/>
          </p:nvPr>
        </p:nvSpPr>
        <p:spPr>
          <a:xfrm>
            <a:off x="3124200" y="4768735"/>
            <a:ext cx="2895600" cy="27392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8735"/>
            <a:ext cx="2133600" cy="273928"/>
          </a:xfrm>
          <a:prstGeom prst="rect">
            <a:avLst/>
          </a:prstGeom>
        </p:spPr>
        <p:txBody>
          <a:bodyPr vert="horz" lIns="91440" tIns="45720" rIns="91440" bIns="45720" rtlCol="0" anchor="ctr"/>
          <a:lstStyle>
            <a:lvl1pPr algn="r">
              <a:defRPr sz="1200">
                <a:solidFill>
                  <a:schemeClr val="tx1">
                    <a:tint val="75000"/>
                  </a:schemeClr>
                </a:solidFill>
              </a:defRPr>
            </a:lvl1pPr>
          </a:lstStyle>
          <a:p>
            <a:fld id="{DD6D0CF6-0F7D-4653-8535-B9F68734AF5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med" advClick="0" advTm="0">
    <p:random/>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4.xml"/><Relationship Id="rId7" Type="http://schemas.openxmlformats.org/officeDocument/2006/relationships/image" Target="../media/image1.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Layout" Target="../slideLayouts/slideLayout1.xml"/><Relationship Id="rId5" Type="http://schemas.openxmlformats.org/officeDocument/2006/relationships/tags" Target="../tags/tag6.xml"/><Relationship Id="rId4" Type="http://schemas.openxmlformats.org/officeDocument/2006/relationships/tags" Target="../tags/tag5.xml"/><Relationship Id="rId9"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image" Target="../media/image4.png"/><Relationship Id="rId4"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image" Target="../media/image4.png"/><Relationship Id="rId4"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image" Target="../media/image4.png"/><Relationship Id="rId4"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8" Type="http://schemas.openxmlformats.org/officeDocument/2006/relationships/slide" Target="slide6.xml"/><Relationship Id="rId3" Type="http://schemas.openxmlformats.org/officeDocument/2006/relationships/notesSlide" Target="../notesSlides/notesSlide1.xml"/><Relationship Id="rId7" Type="http://schemas.openxmlformats.org/officeDocument/2006/relationships/slide" Target="slide15.xml"/><Relationship Id="rId2" Type="http://schemas.openxmlformats.org/officeDocument/2006/relationships/slideLayout" Target="../slideLayouts/slideLayout1.xml"/><Relationship Id="rId1" Type="http://schemas.openxmlformats.org/officeDocument/2006/relationships/tags" Target="../tags/tag7.xml"/><Relationship Id="rId6" Type="http://schemas.openxmlformats.org/officeDocument/2006/relationships/slide" Target="slide19.xml"/><Relationship Id="rId5" Type="http://schemas.openxmlformats.org/officeDocument/2006/relationships/slide" Target="slide13.xml"/><Relationship Id="rId4" Type="http://schemas.openxmlformats.org/officeDocument/2006/relationships/slide" Target="slide3.xml"/></Relationships>
</file>

<file path=ppt/slides/_rels/slide20.xml.rels><?xml version="1.0" encoding="UTF-8" standalone="yes"?>
<Relationships xmlns="http://schemas.openxmlformats.org/package/2006/relationships"><Relationship Id="rId8" Type="http://schemas.openxmlformats.org/officeDocument/2006/relationships/tags" Target="../tags/tag27.xml"/><Relationship Id="rId13" Type="http://schemas.openxmlformats.org/officeDocument/2006/relationships/slideLayout" Target="../slideLayouts/slideLayout12.xml"/><Relationship Id="rId18" Type="http://schemas.openxmlformats.org/officeDocument/2006/relationships/image" Target="../media/image16.jpeg"/><Relationship Id="rId3" Type="http://schemas.openxmlformats.org/officeDocument/2006/relationships/tags" Target="../tags/tag22.xml"/><Relationship Id="rId7" Type="http://schemas.openxmlformats.org/officeDocument/2006/relationships/tags" Target="../tags/tag26.xml"/><Relationship Id="rId12" Type="http://schemas.openxmlformats.org/officeDocument/2006/relationships/tags" Target="../tags/tag31.xml"/><Relationship Id="rId17" Type="http://schemas.openxmlformats.org/officeDocument/2006/relationships/image" Target="../media/image15.jpeg"/><Relationship Id="rId2" Type="http://schemas.openxmlformats.org/officeDocument/2006/relationships/tags" Target="../tags/tag21.xml"/><Relationship Id="rId16" Type="http://schemas.openxmlformats.org/officeDocument/2006/relationships/image" Target="../media/image14.jpeg"/><Relationship Id="rId20" Type="http://schemas.openxmlformats.org/officeDocument/2006/relationships/image" Target="../media/image18.jpeg"/><Relationship Id="rId1" Type="http://schemas.openxmlformats.org/officeDocument/2006/relationships/tags" Target="../tags/tag20.xml"/><Relationship Id="rId6" Type="http://schemas.openxmlformats.org/officeDocument/2006/relationships/tags" Target="../tags/tag25.xml"/><Relationship Id="rId11" Type="http://schemas.openxmlformats.org/officeDocument/2006/relationships/tags" Target="../tags/tag30.xml"/><Relationship Id="rId5" Type="http://schemas.openxmlformats.org/officeDocument/2006/relationships/tags" Target="../tags/tag24.xml"/><Relationship Id="rId15" Type="http://schemas.openxmlformats.org/officeDocument/2006/relationships/image" Target="../media/image13.jpeg"/><Relationship Id="rId10" Type="http://schemas.openxmlformats.org/officeDocument/2006/relationships/tags" Target="../tags/tag29.xml"/><Relationship Id="rId19" Type="http://schemas.openxmlformats.org/officeDocument/2006/relationships/image" Target="../media/image17.png"/><Relationship Id="rId4" Type="http://schemas.openxmlformats.org/officeDocument/2006/relationships/tags" Target="../tags/tag23.xml"/><Relationship Id="rId9" Type="http://schemas.openxmlformats.org/officeDocument/2006/relationships/tags" Target="../tags/tag28.xml"/><Relationship Id="rId14"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 Id="rId5" Type="http://schemas.openxmlformats.org/officeDocument/2006/relationships/image" Target="../media/image1.png"/><Relationship Id="rId4"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4.png"/><Relationship Id="rId4"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10.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1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image" Target="../media/image4.png"/><Relationship Id="rId4"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7" cstate="screen"/>
          <a:srcRect/>
          <a:stretch>
            <a:fillRect/>
          </a:stretch>
        </p:blipFill>
        <p:spPr>
          <a:xfrm>
            <a:off x="6876256" y="0"/>
            <a:ext cx="2124236" cy="3616660"/>
          </a:xfrm>
          <a:prstGeom prst="rect">
            <a:avLst/>
          </a:prstGeom>
        </p:spPr>
      </p:pic>
      <p:pic>
        <p:nvPicPr>
          <p:cNvPr id="5" name="图片 4"/>
          <p:cNvPicPr>
            <a:picLocks noChangeAspect="1"/>
          </p:cNvPicPr>
          <p:nvPr/>
        </p:nvPicPr>
        <p:blipFill>
          <a:blip r:embed="rId8" cstate="screen"/>
          <a:srcRect/>
          <a:stretch>
            <a:fillRect/>
          </a:stretch>
        </p:blipFill>
        <p:spPr>
          <a:xfrm>
            <a:off x="575556" y="1126764"/>
            <a:ext cx="936104" cy="1044116"/>
          </a:xfrm>
          <a:prstGeom prst="rect">
            <a:avLst/>
          </a:prstGeom>
        </p:spPr>
      </p:pic>
      <p:sp>
        <p:nvSpPr>
          <p:cNvPr id="6" name="PA_文本框 6"/>
          <p:cNvSpPr txBox="1"/>
          <p:nvPr>
            <p:custDataLst>
              <p:tags r:id="rId2"/>
            </p:custDataLst>
          </p:nvPr>
        </p:nvSpPr>
        <p:spPr>
          <a:xfrm>
            <a:off x="1259632" y="2896580"/>
            <a:ext cx="3775393" cy="540725"/>
          </a:xfrm>
          <a:prstGeom prst="rect">
            <a:avLst/>
          </a:prstGeom>
          <a:noFill/>
        </p:spPr>
        <p:txBody>
          <a:bodyPr wrap="none" rtlCol="0" anchor="ctr">
            <a:spAutoFit/>
          </a:bodyPr>
          <a:lstStyle/>
          <a:p>
            <a:pPr>
              <a:lnSpc>
                <a:spcPct val="120000"/>
              </a:lnSpc>
            </a:pPr>
            <a:r>
              <a:rPr lang="zh-CN" altLang="en-US" sz="2800" b="1" dirty="0">
                <a:solidFill>
                  <a:schemeClr val="accent1"/>
                </a:solidFill>
                <a:latin typeface="时尚中黑简体" panose="01010104010101010101" pitchFamily="2" charset="-122"/>
                <a:ea typeface="时尚中黑简体" panose="01010104010101010101" pitchFamily="2" charset="-122"/>
              </a:rPr>
              <a:t>课程预备</a:t>
            </a:r>
            <a:r>
              <a:rPr lang="en-US" altLang="zh-CN" sz="2800" b="1" dirty="0">
                <a:solidFill>
                  <a:schemeClr val="accent1"/>
                </a:solidFill>
                <a:latin typeface="时尚中黑简体" panose="01010104010101010101" pitchFamily="2" charset="-122"/>
                <a:ea typeface="时尚中黑简体" panose="01010104010101010101" pitchFamily="2" charset="-122"/>
              </a:rPr>
              <a:t>——</a:t>
            </a:r>
            <a:r>
              <a:rPr lang="zh-CN" altLang="en-US" sz="2800" b="1" dirty="0">
                <a:solidFill>
                  <a:schemeClr val="accent1"/>
                </a:solidFill>
                <a:latin typeface="时尚中黑简体" panose="01010104010101010101" pitchFamily="2" charset="-122"/>
                <a:ea typeface="时尚中黑简体" panose="01010104010101010101" pitchFamily="2" charset="-122"/>
              </a:rPr>
              <a:t>小组选题</a:t>
            </a:r>
          </a:p>
        </p:txBody>
      </p:sp>
      <p:sp>
        <p:nvSpPr>
          <p:cNvPr id="7" name="PA_半闭框 7"/>
          <p:cNvSpPr/>
          <p:nvPr>
            <p:custDataLst>
              <p:tags r:id="rId3"/>
            </p:custDataLst>
          </p:nvPr>
        </p:nvSpPr>
        <p:spPr>
          <a:xfrm>
            <a:off x="971600" y="2779146"/>
            <a:ext cx="2124236" cy="972108"/>
          </a:xfrm>
          <a:prstGeom prst="halfFrame">
            <a:avLst>
              <a:gd name="adj1" fmla="val 889"/>
              <a:gd name="adj2" fmla="val 1333"/>
            </a:avLst>
          </a:prstGeom>
          <a:solidFill>
            <a:srgbClr val="6568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时尚中黑简体" panose="01010104010101010101" pitchFamily="2" charset="-122"/>
              <a:ea typeface="时尚中黑简体" panose="01010104010101010101" pitchFamily="2" charset="-122"/>
            </a:endParaRPr>
          </a:p>
        </p:txBody>
      </p:sp>
      <p:sp>
        <p:nvSpPr>
          <p:cNvPr id="9" name="文本框 9"/>
          <p:cNvSpPr txBox="1"/>
          <p:nvPr/>
        </p:nvSpPr>
        <p:spPr>
          <a:xfrm>
            <a:off x="1039246" y="3335945"/>
            <a:ext cx="4339651" cy="535531"/>
          </a:xfrm>
          <a:prstGeom prst="rect">
            <a:avLst/>
          </a:prstGeom>
          <a:noFill/>
        </p:spPr>
        <p:txBody>
          <a:bodyPr wrap="none" rtlCol="0" anchor="ctr">
            <a:spAutoFit/>
          </a:bodyPr>
          <a:lstStyle/>
          <a:p>
            <a:pPr algn="ctr">
              <a:lnSpc>
                <a:spcPct val="120000"/>
              </a:lnSpc>
            </a:pPr>
            <a:r>
              <a:rPr lang="zh-CN" altLang="en-US" sz="1200" spc="300" dirty="0">
                <a:solidFill>
                  <a:schemeClr val="tx1">
                    <a:lumMod val="65000"/>
                    <a:lumOff val="35000"/>
                  </a:schemeClr>
                </a:solidFill>
                <a:latin typeface="黑体" panose="02010609060101010101" charset="-122"/>
                <a:ea typeface="黑体" panose="02010609060101010101" charset="-122"/>
              </a:rPr>
              <a:t>汇报人：</a:t>
            </a:r>
            <a:r>
              <a:rPr lang="en-US" altLang="zh-CN" sz="1200" spc="300" dirty="0">
                <a:solidFill>
                  <a:schemeClr val="tx1">
                    <a:lumMod val="65000"/>
                    <a:lumOff val="35000"/>
                  </a:schemeClr>
                </a:solidFill>
                <a:latin typeface="黑体" panose="02010609060101010101" charset="-122"/>
                <a:ea typeface="黑体" panose="02010609060101010101" charset="-122"/>
              </a:rPr>
              <a:t>G20</a:t>
            </a:r>
            <a:r>
              <a:rPr lang="zh-CN" altLang="en-US" sz="1200" spc="300" dirty="0">
                <a:solidFill>
                  <a:schemeClr val="tx1">
                    <a:lumMod val="65000"/>
                    <a:lumOff val="35000"/>
                  </a:schemeClr>
                </a:solidFill>
                <a:latin typeface="黑体" panose="02010609060101010101" charset="-122"/>
                <a:ea typeface="黑体" panose="02010609060101010101" charset="-122"/>
              </a:rPr>
              <a:t>小组（周磊 唐敏敏 </a:t>
            </a:r>
            <a:r>
              <a:rPr lang="zh-CN" altLang="en-US" sz="1200" spc="300" dirty="0" smtClean="0">
                <a:solidFill>
                  <a:schemeClr val="tx1">
                    <a:lumMod val="65000"/>
                    <a:lumOff val="35000"/>
                  </a:schemeClr>
                </a:solidFill>
                <a:latin typeface="黑体" panose="02010609060101010101" charset="-122"/>
                <a:ea typeface="黑体" panose="02010609060101010101" charset="-122"/>
              </a:rPr>
              <a:t>许涛 杨际仟）</a:t>
            </a:r>
            <a:endParaRPr lang="en-US" altLang="zh-CN" sz="1200" spc="300" dirty="0">
              <a:solidFill>
                <a:schemeClr val="tx1">
                  <a:lumMod val="65000"/>
                  <a:lumOff val="35000"/>
                </a:schemeClr>
              </a:solidFill>
              <a:latin typeface="黑体" panose="02010609060101010101" charset="-122"/>
              <a:ea typeface="黑体" panose="02010609060101010101" charset="-122"/>
            </a:endParaRPr>
          </a:p>
          <a:p>
            <a:pPr algn="ctr">
              <a:lnSpc>
                <a:spcPct val="120000"/>
              </a:lnSpc>
            </a:pPr>
            <a:r>
              <a:rPr lang="zh-CN" altLang="en-US" sz="1200" spc="300" dirty="0">
                <a:solidFill>
                  <a:schemeClr val="tx1">
                    <a:lumMod val="65000"/>
                    <a:lumOff val="35000"/>
                  </a:schemeClr>
                </a:solidFill>
                <a:latin typeface="黑体" panose="02010609060101010101" charset="-122"/>
                <a:ea typeface="黑体" panose="02010609060101010101" charset="-122"/>
              </a:rPr>
              <a:t>组名：壮烈成仁 </a:t>
            </a:r>
            <a:r>
              <a:rPr lang="en-US" altLang="zh-CN" sz="1200" spc="300" dirty="0" err="1">
                <a:solidFill>
                  <a:schemeClr val="tx1">
                    <a:lumMod val="65000"/>
                    <a:lumOff val="35000"/>
                  </a:schemeClr>
                </a:solidFill>
                <a:latin typeface="黑体" panose="02010609060101010101" charset="-122"/>
                <a:ea typeface="黑体" panose="02010609060101010101" charset="-122"/>
              </a:rPr>
              <a:t>Greatful</a:t>
            </a:r>
            <a:r>
              <a:rPr lang="en-US" altLang="zh-CN" sz="1200" spc="300" dirty="0">
                <a:solidFill>
                  <a:schemeClr val="tx1">
                    <a:lumMod val="65000"/>
                    <a:lumOff val="35000"/>
                  </a:schemeClr>
                </a:solidFill>
                <a:latin typeface="黑体" panose="02010609060101010101" charset="-122"/>
                <a:ea typeface="黑体" panose="02010609060101010101" charset="-122"/>
              </a:rPr>
              <a:t> Dead</a:t>
            </a:r>
            <a:endParaRPr lang="zh-CN" altLang="en-US" sz="1200" spc="300" dirty="0">
              <a:solidFill>
                <a:schemeClr val="tx1">
                  <a:lumMod val="65000"/>
                  <a:lumOff val="35000"/>
                </a:schemeClr>
              </a:solidFill>
              <a:latin typeface="黑体" panose="02010609060101010101" charset="-122"/>
              <a:ea typeface="黑体" panose="02010609060101010101" charset="-122"/>
            </a:endParaRPr>
          </a:p>
        </p:txBody>
      </p:sp>
      <p:sp>
        <p:nvSpPr>
          <p:cNvPr id="12" name="PA_半闭框 7"/>
          <p:cNvSpPr/>
          <p:nvPr>
            <p:custDataLst>
              <p:tags r:id="rId4"/>
            </p:custDataLst>
          </p:nvPr>
        </p:nvSpPr>
        <p:spPr>
          <a:xfrm flipH="1" flipV="1">
            <a:off x="4004320" y="3265004"/>
            <a:ext cx="1899828" cy="675692"/>
          </a:xfrm>
          <a:prstGeom prst="halfFrame">
            <a:avLst>
              <a:gd name="adj1" fmla="val 889"/>
              <a:gd name="adj2" fmla="val 1333"/>
            </a:avLst>
          </a:prstGeom>
          <a:solidFill>
            <a:srgbClr val="6568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时尚中黑简体" panose="01010104010101010101" pitchFamily="2" charset="-122"/>
              <a:ea typeface="时尚中黑简体" panose="01010104010101010101" pitchFamily="2" charset="-122"/>
            </a:endParaRPr>
          </a:p>
        </p:txBody>
      </p:sp>
      <p:sp>
        <p:nvSpPr>
          <p:cNvPr id="13" name="PA_文本框 6"/>
          <p:cNvSpPr txBox="1"/>
          <p:nvPr>
            <p:custDataLst>
              <p:tags r:id="rId5"/>
            </p:custDataLst>
          </p:nvPr>
        </p:nvSpPr>
        <p:spPr>
          <a:xfrm>
            <a:off x="1665540" y="1060376"/>
            <a:ext cx="4852610" cy="1126462"/>
          </a:xfrm>
          <a:prstGeom prst="rect">
            <a:avLst/>
          </a:prstGeom>
          <a:noFill/>
        </p:spPr>
        <p:txBody>
          <a:bodyPr wrap="none" rtlCol="0" anchor="ctr">
            <a:spAutoFit/>
          </a:bodyPr>
          <a:lstStyle/>
          <a:p>
            <a:pPr>
              <a:lnSpc>
                <a:spcPct val="120000"/>
              </a:lnSpc>
            </a:pPr>
            <a:r>
              <a:rPr lang="zh-CN" altLang="en-US" sz="2800" b="1" dirty="0">
                <a:latin typeface="等线" panose="02010600030101010101" pitchFamily="2" charset="-122"/>
                <a:ea typeface="等线" panose="02010600030101010101" pitchFamily="2" charset="-122"/>
              </a:rPr>
              <a:t>计算机领域的资讯集合小程序</a:t>
            </a:r>
            <a:endParaRPr lang="en-US" altLang="zh-CN" sz="2800" b="1" dirty="0">
              <a:latin typeface="等线" panose="02010600030101010101" pitchFamily="2" charset="-122"/>
              <a:ea typeface="等线" panose="02010600030101010101" pitchFamily="2" charset="-122"/>
            </a:endParaRPr>
          </a:p>
          <a:p>
            <a:pPr>
              <a:lnSpc>
                <a:spcPct val="120000"/>
              </a:lnSpc>
            </a:pPr>
            <a:r>
              <a:rPr lang="en-US" altLang="zh-CN" sz="2800" b="1" dirty="0">
                <a:solidFill>
                  <a:schemeClr val="accent1"/>
                </a:solidFill>
                <a:latin typeface="等线" panose="02010600030101010101" pitchFamily="2" charset="-122"/>
                <a:ea typeface="等线" panose="02010600030101010101" pitchFamily="2" charset="-122"/>
              </a:rPr>
              <a:t>——Collect</a:t>
            </a:r>
            <a:endParaRPr lang="zh-CN" altLang="en-US" sz="2800" b="1" dirty="0">
              <a:solidFill>
                <a:schemeClr val="accent1"/>
              </a:solidFill>
              <a:latin typeface="等线" panose="02010600030101010101" pitchFamily="2" charset="-122"/>
              <a:ea typeface="等线" panose="02010600030101010101" pitchFamily="2" charset="-122"/>
            </a:endParaRPr>
          </a:p>
        </p:txBody>
      </p:sp>
      <p:pic>
        <p:nvPicPr>
          <p:cNvPr id="2" name="Picture 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688712" y="2768616"/>
            <a:ext cx="2467675" cy="2467675"/>
          </a:xfrm>
          <a:prstGeom prst="rect">
            <a:avLst/>
          </a:prstGeom>
        </p:spPr>
      </p:pic>
    </p:spTree>
    <p:custDataLst>
      <p:tags r:id="rId1"/>
    </p:custData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1+#ppt_w/2"/>
                                          </p:val>
                                        </p:tav>
                                        <p:tav tm="100000">
                                          <p:val>
                                            <p:strVal val="#ppt_x"/>
                                          </p:val>
                                        </p:tav>
                                      </p:tavLst>
                                    </p:anim>
                                    <p:anim calcmode="lin" valueType="num">
                                      <p:cBhvr additive="base">
                                        <p:cTn id="8" dur="20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2000"/>
                            </p:stCondLst>
                            <p:childTnLst>
                              <p:par>
                                <p:cTn id="10" presetID="10" presetClass="entr" presetSubtype="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par>
                          <p:cTn id="13" fill="hold">
                            <p:stCondLst>
                              <p:cond delay="2500"/>
                            </p:stCondLst>
                            <p:childTnLst>
                              <p:par>
                                <p:cTn id="14" presetID="2" presetClass="entr" presetSubtype="1"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0-#ppt_h/2"/>
                                          </p:val>
                                        </p:tav>
                                        <p:tav tm="100000">
                                          <p:val>
                                            <p:strVal val="#ppt_y"/>
                                          </p:val>
                                        </p:tav>
                                      </p:tavLst>
                                    </p:anim>
                                  </p:childTnLst>
                                </p:cTn>
                              </p:par>
                            </p:childTnLst>
                          </p:cTn>
                        </p:par>
                        <p:par>
                          <p:cTn id="18" fill="hold">
                            <p:stCondLst>
                              <p:cond delay="3000"/>
                            </p:stCondLst>
                            <p:childTnLst>
                              <p:par>
                                <p:cTn id="19" presetID="2" presetClass="entr" presetSubtype="8"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2000" fill="hold"/>
                                        <p:tgtEl>
                                          <p:spTgt spid="7"/>
                                        </p:tgtEl>
                                        <p:attrNameLst>
                                          <p:attrName>ppt_x</p:attrName>
                                        </p:attrNameLst>
                                      </p:cBhvr>
                                      <p:tavLst>
                                        <p:tav tm="0">
                                          <p:val>
                                            <p:strVal val="0-#ppt_w/2"/>
                                          </p:val>
                                        </p:tav>
                                        <p:tav tm="100000">
                                          <p:val>
                                            <p:strVal val="#ppt_x"/>
                                          </p:val>
                                        </p:tav>
                                      </p:tavLst>
                                    </p:anim>
                                    <p:anim calcmode="lin" valueType="num">
                                      <p:cBhvr additive="base">
                                        <p:cTn id="22" dur="2000" fill="hold"/>
                                        <p:tgtEl>
                                          <p:spTgt spid="7"/>
                                        </p:tgtEl>
                                        <p:attrNameLst>
                                          <p:attrName>ppt_y</p:attrName>
                                        </p:attrNameLst>
                                      </p:cBhvr>
                                      <p:tavLst>
                                        <p:tav tm="0">
                                          <p:val>
                                            <p:strVal val="#ppt_y"/>
                                          </p:val>
                                        </p:tav>
                                        <p:tav tm="100000">
                                          <p:val>
                                            <p:strVal val="#ppt_y"/>
                                          </p:val>
                                        </p:tav>
                                      </p:tavLst>
                                    </p:anim>
                                  </p:childTnLst>
                                </p:cTn>
                              </p:par>
                            </p:childTnLst>
                          </p:cTn>
                        </p:par>
                        <p:par>
                          <p:cTn id="23" fill="hold">
                            <p:stCondLst>
                              <p:cond delay="5000"/>
                            </p:stCondLst>
                            <p:childTnLst>
                              <p:par>
                                <p:cTn id="24" presetID="53" presetClass="entr" presetSubtype="16"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p:cTn id="26" dur="1000" fill="hold"/>
                                        <p:tgtEl>
                                          <p:spTgt spid="6"/>
                                        </p:tgtEl>
                                        <p:attrNameLst>
                                          <p:attrName>ppt_w</p:attrName>
                                        </p:attrNameLst>
                                      </p:cBhvr>
                                      <p:tavLst>
                                        <p:tav tm="0">
                                          <p:val>
                                            <p:fltVal val="0"/>
                                          </p:val>
                                        </p:tav>
                                        <p:tav tm="100000">
                                          <p:val>
                                            <p:strVal val="#ppt_w"/>
                                          </p:val>
                                        </p:tav>
                                      </p:tavLst>
                                    </p:anim>
                                    <p:anim calcmode="lin" valueType="num">
                                      <p:cBhvr>
                                        <p:cTn id="27" dur="1000" fill="hold"/>
                                        <p:tgtEl>
                                          <p:spTgt spid="6"/>
                                        </p:tgtEl>
                                        <p:attrNameLst>
                                          <p:attrName>ppt_h</p:attrName>
                                        </p:attrNameLst>
                                      </p:cBhvr>
                                      <p:tavLst>
                                        <p:tav tm="0">
                                          <p:val>
                                            <p:fltVal val="0"/>
                                          </p:val>
                                        </p:tav>
                                        <p:tav tm="100000">
                                          <p:val>
                                            <p:strVal val="#ppt_h"/>
                                          </p:val>
                                        </p:tav>
                                      </p:tavLst>
                                    </p:anim>
                                    <p:animEffect transition="in" filter="fade">
                                      <p:cBhvr>
                                        <p:cTn id="28" dur="1000"/>
                                        <p:tgtEl>
                                          <p:spTgt spid="6"/>
                                        </p:tgtEl>
                                      </p:cBhvr>
                                    </p:animEffect>
                                  </p:childTnLst>
                                </p:cTn>
                              </p:par>
                            </p:childTnLst>
                          </p:cTn>
                        </p:par>
                        <p:par>
                          <p:cTn id="29" fill="hold">
                            <p:stCondLst>
                              <p:cond delay="6000"/>
                            </p:stCondLst>
                            <p:childTnLst>
                              <p:par>
                                <p:cTn id="30" presetID="2" presetClass="entr" presetSubtype="2"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2000" fill="hold"/>
                                        <p:tgtEl>
                                          <p:spTgt spid="12"/>
                                        </p:tgtEl>
                                        <p:attrNameLst>
                                          <p:attrName>ppt_x</p:attrName>
                                        </p:attrNameLst>
                                      </p:cBhvr>
                                      <p:tavLst>
                                        <p:tav tm="0">
                                          <p:val>
                                            <p:strVal val="1+#ppt_w/2"/>
                                          </p:val>
                                        </p:tav>
                                        <p:tav tm="100000">
                                          <p:val>
                                            <p:strVal val="#ppt_x"/>
                                          </p:val>
                                        </p:tav>
                                      </p:tavLst>
                                    </p:anim>
                                    <p:anim calcmode="lin" valueType="num">
                                      <p:cBhvr additive="base">
                                        <p:cTn id="33" dur="2000" fill="hold"/>
                                        <p:tgtEl>
                                          <p:spTgt spid="12"/>
                                        </p:tgtEl>
                                        <p:attrNameLst>
                                          <p:attrName>ppt_y</p:attrName>
                                        </p:attrNameLst>
                                      </p:cBhvr>
                                      <p:tavLst>
                                        <p:tav tm="0">
                                          <p:val>
                                            <p:strVal val="#ppt_y"/>
                                          </p:val>
                                        </p:tav>
                                        <p:tav tm="100000">
                                          <p:val>
                                            <p:strVal val="#ppt_y"/>
                                          </p:val>
                                        </p:tav>
                                      </p:tavLst>
                                    </p:anim>
                                  </p:childTnLst>
                                </p:cTn>
                              </p:par>
                            </p:childTnLst>
                          </p:cTn>
                        </p:par>
                        <p:par>
                          <p:cTn id="34" fill="hold">
                            <p:stCondLst>
                              <p:cond delay="8000"/>
                            </p:stCondLst>
                            <p:childTnLst>
                              <p:par>
                                <p:cTn id="35" presetID="50" presetClass="entr" presetSubtype="0" decel="100000"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p:cTn id="37" dur="1000" fill="hold"/>
                                        <p:tgtEl>
                                          <p:spTgt spid="9"/>
                                        </p:tgtEl>
                                        <p:attrNameLst>
                                          <p:attrName>ppt_w</p:attrName>
                                        </p:attrNameLst>
                                      </p:cBhvr>
                                      <p:tavLst>
                                        <p:tav tm="0">
                                          <p:val>
                                            <p:strVal val="#ppt_w+.3"/>
                                          </p:val>
                                        </p:tav>
                                        <p:tav tm="100000">
                                          <p:val>
                                            <p:strVal val="#ppt_w"/>
                                          </p:val>
                                        </p:tav>
                                      </p:tavLst>
                                    </p:anim>
                                    <p:anim calcmode="lin" valueType="num">
                                      <p:cBhvr>
                                        <p:cTn id="38" dur="1000" fill="hold"/>
                                        <p:tgtEl>
                                          <p:spTgt spid="9"/>
                                        </p:tgtEl>
                                        <p:attrNameLst>
                                          <p:attrName>ppt_h</p:attrName>
                                        </p:attrNameLst>
                                      </p:cBhvr>
                                      <p:tavLst>
                                        <p:tav tm="0">
                                          <p:val>
                                            <p:strVal val="#ppt_h"/>
                                          </p:val>
                                        </p:tav>
                                        <p:tav tm="100000">
                                          <p:val>
                                            <p:strVal val="#ppt_h"/>
                                          </p:val>
                                        </p:tav>
                                      </p:tavLst>
                                    </p:anim>
                                    <p:animEffect transition="in" filter="fade">
                                      <p:cBhvr>
                                        <p:cTn id="39" dur="1000"/>
                                        <p:tgtEl>
                                          <p:spTgt spid="9"/>
                                        </p:tgtEl>
                                      </p:cBhvr>
                                    </p:animEffect>
                                  </p:childTnLst>
                                </p:cTn>
                              </p:par>
                            </p:childTnLst>
                          </p:cTn>
                        </p:par>
                        <p:par>
                          <p:cTn id="40" fill="hold">
                            <p:stCondLst>
                              <p:cond delay="9000"/>
                            </p:stCondLst>
                            <p:childTnLst>
                              <p:par>
                                <p:cTn id="41" presetID="53" presetClass="entr" presetSubtype="16"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p:cTn id="43" dur="1000" fill="hold"/>
                                        <p:tgtEl>
                                          <p:spTgt spid="13"/>
                                        </p:tgtEl>
                                        <p:attrNameLst>
                                          <p:attrName>ppt_w</p:attrName>
                                        </p:attrNameLst>
                                      </p:cBhvr>
                                      <p:tavLst>
                                        <p:tav tm="0">
                                          <p:val>
                                            <p:fltVal val="0"/>
                                          </p:val>
                                        </p:tav>
                                        <p:tav tm="100000">
                                          <p:val>
                                            <p:strVal val="#ppt_w"/>
                                          </p:val>
                                        </p:tav>
                                      </p:tavLst>
                                    </p:anim>
                                    <p:anim calcmode="lin" valueType="num">
                                      <p:cBhvr>
                                        <p:cTn id="44" dur="1000" fill="hold"/>
                                        <p:tgtEl>
                                          <p:spTgt spid="13"/>
                                        </p:tgtEl>
                                        <p:attrNameLst>
                                          <p:attrName>ppt_h</p:attrName>
                                        </p:attrNameLst>
                                      </p:cBhvr>
                                      <p:tavLst>
                                        <p:tav tm="0">
                                          <p:val>
                                            <p:fltVal val="0"/>
                                          </p:val>
                                        </p:tav>
                                        <p:tav tm="100000">
                                          <p:val>
                                            <p:strVal val="#ppt_h"/>
                                          </p:val>
                                        </p:tav>
                                      </p:tavLst>
                                    </p:anim>
                                    <p:animEffect transition="in" filter="fade">
                                      <p:cBhvr>
                                        <p:cTn id="45"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autoUpdateAnimBg="0"/>
      <p:bldP spid="9" grpId="0"/>
      <p:bldP spid="12" grpId="0" animBg="1" autoUpdateAnimBg="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251520" y="160276"/>
            <a:ext cx="2124236" cy="5678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12"/>
          <p:cNvSpPr txBox="1">
            <a:spLocks noChangeArrowheads="1"/>
          </p:cNvSpPr>
          <p:nvPr/>
        </p:nvSpPr>
        <p:spPr bwMode="auto">
          <a:xfrm>
            <a:off x="-824853" y="228013"/>
            <a:ext cx="4064705" cy="80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zh-CN" altLang="en-US" sz="2400" b="1" kern="100" dirty="0">
                <a:solidFill>
                  <a:schemeClr val="tx1">
                    <a:lumMod val="50000"/>
                    <a:lumOff val="50000"/>
                  </a:schemeClr>
                </a:solidFill>
                <a:latin typeface="方正兰亭超细黑简体" pitchFamily="2" charset="-122"/>
                <a:ea typeface="方正兰亭超细黑简体" pitchFamily="2" charset="-122"/>
                <a:cs typeface="Times New Roman" panose="02020603050405020304" pitchFamily="18" charset="0"/>
              </a:rPr>
              <a:t>问卷星</a:t>
            </a:r>
          </a:p>
          <a:p>
            <a:pPr algn="ctr"/>
            <a:r>
              <a:rPr lang="zh-CN" altLang="en-US" sz="2400" b="1" kern="100" dirty="0">
                <a:solidFill>
                  <a:schemeClr val="tx1">
                    <a:lumMod val="50000"/>
                    <a:lumOff val="50000"/>
                  </a:schemeClr>
                </a:solidFill>
                <a:latin typeface="方正兰亭超细黑简体" pitchFamily="2" charset="-122"/>
                <a:ea typeface="方正兰亭超细黑简体" pitchFamily="2" charset="-122"/>
                <a:cs typeface="Times New Roman" panose="02020603050405020304" pitchFamily="18" charset="0"/>
              </a:rPr>
              <a:t>调查结果</a:t>
            </a:r>
          </a:p>
        </p:txBody>
      </p:sp>
      <p:sp>
        <p:nvSpPr>
          <p:cNvPr id="15" name="Rectangle 46"/>
          <p:cNvSpPr/>
          <p:nvPr/>
        </p:nvSpPr>
        <p:spPr>
          <a:xfrm>
            <a:off x="4096385" y="465639"/>
            <a:ext cx="3681095" cy="306705"/>
          </a:xfrm>
          <a:prstGeom prst="rect">
            <a:avLst/>
          </a:prstGeom>
          <a:solidFill>
            <a:schemeClr val="accent2"/>
          </a:solidFill>
          <a:ln>
            <a:solidFill>
              <a:schemeClr val="accent3"/>
            </a:solidFill>
          </a:ln>
        </p:spPr>
        <p:style>
          <a:lnRef idx="2">
            <a:schemeClr val="dk1"/>
          </a:lnRef>
          <a:fillRef idx="1">
            <a:schemeClr val="lt1"/>
          </a:fillRef>
          <a:effectRef idx="0">
            <a:schemeClr val="dk1"/>
          </a:effectRef>
          <a:fontRef idx="minor">
            <a:schemeClr val="dk1"/>
          </a:fontRef>
        </p:style>
        <p:txBody>
          <a:bodyPr wrap="square">
            <a:spAutoFit/>
          </a:bodyPr>
          <a:lstStyle/>
          <a:p>
            <a:pPr algn="l"/>
            <a:r>
              <a:rPr lang="zh-CN" altLang="en-US" sz="1400" dirty="0">
                <a:solidFill>
                  <a:schemeClr val="tx1"/>
                </a:solidFill>
                <a:latin typeface="等线" panose="02010600030101010101" pitchFamily="2" charset="-122"/>
                <a:ea typeface="等线" panose="02010600030101010101" pitchFamily="2" charset="-122"/>
                <a:cs typeface="Open Sans" pitchFamily="34" charset="0"/>
              </a:rPr>
              <a:t>你希望阅读这些资讯在哪个平台？【选择题】</a:t>
            </a:r>
          </a:p>
        </p:txBody>
      </p:sp>
      <p:pic>
        <p:nvPicPr>
          <p:cNvPr id="4" name="图片 -2147482619"/>
          <p:cNvPicPr>
            <a:picLocks noChangeAspect="1"/>
          </p:cNvPicPr>
          <p:nvPr/>
        </p:nvPicPr>
        <p:blipFill>
          <a:blip r:embed="rId2"/>
          <a:srcRect l="18808" t="4644" r="15042"/>
          <a:stretch>
            <a:fillRect/>
          </a:stretch>
        </p:blipFill>
        <p:spPr>
          <a:xfrm>
            <a:off x="251460" y="1934845"/>
            <a:ext cx="5040630" cy="2724785"/>
          </a:xfrm>
          <a:prstGeom prst="rect">
            <a:avLst/>
          </a:prstGeom>
          <a:noFill/>
          <a:ln w="9525">
            <a:noFill/>
          </a:ln>
        </p:spPr>
      </p:pic>
      <p:pic>
        <p:nvPicPr>
          <p:cNvPr id="2" name="图片 1" descr="屏幕快照%202019-03-10%2009.40.08.png"/>
          <p:cNvPicPr>
            <a:picLocks noChangeAspect="1" noChangeArrowheads="1"/>
          </p:cNvPicPr>
          <p:nvPr/>
        </p:nvPicPr>
        <p:blipFill>
          <a:blip r:embed="rId3">
            <a:extLst>
              <a:ext uri="{28A0092B-C50C-407E-A947-70E740481C1C}">
                <a14:useLocalDpi xmlns:a14="http://schemas.microsoft.com/office/drawing/2010/main" val="0"/>
              </a:ext>
            </a:extLst>
          </a:blip>
          <a:srcRect l="1097" t="8795" r="24274" b="12651"/>
          <a:stretch>
            <a:fillRect/>
          </a:stretch>
        </p:blipFill>
        <p:spPr>
          <a:xfrm>
            <a:off x="1392555" y="1024372"/>
            <a:ext cx="6264910" cy="828040"/>
          </a:xfrm>
          <a:prstGeom prst="rect">
            <a:avLst/>
          </a:prstGeom>
          <a:noFill/>
          <a:ln>
            <a:noFill/>
          </a:ln>
        </p:spPr>
      </p:pic>
      <p:sp>
        <p:nvSpPr>
          <p:cNvPr id="3" name="文本框 2"/>
          <p:cNvSpPr txBox="1"/>
          <p:nvPr/>
        </p:nvSpPr>
        <p:spPr>
          <a:xfrm>
            <a:off x="5351157" y="2416331"/>
            <a:ext cx="3469315" cy="1200329"/>
          </a:xfrm>
          <a:prstGeom prst="rect">
            <a:avLst/>
          </a:prstGeom>
          <a:noFill/>
        </p:spPr>
        <p:txBody>
          <a:bodyPr wrap="square" rtlCol="0">
            <a:spAutoFit/>
          </a:bodyPr>
          <a:lstStyle/>
          <a:p>
            <a:r>
              <a:rPr lang="zh-CN" altLang="en-US" dirty="0">
                <a:latin typeface="微软雅黑 Light" panose="020B0502040204020203" charset="-122"/>
                <a:ea typeface="微软雅黑 Light" panose="020B0502040204020203" charset="-122"/>
              </a:rPr>
              <a:t>综合来看近一半多用户都是偏好微信小程序，所以小程序应该是用户心中的良好互动平台，同时小程序也是热门的信息展示渠道。</a:t>
            </a:r>
          </a:p>
        </p:txBody>
      </p:sp>
    </p:spTree>
  </p:cSld>
  <p:clrMapOvr>
    <a:masterClrMapping/>
  </p:clrMapOvr>
  <p:transition spd="med">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251520" y="160276"/>
            <a:ext cx="2124236" cy="5678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12"/>
          <p:cNvSpPr txBox="1">
            <a:spLocks noChangeArrowheads="1"/>
          </p:cNvSpPr>
          <p:nvPr/>
        </p:nvSpPr>
        <p:spPr bwMode="auto">
          <a:xfrm>
            <a:off x="-824853" y="228013"/>
            <a:ext cx="4064705" cy="80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zh-CN" altLang="en-US" sz="2400" b="1" kern="100" dirty="0">
                <a:solidFill>
                  <a:schemeClr val="tx1">
                    <a:lumMod val="50000"/>
                    <a:lumOff val="50000"/>
                  </a:schemeClr>
                </a:solidFill>
                <a:latin typeface="方正兰亭超细黑简体" pitchFamily="2" charset="-122"/>
                <a:ea typeface="方正兰亭超细黑简体" pitchFamily="2" charset="-122"/>
                <a:cs typeface="Times New Roman" panose="02020603050405020304" pitchFamily="18" charset="0"/>
              </a:rPr>
              <a:t>问卷星</a:t>
            </a:r>
          </a:p>
          <a:p>
            <a:pPr algn="ctr"/>
            <a:r>
              <a:rPr lang="zh-CN" altLang="en-US" sz="2400" b="1" kern="100" dirty="0">
                <a:solidFill>
                  <a:schemeClr val="tx1">
                    <a:lumMod val="50000"/>
                    <a:lumOff val="50000"/>
                  </a:schemeClr>
                </a:solidFill>
                <a:latin typeface="方正兰亭超细黑简体" pitchFamily="2" charset="-122"/>
                <a:ea typeface="方正兰亭超细黑简体" pitchFamily="2" charset="-122"/>
                <a:cs typeface="Times New Roman" panose="02020603050405020304" pitchFamily="18" charset="0"/>
              </a:rPr>
              <a:t>调查结果</a:t>
            </a:r>
          </a:p>
        </p:txBody>
      </p:sp>
      <p:sp>
        <p:nvSpPr>
          <p:cNvPr id="15" name="Rectangle 46"/>
          <p:cNvSpPr/>
          <p:nvPr/>
        </p:nvSpPr>
        <p:spPr>
          <a:xfrm>
            <a:off x="2375535" y="727710"/>
            <a:ext cx="5761355" cy="521970"/>
          </a:xfrm>
          <a:prstGeom prst="rect">
            <a:avLst/>
          </a:prstGeom>
          <a:solidFill>
            <a:schemeClr val="accent2"/>
          </a:solidFill>
          <a:ln>
            <a:solidFill>
              <a:schemeClr val="accent3"/>
            </a:solidFill>
          </a:ln>
        </p:spPr>
        <p:style>
          <a:lnRef idx="2">
            <a:schemeClr val="dk1"/>
          </a:lnRef>
          <a:fillRef idx="1">
            <a:schemeClr val="lt1"/>
          </a:fillRef>
          <a:effectRef idx="0">
            <a:schemeClr val="dk1"/>
          </a:effectRef>
          <a:fontRef idx="minor">
            <a:schemeClr val="dk1"/>
          </a:fontRef>
        </p:style>
        <p:txBody>
          <a:bodyPr wrap="square">
            <a:spAutoFit/>
          </a:bodyPr>
          <a:lstStyle/>
          <a:p>
            <a:pPr algn="l"/>
            <a:r>
              <a:rPr lang="zh-CN" altLang="en-US" sz="1400" b="1" dirty="0">
                <a:solidFill>
                  <a:srgbClr val="FF0000"/>
                </a:solidFill>
                <a:latin typeface="等线" panose="02010600030101010101" pitchFamily="2" charset="-122"/>
                <a:ea typeface="等线" panose="02010600030101010101" pitchFamily="2" charset="-122"/>
                <a:cs typeface="Open Sans" pitchFamily="34" charset="0"/>
              </a:rPr>
              <a:t>如果你以前已经下载使用过类似的APP或是网站，但是 你又慢慢停止了使用，请问主要是因为什么原因？【选择题】</a:t>
            </a:r>
          </a:p>
        </p:txBody>
      </p:sp>
      <p:pic>
        <p:nvPicPr>
          <p:cNvPr id="5" name="图片 41"/>
          <p:cNvPicPr>
            <a:picLocks noChangeAspect="1"/>
          </p:cNvPicPr>
          <p:nvPr/>
        </p:nvPicPr>
        <p:blipFill>
          <a:blip r:embed="rId2"/>
          <a:stretch>
            <a:fillRect/>
          </a:stretch>
        </p:blipFill>
        <p:spPr>
          <a:xfrm>
            <a:off x="-144524" y="1564432"/>
            <a:ext cx="7620000" cy="2857500"/>
          </a:xfrm>
          <a:prstGeom prst="rect">
            <a:avLst/>
          </a:prstGeom>
          <a:noFill/>
          <a:ln>
            <a:noFill/>
          </a:ln>
        </p:spPr>
      </p:pic>
      <p:sp>
        <p:nvSpPr>
          <p:cNvPr id="3" name="文本框 2"/>
          <p:cNvSpPr txBox="1"/>
          <p:nvPr/>
        </p:nvSpPr>
        <p:spPr>
          <a:xfrm>
            <a:off x="5796136" y="1780456"/>
            <a:ext cx="3140075" cy="2062103"/>
          </a:xfrm>
          <a:prstGeom prst="rect">
            <a:avLst/>
          </a:prstGeom>
          <a:noFill/>
        </p:spPr>
        <p:txBody>
          <a:bodyPr wrap="square" rtlCol="0">
            <a:spAutoFit/>
          </a:bodyPr>
          <a:lstStyle/>
          <a:p>
            <a:r>
              <a:rPr lang="zh-CN" altLang="en-US" sz="1600" dirty="0">
                <a:latin typeface="微软雅黑 Light" panose="020B0502040204020203" charset="-122"/>
                <a:ea typeface="微软雅黑 Light" panose="020B0502040204020203" charset="-122"/>
              </a:rPr>
              <a:t>结合饼状图总结而言，现如今相关应用的复杂交错，导致了用户得到的都是非常零散和简短的阅读体验，</a:t>
            </a:r>
            <a:r>
              <a:rPr lang="zh-CN" altLang="en-US" sz="1600" b="1" dirty="0">
                <a:solidFill>
                  <a:srgbClr val="00B050"/>
                </a:solidFill>
                <a:latin typeface="微软雅黑 Light" panose="020B0502040204020203" charset="-122"/>
                <a:ea typeface="微软雅黑 Light" panose="020B0502040204020203" charset="-122"/>
              </a:rPr>
              <a:t>所以大多数用户是想得到一个内容丰富、资讯及时且界面设计更丰满和炫丽的单一软件，并且不会占用自己太多得时间。这样可以让自己学到一些知识。</a:t>
            </a:r>
          </a:p>
        </p:txBody>
      </p:sp>
      <p:sp>
        <p:nvSpPr>
          <p:cNvPr id="2" name="五角星 1"/>
          <p:cNvSpPr/>
          <p:nvPr/>
        </p:nvSpPr>
        <p:spPr>
          <a:xfrm>
            <a:off x="791580" y="1035098"/>
            <a:ext cx="468052" cy="432048"/>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childTnLst>
                          </p:cTn>
                        </p:par>
                        <p:par>
                          <p:cTn id="10" fill="hold">
                            <p:stCondLst>
                              <p:cond delay="500"/>
                            </p:stCondLst>
                            <p:childTnLst>
                              <p:par>
                                <p:cTn id="11" presetID="35" presetClass="path" presetSubtype="0" accel="50000" decel="50000" fill="hold" grpId="1" nodeType="afterEffect">
                                  <p:stCondLst>
                                    <p:cond delay="0"/>
                                  </p:stCondLst>
                                  <p:childTnLst>
                                    <p:animMotion origin="layout" path="M 0 -4.07407E-6 L 0.34896 -4.07407E-6 " pathEditMode="relative" rAng="0" ptsTypes="AA">
                                      <p:cBhvr>
                                        <p:cTn id="12" dur="1000" spd="-100000" fill="hold"/>
                                        <p:tgtEl>
                                          <p:spTgt spid="36"/>
                                        </p:tgtEl>
                                        <p:attrNameLst>
                                          <p:attrName>ppt_x</p:attrName>
                                          <p:attrName>ppt_y</p:attrName>
                                        </p:attrNameLst>
                                      </p:cBhvr>
                                      <p:rCtr x="17448" y="0"/>
                                    </p:animMotion>
                                  </p:childTnLst>
                                </p:cTn>
                              </p:par>
                            </p:childTnLst>
                          </p:cTn>
                        </p:par>
                        <p:par>
                          <p:cTn id="13" fill="hold">
                            <p:stCondLst>
                              <p:cond delay="1500"/>
                            </p:stCondLst>
                            <p:childTnLst>
                              <p:par>
                                <p:cTn id="14" presetID="2" presetClass="entr" presetSubtype="2"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additive="base">
                                        <p:cTn id="16" dur="500" fill="hold"/>
                                        <p:tgtEl>
                                          <p:spTgt spid="15"/>
                                        </p:tgtEl>
                                        <p:attrNameLst>
                                          <p:attrName>ppt_x</p:attrName>
                                        </p:attrNameLst>
                                      </p:cBhvr>
                                      <p:tavLst>
                                        <p:tav tm="0">
                                          <p:val>
                                            <p:strVal val="1+#ppt_w/2"/>
                                          </p:val>
                                        </p:tav>
                                        <p:tav tm="100000">
                                          <p:val>
                                            <p:strVal val="#ppt_x"/>
                                          </p:val>
                                        </p:tav>
                                      </p:tavLst>
                                    </p:anim>
                                    <p:anim calcmode="lin" valueType="num">
                                      <p:cBhvr additive="base">
                                        <p:cTn id="17"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6" grpId="1"/>
      <p:bldP spid="15" grpId="0" bldLvl="0" animBg="1"/>
      <p:bldP spid="15" grpId="1" animBg="1"/>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251520" y="160276"/>
            <a:ext cx="2124236" cy="5678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12"/>
          <p:cNvSpPr txBox="1">
            <a:spLocks noChangeArrowheads="1"/>
          </p:cNvSpPr>
          <p:nvPr/>
        </p:nvSpPr>
        <p:spPr bwMode="auto">
          <a:xfrm>
            <a:off x="-824853" y="228013"/>
            <a:ext cx="4064705" cy="80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zh-CN" altLang="en-US" sz="2400" b="1" kern="100" dirty="0">
                <a:solidFill>
                  <a:schemeClr val="tx1">
                    <a:lumMod val="50000"/>
                    <a:lumOff val="50000"/>
                  </a:schemeClr>
                </a:solidFill>
                <a:latin typeface="方正兰亭超细黑简体" pitchFamily="2" charset="-122"/>
                <a:ea typeface="方正兰亭超细黑简体" pitchFamily="2" charset="-122"/>
                <a:cs typeface="Times New Roman" panose="02020603050405020304" pitchFamily="18" charset="0"/>
              </a:rPr>
              <a:t>问卷星</a:t>
            </a:r>
          </a:p>
          <a:p>
            <a:pPr algn="ctr"/>
            <a:r>
              <a:rPr lang="zh-CN" altLang="en-US" sz="2400" b="1" kern="100" dirty="0">
                <a:solidFill>
                  <a:schemeClr val="tx1">
                    <a:lumMod val="50000"/>
                    <a:lumOff val="50000"/>
                  </a:schemeClr>
                </a:solidFill>
                <a:latin typeface="方正兰亭超细黑简体" pitchFamily="2" charset="-122"/>
                <a:ea typeface="方正兰亭超细黑简体" pitchFamily="2" charset="-122"/>
                <a:cs typeface="Times New Roman" panose="02020603050405020304" pitchFamily="18" charset="0"/>
              </a:rPr>
              <a:t>调查结果</a:t>
            </a:r>
          </a:p>
        </p:txBody>
      </p:sp>
      <p:sp>
        <p:nvSpPr>
          <p:cNvPr id="15" name="Rectangle 46"/>
          <p:cNvSpPr/>
          <p:nvPr/>
        </p:nvSpPr>
        <p:spPr>
          <a:xfrm>
            <a:off x="3468370" y="727710"/>
            <a:ext cx="4878070" cy="521970"/>
          </a:xfrm>
          <a:prstGeom prst="rect">
            <a:avLst/>
          </a:prstGeom>
          <a:solidFill>
            <a:schemeClr val="accent2"/>
          </a:solidFill>
          <a:ln>
            <a:solidFill>
              <a:schemeClr val="accent3"/>
            </a:solidFill>
          </a:ln>
        </p:spPr>
        <p:style>
          <a:lnRef idx="2">
            <a:schemeClr val="dk1"/>
          </a:lnRef>
          <a:fillRef idx="1">
            <a:schemeClr val="lt1"/>
          </a:fillRef>
          <a:effectRef idx="0">
            <a:schemeClr val="dk1"/>
          </a:effectRef>
          <a:fontRef idx="minor">
            <a:schemeClr val="dk1"/>
          </a:fontRef>
        </p:style>
        <p:txBody>
          <a:bodyPr wrap="square">
            <a:spAutoFit/>
          </a:bodyPr>
          <a:lstStyle/>
          <a:p>
            <a:pPr algn="l"/>
            <a:r>
              <a:rPr lang="zh-CN" altLang="en-US" sz="1400" dirty="0">
                <a:solidFill>
                  <a:schemeClr val="tx1"/>
                </a:solidFill>
                <a:latin typeface="等线" panose="02010600030101010101" pitchFamily="2" charset="-122"/>
                <a:ea typeface="等线" panose="02010600030101010101" pitchFamily="2" charset="-122"/>
                <a:cs typeface="Open Sans" pitchFamily="34" charset="0"/>
              </a:rPr>
              <a:t>下列那些设计让你觉得加入会增加你的阅读兴趣并且延长你对软件的厌倦期？【选择题】</a:t>
            </a:r>
          </a:p>
        </p:txBody>
      </p:sp>
      <p:pic>
        <p:nvPicPr>
          <p:cNvPr id="6" name="图片 42"/>
          <p:cNvPicPr>
            <a:picLocks noChangeAspect="1"/>
          </p:cNvPicPr>
          <p:nvPr/>
        </p:nvPicPr>
        <p:blipFill>
          <a:blip r:embed="rId2"/>
          <a:stretch>
            <a:fillRect/>
          </a:stretch>
        </p:blipFill>
        <p:spPr>
          <a:xfrm>
            <a:off x="-72516" y="1816460"/>
            <a:ext cx="7620000" cy="2857500"/>
          </a:xfrm>
          <a:prstGeom prst="rect">
            <a:avLst/>
          </a:prstGeom>
          <a:noFill/>
          <a:ln>
            <a:noFill/>
          </a:ln>
        </p:spPr>
      </p:pic>
      <p:sp>
        <p:nvSpPr>
          <p:cNvPr id="3" name="文本框 2"/>
          <p:cNvSpPr txBox="1"/>
          <p:nvPr/>
        </p:nvSpPr>
        <p:spPr>
          <a:xfrm>
            <a:off x="5907406" y="2226588"/>
            <a:ext cx="2913066" cy="922020"/>
          </a:xfrm>
          <a:prstGeom prst="rect">
            <a:avLst/>
          </a:prstGeom>
          <a:noFill/>
        </p:spPr>
        <p:txBody>
          <a:bodyPr wrap="square" rtlCol="0">
            <a:spAutoFit/>
          </a:bodyPr>
          <a:lstStyle/>
          <a:p>
            <a:r>
              <a:rPr lang="zh-CN" altLang="en-US" dirty="0">
                <a:latin typeface="微软雅黑 Light" panose="020B0502040204020203" charset="-122"/>
                <a:ea typeface="微软雅黑 Light" panose="020B0502040204020203" charset="-122"/>
              </a:rPr>
              <a:t>根据调查结果，我们了解到用户的需求。大致制定了小程序的功能与意义。</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childTnLst>
                          </p:cTn>
                        </p:par>
                        <p:par>
                          <p:cTn id="10" fill="hold">
                            <p:stCondLst>
                              <p:cond delay="500"/>
                            </p:stCondLst>
                            <p:childTnLst>
                              <p:par>
                                <p:cTn id="11" presetID="35" presetClass="path" presetSubtype="0" accel="50000" decel="50000" fill="hold" grpId="1" nodeType="afterEffect">
                                  <p:stCondLst>
                                    <p:cond delay="0"/>
                                  </p:stCondLst>
                                  <p:childTnLst>
                                    <p:animMotion origin="layout" path="M 0 -4.07407E-6 L 0.34896 -4.07407E-6 " pathEditMode="relative" rAng="0" ptsTypes="AA">
                                      <p:cBhvr>
                                        <p:cTn id="12" dur="1000" spd="-100000" fill="hold"/>
                                        <p:tgtEl>
                                          <p:spTgt spid="36"/>
                                        </p:tgtEl>
                                        <p:attrNameLst>
                                          <p:attrName>ppt_x</p:attrName>
                                          <p:attrName>ppt_y</p:attrName>
                                        </p:attrNameLst>
                                      </p:cBhvr>
                                      <p:rCtr x="17448" y="0"/>
                                    </p:animMotion>
                                  </p:childTnLst>
                                </p:cTn>
                              </p:par>
                            </p:childTnLst>
                          </p:cTn>
                        </p:par>
                        <p:par>
                          <p:cTn id="13" fill="hold">
                            <p:stCondLst>
                              <p:cond delay="1500"/>
                            </p:stCondLst>
                            <p:childTnLst>
                              <p:par>
                                <p:cTn id="14" presetID="2" presetClass="entr" presetSubtype="2"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additive="base">
                                        <p:cTn id="16" dur="500" fill="hold"/>
                                        <p:tgtEl>
                                          <p:spTgt spid="15"/>
                                        </p:tgtEl>
                                        <p:attrNameLst>
                                          <p:attrName>ppt_x</p:attrName>
                                        </p:attrNameLst>
                                      </p:cBhvr>
                                      <p:tavLst>
                                        <p:tav tm="0">
                                          <p:val>
                                            <p:strVal val="1+#ppt_w/2"/>
                                          </p:val>
                                        </p:tav>
                                        <p:tav tm="100000">
                                          <p:val>
                                            <p:strVal val="#ppt_x"/>
                                          </p:val>
                                        </p:tav>
                                      </p:tavLst>
                                    </p:anim>
                                    <p:anim calcmode="lin" valueType="num">
                                      <p:cBhvr additive="base">
                                        <p:cTn id="17"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additive="base">
                                        <p:cTn id="26" dur="500" fill="hold"/>
                                        <p:tgtEl>
                                          <p:spTgt spid="3"/>
                                        </p:tgtEl>
                                        <p:attrNameLst>
                                          <p:attrName>ppt_x</p:attrName>
                                        </p:attrNameLst>
                                      </p:cBhvr>
                                      <p:tavLst>
                                        <p:tav tm="0">
                                          <p:val>
                                            <p:strVal val="#ppt_x"/>
                                          </p:val>
                                        </p:tav>
                                        <p:tav tm="100000">
                                          <p:val>
                                            <p:strVal val="#ppt_x"/>
                                          </p:val>
                                        </p:tav>
                                      </p:tavLst>
                                    </p:anim>
                                    <p:anim calcmode="lin" valueType="num">
                                      <p:cBhvr additive="base">
                                        <p:cTn id="2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6" grpId="1"/>
      <p:bldP spid="15" grpId="0" bldLvl="0" animBg="1"/>
      <p:bldP spid="15" grpId="1" animBg="1"/>
      <p:bldP spid="3" grpId="0"/>
      <p:bldP spid="3"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2"/>
          <p:cNvSpPr txBox="1">
            <a:spLocks noChangeArrowheads="1"/>
          </p:cNvSpPr>
          <p:nvPr/>
        </p:nvSpPr>
        <p:spPr bwMode="auto">
          <a:xfrm>
            <a:off x="2199483" y="3044515"/>
            <a:ext cx="4064705" cy="5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zh-CN" altLang="en-US" sz="2800" b="1" kern="100" dirty="0">
                <a:solidFill>
                  <a:schemeClr val="tx1">
                    <a:lumMod val="50000"/>
                    <a:lumOff val="50000"/>
                  </a:schemeClr>
                </a:solidFill>
                <a:latin typeface="方正兰亭超细黑简体" pitchFamily="2" charset="-122"/>
                <a:ea typeface="方正兰亭超细黑简体" pitchFamily="2" charset="-122"/>
                <a:cs typeface="Times New Roman" panose="02020603050405020304" pitchFamily="18" charset="0"/>
              </a:rPr>
              <a:t>用户需求功能及意义</a:t>
            </a:r>
          </a:p>
        </p:txBody>
      </p:sp>
      <p:sp>
        <p:nvSpPr>
          <p:cNvPr id="26" name="文本框 12"/>
          <p:cNvSpPr txBox="1">
            <a:spLocks noChangeArrowheads="1"/>
          </p:cNvSpPr>
          <p:nvPr/>
        </p:nvSpPr>
        <p:spPr bwMode="auto">
          <a:xfrm>
            <a:off x="2448171" y="1586352"/>
            <a:ext cx="1007297" cy="1453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9000" dirty="0">
                <a:solidFill>
                  <a:schemeClr val="tx1">
                    <a:lumMod val="50000"/>
                    <a:lumOff val="50000"/>
                  </a:schemeClr>
                </a:solidFill>
                <a:latin typeface="AgencyFB" panose="02000806040000020003" pitchFamily="2" charset="0"/>
                <a:ea typeface="微软雅黑" panose="020B0503020204020204" pitchFamily="34" charset="-122"/>
              </a:rPr>
              <a:t>3</a:t>
            </a:r>
          </a:p>
        </p:txBody>
      </p:sp>
      <p:pic>
        <p:nvPicPr>
          <p:cNvPr id="9" name="图片 8"/>
          <p:cNvPicPr>
            <a:picLocks noChangeAspect="1"/>
          </p:cNvPicPr>
          <p:nvPr/>
        </p:nvPicPr>
        <p:blipFill>
          <a:blip r:embed="rId5" cstate="screen"/>
          <a:srcRect/>
          <a:stretch>
            <a:fillRect/>
          </a:stretch>
        </p:blipFill>
        <p:spPr>
          <a:xfrm flipH="1">
            <a:off x="6696236" y="505"/>
            <a:ext cx="2088232" cy="3040091"/>
          </a:xfrm>
          <a:prstGeom prst="rect">
            <a:avLst/>
          </a:prstGeom>
        </p:spPr>
      </p:pic>
      <p:sp>
        <p:nvSpPr>
          <p:cNvPr id="7" name="PA_文本框 6"/>
          <p:cNvSpPr txBox="1"/>
          <p:nvPr>
            <p:custDataLst>
              <p:tags r:id="rId1"/>
            </p:custDataLst>
          </p:nvPr>
        </p:nvSpPr>
        <p:spPr>
          <a:xfrm>
            <a:off x="467544" y="4480756"/>
            <a:ext cx="3852428" cy="368755"/>
          </a:xfrm>
          <a:prstGeom prst="rect">
            <a:avLst/>
          </a:prstGeom>
          <a:noFill/>
        </p:spPr>
        <p:txBody>
          <a:bodyPr wrap="square" rtlCol="0" anchor="ctr">
            <a:spAutoFit/>
          </a:bodyPr>
          <a:lstStyle/>
          <a:p>
            <a:pPr>
              <a:lnSpc>
                <a:spcPct val="120000"/>
              </a:lnSpc>
            </a:pPr>
            <a:r>
              <a:rPr lang="zh-CN" altLang="en-US" sz="1600" b="1" dirty="0">
                <a:latin typeface="等线" panose="02010600030101010101" pitchFamily="2" charset="-122"/>
                <a:ea typeface="等线" panose="02010600030101010101" pitchFamily="2" charset="-122"/>
              </a:rPr>
              <a:t>面向计算机领域的资讯集合小程序</a:t>
            </a:r>
            <a:endParaRPr lang="zh-CN" altLang="en-US" sz="1600" b="1" dirty="0">
              <a:solidFill>
                <a:schemeClr val="accent1"/>
              </a:solidFill>
              <a:latin typeface="等线" panose="02010600030101010101" pitchFamily="2" charset="-122"/>
              <a:ea typeface="等线" panose="02010600030101010101" pitchFamily="2" charset="-122"/>
            </a:endParaRPr>
          </a:p>
        </p:txBody>
      </p:sp>
      <p:sp>
        <p:nvSpPr>
          <p:cNvPr id="8" name="PA_半闭框 7"/>
          <p:cNvSpPr/>
          <p:nvPr>
            <p:custDataLst>
              <p:tags r:id="rId2"/>
            </p:custDataLst>
          </p:nvPr>
        </p:nvSpPr>
        <p:spPr>
          <a:xfrm rot="10800000" flipH="1">
            <a:off x="2303749" y="2320516"/>
            <a:ext cx="1296144" cy="720080"/>
          </a:xfrm>
          <a:prstGeom prst="halfFrame">
            <a:avLst>
              <a:gd name="adj1" fmla="val 889"/>
              <a:gd name="adj2" fmla="val 1333"/>
            </a:avLst>
          </a:prstGeom>
          <a:solidFill>
            <a:srgbClr val="6568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p:cTn id="13" dur="250" fill="hold"/>
                                        <p:tgtEl>
                                          <p:spTgt spid="26"/>
                                        </p:tgtEl>
                                        <p:attrNameLst>
                                          <p:attrName>ppt_w</p:attrName>
                                        </p:attrNameLst>
                                      </p:cBhvr>
                                      <p:tavLst>
                                        <p:tav tm="0">
                                          <p:val>
                                            <p:fltVal val="0"/>
                                          </p:val>
                                        </p:tav>
                                        <p:tav tm="100000">
                                          <p:val>
                                            <p:strVal val="#ppt_w"/>
                                          </p:val>
                                        </p:tav>
                                      </p:tavLst>
                                    </p:anim>
                                    <p:anim calcmode="lin" valueType="num">
                                      <p:cBhvr>
                                        <p:cTn id="14" dur="250" fill="hold"/>
                                        <p:tgtEl>
                                          <p:spTgt spid="26"/>
                                        </p:tgtEl>
                                        <p:attrNameLst>
                                          <p:attrName>ppt_h</p:attrName>
                                        </p:attrNameLst>
                                      </p:cBhvr>
                                      <p:tavLst>
                                        <p:tav tm="0">
                                          <p:val>
                                            <p:fltVal val="0"/>
                                          </p:val>
                                        </p:tav>
                                        <p:tav tm="100000">
                                          <p:val>
                                            <p:strVal val="#ppt_h"/>
                                          </p:val>
                                        </p:tav>
                                      </p:tavLst>
                                    </p:anim>
                                    <p:animEffect transition="in" filter="fade">
                                      <p:cBhvr>
                                        <p:cTn id="15" dur="250"/>
                                        <p:tgtEl>
                                          <p:spTgt spid="26"/>
                                        </p:tgtEl>
                                      </p:cBhvr>
                                    </p:animEffect>
                                  </p:childTnLst>
                                </p:cTn>
                              </p:par>
                            </p:childTnLst>
                          </p:cTn>
                        </p:par>
                        <p:par>
                          <p:cTn id="16" fill="hold">
                            <p:stCondLst>
                              <p:cond delay="1500"/>
                            </p:stCondLst>
                            <p:childTnLst>
                              <p:par>
                                <p:cTn id="17" presetID="6" presetClass="emph" presetSubtype="0" decel="100000" fill="hold" grpId="1" nodeType="afterEffect">
                                  <p:stCondLst>
                                    <p:cond delay="0"/>
                                  </p:stCondLst>
                                  <p:childTnLst>
                                    <p:animScale>
                                      <p:cBhvr>
                                        <p:cTn id="18" dur="250" fill="hold"/>
                                        <p:tgtEl>
                                          <p:spTgt spid="26"/>
                                        </p:tgtEl>
                                      </p:cBhvr>
                                      <p:by x="120000" y="120000"/>
                                    </p:animScale>
                                  </p:childTnLst>
                                </p:cTn>
                              </p:par>
                            </p:childTnLst>
                          </p:cTn>
                        </p:par>
                        <p:par>
                          <p:cTn id="19" fill="hold">
                            <p:stCondLst>
                              <p:cond delay="2000"/>
                            </p:stCondLst>
                            <p:childTnLst>
                              <p:par>
                                <p:cTn id="20" presetID="6" presetClass="emph" presetSubtype="0" decel="100000" fill="hold" grpId="2" nodeType="afterEffect">
                                  <p:stCondLst>
                                    <p:cond delay="0"/>
                                  </p:stCondLst>
                                  <p:childTnLst>
                                    <p:animScale>
                                      <p:cBhvr>
                                        <p:cTn id="21" dur="250" fill="hold"/>
                                        <p:tgtEl>
                                          <p:spTgt spid="26"/>
                                        </p:tgtEl>
                                      </p:cBhvr>
                                      <p:by x="83000" y="83000"/>
                                    </p:animScale>
                                  </p:childTnLst>
                                </p:cTn>
                              </p:par>
                            </p:childTnLst>
                          </p:cTn>
                        </p:par>
                        <p:par>
                          <p:cTn id="22" fill="hold">
                            <p:stCondLst>
                              <p:cond delay="2500"/>
                            </p:stCondLst>
                            <p:childTnLst>
                              <p:par>
                                <p:cTn id="23" presetID="53" presetClass="entr" presetSubtype="16"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par>
                          <p:cTn id="28" fill="hold">
                            <p:stCondLst>
                              <p:cond delay="3000"/>
                            </p:stCondLst>
                            <p:childTnLst>
                              <p:par>
                                <p:cTn id="29" presetID="35" presetClass="path" presetSubtype="0" accel="50000" decel="50000" fill="hold" grpId="1" nodeType="afterEffect">
                                  <p:stCondLst>
                                    <p:cond delay="0"/>
                                  </p:stCondLst>
                                  <p:childTnLst>
                                    <p:animMotion origin="layout" path="M 0 -4.07407E-6 L 0.34896 -4.07407E-6 " pathEditMode="relative" rAng="0" ptsTypes="AA">
                                      <p:cBhvr>
                                        <p:cTn id="30" dur="1000" spd="-100000" fill="hold"/>
                                        <p:tgtEl>
                                          <p:spTgt spid="15"/>
                                        </p:tgtEl>
                                        <p:attrNameLst>
                                          <p:attrName>ppt_x</p:attrName>
                                          <p:attrName>ppt_y</p:attrName>
                                        </p:attrNameLst>
                                      </p:cBhvr>
                                      <p:rCtr x="17448" y="0"/>
                                    </p:animMotion>
                                  </p:childTnLst>
                                </p:cTn>
                              </p:par>
                            </p:childTnLst>
                          </p:cTn>
                        </p:par>
                        <p:par>
                          <p:cTn id="31" fill="hold">
                            <p:stCondLst>
                              <p:cond delay="4000"/>
                            </p:stCondLst>
                            <p:childTnLst>
                              <p:par>
                                <p:cTn id="32" presetID="53" presetClass="entr" presetSubtype="16" fill="hold" grpId="0" nodeType="afterEffect">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cBhvr>
                                        <p:cTn id="34" dur="1000" fill="hold"/>
                                        <p:tgtEl>
                                          <p:spTgt spid="7"/>
                                        </p:tgtEl>
                                        <p:attrNameLst>
                                          <p:attrName>ppt_w</p:attrName>
                                        </p:attrNameLst>
                                      </p:cBhvr>
                                      <p:tavLst>
                                        <p:tav tm="0">
                                          <p:val>
                                            <p:fltVal val="0"/>
                                          </p:val>
                                        </p:tav>
                                        <p:tav tm="100000">
                                          <p:val>
                                            <p:strVal val="#ppt_w"/>
                                          </p:val>
                                        </p:tav>
                                      </p:tavLst>
                                    </p:anim>
                                    <p:anim calcmode="lin" valueType="num">
                                      <p:cBhvr>
                                        <p:cTn id="35" dur="1000" fill="hold"/>
                                        <p:tgtEl>
                                          <p:spTgt spid="7"/>
                                        </p:tgtEl>
                                        <p:attrNameLst>
                                          <p:attrName>ppt_h</p:attrName>
                                        </p:attrNameLst>
                                      </p:cBhvr>
                                      <p:tavLst>
                                        <p:tav tm="0">
                                          <p:val>
                                            <p:fltVal val="0"/>
                                          </p:val>
                                        </p:tav>
                                        <p:tav tm="100000">
                                          <p:val>
                                            <p:strVal val="#ppt_h"/>
                                          </p:val>
                                        </p:tav>
                                      </p:tavLst>
                                    </p:anim>
                                    <p:animEffect transition="in" filter="fade">
                                      <p:cBhvr>
                                        <p:cTn id="36" dur="1000"/>
                                        <p:tgtEl>
                                          <p:spTgt spid="7"/>
                                        </p:tgtEl>
                                      </p:cBhvr>
                                    </p:animEffect>
                                  </p:childTnLst>
                                </p:cTn>
                              </p:par>
                            </p:childTnLst>
                          </p:cTn>
                        </p:par>
                        <p:par>
                          <p:cTn id="37" fill="hold">
                            <p:stCondLst>
                              <p:cond delay="5000"/>
                            </p:stCondLst>
                            <p:childTnLst>
                              <p:par>
                                <p:cTn id="38" presetID="2" presetClass="entr" presetSubtype="8" fill="hold" grpId="0" nodeType="afterEffect">
                                  <p:stCondLst>
                                    <p:cond delay="0"/>
                                  </p:stCondLst>
                                  <p:childTnLst>
                                    <p:set>
                                      <p:cBhvr>
                                        <p:cTn id="39" dur="1" fill="hold">
                                          <p:stCondLst>
                                            <p:cond delay="0"/>
                                          </p:stCondLst>
                                        </p:cTn>
                                        <p:tgtEl>
                                          <p:spTgt spid="8"/>
                                        </p:tgtEl>
                                        <p:attrNameLst>
                                          <p:attrName>style.visibility</p:attrName>
                                        </p:attrNameLst>
                                      </p:cBhvr>
                                      <p:to>
                                        <p:strVal val="visible"/>
                                      </p:to>
                                    </p:set>
                                    <p:anim calcmode="lin" valueType="num">
                                      <p:cBhvr additive="base">
                                        <p:cTn id="40" dur="2000" fill="hold"/>
                                        <p:tgtEl>
                                          <p:spTgt spid="8"/>
                                        </p:tgtEl>
                                        <p:attrNameLst>
                                          <p:attrName>ppt_x</p:attrName>
                                        </p:attrNameLst>
                                      </p:cBhvr>
                                      <p:tavLst>
                                        <p:tav tm="0">
                                          <p:val>
                                            <p:strVal val="0-#ppt_w/2"/>
                                          </p:val>
                                        </p:tav>
                                        <p:tav tm="100000">
                                          <p:val>
                                            <p:strVal val="#ppt_x"/>
                                          </p:val>
                                        </p:tav>
                                      </p:tavLst>
                                    </p:anim>
                                    <p:anim calcmode="lin" valueType="num">
                                      <p:cBhvr additive="base">
                                        <p:cTn id="41" dur="2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26" grpId="0"/>
      <p:bldP spid="26" grpId="1"/>
      <p:bldP spid="26" grpId="2"/>
      <p:bldP spid="7" grpId="0"/>
      <p:bldP spid="8"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3059832" y="1279912"/>
            <a:ext cx="2731858" cy="2703002"/>
            <a:chOff x="4512406" y="1799221"/>
            <a:chExt cx="3841675" cy="3799715"/>
          </a:xfrm>
        </p:grpSpPr>
        <p:sp>
          <p:nvSpPr>
            <p:cNvPr id="2" name="任意多边形 1"/>
            <p:cNvSpPr/>
            <p:nvPr/>
          </p:nvSpPr>
          <p:spPr>
            <a:xfrm rot="9257143">
              <a:off x="6221113" y="5062780"/>
              <a:ext cx="1895194" cy="536156"/>
            </a:xfrm>
            <a:custGeom>
              <a:avLst/>
              <a:gdLst>
                <a:gd name="connsiteX0" fmla="*/ 0 w 2085975"/>
                <a:gd name="connsiteY0" fmla="*/ 0 h 590550"/>
                <a:gd name="connsiteX1" fmla="*/ 2085975 w 2085975"/>
                <a:gd name="connsiteY1" fmla="*/ 0 h 590550"/>
                <a:gd name="connsiteX2" fmla="*/ 1042988 w 2085975"/>
                <a:gd name="connsiteY2" fmla="*/ 590550 h 590550"/>
              </a:gdLst>
              <a:ahLst/>
              <a:cxnLst>
                <a:cxn ang="0">
                  <a:pos x="connsiteX0" y="connsiteY0"/>
                </a:cxn>
                <a:cxn ang="0">
                  <a:pos x="connsiteX1" y="connsiteY1"/>
                </a:cxn>
                <a:cxn ang="0">
                  <a:pos x="connsiteX2" y="connsiteY2"/>
                </a:cxn>
              </a:cxnLst>
              <a:rect l="l" t="t" r="r" b="b"/>
              <a:pathLst>
                <a:path w="2085975" h="590550">
                  <a:moveTo>
                    <a:pt x="0" y="0"/>
                  </a:moveTo>
                  <a:lnTo>
                    <a:pt x="2085975" y="0"/>
                  </a:lnTo>
                  <a:lnTo>
                    <a:pt x="1042988" y="59055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3" name="任意多边形 2"/>
            <p:cNvSpPr/>
            <p:nvPr/>
          </p:nvSpPr>
          <p:spPr>
            <a:xfrm rot="12342857">
              <a:off x="4750179" y="5062780"/>
              <a:ext cx="1895196" cy="536156"/>
            </a:xfrm>
            <a:custGeom>
              <a:avLst/>
              <a:gdLst>
                <a:gd name="connsiteX0" fmla="*/ 0 w 2085975"/>
                <a:gd name="connsiteY0" fmla="*/ 0 h 590550"/>
                <a:gd name="connsiteX1" fmla="*/ 2085975 w 2085975"/>
                <a:gd name="connsiteY1" fmla="*/ 0 h 590550"/>
                <a:gd name="connsiteX2" fmla="*/ 1042988 w 2085975"/>
                <a:gd name="connsiteY2" fmla="*/ 590550 h 590550"/>
              </a:gdLst>
              <a:ahLst/>
              <a:cxnLst>
                <a:cxn ang="0">
                  <a:pos x="connsiteX0" y="connsiteY0"/>
                </a:cxn>
                <a:cxn ang="0">
                  <a:pos x="connsiteX1" y="connsiteY1"/>
                </a:cxn>
                <a:cxn ang="0">
                  <a:pos x="connsiteX2" y="connsiteY2"/>
                </a:cxn>
              </a:cxnLst>
              <a:rect l="l" t="t" r="r" b="b"/>
              <a:pathLst>
                <a:path w="2085975" h="590550">
                  <a:moveTo>
                    <a:pt x="0" y="0"/>
                  </a:moveTo>
                  <a:lnTo>
                    <a:pt x="2085975" y="0"/>
                  </a:lnTo>
                  <a:lnTo>
                    <a:pt x="1042988" y="590550"/>
                  </a:ln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4" name="任意多边形 3"/>
            <p:cNvSpPr/>
            <p:nvPr/>
          </p:nvSpPr>
          <p:spPr>
            <a:xfrm rot="15428571">
              <a:off x="3832887" y="3912376"/>
              <a:ext cx="1895194" cy="536156"/>
            </a:xfrm>
            <a:custGeom>
              <a:avLst/>
              <a:gdLst>
                <a:gd name="connsiteX0" fmla="*/ 0 w 2085975"/>
                <a:gd name="connsiteY0" fmla="*/ 0 h 590550"/>
                <a:gd name="connsiteX1" fmla="*/ 2085975 w 2085975"/>
                <a:gd name="connsiteY1" fmla="*/ 0 h 590550"/>
                <a:gd name="connsiteX2" fmla="*/ 1042988 w 2085975"/>
                <a:gd name="connsiteY2" fmla="*/ 590550 h 590550"/>
              </a:gdLst>
              <a:ahLst/>
              <a:cxnLst>
                <a:cxn ang="0">
                  <a:pos x="connsiteX0" y="connsiteY0"/>
                </a:cxn>
                <a:cxn ang="0">
                  <a:pos x="connsiteX1" y="connsiteY1"/>
                </a:cxn>
                <a:cxn ang="0">
                  <a:pos x="connsiteX2" y="connsiteY2"/>
                </a:cxn>
              </a:cxnLst>
              <a:rect l="l" t="t" r="r" b="b"/>
              <a:pathLst>
                <a:path w="2085975" h="590550">
                  <a:moveTo>
                    <a:pt x="0" y="0"/>
                  </a:moveTo>
                  <a:lnTo>
                    <a:pt x="2085975" y="0"/>
                  </a:lnTo>
                  <a:lnTo>
                    <a:pt x="1042988" y="59055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5" name="任意多边形 4"/>
            <p:cNvSpPr/>
            <p:nvPr/>
          </p:nvSpPr>
          <p:spPr>
            <a:xfrm rot="18514286">
              <a:off x="4160409" y="2477575"/>
              <a:ext cx="1892864" cy="536156"/>
            </a:xfrm>
            <a:custGeom>
              <a:avLst/>
              <a:gdLst>
                <a:gd name="connsiteX0" fmla="*/ 0 w 2085975"/>
                <a:gd name="connsiteY0" fmla="*/ 0 h 590550"/>
                <a:gd name="connsiteX1" fmla="*/ 2085975 w 2085975"/>
                <a:gd name="connsiteY1" fmla="*/ 0 h 590550"/>
                <a:gd name="connsiteX2" fmla="*/ 1042988 w 2085975"/>
                <a:gd name="connsiteY2" fmla="*/ 590550 h 590550"/>
              </a:gdLst>
              <a:ahLst/>
              <a:cxnLst>
                <a:cxn ang="0">
                  <a:pos x="connsiteX0" y="connsiteY0"/>
                </a:cxn>
                <a:cxn ang="0">
                  <a:pos x="connsiteX1" y="connsiteY1"/>
                </a:cxn>
                <a:cxn ang="0">
                  <a:pos x="connsiteX2" y="connsiteY2"/>
                </a:cxn>
              </a:cxnLst>
              <a:rect l="l" t="t" r="r" b="b"/>
              <a:pathLst>
                <a:path w="2085975" h="590550">
                  <a:moveTo>
                    <a:pt x="0" y="0"/>
                  </a:moveTo>
                  <a:lnTo>
                    <a:pt x="2085975" y="0"/>
                  </a:lnTo>
                  <a:lnTo>
                    <a:pt x="1042988" y="590550"/>
                  </a:ln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6" name="任意多边形 5"/>
            <p:cNvSpPr/>
            <p:nvPr/>
          </p:nvSpPr>
          <p:spPr>
            <a:xfrm>
              <a:off x="5486811" y="1838852"/>
              <a:ext cx="1892864" cy="536156"/>
            </a:xfrm>
            <a:custGeom>
              <a:avLst/>
              <a:gdLst>
                <a:gd name="connsiteX0" fmla="*/ 0 w 2085975"/>
                <a:gd name="connsiteY0" fmla="*/ 0 h 590550"/>
                <a:gd name="connsiteX1" fmla="*/ 2085975 w 2085975"/>
                <a:gd name="connsiteY1" fmla="*/ 0 h 590550"/>
                <a:gd name="connsiteX2" fmla="*/ 1042988 w 2085975"/>
                <a:gd name="connsiteY2" fmla="*/ 590550 h 590550"/>
              </a:gdLst>
              <a:ahLst/>
              <a:cxnLst>
                <a:cxn ang="0">
                  <a:pos x="connsiteX0" y="connsiteY0"/>
                </a:cxn>
                <a:cxn ang="0">
                  <a:pos x="connsiteX1" y="connsiteY1"/>
                </a:cxn>
                <a:cxn ang="0">
                  <a:pos x="connsiteX2" y="connsiteY2"/>
                </a:cxn>
              </a:cxnLst>
              <a:rect l="l" t="t" r="r" b="b"/>
              <a:pathLst>
                <a:path w="2085975" h="590550">
                  <a:moveTo>
                    <a:pt x="0" y="0"/>
                  </a:moveTo>
                  <a:lnTo>
                    <a:pt x="2085975" y="0"/>
                  </a:lnTo>
                  <a:lnTo>
                    <a:pt x="1042988" y="590550"/>
                  </a:ln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7" name="任意多边形 6"/>
            <p:cNvSpPr/>
            <p:nvPr/>
          </p:nvSpPr>
          <p:spPr>
            <a:xfrm rot="3085714">
              <a:off x="6813215" y="2477575"/>
              <a:ext cx="1892864" cy="536156"/>
            </a:xfrm>
            <a:custGeom>
              <a:avLst/>
              <a:gdLst>
                <a:gd name="connsiteX0" fmla="*/ 0 w 2085975"/>
                <a:gd name="connsiteY0" fmla="*/ 0 h 590550"/>
                <a:gd name="connsiteX1" fmla="*/ 2085975 w 2085975"/>
                <a:gd name="connsiteY1" fmla="*/ 0 h 590550"/>
                <a:gd name="connsiteX2" fmla="*/ 1042988 w 2085975"/>
                <a:gd name="connsiteY2" fmla="*/ 590550 h 590550"/>
              </a:gdLst>
              <a:ahLst/>
              <a:cxnLst>
                <a:cxn ang="0">
                  <a:pos x="connsiteX0" y="connsiteY0"/>
                </a:cxn>
                <a:cxn ang="0">
                  <a:pos x="connsiteX1" y="connsiteY1"/>
                </a:cxn>
                <a:cxn ang="0">
                  <a:pos x="connsiteX2" y="connsiteY2"/>
                </a:cxn>
              </a:cxnLst>
              <a:rect l="l" t="t" r="r" b="b"/>
              <a:pathLst>
                <a:path w="2085975" h="590550">
                  <a:moveTo>
                    <a:pt x="0" y="0"/>
                  </a:moveTo>
                  <a:lnTo>
                    <a:pt x="2085975" y="0"/>
                  </a:lnTo>
                  <a:lnTo>
                    <a:pt x="1042988" y="59055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8" name="任意多边形 7"/>
            <p:cNvSpPr/>
            <p:nvPr/>
          </p:nvSpPr>
          <p:spPr>
            <a:xfrm rot="6171428">
              <a:off x="7138406" y="3912376"/>
              <a:ext cx="1895194" cy="536156"/>
            </a:xfrm>
            <a:custGeom>
              <a:avLst/>
              <a:gdLst>
                <a:gd name="connsiteX0" fmla="*/ 0 w 2085975"/>
                <a:gd name="connsiteY0" fmla="*/ 0 h 590550"/>
                <a:gd name="connsiteX1" fmla="*/ 2085975 w 2085975"/>
                <a:gd name="connsiteY1" fmla="*/ 0 h 590550"/>
                <a:gd name="connsiteX2" fmla="*/ 1042988 w 2085975"/>
                <a:gd name="connsiteY2" fmla="*/ 590550 h 590550"/>
              </a:gdLst>
              <a:ahLst/>
              <a:cxnLst>
                <a:cxn ang="0">
                  <a:pos x="connsiteX0" y="connsiteY0"/>
                </a:cxn>
                <a:cxn ang="0">
                  <a:pos x="connsiteX1" y="connsiteY1"/>
                </a:cxn>
                <a:cxn ang="0">
                  <a:pos x="connsiteX2" y="connsiteY2"/>
                </a:cxn>
              </a:cxnLst>
              <a:rect l="l" t="t" r="r" b="b"/>
              <a:pathLst>
                <a:path w="2085975" h="590550">
                  <a:moveTo>
                    <a:pt x="0" y="0"/>
                  </a:moveTo>
                  <a:lnTo>
                    <a:pt x="2085975" y="0"/>
                  </a:lnTo>
                  <a:lnTo>
                    <a:pt x="1042988" y="590550"/>
                  </a:ln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sp>
        <p:nvSpPr>
          <p:cNvPr id="25" name="TextBox 170"/>
          <p:cNvSpPr txBox="1"/>
          <p:nvPr/>
        </p:nvSpPr>
        <p:spPr>
          <a:xfrm>
            <a:off x="1079642" y="1129565"/>
            <a:ext cx="1728162" cy="290851"/>
          </a:xfrm>
          <a:prstGeom prst="rect">
            <a:avLst/>
          </a:prstGeom>
          <a:noFill/>
        </p:spPr>
        <p:txBody>
          <a:bodyPr wrap="square" lIns="68582" tIns="34291" rIns="68582" bIns="34291" rtlCol="0">
            <a:spAutoFit/>
          </a:bodyPr>
          <a:lstStyle/>
          <a:p>
            <a:pPr algn="r">
              <a:lnSpc>
                <a:spcPct val="120000"/>
              </a:lnSpc>
            </a:pPr>
            <a:r>
              <a:rPr lang="zh-CN" altLang="en-US" sz="12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分版块整合和展示</a:t>
            </a:r>
          </a:p>
        </p:txBody>
      </p:sp>
      <p:sp>
        <p:nvSpPr>
          <p:cNvPr id="26" name="TextBox 171"/>
          <p:cNvSpPr txBox="1"/>
          <p:nvPr/>
        </p:nvSpPr>
        <p:spPr>
          <a:xfrm>
            <a:off x="707224" y="1511730"/>
            <a:ext cx="2083435" cy="484750"/>
          </a:xfrm>
          <a:prstGeom prst="rect">
            <a:avLst/>
          </a:prstGeom>
          <a:noFill/>
        </p:spPr>
        <p:txBody>
          <a:bodyPr wrap="square" lIns="68582" tIns="34291" rIns="68582" bIns="34291" rtlCol="0">
            <a:spAutoFit/>
          </a:bodyPr>
          <a:lstStyle/>
          <a:p>
            <a:pPr algn="r">
              <a:lnSpc>
                <a:spcPct val="150000"/>
              </a:lnSpc>
            </a:pPr>
            <a:r>
              <a:rPr lang="en-GB" altLang="zh-CN" sz="900" dirty="0" err="1">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设立多个板块</a:t>
            </a: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a:t>
            </a:r>
            <a:r>
              <a:rPr lang="en-GB" altLang="zh-CN" sz="900" dirty="0" err="1">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推荐阅读、当前流行和按类别分类资讯。专门设立外文板块</a:t>
            </a: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a:t>
            </a:r>
            <a:endParaRPr lang="zh-CN" altLang="en-GB" sz="9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27" name="TextBox 170"/>
          <p:cNvSpPr txBox="1"/>
          <p:nvPr/>
        </p:nvSpPr>
        <p:spPr>
          <a:xfrm>
            <a:off x="1080073" y="2143307"/>
            <a:ext cx="1728162" cy="271743"/>
          </a:xfrm>
          <a:prstGeom prst="rect">
            <a:avLst/>
          </a:prstGeom>
          <a:noFill/>
        </p:spPr>
        <p:txBody>
          <a:bodyPr wrap="square" lIns="68582" tIns="34291" rIns="68582" bIns="34291" rtlCol="0">
            <a:spAutoFit/>
          </a:bodyPr>
          <a:lstStyle/>
          <a:p>
            <a:pPr algn="r">
              <a:lnSpc>
                <a:spcPct val="120000"/>
              </a:lnSpc>
            </a:pPr>
            <a:r>
              <a:rPr lang="zh-CN" altLang="en-US" sz="12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喜好收藏</a:t>
            </a:r>
          </a:p>
        </p:txBody>
      </p:sp>
      <p:sp>
        <p:nvSpPr>
          <p:cNvPr id="28" name="TextBox 171"/>
          <p:cNvSpPr txBox="1"/>
          <p:nvPr/>
        </p:nvSpPr>
        <p:spPr>
          <a:xfrm>
            <a:off x="539552" y="2555273"/>
            <a:ext cx="2370579" cy="277001"/>
          </a:xfrm>
          <a:prstGeom prst="rect">
            <a:avLst/>
          </a:prstGeom>
          <a:noFill/>
        </p:spPr>
        <p:txBody>
          <a:bodyPr wrap="square" lIns="68582" tIns="34291" rIns="68582" bIns="34291" rtlCol="0">
            <a:spAutoFit/>
          </a:bodyPr>
          <a:lstStyle/>
          <a:p>
            <a:pPr algn="r">
              <a:lnSpc>
                <a:spcPct val="150000"/>
              </a:lnSpc>
            </a:pP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喜好功能可在个人账户中查看收藏的文章。</a:t>
            </a:r>
          </a:p>
        </p:txBody>
      </p:sp>
      <p:sp>
        <p:nvSpPr>
          <p:cNvPr id="29" name="TextBox 170"/>
          <p:cNvSpPr txBox="1"/>
          <p:nvPr/>
        </p:nvSpPr>
        <p:spPr>
          <a:xfrm>
            <a:off x="1080073" y="2911872"/>
            <a:ext cx="1728162" cy="271743"/>
          </a:xfrm>
          <a:prstGeom prst="rect">
            <a:avLst/>
          </a:prstGeom>
          <a:noFill/>
        </p:spPr>
        <p:txBody>
          <a:bodyPr wrap="square" lIns="68582" tIns="34291" rIns="68582" bIns="34291" rtlCol="0">
            <a:spAutoFit/>
          </a:bodyPr>
          <a:lstStyle/>
          <a:p>
            <a:pPr algn="r">
              <a:lnSpc>
                <a:spcPct val="120000"/>
              </a:lnSpc>
            </a:pPr>
            <a:r>
              <a:rPr lang="zh-CN" altLang="en-US" sz="12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分享</a:t>
            </a:r>
          </a:p>
        </p:txBody>
      </p:sp>
      <p:sp>
        <p:nvSpPr>
          <p:cNvPr id="30" name="TextBox 171"/>
          <p:cNvSpPr txBox="1"/>
          <p:nvPr/>
        </p:nvSpPr>
        <p:spPr>
          <a:xfrm>
            <a:off x="355231" y="3329367"/>
            <a:ext cx="2435428" cy="277001"/>
          </a:xfrm>
          <a:prstGeom prst="rect">
            <a:avLst/>
          </a:prstGeom>
          <a:noFill/>
        </p:spPr>
        <p:txBody>
          <a:bodyPr wrap="square" lIns="68582" tIns="34291" rIns="68582" bIns="34291" rtlCol="0">
            <a:spAutoFit/>
          </a:bodyPr>
          <a:lstStyle/>
          <a:p>
            <a:pPr algn="r">
              <a:lnSpc>
                <a:spcPct val="150000"/>
              </a:lnSpc>
            </a:pP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加入分享功能，可以将好文章分享给微信好友。</a:t>
            </a:r>
          </a:p>
        </p:txBody>
      </p:sp>
      <p:sp>
        <p:nvSpPr>
          <p:cNvPr id="34" name="TextBox 171"/>
          <p:cNvSpPr txBox="1"/>
          <p:nvPr/>
        </p:nvSpPr>
        <p:spPr>
          <a:xfrm>
            <a:off x="6230503" y="3047744"/>
            <a:ext cx="2193925" cy="1454246"/>
          </a:xfrm>
          <a:prstGeom prst="rect">
            <a:avLst/>
          </a:prstGeom>
          <a:noFill/>
        </p:spPr>
        <p:txBody>
          <a:bodyPr wrap="square" lIns="68582" tIns="34291" rIns="68582" bIns="34291" rtlCol="0">
            <a:spAutoFit/>
          </a:bodyPr>
          <a:lstStyle/>
          <a:p>
            <a:pPr>
              <a:lnSpc>
                <a:spcPct val="150000"/>
              </a:lnSpc>
            </a:pPr>
            <a:r>
              <a:rPr lang="en-US" altLang="zh-CN" sz="1000" b="1" dirty="0">
                <a:latin typeface="微软雅黑" panose="020B0503020204020204" pitchFamily="34" charset="-122"/>
                <a:ea typeface="微软雅黑" panose="020B0503020204020204" pitchFamily="34" charset="-122"/>
                <a:cs typeface="+mn-ea"/>
                <a:sym typeface="+mn-lt"/>
              </a:rPr>
              <a:t>1.</a:t>
            </a:r>
            <a:r>
              <a:rPr lang="zh-CN" altLang="en-US" sz="1000" b="1" dirty="0">
                <a:latin typeface="微软雅黑" panose="020B0503020204020204" pitchFamily="34" charset="-122"/>
                <a:ea typeface="微软雅黑" panose="020B0503020204020204" pitchFamily="34" charset="-122"/>
                <a:cs typeface="+mn-ea"/>
                <a:sym typeface="+mn-lt"/>
              </a:rPr>
              <a:t>作为一种消遣和放松的方式</a:t>
            </a:r>
            <a:endParaRPr lang="en-US" altLang="zh-CN" sz="1000" b="1" dirty="0">
              <a:latin typeface="微软雅黑" panose="020B0503020204020204" pitchFamily="34" charset="-122"/>
              <a:ea typeface="微软雅黑" panose="020B0503020204020204" pitchFamily="34" charset="-122"/>
              <a:cs typeface="+mn-ea"/>
              <a:sym typeface="+mn-lt"/>
            </a:endParaRPr>
          </a:p>
          <a:p>
            <a:pPr>
              <a:lnSpc>
                <a:spcPct val="150000"/>
              </a:lnSpc>
            </a:pPr>
            <a:r>
              <a:rPr lang="en-US" altLang="zh-CN" sz="1000" b="1" dirty="0">
                <a:latin typeface="微软雅黑" panose="020B0503020204020204" pitchFamily="34" charset="-122"/>
                <a:ea typeface="微软雅黑" panose="020B0503020204020204" pitchFamily="34" charset="-122"/>
                <a:cs typeface="+mn-ea"/>
                <a:sym typeface="+mn-lt"/>
              </a:rPr>
              <a:t>2.</a:t>
            </a:r>
            <a:r>
              <a:rPr lang="zh-CN" altLang="en-US" sz="1000" b="1" dirty="0">
                <a:latin typeface="微软雅黑" panose="020B0503020204020204" pitchFamily="34" charset="-122"/>
                <a:ea typeface="微软雅黑" panose="020B0503020204020204" pitchFamily="34" charset="-122"/>
                <a:cs typeface="+mn-ea"/>
                <a:sym typeface="+mn-lt"/>
              </a:rPr>
              <a:t>能让使用我们这款软件的用户能够了解到计算机相关的最新的知识和干货，提升自己的知识水平，最好能“学有所用”，缩短与“竞争对手”的距离，实现自我的价值。</a:t>
            </a:r>
            <a:endParaRPr lang="zh-CN" altLang="en-GB" sz="1000" b="1" dirty="0">
              <a:latin typeface="微软雅黑" panose="020B0503020204020204" pitchFamily="34" charset="-122"/>
              <a:ea typeface="微软雅黑" panose="020B0503020204020204" pitchFamily="34" charset="-122"/>
              <a:cs typeface="+mn-ea"/>
              <a:sym typeface="+mn-lt"/>
            </a:endParaRPr>
          </a:p>
        </p:txBody>
      </p:sp>
      <p:sp>
        <p:nvSpPr>
          <p:cNvPr id="23" name="矩形 22"/>
          <p:cNvSpPr/>
          <p:nvPr/>
        </p:nvSpPr>
        <p:spPr>
          <a:xfrm>
            <a:off x="251520" y="160276"/>
            <a:ext cx="2124236" cy="5678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3"/>
          <p:cNvSpPr>
            <a:spLocks noChangeArrowheads="1"/>
          </p:cNvSpPr>
          <p:nvPr/>
        </p:nvSpPr>
        <p:spPr bwMode="auto">
          <a:xfrm>
            <a:off x="6420099" y="2379666"/>
            <a:ext cx="1513463" cy="335677"/>
          </a:xfrm>
          <a:prstGeom prst="rect">
            <a:avLst/>
          </a:prstGeom>
          <a:solidFill>
            <a:schemeClr val="accent1"/>
          </a:solidFill>
          <a:ln>
            <a:noFill/>
          </a:ln>
        </p:spPr>
        <p:txBody>
          <a:bodyPr lIns="65032" tIns="32516" rIns="65032" bIns="32516">
            <a:spAutoFit/>
          </a:bodyPr>
          <a:lstStyle>
            <a:lvl1pPr>
              <a:spcBef>
                <a:spcPct val="20000"/>
              </a:spcBef>
              <a:buFont typeface="Arial" panose="020B0604020202020204" pitchFamily="34" charset="0"/>
              <a:buChar char="•"/>
              <a:defRPr sz="3200">
                <a:solidFill>
                  <a:schemeClr val="tx1"/>
                </a:solidFill>
                <a:latin typeface="Arial Narrow"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9pPr>
          </a:lstStyle>
          <a:p>
            <a:pPr algn="ctr">
              <a:lnSpc>
                <a:spcPct val="120000"/>
              </a:lnSpc>
              <a:buNone/>
            </a:pPr>
            <a:r>
              <a:rPr lang="zh-CN" altLang="en-US" sz="1600" dirty="0">
                <a:solidFill>
                  <a:schemeClr val="bg1"/>
                </a:solidFill>
                <a:latin typeface="Arial" panose="020B0604020202020204" pitchFamily="34" charset="0"/>
                <a:cs typeface="+mn-ea"/>
                <a:sym typeface="Arial" panose="020B0604020202020204" pitchFamily="34" charset="0"/>
              </a:rPr>
              <a:t>意义</a:t>
            </a:r>
            <a:endParaRPr lang="en-US" altLang="zh-CN" sz="1600" dirty="0">
              <a:solidFill>
                <a:schemeClr val="bg1"/>
              </a:solidFill>
              <a:latin typeface="Arial" panose="020B0604020202020204" pitchFamily="34" charset="0"/>
              <a:cs typeface="+mn-ea"/>
              <a:sym typeface="Arial" panose="020B0604020202020204" pitchFamily="34" charset="0"/>
            </a:endParaRPr>
          </a:p>
        </p:txBody>
      </p:sp>
      <p:grpSp>
        <p:nvGrpSpPr>
          <p:cNvPr id="37" name="组合 54"/>
          <p:cNvGrpSpPr/>
          <p:nvPr/>
        </p:nvGrpSpPr>
        <p:grpSpPr bwMode="auto">
          <a:xfrm>
            <a:off x="4149550" y="2379666"/>
            <a:ext cx="552419" cy="552620"/>
            <a:chOff x="2307521" y="2283162"/>
            <a:chExt cx="551398" cy="551398"/>
          </a:xfrm>
        </p:grpSpPr>
        <p:sp>
          <p:nvSpPr>
            <p:cNvPr id="38" name="矩形 37"/>
            <p:cNvSpPr/>
            <p:nvPr/>
          </p:nvSpPr>
          <p:spPr>
            <a:xfrm>
              <a:off x="2307521" y="2283162"/>
              <a:ext cx="551398" cy="551398"/>
            </a:xfrm>
            <a:prstGeom prst="rect">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
          <p:nvSpPr>
            <p:cNvPr id="39" name="五角星 38"/>
            <p:cNvSpPr/>
            <p:nvPr/>
          </p:nvSpPr>
          <p:spPr>
            <a:xfrm>
              <a:off x="2456462" y="2427350"/>
              <a:ext cx="253516" cy="255100"/>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grpSp>
      <p:sp>
        <p:nvSpPr>
          <p:cNvPr id="40" name="文本框 12"/>
          <p:cNvSpPr txBox="1">
            <a:spLocks noChangeArrowheads="1"/>
          </p:cNvSpPr>
          <p:nvPr/>
        </p:nvSpPr>
        <p:spPr bwMode="auto">
          <a:xfrm>
            <a:off x="-493688" y="236846"/>
            <a:ext cx="4064705"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zh-CN" altLang="en-US" sz="2400" b="1" kern="100" dirty="0">
                <a:solidFill>
                  <a:schemeClr val="tx1">
                    <a:lumMod val="50000"/>
                    <a:lumOff val="50000"/>
                  </a:schemeClr>
                </a:solidFill>
                <a:latin typeface="方正兰亭超细黑简体" pitchFamily="2" charset="-122"/>
                <a:ea typeface="方正兰亭超细黑简体" pitchFamily="2" charset="-122"/>
                <a:cs typeface="Times New Roman" panose="02020603050405020304" pitchFamily="18" charset="0"/>
              </a:rPr>
              <a:t>功能和意义</a:t>
            </a:r>
          </a:p>
        </p:txBody>
      </p:sp>
      <p:sp>
        <p:nvSpPr>
          <p:cNvPr id="16" name="TextBox 170"/>
          <p:cNvSpPr txBox="1"/>
          <p:nvPr/>
        </p:nvSpPr>
        <p:spPr>
          <a:xfrm>
            <a:off x="1062497" y="3656339"/>
            <a:ext cx="1728162" cy="271743"/>
          </a:xfrm>
          <a:prstGeom prst="rect">
            <a:avLst/>
          </a:prstGeom>
          <a:noFill/>
        </p:spPr>
        <p:txBody>
          <a:bodyPr wrap="square" lIns="68582" tIns="34291" rIns="68582" bIns="34291" rtlCol="0">
            <a:spAutoFit/>
          </a:bodyPr>
          <a:lstStyle/>
          <a:p>
            <a:pPr algn="r">
              <a:lnSpc>
                <a:spcPct val="120000"/>
              </a:lnSpc>
            </a:pPr>
            <a:r>
              <a:rPr lang="zh-CN" altLang="en-US" sz="12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及时更新</a:t>
            </a:r>
          </a:p>
        </p:txBody>
      </p:sp>
      <p:sp>
        <p:nvSpPr>
          <p:cNvPr id="18" name="文本框 17"/>
          <p:cNvSpPr txBox="1"/>
          <p:nvPr/>
        </p:nvSpPr>
        <p:spPr>
          <a:xfrm>
            <a:off x="287524" y="4033900"/>
            <a:ext cx="2736304" cy="230832"/>
          </a:xfrm>
          <a:prstGeom prst="rect">
            <a:avLst/>
          </a:prstGeom>
          <a:noFill/>
        </p:spPr>
        <p:txBody>
          <a:bodyPr wrap="square" rtlCol="0">
            <a:spAutoFit/>
          </a:bodyPr>
          <a:lstStyle/>
          <a:p>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cs typeface="+mn-ea"/>
              </a:rPr>
              <a:t>每日定期更新资讯。以便于给用户提供新鲜资讯。</a:t>
            </a:r>
          </a:p>
        </p:txBody>
      </p:sp>
      <p:sp>
        <p:nvSpPr>
          <p:cNvPr id="11" name="TextBox 10"/>
          <p:cNvSpPr txBox="1"/>
          <p:nvPr/>
        </p:nvSpPr>
        <p:spPr>
          <a:xfrm>
            <a:off x="5806821" y="1233107"/>
            <a:ext cx="3113100" cy="1200329"/>
          </a:xfrm>
          <a:prstGeom prst="rect">
            <a:avLst/>
          </a:prstGeom>
          <a:noFill/>
        </p:spPr>
        <p:txBody>
          <a:bodyPr wrap="square" rtlCol="0">
            <a:spAutoFit/>
          </a:bodyPr>
          <a:lstStyle/>
          <a:p>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mn-ea"/>
              </a:rPr>
              <a:t>利用组内开发的爬虫脚本在各大科技期刊和新闻媒体中抓取最新的热门消息存入后台的数据库。在小程序方面做好分类显示和一定的美化工作，在接收到用户的请求后，去数据库内提取相应的数据，在小程序界面中进行展示</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cs typeface="+mn-ea"/>
              </a:rPr>
              <a:t>。</a:t>
            </a:r>
          </a:p>
        </p:txBody>
      </p:sp>
      <p:sp>
        <p:nvSpPr>
          <p:cNvPr id="31" name="矩形 3"/>
          <p:cNvSpPr>
            <a:spLocks noChangeArrowheads="1"/>
          </p:cNvSpPr>
          <p:nvPr/>
        </p:nvSpPr>
        <p:spPr bwMode="auto">
          <a:xfrm>
            <a:off x="6438832" y="675428"/>
            <a:ext cx="1513463" cy="335677"/>
          </a:xfrm>
          <a:prstGeom prst="rect">
            <a:avLst/>
          </a:prstGeom>
          <a:solidFill>
            <a:schemeClr val="accent1"/>
          </a:solidFill>
          <a:ln>
            <a:noFill/>
          </a:ln>
        </p:spPr>
        <p:txBody>
          <a:bodyPr lIns="65032" tIns="32516" rIns="65032" bIns="32516">
            <a:spAutoFit/>
          </a:bodyPr>
          <a:lstStyle>
            <a:lvl1pPr>
              <a:spcBef>
                <a:spcPct val="20000"/>
              </a:spcBef>
              <a:buFont typeface="Arial" panose="020B0604020202020204" pitchFamily="34" charset="0"/>
              <a:buChar char="•"/>
              <a:defRPr sz="3200">
                <a:solidFill>
                  <a:schemeClr val="tx1"/>
                </a:solidFill>
                <a:latin typeface="Arial Narrow"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9pPr>
          </a:lstStyle>
          <a:p>
            <a:pPr algn="ctr">
              <a:lnSpc>
                <a:spcPct val="120000"/>
              </a:lnSpc>
              <a:buNone/>
            </a:pPr>
            <a:r>
              <a:rPr lang="zh-CN" altLang="en-US" sz="1600" dirty="0">
                <a:solidFill>
                  <a:schemeClr val="bg1"/>
                </a:solidFill>
                <a:latin typeface="Arial" panose="020B0604020202020204" pitchFamily="34" charset="0"/>
                <a:cs typeface="+mn-ea"/>
                <a:sym typeface="Arial" panose="020B0604020202020204" pitchFamily="34" charset="0"/>
              </a:rPr>
              <a:t>大致思路</a:t>
            </a:r>
            <a:endParaRPr lang="en-US" altLang="zh-CN" sz="1600" dirty="0">
              <a:solidFill>
                <a:schemeClr val="bg1"/>
              </a:solidFill>
              <a:latin typeface="Arial" panose="020B0604020202020204" pitchFamily="34" charset="0"/>
              <a:cs typeface="+mn-ea"/>
              <a:sym typeface="Arial" panose="020B0604020202020204" pitchFamily="34" charset="0"/>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 calcmode="lin" valueType="num">
                                      <p:cBhvr>
                                        <p:cTn id="9" dur="500" fill="hold"/>
                                        <p:tgtEl>
                                          <p:spTgt spid="10"/>
                                        </p:tgtEl>
                                        <p:attrNameLst>
                                          <p:attrName>ppt_x</p:attrName>
                                        </p:attrNameLst>
                                      </p:cBhvr>
                                      <p:tavLst>
                                        <p:tav tm="0">
                                          <p:val>
                                            <p:fltVal val="0.5"/>
                                          </p:val>
                                        </p:tav>
                                        <p:tav tm="100000">
                                          <p:val>
                                            <p:strVal val="#ppt_x"/>
                                          </p:val>
                                        </p:tav>
                                      </p:tavLst>
                                    </p:anim>
                                    <p:anim calcmode="lin" valueType="num">
                                      <p:cBhvr>
                                        <p:cTn id="10" dur="500" fill="hold"/>
                                        <p:tgtEl>
                                          <p:spTgt spid="10"/>
                                        </p:tgtEl>
                                        <p:attrNameLst>
                                          <p:attrName>ppt_y</p:attrName>
                                        </p:attrNameLst>
                                      </p:cBhvr>
                                      <p:tavLst>
                                        <p:tav tm="0">
                                          <p:val>
                                            <p:fltVal val="0.5"/>
                                          </p:val>
                                        </p:tav>
                                        <p:tav tm="100000">
                                          <p:val>
                                            <p:strVal val="#ppt_y"/>
                                          </p:val>
                                        </p:tav>
                                      </p:tavLst>
                                    </p:anim>
                                  </p:childTnLst>
                                </p:cTn>
                              </p:par>
                              <p:par>
                                <p:cTn id="11" presetID="53" presetClass="entr" presetSubtype="16" fill="hold" nodeType="withEffect">
                                  <p:stCondLst>
                                    <p:cond delay="1700"/>
                                  </p:stCondLst>
                                  <p:childTnLst>
                                    <p:set>
                                      <p:cBhvr>
                                        <p:cTn id="12" dur="1" fill="hold">
                                          <p:stCondLst>
                                            <p:cond delay="0"/>
                                          </p:stCondLst>
                                        </p:cTn>
                                        <p:tgtEl>
                                          <p:spTgt spid="37"/>
                                        </p:tgtEl>
                                        <p:attrNameLst>
                                          <p:attrName>style.visibility</p:attrName>
                                        </p:attrNameLst>
                                      </p:cBhvr>
                                      <p:to>
                                        <p:strVal val="visible"/>
                                      </p:to>
                                    </p:set>
                                    <p:anim calcmode="lin" valueType="num">
                                      <p:cBhvr>
                                        <p:cTn id="13" dur="750" fill="hold"/>
                                        <p:tgtEl>
                                          <p:spTgt spid="37"/>
                                        </p:tgtEl>
                                        <p:attrNameLst>
                                          <p:attrName>ppt_w</p:attrName>
                                        </p:attrNameLst>
                                      </p:cBhvr>
                                      <p:tavLst>
                                        <p:tav tm="0">
                                          <p:val>
                                            <p:fltVal val="0"/>
                                          </p:val>
                                        </p:tav>
                                        <p:tav tm="100000">
                                          <p:val>
                                            <p:strVal val="#ppt_w"/>
                                          </p:val>
                                        </p:tav>
                                      </p:tavLst>
                                    </p:anim>
                                    <p:anim calcmode="lin" valueType="num">
                                      <p:cBhvr>
                                        <p:cTn id="14" dur="750" fill="hold"/>
                                        <p:tgtEl>
                                          <p:spTgt spid="37"/>
                                        </p:tgtEl>
                                        <p:attrNameLst>
                                          <p:attrName>ppt_h</p:attrName>
                                        </p:attrNameLst>
                                      </p:cBhvr>
                                      <p:tavLst>
                                        <p:tav tm="0">
                                          <p:val>
                                            <p:fltVal val="0"/>
                                          </p:val>
                                        </p:tav>
                                        <p:tav tm="100000">
                                          <p:val>
                                            <p:strVal val="#ppt_h"/>
                                          </p:val>
                                        </p:tav>
                                      </p:tavLst>
                                    </p:anim>
                                    <p:animEffect transition="in" filter="fade">
                                      <p:cBhvr>
                                        <p:cTn id="15" dur="750"/>
                                        <p:tgtEl>
                                          <p:spTgt spid="37"/>
                                        </p:tgtEl>
                                      </p:cBhvr>
                                    </p:animEffect>
                                  </p:childTnLst>
                                </p:cTn>
                              </p:par>
                            </p:childTnLst>
                          </p:cTn>
                        </p:par>
                        <p:par>
                          <p:cTn id="16" fill="hold">
                            <p:stCondLst>
                              <p:cond delay="500"/>
                            </p:stCondLst>
                            <p:childTnLst>
                              <p:par>
                                <p:cTn id="17" presetID="53" presetClass="entr" presetSubtype="16" fill="hold" grpId="0" nodeType="afterEffect">
                                  <p:stCondLst>
                                    <p:cond delay="0"/>
                                  </p:stCondLst>
                                  <p:childTnLst>
                                    <p:set>
                                      <p:cBhvr>
                                        <p:cTn id="18" dur="1" fill="hold">
                                          <p:stCondLst>
                                            <p:cond delay="0"/>
                                          </p:stCondLst>
                                        </p:cTn>
                                        <p:tgtEl>
                                          <p:spTgt spid="40"/>
                                        </p:tgtEl>
                                        <p:attrNameLst>
                                          <p:attrName>style.visibility</p:attrName>
                                        </p:attrNameLst>
                                      </p:cBhvr>
                                      <p:to>
                                        <p:strVal val="visible"/>
                                      </p:to>
                                    </p:set>
                                    <p:anim calcmode="lin" valueType="num">
                                      <p:cBhvr>
                                        <p:cTn id="19" dur="500" fill="hold"/>
                                        <p:tgtEl>
                                          <p:spTgt spid="40"/>
                                        </p:tgtEl>
                                        <p:attrNameLst>
                                          <p:attrName>ppt_w</p:attrName>
                                        </p:attrNameLst>
                                      </p:cBhvr>
                                      <p:tavLst>
                                        <p:tav tm="0">
                                          <p:val>
                                            <p:fltVal val="0"/>
                                          </p:val>
                                        </p:tav>
                                        <p:tav tm="100000">
                                          <p:val>
                                            <p:strVal val="#ppt_w"/>
                                          </p:val>
                                        </p:tav>
                                      </p:tavLst>
                                    </p:anim>
                                    <p:anim calcmode="lin" valueType="num">
                                      <p:cBhvr>
                                        <p:cTn id="20" dur="500" fill="hold"/>
                                        <p:tgtEl>
                                          <p:spTgt spid="40"/>
                                        </p:tgtEl>
                                        <p:attrNameLst>
                                          <p:attrName>ppt_h</p:attrName>
                                        </p:attrNameLst>
                                      </p:cBhvr>
                                      <p:tavLst>
                                        <p:tav tm="0">
                                          <p:val>
                                            <p:fltVal val="0"/>
                                          </p:val>
                                        </p:tav>
                                        <p:tav tm="100000">
                                          <p:val>
                                            <p:strVal val="#ppt_h"/>
                                          </p:val>
                                        </p:tav>
                                      </p:tavLst>
                                    </p:anim>
                                    <p:animEffect transition="in" filter="fade">
                                      <p:cBhvr>
                                        <p:cTn id="21" dur="500"/>
                                        <p:tgtEl>
                                          <p:spTgt spid="40"/>
                                        </p:tgtEl>
                                      </p:cBhvr>
                                    </p:animEffect>
                                  </p:childTnLst>
                                </p:cTn>
                              </p:par>
                            </p:childTnLst>
                          </p:cTn>
                        </p:par>
                        <p:par>
                          <p:cTn id="22" fill="hold">
                            <p:stCondLst>
                              <p:cond delay="1000"/>
                            </p:stCondLst>
                            <p:childTnLst>
                              <p:par>
                                <p:cTn id="23" presetID="35" presetClass="path" presetSubtype="0" accel="50000" decel="50000" fill="hold" grpId="1" nodeType="afterEffect">
                                  <p:stCondLst>
                                    <p:cond delay="0"/>
                                  </p:stCondLst>
                                  <p:childTnLst>
                                    <p:animMotion origin="layout" path="M 0 -4.07407E-6 L 0.34896 -4.07407E-6 " pathEditMode="relative" rAng="0" ptsTypes="AA">
                                      <p:cBhvr>
                                        <p:cTn id="24" dur="1000" spd="-100000" fill="hold"/>
                                        <p:tgtEl>
                                          <p:spTgt spid="40"/>
                                        </p:tgtEl>
                                        <p:attrNameLst>
                                          <p:attrName>ppt_x</p:attrName>
                                          <p:attrName>ppt_y</p:attrName>
                                        </p:attrNameLst>
                                      </p:cBhvr>
                                      <p:rCtr x="17448" y="0"/>
                                    </p:animMotion>
                                  </p:childTnLst>
                                </p:cTn>
                              </p:par>
                            </p:childTnLst>
                          </p:cTn>
                        </p:par>
                        <p:par>
                          <p:cTn id="25" fill="hold">
                            <p:stCondLst>
                              <p:cond delay="2000"/>
                            </p:stCondLst>
                            <p:childTnLst>
                              <p:par>
                                <p:cTn id="26" presetID="1" presetClass="entr" presetSubtype="0" fill="hold" nodeType="afterEffect">
                                  <p:stCondLst>
                                    <p:cond delay="0"/>
                                  </p:stCondLst>
                                  <p:childTnLst>
                                    <p:set>
                                      <p:cBhvr>
                                        <p:cTn id="27" dur="1" fill="hold">
                                          <p:stCondLst>
                                            <p:cond delay="0"/>
                                          </p:stCondLst>
                                        </p:cTn>
                                        <p:tgtEl>
                                          <p:spTgt spid="25">
                                            <p:txEl>
                                              <p:pRg st="0" end="0"/>
                                            </p:txEl>
                                          </p:spTgt>
                                        </p:tgtEl>
                                        <p:attrNameLst>
                                          <p:attrName>style.visibility</p:attrName>
                                        </p:attrNameLst>
                                      </p:cBhvr>
                                      <p:to>
                                        <p:strVal val="visible"/>
                                      </p:to>
                                    </p:set>
                                  </p:childTnLst>
                                </p:cTn>
                              </p:par>
                            </p:childTnLst>
                          </p:cTn>
                        </p:par>
                        <p:par>
                          <p:cTn id="28" fill="hold">
                            <p:stCondLst>
                              <p:cond delay="2000"/>
                            </p:stCondLst>
                            <p:childTnLst>
                              <p:par>
                                <p:cTn id="29" presetID="1" presetClass="entr" presetSubtype="0" fill="hold" grpId="0" nodeType="after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par>
                          <p:cTn id="31" fill="hold">
                            <p:stCondLst>
                              <p:cond delay="2000"/>
                            </p:stCondLst>
                            <p:childTnLst>
                              <p:par>
                                <p:cTn id="32" presetID="1" presetClass="entr" presetSubtype="0" fill="hold" grpId="0" nodeType="afterEffect">
                                  <p:stCondLst>
                                    <p:cond delay="0"/>
                                  </p:stCondLst>
                                  <p:childTnLst>
                                    <p:set>
                                      <p:cBhvr>
                                        <p:cTn id="33" dur="1" fill="hold">
                                          <p:stCondLst>
                                            <p:cond delay="0"/>
                                          </p:stCondLst>
                                        </p:cTn>
                                        <p:tgtEl>
                                          <p:spTgt spid="29"/>
                                        </p:tgtEl>
                                        <p:attrNameLst>
                                          <p:attrName>style.visibility</p:attrName>
                                        </p:attrNameLst>
                                      </p:cBhvr>
                                      <p:to>
                                        <p:strVal val="visible"/>
                                      </p:to>
                                    </p:set>
                                  </p:childTnLst>
                                </p:cTn>
                              </p:par>
                            </p:childTnLst>
                          </p:cTn>
                        </p:par>
                        <p:par>
                          <p:cTn id="34" fill="hold">
                            <p:stCondLst>
                              <p:cond delay="2000"/>
                            </p:stCondLst>
                            <p:childTnLst>
                              <p:par>
                                <p:cTn id="35" presetID="1" presetClass="entr" presetSubtype="0" fill="hold" grpId="0" nodeType="after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8">
                                            <p:txEl>
                                              <p:pRg st="0" end="0"/>
                                            </p:txEl>
                                          </p:spTgt>
                                        </p:tgtEl>
                                        <p:attrNameLst>
                                          <p:attrName>style.visibility</p:attrName>
                                        </p:attrNameLst>
                                      </p:cBhvr>
                                      <p:to>
                                        <p:strVal val="visible"/>
                                      </p:to>
                                    </p:set>
                                  </p:childTnLst>
                                </p:cTn>
                              </p:par>
                            </p:childTnLst>
                          </p:cTn>
                        </p:par>
                        <p:par>
                          <p:cTn id="53" fill="hold">
                            <p:stCondLst>
                              <p:cond delay="0"/>
                            </p:stCondLst>
                            <p:childTnLst>
                              <p:par>
                                <p:cTn id="54" presetID="16" presetClass="entr" presetSubtype="21" fill="hold" grpId="0" nodeType="after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barn(inVertical)">
                                      <p:cBhvr>
                                        <p:cTn id="56" dur="500"/>
                                        <p:tgtEl>
                                          <p:spTgt spid="31"/>
                                        </p:tgtEl>
                                      </p:cBhvr>
                                    </p:animEffect>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fade">
                                      <p:cBhvr>
                                        <p:cTn id="61" dur="1000"/>
                                        <p:tgtEl>
                                          <p:spTgt spid="11"/>
                                        </p:tgtEl>
                                      </p:cBhvr>
                                    </p:animEffect>
                                    <p:anim calcmode="lin" valueType="num">
                                      <p:cBhvr>
                                        <p:cTn id="62" dur="1000" fill="hold"/>
                                        <p:tgtEl>
                                          <p:spTgt spid="11"/>
                                        </p:tgtEl>
                                        <p:attrNameLst>
                                          <p:attrName>ppt_x</p:attrName>
                                        </p:attrNameLst>
                                      </p:cBhvr>
                                      <p:tavLst>
                                        <p:tav tm="0">
                                          <p:val>
                                            <p:strVal val="#ppt_x"/>
                                          </p:val>
                                        </p:tav>
                                        <p:tav tm="100000">
                                          <p:val>
                                            <p:strVal val="#ppt_x"/>
                                          </p:val>
                                        </p:tav>
                                      </p:tavLst>
                                    </p:anim>
                                    <p:anim calcmode="lin" valueType="num">
                                      <p:cBhvr>
                                        <p:cTn id="6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fade">
                                      <p:cBhvr>
                                        <p:cTn id="68" dur="1000"/>
                                        <p:tgtEl>
                                          <p:spTgt spid="24"/>
                                        </p:tgtEl>
                                      </p:cBhvr>
                                    </p:animEffect>
                                    <p:anim calcmode="lin" valueType="num">
                                      <p:cBhvr>
                                        <p:cTn id="69" dur="1000" fill="hold"/>
                                        <p:tgtEl>
                                          <p:spTgt spid="24"/>
                                        </p:tgtEl>
                                        <p:attrNameLst>
                                          <p:attrName>ppt_x</p:attrName>
                                        </p:attrNameLst>
                                      </p:cBhvr>
                                      <p:tavLst>
                                        <p:tav tm="0">
                                          <p:val>
                                            <p:strVal val="#ppt_x"/>
                                          </p:val>
                                        </p:tav>
                                        <p:tav tm="100000">
                                          <p:val>
                                            <p:strVal val="#ppt_x"/>
                                          </p:val>
                                        </p:tav>
                                      </p:tavLst>
                                    </p:anim>
                                    <p:anim calcmode="lin" valueType="num">
                                      <p:cBhvr>
                                        <p:cTn id="70" dur="1000" fill="hold"/>
                                        <p:tgtEl>
                                          <p:spTgt spid="24"/>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34"/>
                                        </p:tgtEl>
                                        <p:attrNameLst>
                                          <p:attrName>style.visibility</p:attrName>
                                        </p:attrNameLst>
                                      </p:cBhvr>
                                      <p:to>
                                        <p:strVal val="visible"/>
                                      </p:to>
                                    </p:set>
                                    <p:animEffect transition="in" filter="fade">
                                      <p:cBhvr>
                                        <p:cTn id="73" dur="1000"/>
                                        <p:tgtEl>
                                          <p:spTgt spid="34"/>
                                        </p:tgtEl>
                                      </p:cBhvr>
                                    </p:animEffect>
                                    <p:anim calcmode="lin" valueType="num">
                                      <p:cBhvr>
                                        <p:cTn id="74" dur="1000" fill="hold"/>
                                        <p:tgtEl>
                                          <p:spTgt spid="34"/>
                                        </p:tgtEl>
                                        <p:attrNameLst>
                                          <p:attrName>ppt_x</p:attrName>
                                        </p:attrNameLst>
                                      </p:cBhvr>
                                      <p:tavLst>
                                        <p:tav tm="0">
                                          <p:val>
                                            <p:strVal val="#ppt_x"/>
                                          </p:val>
                                        </p:tav>
                                        <p:tav tm="100000">
                                          <p:val>
                                            <p:strVal val="#ppt_x"/>
                                          </p:val>
                                        </p:tav>
                                      </p:tavLst>
                                    </p:anim>
                                    <p:anim calcmode="lin" valueType="num">
                                      <p:cBhvr>
                                        <p:cTn id="75"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P spid="29" grpId="0"/>
      <p:bldP spid="29" grpId="1"/>
      <p:bldP spid="34" grpId="0"/>
      <p:bldP spid="24" grpId="0" animBg="1"/>
      <p:bldP spid="40" grpId="0"/>
      <p:bldP spid="40" grpId="1"/>
      <p:bldP spid="16" grpId="0"/>
      <p:bldP spid="16" grpId="1"/>
      <p:bldP spid="11" grpId="0"/>
      <p:bldP spid="3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2"/>
          <p:cNvSpPr txBox="1">
            <a:spLocks noChangeArrowheads="1"/>
          </p:cNvSpPr>
          <p:nvPr/>
        </p:nvSpPr>
        <p:spPr bwMode="auto">
          <a:xfrm>
            <a:off x="2555776" y="3510355"/>
            <a:ext cx="4064705" cy="5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zh-CN" altLang="en-US" sz="2800" b="1" kern="100" dirty="0">
                <a:solidFill>
                  <a:schemeClr val="tx1">
                    <a:lumMod val="50000"/>
                    <a:lumOff val="50000"/>
                  </a:schemeClr>
                </a:solidFill>
                <a:latin typeface="方正兰亭超细黑简体" pitchFamily="2" charset="-122"/>
                <a:ea typeface="方正兰亭超细黑简体" pitchFamily="2" charset="-122"/>
                <a:cs typeface="Times New Roman" panose="02020603050405020304" pitchFamily="18" charset="0"/>
              </a:rPr>
              <a:t>大致实施计划和过程</a:t>
            </a:r>
          </a:p>
        </p:txBody>
      </p:sp>
      <p:sp>
        <p:nvSpPr>
          <p:cNvPr id="26" name="文本框 12"/>
          <p:cNvSpPr txBox="1">
            <a:spLocks noChangeArrowheads="1"/>
          </p:cNvSpPr>
          <p:nvPr/>
        </p:nvSpPr>
        <p:spPr bwMode="auto">
          <a:xfrm>
            <a:off x="4824028" y="2270428"/>
            <a:ext cx="1007297" cy="1453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9000" dirty="0">
                <a:solidFill>
                  <a:schemeClr val="tx1">
                    <a:lumMod val="50000"/>
                    <a:lumOff val="50000"/>
                  </a:schemeClr>
                </a:solidFill>
                <a:latin typeface="AgencyFB" panose="02000806040000020003" pitchFamily="2" charset="0"/>
                <a:ea typeface="微软雅黑" panose="020B0503020204020204" pitchFamily="34" charset="-122"/>
              </a:rPr>
              <a:t>4</a:t>
            </a:r>
          </a:p>
        </p:txBody>
      </p:sp>
      <p:pic>
        <p:nvPicPr>
          <p:cNvPr id="9" name="图片 8"/>
          <p:cNvPicPr>
            <a:picLocks noChangeAspect="1"/>
          </p:cNvPicPr>
          <p:nvPr/>
        </p:nvPicPr>
        <p:blipFill>
          <a:blip r:embed="rId5" cstate="screen"/>
          <a:srcRect/>
          <a:stretch>
            <a:fillRect/>
          </a:stretch>
        </p:blipFill>
        <p:spPr>
          <a:xfrm flipH="1">
            <a:off x="2159732" y="0"/>
            <a:ext cx="2088232" cy="3040091"/>
          </a:xfrm>
          <a:prstGeom prst="rect">
            <a:avLst/>
          </a:prstGeom>
        </p:spPr>
      </p:pic>
      <p:sp>
        <p:nvSpPr>
          <p:cNvPr id="10" name="PA_半闭框 7"/>
          <p:cNvSpPr/>
          <p:nvPr>
            <p:custDataLst>
              <p:tags r:id="rId1"/>
            </p:custDataLst>
          </p:nvPr>
        </p:nvSpPr>
        <p:spPr>
          <a:xfrm flipH="1">
            <a:off x="4463987" y="2320516"/>
            <a:ext cx="1296144" cy="720080"/>
          </a:xfrm>
          <a:prstGeom prst="halfFrame">
            <a:avLst>
              <a:gd name="adj1" fmla="val 889"/>
              <a:gd name="adj2" fmla="val 1333"/>
            </a:avLst>
          </a:prstGeom>
          <a:solidFill>
            <a:srgbClr val="6568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PA_文本框 6"/>
          <p:cNvSpPr txBox="1"/>
          <p:nvPr>
            <p:custDataLst>
              <p:tags r:id="rId2"/>
            </p:custDataLst>
          </p:nvPr>
        </p:nvSpPr>
        <p:spPr>
          <a:xfrm>
            <a:off x="467544" y="4480756"/>
            <a:ext cx="3852428" cy="368755"/>
          </a:xfrm>
          <a:prstGeom prst="rect">
            <a:avLst/>
          </a:prstGeom>
          <a:noFill/>
        </p:spPr>
        <p:txBody>
          <a:bodyPr wrap="square" rtlCol="0" anchor="ctr">
            <a:spAutoFit/>
          </a:bodyPr>
          <a:lstStyle/>
          <a:p>
            <a:pPr>
              <a:lnSpc>
                <a:spcPct val="120000"/>
              </a:lnSpc>
            </a:pPr>
            <a:r>
              <a:rPr lang="zh-CN" altLang="en-US" sz="1600" b="1" dirty="0">
                <a:latin typeface="等线" panose="02010600030101010101" pitchFamily="2" charset="-122"/>
                <a:ea typeface="等线" panose="02010600030101010101" pitchFamily="2" charset="-122"/>
              </a:rPr>
              <a:t>面向计算机领域的资讯集合小程序</a:t>
            </a:r>
            <a:endParaRPr lang="zh-CN" altLang="en-US" sz="1600" b="1" dirty="0">
              <a:solidFill>
                <a:schemeClr val="accent1"/>
              </a:solidFill>
              <a:latin typeface="等线" panose="02010600030101010101" pitchFamily="2" charset="-122"/>
              <a:ea typeface="等线" panose="02010600030101010101" pitchFamily="2" charset="-122"/>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p:cTn id="13" dur="250" fill="hold"/>
                                        <p:tgtEl>
                                          <p:spTgt spid="26"/>
                                        </p:tgtEl>
                                        <p:attrNameLst>
                                          <p:attrName>ppt_w</p:attrName>
                                        </p:attrNameLst>
                                      </p:cBhvr>
                                      <p:tavLst>
                                        <p:tav tm="0">
                                          <p:val>
                                            <p:fltVal val="0"/>
                                          </p:val>
                                        </p:tav>
                                        <p:tav tm="100000">
                                          <p:val>
                                            <p:strVal val="#ppt_w"/>
                                          </p:val>
                                        </p:tav>
                                      </p:tavLst>
                                    </p:anim>
                                    <p:anim calcmode="lin" valueType="num">
                                      <p:cBhvr>
                                        <p:cTn id="14" dur="250" fill="hold"/>
                                        <p:tgtEl>
                                          <p:spTgt spid="26"/>
                                        </p:tgtEl>
                                        <p:attrNameLst>
                                          <p:attrName>ppt_h</p:attrName>
                                        </p:attrNameLst>
                                      </p:cBhvr>
                                      <p:tavLst>
                                        <p:tav tm="0">
                                          <p:val>
                                            <p:fltVal val="0"/>
                                          </p:val>
                                        </p:tav>
                                        <p:tav tm="100000">
                                          <p:val>
                                            <p:strVal val="#ppt_h"/>
                                          </p:val>
                                        </p:tav>
                                      </p:tavLst>
                                    </p:anim>
                                    <p:animEffect transition="in" filter="fade">
                                      <p:cBhvr>
                                        <p:cTn id="15" dur="250"/>
                                        <p:tgtEl>
                                          <p:spTgt spid="26"/>
                                        </p:tgtEl>
                                      </p:cBhvr>
                                    </p:animEffect>
                                  </p:childTnLst>
                                </p:cTn>
                              </p:par>
                            </p:childTnLst>
                          </p:cTn>
                        </p:par>
                        <p:par>
                          <p:cTn id="16" fill="hold">
                            <p:stCondLst>
                              <p:cond delay="1500"/>
                            </p:stCondLst>
                            <p:childTnLst>
                              <p:par>
                                <p:cTn id="17" presetID="6" presetClass="emph" presetSubtype="0" decel="100000" fill="hold" grpId="1" nodeType="afterEffect">
                                  <p:stCondLst>
                                    <p:cond delay="0"/>
                                  </p:stCondLst>
                                  <p:childTnLst>
                                    <p:animScale>
                                      <p:cBhvr>
                                        <p:cTn id="18" dur="250" fill="hold"/>
                                        <p:tgtEl>
                                          <p:spTgt spid="26"/>
                                        </p:tgtEl>
                                      </p:cBhvr>
                                      <p:by x="120000" y="120000"/>
                                    </p:animScale>
                                  </p:childTnLst>
                                </p:cTn>
                              </p:par>
                            </p:childTnLst>
                          </p:cTn>
                        </p:par>
                        <p:par>
                          <p:cTn id="19" fill="hold">
                            <p:stCondLst>
                              <p:cond delay="2000"/>
                            </p:stCondLst>
                            <p:childTnLst>
                              <p:par>
                                <p:cTn id="20" presetID="6" presetClass="emph" presetSubtype="0" decel="100000" fill="hold" grpId="2" nodeType="afterEffect">
                                  <p:stCondLst>
                                    <p:cond delay="0"/>
                                  </p:stCondLst>
                                  <p:childTnLst>
                                    <p:animScale>
                                      <p:cBhvr>
                                        <p:cTn id="21" dur="250" fill="hold"/>
                                        <p:tgtEl>
                                          <p:spTgt spid="26"/>
                                        </p:tgtEl>
                                      </p:cBhvr>
                                      <p:by x="83000" y="83000"/>
                                    </p:animScale>
                                  </p:childTnLst>
                                </p:cTn>
                              </p:par>
                            </p:childTnLst>
                          </p:cTn>
                        </p:par>
                        <p:par>
                          <p:cTn id="22" fill="hold">
                            <p:stCondLst>
                              <p:cond delay="2500"/>
                            </p:stCondLst>
                            <p:childTnLst>
                              <p:par>
                                <p:cTn id="23" presetID="53" presetClass="entr" presetSubtype="16"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par>
                          <p:cTn id="28" fill="hold">
                            <p:stCondLst>
                              <p:cond delay="3000"/>
                            </p:stCondLst>
                            <p:childTnLst>
                              <p:par>
                                <p:cTn id="29" presetID="35" presetClass="path" presetSubtype="0" accel="50000" decel="50000" fill="hold" grpId="1" nodeType="afterEffect">
                                  <p:stCondLst>
                                    <p:cond delay="0"/>
                                  </p:stCondLst>
                                  <p:childTnLst>
                                    <p:animMotion origin="layout" path="M 0 -4.07407E-6 L 0.34896 -4.07407E-6 " pathEditMode="relative" rAng="0" ptsTypes="AA">
                                      <p:cBhvr>
                                        <p:cTn id="30" dur="1000" spd="-100000" fill="hold"/>
                                        <p:tgtEl>
                                          <p:spTgt spid="15"/>
                                        </p:tgtEl>
                                        <p:attrNameLst>
                                          <p:attrName>ppt_x</p:attrName>
                                          <p:attrName>ppt_y</p:attrName>
                                        </p:attrNameLst>
                                      </p:cBhvr>
                                      <p:rCtr x="17448" y="0"/>
                                    </p:animMotion>
                                  </p:childTnLst>
                                </p:cTn>
                              </p:par>
                            </p:childTnLst>
                          </p:cTn>
                        </p:par>
                        <p:par>
                          <p:cTn id="31" fill="hold">
                            <p:stCondLst>
                              <p:cond delay="4000"/>
                            </p:stCondLst>
                            <p:childTnLst>
                              <p:par>
                                <p:cTn id="32" presetID="2" presetClass="entr" presetSubtype="8"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2000" fill="hold"/>
                                        <p:tgtEl>
                                          <p:spTgt spid="10"/>
                                        </p:tgtEl>
                                        <p:attrNameLst>
                                          <p:attrName>ppt_x</p:attrName>
                                        </p:attrNameLst>
                                      </p:cBhvr>
                                      <p:tavLst>
                                        <p:tav tm="0">
                                          <p:val>
                                            <p:strVal val="0-#ppt_w/2"/>
                                          </p:val>
                                        </p:tav>
                                        <p:tav tm="100000">
                                          <p:val>
                                            <p:strVal val="#ppt_x"/>
                                          </p:val>
                                        </p:tav>
                                      </p:tavLst>
                                    </p:anim>
                                    <p:anim calcmode="lin" valueType="num">
                                      <p:cBhvr additive="base">
                                        <p:cTn id="35" dur="2000" fill="hold"/>
                                        <p:tgtEl>
                                          <p:spTgt spid="10"/>
                                        </p:tgtEl>
                                        <p:attrNameLst>
                                          <p:attrName>ppt_y</p:attrName>
                                        </p:attrNameLst>
                                      </p:cBhvr>
                                      <p:tavLst>
                                        <p:tav tm="0">
                                          <p:val>
                                            <p:strVal val="#ppt_y"/>
                                          </p:val>
                                        </p:tav>
                                        <p:tav tm="100000">
                                          <p:val>
                                            <p:strVal val="#ppt_y"/>
                                          </p:val>
                                        </p:tav>
                                      </p:tavLst>
                                    </p:anim>
                                  </p:childTnLst>
                                </p:cTn>
                              </p:par>
                            </p:childTnLst>
                          </p:cTn>
                        </p:par>
                        <p:par>
                          <p:cTn id="36" fill="hold">
                            <p:stCondLst>
                              <p:cond delay="6000"/>
                            </p:stCondLst>
                            <p:childTnLst>
                              <p:par>
                                <p:cTn id="37" presetID="53" presetClass="entr" presetSubtype="16" fill="hold" grpId="0" nodeType="after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p:cTn id="39" dur="1000" fill="hold"/>
                                        <p:tgtEl>
                                          <p:spTgt spid="7"/>
                                        </p:tgtEl>
                                        <p:attrNameLst>
                                          <p:attrName>ppt_w</p:attrName>
                                        </p:attrNameLst>
                                      </p:cBhvr>
                                      <p:tavLst>
                                        <p:tav tm="0">
                                          <p:val>
                                            <p:fltVal val="0"/>
                                          </p:val>
                                        </p:tav>
                                        <p:tav tm="100000">
                                          <p:val>
                                            <p:strVal val="#ppt_w"/>
                                          </p:val>
                                        </p:tav>
                                      </p:tavLst>
                                    </p:anim>
                                    <p:anim calcmode="lin" valueType="num">
                                      <p:cBhvr>
                                        <p:cTn id="40" dur="1000" fill="hold"/>
                                        <p:tgtEl>
                                          <p:spTgt spid="7"/>
                                        </p:tgtEl>
                                        <p:attrNameLst>
                                          <p:attrName>ppt_h</p:attrName>
                                        </p:attrNameLst>
                                      </p:cBhvr>
                                      <p:tavLst>
                                        <p:tav tm="0">
                                          <p:val>
                                            <p:fltVal val="0"/>
                                          </p:val>
                                        </p:tav>
                                        <p:tav tm="100000">
                                          <p:val>
                                            <p:strVal val="#ppt_h"/>
                                          </p:val>
                                        </p:tav>
                                      </p:tavLst>
                                    </p:anim>
                                    <p:animEffect transition="in" filter="fade">
                                      <p:cBhvr>
                                        <p:cTn id="41"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26" grpId="0"/>
      <p:bldP spid="26" grpId="1"/>
      <p:bldP spid="26" grpId="2"/>
      <p:bldP spid="10" grpId="0" animBg="1" autoUpdateAnimBg="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169219" y="4732784"/>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素材下载：</a:t>
            </a:r>
            <a:r>
              <a:rPr kumimoji="0" lang="en-US" altLang="zh-CN" sz="100" b="0" i="0" u="none" strike="noStrike" kern="0" cap="none" spc="0" normalizeH="0" baseline="0" noProof="0" dirty="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图表下载：</a:t>
            </a:r>
            <a:r>
              <a:rPr kumimoji="0" lang="en-US" altLang="zh-CN" sz="100" b="0" i="0" u="none" strike="noStrike" kern="0" cap="none" spc="0" normalizeH="0" baseline="0" noProof="0" dirty="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优秀</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Word</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www.1ppt.com/word/              Excel</a:t>
            </a:r>
            <a:r>
              <a:rPr kumimoji="0" lang="zh-CN" altLang="en-US" sz="100" b="0" i="0" u="none" strike="noStrike" kern="0" cap="none" spc="0" normalizeH="0" baseline="0" noProof="0" dirty="0">
                <a:ln>
                  <a:noFill/>
                </a:ln>
                <a:solidFill>
                  <a:prstClr val="white"/>
                </a:solidFill>
                <a:effectLst/>
                <a:uLnTx/>
                <a:uFillTx/>
              </a:rPr>
              <a:t>教程：</a:t>
            </a:r>
            <a:r>
              <a:rPr kumimoji="0" lang="en-US" altLang="zh-CN" sz="100" b="0" i="0" u="none" strike="noStrike" kern="0" cap="none" spc="0" normalizeH="0" baseline="0" noProof="0" dirty="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资料下载：</a:t>
            </a:r>
            <a:r>
              <a:rPr kumimoji="0" lang="en-US" altLang="zh-CN" sz="100" b="0" i="0" u="none" strike="noStrike" kern="0" cap="none" spc="0" normalizeH="0" baseline="0" noProof="0" dirty="0">
                <a:ln>
                  <a:noFill/>
                </a:ln>
                <a:solidFill>
                  <a:prstClr val="white"/>
                </a:solidFill>
                <a:effectLst/>
                <a:uLnTx/>
                <a:uFillTx/>
              </a:rPr>
              <a:t>www.1ppt.com/ziliao/                PPT</a:t>
            </a:r>
            <a:r>
              <a:rPr kumimoji="0" lang="zh-CN" altLang="en-US" sz="100" b="0" i="0" u="none" strike="noStrike" kern="0" cap="none" spc="0" normalizeH="0" baseline="0" noProof="0" dirty="0">
                <a:ln>
                  <a:noFill/>
                </a:ln>
                <a:solidFill>
                  <a:prstClr val="white"/>
                </a:solidFill>
                <a:effectLst/>
                <a:uLnTx/>
                <a:uFillTx/>
              </a:rPr>
              <a:t>课件下载：</a:t>
            </a:r>
            <a:r>
              <a:rPr kumimoji="0" lang="en-US" altLang="zh-CN" sz="100" b="0" i="0" u="none" strike="noStrike" kern="0" cap="none" spc="0" normalizeH="0" baseline="0" noProof="0" dirty="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范文下载：</a:t>
            </a:r>
            <a:r>
              <a:rPr kumimoji="0" lang="en-US" altLang="zh-CN" sz="100" b="0" i="0" u="none" strike="noStrike" kern="0" cap="none" spc="0" normalizeH="0" baseline="0" noProof="0" dirty="0">
                <a:ln>
                  <a:noFill/>
                </a:ln>
                <a:solidFill>
                  <a:prstClr val="white"/>
                </a:solidFill>
                <a:effectLst/>
                <a:uLnTx/>
                <a:uFillTx/>
              </a:rPr>
              <a:t>www.1ppt.com/fanwen/             </a:t>
            </a:r>
            <a:r>
              <a:rPr kumimoji="0" lang="zh-CN" altLang="en-US" sz="100" b="0" i="0" u="none" strike="noStrike" kern="0" cap="none" spc="0" normalizeH="0" baseline="0" noProof="0" dirty="0">
                <a:ln>
                  <a:noFill/>
                </a:ln>
                <a:solidFill>
                  <a:prstClr val="white"/>
                </a:solidFill>
                <a:effectLst/>
                <a:uLnTx/>
                <a:uFillTx/>
              </a:rPr>
              <a:t>试卷下载：</a:t>
            </a:r>
            <a:r>
              <a:rPr kumimoji="0" lang="en-US" altLang="zh-CN" sz="100" b="0" i="0" u="none" strike="noStrike" kern="0" cap="none" spc="0" normalizeH="0" baseline="0" noProof="0" dirty="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教案下载：</a:t>
            </a:r>
            <a:r>
              <a:rPr kumimoji="0" lang="en-US" altLang="zh-CN" sz="100" b="0" i="0" u="none" strike="noStrike" kern="0" cap="none" spc="0" normalizeH="0" baseline="0" noProof="0" dirty="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 </a:t>
            </a:r>
            <a:endParaRPr kumimoji="0" lang="zh-CN" altLang="en-US" sz="100" b="0" i="0" u="none" strike="noStrike" kern="0" cap="none" spc="0" normalizeH="0" baseline="0" noProof="0" dirty="0">
              <a:ln>
                <a:noFill/>
              </a:ln>
              <a:solidFill>
                <a:prstClr val="white"/>
              </a:solidFill>
              <a:effectLst/>
              <a:uLnTx/>
              <a:uFillTx/>
            </a:endParaRPr>
          </a:p>
        </p:txBody>
      </p:sp>
      <p:sp>
        <p:nvSpPr>
          <p:cNvPr id="33" name="矩形 32"/>
          <p:cNvSpPr/>
          <p:nvPr/>
        </p:nvSpPr>
        <p:spPr>
          <a:xfrm>
            <a:off x="2128907" y="202974"/>
            <a:ext cx="2124236" cy="5678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206240" y="160276"/>
            <a:ext cx="2124236" cy="5678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12"/>
          <p:cNvSpPr txBox="1">
            <a:spLocks noChangeArrowheads="1"/>
          </p:cNvSpPr>
          <p:nvPr/>
        </p:nvSpPr>
        <p:spPr bwMode="auto">
          <a:xfrm>
            <a:off x="-320797" y="272559"/>
            <a:ext cx="4064705" cy="377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zh-CN" altLang="en-US" sz="2000" b="1" kern="100" dirty="0">
                <a:solidFill>
                  <a:schemeClr val="tx1">
                    <a:lumMod val="50000"/>
                    <a:lumOff val="50000"/>
                  </a:schemeClr>
                </a:solidFill>
                <a:latin typeface="微软雅黑" pitchFamily="34" charset="-122"/>
                <a:ea typeface="微软雅黑" pitchFamily="34" charset="-122"/>
                <a:cs typeface="Times New Roman" panose="02020603050405020304" pitchFamily="18" charset="0"/>
              </a:rPr>
              <a:t>大致计划与软件过程</a:t>
            </a:r>
          </a:p>
        </p:txBody>
      </p:sp>
      <p:sp>
        <p:nvSpPr>
          <p:cNvPr id="43" name="TextBox 42"/>
          <p:cNvSpPr txBox="1"/>
          <p:nvPr/>
        </p:nvSpPr>
        <p:spPr>
          <a:xfrm>
            <a:off x="611560" y="1348408"/>
            <a:ext cx="6529255" cy="2800767"/>
          </a:xfrm>
          <a:prstGeom prst="rect">
            <a:avLst/>
          </a:prstGeom>
          <a:noFill/>
        </p:spPr>
        <p:txBody>
          <a:bodyPr wrap="square" rtlCol="0">
            <a:spAutoFit/>
          </a:bodyPr>
          <a:lstStyle/>
          <a:p>
            <a:r>
              <a:rPr lang="zh-CN" altLang="en-US" sz="1600" dirty="0">
                <a:latin typeface="微软雅黑" pitchFamily="34" charset="-122"/>
                <a:ea typeface="微软雅黑" pitchFamily="34" charset="-122"/>
              </a:rPr>
              <a:t>       我们通过网上已有的案例的原型和代码的量，应用代码行技术去估算软件的规模，制定大致的作业的计划和工作量的。估算时间，画甘特图。我们采用民主制程序员组的人员安排，主要模块的分工和界面的设计以及最终的测试和文档的编写由组长进行分工，小组其余人员确认。由全组人进行小程序的质量的保证和后期的维护。</a:t>
            </a:r>
            <a:endParaRPr lang="en-US" altLang="zh-CN" sz="1600" dirty="0">
              <a:latin typeface="微软雅黑" pitchFamily="34" charset="-122"/>
              <a:ea typeface="微软雅黑" pitchFamily="34" charset="-122"/>
            </a:endParaRPr>
          </a:p>
          <a:p>
            <a:endParaRPr lang="en-US" altLang="zh-CN" sz="1600" dirty="0">
              <a:latin typeface="微软雅黑" pitchFamily="34" charset="-122"/>
              <a:ea typeface="微软雅黑" pitchFamily="34" charset="-122"/>
            </a:endParaRPr>
          </a:p>
          <a:p>
            <a:endParaRPr lang="en-US" altLang="zh-CN" sz="1600" dirty="0">
              <a:latin typeface="微软雅黑" pitchFamily="34" charset="-122"/>
              <a:ea typeface="微软雅黑" pitchFamily="34" charset="-122"/>
            </a:endParaRPr>
          </a:p>
          <a:p>
            <a:r>
              <a:rPr lang="zh-CN" altLang="en-US" sz="1600" dirty="0">
                <a:latin typeface="微软雅黑" pitchFamily="34" charset="-122"/>
                <a:ea typeface="微软雅黑" pitchFamily="34" charset="-122"/>
              </a:rPr>
              <a:t>许涛：新闻数据的爬取</a:t>
            </a:r>
            <a:endParaRPr lang="en-US" altLang="zh-CN" sz="1600" dirty="0">
              <a:latin typeface="微软雅黑" pitchFamily="34" charset="-122"/>
              <a:ea typeface="微软雅黑" pitchFamily="34" charset="-122"/>
            </a:endParaRPr>
          </a:p>
          <a:p>
            <a:r>
              <a:rPr lang="zh-CN" altLang="en-US" sz="1600" dirty="0">
                <a:latin typeface="微软雅黑" pitchFamily="34" charset="-122"/>
                <a:ea typeface="微软雅黑" pitchFamily="34" charset="-122"/>
              </a:rPr>
              <a:t>唐敏敏：数据库的建模和后台的开发</a:t>
            </a:r>
            <a:endParaRPr lang="en-US" altLang="zh-CN" sz="1600" dirty="0">
              <a:latin typeface="微软雅黑" pitchFamily="34" charset="-122"/>
              <a:ea typeface="微软雅黑" pitchFamily="34" charset="-122"/>
            </a:endParaRPr>
          </a:p>
          <a:p>
            <a:r>
              <a:rPr lang="zh-CN" altLang="en-US" sz="1600" dirty="0">
                <a:latin typeface="微软雅黑" pitchFamily="34" charset="-122"/>
                <a:ea typeface="微软雅黑" pitchFamily="34" charset="-122"/>
              </a:rPr>
              <a:t>周磊：服务器的运行维护以及小程序界面设计</a:t>
            </a:r>
            <a:endParaRPr lang="en-US" altLang="zh-CN" sz="1600" dirty="0">
              <a:latin typeface="微软雅黑" pitchFamily="34" charset="-122"/>
              <a:ea typeface="微软雅黑" pitchFamily="34" charset="-122"/>
            </a:endParaRPr>
          </a:p>
          <a:p>
            <a:r>
              <a:rPr lang="zh-CN" altLang="en-US" sz="1600" dirty="0">
                <a:latin typeface="微软雅黑" pitchFamily="34" charset="-122"/>
                <a:ea typeface="微软雅黑" pitchFamily="34" charset="-122"/>
              </a:rPr>
              <a:t>杨际仟：项目一系列文档的主要编写，小程序的界面设计</a:t>
            </a:r>
          </a:p>
        </p:txBody>
      </p:sp>
    </p:spTree>
    <p:extLst>
      <p:ext uri="{BB962C8B-B14F-4D97-AF65-F5344CB8AC3E}">
        <p14:creationId xmlns:p14="http://schemas.microsoft.com/office/powerpoint/2010/main" val="770687818"/>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ppt_w</p:attrName>
                                        </p:attrNameLst>
                                      </p:cBhvr>
                                      <p:tavLst>
                                        <p:tav tm="0">
                                          <p:val>
                                            <p:fltVal val="0"/>
                                          </p:val>
                                        </p:tav>
                                        <p:tav tm="100000">
                                          <p:val>
                                            <p:strVal val="#ppt_w"/>
                                          </p:val>
                                        </p:tav>
                                      </p:tavLst>
                                    </p:anim>
                                    <p:anim calcmode="lin" valueType="num">
                                      <p:cBhvr>
                                        <p:cTn id="8" dur="500" fill="hold"/>
                                        <p:tgtEl>
                                          <p:spTgt spid="32"/>
                                        </p:tgtEl>
                                        <p:attrNameLst>
                                          <p:attrName>ppt_h</p:attrName>
                                        </p:attrNameLst>
                                      </p:cBhvr>
                                      <p:tavLst>
                                        <p:tav tm="0">
                                          <p:val>
                                            <p:fltVal val="0"/>
                                          </p:val>
                                        </p:tav>
                                        <p:tav tm="100000">
                                          <p:val>
                                            <p:strVal val="#ppt_h"/>
                                          </p:val>
                                        </p:tav>
                                      </p:tavLst>
                                    </p:anim>
                                    <p:animEffect transition="in" filter="fade">
                                      <p:cBhvr>
                                        <p:cTn id="9" dur="500"/>
                                        <p:tgtEl>
                                          <p:spTgt spid="32"/>
                                        </p:tgtEl>
                                      </p:cBhvr>
                                    </p:animEffect>
                                  </p:childTnLst>
                                </p:cTn>
                              </p:par>
                            </p:childTnLst>
                          </p:cTn>
                        </p:par>
                        <p:par>
                          <p:cTn id="10" fill="hold">
                            <p:stCondLst>
                              <p:cond delay="500"/>
                            </p:stCondLst>
                            <p:childTnLst>
                              <p:par>
                                <p:cTn id="11" presetID="35" presetClass="path" presetSubtype="0" accel="50000" decel="50000" fill="hold" grpId="1" nodeType="afterEffect">
                                  <p:stCondLst>
                                    <p:cond delay="0"/>
                                  </p:stCondLst>
                                  <p:childTnLst>
                                    <p:animMotion origin="layout" path="M 0 -4.07407E-6 L 0.34896 -4.07407E-6 " pathEditMode="relative" rAng="0" ptsTypes="AA">
                                      <p:cBhvr>
                                        <p:cTn id="12" dur="1000" spd="-100000" fill="hold"/>
                                        <p:tgtEl>
                                          <p:spTgt spid="32"/>
                                        </p:tgtEl>
                                        <p:attrNameLst>
                                          <p:attrName>ppt_x</p:attrName>
                                          <p:attrName>ppt_y</p:attrName>
                                        </p:attrNameLst>
                                      </p:cBhvr>
                                      <p:rCtr x="1744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2"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169219" y="4732784"/>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素材下载：</a:t>
            </a:r>
            <a:r>
              <a:rPr kumimoji="0" lang="en-US" altLang="zh-CN" sz="100" b="0" i="0" u="none" strike="noStrike" kern="0" cap="none" spc="0" normalizeH="0" baseline="0" noProof="0" dirty="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图表下载：</a:t>
            </a:r>
            <a:r>
              <a:rPr kumimoji="0" lang="en-US" altLang="zh-CN" sz="100" b="0" i="0" u="none" strike="noStrike" kern="0" cap="none" spc="0" normalizeH="0" baseline="0" noProof="0" dirty="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优秀</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Word</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www.1ppt.com/word/              Excel</a:t>
            </a:r>
            <a:r>
              <a:rPr kumimoji="0" lang="zh-CN" altLang="en-US" sz="100" b="0" i="0" u="none" strike="noStrike" kern="0" cap="none" spc="0" normalizeH="0" baseline="0" noProof="0" dirty="0">
                <a:ln>
                  <a:noFill/>
                </a:ln>
                <a:solidFill>
                  <a:prstClr val="white"/>
                </a:solidFill>
                <a:effectLst/>
                <a:uLnTx/>
                <a:uFillTx/>
              </a:rPr>
              <a:t>教程：</a:t>
            </a:r>
            <a:r>
              <a:rPr kumimoji="0" lang="en-US" altLang="zh-CN" sz="100" b="0" i="0" u="none" strike="noStrike" kern="0" cap="none" spc="0" normalizeH="0" baseline="0" noProof="0" dirty="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资料下载：</a:t>
            </a:r>
            <a:r>
              <a:rPr kumimoji="0" lang="en-US" altLang="zh-CN" sz="100" b="0" i="0" u="none" strike="noStrike" kern="0" cap="none" spc="0" normalizeH="0" baseline="0" noProof="0" dirty="0">
                <a:ln>
                  <a:noFill/>
                </a:ln>
                <a:solidFill>
                  <a:prstClr val="white"/>
                </a:solidFill>
                <a:effectLst/>
                <a:uLnTx/>
                <a:uFillTx/>
              </a:rPr>
              <a:t>www.1ppt.com/ziliao/                PPT</a:t>
            </a:r>
            <a:r>
              <a:rPr kumimoji="0" lang="zh-CN" altLang="en-US" sz="100" b="0" i="0" u="none" strike="noStrike" kern="0" cap="none" spc="0" normalizeH="0" baseline="0" noProof="0" dirty="0">
                <a:ln>
                  <a:noFill/>
                </a:ln>
                <a:solidFill>
                  <a:prstClr val="white"/>
                </a:solidFill>
                <a:effectLst/>
                <a:uLnTx/>
                <a:uFillTx/>
              </a:rPr>
              <a:t>课件下载：</a:t>
            </a:r>
            <a:r>
              <a:rPr kumimoji="0" lang="en-US" altLang="zh-CN" sz="100" b="0" i="0" u="none" strike="noStrike" kern="0" cap="none" spc="0" normalizeH="0" baseline="0" noProof="0" dirty="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范文下载：</a:t>
            </a:r>
            <a:r>
              <a:rPr kumimoji="0" lang="en-US" altLang="zh-CN" sz="100" b="0" i="0" u="none" strike="noStrike" kern="0" cap="none" spc="0" normalizeH="0" baseline="0" noProof="0" dirty="0">
                <a:ln>
                  <a:noFill/>
                </a:ln>
                <a:solidFill>
                  <a:prstClr val="white"/>
                </a:solidFill>
                <a:effectLst/>
                <a:uLnTx/>
                <a:uFillTx/>
              </a:rPr>
              <a:t>www.1ppt.com/fanwen/             </a:t>
            </a:r>
            <a:r>
              <a:rPr kumimoji="0" lang="zh-CN" altLang="en-US" sz="100" b="0" i="0" u="none" strike="noStrike" kern="0" cap="none" spc="0" normalizeH="0" baseline="0" noProof="0" dirty="0">
                <a:ln>
                  <a:noFill/>
                </a:ln>
                <a:solidFill>
                  <a:prstClr val="white"/>
                </a:solidFill>
                <a:effectLst/>
                <a:uLnTx/>
                <a:uFillTx/>
              </a:rPr>
              <a:t>试卷下载：</a:t>
            </a:r>
            <a:r>
              <a:rPr kumimoji="0" lang="en-US" altLang="zh-CN" sz="100" b="0" i="0" u="none" strike="noStrike" kern="0" cap="none" spc="0" normalizeH="0" baseline="0" noProof="0" dirty="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教案下载：</a:t>
            </a:r>
            <a:r>
              <a:rPr kumimoji="0" lang="en-US" altLang="zh-CN" sz="100" b="0" i="0" u="none" strike="noStrike" kern="0" cap="none" spc="0" normalizeH="0" baseline="0" noProof="0" dirty="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 </a:t>
            </a:r>
            <a:endParaRPr kumimoji="0" lang="zh-CN" altLang="en-US" sz="100" b="0" i="0" u="none" strike="noStrike" kern="0" cap="none" spc="0" normalizeH="0" baseline="0" noProof="0" dirty="0">
              <a:ln>
                <a:noFill/>
              </a:ln>
              <a:solidFill>
                <a:prstClr val="white"/>
              </a:solidFill>
              <a:effectLst/>
              <a:uLnTx/>
              <a:uFillTx/>
            </a:endParaRPr>
          </a:p>
        </p:txBody>
      </p:sp>
      <p:sp>
        <p:nvSpPr>
          <p:cNvPr id="33" name="矩形 32"/>
          <p:cNvSpPr/>
          <p:nvPr/>
        </p:nvSpPr>
        <p:spPr>
          <a:xfrm>
            <a:off x="2128907" y="202974"/>
            <a:ext cx="2124236" cy="5678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206240" y="160276"/>
            <a:ext cx="2124236" cy="5678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12"/>
          <p:cNvSpPr txBox="1">
            <a:spLocks noChangeArrowheads="1"/>
          </p:cNvSpPr>
          <p:nvPr/>
        </p:nvSpPr>
        <p:spPr bwMode="auto">
          <a:xfrm>
            <a:off x="-320797" y="241028"/>
            <a:ext cx="4064705" cy="377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zh-CN" altLang="en-US" sz="2000" b="1" kern="100" dirty="0">
                <a:solidFill>
                  <a:schemeClr val="tx1">
                    <a:lumMod val="50000"/>
                    <a:lumOff val="50000"/>
                  </a:schemeClr>
                </a:solidFill>
                <a:latin typeface="微软雅黑" pitchFamily="34" charset="-122"/>
                <a:ea typeface="微软雅黑" pitchFamily="34" charset="-122"/>
                <a:cs typeface="Times New Roman" panose="02020603050405020304" pitchFamily="18" charset="0"/>
              </a:rPr>
              <a:t>人员结构以及时间安排</a:t>
            </a:r>
          </a:p>
        </p:txBody>
      </p:sp>
      <p:sp>
        <p:nvSpPr>
          <p:cNvPr id="43" name="TextBox 42"/>
          <p:cNvSpPr txBox="1"/>
          <p:nvPr/>
        </p:nvSpPr>
        <p:spPr>
          <a:xfrm>
            <a:off x="5796136" y="376300"/>
            <a:ext cx="6529255" cy="2000548"/>
          </a:xfrm>
          <a:prstGeom prst="rect">
            <a:avLst/>
          </a:prstGeom>
          <a:noFill/>
        </p:spPr>
        <p:txBody>
          <a:bodyPr wrap="square" rtlCol="0">
            <a:spAutoFit/>
          </a:bodyPr>
          <a:lstStyle/>
          <a:p>
            <a:r>
              <a:rPr lang="zh-CN" altLang="en-US" sz="2400" b="1" dirty="0">
                <a:latin typeface="微软雅黑" pitchFamily="34" charset="-122"/>
                <a:ea typeface="微软雅黑" pitchFamily="34" charset="-122"/>
              </a:rPr>
              <a:t>项目主管：杨枨老师</a:t>
            </a:r>
            <a:endParaRPr lang="en-US" altLang="zh-CN" sz="2400" b="1" dirty="0">
              <a:latin typeface="微软雅黑" pitchFamily="34" charset="-122"/>
              <a:ea typeface="微软雅黑" pitchFamily="34" charset="-122"/>
            </a:endParaRPr>
          </a:p>
          <a:p>
            <a:r>
              <a:rPr lang="zh-CN" altLang="en-US" sz="2000" b="1" dirty="0">
                <a:latin typeface="微软雅黑" pitchFamily="34" charset="-122"/>
                <a:ea typeface="微软雅黑" pitchFamily="34" charset="-122"/>
              </a:rPr>
              <a:t>项目经理：周磊</a:t>
            </a:r>
            <a:endParaRPr lang="en-US" altLang="zh-CN" sz="2000" b="1" dirty="0">
              <a:latin typeface="微软雅黑" pitchFamily="34" charset="-122"/>
              <a:ea typeface="微软雅黑" pitchFamily="34" charset="-122"/>
            </a:endParaRPr>
          </a:p>
          <a:p>
            <a:r>
              <a:rPr lang="zh-CN" altLang="en-US" sz="1600" dirty="0">
                <a:latin typeface="微软雅黑" pitchFamily="34" charset="-122"/>
                <a:ea typeface="微软雅黑" pitchFamily="34" charset="-122"/>
              </a:rPr>
              <a:t>工程管理员：唐敏敏</a:t>
            </a:r>
            <a:endParaRPr lang="en-US" altLang="zh-CN" sz="1600" dirty="0">
              <a:latin typeface="微软雅黑" pitchFamily="34" charset="-122"/>
              <a:ea typeface="微软雅黑" pitchFamily="34" charset="-122"/>
            </a:endParaRPr>
          </a:p>
          <a:p>
            <a:r>
              <a:rPr lang="zh-CN" altLang="en-US" sz="1600" dirty="0">
                <a:latin typeface="微软雅黑" pitchFamily="34" charset="-122"/>
                <a:ea typeface="微软雅黑" pitchFamily="34" charset="-122"/>
              </a:rPr>
              <a:t>质量保证管理员：杨际仟</a:t>
            </a:r>
            <a:endParaRPr lang="en-US" altLang="zh-CN" sz="1600" dirty="0">
              <a:latin typeface="微软雅黑" pitchFamily="34" charset="-122"/>
              <a:ea typeface="微软雅黑" pitchFamily="34" charset="-122"/>
            </a:endParaRPr>
          </a:p>
          <a:p>
            <a:r>
              <a:rPr lang="zh-CN" altLang="en-US" sz="1600" dirty="0">
                <a:latin typeface="微软雅黑" pitchFamily="34" charset="-122"/>
                <a:ea typeface="微软雅黑" pitchFamily="34" charset="-122"/>
              </a:rPr>
              <a:t>文档管理</a:t>
            </a:r>
            <a:r>
              <a:rPr lang="zh-CN" altLang="en-US" sz="1600">
                <a:latin typeface="微软雅黑" pitchFamily="34" charset="-122"/>
                <a:ea typeface="微软雅黑" pitchFamily="34" charset="-122"/>
              </a:rPr>
              <a:t>员：许涛</a:t>
            </a:r>
            <a:endParaRPr lang="en-US" altLang="zh-CN" sz="1600" dirty="0">
              <a:latin typeface="微软雅黑" pitchFamily="34" charset="-122"/>
              <a:ea typeface="微软雅黑" pitchFamily="34" charset="-122"/>
            </a:endParaRPr>
          </a:p>
          <a:p>
            <a:r>
              <a:rPr lang="zh-CN" altLang="en-US" sz="1600" dirty="0">
                <a:latin typeface="微软雅黑" pitchFamily="34" charset="-122"/>
                <a:ea typeface="微软雅黑" pitchFamily="34" charset="-122"/>
              </a:rPr>
              <a:t>软件架构：周磊</a:t>
            </a:r>
            <a:endParaRPr lang="en-US" altLang="zh-CN" sz="1600" dirty="0">
              <a:latin typeface="微软雅黑" pitchFamily="34" charset="-122"/>
              <a:ea typeface="微软雅黑" pitchFamily="34" charset="-122"/>
            </a:endParaRPr>
          </a:p>
          <a:p>
            <a:r>
              <a:rPr lang="zh-CN" altLang="en-US" sz="1600" dirty="0">
                <a:latin typeface="微软雅黑" pitchFamily="34" charset="-122"/>
                <a:ea typeface="微软雅黑" pitchFamily="34" charset="-122"/>
              </a:rPr>
              <a:t>技术回顾：许涛</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516" y="2428528"/>
            <a:ext cx="8687965" cy="2628292"/>
          </a:xfrm>
          <a:prstGeom prst="rect">
            <a:avLst/>
          </a:prstGeom>
        </p:spPr>
      </p:pic>
    </p:spTree>
    <p:extLst>
      <p:ext uri="{BB962C8B-B14F-4D97-AF65-F5344CB8AC3E}">
        <p14:creationId xmlns:p14="http://schemas.microsoft.com/office/powerpoint/2010/main" val="1155421834"/>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ppt_w</p:attrName>
                                        </p:attrNameLst>
                                      </p:cBhvr>
                                      <p:tavLst>
                                        <p:tav tm="0">
                                          <p:val>
                                            <p:fltVal val="0"/>
                                          </p:val>
                                        </p:tav>
                                        <p:tav tm="100000">
                                          <p:val>
                                            <p:strVal val="#ppt_w"/>
                                          </p:val>
                                        </p:tav>
                                      </p:tavLst>
                                    </p:anim>
                                    <p:anim calcmode="lin" valueType="num">
                                      <p:cBhvr>
                                        <p:cTn id="8" dur="500" fill="hold"/>
                                        <p:tgtEl>
                                          <p:spTgt spid="32"/>
                                        </p:tgtEl>
                                        <p:attrNameLst>
                                          <p:attrName>ppt_h</p:attrName>
                                        </p:attrNameLst>
                                      </p:cBhvr>
                                      <p:tavLst>
                                        <p:tav tm="0">
                                          <p:val>
                                            <p:fltVal val="0"/>
                                          </p:val>
                                        </p:tav>
                                        <p:tav tm="100000">
                                          <p:val>
                                            <p:strVal val="#ppt_h"/>
                                          </p:val>
                                        </p:tav>
                                      </p:tavLst>
                                    </p:anim>
                                    <p:animEffect transition="in" filter="fade">
                                      <p:cBhvr>
                                        <p:cTn id="9" dur="500"/>
                                        <p:tgtEl>
                                          <p:spTgt spid="32"/>
                                        </p:tgtEl>
                                      </p:cBhvr>
                                    </p:animEffect>
                                  </p:childTnLst>
                                </p:cTn>
                              </p:par>
                            </p:childTnLst>
                          </p:cTn>
                        </p:par>
                        <p:par>
                          <p:cTn id="10" fill="hold">
                            <p:stCondLst>
                              <p:cond delay="500"/>
                            </p:stCondLst>
                            <p:childTnLst>
                              <p:par>
                                <p:cTn id="11" presetID="35" presetClass="path" presetSubtype="0" accel="50000" decel="50000" fill="hold" grpId="1" nodeType="afterEffect">
                                  <p:stCondLst>
                                    <p:cond delay="0"/>
                                  </p:stCondLst>
                                  <p:childTnLst>
                                    <p:animMotion origin="layout" path="M 0 -4.07407E-6 L 0.34896 -4.07407E-6 " pathEditMode="relative" rAng="0" ptsTypes="AA">
                                      <p:cBhvr>
                                        <p:cTn id="12" dur="1000" spd="-100000" fill="hold"/>
                                        <p:tgtEl>
                                          <p:spTgt spid="32"/>
                                        </p:tgtEl>
                                        <p:attrNameLst>
                                          <p:attrName>ppt_x</p:attrName>
                                          <p:attrName>ppt_y</p:attrName>
                                        </p:attrNameLst>
                                      </p:cBhvr>
                                      <p:rCtr x="1744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2"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6416871" y="495068"/>
            <a:ext cx="0" cy="1300103"/>
          </a:xfrm>
          <a:prstGeom prst="line">
            <a:avLst/>
          </a:prstGeom>
          <a:ln w="50800">
            <a:solidFill>
              <a:schemeClr val="accent1"/>
            </a:solidFill>
            <a:headEnd type="oval"/>
          </a:ln>
        </p:spPr>
        <p:style>
          <a:lnRef idx="1">
            <a:schemeClr val="accent1"/>
          </a:lnRef>
          <a:fillRef idx="0">
            <a:schemeClr val="accent1"/>
          </a:fillRef>
          <a:effectRef idx="0">
            <a:schemeClr val="accent1"/>
          </a:effectRef>
          <a:fontRef idx="minor">
            <a:schemeClr val="tx1"/>
          </a:fontRef>
        </p:style>
      </p:cxnSp>
      <p:sp>
        <p:nvSpPr>
          <p:cNvPr id="10" name="Arc 9"/>
          <p:cNvSpPr/>
          <p:nvPr/>
        </p:nvSpPr>
        <p:spPr>
          <a:xfrm>
            <a:off x="6278078" y="1656335"/>
            <a:ext cx="277586" cy="277671"/>
          </a:xfrm>
          <a:prstGeom prst="arc">
            <a:avLst>
              <a:gd name="adj1" fmla="val 1821037"/>
              <a:gd name="adj2" fmla="val 19752242"/>
            </a:avLst>
          </a:prstGeom>
          <a:no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US">
              <a:latin typeface="Arial" panose="020B0604020202020204" pitchFamily="34" charset="0"/>
              <a:ea typeface="微软雅黑" panose="020B0503020204020204" pitchFamily="34" charset="-122"/>
              <a:sym typeface="Arial" panose="020B0604020202020204" pitchFamily="34" charset="0"/>
            </a:endParaRPr>
          </a:p>
        </p:txBody>
      </p:sp>
      <p:cxnSp>
        <p:nvCxnSpPr>
          <p:cNvPr id="11" name="Straight Connector 10"/>
          <p:cNvCxnSpPr/>
          <p:nvPr/>
        </p:nvCxnSpPr>
        <p:spPr>
          <a:xfrm>
            <a:off x="6416871" y="1795171"/>
            <a:ext cx="0" cy="1204392"/>
          </a:xfrm>
          <a:prstGeom prst="line">
            <a:avLst/>
          </a:prstGeom>
          <a:ln w="50800">
            <a:solidFill>
              <a:schemeClr val="accent2"/>
            </a:solidFill>
            <a:headEnd type="ova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411648" y="3009075"/>
            <a:ext cx="5223" cy="834365"/>
          </a:xfrm>
          <a:prstGeom prst="line">
            <a:avLst/>
          </a:prstGeom>
          <a:ln w="50800">
            <a:solidFill>
              <a:schemeClr val="accent3"/>
            </a:solidFill>
            <a:head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428607" y="3843440"/>
            <a:ext cx="0" cy="1116123"/>
          </a:xfrm>
          <a:prstGeom prst="line">
            <a:avLst/>
          </a:prstGeom>
          <a:ln w="50800">
            <a:solidFill>
              <a:schemeClr val="accent2"/>
            </a:solidFill>
            <a:headEnd type="oval"/>
          </a:ln>
        </p:spPr>
        <p:style>
          <a:lnRef idx="1">
            <a:schemeClr val="accent1"/>
          </a:lnRef>
          <a:fillRef idx="0">
            <a:schemeClr val="accent1"/>
          </a:fillRef>
          <a:effectRef idx="0">
            <a:schemeClr val="accent1"/>
          </a:effectRef>
          <a:fontRef idx="minor">
            <a:schemeClr val="tx1"/>
          </a:fontRef>
        </p:style>
      </p:cxnSp>
      <p:sp>
        <p:nvSpPr>
          <p:cNvPr id="17" name="Arc 16"/>
          <p:cNvSpPr/>
          <p:nvPr/>
        </p:nvSpPr>
        <p:spPr>
          <a:xfrm>
            <a:off x="6278078" y="2860727"/>
            <a:ext cx="277586" cy="277671"/>
          </a:xfrm>
          <a:prstGeom prst="arc">
            <a:avLst>
              <a:gd name="adj1" fmla="val 1821037"/>
              <a:gd name="adj2" fmla="val 19752242"/>
            </a:avLst>
          </a:prstGeom>
          <a:no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18" name="Arc 17"/>
          <p:cNvSpPr/>
          <p:nvPr/>
        </p:nvSpPr>
        <p:spPr>
          <a:xfrm>
            <a:off x="6289814" y="3704604"/>
            <a:ext cx="277586" cy="277671"/>
          </a:xfrm>
          <a:prstGeom prst="arc">
            <a:avLst>
              <a:gd name="adj1" fmla="val 1821037"/>
              <a:gd name="adj2" fmla="val 19752242"/>
            </a:avLst>
          </a:prstGeom>
          <a:noFill/>
          <a:ln w="508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19" name="Arc 18"/>
          <p:cNvSpPr/>
          <p:nvPr/>
        </p:nvSpPr>
        <p:spPr>
          <a:xfrm>
            <a:off x="6283946" y="4820728"/>
            <a:ext cx="277586" cy="277671"/>
          </a:xfrm>
          <a:prstGeom prst="arc">
            <a:avLst>
              <a:gd name="adj1" fmla="val 1821037"/>
              <a:gd name="adj2" fmla="val 19752242"/>
            </a:avLst>
          </a:prstGeom>
          <a:no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22" name="TextBox 21"/>
          <p:cNvSpPr txBox="1"/>
          <p:nvPr/>
        </p:nvSpPr>
        <p:spPr>
          <a:xfrm>
            <a:off x="5148064" y="649585"/>
            <a:ext cx="1438633" cy="484758"/>
          </a:xfrm>
          <a:prstGeom prst="rect">
            <a:avLst/>
          </a:prstGeom>
          <a:noFill/>
        </p:spPr>
        <p:txBody>
          <a:bodyPr wrap="square" lIns="68589" tIns="34295" rIns="68589" bIns="34295" rtlCol="0">
            <a:spAutoFit/>
          </a:bodyPr>
          <a:lstStyle/>
          <a:p>
            <a:r>
              <a:rPr lang="zh-CN" altLang="en-US" b="1" dirty="0">
                <a:solidFill>
                  <a:schemeClr val="tx1">
                    <a:lumMod val="75000"/>
                    <a:lumOff val="2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需求分析</a:t>
            </a:r>
          </a:p>
          <a:p>
            <a:endParaRPr lang="en-US" sz="900" dirty="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24" name="TextBox 23"/>
          <p:cNvSpPr txBox="1"/>
          <p:nvPr/>
        </p:nvSpPr>
        <p:spPr>
          <a:xfrm>
            <a:off x="1576044" y="1141428"/>
            <a:ext cx="2263073" cy="577091"/>
          </a:xfrm>
          <a:prstGeom prst="rect">
            <a:avLst/>
          </a:prstGeom>
          <a:noFill/>
        </p:spPr>
        <p:txBody>
          <a:bodyPr wrap="square" lIns="68589" tIns="34295" rIns="68589" bIns="34295" rtlCol="0">
            <a:spAutoFit/>
          </a:bodyPr>
          <a:lstStyle/>
          <a:p>
            <a:r>
              <a:rPr lang="zh-CN" altLang="en-US" sz="1100" b="1" dirty="0">
                <a:solidFill>
                  <a:schemeClr val="tx1">
                    <a:lumMod val="50000"/>
                    <a:lumOff val="50000"/>
                  </a:schemeClr>
                </a:solidFill>
                <a:latin typeface="楷体" pitchFamily="49" charset="-122"/>
                <a:ea typeface="楷体" pitchFamily="49" charset="-122"/>
                <a:cs typeface="Open Sans" panose="020B0606030504020204" pitchFamily="34" charset="0"/>
                <a:sym typeface="Arial" panose="020B0604020202020204" pitchFamily="34" charset="0"/>
              </a:rPr>
              <a:t>根据问卷调查对目标群体的需求和要求有了一个比较清晰地认识，得出数据流图。</a:t>
            </a:r>
            <a:endParaRPr lang="en-US" sz="1100" b="1" dirty="0">
              <a:solidFill>
                <a:schemeClr val="tx1">
                  <a:lumMod val="50000"/>
                  <a:lumOff val="50000"/>
                </a:schemeClr>
              </a:solidFill>
              <a:latin typeface="楷体" pitchFamily="49" charset="-122"/>
              <a:ea typeface="楷体" pitchFamily="49" charset="-122"/>
              <a:cs typeface="Open Sans" panose="020B0606030504020204" pitchFamily="34" charset="0"/>
              <a:sym typeface="Arial" panose="020B0604020202020204" pitchFamily="34" charset="0"/>
            </a:endParaRPr>
          </a:p>
        </p:txBody>
      </p:sp>
      <p:sp>
        <p:nvSpPr>
          <p:cNvPr id="26" name="TextBox 25"/>
          <p:cNvSpPr txBox="1"/>
          <p:nvPr/>
        </p:nvSpPr>
        <p:spPr>
          <a:xfrm>
            <a:off x="5259520" y="1107136"/>
            <a:ext cx="1438633" cy="230843"/>
          </a:xfrm>
          <a:prstGeom prst="rect">
            <a:avLst/>
          </a:prstGeom>
          <a:noFill/>
        </p:spPr>
        <p:txBody>
          <a:bodyPr wrap="square" lIns="68589" tIns="34295" rIns="68589" bIns="34295" rtlCol="0">
            <a:spAutoFit/>
          </a:bodyPr>
          <a:lstStyle/>
          <a:p>
            <a:r>
              <a:rPr lang="zh-CN" altLang="en-US" sz="1050" b="1" dirty="0">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可行性研究</a:t>
            </a:r>
            <a:endParaRPr lang="en-US" sz="1050" b="1" dirty="0">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29" name="矩形 28"/>
          <p:cNvSpPr/>
          <p:nvPr/>
        </p:nvSpPr>
        <p:spPr>
          <a:xfrm>
            <a:off x="169219" y="4732784"/>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素材下载：</a:t>
            </a:r>
            <a:r>
              <a:rPr kumimoji="0" lang="en-US" altLang="zh-CN" sz="100" b="0" i="0" u="none" strike="noStrike" kern="0" cap="none" spc="0" normalizeH="0" baseline="0" noProof="0" dirty="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图表下载：</a:t>
            </a:r>
            <a:r>
              <a:rPr kumimoji="0" lang="en-US" altLang="zh-CN" sz="100" b="0" i="0" u="none" strike="noStrike" kern="0" cap="none" spc="0" normalizeH="0" baseline="0" noProof="0" dirty="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优秀</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Word</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www.1ppt.com/word/              Excel</a:t>
            </a:r>
            <a:r>
              <a:rPr kumimoji="0" lang="zh-CN" altLang="en-US" sz="100" b="0" i="0" u="none" strike="noStrike" kern="0" cap="none" spc="0" normalizeH="0" baseline="0" noProof="0" dirty="0">
                <a:ln>
                  <a:noFill/>
                </a:ln>
                <a:solidFill>
                  <a:prstClr val="white"/>
                </a:solidFill>
                <a:effectLst/>
                <a:uLnTx/>
                <a:uFillTx/>
              </a:rPr>
              <a:t>教程：</a:t>
            </a:r>
            <a:r>
              <a:rPr kumimoji="0" lang="en-US" altLang="zh-CN" sz="100" b="0" i="0" u="none" strike="noStrike" kern="0" cap="none" spc="0" normalizeH="0" baseline="0" noProof="0" dirty="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资料下载：</a:t>
            </a:r>
            <a:r>
              <a:rPr kumimoji="0" lang="en-US" altLang="zh-CN" sz="100" b="0" i="0" u="none" strike="noStrike" kern="0" cap="none" spc="0" normalizeH="0" baseline="0" noProof="0" dirty="0">
                <a:ln>
                  <a:noFill/>
                </a:ln>
                <a:solidFill>
                  <a:prstClr val="white"/>
                </a:solidFill>
                <a:effectLst/>
                <a:uLnTx/>
                <a:uFillTx/>
              </a:rPr>
              <a:t>www.1ppt.com/ziliao/                PPT</a:t>
            </a:r>
            <a:r>
              <a:rPr kumimoji="0" lang="zh-CN" altLang="en-US" sz="100" b="0" i="0" u="none" strike="noStrike" kern="0" cap="none" spc="0" normalizeH="0" baseline="0" noProof="0" dirty="0">
                <a:ln>
                  <a:noFill/>
                </a:ln>
                <a:solidFill>
                  <a:prstClr val="white"/>
                </a:solidFill>
                <a:effectLst/>
                <a:uLnTx/>
                <a:uFillTx/>
              </a:rPr>
              <a:t>课件下载：</a:t>
            </a:r>
            <a:r>
              <a:rPr kumimoji="0" lang="en-US" altLang="zh-CN" sz="100" b="0" i="0" u="none" strike="noStrike" kern="0" cap="none" spc="0" normalizeH="0" baseline="0" noProof="0" dirty="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范文下载：</a:t>
            </a:r>
            <a:r>
              <a:rPr kumimoji="0" lang="en-US" altLang="zh-CN" sz="100" b="0" i="0" u="none" strike="noStrike" kern="0" cap="none" spc="0" normalizeH="0" baseline="0" noProof="0" dirty="0">
                <a:ln>
                  <a:noFill/>
                </a:ln>
                <a:solidFill>
                  <a:prstClr val="white"/>
                </a:solidFill>
                <a:effectLst/>
                <a:uLnTx/>
                <a:uFillTx/>
              </a:rPr>
              <a:t>www.1ppt.com/fanwen/             </a:t>
            </a:r>
            <a:r>
              <a:rPr kumimoji="0" lang="zh-CN" altLang="en-US" sz="100" b="0" i="0" u="none" strike="noStrike" kern="0" cap="none" spc="0" normalizeH="0" baseline="0" noProof="0" dirty="0">
                <a:ln>
                  <a:noFill/>
                </a:ln>
                <a:solidFill>
                  <a:prstClr val="white"/>
                </a:solidFill>
                <a:effectLst/>
                <a:uLnTx/>
                <a:uFillTx/>
              </a:rPr>
              <a:t>试卷下载：</a:t>
            </a:r>
            <a:r>
              <a:rPr kumimoji="0" lang="en-US" altLang="zh-CN" sz="100" b="0" i="0" u="none" strike="noStrike" kern="0" cap="none" spc="0" normalizeH="0" baseline="0" noProof="0" dirty="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教案下载：</a:t>
            </a:r>
            <a:r>
              <a:rPr kumimoji="0" lang="en-US" altLang="zh-CN" sz="100" b="0" i="0" u="none" strike="noStrike" kern="0" cap="none" spc="0" normalizeH="0" baseline="0" noProof="0" dirty="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 </a:t>
            </a:r>
            <a:endParaRPr kumimoji="0" lang="zh-CN" altLang="en-US" sz="100" b="0" i="0" u="none" strike="noStrike" kern="0" cap="none" spc="0" normalizeH="0" baseline="0" noProof="0" dirty="0">
              <a:ln>
                <a:noFill/>
              </a:ln>
              <a:solidFill>
                <a:prstClr val="white"/>
              </a:solidFill>
              <a:effectLst/>
              <a:uLnTx/>
              <a:uFillTx/>
            </a:endParaRPr>
          </a:p>
        </p:txBody>
      </p:sp>
      <p:sp>
        <p:nvSpPr>
          <p:cNvPr id="33" name="矩形 32"/>
          <p:cNvSpPr/>
          <p:nvPr/>
        </p:nvSpPr>
        <p:spPr>
          <a:xfrm>
            <a:off x="2128907" y="268288"/>
            <a:ext cx="2124236" cy="5678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206240" y="160276"/>
            <a:ext cx="2124236" cy="5678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12"/>
          <p:cNvSpPr txBox="1">
            <a:spLocks noChangeArrowheads="1"/>
          </p:cNvSpPr>
          <p:nvPr/>
        </p:nvSpPr>
        <p:spPr bwMode="auto">
          <a:xfrm>
            <a:off x="-320797" y="272559"/>
            <a:ext cx="4064705" cy="377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zh-CN" altLang="en-US" sz="2000" b="1" kern="100" dirty="0">
                <a:solidFill>
                  <a:schemeClr val="tx1">
                    <a:lumMod val="50000"/>
                    <a:lumOff val="50000"/>
                  </a:schemeClr>
                </a:solidFill>
                <a:latin typeface="微软雅黑" pitchFamily="34" charset="-122"/>
                <a:ea typeface="微软雅黑" pitchFamily="34" charset="-122"/>
                <a:cs typeface="Times New Roman" panose="02020603050405020304" pitchFamily="18" charset="0"/>
              </a:rPr>
              <a:t>采用瀑布模型的软件过程</a:t>
            </a:r>
          </a:p>
        </p:txBody>
      </p:sp>
      <p:sp>
        <p:nvSpPr>
          <p:cNvPr id="35" name="TextBox 34"/>
          <p:cNvSpPr txBox="1"/>
          <p:nvPr/>
        </p:nvSpPr>
        <p:spPr>
          <a:xfrm>
            <a:off x="5153035" y="1414466"/>
            <a:ext cx="1438633" cy="484758"/>
          </a:xfrm>
          <a:prstGeom prst="rect">
            <a:avLst/>
          </a:prstGeom>
          <a:noFill/>
        </p:spPr>
        <p:txBody>
          <a:bodyPr wrap="square" lIns="68589" tIns="34295" rIns="68589" bIns="34295" rtlCol="0">
            <a:spAutoFit/>
          </a:bodyPr>
          <a:lstStyle/>
          <a:p>
            <a:r>
              <a:rPr lang="zh-CN" altLang="en-US" b="1" dirty="0">
                <a:solidFill>
                  <a:schemeClr val="tx1">
                    <a:lumMod val="75000"/>
                    <a:lumOff val="2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规格说明</a:t>
            </a:r>
          </a:p>
          <a:p>
            <a:endParaRPr lang="en-US" sz="900" dirty="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36" name="TextBox 35"/>
          <p:cNvSpPr txBox="1"/>
          <p:nvPr/>
        </p:nvSpPr>
        <p:spPr>
          <a:xfrm>
            <a:off x="1573643" y="2005517"/>
            <a:ext cx="2263073" cy="577091"/>
          </a:xfrm>
          <a:prstGeom prst="rect">
            <a:avLst/>
          </a:prstGeom>
          <a:noFill/>
        </p:spPr>
        <p:txBody>
          <a:bodyPr wrap="square" lIns="68589" tIns="34295" rIns="68589" bIns="34295" rtlCol="0">
            <a:spAutoFit/>
          </a:bodyPr>
          <a:lstStyle/>
          <a:p>
            <a:r>
              <a:rPr lang="zh-CN" altLang="en-US" sz="1100" b="1" dirty="0">
                <a:solidFill>
                  <a:schemeClr val="tx1">
                    <a:lumMod val="50000"/>
                    <a:lumOff val="50000"/>
                  </a:schemeClr>
                </a:solidFill>
                <a:latin typeface="楷体" pitchFamily="49" charset="-122"/>
                <a:ea typeface="楷体" pitchFamily="49" charset="-122"/>
                <a:cs typeface="Open Sans" panose="020B0606030504020204" pitchFamily="34" charset="0"/>
                <a:sym typeface="Arial" panose="020B0604020202020204" pitchFamily="34" charset="0"/>
              </a:rPr>
              <a:t>制定相应的文档，说明现阶段的进展，由班级内对我们小组的文档进行评审和改正。</a:t>
            </a:r>
            <a:endParaRPr lang="en-US" sz="1100" b="1" dirty="0">
              <a:solidFill>
                <a:schemeClr val="tx1">
                  <a:lumMod val="50000"/>
                  <a:lumOff val="50000"/>
                </a:schemeClr>
              </a:solidFill>
              <a:latin typeface="楷体" pitchFamily="49" charset="-122"/>
              <a:ea typeface="楷体" pitchFamily="49" charset="-122"/>
              <a:cs typeface="Open Sans" panose="020B0606030504020204" pitchFamily="34" charset="0"/>
              <a:sym typeface="Arial" panose="020B0604020202020204" pitchFamily="34" charset="0"/>
            </a:endParaRPr>
          </a:p>
        </p:txBody>
      </p:sp>
      <p:sp>
        <p:nvSpPr>
          <p:cNvPr id="37" name="TextBox 36"/>
          <p:cNvSpPr txBox="1"/>
          <p:nvPr/>
        </p:nvSpPr>
        <p:spPr>
          <a:xfrm>
            <a:off x="5153035" y="2314566"/>
            <a:ext cx="1438633" cy="484758"/>
          </a:xfrm>
          <a:prstGeom prst="rect">
            <a:avLst/>
          </a:prstGeom>
          <a:noFill/>
        </p:spPr>
        <p:txBody>
          <a:bodyPr wrap="square" lIns="68589" tIns="34295" rIns="68589" bIns="34295" rtlCol="0">
            <a:spAutoFit/>
          </a:bodyPr>
          <a:lstStyle/>
          <a:p>
            <a:r>
              <a:rPr lang="zh-CN" altLang="en-US" b="1" dirty="0">
                <a:solidFill>
                  <a:schemeClr val="tx1">
                    <a:lumMod val="75000"/>
                    <a:lumOff val="2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系统设计</a:t>
            </a:r>
          </a:p>
          <a:p>
            <a:endParaRPr lang="en-US" sz="900" dirty="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38" name="TextBox 37"/>
          <p:cNvSpPr txBox="1"/>
          <p:nvPr/>
        </p:nvSpPr>
        <p:spPr>
          <a:xfrm>
            <a:off x="1543068" y="2788558"/>
            <a:ext cx="3673935" cy="1254200"/>
          </a:xfrm>
          <a:prstGeom prst="rect">
            <a:avLst/>
          </a:prstGeom>
          <a:noFill/>
        </p:spPr>
        <p:txBody>
          <a:bodyPr wrap="square" lIns="68589" tIns="34295" rIns="68589" bIns="34295" rtlCol="0">
            <a:spAutoFit/>
          </a:bodyPr>
          <a:lstStyle/>
          <a:p>
            <a:r>
              <a:rPr lang="zh-CN" altLang="en-US" sz="1100" b="1" dirty="0">
                <a:solidFill>
                  <a:schemeClr val="tx1">
                    <a:lumMod val="50000"/>
                    <a:lumOff val="50000"/>
                  </a:schemeClr>
                </a:solidFill>
                <a:latin typeface="楷体" pitchFamily="49" charset="-122"/>
                <a:ea typeface="楷体" pitchFamily="49" charset="-122"/>
                <a:cs typeface="Open Sans" panose="020B0606030504020204" pitchFamily="34" charset="0"/>
                <a:sym typeface="Arial" panose="020B0604020202020204" pitchFamily="34" charset="0"/>
              </a:rPr>
              <a:t>由小组内的成员提出每个人对这个软件的物理模型的建立的看法，我们将参考微信小程序已有的一些模型，进行改进调整和个性化设置，选择合理适中难度的解决方案，把小程序所需要的功能进行分解，画</a:t>
            </a:r>
            <a:r>
              <a:rPr lang="en-US" altLang="zh-CN" sz="1100" b="1" dirty="0">
                <a:solidFill>
                  <a:schemeClr val="tx1">
                    <a:lumMod val="50000"/>
                    <a:lumOff val="50000"/>
                  </a:schemeClr>
                </a:solidFill>
                <a:latin typeface="楷体" pitchFamily="49" charset="-122"/>
                <a:ea typeface="楷体" pitchFamily="49" charset="-122"/>
                <a:cs typeface="Open Sans" panose="020B0606030504020204" pitchFamily="34" charset="0"/>
                <a:sym typeface="Arial" panose="020B0604020202020204" pitchFamily="34" charset="0"/>
              </a:rPr>
              <a:t>IPO</a:t>
            </a:r>
            <a:r>
              <a:rPr lang="zh-CN" altLang="en-US" sz="1100" b="1" dirty="0">
                <a:solidFill>
                  <a:schemeClr val="tx1">
                    <a:lumMod val="50000"/>
                    <a:lumOff val="50000"/>
                  </a:schemeClr>
                </a:solidFill>
                <a:latin typeface="楷体" pitchFamily="49" charset="-122"/>
                <a:ea typeface="楷体" pitchFamily="49" charset="-122"/>
                <a:cs typeface="Open Sans" panose="020B0606030504020204" pitchFamily="34" charset="0"/>
                <a:sym typeface="Arial" panose="020B0604020202020204" pitchFamily="34" charset="0"/>
              </a:rPr>
              <a:t>图，并且分配每个人的不同的脚本的实现的任务。再是数据库的挑选和设计，我们也将参考已有的模型，书写文档进行评审，再详细设计，选择数据结构、算法还有交互界面的设计。</a:t>
            </a:r>
            <a:endParaRPr lang="en-US" sz="1100" b="1" dirty="0">
              <a:solidFill>
                <a:schemeClr val="tx1">
                  <a:lumMod val="50000"/>
                  <a:lumOff val="50000"/>
                </a:schemeClr>
              </a:solidFill>
              <a:latin typeface="楷体" pitchFamily="49" charset="-122"/>
              <a:ea typeface="楷体" pitchFamily="49" charset="-122"/>
              <a:cs typeface="Open Sans" panose="020B0606030504020204" pitchFamily="34" charset="0"/>
              <a:sym typeface="Arial" panose="020B0604020202020204" pitchFamily="34" charset="0"/>
            </a:endParaRPr>
          </a:p>
        </p:txBody>
      </p:sp>
      <p:sp>
        <p:nvSpPr>
          <p:cNvPr id="39" name="TextBox 38"/>
          <p:cNvSpPr txBox="1"/>
          <p:nvPr/>
        </p:nvSpPr>
        <p:spPr>
          <a:xfrm>
            <a:off x="5367532" y="3322678"/>
            <a:ext cx="1438633" cy="484758"/>
          </a:xfrm>
          <a:prstGeom prst="rect">
            <a:avLst/>
          </a:prstGeom>
          <a:noFill/>
        </p:spPr>
        <p:txBody>
          <a:bodyPr wrap="square" lIns="68589" tIns="34295" rIns="68589" bIns="34295" rtlCol="0">
            <a:spAutoFit/>
          </a:bodyPr>
          <a:lstStyle/>
          <a:p>
            <a:r>
              <a:rPr lang="zh-CN" altLang="en-US" b="1" dirty="0">
                <a:solidFill>
                  <a:schemeClr val="tx1">
                    <a:lumMod val="75000"/>
                    <a:lumOff val="2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编码</a:t>
            </a:r>
          </a:p>
          <a:p>
            <a:endParaRPr lang="en-US" sz="900" dirty="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40" name="TextBox 39"/>
          <p:cNvSpPr txBox="1"/>
          <p:nvPr/>
        </p:nvSpPr>
        <p:spPr>
          <a:xfrm>
            <a:off x="1585984" y="4415735"/>
            <a:ext cx="3673935" cy="238537"/>
          </a:xfrm>
          <a:prstGeom prst="rect">
            <a:avLst/>
          </a:prstGeom>
          <a:noFill/>
        </p:spPr>
        <p:txBody>
          <a:bodyPr wrap="square" lIns="68589" tIns="34295" rIns="68589" bIns="34295" rtlCol="0">
            <a:spAutoFit/>
          </a:bodyPr>
          <a:lstStyle/>
          <a:p>
            <a:r>
              <a:rPr lang="zh-CN" altLang="en-US" sz="1100" b="1" dirty="0">
                <a:solidFill>
                  <a:schemeClr val="tx1">
                    <a:lumMod val="50000"/>
                    <a:lumOff val="50000"/>
                  </a:schemeClr>
                </a:solidFill>
                <a:latin typeface="楷体" pitchFamily="49" charset="-122"/>
                <a:ea typeface="楷体" pitchFamily="49" charset="-122"/>
                <a:cs typeface="Open Sans" panose="020B0606030504020204" pitchFamily="34" charset="0"/>
                <a:sym typeface="Arial" panose="020B0604020202020204" pitchFamily="34" charset="0"/>
              </a:rPr>
              <a:t>模块测试、调试等等。</a:t>
            </a:r>
            <a:endParaRPr lang="en-US" sz="1100" b="1" dirty="0">
              <a:solidFill>
                <a:schemeClr val="tx1">
                  <a:lumMod val="50000"/>
                  <a:lumOff val="50000"/>
                </a:schemeClr>
              </a:solidFill>
              <a:latin typeface="楷体" pitchFamily="49" charset="-122"/>
              <a:ea typeface="楷体" pitchFamily="49" charset="-122"/>
              <a:cs typeface="Open Sans" panose="020B0606030504020204" pitchFamily="34" charset="0"/>
              <a:sym typeface="Arial" panose="020B0604020202020204" pitchFamily="34" charset="0"/>
            </a:endParaRPr>
          </a:p>
        </p:txBody>
      </p:sp>
      <p:sp>
        <p:nvSpPr>
          <p:cNvPr id="41" name="TextBox 40"/>
          <p:cNvSpPr txBox="1"/>
          <p:nvPr/>
        </p:nvSpPr>
        <p:spPr>
          <a:xfrm>
            <a:off x="5187512" y="4042758"/>
            <a:ext cx="1438633" cy="484758"/>
          </a:xfrm>
          <a:prstGeom prst="rect">
            <a:avLst/>
          </a:prstGeom>
          <a:noFill/>
        </p:spPr>
        <p:txBody>
          <a:bodyPr wrap="square" lIns="68589" tIns="34295" rIns="68589" bIns="34295" rtlCol="0">
            <a:spAutoFit/>
          </a:bodyPr>
          <a:lstStyle/>
          <a:p>
            <a:r>
              <a:rPr lang="zh-CN" altLang="en-US" b="1" dirty="0">
                <a:solidFill>
                  <a:schemeClr val="tx1">
                    <a:lumMod val="75000"/>
                    <a:lumOff val="2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综合测试</a:t>
            </a:r>
          </a:p>
          <a:p>
            <a:endParaRPr lang="en-US" sz="900" dirty="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42" name="TextBox 41"/>
          <p:cNvSpPr txBox="1"/>
          <p:nvPr/>
        </p:nvSpPr>
        <p:spPr>
          <a:xfrm>
            <a:off x="5258809" y="4549854"/>
            <a:ext cx="1438633" cy="484758"/>
          </a:xfrm>
          <a:prstGeom prst="rect">
            <a:avLst/>
          </a:prstGeom>
          <a:noFill/>
        </p:spPr>
        <p:txBody>
          <a:bodyPr wrap="square" lIns="68589" tIns="34295" rIns="68589" bIns="34295" rtlCol="0">
            <a:spAutoFit/>
          </a:bodyPr>
          <a:lstStyle/>
          <a:p>
            <a:r>
              <a:rPr lang="zh-CN" altLang="en-US" b="1" dirty="0">
                <a:solidFill>
                  <a:schemeClr val="tx1">
                    <a:lumMod val="75000"/>
                    <a:lumOff val="2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维护</a:t>
            </a:r>
          </a:p>
          <a:p>
            <a:endParaRPr lang="en-US" sz="900" dirty="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2" name="文本框 1">
            <a:extLst>
              <a:ext uri="{FF2B5EF4-FFF2-40B4-BE49-F238E27FC236}">
                <a16:creationId xmlns:a16="http://schemas.microsoft.com/office/drawing/2014/main" xmlns="" id="{EF75424F-61BE-474C-AFB8-652048C62CD2}"/>
              </a:ext>
            </a:extLst>
          </p:cNvPr>
          <p:cNvSpPr txBox="1"/>
          <p:nvPr/>
        </p:nvSpPr>
        <p:spPr>
          <a:xfrm>
            <a:off x="6806165" y="997213"/>
            <a:ext cx="2448273" cy="369332"/>
          </a:xfrm>
          <a:prstGeom prst="rect">
            <a:avLst/>
          </a:prstGeom>
          <a:noFill/>
        </p:spPr>
        <p:txBody>
          <a:bodyPr wrap="square" rtlCol="0">
            <a:spAutoFit/>
          </a:bodyPr>
          <a:lstStyle/>
          <a:p>
            <a:r>
              <a:rPr lang="en-US" altLang="zh-CN" dirty="0">
                <a:latin typeface="微软雅黑 Light" panose="020B0502040204020203" charset="-122"/>
                <a:ea typeface="微软雅黑 Light" panose="020B0502040204020203" charset="-122"/>
              </a:rPr>
              <a:t>3</a:t>
            </a:r>
            <a:r>
              <a:rPr lang="zh-CN" altLang="en-US" dirty="0">
                <a:latin typeface="微软雅黑 Light" panose="020B0502040204020203" charset="-122"/>
                <a:ea typeface="微软雅黑 Light" panose="020B0502040204020203" charset="-122"/>
              </a:rPr>
              <a:t>个月</a:t>
            </a:r>
          </a:p>
        </p:txBody>
      </p:sp>
    </p:spTree>
    <p:extLst>
      <p:ext uri="{BB962C8B-B14F-4D97-AF65-F5344CB8AC3E}">
        <p14:creationId xmlns:p14="http://schemas.microsoft.com/office/powerpoint/2010/main" val="777431098"/>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heel(1)">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right)">
                                      <p:cBhvr>
                                        <p:cTn id="12" dur="25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2"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heel(2)">
                                      <p:cBhvr>
                                        <p:cTn id="17" dur="25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right)">
                                      <p:cBhvr>
                                        <p:cTn id="22" dur="25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2"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heel(2)">
                                      <p:cBhvr>
                                        <p:cTn id="27" dur="25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right)">
                                      <p:cBhvr>
                                        <p:cTn id="32" dur="25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2"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heel(2)">
                                      <p:cBhvr>
                                        <p:cTn id="37" dur="25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wipe(right)">
                                      <p:cBhvr>
                                        <p:cTn id="42" dur="250"/>
                                        <p:tgtEl>
                                          <p:spTgt spid="9"/>
                                        </p:tgtEl>
                                      </p:cBhvr>
                                    </p:animEffect>
                                  </p:childTnLst>
                                </p:cTn>
                              </p:par>
                            </p:childTnLst>
                          </p:cTn>
                        </p:par>
                        <p:par>
                          <p:cTn id="43" fill="hold">
                            <p:stCondLst>
                              <p:cond delay="250"/>
                            </p:stCondLst>
                            <p:childTnLst>
                              <p:par>
                                <p:cTn id="44" presetID="52" presetClass="entr" presetSubtype="0" fill="hold" grpId="0" nodeType="afterEffect">
                                  <p:stCondLst>
                                    <p:cond delay="0"/>
                                  </p:stCondLst>
                                  <p:childTnLst>
                                    <p:set>
                                      <p:cBhvr>
                                        <p:cTn id="45" dur="1" fill="hold">
                                          <p:stCondLst>
                                            <p:cond delay="0"/>
                                          </p:stCondLst>
                                        </p:cTn>
                                        <p:tgtEl>
                                          <p:spTgt spid="22"/>
                                        </p:tgtEl>
                                        <p:attrNameLst>
                                          <p:attrName>style.visibility</p:attrName>
                                        </p:attrNameLst>
                                      </p:cBhvr>
                                      <p:to>
                                        <p:strVal val="visible"/>
                                      </p:to>
                                    </p:set>
                                    <p:animScale>
                                      <p:cBhvr>
                                        <p:cTn id="46" dur="500" decel="50000" fill="hold">
                                          <p:stCondLst>
                                            <p:cond delay="0"/>
                                          </p:stCondLst>
                                        </p:cTn>
                                        <p:tgtEl>
                                          <p:spTgt spid="2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7" dur="500" decel="50000" fill="hold">
                                          <p:stCondLst>
                                            <p:cond delay="0"/>
                                          </p:stCondLst>
                                        </p:cTn>
                                        <p:tgtEl>
                                          <p:spTgt spid="22"/>
                                        </p:tgtEl>
                                        <p:attrNameLst>
                                          <p:attrName>ppt_x</p:attrName>
                                          <p:attrName>ppt_y</p:attrName>
                                        </p:attrNameLst>
                                      </p:cBhvr>
                                    </p:animMotion>
                                    <p:animEffect transition="in" filter="fade">
                                      <p:cBhvr>
                                        <p:cTn id="48" dur="500"/>
                                        <p:tgtEl>
                                          <p:spTgt spid="22"/>
                                        </p:tgtEl>
                                      </p:cBhvr>
                                    </p:animEffect>
                                  </p:childTnLst>
                                </p:cTn>
                              </p:par>
                            </p:childTnLst>
                          </p:cTn>
                        </p:par>
                        <p:par>
                          <p:cTn id="49" fill="hold">
                            <p:stCondLst>
                              <p:cond delay="750"/>
                            </p:stCondLst>
                            <p:childTnLst>
                              <p:par>
                                <p:cTn id="50" presetID="52" presetClass="entr" presetSubtype="0" fill="hold" grpId="0" nodeType="afterEffect">
                                  <p:stCondLst>
                                    <p:cond delay="0"/>
                                  </p:stCondLst>
                                  <p:childTnLst>
                                    <p:set>
                                      <p:cBhvr>
                                        <p:cTn id="51" dur="1" fill="hold">
                                          <p:stCondLst>
                                            <p:cond delay="0"/>
                                          </p:stCondLst>
                                        </p:cTn>
                                        <p:tgtEl>
                                          <p:spTgt spid="24"/>
                                        </p:tgtEl>
                                        <p:attrNameLst>
                                          <p:attrName>style.visibility</p:attrName>
                                        </p:attrNameLst>
                                      </p:cBhvr>
                                      <p:to>
                                        <p:strVal val="visible"/>
                                      </p:to>
                                    </p:set>
                                    <p:animScale>
                                      <p:cBhvr>
                                        <p:cTn id="52" dur="500" decel="50000" fill="hold">
                                          <p:stCondLst>
                                            <p:cond delay="0"/>
                                          </p:stCondLst>
                                        </p:cTn>
                                        <p:tgtEl>
                                          <p:spTgt spid="2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3" dur="500" decel="50000" fill="hold">
                                          <p:stCondLst>
                                            <p:cond delay="0"/>
                                          </p:stCondLst>
                                        </p:cTn>
                                        <p:tgtEl>
                                          <p:spTgt spid="24"/>
                                        </p:tgtEl>
                                        <p:attrNameLst>
                                          <p:attrName>ppt_x</p:attrName>
                                          <p:attrName>ppt_y</p:attrName>
                                        </p:attrNameLst>
                                      </p:cBhvr>
                                    </p:animMotion>
                                    <p:animEffect transition="in" filter="fade">
                                      <p:cBhvr>
                                        <p:cTn id="54" dur="500"/>
                                        <p:tgtEl>
                                          <p:spTgt spid="24"/>
                                        </p:tgtEl>
                                      </p:cBhvr>
                                    </p:animEffect>
                                  </p:childTnLst>
                                </p:cTn>
                              </p:par>
                            </p:childTnLst>
                          </p:cTn>
                        </p:par>
                        <p:par>
                          <p:cTn id="55" fill="hold">
                            <p:stCondLst>
                              <p:cond delay="1250"/>
                            </p:stCondLst>
                            <p:childTnLst>
                              <p:par>
                                <p:cTn id="56" presetID="52" presetClass="entr" presetSubtype="0" fill="hold" grpId="0" nodeType="afterEffect">
                                  <p:stCondLst>
                                    <p:cond delay="0"/>
                                  </p:stCondLst>
                                  <p:childTnLst>
                                    <p:set>
                                      <p:cBhvr>
                                        <p:cTn id="57" dur="1" fill="hold">
                                          <p:stCondLst>
                                            <p:cond delay="0"/>
                                          </p:stCondLst>
                                        </p:cTn>
                                        <p:tgtEl>
                                          <p:spTgt spid="26"/>
                                        </p:tgtEl>
                                        <p:attrNameLst>
                                          <p:attrName>style.visibility</p:attrName>
                                        </p:attrNameLst>
                                      </p:cBhvr>
                                      <p:to>
                                        <p:strVal val="visible"/>
                                      </p:to>
                                    </p:set>
                                    <p:animScale>
                                      <p:cBhvr>
                                        <p:cTn id="58" dur="500" decel="50000" fill="hold">
                                          <p:stCondLst>
                                            <p:cond delay="0"/>
                                          </p:stCondLst>
                                        </p:cTn>
                                        <p:tgtEl>
                                          <p:spTgt spid="2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9" dur="500" decel="50000" fill="hold">
                                          <p:stCondLst>
                                            <p:cond delay="0"/>
                                          </p:stCondLst>
                                        </p:cTn>
                                        <p:tgtEl>
                                          <p:spTgt spid="26"/>
                                        </p:tgtEl>
                                        <p:attrNameLst>
                                          <p:attrName>ppt_x</p:attrName>
                                          <p:attrName>ppt_y</p:attrName>
                                        </p:attrNameLst>
                                      </p:cBhvr>
                                    </p:animMotion>
                                    <p:animEffect transition="in" filter="fade">
                                      <p:cBhvr>
                                        <p:cTn id="60" dur="500"/>
                                        <p:tgtEl>
                                          <p:spTgt spid="26"/>
                                        </p:tgtEl>
                                      </p:cBhvr>
                                    </p:animEffect>
                                  </p:childTnLst>
                                </p:cTn>
                              </p:par>
                            </p:childTnLst>
                          </p:cTn>
                        </p:par>
                        <p:par>
                          <p:cTn id="61" fill="hold">
                            <p:stCondLst>
                              <p:cond delay="1750"/>
                            </p:stCondLst>
                            <p:childTnLst>
                              <p:par>
                                <p:cTn id="62" presetID="53" presetClass="entr" presetSubtype="16" fill="hold" grpId="0" nodeType="afterEffect">
                                  <p:stCondLst>
                                    <p:cond delay="0"/>
                                  </p:stCondLst>
                                  <p:childTnLst>
                                    <p:set>
                                      <p:cBhvr>
                                        <p:cTn id="63" dur="1" fill="hold">
                                          <p:stCondLst>
                                            <p:cond delay="0"/>
                                          </p:stCondLst>
                                        </p:cTn>
                                        <p:tgtEl>
                                          <p:spTgt spid="32"/>
                                        </p:tgtEl>
                                        <p:attrNameLst>
                                          <p:attrName>style.visibility</p:attrName>
                                        </p:attrNameLst>
                                      </p:cBhvr>
                                      <p:to>
                                        <p:strVal val="visible"/>
                                      </p:to>
                                    </p:set>
                                    <p:anim calcmode="lin" valueType="num">
                                      <p:cBhvr>
                                        <p:cTn id="64" dur="500" fill="hold"/>
                                        <p:tgtEl>
                                          <p:spTgt spid="32"/>
                                        </p:tgtEl>
                                        <p:attrNameLst>
                                          <p:attrName>ppt_w</p:attrName>
                                        </p:attrNameLst>
                                      </p:cBhvr>
                                      <p:tavLst>
                                        <p:tav tm="0">
                                          <p:val>
                                            <p:fltVal val="0"/>
                                          </p:val>
                                        </p:tav>
                                        <p:tav tm="100000">
                                          <p:val>
                                            <p:strVal val="#ppt_w"/>
                                          </p:val>
                                        </p:tav>
                                      </p:tavLst>
                                    </p:anim>
                                    <p:anim calcmode="lin" valueType="num">
                                      <p:cBhvr>
                                        <p:cTn id="65" dur="500" fill="hold"/>
                                        <p:tgtEl>
                                          <p:spTgt spid="32"/>
                                        </p:tgtEl>
                                        <p:attrNameLst>
                                          <p:attrName>ppt_h</p:attrName>
                                        </p:attrNameLst>
                                      </p:cBhvr>
                                      <p:tavLst>
                                        <p:tav tm="0">
                                          <p:val>
                                            <p:fltVal val="0"/>
                                          </p:val>
                                        </p:tav>
                                        <p:tav tm="100000">
                                          <p:val>
                                            <p:strVal val="#ppt_h"/>
                                          </p:val>
                                        </p:tav>
                                      </p:tavLst>
                                    </p:anim>
                                    <p:animEffect transition="in" filter="fade">
                                      <p:cBhvr>
                                        <p:cTn id="66" dur="500"/>
                                        <p:tgtEl>
                                          <p:spTgt spid="32"/>
                                        </p:tgtEl>
                                      </p:cBhvr>
                                    </p:animEffect>
                                  </p:childTnLst>
                                </p:cTn>
                              </p:par>
                            </p:childTnLst>
                          </p:cTn>
                        </p:par>
                        <p:par>
                          <p:cTn id="67" fill="hold">
                            <p:stCondLst>
                              <p:cond delay="2250"/>
                            </p:stCondLst>
                            <p:childTnLst>
                              <p:par>
                                <p:cTn id="68" presetID="35" presetClass="path" presetSubtype="0" accel="50000" decel="50000" fill="hold" grpId="1" nodeType="afterEffect">
                                  <p:stCondLst>
                                    <p:cond delay="0"/>
                                  </p:stCondLst>
                                  <p:childTnLst>
                                    <p:animMotion origin="layout" path="M 0 -4.07407E-6 L 0.34896 -4.07407E-6 " pathEditMode="relative" rAng="0" ptsTypes="AA">
                                      <p:cBhvr>
                                        <p:cTn id="69" dur="1000" spd="-100000" fill="hold"/>
                                        <p:tgtEl>
                                          <p:spTgt spid="32"/>
                                        </p:tgtEl>
                                        <p:attrNameLst>
                                          <p:attrName>ppt_x</p:attrName>
                                          <p:attrName>ppt_y</p:attrName>
                                        </p:attrNameLst>
                                      </p:cBhvr>
                                      <p:rCtr x="17448" y="0"/>
                                    </p:animMotion>
                                  </p:childTnLst>
                                </p:cTn>
                              </p:par>
                            </p:childTnLst>
                          </p:cTn>
                        </p:par>
                        <p:par>
                          <p:cTn id="70" fill="hold">
                            <p:stCondLst>
                              <p:cond delay="3250"/>
                            </p:stCondLst>
                            <p:childTnLst>
                              <p:par>
                                <p:cTn id="71" presetID="52" presetClass="entr" presetSubtype="0" fill="hold" grpId="0" nodeType="afterEffect">
                                  <p:stCondLst>
                                    <p:cond delay="0"/>
                                  </p:stCondLst>
                                  <p:childTnLst>
                                    <p:set>
                                      <p:cBhvr>
                                        <p:cTn id="72" dur="1" fill="hold">
                                          <p:stCondLst>
                                            <p:cond delay="0"/>
                                          </p:stCondLst>
                                        </p:cTn>
                                        <p:tgtEl>
                                          <p:spTgt spid="35"/>
                                        </p:tgtEl>
                                        <p:attrNameLst>
                                          <p:attrName>style.visibility</p:attrName>
                                        </p:attrNameLst>
                                      </p:cBhvr>
                                      <p:to>
                                        <p:strVal val="visible"/>
                                      </p:to>
                                    </p:set>
                                    <p:animScale>
                                      <p:cBhvr>
                                        <p:cTn id="73" dur="500" decel="50000" fill="hold">
                                          <p:stCondLst>
                                            <p:cond delay="0"/>
                                          </p:stCondLst>
                                        </p:cTn>
                                        <p:tgtEl>
                                          <p:spTgt spid="3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74" dur="500" decel="50000" fill="hold">
                                          <p:stCondLst>
                                            <p:cond delay="0"/>
                                          </p:stCondLst>
                                        </p:cTn>
                                        <p:tgtEl>
                                          <p:spTgt spid="35"/>
                                        </p:tgtEl>
                                        <p:attrNameLst>
                                          <p:attrName>ppt_x</p:attrName>
                                          <p:attrName>ppt_y</p:attrName>
                                        </p:attrNameLst>
                                      </p:cBhvr>
                                    </p:animMotion>
                                    <p:animEffect transition="in" filter="fade">
                                      <p:cBhvr>
                                        <p:cTn id="75" dur="500"/>
                                        <p:tgtEl>
                                          <p:spTgt spid="35"/>
                                        </p:tgtEl>
                                      </p:cBhvr>
                                    </p:animEffect>
                                  </p:childTnLst>
                                </p:cTn>
                              </p:par>
                            </p:childTnLst>
                          </p:cTn>
                        </p:par>
                        <p:par>
                          <p:cTn id="76" fill="hold">
                            <p:stCondLst>
                              <p:cond delay="3750"/>
                            </p:stCondLst>
                            <p:childTnLst>
                              <p:par>
                                <p:cTn id="77" presetID="52" presetClass="entr" presetSubtype="0" fill="hold" grpId="0" nodeType="afterEffect">
                                  <p:stCondLst>
                                    <p:cond delay="0"/>
                                  </p:stCondLst>
                                  <p:childTnLst>
                                    <p:set>
                                      <p:cBhvr>
                                        <p:cTn id="78" dur="1" fill="hold">
                                          <p:stCondLst>
                                            <p:cond delay="0"/>
                                          </p:stCondLst>
                                        </p:cTn>
                                        <p:tgtEl>
                                          <p:spTgt spid="36"/>
                                        </p:tgtEl>
                                        <p:attrNameLst>
                                          <p:attrName>style.visibility</p:attrName>
                                        </p:attrNameLst>
                                      </p:cBhvr>
                                      <p:to>
                                        <p:strVal val="visible"/>
                                      </p:to>
                                    </p:set>
                                    <p:animScale>
                                      <p:cBhvr>
                                        <p:cTn id="79" dur="500" decel="50000" fill="hold">
                                          <p:stCondLst>
                                            <p:cond delay="0"/>
                                          </p:stCondLst>
                                        </p:cTn>
                                        <p:tgtEl>
                                          <p:spTgt spid="3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0" dur="500" decel="50000" fill="hold">
                                          <p:stCondLst>
                                            <p:cond delay="0"/>
                                          </p:stCondLst>
                                        </p:cTn>
                                        <p:tgtEl>
                                          <p:spTgt spid="36"/>
                                        </p:tgtEl>
                                        <p:attrNameLst>
                                          <p:attrName>ppt_x</p:attrName>
                                          <p:attrName>ppt_y</p:attrName>
                                        </p:attrNameLst>
                                      </p:cBhvr>
                                    </p:animMotion>
                                    <p:animEffect transition="in" filter="fade">
                                      <p:cBhvr>
                                        <p:cTn id="81" dur="500"/>
                                        <p:tgtEl>
                                          <p:spTgt spid="36"/>
                                        </p:tgtEl>
                                      </p:cBhvr>
                                    </p:animEffect>
                                  </p:childTnLst>
                                </p:cTn>
                              </p:par>
                            </p:childTnLst>
                          </p:cTn>
                        </p:par>
                        <p:par>
                          <p:cTn id="82" fill="hold">
                            <p:stCondLst>
                              <p:cond delay="4250"/>
                            </p:stCondLst>
                            <p:childTnLst>
                              <p:par>
                                <p:cTn id="83" presetID="52" presetClass="entr" presetSubtype="0" fill="hold" grpId="0" nodeType="afterEffect">
                                  <p:stCondLst>
                                    <p:cond delay="0"/>
                                  </p:stCondLst>
                                  <p:childTnLst>
                                    <p:set>
                                      <p:cBhvr>
                                        <p:cTn id="84" dur="1" fill="hold">
                                          <p:stCondLst>
                                            <p:cond delay="0"/>
                                          </p:stCondLst>
                                        </p:cTn>
                                        <p:tgtEl>
                                          <p:spTgt spid="37"/>
                                        </p:tgtEl>
                                        <p:attrNameLst>
                                          <p:attrName>style.visibility</p:attrName>
                                        </p:attrNameLst>
                                      </p:cBhvr>
                                      <p:to>
                                        <p:strVal val="visible"/>
                                      </p:to>
                                    </p:set>
                                    <p:animScale>
                                      <p:cBhvr>
                                        <p:cTn id="85" dur="500" decel="50000" fill="hold">
                                          <p:stCondLst>
                                            <p:cond delay="0"/>
                                          </p:stCondLst>
                                        </p:cTn>
                                        <p:tgtEl>
                                          <p:spTgt spid="3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6" dur="500" decel="50000" fill="hold">
                                          <p:stCondLst>
                                            <p:cond delay="0"/>
                                          </p:stCondLst>
                                        </p:cTn>
                                        <p:tgtEl>
                                          <p:spTgt spid="37"/>
                                        </p:tgtEl>
                                        <p:attrNameLst>
                                          <p:attrName>ppt_x</p:attrName>
                                          <p:attrName>ppt_y</p:attrName>
                                        </p:attrNameLst>
                                      </p:cBhvr>
                                    </p:animMotion>
                                    <p:animEffect transition="in" filter="fade">
                                      <p:cBhvr>
                                        <p:cTn id="87" dur="500"/>
                                        <p:tgtEl>
                                          <p:spTgt spid="37"/>
                                        </p:tgtEl>
                                      </p:cBhvr>
                                    </p:animEffect>
                                  </p:childTnLst>
                                </p:cTn>
                              </p:par>
                            </p:childTnLst>
                          </p:cTn>
                        </p:par>
                        <p:par>
                          <p:cTn id="88" fill="hold">
                            <p:stCondLst>
                              <p:cond delay="4750"/>
                            </p:stCondLst>
                            <p:childTnLst>
                              <p:par>
                                <p:cTn id="89" presetID="52" presetClass="entr" presetSubtype="0" fill="hold" grpId="0" nodeType="afterEffect">
                                  <p:stCondLst>
                                    <p:cond delay="0"/>
                                  </p:stCondLst>
                                  <p:childTnLst>
                                    <p:set>
                                      <p:cBhvr>
                                        <p:cTn id="90" dur="1" fill="hold">
                                          <p:stCondLst>
                                            <p:cond delay="0"/>
                                          </p:stCondLst>
                                        </p:cTn>
                                        <p:tgtEl>
                                          <p:spTgt spid="38"/>
                                        </p:tgtEl>
                                        <p:attrNameLst>
                                          <p:attrName>style.visibility</p:attrName>
                                        </p:attrNameLst>
                                      </p:cBhvr>
                                      <p:to>
                                        <p:strVal val="visible"/>
                                      </p:to>
                                    </p:set>
                                    <p:animScale>
                                      <p:cBhvr>
                                        <p:cTn id="91" dur="500" decel="50000" fill="hold">
                                          <p:stCondLst>
                                            <p:cond delay="0"/>
                                          </p:stCondLst>
                                        </p:cTn>
                                        <p:tgtEl>
                                          <p:spTgt spid="3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92" dur="500" decel="50000" fill="hold">
                                          <p:stCondLst>
                                            <p:cond delay="0"/>
                                          </p:stCondLst>
                                        </p:cTn>
                                        <p:tgtEl>
                                          <p:spTgt spid="38"/>
                                        </p:tgtEl>
                                        <p:attrNameLst>
                                          <p:attrName>ppt_x</p:attrName>
                                          <p:attrName>ppt_y</p:attrName>
                                        </p:attrNameLst>
                                      </p:cBhvr>
                                    </p:animMotion>
                                    <p:animEffect transition="in" filter="fade">
                                      <p:cBhvr>
                                        <p:cTn id="93" dur="500"/>
                                        <p:tgtEl>
                                          <p:spTgt spid="38"/>
                                        </p:tgtEl>
                                      </p:cBhvr>
                                    </p:animEffect>
                                  </p:childTnLst>
                                </p:cTn>
                              </p:par>
                            </p:childTnLst>
                          </p:cTn>
                        </p:par>
                        <p:par>
                          <p:cTn id="94" fill="hold">
                            <p:stCondLst>
                              <p:cond delay="5250"/>
                            </p:stCondLst>
                            <p:childTnLst>
                              <p:par>
                                <p:cTn id="95" presetID="52" presetClass="entr" presetSubtype="0" fill="hold" grpId="0" nodeType="afterEffect">
                                  <p:stCondLst>
                                    <p:cond delay="0"/>
                                  </p:stCondLst>
                                  <p:childTnLst>
                                    <p:set>
                                      <p:cBhvr>
                                        <p:cTn id="96" dur="1" fill="hold">
                                          <p:stCondLst>
                                            <p:cond delay="0"/>
                                          </p:stCondLst>
                                        </p:cTn>
                                        <p:tgtEl>
                                          <p:spTgt spid="39"/>
                                        </p:tgtEl>
                                        <p:attrNameLst>
                                          <p:attrName>style.visibility</p:attrName>
                                        </p:attrNameLst>
                                      </p:cBhvr>
                                      <p:to>
                                        <p:strVal val="visible"/>
                                      </p:to>
                                    </p:set>
                                    <p:animScale>
                                      <p:cBhvr>
                                        <p:cTn id="97" dur="500" decel="50000" fill="hold">
                                          <p:stCondLst>
                                            <p:cond delay="0"/>
                                          </p:stCondLst>
                                        </p:cTn>
                                        <p:tgtEl>
                                          <p:spTgt spid="3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98" dur="500" decel="50000" fill="hold">
                                          <p:stCondLst>
                                            <p:cond delay="0"/>
                                          </p:stCondLst>
                                        </p:cTn>
                                        <p:tgtEl>
                                          <p:spTgt spid="39"/>
                                        </p:tgtEl>
                                        <p:attrNameLst>
                                          <p:attrName>ppt_x</p:attrName>
                                          <p:attrName>ppt_y</p:attrName>
                                        </p:attrNameLst>
                                      </p:cBhvr>
                                    </p:animMotion>
                                    <p:animEffect transition="in" filter="fade">
                                      <p:cBhvr>
                                        <p:cTn id="99" dur="500"/>
                                        <p:tgtEl>
                                          <p:spTgt spid="39"/>
                                        </p:tgtEl>
                                      </p:cBhvr>
                                    </p:animEffect>
                                  </p:childTnLst>
                                </p:cTn>
                              </p:par>
                            </p:childTnLst>
                          </p:cTn>
                        </p:par>
                        <p:par>
                          <p:cTn id="100" fill="hold">
                            <p:stCondLst>
                              <p:cond delay="5750"/>
                            </p:stCondLst>
                            <p:childTnLst>
                              <p:par>
                                <p:cTn id="101" presetID="52" presetClass="entr" presetSubtype="0" fill="hold" grpId="0" nodeType="afterEffect">
                                  <p:stCondLst>
                                    <p:cond delay="0"/>
                                  </p:stCondLst>
                                  <p:childTnLst>
                                    <p:set>
                                      <p:cBhvr>
                                        <p:cTn id="102" dur="1" fill="hold">
                                          <p:stCondLst>
                                            <p:cond delay="0"/>
                                          </p:stCondLst>
                                        </p:cTn>
                                        <p:tgtEl>
                                          <p:spTgt spid="40"/>
                                        </p:tgtEl>
                                        <p:attrNameLst>
                                          <p:attrName>style.visibility</p:attrName>
                                        </p:attrNameLst>
                                      </p:cBhvr>
                                      <p:to>
                                        <p:strVal val="visible"/>
                                      </p:to>
                                    </p:set>
                                    <p:animScale>
                                      <p:cBhvr>
                                        <p:cTn id="103" dur="500" decel="50000" fill="hold">
                                          <p:stCondLst>
                                            <p:cond delay="0"/>
                                          </p:stCondLst>
                                        </p:cTn>
                                        <p:tgtEl>
                                          <p:spTgt spid="4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04" dur="500" decel="50000" fill="hold">
                                          <p:stCondLst>
                                            <p:cond delay="0"/>
                                          </p:stCondLst>
                                        </p:cTn>
                                        <p:tgtEl>
                                          <p:spTgt spid="40"/>
                                        </p:tgtEl>
                                        <p:attrNameLst>
                                          <p:attrName>ppt_x</p:attrName>
                                          <p:attrName>ppt_y</p:attrName>
                                        </p:attrNameLst>
                                      </p:cBhvr>
                                    </p:animMotion>
                                    <p:animEffect transition="in" filter="fade">
                                      <p:cBhvr>
                                        <p:cTn id="105" dur="500"/>
                                        <p:tgtEl>
                                          <p:spTgt spid="40"/>
                                        </p:tgtEl>
                                      </p:cBhvr>
                                    </p:animEffect>
                                  </p:childTnLst>
                                </p:cTn>
                              </p:par>
                            </p:childTnLst>
                          </p:cTn>
                        </p:par>
                        <p:par>
                          <p:cTn id="106" fill="hold">
                            <p:stCondLst>
                              <p:cond delay="6250"/>
                            </p:stCondLst>
                            <p:childTnLst>
                              <p:par>
                                <p:cTn id="107" presetID="52" presetClass="entr" presetSubtype="0" fill="hold" grpId="0" nodeType="afterEffect">
                                  <p:stCondLst>
                                    <p:cond delay="0"/>
                                  </p:stCondLst>
                                  <p:childTnLst>
                                    <p:set>
                                      <p:cBhvr>
                                        <p:cTn id="108" dur="1" fill="hold">
                                          <p:stCondLst>
                                            <p:cond delay="0"/>
                                          </p:stCondLst>
                                        </p:cTn>
                                        <p:tgtEl>
                                          <p:spTgt spid="41"/>
                                        </p:tgtEl>
                                        <p:attrNameLst>
                                          <p:attrName>style.visibility</p:attrName>
                                        </p:attrNameLst>
                                      </p:cBhvr>
                                      <p:to>
                                        <p:strVal val="visible"/>
                                      </p:to>
                                    </p:set>
                                    <p:animScale>
                                      <p:cBhvr>
                                        <p:cTn id="109" dur="500" decel="50000" fill="hold">
                                          <p:stCondLst>
                                            <p:cond delay="0"/>
                                          </p:stCondLst>
                                        </p:cTn>
                                        <p:tgtEl>
                                          <p:spTgt spid="4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10" dur="500" decel="50000" fill="hold">
                                          <p:stCondLst>
                                            <p:cond delay="0"/>
                                          </p:stCondLst>
                                        </p:cTn>
                                        <p:tgtEl>
                                          <p:spTgt spid="41"/>
                                        </p:tgtEl>
                                        <p:attrNameLst>
                                          <p:attrName>ppt_x</p:attrName>
                                          <p:attrName>ppt_y</p:attrName>
                                        </p:attrNameLst>
                                      </p:cBhvr>
                                    </p:animMotion>
                                    <p:animEffect transition="in" filter="fade">
                                      <p:cBhvr>
                                        <p:cTn id="111" dur="500"/>
                                        <p:tgtEl>
                                          <p:spTgt spid="41"/>
                                        </p:tgtEl>
                                      </p:cBhvr>
                                    </p:animEffect>
                                  </p:childTnLst>
                                </p:cTn>
                              </p:par>
                            </p:childTnLst>
                          </p:cTn>
                        </p:par>
                        <p:par>
                          <p:cTn id="112" fill="hold">
                            <p:stCondLst>
                              <p:cond delay="6750"/>
                            </p:stCondLst>
                            <p:childTnLst>
                              <p:par>
                                <p:cTn id="113" presetID="52" presetClass="entr" presetSubtype="0" fill="hold" grpId="0" nodeType="afterEffect">
                                  <p:stCondLst>
                                    <p:cond delay="0"/>
                                  </p:stCondLst>
                                  <p:childTnLst>
                                    <p:set>
                                      <p:cBhvr>
                                        <p:cTn id="114" dur="1" fill="hold">
                                          <p:stCondLst>
                                            <p:cond delay="0"/>
                                          </p:stCondLst>
                                        </p:cTn>
                                        <p:tgtEl>
                                          <p:spTgt spid="42"/>
                                        </p:tgtEl>
                                        <p:attrNameLst>
                                          <p:attrName>style.visibility</p:attrName>
                                        </p:attrNameLst>
                                      </p:cBhvr>
                                      <p:to>
                                        <p:strVal val="visible"/>
                                      </p:to>
                                    </p:set>
                                    <p:animScale>
                                      <p:cBhvr>
                                        <p:cTn id="115" dur="500" decel="50000" fill="hold">
                                          <p:stCondLst>
                                            <p:cond delay="0"/>
                                          </p:stCondLst>
                                        </p:cTn>
                                        <p:tgtEl>
                                          <p:spTgt spid="4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16" dur="500" decel="50000" fill="hold">
                                          <p:stCondLst>
                                            <p:cond delay="0"/>
                                          </p:stCondLst>
                                        </p:cTn>
                                        <p:tgtEl>
                                          <p:spTgt spid="42"/>
                                        </p:tgtEl>
                                        <p:attrNameLst>
                                          <p:attrName>ppt_x</p:attrName>
                                          <p:attrName>ppt_y</p:attrName>
                                        </p:attrNameLst>
                                      </p:cBhvr>
                                    </p:animMotion>
                                    <p:animEffect transition="in" filter="fade">
                                      <p:cBhvr>
                                        <p:cTn id="11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7" grpId="0" animBg="1"/>
      <p:bldP spid="18" grpId="0" animBg="1"/>
      <p:bldP spid="19" grpId="0" animBg="1"/>
      <p:bldP spid="22" grpId="0"/>
      <p:bldP spid="24" grpId="0"/>
      <p:bldP spid="26" grpId="0"/>
      <p:bldP spid="32" grpId="0"/>
      <p:bldP spid="32" grpId="1"/>
      <p:bldP spid="35" grpId="0"/>
      <p:bldP spid="36" grpId="0"/>
      <p:bldP spid="37" grpId="0"/>
      <p:bldP spid="38" grpId="0"/>
      <p:bldP spid="39" grpId="0"/>
      <p:bldP spid="40" grpId="0"/>
      <p:bldP spid="41" grpId="0"/>
      <p:bldP spid="4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2"/>
          <p:cNvSpPr txBox="1">
            <a:spLocks noChangeArrowheads="1"/>
          </p:cNvSpPr>
          <p:nvPr/>
        </p:nvSpPr>
        <p:spPr bwMode="auto">
          <a:xfrm>
            <a:off x="2199483" y="3044515"/>
            <a:ext cx="4064705" cy="5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zh-CN" altLang="en-US" sz="2800" b="1" kern="100" dirty="0">
                <a:solidFill>
                  <a:schemeClr val="tx1">
                    <a:lumMod val="50000"/>
                    <a:lumOff val="50000"/>
                  </a:schemeClr>
                </a:solidFill>
                <a:latin typeface="方正兰亭超细黑简体" pitchFamily="2" charset="-122"/>
                <a:ea typeface="方正兰亭超细黑简体" pitchFamily="2" charset="-122"/>
                <a:cs typeface="Times New Roman" panose="02020603050405020304" pitchFamily="18" charset="0"/>
              </a:rPr>
              <a:t>参考资料</a:t>
            </a:r>
          </a:p>
        </p:txBody>
      </p:sp>
      <p:sp>
        <p:nvSpPr>
          <p:cNvPr id="26" name="文本框 12"/>
          <p:cNvSpPr txBox="1">
            <a:spLocks noChangeArrowheads="1"/>
          </p:cNvSpPr>
          <p:nvPr/>
        </p:nvSpPr>
        <p:spPr bwMode="auto">
          <a:xfrm>
            <a:off x="2448171" y="1586352"/>
            <a:ext cx="1007297" cy="1453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9000" dirty="0">
                <a:solidFill>
                  <a:schemeClr val="tx1">
                    <a:lumMod val="50000"/>
                    <a:lumOff val="50000"/>
                  </a:schemeClr>
                </a:solidFill>
                <a:latin typeface="AgencyFB" panose="02000806040000020003" pitchFamily="2" charset="0"/>
                <a:ea typeface="微软雅黑" panose="020B0503020204020204" pitchFamily="34" charset="-122"/>
              </a:rPr>
              <a:t>5</a:t>
            </a:r>
          </a:p>
        </p:txBody>
      </p:sp>
      <p:pic>
        <p:nvPicPr>
          <p:cNvPr id="9" name="图片 8"/>
          <p:cNvPicPr>
            <a:picLocks noChangeAspect="1"/>
          </p:cNvPicPr>
          <p:nvPr/>
        </p:nvPicPr>
        <p:blipFill>
          <a:blip r:embed="rId5" cstate="screen"/>
          <a:srcRect/>
          <a:stretch>
            <a:fillRect/>
          </a:stretch>
        </p:blipFill>
        <p:spPr>
          <a:xfrm flipH="1">
            <a:off x="6696236" y="505"/>
            <a:ext cx="2088232" cy="3040091"/>
          </a:xfrm>
          <a:prstGeom prst="rect">
            <a:avLst/>
          </a:prstGeom>
        </p:spPr>
      </p:pic>
      <p:sp>
        <p:nvSpPr>
          <p:cNvPr id="7" name="PA_文本框 6"/>
          <p:cNvSpPr txBox="1"/>
          <p:nvPr>
            <p:custDataLst>
              <p:tags r:id="rId1"/>
            </p:custDataLst>
          </p:nvPr>
        </p:nvSpPr>
        <p:spPr>
          <a:xfrm>
            <a:off x="467544" y="4480756"/>
            <a:ext cx="3852428" cy="368755"/>
          </a:xfrm>
          <a:prstGeom prst="rect">
            <a:avLst/>
          </a:prstGeom>
          <a:noFill/>
        </p:spPr>
        <p:txBody>
          <a:bodyPr wrap="square" rtlCol="0" anchor="ctr">
            <a:spAutoFit/>
          </a:bodyPr>
          <a:lstStyle/>
          <a:p>
            <a:pPr>
              <a:lnSpc>
                <a:spcPct val="120000"/>
              </a:lnSpc>
            </a:pPr>
            <a:r>
              <a:rPr lang="zh-CN" altLang="en-US" sz="1600" b="1" dirty="0">
                <a:latin typeface="等线" panose="02010600030101010101" pitchFamily="2" charset="-122"/>
                <a:ea typeface="等线" panose="02010600030101010101" pitchFamily="2" charset="-122"/>
              </a:rPr>
              <a:t>面向计算机领域的资讯集合小程序</a:t>
            </a:r>
            <a:endParaRPr lang="zh-CN" altLang="en-US" sz="1600" b="1" dirty="0">
              <a:solidFill>
                <a:schemeClr val="accent1"/>
              </a:solidFill>
              <a:latin typeface="等线" panose="02010600030101010101" pitchFamily="2" charset="-122"/>
              <a:ea typeface="等线" panose="02010600030101010101" pitchFamily="2" charset="-122"/>
            </a:endParaRPr>
          </a:p>
        </p:txBody>
      </p:sp>
      <p:sp>
        <p:nvSpPr>
          <p:cNvPr id="8" name="PA_半闭框 7"/>
          <p:cNvSpPr/>
          <p:nvPr>
            <p:custDataLst>
              <p:tags r:id="rId2"/>
            </p:custDataLst>
          </p:nvPr>
        </p:nvSpPr>
        <p:spPr>
          <a:xfrm rot="10800000" flipH="1">
            <a:off x="2303749" y="2320516"/>
            <a:ext cx="1296144" cy="720080"/>
          </a:xfrm>
          <a:prstGeom prst="halfFrame">
            <a:avLst>
              <a:gd name="adj1" fmla="val 889"/>
              <a:gd name="adj2" fmla="val 1333"/>
            </a:avLst>
          </a:prstGeom>
          <a:solidFill>
            <a:srgbClr val="6568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p:cTn id="13" dur="250" fill="hold"/>
                                        <p:tgtEl>
                                          <p:spTgt spid="26"/>
                                        </p:tgtEl>
                                        <p:attrNameLst>
                                          <p:attrName>ppt_w</p:attrName>
                                        </p:attrNameLst>
                                      </p:cBhvr>
                                      <p:tavLst>
                                        <p:tav tm="0">
                                          <p:val>
                                            <p:fltVal val="0"/>
                                          </p:val>
                                        </p:tav>
                                        <p:tav tm="100000">
                                          <p:val>
                                            <p:strVal val="#ppt_w"/>
                                          </p:val>
                                        </p:tav>
                                      </p:tavLst>
                                    </p:anim>
                                    <p:anim calcmode="lin" valueType="num">
                                      <p:cBhvr>
                                        <p:cTn id="14" dur="250" fill="hold"/>
                                        <p:tgtEl>
                                          <p:spTgt spid="26"/>
                                        </p:tgtEl>
                                        <p:attrNameLst>
                                          <p:attrName>ppt_h</p:attrName>
                                        </p:attrNameLst>
                                      </p:cBhvr>
                                      <p:tavLst>
                                        <p:tav tm="0">
                                          <p:val>
                                            <p:fltVal val="0"/>
                                          </p:val>
                                        </p:tav>
                                        <p:tav tm="100000">
                                          <p:val>
                                            <p:strVal val="#ppt_h"/>
                                          </p:val>
                                        </p:tav>
                                      </p:tavLst>
                                    </p:anim>
                                    <p:animEffect transition="in" filter="fade">
                                      <p:cBhvr>
                                        <p:cTn id="15" dur="250"/>
                                        <p:tgtEl>
                                          <p:spTgt spid="26"/>
                                        </p:tgtEl>
                                      </p:cBhvr>
                                    </p:animEffect>
                                  </p:childTnLst>
                                </p:cTn>
                              </p:par>
                            </p:childTnLst>
                          </p:cTn>
                        </p:par>
                        <p:par>
                          <p:cTn id="16" fill="hold">
                            <p:stCondLst>
                              <p:cond delay="1500"/>
                            </p:stCondLst>
                            <p:childTnLst>
                              <p:par>
                                <p:cTn id="17" presetID="6" presetClass="emph" presetSubtype="0" decel="100000" fill="hold" grpId="1" nodeType="afterEffect">
                                  <p:stCondLst>
                                    <p:cond delay="0"/>
                                  </p:stCondLst>
                                  <p:childTnLst>
                                    <p:animScale>
                                      <p:cBhvr>
                                        <p:cTn id="18" dur="250" fill="hold"/>
                                        <p:tgtEl>
                                          <p:spTgt spid="26"/>
                                        </p:tgtEl>
                                      </p:cBhvr>
                                      <p:by x="120000" y="120000"/>
                                    </p:animScale>
                                  </p:childTnLst>
                                </p:cTn>
                              </p:par>
                            </p:childTnLst>
                          </p:cTn>
                        </p:par>
                        <p:par>
                          <p:cTn id="19" fill="hold">
                            <p:stCondLst>
                              <p:cond delay="2000"/>
                            </p:stCondLst>
                            <p:childTnLst>
                              <p:par>
                                <p:cTn id="20" presetID="6" presetClass="emph" presetSubtype="0" decel="100000" fill="hold" grpId="2" nodeType="afterEffect">
                                  <p:stCondLst>
                                    <p:cond delay="0"/>
                                  </p:stCondLst>
                                  <p:childTnLst>
                                    <p:animScale>
                                      <p:cBhvr>
                                        <p:cTn id="21" dur="250" fill="hold"/>
                                        <p:tgtEl>
                                          <p:spTgt spid="26"/>
                                        </p:tgtEl>
                                      </p:cBhvr>
                                      <p:by x="83000" y="83000"/>
                                    </p:animScale>
                                  </p:childTnLst>
                                </p:cTn>
                              </p:par>
                            </p:childTnLst>
                          </p:cTn>
                        </p:par>
                        <p:par>
                          <p:cTn id="22" fill="hold">
                            <p:stCondLst>
                              <p:cond delay="2500"/>
                            </p:stCondLst>
                            <p:childTnLst>
                              <p:par>
                                <p:cTn id="23" presetID="53" presetClass="entr" presetSubtype="16"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par>
                          <p:cTn id="28" fill="hold">
                            <p:stCondLst>
                              <p:cond delay="3000"/>
                            </p:stCondLst>
                            <p:childTnLst>
                              <p:par>
                                <p:cTn id="29" presetID="35" presetClass="path" presetSubtype="0" accel="50000" decel="50000" fill="hold" grpId="1" nodeType="afterEffect">
                                  <p:stCondLst>
                                    <p:cond delay="0"/>
                                  </p:stCondLst>
                                  <p:childTnLst>
                                    <p:animMotion origin="layout" path="M 0 -4.07407E-6 L 0.34896 -4.07407E-6 " pathEditMode="relative" rAng="0" ptsTypes="AA">
                                      <p:cBhvr>
                                        <p:cTn id="30" dur="1000" spd="-100000" fill="hold"/>
                                        <p:tgtEl>
                                          <p:spTgt spid="15"/>
                                        </p:tgtEl>
                                        <p:attrNameLst>
                                          <p:attrName>ppt_x</p:attrName>
                                          <p:attrName>ppt_y</p:attrName>
                                        </p:attrNameLst>
                                      </p:cBhvr>
                                      <p:rCtr x="17448" y="0"/>
                                    </p:animMotion>
                                  </p:childTnLst>
                                </p:cTn>
                              </p:par>
                            </p:childTnLst>
                          </p:cTn>
                        </p:par>
                        <p:par>
                          <p:cTn id="31" fill="hold">
                            <p:stCondLst>
                              <p:cond delay="4000"/>
                            </p:stCondLst>
                            <p:childTnLst>
                              <p:par>
                                <p:cTn id="32" presetID="53" presetClass="entr" presetSubtype="16" fill="hold" grpId="0" nodeType="afterEffect">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cBhvr>
                                        <p:cTn id="34" dur="1000" fill="hold"/>
                                        <p:tgtEl>
                                          <p:spTgt spid="7"/>
                                        </p:tgtEl>
                                        <p:attrNameLst>
                                          <p:attrName>ppt_w</p:attrName>
                                        </p:attrNameLst>
                                      </p:cBhvr>
                                      <p:tavLst>
                                        <p:tav tm="0">
                                          <p:val>
                                            <p:fltVal val="0"/>
                                          </p:val>
                                        </p:tav>
                                        <p:tav tm="100000">
                                          <p:val>
                                            <p:strVal val="#ppt_w"/>
                                          </p:val>
                                        </p:tav>
                                      </p:tavLst>
                                    </p:anim>
                                    <p:anim calcmode="lin" valueType="num">
                                      <p:cBhvr>
                                        <p:cTn id="35" dur="1000" fill="hold"/>
                                        <p:tgtEl>
                                          <p:spTgt spid="7"/>
                                        </p:tgtEl>
                                        <p:attrNameLst>
                                          <p:attrName>ppt_h</p:attrName>
                                        </p:attrNameLst>
                                      </p:cBhvr>
                                      <p:tavLst>
                                        <p:tav tm="0">
                                          <p:val>
                                            <p:fltVal val="0"/>
                                          </p:val>
                                        </p:tav>
                                        <p:tav tm="100000">
                                          <p:val>
                                            <p:strVal val="#ppt_h"/>
                                          </p:val>
                                        </p:tav>
                                      </p:tavLst>
                                    </p:anim>
                                    <p:animEffect transition="in" filter="fade">
                                      <p:cBhvr>
                                        <p:cTn id="36" dur="1000"/>
                                        <p:tgtEl>
                                          <p:spTgt spid="7"/>
                                        </p:tgtEl>
                                      </p:cBhvr>
                                    </p:animEffect>
                                  </p:childTnLst>
                                </p:cTn>
                              </p:par>
                            </p:childTnLst>
                          </p:cTn>
                        </p:par>
                        <p:par>
                          <p:cTn id="37" fill="hold">
                            <p:stCondLst>
                              <p:cond delay="5000"/>
                            </p:stCondLst>
                            <p:childTnLst>
                              <p:par>
                                <p:cTn id="38" presetID="2" presetClass="entr" presetSubtype="8" fill="hold" grpId="0" nodeType="afterEffect">
                                  <p:stCondLst>
                                    <p:cond delay="0"/>
                                  </p:stCondLst>
                                  <p:childTnLst>
                                    <p:set>
                                      <p:cBhvr>
                                        <p:cTn id="39" dur="1" fill="hold">
                                          <p:stCondLst>
                                            <p:cond delay="0"/>
                                          </p:stCondLst>
                                        </p:cTn>
                                        <p:tgtEl>
                                          <p:spTgt spid="8"/>
                                        </p:tgtEl>
                                        <p:attrNameLst>
                                          <p:attrName>style.visibility</p:attrName>
                                        </p:attrNameLst>
                                      </p:cBhvr>
                                      <p:to>
                                        <p:strVal val="visible"/>
                                      </p:to>
                                    </p:set>
                                    <p:anim calcmode="lin" valueType="num">
                                      <p:cBhvr additive="base">
                                        <p:cTn id="40" dur="2000" fill="hold"/>
                                        <p:tgtEl>
                                          <p:spTgt spid="8"/>
                                        </p:tgtEl>
                                        <p:attrNameLst>
                                          <p:attrName>ppt_x</p:attrName>
                                        </p:attrNameLst>
                                      </p:cBhvr>
                                      <p:tavLst>
                                        <p:tav tm="0">
                                          <p:val>
                                            <p:strVal val="0-#ppt_w/2"/>
                                          </p:val>
                                        </p:tav>
                                        <p:tav tm="100000">
                                          <p:val>
                                            <p:strVal val="#ppt_x"/>
                                          </p:val>
                                        </p:tav>
                                      </p:tavLst>
                                    </p:anim>
                                    <p:anim calcmode="lin" valueType="num">
                                      <p:cBhvr additive="base">
                                        <p:cTn id="41" dur="2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26" grpId="0"/>
      <p:bldP spid="26" grpId="1"/>
      <p:bldP spid="26" grpId="2"/>
      <p:bldP spid="7" grpId="0"/>
      <p:bldP spid="8"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5"/>
          <p:cNvSpPr/>
          <p:nvPr/>
        </p:nvSpPr>
        <p:spPr bwMode="auto">
          <a:xfrm>
            <a:off x="1655676" y="1641374"/>
            <a:ext cx="1644431" cy="1867696"/>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51" name="矩形 50"/>
          <p:cNvSpPr/>
          <p:nvPr/>
        </p:nvSpPr>
        <p:spPr>
          <a:xfrm>
            <a:off x="4463988" y="1744452"/>
            <a:ext cx="4016979" cy="330860"/>
          </a:xfrm>
          <a:prstGeom prst="rect">
            <a:avLst/>
          </a:prstGeom>
        </p:spPr>
        <p:txBody>
          <a:bodyPr wrap="square" lIns="68580" tIns="34290" rIns="68580" bIns="34290">
            <a:spAutoFit/>
          </a:bodyPr>
          <a:lstStyle/>
          <a:p>
            <a:pPr>
              <a:defRPr/>
            </a:pPr>
            <a:r>
              <a:rPr lang="en-US" altLang="zh-CN" sz="1700" b="1" kern="100" dirty="0">
                <a:latin typeface="楷体" pitchFamily="49" charset="-122"/>
                <a:ea typeface="楷体" pitchFamily="49" charset="-122"/>
                <a:cs typeface="Times New Roman" panose="02020603050405020304" pitchFamily="18" charset="0"/>
                <a:hlinkClick r:id="rId4" action="ppaction://hlinksldjump"/>
              </a:rPr>
              <a:t>01 /</a:t>
            </a:r>
            <a:r>
              <a:rPr lang="zh-CN" altLang="en-US" sz="1700" b="1" kern="100" dirty="0">
                <a:latin typeface="楷体" pitchFamily="49" charset="-122"/>
                <a:ea typeface="楷体" pitchFamily="49" charset="-122"/>
                <a:cs typeface="Times New Roman" panose="02020603050405020304" pitchFamily="18" charset="0"/>
                <a:hlinkClick r:id="rId4" action="ppaction://hlinksldjump"/>
              </a:rPr>
              <a:t>此次项目的想法初衷、目标群体</a:t>
            </a:r>
            <a:endParaRPr lang="zh-CN" altLang="zh-CN" sz="1700" b="1" kern="100" dirty="0">
              <a:latin typeface="楷体" pitchFamily="49" charset="-122"/>
              <a:ea typeface="楷体" pitchFamily="49" charset="-122"/>
              <a:cs typeface="Times New Roman" panose="02020603050405020304" pitchFamily="18" charset="0"/>
            </a:endParaRPr>
          </a:p>
        </p:txBody>
      </p:sp>
      <p:sp>
        <p:nvSpPr>
          <p:cNvPr id="52" name="矩形 51"/>
          <p:cNvSpPr/>
          <p:nvPr/>
        </p:nvSpPr>
        <p:spPr>
          <a:xfrm>
            <a:off x="4463989" y="2680556"/>
            <a:ext cx="3276363" cy="330860"/>
          </a:xfrm>
          <a:prstGeom prst="rect">
            <a:avLst/>
          </a:prstGeom>
        </p:spPr>
        <p:txBody>
          <a:bodyPr wrap="square" lIns="68580" tIns="34290" rIns="68580" bIns="34290">
            <a:spAutoFit/>
          </a:bodyPr>
          <a:lstStyle/>
          <a:p>
            <a:pPr>
              <a:defRPr/>
            </a:pPr>
            <a:r>
              <a:rPr lang="en-US" altLang="zh-CN" sz="1700" b="1" kern="100" dirty="0">
                <a:latin typeface="楷体" pitchFamily="49" charset="-122"/>
                <a:ea typeface="楷体" pitchFamily="49" charset="-122"/>
                <a:cs typeface="Times New Roman" panose="02020603050405020304" pitchFamily="18" charset="0"/>
                <a:hlinkClick r:id="rId5" action="ppaction://hlinksldjump"/>
              </a:rPr>
              <a:t>03 /</a:t>
            </a:r>
            <a:r>
              <a:rPr lang="zh-CN" altLang="en-US" sz="1700" b="1" kern="100" dirty="0">
                <a:latin typeface="楷体" pitchFamily="49" charset="-122"/>
                <a:ea typeface="楷体" pitchFamily="49" charset="-122"/>
                <a:cs typeface="Times New Roman" panose="02020603050405020304" pitchFamily="18" charset="0"/>
                <a:hlinkClick r:id="rId5" action="ppaction://hlinksldjump"/>
              </a:rPr>
              <a:t>此次项目的功能和意义</a:t>
            </a:r>
            <a:endParaRPr lang="zh-CN" altLang="en-US" sz="1700" b="1" kern="100" dirty="0">
              <a:latin typeface="楷体" pitchFamily="49" charset="-122"/>
              <a:ea typeface="楷体" pitchFamily="49" charset="-122"/>
              <a:cs typeface="Times New Roman" panose="02020603050405020304" pitchFamily="18" charset="0"/>
            </a:endParaRPr>
          </a:p>
        </p:txBody>
      </p:sp>
      <p:sp>
        <p:nvSpPr>
          <p:cNvPr id="53" name="矩形 52"/>
          <p:cNvSpPr/>
          <p:nvPr/>
        </p:nvSpPr>
        <p:spPr>
          <a:xfrm>
            <a:off x="4463988" y="3616660"/>
            <a:ext cx="4104456" cy="330860"/>
          </a:xfrm>
          <a:prstGeom prst="rect">
            <a:avLst/>
          </a:prstGeom>
        </p:spPr>
        <p:txBody>
          <a:bodyPr wrap="square" lIns="68580" tIns="34290" rIns="68580" bIns="34290">
            <a:spAutoFit/>
          </a:bodyPr>
          <a:lstStyle/>
          <a:p>
            <a:pPr>
              <a:defRPr/>
            </a:pPr>
            <a:r>
              <a:rPr lang="en-US" altLang="zh-CN" sz="1700" b="1" kern="100" dirty="0">
                <a:latin typeface="楷体" pitchFamily="49" charset="-122"/>
                <a:ea typeface="楷体" pitchFamily="49" charset="-122"/>
                <a:cs typeface="Times New Roman" panose="02020603050405020304" pitchFamily="18" charset="0"/>
                <a:hlinkClick r:id="rId6" action="ppaction://hlinksldjump"/>
              </a:rPr>
              <a:t>05 /</a:t>
            </a:r>
            <a:r>
              <a:rPr lang="zh-CN" altLang="en-US" sz="1700" b="1" kern="100" dirty="0">
                <a:latin typeface="楷体" pitchFamily="49" charset="-122"/>
                <a:ea typeface="楷体" pitchFamily="49" charset="-122"/>
                <a:cs typeface="Times New Roman" panose="02020603050405020304" pitchFamily="18" charset="0"/>
                <a:hlinkClick r:id="rId6" action="ppaction://hlinksldjump"/>
              </a:rPr>
              <a:t>本次作业所用到的参考资料</a:t>
            </a:r>
            <a:endParaRPr lang="zh-CN" altLang="zh-CN" sz="1700" b="1" kern="100" dirty="0">
              <a:latin typeface="楷体" pitchFamily="49" charset="-122"/>
              <a:ea typeface="楷体" pitchFamily="49" charset="-122"/>
              <a:cs typeface="Times New Roman" panose="02020603050405020304" pitchFamily="18" charset="0"/>
            </a:endParaRPr>
          </a:p>
        </p:txBody>
      </p:sp>
      <p:sp>
        <p:nvSpPr>
          <p:cNvPr id="15" name="Freeform 5"/>
          <p:cNvSpPr/>
          <p:nvPr/>
        </p:nvSpPr>
        <p:spPr bwMode="auto">
          <a:xfrm>
            <a:off x="1403648" y="2001414"/>
            <a:ext cx="1770860" cy="2011290"/>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TextBox 59"/>
          <p:cNvSpPr txBox="1">
            <a:spLocks noChangeArrowheads="1"/>
          </p:cNvSpPr>
          <p:nvPr/>
        </p:nvSpPr>
        <p:spPr bwMode="auto">
          <a:xfrm flipH="1">
            <a:off x="1432433" y="2592532"/>
            <a:ext cx="1663403" cy="761747"/>
          </a:xfrm>
          <a:prstGeom prst="rect">
            <a:avLst/>
          </a:prstGeom>
          <a:noFill/>
          <a:ln>
            <a:noFill/>
          </a:ln>
        </p:spPr>
        <p:txBody>
          <a:bodyPr wrap="square" lIns="68580" tIns="34290" rIns="68580" bIns="3429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sz="2700" b="1" kern="0" dirty="0">
                <a:solidFill>
                  <a:schemeClr val="bg1"/>
                </a:solidFill>
                <a:latin typeface="方正兰亭超细黑简体" pitchFamily="2" charset="-122"/>
                <a:ea typeface="方正兰亭超细黑简体" pitchFamily="2" charset="-122"/>
              </a:rPr>
              <a:t>目录</a:t>
            </a:r>
            <a:endParaRPr lang="en-US" altLang="zh-CN" sz="2700" b="1" kern="0" dirty="0">
              <a:solidFill>
                <a:schemeClr val="bg1"/>
              </a:solidFill>
              <a:latin typeface="方正兰亭超细黑简体" pitchFamily="2" charset="-122"/>
              <a:ea typeface="方正兰亭超细黑简体" pitchFamily="2" charset="-122"/>
            </a:endParaRPr>
          </a:p>
          <a:p>
            <a:pPr algn="ctr">
              <a:defRPr/>
            </a:pPr>
            <a:r>
              <a:rPr lang="en-US" altLang="zh-CN" b="1" kern="0" dirty="0">
                <a:solidFill>
                  <a:schemeClr val="bg1"/>
                </a:solidFill>
                <a:latin typeface="方正兰亭超细黑简体" pitchFamily="2" charset="-122"/>
                <a:ea typeface="方正兰亭超细黑简体" pitchFamily="2" charset="-122"/>
              </a:rPr>
              <a:t>CONTENTS</a:t>
            </a:r>
            <a:endParaRPr lang="en-US" altLang="ko-KR" b="1" kern="0" dirty="0">
              <a:solidFill>
                <a:schemeClr val="bg1"/>
              </a:solidFill>
              <a:latin typeface="方正兰亭超细黑简体" pitchFamily="2" charset="-122"/>
              <a:ea typeface="方正兰亭超细黑简体" pitchFamily="2" charset="-122"/>
            </a:endParaRPr>
          </a:p>
        </p:txBody>
      </p:sp>
      <p:sp>
        <p:nvSpPr>
          <p:cNvPr id="9" name="PA_文本框 6"/>
          <p:cNvSpPr txBox="1"/>
          <p:nvPr>
            <p:custDataLst>
              <p:tags r:id="rId1"/>
            </p:custDataLst>
          </p:nvPr>
        </p:nvSpPr>
        <p:spPr>
          <a:xfrm>
            <a:off x="1763688" y="556320"/>
            <a:ext cx="5570756" cy="576055"/>
          </a:xfrm>
          <a:prstGeom prst="rect">
            <a:avLst/>
          </a:prstGeom>
          <a:noFill/>
        </p:spPr>
        <p:txBody>
          <a:bodyPr wrap="none" rtlCol="0" anchor="ctr">
            <a:spAutoFit/>
          </a:bodyPr>
          <a:lstStyle/>
          <a:p>
            <a:pPr>
              <a:lnSpc>
                <a:spcPct val="120000"/>
              </a:lnSpc>
            </a:pPr>
            <a:r>
              <a:rPr lang="zh-CN" altLang="en-US" sz="2800" b="1" dirty="0">
                <a:latin typeface="等线" panose="02010600030101010101" pitchFamily="2" charset="-122"/>
                <a:ea typeface="等线" panose="02010600030101010101" pitchFamily="2" charset="-122"/>
              </a:rPr>
              <a:t>面向计算机领域的资讯集合小程序</a:t>
            </a:r>
            <a:endParaRPr lang="zh-CN" altLang="en-US" sz="2800" b="1" dirty="0">
              <a:solidFill>
                <a:schemeClr val="accent1"/>
              </a:solidFill>
              <a:latin typeface="等线" panose="02010600030101010101" pitchFamily="2" charset="-122"/>
              <a:ea typeface="等线" panose="02010600030101010101" pitchFamily="2" charset="-122"/>
            </a:endParaRPr>
          </a:p>
        </p:txBody>
      </p:sp>
      <p:sp>
        <p:nvSpPr>
          <p:cNvPr id="10" name="矩形 9"/>
          <p:cNvSpPr/>
          <p:nvPr/>
        </p:nvSpPr>
        <p:spPr>
          <a:xfrm>
            <a:off x="4463988" y="3148608"/>
            <a:ext cx="3924436" cy="330860"/>
          </a:xfrm>
          <a:prstGeom prst="rect">
            <a:avLst/>
          </a:prstGeom>
        </p:spPr>
        <p:txBody>
          <a:bodyPr wrap="square" lIns="68580" tIns="34290" rIns="68580" bIns="34290">
            <a:spAutoFit/>
          </a:bodyPr>
          <a:lstStyle/>
          <a:p>
            <a:pPr>
              <a:defRPr/>
            </a:pPr>
            <a:r>
              <a:rPr lang="en-US" altLang="zh-CN" sz="1700" b="1" kern="100" dirty="0">
                <a:latin typeface="楷体" pitchFamily="49" charset="-122"/>
                <a:ea typeface="楷体" pitchFamily="49" charset="-122"/>
                <a:cs typeface="Times New Roman" panose="02020603050405020304" pitchFamily="18" charset="0"/>
                <a:hlinkClick r:id="rId7" action="ppaction://hlinksldjump"/>
              </a:rPr>
              <a:t>04 /</a:t>
            </a:r>
            <a:r>
              <a:rPr lang="zh-CN" altLang="en-US" sz="1700" b="1" kern="100" dirty="0">
                <a:latin typeface="楷体" pitchFamily="49" charset="-122"/>
                <a:ea typeface="楷体" pitchFamily="49" charset="-122"/>
                <a:cs typeface="Times New Roman" panose="02020603050405020304" pitchFamily="18" charset="0"/>
                <a:hlinkClick r:id="rId7" action="ppaction://hlinksldjump"/>
              </a:rPr>
              <a:t>此次项目的大致实施计划和过程</a:t>
            </a:r>
            <a:endParaRPr lang="zh-CN" altLang="zh-CN" sz="1700" b="1" kern="100" dirty="0">
              <a:latin typeface="楷体" pitchFamily="49" charset="-122"/>
              <a:ea typeface="楷体" pitchFamily="49" charset="-122"/>
              <a:cs typeface="Times New Roman" panose="02020603050405020304" pitchFamily="18" charset="0"/>
            </a:endParaRPr>
          </a:p>
        </p:txBody>
      </p:sp>
      <p:sp>
        <p:nvSpPr>
          <p:cNvPr id="11" name="矩形 10"/>
          <p:cNvSpPr/>
          <p:nvPr/>
        </p:nvSpPr>
        <p:spPr>
          <a:xfrm>
            <a:off x="4463990" y="2205680"/>
            <a:ext cx="3276362" cy="330860"/>
          </a:xfrm>
          <a:prstGeom prst="rect">
            <a:avLst/>
          </a:prstGeom>
        </p:spPr>
        <p:txBody>
          <a:bodyPr wrap="square" lIns="68580" tIns="34290" rIns="68580" bIns="34290">
            <a:spAutoFit/>
          </a:bodyPr>
          <a:lstStyle/>
          <a:p>
            <a:pPr>
              <a:defRPr/>
            </a:pPr>
            <a:r>
              <a:rPr lang="en-US" altLang="zh-CN" sz="1700" b="1" kern="100" dirty="0">
                <a:latin typeface="楷体" pitchFamily="49" charset="-122"/>
                <a:ea typeface="楷体" pitchFamily="49" charset="-122"/>
                <a:cs typeface="Times New Roman" panose="02020603050405020304" pitchFamily="18" charset="0"/>
                <a:hlinkClick r:id="rId8" action="ppaction://hlinksldjump"/>
              </a:rPr>
              <a:t>02 /</a:t>
            </a:r>
            <a:r>
              <a:rPr lang="zh-CN" altLang="en-US" sz="1700" b="1" kern="100" dirty="0">
                <a:latin typeface="楷体" pitchFamily="49" charset="-122"/>
                <a:ea typeface="楷体" pitchFamily="49" charset="-122"/>
                <a:cs typeface="Times New Roman" panose="02020603050405020304" pitchFamily="18" charset="0"/>
                <a:hlinkClick r:id="rId8" action="ppaction://hlinksldjump"/>
              </a:rPr>
              <a:t>目标群体的调查成果展示</a:t>
            </a:r>
            <a:endParaRPr lang="zh-CN" altLang="zh-CN" sz="1700" b="1" kern="100" dirty="0">
              <a:latin typeface="楷体" pitchFamily="49" charset="-122"/>
              <a:ea typeface="楷体" pitchFamily="49" charset="-122"/>
              <a:cs typeface="Times New Roman" panose="02020603050405020304" pitchFamily="18" charset="0"/>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250" fill="hold"/>
                                        <p:tgtEl>
                                          <p:spTgt spid="15"/>
                                        </p:tgtEl>
                                        <p:attrNameLst>
                                          <p:attrName>ppt_w</p:attrName>
                                        </p:attrNameLst>
                                      </p:cBhvr>
                                      <p:tavLst>
                                        <p:tav tm="0">
                                          <p:val>
                                            <p:fltVal val="0"/>
                                          </p:val>
                                        </p:tav>
                                        <p:tav tm="100000">
                                          <p:val>
                                            <p:strVal val="#ppt_w"/>
                                          </p:val>
                                        </p:tav>
                                      </p:tavLst>
                                    </p:anim>
                                    <p:anim calcmode="lin" valueType="num">
                                      <p:cBhvr>
                                        <p:cTn id="8" dur="250" fill="hold"/>
                                        <p:tgtEl>
                                          <p:spTgt spid="15"/>
                                        </p:tgtEl>
                                        <p:attrNameLst>
                                          <p:attrName>ppt_h</p:attrName>
                                        </p:attrNameLst>
                                      </p:cBhvr>
                                      <p:tavLst>
                                        <p:tav tm="0">
                                          <p:val>
                                            <p:fltVal val="0"/>
                                          </p:val>
                                        </p:tav>
                                        <p:tav tm="100000">
                                          <p:val>
                                            <p:strVal val="#ppt_h"/>
                                          </p:val>
                                        </p:tav>
                                      </p:tavLst>
                                    </p:anim>
                                    <p:animEffect transition="in" filter="fade">
                                      <p:cBhvr>
                                        <p:cTn id="9" dur="250"/>
                                        <p:tgtEl>
                                          <p:spTgt spid="15"/>
                                        </p:tgtEl>
                                      </p:cBhvr>
                                    </p:animEffect>
                                  </p:childTnLst>
                                </p:cTn>
                              </p:par>
                              <p:par>
                                <p:cTn id="10" presetID="6" presetClass="emph" presetSubtype="0" decel="100000" fill="hold" grpId="1" nodeType="withEffect">
                                  <p:stCondLst>
                                    <p:cond delay="200"/>
                                  </p:stCondLst>
                                  <p:childTnLst>
                                    <p:animScale>
                                      <p:cBhvr>
                                        <p:cTn id="11" dur="250" fill="hold"/>
                                        <p:tgtEl>
                                          <p:spTgt spid="15"/>
                                        </p:tgtEl>
                                      </p:cBhvr>
                                      <p:by x="120000" y="120000"/>
                                    </p:animScale>
                                  </p:childTnLst>
                                </p:cTn>
                              </p:par>
                              <p:par>
                                <p:cTn id="12" presetID="6" presetClass="emph" presetSubtype="0" decel="100000" fill="hold" grpId="2" nodeType="withEffect">
                                  <p:stCondLst>
                                    <p:cond delay="400"/>
                                  </p:stCondLst>
                                  <p:childTnLst>
                                    <p:animScale>
                                      <p:cBhvr>
                                        <p:cTn id="13" dur="250" fill="hold"/>
                                        <p:tgtEl>
                                          <p:spTgt spid="15"/>
                                        </p:tgtEl>
                                      </p:cBhvr>
                                      <p:by x="83000" y="83000"/>
                                    </p:animScale>
                                  </p:childTnLst>
                                </p:cTn>
                              </p:par>
                            </p:childTnLst>
                          </p:cTn>
                        </p:par>
                        <p:par>
                          <p:cTn id="14" fill="hold">
                            <p:stCondLst>
                              <p:cond delay="500"/>
                            </p:stCondLst>
                            <p:childTnLst>
                              <p:par>
                                <p:cTn id="15" presetID="53" presetClass="entr" presetSubtype="16"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250" fill="hold"/>
                                        <p:tgtEl>
                                          <p:spTgt spid="13"/>
                                        </p:tgtEl>
                                        <p:attrNameLst>
                                          <p:attrName>ppt_w</p:attrName>
                                        </p:attrNameLst>
                                      </p:cBhvr>
                                      <p:tavLst>
                                        <p:tav tm="0">
                                          <p:val>
                                            <p:fltVal val="0"/>
                                          </p:val>
                                        </p:tav>
                                        <p:tav tm="100000">
                                          <p:val>
                                            <p:strVal val="#ppt_w"/>
                                          </p:val>
                                        </p:tav>
                                      </p:tavLst>
                                    </p:anim>
                                    <p:anim calcmode="lin" valueType="num">
                                      <p:cBhvr>
                                        <p:cTn id="18" dur="250" fill="hold"/>
                                        <p:tgtEl>
                                          <p:spTgt spid="13"/>
                                        </p:tgtEl>
                                        <p:attrNameLst>
                                          <p:attrName>ppt_h</p:attrName>
                                        </p:attrNameLst>
                                      </p:cBhvr>
                                      <p:tavLst>
                                        <p:tav tm="0">
                                          <p:val>
                                            <p:fltVal val="0"/>
                                          </p:val>
                                        </p:tav>
                                        <p:tav tm="100000">
                                          <p:val>
                                            <p:strVal val="#ppt_h"/>
                                          </p:val>
                                        </p:tav>
                                      </p:tavLst>
                                    </p:anim>
                                    <p:animEffect transition="in" filter="fade">
                                      <p:cBhvr>
                                        <p:cTn id="19" dur="250"/>
                                        <p:tgtEl>
                                          <p:spTgt spid="13"/>
                                        </p:tgtEl>
                                      </p:cBhvr>
                                    </p:animEffect>
                                  </p:childTnLst>
                                </p:cTn>
                              </p:par>
                              <p:par>
                                <p:cTn id="20" presetID="6" presetClass="emph" presetSubtype="0" decel="100000" fill="hold" grpId="1" nodeType="withEffect">
                                  <p:stCondLst>
                                    <p:cond delay="200"/>
                                  </p:stCondLst>
                                  <p:childTnLst>
                                    <p:animScale>
                                      <p:cBhvr>
                                        <p:cTn id="21" dur="250" fill="hold"/>
                                        <p:tgtEl>
                                          <p:spTgt spid="13"/>
                                        </p:tgtEl>
                                      </p:cBhvr>
                                      <p:by x="120000" y="120000"/>
                                    </p:animScale>
                                  </p:childTnLst>
                                </p:cTn>
                              </p:par>
                              <p:par>
                                <p:cTn id="22" presetID="6" presetClass="emph" presetSubtype="0" decel="100000" fill="hold" grpId="2" nodeType="withEffect">
                                  <p:stCondLst>
                                    <p:cond delay="400"/>
                                  </p:stCondLst>
                                  <p:childTnLst>
                                    <p:animScale>
                                      <p:cBhvr>
                                        <p:cTn id="23" dur="250" fill="hold"/>
                                        <p:tgtEl>
                                          <p:spTgt spid="13"/>
                                        </p:tgtEl>
                                      </p:cBhvr>
                                      <p:by x="83000" y="83000"/>
                                    </p:animScale>
                                  </p:childTnLst>
                                </p:cTn>
                              </p:par>
                              <p:par>
                                <p:cTn id="24" presetID="53" presetClass="entr" presetSubtype="16" fill="hold" grpId="0" nodeType="withEffect">
                                  <p:stCondLst>
                                    <p:cond delay="600"/>
                                  </p:stCondLst>
                                  <p:childTnLst>
                                    <p:set>
                                      <p:cBhvr>
                                        <p:cTn id="25" dur="1" fill="hold">
                                          <p:stCondLst>
                                            <p:cond delay="0"/>
                                          </p:stCondLst>
                                        </p:cTn>
                                        <p:tgtEl>
                                          <p:spTgt spid="45"/>
                                        </p:tgtEl>
                                        <p:attrNameLst>
                                          <p:attrName>style.visibility</p:attrName>
                                        </p:attrNameLst>
                                      </p:cBhvr>
                                      <p:to>
                                        <p:strVal val="visible"/>
                                      </p:to>
                                    </p:set>
                                    <p:anim calcmode="lin" valueType="num">
                                      <p:cBhvr>
                                        <p:cTn id="26" dur="250" fill="hold"/>
                                        <p:tgtEl>
                                          <p:spTgt spid="45"/>
                                        </p:tgtEl>
                                        <p:attrNameLst>
                                          <p:attrName>ppt_w</p:attrName>
                                        </p:attrNameLst>
                                      </p:cBhvr>
                                      <p:tavLst>
                                        <p:tav tm="0">
                                          <p:val>
                                            <p:fltVal val="0"/>
                                          </p:val>
                                        </p:tav>
                                        <p:tav tm="100000">
                                          <p:val>
                                            <p:strVal val="#ppt_w"/>
                                          </p:val>
                                        </p:tav>
                                      </p:tavLst>
                                    </p:anim>
                                    <p:anim calcmode="lin" valueType="num">
                                      <p:cBhvr>
                                        <p:cTn id="27" dur="250" fill="hold"/>
                                        <p:tgtEl>
                                          <p:spTgt spid="45"/>
                                        </p:tgtEl>
                                        <p:attrNameLst>
                                          <p:attrName>ppt_h</p:attrName>
                                        </p:attrNameLst>
                                      </p:cBhvr>
                                      <p:tavLst>
                                        <p:tav tm="0">
                                          <p:val>
                                            <p:fltVal val="0"/>
                                          </p:val>
                                        </p:tav>
                                        <p:tav tm="100000">
                                          <p:val>
                                            <p:strVal val="#ppt_h"/>
                                          </p:val>
                                        </p:tav>
                                      </p:tavLst>
                                    </p:anim>
                                    <p:animEffect transition="in" filter="fade">
                                      <p:cBhvr>
                                        <p:cTn id="28" dur="250"/>
                                        <p:tgtEl>
                                          <p:spTgt spid="45"/>
                                        </p:tgtEl>
                                      </p:cBhvr>
                                    </p:animEffect>
                                  </p:childTnLst>
                                </p:cTn>
                              </p:par>
                              <p:par>
                                <p:cTn id="29" presetID="6" presetClass="emph" presetSubtype="0" decel="100000" fill="hold" grpId="1" nodeType="withEffect">
                                  <p:stCondLst>
                                    <p:cond delay="800"/>
                                  </p:stCondLst>
                                  <p:childTnLst>
                                    <p:animScale>
                                      <p:cBhvr>
                                        <p:cTn id="30" dur="250" fill="hold"/>
                                        <p:tgtEl>
                                          <p:spTgt spid="45"/>
                                        </p:tgtEl>
                                      </p:cBhvr>
                                      <p:by x="120000" y="120000"/>
                                    </p:animScale>
                                  </p:childTnLst>
                                </p:cTn>
                              </p:par>
                              <p:par>
                                <p:cTn id="31" presetID="6" presetClass="emph" presetSubtype="0" decel="100000" fill="hold" grpId="2" nodeType="withEffect">
                                  <p:stCondLst>
                                    <p:cond delay="1000"/>
                                  </p:stCondLst>
                                  <p:childTnLst>
                                    <p:animScale>
                                      <p:cBhvr>
                                        <p:cTn id="32" dur="250" fill="hold"/>
                                        <p:tgtEl>
                                          <p:spTgt spid="45"/>
                                        </p:tgtEl>
                                      </p:cBhvr>
                                      <p:by x="83000" y="83000"/>
                                    </p:animScale>
                                  </p:childTnLst>
                                </p:cTn>
                              </p:par>
                            </p:childTnLst>
                          </p:cTn>
                        </p:par>
                        <p:par>
                          <p:cTn id="33" fill="hold">
                            <p:stCondLst>
                              <p:cond delay="1750"/>
                            </p:stCondLst>
                            <p:childTnLst>
                              <p:par>
                                <p:cTn id="34" presetID="50" presetClass="entr" presetSubtype="0" decel="100000" fill="hold" grpId="0" nodeType="afterEffect">
                                  <p:stCondLst>
                                    <p:cond delay="0"/>
                                  </p:stCondLst>
                                  <p:iterate type="lt">
                                    <p:tmPct val="10000"/>
                                  </p:iterate>
                                  <p:childTnLst>
                                    <p:set>
                                      <p:cBhvr>
                                        <p:cTn id="35" dur="1" fill="hold">
                                          <p:stCondLst>
                                            <p:cond delay="0"/>
                                          </p:stCondLst>
                                        </p:cTn>
                                        <p:tgtEl>
                                          <p:spTgt spid="51"/>
                                        </p:tgtEl>
                                        <p:attrNameLst>
                                          <p:attrName>style.visibility</p:attrName>
                                        </p:attrNameLst>
                                      </p:cBhvr>
                                      <p:to>
                                        <p:strVal val="visible"/>
                                      </p:to>
                                    </p:set>
                                    <p:anim calcmode="lin" valueType="num">
                                      <p:cBhvr>
                                        <p:cTn id="36" dur="100" fill="hold"/>
                                        <p:tgtEl>
                                          <p:spTgt spid="51"/>
                                        </p:tgtEl>
                                        <p:attrNameLst>
                                          <p:attrName>ppt_w</p:attrName>
                                        </p:attrNameLst>
                                      </p:cBhvr>
                                      <p:tavLst>
                                        <p:tav tm="0">
                                          <p:val>
                                            <p:strVal val="#ppt_w+.3"/>
                                          </p:val>
                                        </p:tav>
                                        <p:tav tm="100000">
                                          <p:val>
                                            <p:strVal val="#ppt_w"/>
                                          </p:val>
                                        </p:tav>
                                      </p:tavLst>
                                    </p:anim>
                                    <p:anim calcmode="lin" valueType="num">
                                      <p:cBhvr>
                                        <p:cTn id="37" dur="100" fill="hold"/>
                                        <p:tgtEl>
                                          <p:spTgt spid="51"/>
                                        </p:tgtEl>
                                        <p:attrNameLst>
                                          <p:attrName>ppt_h</p:attrName>
                                        </p:attrNameLst>
                                      </p:cBhvr>
                                      <p:tavLst>
                                        <p:tav tm="0">
                                          <p:val>
                                            <p:strVal val="#ppt_h"/>
                                          </p:val>
                                        </p:tav>
                                        <p:tav tm="100000">
                                          <p:val>
                                            <p:strVal val="#ppt_h"/>
                                          </p:val>
                                        </p:tav>
                                      </p:tavLst>
                                    </p:anim>
                                    <p:animEffect transition="in" filter="fade">
                                      <p:cBhvr>
                                        <p:cTn id="38" dur="100"/>
                                        <p:tgtEl>
                                          <p:spTgt spid="51"/>
                                        </p:tgtEl>
                                      </p:cBhvr>
                                    </p:animEffect>
                                  </p:childTnLst>
                                </p:cTn>
                              </p:par>
                            </p:childTnLst>
                          </p:cTn>
                        </p:par>
                        <p:par>
                          <p:cTn id="39" fill="hold">
                            <p:stCondLst>
                              <p:cond delay="2010"/>
                            </p:stCondLst>
                            <p:childTnLst>
                              <p:par>
                                <p:cTn id="40" presetID="50" presetClass="entr" presetSubtype="0" decel="100000" fill="hold" grpId="0" nodeType="afterEffect">
                                  <p:stCondLst>
                                    <p:cond delay="0"/>
                                  </p:stCondLst>
                                  <p:iterate type="lt">
                                    <p:tmPct val="10000"/>
                                  </p:iterate>
                                  <p:childTnLst>
                                    <p:set>
                                      <p:cBhvr>
                                        <p:cTn id="41" dur="1" fill="hold">
                                          <p:stCondLst>
                                            <p:cond delay="0"/>
                                          </p:stCondLst>
                                        </p:cTn>
                                        <p:tgtEl>
                                          <p:spTgt spid="52"/>
                                        </p:tgtEl>
                                        <p:attrNameLst>
                                          <p:attrName>style.visibility</p:attrName>
                                        </p:attrNameLst>
                                      </p:cBhvr>
                                      <p:to>
                                        <p:strVal val="visible"/>
                                      </p:to>
                                    </p:set>
                                    <p:anim calcmode="lin" valueType="num">
                                      <p:cBhvr>
                                        <p:cTn id="42" dur="100" fill="hold"/>
                                        <p:tgtEl>
                                          <p:spTgt spid="52"/>
                                        </p:tgtEl>
                                        <p:attrNameLst>
                                          <p:attrName>ppt_w</p:attrName>
                                        </p:attrNameLst>
                                      </p:cBhvr>
                                      <p:tavLst>
                                        <p:tav tm="0">
                                          <p:val>
                                            <p:strVal val="#ppt_w+.3"/>
                                          </p:val>
                                        </p:tav>
                                        <p:tav tm="100000">
                                          <p:val>
                                            <p:strVal val="#ppt_w"/>
                                          </p:val>
                                        </p:tav>
                                      </p:tavLst>
                                    </p:anim>
                                    <p:anim calcmode="lin" valueType="num">
                                      <p:cBhvr>
                                        <p:cTn id="43" dur="100" fill="hold"/>
                                        <p:tgtEl>
                                          <p:spTgt spid="52"/>
                                        </p:tgtEl>
                                        <p:attrNameLst>
                                          <p:attrName>ppt_h</p:attrName>
                                        </p:attrNameLst>
                                      </p:cBhvr>
                                      <p:tavLst>
                                        <p:tav tm="0">
                                          <p:val>
                                            <p:strVal val="#ppt_h"/>
                                          </p:val>
                                        </p:tav>
                                        <p:tav tm="100000">
                                          <p:val>
                                            <p:strVal val="#ppt_h"/>
                                          </p:val>
                                        </p:tav>
                                      </p:tavLst>
                                    </p:anim>
                                    <p:animEffect transition="in" filter="fade">
                                      <p:cBhvr>
                                        <p:cTn id="44" dur="100"/>
                                        <p:tgtEl>
                                          <p:spTgt spid="52"/>
                                        </p:tgtEl>
                                      </p:cBhvr>
                                    </p:animEffect>
                                  </p:childTnLst>
                                </p:cTn>
                              </p:par>
                            </p:childTnLst>
                          </p:cTn>
                        </p:par>
                        <p:par>
                          <p:cTn id="45" fill="hold">
                            <p:stCondLst>
                              <p:cond delay="2230"/>
                            </p:stCondLst>
                            <p:childTnLst>
                              <p:par>
                                <p:cTn id="46" presetID="50" presetClass="entr" presetSubtype="0" decel="100000" fill="hold" grpId="0" nodeType="afterEffect">
                                  <p:stCondLst>
                                    <p:cond delay="0"/>
                                  </p:stCondLst>
                                  <p:iterate type="lt">
                                    <p:tmPct val="10000"/>
                                  </p:iterate>
                                  <p:childTnLst>
                                    <p:set>
                                      <p:cBhvr>
                                        <p:cTn id="47" dur="1" fill="hold">
                                          <p:stCondLst>
                                            <p:cond delay="0"/>
                                          </p:stCondLst>
                                        </p:cTn>
                                        <p:tgtEl>
                                          <p:spTgt spid="53"/>
                                        </p:tgtEl>
                                        <p:attrNameLst>
                                          <p:attrName>style.visibility</p:attrName>
                                        </p:attrNameLst>
                                      </p:cBhvr>
                                      <p:to>
                                        <p:strVal val="visible"/>
                                      </p:to>
                                    </p:set>
                                    <p:anim calcmode="lin" valueType="num">
                                      <p:cBhvr>
                                        <p:cTn id="48" dur="100" fill="hold"/>
                                        <p:tgtEl>
                                          <p:spTgt spid="53"/>
                                        </p:tgtEl>
                                        <p:attrNameLst>
                                          <p:attrName>ppt_w</p:attrName>
                                        </p:attrNameLst>
                                      </p:cBhvr>
                                      <p:tavLst>
                                        <p:tav tm="0">
                                          <p:val>
                                            <p:strVal val="#ppt_w+.3"/>
                                          </p:val>
                                        </p:tav>
                                        <p:tav tm="100000">
                                          <p:val>
                                            <p:strVal val="#ppt_w"/>
                                          </p:val>
                                        </p:tav>
                                      </p:tavLst>
                                    </p:anim>
                                    <p:anim calcmode="lin" valueType="num">
                                      <p:cBhvr>
                                        <p:cTn id="49" dur="100" fill="hold"/>
                                        <p:tgtEl>
                                          <p:spTgt spid="53"/>
                                        </p:tgtEl>
                                        <p:attrNameLst>
                                          <p:attrName>ppt_h</p:attrName>
                                        </p:attrNameLst>
                                      </p:cBhvr>
                                      <p:tavLst>
                                        <p:tav tm="0">
                                          <p:val>
                                            <p:strVal val="#ppt_h"/>
                                          </p:val>
                                        </p:tav>
                                        <p:tav tm="100000">
                                          <p:val>
                                            <p:strVal val="#ppt_h"/>
                                          </p:val>
                                        </p:tav>
                                      </p:tavLst>
                                    </p:anim>
                                    <p:animEffect transition="in" filter="fade">
                                      <p:cBhvr>
                                        <p:cTn id="50" dur="100"/>
                                        <p:tgtEl>
                                          <p:spTgt spid="53"/>
                                        </p:tgtEl>
                                      </p:cBhvr>
                                    </p:animEffect>
                                  </p:childTnLst>
                                </p:cTn>
                              </p:par>
                            </p:childTnLst>
                          </p:cTn>
                        </p:par>
                        <p:par>
                          <p:cTn id="51" fill="hold">
                            <p:stCondLst>
                              <p:cond delay="2470"/>
                            </p:stCondLst>
                            <p:childTnLst>
                              <p:par>
                                <p:cTn id="52" presetID="53" presetClass="entr" presetSubtype="16" fill="hold" grpId="0" nodeType="afterEffect">
                                  <p:stCondLst>
                                    <p:cond delay="0"/>
                                  </p:stCondLst>
                                  <p:childTnLst>
                                    <p:set>
                                      <p:cBhvr>
                                        <p:cTn id="53" dur="1" fill="hold">
                                          <p:stCondLst>
                                            <p:cond delay="0"/>
                                          </p:stCondLst>
                                        </p:cTn>
                                        <p:tgtEl>
                                          <p:spTgt spid="9"/>
                                        </p:tgtEl>
                                        <p:attrNameLst>
                                          <p:attrName>style.visibility</p:attrName>
                                        </p:attrNameLst>
                                      </p:cBhvr>
                                      <p:to>
                                        <p:strVal val="visible"/>
                                      </p:to>
                                    </p:set>
                                    <p:anim calcmode="lin" valueType="num">
                                      <p:cBhvr>
                                        <p:cTn id="54" dur="1000" fill="hold"/>
                                        <p:tgtEl>
                                          <p:spTgt spid="9"/>
                                        </p:tgtEl>
                                        <p:attrNameLst>
                                          <p:attrName>ppt_w</p:attrName>
                                        </p:attrNameLst>
                                      </p:cBhvr>
                                      <p:tavLst>
                                        <p:tav tm="0">
                                          <p:val>
                                            <p:fltVal val="0"/>
                                          </p:val>
                                        </p:tav>
                                        <p:tav tm="100000">
                                          <p:val>
                                            <p:strVal val="#ppt_w"/>
                                          </p:val>
                                        </p:tav>
                                      </p:tavLst>
                                    </p:anim>
                                    <p:anim calcmode="lin" valueType="num">
                                      <p:cBhvr>
                                        <p:cTn id="55" dur="1000" fill="hold"/>
                                        <p:tgtEl>
                                          <p:spTgt spid="9"/>
                                        </p:tgtEl>
                                        <p:attrNameLst>
                                          <p:attrName>ppt_h</p:attrName>
                                        </p:attrNameLst>
                                      </p:cBhvr>
                                      <p:tavLst>
                                        <p:tav tm="0">
                                          <p:val>
                                            <p:fltVal val="0"/>
                                          </p:val>
                                        </p:tav>
                                        <p:tav tm="100000">
                                          <p:val>
                                            <p:strVal val="#ppt_h"/>
                                          </p:val>
                                        </p:tav>
                                      </p:tavLst>
                                    </p:anim>
                                    <p:animEffect transition="in" filter="fade">
                                      <p:cBhvr>
                                        <p:cTn id="56" dur="1000"/>
                                        <p:tgtEl>
                                          <p:spTgt spid="9"/>
                                        </p:tgtEl>
                                      </p:cBhvr>
                                    </p:animEffect>
                                  </p:childTnLst>
                                </p:cTn>
                              </p:par>
                            </p:childTnLst>
                          </p:cTn>
                        </p:par>
                        <p:par>
                          <p:cTn id="57" fill="hold">
                            <p:stCondLst>
                              <p:cond delay="3470"/>
                            </p:stCondLst>
                            <p:childTnLst>
                              <p:par>
                                <p:cTn id="58" presetID="50" presetClass="entr" presetSubtype="0" decel="100000" fill="hold" grpId="0" nodeType="afterEffect">
                                  <p:stCondLst>
                                    <p:cond delay="0"/>
                                  </p:stCondLst>
                                  <p:iterate type="lt">
                                    <p:tmPct val="10000"/>
                                  </p:iterate>
                                  <p:childTnLst>
                                    <p:set>
                                      <p:cBhvr>
                                        <p:cTn id="59" dur="1" fill="hold">
                                          <p:stCondLst>
                                            <p:cond delay="0"/>
                                          </p:stCondLst>
                                        </p:cTn>
                                        <p:tgtEl>
                                          <p:spTgt spid="10"/>
                                        </p:tgtEl>
                                        <p:attrNameLst>
                                          <p:attrName>style.visibility</p:attrName>
                                        </p:attrNameLst>
                                      </p:cBhvr>
                                      <p:to>
                                        <p:strVal val="visible"/>
                                      </p:to>
                                    </p:set>
                                    <p:anim calcmode="lin" valueType="num">
                                      <p:cBhvr>
                                        <p:cTn id="60" dur="100" fill="hold"/>
                                        <p:tgtEl>
                                          <p:spTgt spid="10"/>
                                        </p:tgtEl>
                                        <p:attrNameLst>
                                          <p:attrName>ppt_w</p:attrName>
                                        </p:attrNameLst>
                                      </p:cBhvr>
                                      <p:tavLst>
                                        <p:tav tm="0">
                                          <p:val>
                                            <p:strVal val="#ppt_w+.3"/>
                                          </p:val>
                                        </p:tav>
                                        <p:tav tm="100000">
                                          <p:val>
                                            <p:strVal val="#ppt_w"/>
                                          </p:val>
                                        </p:tav>
                                      </p:tavLst>
                                    </p:anim>
                                    <p:anim calcmode="lin" valueType="num">
                                      <p:cBhvr>
                                        <p:cTn id="61" dur="100" fill="hold"/>
                                        <p:tgtEl>
                                          <p:spTgt spid="10"/>
                                        </p:tgtEl>
                                        <p:attrNameLst>
                                          <p:attrName>ppt_h</p:attrName>
                                        </p:attrNameLst>
                                      </p:cBhvr>
                                      <p:tavLst>
                                        <p:tav tm="0">
                                          <p:val>
                                            <p:strVal val="#ppt_h"/>
                                          </p:val>
                                        </p:tav>
                                        <p:tav tm="100000">
                                          <p:val>
                                            <p:strVal val="#ppt_h"/>
                                          </p:val>
                                        </p:tav>
                                      </p:tavLst>
                                    </p:anim>
                                    <p:animEffect transition="in" filter="fade">
                                      <p:cBhvr>
                                        <p:cTn id="62" dur="100"/>
                                        <p:tgtEl>
                                          <p:spTgt spid="10"/>
                                        </p:tgtEl>
                                      </p:cBhvr>
                                    </p:animEffect>
                                  </p:childTnLst>
                                </p:cTn>
                              </p:par>
                            </p:childTnLst>
                          </p:cTn>
                        </p:par>
                        <p:par>
                          <p:cTn id="63" fill="hold">
                            <p:stCondLst>
                              <p:cond delay="3730"/>
                            </p:stCondLst>
                            <p:childTnLst>
                              <p:par>
                                <p:cTn id="64" presetID="50" presetClass="entr" presetSubtype="0" decel="100000" fill="hold" grpId="0" nodeType="afterEffect">
                                  <p:stCondLst>
                                    <p:cond delay="0"/>
                                  </p:stCondLst>
                                  <p:iterate type="lt">
                                    <p:tmPct val="10000"/>
                                  </p:iterate>
                                  <p:childTnLst>
                                    <p:set>
                                      <p:cBhvr>
                                        <p:cTn id="65" dur="1" fill="hold">
                                          <p:stCondLst>
                                            <p:cond delay="0"/>
                                          </p:stCondLst>
                                        </p:cTn>
                                        <p:tgtEl>
                                          <p:spTgt spid="11"/>
                                        </p:tgtEl>
                                        <p:attrNameLst>
                                          <p:attrName>style.visibility</p:attrName>
                                        </p:attrNameLst>
                                      </p:cBhvr>
                                      <p:to>
                                        <p:strVal val="visible"/>
                                      </p:to>
                                    </p:set>
                                    <p:anim calcmode="lin" valueType="num">
                                      <p:cBhvr>
                                        <p:cTn id="66" dur="100" fill="hold"/>
                                        <p:tgtEl>
                                          <p:spTgt spid="11"/>
                                        </p:tgtEl>
                                        <p:attrNameLst>
                                          <p:attrName>ppt_w</p:attrName>
                                        </p:attrNameLst>
                                      </p:cBhvr>
                                      <p:tavLst>
                                        <p:tav tm="0">
                                          <p:val>
                                            <p:strVal val="#ppt_w+.3"/>
                                          </p:val>
                                        </p:tav>
                                        <p:tav tm="100000">
                                          <p:val>
                                            <p:strVal val="#ppt_w"/>
                                          </p:val>
                                        </p:tav>
                                      </p:tavLst>
                                    </p:anim>
                                    <p:anim calcmode="lin" valueType="num">
                                      <p:cBhvr>
                                        <p:cTn id="67" dur="100" fill="hold"/>
                                        <p:tgtEl>
                                          <p:spTgt spid="11"/>
                                        </p:tgtEl>
                                        <p:attrNameLst>
                                          <p:attrName>ppt_h</p:attrName>
                                        </p:attrNameLst>
                                      </p:cBhvr>
                                      <p:tavLst>
                                        <p:tav tm="0">
                                          <p:val>
                                            <p:strVal val="#ppt_h"/>
                                          </p:val>
                                        </p:tav>
                                        <p:tav tm="100000">
                                          <p:val>
                                            <p:strVal val="#ppt_h"/>
                                          </p:val>
                                        </p:tav>
                                      </p:tavLst>
                                    </p:anim>
                                    <p:animEffect transition="in" filter="fade">
                                      <p:cBhvr>
                                        <p:cTn id="68" dur="1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3" grpId="2" animBg="1"/>
      <p:bldP spid="51" grpId="0"/>
      <p:bldP spid="52" grpId="0"/>
      <p:bldP spid="53" grpId="0"/>
      <p:bldP spid="15" grpId="0" animBg="1"/>
      <p:bldP spid="15" grpId="1" animBg="1"/>
      <p:bldP spid="15" grpId="2" animBg="1"/>
      <p:bldP spid="45" grpId="0"/>
      <p:bldP spid="45" grpId="1"/>
      <p:bldP spid="45" grpId="2"/>
      <p:bldP spid="9" grpId="0"/>
      <p:bldP spid="10" grpId="0"/>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PA_矩形 17"/>
          <p:cNvSpPr/>
          <p:nvPr>
            <p:custDataLst>
              <p:tags r:id="rId1"/>
            </p:custDataLst>
          </p:nvPr>
        </p:nvSpPr>
        <p:spPr>
          <a:xfrm>
            <a:off x="935596" y="3698241"/>
            <a:ext cx="843821" cy="238527"/>
          </a:xfrm>
          <a:prstGeom prst="rect">
            <a:avLst/>
          </a:prstGeom>
        </p:spPr>
        <p:txBody>
          <a:bodyPr wrap="none" lIns="68580" tIns="34290" rIns="68580" bIns="34290">
            <a:spAutoFit/>
          </a:bodyPr>
          <a:lstStyle/>
          <a:p>
            <a:r>
              <a:rPr lang="zh-CN" altLang="en-US" sz="1100" b="1" dirty="0">
                <a:solidFill>
                  <a:schemeClr val="accent1"/>
                </a:solidFill>
                <a:latin typeface="微软雅黑" panose="020B0503020204020204" pitchFamily="34" charset="-122"/>
                <a:ea typeface="微软雅黑" panose="020B0503020204020204" pitchFamily="34" charset="-122"/>
              </a:rPr>
              <a:t>参考书目：</a:t>
            </a:r>
          </a:p>
        </p:txBody>
      </p:sp>
      <p:sp>
        <p:nvSpPr>
          <p:cNvPr id="12" name="PA_Line 3"/>
          <p:cNvSpPr>
            <a:spLocks noChangeShapeType="1"/>
          </p:cNvSpPr>
          <p:nvPr>
            <p:custDataLst>
              <p:tags r:id="rId2"/>
            </p:custDataLst>
          </p:nvPr>
        </p:nvSpPr>
        <p:spPr bwMode="auto">
          <a:xfrm>
            <a:off x="1215962" y="1061019"/>
            <a:ext cx="6858000" cy="0"/>
          </a:xfrm>
          <a:prstGeom prst="line">
            <a:avLst/>
          </a:prstGeom>
          <a:noFill/>
          <a:ln w="38100">
            <a:solidFill>
              <a:srgbClr val="000000"/>
            </a:solidFill>
            <a:round/>
          </a:ln>
        </p:spPr>
        <p:txBody>
          <a:bodyPr wrap="none" lIns="68580" tIns="34290" rIns="68580" bIns="34290" anchor="ctr"/>
          <a:lstStyle/>
          <a:p>
            <a:endParaRPr lang="zh-CN" altLang="en-US"/>
          </a:p>
        </p:txBody>
      </p:sp>
      <p:cxnSp>
        <p:nvCxnSpPr>
          <p:cNvPr id="19" name="PA_直接连接符 18"/>
          <p:cNvCxnSpPr/>
          <p:nvPr>
            <p:custDataLst>
              <p:tags r:id="rId3"/>
            </p:custDataLst>
          </p:nvPr>
        </p:nvCxnSpPr>
        <p:spPr>
          <a:xfrm>
            <a:off x="6428775" y="4192724"/>
            <a:ext cx="1467661" cy="0"/>
          </a:xfrm>
          <a:prstGeom prst="line">
            <a:avLst/>
          </a:prstGeom>
          <a:noFill/>
          <a:ln w="12700" cap="flat" cmpd="sng" algn="ctr">
            <a:solidFill>
              <a:schemeClr val="tx1">
                <a:lumMod val="75000"/>
                <a:lumOff val="25000"/>
              </a:schemeClr>
            </a:solidFill>
            <a:prstDash val="dash"/>
            <a:headEnd type="none" w="med" len="med"/>
            <a:tailEnd type="none" w="med" len="med"/>
          </a:ln>
          <a:effectLst/>
        </p:spPr>
      </p:cxnSp>
      <p:sp>
        <p:nvSpPr>
          <p:cNvPr id="20" name="PA_文本框 42"/>
          <p:cNvSpPr txBox="1"/>
          <p:nvPr>
            <p:custDataLst>
              <p:tags r:id="rId4"/>
            </p:custDataLst>
          </p:nvPr>
        </p:nvSpPr>
        <p:spPr>
          <a:xfrm>
            <a:off x="6300192" y="4300736"/>
            <a:ext cx="2870885" cy="484748"/>
          </a:xfrm>
          <a:prstGeom prst="rect">
            <a:avLst/>
          </a:prstGeom>
          <a:noFill/>
        </p:spPr>
        <p:txBody>
          <a:bodyPr wrap="square" lIns="68580" tIns="34290" rIns="68580" bIns="34290" rtlCol="0">
            <a:spAutoFit/>
          </a:bodyPr>
          <a:lstStyle/>
          <a:p>
            <a:r>
              <a:rPr lang="en-US" altLang="zh-CN" sz="9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900" dirty="0">
                <a:solidFill>
                  <a:schemeClr val="tx1">
                    <a:lumMod val="65000"/>
                    <a:lumOff val="35000"/>
                  </a:schemeClr>
                </a:solidFill>
                <a:latin typeface="微软雅黑" panose="020B0503020204020204" pitchFamily="34" charset="-122"/>
                <a:ea typeface="微软雅黑" panose="020B0503020204020204" pitchFamily="34" charset="-122"/>
              </a:rPr>
              <a:t>微信小程序 策划与运营</a:t>
            </a:r>
            <a:r>
              <a:rPr lang="en-US" altLang="zh-CN" sz="9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900" dirty="0">
                <a:solidFill>
                  <a:schemeClr val="tx1">
                    <a:lumMod val="65000"/>
                    <a:lumOff val="35000"/>
                  </a:schemeClr>
                </a:solidFill>
                <a:latin typeface="微软雅黑" panose="020B0503020204020204" pitchFamily="34" charset="-122"/>
                <a:ea typeface="微软雅黑" panose="020B0503020204020204" pitchFamily="34" charset="-122"/>
              </a:rPr>
              <a:t>秋叶</a:t>
            </a:r>
            <a:r>
              <a:rPr lang="en-US" altLang="zh-CN" sz="9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900" dirty="0">
                <a:solidFill>
                  <a:schemeClr val="tx1">
                    <a:lumMod val="65000"/>
                    <a:lumOff val="35000"/>
                  </a:schemeClr>
                </a:solidFill>
                <a:latin typeface="微软雅黑" panose="020B0503020204020204" pitchFamily="34" charset="-122"/>
                <a:ea typeface="微软雅黑" panose="020B0503020204020204" pitchFamily="34" charset="-122"/>
              </a:rPr>
              <a:t>谢雄 勾俊伟</a:t>
            </a:r>
          </a:p>
          <a:p>
            <a:r>
              <a:rPr lang="en-US" altLang="zh-CN" sz="9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900" dirty="0">
                <a:solidFill>
                  <a:schemeClr val="tx1">
                    <a:lumMod val="65000"/>
                    <a:lumOff val="35000"/>
                  </a:schemeClr>
                </a:solidFill>
                <a:latin typeface="微软雅黑" panose="020B0503020204020204" pitchFamily="34" charset="-122"/>
                <a:ea typeface="微软雅黑" panose="020B0503020204020204" pitchFamily="34" charset="-122"/>
              </a:rPr>
              <a:t>微信小程序 分享微信创业 </a:t>
            </a:r>
            <a:r>
              <a:rPr lang="en-US" altLang="zh-CN" sz="900" dirty="0">
                <a:solidFill>
                  <a:schemeClr val="tx1">
                    <a:lumMod val="65000"/>
                    <a:lumOff val="35000"/>
                  </a:schemeClr>
                </a:solidFill>
                <a:latin typeface="微软雅黑" panose="020B0503020204020204" pitchFamily="34" charset="-122"/>
                <a:ea typeface="微软雅黑" panose="020B0503020204020204" pitchFamily="34" charset="-122"/>
              </a:rPr>
              <a:t>2.0</a:t>
            </a:r>
            <a:r>
              <a:rPr lang="zh-CN" altLang="en-US" sz="900" dirty="0">
                <a:solidFill>
                  <a:schemeClr val="tx1">
                    <a:lumMod val="65000"/>
                    <a:lumOff val="35000"/>
                  </a:schemeClr>
                </a:solidFill>
                <a:latin typeface="微软雅黑" panose="020B0503020204020204" pitchFamily="34" charset="-122"/>
                <a:ea typeface="微软雅黑" panose="020B0503020204020204" pitchFamily="34" charset="-122"/>
              </a:rPr>
              <a:t>时代千亿红利</a:t>
            </a:r>
            <a:r>
              <a:rPr lang="en-US" altLang="zh-CN" sz="9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900" dirty="0">
                <a:solidFill>
                  <a:schemeClr val="tx1">
                    <a:lumMod val="65000"/>
                    <a:lumOff val="35000"/>
                  </a:schemeClr>
                </a:solidFill>
                <a:latin typeface="微软雅黑" panose="020B0503020204020204" pitchFamily="34" charset="-122"/>
                <a:ea typeface="微软雅黑" panose="020B0503020204020204" pitchFamily="34" charset="-122"/>
              </a:rPr>
              <a:t>张翔</a:t>
            </a:r>
            <a:endParaRPr lang="en-US" altLang="zh-CN" sz="9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sz="900" dirty="0">
                <a:solidFill>
                  <a:schemeClr val="tx1">
                    <a:lumMod val="65000"/>
                    <a:lumOff val="35000"/>
                  </a:schemeClr>
                </a:solidFill>
                <a:latin typeface="微软雅黑" panose="020B0503020204020204" pitchFamily="34" charset="-122"/>
                <a:ea typeface="微软雅黑" panose="020B0503020204020204" pitchFamily="34" charset="-122"/>
              </a:rPr>
              <a:t>ISBN9787302330981</a:t>
            </a:r>
            <a:endParaRPr lang="zh-CN" altLang="en-US" sz="9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3" name="矩形 32"/>
          <p:cNvSpPr/>
          <p:nvPr/>
        </p:nvSpPr>
        <p:spPr>
          <a:xfrm>
            <a:off x="253" y="196280"/>
            <a:ext cx="144049" cy="504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800"/>
            <a:endParaRPr lang="zh-CN" altLang="en-US" sz="1400" dirty="0">
              <a:solidFill>
                <a:srgbClr val="E7E6E6">
                  <a:lumMod val="50000"/>
                </a:srgbClr>
              </a:solidFill>
              <a:cs typeface="+mn-ea"/>
              <a:sym typeface="+mn-lt"/>
            </a:endParaRPr>
          </a:p>
        </p:txBody>
      </p:sp>
      <p:sp>
        <p:nvSpPr>
          <p:cNvPr id="34" name="文本框 37"/>
          <p:cNvSpPr txBox="1"/>
          <p:nvPr/>
        </p:nvSpPr>
        <p:spPr>
          <a:xfrm>
            <a:off x="216310" y="196280"/>
            <a:ext cx="2190351" cy="315475"/>
          </a:xfrm>
          <a:prstGeom prst="rect">
            <a:avLst/>
          </a:prstGeom>
          <a:noFill/>
        </p:spPr>
        <p:txBody>
          <a:bodyPr wrap="none" lIns="68584" tIns="34292" rIns="68584" bIns="34292" rtlCol="0">
            <a:spAutoFit/>
          </a:bodyPr>
          <a:lstStyle/>
          <a:p>
            <a:pPr defTabSz="685800"/>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点击添加相关标题文字</a:t>
            </a:r>
          </a:p>
        </p:txBody>
      </p:sp>
      <p:sp>
        <p:nvSpPr>
          <p:cNvPr id="35" name="文本框 38"/>
          <p:cNvSpPr txBox="1"/>
          <p:nvPr/>
        </p:nvSpPr>
        <p:spPr>
          <a:xfrm>
            <a:off x="265271" y="520316"/>
            <a:ext cx="2039271" cy="207753"/>
          </a:xfrm>
          <a:prstGeom prst="rect">
            <a:avLst/>
          </a:prstGeom>
          <a:noFill/>
        </p:spPr>
        <p:txBody>
          <a:bodyPr wrap="square" lIns="68584" tIns="34292" rIns="68584" bIns="34292" rtlCol="0">
            <a:spAutoFit/>
          </a:bodyPr>
          <a:lstStyle/>
          <a:p>
            <a:pPr algn="dist" defTabSz="685800"/>
            <a:r>
              <a:rPr lang="en-US" altLang="zh-CN" sz="900" dirty="0">
                <a:solidFill>
                  <a:schemeClr val="tx1">
                    <a:lumMod val="50000"/>
                    <a:lumOff val="50000"/>
                  </a:schemeClr>
                </a:solidFill>
                <a:cs typeface="+mn-ea"/>
                <a:sym typeface="+mn-lt"/>
              </a:rPr>
              <a:t>ADD RELATED TITLE WORDS</a:t>
            </a:r>
            <a:endParaRPr lang="zh-CN" altLang="en-US" sz="900" dirty="0">
              <a:solidFill>
                <a:schemeClr val="tx1">
                  <a:lumMod val="50000"/>
                  <a:lumOff val="50000"/>
                </a:schemeClr>
              </a:solidFill>
              <a:cs typeface="+mn-ea"/>
              <a:sym typeface="+mn-lt"/>
            </a:endParaRPr>
          </a:p>
        </p:txBody>
      </p:sp>
      <p:sp>
        <p:nvSpPr>
          <p:cNvPr id="27" name="矩形 26"/>
          <p:cNvSpPr/>
          <p:nvPr/>
        </p:nvSpPr>
        <p:spPr>
          <a:xfrm>
            <a:off x="251520" y="160276"/>
            <a:ext cx="2124236" cy="5678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12"/>
          <p:cNvSpPr txBox="1">
            <a:spLocks noChangeArrowheads="1"/>
          </p:cNvSpPr>
          <p:nvPr/>
        </p:nvSpPr>
        <p:spPr bwMode="auto">
          <a:xfrm>
            <a:off x="-824853" y="228013"/>
            <a:ext cx="4064705"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zh-CN" altLang="en-US" sz="2400" b="1" kern="100" dirty="0">
                <a:solidFill>
                  <a:schemeClr val="tx1">
                    <a:lumMod val="50000"/>
                    <a:lumOff val="50000"/>
                  </a:schemeClr>
                </a:solidFill>
                <a:latin typeface="方正兰亭超细黑简体" pitchFamily="2" charset="-122"/>
                <a:ea typeface="方正兰亭超细黑简体" pitchFamily="2" charset="-122"/>
                <a:cs typeface="Times New Roman" panose="02020603050405020304" pitchFamily="18" charset="0"/>
              </a:rPr>
              <a:t>参考书籍资料</a:t>
            </a:r>
          </a:p>
        </p:txBody>
      </p:sp>
      <p:pic>
        <p:nvPicPr>
          <p:cNvPr id="5" name="图片占位符 4"/>
          <p:cNvPicPr>
            <a:picLocks noGrp="1" noChangeAspect="1"/>
          </p:cNvPicPr>
          <p:nvPr>
            <p:ph type="pic" sz="quarter" idx="11"/>
          </p:nvPr>
        </p:nvPicPr>
        <p:blipFill>
          <a:blip r:embed="rId15" cstate="print">
            <a:extLst>
              <a:ext uri="{28A0092B-C50C-407E-A947-70E740481C1C}">
                <a14:useLocalDpi xmlns:a14="http://schemas.microsoft.com/office/drawing/2010/main" val="0"/>
              </a:ext>
            </a:extLst>
          </a:blip>
          <a:srcRect t="3696" b="3696"/>
          <a:stretch>
            <a:fillRect/>
          </a:stretch>
        </p:blipFill>
        <p:spPr>
          <a:xfrm rot="19406656">
            <a:off x="6394493" y="1384094"/>
            <a:ext cx="1417006" cy="1749213"/>
          </a:xfrm>
        </p:spPr>
      </p:pic>
      <p:pic>
        <p:nvPicPr>
          <p:cNvPr id="3" name="图片占位符 2"/>
          <p:cNvPicPr>
            <a:picLocks noGrp="1" noChangeAspect="1"/>
          </p:cNvPicPr>
          <p:nvPr>
            <p:ph type="pic" sz="quarter" idx="11"/>
          </p:nvPr>
        </p:nvPicPr>
        <p:blipFill>
          <a:blip r:embed="rId16" cstate="print">
            <a:extLst>
              <a:ext uri="{28A0092B-C50C-407E-A947-70E740481C1C}">
                <a14:useLocalDpi xmlns:a14="http://schemas.microsoft.com/office/drawing/2010/main" val="0"/>
              </a:ext>
            </a:extLst>
          </a:blip>
          <a:srcRect t="3696" b="3696"/>
          <a:stretch>
            <a:fillRect/>
          </a:stretch>
        </p:blipFill>
        <p:spPr>
          <a:xfrm rot="19473986">
            <a:off x="783580" y="1405683"/>
            <a:ext cx="1432775" cy="1768680"/>
          </a:xfrm>
        </p:spPr>
      </p:pic>
      <p:pic>
        <p:nvPicPr>
          <p:cNvPr id="8" name="图片占位符 7"/>
          <p:cNvPicPr>
            <a:picLocks noGrp="1" noChangeAspect="1"/>
          </p:cNvPicPr>
          <p:nvPr>
            <p:ph type="pic" sz="quarter" idx="11"/>
          </p:nvPr>
        </p:nvPicPr>
        <p:blipFill>
          <a:blip r:embed="rId17" cstate="print">
            <a:extLst>
              <a:ext uri="{28A0092B-C50C-407E-A947-70E740481C1C}">
                <a14:useLocalDpi xmlns:a14="http://schemas.microsoft.com/office/drawing/2010/main" val="0"/>
              </a:ext>
            </a:extLst>
          </a:blip>
          <a:srcRect l="19636" r="19636"/>
          <a:stretch>
            <a:fillRect/>
          </a:stretch>
        </p:blipFill>
        <p:spPr>
          <a:xfrm rot="19473986">
            <a:off x="1139855" y="1404733"/>
            <a:ext cx="1431925" cy="1768475"/>
          </a:xfrm>
        </p:spPr>
      </p:pic>
      <p:pic>
        <p:nvPicPr>
          <p:cNvPr id="10" name="图片占位符 9"/>
          <p:cNvPicPr>
            <a:picLocks noGrp="1" noChangeAspect="1"/>
          </p:cNvPicPr>
          <p:nvPr>
            <p:ph type="pic" sz="quarter" idx="11"/>
          </p:nvPr>
        </p:nvPicPr>
        <p:blipFill>
          <a:blip r:embed="rId18" cstate="print">
            <a:extLst>
              <a:ext uri="{28A0092B-C50C-407E-A947-70E740481C1C}">
                <a14:useLocalDpi xmlns:a14="http://schemas.microsoft.com/office/drawing/2010/main" val="0"/>
              </a:ext>
            </a:extLst>
          </a:blip>
          <a:srcRect t="3696" b="3696"/>
          <a:stretch>
            <a:fillRect/>
          </a:stretch>
        </p:blipFill>
        <p:spPr>
          <a:xfrm rot="19473986">
            <a:off x="1495637" y="1363017"/>
            <a:ext cx="1432775" cy="1768680"/>
          </a:xfrm>
        </p:spPr>
      </p:pic>
      <p:pic>
        <p:nvPicPr>
          <p:cNvPr id="24" name="PA_图片 6" descr="image39"/>
          <p:cNvPicPr>
            <a:picLocks noChangeAspect="1" noChangeArrowheads="1"/>
          </p:cNvPicPr>
          <p:nvPr>
            <p:custDataLst>
              <p:tags r:id="rId5"/>
            </p:custDataLst>
          </p:nvPr>
        </p:nvPicPr>
        <p:blipFill>
          <a:blip r:embed="rId19" cstate="print">
            <a:lum bright="-6000" contrast="24000"/>
          </a:blip>
          <a:srcRect/>
          <a:stretch>
            <a:fillRect/>
          </a:stretch>
        </p:blipFill>
        <p:spPr bwMode="auto">
          <a:xfrm rot="18565277">
            <a:off x="1330720" y="775369"/>
            <a:ext cx="245656" cy="435081"/>
          </a:xfrm>
          <a:prstGeom prst="rect">
            <a:avLst/>
          </a:prstGeom>
          <a:noFill/>
          <a:ln w="9525">
            <a:noFill/>
            <a:miter lim="800000"/>
            <a:headEnd/>
            <a:tailEnd/>
          </a:ln>
        </p:spPr>
      </p:pic>
      <p:pic>
        <p:nvPicPr>
          <p:cNvPr id="25" name="PA_图片 6" descr="image39"/>
          <p:cNvPicPr>
            <a:picLocks noChangeAspect="1" noChangeArrowheads="1"/>
          </p:cNvPicPr>
          <p:nvPr>
            <p:custDataLst>
              <p:tags r:id="rId6"/>
            </p:custDataLst>
          </p:nvPr>
        </p:nvPicPr>
        <p:blipFill>
          <a:blip r:embed="rId19" cstate="print">
            <a:lum bright="-6000" contrast="24000"/>
          </a:blip>
          <a:srcRect/>
          <a:stretch>
            <a:fillRect/>
          </a:stretch>
        </p:blipFill>
        <p:spPr bwMode="auto">
          <a:xfrm rot="18565277">
            <a:off x="1762026" y="792570"/>
            <a:ext cx="245656" cy="435081"/>
          </a:xfrm>
          <a:prstGeom prst="rect">
            <a:avLst/>
          </a:prstGeom>
          <a:noFill/>
          <a:ln w="9525">
            <a:noFill/>
            <a:miter lim="800000"/>
            <a:headEnd/>
            <a:tailEnd/>
          </a:ln>
        </p:spPr>
      </p:pic>
      <p:pic>
        <p:nvPicPr>
          <p:cNvPr id="26" name="PA_图片 6" descr="image39"/>
          <p:cNvPicPr>
            <a:picLocks noChangeAspect="1" noChangeArrowheads="1"/>
          </p:cNvPicPr>
          <p:nvPr>
            <p:custDataLst>
              <p:tags r:id="rId7"/>
            </p:custDataLst>
          </p:nvPr>
        </p:nvPicPr>
        <p:blipFill>
          <a:blip r:embed="rId19" cstate="print">
            <a:lum bright="-6000" contrast="24000"/>
          </a:blip>
          <a:srcRect/>
          <a:stretch>
            <a:fillRect/>
          </a:stretch>
        </p:blipFill>
        <p:spPr bwMode="auto">
          <a:xfrm rot="18565277">
            <a:off x="2089197" y="780989"/>
            <a:ext cx="245656" cy="435081"/>
          </a:xfrm>
          <a:prstGeom prst="rect">
            <a:avLst/>
          </a:prstGeom>
          <a:noFill/>
          <a:ln w="9525">
            <a:noFill/>
            <a:miter lim="800000"/>
            <a:headEnd/>
            <a:tailEnd/>
          </a:ln>
        </p:spPr>
      </p:pic>
      <p:pic>
        <p:nvPicPr>
          <p:cNvPr id="29" name="PA_图片 6" descr="image39"/>
          <p:cNvPicPr>
            <a:picLocks noChangeAspect="1" noChangeArrowheads="1"/>
          </p:cNvPicPr>
          <p:nvPr>
            <p:custDataLst>
              <p:tags r:id="rId8"/>
            </p:custDataLst>
          </p:nvPr>
        </p:nvPicPr>
        <p:blipFill>
          <a:blip r:embed="rId19" cstate="print">
            <a:lum bright="-6000" contrast="24000"/>
          </a:blip>
          <a:srcRect/>
          <a:stretch>
            <a:fillRect/>
          </a:stretch>
        </p:blipFill>
        <p:spPr bwMode="auto">
          <a:xfrm rot="18565277">
            <a:off x="6980168" y="792571"/>
            <a:ext cx="245656" cy="435081"/>
          </a:xfrm>
          <a:prstGeom prst="rect">
            <a:avLst/>
          </a:prstGeom>
          <a:noFill/>
          <a:ln w="9525">
            <a:noFill/>
            <a:miter lim="800000"/>
            <a:headEnd/>
            <a:tailEnd/>
          </a:ln>
        </p:spPr>
      </p:pic>
      <p:pic>
        <p:nvPicPr>
          <p:cNvPr id="30" name="PA_图片 6" descr="image39"/>
          <p:cNvPicPr>
            <a:picLocks noChangeAspect="1" noChangeArrowheads="1"/>
          </p:cNvPicPr>
          <p:nvPr>
            <p:custDataLst>
              <p:tags r:id="rId9"/>
            </p:custDataLst>
          </p:nvPr>
        </p:nvPicPr>
        <p:blipFill>
          <a:blip r:embed="rId19" cstate="print">
            <a:lum bright="-6000" contrast="24000"/>
          </a:blip>
          <a:srcRect/>
          <a:stretch>
            <a:fillRect/>
          </a:stretch>
        </p:blipFill>
        <p:spPr bwMode="auto">
          <a:xfrm rot="18565277">
            <a:off x="6980167" y="792569"/>
            <a:ext cx="245656" cy="435081"/>
          </a:xfrm>
          <a:prstGeom prst="rect">
            <a:avLst/>
          </a:prstGeom>
          <a:noFill/>
          <a:ln w="9525">
            <a:noFill/>
            <a:miter lim="800000"/>
            <a:headEnd/>
            <a:tailEnd/>
          </a:ln>
        </p:spPr>
      </p:pic>
      <p:sp>
        <p:nvSpPr>
          <p:cNvPr id="31" name="PA_矩形 17"/>
          <p:cNvSpPr/>
          <p:nvPr>
            <p:custDataLst>
              <p:tags r:id="rId10"/>
            </p:custDataLst>
          </p:nvPr>
        </p:nvSpPr>
        <p:spPr>
          <a:xfrm>
            <a:off x="6581175" y="3933328"/>
            <a:ext cx="843821" cy="238527"/>
          </a:xfrm>
          <a:prstGeom prst="rect">
            <a:avLst/>
          </a:prstGeom>
        </p:spPr>
        <p:txBody>
          <a:bodyPr wrap="none" lIns="68580" tIns="34290" rIns="68580" bIns="34290">
            <a:spAutoFit/>
          </a:bodyPr>
          <a:lstStyle/>
          <a:p>
            <a:r>
              <a:rPr lang="zh-CN" altLang="en-US" sz="1100" b="1" dirty="0">
                <a:solidFill>
                  <a:schemeClr val="accent1"/>
                </a:solidFill>
                <a:latin typeface="微软雅黑" panose="020B0503020204020204" pitchFamily="34" charset="-122"/>
                <a:ea typeface="微软雅黑" panose="020B0503020204020204" pitchFamily="34" charset="-122"/>
              </a:rPr>
              <a:t>参考书目：</a:t>
            </a:r>
          </a:p>
        </p:txBody>
      </p:sp>
      <p:cxnSp>
        <p:nvCxnSpPr>
          <p:cNvPr id="32" name="PA_直接连接符 18"/>
          <p:cNvCxnSpPr/>
          <p:nvPr>
            <p:custDataLst>
              <p:tags r:id="rId11"/>
            </p:custDataLst>
          </p:nvPr>
        </p:nvCxnSpPr>
        <p:spPr>
          <a:xfrm>
            <a:off x="836881" y="4050798"/>
            <a:ext cx="1467661" cy="0"/>
          </a:xfrm>
          <a:prstGeom prst="line">
            <a:avLst/>
          </a:prstGeom>
          <a:noFill/>
          <a:ln w="12700" cap="flat" cmpd="sng" algn="ctr">
            <a:solidFill>
              <a:schemeClr val="tx1">
                <a:lumMod val="75000"/>
                <a:lumOff val="25000"/>
              </a:schemeClr>
            </a:solidFill>
            <a:prstDash val="dash"/>
            <a:headEnd type="none" w="med" len="med"/>
            <a:tailEnd type="none" w="med" len="med"/>
          </a:ln>
          <a:effectLst/>
        </p:spPr>
      </p:cxnSp>
      <p:sp>
        <p:nvSpPr>
          <p:cNvPr id="36" name="PA_文本框 42"/>
          <p:cNvSpPr txBox="1"/>
          <p:nvPr>
            <p:custDataLst>
              <p:tags r:id="rId12"/>
            </p:custDataLst>
          </p:nvPr>
        </p:nvSpPr>
        <p:spPr>
          <a:xfrm>
            <a:off x="672264" y="4171855"/>
            <a:ext cx="2870885" cy="623248"/>
          </a:xfrm>
          <a:prstGeom prst="rect">
            <a:avLst/>
          </a:prstGeom>
          <a:noFill/>
        </p:spPr>
        <p:txBody>
          <a:bodyPr wrap="square" lIns="68580" tIns="34290" rIns="68580" bIns="34290" rtlCol="0">
            <a:spAutoFit/>
          </a:bodyPr>
          <a:lstStyle/>
          <a:p>
            <a:r>
              <a:rPr lang="zh-CN" altLang="en-US" sz="900" dirty="0">
                <a:solidFill>
                  <a:schemeClr val="bg1">
                    <a:lumMod val="50000"/>
                  </a:schemeClr>
                </a:solidFill>
                <a:latin typeface="微软雅黑" panose="020B0503020204020204" pitchFamily="34" charset="-122"/>
                <a:ea typeface="微软雅黑" panose="020B0503020204020204" pitchFamily="34" charset="-122"/>
              </a:rPr>
              <a:t>软件工程导论（第</a:t>
            </a:r>
            <a:r>
              <a:rPr lang="en-US" altLang="zh-CN" sz="900" dirty="0">
                <a:solidFill>
                  <a:schemeClr val="bg1">
                    <a:lumMod val="50000"/>
                  </a:schemeClr>
                </a:solidFill>
                <a:latin typeface="微软雅黑" panose="020B0503020204020204" pitchFamily="34" charset="-122"/>
                <a:ea typeface="微软雅黑" panose="020B0503020204020204" pitchFamily="34" charset="-122"/>
              </a:rPr>
              <a:t>6</a:t>
            </a:r>
            <a:r>
              <a:rPr lang="zh-CN" altLang="en-US" sz="900" dirty="0">
                <a:solidFill>
                  <a:schemeClr val="bg1">
                    <a:lumMod val="50000"/>
                  </a:schemeClr>
                </a:solidFill>
                <a:latin typeface="微软雅黑" panose="020B0503020204020204" pitchFamily="34" charset="-122"/>
                <a:ea typeface="微软雅黑" panose="020B0503020204020204" pitchFamily="34" charset="-122"/>
              </a:rPr>
              <a:t>版）</a:t>
            </a:r>
            <a:r>
              <a:rPr lang="en-US" altLang="zh-CN" sz="900" dirty="0">
                <a:solidFill>
                  <a:schemeClr val="bg1">
                    <a:lumMod val="50000"/>
                  </a:schemeClr>
                </a:solidFill>
                <a:latin typeface="微软雅黑" panose="020B0503020204020204" pitchFamily="34" charset="-122"/>
                <a:ea typeface="微软雅黑" panose="020B0503020204020204" pitchFamily="34" charset="-122"/>
              </a:rPr>
              <a:t>--</a:t>
            </a:r>
            <a:r>
              <a:rPr lang="zh-CN" altLang="en-US" sz="900" dirty="0">
                <a:solidFill>
                  <a:schemeClr val="bg1">
                    <a:lumMod val="50000"/>
                  </a:schemeClr>
                </a:solidFill>
                <a:latin typeface="微软雅黑" panose="020B0503020204020204" pitchFamily="34" charset="-122"/>
                <a:ea typeface="微软雅黑" panose="020B0503020204020204" pitchFamily="34" charset="-122"/>
              </a:rPr>
              <a:t>张海藩 牟永敏</a:t>
            </a:r>
            <a:endParaRPr lang="en-US" altLang="zh-CN" sz="900" dirty="0">
              <a:solidFill>
                <a:schemeClr val="bg1">
                  <a:lumMod val="50000"/>
                </a:schemeClr>
              </a:solidFill>
              <a:latin typeface="微软雅黑" panose="020B0503020204020204" pitchFamily="34" charset="-122"/>
              <a:ea typeface="微软雅黑" panose="020B0503020204020204" pitchFamily="34" charset="-122"/>
            </a:endParaRPr>
          </a:p>
          <a:p>
            <a:r>
              <a:rPr lang="en-US" altLang="zh-CN" sz="900" dirty="0">
                <a:solidFill>
                  <a:schemeClr val="bg1">
                    <a:lumMod val="50000"/>
                  </a:schemeClr>
                </a:solidFill>
                <a:latin typeface="微软雅黑" panose="020B0503020204020204" pitchFamily="34" charset="-122"/>
                <a:ea typeface="微软雅黑" panose="020B0503020204020204" pitchFamily="34" charset="-122"/>
              </a:rPr>
              <a:t>                                   P15-16</a:t>
            </a:r>
            <a:r>
              <a:rPr lang="zh-CN" altLang="en-US" sz="900" dirty="0">
                <a:solidFill>
                  <a:schemeClr val="bg1">
                    <a:lumMod val="50000"/>
                  </a:schemeClr>
                </a:solidFill>
                <a:latin typeface="微软雅黑" panose="020B0503020204020204" pitchFamily="34" charset="-122"/>
                <a:ea typeface="微软雅黑" panose="020B0503020204020204" pitchFamily="34" charset="-122"/>
              </a:rPr>
              <a:t>，</a:t>
            </a:r>
            <a:r>
              <a:rPr lang="en-US" altLang="zh-CN" sz="900" dirty="0">
                <a:solidFill>
                  <a:schemeClr val="bg1">
                    <a:lumMod val="50000"/>
                  </a:schemeClr>
                </a:solidFill>
                <a:latin typeface="微软雅黑" panose="020B0503020204020204" pitchFamily="34" charset="-122"/>
                <a:ea typeface="微软雅黑" panose="020B0503020204020204" pitchFamily="34" charset="-122"/>
              </a:rPr>
              <a:t>P305-334</a:t>
            </a:r>
          </a:p>
          <a:p>
            <a:endParaRPr lang="en-US" altLang="zh-CN" sz="900" dirty="0">
              <a:solidFill>
                <a:schemeClr val="bg1">
                  <a:lumMod val="50000"/>
                </a:schemeClr>
              </a:solidFill>
              <a:latin typeface="微软雅黑" panose="020B0503020204020204" pitchFamily="34" charset="-122"/>
              <a:ea typeface="微软雅黑" panose="020B0503020204020204" pitchFamily="34" charset="-122"/>
            </a:endParaRPr>
          </a:p>
          <a:p>
            <a:r>
              <a:rPr lang="en-US" altLang="zh-CN" sz="900" dirty="0">
                <a:solidFill>
                  <a:schemeClr val="bg1">
                    <a:lumMod val="50000"/>
                  </a:schemeClr>
                </a:solidFill>
                <a:latin typeface="微软雅黑" panose="020B0503020204020204" pitchFamily="34" charset="-122"/>
                <a:ea typeface="微软雅黑" panose="020B0503020204020204" pitchFamily="34" charset="-122"/>
              </a:rPr>
              <a:t>ISBN:987-7-302-33098-1</a:t>
            </a:r>
            <a:endParaRPr lang="zh-CN" altLang="en-US" sz="9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2894265" y="3356320"/>
            <a:ext cx="3585947" cy="1785104"/>
          </a:xfrm>
          <a:prstGeom prst="rect">
            <a:avLst/>
          </a:prstGeom>
          <a:noFill/>
        </p:spPr>
        <p:txBody>
          <a:bodyPr wrap="square" rtlCol="0">
            <a:spAutoFit/>
          </a:bodyPr>
          <a:lstStyle/>
          <a:p>
            <a:r>
              <a:rPr lang="zh-CN" altLang="en-US" sz="1100" dirty="0"/>
              <a:t>	</a:t>
            </a:r>
            <a:r>
              <a:rPr lang="zh-CN" altLang="en-US" sz="1100" b="1" dirty="0">
                <a:solidFill>
                  <a:schemeClr val="accent1"/>
                </a:solidFill>
                <a:latin typeface="微软雅黑" panose="020B0503020204020204" pitchFamily="34" charset="-122"/>
                <a:ea typeface="微软雅黑" panose="020B0503020204020204" pitchFamily="34" charset="-122"/>
              </a:rPr>
              <a:t>参考的已有微信小程序案例</a:t>
            </a:r>
          </a:p>
          <a:p>
            <a:r>
              <a:rPr lang="en-US" altLang="zh-CN" sz="1100" b="1" dirty="0">
                <a:solidFill>
                  <a:schemeClr val="accent1"/>
                </a:solidFill>
                <a:latin typeface="微软雅黑" panose="020B0503020204020204" pitchFamily="34" charset="-122"/>
                <a:ea typeface="微软雅黑" panose="020B0503020204020204" pitchFamily="34" charset="-122"/>
              </a:rPr>
              <a:t>https://github.com/RebeccaHanjw/weapp-wechat-zhihu </a:t>
            </a:r>
          </a:p>
          <a:p>
            <a:r>
              <a:rPr lang="en-US" altLang="zh-CN" sz="1100" b="1" dirty="0">
                <a:solidFill>
                  <a:schemeClr val="accent1"/>
                </a:solidFill>
                <a:latin typeface="微软雅黑" panose="020B0503020204020204" pitchFamily="34" charset="-122"/>
                <a:ea typeface="微软雅黑" panose="020B0503020204020204" pitchFamily="34" charset="-122"/>
              </a:rPr>
              <a:t>https://github.com/vace/wechatapp-news-reader </a:t>
            </a:r>
          </a:p>
          <a:p>
            <a:r>
              <a:rPr lang="en-US" altLang="zh-CN" sz="1100" b="1" dirty="0">
                <a:solidFill>
                  <a:schemeClr val="accent1"/>
                </a:solidFill>
                <a:latin typeface="微软雅黑" panose="020B0503020204020204" pitchFamily="34" charset="-122"/>
                <a:ea typeface="微软雅黑" panose="020B0503020204020204" pitchFamily="34" charset="-122"/>
              </a:rPr>
              <a:t>	</a:t>
            </a:r>
            <a:r>
              <a:rPr lang="zh-CN" altLang="en-US" sz="1100" b="1" dirty="0">
                <a:solidFill>
                  <a:schemeClr val="accent1"/>
                </a:solidFill>
                <a:latin typeface="微软雅黑" panose="020B0503020204020204" pitchFamily="34" charset="-122"/>
                <a:ea typeface="微软雅黑" panose="020B0503020204020204" pitchFamily="34" charset="-122"/>
              </a:rPr>
              <a:t>通用书籍阅读微信小程序 </a:t>
            </a:r>
            <a:r>
              <a:rPr lang="en-US" altLang="zh-CN" sz="1100" b="1" dirty="0" err="1">
                <a:solidFill>
                  <a:schemeClr val="accent1"/>
                </a:solidFill>
                <a:latin typeface="微软雅黑" panose="020B0503020204020204" pitchFamily="34" charset="-122"/>
                <a:ea typeface="微软雅黑" panose="020B0503020204020204" pitchFamily="34" charset="-122"/>
              </a:rPr>
              <a:t>BookChat</a:t>
            </a:r>
            <a:endParaRPr lang="en-US" altLang="zh-CN" sz="1100" b="1" dirty="0">
              <a:solidFill>
                <a:schemeClr val="accent1"/>
              </a:solidFill>
              <a:latin typeface="微软雅黑" panose="020B0503020204020204" pitchFamily="34" charset="-122"/>
              <a:ea typeface="微软雅黑" panose="020B0503020204020204" pitchFamily="34" charset="-122"/>
            </a:endParaRPr>
          </a:p>
          <a:p>
            <a:r>
              <a:rPr lang="en-US" altLang="zh-CN" sz="1100" b="1" dirty="0">
                <a:solidFill>
                  <a:schemeClr val="accent1"/>
                </a:solidFill>
                <a:latin typeface="微软雅黑" panose="020B0503020204020204" pitchFamily="34" charset="-122"/>
                <a:ea typeface="微软雅黑" panose="020B0503020204020204" pitchFamily="34" charset="-122"/>
              </a:rPr>
              <a:t>https://www.oschina.net/p/BookChat </a:t>
            </a:r>
          </a:p>
          <a:p>
            <a:r>
              <a:rPr lang="en-US" altLang="zh-CN" sz="1100" b="1" dirty="0">
                <a:solidFill>
                  <a:schemeClr val="accent1"/>
                </a:solidFill>
                <a:latin typeface="微软雅黑" panose="020B0503020204020204" pitchFamily="34" charset="-122"/>
                <a:ea typeface="微软雅黑" panose="020B0503020204020204" pitchFamily="34" charset="-122"/>
              </a:rPr>
              <a:t>	</a:t>
            </a:r>
            <a:r>
              <a:rPr lang="zh-CN" altLang="en-US" sz="1100" b="1" dirty="0">
                <a:solidFill>
                  <a:schemeClr val="accent1"/>
                </a:solidFill>
                <a:latin typeface="微软雅黑" panose="020B0503020204020204" pitchFamily="34" charset="-122"/>
                <a:ea typeface="微软雅黑" panose="020B0503020204020204" pitchFamily="34" charset="-122"/>
              </a:rPr>
              <a:t>软件的前后台的设计</a:t>
            </a:r>
          </a:p>
          <a:p>
            <a:r>
              <a:rPr lang="en-US" altLang="zh-CN" sz="1100" b="1" dirty="0">
                <a:solidFill>
                  <a:schemeClr val="accent1"/>
                </a:solidFill>
                <a:latin typeface="微软雅黑" panose="020B0503020204020204" pitchFamily="34" charset="-122"/>
                <a:ea typeface="微软雅黑" panose="020B0503020204020204" pitchFamily="34" charset="-122"/>
              </a:rPr>
              <a:t>https://blog.csdn.net/Iphone886/article/details/82691300</a:t>
            </a:r>
          </a:p>
        </p:txBody>
      </p:sp>
      <p:pic>
        <p:nvPicPr>
          <p:cNvPr id="4" name="Picture 3"/>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3626949" y="76402"/>
            <a:ext cx="1836361" cy="3279918"/>
          </a:xfrm>
          <a:prstGeom prst="rect">
            <a:avLst/>
          </a:prstGeom>
        </p:spPr>
      </p:pic>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par>
                                <p:cTn id="12" presetID="22" presetClass="entr" presetSubtype="8" fill="hold" grpId="0" nodeType="withEffect">
                                  <p:stCondLst>
                                    <p:cond delay="500"/>
                                  </p:stCondLst>
                                  <p:childTnLst>
                                    <p:set>
                                      <p:cBhvr>
                                        <p:cTn id="13" dur="1" fill="hold">
                                          <p:stCondLst>
                                            <p:cond delay="0"/>
                                          </p:stCondLst>
                                        </p:cTn>
                                        <p:tgtEl>
                                          <p:spTgt spid="18"/>
                                        </p:tgtEl>
                                        <p:attrNameLst>
                                          <p:attrName>style.visibility</p:attrName>
                                        </p:attrNameLst>
                                      </p:cBhvr>
                                      <p:to>
                                        <p:strVal val="visible"/>
                                      </p:to>
                                    </p:set>
                                    <p:animEffect transition="in" filter="wipe(left)">
                                      <p:cBhvr>
                                        <p:cTn id="14" dur="500"/>
                                        <p:tgtEl>
                                          <p:spTgt spid="18"/>
                                        </p:tgtEl>
                                      </p:cBhvr>
                                    </p:animEffect>
                                  </p:childTnLst>
                                </p:cTn>
                              </p:par>
                              <p:par>
                                <p:cTn id="15" presetID="22" presetClass="entr" presetSubtype="8" fill="hold" nodeType="withEffect">
                                  <p:stCondLst>
                                    <p:cond delay="50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500"/>
                                        <p:tgtEl>
                                          <p:spTgt spid="19"/>
                                        </p:tgtEl>
                                      </p:cBhvr>
                                    </p:animEffect>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p:cTn id="21" dur="500" fill="hold"/>
                                        <p:tgtEl>
                                          <p:spTgt spid="28"/>
                                        </p:tgtEl>
                                        <p:attrNameLst>
                                          <p:attrName>ppt_w</p:attrName>
                                        </p:attrNameLst>
                                      </p:cBhvr>
                                      <p:tavLst>
                                        <p:tav tm="0">
                                          <p:val>
                                            <p:fltVal val="0"/>
                                          </p:val>
                                        </p:tav>
                                        <p:tav tm="100000">
                                          <p:val>
                                            <p:strVal val="#ppt_w"/>
                                          </p:val>
                                        </p:tav>
                                      </p:tavLst>
                                    </p:anim>
                                    <p:anim calcmode="lin" valueType="num">
                                      <p:cBhvr>
                                        <p:cTn id="22" dur="500" fill="hold"/>
                                        <p:tgtEl>
                                          <p:spTgt spid="28"/>
                                        </p:tgtEl>
                                        <p:attrNameLst>
                                          <p:attrName>ppt_h</p:attrName>
                                        </p:attrNameLst>
                                      </p:cBhvr>
                                      <p:tavLst>
                                        <p:tav tm="0">
                                          <p:val>
                                            <p:fltVal val="0"/>
                                          </p:val>
                                        </p:tav>
                                        <p:tav tm="100000">
                                          <p:val>
                                            <p:strVal val="#ppt_h"/>
                                          </p:val>
                                        </p:tav>
                                      </p:tavLst>
                                    </p:anim>
                                    <p:animEffect transition="in" filter="fade">
                                      <p:cBhvr>
                                        <p:cTn id="23" dur="500"/>
                                        <p:tgtEl>
                                          <p:spTgt spid="28"/>
                                        </p:tgtEl>
                                      </p:cBhvr>
                                    </p:animEffect>
                                  </p:childTnLst>
                                </p:cTn>
                              </p:par>
                            </p:childTnLst>
                          </p:cTn>
                        </p:par>
                        <p:par>
                          <p:cTn id="24" fill="hold">
                            <p:stCondLst>
                              <p:cond delay="2000"/>
                            </p:stCondLst>
                            <p:childTnLst>
                              <p:par>
                                <p:cTn id="25" presetID="35" presetClass="path" presetSubtype="0" accel="50000" decel="50000" fill="hold" grpId="1" nodeType="afterEffect">
                                  <p:stCondLst>
                                    <p:cond delay="0"/>
                                  </p:stCondLst>
                                  <p:childTnLst>
                                    <p:animMotion origin="layout" path="M 0 -4.07407E-6 L 0.34896 -4.07407E-6 " pathEditMode="relative" rAng="0" ptsTypes="AA">
                                      <p:cBhvr>
                                        <p:cTn id="26" dur="1000" spd="-100000" fill="hold"/>
                                        <p:tgtEl>
                                          <p:spTgt spid="28"/>
                                        </p:tgtEl>
                                        <p:attrNameLst>
                                          <p:attrName>ppt_x</p:attrName>
                                          <p:attrName>ppt_y</p:attrName>
                                        </p:attrNameLst>
                                      </p:cBhvr>
                                      <p:rCtr x="17448" y="0"/>
                                    </p:animMotion>
                                  </p:childTnLst>
                                </p:cTn>
                              </p:par>
                              <p:par>
                                <p:cTn id="27" presetID="2" presetClass="entr" presetSubtype="2" fill="hold" nodeType="withEffect">
                                  <p:stCondLst>
                                    <p:cond delay="3000"/>
                                  </p:stCondLst>
                                  <p:childTnLst>
                                    <p:set>
                                      <p:cBhvr>
                                        <p:cTn id="28" dur="1" fill="hold">
                                          <p:stCondLst>
                                            <p:cond delay="0"/>
                                          </p:stCondLst>
                                        </p:cTn>
                                        <p:tgtEl>
                                          <p:spTgt spid="24"/>
                                        </p:tgtEl>
                                        <p:attrNameLst>
                                          <p:attrName>style.visibility</p:attrName>
                                        </p:attrNameLst>
                                      </p:cBhvr>
                                      <p:to>
                                        <p:strVal val="visible"/>
                                      </p:to>
                                    </p:set>
                                    <p:anim calcmode="lin" valueType="num">
                                      <p:cBhvr additive="base">
                                        <p:cTn id="29" dur="500" fill="hold"/>
                                        <p:tgtEl>
                                          <p:spTgt spid="24"/>
                                        </p:tgtEl>
                                        <p:attrNameLst>
                                          <p:attrName>ppt_x</p:attrName>
                                        </p:attrNameLst>
                                      </p:cBhvr>
                                      <p:tavLst>
                                        <p:tav tm="0">
                                          <p:val>
                                            <p:strVal val="1+#ppt_w/2"/>
                                          </p:val>
                                        </p:tav>
                                        <p:tav tm="100000">
                                          <p:val>
                                            <p:strVal val="#ppt_x"/>
                                          </p:val>
                                        </p:tav>
                                      </p:tavLst>
                                    </p:anim>
                                    <p:anim calcmode="lin" valueType="num">
                                      <p:cBhvr additive="base">
                                        <p:cTn id="30" dur="500" fill="hold"/>
                                        <p:tgtEl>
                                          <p:spTgt spid="24"/>
                                        </p:tgtEl>
                                        <p:attrNameLst>
                                          <p:attrName>ppt_y</p:attrName>
                                        </p:attrNameLst>
                                      </p:cBhvr>
                                      <p:tavLst>
                                        <p:tav tm="0">
                                          <p:val>
                                            <p:strVal val="#ppt_y"/>
                                          </p:val>
                                        </p:tav>
                                        <p:tav tm="100000">
                                          <p:val>
                                            <p:strVal val="#ppt_y"/>
                                          </p:val>
                                        </p:tav>
                                      </p:tavLst>
                                    </p:anim>
                                  </p:childTnLst>
                                </p:cTn>
                              </p:par>
                              <p:par>
                                <p:cTn id="31" presetID="35" presetClass="path" presetSubtype="0" repeatCount="2000" autoRev="1" fill="hold" nodeType="withEffect">
                                  <p:stCondLst>
                                    <p:cond delay="3500"/>
                                  </p:stCondLst>
                                  <p:childTnLst>
                                    <p:animMotion origin="layout" path="M -2.29167E-6 -0.00324 L -0.0681 -0.00324 " pathEditMode="relative" rAng="0" ptsTypes="AA">
                                      <p:cBhvr>
                                        <p:cTn id="32" dur="2000" fill="hold"/>
                                        <p:tgtEl>
                                          <p:spTgt spid="24"/>
                                        </p:tgtEl>
                                        <p:attrNameLst>
                                          <p:attrName>ppt_x</p:attrName>
                                          <p:attrName>ppt_y</p:attrName>
                                        </p:attrNameLst>
                                      </p:cBhvr>
                                      <p:rCtr x="-3411" y="0"/>
                                    </p:animMotion>
                                  </p:childTnLst>
                                </p:cTn>
                              </p:par>
                              <p:par>
                                <p:cTn id="33" presetID="2" presetClass="entr" presetSubtype="2" fill="hold" nodeType="withEffect">
                                  <p:stCondLst>
                                    <p:cond delay="3000"/>
                                  </p:stCondLst>
                                  <p:childTnLst>
                                    <p:set>
                                      <p:cBhvr>
                                        <p:cTn id="34" dur="1" fill="hold">
                                          <p:stCondLst>
                                            <p:cond delay="0"/>
                                          </p:stCondLst>
                                        </p:cTn>
                                        <p:tgtEl>
                                          <p:spTgt spid="25"/>
                                        </p:tgtEl>
                                        <p:attrNameLst>
                                          <p:attrName>style.visibility</p:attrName>
                                        </p:attrNameLst>
                                      </p:cBhvr>
                                      <p:to>
                                        <p:strVal val="visible"/>
                                      </p:to>
                                    </p:set>
                                    <p:anim calcmode="lin" valueType="num">
                                      <p:cBhvr additive="base">
                                        <p:cTn id="35" dur="500" fill="hold"/>
                                        <p:tgtEl>
                                          <p:spTgt spid="25"/>
                                        </p:tgtEl>
                                        <p:attrNameLst>
                                          <p:attrName>ppt_x</p:attrName>
                                        </p:attrNameLst>
                                      </p:cBhvr>
                                      <p:tavLst>
                                        <p:tav tm="0">
                                          <p:val>
                                            <p:strVal val="1+#ppt_w/2"/>
                                          </p:val>
                                        </p:tav>
                                        <p:tav tm="100000">
                                          <p:val>
                                            <p:strVal val="#ppt_x"/>
                                          </p:val>
                                        </p:tav>
                                      </p:tavLst>
                                    </p:anim>
                                    <p:anim calcmode="lin" valueType="num">
                                      <p:cBhvr additive="base">
                                        <p:cTn id="36" dur="500" fill="hold"/>
                                        <p:tgtEl>
                                          <p:spTgt spid="25"/>
                                        </p:tgtEl>
                                        <p:attrNameLst>
                                          <p:attrName>ppt_y</p:attrName>
                                        </p:attrNameLst>
                                      </p:cBhvr>
                                      <p:tavLst>
                                        <p:tav tm="0">
                                          <p:val>
                                            <p:strVal val="#ppt_y"/>
                                          </p:val>
                                        </p:tav>
                                        <p:tav tm="100000">
                                          <p:val>
                                            <p:strVal val="#ppt_y"/>
                                          </p:val>
                                        </p:tav>
                                      </p:tavLst>
                                    </p:anim>
                                  </p:childTnLst>
                                </p:cTn>
                              </p:par>
                              <p:par>
                                <p:cTn id="37" presetID="35" presetClass="path" presetSubtype="0" repeatCount="2000" autoRev="1" fill="hold" nodeType="withEffect">
                                  <p:stCondLst>
                                    <p:cond delay="3500"/>
                                  </p:stCondLst>
                                  <p:childTnLst>
                                    <p:animMotion origin="layout" path="M -2.29167E-6 -0.00324 L -0.0681 -0.00324 " pathEditMode="relative" rAng="0" ptsTypes="AA">
                                      <p:cBhvr>
                                        <p:cTn id="38" dur="2000" fill="hold"/>
                                        <p:tgtEl>
                                          <p:spTgt spid="25"/>
                                        </p:tgtEl>
                                        <p:attrNameLst>
                                          <p:attrName>ppt_x</p:attrName>
                                          <p:attrName>ppt_y</p:attrName>
                                        </p:attrNameLst>
                                      </p:cBhvr>
                                      <p:rCtr x="-3411" y="0"/>
                                    </p:animMotion>
                                  </p:childTnLst>
                                </p:cTn>
                              </p:par>
                              <p:par>
                                <p:cTn id="39" presetID="2" presetClass="entr" presetSubtype="2" fill="hold" nodeType="withEffect">
                                  <p:stCondLst>
                                    <p:cond delay="3000"/>
                                  </p:stCondLst>
                                  <p:childTnLst>
                                    <p:set>
                                      <p:cBhvr>
                                        <p:cTn id="40" dur="1" fill="hold">
                                          <p:stCondLst>
                                            <p:cond delay="0"/>
                                          </p:stCondLst>
                                        </p:cTn>
                                        <p:tgtEl>
                                          <p:spTgt spid="26"/>
                                        </p:tgtEl>
                                        <p:attrNameLst>
                                          <p:attrName>style.visibility</p:attrName>
                                        </p:attrNameLst>
                                      </p:cBhvr>
                                      <p:to>
                                        <p:strVal val="visible"/>
                                      </p:to>
                                    </p:set>
                                    <p:anim calcmode="lin" valueType="num">
                                      <p:cBhvr additive="base">
                                        <p:cTn id="41" dur="500" fill="hold"/>
                                        <p:tgtEl>
                                          <p:spTgt spid="26"/>
                                        </p:tgtEl>
                                        <p:attrNameLst>
                                          <p:attrName>ppt_x</p:attrName>
                                        </p:attrNameLst>
                                      </p:cBhvr>
                                      <p:tavLst>
                                        <p:tav tm="0">
                                          <p:val>
                                            <p:strVal val="1+#ppt_w/2"/>
                                          </p:val>
                                        </p:tav>
                                        <p:tav tm="100000">
                                          <p:val>
                                            <p:strVal val="#ppt_x"/>
                                          </p:val>
                                        </p:tav>
                                      </p:tavLst>
                                    </p:anim>
                                    <p:anim calcmode="lin" valueType="num">
                                      <p:cBhvr additive="base">
                                        <p:cTn id="42" dur="500" fill="hold"/>
                                        <p:tgtEl>
                                          <p:spTgt spid="26"/>
                                        </p:tgtEl>
                                        <p:attrNameLst>
                                          <p:attrName>ppt_y</p:attrName>
                                        </p:attrNameLst>
                                      </p:cBhvr>
                                      <p:tavLst>
                                        <p:tav tm="0">
                                          <p:val>
                                            <p:strVal val="#ppt_y"/>
                                          </p:val>
                                        </p:tav>
                                        <p:tav tm="100000">
                                          <p:val>
                                            <p:strVal val="#ppt_y"/>
                                          </p:val>
                                        </p:tav>
                                      </p:tavLst>
                                    </p:anim>
                                  </p:childTnLst>
                                </p:cTn>
                              </p:par>
                              <p:par>
                                <p:cTn id="43" presetID="35" presetClass="path" presetSubtype="0" repeatCount="2000" autoRev="1" fill="hold" nodeType="withEffect">
                                  <p:stCondLst>
                                    <p:cond delay="3500"/>
                                  </p:stCondLst>
                                  <p:childTnLst>
                                    <p:animMotion origin="layout" path="M -2.29167E-6 -0.00324 L -0.0681 -0.00324 " pathEditMode="relative" rAng="0" ptsTypes="AA">
                                      <p:cBhvr>
                                        <p:cTn id="44" dur="2000" fill="hold"/>
                                        <p:tgtEl>
                                          <p:spTgt spid="26"/>
                                        </p:tgtEl>
                                        <p:attrNameLst>
                                          <p:attrName>ppt_x</p:attrName>
                                          <p:attrName>ppt_y</p:attrName>
                                        </p:attrNameLst>
                                      </p:cBhvr>
                                      <p:rCtr x="-3411" y="0"/>
                                    </p:animMotion>
                                  </p:childTnLst>
                                </p:cTn>
                              </p:par>
                              <p:par>
                                <p:cTn id="45" presetID="2" presetClass="entr" presetSubtype="2" fill="hold" nodeType="withEffect">
                                  <p:stCondLst>
                                    <p:cond delay="3000"/>
                                  </p:stCondLst>
                                  <p:childTnLst>
                                    <p:set>
                                      <p:cBhvr>
                                        <p:cTn id="46" dur="1" fill="hold">
                                          <p:stCondLst>
                                            <p:cond delay="0"/>
                                          </p:stCondLst>
                                        </p:cTn>
                                        <p:tgtEl>
                                          <p:spTgt spid="29"/>
                                        </p:tgtEl>
                                        <p:attrNameLst>
                                          <p:attrName>style.visibility</p:attrName>
                                        </p:attrNameLst>
                                      </p:cBhvr>
                                      <p:to>
                                        <p:strVal val="visible"/>
                                      </p:to>
                                    </p:set>
                                    <p:anim calcmode="lin" valueType="num">
                                      <p:cBhvr additive="base">
                                        <p:cTn id="47" dur="500" fill="hold"/>
                                        <p:tgtEl>
                                          <p:spTgt spid="29"/>
                                        </p:tgtEl>
                                        <p:attrNameLst>
                                          <p:attrName>ppt_x</p:attrName>
                                        </p:attrNameLst>
                                      </p:cBhvr>
                                      <p:tavLst>
                                        <p:tav tm="0">
                                          <p:val>
                                            <p:strVal val="1+#ppt_w/2"/>
                                          </p:val>
                                        </p:tav>
                                        <p:tav tm="100000">
                                          <p:val>
                                            <p:strVal val="#ppt_x"/>
                                          </p:val>
                                        </p:tav>
                                      </p:tavLst>
                                    </p:anim>
                                    <p:anim calcmode="lin" valueType="num">
                                      <p:cBhvr additive="base">
                                        <p:cTn id="48" dur="500" fill="hold"/>
                                        <p:tgtEl>
                                          <p:spTgt spid="29"/>
                                        </p:tgtEl>
                                        <p:attrNameLst>
                                          <p:attrName>ppt_y</p:attrName>
                                        </p:attrNameLst>
                                      </p:cBhvr>
                                      <p:tavLst>
                                        <p:tav tm="0">
                                          <p:val>
                                            <p:strVal val="#ppt_y"/>
                                          </p:val>
                                        </p:tav>
                                        <p:tav tm="100000">
                                          <p:val>
                                            <p:strVal val="#ppt_y"/>
                                          </p:val>
                                        </p:tav>
                                      </p:tavLst>
                                    </p:anim>
                                  </p:childTnLst>
                                </p:cTn>
                              </p:par>
                              <p:par>
                                <p:cTn id="49" presetID="35" presetClass="path" presetSubtype="0" repeatCount="2000" autoRev="1" fill="hold" nodeType="withEffect">
                                  <p:stCondLst>
                                    <p:cond delay="3500"/>
                                  </p:stCondLst>
                                  <p:childTnLst>
                                    <p:animMotion origin="layout" path="M -2.29167E-6 -0.00324 L -0.0681 -0.00324 " pathEditMode="relative" rAng="0" ptsTypes="AA">
                                      <p:cBhvr>
                                        <p:cTn id="50" dur="2000" fill="hold"/>
                                        <p:tgtEl>
                                          <p:spTgt spid="29"/>
                                        </p:tgtEl>
                                        <p:attrNameLst>
                                          <p:attrName>ppt_x</p:attrName>
                                          <p:attrName>ppt_y</p:attrName>
                                        </p:attrNameLst>
                                      </p:cBhvr>
                                      <p:rCtr x="-3411" y="0"/>
                                    </p:animMotion>
                                  </p:childTnLst>
                                </p:cTn>
                              </p:par>
                              <p:par>
                                <p:cTn id="51" presetID="2" presetClass="entr" presetSubtype="2" fill="hold" nodeType="withEffect">
                                  <p:stCondLst>
                                    <p:cond delay="3000"/>
                                  </p:stCondLst>
                                  <p:childTnLst>
                                    <p:set>
                                      <p:cBhvr>
                                        <p:cTn id="52" dur="1" fill="hold">
                                          <p:stCondLst>
                                            <p:cond delay="0"/>
                                          </p:stCondLst>
                                        </p:cTn>
                                        <p:tgtEl>
                                          <p:spTgt spid="30"/>
                                        </p:tgtEl>
                                        <p:attrNameLst>
                                          <p:attrName>style.visibility</p:attrName>
                                        </p:attrNameLst>
                                      </p:cBhvr>
                                      <p:to>
                                        <p:strVal val="visible"/>
                                      </p:to>
                                    </p:set>
                                    <p:anim calcmode="lin" valueType="num">
                                      <p:cBhvr additive="base">
                                        <p:cTn id="53" dur="500" fill="hold"/>
                                        <p:tgtEl>
                                          <p:spTgt spid="30"/>
                                        </p:tgtEl>
                                        <p:attrNameLst>
                                          <p:attrName>ppt_x</p:attrName>
                                        </p:attrNameLst>
                                      </p:cBhvr>
                                      <p:tavLst>
                                        <p:tav tm="0">
                                          <p:val>
                                            <p:strVal val="1+#ppt_w/2"/>
                                          </p:val>
                                        </p:tav>
                                        <p:tav tm="100000">
                                          <p:val>
                                            <p:strVal val="#ppt_x"/>
                                          </p:val>
                                        </p:tav>
                                      </p:tavLst>
                                    </p:anim>
                                    <p:anim calcmode="lin" valueType="num">
                                      <p:cBhvr additive="base">
                                        <p:cTn id="54" dur="500" fill="hold"/>
                                        <p:tgtEl>
                                          <p:spTgt spid="30"/>
                                        </p:tgtEl>
                                        <p:attrNameLst>
                                          <p:attrName>ppt_y</p:attrName>
                                        </p:attrNameLst>
                                      </p:cBhvr>
                                      <p:tavLst>
                                        <p:tav tm="0">
                                          <p:val>
                                            <p:strVal val="#ppt_y"/>
                                          </p:val>
                                        </p:tav>
                                        <p:tav tm="100000">
                                          <p:val>
                                            <p:strVal val="#ppt_y"/>
                                          </p:val>
                                        </p:tav>
                                      </p:tavLst>
                                    </p:anim>
                                  </p:childTnLst>
                                </p:cTn>
                              </p:par>
                              <p:par>
                                <p:cTn id="55" presetID="35" presetClass="path" presetSubtype="0" repeatCount="2000" autoRev="1" fill="hold" nodeType="withEffect">
                                  <p:stCondLst>
                                    <p:cond delay="3500"/>
                                  </p:stCondLst>
                                  <p:childTnLst>
                                    <p:animMotion origin="layout" path="M -2.29167E-6 -0.00324 L -0.0681 -0.00324 " pathEditMode="relative" rAng="0" ptsTypes="AA">
                                      <p:cBhvr>
                                        <p:cTn id="56" dur="2000" fill="hold"/>
                                        <p:tgtEl>
                                          <p:spTgt spid="30"/>
                                        </p:tgtEl>
                                        <p:attrNameLst>
                                          <p:attrName>ppt_x</p:attrName>
                                          <p:attrName>ppt_y</p:attrName>
                                        </p:attrNameLst>
                                      </p:cBhvr>
                                      <p:rCtr x="-3411" y="0"/>
                                    </p:animMotion>
                                  </p:childTnLst>
                                </p:cTn>
                              </p:par>
                              <p:par>
                                <p:cTn id="57" presetID="22" presetClass="entr" presetSubtype="8" fill="hold" grpId="0" nodeType="withEffect">
                                  <p:stCondLst>
                                    <p:cond delay="500"/>
                                  </p:stCondLst>
                                  <p:childTnLst>
                                    <p:set>
                                      <p:cBhvr>
                                        <p:cTn id="58" dur="1" fill="hold">
                                          <p:stCondLst>
                                            <p:cond delay="0"/>
                                          </p:stCondLst>
                                        </p:cTn>
                                        <p:tgtEl>
                                          <p:spTgt spid="31"/>
                                        </p:tgtEl>
                                        <p:attrNameLst>
                                          <p:attrName>style.visibility</p:attrName>
                                        </p:attrNameLst>
                                      </p:cBhvr>
                                      <p:to>
                                        <p:strVal val="visible"/>
                                      </p:to>
                                    </p:set>
                                    <p:animEffect transition="in" filter="wipe(left)">
                                      <p:cBhvr>
                                        <p:cTn id="59" dur="500"/>
                                        <p:tgtEl>
                                          <p:spTgt spid="31"/>
                                        </p:tgtEl>
                                      </p:cBhvr>
                                    </p:animEffect>
                                  </p:childTnLst>
                                </p:cTn>
                              </p:par>
                              <p:par>
                                <p:cTn id="60" presetID="22" presetClass="entr" presetSubtype="8" fill="hold" nodeType="withEffect">
                                  <p:stCondLst>
                                    <p:cond delay="500"/>
                                  </p:stCondLst>
                                  <p:childTnLst>
                                    <p:set>
                                      <p:cBhvr>
                                        <p:cTn id="61" dur="1" fill="hold">
                                          <p:stCondLst>
                                            <p:cond delay="0"/>
                                          </p:stCondLst>
                                        </p:cTn>
                                        <p:tgtEl>
                                          <p:spTgt spid="32"/>
                                        </p:tgtEl>
                                        <p:attrNameLst>
                                          <p:attrName>style.visibility</p:attrName>
                                        </p:attrNameLst>
                                      </p:cBhvr>
                                      <p:to>
                                        <p:strVal val="visible"/>
                                      </p:to>
                                    </p:set>
                                    <p:animEffect transition="in" filter="wipe(left)">
                                      <p:cBhvr>
                                        <p:cTn id="62" dur="500"/>
                                        <p:tgtEl>
                                          <p:spTgt spid="32"/>
                                        </p:tgtEl>
                                      </p:cBhvr>
                                    </p:animEffect>
                                  </p:childTnLst>
                                </p:cTn>
                              </p:par>
                              <p:par>
                                <p:cTn id="63" presetID="10" presetClass="entr" presetSubtype="0" fill="hold" grpId="0" nodeType="withEffect">
                                  <p:stCondLst>
                                    <p:cond delay="1000"/>
                                  </p:stCondLst>
                                  <p:childTnLst>
                                    <p:set>
                                      <p:cBhvr>
                                        <p:cTn id="64" dur="1" fill="hold">
                                          <p:stCondLst>
                                            <p:cond delay="0"/>
                                          </p:stCondLst>
                                        </p:cTn>
                                        <p:tgtEl>
                                          <p:spTgt spid="36"/>
                                        </p:tgtEl>
                                        <p:attrNameLst>
                                          <p:attrName>style.visibility</p:attrName>
                                        </p:attrNameLst>
                                      </p:cBhvr>
                                      <p:to>
                                        <p:strVal val="visible"/>
                                      </p:to>
                                    </p:set>
                                    <p:animEffect transition="in" filter="fade">
                                      <p:cBhvr>
                                        <p:cTn id="65"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2" grpId="0" animBg="1"/>
      <p:bldP spid="20" grpId="0"/>
      <p:bldP spid="28" grpId="0"/>
      <p:bldP spid="28" grpId="1"/>
      <p:bldP spid="31" grpId="0"/>
      <p:bldP spid="3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bwMode="auto">
          <a:xfrm>
            <a:off x="503548" y="1435436"/>
            <a:ext cx="236934" cy="237008"/>
            <a:chOff x="1066800" y="2209799"/>
            <a:chExt cx="315279" cy="315280"/>
          </a:xfrm>
        </p:grpSpPr>
        <p:sp>
          <p:nvSpPr>
            <p:cNvPr id="3" name="Shape 796"/>
            <p:cNvSpPr/>
            <p:nvPr/>
          </p:nvSpPr>
          <p:spPr>
            <a:xfrm>
              <a:off x="1066800" y="2209799"/>
              <a:ext cx="315279" cy="31528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lIns="50800" tIns="50800" rIns="50800" bIns="50800" anchor="ctr"/>
            <a:lstStyle/>
            <a:p>
              <a:pPr defTabSz="685800">
                <a:defRPr/>
              </a:pPr>
              <a:endParaRPr>
                <a:latin typeface="+mn-lt"/>
              </a:endParaRPr>
            </a:p>
          </p:txBody>
        </p:sp>
        <p:sp>
          <p:nvSpPr>
            <p:cNvPr id="19516" name="Shape 797"/>
            <p:cNvSpPr/>
            <p:nvPr/>
          </p:nvSpPr>
          <p:spPr bwMode="auto">
            <a:xfrm>
              <a:off x="1139147" y="2295483"/>
              <a:ext cx="170585" cy="143910"/>
            </a:xfrm>
            <a:custGeom>
              <a:avLst/>
              <a:gdLst>
                <a:gd name="T0" fmla="*/ 85293 w 21600"/>
                <a:gd name="T1" fmla="*/ 71955 h 21600"/>
                <a:gd name="T2" fmla="*/ 85293 w 21600"/>
                <a:gd name="T3" fmla="*/ 71955 h 21600"/>
                <a:gd name="T4" fmla="*/ 85293 w 21600"/>
                <a:gd name="T5" fmla="*/ 71955 h 21600"/>
                <a:gd name="T6" fmla="*/ 85293 w 21600"/>
                <a:gd name="T7" fmla="*/ 7195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14435"/>
                  </a:moveTo>
                  <a:lnTo>
                    <a:pt x="5244" y="21600"/>
                  </a:lnTo>
                  <a:lnTo>
                    <a:pt x="21422" y="1264"/>
                  </a:lnTo>
                  <a:lnTo>
                    <a:pt x="21600" y="0"/>
                  </a:lnTo>
                  <a:lnTo>
                    <a:pt x="5867" y="14435"/>
                  </a:lnTo>
                  <a:lnTo>
                    <a:pt x="0" y="8429"/>
                  </a:lnTo>
                  <a:lnTo>
                    <a:pt x="0" y="14435"/>
                  </a:lnTo>
                  <a:close/>
                </a:path>
              </a:pathLst>
            </a:cu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0" tIns="0" rIns="0" bIns="0"/>
            <a:lstStyle/>
            <a:p>
              <a:endParaRPr lang="zh-CN" altLang="en-US"/>
            </a:p>
          </p:txBody>
        </p:sp>
      </p:grpSp>
      <p:grpSp>
        <p:nvGrpSpPr>
          <p:cNvPr id="7" name="Group 10"/>
          <p:cNvGrpSpPr/>
          <p:nvPr/>
        </p:nvGrpSpPr>
        <p:grpSpPr bwMode="auto">
          <a:xfrm>
            <a:off x="503548" y="2442728"/>
            <a:ext cx="236934" cy="237007"/>
            <a:chOff x="1066800" y="3675945"/>
            <a:chExt cx="315279" cy="315279"/>
          </a:xfrm>
        </p:grpSpPr>
        <p:sp>
          <p:nvSpPr>
            <p:cNvPr id="12" name="Shape 811"/>
            <p:cNvSpPr/>
            <p:nvPr/>
          </p:nvSpPr>
          <p:spPr>
            <a:xfrm>
              <a:off x="1066800" y="3675945"/>
              <a:ext cx="315279" cy="31527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3"/>
            </a:solidFill>
            <a:ln w="12700" cap="flat">
              <a:noFill/>
              <a:miter lim="400000"/>
            </a:ln>
            <a:effectLst/>
          </p:spPr>
          <p:txBody>
            <a:bodyPr lIns="50800" tIns="50800" rIns="50800" bIns="50800" anchor="ctr"/>
            <a:lstStyle/>
            <a:p>
              <a:pPr defTabSz="685800">
                <a:defRPr/>
              </a:pPr>
              <a:endParaRPr>
                <a:latin typeface="+mn-lt"/>
              </a:endParaRPr>
            </a:p>
          </p:txBody>
        </p:sp>
        <p:sp>
          <p:nvSpPr>
            <p:cNvPr id="19510" name="Shape 812"/>
            <p:cNvSpPr/>
            <p:nvPr/>
          </p:nvSpPr>
          <p:spPr bwMode="auto">
            <a:xfrm>
              <a:off x="1139147" y="3761629"/>
              <a:ext cx="170585" cy="143910"/>
            </a:xfrm>
            <a:custGeom>
              <a:avLst/>
              <a:gdLst>
                <a:gd name="T0" fmla="*/ 85293 w 21600"/>
                <a:gd name="T1" fmla="*/ 71955 h 21600"/>
                <a:gd name="T2" fmla="*/ 85293 w 21600"/>
                <a:gd name="T3" fmla="*/ 71955 h 21600"/>
                <a:gd name="T4" fmla="*/ 85293 w 21600"/>
                <a:gd name="T5" fmla="*/ 71955 h 21600"/>
                <a:gd name="T6" fmla="*/ 85293 w 21600"/>
                <a:gd name="T7" fmla="*/ 7195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14435"/>
                  </a:moveTo>
                  <a:lnTo>
                    <a:pt x="5244" y="21600"/>
                  </a:lnTo>
                  <a:lnTo>
                    <a:pt x="21422" y="1264"/>
                  </a:lnTo>
                  <a:lnTo>
                    <a:pt x="21600" y="0"/>
                  </a:lnTo>
                  <a:lnTo>
                    <a:pt x="5867" y="14435"/>
                  </a:lnTo>
                  <a:lnTo>
                    <a:pt x="0" y="8429"/>
                  </a:lnTo>
                  <a:lnTo>
                    <a:pt x="0" y="14435"/>
                  </a:lnTo>
                  <a:close/>
                </a:path>
              </a:pathLst>
            </a:cu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0" tIns="0" rIns="0" bIns="0"/>
            <a:lstStyle/>
            <a:p>
              <a:endParaRPr lang="zh-CN" altLang="en-US"/>
            </a:p>
          </p:txBody>
        </p:sp>
      </p:grpSp>
      <p:grpSp>
        <p:nvGrpSpPr>
          <p:cNvPr id="11" name="Group 19"/>
          <p:cNvGrpSpPr/>
          <p:nvPr/>
        </p:nvGrpSpPr>
        <p:grpSpPr bwMode="auto">
          <a:xfrm>
            <a:off x="503548" y="3589652"/>
            <a:ext cx="236934" cy="237008"/>
            <a:chOff x="1066800" y="5218290"/>
            <a:chExt cx="315279" cy="315280"/>
          </a:xfrm>
        </p:grpSpPr>
        <p:sp>
          <p:nvSpPr>
            <p:cNvPr id="21" name="Shape 826"/>
            <p:cNvSpPr/>
            <p:nvPr/>
          </p:nvSpPr>
          <p:spPr>
            <a:xfrm>
              <a:off x="1066800" y="5218290"/>
              <a:ext cx="315279" cy="31528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lIns="50800" tIns="50800" rIns="50800" bIns="50800" anchor="ctr"/>
            <a:lstStyle/>
            <a:p>
              <a:pPr defTabSz="685800">
                <a:defRPr/>
              </a:pPr>
              <a:endParaRPr>
                <a:latin typeface="+mn-lt"/>
              </a:endParaRPr>
            </a:p>
          </p:txBody>
        </p:sp>
        <p:sp>
          <p:nvSpPr>
            <p:cNvPr id="19504" name="Shape 827"/>
            <p:cNvSpPr/>
            <p:nvPr/>
          </p:nvSpPr>
          <p:spPr bwMode="auto">
            <a:xfrm>
              <a:off x="1139147" y="5303975"/>
              <a:ext cx="170585" cy="143909"/>
            </a:xfrm>
            <a:custGeom>
              <a:avLst/>
              <a:gdLst>
                <a:gd name="T0" fmla="*/ 85293 w 21600"/>
                <a:gd name="T1" fmla="*/ 71955 h 21600"/>
                <a:gd name="T2" fmla="*/ 85293 w 21600"/>
                <a:gd name="T3" fmla="*/ 71955 h 21600"/>
                <a:gd name="T4" fmla="*/ 85293 w 21600"/>
                <a:gd name="T5" fmla="*/ 71955 h 21600"/>
                <a:gd name="T6" fmla="*/ 85293 w 21600"/>
                <a:gd name="T7" fmla="*/ 7195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14435"/>
                  </a:moveTo>
                  <a:lnTo>
                    <a:pt x="5244" y="21600"/>
                  </a:lnTo>
                  <a:lnTo>
                    <a:pt x="21422" y="1264"/>
                  </a:lnTo>
                  <a:lnTo>
                    <a:pt x="21600" y="0"/>
                  </a:lnTo>
                  <a:lnTo>
                    <a:pt x="5867" y="14435"/>
                  </a:lnTo>
                  <a:lnTo>
                    <a:pt x="0" y="8429"/>
                  </a:lnTo>
                  <a:lnTo>
                    <a:pt x="0" y="14435"/>
                  </a:lnTo>
                  <a:close/>
                </a:path>
              </a:pathLst>
            </a:cu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0" tIns="0" rIns="0" bIns="0"/>
            <a:lstStyle/>
            <a:p>
              <a:endParaRPr lang="zh-CN" altLang="en-US"/>
            </a:p>
          </p:txBody>
        </p:sp>
      </p:grpSp>
      <p:grpSp>
        <p:nvGrpSpPr>
          <p:cNvPr id="16" name="Group 46"/>
          <p:cNvGrpSpPr/>
          <p:nvPr/>
        </p:nvGrpSpPr>
        <p:grpSpPr bwMode="auto">
          <a:xfrm>
            <a:off x="805965" y="1417709"/>
            <a:ext cx="2263974" cy="722787"/>
            <a:chOff x="1497672" y="1811884"/>
            <a:chExt cx="3017209" cy="962166"/>
          </a:xfrm>
        </p:grpSpPr>
        <p:sp>
          <p:nvSpPr>
            <p:cNvPr id="29" name="Text Placeholder 8"/>
            <p:cNvSpPr txBox="1"/>
            <p:nvPr/>
          </p:nvSpPr>
          <p:spPr>
            <a:xfrm>
              <a:off x="1497672" y="1811884"/>
              <a:ext cx="3017209" cy="307575"/>
            </a:xfrm>
            <a:prstGeom prst="rect">
              <a:avLst/>
            </a:prstGeom>
          </p:spPr>
          <p:txBody>
            <a:bodyPr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685800">
                <a:defRPr/>
              </a:pPr>
              <a:r>
                <a:rPr lang="zh-CN" altLang="en-US" dirty="0">
                  <a:solidFill>
                    <a:schemeClr val="bg1">
                      <a:lumMod val="50000"/>
                    </a:schemeClr>
                  </a:solidFill>
                  <a:latin typeface="微软雅黑" panose="020B0503020204020204" pitchFamily="34" charset="-122"/>
                  <a:ea typeface="微软雅黑" panose="020B0503020204020204" pitchFamily="34" charset="-122"/>
                </a:rPr>
                <a:t>微信小程序和</a:t>
              </a:r>
              <a:r>
                <a:rPr lang="en-US" altLang="zh-CN" dirty="0">
                  <a:solidFill>
                    <a:schemeClr val="bg1">
                      <a:lumMod val="50000"/>
                    </a:schemeClr>
                  </a:solidFill>
                  <a:latin typeface="微软雅黑" panose="020B0503020204020204" pitchFamily="34" charset="-122"/>
                  <a:ea typeface="微软雅黑" panose="020B0503020204020204" pitchFamily="34" charset="-122"/>
                </a:rPr>
                <a:t>APP</a:t>
              </a:r>
              <a:r>
                <a:rPr lang="zh-CN" altLang="en-US" dirty="0">
                  <a:solidFill>
                    <a:schemeClr val="bg1">
                      <a:lumMod val="50000"/>
                    </a:schemeClr>
                  </a:solidFill>
                  <a:latin typeface="微软雅黑" panose="020B0503020204020204" pitchFamily="34" charset="-122"/>
                  <a:ea typeface="微软雅黑" panose="020B0503020204020204" pitchFamily="34" charset="-122"/>
                </a:rPr>
                <a:t>优劣势对比</a:t>
              </a:r>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0" name="Text Placeholder 1"/>
            <p:cNvSpPr txBox="1"/>
            <p:nvPr/>
          </p:nvSpPr>
          <p:spPr>
            <a:xfrm>
              <a:off x="1863418" y="2160485"/>
              <a:ext cx="2651463" cy="613565"/>
            </a:xfrm>
            <a:prstGeom prst="rect">
              <a:avLst/>
            </a:prstGeom>
          </p:spPr>
          <p:txBody>
            <a:bodyPr lIns="0" anchor="ctr">
              <a:norm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1088390">
                <a:defRPr/>
              </a:pPr>
              <a:endParaRPr lang="en-US" altLang="zh-CN" sz="9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endParaRPr>
            </a:p>
          </p:txBody>
        </p:sp>
      </p:grpSp>
      <p:grpSp>
        <p:nvGrpSpPr>
          <p:cNvPr id="20" name="Group 56"/>
          <p:cNvGrpSpPr/>
          <p:nvPr/>
        </p:nvGrpSpPr>
        <p:grpSpPr bwMode="auto">
          <a:xfrm>
            <a:off x="811920" y="2432007"/>
            <a:ext cx="2643956" cy="686012"/>
            <a:chOff x="1505293" y="3242448"/>
            <a:chExt cx="3525651" cy="913701"/>
          </a:xfrm>
        </p:grpSpPr>
        <p:sp>
          <p:nvSpPr>
            <p:cNvPr id="35" name="Text Placeholder 8"/>
            <p:cNvSpPr txBox="1"/>
            <p:nvPr/>
          </p:nvSpPr>
          <p:spPr>
            <a:xfrm>
              <a:off x="1505293" y="3242448"/>
              <a:ext cx="3525651" cy="329950"/>
            </a:xfrm>
            <a:prstGeom prst="rect">
              <a:avLst/>
            </a:prstGeom>
          </p:spPr>
          <p:txBody>
            <a:bodyPr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685800">
                <a:defRPr/>
              </a:pPr>
              <a:r>
                <a:rPr lang="zh-CN" altLang="en-US" dirty="0">
                  <a:solidFill>
                    <a:schemeClr val="bg1">
                      <a:lumMod val="50000"/>
                    </a:schemeClr>
                  </a:solidFill>
                  <a:latin typeface="微软雅黑" panose="020B0503020204020204" pitchFamily="34" charset="-122"/>
                  <a:ea typeface="微软雅黑" panose="020B0503020204020204" pitchFamily="34" charset="-122"/>
                </a:rPr>
                <a:t>微信小程序开发注意要点</a:t>
              </a:r>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6" name="Text Placeholder 1"/>
            <p:cNvSpPr txBox="1"/>
            <p:nvPr/>
          </p:nvSpPr>
          <p:spPr>
            <a:xfrm>
              <a:off x="1600553" y="3542257"/>
              <a:ext cx="2651408" cy="613892"/>
            </a:xfrm>
            <a:prstGeom prst="rect">
              <a:avLst/>
            </a:prstGeom>
          </p:spPr>
          <p:txBody>
            <a:bodyPr lIns="0" anchor="ctr">
              <a:norm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1088390">
                <a:defRPr/>
              </a:pPr>
              <a:endParaRPr lang="en-US" altLang="zh-CN" sz="9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endParaRPr>
            </a:p>
          </p:txBody>
        </p:sp>
      </p:grpSp>
      <p:sp>
        <p:nvSpPr>
          <p:cNvPr id="37" name="Text Placeholder 8"/>
          <p:cNvSpPr txBox="1"/>
          <p:nvPr/>
        </p:nvSpPr>
        <p:spPr bwMode="auto">
          <a:xfrm>
            <a:off x="4963637" y="1174817"/>
            <a:ext cx="1197769" cy="279883"/>
          </a:xfrm>
          <a:prstGeom prst="rect">
            <a:avLst/>
          </a:prstGeom>
        </p:spPr>
        <p:txBody>
          <a:bodyPr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685800">
              <a:defRPr/>
            </a:pPr>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25" name="Group 57"/>
          <p:cNvGrpSpPr/>
          <p:nvPr/>
        </p:nvGrpSpPr>
        <p:grpSpPr bwMode="auto">
          <a:xfrm>
            <a:off x="792869" y="3605136"/>
            <a:ext cx="2066925" cy="663382"/>
            <a:chOff x="1479894" y="4804867"/>
            <a:chExt cx="2756192" cy="884673"/>
          </a:xfrm>
        </p:grpSpPr>
        <p:sp>
          <p:nvSpPr>
            <p:cNvPr id="41" name="Text Placeholder 8"/>
            <p:cNvSpPr txBox="1"/>
            <p:nvPr/>
          </p:nvSpPr>
          <p:spPr>
            <a:xfrm>
              <a:off x="1479894" y="4804867"/>
              <a:ext cx="2379348" cy="271596"/>
            </a:xfrm>
            <a:prstGeom prst="rect">
              <a:avLst/>
            </a:prstGeom>
          </p:spPr>
          <p:txBody>
            <a:bodyPr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685800">
                <a:defRPr/>
              </a:pPr>
              <a:r>
                <a:rPr lang="zh-CN" altLang="en-US" dirty="0">
                  <a:solidFill>
                    <a:schemeClr val="bg1">
                      <a:lumMod val="50000"/>
                    </a:schemeClr>
                  </a:solidFill>
                  <a:latin typeface="微软雅黑" panose="020B0503020204020204" pitchFamily="34" charset="-122"/>
                  <a:ea typeface="微软雅黑" panose="020B0503020204020204" pitchFamily="34" charset="-122"/>
                </a:rPr>
                <a:t>微信小程序公众平台</a:t>
              </a:r>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2" name="Text Placeholder 1"/>
            <p:cNvSpPr txBox="1"/>
            <p:nvPr/>
          </p:nvSpPr>
          <p:spPr>
            <a:xfrm>
              <a:off x="1584680" y="5076463"/>
              <a:ext cx="2651406" cy="613077"/>
            </a:xfrm>
            <a:prstGeom prst="rect">
              <a:avLst/>
            </a:prstGeom>
          </p:spPr>
          <p:txBody>
            <a:bodyPr lIns="0" anchor="ctr">
              <a:norm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1088390">
                <a:defRPr/>
              </a:pPr>
              <a:endParaRPr lang="en-US" altLang="zh-CN" sz="9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endParaRPr>
            </a:p>
          </p:txBody>
        </p:sp>
      </p:grpSp>
      <p:sp>
        <p:nvSpPr>
          <p:cNvPr id="39" name="矩形 38"/>
          <p:cNvSpPr/>
          <p:nvPr/>
        </p:nvSpPr>
        <p:spPr>
          <a:xfrm>
            <a:off x="251520" y="160276"/>
            <a:ext cx="2124236" cy="5678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12"/>
          <p:cNvSpPr txBox="1">
            <a:spLocks noChangeArrowheads="1"/>
          </p:cNvSpPr>
          <p:nvPr/>
        </p:nvSpPr>
        <p:spPr bwMode="auto">
          <a:xfrm>
            <a:off x="-585774" y="226863"/>
            <a:ext cx="4064705"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zh-CN" altLang="en-US" sz="2400" b="1" kern="100" dirty="0">
                <a:solidFill>
                  <a:schemeClr val="tx1">
                    <a:lumMod val="50000"/>
                    <a:lumOff val="50000"/>
                  </a:schemeClr>
                </a:solidFill>
                <a:latin typeface="方正兰亭超细黑简体" pitchFamily="2" charset="-122"/>
                <a:ea typeface="方正兰亭超细黑简体" pitchFamily="2" charset="-122"/>
                <a:cs typeface="Times New Roman" panose="02020603050405020304" pitchFamily="18" charset="0"/>
              </a:rPr>
              <a:t>参考网站和页面</a:t>
            </a:r>
          </a:p>
        </p:txBody>
      </p:sp>
      <p:sp>
        <p:nvSpPr>
          <p:cNvPr id="14" name="矩形 13"/>
          <p:cNvSpPr/>
          <p:nvPr/>
        </p:nvSpPr>
        <p:spPr>
          <a:xfrm>
            <a:off x="783899" y="1678251"/>
            <a:ext cx="2464255" cy="246221"/>
          </a:xfrm>
          <a:prstGeom prst="rect">
            <a:avLst/>
          </a:prstGeom>
        </p:spPr>
        <p:txBody>
          <a:bodyPr wrap="square">
            <a:spAutoFit/>
          </a:bodyPr>
          <a:lstStyle/>
          <a:p>
            <a:r>
              <a:rPr lang="en-US" altLang="zh-CN" sz="1000" dirty="0"/>
              <a:t>https://www.jianshu.com/p/c72802b5e74e</a:t>
            </a:r>
            <a:endParaRPr lang="zh-CN" altLang="en-US" sz="1000" dirty="0"/>
          </a:p>
        </p:txBody>
      </p:sp>
      <p:sp>
        <p:nvSpPr>
          <p:cNvPr id="18" name="矩形 17"/>
          <p:cNvSpPr/>
          <p:nvPr/>
        </p:nvSpPr>
        <p:spPr>
          <a:xfrm>
            <a:off x="755576" y="2706714"/>
            <a:ext cx="4572000" cy="261610"/>
          </a:xfrm>
          <a:prstGeom prst="rect">
            <a:avLst/>
          </a:prstGeom>
        </p:spPr>
        <p:txBody>
          <a:bodyPr>
            <a:spAutoFit/>
          </a:bodyPr>
          <a:lstStyle/>
          <a:p>
            <a:r>
              <a:rPr lang="en-US" altLang="zh-CN" sz="1050" dirty="0"/>
              <a:t>https://www.cnblogs.com/tuyile006/p/6269231.html</a:t>
            </a:r>
            <a:endParaRPr lang="zh-CN" altLang="en-US" sz="1050" dirty="0"/>
          </a:p>
        </p:txBody>
      </p:sp>
      <p:pic>
        <p:nvPicPr>
          <p:cNvPr id="33" name="图片 32"/>
          <p:cNvPicPr>
            <a:picLocks noChangeAspect="1"/>
          </p:cNvPicPr>
          <p:nvPr/>
        </p:nvPicPr>
        <p:blipFill>
          <a:blip r:embed="rId3"/>
          <a:stretch>
            <a:fillRect/>
          </a:stretch>
        </p:blipFill>
        <p:spPr>
          <a:xfrm>
            <a:off x="3887924" y="415746"/>
            <a:ext cx="1563124" cy="1724750"/>
          </a:xfrm>
          <a:prstGeom prst="rect">
            <a:avLst/>
          </a:prstGeom>
        </p:spPr>
      </p:pic>
      <p:pic>
        <p:nvPicPr>
          <p:cNvPr id="34" name="图片 33"/>
          <p:cNvPicPr>
            <a:picLocks noChangeAspect="1"/>
          </p:cNvPicPr>
          <p:nvPr/>
        </p:nvPicPr>
        <p:blipFill>
          <a:blip r:embed="rId4"/>
          <a:stretch>
            <a:fillRect/>
          </a:stretch>
        </p:blipFill>
        <p:spPr>
          <a:xfrm>
            <a:off x="5760132" y="372244"/>
            <a:ext cx="1764196" cy="1811754"/>
          </a:xfrm>
          <a:prstGeom prst="rect">
            <a:avLst/>
          </a:prstGeom>
        </p:spPr>
      </p:pic>
      <p:pic>
        <p:nvPicPr>
          <p:cNvPr id="38" name="图片 37"/>
          <p:cNvPicPr>
            <a:picLocks noChangeAspect="1"/>
          </p:cNvPicPr>
          <p:nvPr/>
        </p:nvPicPr>
        <p:blipFill>
          <a:blip r:embed="rId5"/>
          <a:stretch>
            <a:fillRect/>
          </a:stretch>
        </p:blipFill>
        <p:spPr>
          <a:xfrm>
            <a:off x="3938880" y="2181269"/>
            <a:ext cx="3024336" cy="1423867"/>
          </a:xfrm>
          <a:prstGeom prst="rect">
            <a:avLst/>
          </a:prstGeom>
        </p:spPr>
      </p:pic>
      <p:sp>
        <p:nvSpPr>
          <p:cNvPr id="51" name="矩形 50"/>
          <p:cNvSpPr/>
          <p:nvPr/>
        </p:nvSpPr>
        <p:spPr>
          <a:xfrm>
            <a:off x="755576" y="3907851"/>
            <a:ext cx="4572000" cy="261610"/>
          </a:xfrm>
          <a:prstGeom prst="rect">
            <a:avLst/>
          </a:prstGeom>
        </p:spPr>
        <p:txBody>
          <a:bodyPr>
            <a:spAutoFit/>
          </a:bodyPr>
          <a:lstStyle/>
          <a:p>
            <a:r>
              <a:rPr lang="en-US" altLang="zh-CN" sz="1050" dirty="0"/>
              <a:t>https://mp.weixin.qq.com/cgi-bin/wx?token=&amp;lang=zh_CN</a:t>
            </a:r>
            <a:endParaRPr lang="zh-CN" altLang="en-US" sz="1050" dirty="0"/>
          </a:p>
        </p:txBody>
      </p:sp>
      <p:pic>
        <p:nvPicPr>
          <p:cNvPr id="44" name="图片 43"/>
          <p:cNvPicPr>
            <a:picLocks noChangeAspect="1"/>
          </p:cNvPicPr>
          <p:nvPr/>
        </p:nvPicPr>
        <p:blipFill>
          <a:blip r:embed="rId6"/>
          <a:stretch>
            <a:fillRect/>
          </a:stretch>
        </p:blipFill>
        <p:spPr>
          <a:xfrm>
            <a:off x="4159357" y="3645909"/>
            <a:ext cx="2619042" cy="1231768"/>
          </a:xfrm>
          <a:prstGeom prst="rect">
            <a:avLst/>
          </a:prstGeom>
        </p:spPr>
      </p:pic>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left)">
                                      <p:cBhvr>
                                        <p:cTn id="19" dur="500"/>
                                        <p:tgtEl>
                                          <p:spTgt spid="20"/>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left)">
                                      <p:cBhvr>
                                        <p:cTn id="27" dur="500"/>
                                        <p:tgtEl>
                                          <p:spTgt spid="25"/>
                                        </p:tgtEl>
                                      </p:cBhvr>
                                    </p:animEffect>
                                  </p:childTnLst>
                                </p:cTn>
                              </p:par>
                            </p:childTnLst>
                          </p:cTn>
                        </p:par>
                        <p:par>
                          <p:cTn id="28" fill="hold">
                            <p:stCondLst>
                              <p:cond delay="3000"/>
                            </p:stCondLst>
                            <p:childTnLst>
                              <p:par>
                                <p:cTn id="29" presetID="53" presetClass="entr" presetSubtype="16" fill="hold" grpId="0" nodeType="afterEffect">
                                  <p:stCondLst>
                                    <p:cond delay="0"/>
                                  </p:stCondLst>
                                  <p:childTnLst>
                                    <p:set>
                                      <p:cBhvr>
                                        <p:cTn id="30" dur="1" fill="hold">
                                          <p:stCondLst>
                                            <p:cond delay="0"/>
                                          </p:stCondLst>
                                        </p:cTn>
                                        <p:tgtEl>
                                          <p:spTgt spid="40"/>
                                        </p:tgtEl>
                                        <p:attrNameLst>
                                          <p:attrName>style.visibility</p:attrName>
                                        </p:attrNameLst>
                                      </p:cBhvr>
                                      <p:to>
                                        <p:strVal val="visible"/>
                                      </p:to>
                                    </p:set>
                                    <p:anim calcmode="lin" valueType="num">
                                      <p:cBhvr>
                                        <p:cTn id="31" dur="500" fill="hold"/>
                                        <p:tgtEl>
                                          <p:spTgt spid="40"/>
                                        </p:tgtEl>
                                        <p:attrNameLst>
                                          <p:attrName>ppt_w</p:attrName>
                                        </p:attrNameLst>
                                      </p:cBhvr>
                                      <p:tavLst>
                                        <p:tav tm="0">
                                          <p:val>
                                            <p:fltVal val="0"/>
                                          </p:val>
                                        </p:tav>
                                        <p:tav tm="100000">
                                          <p:val>
                                            <p:strVal val="#ppt_w"/>
                                          </p:val>
                                        </p:tav>
                                      </p:tavLst>
                                    </p:anim>
                                    <p:anim calcmode="lin" valueType="num">
                                      <p:cBhvr>
                                        <p:cTn id="32" dur="500" fill="hold"/>
                                        <p:tgtEl>
                                          <p:spTgt spid="40"/>
                                        </p:tgtEl>
                                        <p:attrNameLst>
                                          <p:attrName>ppt_h</p:attrName>
                                        </p:attrNameLst>
                                      </p:cBhvr>
                                      <p:tavLst>
                                        <p:tav tm="0">
                                          <p:val>
                                            <p:fltVal val="0"/>
                                          </p:val>
                                        </p:tav>
                                        <p:tav tm="100000">
                                          <p:val>
                                            <p:strVal val="#ppt_h"/>
                                          </p:val>
                                        </p:tav>
                                      </p:tavLst>
                                    </p:anim>
                                    <p:animEffect transition="in" filter="fade">
                                      <p:cBhvr>
                                        <p:cTn id="33" dur="500"/>
                                        <p:tgtEl>
                                          <p:spTgt spid="40"/>
                                        </p:tgtEl>
                                      </p:cBhvr>
                                    </p:animEffect>
                                  </p:childTnLst>
                                </p:cTn>
                              </p:par>
                            </p:childTnLst>
                          </p:cTn>
                        </p:par>
                        <p:par>
                          <p:cTn id="34" fill="hold">
                            <p:stCondLst>
                              <p:cond delay="3500"/>
                            </p:stCondLst>
                            <p:childTnLst>
                              <p:par>
                                <p:cTn id="35" presetID="35" presetClass="path" presetSubtype="0" accel="50000" decel="50000" fill="hold" grpId="1" nodeType="afterEffect">
                                  <p:stCondLst>
                                    <p:cond delay="0"/>
                                  </p:stCondLst>
                                  <p:childTnLst>
                                    <p:animMotion origin="layout" path="M 0 -4.07407E-6 L 0.34896 -4.07407E-6 " pathEditMode="relative" rAng="0" ptsTypes="AA">
                                      <p:cBhvr>
                                        <p:cTn id="36" dur="1000" spd="-100000" fill="hold"/>
                                        <p:tgtEl>
                                          <p:spTgt spid="40"/>
                                        </p:tgtEl>
                                        <p:attrNameLst>
                                          <p:attrName>ppt_x</p:attrName>
                                          <p:attrName>ppt_y</p:attrName>
                                        </p:attrNameLst>
                                      </p:cBhvr>
                                      <p:rCtr x="1744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0"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3"/>
          <p:cNvGrpSpPr/>
          <p:nvPr/>
        </p:nvGrpSpPr>
        <p:grpSpPr>
          <a:xfrm>
            <a:off x="2500298" y="1132379"/>
            <a:ext cx="5852122" cy="1210082"/>
            <a:chOff x="2500298" y="1323081"/>
            <a:chExt cx="5852122" cy="421191"/>
          </a:xfrm>
        </p:grpSpPr>
        <p:sp>
          <p:nvSpPr>
            <p:cNvPr id="67" name="Rectangle 66"/>
            <p:cNvSpPr/>
            <p:nvPr/>
          </p:nvSpPr>
          <p:spPr>
            <a:xfrm>
              <a:off x="4004486" y="1323081"/>
              <a:ext cx="1071570" cy="2857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566338" y="1385651"/>
              <a:ext cx="2786082" cy="338450"/>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cs typeface="Open Sans Light" pitchFamily="34" charset="0"/>
                </a:rPr>
                <a:t>周磊</a:t>
              </a:r>
              <a:endParaRPr lang="en-US" sz="1600" dirty="0">
                <a:latin typeface="微软雅黑" panose="020B0503020204020204" pitchFamily="34" charset="-122"/>
                <a:ea typeface="微软雅黑" panose="020B0503020204020204" pitchFamily="34" charset="-122"/>
                <a:cs typeface="Open Sans Light" pitchFamily="34" charset="0"/>
              </a:endParaRPr>
            </a:p>
          </p:txBody>
        </p:sp>
        <p:sp>
          <p:nvSpPr>
            <p:cNvPr id="47" name="Rectangle 46"/>
            <p:cNvSpPr/>
            <p:nvPr/>
          </p:nvSpPr>
          <p:spPr>
            <a:xfrm>
              <a:off x="4029712" y="1337189"/>
              <a:ext cx="1082348" cy="407083"/>
            </a:xfrm>
            <a:prstGeom prst="rect">
              <a:avLst/>
            </a:prstGeom>
          </p:spPr>
          <p:txBody>
            <a:bodyPr wrap="none">
              <a:spAutoFit/>
            </a:bodyPr>
            <a:lstStyle/>
            <a:p>
              <a:r>
                <a:rPr lang="zh-CN" altLang="en-US" sz="1400" dirty="0">
                  <a:solidFill>
                    <a:schemeClr val="bg1"/>
                  </a:solidFill>
                  <a:latin typeface="等线" panose="02010600030101010101" pitchFamily="2" charset="-122"/>
                  <a:ea typeface="等线" panose="02010600030101010101" pitchFamily="2" charset="-122"/>
                  <a:cs typeface="Open Sans" pitchFamily="34" charset="0"/>
                </a:rPr>
                <a:t>技术可行性</a:t>
              </a:r>
              <a:endParaRPr lang="en-US" altLang="zh-CN" sz="1400" dirty="0">
                <a:solidFill>
                  <a:schemeClr val="bg1"/>
                </a:solidFill>
                <a:latin typeface="等线" panose="02010600030101010101" pitchFamily="2" charset="-122"/>
                <a:ea typeface="等线" panose="02010600030101010101" pitchFamily="2" charset="-122"/>
                <a:cs typeface="Open Sans" pitchFamily="34" charset="0"/>
              </a:endParaRPr>
            </a:p>
            <a:p>
              <a:r>
                <a:rPr lang="zh-CN" altLang="en-US" sz="1400" dirty="0">
                  <a:solidFill>
                    <a:schemeClr val="bg1"/>
                  </a:solidFill>
                  <a:latin typeface="等线" panose="02010600030101010101" pitchFamily="2" charset="-122"/>
                  <a:ea typeface="等线" panose="02010600030101010101" pitchFamily="2" charset="-122"/>
                  <a:cs typeface="Open Sans" pitchFamily="34" charset="0"/>
                </a:rPr>
                <a:t>分析</a:t>
              </a:r>
              <a:endParaRPr lang="en-US" altLang="zh-CN" sz="1400" dirty="0">
                <a:solidFill>
                  <a:schemeClr val="bg1"/>
                </a:solidFill>
                <a:latin typeface="等线" panose="02010600030101010101" pitchFamily="2" charset="-122"/>
                <a:ea typeface="等线" panose="02010600030101010101" pitchFamily="2" charset="-122"/>
                <a:cs typeface="Open Sans" pitchFamily="34" charset="0"/>
              </a:endParaRPr>
            </a:p>
            <a:p>
              <a:r>
                <a:rPr lang="zh-CN" altLang="en-US" sz="1400" dirty="0">
                  <a:solidFill>
                    <a:schemeClr val="bg1"/>
                  </a:solidFill>
                  <a:latin typeface="等线" panose="02010600030101010101" pitchFamily="2" charset="-122"/>
                  <a:ea typeface="等线" panose="02010600030101010101" pitchFamily="2" charset="-122"/>
                  <a:cs typeface="Open Sans" pitchFamily="34" charset="0"/>
                </a:rPr>
                <a:t>过程模型</a:t>
              </a:r>
              <a:endParaRPr lang="en-US" altLang="zh-CN" sz="1400" dirty="0">
                <a:solidFill>
                  <a:schemeClr val="bg1"/>
                </a:solidFill>
                <a:latin typeface="等线" panose="02010600030101010101" pitchFamily="2" charset="-122"/>
                <a:ea typeface="等线" panose="02010600030101010101" pitchFamily="2" charset="-122"/>
                <a:cs typeface="Open Sans" pitchFamily="34" charset="0"/>
              </a:endParaRPr>
            </a:p>
            <a:p>
              <a:endParaRPr lang="en-US" altLang="zh-CN" sz="1400" dirty="0">
                <a:solidFill>
                  <a:schemeClr val="bg1"/>
                </a:solidFill>
                <a:latin typeface="等线" panose="02010600030101010101" pitchFamily="2" charset="-122"/>
                <a:ea typeface="等线" panose="02010600030101010101" pitchFamily="2" charset="-122"/>
                <a:cs typeface="Open Sans" pitchFamily="34" charset="0"/>
              </a:endParaRPr>
            </a:p>
            <a:p>
              <a:endParaRPr lang="en-US" sz="1400" dirty="0">
                <a:solidFill>
                  <a:schemeClr val="bg1"/>
                </a:solidFill>
                <a:latin typeface="等线" panose="02010600030101010101" pitchFamily="2" charset="-122"/>
                <a:ea typeface="等线" panose="02010600030101010101" pitchFamily="2" charset="-122"/>
                <a:cs typeface="Open Sans" pitchFamily="34" charset="0"/>
              </a:endParaRPr>
            </a:p>
          </p:txBody>
        </p:sp>
        <p:cxnSp>
          <p:nvCxnSpPr>
            <p:cNvPr id="22" name="Straight Connector 21"/>
            <p:cNvCxnSpPr/>
            <p:nvPr/>
          </p:nvCxnSpPr>
          <p:spPr>
            <a:xfrm>
              <a:off x="2500298" y="1464088"/>
              <a:ext cx="1357322" cy="1588"/>
            </a:xfrm>
            <a:prstGeom prst="line">
              <a:avLst/>
            </a:prstGeom>
            <a:ln w="12700">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grpSp>
        <p:nvGrpSpPr>
          <p:cNvPr id="16" name="Group 84"/>
          <p:cNvGrpSpPr/>
          <p:nvPr/>
        </p:nvGrpSpPr>
        <p:grpSpPr>
          <a:xfrm>
            <a:off x="2500298" y="2189873"/>
            <a:ext cx="5865896" cy="815531"/>
            <a:chOff x="2500298" y="2285998"/>
            <a:chExt cx="5865896" cy="364668"/>
          </a:xfrm>
        </p:grpSpPr>
        <p:sp>
          <p:nvSpPr>
            <p:cNvPr id="68" name="Rectangle 67"/>
            <p:cNvSpPr/>
            <p:nvPr/>
          </p:nvSpPr>
          <p:spPr>
            <a:xfrm>
              <a:off x="3923928" y="2285998"/>
              <a:ext cx="1255580" cy="2857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p:nvPr/>
          </p:nvCxnSpPr>
          <p:spPr>
            <a:xfrm>
              <a:off x="2500298" y="2428874"/>
              <a:ext cx="1357322" cy="2011"/>
            </a:xfrm>
            <a:prstGeom prst="line">
              <a:avLst/>
            </a:prstGeom>
            <a:ln w="12700">
              <a:solidFill>
                <a:schemeClr val="accent2"/>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5580112" y="2312216"/>
              <a:ext cx="2786082" cy="338450"/>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cs typeface="Open Sans Light" pitchFamily="34" charset="0"/>
                </a:rPr>
                <a:t>许涛</a:t>
              </a:r>
              <a:endParaRPr lang="en-US" sz="1600" dirty="0">
                <a:latin typeface="微软雅黑" panose="020B0503020204020204" pitchFamily="34" charset="-122"/>
                <a:ea typeface="微软雅黑" panose="020B0503020204020204" pitchFamily="34" charset="-122"/>
                <a:cs typeface="Open Sans Light" pitchFamily="34" charset="0"/>
              </a:endParaRPr>
            </a:p>
          </p:txBody>
        </p:sp>
        <p:sp>
          <p:nvSpPr>
            <p:cNvPr id="55" name="Rectangle 54"/>
            <p:cNvSpPr/>
            <p:nvPr/>
          </p:nvSpPr>
          <p:spPr>
            <a:xfrm>
              <a:off x="3907630" y="2285998"/>
              <a:ext cx="1329210" cy="330297"/>
            </a:xfrm>
            <a:prstGeom prst="rect">
              <a:avLst/>
            </a:prstGeom>
          </p:spPr>
          <p:txBody>
            <a:bodyPr wrap="none">
              <a:spAutoFit/>
            </a:bodyPr>
            <a:lstStyle/>
            <a:p>
              <a:r>
                <a:rPr lang="zh-CN" altLang="en-US" sz="1400" dirty="0">
                  <a:latin typeface="等线" panose="02010600030101010101" pitchFamily="2" charset="-122"/>
                  <a:ea typeface="等线" panose="02010600030101010101" pitchFamily="2" charset="-122"/>
                  <a:cs typeface="Open Sans" pitchFamily="34" charset="0"/>
                </a:rPr>
                <a:t>审核</a:t>
              </a:r>
              <a:r>
                <a:rPr lang="en-US" altLang="zh-CN" sz="1400" dirty="0">
                  <a:latin typeface="等线" panose="02010600030101010101" pitchFamily="2" charset="-122"/>
                  <a:ea typeface="等线" panose="02010600030101010101" pitchFamily="2" charset="-122"/>
                  <a:cs typeface="Open Sans" pitchFamily="34" charset="0"/>
                </a:rPr>
                <a:t>&amp;PPT</a:t>
              </a:r>
              <a:r>
                <a:rPr lang="zh-CN" altLang="en-US" sz="1400" dirty="0">
                  <a:latin typeface="等线" panose="02010600030101010101" pitchFamily="2" charset="-122"/>
                  <a:ea typeface="等线" panose="02010600030101010101" pitchFamily="2" charset="-122"/>
                  <a:cs typeface="Open Sans" pitchFamily="34" charset="0"/>
                </a:rPr>
                <a:t>设计</a:t>
              </a:r>
              <a:endParaRPr lang="en-US" altLang="zh-CN" sz="1400" dirty="0">
                <a:latin typeface="等线" panose="02010600030101010101" pitchFamily="2" charset="-122"/>
                <a:ea typeface="等线" panose="02010600030101010101" pitchFamily="2" charset="-122"/>
                <a:cs typeface="Open Sans" pitchFamily="34" charset="0"/>
              </a:endParaRPr>
            </a:p>
            <a:p>
              <a:r>
                <a:rPr lang="zh-CN" altLang="en-US" sz="1400" dirty="0">
                  <a:latin typeface="等线" panose="02010600030101010101" pitchFamily="2" charset="-122"/>
                  <a:ea typeface="等线" panose="02010600030101010101" pitchFamily="2" charset="-122"/>
                  <a:cs typeface="Open Sans" pitchFamily="34" charset="0"/>
                </a:rPr>
                <a:t>需求分析</a:t>
              </a:r>
              <a:endParaRPr lang="en-US" altLang="zh-CN" sz="1400" dirty="0">
                <a:latin typeface="等线" panose="02010600030101010101" pitchFamily="2" charset="-122"/>
                <a:ea typeface="等线" panose="02010600030101010101" pitchFamily="2" charset="-122"/>
                <a:cs typeface="Open Sans" pitchFamily="34" charset="0"/>
              </a:endParaRPr>
            </a:p>
            <a:p>
              <a:endParaRPr lang="en-US" sz="1400" dirty="0">
                <a:latin typeface="等线" panose="02010600030101010101" pitchFamily="2" charset="-122"/>
                <a:ea typeface="等线" panose="02010600030101010101" pitchFamily="2" charset="-122"/>
                <a:cs typeface="Open Sans" pitchFamily="34" charset="0"/>
              </a:endParaRPr>
            </a:p>
          </p:txBody>
        </p:sp>
      </p:grpSp>
      <p:grpSp>
        <p:nvGrpSpPr>
          <p:cNvPr id="21" name="Group 59"/>
          <p:cNvGrpSpPr/>
          <p:nvPr/>
        </p:nvGrpSpPr>
        <p:grpSpPr>
          <a:xfrm>
            <a:off x="1396397" y="1202406"/>
            <a:ext cx="1640290" cy="3517138"/>
            <a:chOff x="3753851" y="1202035"/>
            <a:chExt cx="1640290" cy="3516052"/>
          </a:xfrm>
        </p:grpSpPr>
        <p:sp>
          <p:nvSpPr>
            <p:cNvPr id="3" name="Freeform 21"/>
            <p:cNvSpPr/>
            <p:nvPr/>
          </p:nvSpPr>
          <p:spPr bwMode="auto">
            <a:xfrm>
              <a:off x="4300613" y="3341199"/>
              <a:ext cx="271386" cy="83812"/>
            </a:xfrm>
            <a:custGeom>
              <a:avLst/>
              <a:gdLst/>
              <a:ahLst/>
              <a:cxnLst>
                <a:cxn ang="0">
                  <a:pos x="68" y="0"/>
                </a:cxn>
                <a:cxn ang="0">
                  <a:pos x="14" y="0"/>
                </a:cxn>
                <a:cxn ang="0">
                  <a:pos x="14" y="0"/>
                </a:cxn>
                <a:cxn ang="0">
                  <a:pos x="13" y="2"/>
                </a:cxn>
                <a:cxn ang="0">
                  <a:pos x="7" y="2"/>
                </a:cxn>
                <a:cxn ang="0">
                  <a:pos x="7" y="2"/>
                </a:cxn>
                <a:cxn ang="0">
                  <a:pos x="4" y="3"/>
                </a:cxn>
                <a:cxn ang="0">
                  <a:pos x="2" y="4"/>
                </a:cxn>
                <a:cxn ang="0">
                  <a:pos x="0" y="6"/>
                </a:cxn>
                <a:cxn ang="0">
                  <a:pos x="0" y="8"/>
                </a:cxn>
                <a:cxn ang="0">
                  <a:pos x="0" y="8"/>
                </a:cxn>
                <a:cxn ang="0">
                  <a:pos x="1" y="14"/>
                </a:cxn>
                <a:cxn ang="0">
                  <a:pos x="3" y="18"/>
                </a:cxn>
                <a:cxn ang="0">
                  <a:pos x="5" y="21"/>
                </a:cxn>
                <a:cxn ang="0">
                  <a:pos x="68" y="21"/>
                </a:cxn>
                <a:cxn ang="0">
                  <a:pos x="68" y="0"/>
                </a:cxn>
              </a:cxnLst>
              <a:rect l="0" t="0" r="r" b="b"/>
              <a:pathLst>
                <a:path w="68" h="21">
                  <a:moveTo>
                    <a:pt x="68" y="0"/>
                  </a:moveTo>
                  <a:lnTo>
                    <a:pt x="14" y="0"/>
                  </a:lnTo>
                  <a:lnTo>
                    <a:pt x="14" y="0"/>
                  </a:lnTo>
                  <a:lnTo>
                    <a:pt x="13" y="2"/>
                  </a:lnTo>
                  <a:lnTo>
                    <a:pt x="7" y="2"/>
                  </a:lnTo>
                  <a:lnTo>
                    <a:pt x="7" y="2"/>
                  </a:lnTo>
                  <a:lnTo>
                    <a:pt x="4" y="3"/>
                  </a:lnTo>
                  <a:lnTo>
                    <a:pt x="2" y="4"/>
                  </a:lnTo>
                  <a:lnTo>
                    <a:pt x="0" y="6"/>
                  </a:lnTo>
                  <a:lnTo>
                    <a:pt x="0" y="8"/>
                  </a:lnTo>
                  <a:lnTo>
                    <a:pt x="0" y="8"/>
                  </a:lnTo>
                  <a:lnTo>
                    <a:pt x="1" y="14"/>
                  </a:lnTo>
                  <a:lnTo>
                    <a:pt x="3" y="18"/>
                  </a:lnTo>
                  <a:lnTo>
                    <a:pt x="5" y="21"/>
                  </a:lnTo>
                  <a:lnTo>
                    <a:pt x="68" y="21"/>
                  </a:lnTo>
                  <a:lnTo>
                    <a:pt x="68" y="0"/>
                  </a:lnTo>
                  <a:close/>
                </a:path>
              </a:pathLst>
            </a:custGeom>
            <a:solidFill>
              <a:schemeClr val="accent2">
                <a:lumMod val="75000"/>
              </a:schemeClr>
            </a:solidFill>
            <a:ln w="9525">
              <a:noFill/>
              <a:round/>
            </a:ln>
          </p:spPr>
          <p:txBody>
            <a:bodyPr vert="horz" wrap="square" lIns="91440" tIns="45720" rIns="91440" bIns="45720" numCol="1" anchor="t" anchorCtr="0" compatLnSpc="1"/>
            <a:lstStyle/>
            <a:p>
              <a:endParaRPr lang="en-US"/>
            </a:p>
          </p:txBody>
        </p:sp>
        <p:sp>
          <p:nvSpPr>
            <p:cNvPr id="4" name="Freeform 22"/>
            <p:cNvSpPr/>
            <p:nvPr/>
          </p:nvSpPr>
          <p:spPr bwMode="auto">
            <a:xfrm>
              <a:off x="4152949" y="3425010"/>
              <a:ext cx="419054" cy="550755"/>
            </a:xfrm>
            <a:custGeom>
              <a:avLst/>
              <a:gdLst/>
              <a:ahLst/>
              <a:cxnLst>
                <a:cxn ang="0">
                  <a:pos x="42" y="0"/>
                </a:cxn>
                <a:cxn ang="0">
                  <a:pos x="42" y="0"/>
                </a:cxn>
                <a:cxn ang="0">
                  <a:pos x="44" y="1"/>
                </a:cxn>
                <a:cxn ang="0">
                  <a:pos x="47" y="1"/>
                </a:cxn>
                <a:cxn ang="0">
                  <a:pos x="47" y="1"/>
                </a:cxn>
                <a:cxn ang="0">
                  <a:pos x="43" y="18"/>
                </a:cxn>
                <a:cxn ang="0">
                  <a:pos x="39" y="34"/>
                </a:cxn>
                <a:cxn ang="0">
                  <a:pos x="28" y="68"/>
                </a:cxn>
                <a:cxn ang="0">
                  <a:pos x="15" y="103"/>
                </a:cxn>
                <a:cxn ang="0">
                  <a:pos x="0" y="138"/>
                </a:cxn>
                <a:cxn ang="0">
                  <a:pos x="60" y="138"/>
                </a:cxn>
                <a:cxn ang="0">
                  <a:pos x="60" y="138"/>
                </a:cxn>
                <a:cxn ang="0">
                  <a:pos x="71" y="94"/>
                </a:cxn>
                <a:cxn ang="0">
                  <a:pos x="77" y="65"/>
                </a:cxn>
                <a:cxn ang="0">
                  <a:pos x="80" y="53"/>
                </a:cxn>
                <a:cxn ang="0">
                  <a:pos x="81" y="44"/>
                </a:cxn>
                <a:cxn ang="0">
                  <a:pos x="105" y="44"/>
                </a:cxn>
                <a:cxn ang="0">
                  <a:pos x="105" y="44"/>
                </a:cxn>
                <a:cxn ang="0">
                  <a:pos x="105" y="0"/>
                </a:cxn>
                <a:cxn ang="0">
                  <a:pos x="42" y="0"/>
                </a:cxn>
              </a:cxnLst>
              <a:rect l="0" t="0" r="r" b="b"/>
              <a:pathLst>
                <a:path w="105" h="138">
                  <a:moveTo>
                    <a:pt x="42" y="0"/>
                  </a:moveTo>
                  <a:lnTo>
                    <a:pt x="42" y="0"/>
                  </a:lnTo>
                  <a:lnTo>
                    <a:pt x="44" y="1"/>
                  </a:lnTo>
                  <a:lnTo>
                    <a:pt x="47" y="1"/>
                  </a:lnTo>
                  <a:lnTo>
                    <a:pt x="47" y="1"/>
                  </a:lnTo>
                  <a:lnTo>
                    <a:pt x="43" y="18"/>
                  </a:lnTo>
                  <a:lnTo>
                    <a:pt x="39" y="34"/>
                  </a:lnTo>
                  <a:lnTo>
                    <a:pt x="28" y="68"/>
                  </a:lnTo>
                  <a:lnTo>
                    <a:pt x="15" y="103"/>
                  </a:lnTo>
                  <a:lnTo>
                    <a:pt x="0" y="138"/>
                  </a:lnTo>
                  <a:lnTo>
                    <a:pt x="60" y="138"/>
                  </a:lnTo>
                  <a:lnTo>
                    <a:pt x="60" y="138"/>
                  </a:lnTo>
                  <a:lnTo>
                    <a:pt x="71" y="94"/>
                  </a:lnTo>
                  <a:lnTo>
                    <a:pt x="77" y="65"/>
                  </a:lnTo>
                  <a:lnTo>
                    <a:pt x="80" y="53"/>
                  </a:lnTo>
                  <a:lnTo>
                    <a:pt x="81" y="44"/>
                  </a:lnTo>
                  <a:lnTo>
                    <a:pt x="105" y="44"/>
                  </a:lnTo>
                  <a:lnTo>
                    <a:pt x="105" y="44"/>
                  </a:lnTo>
                  <a:lnTo>
                    <a:pt x="105" y="0"/>
                  </a:lnTo>
                  <a:lnTo>
                    <a:pt x="42" y="0"/>
                  </a:lnTo>
                  <a:close/>
                </a:path>
              </a:pathLst>
            </a:custGeom>
            <a:solidFill>
              <a:schemeClr val="accent2">
                <a:lumMod val="40000"/>
                <a:lumOff val="60000"/>
              </a:schemeClr>
            </a:solidFill>
            <a:ln w="9525">
              <a:noFill/>
              <a:round/>
            </a:ln>
          </p:spPr>
          <p:txBody>
            <a:bodyPr vert="horz" wrap="square" lIns="91440" tIns="45720" rIns="91440" bIns="45720" numCol="1" anchor="t" anchorCtr="0" compatLnSpc="1"/>
            <a:lstStyle/>
            <a:p>
              <a:endParaRPr lang="en-US"/>
            </a:p>
          </p:txBody>
        </p:sp>
        <p:sp>
          <p:nvSpPr>
            <p:cNvPr id="5" name="Freeform 23"/>
            <p:cNvSpPr/>
            <p:nvPr/>
          </p:nvSpPr>
          <p:spPr bwMode="auto">
            <a:xfrm>
              <a:off x="4472227" y="1202035"/>
              <a:ext cx="99776" cy="502863"/>
            </a:xfrm>
            <a:custGeom>
              <a:avLst/>
              <a:gdLst/>
              <a:ahLst/>
              <a:cxnLst>
                <a:cxn ang="0">
                  <a:pos x="25" y="0"/>
                </a:cxn>
                <a:cxn ang="0">
                  <a:pos x="25" y="0"/>
                </a:cxn>
                <a:cxn ang="0">
                  <a:pos x="24" y="0"/>
                </a:cxn>
                <a:cxn ang="0">
                  <a:pos x="24" y="34"/>
                </a:cxn>
                <a:cxn ang="0">
                  <a:pos x="24" y="34"/>
                </a:cxn>
                <a:cxn ang="0">
                  <a:pos x="23" y="35"/>
                </a:cxn>
                <a:cxn ang="0">
                  <a:pos x="21" y="37"/>
                </a:cxn>
                <a:cxn ang="0">
                  <a:pos x="21" y="69"/>
                </a:cxn>
                <a:cxn ang="0">
                  <a:pos x="19" y="69"/>
                </a:cxn>
                <a:cxn ang="0">
                  <a:pos x="19" y="69"/>
                </a:cxn>
                <a:cxn ang="0">
                  <a:pos x="17" y="69"/>
                </a:cxn>
                <a:cxn ang="0">
                  <a:pos x="16" y="70"/>
                </a:cxn>
                <a:cxn ang="0">
                  <a:pos x="14" y="72"/>
                </a:cxn>
                <a:cxn ang="0">
                  <a:pos x="14" y="73"/>
                </a:cxn>
                <a:cxn ang="0">
                  <a:pos x="14" y="73"/>
                </a:cxn>
                <a:cxn ang="0">
                  <a:pos x="15" y="76"/>
                </a:cxn>
                <a:cxn ang="0">
                  <a:pos x="12" y="76"/>
                </a:cxn>
                <a:cxn ang="0">
                  <a:pos x="12" y="76"/>
                </a:cxn>
                <a:cxn ang="0">
                  <a:pos x="8" y="77"/>
                </a:cxn>
                <a:cxn ang="0">
                  <a:pos x="6" y="78"/>
                </a:cxn>
                <a:cxn ang="0">
                  <a:pos x="5" y="80"/>
                </a:cxn>
                <a:cxn ang="0">
                  <a:pos x="4" y="83"/>
                </a:cxn>
                <a:cxn ang="0">
                  <a:pos x="4" y="88"/>
                </a:cxn>
                <a:cxn ang="0">
                  <a:pos x="4" y="88"/>
                </a:cxn>
                <a:cxn ang="0">
                  <a:pos x="5" y="91"/>
                </a:cxn>
                <a:cxn ang="0">
                  <a:pos x="5" y="91"/>
                </a:cxn>
                <a:cxn ang="0">
                  <a:pos x="3" y="92"/>
                </a:cxn>
                <a:cxn ang="0">
                  <a:pos x="1" y="93"/>
                </a:cxn>
                <a:cxn ang="0">
                  <a:pos x="0" y="95"/>
                </a:cxn>
                <a:cxn ang="0">
                  <a:pos x="0" y="98"/>
                </a:cxn>
                <a:cxn ang="0">
                  <a:pos x="0" y="98"/>
                </a:cxn>
                <a:cxn ang="0">
                  <a:pos x="2" y="111"/>
                </a:cxn>
                <a:cxn ang="0">
                  <a:pos x="4" y="120"/>
                </a:cxn>
                <a:cxn ang="0">
                  <a:pos x="5" y="124"/>
                </a:cxn>
                <a:cxn ang="0">
                  <a:pos x="7" y="126"/>
                </a:cxn>
                <a:cxn ang="0">
                  <a:pos x="25" y="126"/>
                </a:cxn>
                <a:cxn ang="0">
                  <a:pos x="25" y="0"/>
                </a:cxn>
              </a:cxnLst>
              <a:rect l="0" t="0" r="r" b="b"/>
              <a:pathLst>
                <a:path w="25" h="126">
                  <a:moveTo>
                    <a:pt x="25" y="0"/>
                  </a:moveTo>
                  <a:lnTo>
                    <a:pt x="25" y="0"/>
                  </a:lnTo>
                  <a:lnTo>
                    <a:pt x="24" y="0"/>
                  </a:lnTo>
                  <a:lnTo>
                    <a:pt x="24" y="34"/>
                  </a:lnTo>
                  <a:lnTo>
                    <a:pt x="24" y="34"/>
                  </a:lnTo>
                  <a:lnTo>
                    <a:pt x="23" y="35"/>
                  </a:lnTo>
                  <a:lnTo>
                    <a:pt x="21" y="37"/>
                  </a:lnTo>
                  <a:lnTo>
                    <a:pt x="21" y="69"/>
                  </a:lnTo>
                  <a:lnTo>
                    <a:pt x="19" y="69"/>
                  </a:lnTo>
                  <a:lnTo>
                    <a:pt x="19" y="69"/>
                  </a:lnTo>
                  <a:lnTo>
                    <a:pt x="17" y="69"/>
                  </a:lnTo>
                  <a:lnTo>
                    <a:pt x="16" y="70"/>
                  </a:lnTo>
                  <a:lnTo>
                    <a:pt x="14" y="72"/>
                  </a:lnTo>
                  <a:lnTo>
                    <a:pt x="14" y="73"/>
                  </a:lnTo>
                  <a:lnTo>
                    <a:pt x="14" y="73"/>
                  </a:lnTo>
                  <a:lnTo>
                    <a:pt x="15" y="76"/>
                  </a:lnTo>
                  <a:lnTo>
                    <a:pt x="12" y="76"/>
                  </a:lnTo>
                  <a:lnTo>
                    <a:pt x="12" y="76"/>
                  </a:lnTo>
                  <a:lnTo>
                    <a:pt x="8" y="77"/>
                  </a:lnTo>
                  <a:lnTo>
                    <a:pt x="6" y="78"/>
                  </a:lnTo>
                  <a:lnTo>
                    <a:pt x="5" y="80"/>
                  </a:lnTo>
                  <a:lnTo>
                    <a:pt x="4" y="83"/>
                  </a:lnTo>
                  <a:lnTo>
                    <a:pt x="4" y="88"/>
                  </a:lnTo>
                  <a:lnTo>
                    <a:pt x="4" y="88"/>
                  </a:lnTo>
                  <a:lnTo>
                    <a:pt x="5" y="91"/>
                  </a:lnTo>
                  <a:lnTo>
                    <a:pt x="5" y="91"/>
                  </a:lnTo>
                  <a:lnTo>
                    <a:pt x="3" y="92"/>
                  </a:lnTo>
                  <a:lnTo>
                    <a:pt x="1" y="93"/>
                  </a:lnTo>
                  <a:lnTo>
                    <a:pt x="0" y="95"/>
                  </a:lnTo>
                  <a:lnTo>
                    <a:pt x="0" y="98"/>
                  </a:lnTo>
                  <a:lnTo>
                    <a:pt x="0" y="98"/>
                  </a:lnTo>
                  <a:lnTo>
                    <a:pt x="2" y="111"/>
                  </a:lnTo>
                  <a:lnTo>
                    <a:pt x="4" y="120"/>
                  </a:lnTo>
                  <a:lnTo>
                    <a:pt x="5" y="124"/>
                  </a:lnTo>
                  <a:lnTo>
                    <a:pt x="7" y="126"/>
                  </a:lnTo>
                  <a:lnTo>
                    <a:pt x="25" y="126"/>
                  </a:lnTo>
                  <a:lnTo>
                    <a:pt x="25" y="0"/>
                  </a:lnTo>
                  <a:close/>
                </a:path>
              </a:pathLst>
            </a:custGeom>
            <a:solidFill>
              <a:schemeClr val="accent2">
                <a:lumMod val="20000"/>
                <a:lumOff val="80000"/>
              </a:schemeClr>
            </a:solidFill>
            <a:ln w="9525">
              <a:noFill/>
              <a:round/>
            </a:ln>
          </p:spPr>
          <p:txBody>
            <a:bodyPr vert="horz" wrap="square" lIns="91440" tIns="45720" rIns="91440" bIns="45720" numCol="1" anchor="t" anchorCtr="0" compatLnSpc="1"/>
            <a:lstStyle/>
            <a:p>
              <a:endParaRPr lang="en-US"/>
            </a:p>
          </p:txBody>
        </p:sp>
        <p:sp>
          <p:nvSpPr>
            <p:cNvPr id="6" name="Freeform 24"/>
            <p:cNvSpPr/>
            <p:nvPr/>
          </p:nvSpPr>
          <p:spPr bwMode="auto">
            <a:xfrm>
              <a:off x="4356487" y="1704898"/>
              <a:ext cx="215513" cy="1636301"/>
            </a:xfrm>
            <a:custGeom>
              <a:avLst/>
              <a:gdLst/>
              <a:ahLst/>
              <a:cxnLst>
                <a:cxn ang="0">
                  <a:pos x="36" y="0"/>
                </a:cxn>
                <a:cxn ang="0">
                  <a:pos x="36" y="0"/>
                </a:cxn>
                <a:cxn ang="0">
                  <a:pos x="36" y="0"/>
                </a:cxn>
                <a:cxn ang="0">
                  <a:pos x="37" y="0"/>
                </a:cxn>
                <a:cxn ang="0">
                  <a:pos x="37" y="0"/>
                </a:cxn>
                <a:cxn ang="0">
                  <a:pos x="37" y="30"/>
                </a:cxn>
                <a:cxn ang="0">
                  <a:pos x="36" y="59"/>
                </a:cxn>
                <a:cxn ang="0">
                  <a:pos x="33" y="122"/>
                </a:cxn>
                <a:cxn ang="0">
                  <a:pos x="29" y="183"/>
                </a:cxn>
                <a:cxn ang="0">
                  <a:pos x="22" y="243"/>
                </a:cxn>
                <a:cxn ang="0">
                  <a:pos x="15" y="297"/>
                </a:cxn>
                <a:cxn ang="0">
                  <a:pos x="9" y="346"/>
                </a:cxn>
                <a:cxn ang="0">
                  <a:pos x="0" y="410"/>
                </a:cxn>
                <a:cxn ang="0">
                  <a:pos x="54" y="410"/>
                </a:cxn>
                <a:cxn ang="0">
                  <a:pos x="54" y="0"/>
                </a:cxn>
                <a:cxn ang="0">
                  <a:pos x="36" y="0"/>
                </a:cxn>
              </a:cxnLst>
              <a:rect l="0" t="0" r="r" b="b"/>
              <a:pathLst>
                <a:path w="54" h="410">
                  <a:moveTo>
                    <a:pt x="36" y="0"/>
                  </a:moveTo>
                  <a:lnTo>
                    <a:pt x="36" y="0"/>
                  </a:lnTo>
                  <a:lnTo>
                    <a:pt x="36" y="0"/>
                  </a:lnTo>
                  <a:lnTo>
                    <a:pt x="37" y="0"/>
                  </a:lnTo>
                  <a:lnTo>
                    <a:pt x="37" y="0"/>
                  </a:lnTo>
                  <a:lnTo>
                    <a:pt x="37" y="30"/>
                  </a:lnTo>
                  <a:lnTo>
                    <a:pt x="36" y="59"/>
                  </a:lnTo>
                  <a:lnTo>
                    <a:pt x="33" y="122"/>
                  </a:lnTo>
                  <a:lnTo>
                    <a:pt x="29" y="183"/>
                  </a:lnTo>
                  <a:lnTo>
                    <a:pt x="22" y="243"/>
                  </a:lnTo>
                  <a:lnTo>
                    <a:pt x="15" y="297"/>
                  </a:lnTo>
                  <a:lnTo>
                    <a:pt x="9" y="346"/>
                  </a:lnTo>
                  <a:lnTo>
                    <a:pt x="0" y="410"/>
                  </a:lnTo>
                  <a:lnTo>
                    <a:pt x="54" y="410"/>
                  </a:lnTo>
                  <a:lnTo>
                    <a:pt x="54" y="0"/>
                  </a:lnTo>
                  <a:lnTo>
                    <a:pt x="36" y="0"/>
                  </a:lnTo>
                  <a:close/>
                </a:path>
              </a:pathLst>
            </a:custGeom>
            <a:solidFill>
              <a:schemeClr val="accent2">
                <a:lumMod val="60000"/>
                <a:lumOff val="40000"/>
              </a:schemeClr>
            </a:solidFill>
            <a:ln w="9525">
              <a:noFill/>
              <a:round/>
            </a:ln>
          </p:spPr>
          <p:txBody>
            <a:bodyPr vert="horz" wrap="square" lIns="91440" tIns="45720" rIns="91440" bIns="45720" numCol="1" anchor="t" anchorCtr="0" compatLnSpc="1"/>
            <a:lstStyle/>
            <a:p>
              <a:endParaRPr lang="en-US"/>
            </a:p>
          </p:txBody>
        </p:sp>
        <p:sp>
          <p:nvSpPr>
            <p:cNvPr id="7" name="Freeform 25"/>
            <p:cNvSpPr/>
            <p:nvPr/>
          </p:nvSpPr>
          <p:spPr bwMode="auto">
            <a:xfrm>
              <a:off x="3753851" y="4143386"/>
              <a:ext cx="818151" cy="574701"/>
            </a:xfrm>
            <a:custGeom>
              <a:avLst/>
              <a:gdLst/>
              <a:ahLst/>
              <a:cxnLst>
                <a:cxn ang="0">
                  <a:pos x="81" y="0"/>
                </a:cxn>
                <a:cxn ang="0">
                  <a:pos x="81" y="0"/>
                </a:cxn>
                <a:cxn ang="0">
                  <a:pos x="65" y="29"/>
                </a:cxn>
                <a:cxn ang="0">
                  <a:pos x="51" y="56"/>
                </a:cxn>
                <a:cxn ang="0">
                  <a:pos x="25" y="102"/>
                </a:cxn>
                <a:cxn ang="0">
                  <a:pos x="6" y="133"/>
                </a:cxn>
                <a:cxn ang="0">
                  <a:pos x="0" y="144"/>
                </a:cxn>
                <a:cxn ang="0">
                  <a:pos x="82" y="144"/>
                </a:cxn>
                <a:cxn ang="0">
                  <a:pos x="86" y="144"/>
                </a:cxn>
                <a:cxn ang="0">
                  <a:pos x="86" y="144"/>
                </a:cxn>
                <a:cxn ang="0">
                  <a:pos x="86" y="133"/>
                </a:cxn>
                <a:cxn ang="0">
                  <a:pos x="88" y="122"/>
                </a:cxn>
                <a:cxn ang="0">
                  <a:pos x="92" y="111"/>
                </a:cxn>
                <a:cxn ang="0">
                  <a:pos x="96" y="101"/>
                </a:cxn>
                <a:cxn ang="0">
                  <a:pos x="100" y="92"/>
                </a:cxn>
                <a:cxn ang="0">
                  <a:pos x="107" y="82"/>
                </a:cxn>
                <a:cxn ang="0">
                  <a:pos x="114" y="75"/>
                </a:cxn>
                <a:cxn ang="0">
                  <a:pos x="121" y="67"/>
                </a:cxn>
                <a:cxn ang="0">
                  <a:pos x="130" y="59"/>
                </a:cxn>
                <a:cxn ang="0">
                  <a:pos x="139" y="54"/>
                </a:cxn>
                <a:cxn ang="0">
                  <a:pos x="149" y="48"/>
                </a:cxn>
                <a:cxn ang="0">
                  <a:pos x="159" y="44"/>
                </a:cxn>
                <a:cxn ang="0">
                  <a:pos x="170" y="40"/>
                </a:cxn>
                <a:cxn ang="0">
                  <a:pos x="181" y="37"/>
                </a:cxn>
                <a:cxn ang="0">
                  <a:pos x="193" y="35"/>
                </a:cxn>
                <a:cxn ang="0">
                  <a:pos x="205" y="35"/>
                </a:cxn>
                <a:cxn ang="0">
                  <a:pos x="205" y="35"/>
                </a:cxn>
                <a:cxn ang="0">
                  <a:pos x="205" y="35"/>
                </a:cxn>
                <a:cxn ang="0">
                  <a:pos x="205" y="0"/>
                </a:cxn>
                <a:cxn ang="0">
                  <a:pos x="81" y="0"/>
                </a:cxn>
              </a:cxnLst>
              <a:rect l="0" t="0" r="r" b="b"/>
              <a:pathLst>
                <a:path w="205" h="144">
                  <a:moveTo>
                    <a:pt x="81" y="0"/>
                  </a:moveTo>
                  <a:lnTo>
                    <a:pt x="81" y="0"/>
                  </a:lnTo>
                  <a:lnTo>
                    <a:pt x="65" y="29"/>
                  </a:lnTo>
                  <a:lnTo>
                    <a:pt x="51" y="56"/>
                  </a:lnTo>
                  <a:lnTo>
                    <a:pt x="25" y="102"/>
                  </a:lnTo>
                  <a:lnTo>
                    <a:pt x="6" y="133"/>
                  </a:lnTo>
                  <a:lnTo>
                    <a:pt x="0" y="144"/>
                  </a:lnTo>
                  <a:lnTo>
                    <a:pt x="82" y="144"/>
                  </a:lnTo>
                  <a:lnTo>
                    <a:pt x="86" y="144"/>
                  </a:lnTo>
                  <a:lnTo>
                    <a:pt x="86" y="144"/>
                  </a:lnTo>
                  <a:lnTo>
                    <a:pt x="86" y="133"/>
                  </a:lnTo>
                  <a:lnTo>
                    <a:pt x="88" y="122"/>
                  </a:lnTo>
                  <a:lnTo>
                    <a:pt x="92" y="111"/>
                  </a:lnTo>
                  <a:lnTo>
                    <a:pt x="96" y="101"/>
                  </a:lnTo>
                  <a:lnTo>
                    <a:pt x="100" y="92"/>
                  </a:lnTo>
                  <a:lnTo>
                    <a:pt x="107" y="82"/>
                  </a:lnTo>
                  <a:lnTo>
                    <a:pt x="114" y="75"/>
                  </a:lnTo>
                  <a:lnTo>
                    <a:pt x="121" y="67"/>
                  </a:lnTo>
                  <a:lnTo>
                    <a:pt x="130" y="59"/>
                  </a:lnTo>
                  <a:lnTo>
                    <a:pt x="139" y="54"/>
                  </a:lnTo>
                  <a:lnTo>
                    <a:pt x="149" y="48"/>
                  </a:lnTo>
                  <a:lnTo>
                    <a:pt x="159" y="44"/>
                  </a:lnTo>
                  <a:lnTo>
                    <a:pt x="170" y="40"/>
                  </a:lnTo>
                  <a:lnTo>
                    <a:pt x="181" y="37"/>
                  </a:lnTo>
                  <a:lnTo>
                    <a:pt x="193" y="35"/>
                  </a:lnTo>
                  <a:lnTo>
                    <a:pt x="205" y="35"/>
                  </a:lnTo>
                  <a:lnTo>
                    <a:pt x="205" y="35"/>
                  </a:lnTo>
                  <a:lnTo>
                    <a:pt x="205" y="35"/>
                  </a:lnTo>
                  <a:lnTo>
                    <a:pt x="205" y="0"/>
                  </a:lnTo>
                  <a:lnTo>
                    <a:pt x="81" y="0"/>
                  </a:lnTo>
                  <a:close/>
                </a:path>
              </a:pathLst>
            </a:custGeom>
            <a:solidFill>
              <a:schemeClr val="accent2">
                <a:lumMod val="50000"/>
              </a:schemeClr>
            </a:solidFill>
            <a:ln w="9525">
              <a:noFill/>
              <a:round/>
            </a:ln>
          </p:spPr>
          <p:txBody>
            <a:bodyPr vert="horz" wrap="square" lIns="91440" tIns="45720" rIns="91440" bIns="45720" numCol="1" anchor="t" anchorCtr="0" compatLnSpc="1"/>
            <a:lstStyle/>
            <a:p>
              <a:endParaRPr lang="en-US"/>
            </a:p>
          </p:txBody>
        </p:sp>
        <p:sp>
          <p:nvSpPr>
            <p:cNvPr id="8" name="Freeform 26"/>
            <p:cNvSpPr/>
            <p:nvPr/>
          </p:nvSpPr>
          <p:spPr bwMode="auto">
            <a:xfrm>
              <a:off x="4077119" y="3975765"/>
              <a:ext cx="494881" cy="167621"/>
            </a:xfrm>
            <a:custGeom>
              <a:avLst/>
              <a:gdLst/>
              <a:ahLst/>
              <a:cxnLst>
                <a:cxn ang="0">
                  <a:pos x="124" y="3"/>
                </a:cxn>
                <a:cxn ang="0">
                  <a:pos x="124" y="3"/>
                </a:cxn>
                <a:cxn ang="0">
                  <a:pos x="79" y="3"/>
                </a:cxn>
                <a:cxn ang="0">
                  <a:pos x="79" y="3"/>
                </a:cxn>
                <a:cxn ang="0">
                  <a:pos x="79" y="0"/>
                </a:cxn>
                <a:cxn ang="0">
                  <a:pos x="19" y="0"/>
                </a:cxn>
                <a:cxn ang="0">
                  <a:pos x="19" y="0"/>
                </a:cxn>
                <a:cxn ang="0">
                  <a:pos x="18" y="2"/>
                </a:cxn>
                <a:cxn ang="0">
                  <a:pos x="0" y="2"/>
                </a:cxn>
                <a:cxn ang="0">
                  <a:pos x="0" y="41"/>
                </a:cxn>
                <a:cxn ang="0">
                  <a:pos x="0" y="41"/>
                </a:cxn>
                <a:cxn ang="0">
                  <a:pos x="0" y="42"/>
                </a:cxn>
                <a:cxn ang="0">
                  <a:pos x="124" y="42"/>
                </a:cxn>
                <a:cxn ang="0">
                  <a:pos x="124" y="3"/>
                </a:cxn>
              </a:cxnLst>
              <a:rect l="0" t="0" r="r" b="b"/>
              <a:pathLst>
                <a:path w="124" h="42">
                  <a:moveTo>
                    <a:pt x="124" y="3"/>
                  </a:moveTo>
                  <a:lnTo>
                    <a:pt x="124" y="3"/>
                  </a:lnTo>
                  <a:lnTo>
                    <a:pt x="79" y="3"/>
                  </a:lnTo>
                  <a:lnTo>
                    <a:pt x="79" y="3"/>
                  </a:lnTo>
                  <a:lnTo>
                    <a:pt x="79" y="0"/>
                  </a:lnTo>
                  <a:lnTo>
                    <a:pt x="19" y="0"/>
                  </a:lnTo>
                  <a:lnTo>
                    <a:pt x="19" y="0"/>
                  </a:lnTo>
                  <a:lnTo>
                    <a:pt x="18" y="2"/>
                  </a:lnTo>
                  <a:lnTo>
                    <a:pt x="0" y="2"/>
                  </a:lnTo>
                  <a:lnTo>
                    <a:pt x="0" y="41"/>
                  </a:lnTo>
                  <a:lnTo>
                    <a:pt x="0" y="41"/>
                  </a:lnTo>
                  <a:lnTo>
                    <a:pt x="0" y="42"/>
                  </a:lnTo>
                  <a:lnTo>
                    <a:pt x="124" y="42"/>
                  </a:lnTo>
                  <a:lnTo>
                    <a:pt x="124" y="3"/>
                  </a:lnTo>
                  <a:close/>
                </a:path>
              </a:pathLst>
            </a:custGeom>
            <a:solidFill>
              <a:schemeClr val="accent2">
                <a:lumMod val="75000"/>
              </a:schemeClr>
            </a:solidFill>
            <a:ln w="9525">
              <a:noFill/>
              <a:round/>
            </a:ln>
          </p:spPr>
          <p:txBody>
            <a:bodyPr vert="horz" wrap="square" lIns="91440" tIns="45720" rIns="91440" bIns="45720" numCol="1" anchor="t" anchorCtr="0" compatLnSpc="1"/>
            <a:lstStyle/>
            <a:p>
              <a:endParaRPr lang="en-US"/>
            </a:p>
          </p:txBody>
        </p:sp>
        <p:sp>
          <p:nvSpPr>
            <p:cNvPr id="9" name="Freeform 27"/>
            <p:cNvSpPr/>
            <p:nvPr/>
          </p:nvSpPr>
          <p:spPr bwMode="auto">
            <a:xfrm>
              <a:off x="4572000" y="3975765"/>
              <a:ext cx="498873" cy="167621"/>
            </a:xfrm>
            <a:custGeom>
              <a:avLst/>
              <a:gdLst/>
              <a:ahLst/>
              <a:cxnLst>
                <a:cxn ang="0">
                  <a:pos x="125" y="40"/>
                </a:cxn>
                <a:cxn ang="0">
                  <a:pos x="125" y="2"/>
                </a:cxn>
                <a:cxn ang="0">
                  <a:pos x="106" y="2"/>
                </a:cxn>
                <a:cxn ang="0">
                  <a:pos x="106" y="2"/>
                </a:cxn>
                <a:cxn ang="0">
                  <a:pos x="106" y="0"/>
                </a:cxn>
                <a:cxn ang="0">
                  <a:pos x="46" y="0"/>
                </a:cxn>
                <a:cxn ang="0">
                  <a:pos x="46" y="0"/>
                </a:cxn>
                <a:cxn ang="0">
                  <a:pos x="47" y="3"/>
                </a:cxn>
                <a:cxn ang="0">
                  <a:pos x="1" y="3"/>
                </a:cxn>
                <a:cxn ang="0">
                  <a:pos x="0" y="3"/>
                </a:cxn>
                <a:cxn ang="0">
                  <a:pos x="0" y="42"/>
                </a:cxn>
                <a:cxn ang="0">
                  <a:pos x="125" y="42"/>
                </a:cxn>
                <a:cxn ang="0">
                  <a:pos x="125" y="42"/>
                </a:cxn>
                <a:cxn ang="0">
                  <a:pos x="125" y="40"/>
                </a:cxn>
                <a:cxn ang="0">
                  <a:pos x="125" y="40"/>
                </a:cxn>
              </a:cxnLst>
              <a:rect l="0" t="0" r="r" b="b"/>
              <a:pathLst>
                <a:path w="125" h="42">
                  <a:moveTo>
                    <a:pt x="125" y="40"/>
                  </a:moveTo>
                  <a:lnTo>
                    <a:pt x="125" y="2"/>
                  </a:lnTo>
                  <a:lnTo>
                    <a:pt x="106" y="2"/>
                  </a:lnTo>
                  <a:lnTo>
                    <a:pt x="106" y="2"/>
                  </a:lnTo>
                  <a:lnTo>
                    <a:pt x="106" y="0"/>
                  </a:lnTo>
                  <a:lnTo>
                    <a:pt x="46" y="0"/>
                  </a:lnTo>
                  <a:lnTo>
                    <a:pt x="46" y="0"/>
                  </a:lnTo>
                  <a:lnTo>
                    <a:pt x="47" y="3"/>
                  </a:lnTo>
                  <a:lnTo>
                    <a:pt x="1" y="3"/>
                  </a:lnTo>
                  <a:lnTo>
                    <a:pt x="0" y="3"/>
                  </a:lnTo>
                  <a:lnTo>
                    <a:pt x="0" y="42"/>
                  </a:lnTo>
                  <a:lnTo>
                    <a:pt x="125" y="42"/>
                  </a:lnTo>
                  <a:lnTo>
                    <a:pt x="125" y="42"/>
                  </a:lnTo>
                  <a:lnTo>
                    <a:pt x="125" y="40"/>
                  </a:lnTo>
                  <a:lnTo>
                    <a:pt x="125" y="40"/>
                  </a:lnTo>
                  <a:close/>
                </a:path>
              </a:pathLst>
            </a:custGeom>
            <a:solidFill>
              <a:schemeClr val="accent2">
                <a:lumMod val="50000"/>
              </a:schemeClr>
            </a:solidFill>
            <a:ln w="9525">
              <a:noFill/>
              <a:round/>
            </a:ln>
          </p:spPr>
          <p:txBody>
            <a:bodyPr vert="horz" wrap="square" lIns="91440" tIns="45720" rIns="91440" bIns="45720" numCol="1" anchor="t" anchorCtr="0" compatLnSpc="1"/>
            <a:lstStyle/>
            <a:p>
              <a:endParaRPr lang="en-US"/>
            </a:p>
          </p:txBody>
        </p:sp>
        <p:sp>
          <p:nvSpPr>
            <p:cNvPr id="10" name="Freeform 28"/>
            <p:cNvSpPr/>
            <p:nvPr/>
          </p:nvSpPr>
          <p:spPr bwMode="auto">
            <a:xfrm>
              <a:off x="4572000" y="4143386"/>
              <a:ext cx="822141" cy="574701"/>
            </a:xfrm>
            <a:custGeom>
              <a:avLst/>
              <a:gdLst/>
              <a:ahLst/>
              <a:cxnLst>
                <a:cxn ang="0">
                  <a:pos x="125" y="0"/>
                </a:cxn>
                <a:cxn ang="0">
                  <a:pos x="0" y="0"/>
                </a:cxn>
                <a:cxn ang="0">
                  <a:pos x="0" y="35"/>
                </a:cxn>
                <a:cxn ang="0">
                  <a:pos x="0" y="35"/>
                </a:cxn>
                <a:cxn ang="0">
                  <a:pos x="1" y="35"/>
                </a:cxn>
                <a:cxn ang="0">
                  <a:pos x="1" y="35"/>
                </a:cxn>
                <a:cxn ang="0">
                  <a:pos x="1" y="35"/>
                </a:cxn>
                <a:cxn ang="0">
                  <a:pos x="1" y="35"/>
                </a:cxn>
                <a:cxn ang="0">
                  <a:pos x="13" y="35"/>
                </a:cxn>
                <a:cxn ang="0">
                  <a:pos x="24" y="37"/>
                </a:cxn>
                <a:cxn ang="0">
                  <a:pos x="36" y="40"/>
                </a:cxn>
                <a:cxn ang="0">
                  <a:pos x="46" y="43"/>
                </a:cxn>
                <a:cxn ang="0">
                  <a:pos x="57" y="48"/>
                </a:cxn>
                <a:cxn ang="0">
                  <a:pos x="67" y="54"/>
                </a:cxn>
                <a:cxn ang="0">
                  <a:pos x="75" y="59"/>
                </a:cxn>
                <a:cxn ang="0">
                  <a:pos x="84" y="67"/>
                </a:cxn>
                <a:cxn ang="0">
                  <a:pos x="92" y="75"/>
                </a:cxn>
                <a:cxn ang="0">
                  <a:pos x="99" y="82"/>
                </a:cxn>
                <a:cxn ang="0">
                  <a:pos x="105" y="92"/>
                </a:cxn>
                <a:cxn ang="0">
                  <a:pos x="109" y="101"/>
                </a:cxn>
                <a:cxn ang="0">
                  <a:pos x="114" y="111"/>
                </a:cxn>
                <a:cxn ang="0">
                  <a:pos x="117" y="122"/>
                </a:cxn>
                <a:cxn ang="0">
                  <a:pos x="119" y="133"/>
                </a:cxn>
                <a:cxn ang="0">
                  <a:pos x="120" y="144"/>
                </a:cxn>
                <a:cxn ang="0">
                  <a:pos x="126" y="144"/>
                </a:cxn>
                <a:cxn ang="0">
                  <a:pos x="206" y="144"/>
                </a:cxn>
                <a:cxn ang="0">
                  <a:pos x="206" y="144"/>
                </a:cxn>
                <a:cxn ang="0">
                  <a:pos x="199" y="133"/>
                </a:cxn>
                <a:cxn ang="0">
                  <a:pos x="181" y="102"/>
                </a:cxn>
                <a:cxn ang="0">
                  <a:pos x="154" y="56"/>
                </a:cxn>
                <a:cxn ang="0">
                  <a:pos x="140" y="29"/>
                </a:cxn>
                <a:cxn ang="0">
                  <a:pos x="125" y="0"/>
                </a:cxn>
                <a:cxn ang="0">
                  <a:pos x="125" y="0"/>
                </a:cxn>
              </a:cxnLst>
              <a:rect l="0" t="0" r="r" b="b"/>
              <a:pathLst>
                <a:path w="206" h="144">
                  <a:moveTo>
                    <a:pt x="125" y="0"/>
                  </a:moveTo>
                  <a:lnTo>
                    <a:pt x="0" y="0"/>
                  </a:lnTo>
                  <a:lnTo>
                    <a:pt x="0" y="35"/>
                  </a:lnTo>
                  <a:lnTo>
                    <a:pt x="0" y="35"/>
                  </a:lnTo>
                  <a:lnTo>
                    <a:pt x="1" y="35"/>
                  </a:lnTo>
                  <a:lnTo>
                    <a:pt x="1" y="35"/>
                  </a:lnTo>
                  <a:lnTo>
                    <a:pt x="1" y="35"/>
                  </a:lnTo>
                  <a:lnTo>
                    <a:pt x="1" y="35"/>
                  </a:lnTo>
                  <a:lnTo>
                    <a:pt x="13" y="35"/>
                  </a:lnTo>
                  <a:lnTo>
                    <a:pt x="24" y="37"/>
                  </a:lnTo>
                  <a:lnTo>
                    <a:pt x="36" y="40"/>
                  </a:lnTo>
                  <a:lnTo>
                    <a:pt x="46" y="43"/>
                  </a:lnTo>
                  <a:lnTo>
                    <a:pt x="57" y="48"/>
                  </a:lnTo>
                  <a:lnTo>
                    <a:pt x="67" y="54"/>
                  </a:lnTo>
                  <a:lnTo>
                    <a:pt x="75" y="59"/>
                  </a:lnTo>
                  <a:lnTo>
                    <a:pt x="84" y="67"/>
                  </a:lnTo>
                  <a:lnTo>
                    <a:pt x="92" y="75"/>
                  </a:lnTo>
                  <a:lnTo>
                    <a:pt x="99" y="82"/>
                  </a:lnTo>
                  <a:lnTo>
                    <a:pt x="105" y="92"/>
                  </a:lnTo>
                  <a:lnTo>
                    <a:pt x="109" y="101"/>
                  </a:lnTo>
                  <a:lnTo>
                    <a:pt x="114" y="111"/>
                  </a:lnTo>
                  <a:lnTo>
                    <a:pt x="117" y="122"/>
                  </a:lnTo>
                  <a:lnTo>
                    <a:pt x="119" y="133"/>
                  </a:lnTo>
                  <a:lnTo>
                    <a:pt x="120" y="144"/>
                  </a:lnTo>
                  <a:lnTo>
                    <a:pt x="126" y="144"/>
                  </a:lnTo>
                  <a:lnTo>
                    <a:pt x="206" y="144"/>
                  </a:lnTo>
                  <a:lnTo>
                    <a:pt x="206" y="144"/>
                  </a:lnTo>
                  <a:lnTo>
                    <a:pt x="199" y="133"/>
                  </a:lnTo>
                  <a:lnTo>
                    <a:pt x="181" y="102"/>
                  </a:lnTo>
                  <a:lnTo>
                    <a:pt x="154" y="56"/>
                  </a:lnTo>
                  <a:lnTo>
                    <a:pt x="140" y="29"/>
                  </a:lnTo>
                  <a:lnTo>
                    <a:pt x="125" y="0"/>
                  </a:lnTo>
                  <a:lnTo>
                    <a:pt x="125" y="0"/>
                  </a:lnTo>
                  <a:close/>
                </a:path>
              </a:pathLst>
            </a:custGeom>
            <a:solidFill>
              <a:schemeClr val="accent2">
                <a:lumMod val="75000"/>
              </a:schemeClr>
            </a:solidFill>
            <a:ln w="9525">
              <a:noFill/>
              <a:round/>
            </a:ln>
          </p:spPr>
          <p:txBody>
            <a:bodyPr vert="horz" wrap="square" lIns="91440" tIns="45720" rIns="91440" bIns="45720" numCol="1" anchor="t" anchorCtr="0" compatLnSpc="1"/>
            <a:lstStyle/>
            <a:p>
              <a:endParaRPr lang="en-US"/>
            </a:p>
          </p:txBody>
        </p:sp>
        <p:sp>
          <p:nvSpPr>
            <p:cNvPr id="11" name="Freeform 29"/>
            <p:cNvSpPr/>
            <p:nvPr/>
          </p:nvSpPr>
          <p:spPr bwMode="auto">
            <a:xfrm>
              <a:off x="4572000" y="1202035"/>
              <a:ext cx="103765" cy="502863"/>
            </a:xfrm>
            <a:custGeom>
              <a:avLst/>
              <a:gdLst/>
              <a:ahLst/>
              <a:cxnLst>
                <a:cxn ang="0">
                  <a:pos x="26" y="98"/>
                </a:cxn>
                <a:cxn ang="0">
                  <a:pos x="26" y="98"/>
                </a:cxn>
                <a:cxn ang="0">
                  <a:pos x="26" y="95"/>
                </a:cxn>
                <a:cxn ang="0">
                  <a:pos x="25" y="93"/>
                </a:cxn>
                <a:cxn ang="0">
                  <a:pos x="23" y="92"/>
                </a:cxn>
                <a:cxn ang="0">
                  <a:pos x="21" y="91"/>
                </a:cxn>
                <a:cxn ang="0">
                  <a:pos x="21" y="91"/>
                </a:cxn>
                <a:cxn ang="0">
                  <a:pos x="22" y="88"/>
                </a:cxn>
                <a:cxn ang="0">
                  <a:pos x="22" y="83"/>
                </a:cxn>
                <a:cxn ang="0">
                  <a:pos x="22" y="83"/>
                </a:cxn>
                <a:cxn ang="0">
                  <a:pos x="22" y="80"/>
                </a:cxn>
                <a:cxn ang="0">
                  <a:pos x="19" y="78"/>
                </a:cxn>
                <a:cxn ang="0">
                  <a:pos x="17" y="77"/>
                </a:cxn>
                <a:cxn ang="0">
                  <a:pos x="14" y="76"/>
                </a:cxn>
                <a:cxn ang="0">
                  <a:pos x="12" y="76"/>
                </a:cxn>
                <a:cxn ang="0">
                  <a:pos x="12" y="76"/>
                </a:cxn>
                <a:cxn ang="0">
                  <a:pos x="12" y="73"/>
                </a:cxn>
                <a:cxn ang="0">
                  <a:pos x="12" y="73"/>
                </a:cxn>
                <a:cxn ang="0">
                  <a:pos x="12" y="72"/>
                </a:cxn>
                <a:cxn ang="0">
                  <a:pos x="11" y="70"/>
                </a:cxn>
                <a:cxn ang="0">
                  <a:pos x="9" y="69"/>
                </a:cxn>
                <a:cxn ang="0">
                  <a:pos x="6" y="69"/>
                </a:cxn>
                <a:cxn ang="0">
                  <a:pos x="4" y="69"/>
                </a:cxn>
                <a:cxn ang="0">
                  <a:pos x="4" y="37"/>
                </a:cxn>
                <a:cxn ang="0">
                  <a:pos x="4" y="37"/>
                </a:cxn>
                <a:cxn ang="0">
                  <a:pos x="3" y="35"/>
                </a:cxn>
                <a:cxn ang="0">
                  <a:pos x="2" y="34"/>
                </a:cxn>
                <a:cxn ang="0">
                  <a:pos x="2" y="0"/>
                </a:cxn>
                <a:cxn ang="0">
                  <a:pos x="1" y="0"/>
                </a:cxn>
                <a:cxn ang="0">
                  <a:pos x="0" y="0"/>
                </a:cxn>
                <a:cxn ang="0">
                  <a:pos x="0" y="126"/>
                </a:cxn>
                <a:cxn ang="0">
                  <a:pos x="19" y="126"/>
                </a:cxn>
                <a:cxn ang="0">
                  <a:pos x="19" y="126"/>
                </a:cxn>
                <a:cxn ang="0">
                  <a:pos x="21" y="124"/>
                </a:cxn>
                <a:cxn ang="0">
                  <a:pos x="22" y="120"/>
                </a:cxn>
                <a:cxn ang="0">
                  <a:pos x="24" y="111"/>
                </a:cxn>
                <a:cxn ang="0">
                  <a:pos x="26" y="98"/>
                </a:cxn>
                <a:cxn ang="0">
                  <a:pos x="26" y="98"/>
                </a:cxn>
              </a:cxnLst>
              <a:rect l="0" t="0" r="r" b="b"/>
              <a:pathLst>
                <a:path w="26" h="126">
                  <a:moveTo>
                    <a:pt x="26" y="98"/>
                  </a:moveTo>
                  <a:lnTo>
                    <a:pt x="26" y="98"/>
                  </a:lnTo>
                  <a:lnTo>
                    <a:pt x="26" y="95"/>
                  </a:lnTo>
                  <a:lnTo>
                    <a:pt x="25" y="93"/>
                  </a:lnTo>
                  <a:lnTo>
                    <a:pt x="23" y="92"/>
                  </a:lnTo>
                  <a:lnTo>
                    <a:pt x="21" y="91"/>
                  </a:lnTo>
                  <a:lnTo>
                    <a:pt x="21" y="91"/>
                  </a:lnTo>
                  <a:lnTo>
                    <a:pt x="22" y="88"/>
                  </a:lnTo>
                  <a:lnTo>
                    <a:pt x="22" y="83"/>
                  </a:lnTo>
                  <a:lnTo>
                    <a:pt x="22" y="83"/>
                  </a:lnTo>
                  <a:lnTo>
                    <a:pt x="22" y="80"/>
                  </a:lnTo>
                  <a:lnTo>
                    <a:pt x="19" y="78"/>
                  </a:lnTo>
                  <a:lnTo>
                    <a:pt x="17" y="77"/>
                  </a:lnTo>
                  <a:lnTo>
                    <a:pt x="14" y="76"/>
                  </a:lnTo>
                  <a:lnTo>
                    <a:pt x="12" y="76"/>
                  </a:lnTo>
                  <a:lnTo>
                    <a:pt x="12" y="76"/>
                  </a:lnTo>
                  <a:lnTo>
                    <a:pt x="12" y="73"/>
                  </a:lnTo>
                  <a:lnTo>
                    <a:pt x="12" y="73"/>
                  </a:lnTo>
                  <a:lnTo>
                    <a:pt x="12" y="72"/>
                  </a:lnTo>
                  <a:lnTo>
                    <a:pt x="11" y="70"/>
                  </a:lnTo>
                  <a:lnTo>
                    <a:pt x="9" y="69"/>
                  </a:lnTo>
                  <a:lnTo>
                    <a:pt x="6" y="69"/>
                  </a:lnTo>
                  <a:lnTo>
                    <a:pt x="4" y="69"/>
                  </a:lnTo>
                  <a:lnTo>
                    <a:pt x="4" y="37"/>
                  </a:lnTo>
                  <a:lnTo>
                    <a:pt x="4" y="37"/>
                  </a:lnTo>
                  <a:lnTo>
                    <a:pt x="3" y="35"/>
                  </a:lnTo>
                  <a:lnTo>
                    <a:pt x="2" y="34"/>
                  </a:lnTo>
                  <a:lnTo>
                    <a:pt x="2" y="0"/>
                  </a:lnTo>
                  <a:lnTo>
                    <a:pt x="1" y="0"/>
                  </a:lnTo>
                  <a:lnTo>
                    <a:pt x="0" y="0"/>
                  </a:lnTo>
                  <a:lnTo>
                    <a:pt x="0" y="126"/>
                  </a:lnTo>
                  <a:lnTo>
                    <a:pt x="19" y="126"/>
                  </a:lnTo>
                  <a:lnTo>
                    <a:pt x="19" y="126"/>
                  </a:lnTo>
                  <a:lnTo>
                    <a:pt x="21" y="124"/>
                  </a:lnTo>
                  <a:lnTo>
                    <a:pt x="22" y="120"/>
                  </a:lnTo>
                  <a:lnTo>
                    <a:pt x="24" y="111"/>
                  </a:lnTo>
                  <a:lnTo>
                    <a:pt x="26" y="98"/>
                  </a:lnTo>
                  <a:lnTo>
                    <a:pt x="26" y="98"/>
                  </a:lnTo>
                  <a:close/>
                </a:path>
              </a:pathLst>
            </a:custGeom>
            <a:solidFill>
              <a:schemeClr val="accent2">
                <a:lumMod val="40000"/>
                <a:lumOff val="60000"/>
              </a:schemeClr>
            </a:solidFill>
            <a:ln w="9525">
              <a:noFill/>
              <a:round/>
            </a:ln>
          </p:spPr>
          <p:txBody>
            <a:bodyPr vert="horz" wrap="square" lIns="91440" tIns="45720" rIns="91440" bIns="45720" numCol="1" anchor="t" anchorCtr="0" compatLnSpc="1"/>
            <a:lstStyle/>
            <a:p>
              <a:endParaRPr lang="en-US"/>
            </a:p>
          </p:txBody>
        </p:sp>
        <p:sp>
          <p:nvSpPr>
            <p:cNvPr id="12" name="Freeform 30"/>
            <p:cNvSpPr/>
            <p:nvPr/>
          </p:nvSpPr>
          <p:spPr bwMode="auto">
            <a:xfrm>
              <a:off x="4572000" y="1704898"/>
              <a:ext cx="223495" cy="1636301"/>
            </a:xfrm>
            <a:custGeom>
              <a:avLst/>
              <a:gdLst/>
              <a:ahLst/>
              <a:cxnLst>
                <a:cxn ang="0">
                  <a:pos x="56" y="410"/>
                </a:cxn>
                <a:cxn ang="0">
                  <a:pos x="56" y="410"/>
                </a:cxn>
                <a:cxn ang="0">
                  <a:pos x="46" y="346"/>
                </a:cxn>
                <a:cxn ang="0">
                  <a:pos x="39" y="297"/>
                </a:cxn>
                <a:cxn ang="0">
                  <a:pos x="33" y="243"/>
                </a:cxn>
                <a:cxn ang="0">
                  <a:pos x="26" y="183"/>
                </a:cxn>
                <a:cxn ang="0">
                  <a:pos x="22" y="122"/>
                </a:cxn>
                <a:cxn ang="0">
                  <a:pos x="18" y="59"/>
                </a:cxn>
                <a:cxn ang="0">
                  <a:pos x="17" y="30"/>
                </a:cxn>
                <a:cxn ang="0">
                  <a:pos x="17" y="0"/>
                </a:cxn>
                <a:cxn ang="0">
                  <a:pos x="18" y="0"/>
                </a:cxn>
                <a:cxn ang="0">
                  <a:pos x="18" y="0"/>
                </a:cxn>
                <a:cxn ang="0">
                  <a:pos x="19" y="0"/>
                </a:cxn>
                <a:cxn ang="0">
                  <a:pos x="0" y="0"/>
                </a:cxn>
                <a:cxn ang="0">
                  <a:pos x="0" y="410"/>
                </a:cxn>
                <a:cxn ang="0">
                  <a:pos x="56" y="410"/>
                </a:cxn>
              </a:cxnLst>
              <a:rect l="0" t="0" r="r" b="b"/>
              <a:pathLst>
                <a:path w="56" h="410">
                  <a:moveTo>
                    <a:pt x="56" y="410"/>
                  </a:moveTo>
                  <a:lnTo>
                    <a:pt x="56" y="410"/>
                  </a:lnTo>
                  <a:lnTo>
                    <a:pt x="46" y="346"/>
                  </a:lnTo>
                  <a:lnTo>
                    <a:pt x="39" y="297"/>
                  </a:lnTo>
                  <a:lnTo>
                    <a:pt x="33" y="243"/>
                  </a:lnTo>
                  <a:lnTo>
                    <a:pt x="26" y="183"/>
                  </a:lnTo>
                  <a:lnTo>
                    <a:pt x="22" y="122"/>
                  </a:lnTo>
                  <a:lnTo>
                    <a:pt x="18" y="59"/>
                  </a:lnTo>
                  <a:lnTo>
                    <a:pt x="17" y="30"/>
                  </a:lnTo>
                  <a:lnTo>
                    <a:pt x="17" y="0"/>
                  </a:lnTo>
                  <a:lnTo>
                    <a:pt x="18" y="0"/>
                  </a:lnTo>
                  <a:lnTo>
                    <a:pt x="18" y="0"/>
                  </a:lnTo>
                  <a:lnTo>
                    <a:pt x="19" y="0"/>
                  </a:lnTo>
                  <a:lnTo>
                    <a:pt x="0" y="0"/>
                  </a:lnTo>
                  <a:lnTo>
                    <a:pt x="0" y="410"/>
                  </a:lnTo>
                  <a:lnTo>
                    <a:pt x="56" y="410"/>
                  </a:lnTo>
                  <a:close/>
                </a:path>
              </a:pathLst>
            </a:custGeom>
            <a:solidFill>
              <a:schemeClr val="accent2"/>
            </a:solidFill>
            <a:ln w="9525">
              <a:noFill/>
              <a:round/>
            </a:ln>
          </p:spPr>
          <p:txBody>
            <a:bodyPr vert="horz" wrap="square" lIns="91440" tIns="45720" rIns="91440" bIns="45720" numCol="1" anchor="t" anchorCtr="0" compatLnSpc="1"/>
            <a:lstStyle/>
            <a:p>
              <a:endParaRPr lang="en-US"/>
            </a:p>
          </p:txBody>
        </p:sp>
        <p:sp>
          <p:nvSpPr>
            <p:cNvPr id="13" name="Freeform 31"/>
            <p:cNvSpPr/>
            <p:nvPr/>
          </p:nvSpPr>
          <p:spPr bwMode="auto">
            <a:xfrm>
              <a:off x="4572000" y="3341199"/>
              <a:ext cx="279368" cy="83812"/>
            </a:xfrm>
            <a:custGeom>
              <a:avLst/>
              <a:gdLst/>
              <a:ahLst/>
              <a:cxnLst>
                <a:cxn ang="0">
                  <a:pos x="70" y="8"/>
                </a:cxn>
                <a:cxn ang="0">
                  <a:pos x="70" y="8"/>
                </a:cxn>
                <a:cxn ang="0">
                  <a:pos x="69" y="6"/>
                </a:cxn>
                <a:cxn ang="0">
                  <a:pos x="68" y="4"/>
                </a:cxn>
                <a:cxn ang="0">
                  <a:pos x="66" y="3"/>
                </a:cxn>
                <a:cxn ang="0">
                  <a:pos x="62" y="2"/>
                </a:cxn>
                <a:cxn ang="0">
                  <a:pos x="56" y="2"/>
                </a:cxn>
                <a:cxn ang="0">
                  <a:pos x="56" y="2"/>
                </a:cxn>
                <a:cxn ang="0">
                  <a:pos x="56" y="0"/>
                </a:cxn>
                <a:cxn ang="0">
                  <a:pos x="0" y="0"/>
                </a:cxn>
                <a:cxn ang="0">
                  <a:pos x="0" y="21"/>
                </a:cxn>
                <a:cxn ang="0">
                  <a:pos x="63" y="21"/>
                </a:cxn>
                <a:cxn ang="0">
                  <a:pos x="63" y="21"/>
                </a:cxn>
                <a:cxn ang="0">
                  <a:pos x="67" y="18"/>
                </a:cxn>
                <a:cxn ang="0">
                  <a:pos x="68" y="14"/>
                </a:cxn>
                <a:cxn ang="0">
                  <a:pos x="70" y="8"/>
                </a:cxn>
                <a:cxn ang="0">
                  <a:pos x="70" y="8"/>
                </a:cxn>
              </a:cxnLst>
              <a:rect l="0" t="0" r="r" b="b"/>
              <a:pathLst>
                <a:path w="70" h="21">
                  <a:moveTo>
                    <a:pt x="70" y="8"/>
                  </a:moveTo>
                  <a:lnTo>
                    <a:pt x="70" y="8"/>
                  </a:lnTo>
                  <a:lnTo>
                    <a:pt x="69" y="6"/>
                  </a:lnTo>
                  <a:lnTo>
                    <a:pt x="68" y="4"/>
                  </a:lnTo>
                  <a:lnTo>
                    <a:pt x="66" y="3"/>
                  </a:lnTo>
                  <a:lnTo>
                    <a:pt x="62" y="2"/>
                  </a:lnTo>
                  <a:lnTo>
                    <a:pt x="56" y="2"/>
                  </a:lnTo>
                  <a:lnTo>
                    <a:pt x="56" y="2"/>
                  </a:lnTo>
                  <a:lnTo>
                    <a:pt x="56" y="0"/>
                  </a:lnTo>
                  <a:lnTo>
                    <a:pt x="0" y="0"/>
                  </a:lnTo>
                  <a:lnTo>
                    <a:pt x="0" y="21"/>
                  </a:lnTo>
                  <a:lnTo>
                    <a:pt x="63" y="21"/>
                  </a:lnTo>
                  <a:lnTo>
                    <a:pt x="63" y="21"/>
                  </a:lnTo>
                  <a:lnTo>
                    <a:pt x="67" y="18"/>
                  </a:lnTo>
                  <a:lnTo>
                    <a:pt x="68" y="14"/>
                  </a:lnTo>
                  <a:lnTo>
                    <a:pt x="70" y="8"/>
                  </a:lnTo>
                  <a:lnTo>
                    <a:pt x="70" y="8"/>
                  </a:lnTo>
                  <a:close/>
                </a:path>
              </a:pathLst>
            </a:custGeom>
            <a:solidFill>
              <a:schemeClr val="accent2">
                <a:lumMod val="50000"/>
              </a:schemeClr>
            </a:solidFill>
            <a:ln w="9525">
              <a:noFill/>
              <a:round/>
            </a:ln>
          </p:spPr>
          <p:txBody>
            <a:bodyPr vert="horz" wrap="square" lIns="91440" tIns="45720" rIns="91440" bIns="45720" numCol="1" anchor="t" anchorCtr="0" compatLnSpc="1"/>
            <a:lstStyle/>
            <a:p>
              <a:endParaRPr lang="en-US"/>
            </a:p>
          </p:txBody>
        </p:sp>
        <p:sp>
          <p:nvSpPr>
            <p:cNvPr id="14" name="Freeform 32"/>
            <p:cNvSpPr/>
            <p:nvPr/>
          </p:nvSpPr>
          <p:spPr bwMode="auto">
            <a:xfrm>
              <a:off x="4572000" y="3425010"/>
              <a:ext cx="423043" cy="550755"/>
            </a:xfrm>
            <a:custGeom>
              <a:avLst/>
              <a:gdLst/>
              <a:ahLst/>
              <a:cxnLst>
                <a:cxn ang="0">
                  <a:pos x="59" y="1"/>
                </a:cxn>
                <a:cxn ang="0">
                  <a:pos x="62" y="1"/>
                </a:cxn>
                <a:cxn ang="0">
                  <a:pos x="62" y="1"/>
                </a:cxn>
                <a:cxn ang="0">
                  <a:pos x="63" y="0"/>
                </a:cxn>
                <a:cxn ang="0">
                  <a:pos x="0" y="0"/>
                </a:cxn>
                <a:cxn ang="0">
                  <a:pos x="0" y="44"/>
                </a:cxn>
                <a:cxn ang="0">
                  <a:pos x="1" y="44"/>
                </a:cxn>
                <a:cxn ang="0">
                  <a:pos x="25" y="44"/>
                </a:cxn>
                <a:cxn ang="0">
                  <a:pos x="25" y="44"/>
                </a:cxn>
                <a:cxn ang="0">
                  <a:pos x="33" y="84"/>
                </a:cxn>
                <a:cxn ang="0">
                  <a:pos x="39" y="114"/>
                </a:cxn>
                <a:cxn ang="0">
                  <a:pos x="46" y="138"/>
                </a:cxn>
                <a:cxn ang="0">
                  <a:pos x="106" y="138"/>
                </a:cxn>
                <a:cxn ang="0">
                  <a:pos x="106" y="138"/>
                </a:cxn>
                <a:cxn ang="0">
                  <a:pos x="91" y="103"/>
                </a:cxn>
                <a:cxn ang="0">
                  <a:pos x="78" y="68"/>
                </a:cxn>
                <a:cxn ang="0">
                  <a:pos x="67" y="34"/>
                </a:cxn>
                <a:cxn ang="0">
                  <a:pos x="62" y="18"/>
                </a:cxn>
                <a:cxn ang="0">
                  <a:pos x="59" y="1"/>
                </a:cxn>
                <a:cxn ang="0">
                  <a:pos x="59" y="1"/>
                </a:cxn>
              </a:cxnLst>
              <a:rect l="0" t="0" r="r" b="b"/>
              <a:pathLst>
                <a:path w="106" h="138">
                  <a:moveTo>
                    <a:pt x="59" y="1"/>
                  </a:moveTo>
                  <a:lnTo>
                    <a:pt x="62" y="1"/>
                  </a:lnTo>
                  <a:lnTo>
                    <a:pt x="62" y="1"/>
                  </a:lnTo>
                  <a:lnTo>
                    <a:pt x="63" y="0"/>
                  </a:lnTo>
                  <a:lnTo>
                    <a:pt x="0" y="0"/>
                  </a:lnTo>
                  <a:lnTo>
                    <a:pt x="0" y="44"/>
                  </a:lnTo>
                  <a:lnTo>
                    <a:pt x="1" y="44"/>
                  </a:lnTo>
                  <a:lnTo>
                    <a:pt x="25" y="44"/>
                  </a:lnTo>
                  <a:lnTo>
                    <a:pt x="25" y="44"/>
                  </a:lnTo>
                  <a:lnTo>
                    <a:pt x="33" y="84"/>
                  </a:lnTo>
                  <a:lnTo>
                    <a:pt x="39" y="114"/>
                  </a:lnTo>
                  <a:lnTo>
                    <a:pt x="46" y="138"/>
                  </a:lnTo>
                  <a:lnTo>
                    <a:pt x="106" y="138"/>
                  </a:lnTo>
                  <a:lnTo>
                    <a:pt x="106" y="138"/>
                  </a:lnTo>
                  <a:lnTo>
                    <a:pt x="91" y="103"/>
                  </a:lnTo>
                  <a:lnTo>
                    <a:pt x="78" y="68"/>
                  </a:lnTo>
                  <a:lnTo>
                    <a:pt x="67" y="34"/>
                  </a:lnTo>
                  <a:lnTo>
                    <a:pt x="62" y="18"/>
                  </a:lnTo>
                  <a:lnTo>
                    <a:pt x="59" y="1"/>
                  </a:lnTo>
                  <a:lnTo>
                    <a:pt x="59" y="1"/>
                  </a:lnTo>
                  <a:close/>
                </a:path>
              </a:pathLst>
            </a:custGeom>
            <a:solidFill>
              <a:schemeClr val="accent2">
                <a:lumMod val="60000"/>
                <a:lumOff val="40000"/>
              </a:schemeClr>
            </a:solidFill>
            <a:ln w="9525">
              <a:noFill/>
              <a:round/>
            </a:ln>
          </p:spPr>
          <p:txBody>
            <a:bodyPr vert="horz" wrap="square" lIns="91440" tIns="45720" rIns="91440" bIns="45720" numCol="1" anchor="t" anchorCtr="0" compatLnSpc="1"/>
            <a:lstStyle/>
            <a:p>
              <a:endParaRPr lang="en-US"/>
            </a:p>
          </p:txBody>
        </p:sp>
      </p:grpSp>
      <p:grpSp>
        <p:nvGrpSpPr>
          <p:cNvPr id="23" name="Group 86"/>
          <p:cNvGrpSpPr/>
          <p:nvPr/>
        </p:nvGrpSpPr>
        <p:grpSpPr>
          <a:xfrm>
            <a:off x="3059832" y="4322216"/>
            <a:ext cx="5292588" cy="338554"/>
            <a:chOff x="3071802" y="4320892"/>
            <a:chExt cx="5292588" cy="338450"/>
          </a:xfrm>
        </p:grpSpPr>
        <p:sp>
          <p:nvSpPr>
            <p:cNvPr id="70" name="Rectangle 69"/>
            <p:cNvSpPr/>
            <p:nvPr/>
          </p:nvSpPr>
          <p:spPr>
            <a:xfrm>
              <a:off x="4000496" y="4334307"/>
              <a:ext cx="1071570" cy="28575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p:nvPr/>
          </p:nvCxnSpPr>
          <p:spPr>
            <a:xfrm>
              <a:off x="3071802" y="4500576"/>
              <a:ext cx="785818" cy="1588"/>
            </a:xfrm>
            <a:prstGeom prst="line">
              <a:avLst/>
            </a:prstGeom>
            <a:ln w="12700">
              <a:solidFill>
                <a:schemeClr val="accent2">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5578308" y="4320892"/>
              <a:ext cx="2786082" cy="338450"/>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cs typeface="Open Sans Light" pitchFamily="34" charset="0"/>
                </a:rPr>
                <a:t>全组人共同讨论</a:t>
              </a:r>
              <a:endParaRPr lang="en-US" sz="1600" dirty="0">
                <a:latin typeface="微软雅黑" panose="020B0503020204020204" pitchFamily="34" charset="-122"/>
                <a:ea typeface="微软雅黑" panose="020B0503020204020204" pitchFamily="34" charset="-122"/>
                <a:cs typeface="Open Sans Light" pitchFamily="34" charset="0"/>
              </a:endParaRPr>
            </a:p>
          </p:txBody>
        </p:sp>
        <p:sp>
          <p:nvSpPr>
            <p:cNvPr id="66" name="Rectangle 65"/>
            <p:cNvSpPr/>
            <p:nvPr/>
          </p:nvSpPr>
          <p:spPr>
            <a:xfrm>
              <a:off x="4071934" y="4325223"/>
              <a:ext cx="902811" cy="307682"/>
            </a:xfrm>
            <a:prstGeom prst="rect">
              <a:avLst/>
            </a:prstGeom>
          </p:spPr>
          <p:txBody>
            <a:bodyPr wrap="none">
              <a:spAutoFit/>
            </a:bodyPr>
            <a:lstStyle/>
            <a:p>
              <a:r>
                <a:rPr lang="zh-CN" altLang="en-US" sz="1400" dirty="0">
                  <a:solidFill>
                    <a:schemeClr val="bg1"/>
                  </a:solidFill>
                  <a:latin typeface="等线" panose="02010600030101010101" pitchFamily="2" charset="-122"/>
                  <a:ea typeface="等线" panose="02010600030101010101" pitchFamily="2" charset="-122"/>
                  <a:cs typeface="Open Sans" pitchFamily="34" charset="0"/>
                </a:rPr>
                <a:t>想法设计</a:t>
              </a:r>
              <a:endParaRPr lang="en-US" sz="1400" dirty="0">
                <a:solidFill>
                  <a:schemeClr val="bg1"/>
                </a:solidFill>
                <a:latin typeface="等线" panose="02010600030101010101" pitchFamily="2" charset="-122"/>
                <a:ea typeface="等线" panose="02010600030101010101" pitchFamily="2" charset="-122"/>
                <a:cs typeface="Open Sans" pitchFamily="34" charset="0"/>
              </a:endParaRPr>
            </a:p>
          </p:txBody>
        </p:sp>
      </p:grpSp>
      <p:grpSp>
        <p:nvGrpSpPr>
          <p:cNvPr id="24" name="Group 85"/>
          <p:cNvGrpSpPr/>
          <p:nvPr/>
        </p:nvGrpSpPr>
        <p:grpSpPr>
          <a:xfrm>
            <a:off x="2714612" y="3076600"/>
            <a:ext cx="5673812" cy="1354990"/>
            <a:chOff x="2714612" y="3356203"/>
            <a:chExt cx="5673812" cy="389509"/>
          </a:xfrm>
        </p:grpSpPr>
        <p:sp>
          <p:nvSpPr>
            <p:cNvPr id="69" name="Rectangle 68"/>
            <p:cNvSpPr/>
            <p:nvPr/>
          </p:nvSpPr>
          <p:spPr>
            <a:xfrm>
              <a:off x="3887924" y="3357684"/>
              <a:ext cx="1255580" cy="2857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5602342" y="3407262"/>
              <a:ext cx="2786082" cy="338450"/>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cs typeface="Open Sans Light" pitchFamily="34" charset="0"/>
                </a:rPr>
                <a:t>唐敏敏</a:t>
              </a:r>
              <a:endParaRPr lang="en-US" sz="1600" dirty="0">
                <a:latin typeface="微软雅黑" panose="020B0503020204020204" pitchFamily="34" charset="-122"/>
                <a:ea typeface="微软雅黑" panose="020B0503020204020204" pitchFamily="34" charset="-122"/>
                <a:cs typeface="Open Sans Light" pitchFamily="34" charset="0"/>
              </a:endParaRPr>
            </a:p>
          </p:txBody>
        </p:sp>
        <p:sp>
          <p:nvSpPr>
            <p:cNvPr id="65" name="Rectangle 64"/>
            <p:cNvSpPr/>
            <p:nvPr/>
          </p:nvSpPr>
          <p:spPr>
            <a:xfrm>
              <a:off x="3815622" y="3356203"/>
              <a:ext cx="1548465" cy="274270"/>
            </a:xfrm>
            <a:prstGeom prst="rect">
              <a:avLst/>
            </a:prstGeom>
          </p:spPr>
          <p:txBody>
            <a:bodyPr wrap="square">
              <a:spAutoFit/>
            </a:bodyPr>
            <a:lstStyle/>
            <a:p>
              <a:r>
                <a:rPr lang="zh-CN" altLang="en-US" sz="1400" dirty="0">
                  <a:solidFill>
                    <a:schemeClr val="bg1"/>
                  </a:solidFill>
                  <a:latin typeface="等线" panose="02010600030101010101" pitchFamily="2" charset="-122"/>
                  <a:ea typeface="等线" panose="02010600030101010101" pitchFamily="2" charset="-122"/>
                  <a:cs typeface="Open Sans" pitchFamily="34" charset="0"/>
                </a:rPr>
                <a:t>编写文档及设计</a:t>
              </a:r>
              <a:endParaRPr lang="en-US" altLang="zh-CN" sz="1400" dirty="0">
                <a:solidFill>
                  <a:schemeClr val="bg1"/>
                </a:solidFill>
                <a:latin typeface="等线" panose="02010600030101010101" pitchFamily="2" charset="-122"/>
                <a:ea typeface="等线" panose="02010600030101010101" pitchFamily="2" charset="-122"/>
                <a:cs typeface="Open Sans" pitchFamily="34" charset="0"/>
              </a:endParaRPr>
            </a:p>
            <a:p>
              <a:r>
                <a:rPr lang="zh-CN" altLang="en-US" sz="1400" dirty="0">
                  <a:solidFill>
                    <a:schemeClr val="bg1"/>
                  </a:solidFill>
                  <a:latin typeface="等线" panose="02010600030101010101" pitchFamily="2" charset="-122"/>
                  <a:ea typeface="等线" panose="02010600030101010101" pitchFamily="2" charset="-122"/>
                  <a:cs typeface="Open Sans" pitchFamily="34" charset="0"/>
                </a:rPr>
                <a:t>问卷</a:t>
              </a:r>
              <a:endParaRPr lang="en-US" altLang="zh-CN" sz="1400" dirty="0">
                <a:solidFill>
                  <a:schemeClr val="bg1"/>
                </a:solidFill>
                <a:latin typeface="等线" panose="02010600030101010101" pitchFamily="2" charset="-122"/>
                <a:ea typeface="等线" panose="02010600030101010101" pitchFamily="2" charset="-122"/>
                <a:cs typeface="Open Sans" pitchFamily="34" charset="0"/>
              </a:endParaRPr>
            </a:p>
            <a:p>
              <a:r>
                <a:rPr lang="zh-CN" altLang="en-US" sz="1400" dirty="0">
                  <a:solidFill>
                    <a:schemeClr val="bg1"/>
                  </a:solidFill>
                  <a:latin typeface="等线" panose="02010600030101010101" pitchFamily="2" charset="-122"/>
                  <a:ea typeface="等线" panose="02010600030101010101" pitchFamily="2" charset="-122"/>
                  <a:cs typeface="Open Sans" pitchFamily="34" charset="0"/>
                </a:rPr>
                <a:t>时间安排</a:t>
              </a:r>
              <a:endParaRPr lang="en-US" altLang="zh-CN" sz="1400" dirty="0">
                <a:solidFill>
                  <a:schemeClr val="bg1"/>
                </a:solidFill>
                <a:latin typeface="等线" panose="02010600030101010101" pitchFamily="2" charset="-122"/>
                <a:ea typeface="等线" panose="02010600030101010101" pitchFamily="2" charset="-122"/>
                <a:cs typeface="Open Sans" pitchFamily="34" charset="0"/>
              </a:endParaRPr>
            </a:p>
            <a:p>
              <a:r>
                <a:rPr lang="zh-CN" altLang="en-US" sz="1400" dirty="0">
                  <a:solidFill>
                    <a:schemeClr val="bg1"/>
                  </a:solidFill>
                  <a:latin typeface="等线" panose="02010600030101010101" pitchFamily="2" charset="-122"/>
                  <a:ea typeface="等线" panose="02010600030101010101" pitchFamily="2" charset="-122"/>
                  <a:cs typeface="Open Sans" pitchFamily="34" charset="0"/>
                </a:rPr>
                <a:t>功能可行性分析</a:t>
              </a:r>
              <a:endParaRPr lang="en-US" sz="1400" dirty="0">
                <a:solidFill>
                  <a:schemeClr val="bg1"/>
                </a:solidFill>
                <a:latin typeface="等线" panose="02010600030101010101" pitchFamily="2" charset="-122"/>
                <a:ea typeface="等线" panose="02010600030101010101" pitchFamily="2" charset="-122"/>
                <a:cs typeface="Open Sans" pitchFamily="34" charset="0"/>
              </a:endParaRPr>
            </a:p>
          </p:txBody>
        </p:sp>
        <p:cxnSp>
          <p:nvCxnSpPr>
            <p:cNvPr id="80" name="Straight Connector 79"/>
            <p:cNvCxnSpPr/>
            <p:nvPr/>
          </p:nvCxnSpPr>
          <p:spPr>
            <a:xfrm>
              <a:off x="2714612" y="3500444"/>
              <a:ext cx="1143008" cy="2011"/>
            </a:xfrm>
            <a:prstGeom prst="line">
              <a:avLst/>
            </a:prstGeom>
            <a:ln w="12700">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sp>
        <p:nvSpPr>
          <p:cNvPr id="35" name="矩形 34"/>
          <p:cNvSpPr/>
          <p:nvPr/>
        </p:nvSpPr>
        <p:spPr>
          <a:xfrm>
            <a:off x="251520" y="160276"/>
            <a:ext cx="2124236" cy="5678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12"/>
          <p:cNvSpPr txBox="1">
            <a:spLocks noChangeArrowheads="1"/>
          </p:cNvSpPr>
          <p:nvPr/>
        </p:nvSpPr>
        <p:spPr bwMode="auto">
          <a:xfrm>
            <a:off x="-824853" y="228013"/>
            <a:ext cx="4064705"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zh-CN" altLang="en-US" sz="2400" b="1" kern="100" dirty="0">
                <a:solidFill>
                  <a:schemeClr val="tx1">
                    <a:lumMod val="50000"/>
                    <a:lumOff val="50000"/>
                  </a:schemeClr>
                </a:solidFill>
                <a:latin typeface="方正兰亭超细黑简体" pitchFamily="2" charset="-122"/>
                <a:ea typeface="方正兰亭超细黑简体" pitchFamily="2" charset="-122"/>
                <a:cs typeface="Times New Roman" panose="02020603050405020304" pitchFamily="18" charset="0"/>
              </a:rPr>
              <a:t>组员分工</a:t>
            </a:r>
          </a:p>
        </p:txBody>
      </p:sp>
      <p:sp>
        <p:nvSpPr>
          <p:cNvPr id="38" name="Rectangle 65"/>
          <p:cNvSpPr/>
          <p:nvPr/>
        </p:nvSpPr>
        <p:spPr>
          <a:xfrm>
            <a:off x="5060096" y="4329754"/>
            <a:ext cx="463588" cy="307777"/>
          </a:xfrm>
          <a:prstGeom prst="rect">
            <a:avLst/>
          </a:prstGeom>
        </p:spPr>
        <p:txBody>
          <a:bodyPr wrap="none">
            <a:spAutoFit/>
          </a:bodyPr>
          <a:lstStyle/>
          <a:p>
            <a:r>
              <a:rPr lang="en-US" sz="1400" dirty="0">
                <a:latin typeface="等线" panose="02010600030101010101" pitchFamily="2" charset="-122"/>
                <a:ea typeface="等线" panose="02010600030101010101" pitchFamily="2" charset="-122"/>
                <a:cs typeface="Open Sans" pitchFamily="34" charset="0"/>
              </a:rPr>
              <a:t>40</a:t>
            </a:r>
            <a:r>
              <a:rPr lang="en-US" altLang="zh-CN" sz="1400" dirty="0">
                <a:latin typeface="等线" panose="02010600030101010101" pitchFamily="2" charset="-122"/>
                <a:ea typeface="等线" panose="02010600030101010101" pitchFamily="2" charset="-122"/>
                <a:cs typeface="Open Sans" pitchFamily="34" charset="0"/>
              </a:rPr>
              <a:t>%</a:t>
            </a:r>
            <a:endParaRPr lang="en-US" sz="1400" dirty="0">
              <a:latin typeface="等线" panose="02010600030101010101" pitchFamily="2" charset="-122"/>
              <a:ea typeface="等线" panose="02010600030101010101" pitchFamily="2" charset="-122"/>
              <a:cs typeface="Open Sans" pitchFamily="34" charset="0"/>
            </a:endParaRPr>
          </a:p>
        </p:txBody>
      </p:sp>
      <p:sp>
        <p:nvSpPr>
          <p:cNvPr id="39" name="Rectangle 65"/>
          <p:cNvSpPr/>
          <p:nvPr/>
        </p:nvSpPr>
        <p:spPr>
          <a:xfrm>
            <a:off x="5152528" y="3256620"/>
            <a:ext cx="463588" cy="307777"/>
          </a:xfrm>
          <a:prstGeom prst="rect">
            <a:avLst/>
          </a:prstGeom>
        </p:spPr>
        <p:txBody>
          <a:bodyPr wrap="none">
            <a:spAutoFit/>
          </a:bodyPr>
          <a:lstStyle/>
          <a:p>
            <a:r>
              <a:rPr lang="en-US" sz="1400" dirty="0">
                <a:latin typeface="等线" panose="02010600030101010101" pitchFamily="2" charset="-122"/>
                <a:ea typeface="等线" panose="02010600030101010101" pitchFamily="2" charset="-122"/>
                <a:cs typeface="Open Sans" pitchFamily="34" charset="0"/>
              </a:rPr>
              <a:t>20</a:t>
            </a:r>
            <a:r>
              <a:rPr lang="en-US" altLang="zh-CN" sz="1400" dirty="0">
                <a:latin typeface="等线" panose="02010600030101010101" pitchFamily="2" charset="-122"/>
                <a:ea typeface="等线" panose="02010600030101010101" pitchFamily="2" charset="-122"/>
                <a:cs typeface="Open Sans" pitchFamily="34" charset="0"/>
              </a:rPr>
              <a:t>%</a:t>
            </a:r>
            <a:endParaRPr lang="en-US" sz="1400" dirty="0">
              <a:latin typeface="等线" panose="02010600030101010101" pitchFamily="2" charset="-122"/>
              <a:ea typeface="等线" panose="02010600030101010101" pitchFamily="2" charset="-122"/>
              <a:cs typeface="Open Sans" pitchFamily="34" charset="0"/>
            </a:endParaRPr>
          </a:p>
        </p:txBody>
      </p:sp>
      <p:sp>
        <p:nvSpPr>
          <p:cNvPr id="40" name="Rectangle 65"/>
          <p:cNvSpPr/>
          <p:nvPr/>
        </p:nvSpPr>
        <p:spPr>
          <a:xfrm>
            <a:off x="5112060" y="2286697"/>
            <a:ext cx="463588" cy="307777"/>
          </a:xfrm>
          <a:prstGeom prst="rect">
            <a:avLst/>
          </a:prstGeom>
        </p:spPr>
        <p:txBody>
          <a:bodyPr wrap="none">
            <a:spAutoFit/>
          </a:bodyPr>
          <a:lstStyle/>
          <a:p>
            <a:r>
              <a:rPr lang="en-US" sz="1400" dirty="0">
                <a:latin typeface="等线" panose="02010600030101010101" pitchFamily="2" charset="-122"/>
                <a:ea typeface="等线" panose="02010600030101010101" pitchFamily="2" charset="-122"/>
                <a:cs typeface="Open Sans" pitchFamily="34" charset="0"/>
              </a:rPr>
              <a:t>20</a:t>
            </a:r>
            <a:r>
              <a:rPr lang="en-US" altLang="zh-CN" sz="1400" dirty="0">
                <a:latin typeface="等线" panose="02010600030101010101" pitchFamily="2" charset="-122"/>
                <a:ea typeface="等线" panose="02010600030101010101" pitchFamily="2" charset="-122"/>
                <a:cs typeface="Open Sans" pitchFamily="34" charset="0"/>
              </a:rPr>
              <a:t>%</a:t>
            </a:r>
            <a:endParaRPr lang="en-US" sz="1400" dirty="0">
              <a:latin typeface="等线" panose="02010600030101010101" pitchFamily="2" charset="-122"/>
              <a:ea typeface="等线" panose="02010600030101010101" pitchFamily="2" charset="-122"/>
              <a:cs typeface="Open Sans" pitchFamily="34" charset="0"/>
            </a:endParaRPr>
          </a:p>
        </p:txBody>
      </p:sp>
      <p:sp>
        <p:nvSpPr>
          <p:cNvPr id="41" name="Rectangle 65"/>
          <p:cNvSpPr/>
          <p:nvPr/>
        </p:nvSpPr>
        <p:spPr>
          <a:xfrm>
            <a:off x="5100114" y="1312404"/>
            <a:ext cx="463588" cy="307777"/>
          </a:xfrm>
          <a:prstGeom prst="rect">
            <a:avLst/>
          </a:prstGeom>
        </p:spPr>
        <p:txBody>
          <a:bodyPr wrap="none">
            <a:spAutoFit/>
          </a:bodyPr>
          <a:lstStyle/>
          <a:p>
            <a:r>
              <a:rPr lang="en-US" sz="1400" dirty="0">
                <a:latin typeface="等线" panose="02010600030101010101" pitchFamily="2" charset="-122"/>
                <a:ea typeface="等线" panose="02010600030101010101" pitchFamily="2" charset="-122"/>
                <a:cs typeface="Open Sans" pitchFamily="34" charset="0"/>
              </a:rPr>
              <a:t>20</a:t>
            </a:r>
            <a:r>
              <a:rPr lang="en-US" altLang="zh-CN" sz="1400" dirty="0">
                <a:latin typeface="等线" panose="02010600030101010101" pitchFamily="2" charset="-122"/>
                <a:ea typeface="等线" panose="02010600030101010101" pitchFamily="2" charset="-122"/>
                <a:cs typeface="Open Sans" pitchFamily="34" charset="0"/>
              </a:rPr>
              <a:t>%</a:t>
            </a:r>
            <a:endParaRPr lang="en-US" sz="1400" dirty="0">
              <a:latin typeface="等线" panose="02010600030101010101" pitchFamily="2" charset="-122"/>
              <a:ea typeface="等线" panose="02010600030101010101" pitchFamily="2" charset="-122"/>
              <a:cs typeface="Open Sans" pitchFamily="34" charset="0"/>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slide(fromBottom)">
                                      <p:cBhvr>
                                        <p:cTn id="7" dur="500"/>
                                        <p:tgtEl>
                                          <p:spTgt spid="21"/>
                                        </p:tgtEl>
                                      </p:cBhvr>
                                    </p:animEffect>
                                  </p:child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slide(fromLeft)">
                                      <p:cBhvr>
                                        <p:cTn id="11" dur="500"/>
                                        <p:tgtEl>
                                          <p:spTgt spid="2"/>
                                        </p:tgtEl>
                                      </p:cBhvr>
                                    </p:animEffect>
                                  </p:childTnLst>
                                </p:cTn>
                              </p:par>
                            </p:childTnLst>
                          </p:cTn>
                        </p:par>
                        <p:par>
                          <p:cTn id="12" fill="hold">
                            <p:stCondLst>
                              <p:cond delay="1000"/>
                            </p:stCondLst>
                            <p:childTnLst>
                              <p:par>
                                <p:cTn id="13" presetID="1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slide(fromLeft)">
                                      <p:cBhvr>
                                        <p:cTn id="15" dur="500"/>
                                        <p:tgtEl>
                                          <p:spTgt spid="16"/>
                                        </p:tgtEl>
                                      </p:cBhvr>
                                    </p:animEffect>
                                  </p:childTnLst>
                                </p:cTn>
                              </p:par>
                            </p:childTnLst>
                          </p:cTn>
                        </p:par>
                        <p:par>
                          <p:cTn id="16" fill="hold">
                            <p:stCondLst>
                              <p:cond delay="1500"/>
                            </p:stCondLst>
                            <p:childTnLst>
                              <p:par>
                                <p:cTn id="17" presetID="12" presetClass="entr" presetSubtype="8" fill="hold"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slide(fromLeft)">
                                      <p:cBhvr>
                                        <p:cTn id="19" dur="500"/>
                                        <p:tgtEl>
                                          <p:spTgt spid="24"/>
                                        </p:tgtEl>
                                      </p:cBhvr>
                                    </p:animEffect>
                                  </p:childTnLst>
                                </p:cTn>
                              </p:par>
                            </p:childTnLst>
                          </p:cTn>
                        </p:par>
                        <p:par>
                          <p:cTn id="20" fill="hold">
                            <p:stCondLst>
                              <p:cond delay="2000"/>
                            </p:stCondLst>
                            <p:childTnLst>
                              <p:par>
                                <p:cTn id="21" presetID="12" presetClass="entr" presetSubtype="8" fill="hold"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slide(fromLeft)">
                                      <p:cBhvr>
                                        <p:cTn id="23" dur="500"/>
                                        <p:tgtEl>
                                          <p:spTgt spid="23"/>
                                        </p:tgtEl>
                                      </p:cBhvr>
                                    </p:animEffect>
                                  </p:childTnLst>
                                </p:cTn>
                              </p:par>
                            </p:childTnLst>
                          </p:cTn>
                        </p:par>
                        <p:par>
                          <p:cTn id="24" fill="hold">
                            <p:stCondLst>
                              <p:cond delay="2500"/>
                            </p:stCondLst>
                            <p:childTnLst>
                              <p:par>
                                <p:cTn id="25" presetID="53" presetClass="entr" presetSubtype="16" fill="hold" grpId="0" nodeType="afterEffect">
                                  <p:stCondLst>
                                    <p:cond delay="0"/>
                                  </p:stCondLst>
                                  <p:childTnLst>
                                    <p:set>
                                      <p:cBhvr>
                                        <p:cTn id="26" dur="1" fill="hold">
                                          <p:stCondLst>
                                            <p:cond delay="0"/>
                                          </p:stCondLst>
                                        </p:cTn>
                                        <p:tgtEl>
                                          <p:spTgt spid="36"/>
                                        </p:tgtEl>
                                        <p:attrNameLst>
                                          <p:attrName>style.visibility</p:attrName>
                                        </p:attrNameLst>
                                      </p:cBhvr>
                                      <p:to>
                                        <p:strVal val="visible"/>
                                      </p:to>
                                    </p:set>
                                    <p:anim calcmode="lin" valueType="num">
                                      <p:cBhvr>
                                        <p:cTn id="27" dur="500" fill="hold"/>
                                        <p:tgtEl>
                                          <p:spTgt spid="36"/>
                                        </p:tgtEl>
                                        <p:attrNameLst>
                                          <p:attrName>ppt_w</p:attrName>
                                        </p:attrNameLst>
                                      </p:cBhvr>
                                      <p:tavLst>
                                        <p:tav tm="0">
                                          <p:val>
                                            <p:fltVal val="0"/>
                                          </p:val>
                                        </p:tav>
                                        <p:tav tm="100000">
                                          <p:val>
                                            <p:strVal val="#ppt_w"/>
                                          </p:val>
                                        </p:tav>
                                      </p:tavLst>
                                    </p:anim>
                                    <p:anim calcmode="lin" valueType="num">
                                      <p:cBhvr>
                                        <p:cTn id="28" dur="500" fill="hold"/>
                                        <p:tgtEl>
                                          <p:spTgt spid="36"/>
                                        </p:tgtEl>
                                        <p:attrNameLst>
                                          <p:attrName>ppt_h</p:attrName>
                                        </p:attrNameLst>
                                      </p:cBhvr>
                                      <p:tavLst>
                                        <p:tav tm="0">
                                          <p:val>
                                            <p:fltVal val="0"/>
                                          </p:val>
                                        </p:tav>
                                        <p:tav tm="100000">
                                          <p:val>
                                            <p:strVal val="#ppt_h"/>
                                          </p:val>
                                        </p:tav>
                                      </p:tavLst>
                                    </p:anim>
                                    <p:animEffect transition="in" filter="fade">
                                      <p:cBhvr>
                                        <p:cTn id="29" dur="500"/>
                                        <p:tgtEl>
                                          <p:spTgt spid="36"/>
                                        </p:tgtEl>
                                      </p:cBhvr>
                                    </p:animEffect>
                                  </p:childTnLst>
                                </p:cTn>
                              </p:par>
                            </p:childTnLst>
                          </p:cTn>
                        </p:par>
                        <p:par>
                          <p:cTn id="30" fill="hold">
                            <p:stCondLst>
                              <p:cond delay="3000"/>
                            </p:stCondLst>
                            <p:childTnLst>
                              <p:par>
                                <p:cTn id="31" presetID="35" presetClass="path" presetSubtype="0" accel="50000" decel="50000" fill="hold" grpId="1" nodeType="afterEffect">
                                  <p:stCondLst>
                                    <p:cond delay="0"/>
                                  </p:stCondLst>
                                  <p:childTnLst>
                                    <p:animMotion origin="layout" path="M 0 -4.07407E-6 L 0.34896 -4.07407E-6 " pathEditMode="relative" rAng="0" ptsTypes="AA">
                                      <p:cBhvr>
                                        <p:cTn id="32" dur="1000" spd="-100000" fill="hold"/>
                                        <p:tgtEl>
                                          <p:spTgt spid="36"/>
                                        </p:tgtEl>
                                        <p:attrNameLst>
                                          <p:attrName>ppt_x</p:attrName>
                                          <p:attrName>ppt_y</p:attrName>
                                        </p:attrNameLst>
                                      </p:cBhvr>
                                      <p:rCtr x="1744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6"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5" cstate="screen"/>
          <a:srcRect/>
          <a:stretch>
            <a:fillRect/>
          </a:stretch>
        </p:blipFill>
        <p:spPr>
          <a:xfrm>
            <a:off x="6192180" y="0"/>
            <a:ext cx="2124236" cy="3616660"/>
          </a:xfrm>
          <a:prstGeom prst="rect">
            <a:avLst/>
          </a:prstGeom>
        </p:spPr>
      </p:pic>
      <p:sp>
        <p:nvSpPr>
          <p:cNvPr id="6" name="PA_文本框 6"/>
          <p:cNvSpPr txBox="1"/>
          <p:nvPr>
            <p:custDataLst>
              <p:tags r:id="rId1"/>
            </p:custDataLst>
          </p:nvPr>
        </p:nvSpPr>
        <p:spPr>
          <a:xfrm>
            <a:off x="1007604" y="2897158"/>
            <a:ext cx="4818948" cy="668837"/>
          </a:xfrm>
          <a:prstGeom prst="rect">
            <a:avLst/>
          </a:prstGeom>
          <a:noFill/>
        </p:spPr>
        <p:txBody>
          <a:bodyPr wrap="none" rtlCol="0" anchor="ctr">
            <a:spAutoFit/>
          </a:bodyPr>
          <a:lstStyle/>
          <a:p>
            <a:pPr>
              <a:lnSpc>
                <a:spcPct val="120000"/>
              </a:lnSpc>
            </a:pPr>
            <a:r>
              <a:rPr lang="zh-CN" altLang="en-US" sz="3600" b="1" dirty="0">
                <a:solidFill>
                  <a:schemeClr val="accent1"/>
                </a:solidFill>
                <a:latin typeface="时尚中黑简体" panose="01010104010101010101" pitchFamily="2" charset="-122"/>
                <a:ea typeface="时尚中黑简体" panose="01010104010101010101" pitchFamily="2" charset="-122"/>
              </a:rPr>
              <a:t>汇报展示完毕  谢谢！</a:t>
            </a:r>
          </a:p>
        </p:txBody>
      </p:sp>
      <p:sp>
        <p:nvSpPr>
          <p:cNvPr id="7" name="PA_半闭框 7"/>
          <p:cNvSpPr/>
          <p:nvPr>
            <p:custDataLst>
              <p:tags r:id="rId2"/>
            </p:custDataLst>
          </p:nvPr>
        </p:nvSpPr>
        <p:spPr>
          <a:xfrm>
            <a:off x="971600" y="2779146"/>
            <a:ext cx="2124236" cy="972108"/>
          </a:xfrm>
          <a:prstGeom prst="halfFrame">
            <a:avLst>
              <a:gd name="adj1" fmla="val 889"/>
              <a:gd name="adj2" fmla="val 1333"/>
            </a:avLst>
          </a:prstGeom>
          <a:solidFill>
            <a:srgbClr val="6568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时尚中黑简体" panose="01010104010101010101" pitchFamily="2" charset="-122"/>
              <a:ea typeface="时尚中黑简体" panose="01010104010101010101" pitchFamily="2" charset="-122"/>
            </a:endParaRPr>
          </a:p>
        </p:txBody>
      </p:sp>
      <p:sp>
        <p:nvSpPr>
          <p:cNvPr id="12" name="PA_半闭框 7"/>
          <p:cNvSpPr/>
          <p:nvPr>
            <p:custDataLst>
              <p:tags r:id="rId3"/>
            </p:custDataLst>
          </p:nvPr>
        </p:nvSpPr>
        <p:spPr>
          <a:xfrm flipH="1" flipV="1">
            <a:off x="4184340" y="3039558"/>
            <a:ext cx="1899828" cy="675692"/>
          </a:xfrm>
          <a:prstGeom prst="halfFrame">
            <a:avLst>
              <a:gd name="adj1" fmla="val 889"/>
              <a:gd name="adj2" fmla="val 1333"/>
            </a:avLst>
          </a:prstGeom>
          <a:solidFill>
            <a:srgbClr val="6568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时尚中黑简体" panose="01010104010101010101" pitchFamily="2" charset="-122"/>
              <a:ea typeface="时尚中黑简体" panose="01010104010101010101" pitchFamily="2" charset="-122"/>
            </a:endParaRPr>
          </a:p>
        </p:txBody>
      </p:sp>
      <p:sp>
        <p:nvSpPr>
          <p:cNvPr id="13" name="文本框 9"/>
          <p:cNvSpPr txBox="1"/>
          <p:nvPr/>
        </p:nvSpPr>
        <p:spPr>
          <a:xfrm>
            <a:off x="769369" y="3734776"/>
            <a:ext cx="4570482" cy="313932"/>
          </a:xfrm>
          <a:prstGeom prst="rect">
            <a:avLst/>
          </a:prstGeom>
          <a:noFill/>
        </p:spPr>
        <p:txBody>
          <a:bodyPr wrap="none" rtlCol="0" anchor="ctr">
            <a:spAutoFit/>
          </a:bodyPr>
          <a:lstStyle/>
          <a:p>
            <a:pPr algn="ctr">
              <a:lnSpc>
                <a:spcPct val="120000"/>
              </a:lnSpc>
            </a:pPr>
            <a:r>
              <a:rPr lang="zh-CN" altLang="en-US" sz="1200" spc="300" dirty="0">
                <a:solidFill>
                  <a:schemeClr val="tx1">
                    <a:lumMod val="65000"/>
                    <a:lumOff val="35000"/>
                  </a:schemeClr>
                </a:solidFill>
                <a:latin typeface="黑体" panose="02010609060101010101" charset="-122"/>
                <a:ea typeface="黑体" panose="02010609060101010101" charset="-122"/>
              </a:rPr>
              <a:t>汇报人：</a:t>
            </a:r>
            <a:r>
              <a:rPr lang="en-US" altLang="zh-CN" sz="1200" spc="300" dirty="0">
                <a:solidFill>
                  <a:schemeClr val="tx1">
                    <a:lumMod val="65000"/>
                    <a:lumOff val="35000"/>
                  </a:schemeClr>
                </a:solidFill>
                <a:latin typeface="黑体" panose="02010609060101010101" charset="-122"/>
                <a:ea typeface="黑体" panose="02010609060101010101" charset="-122"/>
              </a:rPr>
              <a:t>G20</a:t>
            </a:r>
            <a:r>
              <a:rPr lang="zh-CN" altLang="en-US" sz="1200" spc="300" dirty="0">
                <a:solidFill>
                  <a:schemeClr val="tx1">
                    <a:lumMod val="65000"/>
                    <a:lumOff val="35000"/>
                  </a:schemeClr>
                </a:solidFill>
                <a:latin typeface="黑体" panose="02010609060101010101" charset="-122"/>
                <a:ea typeface="黑体" panose="02010609060101010101" charset="-122"/>
              </a:rPr>
              <a:t>小组（周磊 唐敏敏 </a:t>
            </a:r>
            <a:r>
              <a:rPr lang="zh-CN" altLang="en-US" sz="1200" spc="300" dirty="0" smtClean="0">
                <a:solidFill>
                  <a:schemeClr val="tx1">
                    <a:lumMod val="65000"/>
                    <a:lumOff val="35000"/>
                  </a:schemeClr>
                </a:solidFill>
                <a:latin typeface="黑体" panose="02010609060101010101" charset="-122"/>
                <a:ea typeface="黑体" panose="02010609060101010101" charset="-122"/>
              </a:rPr>
              <a:t>许涛 杨际</a:t>
            </a:r>
            <a:r>
              <a:rPr lang="zh-CN" altLang="en-US" sz="1200" spc="300" dirty="0">
                <a:solidFill>
                  <a:schemeClr val="tx1">
                    <a:lumMod val="65000"/>
                    <a:lumOff val="35000"/>
                  </a:schemeClr>
                </a:solidFill>
                <a:latin typeface="黑体" panose="02010609060101010101" charset="-122"/>
                <a:ea typeface="黑体" panose="02010609060101010101" charset="-122"/>
              </a:rPr>
              <a:t>仟）</a:t>
            </a:r>
            <a:r>
              <a:rPr lang="en-US" altLang="zh-CN" sz="1200" spc="300" dirty="0" smtClean="0">
                <a:solidFill>
                  <a:schemeClr val="tx1">
                    <a:lumMod val="65000"/>
                    <a:lumOff val="35000"/>
                  </a:schemeClr>
                </a:solidFill>
                <a:latin typeface="黑体" panose="02010609060101010101" charset="-122"/>
                <a:ea typeface="黑体" panose="02010609060101010101" charset="-122"/>
              </a:rPr>
              <a:t>  </a:t>
            </a:r>
            <a:endParaRPr lang="zh-CN" altLang="en-US" sz="1200" spc="300" dirty="0">
              <a:solidFill>
                <a:schemeClr val="tx1">
                  <a:lumMod val="65000"/>
                  <a:lumOff val="35000"/>
                </a:schemeClr>
              </a:solidFill>
              <a:latin typeface="黑体" panose="02010609060101010101" charset="-122"/>
              <a:ea typeface="黑体" panose="02010609060101010101" charset="-122"/>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1+#ppt_w/2"/>
                                          </p:val>
                                        </p:tav>
                                        <p:tav tm="100000">
                                          <p:val>
                                            <p:strVal val="#ppt_x"/>
                                          </p:val>
                                        </p:tav>
                                      </p:tavLst>
                                    </p:anim>
                                    <p:anim calcmode="lin" valueType="num">
                                      <p:cBhvr additive="base">
                                        <p:cTn id="8" dur="20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2000"/>
                            </p:stCondLst>
                            <p:childTnLst>
                              <p:par>
                                <p:cTn id="10" presetID="10" presetClass="entr" presetSubtype="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par>
                          <p:cTn id="13" fill="hold">
                            <p:stCondLst>
                              <p:cond delay="2500"/>
                            </p:stCondLst>
                            <p:childTnLst>
                              <p:par>
                                <p:cTn id="14" presetID="2" presetClass="entr" presetSubtype="8"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2000" fill="hold"/>
                                        <p:tgtEl>
                                          <p:spTgt spid="7"/>
                                        </p:tgtEl>
                                        <p:attrNameLst>
                                          <p:attrName>ppt_x</p:attrName>
                                        </p:attrNameLst>
                                      </p:cBhvr>
                                      <p:tavLst>
                                        <p:tav tm="0">
                                          <p:val>
                                            <p:strVal val="0-#ppt_w/2"/>
                                          </p:val>
                                        </p:tav>
                                        <p:tav tm="100000">
                                          <p:val>
                                            <p:strVal val="#ppt_x"/>
                                          </p:val>
                                        </p:tav>
                                      </p:tavLst>
                                    </p:anim>
                                    <p:anim calcmode="lin" valueType="num">
                                      <p:cBhvr additive="base">
                                        <p:cTn id="17" dur="2000" fill="hold"/>
                                        <p:tgtEl>
                                          <p:spTgt spid="7"/>
                                        </p:tgtEl>
                                        <p:attrNameLst>
                                          <p:attrName>ppt_y</p:attrName>
                                        </p:attrNameLst>
                                      </p:cBhvr>
                                      <p:tavLst>
                                        <p:tav tm="0">
                                          <p:val>
                                            <p:strVal val="#ppt_y"/>
                                          </p:val>
                                        </p:tav>
                                        <p:tav tm="100000">
                                          <p:val>
                                            <p:strVal val="#ppt_y"/>
                                          </p:val>
                                        </p:tav>
                                      </p:tavLst>
                                    </p:anim>
                                  </p:childTnLst>
                                </p:cTn>
                              </p:par>
                            </p:childTnLst>
                          </p:cTn>
                        </p:par>
                        <p:par>
                          <p:cTn id="18" fill="hold">
                            <p:stCondLst>
                              <p:cond delay="4500"/>
                            </p:stCondLst>
                            <p:childTnLst>
                              <p:par>
                                <p:cTn id="19" presetID="53" presetClass="entr" presetSubtype="16"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1000" fill="hold"/>
                                        <p:tgtEl>
                                          <p:spTgt spid="6"/>
                                        </p:tgtEl>
                                        <p:attrNameLst>
                                          <p:attrName>ppt_w</p:attrName>
                                        </p:attrNameLst>
                                      </p:cBhvr>
                                      <p:tavLst>
                                        <p:tav tm="0">
                                          <p:val>
                                            <p:fltVal val="0"/>
                                          </p:val>
                                        </p:tav>
                                        <p:tav tm="100000">
                                          <p:val>
                                            <p:strVal val="#ppt_w"/>
                                          </p:val>
                                        </p:tav>
                                      </p:tavLst>
                                    </p:anim>
                                    <p:anim calcmode="lin" valueType="num">
                                      <p:cBhvr>
                                        <p:cTn id="22" dur="1000" fill="hold"/>
                                        <p:tgtEl>
                                          <p:spTgt spid="6"/>
                                        </p:tgtEl>
                                        <p:attrNameLst>
                                          <p:attrName>ppt_h</p:attrName>
                                        </p:attrNameLst>
                                      </p:cBhvr>
                                      <p:tavLst>
                                        <p:tav tm="0">
                                          <p:val>
                                            <p:fltVal val="0"/>
                                          </p:val>
                                        </p:tav>
                                        <p:tav tm="100000">
                                          <p:val>
                                            <p:strVal val="#ppt_h"/>
                                          </p:val>
                                        </p:tav>
                                      </p:tavLst>
                                    </p:anim>
                                    <p:animEffect transition="in" filter="fade">
                                      <p:cBhvr>
                                        <p:cTn id="23" dur="1000"/>
                                        <p:tgtEl>
                                          <p:spTgt spid="6"/>
                                        </p:tgtEl>
                                      </p:cBhvr>
                                    </p:animEffect>
                                  </p:childTnLst>
                                </p:cTn>
                              </p:par>
                            </p:childTnLst>
                          </p:cTn>
                        </p:par>
                        <p:par>
                          <p:cTn id="24" fill="hold">
                            <p:stCondLst>
                              <p:cond delay="5500"/>
                            </p:stCondLst>
                            <p:childTnLst>
                              <p:par>
                                <p:cTn id="25" presetID="2" presetClass="entr" presetSubtype="2"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2000" fill="hold"/>
                                        <p:tgtEl>
                                          <p:spTgt spid="12"/>
                                        </p:tgtEl>
                                        <p:attrNameLst>
                                          <p:attrName>ppt_x</p:attrName>
                                        </p:attrNameLst>
                                      </p:cBhvr>
                                      <p:tavLst>
                                        <p:tav tm="0">
                                          <p:val>
                                            <p:strVal val="1+#ppt_w/2"/>
                                          </p:val>
                                        </p:tav>
                                        <p:tav tm="100000">
                                          <p:val>
                                            <p:strVal val="#ppt_x"/>
                                          </p:val>
                                        </p:tav>
                                      </p:tavLst>
                                    </p:anim>
                                    <p:anim calcmode="lin" valueType="num">
                                      <p:cBhvr additive="base">
                                        <p:cTn id="28" dur="200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7500"/>
                            </p:stCondLst>
                            <p:childTnLst>
                              <p:par>
                                <p:cTn id="30" presetID="50" presetClass="entr" presetSubtype="0" decel="100000"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1000" fill="hold"/>
                                        <p:tgtEl>
                                          <p:spTgt spid="13"/>
                                        </p:tgtEl>
                                        <p:attrNameLst>
                                          <p:attrName>ppt_w</p:attrName>
                                        </p:attrNameLst>
                                      </p:cBhvr>
                                      <p:tavLst>
                                        <p:tav tm="0">
                                          <p:val>
                                            <p:strVal val="#ppt_w+.3"/>
                                          </p:val>
                                        </p:tav>
                                        <p:tav tm="100000">
                                          <p:val>
                                            <p:strVal val="#ppt_w"/>
                                          </p:val>
                                        </p:tav>
                                      </p:tavLst>
                                    </p:anim>
                                    <p:anim calcmode="lin" valueType="num">
                                      <p:cBhvr>
                                        <p:cTn id="33" dur="1000" fill="hold"/>
                                        <p:tgtEl>
                                          <p:spTgt spid="13"/>
                                        </p:tgtEl>
                                        <p:attrNameLst>
                                          <p:attrName>ppt_h</p:attrName>
                                        </p:attrNameLst>
                                      </p:cBhvr>
                                      <p:tavLst>
                                        <p:tav tm="0">
                                          <p:val>
                                            <p:strVal val="#ppt_h"/>
                                          </p:val>
                                        </p:tav>
                                        <p:tav tm="100000">
                                          <p:val>
                                            <p:strVal val="#ppt_h"/>
                                          </p:val>
                                        </p:tav>
                                      </p:tavLst>
                                    </p:anim>
                                    <p:animEffect transition="in" filter="fade">
                                      <p:cBhvr>
                                        <p:cTn id="34"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autoUpdateAnimBg="0"/>
      <p:bldP spid="12" grpId="0" animBg="1" autoUpdateAnimBg="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2"/>
          <p:cNvSpPr txBox="1">
            <a:spLocks noChangeArrowheads="1"/>
          </p:cNvSpPr>
          <p:nvPr/>
        </p:nvSpPr>
        <p:spPr bwMode="auto">
          <a:xfrm>
            <a:off x="2739543" y="3512567"/>
            <a:ext cx="4064705" cy="5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zh-CN" altLang="en-US" sz="2800" b="1" kern="100" dirty="0">
                <a:solidFill>
                  <a:schemeClr val="tx1">
                    <a:lumMod val="50000"/>
                    <a:lumOff val="50000"/>
                  </a:schemeClr>
                </a:solidFill>
                <a:latin typeface="方正兰亭超细黑简体" pitchFamily="2" charset="-122"/>
                <a:ea typeface="方正兰亭超细黑简体" pitchFamily="2" charset="-122"/>
                <a:cs typeface="Times New Roman" panose="02020603050405020304" pitchFamily="18" charset="0"/>
              </a:rPr>
              <a:t>想法初衷、目标群体</a:t>
            </a:r>
            <a:endParaRPr lang="zh-CN" altLang="en-US" sz="2800" b="1" dirty="0">
              <a:solidFill>
                <a:srgbClr val="093B5C"/>
              </a:solidFill>
              <a:latin typeface="方正兰亭超细黑简体" pitchFamily="2" charset="-122"/>
              <a:ea typeface="方正兰亭超细黑简体" pitchFamily="2" charset="-122"/>
            </a:endParaRPr>
          </a:p>
        </p:txBody>
      </p:sp>
      <p:sp>
        <p:nvSpPr>
          <p:cNvPr id="26" name="文本框 12"/>
          <p:cNvSpPr txBox="1">
            <a:spLocks noChangeArrowheads="1"/>
          </p:cNvSpPr>
          <p:nvPr/>
        </p:nvSpPr>
        <p:spPr bwMode="auto">
          <a:xfrm>
            <a:off x="4824028" y="2270428"/>
            <a:ext cx="1007297" cy="1454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9000" dirty="0">
                <a:solidFill>
                  <a:schemeClr val="tx1">
                    <a:lumMod val="50000"/>
                    <a:lumOff val="50000"/>
                  </a:schemeClr>
                </a:solidFill>
                <a:latin typeface="AgencyFB" panose="02000806040000020003" pitchFamily="2" charset="0"/>
                <a:ea typeface="微软雅黑" panose="020B0503020204020204" pitchFamily="34" charset="-122"/>
              </a:rPr>
              <a:t>1</a:t>
            </a:r>
            <a:endParaRPr lang="zh-CN" altLang="en-US" sz="9000" dirty="0">
              <a:solidFill>
                <a:schemeClr val="tx1">
                  <a:lumMod val="50000"/>
                  <a:lumOff val="50000"/>
                </a:schemeClr>
              </a:solidFill>
              <a:latin typeface="AgencyFB" panose="02000806040000020003" pitchFamily="2" charset="0"/>
              <a:ea typeface="微软雅黑" panose="020B0503020204020204" pitchFamily="34" charset="-122"/>
            </a:endParaRPr>
          </a:p>
        </p:txBody>
      </p:sp>
      <p:pic>
        <p:nvPicPr>
          <p:cNvPr id="9" name="图片 8"/>
          <p:cNvPicPr>
            <a:picLocks noChangeAspect="1"/>
          </p:cNvPicPr>
          <p:nvPr/>
        </p:nvPicPr>
        <p:blipFill>
          <a:blip r:embed="rId5" cstate="screen"/>
          <a:srcRect/>
          <a:stretch>
            <a:fillRect/>
          </a:stretch>
        </p:blipFill>
        <p:spPr>
          <a:xfrm flipH="1">
            <a:off x="2159732" y="0"/>
            <a:ext cx="2088232" cy="3040091"/>
          </a:xfrm>
          <a:prstGeom prst="rect">
            <a:avLst/>
          </a:prstGeom>
        </p:spPr>
      </p:pic>
      <p:sp>
        <p:nvSpPr>
          <p:cNvPr id="10" name="PA_半闭框 7"/>
          <p:cNvSpPr/>
          <p:nvPr>
            <p:custDataLst>
              <p:tags r:id="rId1"/>
            </p:custDataLst>
          </p:nvPr>
        </p:nvSpPr>
        <p:spPr>
          <a:xfrm flipH="1">
            <a:off x="4463987" y="2320516"/>
            <a:ext cx="1296144" cy="720080"/>
          </a:xfrm>
          <a:prstGeom prst="halfFrame">
            <a:avLst>
              <a:gd name="adj1" fmla="val 889"/>
              <a:gd name="adj2" fmla="val 1333"/>
            </a:avLst>
          </a:prstGeom>
          <a:solidFill>
            <a:srgbClr val="6568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PA_文本框 6"/>
          <p:cNvSpPr txBox="1"/>
          <p:nvPr>
            <p:custDataLst>
              <p:tags r:id="rId2"/>
            </p:custDataLst>
          </p:nvPr>
        </p:nvSpPr>
        <p:spPr>
          <a:xfrm>
            <a:off x="467544" y="4480756"/>
            <a:ext cx="3852428" cy="368755"/>
          </a:xfrm>
          <a:prstGeom prst="rect">
            <a:avLst/>
          </a:prstGeom>
          <a:noFill/>
        </p:spPr>
        <p:txBody>
          <a:bodyPr wrap="square" rtlCol="0" anchor="ctr">
            <a:spAutoFit/>
          </a:bodyPr>
          <a:lstStyle/>
          <a:p>
            <a:pPr>
              <a:lnSpc>
                <a:spcPct val="120000"/>
              </a:lnSpc>
            </a:pPr>
            <a:r>
              <a:rPr lang="zh-CN" altLang="en-US" sz="1600" b="1" dirty="0">
                <a:latin typeface="等线" panose="02010600030101010101" pitchFamily="2" charset="-122"/>
                <a:ea typeface="等线" panose="02010600030101010101" pitchFamily="2" charset="-122"/>
              </a:rPr>
              <a:t>面向计算机领域的资讯集合小程序</a:t>
            </a:r>
            <a:endParaRPr lang="zh-CN" altLang="en-US" sz="1600" b="1" dirty="0">
              <a:solidFill>
                <a:schemeClr val="accent1"/>
              </a:solidFill>
              <a:latin typeface="等线" panose="02010600030101010101" pitchFamily="2" charset="-122"/>
              <a:ea typeface="等线" panose="02010600030101010101" pitchFamily="2" charset="-122"/>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p:cTn id="13" dur="250" fill="hold"/>
                                        <p:tgtEl>
                                          <p:spTgt spid="26"/>
                                        </p:tgtEl>
                                        <p:attrNameLst>
                                          <p:attrName>ppt_w</p:attrName>
                                        </p:attrNameLst>
                                      </p:cBhvr>
                                      <p:tavLst>
                                        <p:tav tm="0">
                                          <p:val>
                                            <p:fltVal val="0"/>
                                          </p:val>
                                        </p:tav>
                                        <p:tav tm="100000">
                                          <p:val>
                                            <p:strVal val="#ppt_w"/>
                                          </p:val>
                                        </p:tav>
                                      </p:tavLst>
                                    </p:anim>
                                    <p:anim calcmode="lin" valueType="num">
                                      <p:cBhvr>
                                        <p:cTn id="14" dur="250" fill="hold"/>
                                        <p:tgtEl>
                                          <p:spTgt spid="26"/>
                                        </p:tgtEl>
                                        <p:attrNameLst>
                                          <p:attrName>ppt_h</p:attrName>
                                        </p:attrNameLst>
                                      </p:cBhvr>
                                      <p:tavLst>
                                        <p:tav tm="0">
                                          <p:val>
                                            <p:fltVal val="0"/>
                                          </p:val>
                                        </p:tav>
                                        <p:tav tm="100000">
                                          <p:val>
                                            <p:strVal val="#ppt_h"/>
                                          </p:val>
                                        </p:tav>
                                      </p:tavLst>
                                    </p:anim>
                                    <p:animEffect transition="in" filter="fade">
                                      <p:cBhvr>
                                        <p:cTn id="15" dur="250"/>
                                        <p:tgtEl>
                                          <p:spTgt spid="26"/>
                                        </p:tgtEl>
                                      </p:cBhvr>
                                    </p:animEffect>
                                  </p:childTnLst>
                                </p:cTn>
                              </p:par>
                            </p:childTnLst>
                          </p:cTn>
                        </p:par>
                        <p:par>
                          <p:cTn id="16" fill="hold">
                            <p:stCondLst>
                              <p:cond delay="1500"/>
                            </p:stCondLst>
                            <p:childTnLst>
                              <p:par>
                                <p:cTn id="17" presetID="6" presetClass="emph" presetSubtype="0" decel="100000" fill="hold" grpId="1" nodeType="afterEffect">
                                  <p:stCondLst>
                                    <p:cond delay="0"/>
                                  </p:stCondLst>
                                  <p:childTnLst>
                                    <p:animScale>
                                      <p:cBhvr>
                                        <p:cTn id="18" dur="250" fill="hold"/>
                                        <p:tgtEl>
                                          <p:spTgt spid="26"/>
                                        </p:tgtEl>
                                      </p:cBhvr>
                                      <p:by x="120000" y="120000"/>
                                    </p:animScale>
                                  </p:childTnLst>
                                </p:cTn>
                              </p:par>
                            </p:childTnLst>
                          </p:cTn>
                        </p:par>
                        <p:par>
                          <p:cTn id="19" fill="hold">
                            <p:stCondLst>
                              <p:cond delay="2000"/>
                            </p:stCondLst>
                            <p:childTnLst>
                              <p:par>
                                <p:cTn id="20" presetID="6" presetClass="emph" presetSubtype="0" decel="100000" fill="hold" grpId="2" nodeType="afterEffect">
                                  <p:stCondLst>
                                    <p:cond delay="0"/>
                                  </p:stCondLst>
                                  <p:childTnLst>
                                    <p:animScale>
                                      <p:cBhvr>
                                        <p:cTn id="21" dur="250" fill="hold"/>
                                        <p:tgtEl>
                                          <p:spTgt spid="26"/>
                                        </p:tgtEl>
                                      </p:cBhvr>
                                      <p:by x="83000" y="83000"/>
                                    </p:animScale>
                                  </p:childTnLst>
                                </p:cTn>
                              </p:par>
                            </p:childTnLst>
                          </p:cTn>
                        </p:par>
                        <p:par>
                          <p:cTn id="22" fill="hold">
                            <p:stCondLst>
                              <p:cond delay="2500"/>
                            </p:stCondLst>
                            <p:childTnLst>
                              <p:par>
                                <p:cTn id="23" presetID="53" presetClass="entr" presetSubtype="16"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par>
                          <p:cTn id="28" fill="hold">
                            <p:stCondLst>
                              <p:cond delay="3000"/>
                            </p:stCondLst>
                            <p:childTnLst>
                              <p:par>
                                <p:cTn id="29" presetID="35" presetClass="path" presetSubtype="0" accel="50000" decel="50000" fill="hold" grpId="1" nodeType="afterEffect">
                                  <p:stCondLst>
                                    <p:cond delay="0"/>
                                  </p:stCondLst>
                                  <p:childTnLst>
                                    <p:animMotion origin="layout" path="M 0 -4.07407E-6 L 0.34896 -4.07407E-6 " pathEditMode="relative" rAng="0" ptsTypes="AA">
                                      <p:cBhvr>
                                        <p:cTn id="30" dur="1000" spd="-100000" fill="hold"/>
                                        <p:tgtEl>
                                          <p:spTgt spid="15"/>
                                        </p:tgtEl>
                                        <p:attrNameLst>
                                          <p:attrName>ppt_x</p:attrName>
                                          <p:attrName>ppt_y</p:attrName>
                                        </p:attrNameLst>
                                      </p:cBhvr>
                                      <p:rCtr x="17448" y="0"/>
                                    </p:animMotion>
                                  </p:childTnLst>
                                </p:cTn>
                              </p:par>
                            </p:childTnLst>
                          </p:cTn>
                        </p:par>
                        <p:par>
                          <p:cTn id="31" fill="hold">
                            <p:stCondLst>
                              <p:cond delay="4000"/>
                            </p:stCondLst>
                            <p:childTnLst>
                              <p:par>
                                <p:cTn id="32" presetID="2" presetClass="entr" presetSubtype="8"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2000" fill="hold"/>
                                        <p:tgtEl>
                                          <p:spTgt spid="10"/>
                                        </p:tgtEl>
                                        <p:attrNameLst>
                                          <p:attrName>ppt_x</p:attrName>
                                        </p:attrNameLst>
                                      </p:cBhvr>
                                      <p:tavLst>
                                        <p:tav tm="0">
                                          <p:val>
                                            <p:strVal val="0-#ppt_w/2"/>
                                          </p:val>
                                        </p:tav>
                                        <p:tav tm="100000">
                                          <p:val>
                                            <p:strVal val="#ppt_x"/>
                                          </p:val>
                                        </p:tav>
                                      </p:tavLst>
                                    </p:anim>
                                    <p:anim calcmode="lin" valueType="num">
                                      <p:cBhvr additive="base">
                                        <p:cTn id="35" dur="2000" fill="hold"/>
                                        <p:tgtEl>
                                          <p:spTgt spid="10"/>
                                        </p:tgtEl>
                                        <p:attrNameLst>
                                          <p:attrName>ppt_y</p:attrName>
                                        </p:attrNameLst>
                                      </p:cBhvr>
                                      <p:tavLst>
                                        <p:tav tm="0">
                                          <p:val>
                                            <p:strVal val="#ppt_y"/>
                                          </p:val>
                                        </p:tav>
                                        <p:tav tm="100000">
                                          <p:val>
                                            <p:strVal val="#ppt_y"/>
                                          </p:val>
                                        </p:tav>
                                      </p:tavLst>
                                    </p:anim>
                                  </p:childTnLst>
                                </p:cTn>
                              </p:par>
                            </p:childTnLst>
                          </p:cTn>
                        </p:par>
                        <p:par>
                          <p:cTn id="36" fill="hold">
                            <p:stCondLst>
                              <p:cond delay="6000"/>
                            </p:stCondLst>
                            <p:childTnLst>
                              <p:par>
                                <p:cTn id="37" presetID="53" presetClass="entr" presetSubtype="16" fill="hold" grpId="0" nodeType="after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p:cTn id="39" dur="1000" fill="hold"/>
                                        <p:tgtEl>
                                          <p:spTgt spid="7"/>
                                        </p:tgtEl>
                                        <p:attrNameLst>
                                          <p:attrName>ppt_w</p:attrName>
                                        </p:attrNameLst>
                                      </p:cBhvr>
                                      <p:tavLst>
                                        <p:tav tm="0">
                                          <p:val>
                                            <p:fltVal val="0"/>
                                          </p:val>
                                        </p:tav>
                                        <p:tav tm="100000">
                                          <p:val>
                                            <p:strVal val="#ppt_w"/>
                                          </p:val>
                                        </p:tav>
                                      </p:tavLst>
                                    </p:anim>
                                    <p:anim calcmode="lin" valueType="num">
                                      <p:cBhvr>
                                        <p:cTn id="40" dur="1000" fill="hold"/>
                                        <p:tgtEl>
                                          <p:spTgt spid="7"/>
                                        </p:tgtEl>
                                        <p:attrNameLst>
                                          <p:attrName>ppt_h</p:attrName>
                                        </p:attrNameLst>
                                      </p:cBhvr>
                                      <p:tavLst>
                                        <p:tav tm="0">
                                          <p:val>
                                            <p:fltVal val="0"/>
                                          </p:val>
                                        </p:tav>
                                        <p:tav tm="100000">
                                          <p:val>
                                            <p:strVal val="#ppt_h"/>
                                          </p:val>
                                        </p:tav>
                                      </p:tavLst>
                                    </p:anim>
                                    <p:animEffect transition="in" filter="fade">
                                      <p:cBhvr>
                                        <p:cTn id="41"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26" grpId="0"/>
      <p:bldP spid="26" grpId="1"/>
      <p:bldP spid="26" grpId="2"/>
      <p:bldP spid="10" grpId="0" animBg="1" autoUpdateAnimBg="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泪滴形 23"/>
          <p:cNvSpPr/>
          <p:nvPr/>
        </p:nvSpPr>
        <p:spPr>
          <a:xfrm rot="18902711">
            <a:off x="4393585" y="919652"/>
            <a:ext cx="356830" cy="356941"/>
          </a:xfrm>
          <a:prstGeom prst="teardrop">
            <a:avLst>
              <a:gd name="adj" fmla="val 14414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p>
        </p:txBody>
      </p:sp>
      <p:sp>
        <p:nvSpPr>
          <p:cNvPr id="34" name="椭圆 33"/>
          <p:cNvSpPr/>
          <p:nvPr/>
        </p:nvSpPr>
        <p:spPr>
          <a:xfrm>
            <a:off x="4319972" y="728150"/>
            <a:ext cx="558437" cy="5586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p>
        </p:txBody>
      </p:sp>
      <p:sp>
        <p:nvSpPr>
          <p:cNvPr id="26" name="椭圆 25"/>
          <p:cNvSpPr/>
          <p:nvPr/>
        </p:nvSpPr>
        <p:spPr>
          <a:xfrm>
            <a:off x="7668344" y="242644"/>
            <a:ext cx="1033437" cy="1033756"/>
          </a:xfrm>
          <a:prstGeom prst="ellipse">
            <a:avLst/>
          </a:prstGeom>
          <a:blipFill dpi="0" rotWithShape="1">
            <a:blip r:embed="rId4" cstate="screen"/>
            <a:srcRect/>
            <a:stretch>
              <a:fillRect/>
            </a:stretch>
          </a:blipFill>
          <a:ln w="349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p>
        </p:txBody>
      </p:sp>
      <p:sp>
        <p:nvSpPr>
          <p:cNvPr id="2" name="矩形 1"/>
          <p:cNvSpPr/>
          <p:nvPr/>
        </p:nvSpPr>
        <p:spPr>
          <a:xfrm>
            <a:off x="251520" y="160276"/>
            <a:ext cx="2124236" cy="5678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2"/>
          <p:cNvSpPr txBox="1">
            <a:spLocks noChangeArrowheads="1"/>
          </p:cNvSpPr>
          <p:nvPr/>
        </p:nvSpPr>
        <p:spPr bwMode="auto">
          <a:xfrm>
            <a:off x="-684584" y="251302"/>
            <a:ext cx="4064705" cy="377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zh-CN" altLang="en-US" sz="2000" b="1" kern="100" dirty="0">
                <a:solidFill>
                  <a:schemeClr val="tx1">
                    <a:lumMod val="50000"/>
                    <a:lumOff val="50000"/>
                  </a:schemeClr>
                </a:solidFill>
                <a:latin typeface="微软雅黑" pitchFamily="34" charset="-122"/>
                <a:ea typeface="微软雅黑" pitchFamily="34" charset="-122"/>
                <a:cs typeface="Times New Roman" panose="02020603050405020304" pitchFamily="18" charset="0"/>
              </a:rPr>
              <a:t>想法初衷</a:t>
            </a:r>
          </a:p>
        </p:txBody>
      </p:sp>
      <p:sp>
        <p:nvSpPr>
          <p:cNvPr id="12" name="PA_文本框 6"/>
          <p:cNvSpPr txBox="1"/>
          <p:nvPr>
            <p:custDataLst>
              <p:tags r:id="rId1"/>
            </p:custDataLst>
          </p:nvPr>
        </p:nvSpPr>
        <p:spPr>
          <a:xfrm>
            <a:off x="431540" y="792606"/>
            <a:ext cx="6955750" cy="535531"/>
          </a:xfrm>
          <a:prstGeom prst="rect">
            <a:avLst/>
          </a:prstGeom>
          <a:noFill/>
        </p:spPr>
        <p:txBody>
          <a:bodyPr wrap="none" rtlCol="0" anchor="ctr">
            <a:spAutoFit/>
          </a:bodyPr>
          <a:lstStyle/>
          <a:p>
            <a:pPr>
              <a:lnSpc>
                <a:spcPct val="120000"/>
              </a:lnSpc>
            </a:pPr>
            <a:r>
              <a:rPr lang="zh-CN" altLang="en-US" sz="2400" b="1" dirty="0">
                <a:latin typeface="等线" panose="02010600030101010101" pitchFamily="2" charset="-122"/>
                <a:ea typeface="等线" panose="02010600030101010101" pitchFamily="2" charset="-122"/>
              </a:rPr>
              <a:t>面向计算机领域的资讯集合小程序</a:t>
            </a:r>
            <a:r>
              <a:rPr lang="en-US" altLang="zh-CN" sz="2400" b="1" dirty="0">
                <a:latin typeface="等线" panose="02010600030101010101" pitchFamily="2" charset="-122"/>
                <a:ea typeface="等线" panose="02010600030101010101" pitchFamily="2" charset="-122"/>
              </a:rPr>
              <a:t>——</a:t>
            </a:r>
            <a:r>
              <a:rPr lang="zh-CN" altLang="en-US" sz="2400" b="1" dirty="0">
                <a:latin typeface="等线" panose="02010600030101010101" pitchFamily="2" charset="-122"/>
                <a:ea typeface="等线" panose="02010600030101010101" pitchFamily="2" charset="-122"/>
              </a:rPr>
              <a:t>我们的想法</a:t>
            </a:r>
            <a:endParaRPr lang="zh-CN" altLang="en-US" sz="2400" b="1" dirty="0">
              <a:solidFill>
                <a:schemeClr val="accent1"/>
              </a:solidFill>
              <a:latin typeface="等线" panose="02010600030101010101" pitchFamily="2" charset="-122"/>
              <a:ea typeface="等线" panose="02010600030101010101" pitchFamily="2" charset="-122"/>
            </a:endParaRPr>
          </a:p>
        </p:txBody>
      </p:sp>
      <p:sp>
        <p:nvSpPr>
          <p:cNvPr id="3" name="文本框 2"/>
          <p:cNvSpPr txBox="1"/>
          <p:nvPr/>
        </p:nvSpPr>
        <p:spPr>
          <a:xfrm>
            <a:off x="406802" y="3846768"/>
            <a:ext cx="8494633" cy="923330"/>
          </a:xfrm>
          <a:prstGeom prst="rect">
            <a:avLst/>
          </a:prstGeom>
          <a:noFill/>
        </p:spPr>
        <p:txBody>
          <a:bodyPr wrap="none" rtlCol="0">
            <a:spAutoFit/>
          </a:bodyPr>
          <a:lstStyle/>
          <a:p>
            <a:pPr algn="l"/>
            <a:r>
              <a:rPr lang="zh-CN" altLang="en-US" dirty="0">
                <a:latin typeface="微软雅黑 Light" panose="020B0502040204020203" charset="-122"/>
                <a:ea typeface="微软雅黑 Light" panose="020B0502040204020203" charset="-122"/>
                <a:sym typeface="+mn-ea"/>
              </a:rPr>
              <a:t>这使得这些科技“好料”最终只能流入或者被那些有强烈主动学习意识</a:t>
            </a:r>
            <a:endParaRPr lang="en-US" altLang="zh-CN" dirty="0">
              <a:latin typeface="微软雅黑 Light" panose="020B0502040204020203" charset="-122"/>
              <a:ea typeface="微软雅黑 Light" panose="020B0502040204020203" charset="-122"/>
              <a:sym typeface="+mn-ea"/>
            </a:endParaRPr>
          </a:p>
          <a:p>
            <a:pPr algn="l"/>
            <a:r>
              <a:rPr lang="zh-CN" altLang="en-US" dirty="0">
                <a:latin typeface="微软雅黑 Light" panose="020B0502040204020203" charset="-122"/>
                <a:ea typeface="微软雅黑 Light" panose="020B0502040204020203" charset="-122"/>
                <a:sym typeface="+mn-ea"/>
              </a:rPr>
              <a:t>和愿意付诸于实际行动的人占有，这是“不公平的”，我们小组希望能做出</a:t>
            </a:r>
            <a:endParaRPr lang="en-US" altLang="zh-CN" dirty="0">
              <a:latin typeface="微软雅黑 Light" panose="020B0502040204020203" charset="-122"/>
              <a:ea typeface="微软雅黑 Light" panose="020B0502040204020203" charset="-122"/>
              <a:sym typeface="+mn-ea"/>
            </a:endParaRPr>
          </a:p>
          <a:p>
            <a:pPr algn="l"/>
            <a:r>
              <a:rPr lang="zh-CN" altLang="en-US" dirty="0">
                <a:latin typeface="微软雅黑 Light" panose="020B0502040204020203" charset="-122"/>
                <a:ea typeface="微软雅黑 Light" panose="020B0502040204020203" charset="-122"/>
                <a:sym typeface="+mn-ea"/>
              </a:rPr>
              <a:t>一款能够在</a:t>
            </a:r>
            <a:r>
              <a:rPr lang="zh-CN" altLang="en-US" b="1" dirty="0">
                <a:solidFill>
                  <a:srgbClr val="FF0000"/>
                </a:solidFill>
                <a:effectLst>
                  <a:outerShdw blurRad="38100" dist="38100" dir="2700000" algn="tl">
                    <a:srgbClr val="000000">
                      <a:alpha val="43137"/>
                    </a:srgbClr>
                  </a:outerShdw>
                </a:effectLst>
                <a:latin typeface="微软雅黑 Light" panose="020B0502040204020203" charset="-122"/>
                <a:ea typeface="微软雅黑 Light" panose="020B0502040204020203" charset="-122"/>
                <a:sym typeface="+mn-ea"/>
              </a:rPr>
              <a:t>不占用你太多时间</a:t>
            </a:r>
            <a:r>
              <a:rPr lang="zh-CN" altLang="en-US" dirty="0">
                <a:latin typeface="微软雅黑 Light" panose="020B0502040204020203" charset="-122"/>
                <a:ea typeface="微软雅黑 Light" panose="020B0502040204020203" charset="-122"/>
                <a:sym typeface="+mn-ea"/>
              </a:rPr>
              <a:t>的前提下让你能够使你进步的</a:t>
            </a:r>
            <a:r>
              <a:rPr lang="zh-CN" altLang="en-US" b="1"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sym typeface="+mn-ea"/>
              </a:rPr>
              <a:t>计算机资讯集合软件。</a:t>
            </a:r>
            <a:endParaRPr lang="zh-CN" altLang="en-US" b="1"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5" name="文本框 4"/>
          <p:cNvSpPr txBox="1"/>
          <p:nvPr/>
        </p:nvSpPr>
        <p:spPr>
          <a:xfrm>
            <a:off x="395536" y="1612900"/>
            <a:ext cx="6583854" cy="2031325"/>
          </a:xfrm>
          <a:prstGeom prst="rect">
            <a:avLst/>
          </a:prstGeom>
          <a:noFill/>
        </p:spPr>
        <p:txBody>
          <a:bodyPr wrap="none" rtlCol="0">
            <a:spAutoFit/>
          </a:bodyPr>
          <a:lstStyle/>
          <a:p>
            <a:pPr algn="l">
              <a:buClrTx/>
              <a:buSzTx/>
              <a:buNone/>
            </a:pPr>
            <a:r>
              <a:rPr lang="zh-CN" altLang="en-US" dirty="0">
                <a:latin typeface="微软雅黑 Light" panose="020B0502040204020203" charset="-122"/>
                <a:ea typeface="微软雅黑 Light" panose="020B0502040204020203" charset="-122"/>
              </a:rPr>
              <a:t>因为现在的科技新闻、资讯APP多得如春笋一般，</a:t>
            </a:r>
          </a:p>
          <a:p>
            <a:pPr algn="l">
              <a:buClrTx/>
              <a:buSzTx/>
              <a:buNone/>
            </a:pPr>
            <a:r>
              <a:rPr lang="zh-CN" altLang="en-US" dirty="0">
                <a:latin typeface="微软雅黑 Light" panose="020B0502040204020203" charset="-122"/>
                <a:ea typeface="微软雅黑 Light" panose="020B0502040204020203" charset="-122"/>
              </a:rPr>
              <a:t>虽然各个公司都有自己的</a:t>
            </a:r>
            <a:r>
              <a:rPr lang="zh-CN" altLang="en-US" b="1" dirty="0">
                <a:solidFill>
                  <a:srgbClr val="FF0000"/>
                </a:solidFill>
                <a:effectLst>
                  <a:outerShdw blurRad="38100" dist="38100" dir="2700000" algn="tl">
                    <a:srgbClr val="000000">
                      <a:alpha val="43137"/>
                    </a:srgbClr>
                  </a:outerShdw>
                </a:effectLst>
                <a:latin typeface="微软雅黑 Light" panose="020B0502040204020203" charset="-122"/>
                <a:ea typeface="微软雅黑 Light" panose="020B0502040204020203" charset="-122"/>
              </a:rPr>
              <a:t>不同侧重点的推荐阅读内容</a:t>
            </a:r>
            <a:r>
              <a:rPr lang="zh-CN" altLang="en-US" dirty="0">
                <a:latin typeface="微软雅黑 Light" panose="020B0502040204020203" charset="-122"/>
                <a:ea typeface="微软雅黑 Light" panose="020B0502040204020203" charset="-122"/>
              </a:rPr>
              <a:t>，</a:t>
            </a:r>
            <a:endParaRPr lang="en-US" altLang="zh-CN" dirty="0">
              <a:latin typeface="微软雅黑 Light" panose="020B0502040204020203" charset="-122"/>
              <a:ea typeface="微软雅黑 Light" panose="020B0502040204020203" charset="-122"/>
            </a:endParaRPr>
          </a:p>
          <a:p>
            <a:pPr algn="l">
              <a:buClrTx/>
              <a:buSzTx/>
              <a:buNone/>
            </a:pPr>
            <a:r>
              <a:rPr lang="zh-CN" altLang="en-US" dirty="0">
                <a:latin typeface="微软雅黑 Light" panose="020B0502040204020203" charset="-122"/>
                <a:ea typeface="微软雅黑 Light" panose="020B0502040204020203" charset="-122"/>
              </a:rPr>
              <a:t>但是要是想在</a:t>
            </a:r>
            <a:r>
              <a:rPr lang="zh-CN" altLang="en-US" b="1" dirty="0">
                <a:solidFill>
                  <a:srgbClr val="FF0000"/>
                </a:solidFill>
                <a:effectLst>
                  <a:outerShdw blurRad="38100" dist="38100" dir="2700000" algn="tl">
                    <a:srgbClr val="000000">
                      <a:alpha val="43137"/>
                    </a:srgbClr>
                  </a:outerShdw>
                </a:effectLst>
                <a:latin typeface="微软雅黑 Light" panose="020B0502040204020203" charset="-122"/>
                <a:ea typeface="微软雅黑 Light" panose="020B0502040204020203" charset="-122"/>
              </a:rPr>
              <a:t>碎片化时间</a:t>
            </a:r>
            <a:r>
              <a:rPr lang="zh-CN" altLang="en-US" dirty="0">
                <a:latin typeface="微软雅黑 Light" panose="020B0502040204020203" charset="-122"/>
                <a:ea typeface="微软雅黑 Light" panose="020B0502040204020203" charset="-122"/>
              </a:rPr>
              <a:t>内广泛阅读大量的不同领域</a:t>
            </a:r>
            <a:endParaRPr lang="en-US" altLang="zh-CN" dirty="0">
              <a:latin typeface="微软雅黑 Light" panose="020B0502040204020203" charset="-122"/>
              <a:ea typeface="微软雅黑 Light" panose="020B0502040204020203" charset="-122"/>
            </a:endParaRPr>
          </a:p>
          <a:p>
            <a:pPr algn="l">
              <a:buClrTx/>
              <a:buSzTx/>
              <a:buNone/>
            </a:pPr>
            <a:r>
              <a:rPr lang="zh-CN" altLang="en-US" dirty="0">
                <a:latin typeface="微软雅黑 Light" panose="020B0502040204020203" charset="-122"/>
                <a:ea typeface="微软雅黑 Light" panose="020B0502040204020203" charset="-122"/>
              </a:rPr>
              <a:t>的计算机科技资讯，就不得不打开不同的</a:t>
            </a:r>
            <a:r>
              <a:rPr lang="en-US" altLang="zh-CN" dirty="0">
                <a:latin typeface="微软雅黑 Light" panose="020B0502040204020203" charset="-122"/>
                <a:ea typeface="微软雅黑 Light" panose="020B0502040204020203" charset="-122"/>
              </a:rPr>
              <a:t>APP</a:t>
            </a:r>
            <a:r>
              <a:rPr lang="zh-CN" altLang="en-US" dirty="0">
                <a:latin typeface="微软雅黑 Light" panose="020B0502040204020203" charset="-122"/>
                <a:ea typeface="微软雅黑 Light" panose="020B0502040204020203" charset="-122"/>
              </a:rPr>
              <a:t>，这</a:t>
            </a:r>
            <a:r>
              <a:rPr lang="zh-CN" altLang="en-US" b="1" dirty="0">
                <a:solidFill>
                  <a:srgbClr val="FF0000"/>
                </a:solidFill>
                <a:effectLst>
                  <a:outerShdw blurRad="38100" dist="38100" dir="2700000" algn="tl">
                    <a:srgbClr val="000000">
                      <a:alpha val="43137"/>
                    </a:srgbClr>
                  </a:outerShdw>
                </a:effectLst>
                <a:latin typeface="微软雅黑 Light" panose="020B0502040204020203" charset="-122"/>
                <a:ea typeface="微软雅黑 Light" panose="020B0502040204020203" charset="-122"/>
              </a:rPr>
              <a:t>降低</a:t>
            </a:r>
            <a:r>
              <a:rPr lang="zh-CN" altLang="en-US" dirty="0">
                <a:latin typeface="微软雅黑 Light" panose="020B0502040204020203" charset="-122"/>
                <a:ea typeface="微软雅黑 Light" panose="020B0502040204020203" charset="-122"/>
              </a:rPr>
              <a:t>了</a:t>
            </a:r>
            <a:endParaRPr lang="en-US" altLang="zh-CN" dirty="0">
              <a:latin typeface="微软雅黑 Light" panose="020B0502040204020203" charset="-122"/>
              <a:ea typeface="微软雅黑 Light" panose="020B0502040204020203" charset="-122"/>
            </a:endParaRPr>
          </a:p>
          <a:p>
            <a:r>
              <a:rPr lang="zh-CN" altLang="en-US" dirty="0">
                <a:latin typeface="微软雅黑 Light" panose="020B0502040204020203" charset="-122"/>
                <a:ea typeface="微软雅黑 Light" panose="020B0502040204020203" charset="-122"/>
              </a:rPr>
              <a:t>使用者的</a:t>
            </a:r>
            <a:r>
              <a:rPr lang="zh-CN" altLang="en-US" b="1" dirty="0">
                <a:solidFill>
                  <a:srgbClr val="FF0000"/>
                </a:solidFill>
                <a:effectLst>
                  <a:outerShdw blurRad="38100" dist="38100" dir="2700000" algn="tl">
                    <a:srgbClr val="000000">
                      <a:alpha val="43137"/>
                    </a:srgbClr>
                  </a:outerShdw>
                </a:effectLst>
                <a:latin typeface="微软雅黑 Light" panose="020B0502040204020203" charset="-122"/>
                <a:ea typeface="微软雅黑 Light" panose="020B0502040204020203" charset="-122"/>
              </a:rPr>
              <a:t>阅读效率和积极程度</a:t>
            </a:r>
            <a:r>
              <a:rPr lang="zh-CN" altLang="en-US" dirty="0">
                <a:latin typeface="微软雅黑 Light" panose="020B0502040204020203" charset="-122"/>
                <a:ea typeface="微软雅黑 Light" panose="020B0502040204020203" charset="-122"/>
              </a:rPr>
              <a:t>。毕竟现在用户很多都是</a:t>
            </a:r>
            <a:endParaRPr lang="en-US" altLang="zh-CN" dirty="0">
              <a:latin typeface="微软雅黑 Light" panose="020B0502040204020203" charset="-122"/>
              <a:ea typeface="微软雅黑 Light" panose="020B0502040204020203" charset="-122"/>
            </a:endParaRPr>
          </a:p>
          <a:p>
            <a:pPr algn="l">
              <a:buClrTx/>
              <a:buSzTx/>
              <a:buNone/>
            </a:pPr>
            <a:r>
              <a:rPr lang="zh-CN" altLang="en-US" dirty="0">
                <a:latin typeface="微软雅黑 Light" panose="020B0502040204020203" charset="-122"/>
                <a:ea typeface="微软雅黑 Light" panose="020B0502040204020203" charset="-122"/>
              </a:rPr>
              <a:t>怀有“我必须要不断学习，那我就装些不同的应用来充实自己”</a:t>
            </a:r>
            <a:endParaRPr lang="en-US" altLang="zh-CN" dirty="0">
              <a:latin typeface="微软雅黑 Light" panose="020B0502040204020203" charset="-122"/>
              <a:ea typeface="微软雅黑 Light" panose="020B0502040204020203" charset="-122"/>
            </a:endParaRPr>
          </a:p>
          <a:p>
            <a:pPr algn="l">
              <a:buClrTx/>
              <a:buSzTx/>
              <a:buNone/>
            </a:pPr>
            <a:r>
              <a:rPr lang="zh-CN" altLang="en-US" dirty="0">
                <a:latin typeface="微软雅黑 Light" panose="020B0502040204020203" charset="-122"/>
                <a:ea typeface="微软雅黑 Light" panose="020B0502040204020203" charset="-122"/>
              </a:rPr>
              <a:t>而实际行动起来因为个人的“</a:t>
            </a:r>
            <a:r>
              <a:rPr lang="zh-CN" altLang="en-US" b="1" dirty="0">
                <a:solidFill>
                  <a:srgbClr val="FF0000"/>
                </a:solidFill>
                <a:effectLst>
                  <a:outerShdw blurRad="38100" dist="38100" dir="2700000" algn="tl">
                    <a:srgbClr val="000000">
                      <a:alpha val="43137"/>
                    </a:srgbClr>
                  </a:outerShdw>
                </a:effectLst>
                <a:latin typeface="微软雅黑 Light" panose="020B0502040204020203" charset="-122"/>
                <a:ea typeface="微软雅黑 Light" panose="020B0502040204020203" charset="-122"/>
              </a:rPr>
              <a:t>懒惰</a:t>
            </a:r>
            <a:r>
              <a:rPr lang="zh-CN" altLang="en-US" dirty="0">
                <a:latin typeface="微软雅黑 Light" panose="020B0502040204020203" charset="-122"/>
                <a:ea typeface="微软雅黑 Light" panose="020B0502040204020203" charset="-122"/>
              </a:rPr>
              <a:t>”和外界的影响最终</a:t>
            </a:r>
            <a:r>
              <a:rPr lang="zh-CN" altLang="en-US" b="1" dirty="0">
                <a:solidFill>
                  <a:srgbClr val="FF0000"/>
                </a:solidFill>
                <a:effectLst>
                  <a:outerShdw blurRad="38100" dist="38100" dir="2700000" algn="tl">
                    <a:srgbClr val="000000">
                      <a:alpha val="43137"/>
                    </a:srgbClr>
                  </a:outerShdw>
                </a:effectLst>
                <a:latin typeface="微软雅黑 Light" panose="020B0502040204020203" charset="-122"/>
                <a:ea typeface="微软雅黑 Light" panose="020B0502040204020203" charset="-122"/>
              </a:rPr>
              <a:t>不了了之</a:t>
            </a:r>
            <a:r>
              <a:rPr lang="zh-CN" altLang="en-US" dirty="0">
                <a:latin typeface="微软雅黑 Light" panose="020B0502040204020203" charset="-122"/>
                <a:ea typeface="微软雅黑 Light" panose="020B0502040204020203" charset="-122"/>
              </a:rPr>
              <a:t>。</a:t>
            </a:r>
          </a:p>
        </p:txBody>
      </p:sp>
      <p:sp>
        <p:nvSpPr>
          <p:cNvPr id="6" name="文本框 5"/>
          <p:cNvSpPr txBox="1"/>
          <p:nvPr/>
        </p:nvSpPr>
        <p:spPr>
          <a:xfrm>
            <a:off x="7127875" y="1889760"/>
            <a:ext cx="739140" cy="368300"/>
          </a:xfrm>
          <a:prstGeom prst="rect">
            <a:avLst/>
          </a:prstGeom>
          <a:noFill/>
        </p:spPr>
        <p:txBody>
          <a:bodyPr wrap="none" rtlCol="0">
            <a:spAutoFit/>
          </a:bodyPr>
          <a:lstStyle/>
          <a:p>
            <a:pPr algn="l"/>
            <a:r>
              <a:rPr lang="zh-CN" altLang="en-US" b="1" dirty="0">
                <a:latin typeface="微软雅黑 Light" panose="020B0502040204020203" charset="-122"/>
                <a:ea typeface="微软雅黑 Light" panose="020B0502040204020203" charset="-122"/>
              </a:rPr>
              <a:t>iDaily</a:t>
            </a:r>
          </a:p>
        </p:txBody>
      </p:sp>
      <p:sp>
        <p:nvSpPr>
          <p:cNvPr id="7" name="文本框 6"/>
          <p:cNvSpPr txBox="1"/>
          <p:nvPr/>
        </p:nvSpPr>
        <p:spPr>
          <a:xfrm>
            <a:off x="8336915" y="2865108"/>
            <a:ext cx="641350" cy="368300"/>
          </a:xfrm>
          <a:prstGeom prst="rect">
            <a:avLst/>
          </a:prstGeom>
          <a:noFill/>
        </p:spPr>
        <p:txBody>
          <a:bodyPr wrap="none" rtlCol="0">
            <a:spAutoFit/>
          </a:bodyPr>
          <a:lstStyle/>
          <a:p>
            <a:pPr algn="l"/>
            <a:r>
              <a:rPr lang="zh-CN" altLang="en-US" b="1" dirty="0">
                <a:latin typeface="微软雅黑 Light" panose="020B0502040204020203" charset="-122"/>
                <a:ea typeface="微软雅黑 Light" panose="020B0502040204020203" charset="-122"/>
              </a:rPr>
              <a:t>知乎</a:t>
            </a:r>
          </a:p>
        </p:txBody>
      </p:sp>
      <p:sp>
        <p:nvSpPr>
          <p:cNvPr id="8" name="文本框 7"/>
          <p:cNvSpPr txBox="1"/>
          <p:nvPr/>
        </p:nvSpPr>
        <p:spPr>
          <a:xfrm>
            <a:off x="6487795" y="2513330"/>
            <a:ext cx="1329055" cy="368300"/>
          </a:xfrm>
          <a:prstGeom prst="rect">
            <a:avLst/>
          </a:prstGeom>
          <a:noFill/>
        </p:spPr>
        <p:txBody>
          <a:bodyPr wrap="none" rtlCol="0">
            <a:spAutoFit/>
          </a:bodyPr>
          <a:lstStyle/>
          <a:p>
            <a:pPr algn="l"/>
            <a:r>
              <a:rPr lang="zh-CN" altLang="en-US" b="1" dirty="0">
                <a:latin typeface="微软雅黑 Light" panose="020B0502040204020203" charset="-122"/>
                <a:ea typeface="微软雅黑 Light" panose="020B0502040204020203" charset="-122"/>
              </a:rPr>
              <a:t>好奇心日报</a:t>
            </a:r>
          </a:p>
        </p:txBody>
      </p:sp>
      <p:sp>
        <p:nvSpPr>
          <p:cNvPr id="9" name="文本框 8"/>
          <p:cNvSpPr txBox="1"/>
          <p:nvPr/>
        </p:nvSpPr>
        <p:spPr>
          <a:xfrm>
            <a:off x="8138160" y="2258060"/>
            <a:ext cx="870585" cy="368300"/>
          </a:xfrm>
          <a:prstGeom prst="rect">
            <a:avLst/>
          </a:prstGeom>
          <a:noFill/>
        </p:spPr>
        <p:txBody>
          <a:bodyPr wrap="none" rtlCol="0">
            <a:spAutoFit/>
          </a:bodyPr>
          <a:lstStyle/>
          <a:p>
            <a:pPr algn="l"/>
            <a:r>
              <a:rPr lang="zh-CN" altLang="en-US" b="1">
                <a:latin typeface="微软雅黑 Light" panose="020B0502040204020203" charset="-122"/>
                <a:ea typeface="微软雅黑 Light" panose="020B0502040204020203" charset="-122"/>
              </a:rPr>
              <a:t>红板报</a:t>
            </a:r>
          </a:p>
        </p:txBody>
      </p:sp>
      <p:sp>
        <p:nvSpPr>
          <p:cNvPr id="14" name="文本框 7"/>
          <p:cNvSpPr txBox="1"/>
          <p:nvPr/>
        </p:nvSpPr>
        <p:spPr>
          <a:xfrm>
            <a:off x="6791181" y="3182101"/>
            <a:ext cx="877163" cy="369332"/>
          </a:xfrm>
          <a:prstGeom prst="rect">
            <a:avLst/>
          </a:prstGeom>
          <a:noFill/>
        </p:spPr>
        <p:txBody>
          <a:bodyPr wrap="none" rtlCol="0">
            <a:spAutoFit/>
          </a:bodyPr>
          <a:lstStyle/>
          <a:p>
            <a:r>
              <a:rPr lang="zh-CN" altLang="en-US" dirty="0">
                <a:latin typeface="微软雅黑 Light" panose="020B0502040204020203" charset="-122"/>
                <a:ea typeface="微软雅黑 Light" panose="020B0502040204020203" charset="-122"/>
              </a:rPr>
              <a:t>果壳网</a:t>
            </a:r>
            <a:endParaRPr lang="zh-CN" altLang="en-US" b="1" dirty="0">
              <a:latin typeface="微软雅黑 Light" panose="020B0502040204020203" charset="-122"/>
              <a:ea typeface="微软雅黑 Light" panose="020B0502040204020203" charset="-122"/>
            </a:endParaRPr>
          </a:p>
        </p:txBody>
      </p:sp>
      <p:sp>
        <p:nvSpPr>
          <p:cNvPr id="15" name="文本框 6"/>
          <p:cNvSpPr txBox="1"/>
          <p:nvPr/>
        </p:nvSpPr>
        <p:spPr>
          <a:xfrm>
            <a:off x="7880771" y="3644225"/>
            <a:ext cx="808235" cy="369332"/>
          </a:xfrm>
          <a:prstGeom prst="rect">
            <a:avLst/>
          </a:prstGeom>
          <a:noFill/>
        </p:spPr>
        <p:txBody>
          <a:bodyPr wrap="none" rtlCol="0">
            <a:spAutoFit/>
          </a:bodyPr>
          <a:lstStyle/>
          <a:p>
            <a:pPr algn="l"/>
            <a:r>
              <a:rPr lang="en-US" altLang="zh-CN" b="1" dirty="0">
                <a:latin typeface="微软雅黑 Light" panose="020B0502040204020203" charset="-122"/>
                <a:ea typeface="微软雅黑 Light" panose="020B0502040204020203" charset="-122"/>
              </a:rPr>
              <a:t>CSDN</a:t>
            </a:r>
            <a:endParaRPr lang="zh-CN" altLang="en-US" b="1" dirty="0">
              <a:latin typeface="微软雅黑 Light" panose="020B0502040204020203" charset="-122"/>
              <a:ea typeface="微软雅黑 Light" panose="020B0502040204020203" charset="-122"/>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xit" presetSubtype="0" fill="hold" grpId="0" nodeType="afterEffect">
                                  <p:stCondLst>
                                    <p:cond delay="0"/>
                                  </p:stCondLst>
                                  <p:childTnLst>
                                    <p:animEffect transition="out" filter="dissolve">
                                      <p:cBhvr>
                                        <p:cTn id="6" dur="10"/>
                                        <p:tgtEl>
                                          <p:spTgt spid="34"/>
                                        </p:tgtEl>
                                      </p:cBhvr>
                                    </p:animEffect>
                                    <p:set>
                                      <p:cBhvr>
                                        <p:cTn id="7" dur="1" fill="hold">
                                          <p:stCondLst>
                                            <p:cond delay="9"/>
                                          </p:stCondLst>
                                        </p:cTn>
                                        <p:tgtEl>
                                          <p:spTgt spid="34"/>
                                        </p:tgtEl>
                                        <p:attrNameLst>
                                          <p:attrName>style.visibility</p:attrName>
                                        </p:attrNameLst>
                                      </p:cBhvr>
                                      <p:to>
                                        <p:strVal val="hidden"/>
                                      </p:to>
                                    </p:set>
                                  </p:childTnLst>
                                </p:cTn>
                              </p:par>
                            </p:childTnLst>
                          </p:cTn>
                        </p:par>
                        <p:par>
                          <p:cTn id="8" fill="hold">
                            <p:stCondLst>
                              <p:cond delay="500"/>
                            </p:stCondLst>
                            <p:childTnLst>
                              <p:par>
                                <p:cTn id="9" presetID="53" presetClass="entr" presetSubtype="16" fill="hold" grpId="2" nodeType="after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p:cTn id="11" dur="500" fill="hold"/>
                                        <p:tgtEl>
                                          <p:spTgt spid="24"/>
                                        </p:tgtEl>
                                        <p:attrNameLst>
                                          <p:attrName>ppt_w</p:attrName>
                                        </p:attrNameLst>
                                      </p:cBhvr>
                                      <p:tavLst>
                                        <p:tav tm="0">
                                          <p:val>
                                            <p:fltVal val="0"/>
                                          </p:val>
                                        </p:tav>
                                        <p:tav tm="100000">
                                          <p:val>
                                            <p:strVal val="#ppt_w"/>
                                          </p:val>
                                        </p:tav>
                                      </p:tavLst>
                                    </p:anim>
                                    <p:anim calcmode="lin" valueType="num">
                                      <p:cBhvr>
                                        <p:cTn id="12" dur="500" fill="hold"/>
                                        <p:tgtEl>
                                          <p:spTgt spid="24"/>
                                        </p:tgtEl>
                                        <p:attrNameLst>
                                          <p:attrName>ppt_h</p:attrName>
                                        </p:attrNameLst>
                                      </p:cBhvr>
                                      <p:tavLst>
                                        <p:tav tm="0">
                                          <p:val>
                                            <p:fltVal val="0"/>
                                          </p:val>
                                        </p:tav>
                                        <p:tav tm="100000">
                                          <p:val>
                                            <p:strVal val="#ppt_h"/>
                                          </p:val>
                                        </p:tav>
                                      </p:tavLst>
                                    </p:anim>
                                    <p:animEffect transition="in" filter="fade">
                                      <p:cBhvr>
                                        <p:cTn id="13" dur="500"/>
                                        <p:tgtEl>
                                          <p:spTgt spid="24"/>
                                        </p:tgtEl>
                                      </p:cBhvr>
                                    </p:animEffect>
                                  </p:childTnLst>
                                </p:cTn>
                              </p:par>
                            </p:childTnLst>
                          </p:cTn>
                        </p:par>
                        <p:par>
                          <p:cTn id="14" fill="hold">
                            <p:stCondLst>
                              <p:cond delay="1000"/>
                            </p:stCondLst>
                            <p:childTnLst>
                              <p:par>
                                <p:cTn id="15" presetID="42" presetClass="path" presetSubtype="0" accel="50000" decel="50000" fill="hold" grpId="0" nodeType="afterEffect">
                                  <p:stCondLst>
                                    <p:cond delay="0"/>
                                  </p:stCondLst>
                                  <p:childTnLst>
                                    <p:animMotion origin="layout" path="M 0 4.07407E-6 L -0.00169 0.56041 " pathEditMode="relative" rAng="0" ptsTypes="AA">
                                      <p:cBhvr>
                                        <p:cTn id="16" dur="1000" fill="hold"/>
                                        <p:tgtEl>
                                          <p:spTgt spid="24"/>
                                        </p:tgtEl>
                                        <p:attrNameLst>
                                          <p:attrName>ppt_x</p:attrName>
                                          <p:attrName>ppt_y</p:attrName>
                                        </p:attrNameLst>
                                      </p:cBhvr>
                                      <p:rCtr x="-91" y="28009"/>
                                    </p:animMotion>
                                  </p:childTnLst>
                                </p:cTn>
                              </p:par>
                              <p:par>
                                <p:cTn id="17" presetID="50" presetClass="exit" presetSubtype="0" accel="100000" fill="hold" grpId="1" nodeType="withEffect">
                                  <p:stCondLst>
                                    <p:cond delay="500"/>
                                  </p:stCondLst>
                                  <p:childTnLst>
                                    <p:anim calcmode="lin" valueType="num">
                                      <p:cBhvr>
                                        <p:cTn id="18" dur="500"/>
                                        <p:tgtEl>
                                          <p:spTgt spid="24"/>
                                        </p:tgtEl>
                                        <p:attrNameLst>
                                          <p:attrName>ppt_w</p:attrName>
                                        </p:attrNameLst>
                                      </p:cBhvr>
                                      <p:tavLst>
                                        <p:tav tm="0">
                                          <p:val>
                                            <p:strVal val="ppt_w"/>
                                          </p:val>
                                        </p:tav>
                                        <p:tav tm="100000">
                                          <p:val>
                                            <p:strVal val="ppt_w+.3"/>
                                          </p:val>
                                        </p:tav>
                                      </p:tavLst>
                                    </p:anim>
                                    <p:anim calcmode="lin" valueType="num">
                                      <p:cBhvr>
                                        <p:cTn id="19" dur="500"/>
                                        <p:tgtEl>
                                          <p:spTgt spid="24"/>
                                        </p:tgtEl>
                                        <p:attrNameLst>
                                          <p:attrName>ppt_h</p:attrName>
                                        </p:attrNameLst>
                                      </p:cBhvr>
                                      <p:tavLst>
                                        <p:tav tm="0">
                                          <p:val>
                                            <p:strVal val="ppt_h"/>
                                          </p:val>
                                        </p:tav>
                                        <p:tav tm="100000">
                                          <p:val>
                                            <p:strVal val="ppt_h"/>
                                          </p:val>
                                        </p:tav>
                                      </p:tavLst>
                                    </p:anim>
                                    <p:animEffect transition="out" filter="fade">
                                      <p:cBhvr>
                                        <p:cTn id="20" dur="500"/>
                                        <p:tgtEl>
                                          <p:spTgt spid="24"/>
                                        </p:tgtEl>
                                      </p:cBhvr>
                                    </p:animEffect>
                                    <p:set>
                                      <p:cBhvr>
                                        <p:cTn id="21" dur="1" fill="hold">
                                          <p:stCondLst>
                                            <p:cond delay="499"/>
                                          </p:stCondLst>
                                        </p:cTn>
                                        <p:tgtEl>
                                          <p:spTgt spid="24"/>
                                        </p:tgtEl>
                                        <p:attrNameLst>
                                          <p:attrName>style.visibility</p:attrName>
                                        </p:attrNameLst>
                                      </p:cBhvr>
                                      <p:to>
                                        <p:strVal val="hidden"/>
                                      </p:to>
                                    </p:set>
                                  </p:childTnLst>
                                </p:cTn>
                              </p:par>
                              <p:par>
                                <p:cTn id="22" presetID="42" presetClass="entr" presetSubtype="0" fill="hold" grpId="0" nodeType="with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750"/>
                                        <p:tgtEl>
                                          <p:spTgt spid="26"/>
                                        </p:tgtEl>
                                      </p:cBhvr>
                                    </p:animEffect>
                                    <p:anim calcmode="lin" valueType="num">
                                      <p:cBhvr>
                                        <p:cTn id="25" dur="750" fill="hold"/>
                                        <p:tgtEl>
                                          <p:spTgt spid="26"/>
                                        </p:tgtEl>
                                        <p:attrNameLst>
                                          <p:attrName>ppt_x</p:attrName>
                                        </p:attrNameLst>
                                      </p:cBhvr>
                                      <p:tavLst>
                                        <p:tav tm="0">
                                          <p:val>
                                            <p:strVal val="#ppt_x"/>
                                          </p:val>
                                        </p:tav>
                                        <p:tav tm="100000">
                                          <p:val>
                                            <p:strVal val="#ppt_x"/>
                                          </p:val>
                                        </p:tav>
                                      </p:tavLst>
                                    </p:anim>
                                    <p:anim calcmode="lin" valueType="num">
                                      <p:cBhvr>
                                        <p:cTn id="26" dur="750" fill="hold"/>
                                        <p:tgtEl>
                                          <p:spTgt spid="26"/>
                                        </p:tgtEl>
                                        <p:attrNameLst>
                                          <p:attrName>ppt_y</p:attrName>
                                        </p:attrNameLst>
                                      </p:cBhvr>
                                      <p:tavLst>
                                        <p:tav tm="0">
                                          <p:val>
                                            <p:strVal val="#ppt_y+.1"/>
                                          </p:val>
                                        </p:tav>
                                        <p:tav tm="100000">
                                          <p:val>
                                            <p:strVal val="#ppt_y"/>
                                          </p:val>
                                        </p:tav>
                                      </p:tavLst>
                                    </p:anim>
                                  </p:childTnLst>
                                </p:cTn>
                              </p:par>
                            </p:childTnLst>
                          </p:cTn>
                        </p:par>
                        <p:par>
                          <p:cTn id="27" fill="hold">
                            <p:stCondLst>
                              <p:cond delay="2000"/>
                            </p:stCondLst>
                            <p:childTnLst>
                              <p:par>
                                <p:cTn id="28" presetID="53" presetClass="entr" presetSubtype="16"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p:cTn id="30" dur="500" fill="hold"/>
                                        <p:tgtEl>
                                          <p:spTgt spid="11"/>
                                        </p:tgtEl>
                                        <p:attrNameLst>
                                          <p:attrName>ppt_w</p:attrName>
                                        </p:attrNameLst>
                                      </p:cBhvr>
                                      <p:tavLst>
                                        <p:tav tm="0">
                                          <p:val>
                                            <p:fltVal val="0"/>
                                          </p:val>
                                        </p:tav>
                                        <p:tav tm="100000">
                                          <p:val>
                                            <p:strVal val="#ppt_w"/>
                                          </p:val>
                                        </p:tav>
                                      </p:tavLst>
                                    </p:anim>
                                    <p:anim calcmode="lin" valueType="num">
                                      <p:cBhvr>
                                        <p:cTn id="31" dur="500" fill="hold"/>
                                        <p:tgtEl>
                                          <p:spTgt spid="11"/>
                                        </p:tgtEl>
                                        <p:attrNameLst>
                                          <p:attrName>ppt_h</p:attrName>
                                        </p:attrNameLst>
                                      </p:cBhvr>
                                      <p:tavLst>
                                        <p:tav tm="0">
                                          <p:val>
                                            <p:fltVal val="0"/>
                                          </p:val>
                                        </p:tav>
                                        <p:tav tm="100000">
                                          <p:val>
                                            <p:strVal val="#ppt_h"/>
                                          </p:val>
                                        </p:tav>
                                      </p:tavLst>
                                    </p:anim>
                                    <p:animEffect transition="in" filter="fade">
                                      <p:cBhvr>
                                        <p:cTn id="32" dur="500"/>
                                        <p:tgtEl>
                                          <p:spTgt spid="11"/>
                                        </p:tgtEl>
                                      </p:cBhvr>
                                    </p:animEffect>
                                  </p:childTnLst>
                                </p:cTn>
                              </p:par>
                            </p:childTnLst>
                          </p:cTn>
                        </p:par>
                        <p:par>
                          <p:cTn id="33" fill="hold">
                            <p:stCondLst>
                              <p:cond delay="2500"/>
                            </p:stCondLst>
                            <p:childTnLst>
                              <p:par>
                                <p:cTn id="34" presetID="35" presetClass="path" presetSubtype="0" accel="50000" decel="50000" fill="hold" grpId="1" nodeType="afterEffect">
                                  <p:stCondLst>
                                    <p:cond delay="0"/>
                                  </p:stCondLst>
                                  <p:childTnLst>
                                    <p:animMotion origin="layout" path="M 0 -4.07407E-6 L 0.34896 -4.07407E-6 " pathEditMode="relative" rAng="0" ptsTypes="AA">
                                      <p:cBhvr>
                                        <p:cTn id="35" dur="1000" spd="-100000" fill="hold"/>
                                        <p:tgtEl>
                                          <p:spTgt spid="11"/>
                                        </p:tgtEl>
                                        <p:attrNameLst>
                                          <p:attrName>ppt_x</p:attrName>
                                          <p:attrName>ppt_y</p:attrName>
                                        </p:attrNameLst>
                                      </p:cBhvr>
                                      <p:rCtr x="17448" y="0"/>
                                    </p:animMotion>
                                  </p:childTnLst>
                                </p:cTn>
                              </p:par>
                            </p:childTnLst>
                          </p:cTn>
                        </p:par>
                        <p:par>
                          <p:cTn id="36" fill="hold">
                            <p:stCondLst>
                              <p:cond delay="3500"/>
                            </p:stCondLst>
                            <p:childTnLst>
                              <p:par>
                                <p:cTn id="37" presetID="53" presetClass="entr" presetSubtype="16"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p:cTn id="39" dur="1000" fill="hold"/>
                                        <p:tgtEl>
                                          <p:spTgt spid="12"/>
                                        </p:tgtEl>
                                        <p:attrNameLst>
                                          <p:attrName>ppt_w</p:attrName>
                                        </p:attrNameLst>
                                      </p:cBhvr>
                                      <p:tavLst>
                                        <p:tav tm="0">
                                          <p:val>
                                            <p:fltVal val="0"/>
                                          </p:val>
                                        </p:tav>
                                        <p:tav tm="100000">
                                          <p:val>
                                            <p:strVal val="#ppt_w"/>
                                          </p:val>
                                        </p:tav>
                                      </p:tavLst>
                                    </p:anim>
                                    <p:anim calcmode="lin" valueType="num">
                                      <p:cBhvr>
                                        <p:cTn id="40" dur="1000" fill="hold"/>
                                        <p:tgtEl>
                                          <p:spTgt spid="12"/>
                                        </p:tgtEl>
                                        <p:attrNameLst>
                                          <p:attrName>ppt_h</p:attrName>
                                        </p:attrNameLst>
                                      </p:cBhvr>
                                      <p:tavLst>
                                        <p:tav tm="0">
                                          <p:val>
                                            <p:fltVal val="0"/>
                                          </p:val>
                                        </p:tav>
                                        <p:tav tm="100000">
                                          <p:val>
                                            <p:strVal val="#ppt_h"/>
                                          </p:val>
                                        </p:tav>
                                      </p:tavLst>
                                    </p:anim>
                                    <p:animEffect transition="in" filter="fade">
                                      <p:cBhvr>
                                        <p:cTn id="41" dur="1000"/>
                                        <p:tgtEl>
                                          <p:spTgt spid="12"/>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5">
                                            <p:txEl>
                                              <p:pRg st="0" end="0"/>
                                            </p:txEl>
                                          </p:spTgt>
                                        </p:tgtEl>
                                        <p:attrNameLst>
                                          <p:attrName>style.visibility</p:attrName>
                                        </p:attrNameLst>
                                      </p:cBhvr>
                                      <p:to>
                                        <p:strVal val="visible"/>
                                      </p:to>
                                    </p:set>
                                    <p:animEffect transition="in" filter="blinds(horizontal)">
                                      <p:cBhvr>
                                        <p:cTn id="46" dur="500"/>
                                        <p:tgtEl>
                                          <p:spTgt spid="5">
                                            <p:txEl>
                                              <p:pRg st="0" end="0"/>
                                            </p:txEl>
                                          </p:spTgt>
                                        </p:tgtEl>
                                      </p:cBhvr>
                                    </p:animEffect>
                                  </p:childTnLst>
                                </p:cTn>
                              </p:par>
                              <p:par>
                                <p:cTn id="47" presetID="3" presetClass="entr" presetSubtype="10" fill="hold" nodeType="withEffect">
                                  <p:stCondLst>
                                    <p:cond delay="0"/>
                                  </p:stCondLst>
                                  <p:childTnLst>
                                    <p:set>
                                      <p:cBhvr>
                                        <p:cTn id="48" dur="1" fill="hold">
                                          <p:stCondLst>
                                            <p:cond delay="0"/>
                                          </p:stCondLst>
                                        </p:cTn>
                                        <p:tgtEl>
                                          <p:spTgt spid="5">
                                            <p:txEl>
                                              <p:pRg st="1" end="1"/>
                                            </p:txEl>
                                          </p:spTgt>
                                        </p:tgtEl>
                                        <p:attrNameLst>
                                          <p:attrName>style.visibility</p:attrName>
                                        </p:attrNameLst>
                                      </p:cBhvr>
                                      <p:to>
                                        <p:strVal val="visible"/>
                                      </p:to>
                                    </p:set>
                                    <p:animEffect transition="in" filter="blinds(horizontal)">
                                      <p:cBhvr>
                                        <p:cTn id="49" dur="500"/>
                                        <p:tgtEl>
                                          <p:spTgt spid="5">
                                            <p:txEl>
                                              <p:pRg st="1" end="1"/>
                                            </p:txEl>
                                          </p:spTgt>
                                        </p:tgtEl>
                                      </p:cBhvr>
                                    </p:animEffect>
                                  </p:childTnLst>
                                </p:cTn>
                              </p:par>
                              <p:par>
                                <p:cTn id="50" presetID="3" presetClass="entr" presetSubtype="10" fill="hold" nodeType="withEffect">
                                  <p:stCondLst>
                                    <p:cond delay="0"/>
                                  </p:stCondLst>
                                  <p:childTnLst>
                                    <p:set>
                                      <p:cBhvr>
                                        <p:cTn id="51" dur="1" fill="hold">
                                          <p:stCondLst>
                                            <p:cond delay="0"/>
                                          </p:stCondLst>
                                        </p:cTn>
                                        <p:tgtEl>
                                          <p:spTgt spid="5">
                                            <p:txEl>
                                              <p:pRg st="2" end="2"/>
                                            </p:txEl>
                                          </p:spTgt>
                                        </p:tgtEl>
                                        <p:attrNameLst>
                                          <p:attrName>style.visibility</p:attrName>
                                        </p:attrNameLst>
                                      </p:cBhvr>
                                      <p:to>
                                        <p:strVal val="visible"/>
                                      </p:to>
                                    </p:set>
                                    <p:animEffect transition="in" filter="blinds(horizontal)">
                                      <p:cBhvr>
                                        <p:cTn id="52" dur="500"/>
                                        <p:tgtEl>
                                          <p:spTgt spid="5">
                                            <p:txEl>
                                              <p:pRg st="2" end="2"/>
                                            </p:txEl>
                                          </p:spTgt>
                                        </p:tgtEl>
                                      </p:cBhvr>
                                    </p:animEffect>
                                  </p:childTnLst>
                                </p:cTn>
                              </p:par>
                              <p:par>
                                <p:cTn id="53" presetID="3" presetClass="entr" presetSubtype="10" fill="hold" nodeType="withEffect">
                                  <p:stCondLst>
                                    <p:cond delay="0"/>
                                  </p:stCondLst>
                                  <p:childTnLst>
                                    <p:set>
                                      <p:cBhvr>
                                        <p:cTn id="54" dur="1" fill="hold">
                                          <p:stCondLst>
                                            <p:cond delay="0"/>
                                          </p:stCondLst>
                                        </p:cTn>
                                        <p:tgtEl>
                                          <p:spTgt spid="5">
                                            <p:txEl>
                                              <p:pRg st="3" end="3"/>
                                            </p:txEl>
                                          </p:spTgt>
                                        </p:tgtEl>
                                        <p:attrNameLst>
                                          <p:attrName>style.visibility</p:attrName>
                                        </p:attrNameLst>
                                      </p:cBhvr>
                                      <p:to>
                                        <p:strVal val="visible"/>
                                      </p:to>
                                    </p:set>
                                    <p:animEffect transition="in" filter="blinds(horizontal)">
                                      <p:cBhvr>
                                        <p:cTn id="55" dur="500"/>
                                        <p:tgtEl>
                                          <p:spTgt spid="5">
                                            <p:txEl>
                                              <p:pRg st="3" end="3"/>
                                            </p:txEl>
                                          </p:spTgt>
                                        </p:tgtEl>
                                      </p:cBhvr>
                                    </p:animEffect>
                                  </p:childTnLst>
                                </p:cTn>
                              </p:par>
                              <p:par>
                                <p:cTn id="56" presetID="3" presetClass="entr" presetSubtype="10" fill="hold" nodeType="withEffect">
                                  <p:stCondLst>
                                    <p:cond delay="0"/>
                                  </p:stCondLst>
                                  <p:childTnLst>
                                    <p:set>
                                      <p:cBhvr>
                                        <p:cTn id="57" dur="1" fill="hold">
                                          <p:stCondLst>
                                            <p:cond delay="0"/>
                                          </p:stCondLst>
                                        </p:cTn>
                                        <p:tgtEl>
                                          <p:spTgt spid="5">
                                            <p:txEl>
                                              <p:pRg st="4" end="4"/>
                                            </p:txEl>
                                          </p:spTgt>
                                        </p:tgtEl>
                                        <p:attrNameLst>
                                          <p:attrName>style.visibility</p:attrName>
                                        </p:attrNameLst>
                                      </p:cBhvr>
                                      <p:to>
                                        <p:strVal val="visible"/>
                                      </p:to>
                                    </p:set>
                                    <p:animEffect transition="in" filter="blinds(horizontal)">
                                      <p:cBhvr>
                                        <p:cTn id="58" dur="500"/>
                                        <p:tgtEl>
                                          <p:spTgt spid="5">
                                            <p:txEl>
                                              <p:pRg st="4" end="4"/>
                                            </p:txEl>
                                          </p:spTgt>
                                        </p:tgtEl>
                                      </p:cBhvr>
                                    </p:animEffect>
                                  </p:childTnLst>
                                </p:cTn>
                              </p:par>
                              <p:par>
                                <p:cTn id="59" presetID="3" presetClass="entr" presetSubtype="10" fill="hold" nodeType="withEffect">
                                  <p:stCondLst>
                                    <p:cond delay="0"/>
                                  </p:stCondLst>
                                  <p:childTnLst>
                                    <p:set>
                                      <p:cBhvr>
                                        <p:cTn id="60" dur="1" fill="hold">
                                          <p:stCondLst>
                                            <p:cond delay="0"/>
                                          </p:stCondLst>
                                        </p:cTn>
                                        <p:tgtEl>
                                          <p:spTgt spid="5">
                                            <p:txEl>
                                              <p:pRg st="5" end="5"/>
                                            </p:txEl>
                                          </p:spTgt>
                                        </p:tgtEl>
                                        <p:attrNameLst>
                                          <p:attrName>style.visibility</p:attrName>
                                        </p:attrNameLst>
                                      </p:cBhvr>
                                      <p:to>
                                        <p:strVal val="visible"/>
                                      </p:to>
                                    </p:set>
                                    <p:animEffect transition="in" filter="blinds(horizontal)">
                                      <p:cBhvr>
                                        <p:cTn id="61" dur="500"/>
                                        <p:tgtEl>
                                          <p:spTgt spid="5">
                                            <p:txEl>
                                              <p:pRg st="5" end="5"/>
                                            </p:txEl>
                                          </p:spTgt>
                                        </p:tgtEl>
                                      </p:cBhvr>
                                    </p:animEffect>
                                  </p:childTnLst>
                                </p:cTn>
                              </p:par>
                              <p:par>
                                <p:cTn id="62" presetID="3" presetClass="entr" presetSubtype="10" fill="hold" nodeType="withEffect">
                                  <p:stCondLst>
                                    <p:cond delay="0"/>
                                  </p:stCondLst>
                                  <p:childTnLst>
                                    <p:set>
                                      <p:cBhvr>
                                        <p:cTn id="63" dur="1" fill="hold">
                                          <p:stCondLst>
                                            <p:cond delay="0"/>
                                          </p:stCondLst>
                                        </p:cTn>
                                        <p:tgtEl>
                                          <p:spTgt spid="5">
                                            <p:txEl>
                                              <p:pRg st="6" end="6"/>
                                            </p:txEl>
                                          </p:spTgt>
                                        </p:tgtEl>
                                        <p:attrNameLst>
                                          <p:attrName>style.visibility</p:attrName>
                                        </p:attrNameLst>
                                      </p:cBhvr>
                                      <p:to>
                                        <p:strVal val="visible"/>
                                      </p:to>
                                    </p:set>
                                    <p:animEffect transition="in" filter="blinds(horizontal)">
                                      <p:cBhvr>
                                        <p:cTn id="64" dur="500"/>
                                        <p:tgtEl>
                                          <p:spTgt spid="5">
                                            <p:txEl>
                                              <p:pRg st="6" end="6"/>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nodeType="clickEffect">
                                  <p:stCondLst>
                                    <p:cond delay="0"/>
                                  </p:stCondLst>
                                  <p:childTnLst>
                                    <p:set>
                                      <p:cBhvr>
                                        <p:cTn id="84" dur="1" fill="hold">
                                          <p:stCondLst>
                                            <p:cond delay="0"/>
                                          </p:stCondLst>
                                        </p:cTn>
                                        <p:tgtEl>
                                          <p:spTgt spid="3">
                                            <p:txEl>
                                              <p:pRg st="0" end="0"/>
                                            </p:txEl>
                                          </p:spTgt>
                                        </p:tgtEl>
                                        <p:attrNameLst>
                                          <p:attrName>style.visibility</p:attrName>
                                        </p:attrNameLst>
                                      </p:cBhvr>
                                      <p:to>
                                        <p:strVal val="visible"/>
                                      </p:to>
                                    </p:set>
                                    <p:animEffect transition="in" filter="blinds(horizontal)">
                                      <p:cBhvr>
                                        <p:cTn id="85" dur="500"/>
                                        <p:tgtEl>
                                          <p:spTgt spid="3">
                                            <p:txEl>
                                              <p:pRg st="0" end="0"/>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3" presetClass="entr" presetSubtype="10" fill="hold" nodeType="clickEffect">
                                  <p:stCondLst>
                                    <p:cond delay="0"/>
                                  </p:stCondLst>
                                  <p:childTnLst>
                                    <p:set>
                                      <p:cBhvr>
                                        <p:cTn id="89" dur="1" fill="hold">
                                          <p:stCondLst>
                                            <p:cond delay="0"/>
                                          </p:stCondLst>
                                        </p:cTn>
                                        <p:tgtEl>
                                          <p:spTgt spid="3">
                                            <p:txEl>
                                              <p:pRg st="1" end="1"/>
                                            </p:txEl>
                                          </p:spTgt>
                                        </p:tgtEl>
                                        <p:attrNameLst>
                                          <p:attrName>style.visibility</p:attrName>
                                        </p:attrNameLst>
                                      </p:cBhvr>
                                      <p:to>
                                        <p:strVal val="visible"/>
                                      </p:to>
                                    </p:set>
                                    <p:animEffect transition="in" filter="blinds(horizontal)">
                                      <p:cBhvr>
                                        <p:cTn id="90" dur="500"/>
                                        <p:tgtEl>
                                          <p:spTgt spid="3">
                                            <p:txEl>
                                              <p:pRg st="1" end="1"/>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3" presetClass="entr" presetSubtype="10" fill="hold" nodeType="clickEffect">
                                  <p:stCondLst>
                                    <p:cond delay="0"/>
                                  </p:stCondLst>
                                  <p:childTnLst>
                                    <p:set>
                                      <p:cBhvr>
                                        <p:cTn id="94" dur="1" fill="hold">
                                          <p:stCondLst>
                                            <p:cond delay="0"/>
                                          </p:stCondLst>
                                        </p:cTn>
                                        <p:tgtEl>
                                          <p:spTgt spid="3">
                                            <p:txEl>
                                              <p:pRg st="2" end="2"/>
                                            </p:txEl>
                                          </p:spTgt>
                                        </p:tgtEl>
                                        <p:attrNameLst>
                                          <p:attrName>style.visibility</p:attrName>
                                        </p:attrNameLst>
                                      </p:cBhvr>
                                      <p:to>
                                        <p:strVal val="visible"/>
                                      </p:to>
                                    </p:set>
                                    <p:animEffect transition="in" filter="blinds(horizontal)">
                                      <p:cBhvr>
                                        <p:cTn id="95" dur="500"/>
                                        <p:tgtEl>
                                          <p:spTgt spid="3">
                                            <p:txEl>
                                              <p:pRg st="2" end="2"/>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nodeType="clickEffect">
                                  <p:stCondLst>
                                    <p:cond delay="0"/>
                                  </p:stCondLst>
                                  <p:childTnLst>
                                    <p:set>
                                      <p:cBhvr>
                                        <p:cTn id="99"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nodeType="clickEffect">
                                  <p:stCondLst>
                                    <p:cond delay="0"/>
                                  </p:stCondLst>
                                  <p:childTnLst>
                                    <p:set>
                                      <p:cBhvr>
                                        <p:cTn id="103"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4" grpId="2" animBg="1"/>
      <p:bldP spid="34" grpId="0" animBg="1"/>
      <p:bldP spid="26" grpId="0" animBg="1"/>
      <p:bldP spid="11" grpId="0"/>
      <p:bldP spid="11" grpId="1"/>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泪滴形 23"/>
          <p:cNvSpPr/>
          <p:nvPr/>
        </p:nvSpPr>
        <p:spPr>
          <a:xfrm rot="18902711">
            <a:off x="4393585" y="919652"/>
            <a:ext cx="356830" cy="356941"/>
          </a:xfrm>
          <a:prstGeom prst="teardrop">
            <a:avLst>
              <a:gd name="adj" fmla="val 14414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p>
        </p:txBody>
      </p:sp>
      <p:sp>
        <p:nvSpPr>
          <p:cNvPr id="34" name="椭圆 33"/>
          <p:cNvSpPr/>
          <p:nvPr/>
        </p:nvSpPr>
        <p:spPr>
          <a:xfrm>
            <a:off x="4319972" y="728150"/>
            <a:ext cx="558437" cy="5586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p>
        </p:txBody>
      </p:sp>
      <p:sp>
        <p:nvSpPr>
          <p:cNvPr id="26" name="椭圆 25"/>
          <p:cNvSpPr/>
          <p:nvPr/>
        </p:nvSpPr>
        <p:spPr>
          <a:xfrm>
            <a:off x="7632340" y="3675846"/>
            <a:ext cx="1033437" cy="1033756"/>
          </a:xfrm>
          <a:prstGeom prst="ellipse">
            <a:avLst/>
          </a:prstGeom>
          <a:blipFill dpi="0" rotWithShape="1">
            <a:blip r:embed="rId4" cstate="screen"/>
            <a:srcRect/>
            <a:stretch>
              <a:fillRect/>
            </a:stretch>
          </a:blipFill>
          <a:ln w="349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p>
        </p:txBody>
      </p:sp>
      <p:sp>
        <p:nvSpPr>
          <p:cNvPr id="2" name="矩形 1"/>
          <p:cNvSpPr/>
          <p:nvPr/>
        </p:nvSpPr>
        <p:spPr>
          <a:xfrm>
            <a:off x="251520" y="160276"/>
            <a:ext cx="2124236" cy="5678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2"/>
          <p:cNvSpPr txBox="1">
            <a:spLocks noChangeArrowheads="1"/>
          </p:cNvSpPr>
          <p:nvPr/>
        </p:nvSpPr>
        <p:spPr bwMode="auto">
          <a:xfrm>
            <a:off x="-792596" y="251302"/>
            <a:ext cx="4064705" cy="377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zh-CN" altLang="en-US" sz="2000" b="1" kern="100" dirty="0">
                <a:solidFill>
                  <a:schemeClr val="tx1">
                    <a:lumMod val="50000"/>
                    <a:lumOff val="50000"/>
                  </a:schemeClr>
                </a:solidFill>
                <a:latin typeface="微软雅黑" pitchFamily="34" charset="-122"/>
                <a:ea typeface="微软雅黑" pitchFamily="34" charset="-122"/>
                <a:cs typeface="Times New Roman" panose="02020603050405020304" pitchFamily="18" charset="0"/>
              </a:rPr>
              <a:t>目标群体</a:t>
            </a:r>
          </a:p>
        </p:txBody>
      </p:sp>
      <p:sp>
        <p:nvSpPr>
          <p:cNvPr id="12" name="PA_文本框 6"/>
          <p:cNvSpPr txBox="1"/>
          <p:nvPr>
            <p:custDataLst>
              <p:tags r:id="rId1"/>
            </p:custDataLst>
          </p:nvPr>
        </p:nvSpPr>
        <p:spPr>
          <a:xfrm>
            <a:off x="431540" y="792606"/>
            <a:ext cx="6955750" cy="535531"/>
          </a:xfrm>
          <a:prstGeom prst="rect">
            <a:avLst/>
          </a:prstGeom>
          <a:noFill/>
        </p:spPr>
        <p:txBody>
          <a:bodyPr wrap="none" rtlCol="0" anchor="ctr">
            <a:spAutoFit/>
          </a:bodyPr>
          <a:lstStyle/>
          <a:p>
            <a:pPr>
              <a:lnSpc>
                <a:spcPct val="120000"/>
              </a:lnSpc>
            </a:pPr>
            <a:r>
              <a:rPr lang="zh-CN" altLang="en-US" sz="2400" b="1" dirty="0">
                <a:latin typeface="等线" panose="02010600030101010101" pitchFamily="2" charset="-122"/>
                <a:ea typeface="等线" panose="02010600030101010101" pitchFamily="2" charset="-122"/>
              </a:rPr>
              <a:t>面向计算机领域的资讯集合小程序</a:t>
            </a:r>
            <a:r>
              <a:rPr lang="en-US" altLang="zh-CN" sz="2400" b="1" dirty="0">
                <a:latin typeface="等线" panose="02010600030101010101" pitchFamily="2" charset="-122"/>
                <a:ea typeface="等线" panose="02010600030101010101" pitchFamily="2" charset="-122"/>
              </a:rPr>
              <a:t>——</a:t>
            </a:r>
            <a:r>
              <a:rPr lang="zh-CN" altLang="en-US" sz="2400" b="1" dirty="0">
                <a:latin typeface="等线" panose="02010600030101010101" pitchFamily="2" charset="-122"/>
                <a:ea typeface="等线" panose="02010600030101010101" pitchFamily="2" charset="-122"/>
              </a:rPr>
              <a:t>我们的想法</a:t>
            </a:r>
            <a:endParaRPr lang="zh-CN" altLang="en-US" sz="2400" b="1" dirty="0">
              <a:solidFill>
                <a:schemeClr val="accent1"/>
              </a:solidFill>
              <a:latin typeface="等线" panose="02010600030101010101" pitchFamily="2" charset="-122"/>
              <a:ea typeface="等线" panose="02010600030101010101" pitchFamily="2" charset="-122"/>
            </a:endParaRPr>
          </a:p>
        </p:txBody>
      </p:sp>
      <p:sp>
        <p:nvSpPr>
          <p:cNvPr id="5" name="文本框 4"/>
          <p:cNvSpPr txBox="1"/>
          <p:nvPr/>
        </p:nvSpPr>
        <p:spPr>
          <a:xfrm>
            <a:off x="467544" y="1816460"/>
            <a:ext cx="7109639" cy="2308324"/>
          </a:xfrm>
          <a:prstGeom prst="rect">
            <a:avLst/>
          </a:prstGeom>
          <a:noFill/>
        </p:spPr>
        <p:txBody>
          <a:bodyPr wrap="none" rtlCol="0">
            <a:spAutoFit/>
          </a:bodyPr>
          <a:lstStyle/>
          <a:p>
            <a:pPr algn="l">
              <a:buClrTx/>
              <a:buSzTx/>
              <a:buNone/>
            </a:pPr>
            <a:r>
              <a:rPr lang="zh-CN" altLang="en-US" dirty="0">
                <a:latin typeface="微软雅黑 Light" panose="020B0502040204020203" charset="-122"/>
                <a:ea typeface="微软雅黑 Light" panose="020B0502040204020203" charset="-122"/>
              </a:rPr>
              <a:t>因为软件里面涉及的大部分都是计算机领域的相关资讯，</a:t>
            </a:r>
            <a:endParaRPr lang="en-US" altLang="zh-CN" dirty="0">
              <a:latin typeface="微软雅黑 Light" panose="020B0502040204020203" charset="-122"/>
              <a:ea typeface="微软雅黑 Light" panose="020B0502040204020203" charset="-122"/>
            </a:endParaRPr>
          </a:p>
          <a:p>
            <a:pPr algn="l">
              <a:buClrTx/>
              <a:buSzTx/>
              <a:buNone/>
            </a:pPr>
            <a:r>
              <a:rPr lang="zh-CN" altLang="en-US" dirty="0">
                <a:latin typeface="微软雅黑 Light" panose="020B0502040204020203" charset="-122"/>
                <a:ea typeface="微软雅黑 Light" panose="020B0502040204020203" charset="-122"/>
              </a:rPr>
              <a:t>所以我们的主要面向群体是从事</a:t>
            </a:r>
            <a:r>
              <a:rPr lang="en-US" altLang="zh-CN" dirty="0">
                <a:latin typeface="微软雅黑 Light" panose="020B0502040204020203" charset="-122"/>
                <a:ea typeface="微软雅黑 Light" panose="020B0502040204020203" charset="-122"/>
              </a:rPr>
              <a:t>IT</a:t>
            </a:r>
            <a:r>
              <a:rPr lang="zh-CN" altLang="en-US" dirty="0">
                <a:latin typeface="微软雅黑 Light" panose="020B0502040204020203" charset="-122"/>
                <a:ea typeface="微软雅黑 Light" panose="020B0502040204020203" charset="-122"/>
              </a:rPr>
              <a:t>行业以及即将步入</a:t>
            </a:r>
            <a:r>
              <a:rPr lang="en-US" altLang="zh-CN" dirty="0">
                <a:latin typeface="微软雅黑 Light" panose="020B0502040204020203" charset="-122"/>
                <a:ea typeface="微软雅黑 Light" panose="020B0502040204020203" charset="-122"/>
              </a:rPr>
              <a:t>IT</a:t>
            </a:r>
            <a:r>
              <a:rPr lang="zh-CN" altLang="en-US" dirty="0">
                <a:latin typeface="微软雅黑 Light" panose="020B0502040204020203" charset="-122"/>
                <a:ea typeface="微软雅黑 Light" panose="020B0502040204020203" charset="-122"/>
              </a:rPr>
              <a:t>行业的</a:t>
            </a:r>
            <a:endParaRPr lang="en-US" altLang="zh-CN" dirty="0">
              <a:latin typeface="微软雅黑 Light" panose="020B0502040204020203" charset="-122"/>
              <a:ea typeface="微软雅黑 Light" panose="020B0502040204020203" charset="-122"/>
            </a:endParaRPr>
          </a:p>
          <a:p>
            <a:pPr algn="l">
              <a:buClrTx/>
              <a:buSzTx/>
              <a:buNone/>
            </a:pPr>
            <a:r>
              <a:rPr lang="zh-CN" altLang="en-US" dirty="0">
                <a:latin typeface="微软雅黑 Light" panose="020B0502040204020203" charset="-122"/>
                <a:ea typeface="微软雅黑 Light" panose="020B0502040204020203" charset="-122"/>
              </a:rPr>
              <a:t>人群，包括但不限于：科技公司的大部分员工，在校计算机方向</a:t>
            </a:r>
            <a:endParaRPr lang="en-US" altLang="zh-CN" dirty="0">
              <a:latin typeface="微软雅黑 Light" panose="020B0502040204020203" charset="-122"/>
              <a:ea typeface="微软雅黑 Light" panose="020B0502040204020203" charset="-122"/>
            </a:endParaRPr>
          </a:p>
          <a:p>
            <a:pPr algn="l">
              <a:buClrTx/>
              <a:buSzTx/>
              <a:buNone/>
            </a:pPr>
            <a:r>
              <a:rPr lang="zh-CN" altLang="en-US" dirty="0">
                <a:latin typeface="微软雅黑 Light" panose="020B0502040204020203" charset="-122"/>
                <a:ea typeface="微软雅黑 Light" panose="020B0502040204020203" charset="-122"/>
              </a:rPr>
              <a:t>的大学生、研究生，计算机教育行业的老师。</a:t>
            </a:r>
            <a:endParaRPr lang="en-US" altLang="zh-CN" dirty="0">
              <a:latin typeface="微软雅黑 Light" panose="020B0502040204020203" charset="-122"/>
              <a:ea typeface="微软雅黑 Light" panose="020B0502040204020203" charset="-122"/>
            </a:endParaRPr>
          </a:p>
          <a:p>
            <a:pPr algn="l">
              <a:buClrTx/>
              <a:buSzTx/>
              <a:buNone/>
            </a:pPr>
            <a:endParaRPr lang="en-US" altLang="zh-CN" dirty="0">
              <a:latin typeface="微软雅黑 Light" panose="020B0502040204020203" charset="-122"/>
              <a:ea typeface="微软雅黑 Light" panose="020B0502040204020203" charset="-122"/>
            </a:endParaRPr>
          </a:p>
          <a:p>
            <a:pPr algn="l">
              <a:buClrTx/>
              <a:buSzTx/>
              <a:buNone/>
            </a:pPr>
            <a:r>
              <a:rPr lang="zh-CN" altLang="en-US" dirty="0">
                <a:latin typeface="微软雅黑 Light" panose="020B0502040204020203" charset="-122"/>
                <a:ea typeface="微软雅黑 Light" panose="020B0502040204020203" charset="-122"/>
              </a:rPr>
              <a:t>当然我们也欢迎并支持其他只要对计算机和科技行业有兴趣的人群：</a:t>
            </a:r>
            <a:endParaRPr lang="en-US" altLang="zh-CN" dirty="0">
              <a:latin typeface="微软雅黑 Light" panose="020B0502040204020203" charset="-122"/>
              <a:ea typeface="微软雅黑 Light" panose="020B0502040204020203" charset="-122"/>
            </a:endParaRPr>
          </a:p>
          <a:p>
            <a:pPr algn="l">
              <a:buClrTx/>
              <a:buSzTx/>
              <a:buNone/>
            </a:pPr>
            <a:r>
              <a:rPr lang="zh-CN" altLang="en-US" dirty="0">
                <a:latin typeface="微软雅黑 Light" panose="020B0502040204020203" charset="-122"/>
                <a:ea typeface="微软雅黑 Light" panose="020B0502040204020203" charset="-122"/>
              </a:rPr>
              <a:t>大、中、小学生，老师，以及其他行业的工作者，</a:t>
            </a:r>
            <a:endParaRPr lang="en-US" altLang="zh-CN" dirty="0">
              <a:latin typeface="微软雅黑 Light" panose="020B0502040204020203" charset="-122"/>
              <a:ea typeface="微软雅黑 Light" panose="020B0502040204020203" charset="-122"/>
            </a:endParaRPr>
          </a:p>
          <a:p>
            <a:pPr algn="l">
              <a:buClrTx/>
              <a:buSzTx/>
              <a:buNone/>
            </a:pPr>
            <a:r>
              <a:rPr lang="zh-CN" altLang="en-US" dirty="0">
                <a:latin typeface="微软雅黑 Light" panose="020B0502040204020203" charset="-122"/>
                <a:ea typeface="微软雅黑 Light" panose="020B0502040204020203" charset="-122"/>
              </a:rPr>
              <a:t>可以经常抽出自己的一些短暂时间来使用和学习。</a:t>
            </a:r>
          </a:p>
        </p:txBody>
      </p:sp>
    </p:spTree>
    <p:extLst>
      <p:ext uri="{BB962C8B-B14F-4D97-AF65-F5344CB8AC3E}">
        <p14:creationId xmlns:p14="http://schemas.microsoft.com/office/powerpoint/2010/main" val="208678670"/>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xit" presetSubtype="0" fill="hold" grpId="0" nodeType="afterEffect">
                                  <p:stCondLst>
                                    <p:cond delay="0"/>
                                  </p:stCondLst>
                                  <p:childTnLst>
                                    <p:animEffect transition="out" filter="dissolve">
                                      <p:cBhvr>
                                        <p:cTn id="6" dur="10"/>
                                        <p:tgtEl>
                                          <p:spTgt spid="34"/>
                                        </p:tgtEl>
                                      </p:cBhvr>
                                    </p:animEffect>
                                    <p:set>
                                      <p:cBhvr>
                                        <p:cTn id="7" dur="1" fill="hold">
                                          <p:stCondLst>
                                            <p:cond delay="9"/>
                                          </p:stCondLst>
                                        </p:cTn>
                                        <p:tgtEl>
                                          <p:spTgt spid="34"/>
                                        </p:tgtEl>
                                        <p:attrNameLst>
                                          <p:attrName>style.visibility</p:attrName>
                                        </p:attrNameLst>
                                      </p:cBhvr>
                                      <p:to>
                                        <p:strVal val="hidden"/>
                                      </p:to>
                                    </p:set>
                                  </p:childTnLst>
                                </p:cTn>
                              </p:par>
                            </p:childTnLst>
                          </p:cTn>
                        </p:par>
                        <p:par>
                          <p:cTn id="8" fill="hold">
                            <p:stCondLst>
                              <p:cond delay="500"/>
                            </p:stCondLst>
                            <p:childTnLst>
                              <p:par>
                                <p:cTn id="9" presetID="53" presetClass="entr" presetSubtype="16" fill="hold" grpId="2" nodeType="after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p:cTn id="11" dur="500" fill="hold"/>
                                        <p:tgtEl>
                                          <p:spTgt spid="24"/>
                                        </p:tgtEl>
                                        <p:attrNameLst>
                                          <p:attrName>ppt_w</p:attrName>
                                        </p:attrNameLst>
                                      </p:cBhvr>
                                      <p:tavLst>
                                        <p:tav tm="0">
                                          <p:val>
                                            <p:fltVal val="0"/>
                                          </p:val>
                                        </p:tav>
                                        <p:tav tm="100000">
                                          <p:val>
                                            <p:strVal val="#ppt_w"/>
                                          </p:val>
                                        </p:tav>
                                      </p:tavLst>
                                    </p:anim>
                                    <p:anim calcmode="lin" valueType="num">
                                      <p:cBhvr>
                                        <p:cTn id="12" dur="500" fill="hold"/>
                                        <p:tgtEl>
                                          <p:spTgt spid="24"/>
                                        </p:tgtEl>
                                        <p:attrNameLst>
                                          <p:attrName>ppt_h</p:attrName>
                                        </p:attrNameLst>
                                      </p:cBhvr>
                                      <p:tavLst>
                                        <p:tav tm="0">
                                          <p:val>
                                            <p:fltVal val="0"/>
                                          </p:val>
                                        </p:tav>
                                        <p:tav tm="100000">
                                          <p:val>
                                            <p:strVal val="#ppt_h"/>
                                          </p:val>
                                        </p:tav>
                                      </p:tavLst>
                                    </p:anim>
                                    <p:animEffect transition="in" filter="fade">
                                      <p:cBhvr>
                                        <p:cTn id="13" dur="500"/>
                                        <p:tgtEl>
                                          <p:spTgt spid="24"/>
                                        </p:tgtEl>
                                      </p:cBhvr>
                                    </p:animEffect>
                                  </p:childTnLst>
                                </p:cTn>
                              </p:par>
                            </p:childTnLst>
                          </p:cTn>
                        </p:par>
                        <p:par>
                          <p:cTn id="14" fill="hold">
                            <p:stCondLst>
                              <p:cond delay="1000"/>
                            </p:stCondLst>
                            <p:childTnLst>
                              <p:par>
                                <p:cTn id="15" presetID="42" presetClass="path" presetSubtype="0" accel="50000" decel="50000" fill="hold" grpId="0" nodeType="afterEffect">
                                  <p:stCondLst>
                                    <p:cond delay="0"/>
                                  </p:stCondLst>
                                  <p:childTnLst>
                                    <p:animMotion origin="layout" path="M 0 4.07407E-6 L -0.00169 0.56041 " pathEditMode="relative" rAng="0" ptsTypes="AA">
                                      <p:cBhvr>
                                        <p:cTn id="16" dur="1000" fill="hold"/>
                                        <p:tgtEl>
                                          <p:spTgt spid="24"/>
                                        </p:tgtEl>
                                        <p:attrNameLst>
                                          <p:attrName>ppt_x</p:attrName>
                                          <p:attrName>ppt_y</p:attrName>
                                        </p:attrNameLst>
                                      </p:cBhvr>
                                      <p:rCtr x="-91" y="28009"/>
                                    </p:animMotion>
                                  </p:childTnLst>
                                </p:cTn>
                              </p:par>
                              <p:par>
                                <p:cTn id="17" presetID="50" presetClass="exit" presetSubtype="0" accel="100000" fill="hold" grpId="1" nodeType="withEffect">
                                  <p:stCondLst>
                                    <p:cond delay="500"/>
                                  </p:stCondLst>
                                  <p:childTnLst>
                                    <p:anim calcmode="lin" valueType="num">
                                      <p:cBhvr>
                                        <p:cTn id="18" dur="500"/>
                                        <p:tgtEl>
                                          <p:spTgt spid="24"/>
                                        </p:tgtEl>
                                        <p:attrNameLst>
                                          <p:attrName>ppt_w</p:attrName>
                                        </p:attrNameLst>
                                      </p:cBhvr>
                                      <p:tavLst>
                                        <p:tav tm="0">
                                          <p:val>
                                            <p:strVal val="ppt_w"/>
                                          </p:val>
                                        </p:tav>
                                        <p:tav tm="100000">
                                          <p:val>
                                            <p:strVal val="ppt_w+.3"/>
                                          </p:val>
                                        </p:tav>
                                      </p:tavLst>
                                    </p:anim>
                                    <p:anim calcmode="lin" valueType="num">
                                      <p:cBhvr>
                                        <p:cTn id="19" dur="500"/>
                                        <p:tgtEl>
                                          <p:spTgt spid="24"/>
                                        </p:tgtEl>
                                        <p:attrNameLst>
                                          <p:attrName>ppt_h</p:attrName>
                                        </p:attrNameLst>
                                      </p:cBhvr>
                                      <p:tavLst>
                                        <p:tav tm="0">
                                          <p:val>
                                            <p:strVal val="ppt_h"/>
                                          </p:val>
                                        </p:tav>
                                        <p:tav tm="100000">
                                          <p:val>
                                            <p:strVal val="ppt_h"/>
                                          </p:val>
                                        </p:tav>
                                      </p:tavLst>
                                    </p:anim>
                                    <p:animEffect transition="out" filter="fade">
                                      <p:cBhvr>
                                        <p:cTn id="20" dur="500"/>
                                        <p:tgtEl>
                                          <p:spTgt spid="24"/>
                                        </p:tgtEl>
                                      </p:cBhvr>
                                    </p:animEffect>
                                    <p:set>
                                      <p:cBhvr>
                                        <p:cTn id="21" dur="1" fill="hold">
                                          <p:stCondLst>
                                            <p:cond delay="499"/>
                                          </p:stCondLst>
                                        </p:cTn>
                                        <p:tgtEl>
                                          <p:spTgt spid="24"/>
                                        </p:tgtEl>
                                        <p:attrNameLst>
                                          <p:attrName>style.visibility</p:attrName>
                                        </p:attrNameLst>
                                      </p:cBhvr>
                                      <p:to>
                                        <p:strVal val="hidden"/>
                                      </p:to>
                                    </p:set>
                                  </p:childTnLst>
                                </p:cTn>
                              </p:par>
                              <p:par>
                                <p:cTn id="22" presetID="42" presetClass="entr" presetSubtype="0" fill="hold" grpId="0" nodeType="with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750"/>
                                        <p:tgtEl>
                                          <p:spTgt spid="26"/>
                                        </p:tgtEl>
                                      </p:cBhvr>
                                    </p:animEffect>
                                    <p:anim calcmode="lin" valueType="num">
                                      <p:cBhvr>
                                        <p:cTn id="25" dur="750" fill="hold"/>
                                        <p:tgtEl>
                                          <p:spTgt spid="26"/>
                                        </p:tgtEl>
                                        <p:attrNameLst>
                                          <p:attrName>ppt_x</p:attrName>
                                        </p:attrNameLst>
                                      </p:cBhvr>
                                      <p:tavLst>
                                        <p:tav tm="0">
                                          <p:val>
                                            <p:strVal val="#ppt_x"/>
                                          </p:val>
                                        </p:tav>
                                        <p:tav tm="100000">
                                          <p:val>
                                            <p:strVal val="#ppt_x"/>
                                          </p:val>
                                        </p:tav>
                                      </p:tavLst>
                                    </p:anim>
                                    <p:anim calcmode="lin" valueType="num">
                                      <p:cBhvr>
                                        <p:cTn id="26" dur="750" fill="hold"/>
                                        <p:tgtEl>
                                          <p:spTgt spid="26"/>
                                        </p:tgtEl>
                                        <p:attrNameLst>
                                          <p:attrName>ppt_y</p:attrName>
                                        </p:attrNameLst>
                                      </p:cBhvr>
                                      <p:tavLst>
                                        <p:tav tm="0">
                                          <p:val>
                                            <p:strVal val="#ppt_y+.1"/>
                                          </p:val>
                                        </p:tav>
                                        <p:tav tm="100000">
                                          <p:val>
                                            <p:strVal val="#ppt_y"/>
                                          </p:val>
                                        </p:tav>
                                      </p:tavLst>
                                    </p:anim>
                                  </p:childTnLst>
                                </p:cTn>
                              </p:par>
                            </p:childTnLst>
                          </p:cTn>
                        </p:par>
                        <p:par>
                          <p:cTn id="27" fill="hold">
                            <p:stCondLst>
                              <p:cond delay="2000"/>
                            </p:stCondLst>
                            <p:childTnLst>
                              <p:par>
                                <p:cTn id="28" presetID="53" presetClass="entr" presetSubtype="16"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p:cTn id="30" dur="500" fill="hold"/>
                                        <p:tgtEl>
                                          <p:spTgt spid="11"/>
                                        </p:tgtEl>
                                        <p:attrNameLst>
                                          <p:attrName>ppt_w</p:attrName>
                                        </p:attrNameLst>
                                      </p:cBhvr>
                                      <p:tavLst>
                                        <p:tav tm="0">
                                          <p:val>
                                            <p:fltVal val="0"/>
                                          </p:val>
                                        </p:tav>
                                        <p:tav tm="100000">
                                          <p:val>
                                            <p:strVal val="#ppt_w"/>
                                          </p:val>
                                        </p:tav>
                                      </p:tavLst>
                                    </p:anim>
                                    <p:anim calcmode="lin" valueType="num">
                                      <p:cBhvr>
                                        <p:cTn id="31" dur="500" fill="hold"/>
                                        <p:tgtEl>
                                          <p:spTgt spid="11"/>
                                        </p:tgtEl>
                                        <p:attrNameLst>
                                          <p:attrName>ppt_h</p:attrName>
                                        </p:attrNameLst>
                                      </p:cBhvr>
                                      <p:tavLst>
                                        <p:tav tm="0">
                                          <p:val>
                                            <p:fltVal val="0"/>
                                          </p:val>
                                        </p:tav>
                                        <p:tav tm="100000">
                                          <p:val>
                                            <p:strVal val="#ppt_h"/>
                                          </p:val>
                                        </p:tav>
                                      </p:tavLst>
                                    </p:anim>
                                    <p:animEffect transition="in" filter="fade">
                                      <p:cBhvr>
                                        <p:cTn id="32" dur="500"/>
                                        <p:tgtEl>
                                          <p:spTgt spid="11"/>
                                        </p:tgtEl>
                                      </p:cBhvr>
                                    </p:animEffect>
                                  </p:childTnLst>
                                </p:cTn>
                              </p:par>
                            </p:childTnLst>
                          </p:cTn>
                        </p:par>
                        <p:par>
                          <p:cTn id="33" fill="hold">
                            <p:stCondLst>
                              <p:cond delay="2500"/>
                            </p:stCondLst>
                            <p:childTnLst>
                              <p:par>
                                <p:cTn id="34" presetID="35" presetClass="path" presetSubtype="0" accel="50000" decel="50000" fill="hold" grpId="1" nodeType="afterEffect">
                                  <p:stCondLst>
                                    <p:cond delay="0"/>
                                  </p:stCondLst>
                                  <p:childTnLst>
                                    <p:animMotion origin="layout" path="M 0 -4.07407E-6 L 0.34896 -4.07407E-6 " pathEditMode="relative" rAng="0" ptsTypes="AA">
                                      <p:cBhvr>
                                        <p:cTn id="35" dur="1000" spd="-100000" fill="hold"/>
                                        <p:tgtEl>
                                          <p:spTgt spid="11"/>
                                        </p:tgtEl>
                                        <p:attrNameLst>
                                          <p:attrName>ppt_x</p:attrName>
                                          <p:attrName>ppt_y</p:attrName>
                                        </p:attrNameLst>
                                      </p:cBhvr>
                                      <p:rCtr x="17448" y="0"/>
                                    </p:animMotion>
                                  </p:childTnLst>
                                </p:cTn>
                              </p:par>
                            </p:childTnLst>
                          </p:cTn>
                        </p:par>
                        <p:par>
                          <p:cTn id="36" fill="hold">
                            <p:stCondLst>
                              <p:cond delay="3500"/>
                            </p:stCondLst>
                            <p:childTnLst>
                              <p:par>
                                <p:cTn id="37" presetID="53" presetClass="entr" presetSubtype="16"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p:cTn id="39" dur="1000" fill="hold"/>
                                        <p:tgtEl>
                                          <p:spTgt spid="12"/>
                                        </p:tgtEl>
                                        <p:attrNameLst>
                                          <p:attrName>ppt_w</p:attrName>
                                        </p:attrNameLst>
                                      </p:cBhvr>
                                      <p:tavLst>
                                        <p:tav tm="0">
                                          <p:val>
                                            <p:fltVal val="0"/>
                                          </p:val>
                                        </p:tav>
                                        <p:tav tm="100000">
                                          <p:val>
                                            <p:strVal val="#ppt_w"/>
                                          </p:val>
                                        </p:tav>
                                      </p:tavLst>
                                    </p:anim>
                                    <p:anim calcmode="lin" valueType="num">
                                      <p:cBhvr>
                                        <p:cTn id="40" dur="1000" fill="hold"/>
                                        <p:tgtEl>
                                          <p:spTgt spid="12"/>
                                        </p:tgtEl>
                                        <p:attrNameLst>
                                          <p:attrName>ppt_h</p:attrName>
                                        </p:attrNameLst>
                                      </p:cBhvr>
                                      <p:tavLst>
                                        <p:tav tm="0">
                                          <p:val>
                                            <p:fltVal val="0"/>
                                          </p:val>
                                        </p:tav>
                                        <p:tav tm="100000">
                                          <p:val>
                                            <p:strVal val="#ppt_h"/>
                                          </p:val>
                                        </p:tav>
                                      </p:tavLst>
                                    </p:anim>
                                    <p:animEffect transition="in" filter="fade">
                                      <p:cBhvr>
                                        <p:cTn id="41" dur="1000"/>
                                        <p:tgtEl>
                                          <p:spTgt spid="12"/>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5">
                                            <p:txEl>
                                              <p:pRg st="0" end="0"/>
                                            </p:txEl>
                                          </p:spTgt>
                                        </p:tgtEl>
                                        <p:attrNameLst>
                                          <p:attrName>style.visibility</p:attrName>
                                        </p:attrNameLst>
                                      </p:cBhvr>
                                      <p:to>
                                        <p:strVal val="visible"/>
                                      </p:to>
                                    </p:set>
                                    <p:animEffect transition="in" filter="blinds(horizontal)">
                                      <p:cBhvr>
                                        <p:cTn id="46" dur="500"/>
                                        <p:tgtEl>
                                          <p:spTgt spid="5">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5">
                                            <p:txEl>
                                              <p:pRg st="1" end="1"/>
                                            </p:txEl>
                                          </p:spTgt>
                                        </p:tgtEl>
                                        <p:attrNameLst>
                                          <p:attrName>style.visibility</p:attrName>
                                        </p:attrNameLst>
                                      </p:cBhvr>
                                      <p:to>
                                        <p:strVal val="visible"/>
                                      </p:to>
                                    </p:set>
                                    <p:animEffect transition="in" filter="blinds(horizontal)">
                                      <p:cBhvr>
                                        <p:cTn id="51" dur="500"/>
                                        <p:tgtEl>
                                          <p:spTgt spid="5">
                                            <p:txEl>
                                              <p:pRg st="1" end="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nodeType="clickEffect">
                                  <p:stCondLst>
                                    <p:cond delay="0"/>
                                  </p:stCondLst>
                                  <p:childTnLst>
                                    <p:set>
                                      <p:cBhvr>
                                        <p:cTn id="55" dur="1" fill="hold">
                                          <p:stCondLst>
                                            <p:cond delay="0"/>
                                          </p:stCondLst>
                                        </p:cTn>
                                        <p:tgtEl>
                                          <p:spTgt spid="5">
                                            <p:txEl>
                                              <p:pRg st="2" end="2"/>
                                            </p:txEl>
                                          </p:spTgt>
                                        </p:tgtEl>
                                        <p:attrNameLst>
                                          <p:attrName>style.visibility</p:attrName>
                                        </p:attrNameLst>
                                      </p:cBhvr>
                                      <p:to>
                                        <p:strVal val="visible"/>
                                      </p:to>
                                    </p:set>
                                    <p:animEffect transition="in" filter="blinds(horizontal)">
                                      <p:cBhvr>
                                        <p:cTn id="56" dur="500"/>
                                        <p:tgtEl>
                                          <p:spTgt spid="5">
                                            <p:txEl>
                                              <p:pRg st="2" end="2"/>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nodeType="clickEffect">
                                  <p:stCondLst>
                                    <p:cond delay="0"/>
                                  </p:stCondLst>
                                  <p:childTnLst>
                                    <p:set>
                                      <p:cBhvr>
                                        <p:cTn id="60" dur="1" fill="hold">
                                          <p:stCondLst>
                                            <p:cond delay="0"/>
                                          </p:stCondLst>
                                        </p:cTn>
                                        <p:tgtEl>
                                          <p:spTgt spid="5">
                                            <p:txEl>
                                              <p:pRg st="3" end="3"/>
                                            </p:txEl>
                                          </p:spTgt>
                                        </p:tgtEl>
                                        <p:attrNameLst>
                                          <p:attrName>style.visibility</p:attrName>
                                        </p:attrNameLst>
                                      </p:cBhvr>
                                      <p:to>
                                        <p:strVal val="visible"/>
                                      </p:to>
                                    </p:set>
                                    <p:animEffect transition="in" filter="blinds(horizontal)">
                                      <p:cBhvr>
                                        <p:cTn id="61" dur="500"/>
                                        <p:tgtEl>
                                          <p:spTgt spid="5">
                                            <p:txEl>
                                              <p:pRg st="3" end="3"/>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nodeType="clickEffect">
                                  <p:stCondLst>
                                    <p:cond delay="0"/>
                                  </p:stCondLst>
                                  <p:childTnLst>
                                    <p:set>
                                      <p:cBhvr>
                                        <p:cTn id="65" dur="1" fill="hold">
                                          <p:stCondLst>
                                            <p:cond delay="0"/>
                                          </p:stCondLst>
                                        </p:cTn>
                                        <p:tgtEl>
                                          <p:spTgt spid="5">
                                            <p:txEl>
                                              <p:pRg st="5" end="5"/>
                                            </p:txEl>
                                          </p:spTgt>
                                        </p:tgtEl>
                                        <p:attrNameLst>
                                          <p:attrName>style.visibility</p:attrName>
                                        </p:attrNameLst>
                                      </p:cBhvr>
                                      <p:to>
                                        <p:strVal val="visible"/>
                                      </p:to>
                                    </p:set>
                                    <p:animEffect transition="in" filter="blinds(horizontal)">
                                      <p:cBhvr>
                                        <p:cTn id="66" dur="500"/>
                                        <p:tgtEl>
                                          <p:spTgt spid="5">
                                            <p:txEl>
                                              <p:pRg st="5" end="5"/>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nodeType="clickEffect">
                                  <p:stCondLst>
                                    <p:cond delay="0"/>
                                  </p:stCondLst>
                                  <p:childTnLst>
                                    <p:set>
                                      <p:cBhvr>
                                        <p:cTn id="70" dur="1" fill="hold">
                                          <p:stCondLst>
                                            <p:cond delay="0"/>
                                          </p:stCondLst>
                                        </p:cTn>
                                        <p:tgtEl>
                                          <p:spTgt spid="5">
                                            <p:txEl>
                                              <p:pRg st="6" end="6"/>
                                            </p:txEl>
                                          </p:spTgt>
                                        </p:tgtEl>
                                        <p:attrNameLst>
                                          <p:attrName>style.visibility</p:attrName>
                                        </p:attrNameLst>
                                      </p:cBhvr>
                                      <p:to>
                                        <p:strVal val="visible"/>
                                      </p:to>
                                    </p:set>
                                    <p:animEffect transition="in" filter="blinds(horizontal)">
                                      <p:cBhvr>
                                        <p:cTn id="71" dur="500"/>
                                        <p:tgtEl>
                                          <p:spTgt spid="5">
                                            <p:txEl>
                                              <p:pRg st="6" end="6"/>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nodeType="clickEffect">
                                  <p:stCondLst>
                                    <p:cond delay="0"/>
                                  </p:stCondLst>
                                  <p:childTnLst>
                                    <p:set>
                                      <p:cBhvr>
                                        <p:cTn id="75" dur="1" fill="hold">
                                          <p:stCondLst>
                                            <p:cond delay="0"/>
                                          </p:stCondLst>
                                        </p:cTn>
                                        <p:tgtEl>
                                          <p:spTgt spid="5">
                                            <p:txEl>
                                              <p:pRg st="7" end="7"/>
                                            </p:txEl>
                                          </p:spTgt>
                                        </p:tgtEl>
                                        <p:attrNameLst>
                                          <p:attrName>style.visibility</p:attrName>
                                        </p:attrNameLst>
                                      </p:cBhvr>
                                      <p:to>
                                        <p:strVal val="visible"/>
                                      </p:to>
                                    </p:set>
                                    <p:animEffect transition="in" filter="blinds(horizontal)">
                                      <p:cBhvr>
                                        <p:cTn id="76"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4" grpId="2" animBg="1"/>
      <p:bldP spid="34" grpId="0" animBg="1"/>
      <p:bldP spid="26" grpId="0" animBg="1"/>
      <p:bldP spid="11" grpId="0"/>
      <p:bldP spid="11" grpId="1"/>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2"/>
          <p:cNvSpPr txBox="1">
            <a:spLocks noChangeArrowheads="1"/>
          </p:cNvSpPr>
          <p:nvPr/>
        </p:nvSpPr>
        <p:spPr bwMode="auto">
          <a:xfrm>
            <a:off x="2199483" y="2824572"/>
            <a:ext cx="4064705" cy="499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zh-CN" altLang="en-US" sz="2800" b="1" kern="100" dirty="0">
                <a:solidFill>
                  <a:schemeClr val="tx1">
                    <a:lumMod val="50000"/>
                    <a:lumOff val="50000"/>
                  </a:schemeClr>
                </a:solidFill>
                <a:latin typeface="方正兰亭超细黑简体" pitchFamily="2" charset="-122"/>
                <a:ea typeface="方正兰亭超细黑简体" pitchFamily="2" charset="-122"/>
                <a:cs typeface="Times New Roman" panose="02020603050405020304" pitchFamily="18" charset="0"/>
              </a:rPr>
              <a:t>目标群体调查分析</a:t>
            </a:r>
          </a:p>
        </p:txBody>
      </p:sp>
      <p:sp>
        <p:nvSpPr>
          <p:cNvPr id="26" name="文本框 12"/>
          <p:cNvSpPr txBox="1">
            <a:spLocks noChangeArrowheads="1"/>
          </p:cNvSpPr>
          <p:nvPr/>
        </p:nvSpPr>
        <p:spPr bwMode="auto">
          <a:xfrm>
            <a:off x="2448171" y="1096380"/>
            <a:ext cx="1007297" cy="1453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9000" dirty="0">
                <a:solidFill>
                  <a:schemeClr val="tx1">
                    <a:lumMod val="50000"/>
                    <a:lumOff val="50000"/>
                  </a:schemeClr>
                </a:solidFill>
                <a:latin typeface="AgencyFB" panose="02000806040000020003" pitchFamily="2" charset="0"/>
                <a:ea typeface="微软雅黑" panose="020B0503020204020204" pitchFamily="34" charset="-122"/>
              </a:rPr>
              <a:t>2</a:t>
            </a:r>
          </a:p>
        </p:txBody>
      </p:sp>
      <p:pic>
        <p:nvPicPr>
          <p:cNvPr id="9" name="图片 8"/>
          <p:cNvPicPr>
            <a:picLocks noChangeAspect="1"/>
          </p:cNvPicPr>
          <p:nvPr/>
        </p:nvPicPr>
        <p:blipFill>
          <a:blip r:embed="rId5" cstate="screen"/>
          <a:srcRect/>
          <a:stretch>
            <a:fillRect/>
          </a:stretch>
        </p:blipFill>
        <p:spPr>
          <a:xfrm flipH="1">
            <a:off x="6696236" y="505"/>
            <a:ext cx="2088232" cy="3040091"/>
          </a:xfrm>
          <a:prstGeom prst="rect">
            <a:avLst/>
          </a:prstGeom>
        </p:spPr>
      </p:pic>
      <p:sp>
        <p:nvSpPr>
          <p:cNvPr id="7" name="PA_文本框 6"/>
          <p:cNvSpPr txBox="1"/>
          <p:nvPr>
            <p:custDataLst>
              <p:tags r:id="rId1"/>
            </p:custDataLst>
          </p:nvPr>
        </p:nvSpPr>
        <p:spPr>
          <a:xfrm>
            <a:off x="467544" y="4372744"/>
            <a:ext cx="3852428" cy="368755"/>
          </a:xfrm>
          <a:prstGeom prst="rect">
            <a:avLst/>
          </a:prstGeom>
          <a:noFill/>
        </p:spPr>
        <p:txBody>
          <a:bodyPr wrap="square" rtlCol="0" anchor="ctr">
            <a:spAutoFit/>
          </a:bodyPr>
          <a:lstStyle/>
          <a:p>
            <a:pPr>
              <a:lnSpc>
                <a:spcPct val="120000"/>
              </a:lnSpc>
            </a:pPr>
            <a:r>
              <a:rPr lang="zh-CN" altLang="en-US" sz="1600" b="1" dirty="0">
                <a:latin typeface="等线" panose="02010600030101010101" pitchFamily="2" charset="-122"/>
                <a:ea typeface="等线" panose="02010600030101010101" pitchFamily="2" charset="-122"/>
              </a:rPr>
              <a:t>面向计算机领域的资讯集合小程序</a:t>
            </a:r>
            <a:endParaRPr lang="zh-CN" altLang="en-US" sz="1600" b="1" dirty="0">
              <a:solidFill>
                <a:schemeClr val="accent1"/>
              </a:solidFill>
              <a:latin typeface="等线" panose="02010600030101010101" pitchFamily="2" charset="-122"/>
              <a:ea typeface="等线" panose="02010600030101010101" pitchFamily="2" charset="-122"/>
            </a:endParaRPr>
          </a:p>
        </p:txBody>
      </p:sp>
      <p:sp>
        <p:nvSpPr>
          <p:cNvPr id="8" name="PA_半闭框 7"/>
          <p:cNvSpPr/>
          <p:nvPr>
            <p:custDataLst>
              <p:tags r:id="rId2"/>
            </p:custDataLst>
          </p:nvPr>
        </p:nvSpPr>
        <p:spPr>
          <a:xfrm rot="10800000" flipH="1">
            <a:off x="2303749" y="1830544"/>
            <a:ext cx="1296144" cy="720080"/>
          </a:xfrm>
          <a:prstGeom prst="halfFrame">
            <a:avLst>
              <a:gd name="adj1" fmla="val 889"/>
              <a:gd name="adj2" fmla="val 1333"/>
            </a:avLst>
          </a:prstGeom>
          <a:solidFill>
            <a:srgbClr val="6568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p:cTn id="13" dur="250" fill="hold"/>
                                        <p:tgtEl>
                                          <p:spTgt spid="26"/>
                                        </p:tgtEl>
                                        <p:attrNameLst>
                                          <p:attrName>ppt_w</p:attrName>
                                        </p:attrNameLst>
                                      </p:cBhvr>
                                      <p:tavLst>
                                        <p:tav tm="0">
                                          <p:val>
                                            <p:fltVal val="0"/>
                                          </p:val>
                                        </p:tav>
                                        <p:tav tm="100000">
                                          <p:val>
                                            <p:strVal val="#ppt_w"/>
                                          </p:val>
                                        </p:tav>
                                      </p:tavLst>
                                    </p:anim>
                                    <p:anim calcmode="lin" valueType="num">
                                      <p:cBhvr>
                                        <p:cTn id="14" dur="250" fill="hold"/>
                                        <p:tgtEl>
                                          <p:spTgt spid="26"/>
                                        </p:tgtEl>
                                        <p:attrNameLst>
                                          <p:attrName>ppt_h</p:attrName>
                                        </p:attrNameLst>
                                      </p:cBhvr>
                                      <p:tavLst>
                                        <p:tav tm="0">
                                          <p:val>
                                            <p:fltVal val="0"/>
                                          </p:val>
                                        </p:tav>
                                        <p:tav tm="100000">
                                          <p:val>
                                            <p:strVal val="#ppt_h"/>
                                          </p:val>
                                        </p:tav>
                                      </p:tavLst>
                                    </p:anim>
                                    <p:animEffect transition="in" filter="fade">
                                      <p:cBhvr>
                                        <p:cTn id="15" dur="250"/>
                                        <p:tgtEl>
                                          <p:spTgt spid="26"/>
                                        </p:tgtEl>
                                      </p:cBhvr>
                                    </p:animEffect>
                                  </p:childTnLst>
                                </p:cTn>
                              </p:par>
                            </p:childTnLst>
                          </p:cTn>
                        </p:par>
                        <p:par>
                          <p:cTn id="16" fill="hold">
                            <p:stCondLst>
                              <p:cond delay="1500"/>
                            </p:stCondLst>
                            <p:childTnLst>
                              <p:par>
                                <p:cTn id="17" presetID="6" presetClass="emph" presetSubtype="0" decel="100000" fill="hold" grpId="1" nodeType="afterEffect">
                                  <p:stCondLst>
                                    <p:cond delay="0"/>
                                  </p:stCondLst>
                                  <p:childTnLst>
                                    <p:animScale>
                                      <p:cBhvr>
                                        <p:cTn id="18" dur="250" fill="hold"/>
                                        <p:tgtEl>
                                          <p:spTgt spid="26"/>
                                        </p:tgtEl>
                                      </p:cBhvr>
                                      <p:by x="120000" y="120000"/>
                                    </p:animScale>
                                  </p:childTnLst>
                                </p:cTn>
                              </p:par>
                            </p:childTnLst>
                          </p:cTn>
                        </p:par>
                        <p:par>
                          <p:cTn id="19" fill="hold">
                            <p:stCondLst>
                              <p:cond delay="2000"/>
                            </p:stCondLst>
                            <p:childTnLst>
                              <p:par>
                                <p:cTn id="20" presetID="6" presetClass="emph" presetSubtype="0" decel="100000" fill="hold" grpId="2" nodeType="afterEffect">
                                  <p:stCondLst>
                                    <p:cond delay="0"/>
                                  </p:stCondLst>
                                  <p:childTnLst>
                                    <p:animScale>
                                      <p:cBhvr>
                                        <p:cTn id="21" dur="250" fill="hold"/>
                                        <p:tgtEl>
                                          <p:spTgt spid="26"/>
                                        </p:tgtEl>
                                      </p:cBhvr>
                                      <p:by x="83000" y="83000"/>
                                    </p:animScale>
                                  </p:childTnLst>
                                </p:cTn>
                              </p:par>
                            </p:childTnLst>
                          </p:cTn>
                        </p:par>
                        <p:par>
                          <p:cTn id="22" fill="hold">
                            <p:stCondLst>
                              <p:cond delay="2500"/>
                            </p:stCondLst>
                            <p:childTnLst>
                              <p:par>
                                <p:cTn id="23" presetID="53" presetClass="entr" presetSubtype="16"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par>
                          <p:cTn id="28" fill="hold">
                            <p:stCondLst>
                              <p:cond delay="3000"/>
                            </p:stCondLst>
                            <p:childTnLst>
                              <p:par>
                                <p:cTn id="29" presetID="35" presetClass="path" presetSubtype="0" accel="50000" decel="50000" fill="hold" grpId="1" nodeType="afterEffect">
                                  <p:stCondLst>
                                    <p:cond delay="0"/>
                                  </p:stCondLst>
                                  <p:childTnLst>
                                    <p:animMotion origin="layout" path="M 0 -4.07407E-6 L 0.34896 -4.07407E-6 " pathEditMode="relative" rAng="0" ptsTypes="AA">
                                      <p:cBhvr>
                                        <p:cTn id="30" dur="1000" spd="-100000" fill="hold"/>
                                        <p:tgtEl>
                                          <p:spTgt spid="15"/>
                                        </p:tgtEl>
                                        <p:attrNameLst>
                                          <p:attrName>ppt_x</p:attrName>
                                          <p:attrName>ppt_y</p:attrName>
                                        </p:attrNameLst>
                                      </p:cBhvr>
                                      <p:rCtr x="17448" y="0"/>
                                    </p:animMotion>
                                  </p:childTnLst>
                                </p:cTn>
                              </p:par>
                            </p:childTnLst>
                          </p:cTn>
                        </p:par>
                        <p:par>
                          <p:cTn id="31" fill="hold">
                            <p:stCondLst>
                              <p:cond delay="4000"/>
                            </p:stCondLst>
                            <p:childTnLst>
                              <p:par>
                                <p:cTn id="32" presetID="53" presetClass="entr" presetSubtype="16" fill="hold" grpId="0" nodeType="afterEffect">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cBhvr>
                                        <p:cTn id="34" dur="1000" fill="hold"/>
                                        <p:tgtEl>
                                          <p:spTgt spid="7"/>
                                        </p:tgtEl>
                                        <p:attrNameLst>
                                          <p:attrName>ppt_w</p:attrName>
                                        </p:attrNameLst>
                                      </p:cBhvr>
                                      <p:tavLst>
                                        <p:tav tm="0">
                                          <p:val>
                                            <p:fltVal val="0"/>
                                          </p:val>
                                        </p:tav>
                                        <p:tav tm="100000">
                                          <p:val>
                                            <p:strVal val="#ppt_w"/>
                                          </p:val>
                                        </p:tav>
                                      </p:tavLst>
                                    </p:anim>
                                    <p:anim calcmode="lin" valueType="num">
                                      <p:cBhvr>
                                        <p:cTn id="35" dur="1000" fill="hold"/>
                                        <p:tgtEl>
                                          <p:spTgt spid="7"/>
                                        </p:tgtEl>
                                        <p:attrNameLst>
                                          <p:attrName>ppt_h</p:attrName>
                                        </p:attrNameLst>
                                      </p:cBhvr>
                                      <p:tavLst>
                                        <p:tav tm="0">
                                          <p:val>
                                            <p:fltVal val="0"/>
                                          </p:val>
                                        </p:tav>
                                        <p:tav tm="100000">
                                          <p:val>
                                            <p:strVal val="#ppt_h"/>
                                          </p:val>
                                        </p:tav>
                                      </p:tavLst>
                                    </p:anim>
                                    <p:animEffect transition="in" filter="fade">
                                      <p:cBhvr>
                                        <p:cTn id="36" dur="1000"/>
                                        <p:tgtEl>
                                          <p:spTgt spid="7"/>
                                        </p:tgtEl>
                                      </p:cBhvr>
                                    </p:animEffect>
                                  </p:childTnLst>
                                </p:cTn>
                              </p:par>
                            </p:childTnLst>
                          </p:cTn>
                        </p:par>
                        <p:par>
                          <p:cTn id="37" fill="hold">
                            <p:stCondLst>
                              <p:cond delay="5000"/>
                            </p:stCondLst>
                            <p:childTnLst>
                              <p:par>
                                <p:cTn id="38" presetID="2" presetClass="entr" presetSubtype="8" fill="hold" grpId="0" nodeType="afterEffect">
                                  <p:stCondLst>
                                    <p:cond delay="0"/>
                                  </p:stCondLst>
                                  <p:childTnLst>
                                    <p:set>
                                      <p:cBhvr>
                                        <p:cTn id="39" dur="1" fill="hold">
                                          <p:stCondLst>
                                            <p:cond delay="0"/>
                                          </p:stCondLst>
                                        </p:cTn>
                                        <p:tgtEl>
                                          <p:spTgt spid="8"/>
                                        </p:tgtEl>
                                        <p:attrNameLst>
                                          <p:attrName>style.visibility</p:attrName>
                                        </p:attrNameLst>
                                      </p:cBhvr>
                                      <p:to>
                                        <p:strVal val="visible"/>
                                      </p:to>
                                    </p:set>
                                    <p:anim calcmode="lin" valueType="num">
                                      <p:cBhvr additive="base">
                                        <p:cTn id="40" dur="2000" fill="hold"/>
                                        <p:tgtEl>
                                          <p:spTgt spid="8"/>
                                        </p:tgtEl>
                                        <p:attrNameLst>
                                          <p:attrName>ppt_x</p:attrName>
                                        </p:attrNameLst>
                                      </p:cBhvr>
                                      <p:tavLst>
                                        <p:tav tm="0">
                                          <p:val>
                                            <p:strVal val="0-#ppt_w/2"/>
                                          </p:val>
                                        </p:tav>
                                        <p:tav tm="100000">
                                          <p:val>
                                            <p:strVal val="#ppt_x"/>
                                          </p:val>
                                        </p:tav>
                                      </p:tavLst>
                                    </p:anim>
                                    <p:anim calcmode="lin" valueType="num">
                                      <p:cBhvr additive="base">
                                        <p:cTn id="41" dur="2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26" grpId="0"/>
      <p:bldP spid="26" grpId="1"/>
      <p:bldP spid="26" grpId="2"/>
      <p:bldP spid="7" grpId="0"/>
      <p:bldP spid="8" grpId="0" bldLvl="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010"/>
          <p:cNvGrpSpPr/>
          <p:nvPr/>
        </p:nvGrpSpPr>
        <p:grpSpPr>
          <a:xfrm>
            <a:off x="1115616" y="988368"/>
            <a:ext cx="1303212" cy="3442326"/>
            <a:chOff x="-259142" y="-15"/>
            <a:chExt cx="3475418" cy="9176703"/>
          </a:xfrm>
        </p:grpSpPr>
        <p:sp>
          <p:nvSpPr>
            <p:cNvPr id="2003" name="Shape 2003"/>
            <p:cNvSpPr/>
            <p:nvPr/>
          </p:nvSpPr>
          <p:spPr>
            <a:xfrm flipV="1">
              <a:off x="1449306" y="2818308"/>
              <a:ext cx="2" cy="3702985"/>
            </a:xfrm>
            <a:prstGeom prst="line">
              <a:avLst/>
            </a:prstGeom>
            <a:noFill/>
            <a:ln w="12700" cap="flat">
              <a:solidFill>
                <a:schemeClr val="bg1">
                  <a:lumMod val="65000"/>
                </a:schemeClr>
              </a:solidFill>
              <a:prstDash val="solid"/>
              <a:miter lim="400000"/>
            </a:ln>
            <a:effectLst/>
          </p:spPr>
          <p:txBody>
            <a:bodyPr wrap="square" lIns="24108" tIns="24108" rIns="24108" bIns="24108" numCol="1" anchor="t">
              <a:noAutofit/>
            </a:bodyPr>
            <a:lstStyle/>
            <a:p>
              <a:pPr defTabSz="171458">
                <a:defRPr sz="1200">
                  <a:latin typeface="Helvetica"/>
                  <a:ea typeface="Helvetica"/>
                  <a:cs typeface="Helvetica"/>
                  <a:sym typeface="Helvetica"/>
                </a:defRPr>
              </a:pPr>
              <a:endParaRPr sz="6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004" name="Shape 2004"/>
            <p:cNvSpPr/>
            <p:nvPr/>
          </p:nvSpPr>
          <p:spPr>
            <a:xfrm>
              <a:off x="518981" y="-15"/>
              <a:ext cx="1860633" cy="2767337"/>
            </a:xfrm>
            <a:custGeom>
              <a:avLst/>
              <a:gdLst/>
              <a:ahLst/>
              <a:cxnLst>
                <a:cxn ang="0">
                  <a:pos x="wd2" y="hd2"/>
                </a:cxn>
                <a:cxn ang="5400000">
                  <a:pos x="wd2" y="hd2"/>
                </a:cxn>
                <a:cxn ang="10800000">
                  <a:pos x="wd2" y="hd2"/>
                </a:cxn>
                <a:cxn ang="16200000">
                  <a:pos x="wd2" y="hd2"/>
                </a:cxn>
              </a:cxnLst>
              <a:rect l="0" t="0" r="r" b="b"/>
              <a:pathLst>
                <a:path w="15896" h="21205" extrusionOk="0">
                  <a:moveTo>
                    <a:pt x="2854" y="12646"/>
                  </a:moveTo>
                  <a:cubicBezTo>
                    <a:pt x="-3017" y="8196"/>
                    <a:pt x="814" y="-395"/>
                    <a:pt x="8487" y="14"/>
                  </a:cubicBezTo>
                  <a:cubicBezTo>
                    <a:pt x="15753" y="401"/>
                    <a:pt x="18583" y="8670"/>
                    <a:pt x="12811" y="12646"/>
                  </a:cubicBezTo>
                  <a:cubicBezTo>
                    <a:pt x="11676" y="13847"/>
                    <a:pt x="10699" y="15161"/>
                    <a:pt x="9899" y="16561"/>
                  </a:cubicBezTo>
                  <a:cubicBezTo>
                    <a:pt x="9059" y="18035"/>
                    <a:pt x="8420" y="19594"/>
                    <a:pt x="7997" y="21205"/>
                  </a:cubicBezTo>
                  <a:cubicBezTo>
                    <a:pt x="7500" y="19575"/>
                    <a:pt x="6791" y="18002"/>
                    <a:pt x="5884" y="16520"/>
                  </a:cubicBezTo>
                  <a:cubicBezTo>
                    <a:pt x="5036" y="15133"/>
                    <a:pt x="4019" y="13834"/>
                    <a:pt x="2854" y="12646"/>
                  </a:cubicBezTo>
                  <a:close/>
                </a:path>
              </a:pathLst>
            </a:custGeom>
            <a:solidFill>
              <a:schemeClr val="accent1"/>
            </a:solidFill>
            <a:ln w="12700" cap="flat">
              <a:noFill/>
              <a:miter lim="400000"/>
            </a:ln>
            <a:effectLst/>
          </p:spPr>
          <p:txBody>
            <a:bodyPr wrap="square" lIns="0" tIns="0" rIns="0" bIns="0" numCol="1" anchor="ctr">
              <a:noAutofit/>
            </a:bodyPr>
            <a:lstStyle/>
            <a:p>
              <a:pPr lvl="0">
                <a:lnSpc>
                  <a:spcPct val="120000"/>
                </a:lnSpc>
                <a:defRPr sz="3200"/>
              </a:pPr>
              <a:endParaRPr sz="2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05" name="Shape 2005"/>
            <p:cNvSpPr/>
            <p:nvPr/>
          </p:nvSpPr>
          <p:spPr>
            <a:xfrm>
              <a:off x="895303" y="328849"/>
              <a:ext cx="1107961" cy="1497578"/>
            </a:xfrm>
            <a:custGeom>
              <a:avLst/>
              <a:gdLst/>
              <a:ahLst/>
              <a:cxnLst>
                <a:cxn ang="0">
                  <a:pos x="wd2" y="hd2"/>
                </a:cxn>
                <a:cxn ang="5400000">
                  <a:pos x="wd2" y="hd2"/>
                </a:cxn>
                <a:cxn ang="10800000">
                  <a:pos x="wd2" y="hd2"/>
                </a:cxn>
                <a:cxn ang="16200000">
                  <a:pos x="wd2" y="hd2"/>
                </a:cxn>
              </a:cxnLst>
              <a:rect l="0" t="0" r="r" b="b"/>
              <a:pathLst>
                <a:path w="16006" h="21047" extrusionOk="0">
                  <a:moveTo>
                    <a:pt x="13128" y="13601"/>
                  </a:moveTo>
                  <a:cubicBezTo>
                    <a:pt x="18599" y="9205"/>
                    <a:pt x="15792" y="564"/>
                    <a:pt x="8717" y="26"/>
                  </a:cubicBezTo>
                  <a:cubicBezTo>
                    <a:pt x="1098" y="-553"/>
                    <a:pt x="-3001" y="8540"/>
                    <a:pt x="2598" y="13601"/>
                  </a:cubicBezTo>
                  <a:lnTo>
                    <a:pt x="8213" y="21047"/>
                  </a:lnTo>
                  <a:lnTo>
                    <a:pt x="13128" y="13601"/>
                  </a:lnTo>
                  <a:close/>
                </a:path>
              </a:pathLst>
            </a:custGeom>
            <a:solidFill>
              <a:schemeClr val="bg1">
                <a:lumMod val="95000"/>
              </a:schemeClr>
            </a:solidFill>
            <a:ln w="12700" cap="flat">
              <a:noFill/>
              <a:miter lim="400000"/>
            </a:ln>
            <a:effectLst/>
          </p:spPr>
          <p:txBody>
            <a:bodyPr wrap="square" lIns="0" tIns="0" rIns="0" bIns="0" numCol="1" anchor="ctr">
              <a:noAutofit/>
            </a:bodyPr>
            <a:lstStyle/>
            <a:p>
              <a:pPr lvl="0">
                <a:lnSpc>
                  <a:spcPct val="120000"/>
                </a:lnSpc>
                <a:defRPr sz="3200"/>
              </a:pPr>
              <a:endParaRPr sz="2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06" name="Shape 2006"/>
            <p:cNvSpPr/>
            <p:nvPr/>
          </p:nvSpPr>
          <p:spPr>
            <a:xfrm>
              <a:off x="1315248" y="2723469"/>
              <a:ext cx="268106" cy="26810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lumMod val="65000"/>
              </a:schemeClr>
            </a:solidFill>
            <a:ln w="12700" cap="flat">
              <a:noFill/>
              <a:miter lim="400000"/>
            </a:ln>
            <a:effectLst/>
          </p:spPr>
          <p:txBody>
            <a:bodyPr wrap="square" lIns="0" tIns="0" rIns="0" bIns="0" numCol="1" anchor="ctr">
              <a:noAutofit/>
            </a:bodyPr>
            <a:lstStyle/>
            <a:p>
              <a:pPr lvl="0">
                <a:lnSpc>
                  <a:spcPct val="120000"/>
                </a:lnSpc>
                <a:defRPr sz="3200"/>
              </a:pPr>
              <a:endParaRPr sz="2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07" name="Shape 2007"/>
            <p:cNvSpPr/>
            <p:nvPr/>
          </p:nvSpPr>
          <p:spPr>
            <a:xfrm>
              <a:off x="672873" y="6618806"/>
              <a:ext cx="1641563" cy="53980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7500">
                  <a:solidFill>
                    <a:srgbClr val="4A5E6C"/>
                  </a:solidFill>
                  <a:latin typeface="FontAwesome"/>
                  <a:ea typeface="FontAwesome"/>
                  <a:cs typeface="FontAwesome"/>
                  <a:sym typeface="FontAwesome"/>
                </a:defRPr>
              </a:lvl1pPr>
            </a:lstStyle>
            <a:p>
              <a:pPr lvl="0">
                <a:lnSpc>
                  <a:spcPct val="120000"/>
                </a:lnSpc>
                <a:defRPr sz="1800">
                  <a:solidFill>
                    <a:srgbClr val="000000"/>
                  </a:solidFill>
                </a:defRPr>
              </a:pPr>
              <a:r>
                <a:rPr lang="zh-CN" altLang="en-US"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调查方式</a:t>
              </a:r>
              <a:endParaRPr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08" name="Shape 2008"/>
            <p:cNvSpPr/>
            <p:nvPr/>
          </p:nvSpPr>
          <p:spPr>
            <a:xfrm>
              <a:off x="-259142" y="7207525"/>
              <a:ext cx="3475418" cy="196916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defTabSz="457200">
                <a:defRPr sz="1800">
                  <a:solidFill>
                    <a:srgbClr val="828589"/>
                  </a:solidFill>
                  <a:latin typeface="STIXGeneral-Bold"/>
                  <a:ea typeface="STIXGeneral-Bold"/>
                  <a:cs typeface="STIXGeneral-Bold"/>
                  <a:sym typeface="STIXGeneral-Bold"/>
                </a:defRPr>
              </a:lvl1pPr>
            </a:lstStyle>
            <a:p>
              <a:pPr algn="ctr" defTabSz="685829" fontAlgn="auto">
                <a:lnSpc>
                  <a:spcPct val="120000"/>
                </a:lnSpc>
                <a:spcBef>
                  <a:spcPts val="0"/>
                </a:spcBef>
                <a:spcAft>
                  <a:spcPts val="0"/>
                </a:spcAft>
                <a:defRPr/>
              </a:pPr>
              <a:r>
                <a:rPr lang="zh-CN" altLang="en-US" sz="1000" b="1" kern="0" dirty="0">
                  <a:solidFill>
                    <a:schemeClr val="tx1"/>
                  </a:solidFill>
                  <a:latin typeface="Arial" panose="020B0604020202020204" pitchFamily="34" charset="0"/>
                  <a:ea typeface="微软雅黑" panose="020B0503020204020204" pitchFamily="34" charset="-122"/>
                  <a:cs typeface="+mn-cs"/>
                  <a:sym typeface="Arial" panose="020B0604020202020204" pitchFamily="34" charset="0"/>
                </a:rPr>
                <a:t>采用问卷星的问卷调查，</a:t>
              </a:r>
              <a:endParaRPr lang="en-US" altLang="zh-CN" sz="1000" b="1" kern="0" dirty="0">
                <a:solidFill>
                  <a:schemeClr val="tx1"/>
                </a:solidFill>
                <a:latin typeface="Arial" panose="020B0604020202020204" pitchFamily="34" charset="0"/>
                <a:ea typeface="微软雅黑" panose="020B0503020204020204" pitchFamily="34" charset="-122"/>
                <a:cs typeface="+mn-cs"/>
                <a:sym typeface="Arial" panose="020B0604020202020204" pitchFamily="34" charset="0"/>
              </a:endParaRPr>
            </a:p>
            <a:p>
              <a:pPr algn="ctr" defTabSz="685829" fontAlgn="auto">
                <a:lnSpc>
                  <a:spcPct val="120000"/>
                </a:lnSpc>
                <a:spcBef>
                  <a:spcPts val="0"/>
                </a:spcBef>
                <a:spcAft>
                  <a:spcPts val="0"/>
                </a:spcAft>
                <a:defRPr/>
              </a:pPr>
              <a:r>
                <a:rPr lang="zh-CN" altLang="en-US" sz="1000" b="1" kern="0" dirty="0">
                  <a:solidFill>
                    <a:schemeClr val="tx1"/>
                  </a:solidFill>
                  <a:latin typeface="Arial" panose="020B0604020202020204" pitchFamily="34" charset="0"/>
                  <a:ea typeface="微软雅黑" panose="020B0503020204020204" pitchFamily="34" charset="-122"/>
                  <a:cs typeface="+mn-cs"/>
                  <a:sym typeface="Arial" panose="020B0604020202020204" pitchFamily="34" charset="0"/>
                </a:rPr>
                <a:t>问卷星可以对调查结果生成报告</a:t>
              </a:r>
              <a:endParaRPr lang="en-US" altLang="zh-CN" sz="1000" b="1" kern="0" dirty="0">
                <a:solidFill>
                  <a:schemeClr val="tx1"/>
                </a:solidFill>
                <a:latin typeface="Arial" panose="020B0604020202020204" pitchFamily="34" charset="0"/>
                <a:ea typeface="微软雅黑" panose="020B0503020204020204" pitchFamily="34" charset="-122"/>
                <a:cs typeface="+mn-cs"/>
                <a:sym typeface="Arial" panose="020B0604020202020204" pitchFamily="34" charset="0"/>
              </a:endParaRPr>
            </a:p>
            <a:p>
              <a:pPr algn="ctr" defTabSz="685829" fontAlgn="auto">
                <a:lnSpc>
                  <a:spcPct val="120000"/>
                </a:lnSpc>
                <a:spcBef>
                  <a:spcPts val="0"/>
                </a:spcBef>
                <a:spcAft>
                  <a:spcPts val="0"/>
                </a:spcAft>
                <a:defRPr/>
              </a:pPr>
              <a:r>
                <a:rPr lang="zh-CN" altLang="en-US" sz="1000" b="1" kern="0" dirty="0">
                  <a:solidFill>
                    <a:schemeClr val="tx1"/>
                  </a:solidFill>
                  <a:latin typeface="Arial" panose="020B0604020202020204" pitchFamily="34" charset="0"/>
                  <a:ea typeface="微软雅黑" panose="020B0503020204020204" pitchFamily="34" charset="-122"/>
                  <a:cs typeface="+mn-cs"/>
                  <a:sym typeface="Arial" panose="020B0604020202020204" pitchFamily="34" charset="0"/>
                </a:rPr>
                <a:t>便于组内成员的分析</a:t>
              </a:r>
              <a:endParaRPr sz="1000" b="1" kern="0" dirty="0">
                <a:solidFill>
                  <a:schemeClr val="tx1"/>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009" name="Shape 2009"/>
            <p:cNvSpPr/>
            <p:nvPr/>
          </p:nvSpPr>
          <p:spPr>
            <a:xfrm>
              <a:off x="1315248" y="759053"/>
              <a:ext cx="268106" cy="26810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0" tIns="0" rIns="0" bIns="0" numCol="1" anchor="ctr">
              <a:noAutofit/>
            </a:bodyPr>
            <a:lstStyle/>
            <a:p>
              <a:pPr lvl="0">
                <a:lnSpc>
                  <a:spcPct val="120000"/>
                </a:lnSpc>
                <a:defRPr sz="3200"/>
              </a:pPr>
              <a:endParaRPr sz="2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 name="Group 2034"/>
          <p:cNvGrpSpPr/>
          <p:nvPr/>
        </p:nvGrpSpPr>
        <p:grpSpPr>
          <a:xfrm>
            <a:off x="3478570" y="1168388"/>
            <a:ext cx="1921522" cy="2752031"/>
            <a:chOff x="-403774" y="0"/>
            <a:chExt cx="3693521" cy="5352137"/>
          </a:xfrm>
        </p:grpSpPr>
        <p:sp>
          <p:nvSpPr>
            <p:cNvPr id="2027" name="Shape 2027"/>
            <p:cNvSpPr/>
            <p:nvPr/>
          </p:nvSpPr>
          <p:spPr>
            <a:xfrm>
              <a:off x="523115" y="0"/>
              <a:ext cx="1860634" cy="2767336"/>
            </a:xfrm>
            <a:custGeom>
              <a:avLst/>
              <a:gdLst/>
              <a:ahLst/>
              <a:cxnLst>
                <a:cxn ang="0">
                  <a:pos x="wd2" y="hd2"/>
                </a:cxn>
                <a:cxn ang="5400000">
                  <a:pos x="wd2" y="hd2"/>
                </a:cxn>
                <a:cxn ang="10800000">
                  <a:pos x="wd2" y="hd2"/>
                </a:cxn>
                <a:cxn ang="16200000">
                  <a:pos x="wd2" y="hd2"/>
                </a:cxn>
              </a:cxnLst>
              <a:rect l="0" t="0" r="r" b="b"/>
              <a:pathLst>
                <a:path w="15896" h="21205" extrusionOk="0">
                  <a:moveTo>
                    <a:pt x="2854" y="12646"/>
                  </a:moveTo>
                  <a:cubicBezTo>
                    <a:pt x="-3017" y="8196"/>
                    <a:pt x="814" y="-395"/>
                    <a:pt x="8487" y="14"/>
                  </a:cubicBezTo>
                  <a:cubicBezTo>
                    <a:pt x="15753" y="401"/>
                    <a:pt x="18583" y="8670"/>
                    <a:pt x="12811" y="12646"/>
                  </a:cubicBezTo>
                  <a:cubicBezTo>
                    <a:pt x="11676" y="13847"/>
                    <a:pt x="10699" y="15161"/>
                    <a:pt x="9899" y="16561"/>
                  </a:cubicBezTo>
                  <a:cubicBezTo>
                    <a:pt x="9059" y="18035"/>
                    <a:pt x="8420" y="19594"/>
                    <a:pt x="7997" y="21205"/>
                  </a:cubicBezTo>
                  <a:cubicBezTo>
                    <a:pt x="7500" y="19575"/>
                    <a:pt x="6791" y="18002"/>
                    <a:pt x="5884" y="16520"/>
                  </a:cubicBezTo>
                  <a:cubicBezTo>
                    <a:pt x="5036" y="15133"/>
                    <a:pt x="4019" y="13834"/>
                    <a:pt x="2854" y="12646"/>
                  </a:cubicBezTo>
                  <a:close/>
                </a:path>
              </a:pathLst>
            </a:custGeom>
            <a:solidFill>
              <a:schemeClr val="accent4"/>
            </a:solidFill>
            <a:ln w="12700" cap="flat">
              <a:noFill/>
              <a:miter lim="400000"/>
            </a:ln>
            <a:effectLst/>
          </p:spPr>
          <p:txBody>
            <a:bodyPr wrap="square" lIns="0" tIns="0" rIns="0" bIns="0" numCol="1" anchor="ctr">
              <a:noAutofit/>
            </a:bodyPr>
            <a:lstStyle/>
            <a:p>
              <a:pPr lvl="0">
                <a:lnSpc>
                  <a:spcPct val="120000"/>
                </a:lnSpc>
                <a:defRPr sz="3200"/>
              </a:pPr>
              <a:endParaRPr sz="2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28" name="Shape 2028"/>
            <p:cNvSpPr/>
            <p:nvPr/>
          </p:nvSpPr>
          <p:spPr>
            <a:xfrm>
              <a:off x="899437" y="328863"/>
              <a:ext cx="1107962" cy="1497578"/>
            </a:xfrm>
            <a:custGeom>
              <a:avLst/>
              <a:gdLst/>
              <a:ahLst/>
              <a:cxnLst>
                <a:cxn ang="0">
                  <a:pos x="wd2" y="hd2"/>
                </a:cxn>
                <a:cxn ang="5400000">
                  <a:pos x="wd2" y="hd2"/>
                </a:cxn>
                <a:cxn ang="10800000">
                  <a:pos x="wd2" y="hd2"/>
                </a:cxn>
                <a:cxn ang="16200000">
                  <a:pos x="wd2" y="hd2"/>
                </a:cxn>
              </a:cxnLst>
              <a:rect l="0" t="0" r="r" b="b"/>
              <a:pathLst>
                <a:path w="16006" h="21047" extrusionOk="0">
                  <a:moveTo>
                    <a:pt x="13128" y="13601"/>
                  </a:moveTo>
                  <a:cubicBezTo>
                    <a:pt x="18599" y="9205"/>
                    <a:pt x="15792" y="564"/>
                    <a:pt x="8717" y="26"/>
                  </a:cubicBezTo>
                  <a:cubicBezTo>
                    <a:pt x="1098" y="-553"/>
                    <a:pt x="-3001" y="8540"/>
                    <a:pt x="2598" y="13601"/>
                  </a:cubicBezTo>
                  <a:lnTo>
                    <a:pt x="8213" y="21047"/>
                  </a:lnTo>
                  <a:lnTo>
                    <a:pt x="13128" y="13601"/>
                  </a:lnTo>
                  <a:close/>
                </a:path>
              </a:pathLst>
            </a:custGeom>
            <a:solidFill>
              <a:schemeClr val="bg1">
                <a:lumMod val="95000"/>
              </a:schemeClr>
            </a:solidFill>
            <a:ln w="12700" cap="flat">
              <a:noFill/>
              <a:miter lim="400000"/>
            </a:ln>
            <a:effectLst/>
          </p:spPr>
          <p:txBody>
            <a:bodyPr wrap="square" lIns="0" tIns="0" rIns="0" bIns="0" numCol="1" anchor="ctr">
              <a:noAutofit/>
            </a:bodyPr>
            <a:lstStyle/>
            <a:p>
              <a:pPr lvl="0">
                <a:lnSpc>
                  <a:spcPct val="120000"/>
                </a:lnSpc>
                <a:defRPr sz="3200"/>
              </a:pPr>
              <a:endParaRPr sz="2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29" name="Shape 2029"/>
            <p:cNvSpPr/>
            <p:nvPr/>
          </p:nvSpPr>
          <p:spPr>
            <a:xfrm>
              <a:off x="1319399" y="2747249"/>
              <a:ext cx="268106" cy="268107"/>
            </a:xfrm>
            <a:custGeom>
              <a:avLst/>
              <a:gdLst/>
              <a:ahLst/>
              <a:cxnLst>
                <a:cxn ang="0">
                  <a:pos x="wd2" y="hd2"/>
                </a:cxn>
                <a:cxn ang="5400000">
                  <a:pos x="wd2" y="hd2"/>
                </a:cxn>
                <a:cxn ang="10800000">
                  <a:pos x="wd2" y="hd2"/>
                </a:cxn>
                <a:cxn ang="16200000">
                  <a:pos x="wd2" y="hd2"/>
                </a:cxn>
              </a:cxnLst>
              <a:rect l="0" t="0" r="r" b="b"/>
              <a:pathLst>
                <a:path w="19678"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lumMod val="65000"/>
              </a:schemeClr>
            </a:solidFill>
            <a:ln w="12700" cap="flat">
              <a:noFill/>
              <a:miter lim="400000"/>
            </a:ln>
            <a:effectLst/>
          </p:spPr>
          <p:txBody>
            <a:bodyPr wrap="square" lIns="0" tIns="0" rIns="0" bIns="0" numCol="1" anchor="ctr">
              <a:noAutofit/>
            </a:bodyPr>
            <a:lstStyle/>
            <a:p>
              <a:pPr lvl="0">
                <a:lnSpc>
                  <a:spcPct val="120000"/>
                </a:lnSpc>
                <a:defRPr sz="3200"/>
              </a:pPr>
              <a:endParaRPr sz="2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30" name="Shape 2030"/>
            <p:cNvSpPr/>
            <p:nvPr/>
          </p:nvSpPr>
          <p:spPr>
            <a:xfrm>
              <a:off x="-403774" y="4761388"/>
              <a:ext cx="3693521" cy="59074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7500">
                  <a:solidFill>
                    <a:srgbClr val="809D2C"/>
                  </a:solidFill>
                  <a:latin typeface="FontAwesome"/>
                  <a:ea typeface="FontAwesome"/>
                  <a:cs typeface="FontAwesome"/>
                  <a:sym typeface="FontAwesome"/>
                </a:defRPr>
              </a:lvl1pPr>
            </a:lstStyle>
            <a:p>
              <a:pPr algn="ctr">
                <a:lnSpc>
                  <a:spcPct val="120000"/>
                </a:lnSpc>
                <a:defRPr sz="1800">
                  <a:solidFill>
                    <a:srgbClr val="000000"/>
                  </a:solidFill>
                </a:defRPr>
              </a:pPr>
              <a:r>
                <a:rPr lang="zh-CN" altLang="en-US"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调查选定的目标群体</a:t>
              </a:r>
              <a:endParaRPr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31" name="Shape 2031"/>
            <p:cNvSpPr/>
            <p:nvPr/>
          </p:nvSpPr>
          <p:spPr>
            <a:xfrm flipH="1" flipV="1">
              <a:off x="1453460" y="2990855"/>
              <a:ext cx="5365" cy="1684527"/>
            </a:xfrm>
            <a:prstGeom prst="line">
              <a:avLst/>
            </a:prstGeom>
            <a:noFill/>
            <a:ln w="12700" cap="flat">
              <a:solidFill>
                <a:schemeClr val="bg1">
                  <a:lumMod val="65000"/>
                </a:schemeClr>
              </a:solidFill>
              <a:prstDash val="solid"/>
              <a:miter lim="400000"/>
            </a:ln>
            <a:effectLst/>
          </p:spPr>
          <p:txBody>
            <a:bodyPr wrap="square" lIns="24108" tIns="24108" rIns="24108" bIns="24108" numCol="1" anchor="t">
              <a:noAutofit/>
            </a:bodyPr>
            <a:lstStyle/>
            <a:p>
              <a:pPr defTabSz="171458">
                <a:defRPr sz="1200">
                  <a:latin typeface="Helvetica"/>
                  <a:ea typeface="Helvetica"/>
                  <a:cs typeface="Helvetica"/>
                  <a:sym typeface="Helvetica"/>
                </a:defRPr>
              </a:pPr>
              <a:endParaRPr sz="6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033" name="Shape 2033"/>
            <p:cNvSpPr/>
            <p:nvPr/>
          </p:nvSpPr>
          <p:spPr>
            <a:xfrm>
              <a:off x="1324773" y="812771"/>
              <a:ext cx="268106" cy="268106"/>
            </a:xfrm>
            <a:custGeom>
              <a:avLst/>
              <a:gdLst/>
              <a:ahLst/>
              <a:cxnLst>
                <a:cxn ang="0">
                  <a:pos x="wd2" y="hd2"/>
                </a:cxn>
                <a:cxn ang="5400000">
                  <a:pos x="wd2" y="hd2"/>
                </a:cxn>
                <a:cxn ang="10800000">
                  <a:pos x="wd2" y="hd2"/>
                </a:cxn>
                <a:cxn ang="16200000">
                  <a:pos x="wd2" y="hd2"/>
                </a:cxn>
              </a:cxnLst>
              <a:rect l="0" t="0" r="r" b="b"/>
              <a:pathLst>
                <a:path w="19678"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4"/>
            </a:solidFill>
            <a:ln w="12700" cap="flat">
              <a:noFill/>
              <a:miter lim="400000"/>
            </a:ln>
            <a:effectLst/>
          </p:spPr>
          <p:txBody>
            <a:bodyPr wrap="square" lIns="0" tIns="0" rIns="0" bIns="0" numCol="1" anchor="ctr">
              <a:noAutofit/>
            </a:bodyPr>
            <a:lstStyle/>
            <a:p>
              <a:pPr lvl="0">
                <a:lnSpc>
                  <a:spcPct val="120000"/>
                </a:lnSpc>
                <a:defRPr sz="3200"/>
              </a:pPr>
              <a:endParaRPr sz="2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 name="Group 2042"/>
          <p:cNvGrpSpPr/>
          <p:nvPr/>
        </p:nvGrpSpPr>
        <p:grpSpPr>
          <a:xfrm>
            <a:off x="6756353" y="1060376"/>
            <a:ext cx="697700" cy="2694870"/>
            <a:chOff x="544381" y="0"/>
            <a:chExt cx="1860634" cy="7184100"/>
          </a:xfrm>
        </p:grpSpPr>
        <p:sp>
          <p:nvSpPr>
            <p:cNvPr id="2035" name="Shape 2035"/>
            <p:cNvSpPr/>
            <p:nvPr/>
          </p:nvSpPr>
          <p:spPr>
            <a:xfrm flipV="1">
              <a:off x="1468347" y="2825143"/>
              <a:ext cx="2" cy="3702986"/>
            </a:xfrm>
            <a:prstGeom prst="line">
              <a:avLst/>
            </a:prstGeom>
            <a:noFill/>
            <a:ln w="12700" cap="flat">
              <a:solidFill>
                <a:schemeClr val="bg1">
                  <a:lumMod val="65000"/>
                </a:schemeClr>
              </a:solidFill>
              <a:prstDash val="solid"/>
              <a:miter lim="400000"/>
            </a:ln>
            <a:effectLst/>
          </p:spPr>
          <p:txBody>
            <a:bodyPr wrap="square" lIns="24108" tIns="24108" rIns="24108" bIns="24108" numCol="1" anchor="t">
              <a:noAutofit/>
            </a:bodyPr>
            <a:lstStyle/>
            <a:p>
              <a:pPr defTabSz="171458">
                <a:defRPr sz="1200">
                  <a:latin typeface="Helvetica"/>
                  <a:ea typeface="Helvetica"/>
                  <a:cs typeface="Helvetica"/>
                  <a:sym typeface="Helvetica"/>
                </a:defRPr>
              </a:pPr>
              <a:endParaRPr sz="6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036" name="Shape 2036"/>
            <p:cNvSpPr/>
            <p:nvPr/>
          </p:nvSpPr>
          <p:spPr>
            <a:xfrm>
              <a:off x="544381" y="0"/>
              <a:ext cx="1860634" cy="2767336"/>
            </a:xfrm>
            <a:custGeom>
              <a:avLst/>
              <a:gdLst/>
              <a:ahLst/>
              <a:cxnLst>
                <a:cxn ang="0">
                  <a:pos x="wd2" y="hd2"/>
                </a:cxn>
                <a:cxn ang="5400000">
                  <a:pos x="wd2" y="hd2"/>
                </a:cxn>
                <a:cxn ang="10800000">
                  <a:pos x="wd2" y="hd2"/>
                </a:cxn>
                <a:cxn ang="16200000">
                  <a:pos x="wd2" y="hd2"/>
                </a:cxn>
              </a:cxnLst>
              <a:rect l="0" t="0" r="r" b="b"/>
              <a:pathLst>
                <a:path w="15896" h="21205" extrusionOk="0">
                  <a:moveTo>
                    <a:pt x="2854" y="12646"/>
                  </a:moveTo>
                  <a:cubicBezTo>
                    <a:pt x="-3017" y="8196"/>
                    <a:pt x="814" y="-395"/>
                    <a:pt x="8487" y="14"/>
                  </a:cubicBezTo>
                  <a:cubicBezTo>
                    <a:pt x="15753" y="401"/>
                    <a:pt x="18583" y="8670"/>
                    <a:pt x="12811" y="12646"/>
                  </a:cubicBezTo>
                  <a:cubicBezTo>
                    <a:pt x="11676" y="13847"/>
                    <a:pt x="10699" y="15161"/>
                    <a:pt x="9899" y="16561"/>
                  </a:cubicBezTo>
                  <a:cubicBezTo>
                    <a:pt x="9059" y="18035"/>
                    <a:pt x="8420" y="19594"/>
                    <a:pt x="7997" y="21205"/>
                  </a:cubicBezTo>
                  <a:cubicBezTo>
                    <a:pt x="7500" y="19575"/>
                    <a:pt x="6791" y="18002"/>
                    <a:pt x="5884" y="16520"/>
                  </a:cubicBezTo>
                  <a:cubicBezTo>
                    <a:pt x="5036" y="15133"/>
                    <a:pt x="4019" y="13834"/>
                    <a:pt x="2854" y="12646"/>
                  </a:cubicBezTo>
                  <a:close/>
                </a:path>
              </a:pathLst>
            </a:custGeom>
            <a:solidFill>
              <a:schemeClr val="accent5"/>
            </a:solidFill>
            <a:ln w="12700" cap="flat">
              <a:noFill/>
              <a:miter lim="400000"/>
            </a:ln>
            <a:effectLst/>
          </p:spPr>
          <p:txBody>
            <a:bodyPr wrap="square" lIns="0" tIns="0" rIns="0" bIns="0" numCol="1" anchor="ctr">
              <a:noAutofit/>
            </a:bodyPr>
            <a:lstStyle/>
            <a:p>
              <a:pPr lvl="0">
                <a:lnSpc>
                  <a:spcPct val="120000"/>
                </a:lnSpc>
                <a:defRPr sz="3200"/>
              </a:pPr>
              <a:endParaRPr sz="2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37" name="Shape 2037"/>
            <p:cNvSpPr/>
            <p:nvPr/>
          </p:nvSpPr>
          <p:spPr>
            <a:xfrm>
              <a:off x="920703" y="328863"/>
              <a:ext cx="1107961" cy="1497578"/>
            </a:xfrm>
            <a:custGeom>
              <a:avLst/>
              <a:gdLst/>
              <a:ahLst/>
              <a:cxnLst>
                <a:cxn ang="0">
                  <a:pos x="wd2" y="hd2"/>
                </a:cxn>
                <a:cxn ang="5400000">
                  <a:pos x="wd2" y="hd2"/>
                </a:cxn>
                <a:cxn ang="10800000">
                  <a:pos x="wd2" y="hd2"/>
                </a:cxn>
                <a:cxn ang="16200000">
                  <a:pos x="wd2" y="hd2"/>
                </a:cxn>
              </a:cxnLst>
              <a:rect l="0" t="0" r="r" b="b"/>
              <a:pathLst>
                <a:path w="16006" h="21047" extrusionOk="0">
                  <a:moveTo>
                    <a:pt x="13128" y="13601"/>
                  </a:moveTo>
                  <a:cubicBezTo>
                    <a:pt x="18599" y="9205"/>
                    <a:pt x="15792" y="564"/>
                    <a:pt x="8717" y="26"/>
                  </a:cubicBezTo>
                  <a:cubicBezTo>
                    <a:pt x="1098" y="-553"/>
                    <a:pt x="-3001" y="8540"/>
                    <a:pt x="2598" y="13601"/>
                  </a:cubicBezTo>
                  <a:lnTo>
                    <a:pt x="8213" y="21047"/>
                  </a:lnTo>
                  <a:lnTo>
                    <a:pt x="13128" y="13601"/>
                  </a:lnTo>
                  <a:close/>
                </a:path>
              </a:pathLst>
            </a:custGeom>
            <a:solidFill>
              <a:schemeClr val="bg1">
                <a:lumMod val="95000"/>
              </a:schemeClr>
            </a:solidFill>
            <a:ln w="12700" cap="flat">
              <a:noFill/>
              <a:miter lim="400000"/>
            </a:ln>
            <a:effectLst/>
          </p:spPr>
          <p:txBody>
            <a:bodyPr wrap="square" lIns="0" tIns="0" rIns="0" bIns="0" numCol="1" anchor="ctr">
              <a:noAutofit/>
            </a:bodyPr>
            <a:lstStyle/>
            <a:p>
              <a:pPr lvl="0">
                <a:lnSpc>
                  <a:spcPct val="120000"/>
                </a:lnSpc>
                <a:defRPr sz="3200"/>
              </a:pPr>
              <a:endParaRPr sz="2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38" name="Shape 2038"/>
            <p:cNvSpPr/>
            <p:nvPr/>
          </p:nvSpPr>
          <p:spPr>
            <a:xfrm>
              <a:off x="1340665" y="2723483"/>
              <a:ext cx="268106" cy="26810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lumMod val="65000"/>
              </a:schemeClr>
            </a:solidFill>
            <a:ln w="12700" cap="flat">
              <a:noFill/>
              <a:miter lim="400000"/>
            </a:ln>
            <a:effectLst/>
          </p:spPr>
          <p:txBody>
            <a:bodyPr wrap="square" lIns="0" tIns="0" rIns="0" bIns="0" numCol="1" anchor="ctr">
              <a:noAutofit/>
            </a:bodyPr>
            <a:lstStyle/>
            <a:p>
              <a:pPr lvl="0">
                <a:lnSpc>
                  <a:spcPct val="120000"/>
                </a:lnSpc>
                <a:defRPr sz="3200"/>
              </a:pPr>
              <a:endParaRPr sz="2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39" name="Shape 2039"/>
            <p:cNvSpPr/>
            <p:nvPr/>
          </p:nvSpPr>
          <p:spPr>
            <a:xfrm>
              <a:off x="634874" y="6593352"/>
              <a:ext cx="1641563" cy="59074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7500">
                  <a:solidFill>
                    <a:srgbClr val="3A9A87"/>
                  </a:solidFill>
                  <a:latin typeface="FontAwesome"/>
                  <a:ea typeface="FontAwesome"/>
                  <a:cs typeface="FontAwesome"/>
                  <a:sym typeface="FontAwesome"/>
                </a:defRPr>
              </a:lvl1pPr>
            </a:lstStyle>
            <a:p>
              <a:pPr lvl="0" algn="ctr">
                <a:lnSpc>
                  <a:spcPct val="120000"/>
                </a:lnSpc>
                <a:defRPr sz="1800">
                  <a:solidFill>
                    <a:srgbClr val="000000"/>
                  </a:solidFill>
                </a:defRPr>
              </a:pPr>
              <a:r>
                <a:rPr lang="zh-CN" altLang="en-US"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结果概述</a:t>
              </a:r>
            </a:p>
          </p:txBody>
        </p:sp>
        <p:sp>
          <p:nvSpPr>
            <p:cNvPr id="2041" name="Shape 2041"/>
            <p:cNvSpPr/>
            <p:nvPr/>
          </p:nvSpPr>
          <p:spPr>
            <a:xfrm>
              <a:off x="1334281" y="754485"/>
              <a:ext cx="268106" cy="26810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5"/>
            </a:solidFill>
            <a:ln w="12700" cap="flat">
              <a:noFill/>
              <a:miter lim="400000"/>
            </a:ln>
            <a:effectLst/>
          </p:spPr>
          <p:txBody>
            <a:bodyPr wrap="square" lIns="0" tIns="0" rIns="0" bIns="0" numCol="1" anchor="ctr">
              <a:noAutofit/>
            </a:bodyPr>
            <a:lstStyle/>
            <a:p>
              <a:pPr lvl="0">
                <a:lnSpc>
                  <a:spcPct val="120000"/>
                </a:lnSpc>
                <a:defRPr sz="3200"/>
              </a:pPr>
              <a:endParaRPr sz="2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50" name="矩形 49"/>
          <p:cNvSpPr/>
          <p:nvPr/>
        </p:nvSpPr>
        <p:spPr>
          <a:xfrm>
            <a:off x="251520" y="160276"/>
            <a:ext cx="2124236" cy="5678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框 12"/>
          <p:cNvSpPr txBox="1">
            <a:spLocks noChangeArrowheads="1"/>
          </p:cNvSpPr>
          <p:nvPr/>
        </p:nvSpPr>
        <p:spPr bwMode="auto">
          <a:xfrm>
            <a:off x="151837" y="224922"/>
            <a:ext cx="4064705"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zh-CN" altLang="en-US" sz="2400" b="1" kern="100" dirty="0">
                <a:solidFill>
                  <a:schemeClr val="tx1">
                    <a:lumMod val="50000"/>
                    <a:lumOff val="50000"/>
                  </a:schemeClr>
                </a:solidFill>
                <a:latin typeface="方正兰亭超细黑简体" pitchFamily="2" charset="-122"/>
                <a:ea typeface="方正兰亭超细黑简体" pitchFamily="2" charset="-122"/>
                <a:cs typeface="Times New Roman" panose="02020603050405020304" pitchFamily="18" charset="0"/>
              </a:rPr>
              <a:t>目标群体简介和调查简述</a:t>
            </a:r>
          </a:p>
        </p:txBody>
      </p:sp>
      <p:sp>
        <p:nvSpPr>
          <p:cNvPr id="52" name="Shape 2008"/>
          <p:cNvSpPr/>
          <p:nvPr/>
        </p:nvSpPr>
        <p:spPr>
          <a:xfrm>
            <a:off x="3455876" y="3904692"/>
            <a:ext cx="1958123" cy="92333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defTabSz="457200">
              <a:defRPr sz="1800">
                <a:solidFill>
                  <a:srgbClr val="828589"/>
                </a:solidFill>
                <a:latin typeface="STIXGeneral-Bold"/>
                <a:ea typeface="STIXGeneral-Bold"/>
                <a:cs typeface="STIXGeneral-Bold"/>
                <a:sym typeface="STIXGeneral-Bold"/>
              </a:defRPr>
            </a:lvl1pPr>
          </a:lstStyle>
          <a:p>
            <a:pPr algn="ctr" defTabSz="685829" fontAlgn="auto">
              <a:lnSpc>
                <a:spcPct val="120000"/>
              </a:lnSpc>
              <a:spcBef>
                <a:spcPts val="0"/>
              </a:spcBef>
              <a:spcAft>
                <a:spcPts val="0"/>
              </a:spcAft>
              <a:defRPr/>
            </a:pPr>
            <a:r>
              <a:rPr lang="en-US" altLang="zh-CN" sz="1000" b="1" kern="0" dirty="0">
                <a:solidFill>
                  <a:schemeClr val="tx1"/>
                </a:solidFill>
                <a:latin typeface="Arial" panose="020B0604020202020204" pitchFamily="34" charset="0"/>
                <a:ea typeface="微软雅黑" panose="020B0503020204020204" pitchFamily="34" charset="-122"/>
                <a:cs typeface="+mn-cs"/>
                <a:sym typeface="Arial" panose="020B0604020202020204" pitchFamily="34" charset="0"/>
              </a:rPr>
              <a:t>80%</a:t>
            </a:r>
            <a:r>
              <a:rPr lang="zh-CN" altLang="en-US" sz="1000" b="1" kern="0" dirty="0">
                <a:solidFill>
                  <a:schemeClr val="tx1"/>
                </a:solidFill>
                <a:latin typeface="Arial" panose="020B0604020202020204" pitchFamily="34" charset="0"/>
                <a:ea typeface="微软雅黑" panose="020B0503020204020204" pitchFamily="34" charset="-122"/>
                <a:cs typeface="+mn-cs"/>
                <a:sym typeface="Arial" panose="020B0604020202020204" pitchFamily="34" charset="0"/>
              </a:rPr>
              <a:t>的在校大学生</a:t>
            </a:r>
            <a:endParaRPr lang="en-US" altLang="zh-CN" sz="1000" b="1" kern="0" dirty="0">
              <a:solidFill>
                <a:schemeClr val="tx1"/>
              </a:solidFill>
              <a:latin typeface="Arial" panose="020B0604020202020204" pitchFamily="34" charset="0"/>
              <a:ea typeface="微软雅黑" panose="020B0503020204020204" pitchFamily="34" charset="-122"/>
              <a:cs typeface="+mn-cs"/>
              <a:sym typeface="Arial" panose="020B0604020202020204" pitchFamily="34" charset="0"/>
            </a:endParaRPr>
          </a:p>
          <a:p>
            <a:pPr algn="ctr" defTabSz="685829" fontAlgn="auto">
              <a:lnSpc>
                <a:spcPct val="120000"/>
              </a:lnSpc>
              <a:spcBef>
                <a:spcPts val="0"/>
              </a:spcBef>
              <a:spcAft>
                <a:spcPts val="0"/>
              </a:spcAft>
              <a:defRPr/>
            </a:pPr>
            <a:r>
              <a:rPr lang="zh-CN" altLang="en-US" sz="1000" b="1" kern="0" dirty="0">
                <a:solidFill>
                  <a:schemeClr val="tx1"/>
                </a:solidFill>
                <a:latin typeface="Arial" panose="020B0604020202020204" pitchFamily="34" charset="0"/>
                <a:ea typeface="微软雅黑" panose="020B0503020204020204" pitchFamily="34" charset="-122"/>
                <a:cs typeface="+mn-cs"/>
                <a:sym typeface="Arial" panose="020B0604020202020204" pitchFamily="34" charset="0"/>
              </a:rPr>
              <a:t>（</a:t>
            </a:r>
            <a:r>
              <a:rPr lang="en-US" altLang="zh-CN" sz="1000" b="1" kern="0" dirty="0">
                <a:solidFill>
                  <a:schemeClr val="tx1"/>
                </a:solidFill>
                <a:latin typeface="Arial" panose="020B0604020202020204" pitchFamily="34" charset="0"/>
                <a:ea typeface="微软雅黑" panose="020B0503020204020204" pitchFamily="34" charset="-122"/>
                <a:cs typeface="+mn-cs"/>
                <a:sym typeface="Arial" panose="020B0604020202020204" pitchFamily="34" charset="0"/>
              </a:rPr>
              <a:t>50%</a:t>
            </a:r>
            <a:r>
              <a:rPr lang="zh-CN" altLang="en-US" sz="1000" b="1" kern="0" dirty="0">
                <a:solidFill>
                  <a:schemeClr val="tx1"/>
                </a:solidFill>
                <a:latin typeface="Arial" panose="020B0604020202020204" pitchFamily="34" charset="0"/>
                <a:ea typeface="微软雅黑" panose="020B0503020204020204" pitchFamily="34" charset="-122"/>
                <a:cs typeface="+mn-cs"/>
                <a:sym typeface="Arial" panose="020B0604020202020204" pitchFamily="34" charset="0"/>
              </a:rPr>
              <a:t>是计算机相关专业，剩余</a:t>
            </a:r>
            <a:r>
              <a:rPr lang="en-US" altLang="zh-CN" sz="1000" b="1" kern="0" dirty="0">
                <a:solidFill>
                  <a:schemeClr val="tx1"/>
                </a:solidFill>
                <a:latin typeface="Arial" panose="020B0604020202020204" pitchFamily="34" charset="0"/>
                <a:ea typeface="微软雅黑" panose="020B0503020204020204" pitchFamily="34" charset="-122"/>
                <a:cs typeface="+mn-cs"/>
                <a:sym typeface="Arial" panose="020B0604020202020204" pitchFamily="34" charset="0"/>
              </a:rPr>
              <a:t>30%</a:t>
            </a:r>
            <a:r>
              <a:rPr lang="zh-CN" altLang="en-US" sz="1000" b="1" kern="0" dirty="0">
                <a:solidFill>
                  <a:schemeClr val="tx1"/>
                </a:solidFill>
                <a:latin typeface="Arial" panose="020B0604020202020204" pitchFamily="34" charset="0"/>
                <a:ea typeface="微软雅黑" panose="020B0503020204020204" pitchFamily="34" charset="-122"/>
                <a:cs typeface="+mn-cs"/>
                <a:sym typeface="Arial" panose="020B0604020202020204" pitchFamily="34" charset="0"/>
              </a:rPr>
              <a:t>是其余专业的）</a:t>
            </a:r>
            <a:endParaRPr lang="en-US" altLang="zh-CN" sz="1000" b="1" kern="0" dirty="0">
              <a:solidFill>
                <a:schemeClr val="tx1"/>
              </a:solidFill>
              <a:latin typeface="Arial" panose="020B0604020202020204" pitchFamily="34" charset="0"/>
              <a:ea typeface="微软雅黑" panose="020B0503020204020204" pitchFamily="34" charset="-122"/>
              <a:cs typeface="+mn-cs"/>
              <a:sym typeface="Arial" panose="020B0604020202020204" pitchFamily="34" charset="0"/>
            </a:endParaRPr>
          </a:p>
          <a:p>
            <a:pPr algn="ctr" defTabSz="685829" fontAlgn="auto">
              <a:lnSpc>
                <a:spcPct val="120000"/>
              </a:lnSpc>
              <a:spcBef>
                <a:spcPts val="0"/>
              </a:spcBef>
              <a:spcAft>
                <a:spcPts val="0"/>
              </a:spcAft>
              <a:defRPr/>
            </a:pPr>
            <a:r>
              <a:rPr lang="zh-CN" altLang="en-US" sz="1000" b="1" kern="0" dirty="0">
                <a:solidFill>
                  <a:schemeClr val="tx1"/>
                </a:solidFill>
                <a:latin typeface="Arial" panose="020B0604020202020204" pitchFamily="34" charset="0"/>
                <a:ea typeface="微软雅黑" panose="020B0503020204020204" pitchFamily="34" charset="-122"/>
                <a:cs typeface="+mn-cs"/>
                <a:sym typeface="Arial" panose="020B0604020202020204" pitchFamily="34" charset="0"/>
              </a:rPr>
              <a:t>剩下</a:t>
            </a:r>
            <a:r>
              <a:rPr lang="en-US" altLang="zh-CN" sz="1000" b="1" kern="0" dirty="0">
                <a:solidFill>
                  <a:schemeClr val="tx1"/>
                </a:solidFill>
                <a:latin typeface="Arial" panose="020B0604020202020204" pitchFamily="34" charset="0"/>
                <a:ea typeface="微软雅黑" panose="020B0503020204020204" pitchFamily="34" charset="-122"/>
                <a:cs typeface="+mn-cs"/>
                <a:sym typeface="Arial" panose="020B0604020202020204" pitchFamily="34" charset="0"/>
              </a:rPr>
              <a:t>20%</a:t>
            </a:r>
            <a:r>
              <a:rPr lang="zh-CN" altLang="en-US" sz="1000" b="1" kern="0" dirty="0">
                <a:solidFill>
                  <a:schemeClr val="tx1"/>
                </a:solidFill>
                <a:latin typeface="Arial" panose="020B0604020202020204" pitchFamily="34" charset="0"/>
                <a:ea typeface="微软雅黑" panose="020B0503020204020204" pitchFamily="34" charset="-122"/>
                <a:cs typeface="+mn-cs"/>
                <a:sym typeface="Arial" panose="020B0604020202020204" pitchFamily="34" charset="0"/>
              </a:rPr>
              <a:t>为城市学院还有其他大学的计算机相关专业的老师</a:t>
            </a:r>
            <a:endParaRPr sz="1000" b="1" kern="0" dirty="0">
              <a:solidFill>
                <a:schemeClr val="tx1"/>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53" name="Shape 2008"/>
          <p:cNvSpPr/>
          <p:nvPr/>
        </p:nvSpPr>
        <p:spPr>
          <a:xfrm>
            <a:off x="6119000" y="4160747"/>
            <a:ext cx="1958123" cy="18466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defTabSz="457200">
              <a:defRPr sz="1800">
                <a:solidFill>
                  <a:srgbClr val="828589"/>
                </a:solidFill>
                <a:latin typeface="STIXGeneral-Bold"/>
                <a:ea typeface="STIXGeneral-Bold"/>
                <a:cs typeface="STIXGeneral-Bold"/>
                <a:sym typeface="STIXGeneral-Bold"/>
              </a:defRPr>
            </a:lvl1pPr>
          </a:lstStyle>
          <a:p>
            <a:pPr algn="ctr" defTabSz="685829" fontAlgn="auto">
              <a:lnSpc>
                <a:spcPct val="120000"/>
              </a:lnSpc>
              <a:spcBef>
                <a:spcPts val="0"/>
              </a:spcBef>
              <a:spcAft>
                <a:spcPts val="0"/>
              </a:spcAft>
              <a:defRPr/>
            </a:pPr>
            <a:r>
              <a:rPr lang="zh-CN" altLang="en-US" sz="1000" b="1" kern="0" dirty="0">
                <a:solidFill>
                  <a:schemeClr val="tx1"/>
                </a:solidFill>
                <a:latin typeface="Arial" panose="020B0604020202020204" pitchFamily="34" charset="0"/>
                <a:ea typeface="微软雅黑" panose="020B0503020204020204" pitchFamily="34" charset="-122"/>
                <a:cs typeface="+mn-cs"/>
                <a:sym typeface="Arial" panose="020B0604020202020204" pitchFamily="34" charset="0"/>
              </a:rPr>
              <a:t>共收到</a:t>
            </a:r>
            <a:r>
              <a:rPr lang="en-US" altLang="zh-CN" sz="1000" b="1" kern="0" dirty="0">
                <a:solidFill>
                  <a:schemeClr val="tx1"/>
                </a:solidFill>
                <a:latin typeface="Arial" panose="020B0604020202020204" pitchFamily="34" charset="0"/>
                <a:ea typeface="微软雅黑" panose="020B0503020204020204" pitchFamily="34" charset="-122"/>
                <a:cs typeface="+mn-cs"/>
                <a:sym typeface="Arial" panose="020B0604020202020204" pitchFamily="34" charset="0"/>
              </a:rPr>
              <a:t>55</a:t>
            </a:r>
            <a:r>
              <a:rPr lang="zh-CN" altLang="en-US" sz="1000" b="1" kern="0" dirty="0">
                <a:solidFill>
                  <a:schemeClr val="tx1"/>
                </a:solidFill>
                <a:latin typeface="Arial" panose="020B0604020202020204" pitchFamily="34" charset="0"/>
                <a:ea typeface="微软雅黑" panose="020B0503020204020204" pitchFamily="34" charset="-122"/>
                <a:cs typeface="+mn-cs"/>
                <a:sym typeface="Arial" panose="020B0604020202020204" pitchFamily="34" charset="0"/>
              </a:rPr>
              <a:t>份调查报告</a:t>
            </a:r>
            <a:endParaRPr sz="1000" b="1" kern="0" dirty="0">
              <a:solidFill>
                <a:schemeClr val="tx1"/>
              </a:solidFill>
              <a:latin typeface="Arial" panose="020B0604020202020204" pitchFamily="34" charset="0"/>
              <a:ea typeface="微软雅黑" panose="020B0503020204020204" pitchFamily="34" charset="-122"/>
              <a:cs typeface="+mn-cs"/>
              <a:sym typeface="Arial" panose="020B0604020202020204" pitchFamily="34" charset="0"/>
            </a:endParaRPr>
          </a:p>
        </p:txBody>
      </p:sp>
    </p:spTree>
    <p:extLst>
      <p:ext uri="{BB962C8B-B14F-4D97-AF65-F5344CB8AC3E}">
        <p14:creationId xmlns:p14="http://schemas.microsoft.com/office/powerpoint/2010/main" val="2099485761"/>
      </p:ext>
    </p:extLst>
  </p:cSld>
  <p:clrMapOvr>
    <a:masterClrMapping/>
  </p:clrMapOvr>
  <p:transition spd="med">
    <p:random/>
  </p:transition>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iterate>
                                    <p:tmAbs val="0"/>
                                  </p:iterate>
                                  <p:childTnLst>
                                    <p:set>
                                      <p:cBhvr>
                                        <p:cTn id="6" fill="hold"/>
                                        <p:tgtEl>
                                          <p:spTgt spid="2"/>
                                        </p:tgtEl>
                                        <p:attrNameLst>
                                          <p:attrName>style.visibility</p:attrName>
                                        </p:attrNameLst>
                                      </p:cBhvr>
                                      <p:to>
                                        <p:strVal val="visible"/>
                                      </p:to>
                                    </p:set>
                                    <p:anim calcmode="lin" valueType="num">
                                      <p:cBhvr>
                                        <p:cTn id="7" dur="900" fill="hold"/>
                                        <p:tgtEl>
                                          <p:spTgt spid="2"/>
                                        </p:tgtEl>
                                        <p:attrNameLst>
                                          <p:attrName>ppt_x</p:attrName>
                                        </p:attrNameLst>
                                      </p:cBhvr>
                                      <p:tavLst>
                                        <p:tav tm="0">
                                          <p:val>
                                            <p:strVal val="#ppt_x"/>
                                          </p:val>
                                        </p:tav>
                                        <p:tav tm="100000">
                                          <p:val>
                                            <p:strVal val="#ppt_x"/>
                                          </p:val>
                                        </p:tav>
                                      </p:tavLst>
                                    </p:anim>
                                    <p:anim calcmode="lin" valueType="num">
                                      <p:cBhvr>
                                        <p:cTn id="8" dur="9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iterate>
                                    <p:tmAbs val="0"/>
                                  </p:iterate>
                                  <p:childTnLst>
                                    <p:set>
                                      <p:cBhvr>
                                        <p:cTn id="12" fill="hold"/>
                                        <p:tgtEl>
                                          <p:spTgt spid="5"/>
                                        </p:tgtEl>
                                        <p:attrNameLst>
                                          <p:attrName>style.visibility</p:attrName>
                                        </p:attrNameLst>
                                      </p:cBhvr>
                                      <p:to>
                                        <p:strVal val="visible"/>
                                      </p:to>
                                    </p:set>
                                    <p:anim calcmode="lin" valueType="num">
                                      <p:cBhvr>
                                        <p:cTn id="13" dur="900" fill="hold"/>
                                        <p:tgtEl>
                                          <p:spTgt spid="5"/>
                                        </p:tgtEl>
                                        <p:attrNameLst>
                                          <p:attrName>ppt_x</p:attrName>
                                        </p:attrNameLst>
                                      </p:cBhvr>
                                      <p:tavLst>
                                        <p:tav tm="0">
                                          <p:val>
                                            <p:strVal val="#ppt_x"/>
                                          </p:val>
                                        </p:tav>
                                        <p:tav tm="100000">
                                          <p:val>
                                            <p:strVal val="#ppt_x"/>
                                          </p:val>
                                        </p:tav>
                                      </p:tavLst>
                                    </p:anim>
                                    <p:anim calcmode="lin" valueType="num">
                                      <p:cBhvr>
                                        <p:cTn id="14" dur="9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iterate>
                                    <p:tmAbs val="0"/>
                                  </p:iterate>
                                  <p:childTnLst>
                                    <p:set>
                                      <p:cBhvr>
                                        <p:cTn id="18" fill="hold"/>
                                        <p:tgtEl>
                                          <p:spTgt spid="6"/>
                                        </p:tgtEl>
                                        <p:attrNameLst>
                                          <p:attrName>style.visibility</p:attrName>
                                        </p:attrNameLst>
                                      </p:cBhvr>
                                      <p:to>
                                        <p:strVal val="visible"/>
                                      </p:to>
                                    </p:set>
                                    <p:anim calcmode="lin" valueType="num">
                                      <p:cBhvr>
                                        <p:cTn id="19" dur="900" fill="hold"/>
                                        <p:tgtEl>
                                          <p:spTgt spid="6"/>
                                        </p:tgtEl>
                                        <p:attrNameLst>
                                          <p:attrName>ppt_x</p:attrName>
                                        </p:attrNameLst>
                                      </p:cBhvr>
                                      <p:tavLst>
                                        <p:tav tm="0">
                                          <p:val>
                                            <p:strVal val="#ppt_x"/>
                                          </p:val>
                                        </p:tav>
                                        <p:tav tm="100000">
                                          <p:val>
                                            <p:strVal val="#ppt_x"/>
                                          </p:val>
                                        </p:tav>
                                      </p:tavLst>
                                    </p:anim>
                                    <p:anim calcmode="lin" valueType="num">
                                      <p:cBhvr>
                                        <p:cTn id="20" dur="900" fill="hold"/>
                                        <p:tgtEl>
                                          <p:spTgt spid="6"/>
                                        </p:tgtEl>
                                        <p:attrNameLst>
                                          <p:attrName>ppt_y</p:attrName>
                                        </p:attrNameLst>
                                      </p:cBhvr>
                                      <p:tavLst>
                                        <p:tav tm="0">
                                          <p:val>
                                            <p:strVal val="1+#ppt_h/2"/>
                                          </p:val>
                                        </p:tav>
                                        <p:tav tm="100000">
                                          <p:val>
                                            <p:strVal val="#ppt_y"/>
                                          </p:val>
                                        </p:tav>
                                      </p:tavLst>
                                    </p:anim>
                                  </p:childTnLst>
                                </p:cTn>
                              </p:par>
                            </p:childTnLst>
                          </p:cTn>
                        </p:par>
                        <p:par>
                          <p:cTn id="21" fill="hold">
                            <p:stCondLst>
                              <p:cond delay="900"/>
                            </p:stCondLst>
                            <p:childTnLst>
                              <p:par>
                                <p:cTn id="22" presetID="53" presetClass="entr" presetSubtype="16" fill="hold" grpId="0" nodeType="afterEffect">
                                  <p:stCondLst>
                                    <p:cond delay="0"/>
                                  </p:stCondLst>
                                  <p:childTnLst>
                                    <p:set>
                                      <p:cBhvr>
                                        <p:cTn id="23" dur="1" fill="hold">
                                          <p:stCondLst>
                                            <p:cond delay="0"/>
                                          </p:stCondLst>
                                        </p:cTn>
                                        <p:tgtEl>
                                          <p:spTgt spid="51"/>
                                        </p:tgtEl>
                                        <p:attrNameLst>
                                          <p:attrName>style.visibility</p:attrName>
                                        </p:attrNameLst>
                                      </p:cBhvr>
                                      <p:to>
                                        <p:strVal val="visible"/>
                                      </p:to>
                                    </p:set>
                                    <p:anim calcmode="lin" valueType="num">
                                      <p:cBhvr>
                                        <p:cTn id="24" dur="500" fill="hold"/>
                                        <p:tgtEl>
                                          <p:spTgt spid="51"/>
                                        </p:tgtEl>
                                        <p:attrNameLst>
                                          <p:attrName>ppt_w</p:attrName>
                                        </p:attrNameLst>
                                      </p:cBhvr>
                                      <p:tavLst>
                                        <p:tav tm="0">
                                          <p:val>
                                            <p:fltVal val="0"/>
                                          </p:val>
                                        </p:tav>
                                        <p:tav tm="100000">
                                          <p:val>
                                            <p:strVal val="#ppt_w"/>
                                          </p:val>
                                        </p:tav>
                                      </p:tavLst>
                                    </p:anim>
                                    <p:anim calcmode="lin" valueType="num">
                                      <p:cBhvr>
                                        <p:cTn id="25" dur="500" fill="hold"/>
                                        <p:tgtEl>
                                          <p:spTgt spid="51"/>
                                        </p:tgtEl>
                                        <p:attrNameLst>
                                          <p:attrName>ppt_h</p:attrName>
                                        </p:attrNameLst>
                                      </p:cBhvr>
                                      <p:tavLst>
                                        <p:tav tm="0">
                                          <p:val>
                                            <p:fltVal val="0"/>
                                          </p:val>
                                        </p:tav>
                                        <p:tav tm="100000">
                                          <p:val>
                                            <p:strVal val="#ppt_h"/>
                                          </p:val>
                                        </p:tav>
                                      </p:tavLst>
                                    </p:anim>
                                    <p:animEffect transition="in" filter="fade">
                                      <p:cBhvr>
                                        <p:cTn id="26" dur="500"/>
                                        <p:tgtEl>
                                          <p:spTgt spid="51"/>
                                        </p:tgtEl>
                                      </p:cBhvr>
                                    </p:animEffect>
                                  </p:childTnLst>
                                </p:cTn>
                              </p:par>
                            </p:childTnLst>
                          </p:cTn>
                        </p:par>
                        <p:par>
                          <p:cTn id="27" fill="hold">
                            <p:stCondLst>
                              <p:cond delay="1400"/>
                            </p:stCondLst>
                            <p:childTnLst>
                              <p:par>
                                <p:cTn id="28" presetID="35" presetClass="path" presetSubtype="0" accel="50000" decel="50000" fill="hold" grpId="1" nodeType="afterEffect">
                                  <p:stCondLst>
                                    <p:cond delay="0"/>
                                  </p:stCondLst>
                                  <p:childTnLst>
                                    <p:animMotion origin="layout" path="M 0 -4.07407E-6 L 0.34896 -4.07407E-6 " pathEditMode="relative" rAng="0" ptsTypes="AA">
                                      <p:cBhvr>
                                        <p:cTn id="29" dur="1000" spd="-100000" fill="hold"/>
                                        <p:tgtEl>
                                          <p:spTgt spid="51"/>
                                        </p:tgtEl>
                                        <p:attrNameLst>
                                          <p:attrName>ppt_x</p:attrName>
                                          <p:attrName>ppt_y</p:attrName>
                                        </p:attrNameLst>
                                      </p:cBhvr>
                                      <p:rCtr x="1744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dvAuto="0"/>
      <p:bldP spid="5" grpId="0" advAuto="0"/>
      <p:bldP spid="6" grpId="0" advAuto="0"/>
      <p:bldP spid="51" grpId="0"/>
      <p:bldP spid="51"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251520" y="160276"/>
            <a:ext cx="2124236" cy="5678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12"/>
          <p:cNvSpPr txBox="1">
            <a:spLocks noChangeArrowheads="1"/>
          </p:cNvSpPr>
          <p:nvPr/>
        </p:nvSpPr>
        <p:spPr bwMode="auto">
          <a:xfrm>
            <a:off x="-824853" y="228013"/>
            <a:ext cx="4064705" cy="80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zh-CN" altLang="en-US" sz="2400" b="1" kern="100" dirty="0">
                <a:solidFill>
                  <a:schemeClr val="tx1">
                    <a:lumMod val="50000"/>
                    <a:lumOff val="50000"/>
                  </a:schemeClr>
                </a:solidFill>
                <a:latin typeface="方正兰亭超细黑简体" pitchFamily="2" charset="-122"/>
                <a:ea typeface="方正兰亭超细黑简体" pitchFamily="2" charset="-122"/>
                <a:cs typeface="Times New Roman" panose="02020603050405020304" pitchFamily="18" charset="0"/>
              </a:rPr>
              <a:t>问卷星</a:t>
            </a:r>
          </a:p>
          <a:p>
            <a:pPr algn="ctr"/>
            <a:r>
              <a:rPr lang="zh-CN" altLang="en-US" sz="2400" b="1" kern="100" dirty="0">
                <a:solidFill>
                  <a:schemeClr val="tx1">
                    <a:lumMod val="50000"/>
                    <a:lumOff val="50000"/>
                  </a:schemeClr>
                </a:solidFill>
                <a:latin typeface="方正兰亭超细黑简体" pitchFamily="2" charset="-122"/>
                <a:ea typeface="方正兰亭超细黑简体" pitchFamily="2" charset="-122"/>
                <a:cs typeface="Times New Roman" panose="02020603050405020304" pitchFamily="18" charset="0"/>
              </a:rPr>
              <a:t>调查结果</a:t>
            </a:r>
          </a:p>
        </p:txBody>
      </p:sp>
      <p:sp>
        <p:nvSpPr>
          <p:cNvPr id="15" name="Rectangle 46"/>
          <p:cNvSpPr/>
          <p:nvPr/>
        </p:nvSpPr>
        <p:spPr>
          <a:xfrm>
            <a:off x="3059831" y="1384412"/>
            <a:ext cx="5761355" cy="521970"/>
          </a:xfrm>
          <a:prstGeom prst="rect">
            <a:avLst/>
          </a:prstGeom>
          <a:solidFill>
            <a:schemeClr val="accent2"/>
          </a:solidFill>
          <a:ln>
            <a:solidFill>
              <a:schemeClr val="accent3"/>
            </a:solidFill>
          </a:ln>
        </p:spPr>
        <p:style>
          <a:lnRef idx="2">
            <a:schemeClr val="dk1"/>
          </a:lnRef>
          <a:fillRef idx="1">
            <a:schemeClr val="lt1"/>
          </a:fillRef>
          <a:effectRef idx="0">
            <a:schemeClr val="dk1"/>
          </a:effectRef>
          <a:fontRef idx="minor">
            <a:schemeClr val="dk1"/>
          </a:fontRef>
        </p:style>
        <p:txBody>
          <a:bodyPr wrap="square">
            <a:spAutoFit/>
          </a:bodyPr>
          <a:lstStyle/>
          <a:p>
            <a:pPr algn="l"/>
            <a:r>
              <a:rPr lang="zh-CN" altLang="en-US" sz="1400" dirty="0">
                <a:solidFill>
                  <a:schemeClr val="tx1"/>
                </a:solidFill>
                <a:latin typeface="等线" panose="02010600030101010101" pitchFamily="2" charset="-122"/>
                <a:ea typeface="等线" panose="02010600030101010101" pitchFamily="2" charset="-122"/>
                <a:cs typeface="Open Sans" pitchFamily="34" charset="0"/>
              </a:rPr>
              <a:t>可行碎片化的时间片段或是空闲的时间愿不愿意花时间浏览</a:t>
            </a:r>
          </a:p>
          <a:p>
            <a:pPr algn="l"/>
            <a:r>
              <a:rPr lang="zh-CN" altLang="en-US" sz="1400" dirty="0">
                <a:solidFill>
                  <a:schemeClr val="tx1"/>
                </a:solidFill>
                <a:latin typeface="等线" panose="02010600030101010101" pitchFamily="2" charset="-122"/>
                <a:ea typeface="等线" panose="02010600030101010101" pitchFamily="2" charset="-122"/>
                <a:cs typeface="Open Sans" pitchFamily="34" charset="0"/>
              </a:rPr>
              <a:t>一些科技界、计算机行业相关的相关的动态、资讯。【选择题】</a:t>
            </a:r>
          </a:p>
        </p:txBody>
      </p:sp>
      <p:pic>
        <p:nvPicPr>
          <p:cNvPr id="2" name="图片 -2147482620"/>
          <p:cNvPicPr>
            <a:picLocks noChangeAspect="1"/>
          </p:cNvPicPr>
          <p:nvPr/>
        </p:nvPicPr>
        <p:blipFill>
          <a:blip r:embed="rId2"/>
          <a:srcRect l="34300" t="4511" r="34042" b="-267"/>
          <a:stretch>
            <a:fillRect/>
          </a:stretch>
        </p:blipFill>
        <p:spPr>
          <a:xfrm>
            <a:off x="794812" y="2068488"/>
            <a:ext cx="2412365" cy="2736215"/>
          </a:xfrm>
          <a:prstGeom prst="rect">
            <a:avLst/>
          </a:prstGeom>
          <a:noFill/>
          <a:ln w="9525">
            <a:noFill/>
          </a:ln>
        </p:spPr>
      </p:pic>
      <p:sp>
        <p:nvSpPr>
          <p:cNvPr id="18" name="文本框 17"/>
          <p:cNvSpPr txBox="1"/>
          <p:nvPr/>
        </p:nvSpPr>
        <p:spPr>
          <a:xfrm>
            <a:off x="4355976" y="2542629"/>
            <a:ext cx="3877985" cy="646331"/>
          </a:xfrm>
          <a:prstGeom prst="rect">
            <a:avLst/>
          </a:prstGeom>
          <a:noFill/>
        </p:spPr>
        <p:txBody>
          <a:bodyPr wrap="none" rtlCol="0">
            <a:spAutoFit/>
          </a:bodyPr>
          <a:lstStyle/>
          <a:p>
            <a:r>
              <a:rPr lang="zh-CN" altLang="en-US" dirty="0">
                <a:latin typeface="微软雅黑 Light" panose="020B0502040204020203" charset="-122"/>
                <a:ea typeface="微软雅黑 Light" panose="020B0502040204020203" charset="-122"/>
              </a:rPr>
              <a:t>对大部分计算机专业的同学来说，</a:t>
            </a:r>
          </a:p>
          <a:p>
            <a:pPr algn="l">
              <a:buClrTx/>
              <a:buSzTx/>
              <a:buNone/>
            </a:pPr>
            <a:r>
              <a:rPr lang="zh-CN" altLang="en-US" dirty="0">
                <a:latin typeface="微软雅黑 Light" panose="020B0502040204020203" charset="-122"/>
                <a:ea typeface="微软雅黑 Light" panose="020B0502040204020203" charset="-122"/>
              </a:rPr>
              <a:t>大家愿意花时间去阅读计算机资讯。</a:t>
            </a:r>
          </a:p>
        </p:txBody>
      </p:sp>
    </p:spTree>
  </p:cSld>
  <p:clrMapOvr>
    <a:masterClrMapping/>
  </p:clrMapOvr>
  <p:transition spd="med">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251520" y="160276"/>
            <a:ext cx="2124236" cy="5678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12"/>
          <p:cNvSpPr txBox="1">
            <a:spLocks noChangeArrowheads="1"/>
          </p:cNvSpPr>
          <p:nvPr/>
        </p:nvSpPr>
        <p:spPr bwMode="auto">
          <a:xfrm>
            <a:off x="-824853" y="228013"/>
            <a:ext cx="4064705" cy="80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zh-CN" altLang="en-US" sz="2400" b="1" kern="100" dirty="0">
                <a:solidFill>
                  <a:schemeClr val="tx1">
                    <a:lumMod val="50000"/>
                    <a:lumOff val="50000"/>
                  </a:schemeClr>
                </a:solidFill>
                <a:latin typeface="方正兰亭超细黑简体" pitchFamily="2" charset="-122"/>
                <a:ea typeface="方正兰亭超细黑简体" pitchFamily="2" charset="-122"/>
                <a:cs typeface="Times New Roman" panose="02020603050405020304" pitchFamily="18" charset="0"/>
              </a:rPr>
              <a:t>问卷星</a:t>
            </a:r>
          </a:p>
          <a:p>
            <a:pPr algn="ctr"/>
            <a:r>
              <a:rPr lang="zh-CN" altLang="en-US" sz="2400" b="1" kern="100" dirty="0">
                <a:solidFill>
                  <a:schemeClr val="tx1">
                    <a:lumMod val="50000"/>
                    <a:lumOff val="50000"/>
                  </a:schemeClr>
                </a:solidFill>
                <a:latin typeface="方正兰亭超细黑简体" pitchFamily="2" charset="-122"/>
                <a:ea typeface="方正兰亭超细黑简体" pitchFamily="2" charset="-122"/>
                <a:cs typeface="Times New Roman" panose="02020603050405020304" pitchFamily="18" charset="0"/>
              </a:rPr>
              <a:t>调查结果</a:t>
            </a:r>
          </a:p>
        </p:txBody>
      </p:sp>
      <p:sp>
        <p:nvSpPr>
          <p:cNvPr id="15" name="Rectangle 46"/>
          <p:cNvSpPr/>
          <p:nvPr/>
        </p:nvSpPr>
        <p:spPr>
          <a:xfrm>
            <a:off x="4213225" y="727710"/>
            <a:ext cx="4048760" cy="306705"/>
          </a:xfrm>
          <a:prstGeom prst="rect">
            <a:avLst/>
          </a:prstGeom>
          <a:solidFill>
            <a:schemeClr val="accent2"/>
          </a:solidFill>
          <a:ln>
            <a:solidFill>
              <a:schemeClr val="accent3"/>
            </a:solidFill>
          </a:ln>
        </p:spPr>
        <p:style>
          <a:lnRef idx="2">
            <a:schemeClr val="dk1"/>
          </a:lnRef>
          <a:fillRef idx="1">
            <a:schemeClr val="lt1"/>
          </a:fillRef>
          <a:effectRef idx="0">
            <a:schemeClr val="dk1"/>
          </a:effectRef>
          <a:fontRef idx="minor">
            <a:schemeClr val="dk1"/>
          </a:fontRef>
        </p:style>
        <p:txBody>
          <a:bodyPr wrap="square">
            <a:spAutoFit/>
          </a:bodyPr>
          <a:lstStyle/>
          <a:p>
            <a:pPr algn="l"/>
            <a:r>
              <a:rPr lang="zh-CN" altLang="en-US" sz="1400" dirty="0">
                <a:solidFill>
                  <a:schemeClr val="tx1"/>
                </a:solidFill>
                <a:latin typeface="等线" panose="02010600030101010101" pitchFamily="2" charset="-122"/>
                <a:ea typeface="等线" panose="02010600030101010101" pitchFamily="2" charset="-122"/>
                <a:cs typeface="Open Sans" pitchFamily="34" charset="0"/>
              </a:rPr>
              <a:t>如果愿意的话，愿意收到什么内容呢？【填空题】</a:t>
            </a:r>
          </a:p>
        </p:txBody>
      </p:sp>
      <p:pic>
        <p:nvPicPr>
          <p:cNvPr id="3" name="图片 3" descr="char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51460" y="1781175"/>
            <a:ext cx="4486275" cy="2884170"/>
          </a:xfrm>
          <a:prstGeom prst="rect">
            <a:avLst/>
          </a:prstGeom>
          <a:noFill/>
          <a:ln>
            <a:noFill/>
          </a:ln>
        </p:spPr>
      </p:pic>
      <p:sp>
        <p:nvSpPr>
          <p:cNvPr id="18" name="文本框 17"/>
          <p:cNvSpPr txBox="1"/>
          <p:nvPr/>
        </p:nvSpPr>
        <p:spPr>
          <a:xfrm>
            <a:off x="5328084" y="2032273"/>
            <a:ext cx="3142615" cy="1754326"/>
          </a:xfrm>
          <a:prstGeom prst="rect">
            <a:avLst/>
          </a:prstGeom>
          <a:noFill/>
        </p:spPr>
        <p:txBody>
          <a:bodyPr wrap="square" rtlCol="0">
            <a:spAutoFit/>
          </a:bodyPr>
          <a:lstStyle/>
          <a:p>
            <a:r>
              <a:rPr lang="zh-CN" altLang="en-US" dirty="0">
                <a:latin typeface="微软雅黑 Light" panose="020B0502040204020203" charset="-122"/>
                <a:ea typeface="微软雅黑 Light" panose="020B0502040204020203" charset="-122"/>
              </a:rPr>
              <a:t>从直观的词云图可以看出来，大部分受调查人群都希望得到计算机、人工智能方面的热点资讯，还有小部分人群希望收到一些编程算法和干货教程。</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childTnLst>
                          </p:cTn>
                        </p:par>
                        <p:par>
                          <p:cTn id="10" fill="hold">
                            <p:stCondLst>
                              <p:cond delay="500"/>
                            </p:stCondLst>
                            <p:childTnLst>
                              <p:par>
                                <p:cTn id="11" presetID="35" presetClass="path" presetSubtype="0" accel="50000" decel="50000" fill="hold" grpId="1" nodeType="afterEffect">
                                  <p:stCondLst>
                                    <p:cond delay="0"/>
                                  </p:stCondLst>
                                  <p:childTnLst>
                                    <p:animMotion origin="layout" path="M 0 -4.07407E-6 L 0.34896 -4.07407E-6 " pathEditMode="relative" rAng="0" ptsTypes="AA">
                                      <p:cBhvr>
                                        <p:cTn id="12" dur="1000" spd="-100000" fill="hold"/>
                                        <p:tgtEl>
                                          <p:spTgt spid="36"/>
                                        </p:tgtEl>
                                        <p:attrNameLst>
                                          <p:attrName>ppt_x</p:attrName>
                                          <p:attrName>ppt_y</p:attrName>
                                        </p:attrNameLst>
                                      </p:cBhvr>
                                      <p:rCtr x="17448" y="0"/>
                                    </p:animMotion>
                                  </p:childTnLst>
                                </p:cTn>
                              </p:par>
                            </p:childTnLst>
                          </p:cTn>
                        </p:par>
                        <p:par>
                          <p:cTn id="13" fill="hold">
                            <p:stCondLst>
                              <p:cond delay="1500"/>
                            </p:stCondLst>
                            <p:childTnLst>
                              <p:par>
                                <p:cTn id="14" presetID="2" presetClass="entr" presetSubtype="2"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additive="base">
                                        <p:cTn id="16" dur="500" fill="hold"/>
                                        <p:tgtEl>
                                          <p:spTgt spid="15"/>
                                        </p:tgtEl>
                                        <p:attrNameLst>
                                          <p:attrName>ppt_x</p:attrName>
                                        </p:attrNameLst>
                                      </p:cBhvr>
                                      <p:tavLst>
                                        <p:tav tm="0">
                                          <p:val>
                                            <p:strVal val="1+#ppt_w/2"/>
                                          </p:val>
                                        </p:tav>
                                        <p:tav tm="100000">
                                          <p:val>
                                            <p:strVal val="#ppt_x"/>
                                          </p:val>
                                        </p:tav>
                                      </p:tavLst>
                                    </p:anim>
                                    <p:anim calcmode="lin" valueType="num">
                                      <p:cBhvr additive="base">
                                        <p:cTn id="17"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6" grpId="1"/>
      <p:bldP spid="15" grpId="0" bldLvl="0" animBg="1"/>
      <p:bldP spid="15" grpId="1" animBg="1"/>
      <p:bldP spid="18" grpId="0"/>
      <p:bldP spid="18" grpId="1"/>
    </p:bldLst>
  </p:timing>
</p:sld>
</file>

<file path=ppt/tags/tag1.xml><?xml version="1.0" encoding="utf-8"?>
<p:tagLst xmlns:a="http://schemas.openxmlformats.org/drawingml/2006/main" xmlns:r="http://schemas.openxmlformats.org/officeDocument/2006/relationships" xmlns:p="http://schemas.openxmlformats.org/presentationml/2006/main">
  <p:tag name="KSO_WM_DOC_GUID" val="{8970f69a-f826-491a-b2b7-56aa08998ba4}"/>
</p:tagLst>
</file>

<file path=ppt/tags/tag10.xml><?xml version="1.0" encoding="utf-8"?>
<p:tagLst xmlns:a="http://schemas.openxmlformats.org/drawingml/2006/main" xmlns:r="http://schemas.openxmlformats.org/officeDocument/2006/relationships" xmlns:p="http://schemas.openxmlformats.org/presentationml/2006/main">
  <p:tag name="PA" val="v3.0.1"/>
</p:tagLst>
</file>

<file path=ppt/tags/tag11.xml><?xml version="1.0" encoding="utf-8"?>
<p:tagLst xmlns:a="http://schemas.openxmlformats.org/drawingml/2006/main" xmlns:r="http://schemas.openxmlformats.org/officeDocument/2006/relationships" xmlns:p="http://schemas.openxmlformats.org/presentationml/2006/main">
  <p:tag name="PA" val="v3.0.1"/>
</p:tagLst>
</file>

<file path=ppt/tags/tag12.xml><?xml version="1.0" encoding="utf-8"?>
<p:tagLst xmlns:a="http://schemas.openxmlformats.org/drawingml/2006/main" xmlns:r="http://schemas.openxmlformats.org/officeDocument/2006/relationships" xmlns:p="http://schemas.openxmlformats.org/presentationml/2006/main">
  <p:tag name="PA" val="v3.0.1"/>
</p:tagLst>
</file>

<file path=ppt/tags/tag13.xml><?xml version="1.0" encoding="utf-8"?>
<p:tagLst xmlns:a="http://schemas.openxmlformats.org/drawingml/2006/main" xmlns:r="http://schemas.openxmlformats.org/officeDocument/2006/relationships" xmlns:p="http://schemas.openxmlformats.org/presentationml/2006/main">
  <p:tag name="PA" val="v3.0.1"/>
</p:tagLst>
</file>

<file path=ppt/tags/tag14.xml><?xml version="1.0" encoding="utf-8"?>
<p:tagLst xmlns:a="http://schemas.openxmlformats.org/drawingml/2006/main" xmlns:r="http://schemas.openxmlformats.org/officeDocument/2006/relationships" xmlns:p="http://schemas.openxmlformats.org/presentationml/2006/main">
  <p:tag name="PA" val="v3.0.1"/>
</p:tagLst>
</file>

<file path=ppt/tags/tag15.xml><?xml version="1.0" encoding="utf-8"?>
<p:tagLst xmlns:a="http://schemas.openxmlformats.org/drawingml/2006/main" xmlns:r="http://schemas.openxmlformats.org/officeDocument/2006/relationships" xmlns:p="http://schemas.openxmlformats.org/presentationml/2006/main">
  <p:tag name="PA" val="v3.0.1"/>
</p:tagLst>
</file>

<file path=ppt/tags/tag16.xml><?xml version="1.0" encoding="utf-8"?>
<p:tagLst xmlns:a="http://schemas.openxmlformats.org/drawingml/2006/main" xmlns:r="http://schemas.openxmlformats.org/officeDocument/2006/relationships" xmlns:p="http://schemas.openxmlformats.org/presentationml/2006/main">
  <p:tag name="PA" val="v3.0.1"/>
</p:tagLst>
</file>

<file path=ppt/tags/tag17.xml><?xml version="1.0" encoding="utf-8"?>
<p:tagLst xmlns:a="http://schemas.openxmlformats.org/drawingml/2006/main" xmlns:r="http://schemas.openxmlformats.org/officeDocument/2006/relationships" xmlns:p="http://schemas.openxmlformats.org/presentationml/2006/main">
  <p:tag name="PA" val="v3.0.1"/>
</p:tagLst>
</file>

<file path=ppt/tags/tag18.xml><?xml version="1.0" encoding="utf-8"?>
<p:tagLst xmlns:a="http://schemas.openxmlformats.org/drawingml/2006/main" xmlns:r="http://schemas.openxmlformats.org/officeDocument/2006/relationships" xmlns:p="http://schemas.openxmlformats.org/presentationml/2006/main">
  <p:tag name="PA" val="v3.0.1"/>
</p:tagLst>
</file>

<file path=ppt/tags/tag19.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20.xml><?xml version="1.0" encoding="utf-8"?>
<p:tagLst xmlns:a="http://schemas.openxmlformats.org/drawingml/2006/main" xmlns:r="http://schemas.openxmlformats.org/officeDocument/2006/relationships" xmlns:p="http://schemas.openxmlformats.org/presentationml/2006/main">
  <p:tag name="PA" val="v3.0.1"/>
</p:tagLst>
</file>

<file path=ppt/tags/tag21.xml><?xml version="1.0" encoding="utf-8"?>
<p:tagLst xmlns:a="http://schemas.openxmlformats.org/drawingml/2006/main" xmlns:r="http://schemas.openxmlformats.org/officeDocument/2006/relationships" xmlns:p="http://schemas.openxmlformats.org/presentationml/2006/main">
  <p:tag name="PA" val="v3.0.1"/>
</p:tagLst>
</file>

<file path=ppt/tags/tag22.xml><?xml version="1.0" encoding="utf-8"?>
<p:tagLst xmlns:a="http://schemas.openxmlformats.org/drawingml/2006/main" xmlns:r="http://schemas.openxmlformats.org/officeDocument/2006/relationships" xmlns:p="http://schemas.openxmlformats.org/presentationml/2006/main">
  <p:tag name="PA" val="v3.0.1"/>
</p:tagLst>
</file>

<file path=ppt/tags/tag23.xml><?xml version="1.0" encoding="utf-8"?>
<p:tagLst xmlns:a="http://schemas.openxmlformats.org/drawingml/2006/main" xmlns:r="http://schemas.openxmlformats.org/officeDocument/2006/relationships" xmlns:p="http://schemas.openxmlformats.org/presentationml/2006/main">
  <p:tag name="PA" val="v3.0.1"/>
</p:tagLst>
</file>

<file path=ppt/tags/tag24.xml><?xml version="1.0" encoding="utf-8"?>
<p:tagLst xmlns:a="http://schemas.openxmlformats.org/drawingml/2006/main" xmlns:r="http://schemas.openxmlformats.org/officeDocument/2006/relationships" xmlns:p="http://schemas.openxmlformats.org/presentationml/2006/main">
  <p:tag name="PA" val="v3.0.1"/>
</p:tagLst>
</file>

<file path=ppt/tags/tag25.xml><?xml version="1.0" encoding="utf-8"?>
<p:tagLst xmlns:a="http://schemas.openxmlformats.org/drawingml/2006/main" xmlns:r="http://schemas.openxmlformats.org/officeDocument/2006/relationships" xmlns:p="http://schemas.openxmlformats.org/presentationml/2006/main">
  <p:tag name="PA" val="v3.0.1"/>
</p:tagLst>
</file>

<file path=ppt/tags/tag26.xml><?xml version="1.0" encoding="utf-8"?>
<p:tagLst xmlns:a="http://schemas.openxmlformats.org/drawingml/2006/main" xmlns:r="http://schemas.openxmlformats.org/officeDocument/2006/relationships" xmlns:p="http://schemas.openxmlformats.org/presentationml/2006/main">
  <p:tag name="PA" val="v3.0.1"/>
</p:tagLst>
</file>

<file path=ppt/tags/tag27.xml><?xml version="1.0" encoding="utf-8"?>
<p:tagLst xmlns:a="http://schemas.openxmlformats.org/drawingml/2006/main" xmlns:r="http://schemas.openxmlformats.org/officeDocument/2006/relationships" xmlns:p="http://schemas.openxmlformats.org/presentationml/2006/main">
  <p:tag name="PA" val="v3.0.1"/>
</p:tagLst>
</file>

<file path=ppt/tags/tag28.xml><?xml version="1.0" encoding="utf-8"?>
<p:tagLst xmlns:a="http://schemas.openxmlformats.org/drawingml/2006/main" xmlns:r="http://schemas.openxmlformats.org/officeDocument/2006/relationships" xmlns:p="http://schemas.openxmlformats.org/presentationml/2006/main">
  <p:tag name="PA" val="v3.0.1"/>
</p:tagLst>
</file>

<file path=ppt/tags/tag29.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30.xml><?xml version="1.0" encoding="utf-8"?>
<p:tagLst xmlns:a="http://schemas.openxmlformats.org/drawingml/2006/main" xmlns:r="http://schemas.openxmlformats.org/officeDocument/2006/relationships" xmlns:p="http://schemas.openxmlformats.org/presentationml/2006/main">
  <p:tag name="PA" val="v3.0.1"/>
</p:tagLst>
</file>

<file path=ppt/tags/tag31.xml><?xml version="1.0" encoding="utf-8"?>
<p:tagLst xmlns:a="http://schemas.openxmlformats.org/drawingml/2006/main" xmlns:r="http://schemas.openxmlformats.org/officeDocument/2006/relationships" xmlns:p="http://schemas.openxmlformats.org/presentationml/2006/main">
  <p:tag name="PA" val="v3.0.1"/>
</p:tagLst>
</file>

<file path=ppt/tags/tag32.xml><?xml version="1.0" encoding="utf-8"?>
<p:tagLst xmlns:a="http://schemas.openxmlformats.org/drawingml/2006/main" xmlns:r="http://schemas.openxmlformats.org/officeDocument/2006/relationships" xmlns:p="http://schemas.openxmlformats.org/presentationml/2006/main">
  <p:tag name="PA" val="v3.0.1"/>
</p:tagLst>
</file>

<file path=ppt/tags/tag33.xml><?xml version="1.0" encoding="utf-8"?>
<p:tagLst xmlns:a="http://schemas.openxmlformats.org/drawingml/2006/main" xmlns:r="http://schemas.openxmlformats.org/officeDocument/2006/relationships" xmlns:p="http://schemas.openxmlformats.org/presentationml/2006/main">
  <p:tag name="PA" val="v3.0.1"/>
</p:tagLst>
</file>

<file path=ppt/tags/tag34.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ags/tag9.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第一PPT，www.1ppt.com">
  <a:themeElements>
    <a:clrScheme name="自定义 548">
      <a:dk1>
        <a:sysClr val="windowText" lastClr="000000"/>
      </a:dk1>
      <a:lt1>
        <a:sysClr val="window" lastClr="FFFFFF"/>
      </a:lt1>
      <a:dk2>
        <a:srgbClr val="1F497D"/>
      </a:dk2>
      <a:lt2>
        <a:srgbClr val="EEECE1"/>
      </a:lt2>
      <a:accent1>
        <a:srgbClr val="585251"/>
      </a:accent1>
      <a:accent2>
        <a:srgbClr val="EEE895"/>
      </a:accent2>
      <a:accent3>
        <a:srgbClr val="585251"/>
      </a:accent3>
      <a:accent4>
        <a:srgbClr val="EEE895"/>
      </a:accent4>
      <a:accent5>
        <a:srgbClr val="585251"/>
      </a:accent5>
      <a:accent6>
        <a:srgbClr val="EEE89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TotalTime>
  <Words>1793</Words>
  <Application>Microsoft Office PowerPoint</Application>
  <PresentationFormat>自定义</PresentationFormat>
  <Paragraphs>224</Paragraphs>
  <Slides>23</Slides>
  <Notes>15</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简约现代</dc:title>
  <dc:creator>Money</dc:creator>
  <cp:lastModifiedBy>yuxueyong</cp:lastModifiedBy>
  <cp:revision>360</cp:revision>
  <dcterms:created xsi:type="dcterms:W3CDTF">2017-06-09T15:26:00Z</dcterms:created>
  <dcterms:modified xsi:type="dcterms:W3CDTF">2019-03-19T03:30:22Z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2052-11.1.0.8527</vt:lpwstr>
  </property>
</Properties>
</file>