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464" r:id="rId2"/>
    <p:sldId id="465" r:id="rId3"/>
    <p:sldId id="467" r:id="rId4"/>
    <p:sldId id="448" r:id="rId5"/>
    <p:sldId id="468" r:id="rId6"/>
    <p:sldId id="453" r:id="rId7"/>
    <p:sldId id="473" r:id="rId8"/>
    <p:sldId id="474" r:id="rId9"/>
    <p:sldId id="488" r:id="rId10"/>
    <p:sldId id="454" r:id="rId11"/>
    <p:sldId id="475" r:id="rId12"/>
    <p:sldId id="469" r:id="rId13"/>
    <p:sldId id="447" r:id="rId14"/>
    <p:sldId id="455" r:id="rId15"/>
    <p:sldId id="450" r:id="rId16"/>
    <p:sldId id="452" r:id="rId17"/>
    <p:sldId id="463" r:id="rId18"/>
    <p:sldId id="476" r:id="rId19"/>
    <p:sldId id="449" r:id="rId20"/>
    <p:sldId id="477" r:id="rId21"/>
    <p:sldId id="478" r:id="rId22"/>
    <p:sldId id="479" r:id="rId23"/>
    <p:sldId id="451" r:id="rId24"/>
    <p:sldId id="459" r:id="rId25"/>
    <p:sldId id="470" r:id="rId26"/>
    <p:sldId id="480" r:id="rId27"/>
    <p:sldId id="446" r:id="rId28"/>
    <p:sldId id="481" r:id="rId29"/>
    <p:sldId id="456" r:id="rId30"/>
    <p:sldId id="482" r:id="rId31"/>
    <p:sldId id="484" r:id="rId32"/>
    <p:sldId id="486" r:id="rId33"/>
    <p:sldId id="487" r:id="rId34"/>
    <p:sldId id="485" r:id="rId35"/>
    <p:sldId id="471" r:id="rId36"/>
  </p:sldIdLst>
  <p:sldSz cx="9144000" cy="5143500" type="screen16x9"/>
  <p:notesSz cx="6858000" cy="9144000"/>
  <p:custDataLst>
    <p:tags r:id="rId38"/>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5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B5F84"/>
    <a:srgbClr val="08B1F2"/>
    <a:srgbClr val="272F43"/>
    <a:srgbClr val="2B2B2B"/>
    <a:srgbClr val="C00000"/>
    <a:srgbClr val="B00303"/>
    <a:srgbClr val="0E7EB5"/>
    <a:srgbClr val="ADB5BF"/>
    <a:srgbClr val="324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7" autoAdjust="0"/>
    <p:restoredTop sz="94713"/>
  </p:normalViewPr>
  <p:slideViewPr>
    <p:cSldViewPr>
      <p:cViewPr varScale="1">
        <p:scale>
          <a:sx n="202" d="100"/>
          <a:sy n="202" d="100"/>
        </p:scale>
        <p:origin x="1264" y="176"/>
      </p:cViewPr>
      <p:guideLst>
        <p:guide orient="horz" pos="1620"/>
        <p:guide pos="2517"/>
      </p:guideLst>
    </p:cSldViewPr>
  </p:slideViewPr>
  <p:notesTextViewPr>
    <p:cViewPr>
      <p:scale>
        <a:sx n="125" d="100"/>
        <a:sy n="1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tags" Target="tags/tag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2019/3/17</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341596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4038463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3190411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1867982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469379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3983686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62958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1269303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731927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2773081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2686569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2158036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27</a:t>
            </a:fld>
            <a:endParaRPr lang="zh-CN" altLang="en-US" dirty="0"/>
          </a:p>
        </p:txBody>
      </p:sp>
    </p:spTree>
    <p:extLst>
      <p:ext uri="{BB962C8B-B14F-4D97-AF65-F5344CB8AC3E}">
        <p14:creationId xmlns:p14="http://schemas.microsoft.com/office/powerpoint/2010/main" val="2098337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extLst>
      <p:ext uri="{BB962C8B-B14F-4D97-AF65-F5344CB8AC3E}">
        <p14:creationId xmlns:p14="http://schemas.microsoft.com/office/powerpoint/2010/main" val="1976883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2484475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31</a:t>
            </a:fld>
            <a:endParaRPr lang="zh-CN" altLang="en-US" dirty="0"/>
          </a:p>
        </p:txBody>
      </p:sp>
    </p:spTree>
    <p:extLst>
      <p:ext uri="{BB962C8B-B14F-4D97-AF65-F5344CB8AC3E}">
        <p14:creationId xmlns:p14="http://schemas.microsoft.com/office/powerpoint/2010/main" val="3337924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33</a:t>
            </a:fld>
            <a:endParaRPr lang="zh-CN" altLang="en-US" dirty="0"/>
          </a:p>
        </p:txBody>
      </p:sp>
    </p:spTree>
    <p:extLst>
      <p:ext uri="{BB962C8B-B14F-4D97-AF65-F5344CB8AC3E}">
        <p14:creationId xmlns:p14="http://schemas.microsoft.com/office/powerpoint/2010/main" val="2773081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34</a:t>
            </a:fld>
            <a:endParaRPr lang="zh-CN" altLang="en-US" dirty="0"/>
          </a:p>
        </p:txBody>
      </p:sp>
    </p:spTree>
    <p:extLst>
      <p:ext uri="{BB962C8B-B14F-4D97-AF65-F5344CB8AC3E}">
        <p14:creationId xmlns:p14="http://schemas.microsoft.com/office/powerpoint/2010/main" val="60638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211241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08937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08937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361142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358410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367904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3410888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p:extLst mod="1">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矩形 3"/>
          <p:cNvSpPr/>
          <p:nvPr userDrawn="1"/>
        </p:nvSpPr>
        <p:spPr>
          <a:xfrm>
            <a:off x="6804248" y="4083918"/>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59985719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35214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B95DF45C-3474-4E86-94E4-B4FF1828C470}"/>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9" r:id="rId4"/>
    <p:sldLayoutId id="2147483658" r:id="rId5"/>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1.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1.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3" Type="http://schemas.openxmlformats.org/officeDocument/2006/relationships/hyperlink" Target="https://segoldmine.ppi-int.com/content/standard-ieee-std-1058-ieee-standard-software-project-management-plans" TargetMode="External"/><Relationship Id="rId4" Type="http://schemas.openxmlformats.org/officeDocument/2006/relationships/hyperlink" Target="https://github.com/RebeccaHanjw/weapp-wechat-zhihu" TargetMode="External"/><Relationship Id="rId5" Type="http://schemas.openxmlformats.org/officeDocument/2006/relationships/hyperlink" Target="https://github.com/vace/wechatapp-news-reader" TargetMode="External"/><Relationship Id="rId6" Type="http://schemas.openxmlformats.org/officeDocument/2006/relationships/hyperlink" Target="https://www.oschina.net/p/BookChat" TargetMode="External"/><Relationship Id="rId7" Type="http://schemas.openxmlformats.org/officeDocument/2006/relationships/hyperlink" Target="https://blog.csdn.net/Iphone886/article/details/82691300" TargetMode="External"/><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 xmlns:a16="http://schemas.microsoft.com/office/drawing/2014/main"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Greatful Dead</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19" name="TextBox 7">
            <a:extLst>
              <a:ext uri="{FF2B5EF4-FFF2-40B4-BE49-F238E27FC236}">
                <a16:creationId xmlns="" xmlns:a16="http://schemas.microsoft.com/office/drawing/2014/main" id="{BE471C66-78B9-4A13-9735-88680083824A}"/>
              </a:ext>
            </a:extLst>
          </p:cNvPr>
          <p:cNvSpPr>
            <a:spLocks noChangeArrowheads="1"/>
          </p:cNvSpPr>
          <p:nvPr/>
        </p:nvSpPr>
        <p:spPr bwMode="auto">
          <a:xfrm>
            <a:off x="755576" y="1890779"/>
            <a:ext cx="7776864" cy="6760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4000" b="1" dirty="0">
                <a:solidFill>
                  <a:schemeClr val="accent6"/>
                </a:solidFill>
                <a:latin typeface="微软雅黑" pitchFamily="34" charset="-122"/>
                <a:ea typeface="微软雅黑" pitchFamily="34" charset="-122"/>
              </a:rPr>
              <a:t>面向计算机领域的资讯集合小程序</a:t>
            </a:r>
          </a:p>
        </p:txBody>
      </p:sp>
      <p:sp>
        <p:nvSpPr>
          <p:cNvPr id="20" name="文本框 19">
            <a:extLst>
              <a:ext uri="{FF2B5EF4-FFF2-40B4-BE49-F238E27FC236}">
                <a16:creationId xmlns="" xmlns:a16="http://schemas.microsoft.com/office/drawing/2014/main" id="{FB01D04B-4F78-4592-99D5-00B3B375D18C}"/>
              </a:ext>
            </a:extLst>
          </p:cNvPr>
          <p:cNvSpPr txBox="1"/>
          <p:nvPr/>
        </p:nvSpPr>
        <p:spPr>
          <a:xfrm>
            <a:off x="3059832" y="2606046"/>
            <a:ext cx="4824536" cy="246221"/>
          </a:xfrm>
          <a:prstGeom prst="rect">
            <a:avLst/>
          </a:prstGeom>
          <a:noFill/>
        </p:spPr>
        <p:txBody>
          <a:bodyPr wrap="square" lIns="0" tIns="0" rIns="0" bIns="0" rtlCol="0">
            <a:spAutoFit/>
          </a:bodyPr>
          <a:lstStyle/>
          <a:p>
            <a:pPr algn="dist"/>
            <a:r>
              <a:rPr lang="zh-CN" altLang="en-US" sz="1600" b="1" dirty="0">
                <a:solidFill>
                  <a:schemeClr val="tx1">
                    <a:lumMod val="50000"/>
                    <a:lumOff val="50000"/>
                  </a:schemeClr>
                </a:solidFill>
                <a:ea typeface="微软雅黑" pitchFamily="34" charset="-122"/>
                <a:cs typeface="Calibri" panose="020F0502020204030204" pitchFamily="34" charset="0"/>
              </a:rPr>
              <a:t>组名：壮烈成仁 </a:t>
            </a:r>
            <a:r>
              <a:rPr lang="en-US" altLang="zh-CN" sz="1600" b="1" dirty="0">
                <a:solidFill>
                  <a:schemeClr val="tx1">
                    <a:lumMod val="50000"/>
                    <a:lumOff val="50000"/>
                  </a:schemeClr>
                </a:solidFill>
                <a:ea typeface="微软雅黑" pitchFamily="34" charset="-122"/>
                <a:cs typeface="Calibri" panose="020F0502020204030204" pitchFamily="34" charset="0"/>
              </a:rPr>
              <a:t>Greatful Dead</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cxnSp>
        <p:nvCxnSpPr>
          <p:cNvPr id="22" name="直接连接符 21">
            <a:extLst>
              <a:ext uri="{FF2B5EF4-FFF2-40B4-BE49-F238E27FC236}">
                <a16:creationId xmlns="" xmlns:a16="http://schemas.microsoft.com/office/drawing/2014/main" id="{04CF0174-493E-4A26-88FE-130F5CCA5036}"/>
              </a:ext>
            </a:extLst>
          </p:cNvPr>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 xmlns:a16="http://schemas.microsoft.com/office/drawing/2014/main" id="{A1EB0E79-4D04-43AE-A098-A6CCD5943D82}"/>
              </a:ext>
            </a:extLst>
          </p:cNvPr>
          <p:cNvSpPr txBox="1"/>
          <p:nvPr/>
        </p:nvSpPr>
        <p:spPr>
          <a:xfrm>
            <a:off x="4067944" y="3301510"/>
            <a:ext cx="3816424"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汇报人：</a:t>
            </a:r>
            <a:r>
              <a:rPr lang="en-US" altLang="zh-CN" sz="1400" b="1" dirty="0">
                <a:solidFill>
                  <a:schemeClr val="bg1">
                    <a:lumMod val="75000"/>
                  </a:schemeClr>
                </a:solidFill>
                <a:ea typeface="微软雅黑" pitchFamily="34" charset="-122"/>
                <a:cs typeface="Calibri" panose="020F0502020204030204" pitchFamily="34" charset="0"/>
              </a:rPr>
              <a:t>G20</a:t>
            </a:r>
            <a:r>
              <a:rPr lang="zh-CN" altLang="en-US" sz="1400" b="1" dirty="0">
                <a:solidFill>
                  <a:schemeClr val="bg1">
                    <a:lumMod val="75000"/>
                  </a:schemeClr>
                </a:solidFill>
                <a:ea typeface="微软雅黑" pitchFamily="34" charset="-122"/>
                <a:cs typeface="Calibri" panose="020F0502020204030204" pitchFamily="34" charset="0"/>
              </a:rPr>
              <a:t>小组（周磊 唐敏敏 许涛 杨际仟）</a:t>
            </a:r>
          </a:p>
        </p:txBody>
      </p:sp>
      <p:sp>
        <p:nvSpPr>
          <p:cNvPr id="24" name="文本框 23">
            <a:extLst>
              <a:ext uri="{FF2B5EF4-FFF2-40B4-BE49-F238E27FC236}">
                <a16:creationId xmlns="" xmlns:a16="http://schemas.microsoft.com/office/drawing/2014/main" id="{71429B25-FA58-49BD-A76E-E9B63AD3EB32}"/>
              </a:ext>
            </a:extLst>
          </p:cNvPr>
          <p:cNvSpPr txBox="1"/>
          <p:nvPr/>
        </p:nvSpPr>
        <p:spPr>
          <a:xfrm>
            <a:off x="6444208" y="1236117"/>
            <a:ext cx="2376256" cy="430887"/>
          </a:xfrm>
          <a:prstGeom prst="rect">
            <a:avLst/>
          </a:prstGeom>
          <a:noFill/>
        </p:spPr>
        <p:txBody>
          <a:bodyPr wrap="square" lIns="0" tIns="0" rIns="0" bIns="0" rtlCol="0">
            <a:spAutoFit/>
          </a:bodyPr>
          <a:lstStyle/>
          <a:p>
            <a:r>
              <a:rPr lang="zh-CN" altLang="en-US" sz="2800" b="1" dirty="0">
                <a:solidFill>
                  <a:schemeClr val="accent6"/>
                </a:solidFill>
                <a:latin typeface="微软雅黑" pitchFamily="34" charset="-122"/>
                <a:ea typeface="微软雅黑" pitchFamily="34" charset="-122"/>
              </a:rPr>
              <a:t>项目计划</a:t>
            </a:r>
          </a:p>
        </p:txBody>
      </p:sp>
      <p:sp>
        <p:nvSpPr>
          <p:cNvPr id="15" name="文本框 14">
            <a:extLst>
              <a:ext uri="{FF2B5EF4-FFF2-40B4-BE49-F238E27FC236}">
                <a16:creationId xmlns="" xmlns:a16="http://schemas.microsoft.com/office/drawing/2014/main" id="{FAF3BFB0-E514-4516-87B2-5A0D098671A2}"/>
              </a:ext>
            </a:extLst>
          </p:cNvPr>
          <p:cNvSpPr txBox="1"/>
          <p:nvPr/>
        </p:nvSpPr>
        <p:spPr>
          <a:xfrm>
            <a:off x="5020912" y="3807867"/>
            <a:ext cx="2880320"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小程序名：</a:t>
            </a:r>
            <a:r>
              <a:rPr lang="en-US" altLang="zh-CN" sz="1400" b="1" dirty="0">
                <a:solidFill>
                  <a:schemeClr val="bg1">
                    <a:lumMod val="75000"/>
                  </a:schemeClr>
                </a:solidFill>
                <a:ea typeface="微软雅黑" pitchFamily="34" charset="-122"/>
                <a:cs typeface="Calibri" panose="020F0502020204030204" pitchFamily="34" charset="0"/>
              </a:rPr>
              <a:t>Collect</a:t>
            </a:r>
            <a:endParaRPr lang="zh-CN" altLang="en-US" sz="1400" b="1" dirty="0">
              <a:solidFill>
                <a:schemeClr val="bg1">
                  <a:lumMod val="75000"/>
                </a:schemeClr>
              </a:solidFill>
              <a:ea typeface="微软雅黑" pitchFamily="34" charset="-122"/>
              <a:cs typeface="Calibri" panose="020F0502020204030204" pitchFamily="34" charset="0"/>
            </a:endParaRPr>
          </a:p>
        </p:txBody>
      </p:sp>
      <p:pic>
        <p:nvPicPr>
          <p:cNvPr id="3" name="图片 2">
            <a:extLst>
              <a:ext uri="{FF2B5EF4-FFF2-40B4-BE49-F238E27FC236}">
                <a16:creationId xmlns="" xmlns:a16="http://schemas.microsoft.com/office/drawing/2014/main" id="{3C18F7AD-B698-48B5-B060-0E57FC1363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423836"/>
            <a:ext cx="1628342" cy="1628342"/>
          </a:xfrm>
          <a:prstGeom prst="rect">
            <a:avLst/>
          </a:prstGeom>
        </p:spPr>
      </p:pic>
    </p:spTree>
    <p:extLst>
      <p:ext uri="{BB962C8B-B14F-4D97-AF65-F5344CB8AC3E}">
        <p14:creationId xmlns:p14="http://schemas.microsoft.com/office/powerpoint/2010/main" val="336872777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f7dcf01-6a0f-4fcd-b523-a845d2963cf0"/>
          <p:cNvGrpSpPr>
            <a:grpSpLocks noChangeAspect="1"/>
          </p:cNvGrpSpPr>
          <p:nvPr/>
        </p:nvGrpSpPr>
        <p:grpSpPr>
          <a:xfrm>
            <a:off x="-163773" y="1006320"/>
            <a:ext cx="9324528" cy="3439851"/>
            <a:chOff x="-218364" y="1341760"/>
            <a:chExt cx="12432704" cy="4586468"/>
          </a:xfrm>
        </p:grpSpPr>
        <p:cxnSp>
          <p:nvCxnSpPr>
            <p:cNvPr id="4" name="Straight Connector 4"/>
            <p:cNvCxnSpPr/>
            <p:nvPr/>
          </p:nvCxnSpPr>
          <p:spPr>
            <a:xfrm>
              <a:off x="8281552" y="4407779"/>
              <a:ext cx="0" cy="152044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reeform: Shape 5"/>
            <p:cNvSpPr>
              <a:spLocks/>
            </p:cNvSpPr>
            <p:nvPr/>
          </p:nvSpPr>
          <p:spPr bwMode="auto">
            <a:xfrm>
              <a:off x="-218364" y="2420888"/>
              <a:ext cx="12432704" cy="3014961"/>
            </a:xfrm>
            <a:custGeom>
              <a:avLst/>
              <a:gdLst>
                <a:gd name="T0" fmla="*/ 0 w 10768"/>
                <a:gd name="T1" fmla="*/ 2802 h 2802"/>
                <a:gd name="T2" fmla="*/ 2630 w 10768"/>
                <a:gd name="T3" fmla="*/ 2802 h 2802"/>
                <a:gd name="T4" fmla="*/ 5091 w 10768"/>
                <a:gd name="T5" fmla="*/ 1359 h 2802"/>
                <a:gd name="T6" fmla="*/ 7891 w 10768"/>
                <a:gd name="T7" fmla="*/ 1593 h 2802"/>
                <a:gd name="T8" fmla="*/ 8777 w 10768"/>
                <a:gd name="T9" fmla="*/ 424 h 2802"/>
                <a:gd name="T10" fmla="*/ 10768 w 10768"/>
                <a:gd name="T11" fmla="*/ 0 h 2802"/>
                <a:gd name="connsiteX0" fmla="*/ 0 w 10000"/>
                <a:gd name="connsiteY0" fmla="*/ 10000 h 10000"/>
                <a:gd name="connsiteX1" fmla="*/ 2442 w 10000"/>
                <a:gd name="connsiteY1" fmla="*/ 10000 h 10000"/>
                <a:gd name="connsiteX2" fmla="*/ 4728 w 10000"/>
                <a:gd name="connsiteY2" fmla="*/ 4850 h 10000"/>
                <a:gd name="connsiteX3" fmla="*/ 7297 w 10000"/>
                <a:gd name="connsiteY3" fmla="*/ 6798 h 10000"/>
                <a:gd name="connsiteX4" fmla="*/ 8151 w 10000"/>
                <a:gd name="connsiteY4" fmla="*/ 1513 h 10000"/>
                <a:gd name="connsiteX5" fmla="*/ 10000 w 10000"/>
                <a:gd name="connsiteY5" fmla="*/ 0 h 10000"/>
                <a:gd name="connsiteX0" fmla="*/ 0 w 10552"/>
                <a:gd name="connsiteY0" fmla="*/ 9969 h 9969"/>
                <a:gd name="connsiteX1" fmla="*/ 2442 w 10552"/>
                <a:gd name="connsiteY1" fmla="*/ 9969 h 9969"/>
                <a:gd name="connsiteX2" fmla="*/ 4728 w 10552"/>
                <a:gd name="connsiteY2" fmla="*/ 4819 h 9969"/>
                <a:gd name="connsiteX3" fmla="*/ 7297 w 10552"/>
                <a:gd name="connsiteY3" fmla="*/ 6767 h 9969"/>
                <a:gd name="connsiteX4" fmla="*/ 8151 w 10552"/>
                <a:gd name="connsiteY4" fmla="*/ 1482 h 9969"/>
                <a:gd name="connsiteX5" fmla="*/ 10552 w 10552"/>
                <a:gd name="connsiteY5" fmla="*/ 0 h 9969"/>
                <a:gd name="connsiteX0" fmla="*/ 0 w 10000"/>
                <a:gd name="connsiteY0" fmla="*/ 10000 h 10000"/>
                <a:gd name="connsiteX1" fmla="*/ 2314 w 10000"/>
                <a:gd name="connsiteY1" fmla="*/ 10000 h 10000"/>
                <a:gd name="connsiteX2" fmla="*/ 4941 w 10000"/>
                <a:gd name="connsiteY2" fmla="*/ 5403 h 10000"/>
                <a:gd name="connsiteX3" fmla="*/ 6915 w 10000"/>
                <a:gd name="connsiteY3" fmla="*/ 6788 h 10000"/>
                <a:gd name="connsiteX4" fmla="*/ 7725 w 10000"/>
                <a:gd name="connsiteY4" fmla="*/ 1487 h 10000"/>
                <a:gd name="connsiteX5" fmla="*/ 10000 w 10000"/>
                <a:gd name="connsiteY5" fmla="*/ 0 h 10000"/>
                <a:gd name="connsiteX0" fmla="*/ 0 w 10000"/>
                <a:gd name="connsiteY0" fmla="*/ 10000 h 10000"/>
                <a:gd name="connsiteX1" fmla="*/ 3118 w 10000"/>
                <a:gd name="connsiteY1" fmla="*/ 10000 h 10000"/>
                <a:gd name="connsiteX2" fmla="*/ 4941 w 10000"/>
                <a:gd name="connsiteY2" fmla="*/ 5403 h 10000"/>
                <a:gd name="connsiteX3" fmla="*/ 6915 w 10000"/>
                <a:gd name="connsiteY3" fmla="*/ 6788 h 10000"/>
                <a:gd name="connsiteX4" fmla="*/ 7725 w 10000"/>
                <a:gd name="connsiteY4" fmla="*/ 1487 h 10000"/>
                <a:gd name="connsiteX5" fmla="*/ 10000 w 10000"/>
                <a:gd name="connsiteY5" fmla="*/ 0 h 10000"/>
                <a:gd name="connsiteX0" fmla="*/ 0 w 10000"/>
                <a:gd name="connsiteY0" fmla="*/ 10000 h 10000"/>
                <a:gd name="connsiteX1" fmla="*/ 3118 w 10000"/>
                <a:gd name="connsiteY1" fmla="*/ 10000 h 10000"/>
                <a:gd name="connsiteX2" fmla="*/ 5230 w 10000"/>
                <a:gd name="connsiteY2" fmla="*/ 5845 h 10000"/>
                <a:gd name="connsiteX3" fmla="*/ 6915 w 10000"/>
                <a:gd name="connsiteY3" fmla="*/ 6788 h 10000"/>
                <a:gd name="connsiteX4" fmla="*/ 7725 w 10000"/>
                <a:gd name="connsiteY4" fmla="*/ 1487 h 10000"/>
                <a:gd name="connsiteX5" fmla="*/ 1000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10000"/>
                  </a:moveTo>
                  <a:lnTo>
                    <a:pt x="3118" y="10000"/>
                  </a:lnTo>
                  <a:lnTo>
                    <a:pt x="5230" y="5845"/>
                  </a:lnTo>
                  <a:lnTo>
                    <a:pt x="6915" y="6788"/>
                  </a:lnTo>
                  <a:lnTo>
                    <a:pt x="7725" y="1487"/>
                  </a:lnTo>
                  <a:cubicBezTo>
                    <a:pt x="8308" y="981"/>
                    <a:pt x="9416" y="506"/>
                    <a:pt x="10000" y="0"/>
                  </a:cubicBezTo>
                </a:path>
              </a:pathLst>
            </a:custGeom>
            <a:noFill/>
            <a:ln w="76200">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cxnSp>
          <p:nvCxnSpPr>
            <p:cNvPr id="6" name="Straight Connector 9"/>
            <p:cNvCxnSpPr/>
            <p:nvPr/>
          </p:nvCxnSpPr>
          <p:spPr>
            <a:xfrm>
              <a:off x="3623831" y="3193231"/>
              <a:ext cx="0" cy="22451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13"/>
            <p:cNvCxnSpPr/>
            <p:nvPr/>
          </p:nvCxnSpPr>
          <p:spPr>
            <a:xfrm>
              <a:off x="6232618" y="2545287"/>
              <a:ext cx="0" cy="16724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17"/>
            <p:cNvCxnSpPr/>
            <p:nvPr/>
          </p:nvCxnSpPr>
          <p:spPr>
            <a:xfrm>
              <a:off x="9261568" y="1438874"/>
              <a:ext cx="0" cy="14441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Freeform: Shape 28"/>
            <p:cNvSpPr>
              <a:spLocks/>
            </p:cNvSpPr>
            <p:nvPr/>
          </p:nvSpPr>
          <p:spPr bwMode="auto">
            <a:xfrm>
              <a:off x="624282" y="2611193"/>
              <a:ext cx="2637111" cy="2632335"/>
            </a:xfrm>
            <a:custGeom>
              <a:avLst/>
              <a:gdLst>
                <a:gd name="T0" fmla="*/ 2208 w 2208"/>
                <a:gd name="T1" fmla="*/ 1170 h 2204"/>
                <a:gd name="T2" fmla="*/ 2208 w 2208"/>
                <a:gd name="T3" fmla="*/ 1170 h 2204"/>
                <a:gd name="T4" fmla="*/ 2208 w 2208"/>
                <a:gd name="T5" fmla="*/ 2204 h 2204"/>
                <a:gd name="T6" fmla="*/ 2208 w 2208"/>
                <a:gd name="T7" fmla="*/ 2204 h 2204"/>
                <a:gd name="T8" fmla="*/ 2208 w 2208"/>
                <a:gd name="T9" fmla="*/ 1170 h 2204"/>
                <a:gd name="T10" fmla="*/ 971 w 2208"/>
                <a:gd name="T11" fmla="*/ 0 h 2204"/>
                <a:gd name="T12" fmla="*/ 0 w 2208"/>
                <a:gd name="T13" fmla="*/ 0 h 2204"/>
                <a:gd name="T14" fmla="*/ 0 w 2208"/>
                <a:gd name="T15" fmla="*/ 2204 h 2204"/>
                <a:gd name="T16" fmla="*/ 968 w 2208"/>
                <a:gd name="T17" fmla="*/ 2204 h 2204"/>
                <a:gd name="T18" fmla="*/ 968 w 2208"/>
                <a:gd name="T19" fmla="*/ 2203 h 2204"/>
                <a:gd name="T20" fmla="*/ 0 w 2208"/>
                <a:gd name="T21" fmla="*/ 2203 h 2204"/>
                <a:gd name="T22" fmla="*/ 0 w 2208"/>
                <a:gd name="T23" fmla="*/ 1029 h 2204"/>
                <a:gd name="T24" fmla="*/ 3 w 2208"/>
                <a:gd name="T25" fmla="*/ 1029 h 2204"/>
                <a:gd name="T26" fmla="*/ 3 w 2208"/>
                <a:gd name="T27" fmla="*/ 1 h 2204"/>
                <a:gd name="T28" fmla="*/ 971 w 2208"/>
                <a:gd name="T29" fmla="*/ 1 h 2204"/>
                <a:gd name="T30" fmla="*/ 971 w 2208"/>
                <a:gd name="T31" fmla="*/ 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8" h="2204">
                  <a:moveTo>
                    <a:pt x="2208" y="1170"/>
                  </a:moveTo>
                  <a:lnTo>
                    <a:pt x="2208" y="1170"/>
                  </a:lnTo>
                  <a:lnTo>
                    <a:pt x="2208" y="2204"/>
                  </a:lnTo>
                  <a:lnTo>
                    <a:pt x="2208" y="2204"/>
                  </a:lnTo>
                  <a:lnTo>
                    <a:pt x="2208" y="1170"/>
                  </a:lnTo>
                  <a:moveTo>
                    <a:pt x="971" y="0"/>
                  </a:moveTo>
                  <a:lnTo>
                    <a:pt x="0" y="0"/>
                  </a:lnTo>
                  <a:lnTo>
                    <a:pt x="0" y="2204"/>
                  </a:lnTo>
                  <a:lnTo>
                    <a:pt x="968" y="2204"/>
                  </a:lnTo>
                  <a:lnTo>
                    <a:pt x="968" y="2203"/>
                  </a:lnTo>
                  <a:lnTo>
                    <a:pt x="0" y="2203"/>
                  </a:lnTo>
                  <a:lnTo>
                    <a:pt x="0" y="1029"/>
                  </a:lnTo>
                  <a:lnTo>
                    <a:pt x="3" y="1029"/>
                  </a:lnTo>
                  <a:lnTo>
                    <a:pt x="3" y="1"/>
                  </a:lnTo>
                  <a:lnTo>
                    <a:pt x="971" y="1"/>
                  </a:lnTo>
                  <a:lnTo>
                    <a:pt x="9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10" name="Group 1065"/>
            <p:cNvGrpSpPr/>
            <p:nvPr/>
          </p:nvGrpSpPr>
          <p:grpSpPr>
            <a:xfrm>
              <a:off x="995306" y="3344318"/>
              <a:ext cx="1986147" cy="2016747"/>
              <a:chOff x="1214288" y="2784295"/>
              <a:chExt cx="1550258" cy="1574145"/>
            </a:xfrm>
          </p:grpSpPr>
          <p:sp>
            <p:nvSpPr>
              <p:cNvPr id="35" name="Freeform: Shape 29"/>
              <p:cNvSpPr>
                <a:spLocks/>
              </p:cNvSpPr>
              <p:nvPr/>
            </p:nvSpPr>
            <p:spPr bwMode="auto">
              <a:xfrm>
                <a:off x="2512539" y="3387438"/>
                <a:ext cx="194678" cy="170791"/>
              </a:xfrm>
              <a:custGeom>
                <a:avLst/>
                <a:gdLst>
                  <a:gd name="T0" fmla="*/ 47 w 236"/>
                  <a:gd name="T1" fmla="*/ 209 h 209"/>
                  <a:gd name="T2" fmla="*/ 223 w 236"/>
                  <a:gd name="T3" fmla="*/ 72 h 209"/>
                  <a:gd name="T4" fmla="*/ 183 w 236"/>
                  <a:gd name="T5" fmla="*/ 15 h 209"/>
                  <a:gd name="T6" fmla="*/ 103 w 236"/>
                  <a:gd name="T7" fmla="*/ 65 h 209"/>
                  <a:gd name="T8" fmla="*/ 113 w 236"/>
                  <a:gd name="T9" fmla="*/ 14 h 209"/>
                  <a:gd name="T10" fmla="*/ 0 w 236"/>
                  <a:gd name="T11" fmla="*/ 114 h 209"/>
                  <a:gd name="T12" fmla="*/ 47 w 236"/>
                  <a:gd name="T13" fmla="*/ 209 h 209"/>
                </a:gdLst>
                <a:ahLst/>
                <a:cxnLst>
                  <a:cxn ang="0">
                    <a:pos x="T0" y="T1"/>
                  </a:cxn>
                  <a:cxn ang="0">
                    <a:pos x="T2" y="T3"/>
                  </a:cxn>
                  <a:cxn ang="0">
                    <a:pos x="T4" y="T5"/>
                  </a:cxn>
                  <a:cxn ang="0">
                    <a:pos x="T6" y="T7"/>
                  </a:cxn>
                  <a:cxn ang="0">
                    <a:pos x="T8" y="T9"/>
                  </a:cxn>
                  <a:cxn ang="0">
                    <a:pos x="T10" y="T11"/>
                  </a:cxn>
                  <a:cxn ang="0">
                    <a:pos x="T12" y="T13"/>
                  </a:cxn>
                </a:cxnLst>
                <a:rect l="0" t="0" r="r" b="b"/>
                <a:pathLst>
                  <a:path w="236" h="209">
                    <a:moveTo>
                      <a:pt x="47" y="209"/>
                    </a:moveTo>
                    <a:cubicBezTo>
                      <a:pt x="47" y="209"/>
                      <a:pt x="211" y="115"/>
                      <a:pt x="223" y="72"/>
                    </a:cubicBezTo>
                    <a:cubicBezTo>
                      <a:pt x="236" y="29"/>
                      <a:pt x="210" y="8"/>
                      <a:pt x="183" y="15"/>
                    </a:cubicBezTo>
                    <a:cubicBezTo>
                      <a:pt x="159" y="21"/>
                      <a:pt x="103" y="65"/>
                      <a:pt x="103" y="65"/>
                    </a:cubicBezTo>
                    <a:cubicBezTo>
                      <a:pt x="103" y="65"/>
                      <a:pt x="165" y="27"/>
                      <a:pt x="113" y="14"/>
                    </a:cubicBezTo>
                    <a:cubicBezTo>
                      <a:pt x="61" y="0"/>
                      <a:pt x="0" y="114"/>
                      <a:pt x="0" y="114"/>
                    </a:cubicBezTo>
                    <a:lnTo>
                      <a:pt x="47" y="209"/>
                    </a:lnTo>
                    <a:close/>
                  </a:path>
                </a:pathLst>
              </a:custGeom>
              <a:solidFill>
                <a:srgbClr val="EBB1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6" name="Freeform: Shape 30"/>
              <p:cNvSpPr>
                <a:spLocks/>
              </p:cNvSpPr>
              <p:nvPr/>
            </p:nvSpPr>
            <p:spPr bwMode="auto">
              <a:xfrm>
                <a:off x="2102879" y="3251283"/>
                <a:ext cx="464600" cy="402494"/>
              </a:xfrm>
              <a:custGeom>
                <a:avLst/>
                <a:gdLst>
                  <a:gd name="T0" fmla="*/ 511 w 564"/>
                  <a:gd name="T1" fmla="*/ 240 h 489"/>
                  <a:gd name="T2" fmla="*/ 502 w 564"/>
                  <a:gd name="T3" fmla="*/ 243 h 489"/>
                  <a:gd name="T4" fmla="*/ 266 w 564"/>
                  <a:gd name="T5" fmla="*/ 323 h 489"/>
                  <a:gd name="T6" fmla="*/ 146 w 564"/>
                  <a:gd name="T7" fmla="*/ 37 h 489"/>
                  <a:gd name="T8" fmla="*/ 54 w 564"/>
                  <a:gd name="T9" fmla="*/ 23 h 489"/>
                  <a:gd name="T10" fmla="*/ 16 w 564"/>
                  <a:gd name="T11" fmla="*/ 120 h 489"/>
                  <a:gd name="T12" fmla="*/ 158 w 564"/>
                  <a:gd name="T13" fmla="*/ 444 h 489"/>
                  <a:gd name="T14" fmla="*/ 212 w 564"/>
                  <a:gd name="T15" fmla="*/ 486 h 489"/>
                  <a:gd name="T16" fmla="*/ 249 w 564"/>
                  <a:gd name="T17" fmla="*/ 484 h 489"/>
                  <a:gd name="T18" fmla="*/ 550 w 564"/>
                  <a:gd name="T19" fmla="*/ 382 h 489"/>
                  <a:gd name="T20" fmla="*/ 564 w 564"/>
                  <a:gd name="T21" fmla="*/ 376 h 489"/>
                  <a:gd name="T22" fmla="*/ 511 w 564"/>
                  <a:gd name="T23" fmla="*/ 24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4" h="489">
                    <a:moveTo>
                      <a:pt x="511" y="240"/>
                    </a:moveTo>
                    <a:cubicBezTo>
                      <a:pt x="508" y="241"/>
                      <a:pt x="505" y="242"/>
                      <a:pt x="502" y="243"/>
                    </a:cubicBezTo>
                    <a:cubicBezTo>
                      <a:pt x="266" y="323"/>
                      <a:pt x="266" y="323"/>
                      <a:pt x="266" y="323"/>
                    </a:cubicBezTo>
                    <a:cubicBezTo>
                      <a:pt x="146" y="37"/>
                      <a:pt x="146" y="37"/>
                      <a:pt x="146" y="37"/>
                    </a:cubicBezTo>
                    <a:cubicBezTo>
                      <a:pt x="130" y="0"/>
                      <a:pt x="91" y="7"/>
                      <a:pt x="54" y="23"/>
                    </a:cubicBezTo>
                    <a:cubicBezTo>
                      <a:pt x="17" y="40"/>
                      <a:pt x="0" y="83"/>
                      <a:pt x="16" y="120"/>
                    </a:cubicBezTo>
                    <a:cubicBezTo>
                      <a:pt x="158" y="444"/>
                      <a:pt x="158" y="444"/>
                      <a:pt x="158" y="444"/>
                    </a:cubicBezTo>
                    <a:cubicBezTo>
                      <a:pt x="168" y="467"/>
                      <a:pt x="189" y="482"/>
                      <a:pt x="212" y="486"/>
                    </a:cubicBezTo>
                    <a:cubicBezTo>
                      <a:pt x="224" y="489"/>
                      <a:pt x="237" y="488"/>
                      <a:pt x="249" y="484"/>
                    </a:cubicBezTo>
                    <a:cubicBezTo>
                      <a:pt x="550" y="382"/>
                      <a:pt x="550" y="382"/>
                      <a:pt x="550" y="382"/>
                    </a:cubicBezTo>
                    <a:cubicBezTo>
                      <a:pt x="555" y="380"/>
                      <a:pt x="559" y="378"/>
                      <a:pt x="564" y="376"/>
                    </a:cubicBezTo>
                    <a:cubicBezTo>
                      <a:pt x="543" y="331"/>
                      <a:pt x="519" y="289"/>
                      <a:pt x="511" y="240"/>
                    </a:cubicBezTo>
                    <a:close/>
                  </a:path>
                </a:pathLst>
              </a:custGeom>
              <a:solidFill>
                <a:srgbClr val="E3E5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7" name="Freeform: Shape 1023"/>
              <p:cNvSpPr>
                <a:spLocks/>
              </p:cNvSpPr>
              <p:nvPr/>
            </p:nvSpPr>
            <p:spPr bwMode="auto">
              <a:xfrm>
                <a:off x="2148264" y="3162902"/>
                <a:ext cx="101519" cy="103908"/>
              </a:xfrm>
              <a:custGeom>
                <a:avLst/>
                <a:gdLst>
                  <a:gd name="T0" fmla="*/ 33 w 85"/>
                  <a:gd name="T1" fmla="*/ 0 h 87"/>
                  <a:gd name="T2" fmla="*/ 0 w 85"/>
                  <a:gd name="T3" fmla="*/ 33 h 87"/>
                  <a:gd name="T4" fmla="*/ 71 w 85"/>
                  <a:gd name="T5" fmla="*/ 87 h 87"/>
                  <a:gd name="T6" fmla="*/ 85 w 85"/>
                  <a:gd name="T7" fmla="*/ 44 h 87"/>
                  <a:gd name="T8" fmla="*/ 33 w 85"/>
                  <a:gd name="T9" fmla="*/ 0 h 87"/>
                </a:gdLst>
                <a:ahLst/>
                <a:cxnLst>
                  <a:cxn ang="0">
                    <a:pos x="T0" y="T1"/>
                  </a:cxn>
                  <a:cxn ang="0">
                    <a:pos x="T2" y="T3"/>
                  </a:cxn>
                  <a:cxn ang="0">
                    <a:pos x="T4" y="T5"/>
                  </a:cxn>
                  <a:cxn ang="0">
                    <a:pos x="T6" y="T7"/>
                  </a:cxn>
                  <a:cxn ang="0">
                    <a:pos x="T8" y="T9"/>
                  </a:cxn>
                </a:cxnLst>
                <a:rect l="0" t="0" r="r" b="b"/>
                <a:pathLst>
                  <a:path w="85" h="87">
                    <a:moveTo>
                      <a:pt x="33" y="0"/>
                    </a:moveTo>
                    <a:lnTo>
                      <a:pt x="0" y="33"/>
                    </a:lnTo>
                    <a:lnTo>
                      <a:pt x="71" y="87"/>
                    </a:lnTo>
                    <a:lnTo>
                      <a:pt x="85" y="44"/>
                    </a:lnTo>
                    <a:lnTo>
                      <a:pt x="33" y="0"/>
                    </a:lnTo>
                    <a:close/>
                  </a:path>
                </a:pathLst>
              </a:custGeom>
              <a:solidFill>
                <a:srgbClr val="E3AE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8" name="Freeform: Shape 1024"/>
              <p:cNvSpPr>
                <a:spLocks/>
              </p:cNvSpPr>
              <p:nvPr/>
            </p:nvSpPr>
            <p:spPr bwMode="auto">
              <a:xfrm>
                <a:off x="1368358" y="4150624"/>
                <a:ext cx="217371" cy="207816"/>
              </a:xfrm>
              <a:custGeom>
                <a:avLst/>
                <a:gdLst>
                  <a:gd name="T0" fmla="*/ 115 w 265"/>
                  <a:gd name="T1" fmla="*/ 0 h 252"/>
                  <a:gd name="T2" fmla="*/ 85 w 265"/>
                  <a:gd name="T3" fmla="*/ 20 h 252"/>
                  <a:gd name="T4" fmla="*/ 0 w 265"/>
                  <a:gd name="T5" fmla="*/ 86 h 252"/>
                  <a:gd name="T6" fmla="*/ 55 w 265"/>
                  <a:gd name="T7" fmla="*/ 141 h 252"/>
                  <a:gd name="T8" fmla="*/ 90 w 265"/>
                  <a:gd name="T9" fmla="*/ 137 h 252"/>
                  <a:gd name="T10" fmla="*/ 153 w 265"/>
                  <a:gd name="T11" fmla="*/ 249 h 252"/>
                  <a:gd name="T12" fmla="*/ 251 w 265"/>
                  <a:gd name="T13" fmla="*/ 252 h 252"/>
                  <a:gd name="T14" fmla="*/ 204 w 265"/>
                  <a:gd name="T15" fmla="*/ 199 h 252"/>
                  <a:gd name="T16" fmla="*/ 179 w 265"/>
                  <a:gd name="T17" fmla="*/ 126 h 252"/>
                  <a:gd name="T18" fmla="*/ 193 w 265"/>
                  <a:gd name="T19" fmla="*/ 68 h 252"/>
                  <a:gd name="T20" fmla="*/ 115 w 265"/>
                  <a:gd name="T21"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52">
                    <a:moveTo>
                      <a:pt x="115" y="0"/>
                    </a:moveTo>
                    <a:cubicBezTo>
                      <a:pt x="115" y="0"/>
                      <a:pt x="106" y="7"/>
                      <a:pt x="85" y="20"/>
                    </a:cubicBezTo>
                    <a:cubicBezTo>
                      <a:pt x="64" y="33"/>
                      <a:pt x="0" y="86"/>
                      <a:pt x="0" y="86"/>
                    </a:cubicBezTo>
                    <a:cubicBezTo>
                      <a:pt x="55" y="141"/>
                      <a:pt x="55" y="141"/>
                      <a:pt x="55" y="141"/>
                    </a:cubicBezTo>
                    <a:cubicBezTo>
                      <a:pt x="90" y="137"/>
                      <a:pt x="90" y="137"/>
                      <a:pt x="90" y="137"/>
                    </a:cubicBezTo>
                    <a:cubicBezTo>
                      <a:pt x="90" y="137"/>
                      <a:pt x="90" y="231"/>
                      <a:pt x="153" y="249"/>
                    </a:cubicBezTo>
                    <a:cubicBezTo>
                      <a:pt x="214" y="249"/>
                      <a:pt x="228" y="252"/>
                      <a:pt x="251" y="252"/>
                    </a:cubicBezTo>
                    <a:cubicBezTo>
                      <a:pt x="265" y="229"/>
                      <a:pt x="221" y="212"/>
                      <a:pt x="204" y="199"/>
                    </a:cubicBezTo>
                    <a:cubicBezTo>
                      <a:pt x="186" y="186"/>
                      <a:pt x="184" y="147"/>
                      <a:pt x="179" y="126"/>
                    </a:cubicBezTo>
                    <a:cubicBezTo>
                      <a:pt x="175" y="106"/>
                      <a:pt x="193" y="68"/>
                      <a:pt x="193" y="68"/>
                    </a:cubicBezTo>
                    <a:lnTo>
                      <a:pt x="115" y="0"/>
                    </a:lnTo>
                    <a:close/>
                  </a:path>
                </a:pathLst>
              </a:custGeom>
              <a:solidFill>
                <a:srgbClr val="1E1A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9" name="Freeform: Shape 1025"/>
              <p:cNvSpPr>
                <a:spLocks/>
              </p:cNvSpPr>
              <p:nvPr/>
            </p:nvSpPr>
            <p:spPr bwMode="auto">
              <a:xfrm>
                <a:off x="1438824" y="3555841"/>
                <a:ext cx="543426" cy="673610"/>
              </a:xfrm>
              <a:custGeom>
                <a:avLst/>
                <a:gdLst>
                  <a:gd name="T0" fmla="*/ 626 w 661"/>
                  <a:gd name="T1" fmla="*/ 96 h 818"/>
                  <a:gd name="T2" fmla="*/ 534 w 661"/>
                  <a:gd name="T3" fmla="*/ 20 h 818"/>
                  <a:gd name="T4" fmla="*/ 467 w 661"/>
                  <a:gd name="T5" fmla="*/ 7 h 818"/>
                  <a:gd name="T6" fmla="*/ 417 w 661"/>
                  <a:gd name="T7" fmla="*/ 55 h 818"/>
                  <a:gd name="T8" fmla="*/ 299 w 661"/>
                  <a:gd name="T9" fmla="*/ 422 h 818"/>
                  <a:gd name="T10" fmla="*/ 8 w 661"/>
                  <a:gd name="T11" fmla="*/ 708 h 818"/>
                  <a:gd name="T12" fmla="*/ 119 w 661"/>
                  <a:gd name="T13" fmla="*/ 818 h 818"/>
                  <a:gd name="T14" fmla="*/ 121 w 661"/>
                  <a:gd name="T15" fmla="*/ 816 h 818"/>
                  <a:gd name="T16" fmla="*/ 417 w 661"/>
                  <a:gd name="T17" fmla="*/ 510 h 818"/>
                  <a:gd name="T18" fmla="*/ 639 w 661"/>
                  <a:gd name="T19" fmla="*/ 195 h 818"/>
                  <a:gd name="T20" fmla="*/ 626 w 661"/>
                  <a:gd name="T21" fmla="*/ 96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1" h="818">
                    <a:moveTo>
                      <a:pt x="626" y="96"/>
                    </a:moveTo>
                    <a:cubicBezTo>
                      <a:pt x="534" y="20"/>
                      <a:pt x="534" y="20"/>
                      <a:pt x="534" y="20"/>
                    </a:cubicBezTo>
                    <a:cubicBezTo>
                      <a:pt x="515" y="5"/>
                      <a:pt x="490" y="0"/>
                      <a:pt x="467" y="7"/>
                    </a:cubicBezTo>
                    <a:cubicBezTo>
                      <a:pt x="443" y="13"/>
                      <a:pt x="425" y="31"/>
                      <a:pt x="417" y="55"/>
                    </a:cubicBezTo>
                    <a:cubicBezTo>
                      <a:pt x="417" y="55"/>
                      <a:pt x="308" y="407"/>
                      <a:pt x="299" y="422"/>
                    </a:cubicBezTo>
                    <a:cubicBezTo>
                      <a:pt x="290" y="436"/>
                      <a:pt x="8" y="708"/>
                      <a:pt x="8" y="708"/>
                    </a:cubicBezTo>
                    <a:cubicBezTo>
                      <a:pt x="0" y="716"/>
                      <a:pt x="85" y="794"/>
                      <a:pt x="119" y="818"/>
                    </a:cubicBezTo>
                    <a:cubicBezTo>
                      <a:pt x="120" y="818"/>
                      <a:pt x="121" y="817"/>
                      <a:pt x="121" y="816"/>
                    </a:cubicBezTo>
                    <a:cubicBezTo>
                      <a:pt x="121" y="816"/>
                      <a:pt x="402" y="525"/>
                      <a:pt x="417" y="510"/>
                    </a:cubicBezTo>
                    <a:cubicBezTo>
                      <a:pt x="432" y="494"/>
                      <a:pt x="639" y="195"/>
                      <a:pt x="639" y="195"/>
                    </a:cubicBezTo>
                    <a:cubicBezTo>
                      <a:pt x="661" y="163"/>
                      <a:pt x="656" y="120"/>
                      <a:pt x="626" y="96"/>
                    </a:cubicBezTo>
                    <a:close/>
                  </a:path>
                </a:pathLst>
              </a:custGeom>
              <a:solidFill>
                <a:srgbClr val="4C3B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Freeform: Shape 1026"/>
              <p:cNvSpPr>
                <a:spLocks/>
              </p:cNvSpPr>
              <p:nvPr/>
            </p:nvSpPr>
            <p:spPr bwMode="auto">
              <a:xfrm>
                <a:off x="2528066" y="3271587"/>
                <a:ext cx="77632" cy="42996"/>
              </a:xfrm>
              <a:custGeom>
                <a:avLst/>
                <a:gdLst>
                  <a:gd name="T0" fmla="*/ 93 w 94"/>
                  <a:gd name="T1" fmla="*/ 17 h 52"/>
                  <a:gd name="T2" fmla="*/ 33 w 94"/>
                  <a:gd name="T3" fmla="*/ 11 h 52"/>
                  <a:gd name="T4" fmla="*/ 7 w 94"/>
                  <a:gd name="T5" fmla="*/ 39 h 52"/>
                  <a:gd name="T6" fmla="*/ 93 w 94"/>
                  <a:gd name="T7" fmla="*/ 17 h 52"/>
                </a:gdLst>
                <a:ahLst/>
                <a:cxnLst>
                  <a:cxn ang="0">
                    <a:pos x="T0" y="T1"/>
                  </a:cxn>
                  <a:cxn ang="0">
                    <a:pos x="T2" y="T3"/>
                  </a:cxn>
                  <a:cxn ang="0">
                    <a:pos x="T4" y="T5"/>
                  </a:cxn>
                  <a:cxn ang="0">
                    <a:pos x="T6" y="T7"/>
                  </a:cxn>
                </a:cxnLst>
                <a:rect l="0" t="0" r="r" b="b"/>
                <a:pathLst>
                  <a:path w="94" h="52">
                    <a:moveTo>
                      <a:pt x="93" y="17"/>
                    </a:moveTo>
                    <a:cubicBezTo>
                      <a:pt x="94" y="15"/>
                      <a:pt x="61" y="0"/>
                      <a:pt x="33" y="11"/>
                    </a:cubicBezTo>
                    <a:cubicBezTo>
                      <a:pt x="5" y="22"/>
                      <a:pt x="0" y="26"/>
                      <a:pt x="7" y="39"/>
                    </a:cubicBezTo>
                    <a:cubicBezTo>
                      <a:pt x="14" y="52"/>
                      <a:pt x="76" y="45"/>
                      <a:pt x="93" y="17"/>
                    </a:cubicBezTo>
                    <a:close/>
                  </a:path>
                </a:pathLst>
              </a:custGeom>
              <a:solidFill>
                <a:srgbClr val="B0810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1027"/>
              <p:cNvSpPr>
                <a:spLocks/>
              </p:cNvSpPr>
              <p:nvPr/>
            </p:nvSpPr>
            <p:spPr bwMode="auto">
              <a:xfrm>
                <a:off x="2456405" y="3265615"/>
                <a:ext cx="308141" cy="567313"/>
              </a:xfrm>
              <a:custGeom>
                <a:avLst/>
                <a:gdLst>
                  <a:gd name="T0" fmla="*/ 265 w 375"/>
                  <a:gd name="T1" fmla="*/ 165 h 689"/>
                  <a:gd name="T2" fmla="*/ 313 w 375"/>
                  <a:gd name="T3" fmla="*/ 55 h 689"/>
                  <a:gd name="T4" fmla="*/ 284 w 375"/>
                  <a:gd name="T5" fmla="*/ 18 h 689"/>
                  <a:gd name="T6" fmla="*/ 221 w 375"/>
                  <a:gd name="T7" fmla="*/ 4 h 689"/>
                  <a:gd name="T8" fmla="*/ 168 w 375"/>
                  <a:gd name="T9" fmla="*/ 30 h 689"/>
                  <a:gd name="T10" fmla="*/ 100 w 375"/>
                  <a:gd name="T11" fmla="*/ 29 h 689"/>
                  <a:gd name="T12" fmla="*/ 171 w 375"/>
                  <a:gd name="T13" fmla="*/ 19 h 689"/>
                  <a:gd name="T14" fmla="*/ 93 w 375"/>
                  <a:gd name="T15" fmla="*/ 48 h 689"/>
                  <a:gd name="T16" fmla="*/ 159 w 375"/>
                  <a:gd name="T17" fmla="*/ 183 h 689"/>
                  <a:gd name="T18" fmla="*/ 18 w 375"/>
                  <a:gd name="T19" fmla="*/ 417 h 689"/>
                  <a:gd name="T20" fmla="*/ 188 w 375"/>
                  <a:gd name="T21" fmla="*/ 679 h 689"/>
                  <a:gd name="T22" fmla="*/ 364 w 375"/>
                  <a:gd name="T23" fmla="*/ 444 h 689"/>
                  <a:gd name="T24" fmla="*/ 265 w 375"/>
                  <a:gd name="T25" fmla="*/ 16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89">
                    <a:moveTo>
                      <a:pt x="265" y="165"/>
                    </a:moveTo>
                    <a:cubicBezTo>
                      <a:pt x="266" y="160"/>
                      <a:pt x="313" y="55"/>
                      <a:pt x="313" y="55"/>
                    </a:cubicBezTo>
                    <a:cubicBezTo>
                      <a:pt x="313" y="55"/>
                      <a:pt x="326" y="12"/>
                      <a:pt x="284" y="18"/>
                    </a:cubicBezTo>
                    <a:cubicBezTo>
                      <a:pt x="245" y="23"/>
                      <a:pt x="258" y="0"/>
                      <a:pt x="221" y="4"/>
                    </a:cubicBezTo>
                    <a:cubicBezTo>
                      <a:pt x="184" y="9"/>
                      <a:pt x="194" y="19"/>
                      <a:pt x="168" y="30"/>
                    </a:cubicBezTo>
                    <a:cubicBezTo>
                      <a:pt x="142" y="42"/>
                      <a:pt x="71" y="54"/>
                      <a:pt x="100" y="29"/>
                    </a:cubicBezTo>
                    <a:cubicBezTo>
                      <a:pt x="126" y="8"/>
                      <a:pt x="153" y="17"/>
                      <a:pt x="171" y="19"/>
                    </a:cubicBezTo>
                    <a:cubicBezTo>
                      <a:pt x="125" y="1"/>
                      <a:pt x="72" y="21"/>
                      <a:pt x="93" y="48"/>
                    </a:cubicBezTo>
                    <a:cubicBezTo>
                      <a:pt x="115" y="75"/>
                      <a:pt x="164" y="183"/>
                      <a:pt x="159" y="183"/>
                    </a:cubicBezTo>
                    <a:cubicBezTo>
                      <a:pt x="154" y="183"/>
                      <a:pt x="36" y="344"/>
                      <a:pt x="18" y="417"/>
                    </a:cubicBezTo>
                    <a:cubicBezTo>
                      <a:pt x="0" y="489"/>
                      <a:pt x="38" y="669"/>
                      <a:pt x="188" y="679"/>
                    </a:cubicBezTo>
                    <a:cubicBezTo>
                      <a:pt x="337" y="689"/>
                      <a:pt x="352" y="568"/>
                      <a:pt x="364" y="444"/>
                    </a:cubicBezTo>
                    <a:cubicBezTo>
                      <a:pt x="375" y="321"/>
                      <a:pt x="262" y="194"/>
                      <a:pt x="265" y="16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1028"/>
              <p:cNvSpPr>
                <a:spLocks/>
              </p:cNvSpPr>
              <p:nvPr/>
            </p:nvSpPr>
            <p:spPr bwMode="auto">
              <a:xfrm>
                <a:off x="2573451" y="3400576"/>
                <a:ext cx="118240" cy="33442"/>
              </a:xfrm>
              <a:custGeom>
                <a:avLst/>
                <a:gdLst>
                  <a:gd name="T0" fmla="*/ 15 w 143"/>
                  <a:gd name="T1" fmla="*/ 10 h 41"/>
                  <a:gd name="T2" fmla="*/ 122 w 143"/>
                  <a:gd name="T3" fmla="*/ 3 h 41"/>
                  <a:gd name="T4" fmla="*/ 88 w 143"/>
                  <a:gd name="T5" fmla="*/ 37 h 41"/>
                  <a:gd name="T6" fmla="*/ 10 w 143"/>
                  <a:gd name="T7" fmla="*/ 28 h 41"/>
                  <a:gd name="T8" fmla="*/ 15 w 143"/>
                  <a:gd name="T9" fmla="*/ 10 h 41"/>
                </a:gdLst>
                <a:ahLst/>
                <a:cxnLst>
                  <a:cxn ang="0">
                    <a:pos x="T0" y="T1"/>
                  </a:cxn>
                  <a:cxn ang="0">
                    <a:pos x="T2" y="T3"/>
                  </a:cxn>
                  <a:cxn ang="0">
                    <a:pos x="T4" y="T5"/>
                  </a:cxn>
                  <a:cxn ang="0">
                    <a:pos x="T6" y="T7"/>
                  </a:cxn>
                  <a:cxn ang="0">
                    <a:pos x="T8" y="T9"/>
                  </a:cxn>
                </a:cxnLst>
                <a:rect l="0" t="0" r="r" b="b"/>
                <a:pathLst>
                  <a:path w="143" h="41">
                    <a:moveTo>
                      <a:pt x="15" y="10"/>
                    </a:moveTo>
                    <a:cubicBezTo>
                      <a:pt x="15" y="10"/>
                      <a:pt x="29" y="41"/>
                      <a:pt x="122" y="3"/>
                    </a:cubicBezTo>
                    <a:cubicBezTo>
                      <a:pt x="130" y="0"/>
                      <a:pt x="143" y="32"/>
                      <a:pt x="88" y="37"/>
                    </a:cubicBezTo>
                    <a:cubicBezTo>
                      <a:pt x="33" y="41"/>
                      <a:pt x="20" y="35"/>
                      <a:pt x="10" y="28"/>
                    </a:cubicBezTo>
                    <a:cubicBezTo>
                      <a:pt x="0" y="21"/>
                      <a:pt x="15" y="10"/>
                      <a:pt x="15" y="10"/>
                    </a:cubicBezTo>
                    <a:close/>
                  </a:path>
                </a:pathLst>
              </a:custGeom>
              <a:solidFill>
                <a:srgbClr val="503D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Freeform: Shape 1029"/>
              <p:cNvSpPr>
                <a:spLocks/>
              </p:cNvSpPr>
              <p:nvPr/>
            </p:nvSpPr>
            <p:spPr bwMode="auto">
              <a:xfrm>
                <a:off x="2550758" y="3545092"/>
                <a:ext cx="114657" cy="182735"/>
              </a:xfrm>
              <a:custGeom>
                <a:avLst/>
                <a:gdLst>
                  <a:gd name="T0" fmla="*/ 139 w 139"/>
                  <a:gd name="T1" fmla="*/ 141 h 222"/>
                  <a:gd name="T2" fmla="*/ 135 w 139"/>
                  <a:gd name="T3" fmla="*/ 161 h 222"/>
                  <a:gd name="T4" fmla="*/ 131 w 139"/>
                  <a:gd name="T5" fmla="*/ 168 h 222"/>
                  <a:gd name="T6" fmla="*/ 116 w 139"/>
                  <a:gd name="T7" fmla="*/ 184 h 222"/>
                  <a:gd name="T8" fmla="*/ 96 w 139"/>
                  <a:gd name="T9" fmla="*/ 194 h 222"/>
                  <a:gd name="T10" fmla="*/ 64 w 139"/>
                  <a:gd name="T11" fmla="*/ 195 h 222"/>
                  <a:gd name="T12" fmla="*/ 43 w 139"/>
                  <a:gd name="T13" fmla="*/ 190 h 222"/>
                  <a:gd name="T14" fmla="*/ 0 w 139"/>
                  <a:gd name="T15" fmla="*/ 166 h 222"/>
                  <a:gd name="T16" fmla="*/ 9 w 139"/>
                  <a:gd name="T17" fmla="*/ 135 h 222"/>
                  <a:gd name="T18" fmla="*/ 12 w 139"/>
                  <a:gd name="T19" fmla="*/ 117 h 222"/>
                  <a:gd name="T20" fmla="*/ 18 w 139"/>
                  <a:gd name="T21" fmla="*/ 116 h 222"/>
                  <a:gd name="T22" fmla="*/ 27 w 139"/>
                  <a:gd name="T23" fmla="*/ 119 h 222"/>
                  <a:gd name="T24" fmla="*/ 37 w 139"/>
                  <a:gd name="T25" fmla="*/ 122 h 222"/>
                  <a:gd name="T26" fmla="*/ 48 w 139"/>
                  <a:gd name="T27" fmla="*/ 124 h 222"/>
                  <a:gd name="T28" fmla="*/ 55 w 139"/>
                  <a:gd name="T29" fmla="*/ 122 h 222"/>
                  <a:gd name="T30" fmla="*/ 58 w 139"/>
                  <a:gd name="T31" fmla="*/ 121 h 222"/>
                  <a:gd name="T32" fmla="*/ 37 w 139"/>
                  <a:gd name="T33" fmla="*/ 95 h 222"/>
                  <a:gd name="T34" fmla="*/ 8 w 139"/>
                  <a:gd name="T35" fmla="*/ 70 h 222"/>
                  <a:gd name="T36" fmla="*/ 3 w 139"/>
                  <a:gd name="T37" fmla="*/ 56 h 222"/>
                  <a:gd name="T38" fmla="*/ 3 w 139"/>
                  <a:gd name="T39" fmla="*/ 54 h 222"/>
                  <a:gd name="T40" fmla="*/ 8 w 139"/>
                  <a:gd name="T41" fmla="*/ 42 h 222"/>
                  <a:gd name="T42" fmla="*/ 37 w 139"/>
                  <a:gd name="T43" fmla="*/ 19 h 222"/>
                  <a:gd name="T44" fmla="*/ 71 w 139"/>
                  <a:gd name="T45" fmla="*/ 17 h 222"/>
                  <a:gd name="T46" fmla="*/ 83 w 139"/>
                  <a:gd name="T47" fmla="*/ 19 h 222"/>
                  <a:gd name="T48" fmla="*/ 114 w 139"/>
                  <a:gd name="T49" fmla="*/ 24 h 222"/>
                  <a:gd name="T50" fmla="*/ 124 w 139"/>
                  <a:gd name="T51" fmla="*/ 27 h 222"/>
                  <a:gd name="T52" fmla="*/ 133 w 139"/>
                  <a:gd name="T53" fmla="*/ 31 h 222"/>
                  <a:gd name="T54" fmla="*/ 139 w 139"/>
                  <a:gd name="T55" fmla="*/ 37 h 222"/>
                  <a:gd name="T56" fmla="*/ 138 w 139"/>
                  <a:gd name="T57" fmla="*/ 53 h 222"/>
                  <a:gd name="T58" fmla="*/ 136 w 139"/>
                  <a:gd name="T59" fmla="*/ 78 h 222"/>
                  <a:gd name="T60" fmla="*/ 134 w 139"/>
                  <a:gd name="T61" fmla="*/ 90 h 222"/>
                  <a:gd name="T62" fmla="*/ 129 w 139"/>
                  <a:gd name="T63" fmla="*/ 92 h 222"/>
                  <a:gd name="T64" fmla="*/ 121 w 139"/>
                  <a:gd name="T65" fmla="*/ 90 h 222"/>
                  <a:gd name="T66" fmla="*/ 114 w 139"/>
                  <a:gd name="T67" fmla="*/ 85 h 222"/>
                  <a:gd name="T68" fmla="*/ 93 w 139"/>
                  <a:gd name="T69" fmla="*/ 77 h 222"/>
                  <a:gd name="T70" fmla="*/ 92 w 139"/>
                  <a:gd name="T71" fmla="*/ 78 h 222"/>
                  <a:gd name="T72" fmla="*/ 122 w 139"/>
                  <a:gd name="T73" fmla="*/ 107 h 222"/>
                  <a:gd name="T74" fmla="*/ 139 w 139"/>
                  <a:gd name="T75" fmla="*/ 141 h 222"/>
                  <a:gd name="T76" fmla="*/ 72 w 139"/>
                  <a:gd name="T77" fmla="*/ 0 h 222"/>
                  <a:gd name="T78" fmla="*/ 101 w 139"/>
                  <a:gd name="T79" fmla="*/ 4 h 222"/>
                  <a:gd name="T80" fmla="*/ 99 w 139"/>
                  <a:gd name="T81" fmla="*/ 23 h 222"/>
                  <a:gd name="T82" fmla="*/ 69 w 139"/>
                  <a:gd name="T83" fmla="*/ 23 h 222"/>
                  <a:gd name="T84" fmla="*/ 72 w 139"/>
                  <a:gd name="T85" fmla="*/ 0 h 222"/>
                  <a:gd name="T86" fmla="*/ 54 w 139"/>
                  <a:gd name="T87" fmla="*/ 186 h 222"/>
                  <a:gd name="T88" fmla="*/ 88 w 139"/>
                  <a:gd name="T89" fmla="*/ 191 h 222"/>
                  <a:gd name="T90" fmla="*/ 84 w 139"/>
                  <a:gd name="T91" fmla="*/ 222 h 222"/>
                  <a:gd name="T92" fmla="*/ 50 w 139"/>
                  <a:gd name="T93" fmla="*/ 217 h 222"/>
                  <a:gd name="T94" fmla="*/ 54 w 139"/>
                  <a:gd name="T95" fmla="*/ 18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9" h="222">
                    <a:moveTo>
                      <a:pt x="139" y="141"/>
                    </a:moveTo>
                    <a:cubicBezTo>
                      <a:pt x="139" y="149"/>
                      <a:pt x="138" y="156"/>
                      <a:pt x="135" y="161"/>
                    </a:cubicBezTo>
                    <a:cubicBezTo>
                      <a:pt x="134" y="163"/>
                      <a:pt x="133" y="165"/>
                      <a:pt x="131" y="168"/>
                    </a:cubicBezTo>
                    <a:cubicBezTo>
                      <a:pt x="129" y="173"/>
                      <a:pt x="124" y="179"/>
                      <a:pt x="116" y="184"/>
                    </a:cubicBezTo>
                    <a:cubicBezTo>
                      <a:pt x="109" y="189"/>
                      <a:pt x="102" y="193"/>
                      <a:pt x="96" y="194"/>
                    </a:cubicBezTo>
                    <a:cubicBezTo>
                      <a:pt x="87" y="196"/>
                      <a:pt x="76" y="197"/>
                      <a:pt x="64" y="195"/>
                    </a:cubicBezTo>
                    <a:cubicBezTo>
                      <a:pt x="57" y="194"/>
                      <a:pt x="50" y="193"/>
                      <a:pt x="43" y="190"/>
                    </a:cubicBezTo>
                    <a:cubicBezTo>
                      <a:pt x="24" y="184"/>
                      <a:pt x="10" y="176"/>
                      <a:pt x="0" y="166"/>
                    </a:cubicBezTo>
                    <a:cubicBezTo>
                      <a:pt x="2" y="157"/>
                      <a:pt x="5" y="147"/>
                      <a:pt x="9" y="135"/>
                    </a:cubicBezTo>
                    <a:cubicBezTo>
                      <a:pt x="10" y="129"/>
                      <a:pt x="12" y="123"/>
                      <a:pt x="12" y="117"/>
                    </a:cubicBezTo>
                    <a:cubicBezTo>
                      <a:pt x="13" y="116"/>
                      <a:pt x="15" y="116"/>
                      <a:pt x="18" y="116"/>
                    </a:cubicBezTo>
                    <a:cubicBezTo>
                      <a:pt x="20" y="116"/>
                      <a:pt x="23" y="117"/>
                      <a:pt x="27" y="119"/>
                    </a:cubicBezTo>
                    <a:cubicBezTo>
                      <a:pt x="32" y="120"/>
                      <a:pt x="35" y="121"/>
                      <a:pt x="37" y="122"/>
                    </a:cubicBezTo>
                    <a:cubicBezTo>
                      <a:pt x="42" y="123"/>
                      <a:pt x="45" y="123"/>
                      <a:pt x="48" y="124"/>
                    </a:cubicBezTo>
                    <a:cubicBezTo>
                      <a:pt x="47" y="124"/>
                      <a:pt x="50" y="123"/>
                      <a:pt x="55" y="122"/>
                    </a:cubicBezTo>
                    <a:cubicBezTo>
                      <a:pt x="56" y="122"/>
                      <a:pt x="57" y="122"/>
                      <a:pt x="58" y="121"/>
                    </a:cubicBezTo>
                    <a:cubicBezTo>
                      <a:pt x="61" y="114"/>
                      <a:pt x="54" y="105"/>
                      <a:pt x="37" y="95"/>
                    </a:cubicBezTo>
                    <a:cubicBezTo>
                      <a:pt x="24" y="87"/>
                      <a:pt x="15" y="79"/>
                      <a:pt x="8" y="70"/>
                    </a:cubicBezTo>
                    <a:cubicBezTo>
                      <a:pt x="6" y="68"/>
                      <a:pt x="4" y="63"/>
                      <a:pt x="3" y="56"/>
                    </a:cubicBezTo>
                    <a:cubicBezTo>
                      <a:pt x="3" y="55"/>
                      <a:pt x="3" y="55"/>
                      <a:pt x="3" y="54"/>
                    </a:cubicBezTo>
                    <a:cubicBezTo>
                      <a:pt x="4" y="52"/>
                      <a:pt x="5" y="48"/>
                      <a:pt x="8" y="42"/>
                    </a:cubicBezTo>
                    <a:cubicBezTo>
                      <a:pt x="14" y="31"/>
                      <a:pt x="24" y="23"/>
                      <a:pt x="37" y="19"/>
                    </a:cubicBezTo>
                    <a:cubicBezTo>
                      <a:pt x="45" y="17"/>
                      <a:pt x="57" y="17"/>
                      <a:pt x="71" y="17"/>
                    </a:cubicBezTo>
                    <a:cubicBezTo>
                      <a:pt x="76" y="18"/>
                      <a:pt x="80" y="18"/>
                      <a:pt x="83" y="19"/>
                    </a:cubicBezTo>
                    <a:cubicBezTo>
                      <a:pt x="95" y="21"/>
                      <a:pt x="105" y="23"/>
                      <a:pt x="114" y="24"/>
                    </a:cubicBezTo>
                    <a:cubicBezTo>
                      <a:pt x="116" y="25"/>
                      <a:pt x="120" y="26"/>
                      <a:pt x="124" y="27"/>
                    </a:cubicBezTo>
                    <a:cubicBezTo>
                      <a:pt x="133" y="31"/>
                      <a:pt x="133" y="31"/>
                      <a:pt x="133" y="31"/>
                    </a:cubicBezTo>
                    <a:cubicBezTo>
                      <a:pt x="135" y="33"/>
                      <a:pt x="137" y="35"/>
                      <a:pt x="139" y="37"/>
                    </a:cubicBezTo>
                    <a:cubicBezTo>
                      <a:pt x="139" y="38"/>
                      <a:pt x="139" y="44"/>
                      <a:pt x="138" y="53"/>
                    </a:cubicBezTo>
                    <a:cubicBezTo>
                      <a:pt x="137" y="69"/>
                      <a:pt x="136" y="78"/>
                      <a:pt x="136" y="78"/>
                    </a:cubicBezTo>
                    <a:cubicBezTo>
                      <a:pt x="136" y="81"/>
                      <a:pt x="136" y="85"/>
                      <a:pt x="134" y="90"/>
                    </a:cubicBezTo>
                    <a:cubicBezTo>
                      <a:pt x="133" y="92"/>
                      <a:pt x="131" y="93"/>
                      <a:pt x="129" y="92"/>
                    </a:cubicBezTo>
                    <a:cubicBezTo>
                      <a:pt x="127" y="92"/>
                      <a:pt x="124" y="91"/>
                      <a:pt x="121" y="90"/>
                    </a:cubicBezTo>
                    <a:cubicBezTo>
                      <a:pt x="119" y="88"/>
                      <a:pt x="116" y="87"/>
                      <a:pt x="114" y="85"/>
                    </a:cubicBezTo>
                    <a:cubicBezTo>
                      <a:pt x="104" y="80"/>
                      <a:pt x="98" y="78"/>
                      <a:pt x="93" y="77"/>
                    </a:cubicBezTo>
                    <a:cubicBezTo>
                      <a:pt x="92" y="78"/>
                      <a:pt x="92" y="78"/>
                      <a:pt x="92" y="78"/>
                    </a:cubicBezTo>
                    <a:cubicBezTo>
                      <a:pt x="98" y="87"/>
                      <a:pt x="108" y="97"/>
                      <a:pt x="122" y="107"/>
                    </a:cubicBezTo>
                    <a:cubicBezTo>
                      <a:pt x="133" y="115"/>
                      <a:pt x="139" y="127"/>
                      <a:pt x="139" y="141"/>
                    </a:cubicBezTo>
                    <a:close/>
                    <a:moveTo>
                      <a:pt x="72" y="0"/>
                    </a:moveTo>
                    <a:cubicBezTo>
                      <a:pt x="101" y="4"/>
                      <a:pt x="101" y="4"/>
                      <a:pt x="101" y="4"/>
                    </a:cubicBezTo>
                    <a:cubicBezTo>
                      <a:pt x="99" y="23"/>
                      <a:pt x="99" y="23"/>
                      <a:pt x="99" y="23"/>
                    </a:cubicBezTo>
                    <a:cubicBezTo>
                      <a:pt x="69" y="23"/>
                      <a:pt x="69" y="23"/>
                      <a:pt x="69" y="23"/>
                    </a:cubicBezTo>
                    <a:lnTo>
                      <a:pt x="72" y="0"/>
                    </a:lnTo>
                    <a:close/>
                    <a:moveTo>
                      <a:pt x="54" y="186"/>
                    </a:moveTo>
                    <a:cubicBezTo>
                      <a:pt x="88" y="191"/>
                      <a:pt x="88" y="191"/>
                      <a:pt x="88" y="191"/>
                    </a:cubicBezTo>
                    <a:cubicBezTo>
                      <a:pt x="84" y="222"/>
                      <a:pt x="84" y="222"/>
                      <a:pt x="84" y="222"/>
                    </a:cubicBezTo>
                    <a:cubicBezTo>
                      <a:pt x="50" y="217"/>
                      <a:pt x="50" y="217"/>
                      <a:pt x="50" y="217"/>
                    </a:cubicBezTo>
                    <a:lnTo>
                      <a:pt x="54" y="18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Freeform: Shape 1045"/>
              <p:cNvSpPr>
                <a:spLocks/>
              </p:cNvSpPr>
              <p:nvPr/>
            </p:nvSpPr>
            <p:spPr bwMode="auto">
              <a:xfrm>
                <a:off x="2597338" y="3426852"/>
                <a:ext cx="16721" cy="13138"/>
              </a:xfrm>
              <a:custGeom>
                <a:avLst/>
                <a:gdLst>
                  <a:gd name="T0" fmla="*/ 0 w 20"/>
                  <a:gd name="T1" fmla="*/ 17 h 17"/>
                  <a:gd name="T2" fmla="*/ 14 w 20"/>
                  <a:gd name="T3" fmla="*/ 7 h 17"/>
                  <a:gd name="T4" fmla="*/ 20 w 20"/>
                  <a:gd name="T5" fmla="*/ 0 h 17"/>
                  <a:gd name="T6" fmla="*/ 0 w 20"/>
                  <a:gd name="T7" fmla="*/ 17 h 17"/>
                </a:gdLst>
                <a:ahLst/>
                <a:cxnLst>
                  <a:cxn ang="0">
                    <a:pos x="T0" y="T1"/>
                  </a:cxn>
                  <a:cxn ang="0">
                    <a:pos x="T2" y="T3"/>
                  </a:cxn>
                  <a:cxn ang="0">
                    <a:pos x="T4" y="T5"/>
                  </a:cxn>
                  <a:cxn ang="0">
                    <a:pos x="T6" y="T7"/>
                  </a:cxn>
                </a:cxnLst>
                <a:rect l="0" t="0" r="r" b="b"/>
                <a:pathLst>
                  <a:path w="20" h="17">
                    <a:moveTo>
                      <a:pt x="0" y="17"/>
                    </a:moveTo>
                    <a:cubicBezTo>
                      <a:pt x="0" y="17"/>
                      <a:pt x="7" y="13"/>
                      <a:pt x="14" y="7"/>
                    </a:cubicBezTo>
                    <a:cubicBezTo>
                      <a:pt x="16" y="5"/>
                      <a:pt x="18" y="3"/>
                      <a:pt x="20" y="0"/>
                    </a:cubicBezTo>
                    <a:cubicBezTo>
                      <a:pt x="8" y="10"/>
                      <a:pt x="0" y="17"/>
                      <a:pt x="0" y="1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Freeform: Shape 1046"/>
              <p:cNvSpPr>
                <a:spLocks/>
              </p:cNvSpPr>
              <p:nvPr/>
            </p:nvSpPr>
            <p:spPr bwMode="auto">
              <a:xfrm>
                <a:off x="2609281" y="3425657"/>
                <a:ext cx="5972" cy="5972"/>
              </a:xfrm>
              <a:custGeom>
                <a:avLst/>
                <a:gdLst>
                  <a:gd name="T0" fmla="*/ 0 w 8"/>
                  <a:gd name="T1" fmla="*/ 8 h 8"/>
                  <a:gd name="T2" fmla="*/ 8 w 8"/>
                  <a:gd name="T3" fmla="*/ 0 h 8"/>
                  <a:gd name="T4" fmla="*/ 6 w 8"/>
                  <a:gd name="T5" fmla="*/ 1 h 8"/>
                  <a:gd name="T6" fmla="*/ 0 w 8"/>
                  <a:gd name="T7" fmla="*/ 8 h 8"/>
                </a:gdLst>
                <a:ahLst/>
                <a:cxnLst>
                  <a:cxn ang="0">
                    <a:pos x="T0" y="T1"/>
                  </a:cxn>
                  <a:cxn ang="0">
                    <a:pos x="T2" y="T3"/>
                  </a:cxn>
                  <a:cxn ang="0">
                    <a:pos x="T4" y="T5"/>
                  </a:cxn>
                  <a:cxn ang="0">
                    <a:pos x="T6" y="T7"/>
                  </a:cxn>
                </a:cxnLst>
                <a:rect l="0" t="0" r="r" b="b"/>
                <a:pathLst>
                  <a:path w="8" h="8">
                    <a:moveTo>
                      <a:pt x="0" y="8"/>
                    </a:moveTo>
                    <a:cubicBezTo>
                      <a:pt x="3" y="6"/>
                      <a:pt x="5" y="3"/>
                      <a:pt x="8" y="0"/>
                    </a:cubicBezTo>
                    <a:cubicBezTo>
                      <a:pt x="7" y="1"/>
                      <a:pt x="7" y="1"/>
                      <a:pt x="6" y="1"/>
                    </a:cubicBezTo>
                    <a:cubicBezTo>
                      <a:pt x="4" y="4"/>
                      <a:pt x="2" y="6"/>
                      <a:pt x="0" y="8"/>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047"/>
              <p:cNvSpPr>
                <a:spLocks/>
              </p:cNvSpPr>
              <p:nvPr/>
            </p:nvSpPr>
            <p:spPr bwMode="auto">
              <a:xfrm>
                <a:off x="2614059" y="3420880"/>
                <a:ext cx="5972" cy="5972"/>
              </a:xfrm>
              <a:custGeom>
                <a:avLst/>
                <a:gdLst>
                  <a:gd name="T0" fmla="*/ 0 w 7"/>
                  <a:gd name="T1" fmla="*/ 7 h 7"/>
                  <a:gd name="T2" fmla="*/ 2 w 7"/>
                  <a:gd name="T3" fmla="*/ 6 h 7"/>
                  <a:gd name="T4" fmla="*/ 7 w 7"/>
                  <a:gd name="T5" fmla="*/ 0 h 7"/>
                  <a:gd name="T6" fmla="*/ 0 w 7"/>
                  <a:gd name="T7" fmla="*/ 7 h 7"/>
                </a:gdLst>
                <a:ahLst/>
                <a:cxnLst>
                  <a:cxn ang="0">
                    <a:pos x="T0" y="T1"/>
                  </a:cxn>
                  <a:cxn ang="0">
                    <a:pos x="T2" y="T3"/>
                  </a:cxn>
                  <a:cxn ang="0">
                    <a:pos x="T4" y="T5"/>
                  </a:cxn>
                  <a:cxn ang="0">
                    <a:pos x="T6" y="T7"/>
                  </a:cxn>
                </a:cxnLst>
                <a:rect l="0" t="0" r="r" b="b"/>
                <a:pathLst>
                  <a:path w="7" h="7">
                    <a:moveTo>
                      <a:pt x="0" y="7"/>
                    </a:moveTo>
                    <a:cubicBezTo>
                      <a:pt x="1" y="7"/>
                      <a:pt x="1" y="7"/>
                      <a:pt x="2" y="6"/>
                    </a:cubicBezTo>
                    <a:cubicBezTo>
                      <a:pt x="4" y="4"/>
                      <a:pt x="6" y="2"/>
                      <a:pt x="7" y="0"/>
                    </a:cubicBezTo>
                    <a:cubicBezTo>
                      <a:pt x="5" y="2"/>
                      <a:pt x="3" y="5"/>
                      <a:pt x="0" y="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1051"/>
              <p:cNvSpPr>
                <a:spLocks/>
              </p:cNvSpPr>
              <p:nvPr/>
            </p:nvSpPr>
            <p:spPr bwMode="auto">
              <a:xfrm>
                <a:off x="2524483" y="3391021"/>
                <a:ext cx="118240" cy="85993"/>
              </a:xfrm>
              <a:custGeom>
                <a:avLst/>
                <a:gdLst>
                  <a:gd name="T0" fmla="*/ 137 w 143"/>
                  <a:gd name="T1" fmla="*/ 21 h 104"/>
                  <a:gd name="T2" fmla="*/ 89 w 143"/>
                  <a:gd name="T3" fmla="*/ 5 h 104"/>
                  <a:gd name="T4" fmla="*/ 0 w 143"/>
                  <a:gd name="T5" fmla="*/ 84 h 104"/>
                  <a:gd name="T6" fmla="*/ 6 w 143"/>
                  <a:gd name="T7" fmla="*/ 104 h 104"/>
                  <a:gd name="T8" fmla="*/ 137 w 143"/>
                  <a:gd name="T9" fmla="*/ 21 h 104"/>
                </a:gdLst>
                <a:ahLst/>
                <a:cxnLst>
                  <a:cxn ang="0">
                    <a:pos x="T0" y="T1"/>
                  </a:cxn>
                  <a:cxn ang="0">
                    <a:pos x="T2" y="T3"/>
                  </a:cxn>
                  <a:cxn ang="0">
                    <a:pos x="T4" y="T5"/>
                  </a:cxn>
                  <a:cxn ang="0">
                    <a:pos x="T6" y="T7"/>
                  </a:cxn>
                  <a:cxn ang="0">
                    <a:pos x="T8" y="T9"/>
                  </a:cxn>
                </a:cxnLst>
                <a:rect l="0" t="0" r="r" b="b"/>
                <a:pathLst>
                  <a:path w="143" h="104">
                    <a:moveTo>
                      <a:pt x="137" y="21"/>
                    </a:moveTo>
                    <a:cubicBezTo>
                      <a:pt x="143" y="0"/>
                      <a:pt x="113" y="1"/>
                      <a:pt x="89" y="5"/>
                    </a:cubicBezTo>
                    <a:cubicBezTo>
                      <a:pt x="53" y="10"/>
                      <a:pt x="19" y="55"/>
                      <a:pt x="0" y="84"/>
                    </a:cubicBezTo>
                    <a:cubicBezTo>
                      <a:pt x="2" y="87"/>
                      <a:pt x="6" y="104"/>
                      <a:pt x="6" y="104"/>
                    </a:cubicBezTo>
                    <a:cubicBezTo>
                      <a:pt x="54" y="85"/>
                      <a:pt x="131" y="40"/>
                      <a:pt x="137" y="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052"/>
              <p:cNvSpPr>
                <a:spLocks/>
              </p:cNvSpPr>
              <p:nvPr/>
            </p:nvSpPr>
            <p:spPr bwMode="auto">
              <a:xfrm>
                <a:off x="1804293" y="3994165"/>
                <a:ext cx="140933" cy="218565"/>
              </a:xfrm>
              <a:custGeom>
                <a:avLst/>
                <a:gdLst>
                  <a:gd name="T0" fmla="*/ 85 w 172"/>
                  <a:gd name="T1" fmla="*/ 0 h 266"/>
                  <a:gd name="T2" fmla="*/ 0 w 172"/>
                  <a:gd name="T3" fmla="*/ 59 h 266"/>
                  <a:gd name="T4" fmla="*/ 31 w 172"/>
                  <a:gd name="T5" fmla="*/ 109 h 266"/>
                  <a:gd name="T6" fmla="*/ 62 w 172"/>
                  <a:gd name="T7" fmla="*/ 104 h 266"/>
                  <a:gd name="T8" fmla="*/ 69 w 172"/>
                  <a:gd name="T9" fmla="*/ 179 h 266"/>
                  <a:gd name="T10" fmla="*/ 132 w 172"/>
                  <a:gd name="T11" fmla="*/ 253 h 266"/>
                  <a:gd name="T12" fmla="*/ 151 w 172"/>
                  <a:gd name="T13" fmla="*/ 197 h 266"/>
                  <a:gd name="T14" fmla="*/ 146 w 172"/>
                  <a:gd name="T15" fmla="*/ 116 h 266"/>
                  <a:gd name="T16" fmla="*/ 172 w 172"/>
                  <a:gd name="T17" fmla="*/ 81 h 266"/>
                  <a:gd name="T18" fmla="*/ 85 w 172"/>
                  <a:gd name="T1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266">
                    <a:moveTo>
                      <a:pt x="85" y="0"/>
                    </a:moveTo>
                    <a:cubicBezTo>
                      <a:pt x="0" y="59"/>
                      <a:pt x="0" y="59"/>
                      <a:pt x="0" y="59"/>
                    </a:cubicBezTo>
                    <a:cubicBezTo>
                      <a:pt x="31" y="109"/>
                      <a:pt x="31" y="109"/>
                      <a:pt x="31" y="109"/>
                    </a:cubicBezTo>
                    <a:cubicBezTo>
                      <a:pt x="31" y="109"/>
                      <a:pt x="59" y="95"/>
                      <a:pt x="62" y="104"/>
                    </a:cubicBezTo>
                    <a:cubicBezTo>
                      <a:pt x="64" y="113"/>
                      <a:pt x="63" y="157"/>
                      <a:pt x="69" y="179"/>
                    </a:cubicBezTo>
                    <a:cubicBezTo>
                      <a:pt x="74" y="200"/>
                      <a:pt x="105" y="240"/>
                      <a:pt x="132" y="253"/>
                    </a:cubicBezTo>
                    <a:cubicBezTo>
                      <a:pt x="159" y="266"/>
                      <a:pt x="160" y="222"/>
                      <a:pt x="151" y="197"/>
                    </a:cubicBezTo>
                    <a:cubicBezTo>
                      <a:pt x="145" y="181"/>
                      <a:pt x="139" y="124"/>
                      <a:pt x="146" y="116"/>
                    </a:cubicBezTo>
                    <a:cubicBezTo>
                      <a:pt x="152" y="108"/>
                      <a:pt x="172" y="81"/>
                      <a:pt x="172" y="81"/>
                    </a:cubicBezTo>
                    <a:lnTo>
                      <a:pt x="85"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Freeform: Shape 1053"/>
              <p:cNvSpPr>
                <a:spLocks/>
              </p:cNvSpPr>
              <p:nvPr/>
            </p:nvSpPr>
            <p:spPr bwMode="auto">
              <a:xfrm>
                <a:off x="1787573" y="3571367"/>
                <a:ext cx="427575" cy="513568"/>
              </a:xfrm>
              <a:custGeom>
                <a:avLst/>
                <a:gdLst>
                  <a:gd name="T0" fmla="*/ 494 w 519"/>
                  <a:gd name="T1" fmla="*/ 279 h 625"/>
                  <a:gd name="T2" fmla="*/ 290 w 519"/>
                  <a:gd name="T3" fmla="*/ 90 h 625"/>
                  <a:gd name="T4" fmla="*/ 96 w 519"/>
                  <a:gd name="T5" fmla="*/ 0 h 625"/>
                  <a:gd name="T6" fmla="*/ 30 w 519"/>
                  <a:gd name="T7" fmla="*/ 49 h 625"/>
                  <a:gd name="T8" fmla="*/ 1 w 519"/>
                  <a:gd name="T9" fmla="*/ 110 h 625"/>
                  <a:gd name="T10" fmla="*/ 33 w 519"/>
                  <a:gd name="T11" fmla="*/ 169 h 625"/>
                  <a:gd name="T12" fmla="*/ 297 w 519"/>
                  <a:gd name="T13" fmla="*/ 351 h 625"/>
                  <a:gd name="T14" fmla="*/ 97 w 519"/>
                  <a:gd name="T15" fmla="*/ 508 h 625"/>
                  <a:gd name="T16" fmla="*/ 181 w 519"/>
                  <a:gd name="T17" fmla="*/ 625 h 625"/>
                  <a:gd name="T18" fmla="*/ 488 w 519"/>
                  <a:gd name="T19" fmla="*/ 393 h 625"/>
                  <a:gd name="T20" fmla="*/ 518 w 519"/>
                  <a:gd name="T21" fmla="*/ 338 h 625"/>
                  <a:gd name="T22" fmla="*/ 494 w 519"/>
                  <a:gd name="T23" fmla="*/ 279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9" h="625">
                    <a:moveTo>
                      <a:pt x="494" y="279"/>
                    </a:moveTo>
                    <a:cubicBezTo>
                      <a:pt x="290" y="90"/>
                      <a:pt x="290" y="90"/>
                      <a:pt x="290" y="90"/>
                    </a:cubicBezTo>
                    <a:cubicBezTo>
                      <a:pt x="290" y="90"/>
                      <a:pt x="189" y="48"/>
                      <a:pt x="96" y="0"/>
                    </a:cubicBezTo>
                    <a:cubicBezTo>
                      <a:pt x="30" y="49"/>
                      <a:pt x="30" y="49"/>
                      <a:pt x="30" y="49"/>
                    </a:cubicBezTo>
                    <a:cubicBezTo>
                      <a:pt x="11" y="64"/>
                      <a:pt x="0" y="86"/>
                      <a:pt x="1" y="110"/>
                    </a:cubicBezTo>
                    <a:cubicBezTo>
                      <a:pt x="1" y="134"/>
                      <a:pt x="13" y="156"/>
                      <a:pt x="33" y="169"/>
                    </a:cubicBezTo>
                    <a:cubicBezTo>
                      <a:pt x="297" y="351"/>
                      <a:pt x="297" y="351"/>
                      <a:pt x="297" y="351"/>
                    </a:cubicBezTo>
                    <a:cubicBezTo>
                      <a:pt x="97" y="508"/>
                      <a:pt x="97" y="508"/>
                      <a:pt x="97" y="508"/>
                    </a:cubicBezTo>
                    <a:cubicBezTo>
                      <a:pt x="140" y="560"/>
                      <a:pt x="153" y="585"/>
                      <a:pt x="181" y="625"/>
                    </a:cubicBezTo>
                    <a:cubicBezTo>
                      <a:pt x="186" y="623"/>
                      <a:pt x="488" y="393"/>
                      <a:pt x="488" y="393"/>
                    </a:cubicBezTo>
                    <a:cubicBezTo>
                      <a:pt x="506" y="380"/>
                      <a:pt x="517" y="360"/>
                      <a:pt x="518" y="338"/>
                    </a:cubicBezTo>
                    <a:cubicBezTo>
                      <a:pt x="519" y="316"/>
                      <a:pt x="510" y="294"/>
                      <a:pt x="494" y="279"/>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Freeform: Shape 1054"/>
              <p:cNvSpPr>
                <a:spLocks/>
              </p:cNvSpPr>
              <p:nvPr/>
            </p:nvSpPr>
            <p:spPr bwMode="auto">
              <a:xfrm>
                <a:off x="1739799" y="3517622"/>
                <a:ext cx="275893" cy="279477"/>
              </a:xfrm>
              <a:custGeom>
                <a:avLst/>
                <a:gdLst>
                  <a:gd name="T0" fmla="*/ 335 w 335"/>
                  <a:gd name="T1" fmla="*/ 159 h 339"/>
                  <a:gd name="T2" fmla="*/ 237 w 335"/>
                  <a:gd name="T3" fmla="*/ 335 h 339"/>
                  <a:gd name="T4" fmla="*/ 31 w 335"/>
                  <a:gd name="T5" fmla="*/ 193 h 339"/>
                  <a:gd name="T6" fmla="*/ 102 w 335"/>
                  <a:gd name="T7" fmla="*/ 0 h 339"/>
                  <a:gd name="T8" fmla="*/ 335 w 335"/>
                  <a:gd name="T9" fmla="*/ 159 h 339"/>
                </a:gdLst>
                <a:ahLst/>
                <a:cxnLst>
                  <a:cxn ang="0">
                    <a:pos x="T0" y="T1"/>
                  </a:cxn>
                  <a:cxn ang="0">
                    <a:pos x="T2" y="T3"/>
                  </a:cxn>
                  <a:cxn ang="0">
                    <a:pos x="T4" y="T5"/>
                  </a:cxn>
                  <a:cxn ang="0">
                    <a:pos x="T6" y="T7"/>
                  </a:cxn>
                  <a:cxn ang="0">
                    <a:pos x="T8" y="T9"/>
                  </a:cxn>
                </a:cxnLst>
                <a:rect l="0" t="0" r="r" b="b"/>
                <a:pathLst>
                  <a:path w="335" h="339">
                    <a:moveTo>
                      <a:pt x="335" y="159"/>
                    </a:moveTo>
                    <a:cubicBezTo>
                      <a:pt x="335" y="159"/>
                      <a:pt x="308" y="339"/>
                      <a:pt x="237" y="335"/>
                    </a:cubicBezTo>
                    <a:cubicBezTo>
                      <a:pt x="177" y="300"/>
                      <a:pt x="62" y="257"/>
                      <a:pt x="31" y="193"/>
                    </a:cubicBezTo>
                    <a:cubicBezTo>
                      <a:pt x="0" y="129"/>
                      <a:pt x="102" y="0"/>
                      <a:pt x="102" y="0"/>
                    </a:cubicBezTo>
                    <a:lnTo>
                      <a:pt x="335" y="159"/>
                    </a:ln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Freeform: Shape 1055"/>
              <p:cNvSpPr>
                <a:spLocks/>
              </p:cNvSpPr>
              <p:nvPr/>
            </p:nvSpPr>
            <p:spPr bwMode="auto">
              <a:xfrm>
                <a:off x="1804293" y="3178428"/>
                <a:ext cx="429964" cy="466989"/>
              </a:xfrm>
              <a:custGeom>
                <a:avLst/>
                <a:gdLst>
                  <a:gd name="T0" fmla="*/ 423 w 523"/>
                  <a:gd name="T1" fmla="*/ 23 h 567"/>
                  <a:gd name="T2" fmla="*/ 294 w 523"/>
                  <a:gd name="T3" fmla="*/ 38 h 567"/>
                  <a:gd name="T4" fmla="*/ 0 w 523"/>
                  <a:gd name="T5" fmla="*/ 446 h 567"/>
                  <a:gd name="T6" fmla="*/ 270 w 523"/>
                  <a:gd name="T7" fmla="*/ 567 h 567"/>
                  <a:gd name="T8" fmla="*/ 523 w 523"/>
                  <a:gd name="T9" fmla="*/ 101 h 567"/>
                  <a:gd name="T10" fmla="*/ 423 w 523"/>
                  <a:gd name="T11" fmla="*/ 23 h 567"/>
                </a:gdLst>
                <a:ahLst/>
                <a:cxnLst>
                  <a:cxn ang="0">
                    <a:pos x="T0" y="T1"/>
                  </a:cxn>
                  <a:cxn ang="0">
                    <a:pos x="T2" y="T3"/>
                  </a:cxn>
                  <a:cxn ang="0">
                    <a:pos x="T4" y="T5"/>
                  </a:cxn>
                  <a:cxn ang="0">
                    <a:pos x="T6" y="T7"/>
                  </a:cxn>
                  <a:cxn ang="0">
                    <a:pos x="T8" y="T9"/>
                  </a:cxn>
                  <a:cxn ang="0">
                    <a:pos x="T10" y="T11"/>
                  </a:cxn>
                </a:cxnLst>
                <a:rect l="0" t="0" r="r" b="b"/>
                <a:pathLst>
                  <a:path w="523" h="567">
                    <a:moveTo>
                      <a:pt x="423" y="23"/>
                    </a:moveTo>
                    <a:cubicBezTo>
                      <a:pt x="423" y="23"/>
                      <a:pt x="340" y="0"/>
                      <a:pt x="294" y="38"/>
                    </a:cubicBezTo>
                    <a:cubicBezTo>
                      <a:pt x="214" y="104"/>
                      <a:pt x="16" y="420"/>
                      <a:pt x="0" y="446"/>
                    </a:cubicBezTo>
                    <a:cubicBezTo>
                      <a:pt x="83" y="474"/>
                      <a:pt x="83" y="486"/>
                      <a:pt x="270" y="567"/>
                    </a:cubicBezTo>
                    <a:cubicBezTo>
                      <a:pt x="459" y="353"/>
                      <a:pt x="523" y="101"/>
                      <a:pt x="523" y="101"/>
                    </a:cubicBezTo>
                    <a:lnTo>
                      <a:pt x="423" y="23"/>
                    </a:lnTo>
                    <a:close/>
                  </a:path>
                </a:pathLst>
              </a:custGeom>
              <a:solidFill>
                <a:schemeClr val="bg1">
                  <a:lumMod val="85000"/>
                </a:schemeClr>
              </a:solidFill>
              <a:ln>
                <a:noFill/>
              </a:ln>
            </p:spPr>
            <p:txBody>
              <a:bodyPr anchor="ctr"/>
              <a:lstStyle/>
              <a:p>
                <a:pPr algn="ctr"/>
                <a:endParaRPr>
                  <a:latin typeface="+mn-lt"/>
                  <a:ea typeface="+mn-ea"/>
                  <a:cs typeface="+mn-ea"/>
                  <a:sym typeface="+mn-lt"/>
                </a:endParaRPr>
              </a:p>
            </p:txBody>
          </p:sp>
          <p:sp>
            <p:nvSpPr>
              <p:cNvPr id="52" name="Freeform: Shape 1056"/>
              <p:cNvSpPr>
                <a:spLocks/>
              </p:cNvSpPr>
              <p:nvPr/>
            </p:nvSpPr>
            <p:spPr bwMode="auto">
              <a:xfrm>
                <a:off x="2151847" y="2872676"/>
                <a:ext cx="347554" cy="419215"/>
              </a:xfrm>
              <a:custGeom>
                <a:avLst/>
                <a:gdLst>
                  <a:gd name="T0" fmla="*/ 409 w 422"/>
                  <a:gd name="T1" fmla="*/ 121 h 509"/>
                  <a:gd name="T2" fmla="*/ 261 w 422"/>
                  <a:gd name="T3" fmla="*/ 422 h 509"/>
                  <a:gd name="T4" fmla="*/ 2 w 422"/>
                  <a:gd name="T5" fmla="*/ 250 h 509"/>
                  <a:gd name="T6" fmla="*/ 130 w 422"/>
                  <a:gd name="T7" fmla="*/ 26 h 509"/>
                  <a:gd name="T8" fmla="*/ 291 w 422"/>
                  <a:gd name="T9" fmla="*/ 26 h 509"/>
                  <a:gd name="T10" fmla="*/ 409 w 422"/>
                  <a:gd name="T11" fmla="*/ 121 h 509"/>
                </a:gdLst>
                <a:ahLst/>
                <a:cxnLst>
                  <a:cxn ang="0">
                    <a:pos x="T0" y="T1"/>
                  </a:cxn>
                  <a:cxn ang="0">
                    <a:pos x="T2" y="T3"/>
                  </a:cxn>
                  <a:cxn ang="0">
                    <a:pos x="T4" y="T5"/>
                  </a:cxn>
                  <a:cxn ang="0">
                    <a:pos x="T6" y="T7"/>
                  </a:cxn>
                  <a:cxn ang="0">
                    <a:pos x="T8" y="T9"/>
                  </a:cxn>
                  <a:cxn ang="0">
                    <a:pos x="T10" y="T11"/>
                  </a:cxn>
                </a:cxnLst>
                <a:rect l="0" t="0" r="r" b="b"/>
                <a:pathLst>
                  <a:path w="422" h="509">
                    <a:moveTo>
                      <a:pt x="409" y="121"/>
                    </a:moveTo>
                    <a:cubicBezTo>
                      <a:pt x="397" y="170"/>
                      <a:pt x="377" y="334"/>
                      <a:pt x="261" y="422"/>
                    </a:cubicBezTo>
                    <a:cubicBezTo>
                      <a:pt x="145" y="509"/>
                      <a:pt x="4" y="360"/>
                      <a:pt x="2" y="250"/>
                    </a:cubicBezTo>
                    <a:cubicBezTo>
                      <a:pt x="0" y="140"/>
                      <a:pt x="66" y="45"/>
                      <a:pt x="130" y="26"/>
                    </a:cubicBezTo>
                    <a:cubicBezTo>
                      <a:pt x="194" y="6"/>
                      <a:pt x="202" y="0"/>
                      <a:pt x="291" y="26"/>
                    </a:cubicBezTo>
                    <a:cubicBezTo>
                      <a:pt x="380" y="53"/>
                      <a:pt x="422" y="71"/>
                      <a:pt x="409" y="1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Freeform: Shape 1057"/>
              <p:cNvSpPr>
                <a:spLocks/>
              </p:cNvSpPr>
              <p:nvPr/>
            </p:nvSpPr>
            <p:spPr bwMode="auto">
              <a:xfrm>
                <a:off x="2121989" y="2784295"/>
                <a:ext cx="440713" cy="304558"/>
              </a:xfrm>
              <a:custGeom>
                <a:avLst/>
                <a:gdLst>
                  <a:gd name="T0" fmla="*/ 422 w 535"/>
                  <a:gd name="T1" fmla="*/ 232 h 370"/>
                  <a:gd name="T2" fmla="*/ 499 w 535"/>
                  <a:gd name="T3" fmla="*/ 86 h 370"/>
                  <a:gd name="T4" fmla="*/ 370 w 535"/>
                  <a:gd name="T5" fmla="*/ 73 h 370"/>
                  <a:gd name="T6" fmla="*/ 238 w 535"/>
                  <a:gd name="T7" fmla="*/ 8 h 370"/>
                  <a:gd name="T8" fmla="*/ 15 w 535"/>
                  <a:gd name="T9" fmla="*/ 233 h 370"/>
                  <a:gd name="T10" fmla="*/ 48 w 535"/>
                  <a:gd name="T11" fmla="*/ 366 h 370"/>
                  <a:gd name="T12" fmla="*/ 110 w 535"/>
                  <a:gd name="T13" fmla="*/ 314 h 370"/>
                  <a:gd name="T14" fmla="*/ 163 w 535"/>
                  <a:gd name="T15" fmla="*/ 215 h 370"/>
                  <a:gd name="T16" fmla="*/ 158 w 535"/>
                  <a:gd name="T17" fmla="*/ 315 h 370"/>
                  <a:gd name="T18" fmla="*/ 202 w 535"/>
                  <a:gd name="T19" fmla="*/ 321 h 370"/>
                  <a:gd name="T20" fmla="*/ 226 w 535"/>
                  <a:gd name="T21" fmla="*/ 169 h 370"/>
                  <a:gd name="T22" fmla="*/ 422 w 535"/>
                  <a:gd name="T23" fmla="*/ 23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5" h="370">
                    <a:moveTo>
                      <a:pt x="422" y="232"/>
                    </a:moveTo>
                    <a:cubicBezTo>
                      <a:pt x="519" y="305"/>
                      <a:pt x="535" y="98"/>
                      <a:pt x="499" y="86"/>
                    </a:cubicBezTo>
                    <a:cubicBezTo>
                      <a:pt x="463" y="75"/>
                      <a:pt x="442" y="117"/>
                      <a:pt x="370" y="73"/>
                    </a:cubicBezTo>
                    <a:cubicBezTo>
                      <a:pt x="322" y="44"/>
                      <a:pt x="301" y="13"/>
                      <a:pt x="238" y="8"/>
                    </a:cubicBezTo>
                    <a:cubicBezTo>
                      <a:pt x="132" y="0"/>
                      <a:pt x="29" y="151"/>
                      <a:pt x="15" y="233"/>
                    </a:cubicBezTo>
                    <a:cubicBezTo>
                      <a:pt x="0" y="316"/>
                      <a:pt x="28" y="370"/>
                      <a:pt x="48" y="366"/>
                    </a:cubicBezTo>
                    <a:cubicBezTo>
                      <a:pt x="69" y="362"/>
                      <a:pt x="101" y="346"/>
                      <a:pt x="110" y="314"/>
                    </a:cubicBezTo>
                    <a:cubicBezTo>
                      <a:pt x="119" y="282"/>
                      <a:pt x="122" y="200"/>
                      <a:pt x="163" y="215"/>
                    </a:cubicBezTo>
                    <a:cubicBezTo>
                      <a:pt x="203" y="229"/>
                      <a:pt x="158" y="315"/>
                      <a:pt x="158" y="315"/>
                    </a:cubicBezTo>
                    <a:cubicBezTo>
                      <a:pt x="158" y="315"/>
                      <a:pt x="192" y="335"/>
                      <a:pt x="202" y="321"/>
                    </a:cubicBezTo>
                    <a:cubicBezTo>
                      <a:pt x="211" y="307"/>
                      <a:pt x="186" y="201"/>
                      <a:pt x="226" y="169"/>
                    </a:cubicBezTo>
                    <a:cubicBezTo>
                      <a:pt x="265" y="138"/>
                      <a:pt x="324" y="160"/>
                      <a:pt x="422" y="232"/>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Freeform: Shape 1058"/>
              <p:cNvSpPr>
                <a:spLocks/>
              </p:cNvSpPr>
              <p:nvPr/>
            </p:nvSpPr>
            <p:spPr bwMode="auto">
              <a:xfrm>
                <a:off x="1455545" y="3357580"/>
                <a:ext cx="156459" cy="169597"/>
              </a:xfrm>
              <a:custGeom>
                <a:avLst/>
                <a:gdLst>
                  <a:gd name="T0" fmla="*/ 142 w 190"/>
                  <a:gd name="T1" fmla="*/ 0 h 207"/>
                  <a:gd name="T2" fmla="*/ 33 w 190"/>
                  <a:gd name="T3" fmla="*/ 100 h 207"/>
                  <a:gd name="T4" fmla="*/ 39 w 190"/>
                  <a:gd name="T5" fmla="*/ 176 h 207"/>
                  <a:gd name="T6" fmla="*/ 116 w 190"/>
                  <a:gd name="T7" fmla="*/ 158 h 207"/>
                  <a:gd name="T8" fmla="*/ 137 w 190"/>
                  <a:gd name="T9" fmla="*/ 196 h 207"/>
                  <a:gd name="T10" fmla="*/ 190 w 190"/>
                  <a:gd name="T11" fmla="*/ 86 h 207"/>
                  <a:gd name="T12" fmla="*/ 142 w 190"/>
                  <a:gd name="T13" fmla="*/ 0 h 207"/>
                </a:gdLst>
                <a:ahLst/>
                <a:cxnLst>
                  <a:cxn ang="0">
                    <a:pos x="T0" y="T1"/>
                  </a:cxn>
                  <a:cxn ang="0">
                    <a:pos x="T2" y="T3"/>
                  </a:cxn>
                  <a:cxn ang="0">
                    <a:pos x="T4" y="T5"/>
                  </a:cxn>
                  <a:cxn ang="0">
                    <a:pos x="T6" y="T7"/>
                  </a:cxn>
                  <a:cxn ang="0">
                    <a:pos x="T8" y="T9"/>
                  </a:cxn>
                  <a:cxn ang="0">
                    <a:pos x="T10" y="T11"/>
                  </a:cxn>
                  <a:cxn ang="0">
                    <a:pos x="T12" y="T13"/>
                  </a:cxn>
                </a:cxnLst>
                <a:rect l="0" t="0" r="r" b="b"/>
                <a:pathLst>
                  <a:path w="190" h="207">
                    <a:moveTo>
                      <a:pt x="142" y="0"/>
                    </a:moveTo>
                    <a:cubicBezTo>
                      <a:pt x="142" y="0"/>
                      <a:pt x="71" y="33"/>
                      <a:pt x="33" y="100"/>
                    </a:cubicBezTo>
                    <a:cubicBezTo>
                      <a:pt x="0" y="159"/>
                      <a:pt x="18" y="169"/>
                      <a:pt x="39" y="176"/>
                    </a:cubicBezTo>
                    <a:cubicBezTo>
                      <a:pt x="96" y="195"/>
                      <a:pt x="116" y="158"/>
                      <a:pt x="116" y="158"/>
                    </a:cubicBezTo>
                    <a:cubicBezTo>
                      <a:pt x="116" y="158"/>
                      <a:pt x="96" y="207"/>
                      <a:pt x="137" y="196"/>
                    </a:cubicBezTo>
                    <a:cubicBezTo>
                      <a:pt x="178" y="186"/>
                      <a:pt x="190" y="86"/>
                      <a:pt x="190" y="86"/>
                    </a:cubicBezTo>
                    <a:lnTo>
                      <a:pt x="142" y="0"/>
                    </a:ln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1059"/>
              <p:cNvSpPr>
                <a:spLocks/>
              </p:cNvSpPr>
              <p:nvPr/>
            </p:nvSpPr>
            <p:spPr bwMode="auto">
              <a:xfrm>
                <a:off x="1555870" y="3190372"/>
                <a:ext cx="598366" cy="262756"/>
              </a:xfrm>
              <a:custGeom>
                <a:avLst/>
                <a:gdLst>
                  <a:gd name="T0" fmla="*/ 677 w 726"/>
                  <a:gd name="T1" fmla="*/ 4 h 319"/>
                  <a:gd name="T2" fmla="*/ 325 w 726"/>
                  <a:gd name="T3" fmla="*/ 1 h 319"/>
                  <a:gd name="T4" fmla="*/ 281 w 726"/>
                  <a:gd name="T5" fmla="*/ 13 h 319"/>
                  <a:gd name="T6" fmla="*/ 0 w 726"/>
                  <a:gd name="T7" fmla="*/ 196 h 319"/>
                  <a:gd name="T8" fmla="*/ 81 w 726"/>
                  <a:gd name="T9" fmla="*/ 319 h 319"/>
                  <a:gd name="T10" fmla="*/ 341 w 726"/>
                  <a:gd name="T11" fmla="*/ 150 h 319"/>
                  <a:gd name="T12" fmla="*/ 625 w 726"/>
                  <a:gd name="T13" fmla="*/ 165 h 319"/>
                  <a:gd name="T14" fmla="*/ 724 w 726"/>
                  <a:gd name="T15" fmla="*/ 97 h 319"/>
                  <a:gd name="T16" fmla="*/ 677 w 726"/>
                  <a:gd name="T17" fmla="*/ 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319">
                    <a:moveTo>
                      <a:pt x="677" y="4"/>
                    </a:moveTo>
                    <a:cubicBezTo>
                      <a:pt x="325" y="1"/>
                      <a:pt x="325" y="1"/>
                      <a:pt x="325" y="1"/>
                    </a:cubicBezTo>
                    <a:cubicBezTo>
                      <a:pt x="309" y="0"/>
                      <a:pt x="294" y="5"/>
                      <a:pt x="281" y="13"/>
                    </a:cubicBezTo>
                    <a:cubicBezTo>
                      <a:pt x="0" y="196"/>
                      <a:pt x="0" y="196"/>
                      <a:pt x="0" y="196"/>
                    </a:cubicBezTo>
                    <a:cubicBezTo>
                      <a:pt x="26" y="239"/>
                      <a:pt x="50" y="281"/>
                      <a:pt x="81" y="319"/>
                    </a:cubicBezTo>
                    <a:cubicBezTo>
                      <a:pt x="341" y="150"/>
                      <a:pt x="341" y="150"/>
                      <a:pt x="341" y="150"/>
                    </a:cubicBezTo>
                    <a:cubicBezTo>
                      <a:pt x="625" y="165"/>
                      <a:pt x="625" y="165"/>
                      <a:pt x="625" y="165"/>
                    </a:cubicBezTo>
                    <a:cubicBezTo>
                      <a:pt x="666" y="167"/>
                      <a:pt x="722" y="138"/>
                      <a:pt x="724" y="97"/>
                    </a:cubicBezTo>
                    <a:cubicBezTo>
                      <a:pt x="726" y="56"/>
                      <a:pt x="717" y="6"/>
                      <a:pt x="677" y="4"/>
                    </a:cubicBezTo>
                    <a:close/>
                  </a:path>
                </a:pathLst>
              </a:custGeom>
              <a:solidFill>
                <a:schemeClr val="bg1">
                  <a:lumMod val="95000"/>
                </a:schemeClr>
              </a:solidFill>
              <a:ln>
                <a:noFill/>
              </a:ln>
            </p:spPr>
            <p:txBody>
              <a:bodyPr anchor="ctr"/>
              <a:lstStyle/>
              <a:p>
                <a:pPr algn="ctr"/>
                <a:endParaRPr>
                  <a:latin typeface="+mn-lt"/>
                  <a:ea typeface="+mn-ea"/>
                  <a:cs typeface="+mn-ea"/>
                  <a:sym typeface="+mn-lt"/>
                </a:endParaRPr>
              </a:p>
            </p:txBody>
          </p:sp>
          <p:sp>
            <p:nvSpPr>
              <p:cNvPr id="56" name="Freeform: Shape 1060"/>
              <p:cNvSpPr>
                <a:spLocks/>
              </p:cNvSpPr>
              <p:nvPr/>
            </p:nvSpPr>
            <p:spPr bwMode="auto">
              <a:xfrm>
                <a:off x="1437630" y="3283530"/>
                <a:ext cx="89576" cy="45385"/>
              </a:xfrm>
              <a:custGeom>
                <a:avLst/>
                <a:gdLst>
                  <a:gd name="T0" fmla="*/ 106 w 108"/>
                  <a:gd name="T1" fmla="*/ 29 h 54"/>
                  <a:gd name="T2" fmla="*/ 41 w 108"/>
                  <a:gd name="T3" fmla="*/ 4 h 54"/>
                  <a:gd name="T4" fmla="*/ 4 w 108"/>
                  <a:gd name="T5" fmla="*/ 27 h 54"/>
                  <a:gd name="T6" fmla="*/ 106 w 108"/>
                  <a:gd name="T7" fmla="*/ 29 h 54"/>
                </a:gdLst>
                <a:ahLst/>
                <a:cxnLst>
                  <a:cxn ang="0">
                    <a:pos x="T0" y="T1"/>
                  </a:cxn>
                  <a:cxn ang="0">
                    <a:pos x="T2" y="T3"/>
                  </a:cxn>
                  <a:cxn ang="0">
                    <a:pos x="T4" y="T5"/>
                  </a:cxn>
                  <a:cxn ang="0">
                    <a:pos x="T6" y="T7"/>
                  </a:cxn>
                </a:cxnLst>
                <a:rect l="0" t="0" r="r" b="b"/>
                <a:pathLst>
                  <a:path w="108" h="54">
                    <a:moveTo>
                      <a:pt x="106" y="29"/>
                    </a:moveTo>
                    <a:cubicBezTo>
                      <a:pt x="108" y="27"/>
                      <a:pt x="76" y="0"/>
                      <a:pt x="41" y="4"/>
                    </a:cubicBezTo>
                    <a:cubicBezTo>
                      <a:pt x="7" y="8"/>
                      <a:pt x="0" y="10"/>
                      <a:pt x="4" y="27"/>
                    </a:cubicBezTo>
                    <a:cubicBezTo>
                      <a:pt x="8" y="43"/>
                      <a:pt x="79" y="54"/>
                      <a:pt x="106" y="29"/>
                    </a:cubicBezTo>
                    <a:close/>
                  </a:path>
                </a:pathLst>
              </a:custGeom>
              <a:solidFill>
                <a:srgbClr val="B8890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Freeform: Shape 1061"/>
              <p:cNvSpPr>
                <a:spLocks/>
              </p:cNvSpPr>
              <p:nvPr/>
            </p:nvSpPr>
            <p:spPr bwMode="auto">
              <a:xfrm>
                <a:off x="1214288" y="3272781"/>
                <a:ext cx="445490" cy="695108"/>
              </a:xfrm>
              <a:custGeom>
                <a:avLst/>
                <a:gdLst>
                  <a:gd name="T0" fmla="*/ 430 w 542"/>
                  <a:gd name="T1" fmla="*/ 223 h 845"/>
                  <a:gd name="T2" fmla="*/ 514 w 542"/>
                  <a:gd name="T3" fmla="*/ 115 h 845"/>
                  <a:gd name="T4" fmla="*/ 494 w 542"/>
                  <a:gd name="T5" fmla="*/ 66 h 845"/>
                  <a:gd name="T6" fmla="*/ 428 w 542"/>
                  <a:gd name="T7" fmla="*/ 32 h 845"/>
                  <a:gd name="T8" fmla="*/ 362 w 542"/>
                  <a:gd name="T9" fmla="*/ 46 h 845"/>
                  <a:gd name="T10" fmla="*/ 287 w 542"/>
                  <a:gd name="T11" fmla="*/ 24 h 845"/>
                  <a:gd name="T12" fmla="*/ 368 w 542"/>
                  <a:gd name="T13" fmla="*/ 34 h 845"/>
                  <a:gd name="T14" fmla="*/ 273 w 542"/>
                  <a:gd name="T15" fmla="*/ 43 h 845"/>
                  <a:gd name="T16" fmla="*/ 306 w 542"/>
                  <a:gd name="T17" fmla="*/ 212 h 845"/>
                  <a:gd name="T18" fmla="*/ 119 w 542"/>
                  <a:gd name="T19" fmla="*/ 440 h 845"/>
                  <a:gd name="T20" fmla="*/ 238 w 542"/>
                  <a:gd name="T21" fmla="*/ 785 h 845"/>
                  <a:gd name="T22" fmla="*/ 483 w 542"/>
                  <a:gd name="T23" fmla="*/ 506 h 845"/>
                  <a:gd name="T24" fmla="*/ 430 w 542"/>
                  <a:gd name="T25" fmla="*/ 223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845">
                    <a:moveTo>
                      <a:pt x="430" y="223"/>
                    </a:moveTo>
                    <a:cubicBezTo>
                      <a:pt x="432" y="218"/>
                      <a:pt x="514" y="115"/>
                      <a:pt x="514" y="115"/>
                    </a:cubicBezTo>
                    <a:cubicBezTo>
                      <a:pt x="514" y="115"/>
                      <a:pt x="542" y="72"/>
                      <a:pt x="494" y="66"/>
                    </a:cubicBezTo>
                    <a:cubicBezTo>
                      <a:pt x="449" y="60"/>
                      <a:pt x="470" y="38"/>
                      <a:pt x="428" y="32"/>
                    </a:cubicBezTo>
                    <a:cubicBezTo>
                      <a:pt x="385" y="27"/>
                      <a:pt x="394" y="40"/>
                      <a:pt x="362" y="46"/>
                    </a:cubicBezTo>
                    <a:cubicBezTo>
                      <a:pt x="330" y="51"/>
                      <a:pt x="246" y="43"/>
                      <a:pt x="287" y="24"/>
                    </a:cubicBezTo>
                    <a:cubicBezTo>
                      <a:pt x="321" y="8"/>
                      <a:pt x="348" y="27"/>
                      <a:pt x="368" y="34"/>
                    </a:cubicBezTo>
                    <a:cubicBezTo>
                      <a:pt x="323" y="0"/>
                      <a:pt x="258" y="7"/>
                      <a:pt x="273" y="43"/>
                    </a:cubicBezTo>
                    <a:cubicBezTo>
                      <a:pt x="289" y="79"/>
                      <a:pt x="312" y="213"/>
                      <a:pt x="306" y="212"/>
                    </a:cubicBezTo>
                    <a:cubicBezTo>
                      <a:pt x="301" y="211"/>
                      <a:pt x="200" y="328"/>
                      <a:pt x="119" y="440"/>
                    </a:cubicBezTo>
                    <a:cubicBezTo>
                      <a:pt x="38" y="553"/>
                      <a:pt x="0" y="724"/>
                      <a:pt x="238" y="785"/>
                    </a:cubicBezTo>
                    <a:cubicBezTo>
                      <a:pt x="476" y="845"/>
                      <a:pt x="485" y="601"/>
                      <a:pt x="483" y="506"/>
                    </a:cubicBezTo>
                    <a:cubicBezTo>
                      <a:pt x="481" y="411"/>
                      <a:pt x="418" y="255"/>
                      <a:pt x="430" y="22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Freeform: Shape 1062"/>
              <p:cNvSpPr>
                <a:spLocks/>
              </p:cNvSpPr>
              <p:nvPr/>
            </p:nvSpPr>
            <p:spPr bwMode="auto">
              <a:xfrm>
                <a:off x="1450768" y="3438795"/>
                <a:ext cx="127795" cy="51357"/>
              </a:xfrm>
              <a:custGeom>
                <a:avLst/>
                <a:gdLst>
                  <a:gd name="T0" fmla="*/ 20 w 155"/>
                  <a:gd name="T1" fmla="*/ 0 h 62"/>
                  <a:gd name="T2" fmla="*/ 141 w 155"/>
                  <a:gd name="T3" fmla="*/ 24 h 62"/>
                  <a:gd name="T4" fmla="*/ 93 w 155"/>
                  <a:gd name="T5" fmla="*/ 51 h 62"/>
                  <a:gd name="T6" fmla="*/ 9 w 155"/>
                  <a:gd name="T7" fmla="*/ 18 h 62"/>
                  <a:gd name="T8" fmla="*/ 20 w 155"/>
                  <a:gd name="T9" fmla="*/ 0 h 62"/>
                </a:gdLst>
                <a:ahLst/>
                <a:cxnLst>
                  <a:cxn ang="0">
                    <a:pos x="T0" y="T1"/>
                  </a:cxn>
                  <a:cxn ang="0">
                    <a:pos x="T2" y="T3"/>
                  </a:cxn>
                  <a:cxn ang="0">
                    <a:pos x="T4" y="T5"/>
                  </a:cxn>
                  <a:cxn ang="0">
                    <a:pos x="T6" y="T7"/>
                  </a:cxn>
                  <a:cxn ang="0">
                    <a:pos x="T8" y="T9"/>
                  </a:cxn>
                </a:cxnLst>
                <a:rect l="0" t="0" r="r" b="b"/>
                <a:pathLst>
                  <a:path w="155" h="62">
                    <a:moveTo>
                      <a:pt x="20" y="0"/>
                    </a:moveTo>
                    <a:cubicBezTo>
                      <a:pt x="20" y="0"/>
                      <a:pt x="26" y="38"/>
                      <a:pt x="141" y="24"/>
                    </a:cubicBezTo>
                    <a:cubicBezTo>
                      <a:pt x="150" y="22"/>
                      <a:pt x="155" y="62"/>
                      <a:pt x="93" y="51"/>
                    </a:cubicBezTo>
                    <a:cubicBezTo>
                      <a:pt x="31" y="40"/>
                      <a:pt x="19" y="29"/>
                      <a:pt x="9" y="18"/>
                    </a:cubicBezTo>
                    <a:cubicBezTo>
                      <a:pt x="0" y="8"/>
                      <a:pt x="20" y="0"/>
                      <a:pt x="20" y="0"/>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Freeform: Shape 1063"/>
              <p:cNvSpPr>
                <a:spLocks/>
              </p:cNvSpPr>
              <p:nvPr/>
            </p:nvSpPr>
            <p:spPr bwMode="auto">
              <a:xfrm>
                <a:off x="1375524" y="3614364"/>
                <a:ext cx="143321" cy="203039"/>
              </a:xfrm>
              <a:custGeom>
                <a:avLst/>
                <a:gdLst>
                  <a:gd name="T0" fmla="*/ 161 w 174"/>
                  <a:gd name="T1" fmla="*/ 165 h 246"/>
                  <a:gd name="T2" fmla="*/ 154 w 174"/>
                  <a:gd name="T3" fmla="*/ 187 h 246"/>
                  <a:gd name="T4" fmla="*/ 149 w 174"/>
                  <a:gd name="T5" fmla="*/ 193 h 246"/>
                  <a:gd name="T6" fmla="*/ 130 w 174"/>
                  <a:gd name="T7" fmla="*/ 210 h 246"/>
                  <a:gd name="T8" fmla="*/ 105 w 174"/>
                  <a:gd name="T9" fmla="*/ 218 h 246"/>
                  <a:gd name="T10" fmla="*/ 69 w 174"/>
                  <a:gd name="T11" fmla="*/ 215 h 246"/>
                  <a:gd name="T12" fmla="*/ 46 w 174"/>
                  <a:gd name="T13" fmla="*/ 206 h 246"/>
                  <a:gd name="T14" fmla="*/ 0 w 174"/>
                  <a:gd name="T15" fmla="*/ 173 h 246"/>
                  <a:gd name="T16" fmla="*/ 13 w 174"/>
                  <a:gd name="T17" fmla="*/ 140 h 246"/>
                  <a:gd name="T18" fmla="*/ 20 w 174"/>
                  <a:gd name="T19" fmla="*/ 121 h 246"/>
                  <a:gd name="T20" fmla="*/ 26 w 174"/>
                  <a:gd name="T21" fmla="*/ 121 h 246"/>
                  <a:gd name="T22" fmla="*/ 37 w 174"/>
                  <a:gd name="T23" fmla="*/ 125 h 246"/>
                  <a:gd name="T24" fmla="*/ 47 w 174"/>
                  <a:gd name="T25" fmla="*/ 129 h 246"/>
                  <a:gd name="T26" fmla="*/ 59 w 174"/>
                  <a:gd name="T27" fmla="*/ 133 h 246"/>
                  <a:gd name="T28" fmla="*/ 68 w 174"/>
                  <a:gd name="T29" fmla="*/ 133 h 246"/>
                  <a:gd name="T30" fmla="*/ 72 w 174"/>
                  <a:gd name="T31" fmla="*/ 132 h 246"/>
                  <a:gd name="T32" fmla="*/ 50 w 174"/>
                  <a:gd name="T33" fmla="*/ 100 h 246"/>
                  <a:gd name="T34" fmla="*/ 20 w 174"/>
                  <a:gd name="T35" fmla="*/ 68 h 246"/>
                  <a:gd name="T36" fmla="*/ 17 w 174"/>
                  <a:gd name="T37" fmla="*/ 52 h 246"/>
                  <a:gd name="T38" fmla="*/ 17 w 174"/>
                  <a:gd name="T39" fmla="*/ 50 h 246"/>
                  <a:gd name="T40" fmla="*/ 24 w 174"/>
                  <a:gd name="T41" fmla="*/ 38 h 246"/>
                  <a:gd name="T42" fmla="*/ 60 w 174"/>
                  <a:gd name="T43" fmla="*/ 17 h 246"/>
                  <a:gd name="T44" fmla="*/ 100 w 174"/>
                  <a:gd name="T45" fmla="*/ 20 h 246"/>
                  <a:gd name="T46" fmla="*/ 113 w 174"/>
                  <a:gd name="T47" fmla="*/ 23 h 246"/>
                  <a:gd name="T48" fmla="*/ 148 w 174"/>
                  <a:gd name="T49" fmla="*/ 33 h 246"/>
                  <a:gd name="T50" fmla="*/ 158 w 174"/>
                  <a:gd name="T51" fmla="*/ 38 h 246"/>
                  <a:gd name="T52" fmla="*/ 168 w 174"/>
                  <a:gd name="T53" fmla="*/ 44 h 246"/>
                  <a:gd name="T54" fmla="*/ 174 w 174"/>
                  <a:gd name="T55" fmla="*/ 51 h 246"/>
                  <a:gd name="T56" fmla="*/ 171 w 174"/>
                  <a:gd name="T57" fmla="*/ 68 h 246"/>
                  <a:gd name="T58" fmla="*/ 166 w 174"/>
                  <a:gd name="T59" fmla="*/ 96 h 246"/>
                  <a:gd name="T60" fmla="*/ 162 w 174"/>
                  <a:gd name="T61" fmla="*/ 108 h 246"/>
                  <a:gd name="T62" fmla="*/ 156 w 174"/>
                  <a:gd name="T63" fmla="*/ 110 h 246"/>
                  <a:gd name="T64" fmla="*/ 148 w 174"/>
                  <a:gd name="T65" fmla="*/ 106 h 246"/>
                  <a:gd name="T66" fmla="*/ 140 w 174"/>
                  <a:gd name="T67" fmla="*/ 100 h 246"/>
                  <a:gd name="T68" fmla="*/ 117 w 174"/>
                  <a:gd name="T69" fmla="*/ 89 h 246"/>
                  <a:gd name="T70" fmla="*/ 116 w 174"/>
                  <a:gd name="T71" fmla="*/ 89 h 246"/>
                  <a:gd name="T72" fmla="*/ 146 w 174"/>
                  <a:gd name="T73" fmla="*/ 125 h 246"/>
                  <a:gd name="T74" fmla="*/ 161 w 174"/>
                  <a:gd name="T75" fmla="*/ 165 h 246"/>
                  <a:gd name="T76" fmla="*/ 103 w 174"/>
                  <a:gd name="T77" fmla="*/ 0 h 246"/>
                  <a:gd name="T78" fmla="*/ 135 w 174"/>
                  <a:gd name="T79" fmla="*/ 9 h 246"/>
                  <a:gd name="T80" fmla="*/ 131 w 174"/>
                  <a:gd name="T81" fmla="*/ 30 h 246"/>
                  <a:gd name="T82" fmla="*/ 96 w 174"/>
                  <a:gd name="T83" fmla="*/ 26 h 246"/>
                  <a:gd name="T84" fmla="*/ 103 w 174"/>
                  <a:gd name="T85" fmla="*/ 0 h 246"/>
                  <a:gd name="T86" fmla="*/ 59 w 174"/>
                  <a:gd name="T87" fmla="*/ 203 h 246"/>
                  <a:gd name="T88" fmla="*/ 97 w 174"/>
                  <a:gd name="T89" fmla="*/ 213 h 246"/>
                  <a:gd name="T90" fmla="*/ 88 w 174"/>
                  <a:gd name="T91" fmla="*/ 246 h 246"/>
                  <a:gd name="T92" fmla="*/ 50 w 174"/>
                  <a:gd name="T93" fmla="*/ 237 h 246"/>
                  <a:gd name="T94" fmla="*/ 59 w 174"/>
                  <a:gd name="T95" fmla="*/ 20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246">
                    <a:moveTo>
                      <a:pt x="161" y="165"/>
                    </a:moveTo>
                    <a:cubicBezTo>
                      <a:pt x="160" y="174"/>
                      <a:pt x="158" y="181"/>
                      <a:pt x="154" y="187"/>
                    </a:cubicBezTo>
                    <a:cubicBezTo>
                      <a:pt x="153" y="189"/>
                      <a:pt x="151" y="191"/>
                      <a:pt x="149" y="193"/>
                    </a:cubicBezTo>
                    <a:cubicBezTo>
                      <a:pt x="146" y="200"/>
                      <a:pt x="139" y="205"/>
                      <a:pt x="130" y="210"/>
                    </a:cubicBezTo>
                    <a:cubicBezTo>
                      <a:pt x="121" y="214"/>
                      <a:pt x="113" y="217"/>
                      <a:pt x="105" y="218"/>
                    </a:cubicBezTo>
                    <a:cubicBezTo>
                      <a:pt x="95" y="219"/>
                      <a:pt x="83" y="218"/>
                      <a:pt x="69" y="215"/>
                    </a:cubicBezTo>
                    <a:cubicBezTo>
                      <a:pt x="61" y="212"/>
                      <a:pt x="53" y="210"/>
                      <a:pt x="46" y="206"/>
                    </a:cubicBezTo>
                    <a:cubicBezTo>
                      <a:pt x="25" y="197"/>
                      <a:pt x="9" y="186"/>
                      <a:pt x="0" y="173"/>
                    </a:cubicBezTo>
                    <a:cubicBezTo>
                      <a:pt x="3" y="164"/>
                      <a:pt x="8" y="153"/>
                      <a:pt x="13" y="140"/>
                    </a:cubicBezTo>
                    <a:cubicBezTo>
                      <a:pt x="16" y="134"/>
                      <a:pt x="18" y="127"/>
                      <a:pt x="20" y="121"/>
                    </a:cubicBezTo>
                    <a:cubicBezTo>
                      <a:pt x="21" y="120"/>
                      <a:pt x="23" y="120"/>
                      <a:pt x="26" y="121"/>
                    </a:cubicBezTo>
                    <a:cubicBezTo>
                      <a:pt x="28" y="121"/>
                      <a:pt x="32" y="123"/>
                      <a:pt x="37" y="125"/>
                    </a:cubicBezTo>
                    <a:cubicBezTo>
                      <a:pt x="42" y="127"/>
                      <a:pt x="45" y="129"/>
                      <a:pt x="47" y="129"/>
                    </a:cubicBezTo>
                    <a:cubicBezTo>
                      <a:pt x="53" y="131"/>
                      <a:pt x="57" y="133"/>
                      <a:pt x="59" y="133"/>
                    </a:cubicBezTo>
                    <a:cubicBezTo>
                      <a:pt x="59" y="133"/>
                      <a:pt x="62" y="133"/>
                      <a:pt x="68" y="133"/>
                    </a:cubicBezTo>
                    <a:cubicBezTo>
                      <a:pt x="69" y="133"/>
                      <a:pt x="70" y="132"/>
                      <a:pt x="72" y="132"/>
                    </a:cubicBezTo>
                    <a:cubicBezTo>
                      <a:pt x="75" y="125"/>
                      <a:pt x="68" y="114"/>
                      <a:pt x="50" y="100"/>
                    </a:cubicBezTo>
                    <a:cubicBezTo>
                      <a:pt x="37" y="90"/>
                      <a:pt x="27" y="79"/>
                      <a:pt x="20" y="68"/>
                    </a:cubicBezTo>
                    <a:cubicBezTo>
                      <a:pt x="19" y="66"/>
                      <a:pt x="17" y="60"/>
                      <a:pt x="17" y="52"/>
                    </a:cubicBezTo>
                    <a:cubicBezTo>
                      <a:pt x="17" y="52"/>
                      <a:pt x="17" y="51"/>
                      <a:pt x="17" y="50"/>
                    </a:cubicBezTo>
                    <a:cubicBezTo>
                      <a:pt x="18" y="48"/>
                      <a:pt x="20" y="44"/>
                      <a:pt x="24" y="38"/>
                    </a:cubicBezTo>
                    <a:cubicBezTo>
                      <a:pt x="32" y="26"/>
                      <a:pt x="44" y="19"/>
                      <a:pt x="60" y="17"/>
                    </a:cubicBezTo>
                    <a:cubicBezTo>
                      <a:pt x="70" y="16"/>
                      <a:pt x="83" y="17"/>
                      <a:pt x="100" y="20"/>
                    </a:cubicBezTo>
                    <a:cubicBezTo>
                      <a:pt x="104" y="20"/>
                      <a:pt x="109" y="21"/>
                      <a:pt x="113" y="23"/>
                    </a:cubicBezTo>
                    <a:cubicBezTo>
                      <a:pt x="126" y="26"/>
                      <a:pt x="137" y="30"/>
                      <a:pt x="148" y="33"/>
                    </a:cubicBezTo>
                    <a:cubicBezTo>
                      <a:pt x="150" y="34"/>
                      <a:pt x="154" y="36"/>
                      <a:pt x="158" y="38"/>
                    </a:cubicBezTo>
                    <a:cubicBezTo>
                      <a:pt x="168" y="44"/>
                      <a:pt x="168" y="44"/>
                      <a:pt x="168" y="44"/>
                    </a:cubicBezTo>
                    <a:cubicBezTo>
                      <a:pt x="171" y="46"/>
                      <a:pt x="173" y="48"/>
                      <a:pt x="174" y="51"/>
                    </a:cubicBezTo>
                    <a:cubicBezTo>
                      <a:pt x="174" y="52"/>
                      <a:pt x="173" y="58"/>
                      <a:pt x="171" y="68"/>
                    </a:cubicBezTo>
                    <a:cubicBezTo>
                      <a:pt x="168" y="86"/>
                      <a:pt x="166" y="95"/>
                      <a:pt x="166" y="96"/>
                    </a:cubicBezTo>
                    <a:cubicBezTo>
                      <a:pt x="166" y="99"/>
                      <a:pt x="164" y="103"/>
                      <a:pt x="162" y="108"/>
                    </a:cubicBezTo>
                    <a:cubicBezTo>
                      <a:pt x="161" y="110"/>
                      <a:pt x="159" y="111"/>
                      <a:pt x="156" y="110"/>
                    </a:cubicBezTo>
                    <a:cubicBezTo>
                      <a:pt x="153" y="110"/>
                      <a:pt x="151" y="108"/>
                      <a:pt x="148" y="106"/>
                    </a:cubicBezTo>
                    <a:cubicBezTo>
                      <a:pt x="145" y="104"/>
                      <a:pt x="142" y="102"/>
                      <a:pt x="140" y="100"/>
                    </a:cubicBezTo>
                    <a:cubicBezTo>
                      <a:pt x="130" y="94"/>
                      <a:pt x="122" y="90"/>
                      <a:pt x="117" y="89"/>
                    </a:cubicBezTo>
                    <a:cubicBezTo>
                      <a:pt x="116" y="89"/>
                      <a:pt x="116" y="89"/>
                      <a:pt x="116" y="89"/>
                    </a:cubicBezTo>
                    <a:cubicBezTo>
                      <a:pt x="122" y="101"/>
                      <a:pt x="132" y="112"/>
                      <a:pt x="146" y="125"/>
                    </a:cubicBezTo>
                    <a:cubicBezTo>
                      <a:pt x="158" y="136"/>
                      <a:pt x="163" y="149"/>
                      <a:pt x="161" y="165"/>
                    </a:cubicBezTo>
                    <a:close/>
                    <a:moveTo>
                      <a:pt x="103" y="0"/>
                    </a:moveTo>
                    <a:cubicBezTo>
                      <a:pt x="135" y="9"/>
                      <a:pt x="135" y="9"/>
                      <a:pt x="135" y="9"/>
                    </a:cubicBezTo>
                    <a:cubicBezTo>
                      <a:pt x="131" y="30"/>
                      <a:pt x="131" y="30"/>
                      <a:pt x="131" y="30"/>
                    </a:cubicBezTo>
                    <a:cubicBezTo>
                      <a:pt x="96" y="26"/>
                      <a:pt x="96" y="26"/>
                      <a:pt x="96" y="26"/>
                    </a:cubicBezTo>
                    <a:lnTo>
                      <a:pt x="103" y="0"/>
                    </a:lnTo>
                    <a:close/>
                    <a:moveTo>
                      <a:pt x="59" y="203"/>
                    </a:moveTo>
                    <a:cubicBezTo>
                      <a:pt x="97" y="213"/>
                      <a:pt x="97" y="213"/>
                      <a:pt x="97" y="213"/>
                    </a:cubicBezTo>
                    <a:cubicBezTo>
                      <a:pt x="88" y="246"/>
                      <a:pt x="88" y="246"/>
                      <a:pt x="88" y="246"/>
                    </a:cubicBezTo>
                    <a:cubicBezTo>
                      <a:pt x="50" y="237"/>
                      <a:pt x="50" y="237"/>
                      <a:pt x="50" y="237"/>
                    </a:cubicBezTo>
                    <a:lnTo>
                      <a:pt x="59" y="20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Freeform: Shape 1064"/>
              <p:cNvSpPr>
                <a:spLocks/>
              </p:cNvSpPr>
              <p:nvPr/>
            </p:nvSpPr>
            <p:spPr bwMode="auto">
              <a:xfrm>
                <a:off x="1533177" y="3426852"/>
                <a:ext cx="77632" cy="111074"/>
              </a:xfrm>
              <a:custGeom>
                <a:avLst/>
                <a:gdLst>
                  <a:gd name="T0" fmla="*/ 21 w 94"/>
                  <a:gd name="T1" fmla="*/ 85 h 134"/>
                  <a:gd name="T2" fmla="*/ 41 w 94"/>
                  <a:gd name="T3" fmla="*/ 123 h 134"/>
                  <a:gd name="T4" fmla="*/ 94 w 94"/>
                  <a:gd name="T5" fmla="*/ 13 h 134"/>
                  <a:gd name="T6" fmla="*/ 87 w 94"/>
                  <a:gd name="T7" fmla="*/ 0 h 134"/>
                  <a:gd name="T8" fmla="*/ 21 w 94"/>
                  <a:gd name="T9" fmla="*/ 85 h 134"/>
                </a:gdLst>
                <a:ahLst/>
                <a:cxnLst>
                  <a:cxn ang="0">
                    <a:pos x="T0" y="T1"/>
                  </a:cxn>
                  <a:cxn ang="0">
                    <a:pos x="T2" y="T3"/>
                  </a:cxn>
                  <a:cxn ang="0">
                    <a:pos x="T4" y="T5"/>
                  </a:cxn>
                  <a:cxn ang="0">
                    <a:pos x="T6" y="T7"/>
                  </a:cxn>
                  <a:cxn ang="0">
                    <a:pos x="T8" y="T9"/>
                  </a:cxn>
                </a:cxnLst>
                <a:rect l="0" t="0" r="r" b="b"/>
                <a:pathLst>
                  <a:path w="94" h="134">
                    <a:moveTo>
                      <a:pt x="21" y="85"/>
                    </a:moveTo>
                    <a:cubicBezTo>
                      <a:pt x="21" y="85"/>
                      <a:pt x="0" y="134"/>
                      <a:pt x="41" y="123"/>
                    </a:cubicBezTo>
                    <a:cubicBezTo>
                      <a:pt x="82" y="113"/>
                      <a:pt x="94" y="13"/>
                      <a:pt x="94" y="13"/>
                    </a:cubicBezTo>
                    <a:cubicBezTo>
                      <a:pt x="87" y="0"/>
                      <a:pt x="87" y="0"/>
                      <a:pt x="87" y="0"/>
                    </a:cubicBezTo>
                    <a:cubicBezTo>
                      <a:pt x="55" y="22"/>
                      <a:pt x="21" y="85"/>
                      <a:pt x="21" y="85"/>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11" name="Group 74"/>
            <p:cNvGrpSpPr/>
            <p:nvPr/>
          </p:nvGrpSpPr>
          <p:grpSpPr>
            <a:xfrm>
              <a:off x="3321689" y="5142884"/>
              <a:ext cx="604284" cy="568078"/>
              <a:chOff x="2033442" y="222709"/>
              <a:chExt cx="1520692" cy="1429580"/>
            </a:xfrm>
          </p:grpSpPr>
          <p:sp>
            <p:nvSpPr>
              <p:cNvPr id="33" name="Heptagon 75"/>
              <p:cNvSpPr/>
              <p:nvPr/>
            </p:nvSpPr>
            <p:spPr>
              <a:xfrm>
                <a:off x="2033442" y="222709"/>
                <a:ext cx="1520692" cy="1429580"/>
              </a:xfrm>
              <a:prstGeom prst="hept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 name="Freeform: Shape 76"/>
              <p:cNvSpPr>
                <a:spLocks/>
              </p:cNvSpPr>
              <p:nvPr/>
            </p:nvSpPr>
            <p:spPr bwMode="auto">
              <a:xfrm>
                <a:off x="2364680" y="508391"/>
                <a:ext cx="858217" cy="858217"/>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2" name="Group 77"/>
            <p:cNvGrpSpPr/>
            <p:nvPr/>
          </p:nvGrpSpPr>
          <p:grpSpPr>
            <a:xfrm flipH="1">
              <a:off x="8947167" y="2604081"/>
              <a:ext cx="650100" cy="611149"/>
              <a:chOff x="6185784" y="222709"/>
              <a:chExt cx="1520692" cy="1429580"/>
            </a:xfrm>
          </p:grpSpPr>
          <p:sp>
            <p:nvSpPr>
              <p:cNvPr id="31" name="Heptagon 78"/>
              <p:cNvSpPr/>
              <p:nvPr/>
            </p:nvSpPr>
            <p:spPr>
              <a:xfrm>
                <a:off x="6185784" y="222709"/>
                <a:ext cx="1520692" cy="1429580"/>
              </a:xfrm>
              <a:prstGeom prst="heptagon">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Freeform: Shape 79"/>
              <p:cNvSpPr>
                <a:spLocks/>
              </p:cNvSpPr>
              <p:nvPr/>
            </p:nvSpPr>
            <p:spPr bwMode="auto">
              <a:xfrm>
                <a:off x="6517022" y="508391"/>
                <a:ext cx="858217" cy="858217"/>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3" name="Group 80"/>
            <p:cNvGrpSpPr/>
            <p:nvPr/>
          </p:nvGrpSpPr>
          <p:grpSpPr>
            <a:xfrm flipH="1">
              <a:off x="5905683" y="3975632"/>
              <a:ext cx="650100" cy="611149"/>
              <a:chOff x="3417556" y="222709"/>
              <a:chExt cx="1520692" cy="1429580"/>
            </a:xfrm>
          </p:grpSpPr>
          <p:sp>
            <p:nvSpPr>
              <p:cNvPr id="29" name="Heptagon 81"/>
              <p:cNvSpPr/>
              <p:nvPr/>
            </p:nvSpPr>
            <p:spPr>
              <a:xfrm>
                <a:off x="3417556" y="222709"/>
                <a:ext cx="1520692" cy="1429580"/>
              </a:xfrm>
              <a:prstGeom prst="heptagon">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Freeform: Shape 82"/>
              <p:cNvSpPr>
                <a:spLocks/>
              </p:cNvSpPr>
              <p:nvPr/>
            </p:nvSpPr>
            <p:spPr bwMode="auto">
              <a:xfrm>
                <a:off x="3748794" y="508391"/>
                <a:ext cx="858217" cy="858217"/>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4" name="Group 86"/>
            <p:cNvGrpSpPr/>
            <p:nvPr/>
          </p:nvGrpSpPr>
          <p:grpSpPr>
            <a:xfrm flipH="1">
              <a:off x="7915959" y="4102592"/>
              <a:ext cx="650100" cy="611149"/>
              <a:chOff x="7569900" y="222709"/>
              <a:chExt cx="1520692" cy="1429580"/>
            </a:xfrm>
          </p:grpSpPr>
          <p:sp>
            <p:nvSpPr>
              <p:cNvPr id="27" name="Heptagon 87"/>
              <p:cNvSpPr/>
              <p:nvPr/>
            </p:nvSpPr>
            <p:spPr>
              <a:xfrm>
                <a:off x="7569900" y="222709"/>
                <a:ext cx="1520692" cy="1429580"/>
              </a:xfrm>
              <a:prstGeom prst="heptagon">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Freeform: Shape 88"/>
              <p:cNvSpPr>
                <a:spLocks/>
              </p:cNvSpPr>
              <p:nvPr/>
            </p:nvSpPr>
            <p:spPr bwMode="auto">
              <a:xfrm>
                <a:off x="7901138" y="508391"/>
                <a:ext cx="858217" cy="858217"/>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5" name="Group 55"/>
            <p:cNvGrpSpPr/>
            <p:nvPr/>
          </p:nvGrpSpPr>
          <p:grpSpPr>
            <a:xfrm>
              <a:off x="3623831" y="3474218"/>
              <a:ext cx="2495623" cy="707886"/>
              <a:chOff x="1523492" y="2821689"/>
              <a:chExt cx="2327662" cy="707886"/>
            </a:xfrm>
          </p:grpSpPr>
          <p:sp>
            <p:nvSpPr>
              <p:cNvPr id="25" name="TextBox 56"/>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2">
                        <a:lumMod val="100000"/>
                      </a:schemeClr>
                    </a:solidFill>
                    <a:latin typeface="+mn-lt"/>
                    <a:ea typeface="+mn-ea"/>
                    <a:cs typeface="+mn-ea"/>
                    <a:sym typeface="+mn-lt"/>
                  </a:rPr>
                  <a:t>文档管理组织</a:t>
                </a:r>
              </a:p>
            </p:txBody>
          </p:sp>
          <p:sp>
            <p:nvSpPr>
              <p:cNvPr id="26" name="TextBox 57"/>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gn="ctr">
                  <a:lnSpc>
                    <a:spcPct val="120000"/>
                  </a:lnSpc>
                  <a:defRPr/>
                </a:pPr>
                <a:r>
                  <a:rPr lang="zh-CN" altLang="en-US" sz="2000" dirty="0">
                    <a:latin typeface="+mn-lt"/>
                    <a:ea typeface="+mn-ea"/>
                    <a:cs typeface="+mn-ea"/>
                    <a:sym typeface="+mn-lt"/>
                  </a:rPr>
                  <a:t>许涛</a:t>
                </a:r>
              </a:p>
            </p:txBody>
          </p:sp>
        </p:grpSp>
        <p:grpSp>
          <p:nvGrpSpPr>
            <p:cNvPr id="16" name="Group 58"/>
            <p:cNvGrpSpPr/>
            <p:nvPr/>
          </p:nvGrpSpPr>
          <p:grpSpPr>
            <a:xfrm>
              <a:off x="6232618" y="2931863"/>
              <a:ext cx="2495623" cy="707886"/>
              <a:chOff x="1523492" y="2821689"/>
              <a:chExt cx="2327662" cy="707886"/>
            </a:xfrm>
          </p:grpSpPr>
          <p:sp>
            <p:nvSpPr>
              <p:cNvPr id="23" name="TextBox 59"/>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1">
                        <a:lumMod val="100000"/>
                      </a:schemeClr>
                    </a:solidFill>
                    <a:latin typeface="+mn-lt"/>
                    <a:ea typeface="+mn-ea"/>
                    <a:cs typeface="+mn-ea"/>
                    <a:sym typeface="+mn-lt"/>
                  </a:rPr>
                  <a:t>质量保证组织</a:t>
                </a:r>
              </a:p>
            </p:txBody>
          </p:sp>
          <p:sp>
            <p:nvSpPr>
              <p:cNvPr id="24" name="TextBox 60"/>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gn="ctr">
                  <a:lnSpc>
                    <a:spcPct val="120000"/>
                  </a:lnSpc>
                  <a:defRPr/>
                </a:pPr>
                <a:r>
                  <a:rPr lang="zh-CN" altLang="en-US" sz="2000" dirty="0">
                    <a:latin typeface="+mn-lt"/>
                    <a:ea typeface="+mn-ea"/>
                    <a:cs typeface="+mn-ea"/>
                    <a:sym typeface="+mn-lt"/>
                  </a:rPr>
                  <a:t>杨际仟</a:t>
                </a:r>
              </a:p>
            </p:txBody>
          </p:sp>
        </p:grpSp>
        <p:grpSp>
          <p:nvGrpSpPr>
            <p:cNvPr id="17" name="Group 61"/>
            <p:cNvGrpSpPr/>
            <p:nvPr/>
          </p:nvGrpSpPr>
          <p:grpSpPr>
            <a:xfrm>
              <a:off x="9261567" y="1341760"/>
              <a:ext cx="2495624" cy="1057235"/>
              <a:chOff x="1523491" y="2472340"/>
              <a:chExt cx="2327663" cy="1057235"/>
            </a:xfrm>
          </p:grpSpPr>
          <p:sp>
            <p:nvSpPr>
              <p:cNvPr id="21" name="TextBox 62"/>
              <p:cNvSpPr txBox="1">
                <a:spLocks/>
              </p:cNvSpPr>
              <p:nvPr/>
            </p:nvSpPr>
            <p:spPr bwMode="auto">
              <a:xfrm>
                <a:off x="1523491" y="2472340"/>
                <a:ext cx="1744554" cy="790291"/>
              </a:xfrm>
              <a:prstGeom prst="rect">
                <a:avLst/>
              </a:prstGeom>
              <a:noFill/>
              <a:ln w="9525">
                <a:noFill/>
                <a:miter lim="800000"/>
                <a:headEnd/>
                <a:tailEnd/>
              </a:ln>
            </p:spPr>
            <p:txBody>
              <a:bodyPr wrap="none" lIns="360000" tIns="0" rIns="216000" bIns="0" anchor="ctr" anchorCtr="0">
                <a:normAutofit/>
                <a:scene3d>
                  <a:camera prst="orthographicFront"/>
                  <a:lightRig rig="threePt" dir="t"/>
                </a:scene3d>
                <a:sp3d>
                  <a:bevelT w="0" h="0"/>
                </a:sp3d>
              </a:bodyPr>
              <a:lstStyle/>
              <a:p>
                <a:pPr marL="0" lvl="1" algn="ctr"/>
                <a:r>
                  <a:rPr lang="zh-CN" altLang="en-US" sz="1600" b="1" dirty="0">
                    <a:solidFill>
                      <a:schemeClr val="accent3">
                        <a:lumMod val="100000"/>
                      </a:schemeClr>
                    </a:solidFill>
                    <a:latin typeface="+mn-lt"/>
                    <a:ea typeface="+mn-ea"/>
                    <a:cs typeface="+mn-ea"/>
                    <a:sym typeface="+mn-lt"/>
                  </a:rPr>
                  <a:t>上层组织</a:t>
                </a:r>
                <a:r>
                  <a:rPr lang="en-US" altLang="zh-CN" sz="1600" b="1" dirty="0">
                    <a:solidFill>
                      <a:schemeClr val="accent3">
                        <a:lumMod val="100000"/>
                      </a:schemeClr>
                    </a:solidFill>
                    <a:latin typeface="+mn-lt"/>
                    <a:ea typeface="+mn-ea"/>
                    <a:cs typeface="+mn-ea"/>
                    <a:sym typeface="+mn-lt"/>
                  </a:rPr>
                  <a:t>&amp;</a:t>
                </a:r>
                <a:r>
                  <a:rPr lang="zh-CN" altLang="en-US" sz="1600" b="1" dirty="0">
                    <a:solidFill>
                      <a:schemeClr val="accent3">
                        <a:lumMod val="100000"/>
                      </a:schemeClr>
                    </a:solidFill>
                    <a:latin typeface="+mn-lt"/>
                    <a:ea typeface="+mn-ea"/>
                    <a:cs typeface="+mn-ea"/>
                    <a:sym typeface="+mn-lt"/>
                  </a:rPr>
                  <a:t>客户组织</a:t>
                </a:r>
              </a:p>
            </p:txBody>
          </p:sp>
          <p:sp>
            <p:nvSpPr>
              <p:cNvPr id="22" name="TextBox 63"/>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nSpc>
                    <a:spcPct val="120000"/>
                  </a:lnSpc>
                  <a:defRPr/>
                </a:pPr>
                <a:r>
                  <a:rPr lang="zh-CN" altLang="en-US" sz="2000" dirty="0">
                    <a:latin typeface="+mn-lt"/>
                    <a:ea typeface="+mn-ea"/>
                    <a:cs typeface="+mn-ea"/>
                    <a:sym typeface="+mn-lt"/>
                  </a:rPr>
                  <a:t>杨枨老师</a:t>
                </a:r>
              </a:p>
            </p:txBody>
          </p:sp>
        </p:grpSp>
        <p:grpSp>
          <p:nvGrpSpPr>
            <p:cNvPr id="18" name="Group 64"/>
            <p:cNvGrpSpPr/>
            <p:nvPr/>
          </p:nvGrpSpPr>
          <p:grpSpPr>
            <a:xfrm>
              <a:off x="8281552" y="5003076"/>
              <a:ext cx="2495623" cy="707886"/>
              <a:chOff x="1523492" y="2821689"/>
              <a:chExt cx="2327662" cy="707886"/>
            </a:xfrm>
          </p:grpSpPr>
          <p:sp>
            <p:nvSpPr>
              <p:cNvPr id="19" name="TextBox 65"/>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4">
                        <a:lumMod val="100000"/>
                      </a:schemeClr>
                    </a:solidFill>
                    <a:latin typeface="+mn-lt"/>
                    <a:ea typeface="+mn-ea"/>
                    <a:cs typeface="+mn-ea"/>
                    <a:sym typeface="+mn-lt"/>
                  </a:rPr>
                  <a:t>用户服务组织</a:t>
                </a:r>
              </a:p>
            </p:txBody>
          </p:sp>
          <p:sp>
            <p:nvSpPr>
              <p:cNvPr id="20" name="TextBox 66"/>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gn="ctr">
                  <a:lnSpc>
                    <a:spcPct val="120000"/>
                  </a:lnSpc>
                  <a:defRPr/>
                </a:pPr>
                <a:r>
                  <a:rPr lang="zh-CN" altLang="zh-CN" sz="2000" dirty="0">
                    <a:latin typeface="+mn-lt"/>
                    <a:ea typeface="+mn-ea"/>
                    <a:cs typeface="+mn-ea"/>
                  </a:rPr>
                  <a:t>唐敏敏</a:t>
                </a:r>
                <a:endParaRPr lang="zh-CN" altLang="en-US" sz="2000" dirty="0">
                  <a:latin typeface="+mn-lt"/>
                  <a:ea typeface="+mn-ea"/>
                  <a:cs typeface="+mn-ea"/>
                  <a:sym typeface="+mn-lt"/>
                </a:endParaRPr>
              </a:p>
            </p:txBody>
          </p:sp>
        </p:grpSp>
      </p:grpSp>
      <p:grpSp>
        <p:nvGrpSpPr>
          <p:cNvPr id="62" name="组合 61">
            <a:extLst>
              <a:ext uri="{FF2B5EF4-FFF2-40B4-BE49-F238E27FC236}">
                <a16:creationId xmlns="" xmlns:a16="http://schemas.microsoft.com/office/drawing/2014/main" id="{1262A393-396C-4836-83A8-0C10E398972B}"/>
              </a:ext>
            </a:extLst>
          </p:cNvPr>
          <p:cNvGrpSpPr/>
          <p:nvPr/>
        </p:nvGrpSpPr>
        <p:grpSpPr>
          <a:xfrm>
            <a:off x="323528" y="0"/>
            <a:ext cx="2620952" cy="578162"/>
            <a:chOff x="323528" y="0"/>
            <a:chExt cx="2620952" cy="578162"/>
          </a:xfrm>
        </p:grpSpPr>
        <p:sp>
          <p:nvSpPr>
            <p:cNvPr id="63" name="TextBox 86">
              <a:extLst>
                <a:ext uri="{FF2B5EF4-FFF2-40B4-BE49-F238E27FC236}">
                  <a16:creationId xmlns="" xmlns:a16="http://schemas.microsoft.com/office/drawing/2014/main" id="{0D440555-EB1F-4887-A6CA-384C87A70FB3}"/>
                </a:ext>
              </a:extLst>
            </p:cNvPr>
            <p:cNvSpPr txBox="1"/>
            <p:nvPr/>
          </p:nvSpPr>
          <p:spPr>
            <a:xfrm>
              <a:off x="576196" y="58248"/>
              <a:ext cx="2368284" cy="461665"/>
            </a:xfrm>
            <a:prstGeom prst="rect">
              <a:avLst/>
            </a:prstGeom>
            <a:noFill/>
          </p:spPr>
          <p:txBody>
            <a:bodyPr wrap="square" rtlCol="0">
              <a:spAutoFit/>
            </a:bodyPr>
            <a:lstStyle/>
            <a:p>
              <a:pPr algn="dist"/>
              <a:r>
                <a:rPr lang="zh-CN" altLang="en-US" sz="2400" dirty="0">
                  <a:latin typeface="+mn-lt"/>
                  <a:ea typeface="+mn-ea"/>
                  <a:cs typeface="+mn-ea"/>
                  <a:sym typeface="+mn-lt"/>
                </a:rPr>
                <a:t>组织边界和接口</a:t>
              </a:r>
              <a:endParaRPr lang="en-US" altLang="zh-CN" sz="2400" dirty="0">
                <a:latin typeface="+mn-lt"/>
                <a:ea typeface="+mn-ea"/>
                <a:cs typeface="+mn-ea"/>
                <a:sym typeface="+mn-lt"/>
              </a:endParaRPr>
            </a:p>
          </p:txBody>
        </p:sp>
        <p:sp>
          <p:nvSpPr>
            <p:cNvPr id="64" name="矩形 63">
              <a:extLst>
                <a:ext uri="{FF2B5EF4-FFF2-40B4-BE49-F238E27FC236}">
                  <a16:creationId xmlns="" xmlns:a16="http://schemas.microsoft.com/office/drawing/2014/main" id="{11A0E9D9-3FFF-4CCD-A27D-1C1C6A82DA04}"/>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469000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0"/>
            <a:ext cx="2376264" cy="578162"/>
            <a:chOff x="323528" y="0"/>
            <a:chExt cx="2376264"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2123595" cy="461665"/>
            </a:xfrm>
            <a:prstGeom prst="rect">
              <a:avLst/>
            </a:prstGeom>
            <a:noFill/>
          </p:spPr>
          <p:txBody>
            <a:bodyPr wrap="square" rtlCol="0">
              <a:spAutoFit/>
            </a:bodyPr>
            <a:lstStyle/>
            <a:p>
              <a:pPr lvl="0" algn="dist"/>
              <a:r>
                <a:rPr lang="zh-CN" altLang="en-US" sz="2400" dirty="0">
                  <a:solidFill>
                    <a:srgbClr val="000000"/>
                  </a:solidFill>
                  <a:latin typeface="微软雅黑"/>
                  <a:ea typeface="微软雅黑"/>
                  <a:cs typeface="+mn-ea"/>
                  <a:sym typeface="+mn-lt"/>
                </a:rPr>
                <a:t>项目责任分配</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aphicFrame>
        <p:nvGraphicFramePr>
          <p:cNvPr id="3" name="表格 2">
            <a:extLst>
              <a:ext uri="{FF2B5EF4-FFF2-40B4-BE49-F238E27FC236}">
                <a16:creationId xmlns="" xmlns:a16="http://schemas.microsoft.com/office/drawing/2014/main" id="{D418AE43-C832-48B8-B72B-E3E478DA933C}"/>
              </a:ext>
            </a:extLst>
          </p:cNvPr>
          <p:cNvGraphicFramePr>
            <a:graphicFrameLocks noGrp="1"/>
          </p:cNvGraphicFramePr>
          <p:nvPr>
            <p:extLst>
              <p:ext uri="{D42A27DB-BD31-4B8C-83A1-F6EECF244321}">
                <p14:modId xmlns:p14="http://schemas.microsoft.com/office/powerpoint/2010/main" val="147279804"/>
              </p:ext>
            </p:extLst>
          </p:nvPr>
        </p:nvGraphicFramePr>
        <p:xfrm>
          <a:off x="1637994" y="987574"/>
          <a:ext cx="5976664" cy="3495196"/>
        </p:xfrm>
        <a:graphic>
          <a:graphicData uri="http://schemas.openxmlformats.org/drawingml/2006/table">
            <a:tbl>
              <a:tblPr>
                <a:tableStyleId>{5C22544A-7EE6-4342-B048-85BDC9FD1C3A}</a:tableStyleId>
              </a:tblPr>
              <a:tblGrid>
                <a:gridCol w="2988332">
                  <a:extLst>
                    <a:ext uri="{9D8B030D-6E8A-4147-A177-3AD203B41FA5}">
                      <a16:colId xmlns="" xmlns:a16="http://schemas.microsoft.com/office/drawing/2014/main" val="3439440752"/>
                    </a:ext>
                  </a:extLst>
                </a:gridCol>
                <a:gridCol w="2988332">
                  <a:extLst>
                    <a:ext uri="{9D8B030D-6E8A-4147-A177-3AD203B41FA5}">
                      <a16:colId xmlns="" xmlns:a16="http://schemas.microsoft.com/office/drawing/2014/main" val="2243421607"/>
                    </a:ext>
                  </a:extLst>
                </a:gridCol>
              </a:tblGrid>
              <a:tr h="243601">
                <a:tc>
                  <a:txBody>
                    <a:bodyPr/>
                    <a:lstStyle/>
                    <a:p>
                      <a:pPr algn="ctr">
                        <a:spcBef>
                          <a:spcPts val="300"/>
                        </a:spcBef>
                        <a:spcAft>
                          <a:spcPts val="300"/>
                        </a:spcAft>
                      </a:pPr>
                      <a:r>
                        <a:rPr lang="zh-CN" sz="1400" b="1" dirty="0">
                          <a:effectLst/>
                        </a:rPr>
                        <a:t>职责</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300"/>
                        </a:spcBef>
                        <a:spcAft>
                          <a:spcPts val="300"/>
                        </a:spcAft>
                      </a:pPr>
                      <a:r>
                        <a:rPr lang="zh-CN" altLang="en-US" sz="1400" b="1" kern="1200" dirty="0">
                          <a:solidFill>
                            <a:schemeClr val="dk1"/>
                          </a:solidFill>
                          <a:effectLst/>
                          <a:latin typeface="+mn-lt"/>
                          <a:ea typeface="+mn-ea"/>
                          <a:cs typeface="+mn-cs"/>
                        </a:rPr>
                        <a:t>负责人</a:t>
                      </a:r>
                    </a:p>
                  </a:txBody>
                  <a:tcPr marL="68580" marR="68580" marT="0" marB="0"/>
                </a:tc>
                <a:extLst>
                  <a:ext uri="{0D108BD9-81ED-4DB2-BD59-A6C34878D82A}">
                    <a16:rowId xmlns="" xmlns:a16="http://schemas.microsoft.com/office/drawing/2014/main" val="1075924283"/>
                  </a:ext>
                </a:extLst>
              </a:tr>
              <a:tr h="297735">
                <a:tc>
                  <a:txBody>
                    <a:bodyPr/>
                    <a:lstStyle/>
                    <a:p>
                      <a:pPr indent="304800">
                        <a:spcBef>
                          <a:spcPts val="300"/>
                        </a:spcBef>
                        <a:spcAft>
                          <a:spcPts val="300"/>
                        </a:spcAft>
                      </a:pPr>
                      <a:r>
                        <a:rPr lang="zh-CN" sz="1100">
                          <a:effectLst/>
                        </a:rPr>
                        <a:t>项目主管</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杨枨</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564478866"/>
                  </a:ext>
                </a:extLst>
              </a:tr>
              <a:tr h="297735">
                <a:tc>
                  <a:txBody>
                    <a:bodyPr/>
                    <a:lstStyle/>
                    <a:p>
                      <a:pPr indent="304800">
                        <a:spcBef>
                          <a:spcPts val="300"/>
                        </a:spcBef>
                        <a:spcAft>
                          <a:spcPts val="300"/>
                        </a:spcAft>
                      </a:pPr>
                      <a:r>
                        <a:rPr lang="en-US" sz="1100">
                          <a:effectLst/>
                        </a:rPr>
                        <a:t>项目经理</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684388203"/>
                  </a:ext>
                </a:extLst>
              </a:tr>
              <a:tr h="297735">
                <a:tc>
                  <a:txBody>
                    <a:bodyPr/>
                    <a:lstStyle/>
                    <a:p>
                      <a:pPr indent="304800">
                        <a:spcBef>
                          <a:spcPts val="300"/>
                        </a:spcBef>
                        <a:spcAft>
                          <a:spcPts val="300"/>
                        </a:spcAft>
                      </a:pPr>
                      <a:r>
                        <a:rPr lang="en-US" sz="1100" dirty="0" err="1">
                          <a:effectLst/>
                        </a:rPr>
                        <a:t>质量保证管理员</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614230980"/>
                  </a:ext>
                </a:extLst>
              </a:tr>
              <a:tr h="297735">
                <a:tc>
                  <a:txBody>
                    <a:bodyPr/>
                    <a:lstStyle/>
                    <a:p>
                      <a:pPr indent="304800">
                        <a:spcBef>
                          <a:spcPts val="300"/>
                        </a:spcBef>
                        <a:spcAft>
                          <a:spcPts val="300"/>
                        </a:spcAft>
                      </a:pPr>
                      <a:r>
                        <a:rPr lang="en-US" sz="1100">
                          <a:effectLst/>
                        </a:rPr>
                        <a:t>文档管理员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许涛</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242709865"/>
                  </a:ext>
                </a:extLst>
              </a:tr>
              <a:tr h="297735">
                <a:tc>
                  <a:txBody>
                    <a:bodyPr/>
                    <a:lstStyle/>
                    <a:p>
                      <a:pPr indent="304800">
                        <a:spcBef>
                          <a:spcPts val="300"/>
                        </a:spcBef>
                        <a:spcAft>
                          <a:spcPts val="300"/>
                        </a:spcAft>
                      </a:pPr>
                      <a:r>
                        <a:rPr lang="en-US" sz="1100">
                          <a:effectLst/>
                        </a:rPr>
                        <a:t>需求增长</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唐敏敏</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2712188840"/>
                  </a:ext>
                </a:extLst>
              </a:tr>
              <a:tr h="297735">
                <a:tc>
                  <a:txBody>
                    <a:bodyPr/>
                    <a:lstStyle/>
                    <a:p>
                      <a:pPr indent="304800">
                        <a:spcBef>
                          <a:spcPts val="300"/>
                        </a:spcBef>
                        <a:spcAft>
                          <a:spcPts val="300"/>
                        </a:spcAft>
                      </a:pPr>
                      <a:r>
                        <a:rPr lang="en-US" sz="1100">
                          <a:effectLst/>
                        </a:rPr>
                        <a:t>软件架构</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100746172"/>
                  </a:ext>
                </a:extLst>
              </a:tr>
              <a:tr h="274245">
                <a:tc>
                  <a:txBody>
                    <a:bodyPr/>
                    <a:lstStyle/>
                    <a:p>
                      <a:pPr indent="304800">
                        <a:spcBef>
                          <a:spcPts val="300"/>
                        </a:spcBef>
                        <a:spcAft>
                          <a:spcPts val="300"/>
                        </a:spcAft>
                      </a:pPr>
                      <a:r>
                        <a:rPr lang="en-US" sz="1100" dirty="0" err="1">
                          <a:effectLst/>
                        </a:rPr>
                        <a:t>程序员</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周磊、许涛、唐敏敏、杨际仟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998304400"/>
                  </a:ext>
                </a:extLst>
              </a:tr>
              <a:tr h="297735">
                <a:tc>
                  <a:txBody>
                    <a:bodyPr/>
                    <a:lstStyle/>
                    <a:p>
                      <a:pPr indent="304800">
                        <a:spcBef>
                          <a:spcPts val="300"/>
                        </a:spcBef>
                        <a:spcAft>
                          <a:spcPts val="300"/>
                        </a:spcAft>
                      </a:pPr>
                      <a:r>
                        <a:rPr lang="zh-CN" sz="1100">
                          <a:effectLst/>
                        </a:rPr>
                        <a:t>前端开发员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许涛、杨际仟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65505692"/>
                  </a:ext>
                </a:extLst>
              </a:tr>
              <a:tr h="297735">
                <a:tc>
                  <a:txBody>
                    <a:bodyPr/>
                    <a:lstStyle/>
                    <a:p>
                      <a:pPr indent="304800">
                        <a:spcBef>
                          <a:spcPts val="300"/>
                        </a:spcBef>
                        <a:spcAft>
                          <a:spcPts val="300"/>
                        </a:spcAft>
                      </a:pPr>
                      <a:r>
                        <a:rPr lang="zh-CN" sz="1100">
                          <a:effectLst/>
                        </a:rPr>
                        <a:t>服务器管理员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995993658"/>
                  </a:ext>
                </a:extLst>
              </a:tr>
              <a:tr h="297735">
                <a:tc>
                  <a:txBody>
                    <a:bodyPr/>
                    <a:lstStyle/>
                    <a:p>
                      <a:pPr indent="304800">
                        <a:spcBef>
                          <a:spcPts val="300"/>
                        </a:spcBef>
                        <a:spcAft>
                          <a:spcPts val="300"/>
                        </a:spcAft>
                      </a:pPr>
                      <a:r>
                        <a:rPr lang="zh-CN" sz="1100">
                          <a:effectLst/>
                        </a:rPr>
                        <a:t>测试人员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3585551486"/>
                  </a:ext>
                </a:extLst>
              </a:tr>
              <a:tr h="297735">
                <a:tc>
                  <a:txBody>
                    <a:bodyPr/>
                    <a:lstStyle/>
                    <a:p>
                      <a:pPr indent="304800">
                        <a:spcBef>
                          <a:spcPts val="300"/>
                        </a:spcBef>
                        <a:spcAft>
                          <a:spcPts val="300"/>
                        </a:spcAft>
                      </a:pPr>
                      <a:r>
                        <a:rPr lang="zh-CN" sz="1100" dirty="0">
                          <a:effectLst/>
                        </a:rPr>
                        <a:t>数据库设计师</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dirty="0">
                          <a:effectLst/>
                        </a:rPr>
                        <a:t>唐敏敏</a:t>
                      </a:r>
                      <a:endParaRPr lang="zh-CN" sz="1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043489477"/>
                  </a:ext>
                </a:extLst>
              </a:tr>
            </a:tbl>
          </a:graphicData>
        </a:graphic>
      </p:graphicFrame>
    </p:spTree>
    <p:extLst>
      <p:ext uri="{BB962C8B-B14F-4D97-AF65-F5344CB8AC3E}">
        <p14:creationId xmlns:p14="http://schemas.microsoft.com/office/powerpoint/2010/main" val="162279562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3</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管理过程</a:t>
            </a: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Management Process</a:t>
            </a:r>
          </a:p>
        </p:txBody>
      </p:sp>
    </p:spTree>
    <p:extLst>
      <p:ext uri="{BB962C8B-B14F-4D97-AF65-F5344CB8AC3E}">
        <p14:creationId xmlns:p14="http://schemas.microsoft.com/office/powerpoint/2010/main" val="236383626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98338" y="724719"/>
            <a:ext cx="1917158" cy="3782016"/>
            <a:chOff x="1066734" y="1408480"/>
            <a:chExt cx="2331826" cy="4600039"/>
          </a:xfrm>
        </p:grpSpPr>
        <p:sp>
          <p:nvSpPr>
            <p:cNvPr id="21" name="矩形 20"/>
            <p:cNvSpPr/>
            <p:nvPr/>
          </p:nvSpPr>
          <p:spPr>
            <a:xfrm>
              <a:off x="1066734" y="3910940"/>
              <a:ext cx="2331826" cy="5086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	</a:t>
              </a:r>
              <a:r>
                <a:rPr lang="zh-CN" altLang="en-US" sz="1200" b="1" dirty="0">
                  <a:cs typeface="+mn-ea"/>
                  <a:sym typeface="+mn-lt"/>
                </a:rPr>
                <a:t>项目进度和成本的优先级</a:t>
              </a:r>
            </a:p>
          </p:txBody>
        </p:sp>
        <p:sp>
          <p:nvSpPr>
            <p:cNvPr id="22" name="矩形 21"/>
            <p:cNvSpPr/>
            <p:nvPr/>
          </p:nvSpPr>
          <p:spPr>
            <a:xfrm>
              <a:off x="1066734" y="4419600"/>
              <a:ext cx="2331826" cy="14008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任意多边形 5"/>
            <p:cNvSpPr>
              <a:spLocks/>
            </p:cNvSpPr>
            <p:nvPr/>
          </p:nvSpPr>
          <p:spPr bwMode="auto">
            <a:xfrm>
              <a:off x="2693875"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1"/>
            </a:solidFill>
            <a:ln>
              <a:noFill/>
            </a:ln>
            <a:extLst/>
          </p:spPr>
          <p:txBody>
            <a:bodyPr anchor="ctr"/>
            <a:lstStyle/>
            <a:p>
              <a:pPr algn="ctr"/>
              <a:endParaRPr>
                <a:latin typeface="+mn-lt"/>
                <a:ea typeface="+mn-ea"/>
                <a:cs typeface="+mn-ea"/>
                <a:sym typeface="+mn-lt"/>
              </a:endParaRPr>
            </a:p>
          </p:txBody>
        </p:sp>
        <p:sp>
          <p:nvSpPr>
            <p:cNvPr id="24" name="文本框 6"/>
            <p:cNvSpPr txBox="1">
              <a:spLocks/>
            </p:cNvSpPr>
            <p:nvPr/>
          </p:nvSpPr>
          <p:spPr>
            <a:xfrm>
              <a:off x="1066734" y="3910939"/>
              <a:ext cx="2331826" cy="508660"/>
            </a:xfrm>
            <a:prstGeom prst="rect">
              <a:avLst/>
            </a:prstGeom>
          </p:spPr>
          <p:txBody>
            <a:bodyPr anchor="ctr"/>
            <a:lstStyle/>
            <a:p>
              <a:pPr algn="ctr"/>
              <a:endParaRPr>
                <a:latin typeface="+mn-lt"/>
                <a:ea typeface="+mn-ea"/>
                <a:cs typeface="+mn-ea"/>
                <a:sym typeface="+mn-lt"/>
              </a:endParaRPr>
            </a:p>
          </p:txBody>
        </p:sp>
        <p:sp>
          <p:nvSpPr>
            <p:cNvPr id="25" name="文本框 7"/>
            <p:cNvSpPr txBox="1">
              <a:spLocks/>
            </p:cNvSpPr>
            <p:nvPr/>
          </p:nvSpPr>
          <p:spPr>
            <a:xfrm>
              <a:off x="2693875" y="5630263"/>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1</a:t>
              </a:r>
            </a:p>
          </p:txBody>
        </p:sp>
        <p:sp>
          <p:nvSpPr>
            <p:cNvPr id="26" name="矩形 25"/>
            <p:cNvSpPr/>
            <p:nvPr/>
          </p:nvSpPr>
          <p:spPr>
            <a:xfrm>
              <a:off x="1066734" y="1408480"/>
              <a:ext cx="2331826" cy="2502457"/>
            </a:xfrm>
            <a:prstGeom prst="rect">
              <a:avLst/>
            </a:prstGeom>
            <a:blipFill dpi="0" rotWithShape="1">
              <a:blip r:embed="rId3" cstate="screen">
                <a:extLst>
                  <a:ext uri="{28A0092B-C50C-407E-A947-70E740481C1C}">
                    <a14:useLocalDpi xmlns:a14="http://schemas.microsoft.com/office/drawing/2010/main"/>
                  </a:ext>
                </a:extLst>
              </a:blip>
              <a:srcRect/>
              <a:stretch>
                <a:fillRect b="-600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矩形 26"/>
            <p:cNvSpPr/>
            <p:nvPr/>
          </p:nvSpPr>
          <p:spPr>
            <a:xfrm>
              <a:off x="1066734" y="4531963"/>
              <a:ext cx="2331826" cy="1369579"/>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所有进度以每周作业的进度为首要标准，其次以教材中的知识点为参考，然后根据组内成员的实力进行分任务和规划。开发成本以杨枨老师的建议为重要参考，同时我们会咨询前几届的学长和学姐。</a:t>
              </a:r>
            </a:p>
          </p:txBody>
        </p:sp>
      </p:grpSp>
      <p:grpSp>
        <p:nvGrpSpPr>
          <p:cNvPr id="5" name="组合 4"/>
          <p:cNvGrpSpPr/>
          <p:nvPr/>
        </p:nvGrpSpPr>
        <p:grpSpPr>
          <a:xfrm>
            <a:off x="3613422" y="724300"/>
            <a:ext cx="1942513" cy="3959655"/>
            <a:chOff x="3634409" y="1408480"/>
            <a:chExt cx="2362665" cy="4816100"/>
          </a:xfrm>
        </p:grpSpPr>
        <p:sp>
          <p:nvSpPr>
            <p:cNvPr id="14" name="矩形 13"/>
            <p:cNvSpPr/>
            <p:nvPr/>
          </p:nvSpPr>
          <p:spPr>
            <a:xfrm>
              <a:off x="3634409" y="3910940"/>
              <a:ext cx="2331826" cy="5086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a:t>
              </a:r>
              <a:r>
                <a:rPr lang="zh-CN" altLang="en-US" sz="1200" b="1" dirty="0">
                  <a:cs typeface="+mn-ea"/>
                  <a:sym typeface="+mn-lt"/>
                </a:rPr>
                <a:t>风险管理过程</a:t>
              </a:r>
            </a:p>
          </p:txBody>
        </p:sp>
        <p:sp>
          <p:nvSpPr>
            <p:cNvPr id="15" name="矩形 14"/>
            <p:cNvSpPr/>
            <p:nvPr/>
          </p:nvSpPr>
          <p:spPr>
            <a:xfrm>
              <a:off x="3634409" y="4419600"/>
              <a:ext cx="2331826" cy="140081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任意多边形 12"/>
            <p:cNvSpPr>
              <a:spLocks/>
            </p:cNvSpPr>
            <p:nvPr/>
          </p:nvSpPr>
          <p:spPr bwMode="auto">
            <a:xfrm>
              <a:off x="5269572" y="5631282"/>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2"/>
            </a:solidFill>
            <a:ln>
              <a:noFill/>
            </a:ln>
            <a:extLst/>
          </p:spPr>
          <p:txBody>
            <a:bodyPr anchor="ctr"/>
            <a:lstStyle/>
            <a:p>
              <a:pPr algn="ctr"/>
              <a:endParaRPr>
                <a:latin typeface="+mn-lt"/>
                <a:ea typeface="+mn-ea"/>
                <a:cs typeface="+mn-ea"/>
                <a:sym typeface="+mn-lt"/>
              </a:endParaRPr>
            </a:p>
          </p:txBody>
        </p:sp>
        <p:sp>
          <p:nvSpPr>
            <p:cNvPr id="17" name="文本框 13"/>
            <p:cNvSpPr txBox="1">
              <a:spLocks/>
            </p:cNvSpPr>
            <p:nvPr/>
          </p:nvSpPr>
          <p:spPr>
            <a:xfrm>
              <a:off x="3634409" y="3910940"/>
              <a:ext cx="2331826" cy="508660"/>
            </a:xfrm>
            <a:prstGeom prst="rect">
              <a:avLst/>
            </a:prstGeom>
          </p:spPr>
          <p:txBody>
            <a:bodyPr anchor="ctr"/>
            <a:lstStyle/>
            <a:p>
              <a:pPr algn="ctr"/>
              <a:endParaRPr>
                <a:latin typeface="+mn-lt"/>
                <a:ea typeface="+mn-ea"/>
                <a:cs typeface="+mn-ea"/>
                <a:sym typeface="+mn-lt"/>
              </a:endParaRPr>
            </a:p>
          </p:txBody>
        </p:sp>
        <p:sp>
          <p:nvSpPr>
            <p:cNvPr id="18" name="文本框 14"/>
            <p:cNvSpPr txBox="1">
              <a:spLocks/>
            </p:cNvSpPr>
            <p:nvPr/>
          </p:nvSpPr>
          <p:spPr>
            <a:xfrm>
              <a:off x="5269572" y="5631282"/>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2</a:t>
              </a:r>
            </a:p>
          </p:txBody>
        </p:sp>
        <p:sp>
          <p:nvSpPr>
            <p:cNvPr id="19" name="矩形 18"/>
            <p:cNvSpPr/>
            <p:nvPr/>
          </p:nvSpPr>
          <p:spPr>
            <a:xfrm>
              <a:off x="3634409" y="1408480"/>
              <a:ext cx="2331826" cy="2502457"/>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矩形 19"/>
            <p:cNvSpPr/>
            <p:nvPr/>
          </p:nvSpPr>
          <p:spPr>
            <a:xfrm>
              <a:off x="3665248" y="4532472"/>
              <a:ext cx="2331826" cy="1692108"/>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首先由相关人员自行查询资料解决；然后深度探讨问题所在及处理方案，同时询问学长学姐；最终询问杨枨老师的意见再重新规划。</a:t>
              </a:r>
            </a:p>
          </p:txBody>
        </p:sp>
      </p:grpSp>
      <p:grpSp>
        <p:nvGrpSpPr>
          <p:cNvPr id="6" name="组合 5"/>
          <p:cNvGrpSpPr/>
          <p:nvPr/>
        </p:nvGrpSpPr>
        <p:grpSpPr>
          <a:xfrm>
            <a:off x="6228504" y="724719"/>
            <a:ext cx="1919942" cy="4102833"/>
            <a:chOff x="6215314" y="1408480"/>
            <a:chExt cx="2335212" cy="4990247"/>
          </a:xfrm>
        </p:grpSpPr>
        <p:sp>
          <p:nvSpPr>
            <p:cNvPr id="7" name="矩形 6"/>
            <p:cNvSpPr/>
            <p:nvPr/>
          </p:nvSpPr>
          <p:spPr>
            <a:xfrm>
              <a:off x="6215314" y="3910940"/>
              <a:ext cx="2331826" cy="508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a:t>
              </a:r>
              <a:r>
                <a:rPr lang="zh-CN" altLang="en-US" sz="1200" b="1" dirty="0">
                  <a:cs typeface="+mn-ea"/>
                  <a:sym typeface="+mn-lt"/>
                </a:rPr>
                <a:t>第三方软件和代码</a:t>
              </a:r>
            </a:p>
          </p:txBody>
        </p:sp>
        <p:sp>
          <p:nvSpPr>
            <p:cNvPr id="8" name="矩形 7"/>
            <p:cNvSpPr/>
            <p:nvPr/>
          </p:nvSpPr>
          <p:spPr>
            <a:xfrm>
              <a:off x="6215314" y="4419600"/>
              <a:ext cx="2331826" cy="140081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任意多边形 19"/>
            <p:cNvSpPr>
              <a:spLocks/>
            </p:cNvSpPr>
            <p:nvPr/>
          </p:nvSpPr>
          <p:spPr bwMode="auto">
            <a:xfrm>
              <a:off x="7854783"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3"/>
            </a:solidFill>
            <a:ln>
              <a:noFill/>
            </a:ln>
            <a:extLst/>
          </p:spPr>
          <p:txBody>
            <a:bodyPr anchor="ctr"/>
            <a:lstStyle/>
            <a:p>
              <a:pPr algn="ctr"/>
              <a:endParaRPr>
                <a:latin typeface="+mn-lt"/>
                <a:ea typeface="+mn-ea"/>
                <a:cs typeface="+mn-ea"/>
                <a:sym typeface="+mn-lt"/>
              </a:endParaRPr>
            </a:p>
          </p:txBody>
        </p:sp>
        <p:sp>
          <p:nvSpPr>
            <p:cNvPr id="10" name="文本框 20"/>
            <p:cNvSpPr txBox="1">
              <a:spLocks/>
            </p:cNvSpPr>
            <p:nvPr/>
          </p:nvSpPr>
          <p:spPr>
            <a:xfrm>
              <a:off x="6215314" y="3910939"/>
              <a:ext cx="2331826" cy="508660"/>
            </a:xfrm>
            <a:prstGeom prst="rect">
              <a:avLst/>
            </a:prstGeom>
          </p:spPr>
          <p:txBody>
            <a:bodyPr anchor="ctr"/>
            <a:lstStyle/>
            <a:p>
              <a:pPr algn="ctr"/>
              <a:endParaRPr>
                <a:latin typeface="+mn-lt"/>
                <a:ea typeface="+mn-ea"/>
                <a:cs typeface="+mn-ea"/>
                <a:sym typeface="+mn-lt"/>
              </a:endParaRPr>
            </a:p>
          </p:txBody>
        </p:sp>
        <p:sp>
          <p:nvSpPr>
            <p:cNvPr id="11" name="文本框 21"/>
            <p:cNvSpPr txBox="1">
              <a:spLocks/>
            </p:cNvSpPr>
            <p:nvPr/>
          </p:nvSpPr>
          <p:spPr>
            <a:xfrm>
              <a:off x="7854783" y="5630263"/>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3</a:t>
              </a:r>
            </a:p>
          </p:txBody>
        </p:sp>
        <p:sp>
          <p:nvSpPr>
            <p:cNvPr id="12" name="矩形 11"/>
            <p:cNvSpPr/>
            <p:nvPr/>
          </p:nvSpPr>
          <p:spPr>
            <a:xfrm>
              <a:off x="6215314" y="1408480"/>
              <a:ext cx="2331826" cy="2502457"/>
            </a:xfrm>
            <a:prstGeom prst="rect">
              <a:avLst/>
            </a:prstGeom>
            <a:blipFill dpi="0" rotWithShape="1">
              <a:blip r:embed="rId5">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矩形 12"/>
            <p:cNvSpPr/>
            <p:nvPr/>
          </p:nvSpPr>
          <p:spPr>
            <a:xfrm>
              <a:off x="6218700" y="4531963"/>
              <a:ext cx="2331826" cy="1866764"/>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组内成员因均未有开发经验，我们可以参考已有的开源代码，进行相应的修改。边学边练，不能完全依赖于他人成果。在正常情况下，都是用免费开放的软件。</a:t>
              </a:r>
            </a:p>
          </p:txBody>
        </p:sp>
      </p:grpSp>
      <p:grpSp>
        <p:nvGrpSpPr>
          <p:cNvPr id="29" name="组合 28">
            <a:extLst>
              <a:ext uri="{FF2B5EF4-FFF2-40B4-BE49-F238E27FC236}">
                <a16:creationId xmlns="" xmlns:a16="http://schemas.microsoft.com/office/drawing/2014/main" id="{834A1351-5BE9-4DA9-A097-EEA474749305}"/>
              </a:ext>
            </a:extLst>
          </p:cNvPr>
          <p:cNvGrpSpPr/>
          <p:nvPr/>
        </p:nvGrpSpPr>
        <p:grpSpPr>
          <a:xfrm>
            <a:off x="323528" y="0"/>
            <a:ext cx="3384376" cy="889245"/>
            <a:chOff x="323528" y="0"/>
            <a:chExt cx="2087905" cy="889245"/>
          </a:xfrm>
        </p:grpSpPr>
        <p:sp>
          <p:nvSpPr>
            <p:cNvPr id="30" name="TextBox 86">
              <a:extLst>
                <a:ext uri="{FF2B5EF4-FFF2-40B4-BE49-F238E27FC236}">
                  <a16:creationId xmlns="" xmlns:a16="http://schemas.microsoft.com/office/drawing/2014/main" id="{1FE48E2F-0539-4E75-8765-DB73E870110A}"/>
                </a:ext>
              </a:extLst>
            </p:cNvPr>
            <p:cNvSpPr txBox="1"/>
            <p:nvPr/>
          </p:nvSpPr>
          <p:spPr>
            <a:xfrm>
              <a:off x="576196" y="58248"/>
              <a:ext cx="1835237" cy="830997"/>
            </a:xfrm>
            <a:prstGeom prst="rect">
              <a:avLst/>
            </a:prstGeom>
            <a:noFill/>
          </p:spPr>
          <p:txBody>
            <a:bodyPr wrap="square" rtlCol="0">
              <a:spAutoFit/>
            </a:bodyPr>
            <a:lstStyle/>
            <a:p>
              <a:pPr algn="dist"/>
              <a:r>
                <a:rPr lang="zh-CN" altLang="en-US" sz="2400" dirty="0">
                  <a:latin typeface="+mn-lt"/>
                  <a:ea typeface="+mn-ea"/>
                  <a:cs typeface="+mn-ea"/>
                  <a:sym typeface="+mn-lt"/>
                </a:rPr>
                <a:t>管理目标和优先事项</a:t>
              </a:r>
              <a:endParaRPr lang="en-US" altLang="zh-CN" sz="2400" dirty="0">
                <a:latin typeface="+mn-lt"/>
                <a:ea typeface="+mn-ea"/>
                <a:cs typeface="+mn-ea"/>
                <a:sym typeface="+mn-lt"/>
              </a:endParaRPr>
            </a:p>
          </p:txBody>
        </p:sp>
        <p:sp>
          <p:nvSpPr>
            <p:cNvPr id="31" name="矩形 30">
              <a:extLst>
                <a:ext uri="{FF2B5EF4-FFF2-40B4-BE49-F238E27FC236}">
                  <a16:creationId xmlns="" xmlns:a16="http://schemas.microsoft.com/office/drawing/2014/main" id="{09CF13B7-7CB6-4AA6-957C-457AC51DE454}"/>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791838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b9dc50f-7ec6-4f91-a8f5-bf0b22df45e9"/>
          <p:cNvGrpSpPr>
            <a:grpSpLocks noChangeAspect="1"/>
          </p:cNvGrpSpPr>
          <p:nvPr/>
        </p:nvGrpSpPr>
        <p:grpSpPr>
          <a:xfrm>
            <a:off x="0" y="1194597"/>
            <a:ext cx="8606155" cy="3392882"/>
            <a:chOff x="0" y="1592796"/>
            <a:chExt cx="11474873" cy="4523842"/>
          </a:xfrm>
        </p:grpSpPr>
        <p:sp>
          <p:nvSpPr>
            <p:cNvPr id="4" name="Rectangle 1"/>
            <p:cNvSpPr/>
            <p:nvPr/>
          </p:nvSpPr>
          <p:spPr>
            <a:xfrm>
              <a:off x="0" y="1592796"/>
              <a:ext cx="5058264" cy="4523842"/>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Rectangle: Rounded Corners 5"/>
            <p:cNvSpPr/>
            <p:nvPr/>
          </p:nvSpPr>
          <p:spPr>
            <a:xfrm>
              <a:off x="4463819" y="1838409"/>
              <a:ext cx="2484276" cy="61723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项目的假设</a:t>
              </a:r>
            </a:p>
          </p:txBody>
        </p:sp>
        <p:sp>
          <p:nvSpPr>
            <p:cNvPr id="6" name="Freeform: Shape 4"/>
            <p:cNvSpPr>
              <a:spLocks/>
            </p:cNvSpPr>
            <p:nvPr/>
          </p:nvSpPr>
          <p:spPr bwMode="auto">
            <a:xfrm>
              <a:off x="4664472" y="1988840"/>
              <a:ext cx="279400" cy="205959"/>
            </a:xfrm>
            <a:custGeom>
              <a:avLst/>
              <a:gdLst/>
              <a:ahLst/>
              <a:cxnLst>
                <a:cxn ang="0">
                  <a:pos x="10" y="45"/>
                </a:cxn>
                <a:cxn ang="0">
                  <a:pos x="28" y="45"/>
                </a:cxn>
                <a:cxn ang="0">
                  <a:pos x="4" y="30"/>
                </a:cxn>
                <a:cxn ang="0">
                  <a:pos x="65" y="50"/>
                </a:cxn>
                <a:cxn ang="0">
                  <a:pos x="77" y="52"/>
                </a:cxn>
                <a:cxn ang="0">
                  <a:pos x="86" y="46"/>
                </a:cxn>
                <a:cxn ang="0">
                  <a:pos x="94" y="59"/>
                </a:cxn>
                <a:cxn ang="0">
                  <a:pos x="73" y="69"/>
                </a:cxn>
                <a:cxn ang="0">
                  <a:pos x="23" y="59"/>
                </a:cxn>
                <a:cxn ang="0">
                  <a:pos x="3" y="49"/>
                </a:cxn>
                <a:cxn ang="0">
                  <a:pos x="22" y="49"/>
                </a:cxn>
                <a:cxn ang="0">
                  <a:pos x="28" y="52"/>
                </a:cxn>
                <a:cxn ang="0">
                  <a:pos x="45" y="57"/>
                </a:cxn>
                <a:cxn ang="0">
                  <a:pos x="45" y="49"/>
                </a:cxn>
                <a:cxn ang="0">
                  <a:pos x="51" y="47"/>
                </a:cxn>
                <a:cxn ang="0">
                  <a:pos x="51" y="51"/>
                </a:cxn>
                <a:cxn ang="0">
                  <a:pos x="60" y="47"/>
                </a:cxn>
                <a:cxn ang="0">
                  <a:pos x="89" y="30"/>
                </a:cxn>
                <a:cxn ang="0">
                  <a:pos x="70" y="30"/>
                </a:cxn>
                <a:cxn ang="0">
                  <a:pos x="70" y="33"/>
                </a:cxn>
                <a:cxn ang="0">
                  <a:pos x="71" y="40"/>
                </a:cxn>
                <a:cxn ang="0">
                  <a:pos x="72" y="41"/>
                </a:cxn>
                <a:cxn ang="0">
                  <a:pos x="87" y="41"/>
                </a:cxn>
                <a:cxn ang="0">
                  <a:pos x="88" y="34"/>
                </a:cxn>
                <a:cxn ang="0">
                  <a:pos x="89" y="31"/>
                </a:cxn>
                <a:cxn ang="0">
                  <a:pos x="63" y="24"/>
                </a:cxn>
                <a:cxn ang="0">
                  <a:pos x="33" y="14"/>
                </a:cxn>
                <a:cxn ang="0">
                  <a:pos x="36" y="33"/>
                </a:cxn>
                <a:cxn ang="0">
                  <a:pos x="42" y="43"/>
                </a:cxn>
                <a:cxn ang="0">
                  <a:pos x="49" y="44"/>
                </a:cxn>
                <a:cxn ang="0">
                  <a:pos x="55" y="43"/>
                </a:cxn>
                <a:cxn ang="0">
                  <a:pos x="61" y="33"/>
                </a:cxn>
              </a:cxnLst>
              <a:rect l="0" t="0" r="r" b="b"/>
              <a:pathLst>
                <a:path w="94" h="69">
                  <a:moveTo>
                    <a:pt x="2" y="45"/>
                  </a:moveTo>
                  <a:cubicBezTo>
                    <a:pt x="10" y="45"/>
                    <a:pt x="10" y="45"/>
                    <a:pt x="10" y="45"/>
                  </a:cubicBezTo>
                  <a:cubicBezTo>
                    <a:pt x="13" y="48"/>
                    <a:pt x="17" y="48"/>
                    <a:pt x="20" y="45"/>
                  </a:cubicBezTo>
                  <a:cubicBezTo>
                    <a:pt x="28" y="45"/>
                    <a:pt x="28" y="45"/>
                    <a:pt x="28" y="45"/>
                  </a:cubicBezTo>
                  <a:cubicBezTo>
                    <a:pt x="27" y="40"/>
                    <a:pt x="26" y="35"/>
                    <a:pt x="26" y="30"/>
                  </a:cubicBezTo>
                  <a:cubicBezTo>
                    <a:pt x="22" y="19"/>
                    <a:pt x="7" y="20"/>
                    <a:pt x="4" y="30"/>
                  </a:cubicBezTo>
                  <a:cubicBezTo>
                    <a:pt x="2" y="45"/>
                    <a:pt x="2" y="45"/>
                    <a:pt x="2" y="45"/>
                  </a:cubicBezTo>
                  <a:close/>
                  <a:moveTo>
                    <a:pt x="65" y="50"/>
                  </a:moveTo>
                  <a:cubicBezTo>
                    <a:pt x="73" y="46"/>
                    <a:pt x="73" y="46"/>
                    <a:pt x="73" y="46"/>
                  </a:cubicBezTo>
                  <a:cubicBezTo>
                    <a:pt x="77" y="52"/>
                    <a:pt x="77" y="52"/>
                    <a:pt x="77" y="52"/>
                  </a:cubicBezTo>
                  <a:cubicBezTo>
                    <a:pt x="82" y="52"/>
                    <a:pt x="82" y="52"/>
                    <a:pt x="82" y="52"/>
                  </a:cubicBezTo>
                  <a:cubicBezTo>
                    <a:pt x="86" y="46"/>
                    <a:pt x="86" y="46"/>
                    <a:pt x="86" y="46"/>
                  </a:cubicBezTo>
                  <a:cubicBezTo>
                    <a:pt x="94" y="50"/>
                    <a:pt x="94" y="50"/>
                    <a:pt x="94" y="50"/>
                  </a:cubicBezTo>
                  <a:cubicBezTo>
                    <a:pt x="94" y="59"/>
                    <a:pt x="94" y="59"/>
                    <a:pt x="94" y="59"/>
                  </a:cubicBezTo>
                  <a:cubicBezTo>
                    <a:pt x="73" y="59"/>
                    <a:pt x="73" y="59"/>
                    <a:pt x="73" y="59"/>
                  </a:cubicBezTo>
                  <a:cubicBezTo>
                    <a:pt x="73" y="69"/>
                    <a:pt x="73" y="69"/>
                    <a:pt x="73" y="69"/>
                  </a:cubicBezTo>
                  <a:cubicBezTo>
                    <a:pt x="23" y="69"/>
                    <a:pt x="23" y="69"/>
                    <a:pt x="23" y="69"/>
                  </a:cubicBezTo>
                  <a:cubicBezTo>
                    <a:pt x="23" y="59"/>
                    <a:pt x="23" y="59"/>
                    <a:pt x="23" y="59"/>
                  </a:cubicBezTo>
                  <a:cubicBezTo>
                    <a:pt x="0" y="59"/>
                    <a:pt x="0" y="59"/>
                    <a:pt x="0" y="59"/>
                  </a:cubicBezTo>
                  <a:cubicBezTo>
                    <a:pt x="0" y="55"/>
                    <a:pt x="1" y="52"/>
                    <a:pt x="3" y="49"/>
                  </a:cubicBezTo>
                  <a:cubicBezTo>
                    <a:pt x="5" y="49"/>
                    <a:pt x="7" y="49"/>
                    <a:pt x="8" y="49"/>
                  </a:cubicBezTo>
                  <a:cubicBezTo>
                    <a:pt x="13" y="54"/>
                    <a:pt x="17" y="54"/>
                    <a:pt x="22" y="49"/>
                  </a:cubicBezTo>
                  <a:cubicBezTo>
                    <a:pt x="23" y="49"/>
                    <a:pt x="25" y="49"/>
                    <a:pt x="27" y="49"/>
                  </a:cubicBezTo>
                  <a:cubicBezTo>
                    <a:pt x="27" y="50"/>
                    <a:pt x="28" y="51"/>
                    <a:pt x="28" y="52"/>
                  </a:cubicBezTo>
                  <a:cubicBezTo>
                    <a:pt x="37" y="47"/>
                    <a:pt x="37" y="47"/>
                    <a:pt x="37" y="47"/>
                  </a:cubicBezTo>
                  <a:cubicBezTo>
                    <a:pt x="45" y="57"/>
                    <a:pt x="45" y="57"/>
                    <a:pt x="45" y="57"/>
                  </a:cubicBezTo>
                  <a:cubicBezTo>
                    <a:pt x="47" y="51"/>
                    <a:pt x="47" y="51"/>
                    <a:pt x="47" y="51"/>
                  </a:cubicBezTo>
                  <a:cubicBezTo>
                    <a:pt x="45" y="49"/>
                    <a:pt x="45" y="49"/>
                    <a:pt x="45" y="49"/>
                  </a:cubicBezTo>
                  <a:cubicBezTo>
                    <a:pt x="47" y="47"/>
                    <a:pt x="47" y="47"/>
                    <a:pt x="47" y="47"/>
                  </a:cubicBezTo>
                  <a:cubicBezTo>
                    <a:pt x="51" y="47"/>
                    <a:pt x="51" y="47"/>
                    <a:pt x="51" y="47"/>
                  </a:cubicBezTo>
                  <a:cubicBezTo>
                    <a:pt x="52" y="49"/>
                    <a:pt x="52" y="49"/>
                    <a:pt x="52" y="49"/>
                  </a:cubicBezTo>
                  <a:cubicBezTo>
                    <a:pt x="51" y="51"/>
                    <a:pt x="51" y="51"/>
                    <a:pt x="51" y="51"/>
                  </a:cubicBezTo>
                  <a:cubicBezTo>
                    <a:pt x="53" y="56"/>
                    <a:pt x="53" y="56"/>
                    <a:pt x="53" y="56"/>
                  </a:cubicBezTo>
                  <a:cubicBezTo>
                    <a:pt x="60" y="47"/>
                    <a:pt x="60" y="47"/>
                    <a:pt x="60" y="47"/>
                  </a:cubicBezTo>
                  <a:cubicBezTo>
                    <a:pt x="65" y="50"/>
                    <a:pt x="65" y="50"/>
                    <a:pt x="65" y="50"/>
                  </a:cubicBezTo>
                  <a:close/>
                  <a:moveTo>
                    <a:pt x="89" y="30"/>
                  </a:moveTo>
                  <a:cubicBezTo>
                    <a:pt x="89" y="24"/>
                    <a:pt x="85" y="21"/>
                    <a:pt x="79" y="20"/>
                  </a:cubicBezTo>
                  <a:cubicBezTo>
                    <a:pt x="74" y="20"/>
                    <a:pt x="70" y="24"/>
                    <a:pt x="70" y="30"/>
                  </a:cubicBezTo>
                  <a:cubicBezTo>
                    <a:pt x="70" y="30"/>
                    <a:pt x="70" y="30"/>
                    <a:pt x="70" y="30"/>
                  </a:cubicBezTo>
                  <a:cubicBezTo>
                    <a:pt x="70" y="31"/>
                    <a:pt x="70" y="32"/>
                    <a:pt x="70" y="33"/>
                  </a:cubicBezTo>
                  <a:cubicBezTo>
                    <a:pt x="70" y="33"/>
                    <a:pt x="70" y="34"/>
                    <a:pt x="71" y="34"/>
                  </a:cubicBezTo>
                  <a:cubicBezTo>
                    <a:pt x="71" y="40"/>
                    <a:pt x="71" y="40"/>
                    <a:pt x="71" y="40"/>
                  </a:cubicBezTo>
                  <a:cubicBezTo>
                    <a:pt x="71" y="41"/>
                    <a:pt x="71" y="41"/>
                    <a:pt x="71" y="41"/>
                  </a:cubicBezTo>
                  <a:cubicBezTo>
                    <a:pt x="72" y="41"/>
                    <a:pt x="72" y="41"/>
                    <a:pt x="72" y="41"/>
                  </a:cubicBezTo>
                  <a:cubicBezTo>
                    <a:pt x="77" y="46"/>
                    <a:pt x="81" y="45"/>
                    <a:pt x="87" y="41"/>
                  </a:cubicBezTo>
                  <a:cubicBezTo>
                    <a:pt x="87" y="41"/>
                    <a:pt x="87" y="41"/>
                    <a:pt x="87" y="41"/>
                  </a:cubicBezTo>
                  <a:cubicBezTo>
                    <a:pt x="87" y="40"/>
                    <a:pt x="87" y="40"/>
                    <a:pt x="87" y="40"/>
                  </a:cubicBezTo>
                  <a:cubicBezTo>
                    <a:pt x="88" y="34"/>
                    <a:pt x="88" y="34"/>
                    <a:pt x="88" y="34"/>
                  </a:cubicBezTo>
                  <a:cubicBezTo>
                    <a:pt x="88" y="34"/>
                    <a:pt x="89" y="33"/>
                    <a:pt x="89" y="33"/>
                  </a:cubicBezTo>
                  <a:cubicBezTo>
                    <a:pt x="89" y="33"/>
                    <a:pt x="89" y="31"/>
                    <a:pt x="89" y="31"/>
                  </a:cubicBezTo>
                  <a:cubicBezTo>
                    <a:pt x="89" y="30"/>
                    <a:pt x="89" y="30"/>
                    <a:pt x="89" y="30"/>
                  </a:cubicBezTo>
                  <a:close/>
                  <a:moveTo>
                    <a:pt x="63" y="24"/>
                  </a:moveTo>
                  <a:cubicBezTo>
                    <a:pt x="66" y="14"/>
                    <a:pt x="66" y="14"/>
                    <a:pt x="66" y="14"/>
                  </a:cubicBezTo>
                  <a:cubicBezTo>
                    <a:pt x="59" y="13"/>
                    <a:pt x="47" y="0"/>
                    <a:pt x="33" y="14"/>
                  </a:cubicBezTo>
                  <a:cubicBezTo>
                    <a:pt x="35" y="24"/>
                    <a:pt x="35" y="24"/>
                    <a:pt x="35" y="24"/>
                  </a:cubicBezTo>
                  <a:cubicBezTo>
                    <a:pt x="35" y="27"/>
                    <a:pt x="35" y="30"/>
                    <a:pt x="36" y="33"/>
                  </a:cubicBezTo>
                  <a:cubicBezTo>
                    <a:pt x="37" y="37"/>
                    <a:pt x="39" y="40"/>
                    <a:pt x="41" y="43"/>
                  </a:cubicBezTo>
                  <a:cubicBezTo>
                    <a:pt x="42" y="43"/>
                    <a:pt x="42" y="43"/>
                    <a:pt x="42" y="43"/>
                  </a:cubicBezTo>
                  <a:cubicBezTo>
                    <a:pt x="42" y="44"/>
                    <a:pt x="42" y="44"/>
                    <a:pt x="42" y="44"/>
                  </a:cubicBezTo>
                  <a:cubicBezTo>
                    <a:pt x="45" y="44"/>
                    <a:pt x="47" y="44"/>
                    <a:pt x="49" y="44"/>
                  </a:cubicBezTo>
                  <a:cubicBezTo>
                    <a:pt x="51" y="44"/>
                    <a:pt x="53" y="44"/>
                    <a:pt x="55" y="44"/>
                  </a:cubicBezTo>
                  <a:cubicBezTo>
                    <a:pt x="55" y="43"/>
                    <a:pt x="55" y="43"/>
                    <a:pt x="55" y="43"/>
                  </a:cubicBezTo>
                  <a:cubicBezTo>
                    <a:pt x="56" y="43"/>
                    <a:pt x="56" y="43"/>
                    <a:pt x="56" y="43"/>
                  </a:cubicBezTo>
                  <a:cubicBezTo>
                    <a:pt x="58" y="40"/>
                    <a:pt x="60" y="37"/>
                    <a:pt x="61" y="33"/>
                  </a:cubicBezTo>
                  <a:cubicBezTo>
                    <a:pt x="62" y="30"/>
                    <a:pt x="63" y="27"/>
                    <a:pt x="63" y="24"/>
                  </a:cubicBezTo>
                  <a:close/>
                </a:path>
              </a:pathLst>
            </a:custGeom>
            <a:solidFill>
              <a:schemeClr val="bg1"/>
            </a:solidFill>
            <a:ln w="9525">
              <a:noFill/>
              <a:round/>
              <a:headEnd/>
              <a:tailEnd/>
            </a:ln>
          </p:spPr>
          <p:txBody>
            <a:bodyPr anchor="ctr"/>
            <a:lstStyle/>
            <a:p>
              <a:pPr algn="ctr"/>
              <a:endParaRPr>
                <a:latin typeface="+mn-lt"/>
                <a:ea typeface="+mn-ea"/>
                <a:cs typeface="+mn-ea"/>
                <a:sym typeface="+mn-lt"/>
              </a:endParaRPr>
            </a:p>
          </p:txBody>
        </p:sp>
        <p:sp>
          <p:nvSpPr>
            <p:cNvPr id="7" name="Oval 7"/>
            <p:cNvSpPr/>
            <p:nvPr/>
          </p:nvSpPr>
          <p:spPr>
            <a:xfrm>
              <a:off x="6200903" y="5060279"/>
              <a:ext cx="579183" cy="5791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Freeform: Shape 9"/>
            <p:cNvSpPr>
              <a:spLocks/>
            </p:cNvSpPr>
            <p:nvPr/>
          </p:nvSpPr>
          <p:spPr bwMode="auto">
            <a:xfrm>
              <a:off x="6377805" y="5284172"/>
              <a:ext cx="197474" cy="153143"/>
            </a:xfrm>
            <a:custGeom>
              <a:avLst/>
              <a:gdLst>
                <a:gd name="T0" fmla="*/ 74 w 83"/>
                <a:gd name="T1" fmla="*/ 3 h 64"/>
                <a:gd name="T2" fmla="*/ 41 w 83"/>
                <a:gd name="T3" fmla="*/ 0 h 64"/>
                <a:gd name="T4" fmla="*/ 8 w 83"/>
                <a:gd name="T5" fmla="*/ 3 h 64"/>
                <a:gd name="T6" fmla="*/ 5 w 83"/>
                <a:gd name="T7" fmla="*/ 6 h 64"/>
                <a:gd name="T8" fmla="*/ 5 w 83"/>
                <a:gd name="T9" fmla="*/ 58 h 64"/>
                <a:gd name="T10" fmla="*/ 8 w 83"/>
                <a:gd name="T11" fmla="*/ 61 h 64"/>
                <a:gd name="T12" fmla="*/ 41 w 83"/>
                <a:gd name="T13" fmla="*/ 64 h 64"/>
                <a:gd name="T14" fmla="*/ 74 w 83"/>
                <a:gd name="T15" fmla="*/ 61 h 64"/>
                <a:gd name="T16" fmla="*/ 77 w 83"/>
                <a:gd name="T17" fmla="*/ 58 h 64"/>
                <a:gd name="T18" fmla="*/ 77 w 83"/>
                <a:gd name="T19" fmla="*/ 6 h 64"/>
                <a:gd name="T20" fmla="*/ 74 w 83"/>
                <a:gd name="T21" fmla="*/ 3 h 64"/>
                <a:gd name="T22" fmla="*/ 73 w 83"/>
                <a:gd name="T23" fmla="*/ 57 h 64"/>
                <a:gd name="T24" fmla="*/ 9 w 83"/>
                <a:gd name="T25" fmla="*/ 57 h 64"/>
                <a:gd name="T26" fmla="*/ 9 w 83"/>
                <a:gd name="T27" fmla="*/ 7 h 64"/>
                <a:gd name="T28" fmla="*/ 73 w 83"/>
                <a:gd name="T29" fmla="*/ 7 h 64"/>
                <a:gd name="T30" fmla="*/ 73 w 83"/>
                <a:gd name="T3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64">
                  <a:moveTo>
                    <a:pt x="74" y="3"/>
                  </a:moveTo>
                  <a:cubicBezTo>
                    <a:pt x="63" y="1"/>
                    <a:pt x="52" y="0"/>
                    <a:pt x="41" y="0"/>
                  </a:cubicBezTo>
                  <a:cubicBezTo>
                    <a:pt x="30" y="0"/>
                    <a:pt x="19" y="1"/>
                    <a:pt x="8" y="3"/>
                  </a:cubicBezTo>
                  <a:cubicBezTo>
                    <a:pt x="7" y="3"/>
                    <a:pt x="6" y="4"/>
                    <a:pt x="5" y="6"/>
                  </a:cubicBezTo>
                  <a:cubicBezTo>
                    <a:pt x="0" y="23"/>
                    <a:pt x="0" y="41"/>
                    <a:pt x="5" y="58"/>
                  </a:cubicBezTo>
                  <a:cubicBezTo>
                    <a:pt x="6" y="60"/>
                    <a:pt x="7" y="61"/>
                    <a:pt x="8" y="61"/>
                  </a:cubicBezTo>
                  <a:cubicBezTo>
                    <a:pt x="19" y="63"/>
                    <a:pt x="30" y="64"/>
                    <a:pt x="41" y="64"/>
                  </a:cubicBezTo>
                  <a:cubicBezTo>
                    <a:pt x="52" y="64"/>
                    <a:pt x="63" y="63"/>
                    <a:pt x="74" y="61"/>
                  </a:cubicBezTo>
                  <a:cubicBezTo>
                    <a:pt x="75" y="61"/>
                    <a:pt x="76" y="60"/>
                    <a:pt x="77" y="58"/>
                  </a:cubicBezTo>
                  <a:cubicBezTo>
                    <a:pt x="83" y="41"/>
                    <a:pt x="83" y="23"/>
                    <a:pt x="77" y="6"/>
                  </a:cubicBezTo>
                  <a:cubicBezTo>
                    <a:pt x="76" y="4"/>
                    <a:pt x="75" y="3"/>
                    <a:pt x="74" y="3"/>
                  </a:cubicBezTo>
                  <a:close/>
                  <a:moveTo>
                    <a:pt x="73" y="57"/>
                  </a:moveTo>
                  <a:cubicBezTo>
                    <a:pt x="52" y="61"/>
                    <a:pt x="31" y="61"/>
                    <a:pt x="9" y="57"/>
                  </a:cubicBezTo>
                  <a:cubicBezTo>
                    <a:pt x="4" y="40"/>
                    <a:pt x="4" y="24"/>
                    <a:pt x="9" y="7"/>
                  </a:cubicBezTo>
                  <a:cubicBezTo>
                    <a:pt x="31" y="2"/>
                    <a:pt x="52" y="2"/>
                    <a:pt x="73" y="7"/>
                  </a:cubicBezTo>
                  <a:cubicBezTo>
                    <a:pt x="79" y="24"/>
                    <a:pt x="79" y="40"/>
                    <a:pt x="73"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 name="Freeform: Shape 10"/>
            <p:cNvSpPr>
              <a:spLocks/>
            </p:cNvSpPr>
            <p:nvPr/>
          </p:nvSpPr>
          <p:spPr bwMode="auto">
            <a:xfrm>
              <a:off x="6339519" y="5245886"/>
              <a:ext cx="312332" cy="238782"/>
            </a:xfrm>
            <a:custGeom>
              <a:avLst/>
              <a:gdLst>
                <a:gd name="T0" fmla="*/ 125 w 131"/>
                <a:gd name="T1" fmla="*/ 10 h 100"/>
                <a:gd name="T2" fmla="*/ 118 w 131"/>
                <a:gd name="T3" fmla="*/ 4 h 100"/>
                <a:gd name="T4" fmla="*/ 65 w 131"/>
                <a:gd name="T5" fmla="*/ 0 h 100"/>
                <a:gd name="T6" fmla="*/ 13 w 131"/>
                <a:gd name="T7" fmla="*/ 4 h 100"/>
                <a:gd name="T8" fmla="*/ 6 w 131"/>
                <a:gd name="T9" fmla="*/ 10 h 100"/>
                <a:gd name="T10" fmla="*/ 6 w 131"/>
                <a:gd name="T11" fmla="*/ 87 h 100"/>
                <a:gd name="T12" fmla="*/ 13 w 131"/>
                <a:gd name="T13" fmla="*/ 93 h 100"/>
                <a:gd name="T14" fmla="*/ 38 w 131"/>
                <a:gd name="T15" fmla="*/ 96 h 100"/>
                <a:gd name="T16" fmla="*/ 37 w 131"/>
                <a:gd name="T17" fmla="*/ 96 h 100"/>
                <a:gd name="T18" fmla="*/ 65 w 131"/>
                <a:gd name="T19" fmla="*/ 100 h 100"/>
                <a:gd name="T20" fmla="*/ 93 w 131"/>
                <a:gd name="T21" fmla="*/ 96 h 100"/>
                <a:gd name="T22" fmla="*/ 92 w 131"/>
                <a:gd name="T23" fmla="*/ 96 h 100"/>
                <a:gd name="T24" fmla="*/ 118 w 131"/>
                <a:gd name="T25" fmla="*/ 93 h 100"/>
                <a:gd name="T26" fmla="*/ 125 w 131"/>
                <a:gd name="T27" fmla="*/ 87 h 100"/>
                <a:gd name="T28" fmla="*/ 125 w 131"/>
                <a:gd name="T29" fmla="*/ 10 h 100"/>
                <a:gd name="T30" fmla="*/ 117 w 131"/>
                <a:gd name="T31" fmla="*/ 85 h 100"/>
                <a:gd name="T32" fmla="*/ 14 w 131"/>
                <a:gd name="T33" fmla="*/ 85 h 100"/>
                <a:gd name="T34" fmla="*/ 14 w 131"/>
                <a:gd name="T35" fmla="*/ 12 h 100"/>
                <a:gd name="T36" fmla="*/ 117 w 131"/>
                <a:gd name="T37" fmla="*/ 12 h 100"/>
                <a:gd name="T38" fmla="*/ 117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10"/>
                  </a:moveTo>
                  <a:cubicBezTo>
                    <a:pt x="124" y="6"/>
                    <a:pt x="121" y="4"/>
                    <a:pt x="118" y="4"/>
                  </a:cubicBezTo>
                  <a:cubicBezTo>
                    <a:pt x="100" y="1"/>
                    <a:pt x="83" y="0"/>
                    <a:pt x="65" y="0"/>
                  </a:cubicBezTo>
                  <a:cubicBezTo>
                    <a:pt x="48" y="0"/>
                    <a:pt x="30" y="1"/>
                    <a:pt x="13" y="4"/>
                  </a:cubicBezTo>
                  <a:cubicBezTo>
                    <a:pt x="9" y="4"/>
                    <a:pt x="7" y="6"/>
                    <a:pt x="6" y="10"/>
                  </a:cubicBezTo>
                  <a:cubicBezTo>
                    <a:pt x="0" y="35"/>
                    <a:pt x="0" y="61"/>
                    <a:pt x="6" y="87"/>
                  </a:cubicBezTo>
                  <a:cubicBezTo>
                    <a:pt x="7" y="90"/>
                    <a:pt x="9" y="93"/>
                    <a:pt x="13" y="93"/>
                  </a:cubicBezTo>
                  <a:cubicBezTo>
                    <a:pt x="21" y="94"/>
                    <a:pt x="29" y="95"/>
                    <a:pt x="38" y="96"/>
                  </a:cubicBezTo>
                  <a:cubicBezTo>
                    <a:pt x="37" y="96"/>
                    <a:pt x="37" y="96"/>
                    <a:pt x="37" y="96"/>
                  </a:cubicBezTo>
                  <a:cubicBezTo>
                    <a:pt x="37" y="99"/>
                    <a:pt x="50" y="100"/>
                    <a:pt x="65" y="100"/>
                  </a:cubicBezTo>
                  <a:cubicBezTo>
                    <a:pt x="81" y="100"/>
                    <a:pt x="93" y="99"/>
                    <a:pt x="93" y="96"/>
                  </a:cubicBezTo>
                  <a:cubicBezTo>
                    <a:pt x="93" y="96"/>
                    <a:pt x="93" y="96"/>
                    <a:pt x="92" y="96"/>
                  </a:cubicBezTo>
                  <a:cubicBezTo>
                    <a:pt x="101" y="95"/>
                    <a:pt x="109" y="94"/>
                    <a:pt x="118" y="93"/>
                  </a:cubicBezTo>
                  <a:cubicBezTo>
                    <a:pt x="121" y="93"/>
                    <a:pt x="124" y="90"/>
                    <a:pt x="125" y="87"/>
                  </a:cubicBezTo>
                  <a:cubicBezTo>
                    <a:pt x="131" y="61"/>
                    <a:pt x="131" y="35"/>
                    <a:pt x="125" y="10"/>
                  </a:cubicBezTo>
                  <a:close/>
                  <a:moveTo>
                    <a:pt x="117" y="85"/>
                  </a:moveTo>
                  <a:cubicBezTo>
                    <a:pt x="82" y="89"/>
                    <a:pt x="48" y="89"/>
                    <a:pt x="14" y="85"/>
                  </a:cubicBezTo>
                  <a:cubicBezTo>
                    <a:pt x="8" y="61"/>
                    <a:pt x="8" y="36"/>
                    <a:pt x="14" y="12"/>
                  </a:cubicBezTo>
                  <a:cubicBezTo>
                    <a:pt x="48" y="7"/>
                    <a:pt x="82" y="7"/>
                    <a:pt x="117" y="12"/>
                  </a:cubicBezTo>
                  <a:cubicBezTo>
                    <a:pt x="123" y="36"/>
                    <a:pt x="123" y="61"/>
                    <a:pt x="117"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0" name="Freeform: Shape 11"/>
            <p:cNvSpPr>
              <a:spLocks/>
            </p:cNvSpPr>
            <p:nvPr/>
          </p:nvSpPr>
          <p:spPr bwMode="auto">
            <a:xfrm>
              <a:off x="6580317" y="5293240"/>
              <a:ext cx="28211" cy="29218"/>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10"/>
                    <a:pt x="12" y="6"/>
                  </a:cubicBezTo>
                  <a:cubicBezTo>
                    <a:pt x="12" y="3"/>
                    <a:pt x="9" y="0"/>
                    <a:pt x="6" y="0"/>
                  </a:cubicBezTo>
                  <a:cubicBezTo>
                    <a:pt x="3" y="0"/>
                    <a:pt x="0" y="3"/>
                    <a:pt x="0" y="6"/>
                  </a:cubicBezTo>
                  <a:cubicBezTo>
                    <a:pt x="0" y="10"/>
                    <a:pt x="3" y="12"/>
                    <a:pt x="6" y="12"/>
                  </a:cubicBezTo>
                  <a:close/>
                  <a:moveTo>
                    <a:pt x="6" y="4"/>
                  </a:moveTo>
                  <a:cubicBezTo>
                    <a:pt x="7" y="4"/>
                    <a:pt x="8" y="5"/>
                    <a:pt x="8" y="6"/>
                  </a:cubicBezTo>
                  <a:cubicBezTo>
                    <a:pt x="8" y="8"/>
                    <a:pt x="7" y="8"/>
                    <a:pt x="6" y="8"/>
                  </a:cubicBezTo>
                  <a:cubicBezTo>
                    <a:pt x="5" y="8"/>
                    <a:pt x="4" y="8"/>
                    <a:pt x="4" y="6"/>
                  </a:cubicBezTo>
                  <a:cubicBezTo>
                    <a:pt x="4" y="5"/>
                    <a:pt x="5" y="4"/>
                    <a:pt x="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1" name="Freeform: Shape 12"/>
            <p:cNvSpPr>
              <a:spLocks/>
            </p:cNvSpPr>
            <p:nvPr/>
          </p:nvSpPr>
          <p:spPr bwMode="auto">
            <a:xfrm>
              <a:off x="6570241" y="5418172"/>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2" name="Freeform: Shape 13"/>
            <p:cNvSpPr>
              <a:spLocks/>
            </p:cNvSpPr>
            <p:nvPr/>
          </p:nvSpPr>
          <p:spPr bwMode="auto">
            <a:xfrm>
              <a:off x="6580317" y="5388954"/>
              <a:ext cx="38286" cy="100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3" name="Freeform: Shape 14"/>
            <p:cNvSpPr>
              <a:spLocks/>
            </p:cNvSpPr>
            <p:nvPr/>
          </p:nvSpPr>
          <p:spPr bwMode="auto">
            <a:xfrm>
              <a:off x="6580317" y="5360743"/>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4" name="Freeform: Shape 15"/>
            <p:cNvSpPr>
              <a:spLocks/>
            </p:cNvSpPr>
            <p:nvPr/>
          </p:nvSpPr>
          <p:spPr bwMode="auto">
            <a:xfrm>
              <a:off x="6418106" y="5322458"/>
              <a:ext cx="57429" cy="38286"/>
            </a:xfrm>
            <a:custGeom>
              <a:avLst/>
              <a:gdLst>
                <a:gd name="T0" fmla="*/ 22 w 24"/>
                <a:gd name="T1" fmla="*/ 0 h 16"/>
                <a:gd name="T2" fmla="*/ 4 w 24"/>
                <a:gd name="T3" fmla="*/ 1 h 16"/>
                <a:gd name="T4" fmla="*/ 1 w 24"/>
                <a:gd name="T5" fmla="*/ 3 h 16"/>
                <a:gd name="T6" fmla="*/ 0 w 24"/>
                <a:gd name="T7" fmla="*/ 14 h 16"/>
                <a:gd name="T8" fmla="*/ 2 w 24"/>
                <a:gd name="T9" fmla="*/ 16 h 16"/>
                <a:gd name="T10" fmla="*/ 4 w 24"/>
                <a:gd name="T11" fmla="*/ 14 h 16"/>
                <a:gd name="T12" fmla="*/ 5 w 24"/>
                <a:gd name="T13" fmla="*/ 7 h 16"/>
                <a:gd name="T14" fmla="*/ 7 w 24"/>
                <a:gd name="T15" fmla="*/ 5 h 16"/>
                <a:gd name="T16" fmla="*/ 22 w 24"/>
                <a:gd name="T17" fmla="*/ 4 h 16"/>
                <a:gd name="T18" fmla="*/ 24 w 24"/>
                <a:gd name="T19" fmla="*/ 2 h 16"/>
                <a:gd name="T20" fmla="*/ 22 w 2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6">
                  <a:moveTo>
                    <a:pt x="22" y="0"/>
                  </a:moveTo>
                  <a:cubicBezTo>
                    <a:pt x="4" y="1"/>
                    <a:pt x="4" y="1"/>
                    <a:pt x="4" y="1"/>
                  </a:cubicBezTo>
                  <a:cubicBezTo>
                    <a:pt x="3" y="1"/>
                    <a:pt x="2" y="2"/>
                    <a:pt x="1" y="3"/>
                  </a:cubicBezTo>
                  <a:cubicBezTo>
                    <a:pt x="0" y="14"/>
                    <a:pt x="0" y="14"/>
                    <a:pt x="0" y="14"/>
                  </a:cubicBezTo>
                  <a:cubicBezTo>
                    <a:pt x="0" y="16"/>
                    <a:pt x="1" y="16"/>
                    <a:pt x="2" y="16"/>
                  </a:cubicBezTo>
                  <a:cubicBezTo>
                    <a:pt x="3" y="16"/>
                    <a:pt x="4" y="16"/>
                    <a:pt x="4" y="14"/>
                  </a:cubicBezTo>
                  <a:cubicBezTo>
                    <a:pt x="5" y="7"/>
                    <a:pt x="5" y="7"/>
                    <a:pt x="5" y="7"/>
                  </a:cubicBezTo>
                  <a:cubicBezTo>
                    <a:pt x="5" y="6"/>
                    <a:pt x="6" y="5"/>
                    <a:pt x="7" y="5"/>
                  </a:cubicBezTo>
                  <a:cubicBezTo>
                    <a:pt x="22" y="4"/>
                    <a:pt x="22" y="4"/>
                    <a:pt x="22" y="4"/>
                  </a:cubicBezTo>
                  <a:cubicBezTo>
                    <a:pt x="23" y="4"/>
                    <a:pt x="24" y="3"/>
                    <a:pt x="24" y="2"/>
                  </a:cubicBezTo>
                  <a:cubicBezTo>
                    <a:pt x="24" y="0"/>
                    <a:pt x="23"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5" name="Oval 17"/>
            <p:cNvSpPr/>
            <p:nvPr/>
          </p:nvSpPr>
          <p:spPr>
            <a:xfrm>
              <a:off x="6200903" y="3934863"/>
              <a:ext cx="579183" cy="5791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Freeform: Shape 19"/>
            <p:cNvSpPr>
              <a:spLocks/>
            </p:cNvSpPr>
            <p:nvPr/>
          </p:nvSpPr>
          <p:spPr bwMode="auto">
            <a:xfrm>
              <a:off x="6341534" y="4086718"/>
              <a:ext cx="286137" cy="306286"/>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8" y="0"/>
                    <a:pt x="0" y="7"/>
                    <a:pt x="0" y="16"/>
                  </a:cubicBezTo>
                  <a:cubicBezTo>
                    <a:pt x="0" y="112"/>
                    <a:pt x="0" y="112"/>
                    <a:pt x="0" y="112"/>
                  </a:cubicBezTo>
                  <a:cubicBezTo>
                    <a:pt x="0" y="121"/>
                    <a:pt x="8"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9" y="120"/>
                    <a:pt x="104" y="120"/>
                  </a:cubicBezTo>
                  <a:cubicBezTo>
                    <a:pt x="16" y="120"/>
                    <a:pt x="16" y="120"/>
                    <a:pt x="16" y="120"/>
                  </a:cubicBezTo>
                  <a:cubicBezTo>
                    <a:pt x="12" y="120"/>
                    <a:pt x="8" y="116"/>
                    <a:pt x="8" y="112"/>
                  </a:cubicBezTo>
                  <a:cubicBezTo>
                    <a:pt x="8" y="16"/>
                    <a:pt x="8" y="16"/>
                    <a:pt x="8" y="16"/>
                  </a:cubicBezTo>
                  <a:cubicBezTo>
                    <a:pt x="8" y="11"/>
                    <a:pt x="12" y="8"/>
                    <a:pt x="16" y="8"/>
                  </a:cubicBezTo>
                  <a:cubicBezTo>
                    <a:pt x="104" y="8"/>
                    <a:pt x="104" y="8"/>
                    <a:pt x="104" y="8"/>
                  </a:cubicBezTo>
                  <a:cubicBezTo>
                    <a:pt x="109" y="8"/>
                    <a:pt x="112" y="11"/>
                    <a:pt x="112" y="16"/>
                  </a:cubicBez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7" name="Freeform: Shape 20"/>
            <p:cNvSpPr>
              <a:spLocks/>
            </p:cNvSpPr>
            <p:nvPr/>
          </p:nvSpPr>
          <p:spPr bwMode="auto">
            <a:xfrm>
              <a:off x="6379820" y="4125004"/>
              <a:ext cx="209565" cy="191429"/>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3 w 88"/>
                <a:gd name="T47" fmla="*/ 60 h 80"/>
                <a:gd name="T48" fmla="*/ 55 w 88"/>
                <a:gd name="T49" fmla="*/ 63 h 80"/>
                <a:gd name="T50" fmla="*/ 66 w 88"/>
                <a:gd name="T51" fmla="*/ 76 h 80"/>
                <a:gd name="T52" fmla="*/ 4 w 88"/>
                <a:gd name="T53" fmla="*/ 76 h 80"/>
                <a:gd name="T54" fmla="*/ 4 w 88"/>
                <a:gd name="T55" fmla="*/ 42 h 80"/>
                <a:gd name="T56" fmla="*/ 71 w 88"/>
                <a:gd name="T57" fmla="*/ 76 h 80"/>
                <a:gd name="T58" fmla="*/ 58 w 88"/>
                <a:gd name="T59" fmla="*/ 60 h 80"/>
                <a:gd name="T60" fmla="*/ 68 w 88"/>
                <a:gd name="T61" fmla="*/ 48 h 80"/>
                <a:gd name="T62" fmla="*/ 84 w 88"/>
                <a:gd name="T63" fmla="*/ 65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7" y="80"/>
                    <a:pt x="88" y="78"/>
                    <a:pt x="88" y="76"/>
                  </a:cubicBezTo>
                  <a:cubicBezTo>
                    <a:pt x="88" y="4"/>
                    <a:pt x="88" y="4"/>
                    <a:pt x="88" y="4"/>
                  </a:cubicBezTo>
                  <a:cubicBezTo>
                    <a:pt x="88" y="2"/>
                    <a:pt x="87" y="0"/>
                    <a:pt x="84" y="0"/>
                  </a:cubicBezTo>
                  <a:close/>
                  <a:moveTo>
                    <a:pt x="84" y="4"/>
                  </a:moveTo>
                  <a:cubicBezTo>
                    <a:pt x="84" y="59"/>
                    <a:pt x="84" y="59"/>
                    <a:pt x="84" y="59"/>
                  </a:cubicBezTo>
                  <a:cubicBezTo>
                    <a:pt x="71" y="45"/>
                    <a:pt x="71" y="45"/>
                    <a:pt x="71" y="45"/>
                  </a:cubicBezTo>
                  <a:cubicBezTo>
                    <a:pt x="71" y="44"/>
                    <a:pt x="70" y="44"/>
                    <a:pt x="68" y="44"/>
                  </a:cubicBezTo>
                  <a:cubicBezTo>
                    <a:pt x="67" y="44"/>
                    <a:pt x="66" y="44"/>
                    <a:pt x="65" y="45"/>
                  </a:cubicBezTo>
                  <a:cubicBezTo>
                    <a:pt x="55" y="57"/>
                    <a:pt x="55" y="57"/>
                    <a:pt x="55" y="57"/>
                  </a:cubicBezTo>
                  <a:cubicBezTo>
                    <a:pt x="23" y="21"/>
                    <a:pt x="23" y="21"/>
                    <a:pt x="23" y="21"/>
                  </a:cubicBezTo>
                  <a:cubicBezTo>
                    <a:pt x="23" y="20"/>
                    <a:pt x="22"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3" y="60"/>
                    <a:pt x="53" y="60"/>
                    <a:pt x="53" y="60"/>
                  </a:cubicBezTo>
                  <a:cubicBezTo>
                    <a:pt x="55" y="63"/>
                    <a:pt x="55" y="63"/>
                    <a:pt x="55" y="63"/>
                  </a:cubicBezTo>
                  <a:cubicBezTo>
                    <a:pt x="66" y="76"/>
                    <a:pt x="66" y="76"/>
                    <a:pt x="66" y="76"/>
                  </a:cubicBezTo>
                  <a:cubicBezTo>
                    <a:pt x="4" y="76"/>
                    <a:pt x="4" y="76"/>
                    <a:pt x="4" y="76"/>
                  </a:cubicBezTo>
                  <a:lnTo>
                    <a:pt x="4" y="42"/>
                  </a:lnTo>
                  <a:close/>
                  <a:moveTo>
                    <a:pt x="71" y="76"/>
                  </a:moveTo>
                  <a:cubicBezTo>
                    <a:pt x="58" y="60"/>
                    <a:pt x="58" y="60"/>
                    <a:pt x="58" y="60"/>
                  </a:cubicBezTo>
                  <a:cubicBezTo>
                    <a:pt x="68" y="48"/>
                    <a:pt x="68" y="48"/>
                    <a:pt x="68" y="48"/>
                  </a:cubicBezTo>
                  <a:cubicBezTo>
                    <a:pt x="84" y="65"/>
                    <a:pt x="84" y="65"/>
                    <a:pt x="84" y="65"/>
                  </a:cubicBezTo>
                  <a:cubicBezTo>
                    <a:pt x="84" y="76"/>
                    <a:pt x="84" y="76"/>
                    <a:pt x="84" y="76"/>
                  </a:cubicBezTo>
                  <a:lnTo>
                    <a:pt x="7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8" name="Freeform: Shape 21"/>
            <p:cNvSpPr>
              <a:spLocks/>
            </p:cNvSpPr>
            <p:nvPr/>
          </p:nvSpPr>
          <p:spPr bwMode="auto">
            <a:xfrm>
              <a:off x="6493670" y="4154222"/>
              <a:ext cx="57429" cy="5742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6" y="0"/>
                    <a:pt x="0" y="5"/>
                    <a:pt x="0" y="12"/>
                  </a:cubicBezTo>
                  <a:cubicBezTo>
                    <a:pt x="0" y="19"/>
                    <a:pt x="6" y="24"/>
                    <a:pt x="12" y="24"/>
                  </a:cubicBezTo>
                  <a:close/>
                  <a:moveTo>
                    <a:pt x="12" y="4"/>
                  </a:moveTo>
                  <a:cubicBezTo>
                    <a:pt x="17" y="4"/>
                    <a:pt x="20" y="7"/>
                    <a:pt x="20" y="12"/>
                  </a:cubicBezTo>
                  <a:cubicBezTo>
                    <a:pt x="20" y="16"/>
                    <a:pt x="17" y="20"/>
                    <a:pt x="12" y="20"/>
                  </a:cubicBezTo>
                  <a:cubicBezTo>
                    <a:pt x="8" y="20"/>
                    <a:pt x="4" y="16"/>
                    <a:pt x="4" y="12"/>
                  </a:cubicBezTo>
                  <a:cubicBezTo>
                    <a:pt x="4" y="7"/>
                    <a:pt x="8" y="4"/>
                    <a:pt x="1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9" name="Oval 23"/>
            <p:cNvSpPr/>
            <p:nvPr/>
          </p:nvSpPr>
          <p:spPr>
            <a:xfrm>
              <a:off x="6200903" y="2809447"/>
              <a:ext cx="579183" cy="579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Freeform: Shape 25"/>
            <p:cNvSpPr>
              <a:spLocks/>
            </p:cNvSpPr>
            <p:nvPr/>
          </p:nvSpPr>
          <p:spPr bwMode="auto">
            <a:xfrm>
              <a:off x="6408534" y="3028241"/>
              <a:ext cx="152136" cy="15314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1" name="Freeform: Shape 26"/>
            <p:cNvSpPr>
              <a:spLocks/>
            </p:cNvSpPr>
            <p:nvPr/>
          </p:nvSpPr>
          <p:spPr bwMode="auto">
            <a:xfrm>
              <a:off x="6446819" y="3066526"/>
              <a:ext cx="42316" cy="4332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2" name="Freeform: Shape 27"/>
            <p:cNvSpPr>
              <a:spLocks/>
            </p:cNvSpPr>
            <p:nvPr/>
          </p:nvSpPr>
          <p:spPr bwMode="auto">
            <a:xfrm>
              <a:off x="6331962" y="2961744"/>
              <a:ext cx="305279" cy="257926"/>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3" name="TextBox 33"/>
            <p:cNvSpPr txBox="1"/>
            <p:nvPr/>
          </p:nvSpPr>
          <p:spPr>
            <a:xfrm>
              <a:off x="6775856" y="2744204"/>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1"/>
                  </a:solidFill>
                  <a:latin typeface="+mn-lt"/>
                  <a:ea typeface="+mn-ea"/>
                  <a:cs typeface="+mn-ea"/>
                  <a:sym typeface="+mn-lt"/>
                </a:rPr>
                <a:t>假设一</a:t>
              </a:r>
            </a:p>
          </p:txBody>
        </p:sp>
        <p:sp>
          <p:nvSpPr>
            <p:cNvPr id="24" name="TextBox 34"/>
            <p:cNvSpPr txBox="1"/>
            <p:nvPr/>
          </p:nvSpPr>
          <p:spPr>
            <a:xfrm>
              <a:off x="6775856" y="3082758"/>
              <a:ext cx="4699017" cy="480988"/>
            </a:xfrm>
            <a:prstGeom prst="rect">
              <a:avLst/>
            </a:prstGeom>
          </p:spPr>
          <p:txBody>
            <a:bodyPr vert="horz" wrap="square" lIns="144000" rIns="144000">
              <a:normAutofit fontScale="85000" lnSpcReduction="10000"/>
            </a:bodyPr>
            <a:lstStyle/>
            <a:p>
              <a:pPr lvl="0">
                <a:lnSpc>
                  <a:spcPct val="120000"/>
                </a:lnSpc>
              </a:pPr>
              <a:r>
                <a:rPr lang="zh-CN" altLang="en-US" sz="1100" dirty="0">
                  <a:solidFill>
                    <a:schemeClr val="dk1">
                      <a:lumMod val="100000"/>
                    </a:schemeClr>
                  </a:solidFill>
                  <a:latin typeface="+mn-lt"/>
                  <a:ea typeface="+mn-ea"/>
                  <a:cs typeface="+mn-ea"/>
                  <a:sym typeface="+mn-lt"/>
                </a:rPr>
                <a:t>假设大部分学习计算机相关专业的大学生有浏览科技资讯的习惯。</a:t>
              </a:r>
            </a:p>
          </p:txBody>
        </p:sp>
        <p:sp>
          <p:nvSpPr>
            <p:cNvPr id="25" name="TextBox 36"/>
            <p:cNvSpPr txBox="1"/>
            <p:nvPr/>
          </p:nvSpPr>
          <p:spPr>
            <a:xfrm>
              <a:off x="6775856" y="3888888"/>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2"/>
                  </a:solidFill>
                  <a:latin typeface="+mn-lt"/>
                  <a:ea typeface="+mn-ea"/>
                  <a:cs typeface="+mn-ea"/>
                  <a:sym typeface="+mn-lt"/>
                </a:rPr>
                <a:t>假设二</a:t>
              </a:r>
            </a:p>
          </p:txBody>
        </p:sp>
        <p:sp>
          <p:nvSpPr>
            <p:cNvPr id="26" name="TextBox 37"/>
            <p:cNvSpPr txBox="1"/>
            <p:nvPr/>
          </p:nvSpPr>
          <p:spPr>
            <a:xfrm>
              <a:off x="6775856" y="4227442"/>
              <a:ext cx="4699017" cy="480988"/>
            </a:xfrm>
            <a:prstGeom prst="rect">
              <a:avLst/>
            </a:prstGeom>
          </p:spPr>
          <p:txBody>
            <a:bodyPr vert="horz" wrap="square" lIns="144000" rIns="144000">
              <a:normAutofit/>
            </a:bodyPr>
            <a:lstStyle/>
            <a:p>
              <a:pPr lvl="0">
                <a:lnSpc>
                  <a:spcPct val="120000"/>
                </a:lnSpc>
              </a:pPr>
              <a:r>
                <a:rPr lang="zh-CN" altLang="en-US" sz="900" dirty="0">
                  <a:solidFill>
                    <a:schemeClr val="dk1">
                      <a:lumMod val="100000"/>
                    </a:schemeClr>
                  </a:solidFill>
                  <a:latin typeface="+mn-lt"/>
                  <a:ea typeface="+mn-ea"/>
                  <a:cs typeface="+mn-ea"/>
                  <a:sym typeface="+mn-lt"/>
                </a:rPr>
                <a:t>在假设一的基础上，他们都使用微信，并且会使用微信小程序。</a:t>
              </a:r>
            </a:p>
          </p:txBody>
        </p:sp>
        <p:sp>
          <p:nvSpPr>
            <p:cNvPr id="27" name="TextBox 39"/>
            <p:cNvSpPr txBox="1"/>
            <p:nvPr/>
          </p:nvSpPr>
          <p:spPr>
            <a:xfrm>
              <a:off x="6775856" y="4995036"/>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3"/>
                  </a:solidFill>
                  <a:latin typeface="+mn-lt"/>
                  <a:ea typeface="+mn-ea"/>
                  <a:cs typeface="+mn-ea"/>
                  <a:sym typeface="+mn-lt"/>
                </a:rPr>
                <a:t>假设三</a:t>
              </a:r>
            </a:p>
          </p:txBody>
        </p:sp>
        <p:sp>
          <p:nvSpPr>
            <p:cNvPr id="28" name="TextBox 40"/>
            <p:cNvSpPr txBox="1"/>
            <p:nvPr/>
          </p:nvSpPr>
          <p:spPr>
            <a:xfrm>
              <a:off x="6775856" y="5333590"/>
              <a:ext cx="4699017" cy="687697"/>
            </a:xfrm>
            <a:prstGeom prst="rect">
              <a:avLst/>
            </a:prstGeom>
          </p:spPr>
          <p:txBody>
            <a:bodyPr vert="horz" wrap="square" lIns="144000" rIns="144000">
              <a:normAutofit/>
            </a:bodyPr>
            <a:lstStyle/>
            <a:p>
              <a:pPr>
                <a:lnSpc>
                  <a:spcPct val="130000"/>
                </a:lnSpc>
              </a:pPr>
              <a:r>
                <a:rPr lang="zh-CN" altLang="en-US" sz="900" dirty="0">
                  <a:solidFill>
                    <a:schemeClr val="dk1">
                      <a:lumMod val="100000"/>
                    </a:schemeClr>
                  </a:solidFill>
                  <a:latin typeface="+mn-lt"/>
                  <a:ea typeface="+mn-ea"/>
                  <a:cs typeface="+mn-ea"/>
                  <a:sym typeface="+mn-lt"/>
                </a:rPr>
                <a:t>假设各平台的科技资讯的文章允许被借用（标明出处及作者）</a:t>
              </a:r>
              <a:r>
                <a:rPr lang="zh-CN" altLang="en-US" sz="900" dirty="0" smtClean="0">
                  <a:solidFill>
                    <a:schemeClr val="dk1">
                      <a:lumMod val="100000"/>
                    </a:schemeClr>
                  </a:solidFill>
                  <a:latin typeface="+mn-lt"/>
                  <a:ea typeface="+mn-ea"/>
                  <a:cs typeface="+mn-ea"/>
                  <a:sym typeface="+mn-lt"/>
                </a:rPr>
                <a:t>。</a:t>
              </a:r>
              <a:endParaRPr lang="en-US" altLang="zh-CN" sz="900" dirty="0" smtClean="0">
                <a:solidFill>
                  <a:schemeClr val="dk1">
                    <a:lumMod val="100000"/>
                  </a:schemeClr>
                </a:solidFill>
                <a:latin typeface="+mn-lt"/>
                <a:ea typeface="+mn-ea"/>
                <a:cs typeface="+mn-ea"/>
                <a:sym typeface="+mn-lt"/>
              </a:endParaRPr>
            </a:p>
            <a:p>
              <a:pPr>
                <a:lnSpc>
                  <a:spcPct val="130000"/>
                </a:lnSpc>
              </a:pPr>
              <a:r>
                <a:rPr lang="zh-CN" altLang="en-US" sz="900" dirty="0" smtClean="0">
                  <a:solidFill>
                    <a:schemeClr val="dk1">
                      <a:lumMod val="100000"/>
                    </a:schemeClr>
                  </a:solidFill>
                  <a:latin typeface="+mn-lt"/>
                  <a:ea typeface="+mn-ea"/>
                  <a:cs typeface="+mn-ea"/>
                  <a:sym typeface="+mn-lt"/>
                </a:rPr>
                <a:t>我们学习新的技术没有遇到无法逾越的难关</a:t>
              </a:r>
              <a:endParaRPr lang="zh-CN" altLang="en-US" sz="900" dirty="0">
                <a:solidFill>
                  <a:schemeClr val="dk1">
                    <a:lumMod val="100000"/>
                  </a:schemeClr>
                </a:solidFill>
                <a:latin typeface="+mn-lt"/>
                <a:ea typeface="+mn-ea"/>
                <a:cs typeface="+mn-ea"/>
                <a:sym typeface="+mn-lt"/>
              </a:endParaRPr>
            </a:p>
          </p:txBody>
        </p:sp>
      </p:grpSp>
      <p:grpSp>
        <p:nvGrpSpPr>
          <p:cNvPr id="33" name="组合 32">
            <a:extLst>
              <a:ext uri="{FF2B5EF4-FFF2-40B4-BE49-F238E27FC236}">
                <a16:creationId xmlns="" xmlns:a16="http://schemas.microsoft.com/office/drawing/2014/main" id="{37DDDBE4-BCF0-47F3-878F-8AA4ED396869}"/>
              </a:ext>
            </a:extLst>
          </p:cNvPr>
          <p:cNvGrpSpPr/>
          <p:nvPr/>
        </p:nvGrpSpPr>
        <p:grpSpPr>
          <a:xfrm>
            <a:off x="251520" y="-92546"/>
            <a:ext cx="3295767" cy="843558"/>
            <a:chOff x="251520" y="0"/>
            <a:chExt cx="3295767" cy="843558"/>
          </a:xfrm>
        </p:grpSpPr>
        <p:sp>
          <p:nvSpPr>
            <p:cNvPr id="34" name="TextBox 86">
              <a:extLst>
                <a:ext uri="{FF2B5EF4-FFF2-40B4-BE49-F238E27FC236}">
                  <a16:creationId xmlns="" xmlns:a16="http://schemas.microsoft.com/office/drawing/2014/main" id="{49BC972B-4D52-4FB3-8674-2B7C90C347A9}"/>
                </a:ext>
              </a:extLst>
            </p:cNvPr>
            <p:cNvSpPr txBox="1"/>
            <p:nvPr/>
          </p:nvSpPr>
          <p:spPr>
            <a:xfrm>
              <a:off x="576196" y="186407"/>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35" name="矩形 34">
              <a:extLst>
                <a:ext uri="{FF2B5EF4-FFF2-40B4-BE49-F238E27FC236}">
                  <a16:creationId xmlns="" xmlns:a16="http://schemas.microsoft.com/office/drawing/2014/main" id="{CAA5CF3B-F702-405C-BDC0-D080DE653A4C}"/>
                </a:ext>
              </a:extLst>
            </p:cNvPr>
            <p:cNvSpPr/>
            <p:nvPr/>
          </p:nvSpPr>
          <p:spPr>
            <a:xfrm>
              <a:off x="251520" y="0"/>
              <a:ext cx="288032" cy="8435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2009516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28543" y="937699"/>
            <a:ext cx="6476104" cy="3551265"/>
            <a:chOff x="2128543" y="937699"/>
            <a:chExt cx="6476104" cy="3551265"/>
          </a:xfrm>
        </p:grpSpPr>
        <p:sp>
          <p:nvSpPr>
            <p:cNvPr id="6" name="TextBox 7"/>
            <p:cNvSpPr txBox="1"/>
            <p:nvPr/>
          </p:nvSpPr>
          <p:spPr>
            <a:xfrm flipH="1">
              <a:off x="6663890" y="1135557"/>
              <a:ext cx="1940757" cy="390780"/>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各类书籍和资料</a:t>
              </a:r>
            </a:p>
          </p:txBody>
        </p:sp>
        <p:grpSp>
          <p:nvGrpSpPr>
            <p:cNvPr id="7" name="Group 1"/>
            <p:cNvGrpSpPr/>
            <p:nvPr/>
          </p:nvGrpSpPr>
          <p:grpSpPr>
            <a:xfrm>
              <a:off x="2128543" y="937699"/>
              <a:ext cx="4439012" cy="3551265"/>
              <a:chOff x="2838056" y="1250264"/>
              <a:chExt cx="5918683" cy="4735020"/>
            </a:xfrm>
          </p:grpSpPr>
          <p:sp>
            <p:nvSpPr>
              <p:cNvPr id="11" name="Rectangle 49"/>
              <p:cNvSpPr>
                <a:spLocks/>
              </p:cNvSpPr>
              <p:nvPr/>
            </p:nvSpPr>
            <p:spPr bwMode="auto">
              <a:xfrm>
                <a:off x="6349088" y="4836487"/>
                <a:ext cx="1819791" cy="1148797"/>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2" name="Rectangle 50"/>
              <p:cNvSpPr>
                <a:spLocks/>
              </p:cNvSpPr>
              <p:nvPr/>
            </p:nvSpPr>
            <p:spPr bwMode="auto">
              <a:xfrm>
                <a:off x="3868940" y="3816551"/>
                <a:ext cx="1380701" cy="172731"/>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3" name="Freeform: Shape 51"/>
              <p:cNvSpPr>
                <a:spLocks/>
              </p:cNvSpPr>
              <p:nvPr/>
            </p:nvSpPr>
            <p:spPr bwMode="auto">
              <a:xfrm>
                <a:off x="5249642" y="3816551"/>
                <a:ext cx="1099447" cy="2168733"/>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lumMod val="60000"/>
                  <a:lumOff val="40000"/>
                  <a:alpha val="82000"/>
                </a:schemeClr>
              </a:solidFill>
              <a:ln>
                <a:noFill/>
              </a:ln>
            </p:spPr>
            <p:txBody>
              <a:bodyPr anchor="ctr"/>
              <a:lstStyle/>
              <a:p>
                <a:pPr algn="ctr"/>
                <a:endParaRPr>
                  <a:latin typeface="+mn-lt"/>
                  <a:ea typeface="+mn-ea"/>
                  <a:cs typeface="+mn-ea"/>
                  <a:sym typeface="+mn-lt"/>
                </a:endParaRPr>
              </a:p>
            </p:txBody>
          </p:sp>
          <p:sp>
            <p:nvSpPr>
              <p:cNvPr id="14" name="Oval 52"/>
              <p:cNvSpPr/>
              <p:nvPr/>
            </p:nvSpPr>
            <p:spPr>
              <a:xfrm flipH="1">
                <a:off x="7607942" y="4836486"/>
                <a:ext cx="1148797" cy="1148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Oval 48"/>
              <p:cNvSpPr/>
              <p:nvPr/>
            </p:nvSpPr>
            <p:spPr>
              <a:xfrm flipH="1">
                <a:off x="7733289" y="496417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Rectangle 43"/>
              <p:cNvSpPr>
                <a:spLocks/>
              </p:cNvSpPr>
              <p:nvPr/>
            </p:nvSpPr>
            <p:spPr bwMode="auto">
              <a:xfrm>
                <a:off x="6349088" y="3643820"/>
                <a:ext cx="1819791" cy="1148796"/>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7" name="Rectangle 44"/>
              <p:cNvSpPr>
                <a:spLocks/>
              </p:cNvSpPr>
              <p:nvPr/>
            </p:nvSpPr>
            <p:spPr bwMode="auto">
              <a:xfrm>
                <a:off x="3868940" y="3624629"/>
                <a:ext cx="1380701" cy="178214"/>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8" name="Freeform: Shape 45"/>
              <p:cNvSpPr>
                <a:spLocks/>
              </p:cNvSpPr>
              <p:nvPr/>
            </p:nvSpPr>
            <p:spPr bwMode="auto">
              <a:xfrm>
                <a:off x="5249642" y="3624629"/>
                <a:ext cx="1099447" cy="1167990"/>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2">
                  <a:lumMod val="60000"/>
                  <a:lumOff val="40000"/>
                  <a:alpha val="82000"/>
                </a:schemeClr>
              </a:solidFill>
              <a:ln>
                <a:noFill/>
              </a:ln>
            </p:spPr>
            <p:txBody>
              <a:bodyPr anchor="ctr"/>
              <a:lstStyle/>
              <a:p>
                <a:pPr algn="ctr"/>
                <a:endParaRPr>
                  <a:latin typeface="+mn-lt"/>
                  <a:ea typeface="+mn-ea"/>
                  <a:cs typeface="+mn-ea"/>
                  <a:sym typeface="+mn-lt"/>
                </a:endParaRPr>
              </a:p>
            </p:txBody>
          </p:sp>
          <p:sp>
            <p:nvSpPr>
              <p:cNvPr id="19" name="Oval 46"/>
              <p:cNvSpPr/>
              <p:nvPr/>
            </p:nvSpPr>
            <p:spPr>
              <a:xfrm flipH="1">
                <a:off x="7607942" y="3644301"/>
                <a:ext cx="1148797" cy="1148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Oval 42"/>
              <p:cNvSpPr/>
              <p:nvPr/>
            </p:nvSpPr>
            <p:spPr>
              <a:xfrm flipH="1">
                <a:off x="7733289" y="376634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Rectangle 37"/>
              <p:cNvSpPr>
                <a:spLocks/>
              </p:cNvSpPr>
              <p:nvPr/>
            </p:nvSpPr>
            <p:spPr bwMode="auto">
              <a:xfrm>
                <a:off x="6349088" y="2448413"/>
                <a:ext cx="1819791" cy="1146055"/>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2" name="Rectangle 38"/>
              <p:cNvSpPr>
                <a:spLocks/>
              </p:cNvSpPr>
              <p:nvPr/>
            </p:nvSpPr>
            <p:spPr bwMode="auto">
              <a:xfrm>
                <a:off x="3868940" y="3438190"/>
                <a:ext cx="1380701" cy="172731"/>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3" name="Freeform: Shape 39"/>
              <p:cNvSpPr>
                <a:spLocks/>
              </p:cNvSpPr>
              <p:nvPr/>
            </p:nvSpPr>
            <p:spPr bwMode="auto">
              <a:xfrm>
                <a:off x="5249642" y="2448413"/>
                <a:ext cx="1099447" cy="1162506"/>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1">
                  <a:lumMod val="60000"/>
                  <a:lumOff val="40000"/>
                  <a:alpha val="82000"/>
                </a:schemeClr>
              </a:solidFill>
              <a:ln>
                <a:noFill/>
              </a:ln>
            </p:spPr>
            <p:txBody>
              <a:bodyPr anchor="ctr"/>
              <a:lstStyle/>
              <a:p>
                <a:pPr algn="ctr"/>
                <a:endParaRPr>
                  <a:latin typeface="+mn-lt"/>
                  <a:ea typeface="+mn-ea"/>
                  <a:cs typeface="+mn-ea"/>
                  <a:sym typeface="+mn-lt"/>
                </a:endParaRPr>
              </a:p>
            </p:txBody>
          </p:sp>
          <p:sp>
            <p:nvSpPr>
              <p:cNvPr id="24" name="Oval 40"/>
              <p:cNvSpPr/>
              <p:nvPr/>
            </p:nvSpPr>
            <p:spPr>
              <a:xfrm flipH="1">
                <a:off x="7607942" y="2451998"/>
                <a:ext cx="1148797" cy="1148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Oval 36"/>
              <p:cNvSpPr/>
              <p:nvPr/>
            </p:nvSpPr>
            <p:spPr>
              <a:xfrm flipH="1">
                <a:off x="7733289" y="2570221"/>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Rectangle 31"/>
              <p:cNvSpPr>
                <a:spLocks/>
              </p:cNvSpPr>
              <p:nvPr/>
            </p:nvSpPr>
            <p:spPr bwMode="auto">
              <a:xfrm>
                <a:off x="6349088" y="1250264"/>
                <a:ext cx="1819791" cy="1148796"/>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7" name="Rectangle 32"/>
              <p:cNvSpPr>
                <a:spLocks/>
              </p:cNvSpPr>
              <p:nvPr/>
            </p:nvSpPr>
            <p:spPr bwMode="auto">
              <a:xfrm>
                <a:off x="3868940" y="3251748"/>
                <a:ext cx="1380701" cy="172731"/>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8" name="Freeform: Shape 33"/>
              <p:cNvSpPr>
                <a:spLocks/>
              </p:cNvSpPr>
              <p:nvPr/>
            </p:nvSpPr>
            <p:spPr bwMode="auto">
              <a:xfrm>
                <a:off x="5249642" y="1250264"/>
                <a:ext cx="1099447" cy="2174215"/>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3">
                  <a:lumMod val="40000"/>
                  <a:lumOff val="60000"/>
                  <a:alpha val="82000"/>
                </a:schemeClr>
              </a:solidFill>
              <a:ln>
                <a:noFill/>
              </a:ln>
            </p:spPr>
            <p:txBody>
              <a:bodyPr anchor="ctr"/>
              <a:lstStyle/>
              <a:p>
                <a:pPr algn="ctr"/>
                <a:endParaRPr>
                  <a:latin typeface="+mn-lt"/>
                  <a:ea typeface="+mn-ea"/>
                  <a:cs typeface="+mn-ea"/>
                  <a:sym typeface="+mn-lt"/>
                </a:endParaRPr>
              </a:p>
            </p:txBody>
          </p:sp>
          <p:sp>
            <p:nvSpPr>
              <p:cNvPr id="29" name="Oval 34"/>
              <p:cNvSpPr/>
              <p:nvPr/>
            </p:nvSpPr>
            <p:spPr>
              <a:xfrm flipH="1">
                <a:off x="7607942" y="1250264"/>
                <a:ext cx="1148797" cy="11487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Oval 30"/>
              <p:cNvSpPr/>
              <p:nvPr/>
            </p:nvSpPr>
            <p:spPr>
              <a:xfrm flipH="1">
                <a:off x="7733289" y="1372390"/>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TextBox 16"/>
              <p:cNvSpPr txBox="1">
                <a:spLocks/>
              </p:cNvSpPr>
              <p:nvPr/>
            </p:nvSpPr>
            <p:spPr>
              <a:xfrm flipH="1">
                <a:off x="6479712" y="1592796"/>
                <a:ext cx="1460604"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依赖一</a:t>
                </a:r>
              </a:p>
            </p:txBody>
          </p:sp>
          <p:sp>
            <p:nvSpPr>
              <p:cNvPr id="32" name="TextBox 17"/>
              <p:cNvSpPr txBox="1">
                <a:spLocks/>
              </p:cNvSpPr>
              <p:nvPr/>
            </p:nvSpPr>
            <p:spPr>
              <a:xfrm flipH="1">
                <a:off x="6479712" y="2772593"/>
                <a:ext cx="1440183"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依赖二</a:t>
                </a:r>
              </a:p>
            </p:txBody>
          </p:sp>
          <p:sp>
            <p:nvSpPr>
              <p:cNvPr id="33" name="TextBox 18"/>
              <p:cNvSpPr txBox="1">
                <a:spLocks/>
              </p:cNvSpPr>
              <p:nvPr/>
            </p:nvSpPr>
            <p:spPr>
              <a:xfrm flipH="1">
                <a:off x="6479712" y="3963864"/>
                <a:ext cx="1460604"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依赖三</a:t>
                </a:r>
              </a:p>
            </p:txBody>
          </p:sp>
          <p:sp>
            <p:nvSpPr>
              <p:cNvPr id="34" name="TextBox 19"/>
              <p:cNvSpPr txBox="1">
                <a:spLocks/>
              </p:cNvSpPr>
              <p:nvPr/>
            </p:nvSpPr>
            <p:spPr>
              <a:xfrm flipH="1">
                <a:off x="6479710" y="5143662"/>
                <a:ext cx="1600190"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依赖四</a:t>
                </a:r>
              </a:p>
            </p:txBody>
          </p:sp>
          <p:sp>
            <p:nvSpPr>
              <p:cNvPr id="35" name="Freeform: Shape 27"/>
              <p:cNvSpPr>
                <a:spLocks/>
              </p:cNvSpPr>
              <p:nvPr/>
            </p:nvSpPr>
            <p:spPr bwMode="auto">
              <a:xfrm rot="5400000" flipH="1">
                <a:off x="2528593" y="3054971"/>
                <a:ext cx="1755662" cy="1136735"/>
              </a:xfrm>
              <a:custGeom>
                <a:avLst/>
                <a:gdLst>
                  <a:gd name="T0" fmla="*/ 260 w 520"/>
                  <a:gd name="T1" fmla="*/ 261 h 261"/>
                  <a:gd name="T2" fmla="*/ 0 w 520"/>
                  <a:gd name="T3" fmla="*/ 0 h 261"/>
                  <a:gd name="T4" fmla="*/ 520 w 520"/>
                  <a:gd name="T5" fmla="*/ 0 h 261"/>
                  <a:gd name="T6" fmla="*/ 260 w 520"/>
                  <a:gd name="T7" fmla="*/ 261 h 261"/>
                </a:gdLst>
                <a:ahLst/>
                <a:cxnLst>
                  <a:cxn ang="0">
                    <a:pos x="T0" y="T1"/>
                  </a:cxn>
                  <a:cxn ang="0">
                    <a:pos x="T2" y="T3"/>
                  </a:cxn>
                  <a:cxn ang="0">
                    <a:pos x="T4" y="T5"/>
                  </a:cxn>
                  <a:cxn ang="0">
                    <a:pos x="T6" y="T7"/>
                  </a:cxn>
                </a:cxnLst>
                <a:rect l="0" t="0" r="r" b="b"/>
                <a:pathLst>
                  <a:path w="520" h="261">
                    <a:moveTo>
                      <a:pt x="260" y="261"/>
                    </a:moveTo>
                    <a:lnTo>
                      <a:pt x="0" y="0"/>
                    </a:lnTo>
                    <a:lnTo>
                      <a:pt x="520" y="0"/>
                    </a:lnTo>
                    <a:lnTo>
                      <a:pt x="260" y="261"/>
                    </a:ln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6" name="Freeform: Shape 21"/>
              <p:cNvSpPr>
                <a:spLocks/>
              </p:cNvSpPr>
              <p:nvPr/>
            </p:nvSpPr>
            <p:spPr bwMode="auto">
              <a:xfrm>
                <a:off x="7919897" y="2729947"/>
                <a:ext cx="542861" cy="566721"/>
              </a:xfrm>
              <a:custGeom>
                <a:avLst/>
                <a:gdLst>
                  <a:gd name="T0" fmla="*/ 3 w 77"/>
                  <a:gd name="T1" fmla="*/ 30 h 77"/>
                  <a:gd name="T2" fmla="*/ 30 w 77"/>
                  <a:gd name="T3" fmla="*/ 5 h 77"/>
                  <a:gd name="T4" fmla="*/ 7 w 77"/>
                  <a:gd name="T5" fmla="*/ 31 h 77"/>
                  <a:gd name="T6" fmla="*/ 71 w 77"/>
                  <a:gd name="T7" fmla="*/ 31 h 77"/>
                  <a:gd name="T8" fmla="*/ 74 w 77"/>
                  <a:gd name="T9" fmla="*/ 30 h 77"/>
                  <a:gd name="T10" fmla="*/ 47 w 77"/>
                  <a:gd name="T11" fmla="*/ 5 h 77"/>
                  <a:gd name="T12" fmla="*/ 71 w 77"/>
                  <a:gd name="T13" fmla="*/ 31 h 77"/>
                  <a:gd name="T14" fmla="*/ 72 w 77"/>
                  <a:gd name="T15" fmla="*/ 43 h 77"/>
                  <a:gd name="T16" fmla="*/ 61 w 77"/>
                  <a:gd name="T17" fmla="*/ 40 h 77"/>
                  <a:gd name="T18" fmla="*/ 55 w 77"/>
                  <a:gd name="T19" fmla="*/ 61 h 77"/>
                  <a:gd name="T20" fmla="*/ 40 w 77"/>
                  <a:gd name="T21" fmla="*/ 68 h 77"/>
                  <a:gd name="T22" fmla="*/ 39 w 77"/>
                  <a:gd name="T23" fmla="*/ 77 h 77"/>
                  <a:gd name="T24" fmla="*/ 38 w 77"/>
                  <a:gd name="T25" fmla="*/ 68 h 77"/>
                  <a:gd name="T26" fmla="*/ 22 w 77"/>
                  <a:gd name="T27" fmla="*/ 61 h 77"/>
                  <a:gd name="T28" fmla="*/ 16 w 77"/>
                  <a:gd name="T29" fmla="*/ 40 h 77"/>
                  <a:gd name="T30" fmla="*/ 5 w 77"/>
                  <a:gd name="T31" fmla="*/ 43 h 77"/>
                  <a:gd name="T32" fmla="*/ 5 w 77"/>
                  <a:gd name="T33" fmla="*/ 34 h 77"/>
                  <a:gd name="T34" fmla="*/ 16 w 77"/>
                  <a:gd name="T35" fmla="*/ 38 h 77"/>
                  <a:gd name="T36" fmla="*/ 22 w 77"/>
                  <a:gd name="T37" fmla="*/ 16 h 77"/>
                  <a:gd name="T38" fmla="*/ 38 w 77"/>
                  <a:gd name="T39" fmla="*/ 9 h 77"/>
                  <a:gd name="T40" fmla="*/ 39 w 77"/>
                  <a:gd name="T41" fmla="*/ 0 h 77"/>
                  <a:gd name="T42" fmla="*/ 40 w 77"/>
                  <a:gd name="T43" fmla="*/ 9 h 77"/>
                  <a:gd name="T44" fmla="*/ 55 w 77"/>
                  <a:gd name="T45" fmla="*/ 16 h 77"/>
                  <a:gd name="T46" fmla="*/ 61 w 77"/>
                  <a:gd name="T47" fmla="*/ 38 h 77"/>
                  <a:gd name="T48" fmla="*/ 72 w 77"/>
                  <a:gd name="T49" fmla="*/ 34 h 77"/>
                  <a:gd name="T50" fmla="*/ 39 w 77"/>
                  <a:gd name="T51" fmla="*/ 8 h 77"/>
                  <a:gd name="T52" fmla="*/ 39 w 77"/>
                  <a:gd name="T53" fmla="*/ 2 h 77"/>
                  <a:gd name="T54" fmla="*/ 39 w 77"/>
                  <a:gd name="T55" fmla="*/ 8 h 77"/>
                  <a:gd name="T56" fmla="*/ 5 w 77"/>
                  <a:gd name="T57" fmla="*/ 36 h 77"/>
                  <a:gd name="T58" fmla="*/ 5 w 77"/>
                  <a:gd name="T59" fmla="*/ 41 h 77"/>
                  <a:gd name="T60" fmla="*/ 39 w 77"/>
                  <a:gd name="T61" fmla="*/ 70 h 77"/>
                  <a:gd name="T62" fmla="*/ 39 w 77"/>
                  <a:gd name="T63" fmla="*/ 75 h 77"/>
                  <a:gd name="T64" fmla="*/ 39 w 77"/>
                  <a:gd name="T65" fmla="*/ 70 h 77"/>
                  <a:gd name="T66" fmla="*/ 52 w 77"/>
                  <a:gd name="T67" fmla="*/ 47 h 77"/>
                  <a:gd name="T68" fmla="*/ 42 w 77"/>
                  <a:gd name="T69" fmla="*/ 39 h 77"/>
                  <a:gd name="T70" fmla="*/ 46 w 77"/>
                  <a:gd name="T71" fmla="*/ 33 h 77"/>
                  <a:gd name="T72" fmla="*/ 45 w 77"/>
                  <a:gd name="T73" fmla="*/ 30 h 77"/>
                  <a:gd name="T74" fmla="*/ 32 w 77"/>
                  <a:gd name="T75" fmla="*/ 30 h 77"/>
                  <a:gd name="T76" fmla="*/ 31 w 77"/>
                  <a:gd name="T77" fmla="*/ 33 h 77"/>
                  <a:gd name="T78" fmla="*/ 35 w 77"/>
                  <a:gd name="T79" fmla="*/ 39 h 77"/>
                  <a:gd name="T80" fmla="*/ 25 w 77"/>
                  <a:gd name="T81" fmla="*/ 47 h 77"/>
                  <a:gd name="T82" fmla="*/ 55 w 77"/>
                  <a:gd name="T83" fmla="*/ 54 h 77"/>
                  <a:gd name="T84" fmla="*/ 72 w 77"/>
                  <a:gd name="T85" fmla="*/ 36 h 77"/>
                  <a:gd name="T86" fmla="*/ 72 w 77"/>
                  <a:gd name="T87" fmla="*/ 41 h 77"/>
                  <a:gd name="T88" fmla="*/ 71 w 77"/>
                  <a:gd name="T89" fmla="*/ 47 h 77"/>
                  <a:gd name="T90" fmla="*/ 47 w 77"/>
                  <a:gd name="T91" fmla="*/ 73 h 77"/>
                  <a:gd name="T92" fmla="*/ 74 w 77"/>
                  <a:gd name="T93" fmla="*/ 47 h 77"/>
                  <a:gd name="T94" fmla="*/ 71 w 77"/>
                  <a:gd name="T95" fmla="*/ 47 h 77"/>
                  <a:gd name="T96" fmla="*/ 5 w 77"/>
                  <a:gd name="T97" fmla="*/ 47 h 77"/>
                  <a:gd name="T98" fmla="*/ 30 w 77"/>
                  <a:gd name="T99" fmla="*/ 74 h 77"/>
                  <a:gd name="T100" fmla="*/ 30 w 77"/>
                  <a:gd name="T101"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77">
                    <a:moveTo>
                      <a:pt x="5" y="30"/>
                    </a:moveTo>
                    <a:cubicBezTo>
                      <a:pt x="4" y="30"/>
                      <a:pt x="4" y="30"/>
                      <a:pt x="3" y="30"/>
                    </a:cubicBezTo>
                    <a:cubicBezTo>
                      <a:pt x="7" y="17"/>
                      <a:pt x="17" y="7"/>
                      <a:pt x="30" y="4"/>
                    </a:cubicBezTo>
                    <a:cubicBezTo>
                      <a:pt x="30" y="4"/>
                      <a:pt x="30" y="4"/>
                      <a:pt x="30" y="5"/>
                    </a:cubicBezTo>
                    <a:cubicBezTo>
                      <a:pt x="30" y="5"/>
                      <a:pt x="30" y="6"/>
                      <a:pt x="30" y="7"/>
                    </a:cubicBezTo>
                    <a:cubicBezTo>
                      <a:pt x="19" y="10"/>
                      <a:pt x="9" y="19"/>
                      <a:pt x="7" y="31"/>
                    </a:cubicBezTo>
                    <a:cubicBezTo>
                      <a:pt x="6" y="30"/>
                      <a:pt x="5" y="30"/>
                      <a:pt x="5" y="30"/>
                    </a:cubicBezTo>
                    <a:close/>
                    <a:moveTo>
                      <a:pt x="71" y="31"/>
                    </a:moveTo>
                    <a:cubicBezTo>
                      <a:pt x="71" y="30"/>
                      <a:pt x="72" y="30"/>
                      <a:pt x="72" y="30"/>
                    </a:cubicBezTo>
                    <a:cubicBezTo>
                      <a:pt x="73" y="30"/>
                      <a:pt x="73" y="30"/>
                      <a:pt x="74" y="30"/>
                    </a:cubicBezTo>
                    <a:cubicBezTo>
                      <a:pt x="70" y="17"/>
                      <a:pt x="60" y="7"/>
                      <a:pt x="47" y="4"/>
                    </a:cubicBezTo>
                    <a:cubicBezTo>
                      <a:pt x="47" y="4"/>
                      <a:pt x="47" y="4"/>
                      <a:pt x="47" y="5"/>
                    </a:cubicBezTo>
                    <a:cubicBezTo>
                      <a:pt x="47" y="5"/>
                      <a:pt x="47" y="6"/>
                      <a:pt x="47" y="7"/>
                    </a:cubicBezTo>
                    <a:cubicBezTo>
                      <a:pt x="58" y="10"/>
                      <a:pt x="68" y="19"/>
                      <a:pt x="71" y="31"/>
                    </a:cubicBezTo>
                    <a:close/>
                    <a:moveTo>
                      <a:pt x="77" y="39"/>
                    </a:moveTo>
                    <a:cubicBezTo>
                      <a:pt x="77" y="41"/>
                      <a:pt x="75" y="43"/>
                      <a:pt x="72" y="43"/>
                    </a:cubicBezTo>
                    <a:cubicBezTo>
                      <a:pt x="70" y="43"/>
                      <a:pt x="68" y="42"/>
                      <a:pt x="68" y="40"/>
                    </a:cubicBezTo>
                    <a:cubicBezTo>
                      <a:pt x="61" y="40"/>
                      <a:pt x="61" y="40"/>
                      <a:pt x="61" y="40"/>
                    </a:cubicBezTo>
                    <a:cubicBezTo>
                      <a:pt x="61" y="55"/>
                      <a:pt x="61" y="55"/>
                      <a:pt x="61" y="55"/>
                    </a:cubicBezTo>
                    <a:cubicBezTo>
                      <a:pt x="61" y="58"/>
                      <a:pt x="58" y="61"/>
                      <a:pt x="55" y="61"/>
                    </a:cubicBezTo>
                    <a:cubicBezTo>
                      <a:pt x="40" y="61"/>
                      <a:pt x="40" y="61"/>
                      <a:pt x="40" y="61"/>
                    </a:cubicBezTo>
                    <a:cubicBezTo>
                      <a:pt x="40" y="68"/>
                      <a:pt x="40" y="68"/>
                      <a:pt x="40" y="68"/>
                    </a:cubicBezTo>
                    <a:cubicBezTo>
                      <a:pt x="42" y="68"/>
                      <a:pt x="43" y="70"/>
                      <a:pt x="43" y="73"/>
                    </a:cubicBezTo>
                    <a:cubicBezTo>
                      <a:pt x="43" y="75"/>
                      <a:pt x="41" y="77"/>
                      <a:pt x="39" y="77"/>
                    </a:cubicBezTo>
                    <a:cubicBezTo>
                      <a:pt x="36" y="77"/>
                      <a:pt x="34" y="75"/>
                      <a:pt x="34" y="73"/>
                    </a:cubicBezTo>
                    <a:cubicBezTo>
                      <a:pt x="34" y="70"/>
                      <a:pt x="35" y="68"/>
                      <a:pt x="38" y="68"/>
                    </a:cubicBezTo>
                    <a:cubicBezTo>
                      <a:pt x="38" y="61"/>
                      <a:pt x="38" y="61"/>
                      <a:pt x="38" y="61"/>
                    </a:cubicBezTo>
                    <a:cubicBezTo>
                      <a:pt x="22" y="61"/>
                      <a:pt x="22" y="61"/>
                      <a:pt x="22" y="61"/>
                    </a:cubicBezTo>
                    <a:cubicBezTo>
                      <a:pt x="19" y="61"/>
                      <a:pt x="16" y="58"/>
                      <a:pt x="16" y="55"/>
                    </a:cubicBezTo>
                    <a:cubicBezTo>
                      <a:pt x="16" y="40"/>
                      <a:pt x="16" y="40"/>
                      <a:pt x="16" y="40"/>
                    </a:cubicBezTo>
                    <a:cubicBezTo>
                      <a:pt x="9" y="40"/>
                      <a:pt x="9" y="40"/>
                      <a:pt x="9" y="40"/>
                    </a:cubicBezTo>
                    <a:cubicBezTo>
                      <a:pt x="9" y="42"/>
                      <a:pt x="7" y="43"/>
                      <a:pt x="5" y="43"/>
                    </a:cubicBezTo>
                    <a:cubicBezTo>
                      <a:pt x="2" y="43"/>
                      <a:pt x="0" y="41"/>
                      <a:pt x="0" y="39"/>
                    </a:cubicBezTo>
                    <a:cubicBezTo>
                      <a:pt x="0" y="36"/>
                      <a:pt x="2" y="34"/>
                      <a:pt x="5" y="34"/>
                    </a:cubicBezTo>
                    <a:cubicBezTo>
                      <a:pt x="7" y="34"/>
                      <a:pt x="9" y="36"/>
                      <a:pt x="9" y="38"/>
                    </a:cubicBezTo>
                    <a:cubicBezTo>
                      <a:pt x="16" y="38"/>
                      <a:pt x="16" y="38"/>
                      <a:pt x="16" y="38"/>
                    </a:cubicBezTo>
                    <a:cubicBezTo>
                      <a:pt x="16" y="22"/>
                      <a:pt x="16" y="22"/>
                      <a:pt x="16" y="22"/>
                    </a:cubicBezTo>
                    <a:cubicBezTo>
                      <a:pt x="16" y="19"/>
                      <a:pt x="19" y="16"/>
                      <a:pt x="22" y="16"/>
                    </a:cubicBezTo>
                    <a:cubicBezTo>
                      <a:pt x="38" y="16"/>
                      <a:pt x="38" y="16"/>
                      <a:pt x="38" y="16"/>
                    </a:cubicBezTo>
                    <a:cubicBezTo>
                      <a:pt x="38" y="9"/>
                      <a:pt x="38" y="9"/>
                      <a:pt x="38" y="9"/>
                    </a:cubicBezTo>
                    <a:cubicBezTo>
                      <a:pt x="35" y="9"/>
                      <a:pt x="34" y="7"/>
                      <a:pt x="34" y="5"/>
                    </a:cubicBezTo>
                    <a:cubicBezTo>
                      <a:pt x="34" y="2"/>
                      <a:pt x="36" y="0"/>
                      <a:pt x="39" y="0"/>
                    </a:cubicBezTo>
                    <a:cubicBezTo>
                      <a:pt x="41" y="0"/>
                      <a:pt x="43" y="2"/>
                      <a:pt x="43" y="5"/>
                    </a:cubicBezTo>
                    <a:cubicBezTo>
                      <a:pt x="43" y="7"/>
                      <a:pt x="42" y="9"/>
                      <a:pt x="40" y="9"/>
                    </a:cubicBezTo>
                    <a:cubicBezTo>
                      <a:pt x="40" y="16"/>
                      <a:pt x="40" y="16"/>
                      <a:pt x="40" y="16"/>
                    </a:cubicBezTo>
                    <a:cubicBezTo>
                      <a:pt x="55" y="16"/>
                      <a:pt x="55" y="16"/>
                      <a:pt x="55" y="16"/>
                    </a:cubicBezTo>
                    <a:cubicBezTo>
                      <a:pt x="58" y="16"/>
                      <a:pt x="61" y="19"/>
                      <a:pt x="61" y="22"/>
                    </a:cubicBezTo>
                    <a:cubicBezTo>
                      <a:pt x="61" y="38"/>
                      <a:pt x="61" y="38"/>
                      <a:pt x="61" y="38"/>
                    </a:cubicBezTo>
                    <a:cubicBezTo>
                      <a:pt x="68" y="38"/>
                      <a:pt x="68" y="38"/>
                      <a:pt x="68" y="38"/>
                    </a:cubicBezTo>
                    <a:cubicBezTo>
                      <a:pt x="68" y="36"/>
                      <a:pt x="70" y="34"/>
                      <a:pt x="72" y="34"/>
                    </a:cubicBezTo>
                    <a:cubicBezTo>
                      <a:pt x="75" y="34"/>
                      <a:pt x="77" y="36"/>
                      <a:pt x="77" y="39"/>
                    </a:cubicBezTo>
                    <a:close/>
                    <a:moveTo>
                      <a:pt x="39" y="8"/>
                    </a:moveTo>
                    <a:cubicBezTo>
                      <a:pt x="40" y="8"/>
                      <a:pt x="41" y="6"/>
                      <a:pt x="41" y="5"/>
                    </a:cubicBezTo>
                    <a:cubicBezTo>
                      <a:pt x="41" y="3"/>
                      <a:pt x="40" y="2"/>
                      <a:pt x="39" y="2"/>
                    </a:cubicBezTo>
                    <a:cubicBezTo>
                      <a:pt x="37" y="2"/>
                      <a:pt x="36" y="3"/>
                      <a:pt x="36" y="5"/>
                    </a:cubicBezTo>
                    <a:cubicBezTo>
                      <a:pt x="36" y="6"/>
                      <a:pt x="37" y="8"/>
                      <a:pt x="39" y="8"/>
                    </a:cubicBezTo>
                    <a:close/>
                    <a:moveTo>
                      <a:pt x="7" y="39"/>
                    </a:moveTo>
                    <a:cubicBezTo>
                      <a:pt x="7" y="37"/>
                      <a:pt x="6" y="36"/>
                      <a:pt x="5" y="36"/>
                    </a:cubicBezTo>
                    <a:cubicBezTo>
                      <a:pt x="3" y="36"/>
                      <a:pt x="2" y="37"/>
                      <a:pt x="2" y="39"/>
                    </a:cubicBezTo>
                    <a:cubicBezTo>
                      <a:pt x="2" y="40"/>
                      <a:pt x="3" y="41"/>
                      <a:pt x="5" y="41"/>
                    </a:cubicBezTo>
                    <a:cubicBezTo>
                      <a:pt x="6" y="41"/>
                      <a:pt x="7" y="40"/>
                      <a:pt x="7" y="39"/>
                    </a:cubicBezTo>
                    <a:close/>
                    <a:moveTo>
                      <a:pt x="39" y="70"/>
                    </a:moveTo>
                    <a:cubicBezTo>
                      <a:pt x="37" y="70"/>
                      <a:pt x="36" y="71"/>
                      <a:pt x="36" y="73"/>
                    </a:cubicBezTo>
                    <a:cubicBezTo>
                      <a:pt x="36" y="74"/>
                      <a:pt x="37" y="75"/>
                      <a:pt x="39" y="75"/>
                    </a:cubicBezTo>
                    <a:cubicBezTo>
                      <a:pt x="40" y="75"/>
                      <a:pt x="41" y="74"/>
                      <a:pt x="41" y="73"/>
                    </a:cubicBezTo>
                    <a:cubicBezTo>
                      <a:pt x="41" y="71"/>
                      <a:pt x="40" y="70"/>
                      <a:pt x="39" y="70"/>
                    </a:cubicBezTo>
                    <a:close/>
                    <a:moveTo>
                      <a:pt x="55" y="54"/>
                    </a:moveTo>
                    <a:cubicBezTo>
                      <a:pt x="55" y="54"/>
                      <a:pt x="54" y="49"/>
                      <a:pt x="52" y="47"/>
                    </a:cubicBezTo>
                    <a:cubicBezTo>
                      <a:pt x="51" y="45"/>
                      <a:pt x="44" y="44"/>
                      <a:pt x="43" y="43"/>
                    </a:cubicBezTo>
                    <a:cubicBezTo>
                      <a:pt x="42" y="42"/>
                      <a:pt x="42" y="40"/>
                      <a:pt x="42" y="39"/>
                    </a:cubicBezTo>
                    <a:cubicBezTo>
                      <a:pt x="43" y="38"/>
                      <a:pt x="44" y="37"/>
                      <a:pt x="44" y="35"/>
                    </a:cubicBezTo>
                    <a:cubicBezTo>
                      <a:pt x="45" y="35"/>
                      <a:pt x="45" y="34"/>
                      <a:pt x="46" y="33"/>
                    </a:cubicBezTo>
                    <a:cubicBezTo>
                      <a:pt x="46" y="32"/>
                      <a:pt x="45" y="32"/>
                      <a:pt x="45" y="31"/>
                    </a:cubicBezTo>
                    <a:cubicBezTo>
                      <a:pt x="45" y="31"/>
                      <a:pt x="45" y="31"/>
                      <a:pt x="45" y="30"/>
                    </a:cubicBezTo>
                    <a:cubicBezTo>
                      <a:pt x="45" y="26"/>
                      <a:pt x="42" y="23"/>
                      <a:pt x="39" y="23"/>
                    </a:cubicBezTo>
                    <a:cubicBezTo>
                      <a:pt x="35" y="23"/>
                      <a:pt x="32" y="26"/>
                      <a:pt x="32" y="30"/>
                    </a:cubicBezTo>
                    <a:cubicBezTo>
                      <a:pt x="32" y="31"/>
                      <a:pt x="32" y="31"/>
                      <a:pt x="32" y="31"/>
                    </a:cubicBezTo>
                    <a:cubicBezTo>
                      <a:pt x="32" y="32"/>
                      <a:pt x="31" y="32"/>
                      <a:pt x="31" y="33"/>
                    </a:cubicBezTo>
                    <a:cubicBezTo>
                      <a:pt x="32" y="34"/>
                      <a:pt x="32" y="35"/>
                      <a:pt x="33" y="35"/>
                    </a:cubicBezTo>
                    <a:cubicBezTo>
                      <a:pt x="33" y="37"/>
                      <a:pt x="34" y="38"/>
                      <a:pt x="35" y="39"/>
                    </a:cubicBezTo>
                    <a:cubicBezTo>
                      <a:pt x="35" y="40"/>
                      <a:pt x="35" y="42"/>
                      <a:pt x="34" y="43"/>
                    </a:cubicBezTo>
                    <a:cubicBezTo>
                      <a:pt x="34" y="44"/>
                      <a:pt x="26" y="45"/>
                      <a:pt x="25" y="47"/>
                    </a:cubicBezTo>
                    <a:cubicBezTo>
                      <a:pt x="24" y="49"/>
                      <a:pt x="22" y="54"/>
                      <a:pt x="22" y="54"/>
                    </a:cubicBezTo>
                    <a:lnTo>
                      <a:pt x="55" y="54"/>
                    </a:lnTo>
                    <a:close/>
                    <a:moveTo>
                      <a:pt x="75" y="39"/>
                    </a:moveTo>
                    <a:cubicBezTo>
                      <a:pt x="75" y="37"/>
                      <a:pt x="74" y="36"/>
                      <a:pt x="72" y="36"/>
                    </a:cubicBezTo>
                    <a:cubicBezTo>
                      <a:pt x="71" y="36"/>
                      <a:pt x="70" y="37"/>
                      <a:pt x="70" y="39"/>
                    </a:cubicBezTo>
                    <a:cubicBezTo>
                      <a:pt x="70" y="40"/>
                      <a:pt x="71" y="41"/>
                      <a:pt x="72" y="41"/>
                    </a:cubicBezTo>
                    <a:cubicBezTo>
                      <a:pt x="74" y="41"/>
                      <a:pt x="75" y="40"/>
                      <a:pt x="75" y="39"/>
                    </a:cubicBezTo>
                    <a:close/>
                    <a:moveTo>
                      <a:pt x="71" y="47"/>
                    </a:moveTo>
                    <a:cubicBezTo>
                      <a:pt x="68" y="58"/>
                      <a:pt x="58" y="68"/>
                      <a:pt x="47" y="71"/>
                    </a:cubicBezTo>
                    <a:cubicBezTo>
                      <a:pt x="47" y="71"/>
                      <a:pt x="47" y="72"/>
                      <a:pt x="47" y="73"/>
                    </a:cubicBezTo>
                    <a:cubicBezTo>
                      <a:pt x="47" y="73"/>
                      <a:pt x="47" y="73"/>
                      <a:pt x="47" y="74"/>
                    </a:cubicBezTo>
                    <a:cubicBezTo>
                      <a:pt x="60" y="71"/>
                      <a:pt x="70" y="60"/>
                      <a:pt x="74" y="47"/>
                    </a:cubicBezTo>
                    <a:cubicBezTo>
                      <a:pt x="73" y="47"/>
                      <a:pt x="73" y="47"/>
                      <a:pt x="72" y="47"/>
                    </a:cubicBezTo>
                    <a:cubicBezTo>
                      <a:pt x="72" y="47"/>
                      <a:pt x="71" y="47"/>
                      <a:pt x="71" y="47"/>
                    </a:cubicBezTo>
                    <a:close/>
                    <a:moveTo>
                      <a:pt x="7" y="47"/>
                    </a:moveTo>
                    <a:cubicBezTo>
                      <a:pt x="6" y="47"/>
                      <a:pt x="5" y="47"/>
                      <a:pt x="5" y="47"/>
                    </a:cubicBezTo>
                    <a:cubicBezTo>
                      <a:pt x="4" y="47"/>
                      <a:pt x="4" y="47"/>
                      <a:pt x="3" y="47"/>
                    </a:cubicBezTo>
                    <a:cubicBezTo>
                      <a:pt x="7" y="60"/>
                      <a:pt x="17" y="71"/>
                      <a:pt x="30" y="74"/>
                    </a:cubicBezTo>
                    <a:cubicBezTo>
                      <a:pt x="30" y="73"/>
                      <a:pt x="30" y="73"/>
                      <a:pt x="30" y="73"/>
                    </a:cubicBezTo>
                    <a:cubicBezTo>
                      <a:pt x="30" y="72"/>
                      <a:pt x="30" y="71"/>
                      <a:pt x="30" y="71"/>
                    </a:cubicBezTo>
                    <a:cubicBezTo>
                      <a:pt x="19" y="68"/>
                      <a:pt x="9" y="58"/>
                      <a:pt x="7" y="47"/>
                    </a:cubicBez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7" name="Freeform: Shape 22"/>
              <p:cNvSpPr>
                <a:spLocks/>
              </p:cNvSpPr>
              <p:nvPr/>
            </p:nvSpPr>
            <p:spPr bwMode="auto">
              <a:xfrm>
                <a:off x="7950031" y="5180796"/>
                <a:ext cx="498634" cy="495178"/>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accent4"/>
              </a:solidFill>
              <a:ln>
                <a:noFill/>
              </a:ln>
            </p:spPr>
            <p:txBody>
              <a:bodyPr anchor="ctr"/>
              <a:lstStyle/>
              <a:p>
                <a:pPr algn="ctr"/>
                <a:endParaRPr>
                  <a:latin typeface="+mn-lt"/>
                  <a:ea typeface="+mn-ea"/>
                  <a:cs typeface="+mn-ea"/>
                  <a:sym typeface="+mn-lt"/>
                </a:endParaRPr>
              </a:p>
            </p:txBody>
          </p:sp>
          <p:grpSp>
            <p:nvGrpSpPr>
              <p:cNvPr id="38" name="Group 23"/>
              <p:cNvGrpSpPr/>
              <p:nvPr/>
            </p:nvGrpSpPr>
            <p:grpSpPr>
              <a:xfrm>
                <a:off x="7957065" y="1628845"/>
                <a:ext cx="471871" cy="362798"/>
                <a:chOff x="2849564" y="3636963"/>
                <a:chExt cx="315912" cy="242888"/>
              </a:xfrm>
              <a:solidFill>
                <a:schemeClr val="accent3"/>
              </a:solidFill>
            </p:grpSpPr>
            <p:sp>
              <p:nvSpPr>
                <p:cNvPr id="40" name="Freeform: Shape 2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sp>
              <p:nvSpPr>
                <p:cNvPr id="41" name="Freeform: Shape 2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grpSp>
          <p:sp>
            <p:nvSpPr>
              <p:cNvPr id="39" name="Freeform: Shape 24"/>
              <p:cNvSpPr/>
              <p:nvPr/>
            </p:nvSpPr>
            <p:spPr>
              <a:xfrm>
                <a:off x="7952754" y="3994423"/>
                <a:ext cx="478284" cy="448409"/>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accent2"/>
              </a:solidFill>
              <a:ln w="12700" cap="flat">
                <a:noFill/>
                <a:miter lim="400000"/>
              </a:ln>
              <a:effectLst/>
            </p:spPr>
            <p:txBody>
              <a:bodyPr anchor="ctr"/>
              <a:lstStyle/>
              <a:p>
                <a:pPr algn="ctr"/>
                <a:endParaRPr>
                  <a:latin typeface="+mn-lt"/>
                  <a:ea typeface="+mn-ea"/>
                  <a:cs typeface="+mn-ea"/>
                  <a:sym typeface="+mn-lt"/>
                </a:endParaRPr>
              </a:p>
            </p:txBody>
          </p:sp>
        </p:grpSp>
        <p:sp>
          <p:nvSpPr>
            <p:cNvPr id="8" name="TextBox 47"/>
            <p:cNvSpPr txBox="1"/>
            <p:nvPr/>
          </p:nvSpPr>
          <p:spPr>
            <a:xfrm flipH="1">
              <a:off x="6663890" y="2081721"/>
              <a:ext cx="1940757" cy="390780"/>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网上的各类教程及开源代码</a:t>
              </a:r>
            </a:p>
          </p:txBody>
        </p:sp>
        <p:sp>
          <p:nvSpPr>
            <p:cNvPr id="9" name="TextBox 53"/>
            <p:cNvSpPr txBox="1"/>
            <p:nvPr/>
          </p:nvSpPr>
          <p:spPr>
            <a:xfrm flipH="1">
              <a:off x="6663890" y="2976795"/>
              <a:ext cx="1940757" cy="390780"/>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各位老师和学长的帮助</a:t>
              </a:r>
            </a:p>
          </p:txBody>
        </p:sp>
        <p:sp>
          <p:nvSpPr>
            <p:cNvPr id="10" name="TextBox 54"/>
            <p:cNvSpPr txBox="1"/>
            <p:nvPr/>
          </p:nvSpPr>
          <p:spPr>
            <a:xfrm flipH="1">
              <a:off x="6663890" y="3921900"/>
              <a:ext cx="1940757" cy="390780"/>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小组内良好的分工与合作</a:t>
              </a:r>
            </a:p>
          </p:txBody>
        </p:sp>
      </p:grpSp>
      <p:sp>
        <p:nvSpPr>
          <p:cNvPr id="47" name="Rectangle: Rounded Corners 5">
            <a:extLst>
              <a:ext uri="{FF2B5EF4-FFF2-40B4-BE49-F238E27FC236}">
                <a16:creationId xmlns="" xmlns:a16="http://schemas.microsoft.com/office/drawing/2014/main" id="{1E7FC1F0-2516-4822-882F-DA95FFFCDD59}"/>
              </a:ext>
            </a:extLst>
          </p:cNvPr>
          <p:cNvSpPr/>
          <p:nvPr/>
        </p:nvSpPr>
        <p:spPr>
          <a:xfrm>
            <a:off x="200662" y="2486041"/>
            <a:ext cx="1863207" cy="462926"/>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项目的依赖</a:t>
            </a:r>
          </a:p>
        </p:txBody>
      </p:sp>
      <p:grpSp>
        <p:nvGrpSpPr>
          <p:cNvPr id="48" name="组合 47">
            <a:extLst>
              <a:ext uri="{FF2B5EF4-FFF2-40B4-BE49-F238E27FC236}">
                <a16:creationId xmlns="" xmlns:a16="http://schemas.microsoft.com/office/drawing/2014/main" id="{8B9BDE2C-F501-4FFE-B00E-B428EDAF8B24}"/>
              </a:ext>
            </a:extLst>
          </p:cNvPr>
          <p:cNvGrpSpPr/>
          <p:nvPr/>
        </p:nvGrpSpPr>
        <p:grpSpPr>
          <a:xfrm>
            <a:off x="323528" y="0"/>
            <a:ext cx="3223759" cy="578162"/>
            <a:chOff x="323528" y="0"/>
            <a:chExt cx="3223759" cy="578162"/>
          </a:xfrm>
        </p:grpSpPr>
        <p:sp>
          <p:nvSpPr>
            <p:cNvPr id="49" name="TextBox 86">
              <a:extLst>
                <a:ext uri="{FF2B5EF4-FFF2-40B4-BE49-F238E27FC236}">
                  <a16:creationId xmlns="" xmlns:a16="http://schemas.microsoft.com/office/drawing/2014/main" id="{A95EF7C1-B71E-4284-BF81-D6D2F8C6371A}"/>
                </a:ext>
              </a:extLst>
            </p:cNvPr>
            <p:cNvSpPr txBox="1"/>
            <p:nvPr/>
          </p:nvSpPr>
          <p:spPr>
            <a:xfrm>
              <a:off x="576196" y="58248"/>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50" name="矩形 49">
              <a:extLst>
                <a:ext uri="{FF2B5EF4-FFF2-40B4-BE49-F238E27FC236}">
                  <a16:creationId xmlns="" xmlns:a16="http://schemas.microsoft.com/office/drawing/2014/main" id="{8D3F8762-B61B-480E-86BB-D7647F297B25}"/>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0411708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6"/>
          <p:cNvGrpSpPr/>
          <p:nvPr/>
        </p:nvGrpSpPr>
        <p:grpSpPr>
          <a:xfrm>
            <a:off x="3347691" y="1718155"/>
            <a:ext cx="2453525" cy="2138573"/>
            <a:chOff x="4463233" y="1047093"/>
            <a:chExt cx="3271367" cy="2851430"/>
          </a:xfrm>
        </p:grpSpPr>
        <p:sp>
          <p:nvSpPr>
            <p:cNvPr id="45" name="Freeform: Shape 27"/>
            <p:cNvSpPr>
              <a:spLocks/>
            </p:cNvSpPr>
            <p:nvPr/>
          </p:nvSpPr>
          <p:spPr bwMode="auto">
            <a:xfrm>
              <a:off x="7418351" y="2972240"/>
              <a:ext cx="254036" cy="176270"/>
            </a:xfrm>
            <a:custGeom>
              <a:avLst/>
              <a:gdLst>
                <a:gd name="T0" fmla="*/ 20 w 140"/>
                <a:gd name="T1" fmla="*/ 23 h 98"/>
                <a:gd name="T2" fmla="*/ 62 w 140"/>
                <a:gd name="T3" fmla="*/ 56 h 98"/>
                <a:gd name="T4" fmla="*/ 67 w 140"/>
                <a:gd name="T5" fmla="*/ 53 h 98"/>
                <a:gd name="T6" fmla="*/ 90 w 140"/>
                <a:gd name="T7" fmla="*/ 12 h 98"/>
                <a:gd name="T8" fmla="*/ 101 w 140"/>
                <a:gd name="T9" fmla="*/ 2 h 98"/>
                <a:gd name="T10" fmla="*/ 107 w 140"/>
                <a:gd name="T11" fmla="*/ 22 h 98"/>
                <a:gd name="T12" fmla="*/ 107 w 140"/>
                <a:gd name="T13" fmla="*/ 22 h 98"/>
                <a:gd name="T14" fmla="*/ 106 w 140"/>
                <a:gd name="T15" fmla="*/ 25 h 98"/>
                <a:gd name="T16" fmla="*/ 105 w 140"/>
                <a:gd name="T17" fmla="*/ 26 h 98"/>
                <a:gd name="T18" fmla="*/ 98 w 140"/>
                <a:gd name="T19" fmla="*/ 42 h 98"/>
                <a:gd name="T20" fmla="*/ 124 w 140"/>
                <a:gd name="T21" fmla="*/ 23 h 98"/>
                <a:gd name="T22" fmla="*/ 134 w 140"/>
                <a:gd name="T23" fmla="*/ 33 h 98"/>
                <a:gd name="T24" fmla="*/ 95 w 140"/>
                <a:gd name="T25" fmla="*/ 75 h 98"/>
                <a:gd name="T26" fmla="*/ 9 w 140"/>
                <a:gd name="T27" fmla="*/ 69 h 98"/>
                <a:gd name="T28" fmla="*/ 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20" y="23"/>
                  </a:moveTo>
                  <a:cubicBezTo>
                    <a:pt x="20" y="23"/>
                    <a:pt x="51" y="59"/>
                    <a:pt x="62" y="56"/>
                  </a:cubicBezTo>
                  <a:cubicBezTo>
                    <a:pt x="64" y="56"/>
                    <a:pt x="65" y="55"/>
                    <a:pt x="67" y="53"/>
                  </a:cubicBezTo>
                  <a:cubicBezTo>
                    <a:pt x="67" y="53"/>
                    <a:pt x="88" y="16"/>
                    <a:pt x="90" y="12"/>
                  </a:cubicBezTo>
                  <a:cubicBezTo>
                    <a:pt x="93" y="6"/>
                    <a:pt x="97" y="0"/>
                    <a:pt x="101" y="2"/>
                  </a:cubicBezTo>
                  <a:cubicBezTo>
                    <a:pt x="101" y="2"/>
                    <a:pt x="115" y="4"/>
                    <a:pt x="107" y="22"/>
                  </a:cubicBezTo>
                  <a:cubicBezTo>
                    <a:pt x="107" y="22"/>
                    <a:pt x="107" y="22"/>
                    <a:pt x="107" y="22"/>
                  </a:cubicBezTo>
                  <a:cubicBezTo>
                    <a:pt x="106" y="23"/>
                    <a:pt x="106" y="24"/>
                    <a:pt x="106" y="25"/>
                  </a:cubicBezTo>
                  <a:cubicBezTo>
                    <a:pt x="105" y="25"/>
                    <a:pt x="105" y="26"/>
                    <a:pt x="105" y="26"/>
                  </a:cubicBezTo>
                  <a:cubicBezTo>
                    <a:pt x="102" y="33"/>
                    <a:pt x="100" y="38"/>
                    <a:pt x="98" y="42"/>
                  </a:cubicBezTo>
                  <a:cubicBezTo>
                    <a:pt x="101" y="40"/>
                    <a:pt x="118" y="22"/>
                    <a:pt x="124" y="23"/>
                  </a:cubicBezTo>
                  <a:cubicBezTo>
                    <a:pt x="124" y="23"/>
                    <a:pt x="140" y="24"/>
                    <a:pt x="134" y="33"/>
                  </a:cubicBezTo>
                  <a:cubicBezTo>
                    <a:pt x="129" y="42"/>
                    <a:pt x="95" y="75"/>
                    <a:pt x="95" y="75"/>
                  </a:cubicBezTo>
                  <a:cubicBezTo>
                    <a:pt x="95" y="75"/>
                    <a:pt x="19" y="98"/>
                    <a:pt x="9" y="69"/>
                  </a:cubicBezTo>
                  <a:cubicBezTo>
                    <a:pt x="0" y="40"/>
                    <a:pt x="20" y="23"/>
                    <a:pt x="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28"/>
            <p:cNvSpPr>
              <a:spLocks/>
            </p:cNvSpPr>
            <p:nvPr/>
          </p:nvSpPr>
          <p:spPr bwMode="auto">
            <a:xfrm>
              <a:off x="7214431" y="2880648"/>
              <a:ext cx="520169" cy="338715"/>
            </a:xfrm>
            <a:custGeom>
              <a:avLst/>
              <a:gdLst>
                <a:gd name="T0" fmla="*/ 244 w 288"/>
                <a:gd name="T1" fmla="*/ 139 h 187"/>
                <a:gd name="T2" fmla="*/ 286 w 288"/>
                <a:gd name="T3" fmla="*/ 127 h 187"/>
                <a:gd name="T4" fmla="*/ 270 w 288"/>
                <a:gd name="T5" fmla="*/ 112 h 187"/>
                <a:gd name="T6" fmla="*/ 163 w 288"/>
                <a:gd name="T7" fmla="*/ 121 h 187"/>
                <a:gd name="T8" fmla="*/ 143 w 288"/>
                <a:gd name="T9" fmla="*/ 71 h 187"/>
                <a:gd name="T10" fmla="*/ 162 w 288"/>
                <a:gd name="T11" fmla="*/ 4 h 187"/>
                <a:gd name="T12" fmla="*/ 145 w 288"/>
                <a:gd name="T13" fmla="*/ 14 h 187"/>
                <a:gd name="T14" fmla="*/ 77 w 288"/>
                <a:gd name="T15" fmla="*/ 86 h 187"/>
                <a:gd name="T16" fmla="*/ 55 w 288"/>
                <a:gd name="T17" fmla="*/ 83 h 187"/>
                <a:gd name="T18" fmla="*/ 0 w 288"/>
                <a:gd name="T19" fmla="*/ 143 h 187"/>
                <a:gd name="T20" fmla="*/ 74 w 288"/>
                <a:gd name="T21" fmla="*/ 183 h 187"/>
                <a:gd name="T22" fmla="*/ 2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244" y="139"/>
                  </a:moveTo>
                  <a:cubicBezTo>
                    <a:pt x="286" y="127"/>
                    <a:pt x="286" y="127"/>
                    <a:pt x="286" y="127"/>
                  </a:cubicBezTo>
                  <a:cubicBezTo>
                    <a:pt x="286" y="127"/>
                    <a:pt x="288" y="111"/>
                    <a:pt x="270" y="112"/>
                  </a:cubicBezTo>
                  <a:cubicBezTo>
                    <a:pt x="251" y="114"/>
                    <a:pt x="172" y="127"/>
                    <a:pt x="163" y="121"/>
                  </a:cubicBezTo>
                  <a:cubicBezTo>
                    <a:pt x="154" y="116"/>
                    <a:pt x="133" y="89"/>
                    <a:pt x="143" y="71"/>
                  </a:cubicBezTo>
                  <a:cubicBezTo>
                    <a:pt x="154" y="52"/>
                    <a:pt x="183" y="21"/>
                    <a:pt x="162" y="4"/>
                  </a:cubicBezTo>
                  <a:cubicBezTo>
                    <a:pt x="162" y="4"/>
                    <a:pt x="154" y="0"/>
                    <a:pt x="145" y="14"/>
                  </a:cubicBezTo>
                  <a:cubicBezTo>
                    <a:pt x="136" y="29"/>
                    <a:pt x="90" y="85"/>
                    <a:pt x="77" y="86"/>
                  </a:cubicBezTo>
                  <a:cubicBezTo>
                    <a:pt x="64" y="87"/>
                    <a:pt x="55" y="83"/>
                    <a:pt x="55" y="83"/>
                  </a:cubicBezTo>
                  <a:cubicBezTo>
                    <a:pt x="0" y="143"/>
                    <a:pt x="0" y="143"/>
                    <a:pt x="0" y="143"/>
                  </a:cubicBezTo>
                  <a:cubicBezTo>
                    <a:pt x="0" y="143"/>
                    <a:pt x="40" y="187"/>
                    <a:pt x="74" y="183"/>
                  </a:cubicBezTo>
                  <a:cubicBezTo>
                    <a:pt x="107" y="179"/>
                    <a:pt x="244" y="139"/>
                    <a:pt x="2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29"/>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30"/>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Freeform: Shape 31"/>
            <p:cNvSpPr>
              <a:spLocks/>
            </p:cNvSpPr>
            <p:nvPr/>
          </p:nvSpPr>
          <p:spPr bwMode="auto">
            <a:xfrm>
              <a:off x="5944249" y="1753901"/>
              <a:ext cx="309336" cy="190095"/>
            </a:xfrm>
            <a:custGeom>
              <a:avLst/>
              <a:gdLst>
                <a:gd name="T0" fmla="*/ 0 w 179"/>
                <a:gd name="T1" fmla="*/ 0 h 110"/>
                <a:gd name="T2" fmla="*/ 0 w 179"/>
                <a:gd name="T3" fmla="*/ 79 h 110"/>
                <a:gd name="T4" fmla="*/ 49 w 179"/>
                <a:gd name="T5" fmla="*/ 110 h 110"/>
                <a:gd name="T6" fmla="*/ 179 w 179"/>
                <a:gd name="T7" fmla="*/ 30 h 110"/>
                <a:gd name="T8" fmla="*/ 179 w 179"/>
                <a:gd name="T9" fmla="*/ 0 h 110"/>
                <a:gd name="T10" fmla="*/ 0 w 179"/>
                <a:gd name="T11" fmla="*/ 0 h 110"/>
              </a:gdLst>
              <a:ahLst/>
              <a:cxnLst>
                <a:cxn ang="0">
                  <a:pos x="T0" y="T1"/>
                </a:cxn>
                <a:cxn ang="0">
                  <a:pos x="T2" y="T3"/>
                </a:cxn>
                <a:cxn ang="0">
                  <a:pos x="T4" y="T5"/>
                </a:cxn>
                <a:cxn ang="0">
                  <a:pos x="T6" y="T7"/>
                </a:cxn>
                <a:cxn ang="0">
                  <a:pos x="T8" y="T9"/>
                </a:cxn>
                <a:cxn ang="0">
                  <a:pos x="T10" y="T11"/>
                </a:cxn>
              </a:cxnLst>
              <a:rect l="0" t="0" r="r" b="b"/>
              <a:pathLst>
                <a:path w="179" h="110">
                  <a:moveTo>
                    <a:pt x="0" y="0"/>
                  </a:moveTo>
                  <a:lnTo>
                    <a:pt x="0" y="79"/>
                  </a:lnTo>
                  <a:lnTo>
                    <a:pt x="49" y="110"/>
                  </a:lnTo>
                  <a:lnTo>
                    <a:pt x="179" y="30"/>
                  </a:lnTo>
                  <a:lnTo>
                    <a:pt x="179" y="0"/>
                  </a:lnTo>
                  <a:lnTo>
                    <a:pt x="0" y="0"/>
                  </a:ln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Freeform: Shape 32"/>
            <p:cNvSpPr>
              <a:spLocks/>
            </p:cNvSpPr>
            <p:nvPr/>
          </p:nvSpPr>
          <p:spPr bwMode="auto">
            <a:xfrm>
              <a:off x="5790444" y="1140413"/>
              <a:ext cx="616945" cy="729275"/>
            </a:xfrm>
            <a:custGeom>
              <a:avLst/>
              <a:gdLst>
                <a:gd name="T0" fmla="*/ 320 w 340"/>
                <a:gd name="T1" fmla="*/ 172 h 403"/>
                <a:gd name="T2" fmla="*/ 303 w 340"/>
                <a:gd name="T3" fmla="*/ 174 h 403"/>
                <a:gd name="T4" fmla="*/ 170 w 340"/>
                <a:gd name="T5" fmla="*/ 0 h 403"/>
                <a:gd name="T6" fmla="*/ 37 w 340"/>
                <a:gd name="T7" fmla="*/ 174 h 403"/>
                <a:gd name="T8" fmla="*/ 20 w 340"/>
                <a:gd name="T9" fmla="*/ 172 h 403"/>
                <a:gd name="T10" fmla="*/ 49 w 340"/>
                <a:gd name="T11" fmla="*/ 266 h 403"/>
                <a:gd name="T12" fmla="*/ 93 w 340"/>
                <a:gd name="T13" fmla="*/ 359 h 403"/>
                <a:gd name="T14" fmla="*/ 170 w 340"/>
                <a:gd name="T15" fmla="*/ 403 h 403"/>
                <a:gd name="T16" fmla="*/ 249 w 340"/>
                <a:gd name="T17" fmla="*/ 353 h 403"/>
                <a:gd name="T18" fmla="*/ 291 w 340"/>
                <a:gd name="T19" fmla="*/ 266 h 403"/>
                <a:gd name="T20" fmla="*/ 320 w 340"/>
                <a:gd name="T21" fmla="*/ 17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403">
                  <a:moveTo>
                    <a:pt x="320" y="172"/>
                  </a:moveTo>
                  <a:cubicBezTo>
                    <a:pt x="320" y="172"/>
                    <a:pt x="309" y="158"/>
                    <a:pt x="303" y="174"/>
                  </a:cubicBezTo>
                  <a:cubicBezTo>
                    <a:pt x="303" y="174"/>
                    <a:pt x="340" y="0"/>
                    <a:pt x="170" y="0"/>
                  </a:cubicBezTo>
                  <a:cubicBezTo>
                    <a:pt x="0" y="0"/>
                    <a:pt x="37" y="174"/>
                    <a:pt x="37" y="174"/>
                  </a:cubicBezTo>
                  <a:cubicBezTo>
                    <a:pt x="31" y="158"/>
                    <a:pt x="20" y="172"/>
                    <a:pt x="20" y="172"/>
                  </a:cubicBezTo>
                  <a:cubicBezTo>
                    <a:pt x="10" y="259"/>
                    <a:pt x="49" y="266"/>
                    <a:pt x="49" y="266"/>
                  </a:cubicBezTo>
                  <a:cubicBezTo>
                    <a:pt x="49" y="266"/>
                    <a:pt x="49" y="314"/>
                    <a:pt x="93" y="359"/>
                  </a:cubicBezTo>
                  <a:cubicBezTo>
                    <a:pt x="137" y="403"/>
                    <a:pt x="170" y="403"/>
                    <a:pt x="170" y="403"/>
                  </a:cubicBezTo>
                  <a:cubicBezTo>
                    <a:pt x="170" y="403"/>
                    <a:pt x="205" y="397"/>
                    <a:pt x="249" y="353"/>
                  </a:cubicBezTo>
                  <a:cubicBezTo>
                    <a:pt x="293" y="309"/>
                    <a:pt x="291" y="266"/>
                    <a:pt x="291" y="266"/>
                  </a:cubicBezTo>
                  <a:cubicBezTo>
                    <a:pt x="291" y="266"/>
                    <a:pt x="330" y="259"/>
                    <a:pt x="320" y="17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Freeform: Shape 33"/>
            <p:cNvSpPr>
              <a:spLocks/>
            </p:cNvSpPr>
            <p:nvPr/>
          </p:nvSpPr>
          <p:spPr bwMode="auto">
            <a:xfrm>
              <a:off x="4613582" y="2398498"/>
              <a:ext cx="509801" cy="260950"/>
            </a:xfrm>
            <a:custGeom>
              <a:avLst/>
              <a:gdLst>
                <a:gd name="T0" fmla="*/ 110 w 282"/>
                <a:gd name="T1" fmla="*/ 1 h 144"/>
                <a:gd name="T2" fmla="*/ 179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3 w 282"/>
                <a:gd name="T15" fmla="*/ 102 h 144"/>
                <a:gd name="T16" fmla="*/ 1 w 282"/>
                <a:gd name="T17" fmla="*/ 10 h 144"/>
                <a:gd name="T18" fmla="*/ 4 w 282"/>
                <a:gd name="T19" fmla="*/ 1 h 144"/>
                <a:gd name="T20" fmla="*/ 34 w 282"/>
                <a:gd name="T21" fmla="*/ 16 h 144"/>
                <a:gd name="T22" fmla="*/ 80 w 282"/>
                <a:gd name="T23" fmla="*/ 62 h 144"/>
                <a:gd name="T24" fmla="*/ 35 w 282"/>
                <a:gd name="T25" fmla="*/ 10 h 144"/>
                <a:gd name="T26" fmla="*/ 35 w 282"/>
                <a:gd name="T27" fmla="*/ 1 h 144"/>
                <a:gd name="T28" fmla="*/ 66 w 282"/>
                <a:gd name="T29" fmla="*/ 15 h 144"/>
                <a:gd name="T30" fmla="*/ 146 w 282"/>
                <a:gd name="T31" fmla="*/ 67 h 144"/>
                <a:gd name="T32" fmla="*/ 162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9" y="21"/>
                  </a:cubicBezTo>
                  <a:cubicBezTo>
                    <a:pt x="193" y="23"/>
                    <a:pt x="223" y="27"/>
                    <a:pt x="239" y="46"/>
                  </a:cubicBezTo>
                  <a:cubicBezTo>
                    <a:pt x="256" y="64"/>
                    <a:pt x="250" y="63"/>
                    <a:pt x="256" y="68"/>
                  </a:cubicBezTo>
                  <a:cubicBezTo>
                    <a:pt x="262" y="72"/>
                    <a:pt x="282" y="88"/>
                    <a:pt x="282" y="88"/>
                  </a:cubicBezTo>
                  <a:cubicBezTo>
                    <a:pt x="223" y="144"/>
                    <a:pt x="223" y="144"/>
                    <a:pt x="223" y="144"/>
                  </a:cubicBezTo>
                  <a:cubicBezTo>
                    <a:pt x="223" y="144"/>
                    <a:pt x="203" y="131"/>
                    <a:pt x="196" y="129"/>
                  </a:cubicBezTo>
                  <a:cubicBezTo>
                    <a:pt x="189" y="127"/>
                    <a:pt x="91" y="108"/>
                    <a:pt x="83" y="102"/>
                  </a:cubicBezTo>
                  <a:cubicBezTo>
                    <a:pt x="75" y="97"/>
                    <a:pt x="2" y="13"/>
                    <a:pt x="1" y="10"/>
                  </a:cubicBezTo>
                  <a:cubicBezTo>
                    <a:pt x="0" y="7"/>
                    <a:pt x="1" y="2"/>
                    <a:pt x="4" y="1"/>
                  </a:cubicBezTo>
                  <a:cubicBezTo>
                    <a:pt x="7" y="1"/>
                    <a:pt x="20" y="0"/>
                    <a:pt x="34" y="16"/>
                  </a:cubicBezTo>
                  <a:cubicBezTo>
                    <a:pt x="47" y="32"/>
                    <a:pt x="80" y="62"/>
                    <a:pt x="80" y="62"/>
                  </a:cubicBezTo>
                  <a:cubicBezTo>
                    <a:pt x="35" y="10"/>
                    <a:pt x="35" y="10"/>
                    <a:pt x="35" y="10"/>
                  </a:cubicBezTo>
                  <a:cubicBezTo>
                    <a:pt x="35" y="10"/>
                    <a:pt x="34" y="1"/>
                    <a:pt x="35" y="1"/>
                  </a:cubicBezTo>
                  <a:cubicBezTo>
                    <a:pt x="37" y="1"/>
                    <a:pt x="51" y="0"/>
                    <a:pt x="66" y="15"/>
                  </a:cubicBezTo>
                  <a:cubicBezTo>
                    <a:pt x="82" y="30"/>
                    <a:pt x="113" y="70"/>
                    <a:pt x="146" y="67"/>
                  </a:cubicBezTo>
                  <a:cubicBezTo>
                    <a:pt x="179" y="63"/>
                    <a:pt x="162" y="45"/>
                    <a:pt x="162" y="45"/>
                  </a:cubicBezTo>
                  <a:cubicBezTo>
                    <a:pt x="162"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Freeform: Shape 34"/>
            <p:cNvSpPr>
              <a:spLocks/>
            </p:cNvSpPr>
            <p:nvPr/>
          </p:nvSpPr>
          <p:spPr bwMode="auto">
            <a:xfrm>
              <a:off x="4786396" y="1529243"/>
              <a:ext cx="153804" cy="255765"/>
            </a:xfrm>
            <a:custGeom>
              <a:avLst/>
              <a:gdLst>
                <a:gd name="T0" fmla="*/ 85 w 85"/>
                <a:gd name="T1" fmla="*/ 101 h 141"/>
                <a:gd name="T2" fmla="*/ 34 w 85"/>
                <a:gd name="T3" fmla="*/ 82 h 141"/>
                <a:gd name="T4" fmla="*/ 34 w 85"/>
                <a:gd name="T5" fmla="*/ 77 h 141"/>
                <a:gd name="T6" fmla="*/ 56 w 85"/>
                <a:gd name="T7" fmla="*/ 35 h 141"/>
                <a:gd name="T8" fmla="*/ 58 w 85"/>
                <a:gd name="T9" fmla="*/ 20 h 141"/>
                <a:gd name="T10" fmla="*/ 38 w 85"/>
                <a:gd name="T11" fmla="*/ 27 h 141"/>
                <a:gd name="T12" fmla="*/ 38 w 85"/>
                <a:gd name="T13" fmla="*/ 27 h 141"/>
                <a:gd name="T14" fmla="*/ 37 w 85"/>
                <a:gd name="T15" fmla="*/ 29 h 141"/>
                <a:gd name="T16" fmla="*/ 36 w 85"/>
                <a:gd name="T17" fmla="*/ 30 h 141"/>
                <a:gd name="T18" fmla="*/ 26 w 85"/>
                <a:gd name="T19" fmla="*/ 45 h 141"/>
                <a:gd name="T20" fmla="*/ 28 w 85"/>
                <a:gd name="T21" fmla="*/ 13 h 141"/>
                <a:gd name="T22" fmla="*/ 14 w 85"/>
                <a:gd name="T23" fmla="*/ 9 h 141"/>
                <a:gd name="T24" fmla="*/ 0 w 85"/>
                <a:gd name="T25" fmla="*/ 65 h 141"/>
                <a:gd name="T26" fmla="*/ 52 w 85"/>
                <a:gd name="T27" fmla="*/ 134 h 141"/>
                <a:gd name="T28" fmla="*/ 85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85" y="101"/>
                  </a:moveTo>
                  <a:cubicBezTo>
                    <a:pt x="85" y="101"/>
                    <a:pt x="38" y="93"/>
                    <a:pt x="34" y="82"/>
                  </a:cubicBezTo>
                  <a:cubicBezTo>
                    <a:pt x="34" y="81"/>
                    <a:pt x="33" y="79"/>
                    <a:pt x="34" y="77"/>
                  </a:cubicBezTo>
                  <a:cubicBezTo>
                    <a:pt x="34" y="77"/>
                    <a:pt x="53" y="39"/>
                    <a:pt x="56" y="35"/>
                  </a:cubicBezTo>
                  <a:cubicBezTo>
                    <a:pt x="60" y="30"/>
                    <a:pt x="62" y="23"/>
                    <a:pt x="58" y="20"/>
                  </a:cubicBezTo>
                  <a:cubicBezTo>
                    <a:pt x="58" y="20"/>
                    <a:pt x="50" y="10"/>
                    <a:pt x="38" y="27"/>
                  </a:cubicBezTo>
                  <a:cubicBezTo>
                    <a:pt x="38" y="27"/>
                    <a:pt x="38" y="27"/>
                    <a:pt x="38" y="27"/>
                  </a:cubicBezTo>
                  <a:cubicBezTo>
                    <a:pt x="38" y="27"/>
                    <a:pt x="37" y="28"/>
                    <a:pt x="37" y="29"/>
                  </a:cubicBezTo>
                  <a:cubicBezTo>
                    <a:pt x="37" y="29"/>
                    <a:pt x="36" y="30"/>
                    <a:pt x="36" y="30"/>
                  </a:cubicBezTo>
                  <a:cubicBezTo>
                    <a:pt x="32" y="36"/>
                    <a:pt x="29" y="41"/>
                    <a:pt x="26" y="45"/>
                  </a:cubicBezTo>
                  <a:cubicBezTo>
                    <a:pt x="27" y="41"/>
                    <a:pt x="32" y="17"/>
                    <a:pt x="28" y="13"/>
                  </a:cubicBezTo>
                  <a:cubicBezTo>
                    <a:pt x="28" y="13"/>
                    <a:pt x="19" y="0"/>
                    <a:pt x="14" y="9"/>
                  </a:cubicBezTo>
                  <a:cubicBezTo>
                    <a:pt x="10" y="19"/>
                    <a:pt x="0" y="65"/>
                    <a:pt x="0" y="65"/>
                  </a:cubicBezTo>
                  <a:cubicBezTo>
                    <a:pt x="0" y="65"/>
                    <a:pt x="22" y="141"/>
                    <a:pt x="52" y="134"/>
                  </a:cubicBezTo>
                  <a:cubicBezTo>
                    <a:pt x="81" y="126"/>
                    <a:pt x="85" y="101"/>
                    <a:pt x="85"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Freeform: Shape 35"/>
            <p:cNvSpPr>
              <a:spLocks/>
            </p:cNvSpPr>
            <p:nvPr/>
          </p:nvSpPr>
          <p:spPr bwMode="auto">
            <a:xfrm>
              <a:off x="4708629" y="1511962"/>
              <a:ext cx="323161" cy="470054"/>
            </a:xfrm>
            <a:custGeom>
              <a:avLst/>
              <a:gdLst>
                <a:gd name="T0" fmla="*/ 12 w 178"/>
                <a:gd name="T1" fmla="*/ 52 h 260"/>
                <a:gd name="T2" fmla="*/ 0 w 178"/>
                <a:gd name="T3" fmla="*/ 11 h 260"/>
                <a:gd name="T4" fmla="*/ 21 w 178"/>
                <a:gd name="T5" fmla="*/ 16 h 260"/>
                <a:gd name="T6" fmla="*/ 71 w 178"/>
                <a:gd name="T7" fmla="*/ 111 h 260"/>
                <a:gd name="T8" fmla="*/ 124 w 178"/>
                <a:gd name="T9" fmla="*/ 100 h 260"/>
                <a:gd name="T10" fmla="*/ 170 w 178"/>
                <a:gd name="T11" fmla="*/ 48 h 260"/>
                <a:gd name="T12" fmla="*/ 171 w 178"/>
                <a:gd name="T13" fmla="*/ 68 h 260"/>
                <a:gd name="T14" fmla="*/ 147 w 178"/>
                <a:gd name="T15" fmla="*/ 164 h 260"/>
                <a:gd name="T16" fmla="*/ 161 w 178"/>
                <a:gd name="T17" fmla="*/ 181 h 260"/>
                <a:gd name="T18" fmla="*/ 141 w 178"/>
                <a:gd name="T19" fmla="*/ 260 h 260"/>
                <a:gd name="T20" fmla="*/ 67 w 178"/>
                <a:gd name="T21" fmla="*/ 220 h 260"/>
                <a:gd name="T22" fmla="*/ 12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2" y="52"/>
                  </a:moveTo>
                  <a:cubicBezTo>
                    <a:pt x="0" y="11"/>
                    <a:pt x="0" y="11"/>
                    <a:pt x="0" y="11"/>
                  </a:cubicBezTo>
                  <a:cubicBezTo>
                    <a:pt x="0" y="11"/>
                    <a:pt x="12" y="0"/>
                    <a:pt x="21" y="16"/>
                  </a:cubicBezTo>
                  <a:cubicBezTo>
                    <a:pt x="30" y="32"/>
                    <a:pt x="62" y="107"/>
                    <a:pt x="71" y="111"/>
                  </a:cubicBezTo>
                  <a:cubicBezTo>
                    <a:pt x="81" y="116"/>
                    <a:pt x="114" y="119"/>
                    <a:pt x="124" y="100"/>
                  </a:cubicBezTo>
                  <a:cubicBezTo>
                    <a:pt x="134" y="81"/>
                    <a:pt x="145" y="40"/>
                    <a:pt x="170" y="48"/>
                  </a:cubicBezTo>
                  <a:cubicBezTo>
                    <a:pt x="170" y="48"/>
                    <a:pt x="178" y="53"/>
                    <a:pt x="171" y="68"/>
                  </a:cubicBezTo>
                  <a:cubicBezTo>
                    <a:pt x="163" y="83"/>
                    <a:pt x="141" y="153"/>
                    <a:pt x="147" y="164"/>
                  </a:cubicBezTo>
                  <a:cubicBezTo>
                    <a:pt x="153" y="175"/>
                    <a:pt x="161" y="181"/>
                    <a:pt x="161" y="181"/>
                  </a:cubicBezTo>
                  <a:cubicBezTo>
                    <a:pt x="141" y="260"/>
                    <a:pt x="141" y="260"/>
                    <a:pt x="141" y="260"/>
                  </a:cubicBezTo>
                  <a:cubicBezTo>
                    <a:pt x="141" y="260"/>
                    <a:pt x="82" y="250"/>
                    <a:pt x="67" y="220"/>
                  </a:cubicBezTo>
                  <a:cubicBezTo>
                    <a:pt x="52" y="189"/>
                    <a:pt x="12" y="52"/>
                    <a:pt x="12"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Freeform: Shape 36"/>
            <p:cNvSpPr>
              <a:spLocks/>
            </p:cNvSpPr>
            <p:nvPr/>
          </p:nvSpPr>
          <p:spPr bwMode="auto">
            <a:xfrm>
              <a:off x="7257635" y="1529243"/>
              <a:ext cx="153804" cy="255765"/>
            </a:xfrm>
            <a:custGeom>
              <a:avLst/>
              <a:gdLst>
                <a:gd name="T0" fmla="*/ 0 w 85"/>
                <a:gd name="T1" fmla="*/ 101 h 141"/>
                <a:gd name="T2" fmla="*/ 51 w 85"/>
                <a:gd name="T3" fmla="*/ 82 h 141"/>
                <a:gd name="T4" fmla="*/ 51 w 85"/>
                <a:gd name="T5" fmla="*/ 77 h 141"/>
                <a:gd name="T6" fmla="*/ 29 w 85"/>
                <a:gd name="T7" fmla="*/ 35 h 141"/>
                <a:gd name="T8" fmla="*/ 27 w 85"/>
                <a:gd name="T9" fmla="*/ 20 h 141"/>
                <a:gd name="T10" fmla="*/ 47 w 85"/>
                <a:gd name="T11" fmla="*/ 27 h 141"/>
                <a:gd name="T12" fmla="*/ 47 w 85"/>
                <a:gd name="T13" fmla="*/ 27 h 141"/>
                <a:gd name="T14" fmla="*/ 48 w 85"/>
                <a:gd name="T15" fmla="*/ 29 h 141"/>
                <a:gd name="T16" fmla="*/ 49 w 85"/>
                <a:gd name="T17" fmla="*/ 30 h 141"/>
                <a:gd name="T18" fmla="*/ 59 w 85"/>
                <a:gd name="T19" fmla="*/ 45 h 141"/>
                <a:gd name="T20" fmla="*/ 57 w 85"/>
                <a:gd name="T21" fmla="*/ 13 h 141"/>
                <a:gd name="T22" fmla="*/ 71 w 85"/>
                <a:gd name="T23" fmla="*/ 9 h 141"/>
                <a:gd name="T24" fmla="*/ 85 w 85"/>
                <a:gd name="T25" fmla="*/ 65 h 141"/>
                <a:gd name="T26" fmla="*/ 33 w 85"/>
                <a:gd name="T27" fmla="*/ 134 h 141"/>
                <a:gd name="T28" fmla="*/ 0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0" y="101"/>
                  </a:moveTo>
                  <a:cubicBezTo>
                    <a:pt x="0" y="101"/>
                    <a:pt x="47" y="93"/>
                    <a:pt x="51" y="82"/>
                  </a:cubicBezTo>
                  <a:cubicBezTo>
                    <a:pt x="51" y="81"/>
                    <a:pt x="52" y="79"/>
                    <a:pt x="51" y="77"/>
                  </a:cubicBezTo>
                  <a:cubicBezTo>
                    <a:pt x="51" y="77"/>
                    <a:pt x="32" y="39"/>
                    <a:pt x="29" y="35"/>
                  </a:cubicBezTo>
                  <a:cubicBezTo>
                    <a:pt x="25" y="30"/>
                    <a:pt x="23" y="23"/>
                    <a:pt x="27" y="20"/>
                  </a:cubicBezTo>
                  <a:cubicBezTo>
                    <a:pt x="27" y="20"/>
                    <a:pt x="36" y="10"/>
                    <a:pt x="47" y="27"/>
                  </a:cubicBezTo>
                  <a:cubicBezTo>
                    <a:pt x="47" y="27"/>
                    <a:pt x="47" y="27"/>
                    <a:pt x="47" y="27"/>
                  </a:cubicBezTo>
                  <a:cubicBezTo>
                    <a:pt x="47" y="27"/>
                    <a:pt x="48" y="28"/>
                    <a:pt x="48" y="29"/>
                  </a:cubicBezTo>
                  <a:cubicBezTo>
                    <a:pt x="48" y="29"/>
                    <a:pt x="49" y="30"/>
                    <a:pt x="49" y="30"/>
                  </a:cubicBezTo>
                  <a:cubicBezTo>
                    <a:pt x="53" y="36"/>
                    <a:pt x="56" y="41"/>
                    <a:pt x="59" y="45"/>
                  </a:cubicBezTo>
                  <a:cubicBezTo>
                    <a:pt x="58" y="41"/>
                    <a:pt x="53" y="17"/>
                    <a:pt x="57" y="13"/>
                  </a:cubicBezTo>
                  <a:cubicBezTo>
                    <a:pt x="57" y="13"/>
                    <a:pt x="66" y="0"/>
                    <a:pt x="71" y="9"/>
                  </a:cubicBezTo>
                  <a:cubicBezTo>
                    <a:pt x="75" y="19"/>
                    <a:pt x="85" y="65"/>
                    <a:pt x="85" y="65"/>
                  </a:cubicBezTo>
                  <a:cubicBezTo>
                    <a:pt x="85" y="65"/>
                    <a:pt x="63" y="141"/>
                    <a:pt x="33" y="134"/>
                  </a:cubicBezTo>
                  <a:cubicBezTo>
                    <a:pt x="4" y="126"/>
                    <a:pt x="0" y="101"/>
                    <a:pt x="0"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37"/>
            <p:cNvSpPr>
              <a:spLocks/>
            </p:cNvSpPr>
            <p:nvPr/>
          </p:nvSpPr>
          <p:spPr bwMode="auto">
            <a:xfrm>
              <a:off x="7167771" y="1511962"/>
              <a:ext cx="321434" cy="470054"/>
            </a:xfrm>
            <a:custGeom>
              <a:avLst/>
              <a:gdLst>
                <a:gd name="T0" fmla="*/ 166 w 178"/>
                <a:gd name="T1" fmla="*/ 52 h 260"/>
                <a:gd name="T2" fmla="*/ 178 w 178"/>
                <a:gd name="T3" fmla="*/ 11 h 260"/>
                <a:gd name="T4" fmla="*/ 157 w 178"/>
                <a:gd name="T5" fmla="*/ 16 h 260"/>
                <a:gd name="T6" fmla="*/ 107 w 178"/>
                <a:gd name="T7" fmla="*/ 111 h 260"/>
                <a:gd name="T8" fmla="*/ 54 w 178"/>
                <a:gd name="T9" fmla="*/ 100 h 260"/>
                <a:gd name="T10" fmla="*/ 8 w 178"/>
                <a:gd name="T11" fmla="*/ 48 h 260"/>
                <a:gd name="T12" fmla="*/ 7 w 178"/>
                <a:gd name="T13" fmla="*/ 68 h 260"/>
                <a:gd name="T14" fmla="*/ 31 w 178"/>
                <a:gd name="T15" fmla="*/ 164 h 260"/>
                <a:gd name="T16" fmla="*/ 17 w 178"/>
                <a:gd name="T17" fmla="*/ 181 h 260"/>
                <a:gd name="T18" fmla="*/ 37 w 178"/>
                <a:gd name="T19" fmla="*/ 260 h 260"/>
                <a:gd name="T20" fmla="*/ 111 w 178"/>
                <a:gd name="T21" fmla="*/ 220 h 260"/>
                <a:gd name="T22" fmla="*/ 166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66" y="52"/>
                  </a:moveTo>
                  <a:cubicBezTo>
                    <a:pt x="178" y="11"/>
                    <a:pt x="178" y="11"/>
                    <a:pt x="178" y="11"/>
                  </a:cubicBezTo>
                  <a:cubicBezTo>
                    <a:pt x="178" y="11"/>
                    <a:pt x="166" y="0"/>
                    <a:pt x="157" y="16"/>
                  </a:cubicBezTo>
                  <a:cubicBezTo>
                    <a:pt x="149" y="32"/>
                    <a:pt x="116" y="107"/>
                    <a:pt x="107" y="111"/>
                  </a:cubicBezTo>
                  <a:cubicBezTo>
                    <a:pt x="97" y="116"/>
                    <a:pt x="64" y="119"/>
                    <a:pt x="54" y="100"/>
                  </a:cubicBezTo>
                  <a:cubicBezTo>
                    <a:pt x="44" y="81"/>
                    <a:pt x="33" y="40"/>
                    <a:pt x="8" y="48"/>
                  </a:cubicBezTo>
                  <a:cubicBezTo>
                    <a:pt x="8" y="48"/>
                    <a:pt x="0" y="53"/>
                    <a:pt x="7" y="68"/>
                  </a:cubicBezTo>
                  <a:cubicBezTo>
                    <a:pt x="15" y="83"/>
                    <a:pt x="37" y="153"/>
                    <a:pt x="31" y="164"/>
                  </a:cubicBezTo>
                  <a:cubicBezTo>
                    <a:pt x="25" y="175"/>
                    <a:pt x="17" y="181"/>
                    <a:pt x="17" y="181"/>
                  </a:cubicBezTo>
                  <a:cubicBezTo>
                    <a:pt x="37" y="260"/>
                    <a:pt x="37" y="260"/>
                    <a:pt x="37" y="260"/>
                  </a:cubicBezTo>
                  <a:cubicBezTo>
                    <a:pt x="37" y="260"/>
                    <a:pt x="96" y="250"/>
                    <a:pt x="111" y="220"/>
                  </a:cubicBezTo>
                  <a:cubicBezTo>
                    <a:pt x="126" y="189"/>
                    <a:pt x="166" y="52"/>
                    <a:pt x="166"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Freeform: Shape 38"/>
            <p:cNvSpPr>
              <a:spLocks/>
            </p:cNvSpPr>
            <p:nvPr/>
          </p:nvSpPr>
          <p:spPr bwMode="auto">
            <a:xfrm>
              <a:off x="7167771" y="1836852"/>
              <a:ext cx="179726" cy="131339"/>
            </a:xfrm>
            <a:custGeom>
              <a:avLst/>
              <a:gdLst>
                <a:gd name="T0" fmla="*/ 0 w 104"/>
                <a:gd name="T1" fmla="*/ 17 h 76"/>
                <a:gd name="T2" fmla="*/ 17 w 104"/>
                <a:gd name="T3" fmla="*/ 0 h 76"/>
                <a:gd name="T4" fmla="*/ 104 w 104"/>
                <a:gd name="T5" fmla="*/ 56 h 76"/>
                <a:gd name="T6" fmla="*/ 81 w 104"/>
                <a:gd name="T7" fmla="*/ 76 h 76"/>
                <a:gd name="T8" fmla="*/ 0 w 104"/>
                <a:gd name="T9" fmla="*/ 17 h 76"/>
              </a:gdLst>
              <a:ahLst/>
              <a:cxnLst>
                <a:cxn ang="0">
                  <a:pos x="T0" y="T1"/>
                </a:cxn>
                <a:cxn ang="0">
                  <a:pos x="T2" y="T3"/>
                </a:cxn>
                <a:cxn ang="0">
                  <a:pos x="T4" y="T5"/>
                </a:cxn>
                <a:cxn ang="0">
                  <a:pos x="T6" y="T7"/>
                </a:cxn>
                <a:cxn ang="0">
                  <a:pos x="T8" y="T9"/>
                </a:cxn>
              </a:cxnLst>
              <a:rect l="0" t="0" r="r" b="b"/>
              <a:pathLst>
                <a:path w="104" h="76">
                  <a:moveTo>
                    <a:pt x="0" y="17"/>
                  </a:moveTo>
                  <a:lnTo>
                    <a:pt x="17" y="0"/>
                  </a:lnTo>
                  <a:lnTo>
                    <a:pt x="104" y="56"/>
                  </a:lnTo>
                  <a:lnTo>
                    <a:pt x="81" y="76"/>
                  </a:lnTo>
                  <a:lnTo>
                    <a:pt x="0"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Freeform: Shape 39"/>
            <p:cNvSpPr>
              <a:spLocks/>
            </p:cNvSpPr>
            <p:nvPr/>
          </p:nvSpPr>
          <p:spPr bwMode="auto">
            <a:xfrm>
              <a:off x="4850336" y="1836852"/>
              <a:ext cx="181454" cy="131339"/>
            </a:xfrm>
            <a:custGeom>
              <a:avLst/>
              <a:gdLst>
                <a:gd name="T0" fmla="*/ 105 w 105"/>
                <a:gd name="T1" fmla="*/ 17 h 76"/>
                <a:gd name="T2" fmla="*/ 87 w 105"/>
                <a:gd name="T3" fmla="*/ 0 h 76"/>
                <a:gd name="T4" fmla="*/ 0 w 105"/>
                <a:gd name="T5" fmla="*/ 56 h 76"/>
                <a:gd name="T6" fmla="*/ 23 w 105"/>
                <a:gd name="T7" fmla="*/ 76 h 76"/>
                <a:gd name="T8" fmla="*/ 105 w 105"/>
                <a:gd name="T9" fmla="*/ 17 h 76"/>
              </a:gdLst>
              <a:ahLst/>
              <a:cxnLst>
                <a:cxn ang="0">
                  <a:pos x="T0" y="T1"/>
                </a:cxn>
                <a:cxn ang="0">
                  <a:pos x="T2" y="T3"/>
                </a:cxn>
                <a:cxn ang="0">
                  <a:pos x="T4" y="T5"/>
                </a:cxn>
                <a:cxn ang="0">
                  <a:pos x="T6" y="T7"/>
                </a:cxn>
                <a:cxn ang="0">
                  <a:pos x="T8" y="T9"/>
                </a:cxn>
              </a:cxnLst>
              <a:rect l="0" t="0" r="r" b="b"/>
              <a:pathLst>
                <a:path w="105" h="76">
                  <a:moveTo>
                    <a:pt x="105" y="17"/>
                  </a:moveTo>
                  <a:lnTo>
                    <a:pt x="87" y="0"/>
                  </a:lnTo>
                  <a:lnTo>
                    <a:pt x="0" y="56"/>
                  </a:lnTo>
                  <a:lnTo>
                    <a:pt x="23" y="76"/>
                  </a:lnTo>
                  <a:lnTo>
                    <a:pt x="105"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Freeform: Shape 40"/>
            <p:cNvSpPr>
              <a:spLocks/>
            </p:cNvSpPr>
            <p:nvPr/>
          </p:nvSpPr>
          <p:spPr bwMode="auto">
            <a:xfrm>
              <a:off x="4853792" y="1848950"/>
              <a:ext cx="1100824" cy="489064"/>
            </a:xfrm>
            <a:custGeom>
              <a:avLst/>
              <a:gdLst>
                <a:gd name="T0" fmla="*/ 608 w 608"/>
                <a:gd name="T1" fmla="*/ 234 h 270"/>
                <a:gd name="T2" fmla="*/ 482 w 608"/>
                <a:gd name="T3" fmla="*/ 79 h 270"/>
                <a:gd name="T4" fmla="*/ 255 w 608"/>
                <a:gd name="T5" fmla="*/ 123 h 270"/>
                <a:gd name="T6" fmla="*/ 97 w 608"/>
                <a:gd name="T7" fmla="*/ 0 h 270"/>
                <a:gd name="T8" fmla="*/ 0 w 608"/>
                <a:gd name="T9" fmla="*/ 62 h 270"/>
                <a:gd name="T10" fmla="*/ 259 w 608"/>
                <a:gd name="T11" fmla="*/ 268 h 270"/>
                <a:gd name="T12" fmla="*/ 261 w 608"/>
                <a:gd name="T13" fmla="*/ 268 h 270"/>
                <a:gd name="T14" fmla="*/ 608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608" y="234"/>
                  </a:moveTo>
                  <a:cubicBezTo>
                    <a:pt x="482" y="79"/>
                    <a:pt x="482" y="79"/>
                    <a:pt x="482" y="79"/>
                  </a:cubicBezTo>
                  <a:cubicBezTo>
                    <a:pt x="255" y="123"/>
                    <a:pt x="255" y="123"/>
                    <a:pt x="255" y="123"/>
                  </a:cubicBezTo>
                  <a:cubicBezTo>
                    <a:pt x="97" y="0"/>
                    <a:pt x="97" y="0"/>
                    <a:pt x="97" y="0"/>
                  </a:cubicBezTo>
                  <a:cubicBezTo>
                    <a:pt x="0" y="62"/>
                    <a:pt x="0" y="62"/>
                    <a:pt x="0" y="62"/>
                  </a:cubicBezTo>
                  <a:cubicBezTo>
                    <a:pt x="0" y="62"/>
                    <a:pt x="220" y="270"/>
                    <a:pt x="259" y="268"/>
                  </a:cubicBezTo>
                  <a:cubicBezTo>
                    <a:pt x="260" y="268"/>
                    <a:pt x="261" y="268"/>
                    <a:pt x="261" y="268"/>
                  </a:cubicBezTo>
                  <a:lnTo>
                    <a:pt x="608"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Freeform: Shape 41"/>
            <p:cNvSpPr>
              <a:spLocks/>
            </p:cNvSpPr>
            <p:nvPr/>
          </p:nvSpPr>
          <p:spPr bwMode="auto">
            <a:xfrm>
              <a:off x="6243216" y="1848950"/>
              <a:ext cx="1100824" cy="489064"/>
            </a:xfrm>
            <a:custGeom>
              <a:avLst/>
              <a:gdLst>
                <a:gd name="T0" fmla="*/ 0 w 608"/>
                <a:gd name="T1" fmla="*/ 234 h 270"/>
                <a:gd name="T2" fmla="*/ 126 w 608"/>
                <a:gd name="T3" fmla="*/ 79 h 270"/>
                <a:gd name="T4" fmla="*/ 353 w 608"/>
                <a:gd name="T5" fmla="*/ 123 h 270"/>
                <a:gd name="T6" fmla="*/ 511 w 608"/>
                <a:gd name="T7" fmla="*/ 0 h 270"/>
                <a:gd name="T8" fmla="*/ 608 w 608"/>
                <a:gd name="T9" fmla="*/ 62 h 270"/>
                <a:gd name="T10" fmla="*/ 349 w 608"/>
                <a:gd name="T11" fmla="*/ 268 h 270"/>
                <a:gd name="T12" fmla="*/ 347 w 608"/>
                <a:gd name="T13" fmla="*/ 268 h 270"/>
                <a:gd name="T14" fmla="*/ 0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0" y="234"/>
                  </a:moveTo>
                  <a:cubicBezTo>
                    <a:pt x="126" y="79"/>
                    <a:pt x="126" y="79"/>
                    <a:pt x="126" y="79"/>
                  </a:cubicBezTo>
                  <a:cubicBezTo>
                    <a:pt x="353" y="123"/>
                    <a:pt x="353" y="123"/>
                    <a:pt x="353" y="123"/>
                  </a:cubicBezTo>
                  <a:cubicBezTo>
                    <a:pt x="511" y="0"/>
                    <a:pt x="511" y="0"/>
                    <a:pt x="511" y="0"/>
                  </a:cubicBezTo>
                  <a:cubicBezTo>
                    <a:pt x="608" y="62"/>
                    <a:pt x="608" y="62"/>
                    <a:pt x="608" y="62"/>
                  </a:cubicBezTo>
                  <a:cubicBezTo>
                    <a:pt x="608" y="62"/>
                    <a:pt x="388" y="270"/>
                    <a:pt x="349" y="268"/>
                  </a:cubicBezTo>
                  <a:cubicBezTo>
                    <a:pt x="348" y="268"/>
                    <a:pt x="347" y="268"/>
                    <a:pt x="347" y="268"/>
                  </a:cubicBezTo>
                  <a:lnTo>
                    <a:pt x="0"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Freeform: Shape 42"/>
            <p:cNvSpPr>
              <a:spLocks/>
            </p:cNvSpPr>
            <p:nvPr/>
          </p:nvSpPr>
          <p:spPr bwMode="auto">
            <a:xfrm>
              <a:off x="4525446" y="2972240"/>
              <a:ext cx="254036" cy="176270"/>
            </a:xfrm>
            <a:custGeom>
              <a:avLst/>
              <a:gdLst>
                <a:gd name="T0" fmla="*/ 120 w 140"/>
                <a:gd name="T1" fmla="*/ 23 h 98"/>
                <a:gd name="T2" fmla="*/ 78 w 140"/>
                <a:gd name="T3" fmla="*/ 56 h 98"/>
                <a:gd name="T4" fmla="*/ 73 w 140"/>
                <a:gd name="T5" fmla="*/ 53 h 98"/>
                <a:gd name="T6" fmla="*/ 50 w 140"/>
                <a:gd name="T7" fmla="*/ 12 h 98"/>
                <a:gd name="T8" fmla="*/ 39 w 140"/>
                <a:gd name="T9" fmla="*/ 2 h 98"/>
                <a:gd name="T10" fmla="*/ 33 w 140"/>
                <a:gd name="T11" fmla="*/ 22 h 98"/>
                <a:gd name="T12" fmla="*/ 33 w 140"/>
                <a:gd name="T13" fmla="*/ 22 h 98"/>
                <a:gd name="T14" fmla="*/ 34 w 140"/>
                <a:gd name="T15" fmla="*/ 25 h 98"/>
                <a:gd name="T16" fmla="*/ 35 w 140"/>
                <a:gd name="T17" fmla="*/ 26 h 98"/>
                <a:gd name="T18" fmla="*/ 42 w 140"/>
                <a:gd name="T19" fmla="*/ 42 h 98"/>
                <a:gd name="T20" fmla="*/ 16 w 140"/>
                <a:gd name="T21" fmla="*/ 23 h 98"/>
                <a:gd name="T22" fmla="*/ 6 w 140"/>
                <a:gd name="T23" fmla="*/ 33 h 98"/>
                <a:gd name="T24" fmla="*/ 45 w 140"/>
                <a:gd name="T25" fmla="*/ 75 h 98"/>
                <a:gd name="T26" fmla="*/ 131 w 140"/>
                <a:gd name="T27" fmla="*/ 69 h 98"/>
                <a:gd name="T28" fmla="*/ 1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120" y="23"/>
                  </a:moveTo>
                  <a:cubicBezTo>
                    <a:pt x="120" y="23"/>
                    <a:pt x="89" y="59"/>
                    <a:pt x="78" y="56"/>
                  </a:cubicBezTo>
                  <a:cubicBezTo>
                    <a:pt x="76" y="56"/>
                    <a:pt x="75" y="55"/>
                    <a:pt x="73" y="53"/>
                  </a:cubicBezTo>
                  <a:cubicBezTo>
                    <a:pt x="73" y="53"/>
                    <a:pt x="52" y="16"/>
                    <a:pt x="50" y="12"/>
                  </a:cubicBezTo>
                  <a:cubicBezTo>
                    <a:pt x="47" y="6"/>
                    <a:pt x="43" y="0"/>
                    <a:pt x="39" y="2"/>
                  </a:cubicBezTo>
                  <a:cubicBezTo>
                    <a:pt x="39" y="2"/>
                    <a:pt x="25" y="4"/>
                    <a:pt x="33" y="22"/>
                  </a:cubicBezTo>
                  <a:cubicBezTo>
                    <a:pt x="33" y="22"/>
                    <a:pt x="33" y="22"/>
                    <a:pt x="33" y="22"/>
                  </a:cubicBezTo>
                  <a:cubicBezTo>
                    <a:pt x="34" y="23"/>
                    <a:pt x="34" y="24"/>
                    <a:pt x="34" y="25"/>
                  </a:cubicBezTo>
                  <a:cubicBezTo>
                    <a:pt x="35" y="25"/>
                    <a:pt x="35" y="26"/>
                    <a:pt x="35" y="26"/>
                  </a:cubicBezTo>
                  <a:cubicBezTo>
                    <a:pt x="38" y="33"/>
                    <a:pt x="40" y="38"/>
                    <a:pt x="42" y="42"/>
                  </a:cubicBezTo>
                  <a:cubicBezTo>
                    <a:pt x="39" y="40"/>
                    <a:pt x="22" y="22"/>
                    <a:pt x="16" y="23"/>
                  </a:cubicBezTo>
                  <a:cubicBezTo>
                    <a:pt x="16" y="23"/>
                    <a:pt x="0" y="24"/>
                    <a:pt x="6" y="33"/>
                  </a:cubicBezTo>
                  <a:cubicBezTo>
                    <a:pt x="11" y="42"/>
                    <a:pt x="45" y="75"/>
                    <a:pt x="45" y="75"/>
                  </a:cubicBezTo>
                  <a:cubicBezTo>
                    <a:pt x="45" y="75"/>
                    <a:pt x="121" y="98"/>
                    <a:pt x="131" y="69"/>
                  </a:cubicBezTo>
                  <a:cubicBezTo>
                    <a:pt x="140" y="40"/>
                    <a:pt x="120" y="23"/>
                    <a:pt x="1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Freeform: Shape 43"/>
            <p:cNvSpPr>
              <a:spLocks/>
            </p:cNvSpPr>
            <p:nvPr/>
          </p:nvSpPr>
          <p:spPr bwMode="auto">
            <a:xfrm>
              <a:off x="4463233" y="2880648"/>
              <a:ext cx="520169" cy="338715"/>
            </a:xfrm>
            <a:custGeom>
              <a:avLst/>
              <a:gdLst>
                <a:gd name="T0" fmla="*/ 44 w 288"/>
                <a:gd name="T1" fmla="*/ 139 h 187"/>
                <a:gd name="T2" fmla="*/ 2 w 288"/>
                <a:gd name="T3" fmla="*/ 127 h 187"/>
                <a:gd name="T4" fmla="*/ 18 w 288"/>
                <a:gd name="T5" fmla="*/ 112 h 187"/>
                <a:gd name="T6" fmla="*/ 125 w 288"/>
                <a:gd name="T7" fmla="*/ 121 h 187"/>
                <a:gd name="T8" fmla="*/ 145 w 288"/>
                <a:gd name="T9" fmla="*/ 71 h 187"/>
                <a:gd name="T10" fmla="*/ 126 w 288"/>
                <a:gd name="T11" fmla="*/ 4 h 187"/>
                <a:gd name="T12" fmla="*/ 143 w 288"/>
                <a:gd name="T13" fmla="*/ 14 h 187"/>
                <a:gd name="T14" fmla="*/ 211 w 288"/>
                <a:gd name="T15" fmla="*/ 86 h 187"/>
                <a:gd name="T16" fmla="*/ 233 w 288"/>
                <a:gd name="T17" fmla="*/ 83 h 187"/>
                <a:gd name="T18" fmla="*/ 288 w 288"/>
                <a:gd name="T19" fmla="*/ 143 h 187"/>
                <a:gd name="T20" fmla="*/ 214 w 288"/>
                <a:gd name="T21" fmla="*/ 183 h 187"/>
                <a:gd name="T22" fmla="*/ 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44" y="139"/>
                  </a:moveTo>
                  <a:cubicBezTo>
                    <a:pt x="2" y="127"/>
                    <a:pt x="2" y="127"/>
                    <a:pt x="2" y="127"/>
                  </a:cubicBezTo>
                  <a:cubicBezTo>
                    <a:pt x="2" y="127"/>
                    <a:pt x="0" y="111"/>
                    <a:pt x="18" y="112"/>
                  </a:cubicBezTo>
                  <a:cubicBezTo>
                    <a:pt x="37" y="114"/>
                    <a:pt x="116" y="127"/>
                    <a:pt x="125" y="121"/>
                  </a:cubicBezTo>
                  <a:cubicBezTo>
                    <a:pt x="134" y="116"/>
                    <a:pt x="155" y="89"/>
                    <a:pt x="145" y="71"/>
                  </a:cubicBezTo>
                  <a:cubicBezTo>
                    <a:pt x="134" y="52"/>
                    <a:pt x="105" y="21"/>
                    <a:pt x="126" y="4"/>
                  </a:cubicBezTo>
                  <a:cubicBezTo>
                    <a:pt x="126" y="4"/>
                    <a:pt x="134" y="0"/>
                    <a:pt x="143" y="14"/>
                  </a:cubicBezTo>
                  <a:cubicBezTo>
                    <a:pt x="152" y="29"/>
                    <a:pt x="198" y="85"/>
                    <a:pt x="211" y="86"/>
                  </a:cubicBezTo>
                  <a:cubicBezTo>
                    <a:pt x="224" y="87"/>
                    <a:pt x="233" y="83"/>
                    <a:pt x="233" y="83"/>
                  </a:cubicBezTo>
                  <a:cubicBezTo>
                    <a:pt x="288" y="143"/>
                    <a:pt x="288" y="143"/>
                    <a:pt x="288" y="143"/>
                  </a:cubicBezTo>
                  <a:cubicBezTo>
                    <a:pt x="288" y="143"/>
                    <a:pt x="248" y="187"/>
                    <a:pt x="214" y="183"/>
                  </a:cubicBezTo>
                  <a:cubicBezTo>
                    <a:pt x="181" y="179"/>
                    <a:pt x="44" y="139"/>
                    <a:pt x="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Freeform: Shape 44"/>
            <p:cNvSpPr>
              <a:spLocks/>
            </p:cNvSpPr>
            <p:nvPr/>
          </p:nvSpPr>
          <p:spPr bwMode="auto">
            <a:xfrm>
              <a:off x="4881443" y="3018900"/>
              <a:ext cx="50115" cy="190095"/>
            </a:xfrm>
            <a:custGeom>
              <a:avLst/>
              <a:gdLst>
                <a:gd name="T0" fmla="*/ 24 w 29"/>
                <a:gd name="T1" fmla="*/ 0 h 110"/>
                <a:gd name="T2" fmla="*/ 0 w 29"/>
                <a:gd name="T3" fmla="*/ 7 h 110"/>
                <a:gd name="T4" fmla="*/ 0 w 29"/>
                <a:gd name="T5" fmla="*/ 110 h 110"/>
                <a:gd name="T6" fmla="*/ 29 w 29"/>
                <a:gd name="T7" fmla="*/ 101 h 110"/>
                <a:gd name="T8" fmla="*/ 24 w 29"/>
                <a:gd name="T9" fmla="*/ 0 h 110"/>
              </a:gdLst>
              <a:ahLst/>
              <a:cxnLst>
                <a:cxn ang="0">
                  <a:pos x="T0" y="T1"/>
                </a:cxn>
                <a:cxn ang="0">
                  <a:pos x="T2" y="T3"/>
                </a:cxn>
                <a:cxn ang="0">
                  <a:pos x="T4" y="T5"/>
                </a:cxn>
                <a:cxn ang="0">
                  <a:pos x="T6" y="T7"/>
                </a:cxn>
                <a:cxn ang="0">
                  <a:pos x="T8" y="T9"/>
                </a:cxn>
              </a:cxnLst>
              <a:rect l="0" t="0" r="r" b="b"/>
              <a:pathLst>
                <a:path w="29" h="110">
                  <a:moveTo>
                    <a:pt x="24" y="0"/>
                  </a:moveTo>
                  <a:lnTo>
                    <a:pt x="0" y="7"/>
                  </a:lnTo>
                  <a:lnTo>
                    <a:pt x="0" y="110"/>
                  </a:lnTo>
                  <a:lnTo>
                    <a:pt x="29" y="101"/>
                  </a:lnTo>
                  <a:lnTo>
                    <a:pt x="24"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3" name="Freeform: Shape 45"/>
            <p:cNvSpPr>
              <a:spLocks/>
            </p:cNvSpPr>
            <p:nvPr/>
          </p:nvSpPr>
          <p:spPr bwMode="auto">
            <a:xfrm>
              <a:off x="4905637" y="2529837"/>
              <a:ext cx="1024786" cy="689528"/>
            </a:xfrm>
            <a:custGeom>
              <a:avLst/>
              <a:gdLst>
                <a:gd name="T0" fmla="*/ 566 w 566"/>
                <a:gd name="T1" fmla="*/ 14 h 381"/>
                <a:gd name="T2" fmla="*/ 393 w 566"/>
                <a:gd name="T3" fmla="*/ 0 h 381"/>
                <a:gd name="T4" fmla="*/ 270 w 566"/>
                <a:gd name="T5" fmla="*/ 158 h 381"/>
                <a:gd name="T6" fmla="*/ 1 w 566"/>
                <a:gd name="T7" fmla="*/ 267 h 381"/>
                <a:gd name="T8" fmla="*/ 0 w 566"/>
                <a:gd name="T9" fmla="*/ 381 h 381"/>
                <a:gd name="T10" fmla="*/ 314 w 566"/>
                <a:gd name="T11" fmla="*/ 275 h 381"/>
                <a:gd name="T12" fmla="*/ 315 w 566"/>
                <a:gd name="T13" fmla="*/ 273 h 381"/>
                <a:gd name="T14" fmla="*/ 566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566" y="14"/>
                  </a:moveTo>
                  <a:cubicBezTo>
                    <a:pt x="393" y="0"/>
                    <a:pt x="393" y="0"/>
                    <a:pt x="393" y="0"/>
                  </a:cubicBezTo>
                  <a:cubicBezTo>
                    <a:pt x="270" y="158"/>
                    <a:pt x="270" y="158"/>
                    <a:pt x="270" y="158"/>
                  </a:cubicBezTo>
                  <a:cubicBezTo>
                    <a:pt x="1" y="267"/>
                    <a:pt x="1" y="267"/>
                    <a:pt x="1" y="267"/>
                  </a:cubicBezTo>
                  <a:cubicBezTo>
                    <a:pt x="0" y="381"/>
                    <a:pt x="0" y="381"/>
                    <a:pt x="0" y="381"/>
                  </a:cubicBezTo>
                  <a:cubicBezTo>
                    <a:pt x="0" y="381"/>
                    <a:pt x="294" y="309"/>
                    <a:pt x="314" y="275"/>
                  </a:cubicBezTo>
                  <a:cubicBezTo>
                    <a:pt x="314" y="274"/>
                    <a:pt x="315" y="274"/>
                    <a:pt x="315" y="273"/>
                  </a:cubicBezTo>
                  <a:lnTo>
                    <a:pt x="566"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4" name="Freeform: Shape 46"/>
            <p:cNvSpPr>
              <a:spLocks/>
            </p:cNvSpPr>
            <p:nvPr/>
          </p:nvSpPr>
          <p:spPr bwMode="auto">
            <a:xfrm>
              <a:off x="7266275" y="3018900"/>
              <a:ext cx="50115" cy="190095"/>
            </a:xfrm>
            <a:custGeom>
              <a:avLst/>
              <a:gdLst>
                <a:gd name="T0" fmla="*/ 5 w 29"/>
                <a:gd name="T1" fmla="*/ 0 h 110"/>
                <a:gd name="T2" fmla="*/ 29 w 29"/>
                <a:gd name="T3" fmla="*/ 7 h 110"/>
                <a:gd name="T4" fmla="*/ 29 w 29"/>
                <a:gd name="T5" fmla="*/ 110 h 110"/>
                <a:gd name="T6" fmla="*/ 0 w 29"/>
                <a:gd name="T7" fmla="*/ 101 h 110"/>
                <a:gd name="T8" fmla="*/ 5 w 29"/>
                <a:gd name="T9" fmla="*/ 0 h 110"/>
              </a:gdLst>
              <a:ahLst/>
              <a:cxnLst>
                <a:cxn ang="0">
                  <a:pos x="T0" y="T1"/>
                </a:cxn>
                <a:cxn ang="0">
                  <a:pos x="T2" y="T3"/>
                </a:cxn>
                <a:cxn ang="0">
                  <a:pos x="T4" y="T5"/>
                </a:cxn>
                <a:cxn ang="0">
                  <a:pos x="T6" y="T7"/>
                </a:cxn>
                <a:cxn ang="0">
                  <a:pos x="T8" y="T9"/>
                </a:cxn>
              </a:cxnLst>
              <a:rect l="0" t="0" r="r" b="b"/>
              <a:pathLst>
                <a:path w="29" h="110">
                  <a:moveTo>
                    <a:pt x="5" y="0"/>
                  </a:moveTo>
                  <a:lnTo>
                    <a:pt x="29" y="7"/>
                  </a:lnTo>
                  <a:lnTo>
                    <a:pt x="29" y="110"/>
                  </a:lnTo>
                  <a:lnTo>
                    <a:pt x="0" y="101"/>
                  </a:lnTo>
                  <a:lnTo>
                    <a:pt x="5"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5" name="Freeform: Shape 47"/>
            <p:cNvSpPr>
              <a:spLocks/>
            </p:cNvSpPr>
            <p:nvPr/>
          </p:nvSpPr>
          <p:spPr bwMode="auto">
            <a:xfrm>
              <a:off x="6267410" y="2529837"/>
              <a:ext cx="1024786" cy="689528"/>
            </a:xfrm>
            <a:custGeom>
              <a:avLst/>
              <a:gdLst>
                <a:gd name="T0" fmla="*/ 0 w 566"/>
                <a:gd name="T1" fmla="*/ 14 h 381"/>
                <a:gd name="T2" fmla="*/ 173 w 566"/>
                <a:gd name="T3" fmla="*/ 0 h 381"/>
                <a:gd name="T4" fmla="*/ 296 w 566"/>
                <a:gd name="T5" fmla="*/ 158 h 381"/>
                <a:gd name="T6" fmla="*/ 565 w 566"/>
                <a:gd name="T7" fmla="*/ 267 h 381"/>
                <a:gd name="T8" fmla="*/ 566 w 566"/>
                <a:gd name="T9" fmla="*/ 381 h 381"/>
                <a:gd name="T10" fmla="*/ 252 w 566"/>
                <a:gd name="T11" fmla="*/ 275 h 381"/>
                <a:gd name="T12" fmla="*/ 251 w 566"/>
                <a:gd name="T13" fmla="*/ 273 h 381"/>
                <a:gd name="T14" fmla="*/ 0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0" y="14"/>
                  </a:moveTo>
                  <a:cubicBezTo>
                    <a:pt x="173" y="0"/>
                    <a:pt x="173" y="0"/>
                    <a:pt x="173" y="0"/>
                  </a:cubicBezTo>
                  <a:cubicBezTo>
                    <a:pt x="296" y="158"/>
                    <a:pt x="296" y="158"/>
                    <a:pt x="296" y="158"/>
                  </a:cubicBezTo>
                  <a:cubicBezTo>
                    <a:pt x="565" y="267"/>
                    <a:pt x="565" y="267"/>
                    <a:pt x="565" y="267"/>
                  </a:cubicBezTo>
                  <a:cubicBezTo>
                    <a:pt x="566" y="381"/>
                    <a:pt x="566" y="381"/>
                    <a:pt x="566" y="381"/>
                  </a:cubicBezTo>
                  <a:cubicBezTo>
                    <a:pt x="566" y="381"/>
                    <a:pt x="272" y="309"/>
                    <a:pt x="252" y="275"/>
                  </a:cubicBezTo>
                  <a:cubicBezTo>
                    <a:pt x="252" y="274"/>
                    <a:pt x="251" y="274"/>
                    <a:pt x="251" y="273"/>
                  </a:cubicBezTo>
                  <a:lnTo>
                    <a:pt x="0"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6" name="Freeform: Shape 48"/>
            <p:cNvSpPr>
              <a:spLocks/>
            </p:cNvSpPr>
            <p:nvPr/>
          </p:nvSpPr>
          <p:spPr bwMode="auto">
            <a:xfrm>
              <a:off x="4606669" y="2398498"/>
              <a:ext cx="511529" cy="260950"/>
            </a:xfrm>
            <a:custGeom>
              <a:avLst/>
              <a:gdLst>
                <a:gd name="T0" fmla="*/ 110 w 282"/>
                <a:gd name="T1" fmla="*/ 1 h 144"/>
                <a:gd name="T2" fmla="*/ 178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2 w 282"/>
                <a:gd name="T15" fmla="*/ 102 h 144"/>
                <a:gd name="T16" fmla="*/ 1 w 282"/>
                <a:gd name="T17" fmla="*/ 10 h 144"/>
                <a:gd name="T18" fmla="*/ 3 w 282"/>
                <a:gd name="T19" fmla="*/ 1 h 144"/>
                <a:gd name="T20" fmla="*/ 33 w 282"/>
                <a:gd name="T21" fmla="*/ 16 h 144"/>
                <a:gd name="T22" fmla="*/ 79 w 282"/>
                <a:gd name="T23" fmla="*/ 62 h 144"/>
                <a:gd name="T24" fmla="*/ 35 w 282"/>
                <a:gd name="T25" fmla="*/ 10 h 144"/>
                <a:gd name="T26" fmla="*/ 35 w 282"/>
                <a:gd name="T27" fmla="*/ 1 h 144"/>
                <a:gd name="T28" fmla="*/ 66 w 282"/>
                <a:gd name="T29" fmla="*/ 15 h 144"/>
                <a:gd name="T30" fmla="*/ 146 w 282"/>
                <a:gd name="T31" fmla="*/ 67 h 144"/>
                <a:gd name="T32" fmla="*/ 161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8" y="21"/>
                  </a:cubicBezTo>
                  <a:cubicBezTo>
                    <a:pt x="192" y="23"/>
                    <a:pt x="223" y="27"/>
                    <a:pt x="239" y="46"/>
                  </a:cubicBezTo>
                  <a:cubicBezTo>
                    <a:pt x="256" y="64"/>
                    <a:pt x="250" y="63"/>
                    <a:pt x="256" y="68"/>
                  </a:cubicBezTo>
                  <a:cubicBezTo>
                    <a:pt x="262" y="72"/>
                    <a:pt x="282" y="88"/>
                    <a:pt x="282" y="88"/>
                  </a:cubicBezTo>
                  <a:cubicBezTo>
                    <a:pt x="223" y="144"/>
                    <a:pt x="223" y="144"/>
                    <a:pt x="223" y="144"/>
                  </a:cubicBezTo>
                  <a:cubicBezTo>
                    <a:pt x="223" y="144"/>
                    <a:pt x="202" y="131"/>
                    <a:pt x="196" y="129"/>
                  </a:cubicBezTo>
                  <a:cubicBezTo>
                    <a:pt x="189" y="127"/>
                    <a:pt x="90" y="108"/>
                    <a:pt x="82" y="102"/>
                  </a:cubicBezTo>
                  <a:cubicBezTo>
                    <a:pt x="75" y="97"/>
                    <a:pt x="2" y="13"/>
                    <a:pt x="1" y="10"/>
                  </a:cubicBezTo>
                  <a:cubicBezTo>
                    <a:pt x="0" y="7"/>
                    <a:pt x="0" y="2"/>
                    <a:pt x="3" y="1"/>
                  </a:cubicBezTo>
                  <a:cubicBezTo>
                    <a:pt x="7" y="1"/>
                    <a:pt x="20" y="0"/>
                    <a:pt x="33" y="16"/>
                  </a:cubicBezTo>
                  <a:cubicBezTo>
                    <a:pt x="47" y="32"/>
                    <a:pt x="79" y="62"/>
                    <a:pt x="79" y="62"/>
                  </a:cubicBezTo>
                  <a:cubicBezTo>
                    <a:pt x="35" y="10"/>
                    <a:pt x="35" y="10"/>
                    <a:pt x="35" y="10"/>
                  </a:cubicBezTo>
                  <a:cubicBezTo>
                    <a:pt x="35" y="10"/>
                    <a:pt x="33" y="1"/>
                    <a:pt x="35" y="1"/>
                  </a:cubicBezTo>
                  <a:cubicBezTo>
                    <a:pt x="37" y="1"/>
                    <a:pt x="50" y="0"/>
                    <a:pt x="66" y="15"/>
                  </a:cubicBezTo>
                  <a:cubicBezTo>
                    <a:pt x="82" y="30"/>
                    <a:pt x="113" y="70"/>
                    <a:pt x="146" y="67"/>
                  </a:cubicBezTo>
                  <a:cubicBezTo>
                    <a:pt x="179" y="63"/>
                    <a:pt x="161" y="45"/>
                    <a:pt x="161" y="45"/>
                  </a:cubicBezTo>
                  <a:cubicBezTo>
                    <a:pt x="161"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7" name="Freeform: Shape 49"/>
            <p:cNvSpPr>
              <a:spLocks/>
            </p:cNvSpPr>
            <p:nvPr/>
          </p:nvSpPr>
          <p:spPr bwMode="auto">
            <a:xfrm>
              <a:off x="7079636" y="2398498"/>
              <a:ext cx="511529" cy="260950"/>
            </a:xfrm>
            <a:custGeom>
              <a:avLst/>
              <a:gdLst>
                <a:gd name="T0" fmla="*/ 172 w 282"/>
                <a:gd name="T1" fmla="*/ 1 h 144"/>
                <a:gd name="T2" fmla="*/ 104 w 282"/>
                <a:gd name="T3" fmla="*/ 21 h 144"/>
                <a:gd name="T4" fmla="*/ 43 w 282"/>
                <a:gd name="T5" fmla="*/ 46 h 144"/>
                <a:gd name="T6" fmla="*/ 26 w 282"/>
                <a:gd name="T7" fmla="*/ 68 h 144"/>
                <a:gd name="T8" fmla="*/ 0 w 282"/>
                <a:gd name="T9" fmla="*/ 88 h 144"/>
                <a:gd name="T10" fmla="*/ 59 w 282"/>
                <a:gd name="T11" fmla="*/ 144 h 144"/>
                <a:gd name="T12" fmla="*/ 86 w 282"/>
                <a:gd name="T13" fmla="*/ 129 h 144"/>
                <a:gd name="T14" fmla="*/ 200 w 282"/>
                <a:gd name="T15" fmla="*/ 102 h 144"/>
                <a:gd name="T16" fmla="*/ 281 w 282"/>
                <a:gd name="T17" fmla="*/ 10 h 144"/>
                <a:gd name="T18" fmla="*/ 279 w 282"/>
                <a:gd name="T19" fmla="*/ 1 h 144"/>
                <a:gd name="T20" fmla="*/ 249 w 282"/>
                <a:gd name="T21" fmla="*/ 16 h 144"/>
                <a:gd name="T22" fmla="*/ 203 w 282"/>
                <a:gd name="T23" fmla="*/ 62 h 144"/>
                <a:gd name="T24" fmla="*/ 247 w 282"/>
                <a:gd name="T25" fmla="*/ 10 h 144"/>
                <a:gd name="T26" fmla="*/ 247 w 282"/>
                <a:gd name="T27" fmla="*/ 1 h 144"/>
                <a:gd name="T28" fmla="*/ 216 w 282"/>
                <a:gd name="T29" fmla="*/ 15 h 144"/>
                <a:gd name="T30" fmla="*/ 136 w 282"/>
                <a:gd name="T31" fmla="*/ 67 h 144"/>
                <a:gd name="T32" fmla="*/ 121 w 282"/>
                <a:gd name="T33" fmla="*/ 45 h 144"/>
                <a:gd name="T34" fmla="*/ 155 w 282"/>
                <a:gd name="T35" fmla="*/ 36 h 144"/>
                <a:gd name="T36" fmla="*/ 172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72" y="1"/>
                  </a:moveTo>
                  <a:cubicBezTo>
                    <a:pt x="172" y="1"/>
                    <a:pt x="117" y="19"/>
                    <a:pt x="104" y="21"/>
                  </a:cubicBezTo>
                  <a:cubicBezTo>
                    <a:pt x="90" y="23"/>
                    <a:pt x="59" y="27"/>
                    <a:pt x="43" y="46"/>
                  </a:cubicBezTo>
                  <a:cubicBezTo>
                    <a:pt x="26" y="64"/>
                    <a:pt x="32" y="63"/>
                    <a:pt x="26" y="68"/>
                  </a:cubicBezTo>
                  <a:cubicBezTo>
                    <a:pt x="20" y="72"/>
                    <a:pt x="0" y="88"/>
                    <a:pt x="0" y="88"/>
                  </a:cubicBezTo>
                  <a:cubicBezTo>
                    <a:pt x="59" y="144"/>
                    <a:pt x="59" y="144"/>
                    <a:pt x="59" y="144"/>
                  </a:cubicBezTo>
                  <a:cubicBezTo>
                    <a:pt x="59" y="144"/>
                    <a:pt x="80" y="131"/>
                    <a:pt x="86" y="129"/>
                  </a:cubicBezTo>
                  <a:cubicBezTo>
                    <a:pt x="93" y="127"/>
                    <a:pt x="192" y="108"/>
                    <a:pt x="200" y="102"/>
                  </a:cubicBezTo>
                  <a:cubicBezTo>
                    <a:pt x="207" y="97"/>
                    <a:pt x="280" y="13"/>
                    <a:pt x="281" y="10"/>
                  </a:cubicBezTo>
                  <a:cubicBezTo>
                    <a:pt x="282" y="7"/>
                    <a:pt x="282" y="2"/>
                    <a:pt x="279" y="1"/>
                  </a:cubicBezTo>
                  <a:cubicBezTo>
                    <a:pt x="275" y="1"/>
                    <a:pt x="262" y="0"/>
                    <a:pt x="249" y="16"/>
                  </a:cubicBezTo>
                  <a:cubicBezTo>
                    <a:pt x="235" y="32"/>
                    <a:pt x="203" y="62"/>
                    <a:pt x="203" y="62"/>
                  </a:cubicBezTo>
                  <a:cubicBezTo>
                    <a:pt x="247" y="10"/>
                    <a:pt x="247" y="10"/>
                    <a:pt x="247" y="10"/>
                  </a:cubicBezTo>
                  <a:cubicBezTo>
                    <a:pt x="247" y="10"/>
                    <a:pt x="249" y="1"/>
                    <a:pt x="247" y="1"/>
                  </a:cubicBezTo>
                  <a:cubicBezTo>
                    <a:pt x="245" y="1"/>
                    <a:pt x="232" y="0"/>
                    <a:pt x="216" y="15"/>
                  </a:cubicBezTo>
                  <a:cubicBezTo>
                    <a:pt x="200" y="30"/>
                    <a:pt x="169" y="70"/>
                    <a:pt x="136" y="67"/>
                  </a:cubicBezTo>
                  <a:cubicBezTo>
                    <a:pt x="103" y="63"/>
                    <a:pt x="121" y="45"/>
                    <a:pt x="121" y="45"/>
                  </a:cubicBezTo>
                  <a:cubicBezTo>
                    <a:pt x="121" y="45"/>
                    <a:pt x="148" y="36"/>
                    <a:pt x="155" y="36"/>
                  </a:cubicBezTo>
                  <a:cubicBezTo>
                    <a:pt x="162" y="36"/>
                    <a:pt x="181" y="20"/>
                    <a:pt x="172"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8" name="Freeform: Shape 50"/>
            <p:cNvSpPr>
              <a:spLocks/>
            </p:cNvSpPr>
            <p:nvPr/>
          </p:nvSpPr>
          <p:spPr bwMode="auto">
            <a:xfrm>
              <a:off x="7007054" y="2503914"/>
              <a:ext cx="207377" cy="222931"/>
            </a:xfrm>
            <a:custGeom>
              <a:avLst/>
              <a:gdLst>
                <a:gd name="T0" fmla="*/ 0 w 120"/>
                <a:gd name="T1" fmla="*/ 28 h 129"/>
                <a:gd name="T2" fmla="*/ 50 w 120"/>
                <a:gd name="T3" fmla="*/ 0 h 129"/>
                <a:gd name="T4" fmla="*/ 120 w 120"/>
                <a:gd name="T5" fmla="*/ 102 h 129"/>
                <a:gd name="T6" fmla="*/ 74 w 120"/>
                <a:gd name="T7" fmla="*/ 129 h 129"/>
                <a:gd name="T8" fmla="*/ 0 w 120"/>
                <a:gd name="T9" fmla="*/ 28 h 129"/>
              </a:gdLst>
              <a:ahLst/>
              <a:cxnLst>
                <a:cxn ang="0">
                  <a:pos x="T0" y="T1"/>
                </a:cxn>
                <a:cxn ang="0">
                  <a:pos x="T2" y="T3"/>
                </a:cxn>
                <a:cxn ang="0">
                  <a:pos x="T4" y="T5"/>
                </a:cxn>
                <a:cxn ang="0">
                  <a:pos x="T6" y="T7"/>
                </a:cxn>
                <a:cxn ang="0">
                  <a:pos x="T8" y="T9"/>
                </a:cxn>
              </a:cxnLst>
              <a:rect l="0" t="0" r="r" b="b"/>
              <a:pathLst>
                <a:path w="120" h="129">
                  <a:moveTo>
                    <a:pt x="0" y="28"/>
                  </a:moveTo>
                  <a:lnTo>
                    <a:pt x="50" y="0"/>
                  </a:lnTo>
                  <a:lnTo>
                    <a:pt x="120" y="102"/>
                  </a:lnTo>
                  <a:lnTo>
                    <a:pt x="74" y="129"/>
                  </a:lnTo>
                  <a:lnTo>
                    <a:pt x="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9" name="Freeform: Shape 51"/>
            <p:cNvSpPr>
              <a:spLocks/>
            </p:cNvSpPr>
            <p:nvPr/>
          </p:nvSpPr>
          <p:spPr bwMode="auto">
            <a:xfrm>
              <a:off x="4986860" y="2503914"/>
              <a:ext cx="207377" cy="222931"/>
            </a:xfrm>
            <a:custGeom>
              <a:avLst/>
              <a:gdLst>
                <a:gd name="T0" fmla="*/ 120 w 120"/>
                <a:gd name="T1" fmla="*/ 28 h 129"/>
                <a:gd name="T2" fmla="*/ 71 w 120"/>
                <a:gd name="T3" fmla="*/ 0 h 129"/>
                <a:gd name="T4" fmla="*/ 0 w 120"/>
                <a:gd name="T5" fmla="*/ 102 h 129"/>
                <a:gd name="T6" fmla="*/ 46 w 120"/>
                <a:gd name="T7" fmla="*/ 129 h 129"/>
                <a:gd name="T8" fmla="*/ 120 w 120"/>
                <a:gd name="T9" fmla="*/ 28 h 129"/>
              </a:gdLst>
              <a:ahLst/>
              <a:cxnLst>
                <a:cxn ang="0">
                  <a:pos x="T0" y="T1"/>
                </a:cxn>
                <a:cxn ang="0">
                  <a:pos x="T2" y="T3"/>
                </a:cxn>
                <a:cxn ang="0">
                  <a:pos x="T4" y="T5"/>
                </a:cxn>
                <a:cxn ang="0">
                  <a:pos x="T6" y="T7"/>
                </a:cxn>
                <a:cxn ang="0">
                  <a:pos x="T8" y="T9"/>
                </a:cxn>
              </a:cxnLst>
              <a:rect l="0" t="0" r="r" b="b"/>
              <a:pathLst>
                <a:path w="120" h="129">
                  <a:moveTo>
                    <a:pt x="120" y="28"/>
                  </a:moveTo>
                  <a:lnTo>
                    <a:pt x="71" y="0"/>
                  </a:lnTo>
                  <a:lnTo>
                    <a:pt x="0" y="102"/>
                  </a:lnTo>
                  <a:lnTo>
                    <a:pt x="46" y="129"/>
                  </a:lnTo>
                  <a:lnTo>
                    <a:pt x="12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0" name="Freeform: Shape 52"/>
            <p:cNvSpPr>
              <a:spLocks/>
            </p:cNvSpPr>
            <p:nvPr/>
          </p:nvSpPr>
          <p:spPr bwMode="auto">
            <a:xfrm>
              <a:off x="5031791" y="1890425"/>
              <a:ext cx="2139436" cy="1328940"/>
            </a:xfrm>
            <a:custGeom>
              <a:avLst/>
              <a:gdLst>
                <a:gd name="T0" fmla="*/ 1105 w 1182"/>
                <a:gd name="T1" fmla="*/ 339 h 734"/>
                <a:gd name="T2" fmla="*/ 1010 w 1182"/>
                <a:gd name="T3" fmla="*/ 393 h 734"/>
                <a:gd name="T4" fmla="*/ 881 w 1182"/>
                <a:gd name="T5" fmla="*/ 89 h 734"/>
                <a:gd name="T6" fmla="*/ 675 w 1182"/>
                <a:gd name="T7" fmla="*/ 0 h 734"/>
                <a:gd name="T8" fmla="*/ 590 w 1182"/>
                <a:gd name="T9" fmla="*/ 339 h 734"/>
                <a:gd name="T10" fmla="*/ 505 w 1182"/>
                <a:gd name="T11" fmla="*/ 0 h 734"/>
                <a:gd name="T12" fmla="*/ 292 w 1182"/>
                <a:gd name="T13" fmla="*/ 93 h 734"/>
                <a:gd name="T14" fmla="*/ 172 w 1182"/>
                <a:gd name="T15" fmla="*/ 393 h 734"/>
                <a:gd name="T16" fmla="*/ 77 w 1182"/>
                <a:gd name="T17" fmla="*/ 339 h 734"/>
                <a:gd name="T18" fmla="*/ 0 w 1182"/>
                <a:gd name="T19" fmla="*/ 461 h 734"/>
                <a:gd name="T20" fmla="*/ 184 w 1182"/>
                <a:gd name="T21" fmla="*/ 559 h 734"/>
                <a:gd name="T22" fmla="*/ 217 w 1182"/>
                <a:gd name="T23" fmla="*/ 540 h 734"/>
                <a:gd name="T24" fmla="*/ 353 w 1182"/>
                <a:gd name="T25" fmla="*/ 375 h 734"/>
                <a:gd name="T26" fmla="*/ 353 w 1182"/>
                <a:gd name="T27" fmla="*/ 734 h 734"/>
                <a:gd name="T28" fmla="*/ 590 w 1182"/>
                <a:gd name="T29" fmla="*/ 734 h 734"/>
                <a:gd name="T30" fmla="*/ 829 w 1182"/>
                <a:gd name="T31" fmla="*/ 734 h 734"/>
                <a:gd name="T32" fmla="*/ 829 w 1182"/>
                <a:gd name="T33" fmla="*/ 375 h 734"/>
                <a:gd name="T34" fmla="*/ 965 w 1182"/>
                <a:gd name="T35" fmla="*/ 540 h 734"/>
                <a:gd name="T36" fmla="*/ 998 w 1182"/>
                <a:gd name="T37" fmla="*/ 559 h 734"/>
                <a:gd name="T38" fmla="*/ 1182 w 1182"/>
                <a:gd name="T39" fmla="*/ 461 h 734"/>
                <a:gd name="T40" fmla="*/ 1105 w 1182"/>
                <a:gd name="T41" fmla="*/ 33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2" h="734">
                  <a:moveTo>
                    <a:pt x="1105" y="339"/>
                  </a:moveTo>
                  <a:cubicBezTo>
                    <a:pt x="1010" y="393"/>
                    <a:pt x="1010" y="393"/>
                    <a:pt x="1010" y="393"/>
                  </a:cubicBezTo>
                  <a:cubicBezTo>
                    <a:pt x="881" y="89"/>
                    <a:pt x="881" y="89"/>
                    <a:pt x="881" y="89"/>
                  </a:cubicBezTo>
                  <a:cubicBezTo>
                    <a:pt x="675" y="0"/>
                    <a:pt x="675" y="0"/>
                    <a:pt x="675" y="0"/>
                  </a:cubicBezTo>
                  <a:cubicBezTo>
                    <a:pt x="590" y="339"/>
                    <a:pt x="590" y="339"/>
                    <a:pt x="590" y="339"/>
                  </a:cubicBezTo>
                  <a:cubicBezTo>
                    <a:pt x="505" y="0"/>
                    <a:pt x="505" y="0"/>
                    <a:pt x="505" y="0"/>
                  </a:cubicBezTo>
                  <a:cubicBezTo>
                    <a:pt x="292" y="93"/>
                    <a:pt x="292" y="93"/>
                    <a:pt x="292" y="93"/>
                  </a:cubicBezTo>
                  <a:cubicBezTo>
                    <a:pt x="172" y="393"/>
                    <a:pt x="172" y="393"/>
                    <a:pt x="172" y="393"/>
                  </a:cubicBezTo>
                  <a:cubicBezTo>
                    <a:pt x="77" y="339"/>
                    <a:pt x="77" y="339"/>
                    <a:pt x="77" y="339"/>
                  </a:cubicBezTo>
                  <a:cubicBezTo>
                    <a:pt x="0" y="461"/>
                    <a:pt x="0" y="461"/>
                    <a:pt x="0" y="461"/>
                  </a:cubicBezTo>
                  <a:cubicBezTo>
                    <a:pt x="0" y="461"/>
                    <a:pt x="176" y="559"/>
                    <a:pt x="184" y="559"/>
                  </a:cubicBezTo>
                  <a:cubicBezTo>
                    <a:pt x="192" y="559"/>
                    <a:pt x="192" y="563"/>
                    <a:pt x="217" y="540"/>
                  </a:cubicBezTo>
                  <a:cubicBezTo>
                    <a:pt x="242" y="516"/>
                    <a:pt x="353" y="375"/>
                    <a:pt x="353" y="375"/>
                  </a:cubicBezTo>
                  <a:cubicBezTo>
                    <a:pt x="353" y="734"/>
                    <a:pt x="353" y="734"/>
                    <a:pt x="353" y="734"/>
                  </a:cubicBezTo>
                  <a:cubicBezTo>
                    <a:pt x="590" y="734"/>
                    <a:pt x="590" y="734"/>
                    <a:pt x="590" y="734"/>
                  </a:cubicBezTo>
                  <a:cubicBezTo>
                    <a:pt x="829" y="734"/>
                    <a:pt x="829" y="734"/>
                    <a:pt x="829" y="734"/>
                  </a:cubicBezTo>
                  <a:cubicBezTo>
                    <a:pt x="829" y="375"/>
                    <a:pt x="829" y="375"/>
                    <a:pt x="829" y="375"/>
                  </a:cubicBezTo>
                  <a:cubicBezTo>
                    <a:pt x="829" y="375"/>
                    <a:pt x="940" y="516"/>
                    <a:pt x="965" y="540"/>
                  </a:cubicBezTo>
                  <a:cubicBezTo>
                    <a:pt x="990" y="563"/>
                    <a:pt x="990" y="559"/>
                    <a:pt x="998" y="559"/>
                  </a:cubicBezTo>
                  <a:cubicBezTo>
                    <a:pt x="1006" y="559"/>
                    <a:pt x="1182" y="461"/>
                    <a:pt x="1182" y="461"/>
                  </a:cubicBezTo>
                  <a:cubicBezTo>
                    <a:pt x="1105" y="339"/>
                    <a:pt x="1105" y="339"/>
                    <a:pt x="1105" y="339"/>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1" name="Freeform: Shape 53"/>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2" name="Freeform: Shape 54"/>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3" name="Freeform: Shape 55"/>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4" name="Freeform: Shape 56"/>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5" name="Freeform: Shape 57"/>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6" name="Freeform: Shape 58"/>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7" name="Freeform: Shape 59"/>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8" name="Freeform: Shape 60"/>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9" name="Freeform: Shape 61"/>
            <p:cNvSpPr>
              <a:spLocks/>
            </p:cNvSpPr>
            <p:nvPr/>
          </p:nvSpPr>
          <p:spPr bwMode="auto">
            <a:xfrm>
              <a:off x="6035840" y="1976832"/>
              <a:ext cx="63941" cy="527083"/>
            </a:xfrm>
            <a:custGeom>
              <a:avLst/>
              <a:gdLst>
                <a:gd name="T0" fmla="*/ 37 w 37"/>
                <a:gd name="T1" fmla="*/ 305 h 305"/>
                <a:gd name="T2" fmla="*/ 32 w 37"/>
                <a:gd name="T3" fmla="*/ 60 h 305"/>
                <a:gd name="T4" fmla="*/ 32 w 37"/>
                <a:gd name="T5" fmla="*/ 0 h 305"/>
                <a:gd name="T6" fmla="*/ 0 w 37"/>
                <a:gd name="T7" fmla="*/ 16 h 305"/>
                <a:gd name="T8" fmla="*/ 20 w 37"/>
                <a:gd name="T9" fmla="*/ 43 h 305"/>
                <a:gd name="T10" fmla="*/ 5 w 37"/>
                <a:gd name="T11" fmla="*/ 185 h 305"/>
                <a:gd name="T12" fmla="*/ 37 w 37"/>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7" h="305">
                  <a:moveTo>
                    <a:pt x="37" y="305"/>
                  </a:moveTo>
                  <a:lnTo>
                    <a:pt x="32" y="60"/>
                  </a:lnTo>
                  <a:lnTo>
                    <a:pt x="32" y="0"/>
                  </a:lnTo>
                  <a:lnTo>
                    <a:pt x="0" y="16"/>
                  </a:lnTo>
                  <a:lnTo>
                    <a:pt x="20" y="43"/>
                  </a:lnTo>
                  <a:lnTo>
                    <a:pt x="5" y="185"/>
                  </a:lnTo>
                  <a:lnTo>
                    <a:pt x="37" y="30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0" name="Freeform: Shape 62"/>
            <p:cNvSpPr>
              <a:spLocks/>
            </p:cNvSpPr>
            <p:nvPr/>
          </p:nvSpPr>
          <p:spPr bwMode="auto">
            <a:xfrm>
              <a:off x="6091140" y="1976832"/>
              <a:ext cx="60484" cy="527083"/>
            </a:xfrm>
            <a:custGeom>
              <a:avLst/>
              <a:gdLst>
                <a:gd name="T0" fmla="*/ 5 w 35"/>
                <a:gd name="T1" fmla="*/ 305 h 305"/>
                <a:gd name="T2" fmla="*/ 0 w 35"/>
                <a:gd name="T3" fmla="*/ 60 h 305"/>
                <a:gd name="T4" fmla="*/ 0 w 35"/>
                <a:gd name="T5" fmla="*/ 0 h 305"/>
                <a:gd name="T6" fmla="*/ 32 w 35"/>
                <a:gd name="T7" fmla="*/ 16 h 305"/>
                <a:gd name="T8" fmla="*/ 12 w 35"/>
                <a:gd name="T9" fmla="*/ 43 h 305"/>
                <a:gd name="T10" fmla="*/ 35 w 35"/>
                <a:gd name="T11" fmla="*/ 190 h 305"/>
                <a:gd name="T12" fmla="*/ 5 w 35"/>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5" h="305">
                  <a:moveTo>
                    <a:pt x="5" y="305"/>
                  </a:moveTo>
                  <a:lnTo>
                    <a:pt x="0" y="60"/>
                  </a:lnTo>
                  <a:lnTo>
                    <a:pt x="0" y="0"/>
                  </a:lnTo>
                  <a:lnTo>
                    <a:pt x="32" y="16"/>
                  </a:lnTo>
                  <a:lnTo>
                    <a:pt x="12" y="43"/>
                  </a:lnTo>
                  <a:lnTo>
                    <a:pt x="35" y="190"/>
                  </a:lnTo>
                  <a:lnTo>
                    <a:pt x="5" y="305"/>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1" name="Freeform: Shape 63"/>
            <p:cNvSpPr>
              <a:spLocks/>
            </p:cNvSpPr>
            <p:nvPr/>
          </p:nvSpPr>
          <p:spPr bwMode="auto">
            <a:xfrm>
              <a:off x="6044481" y="1976832"/>
              <a:ext cx="55300" cy="527083"/>
            </a:xfrm>
            <a:custGeom>
              <a:avLst/>
              <a:gdLst>
                <a:gd name="T0" fmla="*/ 32 w 32"/>
                <a:gd name="T1" fmla="*/ 301 h 305"/>
                <a:gd name="T2" fmla="*/ 32 w 32"/>
                <a:gd name="T3" fmla="*/ 305 h 305"/>
                <a:gd name="T4" fmla="*/ 0 w 32"/>
                <a:gd name="T5" fmla="*/ 185 h 305"/>
                <a:gd name="T6" fmla="*/ 27 w 32"/>
                <a:gd name="T7" fmla="*/ 0 h 305"/>
                <a:gd name="T8" fmla="*/ 32 w 32"/>
                <a:gd name="T9" fmla="*/ 301 h 305"/>
              </a:gdLst>
              <a:ahLst/>
              <a:cxnLst>
                <a:cxn ang="0">
                  <a:pos x="T0" y="T1"/>
                </a:cxn>
                <a:cxn ang="0">
                  <a:pos x="T2" y="T3"/>
                </a:cxn>
                <a:cxn ang="0">
                  <a:pos x="T4" y="T5"/>
                </a:cxn>
                <a:cxn ang="0">
                  <a:pos x="T6" y="T7"/>
                </a:cxn>
                <a:cxn ang="0">
                  <a:pos x="T8" y="T9"/>
                </a:cxn>
              </a:cxnLst>
              <a:rect l="0" t="0" r="r" b="b"/>
              <a:pathLst>
                <a:path w="32" h="305">
                  <a:moveTo>
                    <a:pt x="32" y="301"/>
                  </a:moveTo>
                  <a:lnTo>
                    <a:pt x="32" y="305"/>
                  </a:lnTo>
                  <a:lnTo>
                    <a:pt x="0" y="185"/>
                  </a:lnTo>
                  <a:lnTo>
                    <a:pt x="27" y="0"/>
                  </a:lnTo>
                  <a:lnTo>
                    <a:pt x="32" y="30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2" name="Freeform: Shape 64"/>
            <p:cNvSpPr>
              <a:spLocks/>
            </p:cNvSpPr>
            <p:nvPr/>
          </p:nvSpPr>
          <p:spPr bwMode="auto">
            <a:xfrm>
              <a:off x="5792173" y="1881784"/>
              <a:ext cx="307609" cy="622130"/>
            </a:xfrm>
            <a:custGeom>
              <a:avLst/>
              <a:gdLst>
                <a:gd name="T0" fmla="*/ 88 w 178"/>
                <a:gd name="T1" fmla="*/ 0 h 360"/>
                <a:gd name="T2" fmla="*/ 0 w 178"/>
                <a:gd name="T3" fmla="*/ 40 h 360"/>
                <a:gd name="T4" fmla="*/ 54 w 178"/>
                <a:gd name="T5" fmla="*/ 96 h 360"/>
                <a:gd name="T6" fmla="*/ 29 w 178"/>
                <a:gd name="T7" fmla="*/ 143 h 360"/>
                <a:gd name="T8" fmla="*/ 178 w 178"/>
                <a:gd name="T9" fmla="*/ 360 h 360"/>
                <a:gd name="T10" fmla="*/ 88 w 178"/>
                <a:gd name="T11" fmla="*/ 0 h 360"/>
              </a:gdLst>
              <a:ahLst/>
              <a:cxnLst>
                <a:cxn ang="0">
                  <a:pos x="T0" y="T1"/>
                </a:cxn>
                <a:cxn ang="0">
                  <a:pos x="T2" y="T3"/>
                </a:cxn>
                <a:cxn ang="0">
                  <a:pos x="T4" y="T5"/>
                </a:cxn>
                <a:cxn ang="0">
                  <a:pos x="T6" y="T7"/>
                </a:cxn>
                <a:cxn ang="0">
                  <a:pos x="T8" y="T9"/>
                </a:cxn>
                <a:cxn ang="0">
                  <a:pos x="T10" y="T11"/>
                </a:cxn>
              </a:cxnLst>
              <a:rect l="0" t="0" r="r" b="b"/>
              <a:pathLst>
                <a:path w="178" h="360">
                  <a:moveTo>
                    <a:pt x="88" y="0"/>
                  </a:moveTo>
                  <a:lnTo>
                    <a:pt x="0" y="40"/>
                  </a:lnTo>
                  <a:lnTo>
                    <a:pt x="54" y="96"/>
                  </a:lnTo>
                  <a:lnTo>
                    <a:pt x="29" y="143"/>
                  </a:lnTo>
                  <a:lnTo>
                    <a:pt x="178" y="360"/>
                  </a:lnTo>
                  <a:lnTo>
                    <a:pt x="88" y="0"/>
                  </a:lnTo>
                  <a:close/>
                </a:path>
              </a:pathLst>
            </a:custGeom>
            <a:solidFill>
              <a:srgbClr val="6266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3" name="Freeform: Shape 65"/>
            <p:cNvSpPr>
              <a:spLocks/>
            </p:cNvSpPr>
            <p:nvPr/>
          </p:nvSpPr>
          <p:spPr bwMode="auto">
            <a:xfrm>
              <a:off x="6096325" y="1885240"/>
              <a:ext cx="305880" cy="618674"/>
            </a:xfrm>
            <a:custGeom>
              <a:avLst/>
              <a:gdLst>
                <a:gd name="T0" fmla="*/ 91 w 177"/>
                <a:gd name="T1" fmla="*/ 0 h 358"/>
                <a:gd name="T2" fmla="*/ 177 w 177"/>
                <a:gd name="T3" fmla="*/ 37 h 358"/>
                <a:gd name="T4" fmla="*/ 124 w 177"/>
                <a:gd name="T5" fmla="*/ 94 h 358"/>
                <a:gd name="T6" fmla="*/ 148 w 177"/>
                <a:gd name="T7" fmla="*/ 141 h 358"/>
                <a:gd name="T8" fmla="*/ 0 w 177"/>
                <a:gd name="T9" fmla="*/ 358 h 358"/>
                <a:gd name="T10" fmla="*/ 91 w 177"/>
                <a:gd name="T11" fmla="*/ 0 h 358"/>
              </a:gdLst>
              <a:ahLst/>
              <a:cxnLst>
                <a:cxn ang="0">
                  <a:pos x="T0" y="T1"/>
                </a:cxn>
                <a:cxn ang="0">
                  <a:pos x="T2" y="T3"/>
                </a:cxn>
                <a:cxn ang="0">
                  <a:pos x="T4" y="T5"/>
                </a:cxn>
                <a:cxn ang="0">
                  <a:pos x="T6" y="T7"/>
                </a:cxn>
                <a:cxn ang="0">
                  <a:pos x="T8" y="T9"/>
                </a:cxn>
                <a:cxn ang="0">
                  <a:pos x="T10" y="T11"/>
                </a:cxn>
              </a:cxnLst>
              <a:rect l="0" t="0" r="r" b="b"/>
              <a:pathLst>
                <a:path w="177" h="358">
                  <a:moveTo>
                    <a:pt x="91" y="0"/>
                  </a:moveTo>
                  <a:lnTo>
                    <a:pt x="177" y="37"/>
                  </a:lnTo>
                  <a:lnTo>
                    <a:pt x="124" y="94"/>
                  </a:lnTo>
                  <a:lnTo>
                    <a:pt x="148" y="141"/>
                  </a:lnTo>
                  <a:lnTo>
                    <a:pt x="0" y="358"/>
                  </a:lnTo>
                  <a:lnTo>
                    <a:pt x="91" y="0"/>
                  </a:lnTo>
                  <a:close/>
                </a:path>
              </a:pathLst>
            </a:custGeom>
            <a:solidFill>
              <a:srgbClr val="4C50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4" name="Rectangle 66"/>
            <p:cNvSpPr>
              <a:spLocks/>
            </p:cNvSpPr>
            <p:nvPr/>
          </p:nvSpPr>
          <p:spPr bwMode="auto">
            <a:xfrm>
              <a:off x="5747241"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5" name="Rectangle 67"/>
            <p:cNvSpPr>
              <a:spLocks/>
            </p:cNvSpPr>
            <p:nvPr/>
          </p:nvSpPr>
          <p:spPr bwMode="auto">
            <a:xfrm>
              <a:off x="6260498"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6" name="Freeform: Shape 68"/>
            <p:cNvSpPr>
              <a:spLocks/>
            </p:cNvSpPr>
            <p:nvPr/>
          </p:nvSpPr>
          <p:spPr bwMode="auto">
            <a:xfrm>
              <a:off x="5795629" y="1047093"/>
              <a:ext cx="616945" cy="494248"/>
            </a:xfrm>
            <a:custGeom>
              <a:avLst/>
              <a:gdLst>
                <a:gd name="T0" fmla="*/ 41 w 341"/>
                <a:gd name="T1" fmla="*/ 273 h 273"/>
                <a:gd name="T2" fmla="*/ 1 w 341"/>
                <a:gd name="T3" fmla="*/ 140 h 273"/>
                <a:gd name="T4" fmla="*/ 151 w 341"/>
                <a:gd name="T5" fmla="*/ 2 h 273"/>
                <a:gd name="T6" fmla="*/ 261 w 341"/>
                <a:gd name="T7" fmla="*/ 28 h 273"/>
                <a:gd name="T8" fmla="*/ 279 w 341"/>
                <a:gd name="T9" fmla="*/ 2 h 273"/>
                <a:gd name="T10" fmla="*/ 336 w 341"/>
                <a:gd name="T11" fmla="*/ 128 h 273"/>
                <a:gd name="T12" fmla="*/ 298 w 341"/>
                <a:gd name="T13" fmla="*/ 264 h 273"/>
                <a:gd name="T14" fmla="*/ 288 w 341"/>
                <a:gd name="T15" fmla="*/ 176 h 273"/>
                <a:gd name="T16" fmla="*/ 279 w 341"/>
                <a:gd name="T17" fmla="*/ 192 h 273"/>
                <a:gd name="T18" fmla="*/ 105 w 341"/>
                <a:gd name="T19" fmla="*/ 177 h 273"/>
                <a:gd name="T20" fmla="*/ 43 w 341"/>
                <a:gd name="T21" fmla="*/ 188 h 273"/>
                <a:gd name="T22" fmla="*/ 41 w 341"/>
                <a:gd name="T2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1" h="273">
                  <a:moveTo>
                    <a:pt x="41" y="273"/>
                  </a:moveTo>
                  <a:cubicBezTo>
                    <a:pt x="41" y="273"/>
                    <a:pt x="2" y="263"/>
                    <a:pt x="1" y="140"/>
                  </a:cubicBezTo>
                  <a:cubicBezTo>
                    <a:pt x="0" y="18"/>
                    <a:pt x="134" y="0"/>
                    <a:pt x="151" y="2"/>
                  </a:cubicBezTo>
                  <a:cubicBezTo>
                    <a:pt x="167" y="5"/>
                    <a:pt x="252" y="38"/>
                    <a:pt x="261" y="28"/>
                  </a:cubicBezTo>
                  <a:cubicBezTo>
                    <a:pt x="270" y="17"/>
                    <a:pt x="279" y="2"/>
                    <a:pt x="279" y="2"/>
                  </a:cubicBezTo>
                  <a:cubicBezTo>
                    <a:pt x="279" y="2"/>
                    <a:pt x="341" y="29"/>
                    <a:pt x="336" y="128"/>
                  </a:cubicBezTo>
                  <a:cubicBezTo>
                    <a:pt x="331" y="228"/>
                    <a:pt x="298" y="264"/>
                    <a:pt x="298" y="264"/>
                  </a:cubicBezTo>
                  <a:cubicBezTo>
                    <a:pt x="288" y="176"/>
                    <a:pt x="288" y="176"/>
                    <a:pt x="288" y="176"/>
                  </a:cubicBezTo>
                  <a:cubicBezTo>
                    <a:pt x="288" y="176"/>
                    <a:pt x="287" y="192"/>
                    <a:pt x="279" y="192"/>
                  </a:cubicBezTo>
                  <a:cubicBezTo>
                    <a:pt x="272" y="192"/>
                    <a:pt x="162" y="203"/>
                    <a:pt x="105" y="177"/>
                  </a:cubicBezTo>
                  <a:cubicBezTo>
                    <a:pt x="49" y="152"/>
                    <a:pt x="43" y="188"/>
                    <a:pt x="43" y="188"/>
                  </a:cubicBezTo>
                  <a:cubicBezTo>
                    <a:pt x="43" y="188"/>
                    <a:pt x="27" y="254"/>
                    <a:pt x="41" y="27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7" name="Freeform: Shape 69"/>
            <p:cNvSpPr>
              <a:spLocks/>
            </p:cNvSpPr>
            <p:nvPr/>
          </p:nvSpPr>
          <p:spPr bwMode="auto">
            <a:xfrm>
              <a:off x="5672930" y="3153694"/>
              <a:ext cx="858885" cy="217746"/>
            </a:xfrm>
            <a:custGeom>
              <a:avLst/>
              <a:gdLst>
                <a:gd name="T0" fmla="*/ 0 w 497"/>
                <a:gd name="T1" fmla="*/ 0 h 126"/>
                <a:gd name="T2" fmla="*/ 497 w 497"/>
                <a:gd name="T3" fmla="*/ 0 h 126"/>
                <a:gd name="T4" fmla="*/ 497 w 497"/>
                <a:gd name="T5" fmla="*/ 72 h 126"/>
                <a:gd name="T6" fmla="*/ 242 w 497"/>
                <a:gd name="T7" fmla="*/ 126 h 126"/>
                <a:gd name="T8" fmla="*/ 0 w 497"/>
                <a:gd name="T9" fmla="*/ 77 h 126"/>
                <a:gd name="T10" fmla="*/ 0 w 497"/>
                <a:gd name="T11" fmla="*/ 0 h 126"/>
              </a:gdLst>
              <a:ahLst/>
              <a:cxnLst>
                <a:cxn ang="0">
                  <a:pos x="T0" y="T1"/>
                </a:cxn>
                <a:cxn ang="0">
                  <a:pos x="T2" y="T3"/>
                </a:cxn>
                <a:cxn ang="0">
                  <a:pos x="T4" y="T5"/>
                </a:cxn>
                <a:cxn ang="0">
                  <a:pos x="T6" y="T7"/>
                </a:cxn>
                <a:cxn ang="0">
                  <a:pos x="T8" y="T9"/>
                </a:cxn>
                <a:cxn ang="0">
                  <a:pos x="T10" y="T11"/>
                </a:cxn>
              </a:cxnLst>
              <a:rect l="0" t="0" r="r" b="b"/>
              <a:pathLst>
                <a:path w="497" h="126">
                  <a:moveTo>
                    <a:pt x="0" y="0"/>
                  </a:moveTo>
                  <a:lnTo>
                    <a:pt x="497" y="0"/>
                  </a:lnTo>
                  <a:lnTo>
                    <a:pt x="497" y="72"/>
                  </a:lnTo>
                  <a:lnTo>
                    <a:pt x="242" y="126"/>
                  </a:lnTo>
                  <a:lnTo>
                    <a:pt x="0" y="77"/>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8" name="Freeform: Shape 70"/>
            <p:cNvSpPr>
              <a:spLocks/>
            </p:cNvSpPr>
            <p:nvPr/>
          </p:nvSpPr>
          <p:spPr bwMode="auto">
            <a:xfrm>
              <a:off x="5714406" y="3017172"/>
              <a:ext cx="1323755" cy="774206"/>
            </a:xfrm>
            <a:custGeom>
              <a:avLst/>
              <a:gdLst>
                <a:gd name="T0" fmla="*/ 73 w 731"/>
                <a:gd name="T1" fmla="*/ 423 h 428"/>
                <a:gd name="T2" fmla="*/ 703 w 731"/>
                <a:gd name="T3" fmla="*/ 175 h 428"/>
                <a:gd name="T4" fmla="*/ 723 w 731"/>
                <a:gd name="T5" fmla="*/ 126 h 428"/>
                <a:gd name="T6" fmla="*/ 678 w 731"/>
                <a:gd name="T7" fmla="*/ 23 h 428"/>
                <a:gd name="T8" fmla="*/ 632 w 731"/>
                <a:gd name="T9" fmla="*/ 9 h 428"/>
                <a:gd name="T10" fmla="*/ 29 w 731"/>
                <a:gd name="T11" fmla="*/ 251 h 428"/>
                <a:gd name="T12" fmla="*/ 5 w 731"/>
                <a:gd name="T13" fmla="*/ 292 h 428"/>
                <a:gd name="T14" fmla="*/ 32 w 731"/>
                <a:gd name="T15" fmla="*/ 399 h 428"/>
                <a:gd name="T16" fmla="*/ 73 w 731"/>
                <a:gd name="T17" fmla="*/ 42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428">
                  <a:moveTo>
                    <a:pt x="73" y="423"/>
                  </a:moveTo>
                  <a:cubicBezTo>
                    <a:pt x="285" y="365"/>
                    <a:pt x="496" y="282"/>
                    <a:pt x="703" y="175"/>
                  </a:cubicBezTo>
                  <a:cubicBezTo>
                    <a:pt x="722" y="165"/>
                    <a:pt x="731" y="143"/>
                    <a:pt x="723" y="126"/>
                  </a:cubicBezTo>
                  <a:cubicBezTo>
                    <a:pt x="708" y="91"/>
                    <a:pt x="693" y="57"/>
                    <a:pt x="678" y="23"/>
                  </a:cubicBezTo>
                  <a:cubicBezTo>
                    <a:pt x="670" y="6"/>
                    <a:pt x="649" y="0"/>
                    <a:pt x="632" y="9"/>
                  </a:cubicBezTo>
                  <a:cubicBezTo>
                    <a:pt x="433" y="114"/>
                    <a:pt x="231" y="194"/>
                    <a:pt x="29" y="251"/>
                  </a:cubicBezTo>
                  <a:cubicBezTo>
                    <a:pt x="11" y="256"/>
                    <a:pt x="0" y="274"/>
                    <a:pt x="5" y="292"/>
                  </a:cubicBezTo>
                  <a:cubicBezTo>
                    <a:pt x="14" y="328"/>
                    <a:pt x="23" y="363"/>
                    <a:pt x="32" y="399"/>
                  </a:cubicBezTo>
                  <a:cubicBezTo>
                    <a:pt x="36" y="417"/>
                    <a:pt x="54" y="428"/>
                    <a:pt x="73" y="42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9" name="Freeform: Shape 71"/>
            <p:cNvSpPr>
              <a:spLocks/>
            </p:cNvSpPr>
            <p:nvPr/>
          </p:nvSpPr>
          <p:spPr bwMode="auto">
            <a:xfrm>
              <a:off x="5648737" y="3504507"/>
              <a:ext cx="226386" cy="317978"/>
            </a:xfrm>
            <a:custGeom>
              <a:avLst/>
              <a:gdLst>
                <a:gd name="T0" fmla="*/ 102 w 125"/>
                <a:gd name="T1" fmla="*/ 73 h 176"/>
                <a:gd name="T2" fmla="*/ 43 w 125"/>
                <a:gd name="T3" fmla="*/ 5 h 176"/>
                <a:gd name="T4" fmla="*/ 0 w 125"/>
                <a:gd name="T5" fmla="*/ 18 h 176"/>
                <a:gd name="T6" fmla="*/ 24 w 125"/>
                <a:gd name="T7" fmla="*/ 97 h 176"/>
                <a:gd name="T8" fmla="*/ 49 w 125"/>
                <a:gd name="T9" fmla="*/ 176 h 176"/>
                <a:gd name="T10" fmla="*/ 92 w 125"/>
                <a:gd name="T11" fmla="*/ 163 h 176"/>
                <a:gd name="T12" fmla="*/ 102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102" y="73"/>
                  </a:moveTo>
                  <a:cubicBezTo>
                    <a:pt x="80" y="0"/>
                    <a:pt x="43" y="5"/>
                    <a:pt x="43" y="5"/>
                  </a:cubicBezTo>
                  <a:cubicBezTo>
                    <a:pt x="0" y="18"/>
                    <a:pt x="0" y="18"/>
                    <a:pt x="0" y="18"/>
                  </a:cubicBezTo>
                  <a:cubicBezTo>
                    <a:pt x="24" y="97"/>
                    <a:pt x="24" y="97"/>
                    <a:pt x="24" y="97"/>
                  </a:cubicBezTo>
                  <a:cubicBezTo>
                    <a:pt x="49" y="176"/>
                    <a:pt x="49" y="176"/>
                    <a:pt x="49" y="176"/>
                  </a:cubicBezTo>
                  <a:cubicBezTo>
                    <a:pt x="92" y="163"/>
                    <a:pt x="92" y="163"/>
                    <a:pt x="92" y="163"/>
                  </a:cubicBezTo>
                  <a:cubicBezTo>
                    <a:pt x="92" y="163"/>
                    <a:pt x="125" y="145"/>
                    <a:pt x="102"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0" name="Freeform: Shape 72"/>
            <p:cNvSpPr>
              <a:spLocks/>
            </p:cNvSpPr>
            <p:nvPr/>
          </p:nvSpPr>
          <p:spPr bwMode="auto">
            <a:xfrm>
              <a:off x="5529495" y="3506235"/>
              <a:ext cx="292055" cy="375007"/>
            </a:xfrm>
            <a:custGeom>
              <a:avLst/>
              <a:gdLst>
                <a:gd name="T0" fmla="*/ 57 w 162"/>
                <a:gd name="T1" fmla="*/ 207 h 207"/>
                <a:gd name="T2" fmla="*/ 0 w 162"/>
                <a:gd name="T3" fmla="*/ 24 h 207"/>
                <a:gd name="T4" fmla="*/ 27 w 162"/>
                <a:gd name="T5" fmla="*/ 16 h 207"/>
                <a:gd name="T6" fmla="*/ 147 w 162"/>
                <a:gd name="T7" fmla="*/ 79 h 207"/>
                <a:gd name="T8" fmla="*/ 84 w 162"/>
                <a:gd name="T9" fmla="*/ 199 h 207"/>
                <a:gd name="T10" fmla="*/ 57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57" y="207"/>
                  </a:moveTo>
                  <a:cubicBezTo>
                    <a:pt x="0" y="24"/>
                    <a:pt x="0" y="24"/>
                    <a:pt x="0" y="24"/>
                  </a:cubicBezTo>
                  <a:cubicBezTo>
                    <a:pt x="27" y="16"/>
                    <a:pt x="27" y="16"/>
                    <a:pt x="27" y="16"/>
                  </a:cubicBezTo>
                  <a:cubicBezTo>
                    <a:pt x="77" y="0"/>
                    <a:pt x="131" y="28"/>
                    <a:pt x="147" y="79"/>
                  </a:cubicBezTo>
                  <a:cubicBezTo>
                    <a:pt x="162" y="129"/>
                    <a:pt x="134" y="183"/>
                    <a:pt x="84" y="199"/>
                  </a:cubicBezTo>
                  <a:lnTo>
                    <a:pt x="57"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1" name="Freeform: Shape 73"/>
            <p:cNvSpPr>
              <a:spLocks/>
            </p:cNvSpPr>
            <p:nvPr/>
          </p:nvSpPr>
          <p:spPr bwMode="auto">
            <a:xfrm>
              <a:off x="5500117" y="3537341"/>
              <a:ext cx="134795" cy="361182"/>
            </a:xfrm>
            <a:custGeom>
              <a:avLst/>
              <a:gdLst>
                <a:gd name="T0" fmla="*/ 64 w 78"/>
                <a:gd name="T1" fmla="*/ 209 h 209"/>
                <a:gd name="T2" fmla="*/ 0 w 78"/>
                <a:gd name="T3" fmla="*/ 5 h 209"/>
                <a:gd name="T4" fmla="*/ 14 w 78"/>
                <a:gd name="T5" fmla="*/ 0 h 209"/>
                <a:gd name="T6" fmla="*/ 78 w 78"/>
                <a:gd name="T7" fmla="*/ 205 h 209"/>
                <a:gd name="T8" fmla="*/ 64 w 78"/>
                <a:gd name="T9" fmla="*/ 209 h 209"/>
              </a:gdLst>
              <a:ahLst/>
              <a:cxnLst>
                <a:cxn ang="0">
                  <a:pos x="T0" y="T1"/>
                </a:cxn>
                <a:cxn ang="0">
                  <a:pos x="T2" y="T3"/>
                </a:cxn>
                <a:cxn ang="0">
                  <a:pos x="T4" y="T5"/>
                </a:cxn>
                <a:cxn ang="0">
                  <a:pos x="T6" y="T7"/>
                </a:cxn>
                <a:cxn ang="0">
                  <a:pos x="T8" y="T9"/>
                </a:cxn>
              </a:cxnLst>
              <a:rect l="0" t="0" r="r" b="b"/>
              <a:pathLst>
                <a:path w="78" h="209">
                  <a:moveTo>
                    <a:pt x="64" y="209"/>
                  </a:moveTo>
                  <a:lnTo>
                    <a:pt x="0" y="5"/>
                  </a:lnTo>
                  <a:lnTo>
                    <a:pt x="14" y="0"/>
                  </a:lnTo>
                  <a:lnTo>
                    <a:pt x="78" y="205"/>
                  </a:lnTo>
                  <a:lnTo>
                    <a:pt x="6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2" name="Freeform: Shape 74"/>
            <p:cNvSpPr>
              <a:spLocks/>
            </p:cNvSpPr>
            <p:nvPr/>
          </p:nvSpPr>
          <p:spPr bwMode="auto">
            <a:xfrm>
              <a:off x="5159674" y="3013716"/>
              <a:ext cx="1339307" cy="794944"/>
            </a:xfrm>
            <a:custGeom>
              <a:avLst/>
              <a:gdLst>
                <a:gd name="T0" fmla="*/ 23 w 740"/>
                <a:gd name="T1" fmla="*/ 163 h 439"/>
                <a:gd name="T2" fmla="*/ 644 w 740"/>
                <a:gd name="T3" fmla="*/ 433 h 439"/>
                <a:gd name="T4" fmla="*/ 693 w 740"/>
                <a:gd name="T5" fmla="*/ 412 h 439"/>
                <a:gd name="T6" fmla="*/ 733 w 740"/>
                <a:gd name="T7" fmla="*/ 308 h 439"/>
                <a:gd name="T8" fmla="*/ 710 w 740"/>
                <a:gd name="T9" fmla="*/ 265 h 439"/>
                <a:gd name="T10" fmla="*/ 114 w 740"/>
                <a:gd name="T11" fmla="*/ 10 h 439"/>
                <a:gd name="T12" fmla="*/ 67 w 740"/>
                <a:gd name="T13" fmla="*/ 22 h 439"/>
                <a:gd name="T14" fmla="*/ 10 w 740"/>
                <a:gd name="T15" fmla="*/ 117 h 439"/>
                <a:gd name="T16" fmla="*/ 23 w 740"/>
                <a:gd name="T17" fmla="*/ 16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0" h="439">
                  <a:moveTo>
                    <a:pt x="23" y="163"/>
                  </a:moveTo>
                  <a:cubicBezTo>
                    <a:pt x="213" y="271"/>
                    <a:pt x="421" y="362"/>
                    <a:pt x="644" y="433"/>
                  </a:cubicBezTo>
                  <a:cubicBezTo>
                    <a:pt x="663" y="439"/>
                    <a:pt x="686" y="430"/>
                    <a:pt x="693" y="412"/>
                  </a:cubicBezTo>
                  <a:cubicBezTo>
                    <a:pt x="707" y="377"/>
                    <a:pt x="720" y="343"/>
                    <a:pt x="733" y="308"/>
                  </a:cubicBezTo>
                  <a:cubicBezTo>
                    <a:pt x="740" y="290"/>
                    <a:pt x="729" y="271"/>
                    <a:pt x="710" y="265"/>
                  </a:cubicBezTo>
                  <a:cubicBezTo>
                    <a:pt x="496" y="199"/>
                    <a:pt x="297" y="112"/>
                    <a:pt x="114" y="10"/>
                  </a:cubicBezTo>
                  <a:cubicBezTo>
                    <a:pt x="97" y="0"/>
                    <a:pt x="77" y="6"/>
                    <a:pt x="67" y="22"/>
                  </a:cubicBezTo>
                  <a:cubicBezTo>
                    <a:pt x="49" y="54"/>
                    <a:pt x="30" y="85"/>
                    <a:pt x="10" y="117"/>
                  </a:cubicBezTo>
                  <a:cubicBezTo>
                    <a:pt x="0" y="132"/>
                    <a:pt x="6" y="153"/>
                    <a:pt x="23" y="1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3" name="Freeform: Shape 75"/>
            <p:cNvSpPr>
              <a:spLocks/>
            </p:cNvSpPr>
            <p:nvPr/>
          </p:nvSpPr>
          <p:spPr bwMode="auto">
            <a:xfrm>
              <a:off x="6322711" y="3504507"/>
              <a:ext cx="226386" cy="317978"/>
            </a:xfrm>
            <a:custGeom>
              <a:avLst/>
              <a:gdLst>
                <a:gd name="T0" fmla="*/ 23 w 125"/>
                <a:gd name="T1" fmla="*/ 73 h 176"/>
                <a:gd name="T2" fmla="*/ 82 w 125"/>
                <a:gd name="T3" fmla="*/ 5 h 176"/>
                <a:gd name="T4" fmla="*/ 125 w 125"/>
                <a:gd name="T5" fmla="*/ 18 h 176"/>
                <a:gd name="T6" fmla="*/ 101 w 125"/>
                <a:gd name="T7" fmla="*/ 97 h 176"/>
                <a:gd name="T8" fmla="*/ 76 w 125"/>
                <a:gd name="T9" fmla="*/ 176 h 176"/>
                <a:gd name="T10" fmla="*/ 33 w 125"/>
                <a:gd name="T11" fmla="*/ 163 h 176"/>
                <a:gd name="T12" fmla="*/ 23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23" y="73"/>
                  </a:moveTo>
                  <a:cubicBezTo>
                    <a:pt x="45" y="0"/>
                    <a:pt x="82" y="5"/>
                    <a:pt x="82" y="5"/>
                  </a:cubicBezTo>
                  <a:cubicBezTo>
                    <a:pt x="125" y="18"/>
                    <a:pt x="125" y="18"/>
                    <a:pt x="125" y="18"/>
                  </a:cubicBezTo>
                  <a:cubicBezTo>
                    <a:pt x="101" y="97"/>
                    <a:pt x="101" y="97"/>
                    <a:pt x="101" y="97"/>
                  </a:cubicBezTo>
                  <a:cubicBezTo>
                    <a:pt x="76" y="176"/>
                    <a:pt x="76" y="176"/>
                    <a:pt x="76" y="176"/>
                  </a:cubicBezTo>
                  <a:cubicBezTo>
                    <a:pt x="33" y="163"/>
                    <a:pt x="33" y="163"/>
                    <a:pt x="33" y="163"/>
                  </a:cubicBezTo>
                  <a:cubicBezTo>
                    <a:pt x="33" y="163"/>
                    <a:pt x="0" y="145"/>
                    <a:pt x="23"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4" name="Freeform: Shape 76"/>
            <p:cNvSpPr>
              <a:spLocks/>
            </p:cNvSpPr>
            <p:nvPr/>
          </p:nvSpPr>
          <p:spPr bwMode="auto">
            <a:xfrm>
              <a:off x="6376284" y="3506235"/>
              <a:ext cx="292055" cy="375007"/>
            </a:xfrm>
            <a:custGeom>
              <a:avLst/>
              <a:gdLst>
                <a:gd name="T0" fmla="*/ 105 w 162"/>
                <a:gd name="T1" fmla="*/ 207 h 207"/>
                <a:gd name="T2" fmla="*/ 162 w 162"/>
                <a:gd name="T3" fmla="*/ 24 h 207"/>
                <a:gd name="T4" fmla="*/ 135 w 162"/>
                <a:gd name="T5" fmla="*/ 16 h 207"/>
                <a:gd name="T6" fmla="*/ 15 w 162"/>
                <a:gd name="T7" fmla="*/ 79 h 207"/>
                <a:gd name="T8" fmla="*/ 78 w 162"/>
                <a:gd name="T9" fmla="*/ 199 h 207"/>
                <a:gd name="T10" fmla="*/ 105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105" y="207"/>
                  </a:moveTo>
                  <a:cubicBezTo>
                    <a:pt x="162" y="24"/>
                    <a:pt x="162" y="24"/>
                    <a:pt x="162" y="24"/>
                  </a:cubicBezTo>
                  <a:cubicBezTo>
                    <a:pt x="135" y="16"/>
                    <a:pt x="135" y="16"/>
                    <a:pt x="135" y="16"/>
                  </a:cubicBezTo>
                  <a:cubicBezTo>
                    <a:pt x="85" y="0"/>
                    <a:pt x="31" y="28"/>
                    <a:pt x="15" y="79"/>
                  </a:cubicBezTo>
                  <a:cubicBezTo>
                    <a:pt x="0" y="129"/>
                    <a:pt x="28" y="183"/>
                    <a:pt x="78" y="199"/>
                  </a:cubicBezTo>
                  <a:lnTo>
                    <a:pt x="105"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5" name="Freeform: Shape 77"/>
            <p:cNvSpPr>
              <a:spLocks/>
            </p:cNvSpPr>
            <p:nvPr/>
          </p:nvSpPr>
          <p:spPr bwMode="auto">
            <a:xfrm>
              <a:off x="6562923" y="3537341"/>
              <a:ext cx="134795" cy="361182"/>
            </a:xfrm>
            <a:custGeom>
              <a:avLst/>
              <a:gdLst>
                <a:gd name="T0" fmla="*/ 14 w 78"/>
                <a:gd name="T1" fmla="*/ 209 h 209"/>
                <a:gd name="T2" fmla="*/ 78 w 78"/>
                <a:gd name="T3" fmla="*/ 5 h 209"/>
                <a:gd name="T4" fmla="*/ 64 w 78"/>
                <a:gd name="T5" fmla="*/ 0 h 209"/>
                <a:gd name="T6" fmla="*/ 0 w 78"/>
                <a:gd name="T7" fmla="*/ 205 h 209"/>
                <a:gd name="T8" fmla="*/ 14 w 78"/>
                <a:gd name="T9" fmla="*/ 209 h 209"/>
              </a:gdLst>
              <a:ahLst/>
              <a:cxnLst>
                <a:cxn ang="0">
                  <a:pos x="T0" y="T1"/>
                </a:cxn>
                <a:cxn ang="0">
                  <a:pos x="T2" y="T3"/>
                </a:cxn>
                <a:cxn ang="0">
                  <a:pos x="T4" y="T5"/>
                </a:cxn>
                <a:cxn ang="0">
                  <a:pos x="T6" y="T7"/>
                </a:cxn>
                <a:cxn ang="0">
                  <a:pos x="T8" y="T9"/>
                </a:cxn>
              </a:cxnLst>
              <a:rect l="0" t="0" r="r" b="b"/>
              <a:pathLst>
                <a:path w="78" h="209">
                  <a:moveTo>
                    <a:pt x="14" y="209"/>
                  </a:moveTo>
                  <a:lnTo>
                    <a:pt x="78" y="5"/>
                  </a:lnTo>
                  <a:lnTo>
                    <a:pt x="64" y="0"/>
                  </a:lnTo>
                  <a:lnTo>
                    <a:pt x="0" y="205"/>
                  </a:lnTo>
                  <a:lnTo>
                    <a:pt x="1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6" name="Rectangle 78"/>
            <p:cNvSpPr>
              <a:spLocks/>
            </p:cNvSpPr>
            <p:nvPr/>
          </p:nvSpPr>
          <p:spPr bwMode="auto">
            <a:xfrm>
              <a:off x="6016831" y="3153694"/>
              <a:ext cx="164173" cy="41475"/>
            </a:xfrm>
            <a:prstGeom prst="rect">
              <a:avLst/>
            </a:prstGeom>
            <a:solidFill>
              <a:srgbClr val="B9BC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97" name="Freeform: Shape 79"/>
            <p:cNvSpPr>
              <a:spLocks/>
            </p:cNvSpPr>
            <p:nvPr/>
          </p:nvSpPr>
          <p:spPr bwMode="auto">
            <a:xfrm>
              <a:off x="5702309" y="3145054"/>
              <a:ext cx="397472" cy="93320"/>
            </a:xfrm>
            <a:custGeom>
              <a:avLst/>
              <a:gdLst>
                <a:gd name="T0" fmla="*/ 230 w 230"/>
                <a:gd name="T1" fmla="*/ 0 h 54"/>
                <a:gd name="T2" fmla="*/ 169 w 230"/>
                <a:gd name="T3" fmla="*/ 54 h 54"/>
                <a:gd name="T4" fmla="*/ 0 w 230"/>
                <a:gd name="T5" fmla="*/ 5 h 54"/>
                <a:gd name="T6" fmla="*/ 230 w 230"/>
                <a:gd name="T7" fmla="*/ 0 h 54"/>
              </a:gdLst>
              <a:ahLst/>
              <a:cxnLst>
                <a:cxn ang="0">
                  <a:pos x="T0" y="T1"/>
                </a:cxn>
                <a:cxn ang="0">
                  <a:pos x="T2" y="T3"/>
                </a:cxn>
                <a:cxn ang="0">
                  <a:pos x="T4" y="T5"/>
                </a:cxn>
                <a:cxn ang="0">
                  <a:pos x="T6" y="T7"/>
                </a:cxn>
              </a:cxnLst>
              <a:rect l="0" t="0" r="r" b="b"/>
              <a:pathLst>
                <a:path w="230" h="54">
                  <a:moveTo>
                    <a:pt x="230" y="0"/>
                  </a:moveTo>
                  <a:lnTo>
                    <a:pt x="169" y="54"/>
                  </a:lnTo>
                  <a:lnTo>
                    <a:pt x="0" y="5"/>
                  </a:lnTo>
                  <a:lnTo>
                    <a:pt x="23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8" name="Freeform: Shape 80"/>
            <p:cNvSpPr>
              <a:spLocks/>
            </p:cNvSpPr>
            <p:nvPr/>
          </p:nvSpPr>
          <p:spPr bwMode="auto">
            <a:xfrm>
              <a:off x="6099781" y="3145054"/>
              <a:ext cx="395743" cy="93320"/>
            </a:xfrm>
            <a:custGeom>
              <a:avLst/>
              <a:gdLst>
                <a:gd name="T0" fmla="*/ 0 w 229"/>
                <a:gd name="T1" fmla="*/ 0 h 54"/>
                <a:gd name="T2" fmla="*/ 60 w 229"/>
                <a:gd name="T3" fmla="*/ 54 h 54"/>
                <a:gd name="T4" fmla="*/ 229 w 229"/>
                <a:gd name="T5" fmla="*/ 5 h 54"/>
                <a:gd name="T6" fmla="*/ 0 w 229"/>
                <a:gd name="T7" fmla="*/ 0 h 54"/>
              </a:gdLst>
              <a:ahLst/>
              <a:cxnLst>
                <a:cxn ang="0">
                  <a:pos x="T0" y="T1"/>
                </a:cxn>
                <a:cxn ang="0">
                  <a:pos x="T2" y="T3"/>
                </a:cxn>
                <a:cxn ang="0">
                  <a:pos x="T4" y="T5"/>
                </a:cxn>
                <a:cxn ang="0">
                  <a:pos x="T6" y="T7"/>
                </a:cxn>
              </a:cxnLst>
              <a:rect l="0" t="0" r="r" b="b"/>
              <a:pathLst>
                <a:path w="229" h="54">
                  <a:moveTo>
                    <a:pt x="0" y="0"/>
                  </a:moveTo>
                  <a:lnTo>
                    <a:pt x="60" y="54"/>
                  </a:lnTo>
                  <a:lnTo>
                    <a:pt x="229" y="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103" name="组合 102"/>
          <p:cNvGrpSpPr/>
          <p:nvPr/>
        </p:nvGrpSpPr>
        <p:grpSpPr>
          <a:xfrm>
            <a:off x="539750" y="1538009"/>
            <a:ext cx="8067701" cy="2430747"/>
            <a:chOff x="539750" y="1538009"/>
            <a:chExt cx="8067701" cy="2430747"/>
          </a:xfrm>
        </p:grpSpPr>
        <p:grpSp>
          <p:nvGrpSpPr>
            <p:cNvPr id="2" name="组合 1"/>
            <p:cNvGrpSpPr/>
            <p:nvPr/>
          </p:nvGrpSpPr>
          <p:grpSpPr>
            <a:xfrm>
              <a:off x="539750" y="1538009"/>
              <a:ext cx="2762968" cy="2430747"/>
              <a:chOff x="539750" y="1538009"/>
              <a:chExt cx="2762968" cy="2430747"/>
            </a:xfrm>
          </p:grpSpPr>
          <p:sp>
            <p:nvSpPr>
              <p:cNvPr id="4" name="Rectangle 5"/>
              <p:cNvSpPr/>
              <p:nvPr/>
            </p:nvSpPr>
            <p:spPr>
              <a:xfrm>
                <a:off x="2764897" y="1538009"/>
                <a:ext cx="537821" cy="5378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Freeform: Shape 6"/>
              <p:cNvSpPr>
                <a:spLocks/>
              </p:cNvSpPr>
              <p:nvPr/>
            </p:nvSpPr>
            <p:spPr bwMode="auto">
              <a:xfrm>
                <a:off x="2901618" y="1662979"/>
                <a:ext cx="263966" cy="266721"/>
              </a:xfrm>
              <a:custGeom>
                <a:avLst/>
                <a:gdLst>
                  <a:gd name="T0" fmla="*/ 138 w 306"/>
                  <a:gd name="T1" fmla="*/ 226 h 309"/>
                  <a:gd name="T2" fmla="*/ 149 w 306"/>
                  <a:gd name="T3" fmla="*/ 229 h 309"/>
                  <a:gd name="T4" fmla="*/ 198 w 306"/>
                  <a:gd name="T5" fmla="*/ 216 h 309"/>
                  <a:gd name="T6" fmla="*/ 226 w 306"/>
                  <a:gd name="T7" fmla="*/ 169 h 309"/>
                  <a:gd name="T8" fmla="*/ 215 w 306"/>
                  <a:gd name="T9" fmla="*/ 147 h 309"/>
                  <a:gd name="T10" fmla="*/ 171 w 306"/>
                  <a:gd name="T11" fmla="*/ 209 h 309"/>
                  <a:gd name="T12" fmla="*/ 138 w 306"/>
                  <a:gd name="T13" fmla="*/ 226 h 309"/>
                  <a:gd name="T14" fmla="*/ 80 w 306"/>
                  <a:gd name="T15" fmla="*/ 107 h 309"/>
                  <a:gd name="T16" fmla="*/ 142 w 306"/>
                  <a:gd name="T17" fmla="*/ 15 h 309"/>
                  <a:gd name="T18" fmla="*/ 164 w 306"/>
                  <a:gd name="T19" fmla="*/ 16 h 309"/>
                  <a:gd name="T20" fmla="*/ 225 w 306"/>
                  <a:gd name="T21" fmla="*/ 107 h 309"/>
                  <a:gd name="T22" fmla="*/ 241 w 306"/>
                  <a:gd name="T23" fmla="*/ 153 h 309"/>
                  <a:gd name="T24" fmla="*/ 193 w 306"/>
                  <a:gd name="T25" fmla="*/ 237 h 309"/>
                  <a:gd name="T26" fmla="*/ 112 w 306"/>
                  <a:gd name="T27" fmla="*/ 237 h 309"/>
                  <a:gd name="T28" fmla="*/ 65 w 306"/>
                  <a:gd name="T29" fmla="*/ 153 h 309"/>
                  <a:gd name="T30" fmla="*/ 80 w 306"/>
                  <a:gd name="T31" fmla="*/ 107 h 309"/>
                  <a:gd name="T32" fmla="*/ 153 w 306"/>
                  <a:gd name="T33" fmla="*/ 277 h 309"/>
                  <a:gd name="T34" fmla="*/ 238 w 306"/>
                  <a:gd name="T35" fmla="*/ 257 h 309"/>
                  <a:gd name="T36" fmla="*/ 237 w 306"/>
                  <a:gd name="T37" fmla="*/ 226 h 309"/>
                  <a:gd name="T38" fmla="*/ 234 w 306"/>
                  <a:gd name="T39" fmla="*/ 224 h 309"/>
                  <a:gd name="T40" fmla="*/ 246 w 306"/>
                  <a:gd name="T41" fmla="*/ 205 h 309"/>
                  <a:gd name="T42" fmla="*/ 295 w 306"/>
                  <a:gd name="T43" fmla="*/ 260 h 309"/>
                  <a:gd name="T44" fmla="*/ 252 w 306"/>
                  <a:gd name="T45" fmla="*/ 294 h 309"/>
                  <a:gd name="T46" fmla="*/ 153 w 306"/>
                  <a:gd name="T47" fmla="*/ 309 h 309"/>
                  <a:gd name="T48" fmla="*/ 53 w 306"/>
                  <a:gd name="T49" fmla="*/ 294 h 309"/>
                  <a:gd name="T50" fmla="*/ 10 w 306"/>
                  <a:gd name="T51" fmla="*/ 260 h 309"/>
                  <a:gd name="T52" fmla="*/ 60 w 306"/>
                  <a:gd name="T53" fmla="*/ 205 h 309"/>
                  <a:gd name="T54" fmla="*/ 71 w 306"/>
                  <a:gd name="T55" fmla="*/ 224 h 309"/>
                  <a:gd name="T56" fmla="*/ 69 w 306"/>
                  <a:gd name="T57" fmla="*/ 226 h 309"/>
                  <a:gd name="T58" fmla="*/ 67 w 306"/>
                  <a:gd name="T59" fmla="*/ 257 h 309"/>
                  <a:gd name="T60" fmla="*/ 153 w 306"/>
                  <a:gd name="T61" fmla="*/ 27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6" h="309">
                    <a:moveTo>
                      <a:pt x="138" y="226"/>
                    </a:moveTo>
                    <a:cubicBezTo>
                      <a:pt x="141" y="227"/>
                      <a:pt x="145" y="229"/>
                      <a:pt x="149" y="229"/>
                    </a:cubicBezTo>
                    <a:cubicBezTo>
                      <a:pt x="164" y="232"/>
                      <a:pt x="182" y="227"/>
                      <a:pt x="198" y="216"/>
                    </a:cubicBezTo>
                    <a:cubicBezTo>
                      <a:pt x="215" y="204"/>
                      <a:pt x="226" y="186"/>
                      <a:pt x="226" y="169"/>
                    </a:cubicBezTo>
                    <a:cubicBezTo>
                      <a:pt x="226" y="160"/>
                      <a:pt x="220" y="151"/>
                      <a:pt x="215" y="147"/>
                    </a:cubicBezTo>
                    <a:cubicBezTo>
                      <a:pt x="210" y="170"/>
                      <a:pt x="193" y="193"/>
                      <a:pt x="171" y="209"/>
                    </a:cubicBezTo>
                    <a:cubicBezTo>
                      <a:pt x="160" y="216"/>
                      <a:pt x="149" y="222"/>
                      <a:pt x="138" y="226"/>
                    </a:cubicBezTo>
                    <a:close/>
                    <a:moveTo>
                      <a:pt x="80" y="107"/>
                    </a:moveTo>
                    <a:cubicBezTo>
                      <a:pt x="98" y="76"/>
                      <a:pt x="122" y="47"/>
                      <a:pt x="142" y="15"/>
                    </a:cubicBezTo>
                    <a:cubicBezTo>
                      <a:pt x="151" y="1"/>
                      <a:pt x="154" y="0"/>
                      <a:pt x="164" y="16"/>
                    </a:cubicBezTo>
                    <a:cubicBezTo>
                      <a:pt x="183" y="47"/>
                      <a:pt x="207" y="76"/>
                      <a:pt x="225" y="107"/>
                    </a:cubicBezTo>
                    <a:cubicBezTo>
                      <a:pt x="234" y="122"/>
                      <a:pt x="241" y="138"/>
                      <a:pt x="241" y="153"/>
                    </a:cubicBezTo>
                    <a:cubicBezTo>
                      <a:pt x="241" y="190"/>
                      <a:pt x="221" y="222"/>
                      <a:pt x="193" y="237"/>
                    </a:cubicBezTo>
                    <a:cubicBezTo>
                      <a:pt x="167" y="251"/>
                      <a:pt x="137" y="251"/>
                      <a:pt x="112" y="237"/>
                    </a:cubicBezTo>
                    <a:cubicBezTo>
                      <a:pt x="84" y="221"/>
                      <a:pt x="65" y="190"/>
                      <a:pt x="65" y="153"/>
                    </a:cubicBezTo>
                    <a:cubicBezTo>
                      <a:pt x="65" y="138"/>
                      <a:pt x="71" y="122"/>
                      <a:pt x="80" y="107"/>
                    </a:cubicBezTo>
                    <a:close/>
                    <a:moveTo>
                      <a:pt x="153" y="277"/>
                    </a:moveTo>
                    <a:cubicBezTo>
                      <a:pt x="178" y="277"/>
                      <a:pt x="218" y="273"/>
                      <a:pt x="238" y="257"/>
                    </a:cubicBezTo>
                    <a:cubicBezTo>
                      <a:pt x="251" y="247"/>
                      <a:pt x="250" y="236"/>
                      <a:pt x="237" y="226"/>
                    </a:cubicBezTo>
                    <a:cubicBezTo>
                      <a:pt x="236" y="226"/>
                      <a:pt x="235" y="225"/>
                      <a:pt x="234" y="224"/>
                    </a:cubicBezTo>
                    <a:cubicBezTo>
                      <a:pt x="239" y="218"/>
                      <a:pt x="243" y="212"/>
                      <a:pt x="246" y="205"/>
                    </a:cubicBezTo>
                    <a:cubicBezTo>
                      <a:pt x="267" y="213"/>
                      <a:pt x="306" y="232"/>
                      <a:pt x="295" y="260"/>
                    </a:cubicBezTo>
                    <a:cubicBezTo>
                      <a:pt x="289" y="277"/>
                      <a:pt x="268" y="288"/>
                      <a:pt x="252" y="294"/>
                    </a:cubicBezTo>
                    <a:cubicBezTo>
                      <a:pt x="225" y="304"/>
                      <a:pt x="189" y="309"/>
                      <a:pt x="153" y="309"/>
                    </a:cubicBezTo>
                    <a:cubicBezTo>
                      <a:pt x="116" y="309"/>
                      <a:pt x="80" y="304"/>
                      <a:pt x="53" y="294"/>
                    </a:cubicBezTo>
                    <a:cubicBezTo>
                      <a:pt x="38" y="288"/>
                      <a:pt x="16" y="277"/>
                      <a:pt x="10" y="260"/>
                    </a:cubicBezTo>
                    <a:cubicBezTo>
                      <a:pt x="0" y="232"/>
                      <a:pt x="38" y="213"/>
                      <a:pt x="60" y="205"/>
                    </a:cubicBezTo>
                    <a:cubicBezTo>
                      <a:pt x="63" y="212"/>
                      <a:pt x="67" y="218"/>
                      <a:pt x="71" y="224"/>
                    </a:cubicBezTo>
                    <a:cubicBezTo>
                      <a:pt x="70" y="225"/>
                      <a:pt x="70" y="226"/>
                      <a:pt x="69" y="226"/>
                    </a:cubicBezTo>
                    <a:cubicBezTo>
                      <a:pt x="56" y="236"/>
                      <a:pt x="54" y="247"/>
                      <a:pt x="67" y="257"/>
                    </a:cubicBezTo>
                    <a:cubicBezTo>
                      <a:pt x="88" y="273"/>
                      <a:pt x="128" y="277"/>
                      <a:pt x="153" y="277"/>
                    </a:cubicBez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6" name="Freeform: Shape 7"/>
              <p:cNvSpPr>
                <a:spLocks/>
              </p:cNvSpPr>
              <p:nvPr/>
            </p:nvSpPr>
            <p:spPr bwMode="auto">
              <a:xfrm rot="5400000">
                <a:off x="276411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7" name="Group 1"/>
              <p:cNvGrpSpPr/>
              <p:nvPr/>
            </p:nvGrpSpPr>
            <p:grpSpPr>
              <a:xfrm>
                <a:off x="539750" y="1544788"/>
                <a:ext cx="2039575" cy="567683"/>
                <a:chOff x="719667" y="2059717"/>
                <a:chExt cx="2719433" cy="756911"/>
              </a:xfrm>
            </p:grpSpPr>
            <p:sp>
              <p:nvSpPr>
                <p:cNvPr id="99" name="TextBox 18"/>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5"/>
                      </a:solidFill>
                      <a:latin typeface="+mn-lt"/>
                      <a:ea typeface="+mn-ea"/>
                      <a:cs typeface="+mn-ea"/>
                      <a:sym typeface="+mn-lt"/>
                    </a:rPr>
                    <a:t>约束一</a:t>
                  </a:r>
                </a:p>
              </p:txBody>
            </p:sp>
            <p:sp>
              <p:nvSpPr>
                <p:cNvPr id="100" name="Rectangle 19"/>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小组成员处于学习软件工程的初期，各方面仍处于学习阶段。</a:t>
                  </a:r>
                </a:p>
              </p:txBody>
            </p:sp>
          </p:grpSp>
          <p:sp>
            <p:nvSpPr>
              <p:cNvPr id="18" name="Rectangle 104"/>
              <p:cNvSpPr/>
              <p:nvPr/>
            </p:nvSpPr>
            <p:spPr>
              <a:xfrm>
                <a:off x="2764897" y="2469817"/>
                <a:ext cx="537821" cy="5378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Freeform: Shape 105"/>
              <p:cNvSpPr>
                <a:spLocks/>
              </p:cNvSpPr>
              <p:nvPr/>
            </p:nvSpPr>
            <p:spPr bwMode="auto">
              <a:xfrm>
                <a:off x="2916653" y="2602642"/>
                <a:ext cx="247650" cy="254794"/>
              </a:xfrm>
              <a:custGeom>
                <a:avLst/>
                <a:gdLst>
                  <a:gd name="T0" fmla="*/ 26 w 88"/>
                  <a:gd name="T1" fmla="*/ 68 h 90"/>
                  <a:gd name="T2" fmla="*/ 8 w 88"/>
                  <a:gd name="T3" fmla="*/ 86 h 90"/>
                  <a:gd name="T4" fmla="*/ 1 w 88"/>
                  <a:gd name="T5" fmla="*/ 89 h 90"/>
                  <a:gd name="T6" fmla="*/ 4 w 88"/>
                  <a:gd name="T7" fmla="*/ 82 h 90"/>
                  <a:gd name="T8" fmla="*/ 21 w 88"/>
                  <a:gd name="T9" fmla="*/ 64 h 90"/>
                  <a:gd name="T10" fmla="*/ 0 w 88"/>
                  <a:gd name="T11" fmla="*/ 44 h 90"/>
                  <a:gd name="T12" fmla="*/ 23 w 88"/>
                  <a:gd name="T13" fmla="*/ 44 h 90"/>
                  <a:gd name="T14" fmla="*/ 54 w 88"/>
                  <a:gd name="T15" fmla="*/ 16 h 90"/>
                  <a:gd name="T16" fmla="*/ 49 w 88"/>
                  <a:gd name="T17" fmla="*/ 12 h 90"/>
                  <a:gd name="T18" fmla="*/ 49 w 88"/>
                  <a:gd name="T19" fmla="*/ 3 h 90"/>
                  <a:gd name="T20" fmla="*/ 58 w 88"/>
                  <a:gd name="T21" fmla="*/ 2 h 90"/>
                  <a:gd name="T22" fmla="*/ 86 w 88"/>
                  <a:gd name="T23" fmla="*/ 29 h 90"/>
                  <a:gd name="T24" fmla="*/ 86 w 88"/>
                  <a:gd name="T25" fmla="*/ 38 h 90"/>
                  <a:gd name="T26" fmla="*/ 77 w 88"/>
                  <a:gd name="T27" fmla="*/ 38 h 90"/>
                  <a:gd name="T28" fmla="*/ 72 w 88"/>
                  <a:gd name="T29" fmla="*/ 34 h 90"/>
                  <a:gd name="T30" fmla="*/ 45 w 88"/>
                  <a:gd name="T31" fmla="*/ 66 h 90"/>
                  <a:gd name="T32" fmla="*/ 46 w 88"/>
                  <a:gd name="T33" fmla="*/ 88 h 90"/>
                  <a:gd name="T34" fmla="*/ 26 w 88"/>
                  <a:gd name="T35" fmla="*/ 68 h 90"/>
                  <a:gd name="T36" fmla="*/ 55 w 88"/>
                  <a:gd name="T37" fmla="*/ 31 h 90"/>
                  <a:gd name="T38" fmla="*/ 55 w 88"/>
                  <a:gd name="T39" fmla="*/ 26 h 90"/>
                  <a:gd name="T40" fmla="*/ 55 w 88"/>
                  <a:gd name="T41" fmla="*/ 26 h 90"/>
                  <a:gd name="T42" fmla="*/ 51 w 88"/>
                  <a:gd name="T43" fmla="*/ 26 h 90"/>
                  <a:gd name="T44" fmla="*/ 32 w 88"/>
                  <a:gd name="T45" fmla="*/ 43 h 90"/>
                  <a:gd name="T46" fmla="*/ 32 w 88"/>
                  <a:gd name="T47" fmla="*/ 48 h 90"/>
                  <a:gd name="T48" fmla="*/ 32 w 88"/>
                  <a:gd name="T49" fmla="*/ 48 h 90"/>
                  <a:gd name="T50" fmla="*/ 37 w 88"/>
                  <a:gd name="T51" fmla="*/ 48 h 90"/>
                  <a:gd name="T52" fmla="*/ 55 w 88"/>
                  <a:gd name="T53"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90">
                    <a:moveTo>
                      <a:pt x="26" y="68"/>
                    </a:moveTo>
                    <a:cubicBezTo>
                      <a:pt x="8" y="86"/>
                      <a:pt x="8" y="86"/>
                      <a:pt x="8" y="86"/>
                    </a:cubicBezTo>
                    <a:cubicBezTo>
                      <a:pt x="6" y="89"/>
                      <a:pt x="3" y="90"/>
                      <a:pt x="1" y="89"/>
                    </a:cubicBezTo>
                    <a:cubicBezTo>
                      <a:pt x="0" y="88"/>
                      <a:pt x="1" y="84"/>
                      <a:pt x="4" y="82"/>
                    </a:cubicBezTo>
                    <a:cubicBezTo>
                      <a:pt x="21" y="64"/>
                      <a:pt x="21" y="64"/>
                      <a:pt x="21" y="64"/>
                    </a:cubicBezTo>
                    <a:cubicBezTo>
                      <a:pt x="0" y="44"/>
                      <a:pt x="0" y="44"/>
                      <a:pt x="0" y="44"/>
                    </a:cubicBezTo>
                    <a:cubicBezTo>
                      <a:pt x="3" y="41"/>
                      <a:pt x="13" y="41"/>
                      <a:pt x="23" y="44"/>
                    </a:cubicBezTo>
                    <a:cubicBezTo>
                      <a:pt x="54" y="16"/>
                      <a:pt x="54" y="16"/>
                      <a:pt x="54" y="16"/>
                    </a:cubicBezTo>
                    <a:cubicBezTo>
                      <a:pt x="49" y="12"/>
                      <a:pt x="49" y="12"/>
                      <a:pt x="49" y="12"/>
                    </a:cubicBezTo>
                    <a:cubicBezTo>
                      <a:pt x="47" y="9"/>
                      <a:pt x="47" y="5"/>
                      <a:pt x="49" y="3"/>
                    </a:cubicBezTo>
                    <a:cubicBezTo>
                      <a:pt x="52" y="0"/>
                      <a:pt x="56" y="0"/>
                      <a:pt x="58" y="2"/>
                    </a:cubicBezTo>
                    <a:cubicBezTo>
                      <a:pt x="86" y="29"/>
                      <a:pt x="86" y="29"/>
                      <a:pt x="86" y="29"/>
                    </a:cubicBezTo>
                    <a:cubicBezTo>
                      <a:pt x="88" y="31"/>
                      <a:pt x="88" y="35"/>
                      <a:pt x="86" y="38"/>
                    </a:cubicBezTo>
                    <a:cubicBezTo>
                      <a:pt x="83" y="40"/>
                      <a:pt x="79" y="41"/>
                      <a:pt x="77" y="38"/>
                    </a:cubicBezTo>
                    <a:cubicBezTo>
                      <a:pt x="72" y="34"/>
                      <a:pt x="72" y="34"/>
                      <a:pt x="72" y="34"/>
                    </a:cubicBezTo>
                    <a:cubicBezTo>
                      <a:pt x="45" y="66"/>
                      <a:pt x="45" y="66"/>
                      <a:pt x="45" y="66"/>
                    </a:cubicBezTo>
                    <a:cubicBezTo>
                      <a:pt x="49" y="76"/>
                      <a:pt x="49" y="86"/>
                      <a:pt x="46" y="88"/>
                    </a:cubicBezTo>
                    <a:lnTo>
                      <a:pt x="26" y="68"/>
                    </a:lnTo>
                    <a:close/>
                    <a:moveTo>
                      <a:pt x="55" y="31"/>
                    </a:moveTo>
                    <a:cubicBezTo>
                      <a:pt x="57" y="30"/>
                      <a:pt x="57" y="28"/>
                      <a:pt x="55" y="26"/>
                    </a:cubicBezTo>
                    <a:cubicBezTo>
                      <a:pt x="55" y="26"/>
                      <a:pt x="55" y="26"/>
                      <a:pt x="55" y="26"/>
                    </a:cubicBezTo>
                    <a:cubicBezTo>
                      <a:pt x="54" y="25"/>
                      <a:pt x="52" y="25"/>
                      <a:pt x="51" y="26"/>
                    </a:cubicBezTo>
                    <a:cubicBezTo>
                      <a:pt x="32" y="43"/>
                      <a:pt x="32" y="43"/>
                      <a:pt x="32" y="43"/>
                    </a:cubicBezTo>
                    <a:cubicBezTo>
                      <a:pt x="31" y="45"/>
                      <a:pt x="31" y="47"/>
                      <a:pt x="32" y="48"/>
                    </a:cubicBezTo>
                    <a:cubicBezTo>
                      <a:pt x="32" y="48"/>
                      <a:pt x="32" y="48"/>
                      <a:pt x="32" y="48"/>
                    </a:cubicBezTo>
                    <a:cubicBezTo>
                      <a:pt x="33" y="49"/>
                      <a:pt x="35" y="49"/>
                      <a:pt x="37" y="48"/>
                    </a:cubicBezTo>
                    <a:lnTo>
                      <a:pt x="55" y="31"/>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20" name="Freeform: Shape 103"/>
              <p:cNvSpPr>
                <a:spLocks/>
              </p:cNvSpPr>
              <p:nvPr/>
            </p:nvSpPr>
            <p:spPr bwMode="auto">
              <a:xfrm rot="5400000">
                <a:off x="276411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21" name="Rectangle 109"/>
              <p:cNvSpPr/>
              <p:nvPr/>
            </p:nvSpPr>
            <p:spPr>
              <a:xfrm>
                <a:off x="2764897" y="3377991"/>
                <a:ext cx="537821" cy="537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 name="Freeform: Shape 110"/>
              <p:cNvSpPr/>
              <p:nvPr/>
            </p:nvSpPr>
            <p:spPr>
              <a:xfrm>
                <a:off x="2874856" y="3487527"/>
                <a:ext cx="310283" cy="290902"/>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anchor="ctr"/>
              <a:lstStyle/>
              <a:p>
                <a:pPr algn="ctr"/>
                <a:endParaRPr>
                  <a:latin typeface="+mn-lt"/>
                  <a:ea typeface="+mn-ea"/>
                  <a:cs typeface="+mn-ea"/>
                  <a:sym typeface="+mn-lt"/>
                </a:endParaRPr>
              </a:p>
            </p:txBody>
          </p:sp>
          <p:sp>
            <p:nvSpPr>
              <p:cNvPr id="23" name="Freeform: Shape 108"/>
              <p:cNvSpPr>
                <a:spLocks/>
              </p:cNvSpPr>
              <p:nvPr/>
            </p:nvSpPr>
            <p:spPr bwMode="auto">
              <a:xfrm rot="5400000">
                <a:off x="2764117" y="3378403"/>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24" name="Group 101"/>
              <p:cNvGrpSpPr/>
              <p:nvPr/>
            </p:nvGrpSpPr>
            <p:grpSpPr>
              <a:xfrm>
                <a:off x="539750" y="2506823"/>
                <a:ext cx="2039575" cy="567683"/>
                <a:chOff x="719667" y="2059717"/>
                <a:chExt cx="2719433" cy="756911"/>
              </a:xfrm>
            </p:grpSpPr>
            <p:sp>
              <p:nvSpPr>
                <p:cNvPr id="37" name="TextBox 102"/>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2">
                          <a:lumMod val="100000"/>
                        </a:schemeClr>
                      </a:solidFill>
                      <a:latin typeface="+mn-lt"/>
                      <a:ea typeface="+mn-ea"/>
                      <a:cs typeface="+mn-ea"/>
                      <a:sym typeface="+mn-lt"/>
                    </a:rPr>
                    <a:t>约束二</a:t>
                  </a:r>
                </a:p>
              </p:txBody>
            </p:sp>
            <p:sp>
              <p:nvSpPr>
                <p:cNvPr id="38" name="Rectangle 106"/>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小组成员都是首次接触小程序，需要很长的学习时间。</a:t>
                  </a:r>
                </a:p>
              </p:txBody>
            </p:sp>
          </p:grpSp>
          <p:grpSp>
            <p:nvGrpSpPr>
              <p:cNvPr id="25" name="Group 107"/>
              <p:cNvGrpSpPr/>
              <p:nvPr/>
            </p:nvGrpSpPr>
            <p:grpSpPr>
              <a:xfrm>
                <a:off x="539750" y="3401073"/>
                <a:ext cx="2039575" cy="567683"/>
                <a:chOff x="719667" y="2059717"/>
                <a:chExt cx="2719433" cy="756911"/>
              </a:xfrm>
            </p:grpSpPr>
            <p:sp>
              <p:nvSpPr>
                <p:cNvPr id="35" name="TextBox 111"/>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1">
                          <a:lumMod val="100000"/>
                        </a:schemeClr>
                      </a:solidFill>
                      <a:latin typeface="+mn-lt"/>
                      <a:ea typeface="+mn-ea"/>
                      <a:cs typeface="+mn-ea"/>
                      <a:sym typeface="+mn-lt"/>
                    </a:rPr>
                    <a:t>约束三</a:t>
                  </a:r>
                </a:p>
              </p:txBody>
            </p:sp>
            <p:sp>
              <p:nvSpPr>
                <p:cNvPr id="36" name="Rectangle 112"/>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小程序以个人名义开发，且组内成员均为大学生，缺少资金支持。</a:t>
                  </a:r>
                </a:p>
              </p:txBody>
            </p:sp>
          </p:grpSp>
        </p:grpSp>
        <p:grpSp>
          <p:nvGrpSpPr>
            <p:cNvPr id="102" name="组合 101"/>
            <p:cNvGrpSpPr/>
            <p:nvPr/>
          </p:nvGrpSpPr>
          <p:grpSpPr>
            <a:xfrm>
              <a:off x="5863691" y="1538009"/>
              <a:ext cx="2743760" cy="2378811"/>
              <a:chOff x="5863691" y="1538009"/>
              <a:chExt cx="2743760" cy="2378811"/>
            </a:xfrm>
          </p:grpSpPr>
          <p:sp>
            <p:nvSpPr>
              <p:cNvPr id="9" name="Rectangle 82"/>
              <p:cNvSpPr/>
              <p:nvPr/>
            </p:nvSpPr>
            <p:spPr>
              <a:xfrm>
                <a:off x="5865314" y="1538009"/>
                <a:ext cx="537821" cy="5378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0" name="Group 83"/>
              <p:cNvGrpSpPr/>
              <p:nvPr/>
            </p:nvGrpSpPr>
            <p:grpSpPr>
              <a:xfrm>
                <a:off x="5983883" y="1675422"/>
                <a:ext cx="315912" cy="242888"/>
                <a:chOff x="2849564" y="3636963"/>
                <a:chExt cx="315912" cy="242888"/>
              </a:xfrm>
              <a:solidFill>
                <a:schemeClr val="bg2"/>
              </a:solidFill>
            </p:grpSpPr>
            <p:sp>
              <p:nvSpPr>
                <p:cNvPr id="43" name="Freeform: Shape 8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Freeform: Shape 8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11" name="Freeform: Shape 84"/>
              <p:cNvSpPr>
                <a:spLocks/>
              </p:cNvSpPr>
              <p:nvPr/>
            </p:nvSpPr>
            <p:spPr bwMode="auto">
              <a:xfrm rot="5400000">
                <a:off x="586506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12" name="Rectangle 90"/>
              <p:cNvSpPr/>
              <p:nvPr/>
            </p:nvSpPr>
            <p:spPr>
              <a:xfrm>
                <a:off x="5865314" y="2469817"/>
                <a:ext cx="537821" cy="5378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Freeform: Shape 91"/>
              <p:cNvSpPr/>
              <p:nvPr/>
            </p:nvSpPr>
            <p:spPr>
              <a:xfrm>
                <a:off x="5981126" y="2608287"/>
                <a:ext cx="287349" cy="247124"/>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anchor="ctr"/>
              <a:lstStyle/>
              <a:p>
                <a:pPr algn="ctr"/>
                <a:endParaRPr>
                  <a:latin typeface="+mn-lt"/>
                  <a:ea typeface="+mn-ea"/>
                  <a:cs typeface="+mn-ea"/>
                  <a:sym typeface="+mn-lt"/>
                </a:endParaRPr>
              </a:p>
            </p:txBody>
          </p:sp>
          <p:sp>
            <p:nvSpPr>
              <p:cNvPr id="14" name="Freeform: Shape 89"/>
              <p:cNvSpPr>
                <a:spLocks/>
              </p:cNvSpPr>
              <p:nvPr/>
            </p:nvSpPr>
            <p:spPr bwMode="auto">
              <a:xfrm rot="5400000">
                <a:off x="586506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15" name="Rectangle 95"/>
              <p:cNvSpPr/>
              <p:nvPr/>
            </p:nvSpPr>
            <p:spPr>
              <a:xfrm>
                <a:off x="5865314" y="3377991"/>
                <a:ext cx="537821" cy="5378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6" name="Group 96"/>
              <p:cNvGrpSpPr/>
              <p:nvPr/>
            </p:nvGrpSpPr>
            <p:grpSpPr>
              <a:xfrm>
                <a:off x="5979026" y="3529372"/>
                <a:ext cx="310485" cy="236411"/>
                <a:chOff x="2070649" y="1631036"/>
                <a:chExt cx="723379" cy="550800"/>
              </a:xfrm>
              <a:solidFill>
                <a:schemeClr val="bg1"/>
              </a:solidFill>
            </p:grpSpPr>
            <p:sp>
              <p:nvSpPr>
                <p:cNvPr id="39" name="Oval 97"/>
                <p:cNvSpPr>
                  <a:spLocks/>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Freeform: Shape 98"/>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99"/>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100"/>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17" name="Freeform: Shape 94"/>
              <p:cNvSpPr>
                <a:spLocks/>
              </p:cNvSpPr>
              <p:nvPr/>
            </p:nvSpPr>
            <p:spPr bwMode="auto">
              <a:xfrm rot="5400000">
                <a:off x="5865067" y="3380227"/>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26" name="Group 113"/>
              <p:cNvGrpSpPr/>
              <p:nvPr/>
            </p:nvGrpSpPr>
            <p:grpSpPr>
              <a:xfrm>
                <a:off x="6567876" y="1544788"/>
                <a:ext cx="2039575" cy="515747"/>
                <a:chOff x="719667" y="2059717"/>
                <a:chExt cx="2719433" cy="687662"/>
              </a:xfrm>
            </p:grpSpPr>
            <p:sp>
              <p:nvSpPr>
                <p:cNvPr id="33" name="TextBox 114"/>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3">
                          <a:lumMod val="100000"/>
                        </a:schemeClr>
                      </a:solidFill>
                      <a:latin typeface="+mn-lt"/>
                      <a:ea typeface="+mn-ea"/>
                      <a:cs typeface="+mn-ea"/>
                      <a:sym typeface="+mn-lt"/>
                    </a:rPr>
                    <a:t>约束四</a:t>
                  </a:r>
                </a:p>
              </p:txBody>
            </p:sp>
            <p:sp>
              <p:nvSpPr>
                <p:cNvPr id="34" name="Rectangle 115"/>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平时大部分时间被课堂占用，需要自己挤出时间学习并开发制作。</a:t>
                  </a:r>
                </a:p>
              </p:txBody>
            </p:sp>
          </p:grpSp>
          <p:grpSp>
            <p:nvGrpSpPr>
              <p:cNvPr id="27" name="Group 116"/>
              <p:cNvGrpSpPr/>
              <p:nvPr/>
            </p:nvGrpSpPr>
            <p:grpSpPr>
              <a:xfrm>
                <a:off x="6567876" y="2502946"/>
                <a:ext cx="2039575" cy="515747"/>
                <a:chOff x="719667" y="2059717"/>
                <a:chExt cx="2719433" cy="687662"/>
              </a:xfrm>
            </p:grpSpPr>
            <p:sp>
              <p:nvSpPr>
                <p:cNvPr id="31" name="TextBox 117"/>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6">
                          <a:lumMod val="100000"/>
                        </a:schemeClr>
                      </a:solidFill>
                      <a:latin typeface="+mn-lt"/>
                      <a:ea typeface="+mn-ea"/>
                      <a:cs typeface="+mn-ea"/>
                      <a:sym typeface="+mn-lt"/>
                    </a:rPr>
                    <a:t>约束五</a:t>
                  </a:r>
                </a:p>
              </p:txBody>
            </p:sp>
            <p:sp>
              <p:nvSpPr>
                <p:cNvPr id="32" name="Rectangle 118"/>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开发时间为大半个学期，并且缺少充足的后期维护精力。</a:t>
                  </a:r>
                </a:p>
              </p:txBody>
            </p:sp>
          </p:grpSp>
          <p:grpSp>
            <p:nvGrpSpPr>
              <p:cNvPr id="28" name="Group 119"/>
              <p:cNvGrpSpPr/>
              <p:nvPr/>
            </p:nvGrpSpPr>
            <p:grpSpPr>
              <a:xfrm>
                <a:off x="6567876" y="3401073"/>
                <a:ext cx="2039575" cy="515747"/>
                <a:chOff x="719667" y="2059717"/>
                <a:chExt cx="2719433" cy="687662"/>
              </a:xfrm>
            </p:grpSpPr>
            <p:sp>
              <p:nvSpPr>
                <p:cNvPr id="29" name="TextBox 120"/>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4">
                          <a:lumMod val="100000"/>
                        </a:schemeClr>
                      </a:solidFill>
                      <a:latin typeface="+mn-lt"/>
                      <a:ea typeface="+mn-ea"/>
                      <a:cs typeface="+mn-ea"/>
                      <a:sym typeface="+mn-lt"/>
                    </a:rPr>
                    <a:t>约束六</a:t>
                  </a:r>
                </a:p>
              </p:txBody>
            </p:sp>
            <p:sp>
              <p:nvSpPr>
                <p:cNvPr id="30" name="Rectangle 121"/>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寝室网络不稳定，且晚上断电断网，缺少良好的网络环境。</a:t>
                  </a:r>
                </a:p>
              </p:txBody>
            </p:sp>
          </p:grpSp>
        </p:grpSp>
      </p:grpSp>
      <p:grpSp>
        <p:nvGrpSpPr>
          <p:cNvPr id="107" name="组合 106">
            <a:extLst>
              <a:ext uri="{FF2B5EF4-FFF2-40B4-BE49-F238E27FC236}">
                <a16:creationId xmlns="" xmlns:a16="http://schemas.microsoft.com/office/drawing/2014/main" id="{E1E3BF0B-73F1-4608-8D7F-099928F4B0C5}"/>
              </a:ext>
            </a:extLst>
          </p:cNvPr>
          <p:cNvGrpSpPr/>
          <p:nvPr/>
        </p:nvGrpSpPr>
        <p:grpSpPr>
          <a:xfrm>
            <a:off x="323528" y="0"/>
            <a:ext cx="3223759" cy="578162"/>
            <a:chOff x="323528" y="0"/>
            <a:chExt cx="3223759" cy="578162"/>
          </a:xfrm>
        </p:grpSpPr>
        <p:sp>
          <p:nvSpPr>
            <p:cNvPr id="108" name="TextBox 86">
              <a:extLst>
                <a:ext uri="{FF2B5EF4-FFF2-40B4-BE49-F238E27FC236}">
                  <a16:creationId xmlns="" xmlns:a16="http://schemas.microsoft.com/office/drawing/2014/main" id="{EDCCD7B3-9F36-4FFA-853D-0ED58C6CBAEB}"/>
                </a:ext>
              </a:extLst>
            </p:cNvPr>
            <p:cNvSpPr txBox="1"/>
            <p:nvPr/>
          </p:nvSpPr>
          <p:spPr>
            <a:xfrm>
              <a:off x="576196" y="58248"/>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109" name="矩形 108">
              <a:extLst>
                <a:ext uri="{FF2B5EF4-FFF2-40B4-BE49-F238E27FC236}">
                  <a16:creationId xmlns="" xmlns:a16="http://schemas.microsoft.com/office/drawing/2014/main" id="{6EC3387B-D6D9-4BE5-87B9-965103C2CDE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Rectangle: Rounded Corners 5">
            <a:extLst>
              <a:ext uri="{FF2B5EF4-FFF2-40B4-BE49-F238E27FC236}">
                <a16:creationId xmlns="" xmlns:a16="http://schemas.microsoft.com/office/drawing/2014/main" id="{DAEACEF7-8561-4FC2-95B4-5D84EFAC5970}"/>
              </a:ext>
            </a:extLst>
          </p:cNvPr>
          <p:cNvSpPr/>
          <p:nvPr/>
        </p:nvSpPr>
        <p:spPr>
          <a:xfrm>
            <a:off x="3646117" y="713245"/>
            <a:ext cx="1863207" cy="462926"/>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项目的约束</a:t>
            </a:r>
          </a:p>
        </p:txBody>
      </p:sp>
    </p:spTree>
    <p:extLst>
      <p:ext uri="{BB962C8B-B14F-4D97-AF65-F5344CB8AC3E}">
        <p14:creationId xmlns:p14="http://schemas.microsoft.com/office/powerpoint/2010/main" val="291928053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55206" y="1032604"/>
            <a:ext cx="3400318" cy="3163687"/>
            <a:chOff x="2855206" y="1032604"/>
            <a:chExt cx="3400318" cy="3163687"/>
          </a:xfrm>
        </p:grpSpPr>
        <p:grpSp>
          <p:nvGrpSpPr>
            <p:cNvPr id="4" name="Group 2"/>
            <p:cNvGrpSpPr/>
            <p:nvPr/>
          </p:nvGrpSpPr>
          <p:grpSpPr>
            <a:xfrm>
              <a:off x="4396483" y="1032604"/>
              <a:ext cx="1859041" cy="1635020"/>
              <a:chOff x="5782165" y="481983"/>
              <a:chExt cx="3480614" cy="3061191"/>
            </a:xfrm>
            <a:gradFill flip="none" rotWithShape="1">
              <a:gsLst>
                <a:gs pos="0">
                  <a:schemeClr val="accent1">
                    <a:lumMod val="5000"/>
                    <a:lumOff val="95000"/>
                  </a:schemeClr>
                </a:gs>
                <a:gs pos="58000">
                  <a:schemeClr val="accent2"/>
                </a:gs>
              </a:gsLst>
              <a:lin ang="8100000" scaled="1"/>
              <a:tileRect/>
            </a:gradFill>
          </p:grpSpPr>
          <p:sp>
            <p:nvSpPr>
              <p:cNvPr id="77" name="Arrow: Right 70"/>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78" name="Group 71"/>
              <p:cNvGrpSpPr/>
              <p:nvPr/>
            </p:nvGrpSpPr>
            <p:grpSpPr>
              <a:xfrm>
                <a:off x="7454801" y="481983"/>
                <a:ext cx="1807978" cy="1561534"/>
                <a:chOff x="7454801" y="481983"/>
                <a:chExt cx="1807978" cy="1561534"/>
              </a:xfrm>
              <a:grpFill/>
            </p:grpSpPr>
            <p:sp>
              <p:nvSpPr>
                <p:cNvPr id="79" name="Rectangle 72"/>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0" name="Rectangle 73"/>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1" name="Rectangle 74"/>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2" name="Freeform: Shape 75"/>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3" name="Freeform: Shape 76"/>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4" name="Freeform: Shape 77"/>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5" name="Rectangle 78"/>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6" name="Rectangle 79"/>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7" name="Rectangle 80"/>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8" name="Freeform: Shape 81"/>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9" name="Freeform: Shape 82"/>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0" name="Rectangle 83"/>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5" name="Group 3"/>
            <p:cNvGrpSpPr/>
            <p:nvPr/>
          </p:nvGrpSpPr>
          <p:grpSpPr>
            <a:xfrm flipH="1">
              <a:off x="2857122" y="1040978"/>
              <a:ext cx="1859041" cy="1635020"/>
              <a:chOff x="5782165" y="481983"/>
              <a:chExt cx="3480614" cy="3061191"/>
            </a:xfrm>
            <a:gradFill>
              <a:gsLst>
                <a:gs pos="0">
                  <a:schemeClr val="accent1">
                    <a:lumMod val="5000"/>
                    <a:lumOff val="95000"/>
                  </a:schemeClr>
                </a:gs>
                <a:gs pos="58000">
                  <a:schemeClr val="accent1"/>
                </a:gs>
              </a:gsLst>
              <a:lin ang="8100000" scaled="1"/>
            </a:gradFill>
          </p:grpSpPr>
          <p:sp>
            <p:nvSpPr>
              <p:cNvPr id="63" name="Arrow: Right 56"/>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64" name="Group 57"/>
              <p:cNvGrpSpPr/>
              <p:nvPr/>
            </p:nvGrpSpPr>
            <p:grpSpPr>
              <a:xfrm>
                <a:off x="7454801" y="481983"/>
                <a:ext cx="1807978" cy="1561534"/>
                <a:chOff x="7454801" y="481983"/>
                <a:chExt cx="1807978" cy="1561534"/>
              </a:xfrm>
              <a:grpFill/>
            </p:grpSpPr>
            <p:sp>
              <p:nvSpPr>
                <p:cNvPr id="65" name="Rectangle 58"/>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6" name="Rectangle 59"/>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7" name="Rectangle 60"/>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8" name="Freeform: Shape 61"/>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9" name="Freeform: Shape 62"/>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0" name="Freeform: Shape 63"/>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1" name="Rectangle 64"/>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2" name="Rectangle 65"/>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3" name="Rectangle 66"/>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4" name="Freeform: Shape 67"/>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5" name="Freeform: Shape 68"/>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6" name="Rectangle 69"/>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6" name="Group 4"/>
            <p:cNvGrpSpPr/>
            <p:nvPr/>
          </p:nvGrpSpPr>
          <p:grpSpPr>
            <a:xfrm flipV="1">
              <a:off x="4394392" y="2561271"/>
              <a:ext cx="1859041" cy="1635020"/>
              <a:chOff x="5782165" y="481983"/>
              <a:chExt cx="3480614" cy="3061191"/>
            </a:xfrm>
            <a:gradFill>
              <a:gsLst>
                <a:gs pos="0">
                  <a:schemeClr val="accent1">
                    <a:lumMod val="5000"/>
                    <a:lumOff val="95000"/>
                  </a:schemeClr>
                </a:gs>
                <a:gs pos="58000">
                  <a:schemeClr val="accent4"/>
                </a:gs>
              </a:gsLst>
              <a:lin ang="8100000" scaled="1"/>
            </a:gradFill>
          </p:grpSpPr>
          <p:sp>
            <p:nvSpPr>
              <p:cNvPr id="49" name="Arrow: Right 42"/>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50" name="Group 43"/>
              <p:cNvGrpSpPr/>
              <p:nvPr/>
            </p:nvGrpSpPr>
            <p:grpSpPr>
              <a:xfrm>
                <a:off x="7454801" y="481983"/>
                <a:ext cx="1807978" cy="1561534"/>
                <a:chOff x="7454801" y="481983"/>
                <a:chExt cx="1807978" cy="1561534"/>
              </a:xfrm>
              <a:grpFill/>
            </p:grpSpPr>
            <p:sp>
              <p:nvSpPr>
                <p:cNvPr id="51" name="Rectangle 44"/>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2" name="Rectangle 45"/>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3" name="Rectangle 46"/>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4" name="Freeform: Shape 47"/>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48"/>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Freeform: Shape 49"/>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Rectangle 50"/>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8" name="Rectangle 51"/>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9" name="Rectangle 52"/>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0" name="Freeform: Shape 53"/>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Freeform: Shape 54"/>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Rectangle 55"/>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7" name="Group 5"/>
            <p:cNvGrpSpPr/>
            <p:nvPr/>
          </p:nvGrpSpPr>
          <p:grpSpPr>
            <a:xfrm flipH="1" flipV="1">
              <a:off x="2855206" y="2560263"/>
              <a:ext cx="1859041" cy="1635020"/>
              <a:chOff x="5782165" y="481983"/>
              <a:chExt cx="3480614" cy="3061191"/>
            </a:xfrm>
            <a:gradFill>
              <a:gsLst>
                <a:gs pos="0">
                  <a:schemeClr val="accent1">
                    <a:lumMod val="5000"/>
                    <a:lumOff val="95000"/>
                  </a:schemeClr>
                </a:gs>
                <a:gs pos="58000">
                  <a:schemeClr val="accent3"/>
                </a:gs>
              </a:gsLst>
              <a:lin ang="8100000" scaled="1"/>
            </a:gradFill>
          </p:grpSpPr>
          <p:sp>
            <p:nvSpPr>
              <p:cNvPr id="35" name="Arrow: Right 28"/>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6" name="Group 29"/>
              <p:cNvGrpSpPr/>
              <p:nvPr/>
            </p:nvGrpSpPr>
            <p:grpSpPr>
              <a:xfrm>
                <a:off x="7454801" y="481983"/>
                <a:ext cx="1807978" cy="1561534"/>
                <a:chOff x="7454801" y="481983"/>
                <a:chExt cx="1807978" cy="1561534"/>
              </a:xfrm>
              <a:grpFill/>
            </p:grpSpPr>
            <p:sp>
              <p:nvSpPr>
                <p:cNvPr id="37" name="Rectangle 30"/>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38" name="Rectangle 31"/>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39" name="Rectangle 32"/>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0" name="Freeform: Shape 33"/>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34"/>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35"/>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Rectangle 36"/>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4" name="Rectangle 37"/>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5" name="Rectangle 38"/>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6" name="Freeform: Shape 39"/>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40"/>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Rectangle 41"/>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sp>
          <p:nvSpPr>
            <p:cNvPr id="8" name="TextBox 10"/>
            <p:cNvSpPr txBox="1"/>
            <p:nvPr/>
          </p:nvSpPr>
          <p:spPr>
            <a:xfrm rot="2700000">
              <a:off x="3575747" y="1893001"/>
              <a:ext cx="744434" cy="190533"/>
            </a:xfrm>
            <a:prstGeom prst="rect">
              <a:avLst/>
            </a:prstGeom>
            <a:noFill/>
          </p:spPr>
          <p:txBody>
            <a:bodyPr wrap="none">
              <a:normAutofit fontScale="77500" lnSpcReduction="20000"/>
            </a:bodyPr>
            <a:lstStyle/>
            <a:p>
              <a:pPr algn="r"/>
              <a:r>
                <a:rPr lang="zh-CN" altLang="en-US" sz="1051" dirty="0">
                  <a:solidFill>
                    <a:schemeClr val="bg1"/>
                  </a:solidFill>
                  <a:latin typeface="+mn-lt"/>
                  <a:ea typeface="+mn-ea"/>
                  <a:cs typeface="+mn-ea"/>
                  <a:sym typeface="+mn-lt"/>
                </a:rPr>
                <a:t>风险一</a:t>
              </a:r>
            </a:p>
          </p:txBody>
        </p:sp>
        <p:sp>
          <p:nvSpPr>
            <p:cNvPr id="9" name="TextBox 11"/>
            <p:cNvSpPr txBox="1"/>
            <p:nvPr/>
          </p:nvSpPr>
          <p:spPr>
            <a:xfrm rot="18900000">
              <a:off x="4828515" y="1887669"/>
              <a:ext cx="744434" cy="190533"/>
            </a:xfrm>
            <a:prstGeom prst="rect">
              <a:avLst/>
            </a:prstGeom>
            <a:noFill/>
          </p:spPr>
          <p:txBody>
            <a:bodyPr wrap="none">
              <a:normAutofit fontScale="77500" lnSpcReduction="20000"/>
            </a:bodyPr>
            <a:lstStyle/>
            <a:p>
              <a:r>
                <a:rPr lang="zh-CN" altLang="en-US" sz="1051" dirty="0">
                  <a:solidFill>
                    <a:schemeClr val="bg1"/>
                  </a:solidFill>
                  <a:latin typeface="+mn-lt"/>
                  <a:ea typeface="+mn-ea"/>
                  <a:cs typeface="+mn-ea"/>
                  <a:sym typeface="+mn-lt"/>
                </a:rPr>
                <a:t>风险三</a:t>
              </a:r>
            </a:p>
          </p:txBody>
        </p:sp>
        <p:sp>
          <p:nvSpPr>
            <p:cNvPr id="10" name="TextBox 12"/>
            <p:cNvSpPr txBox="1"/>
            <p:nvPr/>
          </p:nvSpPr>
          <p:spPr>
            <a:xfrm rot="18900000" flipH="1">
              <a:off x="3559268" y="3138624"/>
              <a:ext cx="744434" cy="190533"/>
            </a:xfrm>
            <a:prstGeom prst="rect">
              <a:avLst/>
            </a:prstGeom>
            <a:noFill/>
          </p:spPr>
          <p:txBody>
            <a:bodyPr wrap="none">
              <a:normAutofit fontScale="77500" lnSpcReduction="20000"/>
            </a:bodyPr>
            <a:lstStyle/>
            <a:p>
              <a:pPr algn="r"/>
              <a:r>
                <a:rPr lang="zh-CN" altLang="en-US" sz="1051" dirty="0">
                  <a:solidFill>
                    <a:schemeClr val="bg1"/>
                  </a:solidFill>
                  <a:latin typeface="+mn-lt"/>
                  <a:ea typeface="+mn-ea"/>
                  <a:cs typeface="+mn-ea"/>
                  <a:sym typeface="+mn-lt"/>
                </a:rPr>
                <a:t>风险二</a:t>
              </a:r>
            </a:p>
          </p:txBody>
        </p:sp>
        <p:sp>
          <p:nvSpPr>
            <p:cNvPr id="11" name="TextBox 13"/>
            <p:cNvSpPr txBox="1"/>
            <p:nvPr/>
          </p:nvSpPr>
          <p:spPr>
            <a:xfrm rot="2700000" flipH="1">
              <a:off x="4753788" y="3095154"/>
              <a:ext cx="744434" cy="190533"/>
            </a:xfrm>
            <a:prstGeom prst="rect">
              <a:avLst/>
            </a:prstGeom>
            <a:noFill/>
          </p:spPr>
          <p:txBody>
            <a:bodyPr wrap="none">
              <a:normAutofit fontScale="77500" lnSpcReduction="20000"/>
            </a:bodyPr>
            <a:lstStyle/>
            <a:p>
              <a:r>
                <a:rPr lang="zh-CN" altLang="en-US" sz="1051" dirty="0">
                  <a:solidFill>
                    <a:schemeClr val="bg1"/>
                  </a:solidFill>
                  <a:latin typeface="+mn-lt"/>
                  <a:ea typeface="+mn-ea"/>
                  <a:cs typeface="+mn-ea"/>
                  <a:sym typeface="+mn-lt"/>
                </a:rPr>
                <a:t>风险三</a:t>
              </a:r>
            </a:p>
          </p:txBody>
        </p:sp>
        <p:sp>
          <p:nvSpPr>
            <p:cNvPr id="12" name="Freeform: Shape 84"/>
            <p:cNvSpPr/>
            <p:nvPr/>
          </p:nvSpPr>
          <p:spPr>
            <a:xfrm>
              <a:off x="4676922" y="2282687"/>
              <a:ext cx="241847" cy="241847"/>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a:latin typeface="+mn-lt"/>
                <a:ea typeface="+mn-ea"/>
                <a:cs typeface="+mn-ea"/>
                <a:sym typeface="+mn-lt"/>
              </a:endParaRPr>
            </a:p>
          </p:txBody>
        </p:sp>
        <p:sp>
          <p:nvSpPr>
            <p:cNvPr id="13" name="Freeform: Shape 85"/>
            <p:cNvSpPr>
              <a:spLocks noChangeAspect="1"/>
            </p:cNvSpPr>
            <p:nvPr/>
          </p:nvSpPr>
          <p:spPr bwMode="auto">
            <a:xfrm>
              <a:off x="4679276" y="2751228"/>
              <a:ext cx="241959" cy="206673"/>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4" name="Freeform: Shape 86"/>
            <p:cNvSpPr>
              <a:spLocks/>
            </p:cNvSpPr>
            <p:nvPr/>
          </p:nvSpPr>
          <p:spPr bwMode="auto">
            <a:xfrm>
              <a:off x="4161343" y="2737990"/>
              <a:ext cx="253157" cy="253157"/>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a:extLst/>
          </p:spPr>
          <p:txBody>
            <a:bodyPr anchor="ctr"/>
            <a:lstStyle/>
            <a:p>
              <a:pPr algn="ctr"/>
              <a:endParaRPr>
                <a:latin typeface="+mn-lt"/>
                <a:ea typeface="+mn-ea"/>
                <a:cs typeface="+mn-ea"/>
                <a:sym typeface="+mn-lt"/>
              </a:endParaRPr>
            </a:p>
          </p:txBody>
        </p:sp>
        <p:sp>
          <p:nvSpPr>
            <p:cNvPr id="15" name="Freeform: Shape 87"/>
            <p:cNvSpPr>
              <a:spLocks noChangeAspect="1"/>
            </p:cNvSpPr>
            <p:nvPr/>
          </p:nvSpPr>
          <p:spPr bwMode="auto">
            <a:xfrm>
              <a:off x="4171249" y="2274342"/>
              <a:ext cx="226837" cy="241959"/>
            </a:xfrm>
            <a:custGeom>
              <a:avLst/>
              <a:gdLst>
                <a:gd name="T0" fmla="*/ 41 w 45"/>
                <a:gd name="T1" fmla="*/ 48 h 48"/>
                <a:gd name="T2" fmla="*/ 0 w 45"/>
                <a:gd name="T3" fmla="*/ 44 h 48"/>
                <a:gd name="T4" fmla="*/ 3 w 45"/>
                <a:gd name="T5" fmla="*/ 7 h 48"/>
                <a:gd name="T6" fmla="*/ 7 w 45"/>
                <a:gd name="T7" fmla="*/ 4 h 48"/>
                <a:gd name="T8" fmla="*/ 13 w 45"/>
                <a:gd name="T9" fmla="*/ 0 h 48"/>
                <a:gd name="T10" fmla="*/ 17 w 45"/>
                <a:gd name="T11" fmla="*/ 7 h 48"/>
                <a:gd name="T12" fmla="*/ 27 w 45"/>
                <a:gd name="T13" fmla="*/ 4 h 48"/>
                <a:gd name="T14" fmla="*/ 33 w 45"/>
                <a:gd name="T15" fmla="*/ 0 h 48"/>
                <a:gd name="T16" fmla="*/ 38 w 45"/>
                <a:gd name="T17" fmla="*/ 7 h 48"/>
                <a:gd name="T18" fmla="*/ 45 w 45"/>
                <a:gd name="T19" fmla="*/ 10 h 48"/>
                <a:gd name="T20" fmla="*/ 11 w 45"/>
                <a:gd name="T21" fmla="*/ 25 h 48"/>
                <a:gd name="T22" fmla="*/ 3 w 45"/>
                <a:gd name="T23" fmla="*/ 17 h 48"/>
                <a:gd name="T24" fmla="*/ 11 w 45"/>
                <a:gd name="T25" fmla="*/ 25 h 48"/>
                <a:gd name="T26" fmla="*/ 11 w 45"/>
                <a:gd name="T27" fmla="*/ 26 h 48"/>
                <a:gd name="T28" fmla="*/ 3 w 45"/>
                <a:gd name="T29" fmla="*/ 35 h 48"/>
                <a:gd name="T30" fmla="*/ 11 w 45"/>
                <a:gd name="T31" fmla="*/ 44 h 48"/>
                <a:gd name="T32" fmla="*/ 3 w 45"/>
                <a:gd name="T33" fmla="*/ 37 h 48"/>
                <a:gd name="T34" fmla="*/ 11 w 45"/>
                <a:gd name="T35" fmla="*/ 44 h 48"/>
                <a:gd name="T36" fmla="*/ 13 w 45"/>
                <a:gd name="T37" fmla="*/ 3 h 48"/>
                <a:gd name="T38" fmla="*/ 10 w 45"/>
                <a:gd name="T39" fmla="*/ 4 h 48"/>
                <a:gd name="T40" fmla="*/ 11 w 45"/>
                <a:gd name="T41" fmla="*/ 13 h 48"/>
                <a:gd name="T42" fmla="*/ 14 w 45"/>
                <a:gd name="T43" fmla="*/ 12 h 48"/>
                <a:gd name="T44" fmla="*/ 21 w 45"/>
                <a:gd name="T45" fmla="*/ 25 h 48"/>
                <a:gd name="T46" fmla="*/ 13 w 45"/>
                <a:gd name="T47" fmla="*/ 17 h 48"/>
                <a:gd name="T48" fmla="*/ 21 w 45"/>
                <a:gd name="T49" fmla="*/ 25 h 48"/>
                <a:gd name="T50" fmla="*/ 21 w 45"/>
                <a:gd name="T51" fmla="*/ 26 h 48"/>
                <a:gd name="T52" fmla="*/ 13 w 45"/>
                <a:gd name="T53" fmla="*/ 35 h 48"/>
                <a:gd name="T54" fmla="*/ 21 w 45"/>
                <a:gd name="T55" fmla="*/ 44 h 48"/>
                <a:gd name="T56" fmla="*/ 13 w 45"/>
                <a:gd name="T57" fmla="*/ 37 h 48"/>
                <a:gd name="T58" fmla="*/ 21 w 45"/>
                <a:gd name="T59" fmla="*/ 44 h 48"/>
                <a:gd name="T60" fmla="*/ 32 w 45"/>
                <a:gd name="T61" fmla="*/ 17 h 48"/>
                <a:gd name="T62" fmla="*/ 23 w 45"/>
                <a:gd name="T63" fmla="*/ 25 h 48"/>
                <a:gd name="T64" fmla="*/ 32 w 45"/>
                <a:gd name="T65" fmla="*/ 35 h 48"/>
                <a:gd name="T66" fmla="*/ 23 w 45"/>
                <a:gd name="T67" fmla="*/ 26 h 48"/>
                <a:gd name="T68" fmla="*/ 32 w 45"/>
                <a:gd name="T69" fmla="*/ 35 h 48"/>
                <a:gd name="T70" fmla="*/ 32 w 45"/>
                <a:gd name="T71" fmla="*/ 37 h 48"/>
                <a:gd name="T72" fmla="*/ 23 w 45"/>
                <a:gd name="T73" fmla="*/ 44 h 48"/>
                <a:gd name="T74" fmla="*/ 34 w 45"/>
                <a:gd name="T75" fmla="*/ 4 h 48"/>
                <a:gd name="T76" fmla="*/ 32 w 45"/>
                <a:gd name="T77" fmla="*/ 3 h 48"/>
                <a:gd name="T78" fmla="*/ 31 w 45"/>
                <a:gd name="T79" fmla="*/ 12 h 48"/>
                <a:gd name="T80" fmla="*/ 33 w 45"/>
                <a:gd name="T81" fmla="*/ 13 h 48"/>
                <a:gd name="T82" fmla="*/ 34 w 45"/>
                <a:gd name="T83" fmla="*/ 4 h 48"/>
                <a:gd name="T84" fmla="*/ 41 w 45"/>
                <a:gd name="T85" fmla="*/ 17 h 48"/>
                <a:gd name="T86" fmla="*/ 33 w 45"/>
                <a:gd name="T87" fmla="*/ 25 h 48"/>
                <a:gd name="T88" fmla="*/ 41 w 45"/>
                <a:gd name="T89" fmla="*/ 35 h 48"/>
                <a:gd name="T90" fmla="*/ 33 w 45"/>
                <a:gd name="T91" fmla="*/ 26 h 48"/>
                <a:gd name="T92" fmla="*/ 41 w 45"/>
                <a:gd name="T93" fmla="*/ 35 h 48"/>
                <a:gd name="T94" fmla="*/ 41 w 45"/>
                <a:gd name="T95" fmla="*/ 37 h 48"/>
                <a:gd name="T96" fmla="*/ 33 w 45"/>
                <a:gd name="T9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8">
                  <a:moveTo>
                    <a:pt x="45" y="44"/>
                  </a:moveTo>
                  <a:cubicBezTo>
                    <a:pt x="45" y="46"/>
                    <a:pt x="43" y="48"/>
                    <a:pt x="41" y="48"/>
                  </a:cubicBezTo>
                  <a:cubicBezTo>
                    <a:pt x="3" y="48"/>
                    <a:pt x="3" y="48"/>
                    <a:pt x="3" y="48"/>
                  </a:cubicBezTo>
                  <a:cubicBezTo>
                    <a:pt x="1" y="48"/>
                    <a:pt x="0" y="46"/>
                    <a:pt x="0" y="44"/>
                  </a:cubicBezTo>
                  <a:cubicBezTo>
                    <a:pt x="0" y="10"/>
                    <a:pt x="0" y="10"/>
                    <a:pt x="0" y="10"/>
                  </a:cubicBezTo>
                  <a:cubicBezTo>
                    <a:pt x="0" y="8"/>
                    <a:pt x="1" y="7"/>
                    <a:pt x="3" y="7"/>
                  </a:cubicBezTo>
                  <a:cubicBezTo>
                    <a:pt x="7" y="7"/>
                    <a:pt x="7" y="7"/>
                    <a:pt x="7" y="7"/>
                  </a:cubicBezTo>
                  <a:cubicBezTo>
                    <a:pt x="7" y="4"/>
                    <a:pt x="7" y="4"/>
                    <a:pt x="7" y="4"/>
                  </a:cubicBezTo>
                  <a:cubicBezTo>
                    <a:pt x="7" y="2"/>
                    <a:pt x="9" y="0"/>
                    <a:pt x="11" y="0"/>
                  </a:cubicBezTo>
                  <a:cubicBezTo>
                    <a:pt x="13" y="0"/>
                    <a:pt x="13" y="0"/>
                    <a:pt x="13" y="0"/>
                  </a:cubicBezTo>
                  <a:cubicBezTo>
                    <a:pt x="15" y="0"/>
                    <a:pt x="17" y="2"/>
                    <a:pt x="17" y="4"/>
                  </a:cubicBezTo>
                  <a:cubicBezTo>
                    <a:pt x="17" y="7"/>
                    <a:pt x="17" y="7"/>
                    <a:pt x="17" y="7"/>
                  </a:cubicBezTo>
                  <a:cubicBezTo>
                    <a:pt x="27" y="7"/>
                    <a:pt x="27" y="7"/>
                    <a:pt x="27" y="7"/>
                  </a:cubicBezTo>
                  <a:cubicBezTo>
                    <a:pt x="27" y="4"/>
                    <a:pt x="27" y="4"/>
                    <a:pt x="27" y="4"/>
                  </a:cubicBezTo>
                  <a:cubicBezTo>
                    <a:pt x="27" y="2"/>
                    <a:pt x="29" y="0"/>
                    <a:pt x="32" y="0"/>
                  </a:cubicBezTo>
                  <a:cubicBezTo>
                    <a:pt x="33" y="0"/>
                    <a:pt x="33" y="0"/>
                    <a:pt x="33" y="0"/>
                  </a:cubicBezTo>
                  <a:cubicBezTo>
                    <a:pt x="36" y="0"/>
                    <a:pt x="38" y="2"/>
                    <a:pt x="38" y="4"/>
                  </a:cubicBezTo>
                  <a:cubicBezTo>
                    <a:pt x="38" y="7"/>
                    <a:pt x="38" y="7"/>
                    <a:pt x="38" y="7"/>
                  </a:cubicBezTo>
                  <a:cubicBezTo>
                    <a:pt x="41" y="7"/>
                    <a:pt x="41" y="7"/>
                    <a:pt x="41" y="7"/>
                  </a:cubicBezTo>
                  <a:cubicBezTo>
                    <a:pt x="43" y="7"/>
                    <a:pt x="45" y="8"/>
                    <a:pt x="45" y="10"/>
                  </a:cubicBezTo>
                  <a:lnTo>
                    <a:pt x="45" y="44"/>
                  </a:lnTo>
                  <a:close/>
                  <a:moveTo>
                    <a:pt x="11" y="25"/>
                  </a:moveTo>
                  <a:cubicBezTo>
                    <a:pt x="11" y="17"/>
                    <a:pt x="11" y="17"/>
                    <a:pt x="11" y="17"/>
                  </a:cubicBezTo>
                  <a:cubicBezTo>
                    <a:pt x="3" y="17"/>
                    <a:pt x="3" y="17"/>
                    <a:pt x="3" y="17"/>
                  </a:cubicBezTo>
                  <a:cubicBezTo>
                    <a:pt x="3" y="25"/>
                    <a:pt x="3" y="25"/>
                    <a:pt x="3" y="25"/>
                  </a:cubicBezTo>
                  <a:lnTo>
                    <a:pt x="11" y="25"/>
                  </a:lnTo>
                  <a:close/>
                  <a:moveTo>
                    <a:pt x="11" y="35"/>
                  </a:moveTo>
                  <a:cubicBezTo>
                    <a:pt x="11" y="26"/>
                    <a:pt x="11" y="26"/>
                    <a:pt x="11" y="26"/>
                  </a:cubicBezTo>
                  <a:cubicBezTo>
                    <a:pt x="3" y="26"/>
                    <a:pt x="3" y="26"/>
                    <a:pt x="3" y="26"/>
                  </a:cubicBezTo>
                  <a:cubicBezTo>
                    <a:pt x="3" y="35"/>
                    <a:pt x="3" y="35"/>
                    <a:pt x="3" y="35"/>
                  </a:cubicBezTo>
                  <a:lnTo>
                    <a:pt x="11" y="35"/>
                  </a:lnTo>
                  <a:close/>
                  <a:moveTo>
                    <a:pt x="11" y="44"/>
                  </a:moveTo>
                  <a:cubicBezTo>
                    <a:pt x="11" y="37"/>
                    <a:pt x="11" y="37"/>
                    <a:pt x="11" y="37"/>
                  </a:cubicBezTo>
                  <a:cubicBezTo>
                    <a:pt x="3" y="37"/>
                    <a:pt x="3" y="37"/>
                    <a:pt x="3" y="37"/>
                  </a:cubicBezTo>
                  <a:cubicBezTo>
                    <a:pt x="3" y="44"/>
                    <a:pt x="3" y="44"/>
                    <a:pt x="3" y="44"/>
                  </a:cubicBezTo>
                  <a:lnTo>
                    <a:pt x="11" y="44"/>
                  </a:lnTo>
                  <a:close/>
                  <a:moveTo>
                    <a:pt x="14" y="4"/>
                  </a:moveTo>
                  <a:cubicBezTo>
                    <a:pt x="14" y="4"/>
                    <a:pt x="13" y="3"/>
                    <a:pt x="13" y="3"/>
                  </a:cubicBezTo>
                  <a:cubicBezTo>
                    <a:pt x="11" y="3"/>
                    <a:pt x="11" y="3"/>
                    <a:pt x="11" y="3"/>
                  </a:cubicBezTo>
                  <a:cubicBezTo>
                    <a:pt x="11" y="3"/>
                    <a:pt x="10" y="4"/>
                    <a:pt x="10" y="4"/>
                  </a:cubicBezTo>
                  <a:cubicBezTo>
                    <a:pt x="10" y="12"/>
                    <a:pt x="10" y="12"/>
                    <a:pt x="10" y="12"/>
                  </a:cubicBezTo>
                  <a:cubicBezTo>
                    <a:pt x="10" y="12"/>
                    <a:pt x="11" y="13"/>
                    <a:pt x="11" y="13"/>
                  </a:cubicBezTo>
                  <a:cubicBezTo>
                    <a:pt x="13" y="13"/>
                    <a:pt x="13" y="13"/>
                    <a:pt x="13" y="13"/>
                  </a:cubicBezTo>
                  <a:cubicBezTo>
                    <a:pt x="13" y="13"/>
                    <a:pt x="14" y="12"/>
                    <a:pt x="14" y="12"/>
                  </a:cubicBezTo>
                  <a:lnTo>
                    <a:pt x="14" y="4"/>
                  </a:lnTo>
                  <a:close/>
                  <a:moveTo>
                    <a:pt x="21" y="25"/>
                  </a:moveTo>
                  <a:cubicBezTo>
                    <a:pt x="21" y="17"/>
                    <a:pt x="21" y="17"/>
                    <a:pt x="21" y="17"/>
                  </a:cubicBezTo>
                  <a:cubicBezTo>
                    <a:pt x="13" y="17"/>
                    <a:pt x="13" y="17"/>
                    <a:pt x="13" y="17"/>
                  </a:cubicBezTo>
                  <a:cubicBezTo>
                    <a:pt x="13" y="25"/>
                    <a:pt x="13" y="25"/>
                    <a:pt x="13" y="25"/>
                  </a:cubicBezTo>
                  <a:lnTo>
                    <a:pt x="21" y="25"/>
                  </a:lnTo>
                  <a:close/>
                  <a:moveTo>
                    <a:pt x="21" y="35"/>
                  </a:moveTo>
                  <a:cubicBezTo>
                    <a:pt x="21" y="26"/>
                    <a:pt x="21" y="26"/>
                    <a:pt x="21" y="26"/>
                  </a:cubicBezTo>
                  <a:cubicBezTo>
                    <a:pt x="13" y="26"/>
                    <a:pt x="13" y="26"/>
                    <a:pt x="13" y="26"/>
                  </a:cubicBezTo>
                  <a:cubicBezTo>
                    <a:pt x="13" y="35"/>
                    <a:pt x="13" y="35"/>
                    <a:pt x="13" y="35"/>
                  </a:cubicBezTo>
                  <a:lnTo>
                    <a:pt x="21" y="35"/>
                  </a:lnTo>
                  <a:close/>
                  <a:moveTo>
                    <a:pt x="21" y="44"/>
                  </a:moveTo>
                  <a:cubicBezTo>
                    <a:pt x="21" y="37"/>
                    <a:pt x="21" y="37"/>
                    <a:pt x="21" y="37"/>
                  </a:cubicBezTo>
                  <a:cubicBezTo>
                    <a:pt x="13" y="37"/>
                    <a:pt x="13" y="37"/>
                    <a:pt x="13" y="37"/>
                  </a:cubicBezTo>
                  <a:cubicBezTo>
                    <a:pt x="13" y="44"/>
                    <a:pt x="13" y="44"/>
                    <a:pt x="13" y="44"/>
                  </a:cubicBezTo>
                  <a:lnTo>
                    <a:pt x="21" y="44"/>
                  </a:lnTo>
                  <a:close/>
                  <a:moveTo>
                    <a:pt x="32" y="25"/>
                  </a:moveTo>
                  <a:cubicBezTo>
                    <a:pt x="32" y="17"/>
                    <a:pt x="32" y="17"/>
                    <a:pt x="32" y="17"/>
                  </a:cubicBezTo>
                  <a:cubicBezTo>
                    <a:pt x="23" y="17"/>
                    <a:pt x="23" y="17"/>
                    <a:pt x="23" y="17"/>
                  </a:cubicBezTo>
                  <a:cubicBezTo>
                    <a:pt x="23" y="25"/>
                    <a:pt x="23" y="25"/>
                    <a:pt x="23" y="25"/>
                  </a:cubicBezTo>
                  <a:lnTo>
                    <a:pt x="32" y="25"/>
                  </a:lnTo>
                  <a:close/>
                  <a:moveTo>
                    <a:pt x="32" y="35"/>
                  </a:moveTo>
                  <a:cubicBezTo>
                    <a:pt x="32" y="26"/>
                    <a:pt x="32" y="26"/>
                    <a:pt x="32" y="26"/>
                  </a:cubicBezTo>
                  <a:cubicBezTo>
                    <a:pt x="23" y="26"/>
                    <a:pt x="23" y="26"/>
                    <a:pt x="23" y="26"/>
                  </a:cubicBezTo>
                  <a:cubicBezTo>
                    <a:pt x="23" y="35"/>
                    <a:pt x="23" y="35"/>
                    <a:pt x="23" y="35"/>
                  </a:cubicBezTo>
                  <a:lnTo>
                    <a:pt x="32" y="35"/>
                  </a:lnTo>
                  <a:close/>
                  <a:moveTo>
                    <a:pt x="32" y="44"/>
                  </a:moveTo>
                  <a:cubicBezTo>
                    <a:pt x="32" y="37"/>
                    <a:pt x="32" y="37"/>
                    <a:pt x="32" y="37"/>
                  </a:cubicBezTo>
                  <a:cubicBezTo>
                    <a:pt x="23" y="37"/>
                    <a:pt x="23" y="37"/>
                    <a:pt x="23" y="37"/>
                  </a:cubicBezTo>
                  <a:cubicBezTo>
                    <a:pt x="23" y="44"/>
                    <a:pt x="23" y="44"/>
                    <a:pt x="23" y="44"/>
                  </a:cubicBezTo>
                  <a:lnTo>
                    <a:pt x="32" y="44"/>
                  </a:lnTo>
                  <a:close/>
                  <a:moveTo>
                    <a:pt x="34" y="4"/>
                  </a:moveTo>
                  <a:cubicBezTo>
                    <a:pt x="34" y="4"/>
                    <a:pt x="34" y="3"/>
                    <a:pt x="33" y="3"/>
                  </a:cubicBezTo>
                  <a:cubicBezTo>
                    <a:pt x="32" y="3"/>
                    <a:pt x="32" y="3"/>
                    <a:pt x="32" y="3"/>
                  </a:cubicBezTo>
                  <a:cubicBezTo>
                    <a:pt x="31" y="3"/>
                    <a:pt x="31" y="4"/>
                    <a:pt x="31" y="4"/>
                  </a:cubicBezTo>
                  <a:cubicBezTo>
                    <a:pt x="31" y="12"/>
                    <a:pt x="31" y="12"/>
                    <a:pt x="31" y="12"/>
                  </a:cubicBezTo>
                  <a:cubicBezTo>
                    <a:pt x="31" y="12"/>
                    <a:pt x="31" y="13"/>
                    <a:pt x="32" y="13"/>
                  </a:cubicBezTo>
                  <a:cubicBezTo>
                    <a:pt x="33" y="13"/>
                    <a:pt x="33" y="13"/>
                    <a:pt x="33" y="13"/>
                  </a:cubicBezTo>
                  <a:cubicBezTo>
                    <a:pt x="34" y="13"/>
                    <a:pt x="34" y="12"/>
                    <a:pt x="34" y="12"/>
                  </a:cubicBezTo>
                  <a:lnTo>
                    <a:pt x="34" y="4"/>
                  </a:lnTo>
                  <a:close/>
                  <a:moveTo>
                    <a:pt x="41" y="25"/>
                  </a:moveTo>
                  <a:cubicBezTo>
                    <a:pt x="41" y="17"/>
                    <a:pt x="41" y="17"/>
                    <a:pt x="41" y="17"/>
                  </a:cubicBezTo>
                  <a:cubicBezTo>
                    <a:pt x="33" y="17"/>
                    <a:pt x="33" y="17"/>
                    <a:pt x="33" y="17"/>
                  </a:cubicBezTo>
                  <a:cubicBezTo>
                    <a:pt x="33" y="25"/>
                    <a:pt x="33" y="25"/>
                    <a:pt x="33" y="25"/>
                  </a:cubicBezTo>
                  <a:lnTo>
                    <a:pt x="41" y="25"/>
                  </a:lnTo>
                  <a:close/>
                  <a:moveTo>
                    <a:pt x="41" y="35"/>
                  </a:moveTo>
                  <a:cubicBezTo>
                    <a:pt x="41" y="26"/>
                    <a:pt x="41" y="26"/>
                    <a:pt x="41" y="26"/>
                  </a:cubicBezTo>
                  <a:cubicBezTo>
                    <a:pt x="33" y="26"/>
                    <a:pt x="33" y="26"/>
                    <a:pt x="33" y="26"/>
                  </a:cubicBezTo>
                  <a:cubicBezTo>
                    <a:pt x="33" y="35"/>
                    <a:pt x="33" y="35"/>
                    <a:pt x="33" y="35"/>
                  </a:cubicBezTo>
                  <a:lnTo>
                    <a:pt x="41" y="35"/>
                  </a:lnTo>
                  <a:close/>
                  <a:moveTo>
                    <a:pt x="41" y="44"/>
                  </a:moveTo>
                  <a:cubicBezTo>
                    <a:pt x="41" y="37"/>
                    <a:pt x="41" y="37"/>
                    <a:pt x="41" y="37"/>
                  </a:cubicBezTo>
                  <a:cubicBezTo>
                    <a:pt x="33" y="37"/>
                    <a:pt x="33" y="37"/>
                    <a:pt x="33" y="37"/>
                  </a:cubicBezTo>
                  <a:cubicBezTo>
                    <a:pt x="33" y="44"/>
                    <a:pt x="33" y="44"/>
                    <a:pt x="33" y="44"/>
                  </a:cubicBezTo>
                  <a:lnTo>
                    <a:pt x="41" y="44"/>
                  </a:ln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6" name="Group 88"/>
          <p:cNvGrpSpPr/>
          <p:nvPr/>
        </p:nvGrpSpPr>
        <p:grpSpPr>
          <a:xfrm>
            <a:off x="980602" y="1968499"/>
            <a:ext cx="7209801" cy="1223764"/>
            <a:chOff x="1307468" y="2624665"/>
            <a:chExt cx="9613068" cy="1631685"/>
          </a:xfrm>
        </p:grpSpPr>
        <p:grpSp>
          <p:nvGrpSpPr>
            <p:cNvPr id="17" name="Group 89"/>
            <p:cNvGrpSpPr/>
            <p:nvPr/>
          </p:nvGrpSpPr>
          <p:grpSpPr>
            <a:xfrm>
              <a:off x="8170814" y="2624665"/>
              <a:ext cx="2749722" cy="1631685"/>
              <a:chOff x="8170814" y="1912116"/>
              <a:chExt cx="2749722" cy="1631685"/>
            </a:xfrm>
          </p:grpSpPr>
          <p:grpSp>
            <p:nvGrpSpPr>
              <p:cNvPr id="27" name="Group 99"/>
              <p:cNvGrpSpPr/>
              <p:nvPr/>
            </p:nvGrpSpPr>
            <p:grpSpPr>
              <a:xfrm>
                <a:off x="8170814" y="1912116"/>
                <a:ext cx="2611177" cy="1631685"/>
                <a:chOff x="1193500" y="1491637"/>
                <a:chExt cx="3761195" cy="1631685"/>
              </a:xfrm>
            </p:grpSpPr>
            <p:sp>
              <p:nvSpPr>
                <p:cNvPr id="34" name="Rectangle 106"/>
                <p:cNvSpPr/>
                <p:nvPr/>
              </p:nvSpPr>
              <p:spPr>
                <a:xfrm>
                  <a:off x="1193500" y="1491637"/>
                  <a:ext cx="3761195" cy="307777"/>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设计阶段的风险</a:t>
                  </a:r>
                </a:p>
              </p:txBody>
            </p:sp>
            <p:sp>
              <p:nvSpPr>
                <p:cNvPr id="32" name="Rectangle 104"/>
                <p:cNvSpPr/>
                <p:nvPr/>
              </p:nvSpPr>
              <p:spPr>
                <a:xfrm>
                  <a:off x="1193500" y="2815545"/>
                  <a:ext cx="3761195" cy="307777"/>
                </a:xfrm>
                <a:prstGeom prst="rect">
                  <a:avLst/>
                </a:prstGeom>
              </p:spPr>
              <p:txBody>
                <a:bodyPr wrap="none" lIns="0" tIns="0" rIns="0" bIns="0">
                  <a:normAutofit lnSpcReduction="10000"/>
                </a:bodyPr>
                <a:lstStyle/>
                <a:p>
                  <a:pPr algn="r"/>
                  <a:r>
                    <a:rPr lang="zh-CN" altLang="en-US" sz="1600" b="1" dirty="0">
                      <a:solidFill>
                        <a:schemeClr val="accent2"/>
                      </a:solidFill>
                      <a:latin typeface="+mn-lt"/>
                      <a:ea typeface="+mn-ea"/>
                      <a:cs typeface="+mn-ea"/>
                      <a:sym typeface="+mn-lt"/>
                    </a:rPr>
                    <a:t>实现阶段风险</a:t>
                  </a:r>
                </a:p>
              </p:txBody>
            </p:sp>
          </p:grpSp>
          <p:cxnSp>
            <p:nvCxnSpPr>
              <p:cNvPr id="28" name="Straight Connector 100"/>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90"/>
            <p:cNvGrpSpPr/>
            <p:nvPr/>
          </p:nvGrpSpPr>
          <p:grpSpPr>
            <a:xfrm>
              <a:off x="1307468" y="2624665"/>
              <a:ext cx="2713719" cy="1631685"/>
              <a:chOff x="1307468" y="1697288"/>
              <a:chExt cx="2713719" cy="1631685"/>
            </a:xfrm>
          </p:grpSpPr>
          <p:grpSp>
            <p:nvGrpSpPr>
              <p:cNvPr id="19" name="Group 91"/>
              <p:cNvGrpSpPr/>
              <p:nvPr/>
            </p:nvGrpSpPr>
            <p:grpSpPr>
              <a:xfrm>
                <a:off x="1410010" y="1697288"/>
                <a:ext cx="2611177" cy="1631685"/>
                <a:chOff x="1193500" y="1491637"/>
                <a:chExt cx="3761195" cy="1631685"/>
              </a:xfrm>
            </p:grpSpPr>
            <p:sp>
              <p:nvSpPr>
                <p:cNvPr id="26" name="Rectangle 98"/>
                <p:cNvSpPr/>
                <p:nvPr/>
              </p:nvSpPr>
              <p:spPr>
                <a:xfrm>
                  <a:off x="1193500" y="1491637"/>
                  <a:ext cx="3761195" cy="307777"/>
                </a:xfrm>
                <a:prstGeom prst="rect">
                  <a:avLst/>
                </a:prstGeom>
              </p:spPr>
              <p:txBody>
                <a:bodyPr wrap="none" lIns="0" tIns="0" rIns="0" bIns="0">
                  <a:normAutofit lnSpcReduction="10000"/>
                </a:bodyPr>
                <a:lstStyle/>
                <a:p>
                  <a:r>
                    <a:rPr lang="zh-CN" altLang="en-US" sz="1600" b="1" dirty="0">
                      <a:solidFill>
                        <a:schemeClr val="accent1"/>
                      </a:solidFill>
                      <a:latin typeface="+mn-lt"/>
                      <a:ea typeface="+mn-ea"/>
                      <a:cs typeface="+mn-ea"/>
                      <a:sym typeface="+mn-lt"/>
                    </a:rPr>
                    <a:t>软件技术风险</a:t>
                  </a:r>
                </a:p>
              </p:txBody>
            </p:sp>
            <p:sp>
              <p:nvSpPr>
                <p:cNvPr id="24" name="Rectangle 96"/>
                <p:cNvSpPr/>
                <p:nvPr/>
              </p:nvSpPr>
              <p:spPr>
                <a:xfrm>
                  <a:off x="1193500" y="2815545"/>
                  <a:ext cx="3761195" cy="307777"/>
                </a:xfrm>
                <a:prstGeom prst="rect">
                  <a:avLst/>
                </a:prstGeom>
              </p:spPr>
              <p:txBody>
                <a:bodyPr wrap="none" lIns="0" tIns="0" rIns="0" bIns="0">
                  <a:normAutofit lnSpcReduction="10000"/>
                </a:bodyPr>
                <a:lstStyle/>
                <a:p>
                  <a:r>
                    <a:rPr lang="zh-CN" altLang="en-US" sz="1600" b="1" dirty="0">
                      <a:solidFill>
                        <a:schemeClr val="accent2"/>
                      </a:solidFill>
                      <a:latin typeface="+mn-lt"/>
                      <a:ea typeface="+mn-ea"/>
                      <a:cs typeface="+mn-ea"/>
                      <a:sym typeface="+mn-lt"/>
                    </a:rPr>
                    <a:t>软件过程风险</a:t>
                  </a:r>
                </a:p>
              </p:txBody>
            </p:sp>
          </p:grpSp>
          <p:cxnSp>
            <p:nvCxnSpPr>
              <p:cNvPr id="20" name="Straight Connector 92"/>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2" name="组合 91">
            <a:extLst>
              <a:ext uri="{FF2B5EF4-FFF2-40B4-BE49-F238E27FC236}">
                <a16:creationId xmlns="" xmlns:a16="http://schemas.microsoft.com/office/drawing/2014/main" id="{DA649260-5BF7-4633-A817-64A5BE4D3CDF}"/>
              </a:ext>
            </a:extLst>
          </p:cNvPr>
          <p:cNvGrpSpPr/>
          <p:nvPr/>
        </p:nvGrpSpPr>
        <p:grpSpPr>
          <a:xfrm>
            <a:off x="251520" y="-38842"/>
            <a:ext cx="1800201" cy="810392"/>
            <a:chOff x="251520" y="0"/>
            <a:chExt cx="1800201" cy="810392"/>
          </a:xfrm>
        </p:grpSpPr>
        <p:sp>
          <p:nvSpPr>
            <p:cNvPr id="93" name="TextBox 86">
              <a:extLst>
                <a:ext uri="{FF2B5EF4-FFF2-40B4-BE49-F238E27FC236}">
                  <a16:creationId xmlns="" xmlns:a16="http://schemas.microsoft.com/office/drawing/2014/main" id="{6F37F691-6C7A-4C60-B8E5-DE6375D10D50}"/>
                </a:ext>
              </a:extLst>
            </p:cNvPr>
            <p:cNvSpPr txBox="1"/>
            <p:nvPr/>
          </p:nvSpPr>
          <p:spPr>
            <a:xfrm>
              <a:off x="576197" y="162320"/>
              <a:ext cx="1475524" cy="461665"/>
            </a:xfrm>
            <a:prstGeom prst="rect">
              <a:avLst/>
            </a:prstGeom>
            <a:noFill/>
          </p:spPr>
          <p:txBody>
            <a:bodyPr wrap="square" rtlCol="0">
              <a:spAutoFit/>
            </a:bodyPr>
            <a:lstStyle/>
            <a:p>
              <a:pPr algn="dist"/>
              <a:r>
                <a:rPr lang="zh-CN" altLang="en-US" sz="2400" dirty="0">
                  <a:latin typeface="+mn-lt"/>
                  <a:ea typeface="+mn-ea"/>
                  <a:cs typeface="+mn-ea"/>
                  <a:sym typeface="+mn-lt"/>
                </a:rPr>
                <a:t>风险管理</a:t>
              </a:r>
              <a:endParaRPr lang="en-US" altLang="zh-CN" sz="2400" dirty="0">
                <a:latin typeface="+mn-lt"/>
                <a:ea typeface="+mn-ea"/>
                <a:cs typeface="+mn-ea"/>
                <a:sym typeface="+mn-lt"/>
              </a:endParaRPr>
            </a:p>
          </p:txBody>
        </p:sp>
        <p:sp>
          <p:nvSpPr>
            <p:cNvPr id="94" name="矩形 93">
              <a:extLst>
                <a:ext uri="{FF2B5EF4-FFF2-40B4-BE49-F238E27FC236}">
                  <a16:creationId xmlns="" xmlns:a16="http://schemas.microsoft.com/office/drawing/2014/main" id="{33B8BCB8-957E-4569-8A96-284CA500D553}"/>
                </a:ext>
              </a:extLst>
            </p:cNvPr>
            <p:cNvSpPr/>
            <p:nvPr/>
          </p:nvSpPr>
          <p:spPr>
            <a:xfrm>
              <a:off x="251520" y="0"/>
              <a:ext cx="288032" cy="810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73502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8606" y="987574"/>
            <a:ext cx="4187771" cy="3662858"/>
            <a:chOff x="5992254" y="1319230"/>
            <a:chExt cx="5583695" cy="4883810"/>
          </a:xfrm>
        </p:grpSpPr>
        <p:sp>
          <p:nvSpPr>
            <p:cNvPr id="32" name="任意多边形: 形状 31"/>
            <p:cNvSpPr>
              <a:spLocks/>
            </p:cNvSpPr>
            <p:nvPr/>
          </p:nvSpPr>
          <p:spPr bwMode="auto">
            <a:xfrm>
              <a:off x="6813657" y="3698837"/>
              <a:ext cx="3940889" cy="902928"/>
            </a:xfrm>
            <a:custGeom>
              <a:avLst/>
              <a:gdLst>
                <a:gd name="T0" fmla="*/ 2154 w 2562"/>
                <a:gd name="T1" fmla="*/ 0 h 587"/>
                <a:gd name="T2" fmla="*/ 408 w 2562"/>
                <a:gd name="T3" fmla="*/ 0 h 587"/>
                <a:gd name="T4" fmla="*/ 0 w 2562"/>
                <a:gd name="T5" fmla="*/ 587 h 587"/>
                <a:gd name="T6" fmla="*/ 2562 w 2562"/>
                <a:gd name="T7" fmla="*/ 587 h 587"/>
                <a:gd name="T8" fmla="*/ 2154 w 2562"/>
                <a:gd name="T9" fmla="*/ 0 h 587"/>
              </a:gdLst>
              <a:ahLst/>
              <a:cxnLst>
                <a:cxn ang="0">
                  <a:pos x="T0" y="T1"/>
                </a:cxn>
                <a:cxn ang="0">
                  <a:pos x="T2" y="T3"/>
                </a:cxn>
                <a:cxn ang="0">
                  <a:pos x="T4" y="T5"/>
                </a:cxn>
                <a:cxn ang="0">
                  <a:pos x="T6" y="T7"/>
                </a:cxn>
                <a:cxn ang="0">
                  <a:pos x="T8" y="T9"/>
                </a:cxn>
              </a:cxnLst>
              <a:rect l="0" t="0" r="r" b="b"/>
              <a:pathLst>
                <a:path w="2562" h="587">
                  <a:moveTo>
                    <a:pt x="2154" y="0"/>
                  </a:moveTo>
                  <a:lnTo>
                    <a:pt x="408" y="0"/>
                  </a:lnTo>
                  <a:lnTo>
                    <a:pt x="0" y="587"/>
                  </a:lnTo>
                  <a:lnTo>
                    <a:pt x="2562" y="587"/>
                  </a:lnTo>
                  <a:lnTo>
                    <a:pt x="2154" y="0"/>
                  </a:lnTo>
                  <a:close/>
                </a:path>
              </a:pathLst>
            </a:custGeom>
            <a:solidFill>
              <a:schemeClr val="accent1"/>
            </a:solidFill>
            <a:ln>
              <a:noFill/>
            </a:ln>
          </p:spPr>
          <p:txBody>
            <a:bodyPr anchor="ctr"/>
            <a:lstStyle/>
            <a:p>
              <a:pPr algn="ctr"/>
              <a:endParaRPr>
                <a:latin typeface="+mn-lt"/>
                <a:ea typeface="+mn-ea"/>
                <a:cs typeface="+mn-ea"/>
                <a:sym typeface="+mn-lt"/>
              </a:endParaRPr>
            </a:p>
          </p:txBody>
        </p:sp>
        <p:sp>
          <p:nvSpPr>
            <p:cNvPr id="33" name="任意多边形: 形状 32"/>
            <p:cNvSpPr>
              <a:spLocks/>
            </p:cNvSpPr>
            <p:nvPr/>
          </p:nvSpPr>
          <p:spPr bwMode="auto">
            <a:xfrm>
              <a:off x="5992254" y="5518538"/>
              <a:ext cx="5583695" cy="684502"/>
            </a:xfrm>
            <a:custGeom>
              <a:avLst/>
              <a:gdLst>
                <a:gd name="T0" fmla="*/ 306 w 3630"/>
                <a:gd name="T1" fmla="*/ 0 h 445"/>
                <a:gd name="T2" fmla="*/ 0 w 3630"/>
                <a:gd name="T3" fmla="*/ 445 h 445"/>
                <a:gd name="T4" fmla="*/ 3630 w 3630"/>
                <a:gd name="T5" fmla="*/ 445 h 445"/>
                <a:gd name="T6" fmla="*/ 3324 w 3630"/>
                <a:gd name="T7" fmla="*/ 0 h 445"/>
                <a:gd name="T8" fmla="*/ 306 w 3630"/>
                <a:gd name="T9" fmla="*/ 0 h 445"/>
              </a:gdLst>
              <a:ahLst/>
              <a:cxnLst>
                <a:cxn ang="0">
                  <a:pos x="T0" y="T1"/>
                </a:cxn>
                <a:cxn ang="0">
                  <a:pos x="T2" y="T3"/>
                </a:cxn>
                <a:cxn ang="0">
                  <a:pos x="T4" y="T5"/>
                </a:cxn>
                <a:cxn ang="0">
                  <a:pos x="T6" y="T7"/>
                </a:cxn>
                <a:cxn ang="0">
                  <a:pos x="T8" y="T9"/>
                </a:cxn>
              </a:cxnLst>
              <a:rect l="0" t="0" r="r" b="b"/>
              <a:pathLst>
                <a:path w="3630" h="445">
                  <a:moveTo>
                    <a:pt x="306" y="0"/>
                  </a:moveTo>
                  <a:lnTo>
                    <a:pt x="0" y="445"/>
                  </a:lnTo>
                  <a:lnTo>
                    <a:pt x="3630" y="445"/>
                  </a:lnTo>
                  <a:lnTo>
                    <a:pt x="3324" y="0"/>
                  </a:lnTo>
                  <a:lnTo>
                    <a:pt x="306" y="0"/>
                  </a:lnTo>
                  <a:close/>
                </a:path>
              </a:pathLst>
            </a:custGeom>
            <a:solidFill>
              <a:schemeClr val="accent3"/>
            </a:solidFill>
            <a:ln>
              <a:noFill/>
            </a:ln>
          </p:spPr>
          <p:txBody>
            <a:bodyPr anchor="ctr"/>
            <a:lstStyle/>
            <a:p>
              <a:pPr algn="ctr"/>
              <a:endParaRPr>
                <a:latin typeface="+mn-lt"/>
                <a:ea typeface="+mn-ea"/>
                <a:cs typeface="+mn-ea"/>
                <a:sym typeface="+mn-lt"/>
              </a:endParaRPr>
            </a:p>
          </p:txBody>
        </p:sp>
        <p:sp>
          <p:nvSpPr>
            <p:cNvPr id="34" name="任意多边形: 形状 33"/>
            <p:cNvSpPr>
              <a:spLocks/>
            </p:cNvSpPr>
            <p:nvPr/>
          </p:nvSpPr>
          <p:spPr bwMode="auto">
            <a:xfrm>
              <a:off x="7793496" y="1319230"/>
              <a:ext cx="1981212" cy="1444377"/>
            </a:xfrm>
            <a:custGeom>
              <a:avLst/>
              <a:gdLst>
                <a:gd name="T0" fmla="*/ 1288 w 1288"/>
                <a:gd name="T1" fmla="*/ 939 h 939"/>
                <a:gd name="T2" fmla="*/ 644 w 1288"/>
                <a:gd name="T3" fmla="*/ 0 h 939"/>
                <a:gd name="T4" fmla="*/ 0 w 1288"/>
                <a:gd name="T5" fmla="*/ 939 h 939"/>
                <a:gd name="T6" fmla="*/ 1288 w 1288"/>
                <a:gd name="T7" fmla="*/ 939 h 939"/>
              </a:gdLst>
              <a:ahLst/>
              <a:cxnLst>
                <a:cxn ang="0">
                  <a:pos x="T0" y="T1"/>
                </a:cxn>
                <a:cxn ang="0">
                  <a:pos x="T2" y="T3"/>
                </a:cxn>
                <a:cxn ang="0">
                  <a:pos x="T4" y="T5"/>
                </a:cxn>
                <a:cxn ang="0">
                  <a:pos x="T6" y="T7"/>
                </a:cxn>
              </a:cxnLst>
              <a:rect l="0" t="0" r="r" b="b"/>
              <a:pathLst>
                <a:path w="1288" h="939">
                  <a:moveTo>
                    <a:pt x="1288" y="939"/>
                  </a:moveTo>
                  <a:lnTo>
                    <a:pt x="644" y="0"/>
                  </a:lnTo>
                  <a:lnTo>
                    <a:pt x="0" y="939"/>
                  </a:lnTo>
                  <a:lnTo>
                    <a:pt x="1288" y="939"/>
                  </a:lnTo>
                  <a:close/>
                </a:path>
              </a:pathLst>
            </a:custGeom>
            <a:solidFill>
              <a:schemeClr val="accent2"/>
            </a:solidFill>
            <a:ln>
              <a:noFill/>
            </a:ln>
          </p:spPr>
          <p:txBody>
            <a:bodyPr anchor="ctr"/>
            <a:lstStyle/>
            <a:p>
              <a:pPr algn="ctr"/>
              <a:endParaRPr>
                <a:latin typeface="+mn-lt"/>
                <a:ea typeface="+mn-ea"/>
                <a:cs typeface="+mn-ea"/>
                <a:sym typeface="+mn-lt"/>
              </a:endParaRPr>
            </a:p>
          </p:txBody>
        </p:sp>
        <p:grpSp>
          <p:nvGrpSpPr>
            <p:cNvPr id="35" name="组合 34"/>
            <p:cNvGrpSpPr/>
            <p:nvPr/>
          </p:nvGrpSpPr>
          <p:grpSpPr>
            <a:xfrm>
              <a:off x="6752123" y="4627910"/>
              <a:ext cx="4063940" cy="872162"/>
              <a:chOff x="3995738" y="4686300"/>
              <a:chExt cx="4194176" cy="900112"/>
            </a:xfrm>
            <a:solidFill>
              <a:schemeClr val="accent3"/>
            </a:solidFill>
          </p:grpSpPr>
          <p:sp>
            <p:nvSpPr>
              <p:cNvPr id="48" name="椭圆 47"/>
              <p:cNvSpPr>
                <a:spLocks/>
              </p:cNvSpPr>
              <p:nvPr/>
            </p:nvSpPr>
            <p:spPr bwMode="auto">
              <a:xfrm>
                <a:off x="4719638"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任意多边形: 形状 48"/>
              <p:cNvSpPr>
                <a:spLocks/>
              </p:cNvSpPr>
              <p:nvPr/>
            </p:nvSpPr>
            <p:spPr bwMode="auto">
              <a:xfrm>
                <a:off x="4513263"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椭圆 49"/>
              <p:cNvSpPr>
                <a:spLocks/>
              </p:cNvSpPr>
              <p:nvPr/>
            </p:nvSpPr>
            <p:spPr bwMode="auto">
              <a:xfrm>
                <a:off x="4202113"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任意多边形: 形状 50"/>
              <p:cNvSpPr>
                <a:spLocks/>
              </p:cNvSpPr>
              <p:nvPr/>
            </p:nvSpPr>
            <p:spPr bwMode="auto">
              <a:xfrm>
                <a:off x="3995738" y="4686300"/>
                <a:ext cx="568325"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椭圆 51"/>
              <p:cNvSpPr>
                <a:spLocks/>
              </p:cNvSpPr>
              <p:nvPr/>
            </p:nvSpPr>
            <p:spPr bwMode="auto">
              <a:xfrm>
                <a:off x="5238751"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任意多边形: 形状 52"/>
              <p:cNvSpPr>
                <a:spLocks/>
              </p:cNvSpPr>
              <p:nvPr/>
            </p:nvSpPr>
            <p:spPr bwMode="auto">
              <a:xfrm>
                <a:off x="5030788"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椭圆 53"/>
              <p:cNvSpPr>
                <a:spLocks/>
              </p:cNvSpPr>
              <p:nvPr/>
            </p:nvSpPr>
            <p:spPr bwMode="auto">
              <a:xfrm>
                <a:off x="5756276"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任意多边形: 形状 54"/>
              <p:cNvSpPr>
                <a:spLocks/>
              </p:cNvSpPr>
              <p:nvPr/>
            </p:nvSpPr>
            <p:spPr bwMode="auto">
              <a:xfrm>
                <a:off x="5548313"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椭圆 55"/>
              <p:cNvSpPr>
                <a:spLocks/>
              </p:cNvSpPr>
              <p:nvPr/>
            </p:nvSpPr>
            <p:spPr bwMode="auto">
              <a:xfrm>
                <a:off x="6273801"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任意多边形: 形状 56"/>
              <p:cNvSpPr>
                <a:spLocks/>
              </p:cNvSpPr>
              <p:nvPr/>
            </p:nvSpPr>
            <p:spPr bwMode="auto">
              <a:xfrm>
                <a:off x="6067426"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椭圆 57"/>
              <p:cNvSpPr>
                <a:spLocks/>
              </p:cNvSpPr>
              <p:nvPr/>
            </p:nvSpPr>
            <p:spPr bwMode="auto">
              <a:xfrm>
                <a:off x="6791326"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任意多边形: 形状 58"/>
              <p:cNvSpPr>
                <a:spLocks/>
              </p:cNvSpPr>
              <p:nvPr/>
            </p:nvSpPr>
            <p:spPr bwMode="auto">
              <a:xfrm>
                <a:off x="6584951"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椭圆 59"/>
              <p:cNvSpPr>
                <a:spLocks/>
              </p:cNvSpPr>
              <p:nvPr/>
            </p:nvSpPr>
            <p:spPr bwMode="auto">
              <a:xfrm>
                <a:off x="7310438"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任意多边形: 形状 60"/>
              <p:cNvSpPr>
                <a:spLocks/>
              </p:cNvSpPr>
              <p:nvPr/>
            </p:nvSpPr>
            <p:spPr bwMode="auto">
              <a:xfrm>
                <a:off x="7102476"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椭圆 61"/>
              <p:cNvSpPr>
                <a:spLocks/>
              </p:cNvSpPr>
              <p:nvPr/>
            </p:nvSpPr>
            <p:spPr bwMode="auto">
              <a:xfrm>
                <a:off x="7827963"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3" name="任意多边形: 形状 62"/>
              <p:cNvSpPr>
                <a:spLocks/>
              </p:cNvSpPr>
              <p:nvPr/>
            </p:nvSpPr>
            <p:spPr bwMode="auto">
              <a:xfrm>
                <a:off x="7620001"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36" name="组合 35"/>
            <p:cNvGrpSpPr/>
            <p:nvPr/>
          </p:nvGrpSpPr>
          <p:grpSpPr>
            <a:xfrm>
              <a:off x="7755032" y="2794368"/>
              <a:ext cx="2058120" cy="872162"/>
              <a:chOff x="5030788" y="2794000"/>
              <a:chExt cx="2124076" cy="900112"/>
            </a:xfrm>
            <a:solidFill>
              <a:schemeClr val="accent1"/>
            </a:solidFill>
          </p:grpSpPr>
          <p:sp>
            <p:nvSpPr>
              <p:cNvPr id="40" name="椭圆 39"/>
              <p:cNvSpPr>
                <a:spLocks/>
              </p:cNvSpPr>
              <p:nvPr/>
            </p:nvSpPr>
            <p:spPr bwMode="auto">
              <a:xfrm>
                <a:off x="5238751"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形状 40"/>
              <p:cNvSpPr>
                <a:spLocks/>
              </p:cNvSpPr>
              <p:nvPr/>
            </p:nvSpPr>
            <p:spPr bwMode="auto">
              <a:xfrm>
                <a:off x="5030788"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椭圆 41"/>
              <p:cNvSpPr>
                <a:spLocks/>
              </p:cNvSpPr>
              <p:nvPr/>
            </p:nvSpPr>
            <p:spPr bwMode="auto">
              <a:xfrm>
                <a:off x="5756276"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任意多边形: 形状 42"/>
              <p:cNvSpPr>
                <a:spLocks/>
              </p:cNvSpPr>
              <p:nvPr/>
            </p:nvSpPr>
            <p:spPr bwMode="auto">
              <a:xfrm>
                <a:off x="5548313"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椭圆 43"/>
              <p:cNvSpPr>
                <a:spLocks/>
              </p:cNvSpPr>
              <p:nvPr/>
            </p:nvSpPr>
            <p:spPr bwMode="auto">
              <a:xfrm>
                <a:off x="6273801"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任意多边形: 形状 44"/>
              <p:cNvSpPr>
                <a:spLocks/>
              </p:cNvSpPr>
              <p:nvPr/>
            </p:nvSpPr>
            <p:spPr bwMode="auto">
              <a:xfrm>
                <a:off x="6067426"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椭圆 45"/>
              <p:cNvSpPr>
                <a:spLocks/>
              </p:cNvSpPr>
              <p:nvPr/>
            </p:nvSpPr>
            <p:spPr bwMode="auto">
              <a:xfrm>
                <a:off x="6791326"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形状 46"/>
              <p:cNvSpPr>
                <a:spLocks/>
              </p:cNvSpPr>
              <p:nvPr/>
            </p:nvSpPr>
            <p:spPr bwMode="auto">
              <a:xfrm>
                <a:off x="6584951"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37" name="文本框 7"/>
            <p:cNvSpPr txBox="1"/>
            <p:nvPr/>
          </p:nvSpPr>
          <p:spPr>
            <a:xfrm>
              <a:off x="8002354" y="5681856"/>
              <a:ext cx="1569660" cy="369332"/>
            </a:xfrm>
            <a:prstGeom prst="rect">
              <a:avLst/>
            </a:prstGeom>
            <a:noFill/>
          </p:spPr>
          <p:txBody>
            <a:bodyPr wrap="none">
              <a:normAutofit fontScale="85000" lnSpcReduction="20000"/>
            </a:bodyPr>
            <a:lstStyle/>
            <a:p>
              <a:pPr algn="ctr"/>
              <a:r>
                <a:rPr lang="zh-CN" altLang="en-US" b="1" dirty="0">
                  <a:solidFill>
                    <a:schemeClr val="bg1"/>
                  </a:solidFill>
                  <a:latin typeface="+mn-lt"/>
                  <a:ea typeface="+mn-ea"/>
                  <a:cs typeface="+mn-ea"/>
                  <a:sym typeface="+mn-lt"/>
                </a:rPr>
                <a:t>风险三</a:t>
              </a:r>
            </a:p>
          </p:txBody>
        </p:sp>
        <p:sp>
          <p:nvSpPr>
            <p:cNvPr id="38" name="文本框 8"/>
            <p:cNvSpPr txBox="1"/>
            <p:nvPr/>
          </p:nvSpPr>
          <p:spPr>
            <a:xfrm>
              <a:off x="8080930" y="3971369"/>
              <a:ext cx="1569660" cy="369332"/>
            </a:xfrm>
            <a:prstGeom prst="rect">
              <a:avLst/>
            </a:prstGeom>
            <a:noFill/>
          </p:spPr>
          <p:txBody>
            <a:bodyPr wrap="none">
              <a:normAutofit fontScale="85000" lnSpcReduction="20000"/>
            </a:bodyPr>
            <a:lstStyle/>
            <a:p>
              <a:pPr algn="ctr"/>
              <a:r>
                <a:rPr lang="zh-CN" altLang="en-US" b="1" dirty="0">
                  <a:solidFill>
                    <a:schemeClr val="bg1"/>
                  </a:solidFill>
                  <a:latin typeface="+mn-lt"/>
                  <a:ea typeface="+mn-ea"/>
                  <a:cs typeface="+mn-ea"/>
                  <a:sym typeface="+mn-lt"/>
                </a:rPr>
                <a:t>风险二</a:t>
              </a:r>
            </a:p>
          </p:txBody>
        </p:sp>
        <p:sp>
          <p:nvSpPr>
            <p:cNvPr id="39" name="文本框 9"/>
            <p:cNvSpPr txBox="1"/>
            <p:nvPr/>
          </p:nvSpPr>
          <p:spPr>
            <a:xfrm>
              <a:off x="8230103" y="1996188"/>
              <a:ext cx="1107996" cy="646331"/>
            </a:xfrm>
            <a:prstGeom prst="rect">
              <a:avLst/>
            </a:prstGeom>
            <a:noFill/>
          </p:spPr>
          <p:txBody>
            <a:bodyPr wrap="none">
              <a:normAutofit/>
            </a:bodyPr>
            <a:lstStyle/>
            <a:p>
              <a:pPr algn="ctr"/>
              <a:r>
                <a:rPr lang="zh-CN" altLang="en-US" b="1" dirty="0">
                  <a:solidFill>
                    <a:schemeClr val="bg1"/>
                  </a:solidFill>
                  <a:latin typeface="+mn-lt"/>
                  <a:ea typeface="+mn-ea"/>
                  <a:cs typeface="+mn-ea"/>
                  <a:sym typeface="+mn-lt"/>
                </a:rPr>
                <a:t>风险一</a:t>
              </a:r>
            </a:p>
          </p:txBody>
        </p:sp>
      </p:grpSp>
      <p:grpSp>
        <p:nvGrpSpPr>
          <p:cNvPr id="5" name="组合 4"/>
          <p:cNvGrpSpPr/>
          <p:nvPr/>
        </p:nvGrpSpPr>
        <p:grpSpPr>
          <a:xfrm>
            <a:off x="4621718" y="1325919"/>
            <a:ext cx="3734621" cy="3458247"/>
            <a:chOff x="6162291" y="1679466"/>
            <a:chExt cx="4979494" cy="4610997"/>
          </a:xfrm>
        </p:grpSpPr>
        <p:grpSp>
          <p:nvGrpSpPr>
            <p:cNvPr id="20" name="组合 19"/>
            <p:cNvGrpSpPr/>
            <p:nvPr/>
          </p:nvGrpSpPr>
          <p:grpSpPr>
            <a:xfrm>
              <a:off x="6162291" y="1679466"/>
              <a:ext cx="4979494" cy="4610997"/>
              <a:chOff x="-1699618" y="1258987"/>
              <a:chExt cx="7172568" cy="4610997"/>
            </a:xfrm>
          </p:grpSpPr>
          <p:sp>
            <p:nvSpPr>
              <p:cNvPr id="30" name="文本框 45"/>
              <p:cNvSpPr txBox="1"/>
              <p:nvPr/>
            </p:nvSpPr>
            <p:spPr>
              <a:xfrm>
                <a:off x="-1699618" y="1258987"/>
                <a:ext cx="7026394" cy="872163"/>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本小程序开发主要使用到</a:t>
                </a:r>
                <a:r>
                  <a:rPr lang="en-US" altLang="zh-CN" sz="1000" dirty="0" err="1">
                    <a:latin typeface="+mn-lt"/>
                    <a:ea typeface="+mn-ea"/>
                    <a:cs typeface="+mn-ea"/>
                    <a:sym typeface="+mn-lt"/>
                  </a:rPr>
                  <a:t>js</a:t>
                </a:r>
                <a:r>
                  <a:rPr lang="zh-CN" altLang="en-US" sz="1000" dirty="0">
                    <a:latin typeface="+mn-lt"/>
                    <a:ea typeface="+mn-ea"/>
                    <a:cs typeface="+mn-ea"/>
                    <a:sym typeface="+mn-lt"/>
                  </a:rPr>
                  <a:t>语言及各类开发技术。虽然网上资源很多，但是我们是从</a:t>
                </a:r>
                <a:r>
                  <a:rPr lang="en-US" altLang="zh-CN" sz="1000" dirty="0">
                    <a:latin typeface="+mn-lt"/>
                    <a:ea typeface="+mn-ea"/>
                    <a:cs typeface="+mn-ea"/>
                    <a:sym typeface="+mn-lt"/>
                  </a:rPr>
                  <a:t>0</a:t>
                </a:r>
                <a:r>
                  <a:rPr lang="zh-CN" altLang="en-US" sz="1000" dirty="0">
                    <a:latin typeface="+mn-lt"/>
                    <a:ea typeface="+mn-ea"/>
                    <a:cs typeface="+mn-ea"/>
                    <a:sym typeface="+mn-lt"/>
                  </a:rPr>
                  <a:t>开始，所以要学的内容还是相当多的。</a:t>
                </a:r>
              </a:p>
            </p:txBody>
          </p:sp>
          <p:sp>
            <p:nvSpPr>
              <p:cNvPr id="28" name="文本框 43"/>
              <p:cNvSpPr txBox="1"/>
              <p:nvPr/>
            </p:nvSpPr>
            <p:spPr>
              <a:xfrm>
                <a:off x="-1652483" y="3006740"/>
                <a:ext cx="7125433" cy="1286435"/>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微信小程序为我们提供了良好的开发环境以及咨询平台。但当我们在组内讨论与社区咨询后仍无法解决问题时，我们需要查阅相关资料，或者请求老师。我们下定决心一定要让组内所有成员在这门课上学习到新知识。</a:t>
                </a:r>
              </a:p>
            </p:txBody>
          </p:sp>
          <p:sp>
            <p:nvSpPr>
              <p:cNvPr id="26" name="文本框 41"/>
              <p:cNvSpPr txBox="1"/>
              <p:nvPr/>
            </p:nvSpPr>
            <p:spPr>
              <a:xfrm>
                <a:off x="-1671064" y="4988704"/>
                <a:ext cx="7109940" cy="881280"/>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尤其是后端的开发需要牵涉到与接口的交互，还有数据库的建模，这个是难度最大的地方。</a:t>
                </a:r>
              </a:p>
            </p:txBody>
          </p:sp>
        </p:grpSp>
        <p:cxnSp>
          <p:nvCxnSpPr>
            <p:cNvPr id="21" name="直接连接符 20"/>
            <p:cNvCxnSpPr/>
            <p:nvPr/>
          </p:nvCxnSpPr>
          <p:spPr>
            <a:xfrm>
              <a:off x="8472264" y="2809380"/>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472264" y="4876745"/>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 xmlns:a16="http://schemas.microsoft.com/office/drawing/2014/main" id="{CD0A3A88-E7B9-475B-BD3A-0AD6A347F2D3}"/>
              </a:ext>
            </a:extLst>
          </p:cNvPr>
          <p:cNvGrpSpPr/>
          <p:nvPr/>
        </p:nvGrpSpPr>
        <p:grpSpPr>
          <a:xfrm>
            <a:off x="323528" y="0"/>
            <a:ext cx="2304256" cy="578162"/>
            <a:chOff x="323528" y="0"/>
            <a:chExt cx="2304256" cy="578162"/>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软件技术风险</a:t>
              </a:r>
            </a:p>
          </p:txBody>
        </p:sp>
        <p:sp>
          <p:nvSpPr>
            <p:cNvPr id="67" name="矩形 66">
              <a:extLst>
                <a:ext uri="{FF2B5EF4-FFF2-40B4-BE49-F238E27FC236}">
                  <a16:creationId xmlns=""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0338269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995686"/>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我们根据杨枨老师的建议采用瀑布模型进行开发。因此初期的文档必须进行反复的修改与审核。尽量避免后期小程序不能满足用户的实际需求的情况。由于瀑布模型环环相扣，所以我们要做好每一步，以减少当前的错误堆积来避免之后巨大问题的产生。</a:t>
            </a:r>
          </a:p>
        </p:txBody>
      </p:sp>
      <p:grpSp>
        <p:nvGrpSpPr>
          <p:cNvPr id="65" name="组合 64">
            <a:extLst>
              <a:ext uri="{FF2B5EF4-FFF2-40B4-BE49-F238E27FC236}">
                <a16:creationId xmlns="" xmlns:a16="http://schemas.microsoft.com/office/drawing/2014/main" id="{CD0A3A88-E7B9-475B-BD3A-0AD6A347F2D3}"/>
              </a:ext>
            </a:extLst>
          </p:cNvPr>
          <p:cNvGrpSpPr/>
          <p:nvPr/>
        </p:nvGrpSpPr>
        <p:grpSpPr>
          <a:xfrm>
            <a:off x="305968" y="-78172"/>
            <a:ext cx="2286697" cy="1065746"/>
            <a:chOff x="341087" y="0"/>
            <a:chExt cx="2286697" cy="1065746"/>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316049"/>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软件过程风险</a:t>
              </a:r>
            </a:p>
          </p:txBody>
        </p:sp>
        <p:sp>
          <p:nvSpPr>
            <p:cNvPr id="67" name="矩形 66">
              <a:extLst>
                <a:ext uri="{FF2B5EF4-FFF2-40B4-BE49-F238E27FC236}">
                  <a16:creationId xmlns="" xmlns:a16="http://schemas.microsoft.com/office/drawing/2014/main" id="{F991CF9D-F61C-4BA7-A087-60DD15840900}"/>
                </a:ext>
              </a:extLst>
            </p:cNvPr>
            <p:cNvSpPr/>
            <p:nvPr/>
          </p:nvSpPr>
          <p:spPr>
            <a:xfrm>
              <a:off x="341087" y="0"/>
              <a:ext cx="198465" cy="1065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3397803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339502"/>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 xmlns:a16="http://schemas.microsoft.com/office/drawing/2014/main" id="{22F81E23-B454-4175-A594-A6DC40BA2AF4}"/>
              </a:ext>
            </a:extLst>
          </p:cNvPr>
          <p:cNvSpPr/>
          <p:nvPr/>
        </p:nvSpPr>
        <p:spPr>
          <a:xfrm>
            <a:off x="1277380" y="339502"/>
            <a:ext cx="1368152"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 xmlns:a16="http://schemas.microsoft.com/office/drawing/2014/main" id="{CDBEAA63-B873-48A6-B837-18C5A88C8DED}"/>
              </a:ext>
            </a:extLst>
          </p:cNvPr>
          <p:cNvSpPr txBox="1"/>
          <p:nvPr/>
        </p:nvSpPr>
        <p:spPr>
          <a:xfrm>
            <a:off x="1979712" y="1040998"/>
            <a:ext cx="665820" cy="738664"/>
          </a:xfrm>
          <a:prstGeom prst="rect">
            <a:avLst/>
          </a:prstGeom>
          <a:noFill/>
        </p:spPr>
        <p:txBody>
          <a:bodyPr wrap="square" lIns="0" tIns="0" rIns="0" bIns="0" rtlCol="0">
            <a:spAutoFit/>
          </a:bodyPr>
          <a:lstStyle/>
          <a:p>
            <a:r>
              <a:rPr lang="zh-CN" altLang="en-US" sz="4800" b="1" dirty="0">
                <a:solidFill>
                  <a:schemeClr val="accent6"/>
                </a:solidFill>
                <a:latin typeface="微软雅黑" pitchFamily="34" charset="-122"/>
                <a:ea typeface="微软雅黑" pitchFamily="34" charset="-122"/>
              </a:rPr>
              <a:t>目</a:t>
            </a:r>
          </a:p>
        </p:txBody>
      </p:sp>
      <p:sp>
        <p:nvSpPr>
          <p:cNvPr id="8" name="文本框 7">
            <a:extLst>
              <a:ext uri="{FF2B5EF4-FFF2-40B4-BE49-F238E27FC236}">
                <a16:creationId xmlns="" xmlns:a16="http://schemas.microsoft.com/office/drawing/2014/main" id="{F620259D-730E-4D6A-B6DA-A1B36FDD96A9}"/>
              </a:ext>
            </a:extLst>
          </p:cNvPr>
          <p:cNvSpPr txBox="1"/>
          <p:nvPr/>
        </p:nvSpPr>
        <p:spPr>
          <a:xfrm>
            <a:off x="1979712" y="1839200"/>
            <a:ext cx="665820" cy="738664"/>
          </a:xfrm>
          <a:prstGeom prst="rect">
            <a:avLst/>
          </a:prstGeom>
          <a:noFill/>
        </p:spPr>
        <p:txBody>
          <a:bodyPr wrap="square" lIns="0" tIns="0" rIns="0" bIns="0" rtlCol="0">
            <a:spAutoFit/>
          </a:bodyPr>
          <a:lstStyle/>
          <a:p>
            <a:r>
              <a:rPr lang="zh-CN" altLang="en-US" sz="4800" b="1" dirty="0">
                <a:solidFill>
                  <a:schemeClr val="accent6"/>
                </a:solidFill>
                <a:latin typeface="微软雅黑" pitchFamily="34" charset="-122"/>
                <a:ea typeface="微软雅黑" pitchFamily="34" charset="-122"/>
              </a:rPr>
              <a:t>录</a:t>
            </a:r>
          </a:p>
        </p:txBody>
      </p:sp>
      <p:cxnSp>
        <p:nvCxnSpPr>
          <p:cNvPr id="10" name="直接连接符 9">
            <a:extLst>
              <a:ext uri="{FF2B5EF4-FFF2-40B4-BE49-F238E27FC236}">
                <a16:creationId xmlns="" xmlns:a16="http://schemas.microsoft.com/office/drawing/2014/main" id="{8C12210E-9B4B-4D62-A69E-D8D119C606C5}"/>
              </a:ext>
            </a:extLst>
          </p:cNvPr>
          <p:cNvCxnSpPr/>
          <p:nvPr/>
        </p:nvCxnSpPr>
        <p:spPr>
          <a:xfrm>
            <a:off x="1835696" y="1131590"/>
            <a:ext cx="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A2D5ED9A-3CBD-415F-80C5-68DD2AFC53B8}"/>
              </a:ext>
            </a:extLst>
          </p:cNvPr>
          <p:cNvSpPr txBox="1"/>
          <p:nvPr/>
        </p:nvSpPr>
        <p:spPr>
          <a:xfrm>
            <a:off x="1311895" y="1133872"/>
            <a:ext cx="307777" cy="1828197"/>
          </a:xfrm>
          <a:prstGeom prst="rect">
            <a:avLst/>
          </a:prstGeom>
          <a:noFill/>
        </p:spPr>
        <p:txBody>
          <a:bodyPr vert="eaVert" wrap="square" lIns="0" tIns="0" rIns="0" bIns="0" rtlCol="0">
            <a:spAutoFit/>
          </a:bodyPr>
          <a:lstStyle/>
          <a:p>
            <a:r>
              <a:rPr lang="en-US" altLang="zh-CN" sz="2000" b="1" dirty="0">
                <a:solidFill>
                  <a:schemeClr val="accent6"/>
                </a:solidFill>
                <a:latin typeface="微软雅黑" pitchFamily="34" charset="-122"/>
                <a:ea typeface="微软雅黑" pitchFamily="34" charset="-122"/>
              </a:rPr>
              <a:t>Catalog</a:t>
            </a:r>
            <a:endParaRPr lang="zh-CN" altLang="en-US" sz="2000" b="1" dirty="0">
              <a:solidFill>
                <a:schemeClr val="accent6"/>
              </a:solidFill>
              <a:latin typeface="微软雅黑" pitchFamily="34" charset="-122"/>
              <a:ea typeface="微软雅黑" pitchFamily="34" charset="-122"/>
            </a:endParaRPr>
          </a:p>
        </p:txBody>
      </p:sp>
      <p:sp>
        <p:nvSpPr>
          <p:cNvPr id="12" name="直角三角形 11">
            <a:extLst>
              <a:ext uri="{FF2B5EF4-FFF2-40B4-BE49-F238E27FC236}">
                <a16:creationId xmlns="" xmlns:a16="http://schemas.microsoft.com/office/drawing/2014/main" id="{DA124711-A6D1-416F-9DC9-B9FF111E038E}"/>
              </a:ext>
            </a:extLst>
          </p:cNvPr>
          <p:cNvSpPr/>
          <p:nvPr/>
        </p:nvSpPr>
        <p:spPr>
          <a:xfrm flipH="1">
            <a:off x="1007772" y="339502"/>
            <a:ext cx="269607" cy="76652"/>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 xmlns:a16="http://schemas.microsoft.com/office/drawing/2014/main" id="{55521C84-2BB1-4D85-9B42-8FBB59D87F0F}"/>
              </a:ext>
            </a:extLst>
          </p:cNvPr>
          <p:cNvGrpSpPr/>
          <p:nvPr/>
        </p:nvGrpSpPr>
        <p:grpSpPr>
          <a:xfrm>
            <a:off x="4499992" y="627534"/>
            <a:ext cx="3312368" cy="813094"/>
            <a:chOff x="4499992" y="1131590"/>
            <a:chExt cx="2592288" cy="791507"/>
          </a:xfrm>
        </p:grpSpPr>
        <p:sp>
          <p:nvSpPr>
            <p:cNvPr id="15" name="矩形: 圆角 14">
              <a:extLst>
                <a:ext uri="{FF2B5EF4-FFF2-40B4-BE49-F238E27FC236}">
                  <a16:creationId xmlns="" xmlns:a16="http://schemas.microsoft.com/office/drawing/2014/main" id="{1F77615D-E770-401E-BB22-64DF9FAEC84B}"/>
                </a:ext>
              </a:extLst>
            </p:cNvPr>
            <p:cNvSpPr/>
            <p:nvPr/>
          </p:nvSpPr>
          <p:spPr>
            <a:xfrm>
              <a:off x="4499992" y="1131590"/>
              <a:ext cx="530127" cy="498250"/>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 xmlns:a16="http://schemas.microsoft.com/office/drawing/2014/main" id="{BC521551-4A8D-459B-A33B-17FA766B2BA4}"/>
                </a:ext>
              </a:extLst>
            </p:cNvPr>
            <p:cNvSpPr txBox="1"/>
            <p:nvPr/>
          </p:nvSpPr>
          <p:spPr>
            <a:xfrm>
              <a:off x="4678446"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1</a:t>
              </a:r>
              <a:endParaRPr lang="zh-CN" altLang="en-US" sz="3200" b="1" dirty="0">
                <a:solidFill>
                  <a:schemeClr val="bg1"/>
                </a:solidFill>
                <a:ea typeface="微软雅黑" pitchFamily="34" charset="-122"/>
                <a:cs typeface="Calibri" panose="020F0502020204030204" pitchFamily="34" charset="0"/>
              </a:endParaRPr>
            </a:p>
          </p:txBody>
        </p:sp>
        <p:sp>
          <p:nvSpPr>
            <p:cNvPr id="17" name="文本框 16">
              <a:extLst>
                <a:ext uri="{FF2B5EF4-FFF2-40B4-BE49-F238E27FC236}">
                  <a16:creationId xmlns="" xmlns:a16="http://schemas.microsoft.com/office/drawing/2014/main" id="{2E21EA05-48BE-42FA-B3BF-D2FEB3F4E3EF}"/>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zh-CN" sz="2000" b="1" dirty="0">
                  <a:solidFill>
                    <a:schemeClr val="accent6"/>
                  </a:solidFill>
                  <a:latin typeface="微软雅黑" pitchFamily="34" charset="-122"/>
                  <a:ea typeface="微软雅黑" pitchFamily="34" charset="-122"/>
                </a:rPr>
                <a:t>项目</a:t>
              </a:r>
              <a:r>
                <a:rPr lang="zh-CN" altLang="en-US" sz="2000" b="1" dirty="0">
                  <a:solidFill>
                    <a:schemeClr val="accent6"/>
                  </a:solidFill>
                  <a:latin typeface="微软雅黑" pitchFamily="34" charset="-122"/>
                  <a:ea typeface="微软雅黑" pitchFamily="34" charset="-122"/>
                </a:rPr>
                <a:t>介绍</a:t>
              </a:r>
            </a:p>
          </p:txBody>
        </p:sp>
        <p:sp>
          <p:nvSpPr>
            <p:cNvPr id="18" name="文本框 17">
              <a:extLst>
                <a:ext uri="{FF2B5EF4-FFF2-40B4-BE49-F238E27FC236}">
                  <a16:creationId xmlns="" xmlns:a16="http://schemas.microsoft.com/office/drawing/2014/main" id="{8D334CF6-90D3-42B1-A889-9EF8AF055C38}"/>
                </a:ext>
              </a:extLst>
            </p:cNvPr>
            <p:cNvSpPr txBox="1"/>
            <p:nvPr/>
          </p:nvSpPr>
          <p:spPr>
            <a:xfrm>
              <a:off x="5292080"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Project Introduction</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0" name="组合 19">
            <a:extLst>
              <a:ext uri="{FF2B5EF4-FFF2-40B4-BE49-F238E27FC236}">
                <a16:creationId xmlns="" xmlns:a16="http://schemas.microsoft.com/office/drawing/2014/main" id="{2907C336-DD27-4542-A245-6B5B41609BE4}"/>
              </a:ext>
            </a:extLst>
          </p:cNvPr>
          <p:cNvGrpSpPr/>
          <p:nvPr/>
        </p:nvGrpSpPr>
        <p:grpSpPr>
          <a:xfrm>
            <a:off x="4492098" y="1347614"/>
            <a:ext cx="3320262" cy="727405"/>
            <a:chOff x="4499992" y="1131590"/>
            <a:chExt cx="2591627" cy="791507"/>
          </a:xfrm>
        </p:grpSpPr>
        <p:sp>
          <p:nvSpPr>
            <p:cNvPr id="21" name="矩形: 圆角 20">
              <a:extLst>
                <a:ext uri="{FF2B5EF4-FFF2-40B4-BE49-F238E27FC236}">
                  <a16:creationId xmlns="" xmlns:a16="http://schemas.microsoft.com/office/drawing/2014/main" id="{9C0603F8-A941-489E-90CF-6B971B249345}"/>
                </a:ext>
              </a:extLst>
            </p:cNvPr>
            <p:cNvSpPr/>
            <p:nvPr/>
          </p:nvSpPr>
          <p:spPr>
            <a:xfrm>
              <a:off x="4499992" y="1131590"/>
              <a:ext cx="534892"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 xmlns:a16="http://schemas.microsoft.com/office/drawing/2014/main" id="{1BE318FC-A0CF-491C-AAC3-2A51935F97CC}"/>
                </a:ext>
              </a:extLst>
            </p:cNvPr>
            <p:cNvSpPr txBox="1"/>
            <p:nvPr/>
          </p:nvSpPr>
          <p:spPr>
            <a:xfrm>
              <a:off x="4683570"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2</a:t>
              </a:r>
              <a:endParaRPr lang="zh-CN" altLang="en-US" sz="3200" b="1" dirty="0">
                <a:solidFill>
                  <a:schemeClr val="bg1"/>
                </a:solidFill>
                <a:ea typeface="微软雅黑" pitchFamily="34" charset="-122"/>
                <a:cs typeface="Calibri" panose="020F0502020204030204" pitchFamily="34" charset="0"/>
              </a:endParaRPr>
            </a:p>
          </p:txBody>
        </p:sp>
        <p:sp>
          <p:nvSpPr>
            <p:cNvPr id="23" name="文本框 22">
              <a:extLst>
                <a:ext uri="{FF2B5EF4-FFF2-40B4-BE49-F238E27FC236}">
                  <a16:creationId xmlns="" xmlns:a16="http://schemas.microsoft.com/office/drawing/2014/main" id="{F4D3EC1B-B5E4-4C37-8F75-941735E349B1}"/>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zh-CN" sz="2000" b="1" dirty="0">
                  <a:solidFill>
                    <a:schemeClr val="accent6"/>
                  </a:solidFill>
                  <a:latin typeface="微软雅黑" pitchFamily="34" charset="-122"/>
                  <a:ea typeface="微软雅黑" pitchFamily="34" charset="-122"/>
                </a:rPr>
                <a:t>项目组织</a:t>
              </a:r>
              <a:endParaRPr lang="zh-CN" altLang="en-US" sz="2000" b="1" dirty="0">
                <a:solidFill>
                  <a:schemeClr val="accent6"/>
                </a:solidFill>
                <a:latin typeface="微软雅黑" pitchFamily="34" charset="-122"/>
                <a:ea typeface="微软雅黑" pitchFamily="34" charset="-122"/>
              </a:endParaRPr>
            </a:p>
          </p:txBody>
        </p:sp>
        <p:sp>
          <p:nvSpPr>
            <p:cNvPr id="24" name="文本框 23">
              <a:extLst>
                <a:ext uri="{FF2B5EF4-FFF2-40B4-BE49-F238E27FC236}">
                  <a16:creationId xmlns="" xmlns:a16="http://schemas.microsoft.com/office/drawing/2014/main" id="{8F73B8EC-4A1E-441A-BD65-F22FDDF5C1E6}"/>
                </a:ext>
              </a:extLst>
            </p:cNvPr>
            <p:cNvSpPr txBox="1"/>
            <p:nvPr/>
          </p:nvSpPr>
          <p:spPr>
            <a:xfrm>
              <a:off x="5291419"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Project Organization</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5" name="组合 24">
            <a:extLst>
              <a:ext uri="{FF2B5EF4-FFF2-40B4-BE49-F238E27FC236}">
                <a16:creationId xmlns="" xmlns:a16="http://schemas.microsoft.com/office/drawing/2014/main" id="{327BD4BF-1E40-4FFC-AC9E-68DDD59FD732}"/>
              </a:ext>
            </a:extLst>
          </p:cNvPr>
          <p:cNvGrpSpPr/>
          <p:nvPr/>
        </p:nvGrpSpPr>
        <p:grpSpPr>
          <a:xfrm>
            <a:off x="4503991" y="1995686"/>
            <a:ext cx="3308369" cy="720080"/>
            <a:chOff x="4503265" y="1131590"/>
            <a:chExt cx="2589015" cy="791507"/>
          </a:xfrm>
        </p:grpSpPr>
        <p:sp>
          <p:nvSpPr>
            <p:cNvPr id="26" name="矩形: 圆角 25">
              <a:extLst>
                <a:ext uri="{FF2B5EF4-FFF2-40B4-BE49-F238E27FC236}">
                  <a16:creationId xmlns="" xmlns:a16="http://schemas.microsoft.com/office/drawing/2014/main" id="{F687726C-23D5-4C92-99F8-144F3C845C15}"/>
                </a:ext>
              </a:extLst>
            </p:cNvPr>
            <p:cNvSpPr/>
            <p:nvPr/>
          </p:nvSpPr>
          <p:spPr>
            <a:xfrm>
              <a:off x="4503265" y="1131591"/>
              <a:ext cx="526968" cy="498249"/>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 xmlns:a16="http://schemas.microsoft.com/office/drawing/2014/main" id="{5C19FFAE-EF1E-4E62-A6FC-95846FD7825D}"/>
                </a:ext>
              </a:extLst>
            </p:cNvPr>
            <p:cNvSpPr txBox="1"/>
            <p:nvPr/>
          </p:nvSpPr>
          <p:spPr>
            <a:xfrm>
              <a:off x="4678568"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3</a:t>
              </a:r>
              <a:endParaRPr lang="zh-CN" altLang="en-US" sz="3200" b="1" dirty="0">
                <a:solidFill>
                  <a:schemeClr val="bg1"/>
                </a:solidFill>
                <a:ea typeface="微软雅黑" pitchFamily="34" charset="-122"/>
                <a:cs typeface="Calibri" panose="020F0502020204030204" pitchFamily="34" charset="0"/>
              </a:endParaRPr>
            </a:p>
          </p:txBody>
        </p:sp>
        <p:sp>
          <p:nvSpPr>
            <p:cNvPr id="28" name="文本框 27">
              <a:extLst>
                <a:ext uri="{FF2B5EF4-FFF2-40B4-BE49-F238E27FC236}">
                  <a16:creationId xmlns="" xmlns:a16="http://schemas.microsoft.com/office/drawing/2014/main" id="{39F4F5F7-13C1-46EA-8614-C782DCBB5E23}"/>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管理过程</a:t>
              </a:r>
            </a:p>
          </p:txBody>
        </p:sp>
        <p:sp>
          <p:nvSpPr>
            <p:cNvPr id="29" name="文本框 28">
              <a:extLst>
                <a:ext uri="{FF2B5EF4-FFF2-40B4-BE49-F238E27FC236}">
                  <a16:creationId xmlns="" xmlns:a16="http://schemas.microsoft.com/office/drawing/2014/main" id="{7F497C1E-9E0E-46AE-B279-8F271261BC3B}"/>
                </a:ext>
              </a:extLst>
            </p:cNvPr>
            <p:cNvSpPr txBox="1"/>
            <p:nvPr/>
          </p:nvSpPr>
          <p:spPr>
            <a:xfrm>
              <a:off x="5292080"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Management Process</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30" name="组合 29">
            <a:extLst>
              <a:ext uri="{FF2B5EF4-FFF2-40B4-BE49-F238E27FC236}">
                <a16:creationId xmlns="" xmlns:a16="http://schemas.microsoft.com/office/drawing/2014/main" id="{3DCEED8B-6318-4C8E-B629-8202C1EA544A}"/>
              </a:ext>
            </a:extLst>
          </p:cNvPr>
          <p:cNvGrpSpPr/>
          <p:nvPr/>
        </p:nvGrpSpPr>
        <p:grpSpPr>
          <a:xfrm>
            <a:off x="4492098" y="2643758"/>
            <a:ext cx="3320262" cy="648072"/>
            <a:chOff x="4499992" y="1095805"/>
            <a:chExt cx="2592288" cy="611849"/>
          </a:xfrm>
        </p:grpSpPr>
        <p:sp>
          <p:nvSpPr>
            <p:cNvPr id="31" name="矩形: 圆角 30">
              <a:extLst>
                <a:ext uri="{FF2B5EF4-FFF2-40B4-BE49-F238E27FC236}">
                  <a16:creationId xmlns="" xmlns:a16="http://schemas.microsoft.com/office/drawing/2014/main" id="{5974DF1B-9B49-4DDE-A2AC-24A1F1F00963}"/>
                </a:ext>
              </a:extLst>
            </p:cNvPr>
            <p:cNvSpPr/>
            <p:nvPr/>
          </p:nvSpPr>
          <p:spPr>
            <a:xfrm>
              <a:off x="4499992" y="1131590"/>
              <a:ext cx="535029" cy="456658"/>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 xmlns:a16="http://schemas.microsoft.com/office/drawing/2014/main" id="{D19F2755-2E53-4936-9A36-A10BFF1B64F8}"/>
                </a:ext>
              </a:extLst>
            </p:cNvPr>
            <p:cNvSpPr txBox="1"/>
            <p:nvPr/>
          </p:nvSpPr>
          <p:spPr>
            <a:xfrm>
              <a:off x="4683672" y="1095805"/>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4</a:t>
              </a:r>
              <a:endParaRPr lang="zh-CN" altLang="en-US" sz="3200" b="1" dirty="0">
                <a:solidFill>
                  <a:schemeClr val="bg1"/>
                </a:solidFill>
                <a:ea typeface="微软雅黑" pitchFamily="34" charset="-122"/>
                <a:cs typeface="Calibri" panose="020F0502020204030204" pitchFamily="34" charset="0"/>
              </a:endParaRPr>
            </a:p>
          </p:txBody>
        </p:sp>
        <p:sp>
          <p:nvSpPr>
            <p:cNvPr id="33" name="文本框 32">
              <a:extLst>
                <a:ext uri="{FF2B5EF4-FFF2-40B4-BE49-F238E27FC236}">
                  <a16:creationId xmlns="" xmlns:a16="http://schemas.microsoft.com/office/drawing/2014/main" id="{E3053A24-427A-4186-94F7-05BEBBB20C09}"/>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技术过程</a:t>
              </a:r>
            </a:p>
          </p:txBody>
        </p:sp>
        <p:sp>
          <p:nvSpPr>
            <p:cNvPr id="34" name="文本框 33">
              <a:extLst>
                <a:ext uri="{FF2B5EF4-FFF2-40B4-BE49-F238E27FC236}">
                  <a16:creationId xmlns="" xmlns:a16="http://schemas.microsoft.com/office/drawing/2014/main" id="{B0EE31C7-9EE9-4F34-8F05-FABEC6645E5B}"/>
                </a:ext>
              </a:extLst>
            </p:cNvPr>
            <p:cNvSpPr txBox="1"/>
            <p:nvPr/>
          </p:nvSpPr>
          <p:spPr>
            <a:xfrm>
              <a:off x="5292080" y="1492210"/>
              <a:ext cx="1800200" cy="215444"/>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Technical Process</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35" name="组合 34">
            <a:extLst>
              <a:ext uri="{FF2B5EF4-FFF2-40B4-BE49-F238E27FC236}">
                <a16:creationId xmlns="" xmlns:a16="http://schemas.microsoft.com/office/drawing/2014/main" id="{73F5ABB4-F7EB-49A9-A023-D9B1BE863AFE}"/>
              </a:ext>
            </a:extLst>
          </p:cNvPr>
          <p:cNvGrpSpPr/>
          <p:nvPr/>
        </p:nvGrpSpPr>
        <p:grpSpPr>
          <a:xfrm>
            <a:off x="4499992" y="3291830"/>
            <a:ext cx="4392488" cy="568050"/>
            <a:chOff x="4499992" y="1123470"/>
            <a:chExt cx="4094692" cy="584184"/>
          </a:xfrm>
        </p:grpSpPr>
        <p:sp>
          <p:nvSpPr>
            <p:cNvPr id="36" name="矩形: 圆角 35">
              <a:extLst>
                <a:ext uri="{FF2B5EF4-FFF2-40B4-BE49-F238E27FC236}">
                  <a16:creationId xmlns="" xmlns:a16="http://schemas.microsoft.com/office/drawing/2014/main" id="{FECA8F30-C307-4484-8FA7-2568676082E7}"/>
                </a:ext>
              </a:extLst>
            </p:cNvPr>
            <p:cNvSpPr/>
            <p:nvPr/>
          </p:nvSpPr>
          <p:spPr>
            <a:xfrm>
              <a:off x="4499992" y="1131590"/>
              <a:ext cx="631460"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 xmlns:a16="http://schemas.microsoft.com/office/drawing/2014/main" id="{8AF3176B-2A22-48DA-A483-4C68FC5B92A9}"/>
                </a:ext>
              </a:extLst>
            </p:cNvPr>
            <p:cNvSpPr txBox="1"/>
            <p:nvPr/>
          </p:nvSpPr>
          <p:spPr>
            <a:xfrm>
              <a:off x="4701370" y="1123470"/>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5</a:t>
              </a:r>
              <a:endParaRPr lang="zh-CN" altLang="en-US" sz="3200" b="1" dirty="0">
                <a:solidFill>
                  <a:schemeClr val="bg1"/>
                </a:solidFill>
                <a:ea typeface="微软雅黑" pitchFamily="34" charset="-122"/>
                <a:cs typeface="Calibri" panose="020F0502020204030204" pitchFamily="34" charset="0"/>
              </a:endParaRPr>
            </a:p>
          </p:txBody>
        </p:sp>
        <p:sp>
          <p:nvSpPr>
            <p:cNvPr id="38" name="文本框 37">
              <a:extLst>
                <a:ext uri="{FF2B5EF4-FFF2-40B4-BE49-F238E27FC236}">
                  <a16:creationId xmlns="" xmlns:a16="http://schemas.microsoft.com/office/drawing/2014/main" id="{FD267AD8-A07D-4640-8F93-B017BF1D9660}"/>
                </a:ext>
              </a:extLst>
            </p:cNvPr>
            <p:cNvSpPr txBox="1"/>
            <p:nvPr/>
          </p:nvSpPr>
          <p:spPr>
            <a:xfrm>
              <a:off x="5412907" y="1131590"/>
              <a:ext cx="2376264"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工作包及预算</a:t>
              </a:r>
            </a:p>
          </p:txBody>
        </p:sp>
        <p:sp>
          <p:nvSpPr>
            <p:cNvPr id="39" name="文本框 38">
              <a:extLst>
                <a:ext uri="{FF2B5EF4-FFF2-40B4-BE49-F238E27FC236}">
                  <a16:creationId xmlns="" xmlns:a16="http://schemas.microsoft.com/office/drawing/2014/main" id="{99D6C068-AC54-4E8F-9754-D2F86AA2B730}"/>
                </a:ext>
              </a:extLst>
            </p:cNvPr>
            <p:cNvSpPr txBox="1"/>
            <p:nvPr/>
          </p:nvSpPr>
          <p:spPr>
            <a:xfrm>
              <a:off x="5426332" y="1492210"/>
              <a:ext cx="3168352" cy="215444"/>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Work Package and Budget</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40" name="组合 39">
            <a:extLst>
              <a:ext uri="{FF2B5EF4-FFF2-40B4-BE49-F238E27FC236}">
                <a16:creationId xmlns="" xmlns:a16="http://schemas.microsoft.com/office/drawing/2014/main" id="{73F5ABB4-F7EB-49A9-A023-D9B1BE863AFE}"/>
              </a:ext>
            </a:extLst>
          </p:cNvPr>
          <p:cNvGrpSpPr/>
          <p:nvPr/>
        </p:nvGrpSpPr>
        <p:grpSpPr>
          <a:xfrm>
            <a:off x="4499991" y="3939902"/>
            <a:ext cx="4320482" cy="574000"/>
            <a:chOff x="4499992" y="1123470"/>
            <a:chExt cx="4027568" cy="590303"/>
          </a:xfrm>
        </p:grpSpPr>
        <p:sp>
          <p:nvSpPr>
            <p:cNvPr id="41" name="矩形: 圆角 35">
              <a:extLst>
                <a:ext uri="{FF2B5EF4-FFF2-40B4-BE49-F238E27FC236}">
                  <a16:creationId xmlns="" xmlns:a16="http://schemas.microsoft.com/office/drawing/2014/main" id="{FECA8F30-C307-4484-8FA7-2568676082E7}"/>
                </a:ext>
              </a:extLst>
            </p:cNvPr>
            <p:cNvSpPr/>
            <p:nvPr/>
          </p:nvSpPr>
          <p:spPr>
            <a:xfrm>
              <a:off x="4499992" y="1131590"/>
              <a:ext cx="631460"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36">
              <a:extLst>
                <a:ext uri="{FF2B5EF4-FFF2-40B4-BE49-F238E27FC236}">
                  <a16:creationId xmlns="" xmlns:a16="http://schemas.microsoft.com/office/drawing/2014/main" id="{8AF3176B-2A22-48DA-A483-4C68FC5B92A9}"/>
                </a:ext>
              </a:extLst>
            </p:cNvPr>
            <p:cNvSpPr txBox="1"/>
            <p:nvPr/>
          </p:nvSpPr>
          <p:spPr>
            <a:xfrm>
              <a:off x="4701370" y="1123470"/>
              <a:ext cx="216024" cy="506430"/>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6</a:t>
              </a:r>
              <a:endParaRPr lang="zh-CN" altLang="en-US" sz="3200" b="1" dirty="0">
                <a:solidFill>
                  <a:schemeClr val="bg1"/>
                </a:solidFill>
                <a:ea typeface="微软雅黑" pitchFamily="34" charset="-122"/>
                <a:cs typeface="Calibri" panose="020F0502020204030204" pitchFamily="34" charset="0"/>
              </a:endParaRPr>
            </a:p>
          </p:txBody>
        </p:sp>
        <p:sp>
          <p:nvSpPr>
            <p:cNvPr id="43" name="文本框 37">
              <a:extLst>
                <a:ext uri="{FF2B5EF4-FFF2-40B4-BE49-F238E27FC236}">
                  <a16:creationId xmlns="" xmlns:a16="http://schemas.microsoft.com/office/drawing/2014/main" id="{FD267AD8-A07D-4640-8F93-B017BF1D9660}"/>
                </a:ext>
              </a:extLst>
            </p:cNvPr>
            <p:cNvSpPr txBox="1"/>
            <p:nvPr/>
          </p:nvSpPr>
          <p:spPr>
            <a:xfrm>
              <a:off x="5412908" y="1131590"/>
              <a:ext cx="2174886" cy="316519"/>
            </a:xfrm>
            <a:prstGeom prst="rect">
              <a:avLst/>
            </a:prstGeom>
            <a:noFill/>
          </p:spPr>
          <p:txBody>
            <a:bodyPr wrap="square" lIns="0" tIns="0" rIns="0" bIns="0" rtlCol="0">
              <a:spAutoFit/>
            </a:bodyPr>
            <a:lstStyle/>
            <a:p>
              <a:pPr algn="dist"/>
              <a:r>
                <a:rPr lang="zh-CN" altLang="en-US" sz="2000" b="1" dirty="0" smtClean="0">
                  <a:solidFill>
                    <a:schemeClr val="accent6"/>
                  </a:solidFill>
                  <a:latin typeface="微软雅黑" pitchFamily="34" charset="-122"/>
                  <a:ea typeface="微软雅黑" pitchFamily="34" charset="-122"/>
                </a:rPr>
                <a:t>人员分工</a:t>
              </a:r>
              <a:r>
                <a:rPr lang="en-US" altLang="zh-CN" sz="2000" b="1" dirty="0" smtClean="0">
                  <a:solidFill>
                    <a:schemeClr val="accent6"/>
                  </a:solidFill>
                  <a:latin typeface="微软雅黑" pitchFamily="34" charset="-122"/>
                  <a:ea typeface="微软雅黑" pitchFamily="34" charset="-122"/>
                </a:rPr>
                <a:t>&amp;</a:t>
              </a:r>
              <a:r>
                <a:rPr lang="zh-CN" altLang="en-US" sz="2000" b="1" dirty="0" smtClean="0">
                  <a:solidFill>
                    <a:schemeClr val="accent6"/>
                  </a:solidFill>
                  <a:latin typeface="微软雅黑" pitchFamily="34" charset="-122"/>
                  <a:ea typeface="微软雅黑" pitchFamily="34" charset="-122"/>
                </a:rPr>
                <a:t>参考文献</a:t>
              </a:r>
              <a:endParaRPr lang="zh-CN" altLang="en-US" sz="2000" b="1" dirty="0">
                <a:solidFill>
                  <a:schemeClr val="accent6"/>
                </a:solidFill>
                <a:latin typeface="微软雅黑" pitchFamily="34" charset="-122"/>
                <a:ea typeface="微软雅黑" pitchFamily="34" charset="-122"/>
              </a:endParaRPr>
            </a:p>
          </p:txBody>
        </p:sp>
        <p:sp>
          <p:nvSpPr>
            <p:cNvPr id="44" name="文本框 38">
              <a:extLst>
                <a:ext uri="{FF2B5EF4-FFF2-40B4-BE49-F238E27FC236}">
                  <a16:creationId xmlns="" xmlns:a16="http://schemas.microsoft.com/office/drawing/2014/main" id="{99D6C068-AC54-4E8F-9754-D2F86AA2B730}"/>
                </a:ext>
              </a:extLst>
            </p:cNvPr>
            <p:cNvSpPr txBox="1"/>
            <p:nvPr/>
          </p:nvSpPr>
          <p:spPr>
            <a:xfrm>
              <a:off x="5359208" y="1492210"/>
              <a:ext cx="3168352" cy="221563"/>
            </a:xfrm>
            <a:prstGeom prst="rect">
              <a:avLst/>
            </a:prstGeom>
            <a:noFill/>
          </p:spPr>
          <p:txBody>
            <a:bodyPr wrap="square" lIns="0" tIns="0" rIns="0" bIns="0" rtlCol="0">
              <a:spAutoFit/>
            </a:bodyPr>
            <a:lstStyle/>
            <a:p>
              <a:r>
                <a:rPr lang="en-US" altLang="zh-CN" sz="1400" b="1" dirty="0" smtClean="0">
                  <a:solidFill>
                    <a:schemeClr val="bg2">
                      <a:lumMod val="65000"/>
                    </a:schemeClr>
                  </a:solidFill>
                  <a:latin typeface="微软雅黑" pitchFamily="34" charset="-122"/>
                  <a:ea typeface="微软雅黑" pitchFamily="34" charset="-122"/>
                </a:rPr>
                <a:t>Group Allocation &amp; References</a:t>
              </a:r>
              <a:endParaRPr lang="zh-CN" altLang="en-US" sz="1400" b="1" dirty="0">
                <a:solidFill>
                  <a:schemeClr val="bg2">
                    <a:lumMod val="6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19965241"/>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995686"/>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设计阶段的问题主要源于小组对其产品没有一个十分具体、详细的认知，我们目前也很担心，因为我们所能做到的也仅仅是想出个大致功能，我们需要急切地开展小组会议，确定功能以及实现的模块。但我们也能够参考其余小组的报告和设计，来补充自身方案。</a:t>
            </a:r>
          </a:p>
        </p:txBody>
      </p:sp>
      <p:grpSp>
        <p:nvGrpSpPr>
          <p:cNvPr id="65" name="组合 64">
            <a:extLst>
              <a:ext uri="{FF2B5EF4-FFF2-40B4-BE49-F238E27FC236}">
                <a16:creationId xmlns="" xmlns:a16="http://schemas.microsoft.com/office/drawing/2014/main" id="{CD0A3A88-E7B9-475B-BD3A-0AD6A347F2D3}"/>
              </a:ext>
            </a:extLst>
          </p:cNvPr>
          <p:cNvGrpSpPr/>
          <p:nvPr/>
        </p:nvGrpSpPr>
        <p:grpSpPr>
          <a:xfrm>
            <a:off x="323528" y="0"/>
            <a:ext cx="2592288" cy="578162"/>
            <a:chOff x="323528" y="0"/>
            <a:chExt cx="2592288" cy="578162"/>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设计阶段的风险</a:t>
              </a:r>
            </a:p>
          </p:txBody>
        </p:sp>
        <p:sp>
          <p:nvSpPr>
            <p:cNvPr id="67" name="矩形 66">
              <a:extLst>
                <a:ext uri="{FF2B5EF4-FFF2-40B4-BE49-F238E27FC236}">
                  <a16:creationId xmlns=""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748483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2067694"/>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组内成员没有任何开发经验，代码能力不强，需要长时间学习，同时可能会因为分工的原因产生意见不合的情况，项目经理要负责组员内部的协调和氛围的建立。</a:t>
            </a:r>
          </a:p>
        </p:txBody>
      </p:sp>
      <p:grpSp>
        <p:nvGrpSpPr>
          <p:cNvPr id="65" name="组合 64">
            <a:extLst>
              <a:ext uri="{FF2B5EF4-FFF2-40B4-BE49-F238E27FC236}">
                <a16:creationId xmlns="" xmlns:a16="http://schemas.microsoft.com/office/drawing/2014/main" id="{CD0A3A88-E7B9-475B-BD3A-0AD6A347F2D3}"/>
              </a:ext>
            </a:extLst>
          </p:cNvPr>
          <p:cNvGrpSpPr/>
          <p:nvPr/>
        </p:nvGrpSpPr>
        <p:grpSpPr>
          <a:xfrm>
            <a:off x="323528" y="0"/>
            <a:ext cx="2592288" cy="578162"/>
            <a:chOff x="323528" y="0"/>
            <a:chExt cx="2592288" cy="578162"/>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实现阶段风险</a:t>
              </a:r>
            </a:p>
          </p:txBody>
        </p:sp>
        <p:sp>
          <p:nvSpPr>
            <p:cNvPr id="67" name="矩形 66">
              <a:extLst>
                <a:ext uri="{FF2B5EF4-FFF2-40B4-BE49-F238E27FC236}">
                  <a16:creationId xmlns=""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6197450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635646"/>
            <a:ext cx="6385177" cy="2252366"/>
          </a:xfrm>
          <a:prstGeom prst="rect">
            <a:avLst/>
          </a:prstGeom>
          <a:noFill/>
        </p:spPr>
        <p:txBody>
          <a:bodyPr wrap="square" lIns="0" tIns="0" rIns="0" bIns="0">
            <a:normAutofit fontScale="92500"/>
          </a:bodyPr>
          <a:lstStyle/>
          <a:p>
            <a:pPr>
              <a:lnSpc>
                <a:spcPct val="120000"/>
              </a:lnSpc>
            </a:pPr>
            <a:r>
              <a:rPr lang="zh-CN" altLang="en-US" sz="1600" dirty="0">
                <a:latin typeface="+mn-lt"/>
                <a:ea typeface="+mn-ea"/>
                <a:cs typeface="+mn-ea"/>
                <a:sym typeface="+mn-lt"/>
              </a:rPr>
              <a:t>版本控制：使用</a:t>
            </a:r>
            <a:r>
              <a:rPr lang="en-US" altLang="zh-CN" sz="1600" dirty="0">
                <a:latin typeface="+mn-lt"/>
                <a:ea typeface="+mn-ea"/>
                <a:cs typeface="+mn-ea"/>
                <a:sym typeface="+mn-lt"/>
              </a:rPr>
              <a:t>Git</a:t>
            </a:r>
            <a:r>
              <a:rPr lang="zh-CN" altLang="en-US" sz="1600" dirty="0">
                <a:latin typeface="+mn-lt"/>
                <a:ea typeface="+mn-ea"/>
                <a:cs typeface="+mn-ea"/>
                <a:sym typeface="+mn-lt"/>
              </a:rPr>
              <a:t>和对应的图形化界面进行整合</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审核和监督控制：由项目经理总负责，按照老师的要求，按点来进行成果的确认。各个模块的开发由各自的负责人定期向项目经理汇报，同时项目经理也会不定期的进行督查，最后按照每个人的付出的效率和成果进行打分。</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预算控制：当项目涉及到经费的开销时，小组内进行讨论会议，最终采纳合理的方案</a:t>
            </a:r>
          </a:p>
        </p:txBody>
      </p:sp>
      <p:grpSp>
        <p:nvGrpSpPr>
          <p:cNvPr id="65" name="组合 64">
            <a:extLst>
              <a:ext uri="{FF2B5EF4-FFF2-40B4-BE49-F238E27FC236}">
                <a16:creationId xmlns="" xmlns:a16="http://schemas.microsoft.com/office/drawing/2014/main" id="{CD0A3A88-E7B9-475B-BD3A-0AD6A347F2D3}"/>
              </a:ext>
            </a:extLst>
          </p:cNvPr>
          <p:cNvGrpSpPr/>
          <p:nvPr/>
        </p:nvGrpSpPr>
        <p:grpSpPr>
          <a:xfrm>
            <a:off x="323528" y="0"/>
            <a:ext cx="3528392" cy="578162"/>
            <a:chOff x="323528" y="0"/>
            <a:chExt cx="3528392" cy="578162"/>
          </a:xfrm>
        </p:grpSpPr>
        <p:sp>
          <p:nvSpPr>
            <p:cNvPr id="66" name="TextBox 86">
              <a:extLst>
                <a:ext uri="{FF2B5EF4-FFF2-40B4-BE49-F238E27FC236}">
                  <a16:creationId xmlns="" xmlns:a16="http://schemas.microsoft.com/office/drawing/2014/main" id="{FEAF5623-4C9F-4923-96D3-4F6EB700DD12}"/>
                </a:ext>
              </a:extLst>
            </p:cNvPr>
            <p:cNvSpPr txBox="1"/>
            <p:nvPr/>
          </p:nvSpPr>
          <p:spPr>
            <a:xfrm>
              <a:off x="576196" y="58248"/>
              <a:ext cx="3275724" cy="461665"/>
            </a:xfrm>
            <a:prstGeom prst="rect">
              <a:avLst/>
            </a:prstGeom>
            <a:noFill/>
          </p:spPr>
          <p:txBody>
            <a:bodyPr wrap="square" rtlCol="0">
              <a:spAutoFit/>
            </a:bodyPr>
            <a:lstStyle/>
            <a:p>
              <a:pPr algn="dist"/>
              <a:r>
                <a:rPr lang="zh-CN" altLang="en-US" sz="2400" dirty="0">
                  <a:latin typeface="+mn-lt"/>
                  <a:ea typeface="+mn-ea"/>
                  <a:cs typeface="+mn-ea"/>
                  <a:sym typeface="+mn-lt"/>
                </a:rPr>
                <a:t>项目的监督和控制机制</a:t>
              </a:r>
            </a:p>
          </p:txBody>
        </p:sp>
        <p:sp>
          <p:nvSpPr>
            <p:cNvPr id="67" name="矩形 66">
              <a:extLst>
                <a:ext uri="{FF2B5EF4-FFF2-40B4-BE49-F238E27FC236}">
                  <a16:creationId xmlns="" xmlns:a16="http://schemas.microsoft.com/office/drawing/2014/main"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4918782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2962735" y="1788664"/>
            <a:ext cx="3246669" cy="3354836"/>
            <a:chOff x="6513526" y="1639850"/>
            <a:chExt cx="5049903" cy="5218150"/>
          </a:xfrm>
        </p:grpSpPr>
        <p:sp>
          <p:nvSpPr>
            <p:cNvPr id="32" name="Freeform: Shape 2"/>
            <p:cNvSpPr>
              <a:spLocks/>
            </p:cNvSpPr>
            <p:nvPr/>
          </p:nvSpPr>
          <p:spPr bwMode="auto">
            <a:xfrm>
              <a:off x="7602087" y="3068398"/>
              <a:ext cx="3025592" cy="3789602"/>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tx2"/>
            </a:solidFill>
            <a:ln>
              <a:noFill/>
            </a:ln>
          </p:spPr>
          <p:txBody>
            <a:bodyPr anchor="ctr"/>
            <a:lstStyle/>
            <a:p>
              <a:pPr algn="ctr"/>
              <a:endParaRPr>
                <a:latin typeface="+mn-lt"/>
                <a:ea typeface="+mn-ea"/>
                <a:cs typeface="+mn-ea"/>
                <a:sym typeface="+mn-lt"/>
              </a:endParaRPr>
            </a:p>
          </p:txBody>
        </p:sp>
        <p:grpSp>
          <p:nvGrpSpPr>
            <p:cNvPr id="33" name="Group 3"/>
            <p:cNvGrpSpPr/>
            <p:nvPr/>
          </p:nvGrpSpPr>
          <p:grpSpPr>
            <a:xfrm>
              <a:off x="6685154" y="1639850"/>
              <a:ext cx="4779675" cy="3671505"/>
              <a:chOff x="7223605" y="1034167"/>
              <a:chExt cx="4779675" cy="3671505"/>
            </a:xfrm>
            <a:solidFill>
              <a:schemeClr val="accent5">
                <a:alpha val="70000"/>
              </a:schemeClr>
            </a:solidFill>
          </p:grpSpPr>
          <p:sp>
            <p:nvSpPr>
              <p:cNvPr id="78" name="Oval 49"/>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9" name="Oval 50"/>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0" name="Oval 51"/>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1" name="Oval 52"/>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2" name="Oval 53"/>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3" name="Oval 54"/>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4" name="Oval 55"/>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5" name="Oval 56"/>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6" name="Oval 57"/>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4" name="Group 4"/>
            <p:cNvGrpSpPr/>
            <p:nvPr/>
          </p:nvGrpSpPr>
          <p:grpSpPr>
            <a:xfrm>
              <a:off x="6574014" y="1946200"/>
              <a:ext cx="4788017" cy="3731205"/>
              <a:chOff x="7071416" y="1121303"/>
              <a:chExt cx="4788017" cy="3731205"/>
            </a:xfrm>
            <a:solidFill>
              <a:schemeClr val="accent2">
                <a:alpha val="40000"/>
              </a:schemeClr>
            </a:solidFill>
          </p:grpSpPr>
          <p:sp>
            <p:nvSpPr>
              <p:cNvPr id="68" name="Oval 39"/>
              <p:cNvSpPr/>
              <p:nvPr/>
            </p:nvSpPr>
            <p:spPr>
              <a:xfrm>
                <a:off x="7071416" y="1970672"/>
                <a:ext cx="604144" cy="604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9" name="Oval 40"/>
              <p:cNvSpPr/>
              <p:nvPr/>
            </p:nvSpPr>
            <p:spPr>
              <a:xfrm>
                <a:off x="10028885" y="2266337"/>
                <a:ext cx="778885" cy="7788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0" name="Oval 41"/>
              <p:cNvSpPr/>
              <p:nvPr/>
            </p:nvSpPr>
            <p:spPr>
              <a:xfrm>
                <a:off x="8444595" y="4164419"/>
                <a:ext cx="688089" cy="688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1" name="Oval 42"/>
              <p:cNvSpPr/>
              <p:nvPr/>
            </p:nvSpPr>
            <p:spPr>
              <a:xfrm>
                <a:off x="10677336" y="3875937"/>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2" name="Oval 43"/>
              <p:cNvSpPr/>
              <p:nvPr/>
            </p:nvSpPr>
            <p:spPr>
              <a:xfrm>
                <a:off x="11598565" y="2698248"/>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3" name="Oval 44"/>
              <p:cNvSpPr/>
              <p:nvPr/>
            </p:nvSpPr>
            <p:spPr>
              <a:xfrm>
                <a:off x="7688405" y="2869385"/>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4" name="Oval 45"/>
              <p:cNvSpPr/>
              <p:nvPr/>
            </p:nvSpPr>
            <p:spPr>
              <a:xfrm>
                <a:off x="9592298" y="1865334"/>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5" name="Oval 46"/>
              <p:cNvSpPr/>
              <p:nvPr/>
            </p:nvSpPr>
            <p:spPr>
              <a:xfrm>
                <a:off x="7838577" y="1121303"/>
                <a:ext cx="759965" cy="7599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6" name="Oval 47"/>
              <p:cNvSpPr/>
              <p:nvPr/>
            </p:nvSpPr>
            <p:spPr>
              <a:xfrm>
                <a:off x="9111041" y="3345133"/>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7" name="Oval 48"/>
              <p:cNvSpPr/>
              <p:nvPr/>
            </p:nvSpPr>
            <p:spPr>
              <a:xfrm>
                <a:off x="11106733" y="2785942"/>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5" name="Group 5"/>
            <p:cNvGrpSpPr/>
            <p:nvPr/>
          </p:nvGrpSpPr>
          <p:grpSpPr>
            <a:xfrm>
              <a:off x="7210995" y="2279145"/>
              <a:ext cx="4142805" cy="3446444"/>
              <a:chOff x="7242069" y="1000204"/>
              <a:chExt cx="4142805" cy="3446444"/>
            </a:xfrm>
            <a:solidFill>
              <a:schemeClr val="accent1">
                <a:alpha val="20000"/>
              </a:schemeClr>
            </a:solidFill>
          </p:grpSpPr>
          <p:sp>
            <p:nvSpPr>
              <p:cNvPr id="58" name="Oval 29"/>
              <p:cNvSpPr/>
              <p:nvPr/>
            </p:nvSpPr>
            <p:spPr>
              <a:xfrm>
                <a:off x="8373143" y="1000204"/>
                <a:ext cx="1180478" cy="11804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9" name="Oval 30"/>
              <p:cNvSpPr/>
              <p:nvPr/>
            </p:nvSpPr>
            <p:spPr>
              <a:xfrm>
                <a:off x="9793458" y="1543897"/>
                <a:ext cx="673424" cy="6734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0" name="Oval 31"/>
              <p:cNvSpPr/>
              <p:nvPr/>
            </p:nvSpPr>
            <p:spPr>
              <a:xfrm>
                <a:off x="7728795" y="3028844"/>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1" name="Oval 32"/>
              <p:cNvSpPr/>
              <p:nvPr/>
            </p:nvSpPr>
            <p:spPr>
              <a:xfrm>
                <a:off x="10055853" y="2924511"/>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2" name="Oval 33"/>
              <p:cNvSpPr/>
              <p:nvPr/>
            </p:nvSpPr>
            <p:spPr>
              <a:xfrm>
                <a:off x="7242069" y="1362158"/>
                <a:ext cx="550776" cy="5507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3" name="Oval 34"/>
              <p:cNvSpPr/>
              <p:nvPr/>
            </p:nvSpPr>
            <p:spPr>
              <a:xfrm>
                <a:off x="7460786" y="2351919"/>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4" name="Oval 35"/>
              <p:cNvSpPr/>
              <p:nvPr/>
            </p:nvSpPr>
            <p:spPr>
              <a:xfrm>
                <a:off x="10593255" y="2042438"/>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5" name="Oval 36"/>
              <p:cNvSpPr/>
              <p:nvPr/>
            </p:nvSpPr>
            <p:spPr>
              <a:xfrm>
                <a:off x="11048082" y="1704777"/>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6" name="Oval 37"/>
              <p:cNvSpPr/>
              <p:nvPr/>
            </p:nvSpPr>
            <p:spPr>
              <a:xfrm>
                <a:off x="11027370" y="3450791"/>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Oval 38"/>
              <p:cNvSpPr/>
              <p:nvPr/>
            </p:nvSpPr>
            <p:spPr>
              <a:xfrm>
                <a:off x="8453970" y="3618181"/>
                <a:ext cx="828467" cy="8284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6" name="Group 6"/>
            <p:cNvGrpSpPr/>
            <p:nvPr/>
          </p:nvGrpSpPr>
          <p:grpSpPr>
            <a:xfrm rot="9000000">
              <a:off x="7380010" y="1811773"/>
              <a:ext cx="3591334" cy="2758680"/>
              <a:chOff x="7223605" y="1034167"/>
              <a:chExt cx="4779675" cy="3671505"/>
            </a:xfrm>
            <a:solidFill>
              <a:schemeClr val="accent4">
                <a:alpha val="70000"/>
              </a:schemeClr>
            </a:solidFill>
          </p:grpSpPr>
          <p:sp>
            <p:nvSpPr>
              <p:cNvPr id="49" name="Oval 20"/>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Oval 21"/>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1" name="Oval 22"/>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Oval 23"/>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3" name="Oval 24"/>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4" name="Oval 25"/>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5" name="Oval 26"/>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6" name="Oval 27"/>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7" name="Oval 28"/>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7" name="Oval 7"/>
            <p:cNvSpPr/>
            <p:nvPr/>
          </p:nvSpPr>
          <p:spPr>
            <a:xfrm>
              <a:off x="7498233" y="1881011"/>
              <a:ext cx="1514855" cy="151485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Oval 8"/>
            <p:cNvSpPr/>
            <p:nvPr/>
          </p:nvSpPr>
          <p:spPr>
            <a:xfrm>
              <a:off x="9449885" y="2141135"/>
              <a:ext cx="1437159" cy="1437159"/>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Oval 9"/>
            <p:cNvSpPr/>
            <p:nvPr/>
          </p:nvSpPr>
          <p:spPr>
            <a:xfrm>
              <a:off x="6513526" y="3453959"/>
              <a:ext cx="1437159" cy="143715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Oval 10"/>
            <p:cNvSpPr/>
            <p:nvPr/>
          </p:nvSpPr>
          <p:spPr>
            <a:xfrm>
              <a:off x="10126270" y="3664860"/>
              <a:ext cx="1437159" cy="1437159"/>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41" name="Group 11"/>
            <p:cNvGrpSpPr/>
            <p:nvPr/>
          </p:nvGrpSpPr>
          <p:grpSpPr>
            <a:xfrm>
              <a:off x="9937478" y="2603151"/>
              <a:ext cx="500065" cy="470320"/>
              <a:chOff x="4433888" y="4613275"/>
              <a:chExt cx="1147763" cy="1079500"/>
            </a:xfrm>
            <a:solidFill>
              <a:schemeClr val="bg1"/>
            </a:solidFill>
          </p:grpSpPr>
          <p:sp>
            <p:nvSpPr>
              <p:cNvPr id="47" name="Oval 18"/>
              <p:cNvSpPr>
                <a:spLocks/>
              </p:cNvSpPr>
              <p:nvPr/>
            </p:nvSpPr>
            <p:spPr bwMode="auto">
              <a:xfrm>
                <a:off x="4991100" y="5203825"/>
                <a:ext cx="138113"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9"/>
              <p:cNvSpPr>
                <a:spLocks/>
              </p:cNvSpPr>
              <p:nvPr/>
            </p:nvSpPr>
            <p:spPr bwMode="auto">
              <a:xfrm>
                <a:off x="4433888" y="4613275"/>
                <a:ext cx="1147763" cy="1079500"/>
              </a:xfrm>
              <a:custGeom>
                <a:avLst/>
                <a:gdLst>
                  <a:gd name="T0" fmla="*/ 268 w 305"/>
                  <a:gd name="T1" fmla="*/ 111 h 287"/>
                  <a:gd name="T2" fmla="*/ 268 w 305"/>
                  <a:gd name="T3" fmla="*/ 51 h 287"/>
                  <a:gd name="T4" fmla="*/ 240 w 305"/>
                  <a:gd name="T5" fmla="*/ 0 h 287"/>
                  <a:gd name="T6" fmla="*/ 51 w 305"/>
                  <a:gd name="T7" fmla="*/ 0 h 287"/>
                  <a:gd name="T8" fmla="*/ 0 w 305"/>
                  <a:gd name="T9" fmla="*/ 236 h 287"/>
                  <a:gd name="T10" fmla="*/ 217 w 305"/>
                  <a:gd name="T11" fmla="*/ 287 h 287"/>
                  <a:gd name="T12" fmla="*/ 268 w 305"/>
                  <a:gd name="T13" fmla="*/ 222 h 287"/>
                  <a:gd name="T14" fmla="*/ 268 w 305"/>
                  <a:gd name="T15" fmla="*/ 111 h 287"/>
                  <a:gd name="T16" fmla="*/ 203 w 305"/>
                  <a:gd name="T17" fmla="*/ 19 h 287"/>
                  <a:gd name="T18" fmla="*/ 250 w 305"/>
                  <a:gd name="T19" fmla="*/ 28 h 287"/>
                  <a:gd name="T20" fmla="*/ 250 w 305"/>
                  <a:gd name="T21" fmla="*/ 56 h 287"/>
                  <a:gd name="T22" fmla="*/ 240 w 305"/>
                  <a:gd name="T23" fmla="*/ 83 h 287"/>
                  <a:gd name="T24" fmla="*/ 240 w 305"/>
                  <a:gd name="T25" fmla="*/ 74 h 287"/>
                  <a:gd name="T26" fmla="*/ 240 w 305"/>
                  <a:gd name="T27" fmla="*/ 37 h 287"/>
                  <a:gd name="T28" fmla="*/ 37 w 305"/>
                  <a:gd name="T29" fmla="*/ 28 h 287"/>
                  <a:gd name="T30" fmla="*/ 28 w 305"/>
                  <a:gd name="T31" fmla="*/ 56 h 287"/>
                  <a:gd name="T32" fmla="*/ 18 w 305"/>
                  <a:gd name="T33" fmla="*/ 51 h 287"/>
                  <a:gd name="T34" fmla="*/ 231 w 305"/>
                  <a:gd name="T35" fmla="*/ 46 h 287"/>
                  <a:gd name="T36" fmla="*/ 37 w 305"/>
                  <a:gd name="T37" fmla="*/ 37 h 287"/>
                  <a:gd name="T38" fmla="*/ 231 w 305"/>
                  <a:gd name="T39" fmla="*/ 46 h 287"/>
                  <a:gd name="T40" fmla="*/ 231 w 305"/>
                  <a:gd name="T41" fmla="*/ 65 h 287"/>
                  <a:gd name="T42" fmla="*/ 37 w 305"/>
                  <a:gd name="T43" fmla="*/ 56 h 287"/>
                  <a:gd name="T44" fmla="*/ 231 w 305"/>
                  <a:gd name="T45" fmla="*/ 74 h 287"/>
                  <a:gd name="T46" fmla="*/ 203 w 305"/>
                  <a:gd name="T47" fmla="*/ 83 h 287"/>
                  <a:gd name="T48" fmla="*/ 37 w 305"/>
                  <a:gd name="T49" fmla="*/ 80 h 287"/>
                  <a:gd name="T50" fmla="*/ 231 w 305"/>
                  <a:gd name="T51" fmla="*/ 74 h 287"/>
                  <a:gd name="T52" fmla="*/ 217 w 305"/>
                  <a:gd name="T53" fmla="*/ 268 h 287"/>
                  <a:gd name="T54" fmla="*/ 18 w 305"/>
                  <a:gd name="T55" fmla="*/ 236 h 287"/>
                  <a:gd name="T56" fmla="*/ 51 w 305"/>
                  <a:gd name="T57" fmla="*/ 102 h 287"/>
                  <a:gd name="T58" fmla="*/ 240 w 305"/>
                  <a:gd name="T59" fmla="*/ 102 h 287"/>
                  <a:gd name="T60" fmla="*/ 250 w 305"/>
                  <a:gd name="T61" fmla="*/ 130 h 287"/>
                  <a:gd name="T62" fmla="*/ 120 w 305"/>
                  <a:gd name="T63" fmla="*/ 176 h 287"/>
                  <a:gd name="T64" fmla="*/ 250 w 305"/>
                  <a:gd name="T65" fmla="*/ 222 h 287"/>
                  <a:gd name="T66" fmla="*/ 262 w 305"/>
                  <a:gd name="T67" fmla="*/ 204 h 287"/>
                  <a:gd name="T68" fmla="*/ 139 w 305"/>
                  <a:gd name="T69" fmla="*/ 176 h 287"/>
                  <a:gd name="T70" fmla="*/ 250 w 305"/>
                  <a:gd name="T71" fmla="*/ 148 h 287"/>
                  <a:gd name="T72" fmla="*/ 267 w 305"/>
                  <a:gd name="T73" fmla="*/ 136 h 287"/>
                  <a:gd name="T74" fmla="*/ 277 w 305"/>
                  <a:gd name="T75" fmla="*/ 16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5" h="287">
                    <a:moveTo>
                      <a:pt x="268" y="111"/>
                    </a:moveTo>
                    <a:cubicBezTo>
                      <a:pt x="268" y="111"/>
                      <a:pt x="268" y="111"/>
                      <a:pt x="268" y="111"/>
                    </a:cubicBezTo>
                    <a:cubicBezTo>
                      <a:pt x="268" y="56"/>
                      <a:pt x="268" y="56"/>
                      <a:pt x="268" y="56"/>
                    </a:cubicBezTo>
                    <a:cubicBezTo>
                      <a:pt x="268" y="51"/>
                      <a:pt x="268" y="51"/>
                      <a:pt x="268" y="51"/>
                    </a:cubicBezTo>
                    <a:cubicBezTo>
                      <a:pt x="268" y="28"/>
                      <a:pt x="268" y="28"/>
                      <a:pt x="268" y="28"/>
                    </a:cubicBezTo>
                    <a:cubicBezTo>
                      <a:pt x="268" y="13"/>
                      <a:pt x="256" y="0"/>
                      <a:pt x="240" y="0"/>
                    </a:cubicBezTo>
                    <a:cubicBezTo>
                      <a:pt x="203" y="0"/>
                      <a:pt x="203" y="0"/>
                      <a:pt x="203" y="0"/>
                    </a:cubicBezTo>
                    <a:cubicBezTo>
                      <a:pt x="51" y="0"/>
                      <a:pt x="51" y="0"/>
                      <a:pt x="51" y="0"/>
                    </a:cubicBezTo>
                    <a:cubicBezTo>
                      <a:pt x="23" y="0"/>
                      <a:pt x="0" y="23"/>
                      <a:pt x="0" y="51"/>
                    </a:cubicBezTo>
                    <a:cubicBezTo>
                      <a:pt x="0" y="236"/>
                      <a:pt x="0" y="236"/>
                      <a:pt x="0" y="236"/>
                    </a:cubicBezTo>
                    <a:cubicBezTo>
                      <a:pt x="0" y="264"/>
                      <a:pt x="23" y="287"/>
                      <a:pt x="51" y="287"/>
                    </a:cubicBezTo>
                    <a:cubicBezTo>
                      <a:pt x="217" y="287"/>
                      <a:pt x="217" y="287"/>
                      <a:pt x="217" y="287"/>
                    </a:cubicBezTo>
                    <a:cubicBezTo>
                      <a:pt x="245" y="287"/>
                      <a:pt x="268" y="264"/>
                      <a:pt x="268" y="236"/>
                    </a:cubicBezTo>
                    <a:cubicBezTo>
                      <a:pt x="268" y="222"/>
                      <a:pt x="268" y="222"/>
                      <a:pt x="268" y="222"/>
                    </a:cubicBezTo>
                    <a:cubicBezTo>
                      <a:pt x="268" y="222"/>
                      <a:pt x="268" y="222"/>
                      <a:pt x="268" y="222"/>
                    </a:cubicBezTo>
                    <a:cubicBezTo>
                      <a:pt x="305" y="194"/>
                      <a:pt x="305" y="139"/>
                      <a:pt x="268" y="111"/>
                    </a:cubicBezTo>
                    <a:close/>
                    <a:moveTo>
                      <a:pt x="51" y="19"/>
                    </a:moveTo>
                    <a:cubicBezTo>
                      <a:pt x="203" y="19"/>
                      <a:pt x="203" y="19"/>
                      <a:pt x="203" y="19"/>
                    </a:cubicBezTo>
                    <a:cubicBezTo>
                      <a:pt x="240" y="19"/>
                      <a:pt x="240" y="19"/>
                      <a:pt x="240" y="19"/>
                    </a:cubicBezTo>
                    <a:cubicBezTo>
                      <a:pt x="246" y="19"/>
                      <a:pt x="250" y="23"/>
                      <a:pt x="250" y="28"/>
                    </a:cubicBezTo>
                    <a:cubicBezTo>
                      <a:pt x="250" y="51"/>
                      <a:pt x="250" y="51"/>
                      <a:pt x="250" y="51"/>
                    </a:cubicBezTo>
                    <a:cubicBezTo>
                      <a:pt x="250" y="56"/>
                      <a:pt x="250" y="56"/>
                      <a:pt x="250" y="56"/>
                    </a:cubicBezTo>
                    <a:cubicBezTo>
                      <a:pt x="250" y="85"/>
                      <a:pt x="250" y="85"/>
                      <a:pt x="250" y="85"/>
                    </a:cubicBezTo>
                    <a:cubicBezTo>
                      <a:pt x="247" y="84"/>
                      <a:pt x="244" y="83"/>
                      <a:pt x="240" y="83"/>
                    </a:cubicBezTo>
                    <a:cubicBezTo>
                      <a:pt x="240" y="83"/>
                      <a:pt x="240" y="83"/>
                      <a:pt x="240" y="83"/>
                    </a:cubicBezTo>
                    <a:cubicBezTo>
                      <a:pt x="240" y="74"/>
                      <a:pt x="240" y="74"/>
                      <a:pt x="240" y="74"/>
                    </a:cubicBezTo>
                    <a:cubicBezTo>
                      <a:pt x="240" y="56"/>
                      <a:pt x="240" y="56"/>
                      <a:pt x="240" y="56"/>
                    </a:cubicBezTo>
                    <a:cubicBezTo>
                      <a:pt x="240" y="37"/>
                      <a:pt x="240" y="37"/>
                      <a:pt x="240" y="37"/>
                    </a:cubicBezTo>
                    <a:cubicBezTo>
                      <a:pt x="240" y="32"/>
                      <a:pt x="236" y="28"/>
                      <a:pt x="231" y="28"/>
                    </a:cubicBezTo>
                    <a:cubicBezTo>
                      <a:pt x="37" y="28"/>
                      <a:pt x="37" y="28"/>
                      <a:pt x="37" y="28"/>
                    </a:cubicBezTo>
                    <a:cubicBezTo>
                      <a:pt x="32" y="28"/>
                      <a:pt x="28" y="32"/>
                      <a:pt x="28" y="37"/>
                    </a:cubicBezTo>
                    <a:cubicBezTo>
                      <a:pt x="28" y="56"/>
                      <a:pt x="28" y="56"/>
                      <a:pt x="28" y="56"/>
                    </a:cubicBezTo>
                    <a:cubicBezTo>
                      <a:pt x="28" y="74"/>
                      <a:pt x="28" y="74"/>
                      <a:pt x="28" y="74"/>
                    </a:cubicBezTo>
                    <a:cubicBezTo>
                      <a:pt x="22" y="68"/>
                      <a:pt x="18" y="60"/>
                      <a:pt x="18" y="51"/>
                    </a:cubicBezTo>
                    <a:cubicBezTo>
                      <a:pt x="18" y="33"/>
                      <a:pt x="33" y="19"/>
                      <a:pt x="51" y="19"/>
                    </a:cubicBezTo>
                    <a:close/>
                    <a:moveTo>
                      <a:pt x="231" y="46"/>
                    </a:moveTo>
                    <a:cubicBezTo>
                      <a:pt x="37" y="46"/>
                      <a:pt x="37" y="46"/>
                      <a:pt x="37" y="46"/>
                    </a:cubicBezTo>
                    <a:cubicBezTo>
                      <a:pt x="37" y="37"/>
                      <a:pt x="37" y="37"/>
                      <a:pt x="37" y="37"/>
                    </a:cubicBezTo>
                    <a:cubicBezTo>
                      <a:pt x="231" y="37"/>
                      <a:pt x="231" y="37"/>
                      <a:pt x="231" y="37"/>
                    </a:cubicBezTo>
                    <a:lnTo>
                      <a:pt x="231" y="46"/>
                    </a:lnTo>
                    <a:close/>
                    <a:moveTo>
                      <a:pt x="231" y="56"/>
                    </a:moveTo>
                    <a:cubicBezTo>
                      <a:pt x="231" y="65"/>
                      <a:pt x="231" y="65"/>
                      <a:pt x="231" y="65"/>
                    </a:cubicBezTo>
                    <a:cubicBezTo>
                      <a:pt x="37" y="65"/>
                      <a:pt x="37" y="65"/>
                      <a:pt x="37" y="65"/>
                    </a:cubicBezTo>
                    <a:cubicBezTo>
                      <a:pt x="37" y="56"/>
                      <a:pt x="37" y="56"/>
                      <a:pt x="37" y="56"/>
                    </a:cubicBezTo>
                    <a:lnTo>
                      <a:pt x="231" y="56"/>
                    </a:lnTo>
                    <a:close/>
                    <a:moveTo>
                      <a:pt x="231" y="74"/>
                    </a:moveTo>
                    <a:cubicBezTo>
                      <a:pt x="231" y="83"/>
                      <a:pt x="231" y="83"/>
                      <a:pt x="231" y="83"/>
                    </a:cubicBezTo>
                    <a:cubicBezTo>
                      <a:pt x="203" y="83"/>
                      <a:pt x="203" y="83"/>
                      <a:pt x="203" y="83"/>
                    </a:cubicBezTo>
                    <a:cubicBezTo>
                      <a:pt x="51" y="83"/>
                      <a:pt x="51" y="83"/>
                      <a:pt x="51" y="83"/>
                    </a:cubicBezTo>
                    <a:cubicBezTo>
                      <a:pt x="46" y="83"/>
                      <a:pt x="41" y="82"/>
                      <a:pt x="37" y="80"/>
                    </a:cubicBezTo>
                    <a:cubicBezTo>
                      <a:pt x="37" y="74"/>
                      <a:pt x="37" y="74"/>
                      <a:pt x="37" y="74"/>
                    </a:cubicBezTo>
                    <a:lnTo>
                      <a:pt x="231" y="74"/>
                    </a:lnTo>
                    <a:close/>
                    <a:moveTo>
                      <a:pt x="250" y="236"/>
                    </a:moveTo>
                    <a:cubicBezTo>
                      <a:pt x="250" y="254"/>
                      <a:pt x="235" y="268"/>
                      <a:pt x="217" y="268"/>
                    </a:cubicBezTo>
                    <a:cubicBezTo>
                      <a:pt x="51" y="268"/>
                      <a:pt x="51" y="268"/>
                      <a:pt x="51" y="268"/>
                    </a:cubicBezTo>
                    <a:cubicBezTo>
                      <a:pt x="33" y="268"/>
                      <a:pt x="18" y="254"/>
                      <a:pt x="18" y="236"/>
                    </a:cubicBezTo>
                    <a:cubicBezTo>
                      <a:pt x="18" y="90"/>
                      <a:pt x="18" y="90"/>
                      <a:pt x="18" y="90"/>
                    </a:cubicBezTo>
                    <a:cubicBezTo>
                      <a:pt x="27" y="98"/>
                      <a:pt x="38" y="102"/>
                      <a:pt x="51" y="102"/>
                    </a:cubicBezTo>
                    <a:cubicBezTo>
                      <a:pt x="203" y="102"/>
                      <a:pt x="203" y="102"/>
                      <a:pt x="203" y="102"/>
                    </a:cubicBezTo>
                    <a:cubicBezTo>
                      <a:pt x="240" y="102"/>
                      <a:pt x="240" y="102"/>
                      <a:pt x="240" y="102"/>
                    </a:cubicBezTo>
                    <a:cubicBezTo>
                      <a:pt x="246" y="102"/>
                      <a:pt x="250" y="106"/>
                      <a:pt x="250" y="111"/>
                    </a:cubicBezTo>
                    <a:cubicBezTo>
                      <a:pt x="250" y="130"/>
                      <a:pt x="250" y="130"/>
                      <a:pt x="250" y="130"/>
                    </a:cubicBezTo>
                    <a:cubicBezTo>
                      <a:pt x="166" y="130"/>
                      <a:pt x="166" y="130"/>
                      <a:pt x="166" y="130"/>
                    </a:cubicBezTo>
                    <a:cubicBezTo>
                      <a:pt x="141" y="130"/>
                      <a:pt x="120" y="150"/>
                      <a:pt x="120" y="176"/>
                    </a:cubicBezTo>
                    <a:cubicBezTo>
                      <a:pt x="120" y="201"/>
                      <a:pt x="141" y="222"/>
                      <a:pt x="166" y="222"/>
                    </a:cubicBezTo>
                    <a:cubicBezTo>
                      <a:pt x="250" y="222"/>
                      <a:pt x="250" y="222"/>
                      <a:pt x="250" y="222"/>
                    </a:cubicBezTo>
                    <a:lnTo>
                      <a:pt x="250" y="236"/>
                    </a:lnTo>
                    <a:close/>
                    <a:moveTo>
                      <a:pt x="262" y="204"/>
                    </a:moveTo>
                    <a:cubicBezTo>
                      <a:pt x="166" y="204"/>
                      <a:pt x="166" y="204"/>
                      <a:pt x="166" y="204"/>
                    </a:cubicBezTo>
                    <a:cubicBezTo>
                      <a:pt x="151" y="204"/>
                      <a:pt x="139" y="191"/>
                      <a:pt x="139" y="176"/>
                    </a:cubicBezTo>
                    <a:cubicBezTo>
                      <a:pt x="139" y="161"/>
                      <a:pt x="151" y="148"/>
                      <a:pt x="166" y="148"/>
                    </a:cubicBezTo>
                    <a:cubicBezTo>
                      <a:pt x="250" y="148"/>
                      <a:pt x="250" y="148"/>
                      <a:pt x="250" y="148"/>
                    </a:cubicBezTo>
                    <a:cubicBezTo>
                      <a:pt x="255" y="148"/>
                      <a:pt x="261" y="145"/>
                      <a:pt x="265" y="141"/>
                    </a:cubicBezTo>
                    <a:cubicBezTo>
                      <a:pt x="266" y="139"/>
                      <a:pt x="266" y="138"/>
                      <a:pt x="267" y="136"/>
                    </a:cubicBezTo>
                    <a:cubicBezTo>
                      <a:pt x="267" y="136"/>
                      <a:pt x="267" y="136"/>
                      <a:pt x="267" y="136"/>
                    </a:cubicBezTo>
                    <a:cubicBezTo>
                      <a:pt x="274" y="145"/>
                      <a:pt x="277" y="155"/>
                      <a:pt x="277" y="167"/>
                    </a:cubicBezTo>
                    <a:cubicBezTo>
                      <a:pt x="277" y="181"/>
                      <a:pt x="272" y="194"/>
                      <a:pt x="262"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2" name="Freeform: Shape 12"/>
            <p:cNvSpPr>
              <a:spLocks/>
            </p:cNvSpPr>
            <p:nvPr/>
          </p:nvSpPr>
          <p:spPr bwMode="auto">
            <a:xfrm>
              <a:off x="10624922" y="4125900"/>
              <a:ext cx="485537" cy="485537"/>
            </a:xfrm>
            <a:custGeom>
              <a:avLst/>
              <a:gdLst>
                <a:gd name="T0" fmla="*/ 263 w 296"/>
                <a:gd name="T1" fmla="*/ 67 h 296"/>
                <a:gd name="T2" fmla="*/ 259 w 296"/>
                <a:gd name="T3" fmla="*/ 19 h 296"/>
                <a:gd name="T4" fmla="*/ 55 w 296"/>
                <a:gd name="T5" fmla="*/ 0 h 296"/>
                <a:gd name="T6" fmla="*/ 37 w 296"/>
                <a:gd name="T7" fmla="*/ 63 h 296"/>
                <a:gd name="T8" fmla="*/ 5 w 296"/>
                <a:gd name="T9" fmla="*/ 104 h 296"/>
                <a:gd name="T10" fmla="*/ 0 w 296"/>
                <a:gd name="T11" fmla="*/ 130 h 296"/>
                <a:gd name="T12" fmla="*/ 28 w 296"/>
                <a:gd name="T13" fmla="*/ 158 h 296"/>
                <a:gd name="T14" fmla="*/ 46 w 296"/>
                <a:gd name="T15" fmla="*/ 296 h 296"/>
                <a:gd name="T16" fmla="*/ 268 w 296"/>
                <a:gd name="T17" fmla="*/ 278 h 296"/>
                <a:gd name="T18" fmla="*/ 268 w 296"/>
                <a:gd name="T19" fmla="*/ 158 h 296"/>
                <a:gd name="T20" fmla="*/ 296 w 296"/>
                <a:gd name="T21" fmla="*/ 121 h 296"/>
                <a:gd name="T22" fmla="*/ 241 w 296"/>
                <a:gd name="T23" fmla="*/ 19 h 296"/>
                <a:gd name="T24" fmla="*/ 55 w 296"/>
                <a:gd name="T25" fmla="*/ 56 h 296"/>
                <a:gd name="T26" fmla="*/ 55 w 296"/>
                <a:gd name="T27" fmla="*/ 19 h 296"/>
                <a:gd name="T28" fmla="*/ 94 w 296"/>
                <a:gd name="T29" fmla="*/ 139 h 296"/>
                <a:gd name="T30" fmla="*/ 93 w 296"/>
                <a:gd name="T31" fmla="*/ 74 h 296"/>
                <a:gd name="T32" fmla="*/ 94 w 296"/>
                <a:gd name="T33" fmla="*/ 139 h 296"/>
                <a:gd name="T34" fmla="*/ 143 w 296"/>
                <a:gd name="T35" fmla="*/ 74 h 296"/>
                <a:gd name="T36" fmla="*/ 104 w 296"/>
                <a:gd name="T37" fmla="*/ 139 h 296"/>
                <a:gd name="T38" fmla="*/ 153 w 296"/>
                <a:gd name="T39" fmla="*/ 74 h 296"/>
                <a:gd name="T40" fmla="*/ 192 w 296"/>
                <a:gd name="T41" fmla="*/ 139 h 296"/>
                <a:gd name="T42" fmla="*/ 153 w 296"/>
                <a:gd name="T43" fmla="*/ 74 h 296"/>
                <a:gd name="T44" fmla="*/ 204 w 296"/>
                <a:gd name="T45" fmla="*/ 74 h 296"/>
                <a:gd name="T46" fmla="*/ 202 w 296"/>
                <a:gd name="T47" fmla="*/ 139 h 296"/>
                <a:gd name="T48" fmla="*/ 18 w 296"/>
                <a:gd name="T49" fmla="*/ 130 h 296"/>
                <a:gd name="T50" fmla="*/ 20 w 296"/>
                <a:gd name="T51" fmla="*/ 115 h 296"/>
                <a:gd name="T52" fmla="*/ 55 w 296"/>
                <a:gd name="T53" fmla="*/ 74 h 296"/>
                <a:gd name="T54" fmla="*/ 45 w 296"/>
                <a:gd name="T55" fmla="*/ 139 h 296"/>
                <a:gd name="T56" fmla="*/ 18 w 296"/>
                <a:gd name="T57" fmla="*/ 130 h 296"/>
                <a:gd name="T58" fmla="*/ 116 w 296"/>
                <a:gd name="T59" fmla="*/ 278 h 296"/>
                <a:gd name="T60" fmla="*/ 185 w 296"/>
                <a:gd name="T61" fmla="*/ 185 h 296"/>
                <a:gd name="T62" fmla="*/ 250 w 296"/>
                <a:gd name="T63" fmla="*/ 278 h 296"/>
                <a:gd name="T64" fmla="*/ 194 w 296"/>
                <a:gd name="T65" fmla="*/ 185 h 296"/>
                <a:gd name="T66" fmla="*/ 116 w 296"/>
                <a:gd name="T67" fmla="*/ 176 h 296"/>
                <a:gd name="T68" fmla="*/ 106 w 296"/>
                <a:gd name="T69" fmla="*/ 278 h 296"/>
                <a:gd name="T70" fmla="*/ 46 w 296"/>
                <a:gd name="T71" fmla="*/ 158 h 296"/>
                <a:gd name="T72" fmla="*/ 250 w 296"/>
                <a:gd name="T73" fmla="*/ 278 h 296"/>
                <a:gd name="T74" fmla="*/ 268 w 296"/>
                <a:gd name="T75" fmla="*/ 139 h 296"/>
                <a:gd name="T76" fmla="*/ 214 w 296"/>
                <a:gd name="T77" fmla="*/ 74 h 296"/>
                <a:gd name="T78" fmla="*/ 241 w 296"/>
                <a:gd name="T79" fmla="*/ 74 h 296"/>
                <a:gd name="T80" fmla="*/ 276 w 296"/>
                <a:gd name="T81" fmla="*/ 115 h 296"/>
                <a:gd name="T82" fmla="*/ 278 w 296"/>
                <a:gd name="T83" fmla="*/ 1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296">
                  <a:moveTo>
                    <a:pt x="291" y="104"/>
                  </a:moveTo>
                  <a:cubicBezTo>
                    <a:pt x="263" y="67"/>
                    <a:pt x="263" y="67"/>
                    <a:pt x="263" y="67"/>
                  </a:cubicBezTo>
                  <a:cubicBezTo>
                    <a:pt x="262" y="66"/>
                    <a:pt x="260" y="64"/>
                    <a:pt x="259" y="63"/>
                  </a:cubicBezTo>
                  <a:cubicBezTo>
                    <a:pt x="259" y="19"/>
                    <a:pt x="259" y="19"/>
                    <a:pt x="259" y="19"/>
                  </a:cubicBezTo>
                  <a:cubicBezTo>
                    <a:pt x="259" y="9"/>
                    <a:pt x="251" y="0"/>
                    <a:pt x="241" y="0"/>
                  </a:cubicBezTo>
                  <a:cubicBezTo>
                    <a:pt x="55" y="0"/>
                    <a:pt x="55" y="0"/>
                    <a:pt x="55" y="0"/>
                  </a:cubicBezTo>
                  <a:cubicBezTo>
                    <a:pt x="45" y="0"/>
                    <a:pt x="37" y="9"/>
                    <a:pt x="37" y="19"/>
                  </a:cubicBezTo>
                  <a:cubicBezTo>
                    <a:pt x="37" y="63"/>
                    <a:pt x="37" y="63"/>
                    <a:pt x="37" y="63"/>
                  </a:cubicBezTo>
                  <a:cubicBezTo>
                    <a:pt x="36" y="64"/>
                    <a:pt x="34" y="66"/>
                    <a:pt x="33" y="67"/>
                  </a:cubicBezTo>
                  <a:cubicBezTo>
                    <a:pt x="5" y="104"/>
                    <a:pt x="5" y="104"/>
                    <a:pt x="5" y="104"/>
                  </a:cubicBezTo>
                  <a:cubicBezTo>
                    <a:pt x="2" y="109"/>
                    <a:pt x="0" y="115"/>
                    <a:pt x="0" y="121"/>
                  </a:cubicBezTo>
                  <a:cubicBezTo>
                    <a:pt x="0" y="130"/>
                    <a:pt x="0" y="130"/>
                    <a:pt x="0" y="130"/>
                  </a:cubicBezTo>
                  <a:cubicBezTo>
                    <a:pt x="0" y="145"/>
                    <a:pt x="12" y="158"/>
                    <a:pt x="28" y="158"/>
                  </a:cubicBezTo>
                  <a:cubicBezTo>
                    <a:pt x="28" y="158"/>
                    <a:pt x="28" y="158"/>
                    <a:pt x="28" y="158"/>
                  </a:cubicBezTo>
                  <a:cubicBezTo>
                    <a:pt x="28" y="278"/>
                    <a:pt x="28" y="278"/>
                    <a:pt x="28" y="278"/>
                  </a:cubicBezTo>
                  <a:cubicBezTo>
                    <a:pt x="28" y="288"/>
                    <a:pt x="36" y="296"/>
                    <a:pt x="46" y="296"/>
                  </a:cubicBezTo>
                  <a:cubicBezTo>
                    <a:pt x="250" y="296"/>
                    <a:pt x="250" y="296"/>
                    <a:pt x="250" y="296"/>
                  </a:cubicBezTo>
                  <a:cubicBezTo>
                    <a:pt x="260" y="296"/>
                    <a:pt x="268" y="288"/>
                    <a:pt x="268" y="278"/>
                  </a:cubicBezTo>
                  <a:cubicBezTo>
                    <a:pt x="268" y="158"/>
                    <a:pt x="268" y="158"/>
                    <a:pt x="268" y="158"/>
                  </a:cubicBezTo>
                  <a:cubicBezTo>
                    <a:pt x="268" y="158"/>
                    <a:pt x="268" y="158"/>
                    <a:pt x="268" y="158"/>
                  </a:cubicBezTo>
                  <a:cubicBezTo>
                    <a:pt x="284" y="158"/>
                    <a:pt x="296" y="145"/>
                    <a:pt x="296" y="130"/>
                  </a:cubicBezTo>
                  <a:cubicBezTo>
                    <a:pt x="296" y="121"/>
                    <a:pt x="296" y="121"/>
                    <a:pt x="296" y="121"/>
                  </a:cubicBezTo>
                  <a:cubicBezTo>
                    <a:pt x="296" y="115"/>
                    <a:pt x="294" y="109"/>
                    <a:pt x="291" y="104"/>
                  </a:cubicBezTo>
                  <a:close/>
                  <a:moveTo>
                    <a:pt x="241" y="19"/>
                  </a:moveTo>
                  <a:cubicBezTo>
                    <a:pt x="241" y="56"/>
                    <a:pt x="241" y="56"/>
                    <a:pt x="241" y="56"/>
                  </a:cubicBezTo>
                  <a:cubicBezTo>
                    <a:pt x="55" y="56"/>
                    <a:pt x="55" y="56"/>
                    <a:pt x="55" y="56"/>
                  </a:cubicBezTo>
                  <a:cubicBezTo>
                    <a:pt x="55" y="56"/>
                    <a:pt x="55" y="56"/>
                    <a:pt x="55" y="56"/>
                  </a:cubicBezTo>
                  <a:cubicBezTo>
                    <a:pt x="55" y="19"/>
                    <a:pt x="55" y="19"/>
                    <a:pt x="55" y="19"/>
                  </a:cubicBezTo>
                  <a:lnTo>
                    <a:pt x="241" y="19"/>
                  </a:lnTo>
                  <a:close/>
                  <a:moveTo>
                    <a:pt x="94" y="139"/>
                  </a:moveTo>
                  <a:cubicBezTo>
                    <a:pt x="55" y="139"/>
                    <a:pt x="55" y="139"/>
                    <a:pt x="55" y="139"/>
                  </a:cubicBezTo>
                  <a:cubicBezTo>
                    <a:pt x="93" y="74"/>
                    <a:pt x="93" y="74"/>
                    <a:pt x="93" y="74"/>
                  </a:cubicBezTo>
                  <a:cubicBezTo>
                    <a:pt x="113" y="74"/>
                    <a:pt x="113" y="74"/>
                    <a:pt x="113" y="74"/>
                  </a:cubicBezTo>
                  <a:lnTo>
                    <a:pt x="94" y="139"/>
                  </a:lnTo>
                  <a:close/>
                  <a:moveTo>
                    <a:pt x="122" y="74"/>
                  </a:moveTo>
                  <a:cubicBezTo>
                    <a:pt x="143" y="74"/>
                    <a:pt x="143" y="74"/>
                    <a:pt x="143" y="74"/>
                  </a:cubicBezTo>
                  <a:cubicBezTo>
                    <a:pt x="143" y="139"/>
                    <a:pt x="143" y="139"/>
                    <a:pt x="143" y="139"/>
                  </a:cubicBezTo>
                  <a:cubicBezTo>
                    <a:pt x="104" y="139"/>
                    <a:pt x="104" y="139"/>
                    <a:pt x="104" y="139"/>
                  </a:cubicBezTo>
                  <a:lnTo>
                    <a:pt x="122" y="74"/>
                  </a:lnTo>
                  <a:close/>
                  <a:moveTo>
                    <a:pt x="153" y="74"/>
                  </a:moveTo>
                  <a:cubicBezTo>
                    <a:pt x="174" y="74"/>
                    <a:pt x="174" y="74"/>
                    <a:pt x="174" y="74"/>
                  </a:cubicBezTo>
                  <a:cubicBezTo>
                    <a:pt x="192" y="139"/>
                    <a:pt x="192" y="139"/>
                    <a:pt x="192" y="139"/>
                  </a:cubicBezTo>
                  <a:cubicBezTo>
                    <a:pt x="153" y="139"/>
                    <a:pt x="153" y="139"/>
                    <a:pt x="153" y="139"/>
                  </a:cubicBezTo>
                  <a:lnTo>
                    <a:pt x="153" y="74"/>
                  </a:lnTo>
                  <a:close/>
                  <a:moveTo>
                    <a:pt x="183" y="74"/>
                  </a:moveTo>
                  <a:cubicBezTo>
                    <a:pt x="204" y="74"/>
                    <a:pt x="204" y="74"/>
                    <a:pt x="204" y="74"/>
                  </a:cubicBezTo>
                  <a:cubicBezTo>
                    <a:pt x="241" y="139"/>
                    <a:pt x="241" y="139"/>
                    <a:pt x="241" y="139"/>
                  </a:cubicBezTo>
                  <a:cubicBezTo>
                    <a:pt x="202" y="139"/>
                    <a:pt x="202" y="139"/>
                    <a:pt x="202" y="139"/>
                  </a:cubicBezTo>
                  <a:lnTo>
                    <a:pt x="183" y="74"/>
                  </a:lnTo>
                  <a:close/>
                  <a:moveTo>
                    <a:pt x="18" y="130"/>
                  </a:moveTo>
                  <a:cubicBezTo>
                    <a:pt x="18" y="121"/>
                    <a:pt x="18" y="121"/>
                    <a:pt x="18" y="121"/>
                  </a:cubicBezTo>
                  <a:cubicBezTo>
                    <a:pt x="18" y="119"/>
                    <a:pt x="19" y="117"/>
                    <a:pt x="20" y="115"/>
                  </a:cubicBezTo>
                  <a:cubicBezTo>
                    <a:pt x="48" y="78"/>
                    <a:pt x="48" y="78"/>
                    <a:pt x="48" y="78"/>
                  </a:cubicBezTo>
                  <a:cubicBezTo>
                    <a:pt x="50" y="76"/>
                    <a:pt x="53" y="74"/>
                    <a:pt x="55" y="74"/>
                  </a:cubicBezTo>
                  <a:cubicBezTo>
                    <a:pt x="82" y="74"/>
                    <a:pt x="82" y="74"/>
                    <a:pt x="82" y="74"/>
                  </a:cubicBezTo>
                  <a:cubicBezTo>
                    <a:pt x="45" y="139"/>
                    <a:pt x="45" y="139"/>
                    <a:pt x="45" y="139"/>
                  </a:cubicBezTo>
                  <a:cubicBezTo>
                    <a:pt x="28" y="139"/>
                    <a:pt x="28" y="139"/>
                    <a:pt x="28" y="139"/>
                  </a:cubicBezTo>
                  <a:cubicBezTo>
                    <a:pt x="23" y="139"/>
                    <a:pt x="18" y="135"/>
                    <a:pt x="18" y="130"/>
                  </a:cubicBezTo>
                  <a:close/>
                  <a:moveTo>
                    <a:pt x="185" y="278"/>
                  </a:moveTo>
                  <a:cubicBezTo>
                    <a:pt x="116" y="278"/>
                    <a:pt x="116" y="278"/>
                    <a:pt x="116" y="278"/>
                  </a:cubicBezTo>
                  <a:cubicBezTo>
                    <a:pt x="116" y="185"/>
                    <a:pt x="116" y="185"/>
                    <a:pt x="116" y="185"/>
                  </a:cubicBezTo>
                  <a:cubicBezTo>
                    <a:pt x="185" y="185"/>
                    <a:pt x="185" y="185"/>
                    <a:pt x="185" y="185"/>
                  </a:cubicBezTo>
                  <a:lnTo>
                    <a:pt x="185" y="278"/>
                  </a:lnTo>
                  <a:close/>
                  <a:moveTo>
                    <a:pt x="250" y="278"/>
                  </a:moveTo>
                  <a:cubicBezTo>
                    <a:pt x="194" y="278"/>
                    <a:pt x="194" y="278"/>
                    <a:pt x="194" y="278"/>
                  </a:cubicBezTo>
                  <a:cubicBezTo>
                    <a:pt x="194" y="185"/>
                    <a:pt x="194" y="185"/>
                    <a:pt x="194" y="185"/>
                  </a:cubicBezTo>
                  <a:cubicBezTo>
                    <a:pt x="194" y="180"/>
                    <a:pt x="190" y="176"/>
                    <a:pt x="185" y="176"/>
                  </a:cubicBezTo>
                  <a:cubicBezTo>
                    <a:pt x="116" y="176"/>
                    <a:pt x="116" y="176"/>
                    <a:pt x="116" y="176"/>
                  </a:cubicBezTo>
                  <a:cubicBezTo>
                    <a:pt x="111" y="176"/>
                    <a:pt x="106" y="180"/>
                    <a:pt x="106" y="185"/>
                  </a:cubicBezTo>
                  <a:cubicBezTo>
                    <a:pt x="106" y="278"/>
                    <a:pt x="106" y="278"/>
                    <a:pt x="106" y="278"/>
                  </a:cubicBezTo>
                  <a:cubicBezTo>
                    <a:pt x="46" y="278"/>
                    <a:pt x="46" y="278"/>
                    <a:pt x="46" y="278"/>
                  </a:cubicBezTo>
                  <a:cubicBezTo>
                    <a:pt x="46" y="158"/>
                    <a:pt x="46" y="158"/>
                    <a:pt x="46" y="158"/>
                  </a:cubicBezTo>
                  <a:cubicBezTo>
                    <a:pt x="250" y="158"/>
                    <a:pt x="250" y="158"/>
                    <a:pt x="250" y="158"/>
                  </a:cubicBezTo>
                  <a:lnTo>
                    <a:pt x="250" y="278"/>
                  </a:lnTo>
                  <a:close/>
                  <a:moveTo>
                    <a:pt x="278" y="130"/>
                  </a:moveTo>
                  <a:cubicBezTo>
                    <a:pt x="278" y="135"/>
                    <a:pt x="273" y="139"/>
                    <a:pt x="268" y="139"/>
                  </a:cubicBezTo>
                  <a:cubicBezTo>
                    <a:pt x="251" y="139"/>
                    <a:pt x="251" y="139"/>
                    <a:pt x="251" y="139"/>
                  </a:cubicBezTo>
                  <a:cubicBezTo>
                    <a:pt x="214" y="74"/>
                    <a:pt x="214" y="74"/>
                    <a:pt x="214" y="74"/>
                  </a:cubicBezTo>
                  <a:cubicBezTo>
                    <a:pt x="241" y="74"/>
                    <a:pt x="241" y="74"/>
                    <a:pt x="241" y="74"/>
                  </a:cubicBezTo>
                  <a:cubicBezTo>
                    <a:pt x="241" y="74"/>
                    <a:pt x="241" y="74"/>
                    <a:pt x="241" y="74"/>
                  </a:cubicBezTo>
                  <a:cubicBezTo>
                    <a:pt x="243" y="74"/>
                    <a:pt x="246" y="76"/>
                    <a:pt x="248" y="78"/>
                  </a:cubicBezTo>
                  <a:cubicBezTo>
                    <a:pt x="276" y="115"/>
                    <a:pt x="276" y="115"/>
                    <a:pt x="276" y="115"/>
                  </a:cubicBezTo>
                  <a:cubicBezTo>
                    <a:pt x="277" y="117"/>
                    <a:pt x="278" y="119"/>
                    <a:pt x="278" y="121"/>
                  </a:cubicBezTo>
                  <a:lnTo>
                    <a:pt x="278" y="1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43" name="Group 13"/>
            <p:cNvGrpSpPr/>
            <p:nvPr/>
          </p:nvGrpSpPr>
          <p:grpSpPr>
            <a:xfrm>
              <a:off x="6993231" y="3943997"/>
              <a:ext cx="486920" cy="424672"/>
              <a:chOff x="4233863" y="2697163"/>
              <a:chExt cx="1117600" cy="974725"/>
            </a:xfrm>
            <a:solidFill>
              <a:schemeClr val="bg1"/>
            </a:solidFill>
          </p:grpSpPr>
          <p:sp>
            <p:nvSpPr>
              <p:cNvPr id="45" name="Freeform: Shape 16"/>
              <p:cNvSpPr>
                <a:spLocks/>
              </p:cNvSpPr>
              <p:nvPr/>
            </p:nvSpPr>
            <p:spPr bwMode="auto">
              <a:xfrm>
                <a:off x="4233863" y="2697163"/>
                <a:ext cx="1117600" cy="974725"/>
              </a:xfrm>
              <a:custGeom>
                <a:avLst/>
                <a:gdLst>
                  <a:gd name="T0" fmla="*/ 296 w 297"/>
                  <a:gd name="T1" fmla="*/ 152 h 259"/>
                  <a:gd name="T2" fmla="*/ 259 w 297"/>
                  <a:gd name="T3" fmla="*/ 13 h 259"/>
                  <a:gd name="T4" fmla="*/ 241 w 297"/>
                  <a:gd name="T5" fmla="*/ 0 h 259"/>
                  <a:gd name="T6" fmla="*/ 148 w 297"/>
                  <a:gd name="T7" fmla="*/ 0 h 259"/>
                  <a:gd name="T8" fmla="*/ 56 w 297"/>
                  <a:gd name="T9" fmla="*/ 0 h 259"/>
                  <a:gd name="T10" fmla="*/ 38 w 297"/>
                  <a:gd name="T11" fmla="*/ 13 h 259"/>
                  <a:gd name="T12" fmla="*/ 1 w 297"/>
                  <a:gd name="T13" fmla="*/ 152 h 259"/>
                  <a:gd name="T14" fmla="*/ 0 w 297"/>
                  <a:gd name="T15" fmla="*/ 157 h 259"/>
                  <a:gd name="T16" fmla="*/ 0 w 297"/>
                  <a:gd name="T17" fmla="*/ 222 h 259"/>
                  <a:gd name="T18" fmla="*/ 37 w 297"/>
                  <a:gd name="T19" fmla="*/ 259 h 259"/>
                  <a:gd name="T20" fmla="*/ 260 w 297"/>
                  <a:gd name="T21" fmla="*/ 259 h 259"/>
                  <a:gd name="T22" fmla="*/ 297 w 297"/>
                  <a:gd name="T23" fmla="*/ 222 h 259"/>
                  <a:gd name="T24" fmla="*/ 297 w 297"/>
                  <a:gd name="T25" fmla="*/ 157 h 259"/>
                  <a:gd name="T26" fmla="*/ 296 w 297"/>
                  <a:gd name="T27" fmla="*/ 152 h 259"/>
                  <a:gd name="T28" fmla="*/ 278 w 297"/>
                  <a:gd name="T29" fmla="*/ 222 h 259"/>
                  <a:gd name="T30" fmla="*/ 260 w 297"/>
                  <a:gd name="T31" fmla="*/ 241 h 259"/>
                  <a:gd name="T32" fmla="*/ 37 w 297"/>
                  <a:gd name="T33" fmla="*/ 241 h 259"/>
                  <a:gd name="T34" fmla="*/ 19 w 297"/>
                  <a:gd name="T35" fmla="*/ 222 h 259"/>
                  <a:gd name="T36" fmla="*/ 19 w 297"/>
                  <a:gd name="T37" fmla="*/ 157 h 259"/>
                  <a:gd name="T38" fmla="*/ 56 w 297"/>
                  <a:gd name="T39" fmla="*/ 19 h 259"/>
                  <a:gd name="T40" fmla="*/ 241 w 297"/>
                  <a:gd name="T41" fmla="*/ 19 h 259"/>
                  <a:gd name="T42" fmla="*/ 278 w 297"/>
                  <a:gd name="T43" fmla="*/ 157 h 259"/>
                  <a:gd name="T44" fmla="*/ 278 w 297"/>
                  <a:gd name="T45" fmla="*/ 22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7" h="259">
                    <a:moveTo>
                      <a:pt x="296" y="152"/>
                    </a:moveTo>
                    <a:cubicBezTo>
                      <a:pt x="259" y="13"/>
                      <a:pt x="259" y="13"/>
                      <a:pt x="259" y="13"/>
                    </a:cubicBezTo>
                    <a:cubicBezTo>
                      <a:pt x="257" y="6"/>
                      <a:pt x="249" y="0"/>
                      <a:pt x="241" y="0"/>
                    </a:cubicBezTo>
                    <a:cubicBezTo>
                      <a:pt x="148" y="0"/>
                      <a:pt x="148" y="0"/>
                      <a:pt x="148" y="0"/>
                    </a:cubicBezTo>
                    <a:cubicBezTo>
                      <a:pt x="56" y="0"/>
                      <a:pt x="56" y="0"/>
                      <a:pt x="56" y="0"/>
                    </a:cubicBezTo>
                    <a:cubicBezTo>
                      <a:pt x="48" y="0"/>
                      <a:pt x="40" y="6"/>
                      <a:pt x="38" y="13"/>
                    </a:cubicBezTo>
                    <a:cubicBezTo>
                      <a:pt x="1" y="152"/>
                      <a:pt x="1" y="152"/>
                      <a:pt x="1" y="152"/>
                    </a:cubicBezTo>
                    <a:cubicBezTo>
                      <a:pt x="1" y="154"/>
                      <a:pt x="0" y="156"/>
                      <a:pt x="0" y="157"/>
                    </a:cubicBezTo>
                    <a:cubicBezTo>
                      <a:pt x="0" y="222"/>
                      <a:pt x="0" y="222"/>
                      <a:pt x="0" y="222"/>
                    </a:cubicBezTo>
                    <a:cubicBezTo>
                      <a:pt x="0" y="243"/>
                      <a:pt x="17" y="259"/>
                      <a:pt x="37" y="259"/>
                    </a:cubicBezTo>
                    <a:cubicBezTo>
                      <a:pt x="260" y="259"/>
                      <a:pt x="260" y="259"/>
                      <a:pt x="260" y="259"/>
                    </a:cubicBezTo>
                    <a:cubicBezTo>
                      <a:pt x="280" y="259"/>
                      <a:pt x="297" y="243"/>
                      <a:pt x="297" y="222"/>
                    </a:cubicBezTo>
                    <a:cubicBezTo>
                      <a:pt x="297" y="157"/>
                      <a:pt x="297" y="157"/>
                      <a:pt x="297" y="157"/>
                    </a:cubicBezTo>
                    <a:cubicBezTo>
                      <a:pt x="297" y="156"/>
                      <a:pt x="296" y="154"/>
                      <a:pt x="296" y="152"/>
                    </a:cubicBezTo>
                    <a:close/>
                    <a:moveTo>
                      <a:pt x="278" y="222"/>
                    </a:moveTo>
                    <a:cubicBezTo>
                      <a:pt x="278" y="232"/>
                      <a:pt x="270" y="241"/>
                      <a:pt x="260" y="241"/>
                    </a:cubicBezTo>
                    <a:cubicBezTo>
                      <a:pt x="37" y="241"/>
                      <a:pt x="37" y="241"/>
                      <a:pt x="37" y="241"/>
                    </a:cubicBezTo>
                    <a:cubicBezTo>
                      <a:pt x="27" y="241"/>
                      <a:pt x="19" y="232"/>
                      <a:pt x="19" y="222"/>
                    </a:cubicBezTo>
                    <a:cubicBezTo>
                      <a:pt x="19" y="157"/>
                      <a:pt x="19" y="157"/>
                      <a:pt x="19" y="157"/>
                    </a:cubicBezTo>
                    <a:cubicBezTo>
                      <a:pt x="56" y="19"/>
                      <a:pt x="56" y="19"/>
                      <a:pt x="56" y="19"/>
                    </a:cubicBezTo>
                    <a:cubicBezTo>
                      <a:pt x="241" y="19"/>
                      <a:pt x="241" y="19"/>
                      <a:pt x="241" y="19"/>
                    </a:cubicBezTo>
                    <a:cubicBezTo>
                      <a:pt x="278" y="157"/>
                      <a:pt x="278" y="157"/>
                      <a:pt x="278" y="157"/>
                    </a:cubicBezTo>
                    <a:lnTo>
                      <a:pt x="278"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7"/>
              <p:cNvSpPr>
                <a:spLocks/>
              </p:cNvSpPr>
              <p:nvPr/>
            </p:nvSpPr>
            <p:spPr bwMode="auto">
              <a:xfrm>
                <a:off x="4365625" y="2835275"/>
                <a:ext cx="854075" cy="628650"/>
              </a:xfrm>
              <a:custGeom>
                <a:avLst/>
                <a:gdLst>
                  <a:gd name="T0" fmla="*/ 185 w 227"/>
                  <a:gd name="T1" fmla="*/ 0 h 167"/>
                  <a:gd name="T2" fmla="*/ 42 w 227"/>
                  <a:gd name="T3" fmla="*/ 0 h 167"/>
                  <a:gd name="T4" fmla="*/ 33 w 227"/>
                  <a:gd name="T5" fmla="*/ 7 h 167"/>
                  <a:gd name="T6" fmla="*/ 1 w 227"/>
                  <a:gd name="T7" fmla="*/ 118 h 167"/>
                  <a:gd name="T8" fmla="*/ 3 w 227"/>
                  <a:gd name="T9" fmla="*/ 126 h 167"/>
                  <a:gd name="T10" fmla="*/ 10 w 227"/>
                  <a:gd name="T11" fmla="*/ 130 h 167"/>
                  <a:gd name="T12" fmla="*/ 37 w 227"/>
                  <a:gd name="T13" fmla="*/ 130 h 167"/>
                  <a:gd name="T14" fmla="*/ 47 w 227"/>
                  <a:gd name="T15" fmla="*/ 130 h 167"/>
                  <a:gd name="T16" fmla="*/ 52 w 227"/>
                  <a:gd name="T17" fmla="*/ 130 h 167"/>
                  <a:gd name="T18" fmla="*/ 66 w 227"/>
                  <a:gd name="T19" fmla="*/ 156 h 167"/>
                  <a:gd name="T20" fmla="*/ 82 w 227"/>
                  <a:gd name="T21" fmla="*/ 167 h 167"/>
                  <a:gd name="T22" fmla="*/ 145 w 227"/>
                  <a:gd name="T23" fmla="*/ 167 h 167"/>
                  <a:gd name="T24" fmla="*/ 161 w 227"/>
                  <a:gd name="T25" fmla="*/ 156 h 167"/>
                  <a:gd name="T26" fmla="*/ 175 w 227"/>
                  <a:gd name="T27" fmla="*/ 130 h 167"/>
                  <a:gd name="T28" fmla="*/ 180 w 227"/>
                  <a:gd name="T29" fmla="*/ 130 h 167"/>
                  <a:gd name="T30" fmla="*/ 190 w 227"/>
                  <a:gd name="T31" fmla="*/ 130 h 167"/>
                  <a:gd name="T32" fmla="*/ 217 w 227"/>
                  <a:gd name="T33" fmla="*/ 130 h 167"/>
                  <a:gd name="T34" fmla="*/ 224 w 227"/>
                  <a:gd name="T35" fmla="*/ 126 h 167"/>
                  <a:gd name="T36" fmla="*/ 226 w 227"/>
                  <a:gd name="T37" fmla="*/ 118 h 167"/>
                  <a:gd name="T38" fmla="*/ 194 w 227"/>
                  <a:gd name="T39" fmla="*/ 7 h 167"/>
                  <a:gd name="T40" fmla="*/ 185 w 227"/>
                  <a:gd name="T41" fmla="*/ 0 h 167"/>
                  <a:gd name="T42" fmla="*/ 190 w 227"/>
                  <a:gd name="T43" fmla="*/ 111 h 167"/>
                  <a:gd name="T44" fmla="*/ 175 w 227"/>
                  <a:gd name="T45" fmla="*/ 111 h 167"/>
                  <a:gd name="T46" fmla="*/ 158 w 227"/>
                  <a:gd name="T47" fmla="*/ 121 h 167"/>
                  <a:gd name="T48" fmla="*/ 145 w 227"/>
                  <a:gd name="T49" fmla="*/ 148 h 167"/>
                  <a:gd name="T50" fmla="*/ 82 w 227"/>
                  <a:gd name="T51" fmla="*/ 148 h 167"/>
                  <a:gd name="T52" fmla="*/ 69 w 227"/>
                  <a:gd name="T53" fmla="*/ 121 h 167"/>
                  <a:gd name="T54" fmla="*/ 52 w 227"/>
                  <a:gd name="T55" fmla="*/ 111 h 167"/>
                  <a:gd name="T56" fmla="*/ 37 w 227"/>
                  <a:gd name="T57" fmla="*/ 111 h 167"/>
                  <a:gd name="T58" fmla="*/ 15 w 227"/>
                  <a:gd name="T59" fmla="*/ 111 h 167"/>
                  <a:gd name="T60" fmla="*/ 42 w 227"/>
                  <a:gd name="T61" fmla="*/ 9 h 167"/>
                  <a:gd name="T62" fmla="*/ 185 w 227"/>
                  <a:gd name="T63" fmla="*/ 9 h 167"/>
                  <a:gd name="T64" fmla="*/ 212 w 227"/>
                  <a:gd name="T65" fmla="*/ 111 h 167"/>
                  <a:gd name="T66" fmla="*/ 190 w 227"/>
                  <a:gd name="T67" fmla="*/ 1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7" h="167">
                    <a:moveTo>
                      <a:pt x="185" y="0"/>
                    </a:moveTo>
                    <a:cubicBezTo>
                      <a:pt x="42" y="0"/>
                      <a:pt x="42" y="0"/>
                      <a:pt x="42" y="0"/>
                    </a:cubicBezTo>
                    <a:cubicBezTo>
                      <a:pt x="38" y="0"/>
                      <a:pt x="34" y="3"/>
                      <a:pt x="33" y="7"/>
                    </a:cubicBezTo>
                    <a:cubicBezTo>
                      <a:pt x="1" y="118"/>
                      <a:pt x="1" y="118"/>
                      <a:pt x="1" y="118"/>
                    </a:cubicBezTo>
                    <a:cubicBezTo>
                      <a:pt x="0" y="121"/>
                      <a:pt x="1" y="124"/>
                      <a:pt x="3" y="126"/>
                    </a:cubicBezTo>
                    <a:cubicBezTo>
                      <a:pt x="4" y="128"/>
                      <a:pt x="7" y="130"/>
                      <a:pt x="10" y="130"/>
                    </a:cubicBezTo>
                    <a:cubicBezTo>
                      <a:pt x="37" y="130"/>
                      <a:pt x="37" y="130"/>
                      <a:pt x="37" y="130"/>
                    </a:cubicBezTo>
                    <a:cubicBezTo>
                      <a:pt x="47" y="130"/>
                      <a:pt x="47" y="130"/>
                      <a:pt x="47" y="130"/>
                    </a:cubicBezTo>
                    <a:cubicBezTo>
                      <a:pt x="52" y="130"/>
                      <a:pt x="52" y="130"/>
                      <a:pt x="52" y="130"/>
                    </a:cubicBezTo>
                    <a:cubicBezTo>
                      <a:pt x="66" y="156"/>
                      <a:pt x="66" y="156"/>
                      <a:pt x="66" y="156"/>
                    </a:cubicBezTo>
                    <a:cubicBezTo>
                      <a:pt x="69" y="163"/>
                      <a:pt x="75" y="167"/>
                      <a:pt x="82" y="167"/>
                    </a:cubicBezTo>
                    <a:cubicBezTo>
                      <a:pt x="145" y="167"/>
                      <a:pt x="145" y="167"/>
                      <a:pt x="145" y="167"/>
                    </a:cubicBezTo>
                    <a:cubicBezTo>
                      <a:pt x="152" y="167"/>
                      <a:pt x="158" y="163"/>
                      <a:pt x="161" y="156"/>
                    </a:cubicBezTo>
                    <a:cubicBezTo>
                      <a:pt x="175" y="130"/>
                      <a:pt x="175" y="130"/>
                      <a:pt x="175" y="130"/>
                    </a:cubicBezTo>
                    <a:cubicBezTo>
                      <a:pt x="180" y="130"/>
                      <a:pt x="180" y="130"/>
                      <a:pt x="180" y="130"/>
                    </a:cubicBezTo>
                    <a:cubicBezTo>
                      <a:pt x="190" y="130"/>
                      <a:pt x="190" y="130"/>
                      <a:pt x="190" y="130"/>
                    </a:cubicBezTo>
                    <a:cubicBezTo>
                      <a:pt x="217" y="130"/>
                      <a:pt x="217" y="130"/>
                      <a:pt x="217" y="130"/>
                    </a:cubicBezTo>
                    <a:cubicBezTo>
                      <a:pt x="220" y="130"/>
                      <a:pt x="223" y="128"/>
                      <a:pt x="224" y="126"/>
                    </a:cubicBezTo>
                    <a:cubicBezTo>
                      <a:pt x="226" y="124"/>
                      <a:pt x="227" y="121"/>
                      <a:pt x="226" y="118"/>
                    </a:cubicBezTo>
                    <a:cubicBezTo>
                      <a:pt x="194" y="7"/>
                      <a:pt x="194" y="7"/>
                      <a:pt x="194" y="7"/>
                    </a:cubicBezTo>
                    <a:cubicBezTo>
                      <a:pt x="193" y="3"/>
                      <a:pt x="189" y="0"/>
                      <a:pt x="185" y="0"/>
                    </a:cubicBezTo>
                    <a:close/>
                    <a:moveTo>
                      <a:pt x="190" y="111"/>
                    </a:moveTo>
                    <a:cubicBezTo>
                      <a:pt x="175" y="111"/>
                      <a:pt x="175" y="111"/>
                      <a:pt x="175" y="111"/>
                    </a:cubicBezTo>
                    <a:cubicBezTo>
                      <a:pt x="168" y="111"/>
                      <a:pt x="161" y="115"/>
                      <a:pt x="158" y="121"/>
                    </a:cubicBezTo>
                    <a:cubicBezTo>
                      <a:pt x="145" y="148"/>
                      <a:pt x="145" y="148"/>
                      <a:pt x="145" y="148"/>
                    </a:cubicBezTo>
                    <a:cubicBezTo>
                      <a:pt x="82" y="148"/>
                      <a:pt x="82" y="148"/>
                      <a:pt x="82" y="148"/>
                    </a:cubicBezTo>
                    <a:cubicBezTo>
                      <a:pt x="69" y="121"/>
                      <a:pt x="69" y="121"/>
                      <a:pt x="69" y="121"/>
                    </a:cubicBezTo>
                    <a:cubicBezTo>
                      <a:pt x="66" y="115"/>
                      <a:pt x="59" y="111"/>
                      <a:pt x="52" y="111"/>
                    </a:cubicBezTo>
                    <a:cubicBezTo>
                      <a:pt x="37" y="111"/>
                      <a:pt x="37" y="111"/>
                      <a:pt x="37" y="111"/>
                    </a:cubicBezTo>
                    <a:cubicBezTo>
                      <a:pt x="15" y="111"/>
                      <a:pt x="15" y="111"/>
                      <a:pt x="15" y="111"/>
                    </a:cubicBezTo>
                    <a:cubicBezTo>
                      <a:pt x="42" y="9"/>
                      <a:pt x="42" y="9"/>
                      <a:pt x="42" y="9"/>
                    </a:cubicBezTo>
                    <a:cubicBezTo>
                      <a:pt x="185" y="9"/>
                      <a:pt x="185" y="9"/>
                      <a:pt x="185" y="9"/>
                    </a:cubicBezTo>
                    <a:cubicBezTo>
                      <a:pt x="212" y="111"/>
                      <a:pt x="212" y="111"/>
                      <a:pt x="212" y="111"/>
                    </a:cubicBezTo>
                    <a:lnTo>
                      <a:pt x="19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4" name="Freeform: Shape 14"/>
            <p:cNvSpPr>
              <a:spLocks/>
            </p:cNvSpPr>
            <p:nvPr/>
          </p:nvSpPr>
          <p:spPr bwMode="auto">
            <a:xfrm>
              <a:off x="8024168" y="2472432"/>
              <a:ext cx="485537" cy="363807"/>
            </a:xfrm>
            <a:custGeom>
              <a:avLst/>
              <a:gdLst>
                <a:gd name="T0" fmla="*/ 244 w 296"/>
                <a:gd name="T1" fmla="*/ 5 h 222"/>
                <a:gd name="T2" fmla="*/ 65 w 296"/>
                <a:gd name="T3" fmla="*/ 0 h 222"/>
                <a:gd name="T4" fmla="*/ 5 w 296"/>
                <a:gd name="T5" fmla="*/ 52 h 222"/>
                <a:gd name="T6" fmla="*/ 4 w 296"/>
                <a:gd name="T7" fmla="*/ 78 h 222"/>
                <a:gd name="T8" fmla="*/ 148 w 296"/>
                <a:gd name="T9" fmla="*/ 222 h 222"/>
                <a:gd name="T10" fmla="*/ 291 w 296"/>
                <a:gd name="T11" fmla="*/ 78 h 222"/>
                <a:gd name="T12" fmla="*/ 291 w 296"/>
                <a:gd name="T13" fmla="*/ 52 h 222"/>
                <a:gd name="T14" fmla="*/ 127 w 296"/>
                <a:gd name="T15" fmla="*/ 65 h 222"/>
                <a:gd name="T16" fmla="*/ 168 w 296"/>
                <a:gd name="T17" fmla="*/ 65 h 222"/>
                <a:gd name="T18" fmla="*/ 180 w 296"/>
                <a:gd name="T19" fmla="*/ 20 h 222"/>
                <a:gd name="T20" fmla="*/ 176 w 296"/>
                <a:gd name="T21" fmla="*/ 59 h 222"/>
                <a:gd name="T22" fmla="*/ 120 w 296"/>
                <a:gd name="T23" fmla="*/ 59 h 222"/>
                <a:gd name="T24" fmla="*/ 115 w 296"/>
                <a:gd name="T25" fmla="*/ 20 h 222"/>
                <a:gd name="T26" fmla="*/ 120 w 296"/>
                <a:gd name="T27" fmla="*/ 59 h 222"/>
                <a:gd name="T28" fmla="*/ 148 w 296"/>
                <a:gd name="T29" fmla="*/ 189 h 222"/>
                <a:gd name="T30" fmla="*/ 171 w 296"/>
                <a:gd name="T31" fmla="*/ 74 h 222"/>
                <a:gd name="T32" fmla="*/ 226 w 296"/>
                <a:gd name="T33" fmla="*/ 74 h 222"/>
                <a:gd name="T34" fmla="*/ 180 w 296"/>
                <a:gd name="T35" fmla="*/ 74 h 222"/>
                <a:gd name="T36" fmla="*/ 206 w 296"/>
                <a:gd name="T37" fmla="*/ 46 h 222"/>
                <a:gd name="T38" fmla="*/ 183 w 296"/>
                <a:gd name="T39" fmla="*/ 65 h 222"/>
                <a:gd name="T40" fmla="*/ 224 w 296"/>
                <a:gd name="T41" fmla="*/ 18 h 222"/>
                <a:gd name="T42" fmla="*/ 191 w 296"/>
                <a:gd name="T43" fmla="*/ 18 h 222"/>
                <a:gd name="T44" fmla="*/ 127 w 296"/>
                <a:gd name="T45" fmla="*/ 18 h 222"/>
                <a:gd name="T46" fmla="*/ 148 w 296"/>
                <a:gd name="T47" fmla="*/ 35 h 222"/>
                <a:gd name="T48" fmla="*/ 72 w 296"/>
                <a:gd name="T49" fmla="*/ 18 h 222"/>
                <a:gd name="T50" fmla="*/ 90 w 296"/>
                <a:gd name="T51" fmla="*/ 33 h 222"/>
                <a:gd name="T52" fmla="*/ 113 w 296"/>
                <a:gd name="T53" fmla="*/ 65 h 222"/>
                <a:gd name="T54" fmla="*/ 90 w 296"/>
                <a:gd name="T55" fmla="*/ 46 h 222"/>
                <a:gd name="T56" fmla="*/ 138 w 296"/>
                <a:gd name="T57" fmla="*/ 187 h 222"/>
                <a:gd name="T58" fmla="*/ 115 w 296"/>
                <a:gd name="T59" fmla="*/ 74 h 222"/>
                <a:gd name="T60" fmla="*/ 26 w 296"/>
                <a:gd name="T61" fmla="*/ 74 h 222"/>
                <a:gd name="T62" fmla="*/ 117 w 296"/>
                <a:gd name="T63" fmla="*/ 171 h 222"/>
                <a:gd name="T64" fmla="*/ 269 w 296"/>
                <a:gd name="T65" fmla="*/ 74 h 222"/>
                <a:gd name="T66" fmla="*/ 237 w 296"/>
                <a:gd name="T67" fmla="*/ 74 h 222"/>
                <a:gd name="T68" fmla="*/ 213 w 296"/>
                <a:gd name="T69" fmla="*/ 40 h 222"/>
                <a:gd name="T70" fmla="*/ 277 w 296"/>
                <a:gd name="T71" fmla="*/ 65 h 222"/>
                <a:gd name="T72" fmla="*/ 62 w 296"/>
                <a:gd name="T73" fmla="*/ 22 h 222"/>
                <a:gd name="T74" fmla="*/ 58 w 296"/>
                <a:gd name="T75" fmla="*/ 65 h 222"/>
                <a:gd name="T76" fmla="*/ 62 w 296"/>
                <a:gd name="T77" fmla="*/ 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6" h="222">
                  <a:moveTo>
                    <a:pt x="291" y="52"/>
                  </a:moveTo>
                  <a:cubicBezTo>
                    <a:pt x="244" y="5"/>
                    <a:pt x="244" y="5"/>
                    <a:pt x="244" y="5"/>
                  </a:cubicBezTo>
                  <a:cubicBezTo>
                    <a:pt x="240" y="2"/>
                    <a:pt x="235" y="0"/>
                    <a:pt x="230" y="0"/>
                  </a:cubicBezTo>
                  <a:cubicBezTo>
                    <a:pt x="65" y="0"/>
                    <a:pt x="65" y="0"/>
                    <a:pt x="65" y="0"/>
                  </a:cubicBezTo>
                  <a:cubicBezTo>
                    <a:pt x="60" y="0"/>
                    <a:pt x="56" y="2"/>
                    <a:pt x="52" y="5"/>
                  </a:cubicBezTo>
                  <a:cubicBezTo>
                    <a:pt x="5" y="52"/>
                    <a:pt x="5" y="52"/>
                    <a:pt x="5" y="52"/>
                  </a:cubicBezTo>
                  <a:cubicBezTo>
                    <a:pt x="2" y="56"/>
                    <a:pt x="0" y="61"/>
                    <a:pt x="0" y="65"/>
                  </a:cubicBezTo>
                  <a:cubicBezTo>
                    <a:pt x="0" y="70"/>
                    <a:pt x="1" y="74"/>
                    <a:pt x="4" y="78"/>
                  </a:cubicBezTo>
                  <a:cubicBezTo>
                    <a:pt x="134" y="216"/>
                    <a:pt x="134" y="216"/>
                    <a:pt x="134" y="216"/>
                  </a:cubicBezTo>
                  <a:cubicBezTo>
                    <a:pt x="138" y="220"/>
                    <a:pt x="143" y="222"/>
                    <a:pt x="148" y="222"/>
                  </a:cubicBezTo>
                  <a:cubicBezTo>
                    <a:pt x="153" y="222"/>
                    <a:pt x="158" y="220"/>
                    <a:pt x="162" y="216"/>
                  </a:cubicBezTo>
                  <a:cubicBezTo>
                    <a:pt x="291" y="78"/>
                    <a:pt x="291" y="78"/>
                    <a:pt x="291" y="78"/>
                  </a:cubicBezTo>
                  <a:cubicBezTo>
                    <a:pt x="294" y="74"/>
                    <a:pt x="296" y="70"/>
                    <a:pt x="296" y="65"/>
                  </a:cubicBezTo>
                  <a:cubicBezTo>
                    <a:pt x="296" y="60"/>
                    <a:pt x="294" y="56"/>
                    <a:pt x="291" y="52"/>
                  </a:cubicBezTo>
                  <a:close/>
                  <a:moveTo>
                    <a:pt x="168" y="65"/>
                  </a:moveTo>
                  <a:cubicBezTo>
                    <a:pt x="127" y="65"/>
                    <a:pt x="127" y="65"/>
                    <a:pt x="127" y="65"/>
                  </a:cubicBezTo>
                  <a:cubicBezTo>
                    <a:pt x="148" y="47"/>
                    <a:pt x="148" y="47"/>
                    <a:pt x="148" y="47"/>
                  </a:cubicBezTo>
                  <a:lnTo>
                    <a:pt x="168" y="65"/>
                  </a:lnTo>
                  <a:close/>
                  <a:moveTo>
                    <a:pt x="155" y="41"/>
                  </a:moveTo>
                  <a:cubicBezTo>
                    <a:pt x="180" y="20"/>
                    <a:pt x="180" y="20"/>
                    <a:pt x="180" y="20"/>
                  </a:cubicBezTo>
                  <a:cubicBezTo>
                    <a:pt x="199" y="39"/>
                    <a:pt x="199" y="39"/>
                    <a:pt x="199" y="39"/>
                  </a:cubicBezTo>
                  <a:cubicBezTo>
                    <a:pt x="176" y="59"/>
                    <a:pt x="176" y="59"/>
                    <a:pt x="176" y="59"/>
                  </a:cubicBezTo>
                  <a:lnTo>
                    <a:pt x="155" y="41"/>
                  </a:lnTo>
                  <a:close/>
                  <a:moveTo>
                    <a:pt x="120" y="59"/>
                  </a:moveTo>
                  <a:cubicBezTo>
                    <a:pt x="97" y="39"/>
                    <a:pt x="97" y="39"/>
                    <a:pt x="97" y="39"/>
                  </a:cubicBezTo>
                  <a:cubicBezTo>
                    <a:pt x="115" y="20"/>
                    <a:pt x="115" y="20"/>
                    <a:pt x="115" y="20"/>
                  </a:cubicBezTo>
                  <a:cubicBezTo>
                    <a:pt x="141" y="41"/>
                    <a:pt x="141" y="41"/>
                    <a:pt x="141" y="41"/>
                  </a:cubicBezTo>
                  <a:lnTo>
                    <a:pt x="120" y="59"/>
                  </a:lnTo>
                  <a:close/>
                  <a:moveTo>
                    <a:pt x="171" y="74"/>
                  </a:moveTo>
                  <a:cubicBezTo>
                    <a:pt x="148" y="189"/>
                    <a:pt x="148" y="189"/>
                    <a:pt x="148" y="189"/>
                  </a:cubicBezTo>
                  <a:cubicBezTo>
                    <a:pt x="125" y="74"/>
                    <a:pt x="125" y="74"/>
                    <a:pt x="125" y="74"/>
                  </a:cubicBezTo>
                  <a:lnTo>
                    <a:pt x="171" y="74"/>
                  </a:lnTo>
                  <a:close/>
                  <a:moveTo>
                    <a:pt x="180" y="74"/>
                  </a:moveTo>
                  <a:cubicBezTo>
                    <a:pt x="226" y="74"/>
                    <a:pt x="226" y="74"/>
                    <a:pt x="226" y="74"/>
                  </a:cubicBezTo>
                  <a:cubicBezTo>
                    <a:pt x="158" y="187"/>
                    <a:pt x="158" y="187"/>
                    <a:pt x="158" y="187"/>
                  </a:cubicBezTo>
                  <a:lnTo>
                    <a:pt x="180" y="74"/>
                  </a:lnTo>
                  <a:close/>
                  <a:moveTo>
                    <a:pt x="183" y="65"/>
                  </a:moveTo>
                  <a:cubicBezTo>
                    <a:pt x="206" y="46"/>
                    <a:pt x="206" y="46"/>
                    <a:pt x="206" y="46"/>
                  </a:cubicBezTo>
                  <a:cubicBezTo>
                    <a:pt x="225" y="65"/>
                    <a:pt x="225" y="65"/>
                    <a:pt x="225" y="65"/>
                  </a:cubicBezTo>
                  <a:lnTo>
                    <a:pt x="183" y="65"/>
                  </a:lnTo>
                  <a:close/>
                  <a:moveTo>
                    <a:pt x="191" y="18"/>
                  </a:moveTo>
                  <a:cubicBezTo>
                    <a:pt x="224" y="18"/>
                    <a:pt x="224" y="18"/>
                    <a:pt x="224" y="18"/>
                  </a:cubicBezTo>
                  <a:cubicBezTo>
                    <a:pt x="206" y="33"/>
                    <a:pt x="206" y="33"/>
                    <a:pt x="206" y="33"/>
                  </a:cubicBezTo>
                  <a:lnTo>
                    <a:pt x="191" y="18"/>
                  </a:lnTo>
                  <a:close/>
                  <a:moveTo>
                    <a:pt x="148" y="35"/>
                  </a:moveTo>
                  <a:cubicBezTo>
                    <a:pt x="127" y="18"/>
                    <a:pt x="127" y="18"/>
                    <a:pt x="127" y="18"/>
                  </a:cubicBezTo>
                  <a:cubicBezTo>
                    <a:pt x="168" y="18"/>
                    <a:pt x="168" y="18"/>
                    <a:pt x="168" y="18"/>
                  </a:cubicBezTo>
                  <a:lnTo>
                    <a:pt x="148" y="35"/>
                  </a:lnTo>
                  <a:close/>
                  <a:moveTo>
                    <a:pt x="90" y="33"/>
                  </a:moveTo>
                  <a:cubicBezTo>
                    <a:pt x="72" y="18"/>
                    <a:pt x="72" y="18"/>
                    <a:pt x="72" y="18"/>
                  </a:cubicBezTo>
                  <a:cubicBezTo>
                    <a:pt x="104" y="18"/>
                    <a:pt x="104" y="18"/>
                    <a:pt x="104" y="18"/>
                  </a:cubicBezTo>
                  <a:lnTo>
                    <a:pt x="90" y="33"/>
                  </a:lnTo>
                  <a:close/>
                  <a:moveTo>
                    <a:pt x="90" y="46"/>
                  </a:moveTo>
                  <a:cubicBezTo>
                    <a:pt x="113" y="65"/>
                    <a:pt x="113" y="65"/>
                    <a:pt x="113" y="65"/>
                  </a:cubicBezTo>
                  <a:cubicBezTo>
                    <a:pt x="71" y="65"/>
                    <a:pt x="71" y="65"/>
                    <a:pt x="71" y="65"/>
                  </a:cubicBezTo>
                  <a:lnTo>
                    <a:pt x="90" y="46"/>
                  </a:lnTo>
                  <a:close/>
                  <a:moveTo>
                    <a:pt x="115" y="74"/>
                  </a:moveTo>
                  <a:cubicBezTo>
                    <a:pt x="138" y="187"/>
                    <a:pt x="138" y="187"/>
                    <a:pt x="138" y="187"/>
                  </a:cubicBezTo>
                  <a:cubicBezTo>
                    <a:pt x="70" y="74"/>
                    <a:pt x="70" y="74"/>
                    <a:pt x="70" y="74"/>
                  </a:cubicBezTo>
                  <a:lnTo>
                    <a:pt x="115" y="74"/>
                  </a:lnTo>
                  <a:close/>
                  <a:moveTo>
                    <a:pt x="117" y="171"/>
                  </a:moveTo>
                  <a:cubicBezTo>
                    <a:pt x="26" y="74"/>
                    <a:pt x="26" y="74"/>
                    <a:pt x="26" y="74"/>
                  </a:cubicBezTo>
                  <a:cubicBezTo>
                    <a:pt x="59" y="74"/>
                    <a:pt x="59" y="74"/>
                    <a:pt x="59" y="74"/>
                  </a:cubicBezTo>
                  <a:lnTo>
                    <a:pt x="117" y="171"/>
                  </a:lnTo>
                  <a:close/>
                  <a:moveTo>
                    <a:pt x="237" y="74"/>
                  </a:moveTo>
                  <a:cubicBezTo>
                    <a:pt x="269" y="74"/>
                    <a:pt x="269" y="74"/>
                    <a:pt x="269" y="74"/>
                  </a:cubicBezTo>
                  <a:cubicBezTo>
                    <a:pt x="178" y="171"/>
                    <a:pt x="178" y="171"/>
                    <a:pt x="178" y="171"/>
                  </a:cubicBezTo>
                  <a:lnTo>
                    <a:pt x="237" y="74"/>
                  </a:lnTo>
                  <a:close/>
                  <a:moveTo>
                    <a:pt x="238" y="65"/>
                  </a:moveTo>
                  <a:cubicBezTo>
                    <a:pt x="213" y="40"/>
                    <a:pt x="213" y="40"/>
                    <a:pt x="213" y="40"/>
                  </a:cubicBezTo>
                  <a:cubicBezTo>
                    <a:pt x="234" y="22"/>
                    <a:pt x="234" y="22"/>
                    <a:pt x="234" y="22"/>
                  </a:cubicBezTo>
                  <a:cubicBezTo>
                    <a:pt x="277" y="65"/>
                    <a:pt x="277" y="65"/>
                    <a:pt x="277" y="65"/>
                  </a:cubicBezTo>
                  <a:lnTo>
                    <a:pt x="238" y="65"/>
                  </a:lnTo>
                  <a:close/>
                  <a:moveTo>
                    <a:pt x="62" y="22"/>
                  </a:moveTo>
                  <a:cubicBezTo>
                    <a:pt x="83" y="40"/>
                    <a:pt x="83" y="40"/>
                    <a:pt x="83" y="40"/>
                  </a:cubicBezTo>
                  <a:cubicBezTo>
                    <a:pt x="58" y="65"/>
                    <a:pt x="58" y="65"/>
                    <a:pt x="58" y="65"/>
                  </a:cubicBezTo>
                  <a:cubicBezTo>
                    <a:pt x="18" y="65"/>
                    <a:pt x="18" y="65"/>
                    <a:pt x="18" y="65"/>
                  </a:cubicBezTo>
                  <a:lnTo>
                    <a:pt x="62" y="22"/>
                  </a:ln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5" name="Group 58"/>
          <p:cNvGrpSpPr/>
          <p:nvPr/>
        </p:nvGrpSpPr>
        <p:grpSpPr>
          <a:xfrm>
            <a:off x="6451552" y="1631122"/>
            <a:ext cx="2062292" cy="2474455"/>
            <a:chOff x="8170813" y="2076266"/>
            <a:chExt cx="2749723" cy="3299274"/>
          </a:xfrm>
        </p:grpSpPr>
        <p:grpSp>
          <p:nvGrpSpPr>
            <p:cNvPr id="20" name="Group 59"/>
            <p:cNvGrpSpPr/>
            <p:nvPr/>
          </p:nvGrpSpPr>
          <p:grpSpPr>
            <a:xfrm>
              <a:off x="8170813" y="2076266"/>
              <a:ext cx="2749723" cy="3299274"/>
              <a:chOff x="1193498" y="1655787"/>
              <a:chExt cx="3960759" cy="3299274"/>
            </a:xfrm>
          </p:grpSpPr>
          <p:sp>
            <p:nvSpPr>
              <p:cNvPr id="30" name="TextBox 69"/>
              <p:cNvSpPr txBox="1"/>
              <p:nvPr/>
            </p:nvSpPr>
            <p:spPr>
              <a:xfrm>
                <a:off x="1193500" y="1655787"/>
                <a:ext cx="3761195" cy="651459"/>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文档管理员（会议记录，打包文档和相关代码，</a:t>
                </a:r>
                <a:r>
                  <a:rPr lang="en-US" altLang="zh-CN" sz="1000" dirty="0">
                    <a:latin typeface="+mn-lt"/>
                    <a:ea typeface="+mn-ea"/>
                    <a:cs typeface="+mn-ea"/>
                    <a:sym typeface="+mn-lt"/>
                  </a:rPr>
                  <a:t>MASTER</a:t>
                </a:r>
                <a:r>
                  <a:rPr lang="zh-CN" altLang="en-US" sz="1000" dirty="0">
                    <a:latin typeface="+mn-lt"/>
                    <a:ea typeface="+mn-ea"/>
                    <a:cs typeface="+mn-ea"/>
                    <a:sym typeface="+mn-lt"/>
                  </a:rPr>
                  <a:t>分支的管理）</a:t>
                </a:r>
              </a:p>
            </p:txBody>
          </p:sp>
          <p:sp>
            <p:nvSpPr>
              <p:cNvPr id="28" name="TextBox 67"/>
              <p:cNvSpPr txBox="1"/>
              <p:nvPr/>
            </p:nvSpPr>
            <p:spPr>
              <a:xfrm>
                <a:off x="1193498" y="2891415"/>
                <a:ext cx="3960759" cy="810717"/>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软件架构（负责系统的结构设计，对各模块负责人进行技术指导和帮助）</a:t>
                </a:r>
              </a:p>
            </p:txBody>
          </p:sp>
          <p:sp>
            <p:nvSpPr>
              <p:cNvPr id="26" name="TextBox 65"/>
              <p:cNvSpPr txBox="1"/>
              <p:nvPr/>
            </p:nvSpPr>
            <p:spPr>
              <a:xfrm>
                <a:off x="1193500" y="4286302"/>
                <a:ext cx="3761195" cy="668759"/>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技术回顾</a:t>
                </a:r>
              </a:p>
            </p:txBody>
          </p:sp>
        </p:grpSp>
        <p:cxnSp>
          <p:nvCxnSpPr>
            <p:cNvPr id="21" name="Straight Connector 60"/>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61"/>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685617" y="1508009"/>
            <a:ext cx="2035289" cy="2597569"/>
            <a:chOff x="1307468" y="1697288"/>
            <a:chExt cx="2713719" cy="3463425"/>
          </a:xfrm>
        </p:grpSpPr>
        <p:grpSp>
          <p:nvGrpSpPr>
            <p:cNvPr id="7" name="Group 72"/>
            <p:cNvGrpSpPr/>
            <p:nvPr/>
          </p:nvGrpSpPr>
          <p:grpSpPr>
            <a:xfrm>
              <a:off x="1410010" y="1697288"/>
              <a:ext cx="2611177" cy="3463425"/>
              <a:chOff x="1193500" y="1491637"/>
              <a:chExt cx="3761195" cy="3463425"/>
            </a:xfrm>
          </p:grpSpPr>
          <p:grpSp>
            <p:nvGrpSpPr>
              <p:cNvPr id="11" name="Group 76"/>
              <p:cNvGrpSpPr/>
              <p:nvPr/>
            </p:nvGrpSpPr>
            <p:grpSpPr>
              <a:xfrm>
                <a:off x="1193500" y="1491637"/>
                <a:ext cx="3761195" cy="815610"/>
                <a:chOff x="1317257" y="1824875"/>
                <a:chExt cx="3761195" cy="815610"/>
              </a:xfrm>
            </p:grpSpPr>
            <p:sp>
              <p:nvSpPr>
                <p:cNvPr id="18" name="TextBox 83"/>
                <p:cNvSpPr txBox="1"/>
                <p:nvPr/>
              </p:nvSpPr>
              <p:spPr>
                <a:xfrm>
                  <a:off x="1317257" y="1989026"/>
                  <a:ext cx="3761195" cy="651459"/>
                </a:xfrm>
                <a:prstGeom prst="rect">
                  <a:avLst/>
                </a:prstGeom>
                <a:noFill/>
              </p:spPr>
              <p:txBody>
                <a:bodyPr wrap="square" lIns="0" tIns="0" rIns="0" bIns="0">
                  <a:normAutofit/>
                </a:bodyPr>
                <a:lstStyle/>
                <a:p>
                  <a:pPr lvl="0"/>
                  <a:r>
                    <a:rPr lang="zh-CN" altLang="en-US" sz="1000" dirty="0">
                      <a:latin typeface="+mn-lt"/>
                      <a:ea typeface="+mn-ea"/>
                      <a:cs typeface="+mn-ea"/>
                    </a:rPr>
                    <a:t>项目经理（全局领导，做出决策，进行质量和进度的保证）</a:t>
                  </a:r>
                  <a:endParaRPr lang="zh-CN" altLang="zh-CN" sz="1000" dirty="0">
                    <a:latin typeface="+mn-lt"/>
                    <a:ea typeface="+mn-ea"/>
                    <a:cs typeface="+mn-ea"/>
                  </a:endParaRPr>
                </a:p>
              </p:txBody>
            </p:sp>
            <p:sp>
              <p:nvSpPr>
                <p:cNvPr id="19" name="Rectangle 84"/>
                <p:cNvSpPr/>
                <p:nvPr/>
              </p:nvSpPr>
              <p:spPr>
                <a:xfrm>
                  <a:off x="1317257" y="1824875"/>
                  <a:ext cx="3761195" cy="307777"/>
                </a:xfrm>
                <a:prstGeom prst="rect">
                  <a:avLst/>
                </a:prstGeom>
              </p:spPr>
              <p:txBody>
                <a:bodyPr wrap="none" lIns="0" tIns="0" rIns="0" bIns="0">
                  <a:normAutofit lnSpcReduction="10000"/>
                </a:bodyPr>
                <a:lstStyle/>
                <a:p>
                  <a:endParaRPr lang="zh-CN" altLang="en-US" sz="1600" b="1" dirty="0">
                    <a:solidFill>
                      <a:schemeClr val="accent1"/>
                    </a:solidFill>
                    <a:latin typeface="+mn-lt"/>
                    <a:ea typeface="+mn-ea"/>
                    <a:cs typeface="+mn-ea"/>
                    <a:sym typeface="+mn-lt"/>
                  </a:endParaRPr>
                </a:p>
              </p:txBody>
            </p:sp>
          </p:grpSp>
          <p:sp>
            <p:nvSpPr>
              <p:cNvPr id="16" name="TextBox 81"/>
              <p:cNvSpPr txBox="1"/>
              <p:nvPr/>
            </p:nvSpPr>
            <p:spPr>
              <a:xfrm>
                <a:off x="1193500" y="3007565"/>
                <a:ext cx="3761195" cy="623588"/>
              </a:xfrm>
              <a:prstGeom prst="rect">
                <a:avLst/>
              </a:prstGeom>
              <a:noFill/>
            </p:spPr>
            <p:txBody>
              <a:bodyPr wrap="square" lIns="0" tIns="0" rIns="0" bIns="0">
                <a:normAutofit/>
              </a:bodyPr>
              <a:lstStyle/>
              <a:p>
                <a:pPr>
                  <a:lnSpc>
                    <a:spcPct val="120000"/>
                  </a:lnSpc>
                </a:pPr>
                <a:r>
                  <a:rPr lang="zh-CN" altLang="en-US" sz="1000" dirty="0">
                    <a:latin typeface="+mn-lt"/>
                    <a:ea typeface="+mn-ea"/>
                    <a:cs typeface="+mn-ea"/>
                    <a:sym typeface="+mn-lt"/>
                  </a:rPr>
                  <a:t>工程管理员</a:t>
                </a:r>
              </a:p>
            </p:txBody>
          </p:sp>
          <p:sp>
            <p:nvSpPr>
              <p:cNvPr id="14" name="TextBox 79"/>
              <p:cNvSpPr txBox="1"/>
              <p:nvPr/>
            </p:nvSpPr>
            <p:spPr>
              <a:xfrm>
                <a:off x="1193500" y="4368934"/>
                <a:ext cx="3761195" cy="586128"/>
              </a:xfrm>
              <a:prstGeom prst="rect">
                <a:avLst/>
              </a:prstGeom>
              <a:noFill/>
            </p:spPr>
            <p:txBody>
              <a:bodyPr wrap="square" lIns="0" tIns="0" rIns="0" bIns="0">
                <a:normAutofit/>
              </a:bodyPr>
              <a:lstStyle/>
              <a:p>
                <a:pPr>
                  <a:lnSpc>
                    <a:spcPct val="120000"/>
                  </a:lnSpc>
                </a:pPr>
                <a:r>
                  <a:rPr lang="zh-CN" altLang="en-US" sz="1000" dirty="0">
                    <a:latin typeface="+mn-lt"/>
                    <a:ea typeface="+mn-ea"/>
                    <a:cs typeface="+mn-ea"/>
                    <a:sym typeface="+mn-lt"/>
                  </a:rPr>
                  <a:t>质量保证管理员（保证软件质量）</a:t>
                </a:r>
              </a:p>
            </p:txBody>
          </p:sp>
        </p:grpSp>
        <p:grpSp>
          <p:nvGrpSpPr>
            <p:cNvPr id="8" name="Group 73"/>
            <p:cNvGrpSpPr/>
            <p:nvPr/>
          </p:nvGrpSpPr>
          <p:grpSpPr>
            <a:xfrm>
              <a:off x="1307468" y="2710116"/>
              <a:ext cx="2448272" cy="1338747"/>
              <a:chOff x="1307468" y="2924944"/>
              <a:chExt cx="2448272" cy="1338747"/>
            </a:xfrm>
          </p:grpSpPr>
          <p:cxnSp>
            <p:nvCxnSpPr>
              <p:cNvPr id="9" name="Straight Connector 74"/>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75"/>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8" name="组合 87">
            <a:extLst>
              <a:ext uri="{FF2B5EF4-FFF2-40B4-BE49-F238E27FC236}">
                <a16:creationId xmlns="" xmlns:a16="http://schemas.microsoft.com/office/drawing/2014/main" id="{74FD3267-4586-49AE-8270-305AC21D3FBD}"/>
              </a:ext>
            </a:extLst>
          </p:cNvPr>
          <p:cNvGrpSpPr/>
          <p:nvPr/>
        </p:nvGrpSpPr>
        <p:grpSpPr>
          <a:xfrm>
            <a:off x="323528" y="0"/>
            <a:ext cx="2304257" cy="578162"/>
            <a:chOff x="323528" y="0"/>
            <a:chExt cx="2304257" cy="578162"/>
          </a:xfrm>
        </p:grpSpPr>
        <p:sp>
          <p:nvSpPr>
            <p:cNvPr id="89" name="TextBox 86">
              <a:extLst>
                <a:ext uri="{FF2B5EF4-FFF2-40B4-BE49-F238E27FC236}">
                  <a16:creationId xmlns="" xmlns:a16="http://schemas.microsoft.com/office/drawing/2014/main" id="{53703E26-7A32-46D3-B3AE-B037030D97A7}"/>
                </a:ext>
              </a:extLst>
            </p:cNvPr>
            <p:cNvSpPr txBox="1"/>
            <p:nvPr/>
          </p:nvSpPr>
          <p:spPr>
            <a:xfrm>
              <a:off x="576197"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人力资源计划</a:t>
              </a:r>
              <a:endParaRPr lang="en-US" altLang="zh-CN" sz="2400" dirty="0">
                <a:latin typeface="+mn-lt"/>
                <a:ea typeface="+mn-ea"/>
                <a:cs typeface="+mn-ea"/>
                <a:sym typeface="+mn-lt"/>
              </a:endParaRPr>
            </a:p>
          </p:txBody>
        </p:sp>
        <p:sp>
          <p:nvSpPr>
            <p:cNvPr id="90" name="矩形 89">
              <a:extLst>
                <a:ext uri="{FF2B5EF4-FFF2-40B4-BE49-F238E27FC236}">
                  <a16:creationId xmlns="" xmlns:a16="http://schemas.microsoft.com/office/drawing/2014/main" id="{F635C498-7C57-41D9-BF44-AF0BD2F072D2}"/>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6831983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3F44F39A-A4CF-4801-99C8-D10EB186E52E}"/>
              </a:ext>
            </a:extLst>
          </p:cNvPr>
          <p:cNvGrpSpPr/>
          <p:nvPr/>
        </p:nvGrpSpPr>
        <p:grpSpPr>
          <a:xfrm>
            <a:off x="3194846" y="1734595"/>
            <a:ext cx="2612396" cy="3408905"/>
            <a:chOff x="4154796" y="978163"/>
            <a:chExt cx="4117358" cy="5372721"/>
          </a:xfrm>
        </p:grpSpPr>
        <p:sp>
          <p:nvSpPr>
            <p:cNvPr id="24" name="任意多边形: 形状 23">
              <a:extLst>
                <a:ext uri="{FF2B5EF4-FFF2-40B4-BE49-F238E27FC236}">
                  <a16:creationId xmlns="" xmlns:a16="http://schemas.microsoft.com/office/drawing/2014/main" id="{FDDE5FF1-9D21-461D-A064-00444EFB3BB8}"/>
                </a:ext>
              </a:extLst>
            </p:cNvPr>
            <p:cNvSpPr/>
            <p:nvPr/>
          </p:nvSpPr>
          <p:spPr>
            <a:xfrm>
              <a:off x="5612222" y="1875744"/>
              <a:ext cx="1333001" cy="4475140"/>
            </a:xfrm>
            <a:custGeom>
              <a:avLst/>
              <a:gdLst/>
              <a:ahLst/>
              <a:cxnLst>
                <a:cxn ang="0">
                  <a:pos x="wd2" y="hd2"/>
                </a:cxn>
                <a:cxn ang="5400000">
                  <a:pos x="wd2" y="hd2"/>
                </a:cxn>
                <a:cxn ang="10800000">
                  <a:pos x="wd2" y="hd2"/>
                </a:cxn>
                <a:cxn ang="16200000">
                  <a:pos x="wd2" y="hd2"/>
                </a:cxn>
              </a:cxnLst>
              <a:rect l="0" t="0" r="r" b="b"/>
              <a:pathLst>
                <a:path w="21600" h="21599" extrusionOk="0">
                  <a:moveTo>
                    <a:pt x="483" y="5910"/>
                  </a:moveTo>
                  <a:cubicBezTo>
                    <a:pt x="4942" y="5905"/>
                    <a:pt x="9660" y="6766"/>
                    <a:pt x="11775" y="7950"/>
                  </a:cubicBezTo>
                  <a:cubicBezTo>
                    <a:pt x="12072" y="8114"/>
                    <a:pt x="12518" y="8411"/>
                    <a:pt x="12774" y="8726"/>
                  </a:cubicBezTo>
                  <a:cubicBezTo>
                    <a:pt x="12937" y="8962"/>
                    <a:pt x="13029" y="9185"/>
                    <a:pt x="13027" y="9393"/>
                  </a:cubicBezTo>
                  <a:cubicBezTo>
                    <a:pt x="13025" y="9729"/>
                    <a:pt x="12800" y="10020"/>
                    <a:pt x="12284" y="10278"/>
                  </a:cubicBezTo>
                  <a:cubicBezTo>
                    <a:pt x="11795" y="10521"/>
                    <a:pt x="11026" y="10742"/>
                    <a:pt x="9834" y="10935"/>
                  </a:cubicBezTo>
                  <a:cubicBezTo>
                    <a:pt x="8668" y="11116"/>
                    <a:pt x="7611" y="11356"/>
                    <a:pt x="6771" y="11654"/>
                  </a:cubicBezTo>
                  <a:cubicBezTo>
                    <a:pt x="6567" y="11499"/>
                    <a:pt x="6206" y="11372"/>
                    <a:pt x="5742" y="11285"/>
                  </a:cubicBezTo>
                  <a:cubicBezTo>
                    <a:pt x="5002" y="11143"/>
                    <a:pt x="4037" y="11084"/>
                    <a:pt x="2974" y="11084"/>
                  </a:cubicBezTo>
                  <a:cubicBezTo>
                    <a:pt x="2629" y="11084"/>
                    <a:pt x="2274" y="11090"/>
                    <a:pt x="1912" y="11103"/>
                  </a:cubicBezTo>
                  <a:lnTo>
                    <a:pt x="2010" y="11356"/>
                  </a:lnTo>
                  <a:cubicBezTo>
                    <a:pt x="2342" y="11345"/>
                    <a:pt x="2665" y="11339"/>
                    <a:pt x="2974" y="11339"/>
                  </a:cubicBezTo>
                  <a:cubicBezTo>
                    <a:pt x="3931" y="11339"/>
                    <a:pt x="4744" y="11395"/>
                    <a:pt x="5276" y="11499"/>
                  </a:cubicBezTo>
                  <a:cubicBezTo>
                    <a:pt x="5777" y="11599"/>
                    <a:pt x="6057" y="11728"/>
                    <a:pt x="6094" y="11931"/>
                  </a:cubicBezTo>
                  <a:cubicBezTo>
                    <a:pt x="5696" y="12119"/>
                    <a:pt x="5374" y="12325"/>
                    <a:pt x="5153" y="12550"/>
                  </a:cubicBezTo>
                  <a:cubicBezTo>
                    <a:pt x="4858" y="12850"/>
                    <a:pt x="4729" y="13146"/>
                    <a:pt x="4729" y="13436"/>
                  </a:cubicBezTo>
                  <a:cubicBezTo>
                    <a:pt x="4744" y="14664"/>
                    <a:pt x="6991" y="15748"/>
                    <a:pt x="8751" y="16729"/>
                  </a:cubicBezTo>
                  <a:cubicBezTo>
                    <a:pt x="11623" y="18319"/>
                    <a:pt x="12718" y="19912"/>
                    <a:pt x="12824" y="21599"/>
                  </a:cubicBezTo>
                  <a:lnTo>
                    <a:pt x="14539" y="21599"/>
                  </a:lnTo>
                  <a:cubicBezTo>
                    <a:pt x="14435" y="19849"/>
                    <a:pt x="13284" y="18159"/>
                    <a:pt x="10260" y="16487"/>
                  </a:cubicBezTo>
                  <a:cubicBezTo>
                    <a:pt x="9436" y="16035"/>
                    <a:pt x="8570" y="15576"/>
                    <a:pt x="7871" y="15113"/>
                  </a:cubicBezTo>
                  <a:cubicBezTo>
                    <a:pt x="7872" y="14681"/>
                    <a:pt x="8510" y="14329"/>
                    <a:pt x="9454" y="14079"/>
                  </a:cubicBezTo>
                  <a:cubicBezTo>
                    <a:pt x="10397" y="13829"/>
                    <a:pt x="11649" y="13688"/>
                    <a:pt x="12826" y="13688"/>
                  </a:cubicBezTo>
                  <a:cubicBezTo>
                    <a:pt x="13804" y="13688"/>
                    <a:pt x="14721" y="13783"/>
                    <a:pt x="15410" y="13988"/>
                  </a:cubicBezTo>
                  <a:lnTo>
                    <a:pt x="15865" y="13853"/>
                  </a:lnTo>
                  <a:lnTo>
                    <a:pt x="15864" y="13853"/>
                  </a:lnTo>
                  <a:cubicBezTo>
                    <a:pt x="15040" y="13607"/>
                    <a:pt x="13942" y="13496"/>
                    <a:pt x="12826" y="13497"/>
                  </a:cubicBezTo>
                  <a:cubicBezTo>
                    <a:pt x="10486" y="13498"/>
                    <a:pt x="7976" y="13978"/>
                    <a:pt x="7367" y="14755"/>
                  </a:cubicBezTo>
                  <a:cubicBezTo>
                    <a:pt x="6804" y="14317"/>
                    <a:pt x="6436" y="13877"/>
                    <a:pt x="6443" y="13436"/>
                  </a:cubicBezTo>
                  <a:cubicBezTo>
                    <a:pt x="6443" y="13191"/>
                    <a:pt x="6551" y="12945"/>
                    <a:pt x="6798" y="12694"/>
                  </a:cubicBezTo>
                  <a:cubicBezTo>
                    <a:pt x="7365" y="12118"/>
                    <a:pt x="8737" y="11688"/>
                    <a:pt x="10557" y="11399"/>
                  </a:cubicBezTo>
                  <a:cubicBezTo>
                    <a:pt x="10571" y="11396"/>
                    <a:pt x="10585" y="11394"/>
                    <a:pt x="10600" y="11392"/>
                  </a:cubicBezTo>
                  <a:cubicBezTo>
                    <a:pt x="10721" y="11373"/>
                    <a:pt x="10844" y="11354"/>
                    <a:pt x="10968" y="11337"/>
                  </a:cubicBezTo>
                  <a:cubicBezTo>
                    <a:pt x="12044" y="11183"/>
                    <a:pt x="13310" y="11126"/>
                    <a:pt x="14674" y="11062"/>
                  </a:cubicBezTo>
                  <a:cubicBezTo>
                    <a:pt x="16033" y="10996"/>
                    <a:pt x="17495" y="10922"/>
                    <a:pt x="18885" y="10689"/>
                  </a:cubicBezTo>
                  <a:cubicBezTo>
                    <a:pt x="19761" y="10543"/>
                    <a:pt x="20465" y="10336"/>
                    <a:pt x="20924" y="10079"/>
                  </a:cubicBezTo>
                  <a:cubicBezTo>
                    <a:pt x="21385" y="9822"/>
                    <a:pt x="21600" y="9522"/>
                    <a:pt x="21600" y="9188"/>
                  </a:cubicBezTo>
                  <a:lnTo>
                    <a:pt x="19886" y="9188"/>
                  </a:lnTo>
                  <a:cubicBezTo>
                    <a:pt x="19885" y="9458"/>
                    <a:pt x="19714" y="9670"/>
                    <a:pt x="19412" y="9838"/>
                  </a:cubicBezTo>
                  <a:cubicBezTo>
                    <a:pt x="19108" y="10007"/>
                    <a:pt x="18672" y="10138"/>
                    <a:pt x="18041" y="10245"/>
                  </a:cubicBezTo>
                  <a:cubicBezTo>
                    <a:pt x="16982" y="10424"/>
                    <a:pt x="15747" y="10495"/>
                    <a:pt x="14404" y="10558"/>
                  </a:cubicBezTo>
                  <a:cubicBezTo>
                    <a:pt x="14151" y="10570"/>
                    <a:pt x="13893" y="10582"/>
                    <a:pt x="13634" y="10595"/>
                  </a:cubicBezTo>
                  <a:cubicBezTo>
                    <a:pt x="13674" y="10577"/>
                    <a:pt x="13718" y="10559"/>
                    <a:pt x="13755" y="10540"/>
                  </a:cubicBezTo>
                  <a:cubicBezTo>
                    <a:pt x="14459" y="10190"/>
                    <a:pt x="14742" y="9797"/>
                    <a:pt x="14741" y="9393"/>
                  </a:cubicBezTo>
                  <a:cubicBezTo>
                    <a:pt x="14738" y="9141"/>
                    <a:pt x="14631" y="8882"/>
                    <a:pt x="14450" y="8619"/>
                  </a:cubicBezTo>
                  <a:lnTo>
                    <a:pt x="14451" y="8618"/>
                  </a:lnTo>
                  <a:cubicBezTo>
                    <a:pt x="14449" y="8617"/>
                    <a:pt x="14448" y="8615"/>
                    <a:pt x="14446" y="8613"/>
                  </a:cubicBezTo>
                  <a:cubicBezTo>
                    <a:pt x="14084" y="8089"/>
                    <a:pt x="13426" y="7546"/>
                    <a:pt x="12683" y="6993"/>
                  </a:cubicBezTo>
                  <a:cubicBezTo>
                    <a:pt x="11559" y="6160"/>
                    <a:pt x="10230" y="5304"/>
                    <a:pt x="9347" y="4494"/>
                  </a:cubicBezTo>
                  <a:cubicBezTo>
                    <a:pt x="8742" y="3940"/>
                    <a:pt x="8480" y="3429"/>
                    <a:pt x="8480" y="2973"/>
                  </a:cubicBezTo>
                  <a:cubicBezTo>
                    <a:pt x="8480" y="2192"/>
                    <a:pt x="9248" y="1571"/>
                    <a:pt x="10385" y="1151"/>
                  </a:cubicBezTo>
                  <a:cubicBezTo>
                    <a:pt x="11528" y="731"/>
                    <a:pt x="13016" y="511"/>
                    <a:pt x="14578" y="510"/>
                  </a:cubicBezTo>
                  <a:lnTo>
                    <a:pt x="14578" y="0"/>
                  </a:lnTo>
                  <a:cubicBezTo>
                    <a:pt x="12455" y="-1"/>
                    <a:pt x="10465" y="307"/>
                    <a:pt x="9052" y="831"/>
                  </a:cubicBezTo>
                  <a:cubicBezTo>
                    <a:pt x="7633" y="1355"/>
                    <a:pt x="6766" y="2093"/>
                    <a:pt x="6766" y="2973"/>
                  </a:cubicBezTo>
                  <a:cubicBezTo>
                    <a:pt x="6766" y="3488"/>
                    <a:pt x="7062" y="4051"/>
                    <a:pt x="7717" y="4652"/>
                  </a:cubicBezTo>
                  <a:cubicBezTo>
                    <a:pt x="8415" y="5290"/>
                    <a:pt x="9348" y="5936"/>
                    <a:pt x="10234" y="6564"/>
                  </a:cubicBezTo>
                  <a:cubicBezTo>
                    <a:pt x="7564" y="5848"/>
                    <a:pt x="4027" y="5403"/>
                    <a:pt x="483" y="5399"/>
                  </a:cubicBezTo>
                  <a:cubicBezTo>
                    <a:pt x="321" y="5399"/>
                    <a:pt x="160" y="5400"/>
                    <a:pt x="0" y="5402"/>
                  </a:cubicBezTo>
                  <a:lnTo>
                    <a:pt x="70" y="5913"/>
                  </a:lnTo>
                  <a:cubicBezTo>
                    <a:pt x="207" y="5911"/>
                    <a:pt x="345" y="5910"/>
                    <a:pt x="483" y="5910"/>
                  </a:cubicBezTo>
                  <a:close/>
                </a:path>
              </a:pathLst>
            </a:custGeom>
            <a:solidFill>
              <a:schemeClr val="tx2">
                <a:lumMod val="20000"/>
                <a:lumOff val="80000"/>
              </a:schemeClr>
            </a:solidFill>
            <a:ln w="12700">
              <a:miter lim="400000"/>
            </a:ln>
          </p:spPr>
          <p:txBody>
            <a:bodyPr anchor="ctr"/>
            <a:lstStyle/>
            <a:p>
              <a:pPr algn="ctr"/>
              <a:endParaRPr>
                <a:latin typeface="+mn-lt"/>
                <a:ea typeface="+mn-ea"/>
                <a:cs typeface="+mn-ea"/>
                <a:sym typeface="+mn-lt"/>
              </a:endParaRPr>
            </a:p>
          </p:txBody>
        </p:sp>
        <p:sp>
          <p:nvSpPr>
            <p:cNvPr id="25" name="矩形: 圆角 24">
              <a:extLst>
                <a:ext uri="{FF2B5EF4-FFF2-40B4-BE49-F238E27FC236}">
                  <a16:creationId xmlns="" xmlns:a16="http://schemas.microsoft.com/office/drawing/2014/main" id="{B6E07D22-B6CA-4C18-BA67-18BF356CD92B}"/>
                </a:ext>
              </a:extLst>
            </p:cNvPr>
            <p:cNvSpPr/>
            <p:nvPr/>
          </p:nvSpPr>
          <p:spPr>
            <a:xfrm>
              <a:off x="5616102" y="978163"/>
              <a:ext cx="1772550" cy="1094019"/>
            </a:xfrm>
            <a:prstGeom prst="roundRect">
              <a:avLst>
                <a:gd name="adj" fmla="val 50000"/>
              </a:avLst>
            </a:prstGeom>
            <a:solidFill>
              <a:schemeClr val="accent2">
                <a:lumMod val="100000"/>
              </a:schemeClr>
            </a:solidFill>
            <a:ln w="12700">
              <a:miter lim="400000"/>
            </a:ln>
          </p:spPr>
          <p:txBody>
            <a:bodyPr anchor="ctr"/>
            <a:lstStyle/>
            <a:p>
              <a:pPr algn="ctr"/>
              <a:endParaRPr>
                <a:latin typeface="+mn-lt"/>
                <a:ea typeface="+mn-ea"/>
                <a:cs typeface="+mn-ea"/>
                <a:sym typeface="+mn-lt"/>
              </a:endParaRPr>
            </a:p>
          </p:txBody>
        </p:sp>
        <p:sp>
          <p:nvSpPr>
            <p:cNvPr id="26" name="矩形: 圆角 25">
              <a:extLst>
                <a:ext uri="{FF2B5EF4-FFF2-40B4-BE49-F238E27FC236}">
                  <a16:creationId xmlns="" xmlns:a16="http://schemas.microsoft.com/office/drawing/2014/main" id="{504A0DA7-0B5C-423C-8EEF-490606305788}"/>
                </a:ext>
              </a:extLst>
            </p:cNvPr>
            <p:cNvSpPr/>
            <p:nvPr/>
          </p:nvSpPr>
          <p:spPr>
            <a:xfrm>
              <a:off x="6745491" y="2955105"/>
              <a:ext cx="1526663" cy="942257"/>
            </a:xfrm>
            <a:prstGeom prst="roundRect">
              <a:avLst>
                <a:gd name="adj" fmla="val 50000"/>
              </a:avLst>
            </a:prstGeom>
            <a:solidFill>
              <a:schemeClr val="accent3">
                <a:lumMod val="100000"/>
              </a:schemeClr>
            </a:solidFill>
            <a:ln w="12700">
              <a:miter lim="400000"/>
            </a:ln>
          </p:spPr>
          <p:txBody>
            <a:bodyPr anchor="ctr"/>
            <a:lstStyle/>
            <a:p>
              <a:pPr algn="ctr"/>
              <a:endParaRPr>
                <a:latin typeface="+mn-lt"/>
                <a:ea typeface="+mn-ea"/>
                <a:cs typeface="+mn-ea"/>
                <a:sym typeface="+mn-lt"/>
              </a:endParaRPr>
            </a:p>
          </p:txBody>
        </p:sp>
        <p:sp>
          <p:nvSpPr>
            <p:cNvPr id="27" name="矩形: 圆角 26">
              <a:extLst>
                <a:ext uri="{FF2B5EF4-FFF2-40B4-BE49-F238E27FC236}">
                  <a16:creationId xmlns="" xmlns:a16="http://schemas.microsoft.com/office/drawing/2014/main" id="{492F4983-867A-4578-950E-9FF1C4CF946A}"/>
                </a:ext>
              </a:extLst>
            </p:cNvPr>
            <p:cNvSpPr/>
            <p:nvPr/>
          </p:nvSpPr>
          <p:spPr>
            <a:xfrm>
              <a:off x="4154796" y="2337444"/>
              <a:ext cx="1526663" cy="942257"/>
            </a:xfrm>
            <a:prstGeom prst="roundRect">
              <a:avLst>
                <a:gd name="adj" fmla="val 50000"/>
              </a:avLst>
            </a:prstGeom>
            <a:solidFill>
              <a:schemeClr val="accent1">
                <a:lumMod val="100000"/>
              </a:schemeClr>
            </a:solidFill>
            <a:ln w="12700">
              <a:miter lim="400000"/>
            </a:ln>
          </p:spPr>
          <p:txBody>
            <a:bodyPr anchor="ctr"/>
            <a:lstStyle/>
            <a:p>
              <a:pPr algn="ctr"/>
              <a:endParaRPr>
                <a:latin typeface="+mn-lt"/>
                <a:ea typeface="+mn-ea"/>
                <a:cs typeface="+mn-ea"/>
                <a:sym typeface="+mn-lt"/>
              </a:endParaRPr>
            </a:p>
          </p:txBody>
        </p:sp>
        <p:sp>
          <p:nvSpPr>
            <p:cNvPr id="28" name="任意多边形: 形状 27">
              <a:extLst>
                <a:ext uri="{FF2B5EF4-FFF2-40B4-BE49-F238E27FC236}">
                  <a16:creationId xmlns="" xmlns:a16="http://schemas.microsoft.com/office/drawing/2014/main" id="{F0F13D03-2E73-4668-9181-03AC2711E77C}"/>
                </a:ext>
              </a:extLst>
            </p:cNvPr>
            <p:cNvSpPr/>
            <p:nvPr/>
          </p:nvSpPr>
          <p:spPr>
            <a:xfrm>
              <a:off x="6212850" y="1237002"/>
              <a:ext cx="579057" cy="576339"/>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29" name="任意多边形: 形状 28">
              <a:extLst>
                <a:ext uri="{FF2B5EF4-FFF2-40B4-BE49-F238E27FC236}">
                  <a16:creationId xmlns="" xmlns:a16="http://schemas.microsoft.com/office/drawing/2014/main" id="{D38BDB20-A143-472D-8D0E-236A4A9449AE}"/>
                </a:ext>
              </a:extLst>
            </p:cNvPr>
            <p:cNvSpPr/>
            <p:nvPr/>
          </p:nvSpPr>
          <p:spPr>
            <a:xfrm>
              <a:off x="7215138" y="3124507"/>
              <a:ext cx="587370" cy="58460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0" name="任意多边形: 形状 29">
              <a:extLst>
                <a:ext uri="{FF2B5EF4-FFF2-40B4-BE49-F238E27FC236}">
                  <a16:creationId xmlns="" xmlns:a16="http://schemas.microsoft.com/office/drawing/2014/main" id="{3B2EA0D8-107B-40DD-84F6-738CA69D3F02}"/>
                </a:ext>
              </a:extLst>
            </p:cNvPr>
            <p:cNvSpPr/>
            <p:nvPr/>
          </p:nvSpPr>
          <p:spPr>
            <a:xfrm>
              <a:off x="4583423" y="2437651"/>
              <a:ext cx="669412" cy="66626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1" name="任意多边形: 形状 30">
              <a:extLst>
                <a:ext uri="{FF2B5EF4-FFF2-40B4-BE49-F238E27FC236}">
                  <a16:creationId xmlns="" xmlns:a16="http://schemas.microsoft.com/office/drawing/2014/main" id="{E9F9EA90-EAFC-46C7-834F-474AA365674D}"/>
                </a:ext>
              </a:extLst>
            </p:cNvPr>
            <p:cNvSpPr/>
            <p:nvPr/>
          </p:nvSpPr>
          <p:spPr>
            <a:xfrm>
              <a:off x="5056965" y="3620844"/>
              <a:ext cx="705784" cy="646951"/>
            </a:xfrm>
            <a:custGeom>
              <a:avLst/>
              <a:gdLst/>
              <a:ahLst/>
              <a:cxnLst>
                <a:cxn ang="0">
                  <a:pos x="wd2" y="hd2"/>
                </a:cxn>
                <a:cxn ang="5400000">
                  <a:pos x="wd2" y="hd2"/>
                </a:cxn>
                <a:cxn ang="10800000">
                  <a:pos x="wd2" y="hd2"/>
                </a:cxn>
                <a:cxn ang="16200000">
                  <a:pos x="wd2" y="hd2"/>
                </a:cxn>
              </a:cxnLst>
              <a:rect l="0" t="0" r="r" b="b"/>
              <a:pathLst>
                <a:path w="21600" h="20611" extrusionOk="0">
                  <a:moveTo>
                    <a:pt x="1063" y="11931"/>
                  </a:moveTo>
                  <a:lnTo>
                    <a:pt x="0" y="1158"/>
                  </a:lnTo>
                  <a:lnTo>
                    <a:pt x="10348" y="52"/>
                  </a:lnTo>
                  <a:cubicBezTo>
                    <a:pt x="15451" y="-494"/>
                    <a:pt x="20012" y="3370"/>
                    <a:pt x="20537" y="8681"/>
                  </a:cubicBezTo>
                  <a:lnTo>
                    <a:pt x="21600" y="19453"/>
                  </a:lnTo>
                  <a:lnTo>
                    <a:pt x="11252" y="20560"/>
                  </a:lnTo>
                  <a:cubicBezTo>
                    <a:pt x="6149" y="21106"/>
                    <a:pt x="1588" y="17242"/>
                    <a:pt x="1063" y="11931"/>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sp>
          <p:nvSpPr>
            <p:cNvPr id="32" name="任意多边形: 形状 31">
              <a:extLst>
                <a:ext uri="{FF2B5EF4-FFF2-40B4-BE49-F238E27FC236}">
                  <a16:creationId xmlns="" xmlns:a16="http://schemas.microsoft.com/office/drawing/2014/main" id="{C6687ADE-0F38-4C09-8516-C60EC0F0255B}"/>
                </a:ext>
              </a:extLst>
            </p:cNvPr>
            <p:cNvSpPr/>
            <p:nvPr/>
          </p:nvSpPr>
          <p:spPr>
            <a:xfrm>
              <a:off x="6550876" y="4585937"/>
              <a:ext cx="713582" cy="529856"/>
            </a:xfrm>
            <a:custGeom>
              <a:avLst/>
              <a:gdLst/>
              <a:ahLst/>
              <a:cxnLst>
                <a:cxn ang="0">
                  <a:pos x="wd2" y="hd2"/>
                </a:cxn>
                <a:cxn ang="5400000">
                  <a:pos x="wd2" y="hd2"/>
                </a:cxn>
                <a:cxn ang="10800000">
                  <a:pos x="wd2" y="hd2"/>
                </a:cxn>
                <a:cxn ang="16200000">
                  <a:pos x="wd2" y="hd2"/>
                </a:cxn>
              </a:cxnLst>
              <a:rect l="0" t="0" r="r" b="b"/>
              <a:pathLst>
                <a:path w="21600" h="19111" extrusionOk="0">
                  <a:moveTo>
                    <a:pt x="4342" y="14903"/>
                  </a:moveTo>
                  <a:lnTo>
                    <a:pt x="0" y="6480"/>
                  </a:lnTo>
                  <a:lnTo>
                    <a:pt x="7069" y="1307"/>
                  </a:lnTo>
                  <a:cubicBezTo>
                    <a:pt x="10556" y="-1244"/>
                    <a:pt x="15117" y="54"/>
                    <a:pt x="17258" y="4209"/>
                  </a:cubicBezTo>
                  <a:lnTo>
                    <a:pt x="21600" y="12631"/>
                  </a:lnTo>
                  <a:lnTo>
                    <a:pt x="14531" y="17805"/>
                  </a:lnTo>
                  <a:cubicBezTo>
                    <a:pt x="11045" y="20356"/>
                    <a:pt x="6483" y="19057"/>
                    <a:pt x="4342" y="14903"/>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grpSp>
      <p:grpSp>
        <p:nvGrpSpPr>
          <p:cNvPr id="5" name="组合 4">
            <a:extLst>
              <a:ext uri="{FF2B5EF4-FFF2-40B4-BE49-F238E27FC236}">
                <a16:creationId xmlns="" xmlns:a16="http://schemas.microsoft.com/office/drawing/2014/main" id="{B789A9FA-B0FA-435A-BD8A-824EED56D24D}"/>
              </a:ext>
            </a:extLst>
          </p:cNvPr>
          <p:cNvGrpSpPr/>
          <p:nvPr/>
        </p:nvGrpSpPr>
        <p:grpSpPr>
          <a:xfrm>
            <a:off x="980601" y="1968498"/>
            <a:ext cx="7209801" cy="1679418"/>
            <a:chOff x="1307468" y="2624665"/>
            <a:chExt cx="9613068" cy="2239224"/>
          </a:xfrm>
        </p:grpSpPr>
        <p:grpSp>
          <p:nvGrpSpPr>
            <p:cNvPr id="6" name="组合 5">
              <a:extLst>
                <a:ext uri="{FF2B5EF4-FFF2-40B4-BE49-F238E27FC236}">
                  <a16:creationId xmlns="" xmlns:a16="http://schemas.microsoft.com/office/drawing/2014/main" id="{E361B32A-C5A0-488D-8537-EA62464EC853}"/>
                </a:ext>
              </a:extLst>
            </p:cNvPr>
            <p:cNvGrpSpPr/>
            <p:nvPr/>
          </p:nvGrpSpPr>
          <p:grpSpPr>
            <a:xfrm>
              <a:off x="8170814" y="2624665"/>
              <a:ext cx="2749722" cy="2121031"/>
              <a:chOff x="8170814" y="1912116"/>
              <a:chExt cx="2749722" cy="2121031"/>
            </a:xfrm>
          </p:grpSpPr>
          <p:grpSp>
            <p:nvGrpSpPr>
              <p:cNvPr id="16" name="组合 15">
                <a:extLst>
                  <a:ext uri="{FF2B5EF4-FFF2-40B4-BE49-F238E27FC236}">
                    <a16:creationId xmlns="" xmlns:a16="http://schemas.microsoft.com/office/drawing/2014/main" id="{E87E0FEA-FB40-4F8D-B8BF-D8D6726D6E93}"/>
                  </a:ext>
                </a:extLst>
              </p:cNvPr>
              <p:cNvGrpSpPr/>
              <p:nvPr/>
            </p:nvGrpSpPr>
            <p:grpSpPr>
              <a:xfrm>
                <a:off x="8170814" y="1912116"/>
                <a:ext cx="2611177" cy="2121031"/>
                <a:chOff x="1193500" y="1491637"/>
                <a:chExt cx="3761195" cy="2121031"/>
              </a:xfrm>
            </p:grpSpPr>
            <p:sp>
              <p:nvSpPr>
                <p:cNvPr id="23" name="矩形 22">
                  <a:extLst>
                    <a:ext uri="{FF2B5EF4-FFF2-40B4-BE49-F238E27FC236}">
                      <a16:creationId xmlns="" xmlns:a16="http://schemas.microsoft.com/office/drawing/2014/main" id="{FD199BA7-79A2-4350-BE51-6A452861DCF7}"/>
                    </a:ext>
                  </a:extLst>
                </p:cNvPr>
                <p:cNvSpPr/>
                <p:nvPr/>
              </p:nvSpPr>
              <p:spPr>
                <a:xfrm>
                  <a:off x="1193500" y="1491637"/>
                  <a:ext cx="3761195" cy="307777"/>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爬虫程序的开发设计（</a:t>
                  </a:r>
                  <a:r>
                    <a:rPr lang="en-US" altLang="zh-CN" sz="1600" b="1" dirty="0">
                      <a:solidFill>
                        <a:schemeClr val="accent1"/>
                      </a:solidFill>
                      <a:latin typeface="+mn-lt"/>
                      <a:ea typeface="+mn-ea"/>
                      <a:cs typeface="+mn-ea"/>
                      <a:sym typeface="+mn-lt"/>
                    </a:rPr>
                    <a:t>1</a:t>
                  </a:r>
                  <a:r>
                    <a:rPr lang="zh-CN" altLang="en-US" sz="1600" b="1" dirty="0">
                      <a:solidFill>
                        <a:schemeClr val="accent1"/>
                      </a:solidFill>
                      <a:latin typeface="+mn-lt"/>
                      <a:ea typeface="+mn-ea"/>
                      <a:cs typeface="+mn-ea"/>
                      <a:sym typeface="+mn-lt"/>
                    </a:rPr>
                    <a:t>人）</a:t>
                  </a:r>
                </a:p>
              </p:txBody>
            </p:sp>
            <p:sp>
              <p:nvSpPr>
                <p:cNvPr id="21" name="矩形 20">
                  <a:extLst>
                    <a:ext uri="{FF2B5EF4-FFF2-40B4-BE49-F238E27FC236}">
                      <a16:creationId xmlns="" xmlns:a16="http://schemas.microsoft.com/office/drawing/2014/main" id="{1B1001AF-E01B-44A6-AA0A-8F56E551FFA8}"/>
                    </a:ext>
                  </a:extLst>
                </p:cNvPr>
                <p:cNvSpPr/>
                <p:nvPr/>
              </p:nvSpPr>
              <p:spPr>
                <a:xfrm>
                  <a:off x="1193500" y="2815545"/>
                  <a:ext cx="3761195" cy="797123"/>
                </a:xfrm>
                <a:prstGeom prst="rect">
                  <a:avLst/>
                </a:prstGeom>
              </p:spPr>
              <p:txBody>
                <a:bodyPr wrap="none" lIns="0" tIns="0" rIns="0" bIns="0">
                  <a:normAutofit/>
                </a:bodyPr>
                <a:lstStyle/>
                <a:p>
                  <a:pPr algn="r"/>
                  <a:r>
                    <a:rPr lang="zh-CN" altLang="en-US" sz="1600" b="1" dirty="0">
                      <a:solidFill>
                        <a:schemeClr val="accent2"/>
                      </a:solidFill>
                      <a:latin typeface="+mn-lt"/>
                      <a:ea typeface="+mn-ea"/>
                      <a:cs typeface="+mn-ea"/>
                      <a:sym typeface="+mn-lt"/>
                    </a:rPr>
                    <a:t>测试和文档编写</a:t>
                  </a:r>
                  <a:endParaRPr lang="en-US" altLang="zh-CN" sz="1600" b="1" dirty="0">
                    <a:solidFill>
                      <a:schemeClr val="accent2"/>
                    </a:solidFill>
                    <a:latin typeface="+mn-lt"/>
                    <a:ea typeface="+mn-ea"/>
                    <a:cs typeface="+mn-ea"/>
                    <a:sym typeface="+mn-lt"/>
                  </a:endParaRPr>
                </a:p>
                <a:p>
                  <a:pPr algn="r"/>
                  <a:r>
                    <a:rPr lang="zh-CN" altLang="en-US" sz="1600" b="1" dirty="0">
                      <a:solidFill>
                        <a:schemeClr val="accent2"/>
                      </a:solidFill>
                      <a:latin typeface="+mn-lt"/>
                      <a:ea typeface="+mn-ea"/>
                      <a:cs typeface="+mn-ea"/>
                      <a:sym typeface="+mn-lt"/>
                    </a:rPr>
                    <a:t>（全组人）</a:t>
                  </a:r>
                </a:p>
              </p:txBody>
            </p:sp>
          </p:grpSp>
          <p:cxnSp>
            <p:nvCxnSpPr>
              <p:cNvPr id="17" name="直接连接符 16">
                <a:extLst>
                  <a:ext uri="{FF2B5EF4-FFF2-40B4-BE49-F238E27FC236}">
                    <a16:creationId xmlns="" xmlns:a16="http://schemas.microsoft.com/office/drawing/2014/main" id="{0D772A70-7DA0-4D0E-A44B-18DFB6F7F245}"/>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 xmlns:a16="http://schemas.microsoft.com/office/drawing/2014/main" id="{DEDC03AD-2D94-404C-8396-805509B69482}"/>
                </a:ext>
              </a:extLst>
            </p:cNvPr>
            <p:cNvGrpSpPr/>
            <p:nvPr/>
          </p:nvGrpSpPr>
          <p:grpSpPr>
            <a:xfrm>
              <a:off x="1307468" y="2624665"/>
              <a:ext cx="2713719" cy="2239224"/>
              <a:chOff x="1307468" y="1697288"/>
              <a:chExt cx="2713719" cy="2239224"/>
            </a:xfrm>
          </p:grpSpPr>
          <p:grpSp>
            <p:nvGrpSpPr>
              <p:cNvPr id="8" name="组合 7">
                <a:extLst>
                  <a:ext uri="{FF2B5EF4-FFF2-40B4-BE49-F238E27FC236}">
                    <a16:creationId xmlns="" xmlns:a16="http://schemas.microsoft.com/office/drawing/2014/main" id="{8CCB2BF7-438B-496A-BFB8-B45EF93A720E}"/>
                  </a:ext>
                </a:extLst>
              </p:cNvPr>
              <p:cNvGrpSpPr/>
              <p:nvPr/>
            </p:nvGrpSpPr>
            <p:grpSpPr>
              <a:xfrm>
                <a:off x="1410010" y="1697288"/>
                <a:ext cx="2611177" cy="2239224"/>
                <a:chOff x="1193500" y="1491637"/>
                <a:chExt cx="3761195" cy="2239224"/>
              </a:xfrm>
            </p:grpSpPr>
            <p:sp>
              <p:nvSpPr>
                <p:cNvPr id="15" name="矩形 14">
                  <a:extLst>
                    <a:ext uri="{FF2B5EF4-FFF2-40B4-BE49-F238E27FC236}">
                      <a16:creationId xmlns="" xmlns:a16="http://schemas.microsoft.com/office/drawing/2014/main" id="{20F9614F-E97E-4AD7-AF25-913E7FFC39E9}"/>
                    </a:ext>
                  </a:extLst>
                </p:cNvPr>
                <p:cNvSpPr/>
                <p:nvPr/>
              </p:nvSpPr>
              <p:spPr>
                <a:xfrm>
                  <a:off x="1193500" y="1491637"/>
                  <a:ext cx="3761195" cy="307777"/>
                </a:xfrm>
                <a:prstGeom prst="rect">
                  <a:avLst/>
                </a:prstGeom>
              </p:spPr>
              <p:txBody>
                <a:bodyPr wrap="none" lIns="0" tIns="0" rIns="0" bIns="0">
                  <a:normAutofit lnSpcReduction="10000"/>
                </a:bodyPr>
                <a:lstStyle/>
                <a:p>
                  <a:r>
                    <a:rPr lang="zh-CN" altLang="en-US" sz="1600" b="1" dirty="0">
                      <a:solidFill>
                        <a:schemeClr val="accent1"/>
                      </a:solidFill>
                      <a:latin typeface="+mn-lt"/>
                      <a:ea typeface="+mn-ea"/>
                      <a:cs typeface="+mn-ea"/>
                      <a:sym typeface="+mn-lt"/>
                    </a:rPr>
                    <a:t>前端界面开发（</a:t>
                  </a:r>
                  <a:r>
                    <a:rPr lang="en-US" altLang="zh-CN" sz="1600" b="1" dirty="0">
                      <a:solidFill>
                        <a:schemeClr val="accent1"/>
                      </a:solidFill>
                      <a:latin typeface="+mn-lt"/>
                      <a:ea typeface="+mn-ea"/>
                      <a:cs typeface="+mn-ea"/>
                      <a:sym typeface="+mn-lt"/>
                    </a:rPr>
                    <a:t>1</a:t>
                  </a:r>
                  <a:r>
                    <a:rPr lang="zh-CN" altLang="en-US" sz="1600" b="1" dirty="0">
                      <a:solidFill>
                        <a:schemeClr val="accent1"/>
                      </a:solidFill>
                      <a:latin typeface="+mn-lt"/>
                      <a:ea typeface="+mn-ea"/>
                      <a:cs typeface="+mn-ea"/>
                      <a:sym typeface="+mn-lt"/>
                    </a:rPr>
                    <a:t>人）</a:t>
                  </a:r>
                </a:p>
              </p:txBody>
            </p:sp>
            <p:sp>
              <p:nvSpPr>
                <p:cNvPr id="13" name="矩形 12">
                  <a:extLst>
                    <a:ext uri="{FF2B5EF4-FFF2-40B4-BE49-F238E27FC236}">
                      <a16:creationId xmlns="" xmlns:a16="http://schemas.microsoft.com/office/drawing/2014/main" id="{E9E67698-08A9-4FB3-A280-F52D7DE6AE30}"/>
                    </a:ext>
                  </a:extLst>
                </p:cNvPr>
                <p:cNvSpPr/>
                <p:nvPr/>
              </p:nvSpPr>
              <p:spPr>
                <a:xfrm>
                  <a:off x="1193500" y="2815545"/>
                  <a:ext cx="3761195" cy="915316"/>
                </a:xfrm>
                <a:prstGeom prst="rect">
                  <a:avLst/>
                </a:prstGeom>
              </p:spPr>
              <p:txBody>
                <a:bodyPr wrap="none" lIns="0" tIns="0" rIns="0" bIns="0">
                  <a:normAutofit/>
                </a:bodyPr>
                <a:lstStyle/>
                <a:p>
                  <a:r>
                    <a:rPr lang="zh-CN" altLang="en-US" sz="1600" b="1" dirty="0">
                      <a:solidFill>
                        <a:schemeClr val="accent2"/>
                      </a:solidFill>
                      <a:latin typeface="+mn-lt"/>
                      <a:ea typeface="+mn-ea"/>
                      <a:cs typeface="+mn-ea"/>
                      <a:sym typeface="+mn-lt"/>
                    </a:rPr>
                    <a:t>后端服务器的运维</a:t>
                  </a:r>
                  <a:endParaRPr lang="en-US" altLang="zh-CN" sz="1600" b="1" dirty="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和数据库建模（</a:t>
                  </a:r>
                  <a:r>
                    <a:rPr lang="en-US" altLang="zh-CN" sz="1600" b="1" dirty="0">
                      <a:solidFill>
                        <a:schemeClr val="accent2"/>
                      </a:solidFill>
                      <a:latin typeface="+mn-lt"/>
                      <a:ea typeface="+mn-ea"/>
                      <a:cs typeface="+mn-ea"/>
                      <a:sym typeface="+mn-lt"/>
                    </a:rPr>
                    <a:t>2</a:t>
                  </a:r>
                  <a:r>
                    <a:rPr lang="zh-CN" altLang="en-US" sz="1600" b="1" dirty="0">
                      <a:solidFill>
                        <a:schemeClr val="accent2"/>
                      </a:solidFill>
                      <a:latin typeface="+mn-lt"/>
                      <a:ea typeface="+mn-ea"/>
                      <a:cs typeface="+mn-ea"/>
                      <a:sym typeface="+mn-lt"/>
                    </a:rPr>
                    <a:t>人）</a:t>
                  </a:r>
                </a:p>
              </p:txBody>
            </p:sp>
          </p:grpSp>
          <p:cxnSp>
            <p:nvCxnSpPr>
              <p:cNvPr id="9" name="直接连接符 8">
                <a:extLst>
                  <a:ext uri="{FF2B5EF4-FFF2-40B4-BE49-F238E27FC236}">
                    <a16:creationId xmlns="" xmlns:a16="http://schemas.microsoft.com/office/drawing/2014/main" id="{5EEFD879-73FB-4971-AAB2-B892677F658F}"/>
                  </a:ext>
                </a:extLst>
              </p:cNvPr>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a:extLst>
              <a:ext uri="{FF2B5EF4-FFF2-40B4-BE49-F238E27FC236}">
                <a16:creationId xmlns="" xmlns:a16="http://schemas.microsoft.com/office/drawing/2014/main" id="{EB7BF071-53DF-4FAC-AFA8-AD476AC977B9}"/>
              </a:ext>
            </a:extLst>
          </p:cNvPr>
          <p:cNvGrpSpPr/>
          <p:nvPr/>
        </p:nvGrpSpPr>
        <p:grpSpPr>
          <a:xfrm>
            <a:off x="323528" y="0"/>
            <a:ext cx="2592288" cy="578162"/>
            <a:chOff x="323528" y="0"/>
            <a:chExt cx="2592288" cy="578162"/>
          </a:xfrm>
        </p:grpSpPr>
        <p:sp>
          <p:nvSpPr>
            <p:cNvPr id="35" name="TextBox 86">
              <a:extLst>
                <a:ext uri="{FF2B5EF4-FFF2-40B4-BE49-F238E27FC236}">
                  <a16:creationId xmlns="" xmlns:a16="http://schemas.microsoft.com/office/drawing/2014/main" id="{28737FEB-DEB2-4DF0-8383-BF1902BD2306}"/>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所需的技术人员</a:t>
              </a:r>
              <a:endParaRPr lang="en-US" altLang="zh-CN" sz="2400" dirty="0">
                <a:latin typeface="+mn-lt"/>
                <a:ea typeface="+mn-ea"/>
                <a:cs typeface="+mn-ea"/>
                <a:sym typeface="+mn-lt"/>
              </a:endParaRPr>
            </a:p>
          </p:txBody>
        </p:sp>
        <p:sp>
          <p:nvSpPr>
            <p:cNvPr id="36" name="矩形 35">
              <a:extLst>
                <a:ext uri="{FF2B5EF4-FFF2-40B4-BE49-F238E27FC236}">
                  <a16:creationId xmlns="" xmlns:a16="http://schemas.microsoft.com/office/drawing/2014/main" id="{0C5DFD4E-A5BD-466C-AABF-BFFF910934E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947836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4</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技术过程</a:t>
            </a: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Technical Process</a:t>
            </a:r>
          </a:p>
        </p:txBody>
      </p:sp>
    </p:spTree>
    <p:extLst>
      <p:ext uri="{BB962C8B-B14F-4D97-AF65-F5344CB8AC3E}">
        <p14:creationId xmlns:p14="http://schemas.microsoft.com/office/powerpoint/2010/main" val="244141703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043608" y="1131590"/>
            <a:ext cx="6937004" cy="2684414"/>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操作系统： </a:t>
            </a:r>
          </a:p>
          <a:p>
            <a:pPr>
              <a:lnSpc>
                <a:spcPct val="120000"/>
              </a:lnSpc>
            </a:pPr>
            <a:r>
              <a:rPr lang="en-US" altLang="zh-CN" sz="1600" dirty="0">
                <a:latin typeface="+mn-lt"/>
                <a:ea typeface="+mn-ea"/>
                <a:cs typeface="+mn-ea"/>
                <a:sym typeface="+mn-lt"/>
              </a:rPr>
              <a:t>Windows10</a:t>
            </a:r>
            <a:r>
              <a:rPr lang="zh-CN" altLang="en-US" sz="1600" dirty="0">
                <a:latin typeface="+mn-lt"/>
                <a:ea typeface="+mn-ea"/>
                <a:cs typeface="+mn-ea"/>
                <a:sym typeface="+mn-lt"/>
              </a:rPr>
              <a:t>（其他组员）、</a:t>
            </a:r>
            <a:r>
              <a:rPr lang="en-US" altLang="zh-CN" sz="1600" dirty="0">
                <a:latin typeface="+mn-lt"/>
                <a:ea typeface="+mn-ea"/>
                <a:cs typeface="+mn-ea"/>
                <a:sym typeface="+mn-lt"/>
              </a:rPr>
              <a:t>MacOS</a:t>
            </a:r>
            <a:r>
              <a:rPr lang="zh-CN" altLang="en-US" sz="1600" dirty="0">
                <a:latin typeface="+mn-lt"/>
                <a:ea typeface="+mn-ea"/>
                <a:cs typeface="+mn-ea"/>
                <a:sym typeface="+mn-lt"/>
              </a:rPr>
              <a:t>（唐敏敏）、</a:t>
            </a:r>
            <a:r>
              <a:rPr lang="en-US" altLang="zh-CN" sz="1600" dirty="0">
                <a:latin typeface="+mn-lt"/>
                <a:ea typeface="+mn-ea"/>
                <a:cs typeface="+mn-ea"/>
                <a:sym typeface="+mn-lt"/>
              </a:rPr>
              <a:t>centos7</a:t>
            </a:r>
            <a:r>
              <a:rPr lang="zh-CN" altLang="en-US" sz="1600" dirty="0">
                <a:latin typeface="+mn-lt"/>
                <a:ea typeface="+mn-ea"/>
                <a:cs typeface="+mn-ea"/>
                <a:sym typeface="+mn-lt"/>
              </a:rPr>
              <a:t>（服务器）。</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开发工具：微信开发者工具，</a:t>
            </a:r>
            <a:r>
              <a:rPr lang="en-US" altLang="zh-CN" sz="1600" dirty="0">
                <a:latin typeface="+mn-lt"/>
                <a:ea typeface="+mn-ea"/>
                <a:cs typeface="+mn-ea"/>
                <a:sym typeface="+mn-lt"/>
              </a:rPr>
              <a:t>VSCODE</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版本管理：</a:t>
            </a:r>
            <a:r>
              <a:rPr lang="en-US" altLang="zh-CN" sz="1600" dirty="0">
                <a:latin typeface="+mn-lt"/>
                <a:ea typeface="+mn-ea"/>
                <a:cs typeface="+mn-ea"/>
                <a:sym typeface="+mn-lt"/>
              </a:rPr>
              <a:t>Git</a:t>
            </a:r>
            <a:r>
              <a:rPr lang="zh-CN" altLang="en-US" sz="1600" dirty="0">
                <a:latin typeface="+mn-lt"/>
                <a:ea typeface="+mn-ea"/>
                <a:cs typeface="+mn-ea"/>
                <a:sym typeface="+mn-lt"/>
              </a:rPr>
              <a:t>、</a:t>
            </a:r>
            <a:r>
              <a:rPr lang="en-US" altLang="zh-CN" sz="1600" dirty="0" err="1">
                <a:latin typeface="+mn-lt"/>
                <a:ea typeface="+mn-ea"/>
                <a:cs typeface="+mn-ea"/>
                <a:sym typeface="+mn-lt"/>
              </a:rPr>
              <a:t>Gitkraken</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数据库：</a:t>
            </a:r>
            <a:r>
              <a:rPr lang="en-US" altLang="zh-CN" sz="1600" dirty="0" err="1">
                <a:latin typeface="+mn-lt"/>
                <a:ea typeface="+mn-ea"/>
                <a:cs typeface="+mn-ea"/>
                <a:sym typeface="+mn-lt"/>
              </a:rPr>
              <a:t>Mysql</a:t>
            </a:r>
            <a:endParaRPr lang="en-US" altLang="zh-CN" sz="1600" dirty="0">
              <a:latin typeface="+mn-lt"/>
              <a:ea typeface="+mn-ea"/>
              <a:cs typeface="+mn-ea"/>
              <a:sym typeface="+mn-lt"/>
            </a:endParaRPr>
          </a:p>
          <a:p>
            <a:pPr>
              <a:lnSpc>
                <a:spcPct val="120000"/>
              </a:lnSpc>
            </a:pPr>
            <a:r>
              <a:rPr lang="zh-CN" altLang="en-US" sz="1600" dirty="0">
                <a:latin typeface="+mn-lt"/>
                <a:ea typeface="+mn-ea"/>
                <a:cs typeface="+mn-ea"/>
                <a:sym typeface="+mn-lt"/>
              </a:rPr>
              <a:t>服务器：</a:t>
            </a:r>
            <a:r>
              <a:rPr lang="en-US" altLang="zh-CN" sz="1600" dirty="0" err="1">
                <a:latin typeface="+mn-lt"/>
                <a:ea typeface="+mn-ea"/>
                <a:cs typeface="+mn-ea"/>
                <a:sym typeface="+mn-lt"/>
              </a:rPr>
              <a:t>Centos+PHP+NGINX</a:t>
            </a:r>
            <a:r>
              <a:rPr lang="zh-CN" altLang="en-US" sz="1600" dirty="0">
                <a:latin typeface="+mn-lt"/>
                <a:ea typeface="+mn-ea"/>
                <a:cs typeface="+mn-ea"/>
                <a:sym typeface="+mn-lt"/>
              </a:rPr>
              <a:t>。 </a:t>
            </a:r>
          </a:p>
          <a:p>
            <a:pPr>
              <a:lnSpc>
                <a:spcPct val="120000"/>
              </a:lnSpc>
            </a:pPr>
            <a:r>
              <a:rPr lang="zh-CN" altLang="en-US" sz="1600" dirty="0">
                <a:latin typeface="+mn-lt"/>
                <a:ea typeface="+mn-ea"/>
                <a:cs typeface="+mn-ea"/>
                <a:sym typeface="+mn-lt"/>
              </a:rPr>
              <a:t>编程语言：</a:t>
            </a:r>
            <a:r>
              <a:rPr lang="en-US" altLang="zh-CN" sz="1600" dirty="0" err="1">
                <a:latin typeface="+mn-lt"/>
                <a:ea typeface="+mn-ea"/>
                <a:cs typeface="+mn-ea"/>
                <a:sym typeface="+mn-lt"/>
              </a:rPr>
              <a:t>JavaScript+html+ccs+sql</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办公软件：</a:t>
            </a:r>
            <a:r>
              <a:rPr lang="en-US" altLang="zh-CN" sz="1600" dirty="0" err="1">
                <a:latin typeface="+mn-lt"/>
                <a:ea typeface="+mn-ea"/>
                <a:cs typeface="+mn-ea"/>
                <a:sym typeface="+mn-lt"/>
              </a:rPr>
              <a:t>Micosoft</a:t>
            </a:r>
            <a:r>
              <a:rPr lang="en-US" altLang="zh-CN" sz="1600" dirty="0">
                <a:latin typeface="+mn-lt"/>
                <a:ea typeface="+mn-ea"/>
                <a:cs typeface="+mn-ea"/>
                <a:sym typeface="+mn-lt"/>
              </a:rPr>
              <a:t> office</a:t>
            </a:r>
            <a:r>
              <a:rPr lang="zh-CN" altLang="en-US" sz="1600" dirty="0">
                <a:latin typeface="+mn-lt"/>
                <a:ea typeface="+mn-ea"/>
                <a:cs typeface="+mn-ea"/>
                <a:sym typeface="+mn-lt"/>
              </a:rPr>
              <a:t>系列软件。</a:t>
            </a:r>
          </a:p>
        </p:txBody>
      </p:sp>
      <p:grpSp>
        <p:nvGrpSpPr>
          <p:cNvPr id="6" name="组合 5">
            <a:extLst>
              <a:ext uri="{FF2B5EF4-FFF2-40B4-BE49-F238E27FC236}">
                <a16:creationId xmlns="" xmlns:a16="http://schemas.microsoft.com/office/drawing/2014/main" id="{CEB16D8A-4DF3-41CB-A75F-D9FC056AEED5}"/>
              </a:ext>
            </a:extLst>
          </p:cNvPr>
          <p:cNvGrpSpPr/>
          <p:nvPr/>
        </p:nvGrpSpPr>
        <p:grpSpPr>
          <a:xfrm>
            <a:off x="323528" y="0"/>
            <a:ext cx="1944216" cy="578162"/>
            <a:chOff x="323528" y="0"/>
            <a:chExt cx="2592288" cy="578162"/>
          </a:xfrm>
        </p:grpSpPr>
        <p:sp>
          <p:nvSpPr>
            <p:cNvPr id="7" name="TextBox 86">
              <a:extLst>
                <a:ext uri="{FF2B5EF4-FFF2-40B4-BE49-F238E27FC236}">
                  <a16:creationId xmlns="" xmlns:a16="http://schemas.microsoft.com/office/drawing/2014/main" id="{0A9D954D-D3A6-47C6-B577-2B9E7F0CDFE8}"/>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所需工具</a:t>
              </a:r>
              <a:endParaRPr lang="en-US" altLang="zh-CN" sz="2400" dirty="0">
                <a:latin typeface="+mn-lt"/>
                <a:ea typeface="+mn-ea"/>
                <a:cs typeface="+mn-ea"/>
                <a:sym typeface="+mn-lt"/>
              </a:endParaRPr>
            </a:p>
          </p:txBody>
        </p:sp>
        <p:sp>
          <p:nvSpPr>
            <p:cNvPr id="8" name="矩形 7">
              <a:extLst>
                <a:ext uri="{FF2B5EF4-FFF2-40B4-BE49-F238E27FC236}">
                  <a16:creationId xmlns=""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8151416"/>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220498" y="1339132"/>
            <a:ext cx="2703006" cy="2703006"/>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2" name="组合 1"/>
          <p:cNvGrpSpPr/>
          <p:nvPr/>
        </p:nvGrpSpPr>
        <p:grpSpPr>
          <a:xfrm>
            <a:off x="3207395" y="1275606"/>
            <a:ext cx="2729214" cy="2830058"/>
            <a:chOff x="3207395" y="1275606"/>
            <a:chExt cx="2729214" cy="2830058"/>
          </a:xfrm>
        </p:grpSpPr>
        <p:grpSp>
          <p:nvGrpSpPr>
            <p:cNvPr id="5" name="组合 4"/>
            <p:cNvGrpSpPr/>
            <p:nvPr/>
          </p:nvGrpSpPr>
          <p:grpSpPr>
            <a:xfrm>
              <a:off x="4162531" y="1275606"/>
              <a:ext cx="818941" cy="820169"/>
              <a:chOff x="5550040" y="1612401"/>
              <a:chExt cx="1091921" cy="1093558"/>
            </a:xfrm>
          </p:grpSpPr>
          <p:sp>
            <p:nvSpPr>
              <p:cNvPr id="48" name="椭圆 47"/>
              <p:cNvSpPr/>
              <p:nvPr/>
            </p:nvSpPr>
            <p:spPr>
              <a:xfrm>
                <a:off x="5550040" y="1612401"/>
                <a:ext cx="1091921" cy="1093558"/>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任意多边形 5"/>
              <p:cNvSpPr>
                <a:spLocks/>
              </p:cNvSpPr>
              <p:nvPr/>
            </p:nvSpPr>
            <p:spPr bwMode="auto">
              <a:xfrm>
                <a:off x="5824741" y="1915898"/>
                <a:ext cx="560621" cy="524114"/>
              </a:xfrm>
              <a:custGeom>
                <a:avLst/>
                <a:gdLst>
                  <a:gd name="T0" fmla="*/ 736 w 1492"/>
                  <a:gd name="T1" fmla="*/ 1230 h 1397"/>
                  <a:gd name="T2" fmla="*/ 830 w 1492"/>
                  <a:gd name="T3" fmla="*/ 903 h 1397"/>
                  <a:gd name="T4" fmla="*/ 950 w 1492"/>
                  <a:gd name="T5" fmla="*/ 791 h 1397"/>
                  <a:gd name="T6" fmla="*/ 1492 w 1492"/>
                  <a:gd name="T7" fmla="*/ 903 h 1397"/>
                  <a:gd name="T8" fmla="*/ 1492 w 1492"/>
                  <a:gd name="T9" fmla="*/ 1231 h 1397"/>
                  <a:gd name="T10" fmla="*/ 1371 w 1492"/>
                  <a:gd name="T11" fmla="*/ 1397 h 1397"/>
                  <a:gd name="T12" fmla="*/ 830 w 1492"/>
                  <a:gd name="T13" fmla="*/ 1286 h 1397"/>
                  <a:gd name="T14" fmla="*/ 120 w 1492"/>
                  <a:gd name="T15" fmla="*/ 0 h 1397"/>
                  <a:gd name="T16" fmla="*/ 625 w 1492"/>
                  <a:gd name="T17" fmla="*/ 30 h 1397"/>
                  <a:gd name="T18" fmla="*/ 661 w 1492"/>
                  <a:gd name="T19" fmla="*/ 438 h 1397"/>
                  <a:gd name="T20" fmla="*/ 625 w 1492"/>
                  <a:gd name="T21" fmla="*/ 573 h 1397"/>
                  <a:gd name="T22" fmla="*/ 366 w 1492"/>
                  <a:gd name="T23" fmla="*/ 644 h 1397"/>
                  <a:gd name="T24" fmla="*/ 295 w 1492"/>
                  <a:gd name="T25" fmla="*/ 605 h 1397"/>
                  <a:gd name="T26" fmla="*/ 0 w 1492"/>
                  <a:gd name="T27" fmla="*/ 493 h 1397"/>
                  <a:gd name="T28" fmla="*/ 0 w 1492"/>
                  <a:gd name="T29" fmla="*/ 437 h 1397"/>
                  <a:gd name="T30" fmla="*/ 36 w 1492"/>
                  <a:gd name="T31" fmla="*/ 30 h 1397"/>
                  <a:gd name="T32" fmla="*/ 541 w 1492"/>
                  <a:gd name="T33" fmla="*/ 71 h 1397"/>
                  <a:gd name="T34" fmla="*/ 85 w 1492"/>
                  <a:gd name="T35" fmla="*/ 84 h 1397"/>
                  <a:gd name="T36" fmla="*/ 71 w 1492"/>
                  <a:gd name="T37" fmla="*/ 110 h 1397"/>
                  <a:gd name="T38" fmla="*/ 589 w 1492"/>
                  <a:gd name="T39" fmla="*/ 110 h 1397"/>
                  <a:gd name="T40" fmla="*/ 541 w 1492"/>
                  <a:gd name="T41" fmla="*/ 71 h 1397"/>
                  <a:gd name="T42" fmla="*/ 71 w 1492"/>
                  <a:gd name="T43" fmla="*/ 493 h 1397"/>
                  <a:gd name="T44" fmla="*/ 541 w 1492"/>
                  <a:gd name="T45" fmla="*/ 533 h 1397"/>
                  <a:gd name="T46" fmla="*/ 589 w 1492"/>
                  <a:gd name="T47" fmla="*/ 474 h 1397"/>
                  <a:gd name="T48" fmla="*/ 902 w 1492"/>
                  <a:gd name="T49" fmla="*/ 1194 h 1397"/>
                  <a:gd name="T50" fmla="*/ 1420 w 1492"/>
                  <a:gd name="T51" fmla="*/ 903 h 1397"/>
                  <a:gd name="T52" fmla="*/ 950 w 1492"/>
                  <a:gd name="T53" fmla="*/ 863 h 1397"/>
                  <a:gd name="T54" fmla="*/ 902 w 1492"/>
                  <a:gd name="T55" fmla="*/ 903 h 1397"/>
                  <a:gd name="T56" fmla="*/ 1420 w 1492"/>
                  <a:gd name="T57" fmla="*/ 1266 h 1397"/>
                  <a:gd name="T58" fmla="*/ 902 w 1492"/>
                  <a:gd name="T59" fmla="*/ 1286 h 1397"/>
                  <a:gd name="T60" fmla="*/ 1371 w 1492"/>
                  <a:gd name="T61" fmla="*/ 1325 h 1397"/>
                  <a:gd name="T62" fmla="*/ 1420 w 1492"/>
                  <a:gd name="T63" fmla="*/ 1266 h 1397"/>
                  <a:gd name="T64" fmla="*/ 295 w 1492"/>
                  <a:gd name="T65" fmla="*/ 890 h 1397"/>
                  <a:gd name="T66" fmla="*/ 366 w 1492"/>
                  <a:gd name="T67" fmla="*/ 935 h 1397"/>
                  <a:gd name="T68" fmla="*/ 295 w 1492"/>
                  <a:gd name="T69" fmla="*/ 890 h 1397"/>
                  <a:gd name="T70" fmla="*/ 295 w 1492"/>
                  <a:gd name="T71" fmla="*/ 746 h 1397"/>
                  <a:gd name="T72" fmla="*/ 366 w 1492"/>
                  <a:gd name="T73" fmla="*/ 793 h 1397"/>
                  <a:gd name="T74" fmla="*/ 295 w 1492"/>
                  <a:gd name="T75" fmla="*/ 746 h 1397"/>
                  <a:gd name="T76" fmla="*/ 295 w 1492"/>
                  <a:gd name="T77" fmla="*/ 1031 h 1397"/>
                  <a:gd name="T78" fmla="*/ 366 w 1492"/>
                  <a:gd name="T79" fmla="*/ 1078 h 1397"/>
                  <a:gd name="T80" fmla="*/ 295 w 1492"/>
                  <a:gd name="T81" fmla="*/ 1031 h 1397"/>
                  <a:gd name="T82" fmla="*/ 536 w 1492"/>
                  <a:gd name="T83" fmla="*/ 1194 h 1397"/>
                  <a:gd name="T84" fmla="*/ 490 w 1492"/>
                  <a:gd name="T85" fmla="*/ 1266 h 1397"/>
                  <a:gd name="T86" fmla="*/ 536 w 1492"/>
                  <a:gd name="T87" fmla="*/ 1194 h 1397"/>
                  <a:gd name="T88" fmla="*/ 677 w 1492"/>
                  <a:gd name="T89" fmla="*/ 1194 h 1397"/>
                  <a:gd name="T90" fmla="*/ 630 w 1492"/>
                  <a:gd name="T91" fmla="*/ 1266 h 1397"/>
                  <a:gd name="T92" fmla="*/ 677 w 1492"/>
                  <a:gd name="T93" fmla="*/ 1194 h 1397"/>
                  <a:gd name="T94" fmla="*/ 295 w 1492"/>
                  <a:gd name="T95" fmla="*/ 1164 h 1397"/>
                  <a:gd name="T96" fmla="*/ 366 w 1492"/>
                  <a:gd name="T97" fmla="*/ 1194 h 1397"/>
                  <a:gd name="T98" fmla="*/ 396 w 1492"/>
                  <a:gd name="T99" fmla="*/ 1266 h 1397"/>
                  <a:gd name="T100" fmla="*/ 299 w 1492"/>
                  <a:gd name="T101" fmla="*/ 1249 h 1397"/>
                  <a:gd name="T102" fmla="*/ 299 w 1492"/>
                  <a:gd name="T103" fmla="*/ 1247 h 1397"/>
                  <a:gd name="T104" fmla="*/ 298 w 1492"/>
                  <a:gd name="T105" fmla="*/ 1246 h 1397"/>
                  <a:gd name="T106" fmla="*/ 297 w 1492"/>
                  <a:gd name="T107" fmla="*/ 1245 h 1397"/>
                  <a:gd name="T108" fmla="*/ 296 w 1492"/>
                  <a:gd name="T109" fmla="*/ 1242 h 1397"/>
                  <a:gd name="T110" fmla="*/ 295 w 1492"/>
                  <a:gd name="T111" fmla="*/ 1240 h 1397"/>
                  <a:gd name="T112" fmla="*/ 295 w 1492"/>
                  <a:gd name="T113" fmla="*/ 1237 h 1397"/>
                  <a:gd name="T114" fmla="*/ 295 w 1492"/>
                  <a:gd name="T115" fmla="*/ 1236 h 1397"/>
                  <a:gd name="T116" fmla="*/ 295 w 1492"/>
                  <a:gd name="T117" fmla="*/ 1233 h 1397"/>
                  <a:gd name="T118" fmla="*/ 295 w 1492"/>
                  <a:gd name="T119" fmla="*/ 1231 h 1397"/>
                  <a:gd name="T120" fmla="*/ 295 w 1492"/>
                  <a:gd name="T121" fmla="*/ 1230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2" h="1397">
                    <a:moveTo>
                      <a:pt x="830" y="1266"/>
                    </a:moveTo>
                    <a:cubicBezTo>
                      <a:pt x="772" y="1266"/>
                      <a:pt x="772" y="1266"/>
                      <a:pt x="772" y="1266"/>
                    </a:cubicBezTo>
                    <a:cubicBezTo>
                      <a:pt x="752" y="1266"/>
                      <a:pt x="736" y="1250"/>
                      <a:pt x="736" y="1230"/>
                    </a:cubicBezTo>
                    <a:cubicBezTo>
                      <a:pt x="736" y="1211"/>
                      <a:pt x="752" y="1194"/>
                      <a:pt x="772" y="1194"/>
                    </a:cubicBezTo>
                    <a:cubicBezTo>
                      <a:pt x="830" y="1194"/>
                      <a:pt x="830" y="1194"/>
                      <a:pt x="830" y="1194"/>
                    </a:cubicBezTo>
                    <a:cubicBezTo>
                      <a:pt x="830" y="903"/>
                      <a:pt x="830" y="903"/>
                      <a:pt x="830" y="903"/>
                    </a:cubicBezTo>
                    <a:cubicBezTo>
                      <a:pt x="830" y="872"/>
                      <a:pt x="844" y="843"/>
                      <a:pt x="866" y="823"/>
                    </a:cubicBezTo>
                    <a:cubicBezTo>
                      <a:pt x="869" y="821"/>
                      <a:pt x="869" y="821"/>
                      <a:pt x="869" y="821"/>
                    </a:cubicBezTo>
                    <a:cubicBezTo>
                      <a:pt x="891" y="802"/>
                      <a:pt x="920" y="791"/>
                      <a:pt x="950" y="791"/>
                    </a:cubicBezTo>
                    <a:cubicBezTo>
                      <a:pt x="1371" y="791"/>
                      <a:pt x="1371" y="791"/>
                      <a:pt x="1371" y="791"/>
                    </a:cubicBezTo>
                    <a:cubicBezTo>
                      <a:pt x="1404" y="791"/>
                      <a:pt x="1434" y="803"/>
                      <a:pt x="1455" y="823"/>
                    </a:cubicBezTo>
                    <a:cubicBezTo>
                      <a:pt x="1478" y="843"/>
                      <a:pt x="1492" y="872"/>
                      <a:pt x="1492" y="903"/>
                    </a:cubicBezTo>
                    <a:cubicBezTo>
                      <a:pt x="1492" y="1230"/>
                      <a:pt x="1492" y="1230"/>
                      <a:pt x="1492" y="1230"/>
                    </a:cubicBezTo>
                    <a:cubicBezTo>
                      <a:pt x="1492" y="1230"/>
                      <a:pt x="1492" y="1230"/>
                      <a:pt x="1492" y="1230"/>
                    </a:cubicBezTo>
                    <a:cubicBezTo>
                      <a:pt x="1492" y="1231"/>
                      <a:pt x="1492" y="1231"/>
                      <a:pt x="1492" y="1231"/>
                    </a:cubicBezTo>
                    <a:cubicBezTo>
                      <a:pt x="1492" y="1286"/>
                      <a:pt x="1492" y="1286"/>
                      <a:pt x="1492" y="1286"/>
                    </a:cubicBezTo>
                    <a:cubicBezTo>
                      <a:pt x="1492" y="1317"/>
                      <a:pt x="1478" y="1345"/>
                      <a:pt x="1455" y="1366"/>
                    </a:cubicBezTo>
                    <a:cubicBezTo>
                      <a:pt x="1434" y="1385"/>
                      <a:pt x="1404" y="1397"/>
                      <a:pt x="1371" y="1397"/>
                    </a:cubicBezTo>
                    <a:cubicBezTo>
                      <a:pt x="950" y="1397"/>
                      <a:pt x="950" y="1397"/>
                      <a:pt x="950" y="1397"/>
                    </a:cubicBezTo>
                    <a:cubicBezTo>
                      <a:pt x="918" y="1397"/>
                      <a:pt x="888" y="1385"/>
                      <a:pt x="867" y="1366"/>
                    </a:cubicBezTo>
                    <a:cubicBezTo>
                      <a:pt x="844" y="1345"/>
                      <a:pt x="830" y="1317"/>
                      <a:pt x="830" y="1286"/>
                    </a:cubicBezTo>
                    <a:cubicBezTo>
                      <a:pt x="830" y="1266"/>
                      <a:pt x="830" y="1266"/>
                      <a:pt x="830" y="1266"/>
                    </a:cubicBezTo>
                    <a:cubicBezTo>
                      <a:pt x="830" y="1266"/>
                      <a:pt x="830" y="1266"/>
                      <a:pt x="830" y="1266"/>
                    </a:cubicBezTo>
                    <a:close/>
                    <a:moveTo>
                      <a:pt x="120" y="0"/>
                    </a:moveTo>
                    <a:cubicBezTo>
                      <a:pt x="120" y="0"/>
                      <a:pt x="120" y="0"/>
                      <a:pt x="120" y="0"/>
                    </a:cubicBezTo>
                    <a:cubicBezTo>
                      <a:pt x="541" y="0"/>
                      <a:pt x="541" y="0"/>
                      <a:pt x="541" y="0"/>
                    </a:cubicBezTo>
                    <a:cubicBezTo>
                      <a:pt x="573" y="0"/>
                      <a:pt x="603" y="11"/>
                      <a:pt x="625" y="30"/>
                    </a:cubicBezTo>
                    <a:cubicBezTo>
                      <a:pt x="648" y="52"/>
                      <a:pt x="661" y="79"/>
                      <a:pt x="661" y="110"/>
                    </a:cubicBezTo>
                    <a:cubicBezTo>
                      <a:pt x="661" y="437"/>
                      <a:pt x="661" y="437"/>
                      <a:pt x="661" y="437"/>
                    </a:cubicBezTo>
                    <a:cubicBezTo>
                      <a:pt x="661" y="438"/>
                      <a:pt x="661" y="438"/>
                      <a:pt x="661" y="438"/>
                    </a:cubicBezTo>
                    <a:cubicBezTo>
                      <a:pt x="661" y="439"/>
                      <a:pt x="661" y="439"/>
                      <a:pt x="661" y="439"/>
                    </a:cubicBezTo>
                    <a:cubicBezTo>
                      <a:pt x="661" y="493"/>
                      <a:pt x="661" y="493"/>
                      <a:pt x="661" y="493"/>
                    </a:cubicBezTo>
                    <a:cubicBezTo>
                      <a:pt x="661" y="524"/>
                      <a:pt x="648" y="553"/>
                      <a:pt x="625" y="573"/>
                    </a:cubicBezTo>
                    <a:cubicBezTo>
                      <a:pt x="603" y="593"/>
                      <a:pt x="573" y="605"/>
                      <a:pt x="541" y="605"/>
                    </a:cubicBezTo>
                    <a:cubicBezTo>
                      <a:pt x="366" y="605"/>
                      <a:pt x="366" y="605"/>
                      <a:pt x="366" y="605"/>
                    </a:cubicBezTo>
                    <a:cubicBezTo>
                      <a:pt x="366" y="644"/>
                      <a:pt x="366" y="644"/>
                      <a:pt x="366" y="644"/>
                    </a:cubicBezTo>
                    <a:cubicBezTo>
                      <a:pt x="366" y="664"/>
                      <a:pt x="350" y="680"/>
                      <a:pt x="330" y="680"/>
                    </a:cubicBezTo>
                    <a:cubicBezTo>
                      <a:pt x="311" y="680"/>
                      <a:pt x="295" y="664"/>
                      <a:pt x="295" y="644"/>
                    </a:cubicBezTo>
                    <a:cubicBezTo>
                      <a:pt x="295" y="605"/>
                      <a:pt x="295" y="605"/>
                      <a:pt x="295" y="605"/>
                    </a:cubicBezTo>
                    <a:cubicBezTo>
                      <a:pt x="120" y="605"/>
                      <a:pt x="120" y="605"/>
                      <a:pt x="120" y="605"/>
                    </a:cubicBezTo>
                    <a:cubicBezTo>
                      <a:pt x="88" y="605"/>
                      <a:pt x="58" y="593"/>
                      <a:pt x="36" y="573"/>
                    </a:cubicBezTo>
                    <a:cubicBezTo>
                      <a:pt x="14" y="553"/>
                      <a:pt x="0" y="524"/>
                      <a:pt x="0" y="493"/>
                    </a:cubicBezTo>
                    <a:cubicBezTo>
                      <a:pt x="0" y="439"/>
                      <a:pt x="0" y="439"/>
                      <a:pt x="0" y="439"/>
                    </a:cubicBezTo>
                    <a:cubicBezTo>
                      <a:pt x="0" y="438"/>
                      <a:pt x="0" y="438"/>
                      <a:pt x="0" y="438"/>
                    </a:cubicBezTo>
                    <a:cubicBezTo>
                      <a:pt x="0" y="437"/>
                      <a:pt x="0" y="437"/>
                      <a:pt x="0" y="437"/>
                    </a:cubicBezTo>
                    <a:cubicBezTo>
                      <a:pt x="0" y="110"/>
                      <a:pt x="0" y="110"/>
                      <a:pt x="0" y="110"/>
                    </a:cubicBezTo>
                    <a:cubicBezTo>
                      <a:pt x="0" y="79"/>
                      <a:pt x="14" y="52"/>
                      <a:pt x="36" y="31"/>
                    </a:cubicBezTo>
                    <a:cubicBezTo>
                      <a:pt x="36" y="30"/>
                      <a:pt x="36" y="30"/>
                      <a:pt x="36" y="30"/>
                    </a:cubicBezTo>
                    <a:cubicBezTo>
                      <a:pt x="58" y="11"/>
                      <a:pt x="87" y="0"/>
                      <a:pt x="120" y="0"/>
                    </a:cubicBezTo>
                    <a:cubicBezTo>
                      <a:pt x="120" y="0"/>
                      <a:pt x="120" y="0"/>
                      <a:pt x="120" y="0"/>
                    </a:cubicBezTo>
                    <a:close/>
                    <a:moveTo>
                      <a:pt x="541" y="71"/>
                    </a:moveTo>
                    <a:cubicBezTo>
                      <a:pt x="541" y="71"/>
                      <a:pt x="541" y="71"/>
                      <a:pt x="541" y="71"/>
                    </a:cubicBezTo>
                    <a:cubicBezTo>
                      <a:pt x="120" y="71"/>
                      <a:pt x="120" y="71"/>
                      <a:pt x="120" y="71"/>
                    </a:cubicBezTo>
                    <a:cubicBezTo>
                      <a:pt x="106" y="71"/>
                      <a:pt x="93" y="76"/>
                      <a:pt x="85" y="84"/>
                    </a:cubicBezTo>
                    <a:cubicBezTo>
                      <a:pt x="85" y="84"/>
                      <a:pt x="85" y="84"/>
                      <a:pt x="85" y="84"/>
                    </a:cubicBezTo>
                    <a:cubicBezTo>
                      <a:pt x="85" y="84"/>
                      <a:pt x="85" y="84"/>
                      <a:pt x="85" y="84"/>
                    </a:cubicBezTo>
                    <a:cubicBezTo>
                      <a:pt x="76" y="91"/>
                      <a:pt x="71" y="100"/>
                      <a:pt x="71" y="110"/>
                    </a:cubicBezTo>
                    <a:cubicBezTo>
                      <a:pt x="71" y="402"/>
                      <a:pt x="71" y="402"/>
                      <a:pt x="71" y="402"/>
                    </a:cubicBezTo>
                    <a:cubicBezTo>
                      <a:pt x="589" y="402"/>
                      <a:pt x="589" y="402"/>
                      <a:pt x="589" y="402"/>
                    </a:cubicBezTo>
                    <a:cubicBezTo>
                      <a:pt x="589" y="110"/>
                      <a:pt x="589" y="110"/>
                      <a:pt x="589" y="110"/>
                    </a:cubicBezTo>
                    <a:cubicBezTo>
                      <a:pt x="589" y="100"/>
                      <a:pt x="584" y="91"/>
                      <a:pt x="577" y="84"/>
                    </a:cubicBezTo>
                    <a:cubicBezTo>
                      <a:pt x="567" y="76"/>
                      <a:pt x="555" y="71"/>
                      <a:pt x="541" y="71"/>
                    </a:cubicBezTo>
                    <a:cubicBezTo>
                      <a:pt x="541" y="71"/>
                      <a:pt x="541" y="71"/>
                      <a:pt x="541" y="71"/>
                    </a:cubicBezTo>
                    <a:close/>
                    <a:moveTo>
                      <a:pt x="71" y="474"/>
                    </a:moveTo>
                    <a:cubicBezTo>
                      <a:pt x="71" y="474"/>
                      <a:pt x="71" y="474"/>
                      <a:pt x="71" y="474"/>
                    </a:cubicBezTo>
                    <a:cubicBezTo>
                      <a:pt x="71" y="493"/>
                      <a:pt x="71" y="493"/>
                      <a:pt x="71" y="493"/>
                    </a:cubicBezTo>
                    <a:cubicBezTo>
                      <a:pt x="71" y="503"/>
                      <a:pt x="76" y="513"/>
                      <a:pt x="85" y="520"/>
                    </a:cubicBezTo>
                    <a:cubicBezTo>
                      <a:pt x="93" y="528"/>
                      <a:pt x="106" y="533"/>
                      <a:pt x="120" y="533"/>
                    </a:cubicBezTo>
                    <a:cubicBezTo>
                      <a:pt x="541" y="533"/>
                      <a:pt x="541" y="533"/>
                      <a:pt x="541" y="533"/>
                    </a:cubicBezTo>
                    <a:cubicBezTo>
                      <a:pt x="555" y="533"/>
                      <a:pt x="567" y="528"/>
                      <a:pt x="577" y="520"/>
                    </a:cubicBezTo>
                    <a:cubicBezTo>
                      <a:pt x="584" y="513"/>
                      <a:pt x="589" y="503"/>
                      <a:pt x="589" y="493"/>
                    </a:cubicBezTo>
                    <a:cubicBezTo>
                      <a:pt x="589" y="474"/>
                      <a:pt x="589" y="474"/>
                      <a:pt x="589" y="474"/>
                    </a:cubicBezTo>
                    <a:cubicBezTo>
                      <a:pt x="71" y="474"/>
                      <a:pt x="71" y="474"/>
                      <a:pt x="71" y="474"/>
                    </a:cubicBezTo>
                    <a:cubicBezTo>
                      <a:pt x="71" y="474"/>
                      <a:pt x="71" y="474"/>
                      <a:pt x="71" y="474"/>
                    </a:cubicBezTo>
                    <a:close/>
                    <a:moveTo>
                      <a:pt x="902" y="1194"/>
                    </a:moveTo>
                    <a:cubicBezTo>
                      <a:pt x="902" y="1194"/>
                      <a:pt x="902" y="1194"/>
                      <a:pt x="902" y="1194"/>
                    </a:cubicBezTo>
                    <a:cubicBezTo>
                      <a:pt x="1420" y="1194"/>
                      <a:pt x="1420" y="1194"/>
                      <a:pt x="1420" y="1194"/>
                    </a:cubicBezTo>
                    <a:cubicBezTo>
                      <a:pt x="1420" y="903"/>
                      <a:pt x="1420" y="903"/>
                      <a:pt x="1420" y="903"/>
                    </a:cubicBezTo>
                    <a:cubicBezTo>
                      <a:pt x="1420" y="893"/>
                      <a:pt x="1416" y="883"/>
                      <a:pt x="1407" y="876"/>
                    </a:cubicBezTo>
                    <a:cubicBezTo>
                      <a:pt x="1398" y="869"/>
                      <a:pt x="1386" y="863"/>
                      <a:pt x="1371" y="863"/>
                    </a:cubicBezTo>
                    <a:cubicBezTo>
                      <a:pt x="950" y="863"/>
                      <a:pt x="950" y="863"/>
                      <a:pt x="950" y="863"/>
                    </a:cubicBezTo>
                    <a:cubicBezTo>
                      <a:pt x="937" y="863"/>
                      <a:pt x="925" y="867"/>
                      <a:pt x="916" y="875"/>
                    </a:cubicBezTo>
                    <a:cubicBezTo>
                      <a:pt x="915" y="876"/>
                      <a:pt x="915" y="876"/>
                      <a:pt x="915" y="876"/>
                    </a:cubicBezTo>
                    <a:cubicBezTo>
                      <a:pt x="907" y="883"/>
                      <a:pt x="902" y="893"/>
                      <a:pt x="902" y="903"/>
                    </a:cubicBezTo>
                    <a:cubicBezTo>
                      <a:pt x="902" y="1194"/>
                      <a:pt x="902" y="1194"/>
                      <a:pt x="902" y="1194"/>
                    </a:cubicBezTo>
                    <a:cubicBezTo>
                      <a:pt x="902" y="1194"/>
                      <a:pt x="902" y="1194"/>
                      <a:pt x="902" y="1194"/>
                    </a:cubicBezTo>
                    <a:close/>
                    <a:moveTo>
                      <a:pt x="1420" y="1266"/>
                    </a:moveTo>
                    <a:cubicBezTo>
                      <a:pt x="1420" y="1266"/>
                      <a:pt x="1420" y="1266"/>
                      <a:pt x="1420" y="1266"/>
                    </a:cubicBezTo>
                    <a:cubicBezTo>
                      <a:pt x="902" y="1266"/>
                      <a:pt x="902" y="1266"/>
                      <a:pt x="902" y="1266"/>
                    </a:cubicBezTo>
                    <a:cubicBezTo>
                      <a:pt x="902" y="1286"/>
                      <a:pt x="902" y="1286"/>
                      <a:pt x="902" y="1286"/>
                    </a:cubicBezTo>
                    <a:cubicBezTo>
                      <a:pt x="902" y="1296"/>
                      <a:pt x="907" y="1305"/>
                      <a:pt x="915" y="1312"/>
                    </a:cubicBezTo>
                    <a:cubicBezTo>
                      <a:pt x="924" y="1320"/>
                      <a:pt x="936" y="1325"/>
                      <a:pt x="950" y="1325"/>
                    </a:cubicBezTo>
                    <a:cubicBezTo>
                      <a:pt x="1371" y="1325"/>
                      <a:pt x="1371" y="1325"/>
                      <a:pt x="1371" y="1325"/>
                    </a:cubicBezTo>
                    <a:cubicBezTo>
                      <a:pt x="1386" y="1325"/>
                      <a:pt x="1398" y="1320"/>
                      <a:pt x="1407" y="1312"/>
                    </a:cubicBezTo>
                    <a:cubicBezTo>
                      <a:pt x="1416" y="1305"/>
                      <a:pt x="1420" y="1296"/>
                      <a:pt x="1420" y="1286"/>
                    </a:cubicBezTo>
                    <a:cubicBezTo>
                      <a:pt x="1420" y="1266"/>
                      <a:pt x="1420" y="1266"/>
                      <a:pt x="1420" y="1266"/>
                    </a:cubicBezTo>
                    <a:cubicBezTo>
                      <a:pt x="1420" y="1266"/>
                      <a:pt x="1420" y="1266"/>
                      <a:pt x="1420" y="1266"/>
                    </a:cubicBezTo>
                    <a:close/>
                    <a:moveTo>
                      <a:pt x="295" y="890"/>
                    </a:moveTo>
                    <a:cubicBezTo>
                      <a:pt x="295" y="890"/>
                      <a:pt x="295" y="890"/>
                      <a:pt x="295" y="890"/>
                    </a:cubicBezTo>
                    <a:cubicBezTo>
                      <a:pt x="295" y="869"/>
                      <a:pt x="311" y="853"/>
                      <a:pt x="330" y="853"/>
                    </a:cubicBezTo>
                    <a:cubicBezTo>
                      <a:pt x="350" y="853"/>
                      <a:pt x="366" y="869"/>
                      <a:pt x="366" y="890"/>
                    </a:cubicBezTo>
                    <a:cubicBezTo>
                      <a:pt x="366" y="935"/>
                      <a:pt x="366" y="935"/>
                      <a:pt x="366" y="935"/>
                    </a:cubicBezTo>
                    <a:cubicBezTo>
                      <a:pt x="366" y="955"/>
                      <a:pt x="350" y="971"/>
                      <a:pt x="330" y="971"/>
                    </a:cubicBezTo>
                    <a:cubicBezTo>
                      <a:pt x="311" y="971"/>
                      <a:pt x="295" y="955"/>
                      <a:pt x="295" y="935"/>
                    </a:cubicBezTo>
                    <a:cubicBezTo>
                      <a:pt x="295" y="890"/>
                      <a:pt x="295" y="890"/>
                      <a:pt x="295" y="890"/>
                    </a:cubicBezTo>
                    <a:cubicBezTo>
                      <a:pt x="295" y="890"/>
                      <a:pt x="295" y="890"/>
                      <a:pt x="295" y="890"/>
                    </a:cubicBezTo>
                    <a:close/>
                    <a:moveTo>
                      <a:pt x="295" y="746"/>
                    </a:moveTo>
                    <a:cubicBezTo>
                      <a:pt x="295" y="746"/>
                      <a:pt x="295" y="746"/>
                      <a:pt x="295" y="746"/>
                    </a:cubicBezTo>
                    <a:cubicBezTo>
                      <a:pt x="295" y="727"/>
                      <a:pt x="311" y="710"/>
                      <a:pt x="330" y="710"/>
                    </a:cubicBezTo>
                    <a:cubicBezTo>
                      <a:pt x="350" y="710"/>
                      <a:pt x="366" y="727"/>
                      <a:pt x="366" y="746"/>
                    </a:cubicBezTo>
                    <a:cubicBezTo>
                      <a:pt x="366" y="793"/>
                      <a:pt x="366" y="793"/>
                      <a:pt x="366" y="793"/>
                    </a:cubicBezTo>
                    <a:cubicBezTo>
                      <a:pt x="366" y="812"/>
                      <a:pt x="350" y="829"/>
                      <a:pt x="330" y="829"/>
                    </a:cubicBezTo>
                    <a:cubicBezTo>
                      <a:pt x="311" y="829"/>
                      <a:pt x="295" y="812"/>
                      <a:pt x="295" y="793"/>
                    </a:cubicBezTo>
                    <a:cubicBezTo>
                      <a:pt x="295" y="746"/>
                      <a:pt x="295" y="746"/>
                      <a:pt x="295" y="746"/>
                    </a:cubicBezTo>
                    <a:cubicBezTo>
                      <a:pt x="295" y="746"/>
                      <a:pt x="295" y="746"/>
                      <a:pt x="295" y="746"/>
                    </a:cubicBezTo>
                    <a:close/>
                    <a:moveTo>
                      <a:pt x="295" y="1031"/>
                    </a:moveTo>
                    <a:cubicBezTo>
                      <a:pt x="295" y="1031"/>
                      <a:pt x="295" y="1031"/>
                      <a:pt x="295" y="1031"/>
                    </a:cubicBezTo>
                    <a:cubicBezTo>
                      <a:pt x="295" y="1012"/>
                      <a:pt x="311" y="996"/>
                      <a:pt x="330" y="996"/>
                    </a:cubicBezTo>
                    <a:cubicBezTo>
                      <a:pt x="350" y="996"/>
                      <a:pt x="366" y="1012"/>
                      <a:pt x="366" y="1031"/>
                    </a:cubicBezTo>
                    <a:cubicBezTo>
                      <a:pt x="366" y="1078"/>
                      <a:pt x="366" y="1078"/>
                      <a:pt x="366" y="1078"/>
                    </a:cubicBezTo>
                    <a:cubicBezTo>
                      <a:pt x="366" y="1098"/>
                      <a:pt x="350" y="1114"/>
                      <a:pt x="330" y="1114"/>
                    </a:cubicBezTo>
                    <a:cubicBezTo>
                      <a:pt x="311" y="1114"/>
                      <a:pt x="295" y="1098"/>
                      <a:pt x="295" y="1078"/>
                    </a:cubicBezTo>
                    <a:cubicBezTo>
                      <a:pt x="295" y="1031"/>
                      <a:pt x="295" y="1031"/>
                      <a:pt x="295" y="1031"/>
                    </a:cubicBezTo>
                    <a:cubicBezTo>
                      <a:pt x="295" y="1031"/>
                      <a:pt x="295" y="1031"/>
                      <a:pt x="295" y="1031"/>
                    </a:cubicBezTo>
                    <a:close/>
                    <a:moveTo>
                      <a:pt x="536" y="1194"/>
                    </a:moveTo>
                    <a:cubicBezTo>
                      <a:pt x="536" y="1194"/>
                      <a:pt x="536" y="1194"/>
                      <a:pt x="536" y="1194"/>
                    </a:cubicBezTo>
                    <a:cubicBezTo>
                      <a:pt x="556" y="1194"/>
                      <a:pt x="573" y="1211"/>
                      <a:pt x="573" y="1230"/>
                    </a:cubicBezTo>
                    <a:cubicBezTo>
                      <a:pt x="573" y="1250"/>
                      <a:pt x="556" y="1266"/>
                      <a:pt x="536" y="1266"/>
                    </a:cubicBezTo>
                    <a:cubicBezTo>
                      <a:pt x="490" y="1266"/>
                      <a:pt x="490" y="1266"/>
                      <a:pt x="490" y="1266"/>
                    </a:cubicBezTo>
                    <a:cubicBezTo>
                      <a:pt x="470" y="1266"/>
                      <a:pt x="454" y="1250"/>
                      <a:pt x="454" y="1230"/>
                    </a:cubicBezTo>
                    <a:cubicBezTo>
                      <a:pt x="454" y="1211"/>
                      <a:pt x="470" y="1194"/>
                      <a:pt x="490" y="1194"/>
                    </a:cubicBezTo>
                    <a:cubicBezTo>
                      <a:pt x="536" y="1194"/>
                      <a:pt x="536" y="1194"/>
                      <a:pt x="536" y="1194"/>
                    </a:cubicBezTo>
                    <a:cubicBezTo>
                      <a:pt x="536" y="1194"/>
                      <a:pt x="536" y="1194"/>
                      <a:pt x="536" y="1194"/>
                    </a:cubicBezTo>
                    <a:close/>
                    <a:moveTo>
                      <a:pt x="677" y="1194"/>
                    </a:moveTo>
                    <a:cubicBezTo>
                      <a:pt x="677" y="1194"/>
                      <a:pt x="677" y="1194"/>
                      <a:pt x="677" y="1194"/>
                    </a:cubicBezTo>
                    <a:cubicBezTo>
                      <a:pt x="696" y="1194"/>
                      <a:pt x="712" y="1211"/>
                      <a:pt x="712" y="1230"/>
                    </a:cubicBezTo>
                    <a:cubicBezTo>
                      <a:pt x="712" y="1250"/>
                      <a:pt x="696" y="1266"/>
                      <a:pt x="677" y="1266"/>
                    </a:cubicBezTo>
                    <a:cubicBezTo>
                      <a:pt x="630" y="1266"/>
                      <a:pt x="630" y="1266"/>
                      <a:pt x="630" y="1266"/>
                    </a:cubicBezTo>
                    <a:cubicBezTo>
                      <a:pt x="610" y="1266"/>
                      <a:pt x="595" y="1250"/>
                      <a:pt x="595" y="1230"/>
                    </a:cubicBezTo>
                    <a:cubicBezTo>
                      <a:pt x="595" y="1211"/>
                      <a:pt x="610" y="1194"/>
                      <a:pt x="630" y="1194"/>
                    </a:cubicBezTo>
                    <a:cubicBezTo>
                      <a:pt x="677" y="1194"/>
                      <a:pt x="677" y="1194"/>
                      <a:pt x="677" y="1194"/>
                    </a:cubicBezTo>
                    <a:cubicBezTo>
                      <a:pt x="677" y="1194"/>
                      <a:pt x="677" y="1194"/>
                      <a:pt x="677" y="1194"/>
                    </a:cubicBezTo>
                    <a:close/>
                    <a:moveTo>
                      <a:pt x="295" y="1164"/>
                    </a:moveTo>
                    <a:cubicBezTo>
                      <a:pt x="295" y="1164"/>
                      <a:pt x="295" y="1164"/>
                      <a:pt x="295" y="1164"/>
                    </a:cubicBezTo>
                    <a:cubicBezTo>
                      <a:pt x="295" y="1144"/>
                      <a:pt x="311" y="1129"/>
                      <a:pt x="330" y="1129"/>
                    </a:cubicBezTo>
                    <a:cubicBezTo>
                      <a:pt x="350" y="1129"/>
                      <a:pt x="366" y="1144"/>
                      <a:pt x="366" y="1164"/>
                    </a:cubicBezTo>
                    <a:cubicBezTo>
                      <a:pt x="366" y="1194"/>
                      <a:pt x="366" y="1194"/>
                      <a:pt x="366" y="1194"/>
                    </a:cubicBezTo>
                    <a:cubicBezTo>
                      <a:pt x="396" y="1194"/>
                      <a:pt x="396" y="1194"/>
                      <a:pt x="396" y="1194"/>
                    </a:cubicBezTo>
                    <a:cubicBezTo>
                      <a:pt x="416" y="1194"/>
                      <a:pt x="433" y="1211"/>
                      <a:pt x="433" y="1230"/>
                    </a:cubicBezTo>
                    <a:cubicBezTo>
                      <a:pt x="433" y="1250"/>
                      <a:pt x="416" y="1266"/>
                      <a:pt x="396" y="1266"/>
                    </a:cubicBezTo>
                    <a:cubicBezTo>
                      <a:pt x="333" y="1266"/>
                      <a:pt x="333" y="1266"/>
                      <a:pt x="333" y="1266"/>
                    </a:cubicBezTo>
                    <a:cubicBezTo>
                      <a:pt x="330" y="1266"/>
                      <a:pt x="330" y="1266"/>
                      <a:pt x="330" y="1266"/>
                    </a:cubicBezTo>
                    <a:cubicBezTo>
                      <a:pt x="317" y="1266"/>
                      <a:pt x="305" y="1260"/>
                      <a:pt x="299" y="1249"/>
                    </a:cubicBezTo>
                    <a:cubicBezTo>
                      <a:pt x="299" y="1248"/>
                      <a:pt x="299" y="1248"/>
                      <a:pt x="299" y="1248"/>
                    </a:cubicBezTo>
                    <a:cubicBezTo>
                      <a:pt x="299" y="1248"/>
                      <a:pt x="299" y="1248"/>
                      <a:pt x="299" y="1248"/>
                    </a:cubicBezTo>
                    <a:cubicBezTo>
                      <a:pt x="299" y="1247"/>
                      <a:pt x="299" y="1247"/>
                      <a:pt x="299" y="1247"/>
                    </a:cubicBezTo>
                    <a:cubicBezTo>
                      <a:pt x="299" y="1246"/>
                      <a:pt x="299" y="1246"/>
                      <a:pt x="299" y="1246"/>
                    </a:cubicBezTo>
                    <a:cubicBezTo>
                      <a:pt x="298" y="1246"/>
                      <a:pt x="298" y="1246"/>
                      <a:pt x="298" y="1246"/>
                    </a:cubicBezTo>
                    <a:cubicBezTo>
                      <a:pt x="298" y="1246"/>
                      <a:pt x="298" y="1246"/>
                      <a:pt x="298" y="1246"/>
                    </a:cubicBezTo>
                    <a:cubicBezTo>
                      <a:pt x="298" y="1245"/>
                      <a:pt x="298" y="1245"/>
                      <a:pt x="298" y="1245"/>
                    </a:cubicBezTo>
                    <a:cubicBezTo>
                      <a:pt x="298" y="1245"/>
                      <a:pt x="298" y="1245"/>
                      <a:pt x="298" y="1245"/>
                    </a:cubicBezTo>
                    <a:cubicBezTo>
                      <a:pt x="297" y="1245"/>
                      <a:pt x="297" y="1245"/>
                      <a:pt x="297" y="1245"/>
                    </a:cubicBezTo>
                    <a:cubicBezTo>
                      <a:pt x="297" y="1244"/>
                      <a:pt x="297" y="1244"/>
                      <a:pt x="297" y="1244"/>
                    </a:cubicBezTo>
                    <a:cubicBezTo>
                      <a:pt x="296" y="1243"/>
                      <a:pt x="296" y="1243"/>
                      <a:pt x="296" y="1243"/>
                    </a:cubicBezTo>
                    <a:cubicBezTo>
                      <a:pt x="296" y="1242"/>
                      <a:pt x="296" y="1242"/>
                      <a:pt x="296" y="1242"/>
                    </a:cubicBezTo>
                    <a:cubicBezTo>
                      <a:pt x="296" y="1241"/>
                      <a:pt x="296" y="1241"/>
                      <a:pt x="296" y="1241"/>
                    </a:cubicBezTo>
                    <a:cubicBezTo>
                      <a:pt x="295" y="1240"/>
                      <a:pt x="295" y="1240"/>
                      <a:pt x="295" y="1240"/>
                    </a:cubicBezTo>
                    <a:cubicBezTo>
                      <a:pt x="295" y="1240"/>
                      <a:pt x="295" y="1240"/>
                      <a:pt x="295" y="1240"/>
                    </a:cubicBezTo>
                    <a:cubicBezTo>
                      <a:pt x="295" y="1239"/>
                      <a:pt x="295" y="1239"/>
                      <a:pt x="295" y="1239"/>
                    </a:cubicBezTo>
                    <a:cubicBezTo>
                      <a:pt x="295" y="1238"/>
                      <a:pt x="295" y="1238"/>
                      <a:pt x="295" y="1238"/>
                    </a:cubicBezTo>
                    <a:cubicBezTo>
                      <a:pt x="295" y="1237"/>
                      <a:pt x="295" y="1237"/>
                      <a:pt x="295" y="1237"/>
                    </a:cubicBezTo>
                    <a:cubicBezTo>
                      <a:pt x="295" y="1237"/>
                      <a:pt x="295" y="1237"/>
                      <a:pt x="295" y="1237"/>
                    </a:cubicBezTo>
                    <a:cubicBezTo>
                      <a:pt x="295" y="1236"/>
                      <a:pt x="295" y="1236"/>
                      <a:pt x="295" y="1236"/>
                    </a:cubicBezTo>
                    <a:cubicBezTo>
                      <a:pt x="295" y="1236"/>
                      <a:pt x="295" y="1236"/>
                      <a:pt x="295" y="1236"/>
                    </a:cubicBezTo>
                    <a:cubicBezTo>
                      <a:pt x="295" y="1235"/>
                      <a:pt x="295" y="1235"/>
                      <a:pt x="295" y="1235"/>
                    </a:cubicBezTo>
                    <a:cubicBezTo>
                      <a:pt x="295" y="1234"/>
                      <a:pt x="295" y="1234"/>
                      <a:pt x="295" y="1234"/>
                    </a:cubicBezTo>
                    <a:cubicBezTo>
                      <a:pt x="295" y="1233"/>
                      <a:pt x="295" y="1233"/>
                      <a:pt x="295" y="1233"/>
                    </a:cubicBezTo>
                    <a:cubicBezTo>
                      <a:pt x="295" y="1232"/>
                      <a:pt x="295" y="1232"/>
                      <a:pt x="295" y="1232"/>
                    </a:cubicBezTo>
                    <a:cubicBezTo>
                      <a:pt x="295" y="1232"/>
                      <a:pt x="295" y="1232"/>
                      <a:pt x="295" y="1232"/>
                    </a:cubicBezTo>
                    <a:cubicBezTo>
                      <a:pt x="295" y="1231"/>
                      <a:pt x="295" y="1231"/>
                      <a:pt x="295" y="1231"/>
                    </a:cubicBezTo>
                    <a:cubicBezTo>
                      <a:pt x="295" y="1231"/>
                      <a:pt x="295" y="1231"/>
                      <a:pt x="295" y="1231"/>
                    </a:cubicBezTo>
                    <a:cubicBezTo>
                      <a:pt x="295" y="1230"/>
                      <a:pt x="295" y="1230"/>
                      <a:pt x="295" y="1230"/>
                    </a:cubicBezTo>
                    <a:cubicBezTo>
                      <a:pt x="295" y="1230"/>
                      <a:pt x="295" y="1230"/>
                      <a:pt x="295" y="1230"/>
                    </a:cubicBezTo>
                    <a:cubicBezTo>
                      <a:pt x="295" y="1164"/>
                      <a:pt x="295" y="1164"/>
                      <a:pt x="295" y="1164"/>
                    </a:cubicBezTo>
                    <a:cubicBezTo>
                      <a:pt x="295" y="1164"/>
                      <a:pt x="295" y="1164"/>
                      <a:pt x="295" y="1164"/>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6" name="组合 5"/>
            <p:cNvGrpSpPr/>
            <p:nvPr/>
          </p:nvGrpSpPr>
          <p:grpSpPr>
            <a:xfrm>
              <a:off x="3207395" y="1763703"/>
              <a:ext cx="818941" cy="820169"/>
              <a:chOff x="4276526" y="2263197"/>
              <a:chExt cx="1091921" cy="1093558"/>
            </a:xfrm>
          </p:grpSpPr>
          <p:sp>
            <p:nvSpPr>
              <p:cNvPr id="38" name="椭圆 37"/>
              <p:cNvSpPr/>
              <p:nvPr/>
            </p:nvSpPr>
            <p:spPr>
              <a:xfrm>
                <a:off x="427652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9" name="组合 38"/>
              <p:cNvGrpSpPr/>
              <p:nvPr/>
            </p:nvGrpSpPr>
            <p:grpSpPr>
              <a:xfrm>
                <a:off x="4557639" y="2538688"/>
                <a:ext cx="529695" cy="528485"/>
                <a:chOff x="1855787" y="2568158"/>
                <a:chExt cx="1139825" cy="1137224"/>
              </a:xfrm>
              <a:solidFill>
                <a:schemeClr val="bg1"/>
              </a:solidFill>
            </p:grpSpPr>
            <p:sp>
              <p:nvSpPr>
                <p:cNvPr id="40" name="任意多边形 9"/>
                <p:cNvSpPr>
                  <a:spLocks/>
                </p:cNvSpPr>
                <p:nvPr/>
              </p:nvSpPr>
              <p:spPr bwMode="auto">
                <a:xfrm>
                  <a:off x="2022261" y="2573360"/>
                  <a:ext cx="333468" cy="274682"/>
                </a:xfrm>
                <a:custGeom>
                  <a:avLst/>
                  <a:gdLst>
                    <a:gd name="T0" fmla="*/ 0 w 308"/>
                    <a:gd name="T1" fmla="*/ 254 h 254"/>
                    <a:gd name="T2" fmla="*/ 308 w 308"/>
                    <a:gd name="T3" fmla="*/ 0 h 254"/>
                    <a:gd name="T4" fmla="*/ 237 w 308"/>
                    <a:gd name="T5" fmla="*/ 136 h 254"/>
                    <a:gd name="T6" fmla="*/ 146 w 308"/>
                    <a:gd name="T7" fmla="*/ 203 h 254"/>
                    <a:gd name="T8" fmla="*/ 0 w 308"/>
                    <a:gd name="T9" fmla="*/ 254 h 254"/>
                    <a:gd name="T10" fmla="*/ 0 w 308"/>
                    <a:gd name="T11" fmla="*/ 254 h 254"/>
                    <a:gd name="T12" fmla="*/ 0 w 308"/>
                    <a:gd name="T13" fmla="*/ 254 h 254"/>
                    <a:gd name="T14" fmla="*/ 0 w 308"/>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254">
                      <a:moveTo>
                        <a:pt x="0" y="254"/>
                      </a:moveTo>
                      <a:cubicBezTo>
                        <a:pt x="0" y="254"/>
                        <a:pt x="69" y="40"/>
                        <a:pt x="308" y="0"/>
                      </a:cubicBezTo>
                      <a:cubicBezTo>
                        <a:pt x="308" y="0"/>
                        <a:pt x="272" y="53"/>
                        <a:pt x="237" y="136"/>
                      </a:cubicBezTo>
                      <a:cubicBezTo>
                        <a:pt x="237" y="136"/>
                        <a:pt x="163" y="128"/>
                        <a:pt x="146" y="203"/>
                      </a:cubicBezTo>
                      <a:cubicBezTo>
                        <a:pt x="146" y="203"/>
                        <a:pt x="68" y="217"/>
                        <a:pt x="0" y="254"/>
                      </a:cubicBezTo>
                      <a:cubicBezTo>
                        <a:pt x="0" y="254"/>
                        <a:pt x="0" y="254"/>
                        <a:pt x="0" y="254"/>
                      </a:cubicBezTo>
                      <a:moveTo>
                        <a:pt x="0" y="254"/>
                      </a:moveTo>
                      <a:cubicBezTo>
                        <a:pt x="0" y="254"/>
                        <a:pt x="0" y="254"/>
                        <a:pt x="0" y="2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10"/>
                <p:cNvSpPr>
                  <a:spLocks/>
                </p:cNvSpPr>
                <p:nvPr/>
              </p:nvSpPr>
              <p:spPr bwMode="auto">
                <a:xfrm>
                  <a:off x="1967116" y="2839718"/>
                  <a:ext cx="306416" cy="390173"/>
                </a:xfrm>
                <a:custGeom>
                  <a:avLst/>
                  <a:gdLst>
                    <a:gd name="T0" fmla="*/ 199 w 283"/>
                    <a:gd name="T1" fmla="*/ 0 h 361"/>
                    <a:gd name="T2" fmla="*/ 34 w 283"/>
                    <a:gd name="T3" fmla="*/ 69 h 361"/>
                    <a:gd name="T4" fmla="*/ 81 w 283"/>
                    <a:gd name="T5" fmla="*/ 343 h 361"/>
                    <a:gd name="T6" fmla="*/ 249 w 283"/>
                    <a:gd name="T7" fmla="*/ 353 h 361"/>
                    <a:gd name="T8" fmla="*/ 283 w 283"/>
                    <a:gd name="T9" fmla="*/ 274 h 361"/>
                    <a:gd name="T10" fmla="*/ 252 w 283"/>
                    <a:gd name="T11" fmla="*/ 53 h 361"/>
                    <a:gd name="T12" fmla="*/ 199 w 283"/>
                    <a:gd name="T13" fmla="*/ 0 h 361"/>
                    <a:gd name="T14" fmla="*/ 199 w 283"/>
                    <a:gd name="T15" fmla="*/ 0 h 361"/>
                    <a:gd name="T16" fmla="*/ 199 w 283"/>
                    <a:gd name="T17" fmla="*/ 0 h 361"/>
                    <a:gd name="T18" fmla="*/ 199 w 283"/>
                    <a:gd name="T1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61">
                      <a:moveTo>
                        <a:pt x="199" y="0"/>
                      </a:moveTo>
                      <a:cubicBezTo>
                        <a:pt x="199" y="0"/>
                        <a:pt x="98" y="21"/>
                        <a:pt x="34" y="69"/>
                      </a:cubicBezTo>
                      <a:cubicBezTo>
                        <a:pt x="34" y="69"/>
                        <a:pt x="0" y="210"/>
                        <a:pt x="81" y="343"/>
                      </a:cubicBezTo>
                      <a:cubicBezTo>
                        <a:pt x="81" y="343"/>
                        <a:pt x="165" y="361"/>
                        <a:pt x="249" y="353"/>
                      </a:cubicBezTo>
                      <a:cubicBezTo>
                        <a:pt x="249" y="353"/>
                        <a:pt x="249" y="300"/>
                        <a:pt x="283" y="274"/>
                      </a:cubicBezTo>
                      <a:cubicBezTo>
                        <a:pt x="283" y="274"/>
                        <a:pt x="241" y="167"/>
                        <a:pt x="252" y="53"/>
                      </a:cubicBezTo>
                      <a:cubicBezTo>
                        <a:pt x="252" y="53"/>
                        <a:pt x="209" y="43"/>
                        <a:pt x="199" y="0"/>
                      </a:cubicBezTo>
                      <a:cubicBezTo>
                        <a:pt x="199" y="0"/>
                        <a:pt x="199" y="0"/>
                        <a:pt x="199" y="0"/>
                      </a:cubicBezTo>
                      <a:moveTo>
                        <a:pt x="199" y="0"/>
                      </a:moveTo>
                      <a:cubicBezTo>
                        <a:pt x="199" y="0"/>
                        <a:pt x="199" y="0"/>
                        <a:pt x="19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任意多边形 11"/>
                <p:cNvSpPr>
                  <a:spLocks/>
                </p:cNvSpPr>
                <p:nvPr/>
              </p:nvSpPr>
              <p:spPr bwMode="auto">
                <a:xfrm>
                  <a:off x="2091972" y="3263186"/>
                  <a:ext cx="383930" cy="178439"/>
                </a:xfrm>
                <a:custGeom>
                  <a:avLst/>
                  <a:gdLst>
                    <a:gd name="T0" fmla="*/ 0 w 355"/>
                    <a:gd name="T1" fmla="*/ 0 h 165"/>
                    <a:gd name="T2" fmla="*/ 355 w 355"/>
                    <a:gd name="T3" fmla="*/ 142 h 165"/>
                    <a:gd name="T4" fmla="*/ 248 w 355"/>
                    <a:gd name="T5" fmla="*/ 32 h 165"/>
                    <a:gd name="T6" fmla="*/ 156 w 355"/>
                    <a:gd name="T7" fmla="*/ 0 h 165"/>
                    <a:gd name="T8" fmla="*/ 0 w 355"/>
                    <a:gd name="T9" fmla="*/ 0 h 165"/>
                    <a:gd name="T10" fmla="*/ 0 w 355"/>
                    <a:gd name="T11" fmla="*/ 0 h 165"/>
                    <a:gd name="T12" fmla="*/ 0 w 355"/>
                    <a:gd name="T13" fmla="*/ 0 h 165"/>
                    <a:gd name="T14" fmla="*/ 0 w 355"/>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65">
                      <a:moveTo>
                        <a:pt x="0" y="0"/>
                      </a:moveTo>
                      <a:cubicBezTo>
                        <a:pt x="0" y="0"/>
                        <a:pt x="107" y="165"/>
                        <a:pt x="355" y="142"/>
                      </a:cubicBezTo>
                      <a:cubicBezTo>
                        <a:pt x="355" y="142"/>
                        <a:pt x="267" y="59"/>
                        <a:pt x="248" y="32"/>
                      </a:cubicBezTo>
                      <a:cubicBezTo>
                        <a:pt x="248" y="32"/>
                        <a:pt x="179" y="49"/>
                        <a:pt x="156" y="0"/>
                      </a:cubicBezTo>
                      <a:cubicBezTo>
                        <a:pt x="156" y="0"/>
                        <a:pt x="66" y="14"/>
                        <a:pt x="0" y="0"/>
                      </a:cubicBezTo>
                      <a:cubicBezTo>
                        <a:pt x="0" y="0"/>
                        <a:pt x="0" y="0"/>
                        <a:pt x="0" y="0"/>
                      </a:cubicBezTo>
                      <a:moveTo>
                        <a:pt x="0" y="0"/>
                      </a:move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任意多边形 12"/>
                <p:cNvSpPr>
                  <a:spLocks/>
                </p:cNvSpPr>
                <p:nvPr/>
              </p:nvSpPr>
              <p:spPr bwMode="auto">
                <a:xfrm>
                  <a:off x="2397867" y="3011394"/>
                  <a:ext cx="419306" cy="393294"/>
                </a:xfrm>
                <a:custGeom>
                  <a:avLst/>
                  <a:gdLst>
                    <a:gd name="T0" fmla="*/ 0 w 387"/>
                    <a:gd name="T1" fmla="*/ 239 h 364"/>
                    <a:gd name="T2" fmla="*/ 24 w 387"/>
                    <a:gd name="T3" fmla="*/ 190 h 364"/>
                    <a:gd name="T4" fmla="*/ 246 w 387"/>
                    <a:gd name="T5" fmla="*/ 13 h 364"/>
                    <a:gd name="T6" fmla="*/ 292 w 387"/>
                    <a:gd name="T7" fmla="*/ 0 h 364"/>
                    <a:gd name="T8" fmla="*/ 387 w 387"/>
                    <a:gd name="T9" fmla="*/ 138 h 364"/>
                    <a:gd name="T10" fmla="*/ 133 w 387"/>
                    <a:gd name="T11" fmla="*/ 364 h 364"/>
                    <a:gd name="T12" fmla="*/ 0 w 387"/>
                    <a:gd name="T13" fmla="*/ 239 h 364"/>
                    <a:gd name="T14" fmla="*/ 0 w 387"/>
                    <a:gd name="T15" fmla="*/ 239 h 364"/>
                    <a:gd name="T16" fmla="*/ 0 w 387"/>
                    <a:gd name="T17" fmla="*/ 239 h 364"/>
                    <a:gd name="T18" fmla="*/ 0 w 387"/>
                    <a:gd name="T19" fmla="*/ 239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364">
                      <a:moveTo>
                        <a:pt x="0" y="239"/>
                      </a:moveTo>
                      <a:cubicBezTo>
                        <a:pt x="0" y="239"/>
                        <a:pt x="17" y="232"/>
                        <a:pt x="24" y="190"/>
                      </a:cubicBezTo>
                      <a:cubicBezTo>
                        <a:pt x="24" y="190"/>
                        <a:pt x="161" y="142"/>
                        <a:pt x="246" y="13"/>
                      </a:cubicBezTo>
                      <a:cubicBezTo>
                        <a:pt x="246" y="13"/>
                        <a:pt x="273" y="15"/>
                        <a:pt x="292" y="0"/>
                      </a:cubicBezTo>
                      <a:cubicBezTo>
                        <a:pt x="292" y="0"/>
                        <a:pt x="356" y="60"/>
                        <a:pt x="387" y="138"/>
                      </a:cubicBezTo>
                      <a:cubicBezTo>
                        <a:pt x="387" y="138"/>
                        <a:pt x="327" y="309"/>
                        <a:pt x="133" y="364"/>
                      </a:cubicBezTo>
                      <a:cubicBezTo>
                        <a:pt x="133" y="364"/>
                        <a:pt x="45" y="307"/>
                        <a:pt x="0" y="239"/>
                      </a:cubicBezTo>
                      <a:cubicBezTo>
                        <a:pt x="0" y="239"/>
                        <a:pt x="0" y="239"/>
                        <a:pt x="0" y="239"/>
                      </a:cubicBezTo>
                      <a:moveTo>
                        <a:pt x="0" y="239"/>
                      </a:moveTo>
                      <a:cubicBezTo>
                        <a:pt x="0" y="239"/>
                        <a:pt x="0" y="239"/>
                        <a:pt x="0" y="2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任意多边形 13"/>
                <p:cNvSpPr>
                  <a:spLocks/>
                </p:cNvSpPr>
                <p:nvPr/>
              </p:nvSpPr>
              <p:spPr bwMode="auto">
                <a:xfrm>
                  <a:off x="2745381" y="2762724"/>
                  <a:ext cx="143063" cy="333988"/>
                </a:xfrm>
                <a:custGeom>
                  <a:avLst/>
                  <a:gdLst>
                    <a:gd name="T0" fmla="*/ 31 w 132"/>
                    <a:gd name="T1" fmla="*/ 0 h 309"/>
                    <a:gd name="T2" fmla="*/ 86 w 132"/>
                    <a:gd name="T3" fmla="*/ 309 h 309"/>
                    <a:gd name="T4" fmla="*/ 3 w 132"/>
                    <a:gd name="T5" fmla="*/ 199 h 309"/>
                    <a:gd name="T6" fmla="*/ 0 w 132"/>
                    <a:gd name="T7" fmla="*/ 116 h 309"/>
                    <a:gd name="T8" fmla="*/ 31 w 132"/>
                    <a:gd name="T9" fmla="*/ 0 h 309"/>
                    <a:gd name="T10" fmla="*/ 31 w 132"/>
                    <a:gd name="T11" fmla="*/ 0 h 309"/>
                    <a:gd name="T12" fmla="*/ 31 w 132"/>
                    <a:gd name="T13" fmla="*/ 0 h 309"/>
                    <a:gd name="T14" fmla="*/ 31 w 132"/>
                    <a:gd name="T15" fmla="*/ 0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9">
                      <a:moveTo>
                        <a:pt x="31" y="0"/>
                      </a:moveTo>
                      <a:cubicBezTo>
                        <a:pt x="31" y="0"/>
                        <a:pt x="132" y="115"/>
                        <a:pt x="86" y="309"/>
                      </a:cubicBezTo>
                      <a:cubicBezTo>
                        <a:pt x="86" y="309"/>
                        <a:pt x="31" y="220"/>
                        <a:pt x="3" y="199"/>
                      </a:cubicBezTo>
                      <a:cubicBezTo>
                        <a:pt x="3" y="199"/>
                        <a:pt x="28" y="151"/>
                        <a:pt x="0" y="116"/>
                      </a:cubicBezTo>
                      <a:cubicBezTo>
                        <a:pt x="0" y="116"/>
                        <a:pt x="26" y="64"/>
                        <a:pt x="31" y="0"/>
                      </a:cubicBezTo>
                      <a:cubicBezTo>
                        <a:pt x="31" y="0"/>
                        <a:pt x="31" y="0"/>
                        <a:pt x="31" y="0"/>
                      </a:cubicBezTo>
                      <a:moveTo>
                        <a:pt x="31" y="0"/>
                      </a:moveTo>
                      <a:cubicBezTo>
                        <a:pt x="31" y="0"/>
                        <a:pt x="31"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任意多边形 14"/>
                <p:cNvSpPr>
                  <a:spLocks/>
                </p:cNvSpPr>
                <p:nvPr/>
              </p:nvSpPr>
              <p:spPr bwMode="auto">
                <a:xfrm>
                  <a:off x="2323474" y="2568158"/>
                  <a:ext cx="418786" cy="297052"/>
                </a:xfrm>
                <a:custGeom>
                  <a:avLst/>
                  <a:gdLst>
                    <a:gd name="T0" fmla="*/ 0 w 387"/>
                    <a:gd name="T1" fmla="*/ 154 h 275"/>
                    <a:gd name="T2" fmla="*/ 30 w 387"/>
                    <a:gd name="T3" fmla="*/ 200 h 275"/>
                    <a:gd name="T4" fmla="*/ 262 w 387"/>
                    <a:gd name="T5" fmla="*/ 275 h 275"/>
                    <a:gd name="T6" fmla="*/ 356 w 387"/>
                    <a:gd name="T7" fmla="*/ 265 h 275"/>
                    <a:gd name="T8" fmla="*/ 387 w 387"/>
                    <a:gd name="T9" fmla="*/ 131 h 275"/>
                    <a:gd name="T10" fmla="*/ 91 w 387"/>
                    <a:gd name="T11" fmla="*/ 0 h 275"/>
                    <a:gd name="T12" fmla="*/ 0 w 387"/>
                    <a:gd name="T13" fmla="*/ 154 h 275"/>
                    <a:gd name="T14" fmla="*/ 0 w 387"/>
                    <a:gd name="T15" fmla="*/ 154 h 275"/>
                    <a:gd name="T16" fmla="*/ 0 w 387"/>
                    <a:gd name="T17" fmla="*/ 154 h 275"/>
                    <a:gd name="T18" fmla="*/ 0 w 387"/>
                    <a:gd name="T19" fmla="*/ 15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275">
                      <a:moveTo>
                        <a:pt x="0" y="154"/>
                      </a:moveTo>
                      <a:cubicBezTo>
                        <a:pt x="0" y="154"/>
                        <a:pt x="29" y="178"/>
                        <a:pt x="30" y="200"/>
                      </a:cubicBezTo>
                      <a:cubicBezTo>
                        <a:pt x="30" y="200"/>
                        <a:pt x="154" y="207"/>
                        <a:pt x="262" y="275"/>
                      </a:cubicBezTo>
                      <a:cubicBezTo>
                        <a:pt x="262" y="275"/>
                        <a:pt x="310" y="235"/>
                        <a:pt x="356" y="265"/>
                      </a:cubicBezTo>
                      <a:cubicBezTo>
                        <a:pt x="356" y="265"/>
                        <a:pt x="382" y="217"/>
                        <a:pt x="387" y="131"/>
                      </a:cubicBezTo>
                      <a:cubicBezTo>
                        <a:pt x="387" y="131"/>
                        <a:pt x="291" y="4"/>
                        <a:pt x="91" y="0"/>
                      </a:cubicBezTo>
                      <a:cubicBezTo>
                        <a:pt x="91" y="0"/>
                        <a:pt x="13" y="106"/>
                        <a:pt x="0" y="154"/>
                      </a:cubicBezTo>
                      <a:cubicBezTo>
                        <a:pt x="0" y="154"/>
                        <a:pt x="0" y="154"/>
                        <a:pt x="0" y="154"/>
                      </a:cubicBezTo>
                      <a:moveTo>
                        <a:pt x="0" y="154"/>
                      </a:moveTo>
                      <a:cubicBezTo>
                        <a:pt x="0" y="154"/>
                        <a:pt x="0" y="154"/>
                        <a:pt x="0" y="1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任意多边形 15"/>
                <p:cNvSpPr>
                  <a:spLocks/>
                </p:cNvSpPr>
                <p:nvPr/>
              </p:nvSpPr>
              <p:spPr bwMode="auto">
                <a:xfrm>
                  <a:off x="2285497" y="2829834"/>
                  <a:ext cx="333468" cy="340231"/>
                </a:xfrm>
                <a:custGeom>
                  <a:avLst/>
                  <a:gdLst>
                    <a:gd name="T0" fmla="*/ 0 w 308"/>
                    <a:gd name="T1" fmla="*/ 65 h 315"/>
                    <a:gd name="T2" fmla="*/ 68 w 308"/>
                    <a:gd name="T3" fmla="*/ 0 h 315"/>
                    <a:gd name="T4" fmla="*/ 274 w 308"/>
                    <a:gd name="T5" fmla="*/ 65 h 315"/>
                    <a:gd name="T6" fmla="*/ 308 w 308"/>
                    <a:gd name="T7" fmla="*/ 168 h 315"/>
                    <a:gd name="T8" fmla="*/ 121 w 308"/>
                    <a:gd name="T9" fmla="*/ 315 h 315"/>
                    <a:gd name="T10" fmla="*/ 28 w 308"/>
                    <a:gd name="T11" fmla="*/ 267 h 315"/>
                    <a:gd name="T12" fmla="*/ 0 w 308"/>
                    <a:gd name="T13" fmla="*/ 65 h 315"/>
                    <a:gd name="T14" fmla="*/ 0 w 308"/>
                    <a:gd name="T15" fmla="*/ 65 h 315"/>
                    <a:gd name="T16" fmla="*/ 0 w 308"/>
                    <a:gd name="T17" fmla="*/ 65 h 315"/>
                    <a:gd name="T18" fmla="*/ 0 w 308"/>
                    <a:gd name="T19" fmla="*/ 6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315">
                      <a:moveTo>
                        <a:pt x="0" y="65"/>
                      </a:moveTo>
                      <a:cubicBezTo>
                        <a:pt x="0" y="65"/>
                        <a:pt x="58" y="69"/>
                        <a:pt x="68" y="0"/>
                      </a:cubicBezTo>
                      <a:cubicBezTo>
                        <a:pt x="68" y="0"/>
                        <a:pt x="182" y="11"/>
                        <a:pt x="274" y="65"/>
                      </a:cubicBezTo>
                      <a:cubicBezTo>
                        <a:pt x="274" y="65"/>
                        <a:pt x="252" y="134"/>
                        <a:pt x="308" y="168"/>
                      </a:cubicBezTo>
                      <a:cubicBezTo>
                        <a:pt x="308" y="168"/>
                        <a:pt x="251" y="254"/>
                        <a:pt x="121" y="315"/>
                      </a:cubicBezTo>
                      <a:cubicBezTo>
                        <a:pt x="121" y="315"/>
                        <a:pt x="96" y="256"/>
                        <a:pt x="28" y="267"/>
                      </a:cubicBezTo>
                      <a:cubicBezTo>
                        <a:pt x="29" y="267"/>
                        <a:pt x="1" y="214"/>
                        <a:pt x="0" y="65"/>
                      </a:cubicBezTo>
                      <a:cubicBezTo>
                        <a:pt x="0" y="65"/>
                        <a:pt x="0" y="65"/>
                        <a:pt x="0" y="65"/>
                      </a:cubicBezTo>
                      <a:moveTo>
                        <a:pt x="0" y="65"/>
                      </a:moveTo>
                      <a:cubicBezTo>
                        <a:pt x="0" y="65"/>
                        <a:pt x="0" y="65"/>
                        <a:pt x="0"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16"/>
                <p:cNvSpPr>
                  <a:spLocks/>
                </p:cNvSpPr>
                <p:nvPr/>
              </p:nvSpPr>
              <p:spPr bwMode="auto">
                <a:xfrm>
                  <a:off x="1855787" y="3448908"/>
                  <a:ext cx="1139825" cy="256474"/>
                </a:xfrm>
                <a:custGeom>
                  <a:avLst/>
                  <a:gdLst>
                    <a:gd name="T0" fmla="*/ 999 w 1053"/>
                    <a:gd name="T1" fmla="*/ 90 h 237"/>
                    <a:gd name="T2" fmla="*/ 603 w 1053"/>
                    <a:gd name="T3" fmla="*/ 90 h 237"/>
                    <a:gd name="T4" fmla="*/ 572 w 1053"/>
                    <a:gd name="T5" fmla="*/ 58 h 237"/>
                    <a:gd name="T6" fmla="*/ 572 w 1053"/>
                    <a:gd name="T7" fmla="*/ 0 h 237"/>
                    <a:gd name="T8" fmla="*/ 469 w 1053"/>
                    <a:gd name="T9" fmla="*/ 0 h 237"/>
                    <a:gd name="T10" fmla="*/ 469 w 1053"/>
                    <a:gd name="T11" fmla="*/ 58 h 237"/>
                    <a:gd name="T12" fmla="*/ 438 w 1053"/>
                    <a:gd name="T13" fmla="*/ 90 h 237"/>
                    <a:gd name="T14" fmla="*/ 54 w 1053"/>
                    <a:gd name="T15" fmla="*/ 90 h 237"/>
                    <a:gd name="T16" fmla="*/ 0 w 1053"/>
                    <a:gd name="T17" fmla="*/ 144 h 237"/>
                    <a:gd name="T18" fmla="*/ 0 w 1053"/>
                    <a:gd name="T19" fmla="*/ 144 h 237"/>
                    <a:gd name="T20" fmla="*/ 54 w 1053"/>
                    <a:gd name="T21" fmla="*/ 198 h 237"/>
                    <a:gd name="T22" fmla="*/ 443 w 1053"/>
                    <a:gd name="T23" fmla="*/ 198 h 237"/>
                    <a:gd name="T24" fmla="*/ 520 w 1053"/>
                    <a:gd name="T25" fmla="*/ 237 h 237"/>
                    <a:gd name="T26" fmla="*/ 598 w 1053"/>
                    <a:gd name="T27" fmla="*/ 198 h 237"/>
                    <a:gd name="T28" fmla="*/ 999 w 1053"/>
                    <a:gd name="T29" fmla="*/ 198 h 237"/>
                    <a:gd name="T30" fmla="*/ 1053 w 1053"/>
                    <a:gd name="T31" fmla="*/ 144 h 237"/>
                    <a:gd name="T32" fmla="*/ 1053 w 1053"/>
                    <a:gd name="T33" fmla="*/ 144 h 237"/>
                    <a:gd name="T34" fmla="*/ 999 w 1053"/>
                    <a:gd name="T35" fmla="*/ 9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3" h="237">
                      <a:moveTo>
                        <a:pt x="999" y="90"/>
                      </a:moveTo>
                      <a:cubicBezTo>
                        <a:pt x="603" y="90"/>
                        <a:pt x="603" y="90"/>
                        <a:pt x="603" y="90"/>
                      </a:cubicBezTo>
                      <a:cubicBezTo>
                        <a:pt x="595" y="77"/>
                        <a:pt x="585" y="66"/>
                        <a:pt x="572" y="58"/>
                      </a:cubicBezTo>
                      <a:cubicBezTo>
                        <a:pt x="572" y="0"/>
                        <a:pt x="572" y="0"/>
                        <a:pt x="572" y="0"/>
                      </a:cubicBezTo>
                      <a:cubicBezTo>
                        <a:pt x="469" y="0"/>
                        <a:pt x="469" y="0"/>
                        <a:pt x="469" y="0"/>
                      </a:cubicBezTo>
                      <a:cubicBezTo>
                        <a:pt x="469" y="58"/>
                        <a:pt x="469" y="58"/>
                        <a:pt x="469" y="58"/>
                      </a:cubicBezTo>
                      <a:cubicBezTo>
                        <a:pt x="456" y="66"/>
                        <a:pt x="446" y="77"/>
                        <a:pt x="438" y="90"/>
                      </a:cubicBezTo>
                      <a:cubicBezTo>
                        <a:pt x="54" y="90"/>
                        <a:pt x="54" y="90"/>
                        <a:pt x="54" y="90"/>
                      </a:cubicBezTo>
                      <a:cubicBezTo>
                        <a:pt x="24" y="90"/>
                        <a:pt x="0" y="114"/>
                        <a:pt x="0" y="144"/>
                      </a:cubicBezTo>
                      <a:cubicBezTo>
                        <a:pt x="0" y="144"/>
                        <a:pt x="0" y="144"/>
                        <a:pt x="0" y="144"/>
                      </a:cubicBezTo>
                      <a:cubicBezTo>
                        <a:pt x="0" y="174"/>
                        <a:pt x="24" y="198"/>
                        <a:pt x="54" y="198"/>
                      </a:cubicBezTo>
                      <a:cubicBezTo>
                        <a:pt x="443" y="198"/>
                        <a:pt x="443" y="198"/>
                        <a:pt x="443" y="198"/>
                      </a:cubicBezTo>
                      <a:cubicBezTo>
                        <a:pt x="461" y="222"/>
                        <a:pt x="489" y="237"/>
                        <a:pt x="520" y="237"/>
                      </a:cubicBezTo>
                      <a:cubicBezTo>
                        <a:pt x="552" y="237"/>
                        <a:pt x="580" y="222"/>
                        <a:pt x="598" y="198"/>
                      </a:cubicBezTo>
                      <a:cubicBezTo>
                        <a:pt x="999" y="198"/>
                        <a:pt x="999" y="198"/>
                        <a:pt x="999" y="198"/>
                      </a:cubicBezTo>
                      <a:cubicBezTo>
                        <a:pt x="1029" y="198"/>
                        <a:pt x="1053" y="174"/>
                        <a:pt x="1053" y="144"/>
                      </a:cubicBezTo>
                      <a:cubicBezTo>
                        <a:pt x="1053" y="144"/>
                        <a:pt x="1053" y="144"/>
                        <a:pt x="1053" y="144"/>
                      </a:cubicBezTo>
                      <a:cubicBezTo>
                        <a:pt x="1053" y="114"/>
                        <a:pt x="1029" y="90"/>
                        <a:pt x="99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7" name="组合 6"/>
            <p:cNvGrpSpPr/>
            <p:nvPr/>
          </p:nvGrpSpPr>
          <p:grpSpPr>
            <a:xfrm>
              <a:off x="4162531" y="3285494"/>
              <a:ext cx="818941" cy="820170"/>
              <a:chOff x="5550040" y="4292251"/>
              <a:chExt cx="1091921" cy="1093560"/>
            </a:xfrm>
          </p:grpSpPr>
          <p:sp>
            <p:nvSpPr>
              <p:cNvPr id="36" name="椭圆 35"/>
              <p:cNvSpPr/>
              <p:nvPr/>
            </p:nvSpPr>
            <p:spPr>
              <a:xfrm flipV="1">
                <a:off x="5550040" y="4292251"/>
                <a:ext cx="1091921" cy="1093560"/>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任意多边形 19"/>
              <p:cNvSpPr>
                <a:spLocks/>
              </p:cNvSpPr>
              <p:nvPr/>
            </p:nvSpPr>
            <p:spPr bwMode="auto">
              <a:xfrm>
                <a:off x="5853186" y="4560300"/>
                <a:ext cx="485628" cy="509319"/>
              </a:xfrm>
              <a:custGeom>
                <a:avLst/>
                <a:gdLst>
                  <a:gd name="T0" fmla="*/ 994 w 1104"/>
                  <a:gd name="T1" fmla="*/ 355 h 1159"/>
                  <a:gd name="T2" fmla="*/ 994 w 1104"/>
                  <a:gd name="T3" fmla="*/ 607 h 1159"/>
                  <a:gd name="T4" fmla="*/ 735 w 1104"/>
                  <a:gd name="T5" fmla="*/ 607 h 1159"/>
                  <a:gd name="T6" fmla="*/ 552 w 1104"/>
                  <a:gd name="T7" fmla="*/ 746 h 1159"/>
                  <a:gd name="T8" fmla="*/ 369 w 1104"/>
                  <a:gd name="T9" fmla="*/ 607 h 1159"/>
                  <a:gd name="T10" fmla="*/ 221 w 1104"/>
                  <a:gd name="T11" fmla="*/ 607 h 1159"/>
                  <a:gd name="T12" fmla="*/ 221 w 1104"/>
                  <a:gd name="T13" fmla="*/ 775 h 1159"/>
                  <a:gd name="T14" fmla="*/ 386 w 1104"/>
                  <a:gd name="T15" fmla="*/ 966 h 1159"/>
                  <a:gd name="T16" fmla="*/ 193 w 1104"/>
                  <a:gd name="T17" fmla="*/ 1159 h 1159"/>
                  <a:gd name="T18" fmla="*/ 0 w 1104"/>
                  <a:gd name="T19" fmla="*/ 966 h 1159"/>
                  <a:gd name="T20" fmla="*/ 110 w 1104"/>
                  <a:gd name="T21" fmla="*/ 792 h 1159"/>
                  <a:gd name="T22" fmla="*/ 110 w 1104"/>
                  <a:gd name="T23" fmla="*/ 497 h 1159"/>
                  <a:gd name="T24" fmla="*/ 374 w 1104"/>
                  <a:gd name="T25" fmla="*/ 497 h 1159"/>
                  <a:gd name="T26" fmla="*/ 552 w 1104"/>
                  <a:gd name="T27" fmla="*/ 374 h 1159"/>
                  <a:gd name="T28" fmla="*/ 730 w 1104"/>
                  <a:gd name="T29" fmla="*/ 497 h 1159"/>
                  <a:gd name="T30" fmla="*/ 883 w 1104"/>
                  <a:gd name="T31" fmla="*/ 497 h 1159"/>
                  <a:gd name="T32" fmla="*/ 879 w 1104"/>
                  <a:gd name="T33" fmla="*/ 369 h 1159"/>
                  <a:gd name="T34" fmla="*/ 724 w 1104"/>
                  <a:gd name="T35" fmla="*/ 186 h 1159"/>
                  <a:gd name="T36" fmla="*/ 914 w 1104"/>
                  <a:gd name="T37" fmla="*/ 0 h 1159"/>
                  <a:gd name="T38" fmla="*/ 1104 w 1104"/>
                  <a:gd name="T39" fmla="*/ 186 h 1159"/>
                  <a:gd name="T40" fmla="*/ 994 w 1104"/>
                  <a:gd name="T41" fmla="*/ 355 h 1159"/>
                  <a:gd name="T42" fmla="*/ 76 w 1104"/>
                  <a:gd name="T43" fmla="*/ 973 h 1159"/>
                  <a:gd name="T44" fmla="*/ 191 w 1104"/>
                  <a:gd name="T45" fmla="*/ 1087 h 1159"/>
                  <a:gd name="T46" fmla="*/ 305 w 1104"/>
                  <a:gd name="T47" fmla="*/ 973 h 1159"/>
                  <a:gd name="T48" fmla="*/ 191 w 1104"/>
                  <a:gd name="T49" fmla="*/ 860 h 1159"/>
                  <a:gd name="T50" fmla="*/ 76 w 1104"/>
                  <a:gd name="T51" fmla="*/ 973 h 1159"/>
                  <a:gd name="T52" fmla="*/ 552 w 1104"/>
                  <a:gd name="T53" fmla="*/ 447 h 1159"/>
                  <a:gd name="T54" fmla="*/ 438 w 1104"/>
                  <a:gd name="T55" fmla="*/ 561 h 1159"/>
                  <a:gd name="T56" fmla="*/ 552 w 1104"/>
                  <a:gd name="T57" fmla="*/ 674 h 1159"/>
                  <a:gd name="T58" fmla="*/ 667 w 1104"/>
                  <a:gd name="T59" fmla="*/ 561 h 1159"/>
                  <a:gd name="T60" fmla="*/ 552 w 1104"/>
                  <a:gd name="T61" fmla="*/ 447 h 1159"/>
                  <a:gd name="T62" fmla="*/ 914 w 1104"/>
                  <a:gd name="T63" fmla="*/ 73 h 1159"/>
                  <a:gd name="T64" fmla="*/ 799 w 1104"/>
                  <a:gd name="T65" fmla="*/ 187 h 1159"/>
                  <a:gd name="T66" fmla="*/ 914 w 1104"/>
                  <a:gd name="T67" fmla="*/ 300 h 1159"/>
                  <a:gd name="T68" fmla="*/ 1029 w 1104"/>
                  <a:gd name="T69" fmla="*/ 187 h 1159"/>
                  <a:gd name="T70" fmla="*/ 914 w 1104"/>
                  <a:gd name="T71" fmla="*/ 73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04" h="1159">
                    <a:moveTo>
                      <a:pt x="994" y="355"/>
                    </a:moveTo>
                    <a:cubicBezTo>
                      <a:pt x="994" y="607"/>
                      <a:pt x="994" y="607"/>
                      <a:pt x="994" y="607"/>
                    </a:cubicBezTo>
                    <a:cubicBezTo>
                      <a:pt x="735" y="607"/>
                      <a:pt x="735" y="607"/>
                      <a:pt x="735" y="607"/>
                    </a:cubicBezTo>
                    <a:cubicBezTo>
                      <a:pt x="714" y="687"/>
                      <a:pt x="640" y="746"/>
                      <a:pt x="552" y="746"/>
                    </a:cubicBezTo>
                    <a:cubicBezTo>
                      <a:pt x="464" y="746"/>
                      <a:pt x="390" y="687"/>
                      <a:pt x="369" y="607"/>
                    </a:cubicBezTo>
                    <a:cubicBezTo>
                      <a:pt x="221" y="607"/>
                      <a:pt x="221" y="607"/>
                      <a:pt x="221" y="607"/>
                    </a:cubicBezTo>
                    <a:cubicBezTo>
                      <a:pt x="221" y="775"/>
                      <a:pt x="221" y="775"/>
                      <a:pt x="221" y="775"/>
                    </a:cubicBezTo>
                    <a:cubicBezTo>
                      <a:pt x="314" y="789"/>
                      <a:pt x="386" y="869"/>
                      <a:pt x="386" y="966"/>
                    </a:cubicBezTo>
                    <a:cubicBezTo>
                      <a:pt x="386" y="1072"/>
                      <a:pt x="300" y="1159"/>
                      <a:pt x="193" y="1159"/>
                    </a:cubicBezTo>
                    <a:cubicBezTo>
                      <a:pt x="87" y="1159"/>
                      <a:pt x="0" y="1072"/>
                      <a:pt x="0" y="966"/>
                    </a:cubicBezTo>
                    <a:cubicBezTo>
                      <a:pt x="0" y="889"/>
                      <a:pt x="45" y="823"/>
                      <a:pt x="110" y="792"/>
                    </a:cubicBezTo>
                    <a:cubicBezTo>
                      <a:pt x="110" y="497"/>
                      <a:pt x="110" y="497"/>
                      <a:pt x="110" y="497"/>
                    </a:cubicBezTo>
                    <a:cubicBezTo>
                      <a:pt x="374" y="497"/>
                      <a:pt x="374" y="497"/>
                      <a:pt x="374" y="497"/>
                    </a:cubicBezTo>
                    <a:cubicBezTo>
                      <a:pt x="400" y="425"/>
                      <a:pt x="470" y="374"/>
                      <a:pt x="552" y="374"/>
                    </a:cubicBezTo>
                    <a:cubicBezTo>
                      <a:pt x="634" y="374"/>
                      <a:pt x="704" y="425"/>
                      <a:pt x="730" y="497"/>
                    </a:cubicBezTo>
                    <a:cubicBezTo>
                      <a:pt x="883" y="497"/>
                      <a:pt x="883" y="497"/>
                      <a:pt x="883" y="497"/>
                    </a:cubicBezTo>
                    <a:cubicBezTo>
                      <a:pt x="879" y="369"/>
                      <a:pt x="879" y="369"/>
                      <a:pt x="879" y="369"/>
                    </a:cubicBezTo>
                    <a:cubicBezTo>
                      <a:pt x="790" y="353"/>
                      <a:pt x="724" y="277"/>
                      <a:pt x="724" y="186"/>
                    </a:cubicBezTo>
                    <a:cubicBezTo>
                      <a:pt x="724" y="83"/>
                      <a:pt x="809" y="0"/>
                      <a:pt x="914" y="0"/>
                    </a:cubicBezTo>
                    <a:cubicBezTo>
                      <a:pt x="1019" y="0"/>
                      <a:pt x="1104" y="83"/>
                      <a:pt x="1104" y="186"/>
                    </a:cubicBezTo>
                    <a:cubicBezTo>
                      <a:pt x="1104" y="261"/>
                      <a:pt x="1059" y="325"/>
                      <a:pt x="994" y="355"/>
                    </a:cubicBezTo>
                    <a:close/>
                    <a:moveTo>
                      <a:pt x="76" y="973"/>
                    </a:moveTo>
                    <a:cubicBezTo>
                      <a:pt x="76" y="1036"/>
                      <a:pt x="127" y="1087"/>
                      <a:pt x="191" y="1087"/>
                    </a:cubicBezTo>
                    <a:cubicBezTo>
                      <a:pt x="254" y="1087"/>
                      <a:pt x="305" y="1036"/>
                      <a:pt x="305" y="973"/>
                    </a:cubicBezTo>
                    <a:cubicBezTo>
                      <a:pt x="305" y="911"/>
                      <a:pt x="254" y="860"/>
                      <a:pt x="191" y="860"/>
                    </a:cubicBezTo>
                    <a:cubicBezTo>
                      <a:pt x="127" y="860"/>
                      <a:pt x="76" y="911"/>
                      <a:pt x="76" y="973"/>
                    </a:cubicBezTo>
                    <a:close/>
                    <a:moveTo>
                      <a:pt x="552" y="447"/>
                    </a:moveTo>
                    <a:cubicBezTo>
                      <a:pt x="489" y="447"/>
                      <a:pt x="438" y="498"/>
                      <a:pt x="438" y="561"/>
                    </a:cubicBezTo>
                    <a:cubicBezTo>
                      <a:pt x="438" y="623"/>
                      <a:pt x="489" y="674"/>
                      <a:pt x="552" y="674"/>
                    </a:cubicBezTo>
                    <a:cubicBezTo>
                      <a:pt x="616" y="674"/>
                      <a:pt x="667" y="623"/>
                      <a:pt x="667" y="561"/>
                    </a:cubicBezTo>
                    <a:cubicBezTo>
                      <a:pt x="667" y="498"/>
                      <a:pt x="616" y="447"/>
                      <a:pt x="552" y="447"/>
                    </a:cubicBezTo>
                    <a:close/>
                    <a:moveTo>
                      <a:pt x="914" y="73"/>
                    </a:moveTo>
                    <a:cubicBezTo>
                      <a:pt x="851" y="73"/>
                      <a:pt x="799" y="124"/>
                      <a:pt x="799" y="187"/>
                    </a:cubicBezTo>
                    <a:cubicBezTo>
                      <a:pt x="799" y="249"/>
                      <a:pt x="851" y="300"/>
                      <a:pt x="914" y="300"/>
                    </a:cubicBezTo>
                    <a:cubicBezTo>
                      <a:pt x="977" y="300"/>
                      <a:pt x="1029" y="249"/>
                      <a:pt x="1029" y="187"/>
                    </a:cubicBezTo>
                    <a:cubicBezTo>
                      <a:pt x="1029" y="124"/>
                      <a:pt x="977" y="73"/>
                      <a:pt x="914" y="73"/>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8" name="组合 7"/>
            <p:cNvGrpSpPr/>
            <p:nvPr/>
          </p:nvGrpSpPr>
          <p:grpSpPr>
            <a:xfrm>
              <a:off x="5117668" y="2797396"/>
              <a:ext cx="818941" cy="820170"/>
              <a:chOff x="6823556" y="3641454"/>
              <a:chExt cx="1091921" cy="1093560"/>
            </a:xfrm>
          </p:grpSpPr>
          <p:sp>
            <p:nvSpPr>
              <p:cNvPr id="29" name="椭圆 28"/>
              <p:cNvSpPr/>
              <p:nvPr/>
            </p:nvSpPr>
            <p:spPr>
              <a:xfrm flipV="1">
                <a:off x="682355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0" name="组合 29"/>
              <p:cNvGrpSpPr/>
              <p:nvPr/>
            </p:nvGrpSpPr>
            <p:grpSpPr>
              <a:xfrm>
                <a:off x="7167926" y="3879957"/>
                <a:ext cx="529194" cy="526452"/>
                <a:chOff x="6689328" y="3781703"/>
                <a:chExt cx="508205" cy="505574"/>
              </a:xfrm>
            </p:grpSpPr>
            <p:sp>
              <p:nvSpPr>
                <p:cNvPr id="31" name="任意多边形 23"/>
                <p:cNvSpPr>
                  <a:spLocks/>
                </p:cNvSpPr>
                <p:nvPr/>
              </p:nvSpPr>
              <p:spPr bwMode="auto">
                <a:xfrm>
                  <a:off x="6689328" y="4032649"/>
                  <a:ext cx="341171" cy="254628"/>
                </a:xfrm>
                <a:custGeom>
                  <a:avLst/>
                  <a:gdLst>
                    <a:gd name="T0" fmla="*/ 623 w 623"/>
                    <a:gd name="T1" fmla="*/ 427 h 466"/>
                    <a:gd name="T2" fmla="*/ 618 w 623"/>
                    <a:gd name="T3" fmla="*/ 428 h 466"/>
                    <a:gd name="T4" fmla="*/ 607 w 623"/>
                    <a:gd name="T5" fmla="*/ 425 h 466"/>
                    <a:gd name="T6" fmla="*/ 541 w 623"/>
                    <a:gd name="T7" fmla="*/ 390 h 466"/>
                    <a:gd name="T8" fmla="*/ 475 w 623"/>
                    <a:gd name="T9" fmla="*/ 425 h 466"/>
                    <a:gd name="T10" fmla="*/ 464 w 623"/>
                    <a:gd name="T11" fmla="*/ 428 h 466"/>
                    <a:gd name="T12" fmla="*/ 449 w 623"/>
                    <a:gd name="T13" fmla="*/ 423 h 466"/>
                    <a:gd name="T14" fmla="*/ 440 w 623"/>
                    <a:gd name="T15" fmla="*/ 399 h 466"/>
                    <a:gd name="T16" fmla="*/ 452 w 623"/>
                    <a:gd name="T17" fmla="*/ 326 h 466"/>
                    <a:gd name="T18" fmla="*/ 399 w 623"/>
                    <a:gd name="T19" fmla="*/ 273 h 466"/>
                    <a:gd name="T20" fmla="*/ 392 w 623"/>
                    <a:gd name="T21" fmla="*/ 249 h 466"/>
                    <a:gd name="T22" fmla="*/ 412 w 623"/>
                    <a:gd name="T23" fmla="*/ 232 h 466"/>
                    <a:gd name="T24" fmla="*/ 486 w 623"/>
                    <a:gd name="T25" fmla="*/ 221 h 466"/>
                    <a:gd name="T26" fmla="*/ 519 w 623"/>
                    <a:gd name="T27" fmla="*/ 154 h 466"/>
                    <a:gd name="T28" fmla="*/ 541 w 623"/>
                    <a:gd name="T29" fmla="*/ 141 h 466"/>
                    <a:gd name="T30" fmla="*/ 563 w 623"/>
                    <a:gd name="T31" fmla="*/ 154 h 466"/>
                    <a:gd name="T32" fmla="*/ 582 w 623"/>
                    <a:gd name="T33" fmla="*/ 192 h 466"/>
                    <a:gd name="T34" fmla="*/ 529 w 623"/>
                    <a:gd name="T35" fmla="*/ 78 h 466"/>
                    <a:gd name="T36" fmla="*/ 407 w 623"/>
                    <a:gd name="T37" fmla="*/ 1 h 466"/>
                    <a:gd name="T38" fmla="*/ 391 w 623"/>
                    <a:gd name="T39" fmla="*/ 7 h 466"/>
                    <a:gd name="T40" fmla="*/ 351 w 623"/>
                    <a:gd name="T41" fmla="*/ 63 h 466"/>
                    <a:gd name="T42" fmla="*/ 307 w 623"/>
                    <a:gd name="T43" fmla="*/ 3 h 466"/>
                    <a:gd name="T44" fmla="*/ 338 w 623"/>
                    <a:gd name="T45" fmla="*/ 107 h 466"/>
                    <a:gd name="T46" fmla="*/ 338 w 623"/>
                    <a:gd name="T47" fmla="*/ 115 h 466"/>
                    <a:gd name="T48" fmla="*/ 306 w 623"/>
                    <a:gd name="T49" fmla="*/ 262 h 466"/>
                    <a:gd name="T50" fmla="*/ 306 w 623"/>
                    <a:gd name="T51" fmla="*/ 264 h 466"/>
                    <a:gd name="T52" fmla="*/ 306 w 623"/>
                    <a:gd name="T53" fmla="*/ 265 h 466"/>
                    <a:gd name="T54" fmla="*/ 306 w 623"/>
                    <a:gd name="T55" fmla="*/ 264 h 466"/>
                    <a:gd name="T56" fmla="*/ 306 w 623"/>
                    <a:gd name="T57" fmla="*/ 263 h 466"/>
                    <a:gd name="T58" fmla="*/ 271 w 623"/>
                    <a:gd name="T59" fmla="*/ 115 h 466"/>
                    <a:gd name="T60" fmla="*/ 272 w 623"/>
                    <a:gd name="T61" fmla="*/ 107 h 466"/>
                    <a:gd name="T62" fmla="*/ 305 w 623"/>
                    <a:gd name="T63" fmla="*/ 1 h 466"/>
                    <a:gd name="T64" fmla="*/ 259 w 623"/>
                    <a:gd name="T65" fmla="*/ 65 h 466"/>
                    <a:gd name="T66" fmla="*/ 219 w 623"/>
                    <a:gd name="T67" fmla="*/ 11 h 466"/>
                    <a:gd name="T68" fmla="*/ 202 w 623"/>
                    <a:gd name="T69" fmla="*/ 5 h 466"/>
                    <a:gd name="T70" fmla="*/ 98 w 623"/>
                    <a:gd name="T71" fmla="*/ 74 h 466"/>
                    <a:gd name="T72" fmla="*/ 95 w 623"/>
                    <a:gd name="T73" fmla="*/ 78 h 466"/>
                    <a:gd name="T74" fmla="*/ 93 w 623"/>
                    <a:gd name="T75" fmla="*/ 80 h 466"/>
                    <a:gd name="T76" fmla="*/ 87 w 623"/>
                    <a:gd name="T77" fmla="*/ 91 h 466"/>
                    <a:gd name="T78" fmla="*/ 88 w 623"/>
                    <a:gd name="T79" fmla="*/ 91 h 466"/>
                    <a:gd name="T80" fmla="*/ 75 w 623"/>
                    <a:gd name="T81" fmla="*/ 119 h 466"/>
                    <a:gd name="T82" fmla="*/ 74 w 623"/>
                    <a:gd name="T83" fmla="*/ 118 h 466"/>
                    <a:gd name="T84" fmla="*/ 0 w 623"/>
                    <a:gd name="T85" fmla="*/ 411 h 466"/>
                    <a:gd name="T86" fmla="*/ 2 w 623"/>
                    <a:gd name="T87" fmla="*/ 411 h 466"/>
                    <a:gd name="T88" fmla="*/ 66 w 623"/>
                    <a:gd name="T89" fmla="*/ 465 h 466"/>
                    <a:gd name="T90" fmla="*/ 556 w 623"/>
                    <a:gd name="T91" fmla="*/ 465 h 466"/>
                    <a:gd name="T92" fmla="*/ 623 w 623"/>
                    <a:gd name="T93" fmla="*/ 42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3" h="466">
                      <a:moveTo>
                        <a:pt x="623" y="427"/>
                      </a:moveTo>
                      <a:cubicBezTo>
                        <a:pt x="622" y="428"/>
                        <a:pt x="620" y="428"/>
                        <a:pt x="618" y="428"/>
                      </a:cubicBezTo>
                      <a:cubicBezTo>
                        <a:pt x="614" y="428"/>
                        <a:pt x="611" y="427"/>
                        <a:pt x="607" y="425"/>
                      </a:cubicBezTo>
                      <a:cubicBezTo>
                        <a:pt x="541" y="390"/>
                        <a:pt x="541" y="390"/>
                        <a:pt x="541" y="390"/>
                      </a:cubicBezTo>
                      <a:cubicBezTo>
                        <a:pt x="475" y="425"/>
                        <a:pt x="475" y="425"/>
                        <a:pt x="475" y="425"/>
                      </a:cubicBezTo>
                      <a:cubicBezTo>
                        <a:pt x="471" y="427"/>
                        <a:pt x="468" y="428"/>
                        <a:pt x="464" y="428"/>
                      </a:cubicBezTo>
                      <a:cubicBezTo>
                        <a:pt x="458" y="428"/>
                        <a:pt x="453" y="426"/>
                        <a:pt x="449" y="423"/>
                      </a:cubicBezTo>
                      <a:cubicBezTo>
                        <a:pt x="442" y="418"/>
                        <a:pt x="438" y="408"/>
                        <a:pt x="440" y="399"/>
                      </a:cubicBezTo>
                      <a:cubicBezTo>
                        <a:pt x="452" y="326"/>
                        <a:pt x="452" y="326"/>
                        <a:pt x="452" y="326"/>
                      </a:cubicBezTo>
                      <a:cubicBezTo>
                        <a:pt x="399" y="273"/>
                        <a:pt x="399" y="273"/>
                        <a:pt x="399" y="273"/>
                      </a:cubicBezTo>
                      <a:cubicBezTo>
                        <a:pt x="392" y="267"/>
                        <a:pt x="390" y="257"/>
                        <a:pt x="392" y="249"/>
                      </a:cubicBezTo>
                      <a:cubicBezTo>
                        <a:pt x="395" y="240"/>
                        <a:pt x="403" y="233"/>
                        <a:pt x="412" y="232"/>
                      </a:cubicBezTo>
                      <a:cubicBezTo>
                        <a:pt x="486" y="221"/>
                        <a:pt x="486" y="221"/>
                        <a:pt x="486" y="221"/>
                      </a:cubicBezTo>
                      <a:cubicBezTo>
                        <a:pt x="519" y="154"/>
                        <a:pt x="519" y="154"/>
                        <a:pt x="519" y="154"/>
                      </a:cubicBezTo>
                      <a:cubicBezTo>
                        <a:pt x="523" y="146"/>
                        <a:pt x="532" y="141"/>
                        <a:pt x="541" y="141"/>
                      </a:cubicBezTo>
                      <a:cubicBezTo>
                        <a:pt x="550" y="141"/>
                        <a:pt x="559" y="146"/>
                        <a:pt x="563" y="154"/>
                      </a:cubicBezTo>
                      <a:cubicBezTo>
                        <a:pt x="582" y="192"/>
                        <a:pt x="582" y="192"/>
                        <a:pt x="582" y="192"/>
                      </a:cubicBezTo>
                      <a:cubicBezTo>
                        <a:pt x="567" y="147"/>
                        <a:pt x="550" y="104"/>
                        <a:pt x="529" y="78"/>
                      </a:cubicBezTo>
                      <a:cubicBezTo>
                        <a:pt x="498" y="26"/>
                        <a:pt x="447" y="7"/>
                        <a:pt x="407" y="1"/>
                      </a:cubicBezTo>
                      <a:cubicBezTo>
                        <a:pt x="401" y="0"/>
                        <a:pt x="395" y="2"/>
                        <a:pt x="391" y="7"/>
                      </a:cubicBezTo>
                      <a:cubicBezTo>
                        <a:pt x="351" y="63"/>
                        <a:pt x="351" y="63"/>
                        <a:pt x="351" y="63"/>
                      </a:cubicBezTo>
                      <a:cubicBezTo>
                        <a:pt x="307" y="3"/>
                        <a:pt x="307" y="3"/>
                        <a:pt x="307" y="3"/>
                      </a:cubicBezTo>
                      <a:cubicBezTo>
                        <a:pt x="338" y="107"/>
                        <a:pt x="338" y="107"/>
                        <a:pt x="338" y="107"/>
                      </a:cubicBezTo>
                      <a:cubicBezTo>
                        <a:pt x="338" y="110"/>
                        <a:pt x="338" y="112"/>
                        <a:pt x="338" y="115"/>
                      </a:cubicBezTo>
                      <a:cubicBezTo>
                        <a:pt x="306" y="262"/>
                        <a:pt x="306" y="262"/>
                        <a:pt x="306" y="262"/>
                      </a:cubicBezTo>
                      <a:cubicBezTo>
                        <a:pt x="306" y="263"/>
                        <a:pt x="306" y="263"/>
                        <a:pt x="306" y="264"/>
                      </a:cubicBezTo>
                      <a:cubicBezTo>
                        <a:pt x="306" y="265"/>
                        <a:pt x="306" y="265"/>
                        <a:pt x="306" y="265"/>
                      </a:cubicBezTo>
                      <a:cubicBezTo>
                        <a:pt x="306" y="264"/>
                        <a:pt x="306" y="264"/>
                        <a:pt x="306" y="264"/>
                      </a:cubicBezTo>
                      <a:cubicBezTo>
                        <a:pt x="306" y="263"/>
                        <a:pt x="306" y="263"/>
                        <a:pt x="306" y="263"/>
                      </a:cubicBezTo>
                      <a:cubicBezTo>
                        <a:pt x="271" y="115"/>
                        <a:pt x="271" y="115"/>
                        <a:pt x="271" y="115"/>
                      </a:cubicBezTo>
                      <a:cubicBezTo>
                        <a:pt x="271" y="112"/>
                        <a:pt x="271" y="109"/>
                        <a:pt x="272" y="107"/>
                      </a:cubicBezTo>
                      <a:cubicBezTo>
                        <a:pt x="305" y="1"/>
                        <a:pt x="305" y="1"/>
                        <a:pt x="305" y="1"/>
                      </a:cubicBezTo>
                      <a:cubicBezTo>
                        <a:pt x="259" y="65"/>
                        <a:pt x="259" y="65"/>
                        <a:pt x="259" y="65"/>
                      </a:cubicBezTo>
                      <a:cubicBezTo>
                        <a:pt x="219" y="11"/>
                        <a:pt x="219" y="11"/>
                        <a:pt x="219" y="11"/>
                      </a:cubicBezTo>
                      <a:cubicBezTo>
                        <a:pt x="215" y="6"/>
                        <a:pt x="208" y="3"/>
                        <a:pt x="202" y="5"/>
                      </a:cubicBezTo>
                      <a:cubicBezTo>
                        <a:pt x="170" y="13"/>
                        <a:pt x="128" y="32"/>
                        <a:pt x="98" y="74"/>
                      </a:cubicBezTo>
                      <a:cubicBezTo>
                        <a:pt x="97" y="76"/>
                        <a:pt x="96" y="77"/>
                        <a:pt x="95" y="78"/>
                      </a:cubicBezTo>
                      <a:cubicBezTo>
                        <a:pt x="95" y="79"/>
                        <a:pt x="94" y="80"/>
                        <a:pt x="93" y="80"/>
                      </a:cubicBezTo>
                      <a:cubicBezTo>
                        <a:pt x="91" y="84"/>
                        <a:pt x="89" y="87"/>
                        <a:pt x="87" y="91"/>
                      </a:cubicBezTo>
                      <a:cubicBezTo>
                        <a:pt x="87" y="91"/>
                        <a:pt x="88" y="91"/>
                        <a:pt x="88" y="91"/>
                      </a:cubicBezTo>
                      <a:cubicBezTo>
                        <a:pt x="84" y="99"/>
                        <a:pt x="79" y="109"/>
                        <a:pt x="75" y="119"/>
                      </a:cubicBezTo>
                      <a:cubicBezTo>
                        <a:pt x="75" y="118"/>
                        <a:pt x="74" y="118"/>
                        <a:pt x="74" y="118"/>
                      </a:cubicBezTo>
                      <a:cubicBezTo>
                        <a:pt x="35" y="210"/>
                        <a:pt x="0" y="394"/>
                        <a:pt x="0" y="411"/>
                      </a:cubicBezTo>
                      <a:cubicBezTo>
                        <a:pt x="2" y="411"/>
                        <a:pt x="2" y="411"/>
                        <a:pt x="2" y="411"/>
                      </a:cubicBezTo>
                      <a:cubicBezTo>
                        <a:pt x="2" y="429"/>
                        <a:pt x="9" y="466"/>
                        <a:pt x="66" y="465"/>
                      </a:cubicBezTo>
                      <a:cubicBezTo>
                        <a:pt x="556" y="465"/>
                        <a:pt x="556" y="465"/>
                        <a:pt x="556" y="465"/>
                      </a:cubicBezTo>
                      <a:cubicBezTo>
                        <a:pt x="556" y="465"/>
                        <a:pt x="607" y="466"/>
                        <a:pt x="623" y="4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2" name="椭圆 31"/>
                <p:cNvSpPr>
                  <a:spLocks/>
                </p:cNvSpPr>
                <p:nvPr/>
              </p:nvSpPr>
              <p:spPr bwMode="auto">
                <a:xfrm>
                  <a:off x="6737992" y="3781703"/>
                  <a:ext cx="235163" cy="23384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3" name="任意多边形 25"/>
                <p:cNvSpPr>
                  <a:spLocks/>
                </p:cNvSpPr>
                <p:nvPr/>
              </p:nvSpPr>
              <p:spPr bwMode="auto">
                <a:xfrm>
                  <a:off x="6922124" y="4128397"/>
                  <a:ext cx="125999" cy="119686"/>
                </a:xfrm>
                <a:custGeom>
                  <a:avLst/>
                  <a:gdLst>
                    <a:gd name="T0" fmla="*/ 107 w 230"/>
                    <a:gd name="T1" fmla="*/ 5 h 219"/>
                    <a:gd name="T2" fmla="*/ 115 w 230"/>
                    <a:gd name="T3" fmla="*/ 0 h 219"/>
                    <a:gd name="T4" fmla="*/ 123 w 230"/>
                    <a:gd name="T5" fmla="*/ 5 h 219"/>
                    <a:gd name="T6" fmla="*/ 154 w 230"/>
                    <a:gd name="T7" fmla="*/ 67 h 219"/>
                    <a:gd name="T8" fmla="*/ 222 w 230"/>
                    <a:gd name="T9" fmla="*/ 77 h 219"/>
                    <a:gd name="T10" fmla="*/ 229 w 230"/>
                    <a:gd name="T11" fmla="*/ 83 h 219"/>
                    <a:gd name="T12" fmla="*/ 227 w 230"/>
                    <a:gd name="T13" fmla="*/ 92 h 219"/>
                    <a:gd name="T14" fmla="*/ 178 w 230"/>
                    <a:gd name="T15" fmla="*/ 140 h 219"/>
                    <a:gd name="T16" fmla="*/ 189 w 230"/>
                    <a:gd name="T17" fmla="*/ 208 h 219"/>
                    <a:gd name="T18" fmla="*/ 186 w 230"/>
                    <a:gd name="T19" fmla="*/ 217 h 219"/>
                    <a:gd name="T20" fmla="*/ 176 w 230"/>
                    <a:gd name="T21" fmla="*/ 218 h 219"/>
                    <a:gd name="T22" fmla="*/ 115 w 230"/>
                    <a:gd name="T23" fmla="*/ 186 h 219"/>
                    <a:gd name="T24" fmla="*/ 54 w 230"/>
                    <a:gd name="T25" fmla="*/ 218 h 219"/>
                    <a:gd name="T26" fmla="*/ 44 w 230"/>
                    <a:gd name="T27" fmla="*/ 217 h 219"/>
                    <a:gd name="T28" fmla="*/ 41 w 230"/>
                    <a:gd name="T29" fmla="*/ 208 h 219"/>
                    <a:gd name="T30" fmla="*/ 52 w 230"/>
                    <a:gd name="T31" fmla="*/ 140 h 219"/>
                    <a:gd name="T32" fmla="*/ 3 w 230"/>
                    <a:gd name="T33" fmla="*/ 92 h 219"/>
                    <a:gd name="T34" fmla="*/ 1 w 230"/>
                    <a:gd name="T35" fmla="*/ 83 h 219"/>
                    <a:gd name="T36" fmla="*/ 8 w 230"/>
                    <a:gd name="T37" fmla="*/ 77 h 219"/>
                    <a:gd name="T38" fmla="*/ 76 w 230"/>
                    <a:gd name="T39" fmla="*/ 67 h 219"/>
                    <a:gd name="T40" fmla="*/ 107 w 230"/>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19">
                      <a:moveTo>
                        <a:pt x="107" y="5"/>
                      </a:moveTo>
                      <a:cubicBezTo>
                        <a:pt x="108" y="2"/>
                        <a:pt x="112" y="0"/>
                        <a:pt x="115" y="0"/>
                      </a:cubicBezTo>
                      <a:cubicBezTo>
                        <a:pt x="119" y="0"/>
                        <a:pt x="122" y="2"/>
                        <a:pt x="123" y="5"/>
                      </a:cubicBezTo>
                      <a:cubicBezTo>
                        <a:pt x="154" y="67"/>
                        <a:pt x="154" y="67"/>
                        <a:pt x="154" y="67"/>
                      </a:cubicBezTo>
                      <a:cubicBezTo>
                        <a:pt x="222" y="77"/>
                        <a:pt x="222" y="77"/>
                        <a:pt x="222" y="77"/>
                      </a:cubicBezTo>
                      <a:cubicBezTo>
                        <a:pt x="225" y="77"/>
                        <a:pt x="228" y="80"/>
                        <a:pt x="229" y="83"/>
                      </a:cubicBezTo>
                      <a:cubicBezTo>
                        <a:pt x="230" y="86"/>
                        <a:pt x="229" y="90"/>
                        <a:pt x="227" y="92"/>
                      </a:cubicBezTo>
                      <a:cubicBezTo>
                        <a:pt x="178" y="140"/>
                        <a:pt x="178" y="140"/>
                        <a:pt x="178" y="140"/>
                      </a:cubicBezTo>
                      <a:cubicBezTo>
                        <a:pt x="189" y="208"/>
                        <a:pt x="189" y="208"/>
                        <a:pt x="189" y="208"/>
                      </a:cubicBezTo>
                      <a:cubicBezTo>
                        <a:pt x="190" y="211"/>
                        <a:pt x="188" y="215"/>
                        <a:pt x="186" y="217"/>
                      </a:cubicBezTo>
                      <a:cubicBezTo>
                        <a:pt x="183" y="219"/>
                        <a:pt x="179" y="219"/>
                        <a:pt x="176" y="218"/>
                      </a:cubicBezTo>
                      <a:cubicBezTo>
                        <a:pt x="115" y="186"/>
                        <a:pt x="115" y="186"/>
                        <a:pt x="115" y="186"/>
                      </a:cubicBezTo>
                      <a:cubicBezTo>
                        <a:pt x="54" y="218"/>
                        <a:pt x="54" y="218"/>
                        <a:pt x="54" y="218"/>
                      </a:cubicBezTo>
                      <a:cubicBezTo>
                        <a:pt x="51" y="219"/>
                        <a:pt x="47" y="219"/>
                        <a:pt x="44" y="217"/>
                      </a:cubicBezTo>
                      <a:cubicBezTo>
                        <a:pt x="42" y="215"/>
                        <a:pt x="40" y="212"/>
                        <a:pt x="41" y="208"/>
                      </a:cubicBezTo>
                      <a:cubicBezTo>
                        <a:pt x="52" y="140"/>
                        <a:pt x="52" y="140"/>
                        <a:pt x="52" y="140"/>
                      </a:cubicBezTo>
                      <a:cubicBezTo>
                        <a:pt x="3" y="92"/>
                        <a:pt x="3" y="92"/>
                        <a:pt x="3" y="92"/>
                      </a:cubicBezTo>
                      <a:cubicBezTo>
                        <a:pt x="1" y="90"/>
                        <a:pt x="0" y="86"/>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4" name="任意多边形 26"/>
                <p:cNvSpPr>
                  <a:spLocks/>
                </p:cNvSpPr>
                <p:nvPr/>
              </p:nvSpPr>
              <p:spPr bwMode="auto">
                <a:xfrm>
                  <a:off x="7071008" y="4128397"/>
                  <a:ext cx="126525" cy="119686"/>
                </a:xfrm>
                <a:custGeom>
                  <a:avLst/>
                  <a:gdLst>
                    <a:gd name="T0" fmla="*/ 107 w 231"/>
                    <a:gd name="T1" fmla="*/ 5 h 219"/>
                    <a:gd name="T2" fmla="*/ 116 w 231"/>
                    <a:gd name="T3" fmla="*/ 0 h 219"/>
                    <a:gd name="T4" fmla="*/ 124 w 231"/>
                    <a:gd name="T5" fmla="*/ 5 h 219"/>
                    <a:gd name="T6" fmla="*/ 154 w 231"/>
                    <a:gd name="T7" fmla="*/ 67 h 219"/>
                    <a:gd name="T8" fmla="*/ 222 w 231"/>
                    <a:gd name="T9" fmla="*/ 77 h 219"/>
                    <a:gd name="T10" fmla="*/ 230 w 231"/>
                    <a:gd name="T11" fmla="*/ 83 h 219"/>
                    <a:gd name="T12" fmla="*/ 227 w 231"/>
                    <a:gd name="T13" fmla="*/ 92 h 219"/>
                    <a:gd name="T14" fmla="*/ 178 w 231"/>
                    <a:gd name="T15" fmla="*/ 140 h 219"/>
                    <a:gd name="T16" fmla="*/ 190 w 231"/>
                    <a:gd name="T17" fmla="*/ 208 h 219"/>
                    <a:gd name="T18" fmla="*/ 186 w 231"/>
                    <a:gd name="T19" fmla="*/ 217 h 219"/>
                    <a:gd name="T20" fmla="*/ 176 w 231"/>
                    <a:gd name="T21" fmla="*/ 218 h 219"/>
                    <a:gd name="T22" fmla="*/ 116 w 231"/>
                    <a:gd name="T23" fmla="*/ 186 h 219"/>
                    <a:gd name="T24" fmla="*/ 55 w 231"/>
                    <a:gd name="T25" fmla="*/ 218 h 219"/>
                    <a:gd name="T26" fmla="*/ 45 w 231"/>
                    <a:gd name="T27" fmla="*/ 217 h 219"/>
                    <a:gd name="T28" fmla="*/ 41 w 231"/>
                    <a:gd name="T29" fmla="*/ 208 h 219"/>
                    <a:gd name="T30" fmla="*/ 53 w 231"/>
                    <a:gd name="T31" fmla="*/ 140 h 219"/>
                    <a:gd name="T32" fmla="*/ 4 w 231"/>
                    <a:gd name="T33" fmla="*/ 92 h 219"/>
                    <a:gd name="T34" fmla="*/ 1 w 231"/>
                    <a:gd name="T35" fmla="*/ 83 h 219"/>
                    <a:gd name="T36" fmla="*/ 9 w 231"/>
                    <a:gd name="T37" fmla="*/ 77 h 219"/>
                    <a:gd name="T38" fmla="*/ 77 w 231"/>
                    <a:gd name="T39" fmla="*/ 67 h 219"/>
                    <a:gd name="T40" fmla="*/ 107 w 231"/>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219">
                      <a:moveTo>
                        <a:pt x="107" y="5"/>
                      </a:moveTo>
                      <a:cubicBezTo>
                        <a:pt x="109" y="2"/>
                        <a:pt x="112" y="0"/>
                        <a:pt x="116" y="0"/>
                      </a:cubicBezTo>
                      <a:cubicBezTo>
                        <a:pt x="119" y="0"/>
                        <a:pt x="122" y="2"/>
                        <a:pt x="124" y="5"/>
                      </a:cubicBezTo>
                      <a:cubicBezTo>
                        <a:pt x="154" y="67"/>
                        <a:pt x="154" y="67"/>
                        <a:pt x="154" y="67"/>
                      </a:cubicBezTo>
                      <a:cubicBezTo>
                        <a:pt x="222" y="77"/>
                        <a:pt x="222" y="77"/>
                        <a:pt x="222" y="77"/>
                      </a:cubicBezTo>
                      <a:cubicBezTo>
                        <a:pt x="226" y="77"/>
                        <a:pt x="229" y="79"/>
                        <a:pt x="230" y="83"/>
                      </a:cubicBezTo>
                      <a:cubicBezTo>
                        <a:pt x="231" y="86"/>
                        <a:pt x="230" y="90"/>
                        <a:pt x="227" y="92"/>
                      </a:cubicBezTo>
                      <a:cubicBezTo>
                        <a:pt x="178" y="140"/>
                        <a:pt x="178" y="140"/>
                        <a:pt x="178" y="140"/>
                      </a:cubicBezTo>
                      <a:cubicBezTo>
                        <a:pt x="190" y="208"/>
                        <a:pt x="190" y="208"/>
                        <a:pt x="190" y="208"/>
                      </a:cubicBezTo>
                      <a:cubicBezTo>
                        <a:pt x="190" y="211"/>
                        <a:pt x="189" y="215"/>
                        <a:pt x="186" y="217"/>
                      </a:cubicBezTo>
                      <a:cubicBezTo>
                        <a:pt x="183" y="219"/>
                        <a:pt x="180" y="219"/>
                        <a:pt x="176" y="218"/>
                      </a:cubicBezTo>
                      <a:cubicBezTo>
                        <a:pt x="116" y="186"/>
                        <a:pt x="116" y="186"/>
                        <a:pt x="116" y="186"/>
                      </a:cubicBezTo>
                      <a:cubicBezTo>
                        <a:pt x="55" y="218"/>
                        <a:pt x="55" y="218"/>
                        <a:pt x="55" y="218"/>
                      </a:cubicBezTo>
                      <a:cubicBezTo>
                        <a:pt x="52" y="219"/>
                        <a:pt x="48" y="219"/>
                        <a:pt x="45" y="217"/>
                      </a:cubicBezTo>
                      <a:cubicBezTo>
                        <a:pt x="42" y="215"/>
                        <a:pt x="41" y="211"/>
                        <a:pt x="41" y="208"/>
                      </a:cubicBezTo>
                      <a:cubicBezTo>
                        <a:pt x="53" y="140"/>
                        <a:pt x="53" y="140"/>
                        <a:pt x="53" y="140"/>
                      </a:cubicBezTo>
                      <a:cubicBezTo>
                        <a:pt x="4" y="92"/>
                        <a:pt x="4" y="92"/>
                        <a:pt x="4" y="92"/>
                      </a:cubicBezTo>
                      <a:cubicBezTo>
                        <a:pt x="1" y="90"/>
                        <a:pt x="0" y="86"/>
                        <a:pt x="1" y="83"/>
                      </a:cubicBezTo>
                      <a:cubicBezTo>
                        <a:pt x="2" y="79"/>
                        <a:pt x="5" y="77"/>
                        <a:pt x="9" y="77"/>
                      </a:cubicBezTo>
                      <a:cubicBezTo>
                        <a:pt x="77" y="67"/>
                        <a:pt x="77" y="67"/>
                        <a:pt x="77"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5" name="任意多边形 27"/>
                <p:cNvSpPr>
                  <a:spLocks/>
                </p:cNvSpPr>
                <p:nvPr/>
              </p:nvSpPr>
              <p:spPr bwMode="auto">
                <a:xfrm>
                  <a:off x="6992620" y="4000294"/>
                  <a:ext cx="125999" cy="120212"/>
                </a:xfrm>
                <a:custGeom>
                  <a:avLst/>
                  <a:gdLst>
                    <a:gd name="T0" fmla="*/ 107 w 230"/>
                    <a:gd name="T1" fmla="*/ 5 h 220"/>
                    <a:gd name="T2" fmla="*/ 115 w 230"/>
                    <a:gd name="T3" fmla="*/ 0 h 220"/>
                    <a:gd name="T4" fmla="*/ 123 w 230"/>
                    <a:gd name="T5" fmla="*/ 6 h 220"/>
                    <a:gd name="T6" fmla="*/ 154 w 230"/>
                    <a:gd name="T7" fmla="*/ 67 h 220"/>
                    <a:gd name="T8" fmla="*/ 222 w 230"/>
                    <a:gd name="T9" fmla="*/ 77 h 220"/>
                    <a:gd name="T10" fmla="*/ 229 w 230"/>
                    <a:gd name="T11" fmla="*/ 83 h 220"/>
                    <a:gd name="T12" fmla="*/ 227 w 230"/>
                    <a:gd name="T13" fmla="*/ 93 h 220"/>
                    <a:gd name="T14" fmla="*/ 178 w 230"/>
                    <a:gd name="T15" fmla="*/ 141 h 220"/>
                    <a:gd name="T16" fmla="*/ 189 w 230"/>
                    <a:gd name="T17" fmla="*/ 208 h 220"/>
                    <a:gd name="T18" fmla="*/ 186 w 230"/>
                    <a:gd name="T19" fmla="*/ 217 h 220"/>
                    <a:gd name="T20" fmla="*/ 176 w 230"/>
                    <a:gd name="T21" fmla="*/ 218 h 220"/>
                    <a:gd name="T22" fmla="*/ 115 w 230"/>
                    <a:gd name="T23" fmla="*/ 186 h 220"/>
                    <a:gd name="T24" fmla="*/ 54 w 230"/>
                    <a:gd name="T25" fmla="*/ 218 h 220"/>
                    <a:gd name="T26" fmla="*/ 45 w 230"/>
                    <a:gd name="T27" fmla="*/ 217 h 220"/>
                    <a:gd name="T28" fmla="*/ 41 w 230"/>
                    <a:gd name="T29" fmla="*/ 208 h 220"/>
                    <a:gd name="T30" fmla="*/ 52 w 230"/>
                    <a:gd name="T31" fmla="*/ 141 h 220"/>
                    <a:gd name="T32" fmla="*/ 3 w 230"/>
                    <a:gd name="T33" fmla="*/ 93 h 220"/>
                    <a:gd name="T34" fmla="*/ 1 w 230"/>
                    <a:gd name="T35" fmla="*/ 83 h 220"/>
                    <a:gd name="T36" fmla="*/ 8 w 230"/>
                    <a:gd name="T37" fmla="*/ 77 h 220"/>
                    <a:gd name="T38" fmla="*/ 76 w 230"/>
                    <a:gd name="T39" fmla="*/ 67 h 220"/>
                    <a:gd name="T40" fmla="*/ 107 w 230"/>
                    <a:gd name="T41"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20">
                      <a:moveTo>
                        <a:pt x="107" y="5"/>
                      </a:moveTo>
                      <a:cubicBezTo>
                        <a:pt x="108" y="2"/>
                        <a:pt x="112" y="0"/>
                        <a:pt x="115" y="0"/>
                      </a:cubicBezTo>
                      <a:cubicBezTo>
                        <a:pt x="119" y="0"/>
                        <a:pt x="122" y="2"/>
                        <a:pt x="123" y="6"/>
                      </a:cubicBezTo>
                      <a:cubicBezTo>
                        <a:pt x="154" y="67"/>
                        <a:pt x="154" y="67"/>
                        <a:pt x="154" y="67"/>
                      </a:cubicBezTo>
                      <a:cubicBezTo>
                        <a:pt x="222" y="77"/>
                        <a:pt x="222" y="77"/>
                        <a:pt x="222" y="77"/>
                      </a:cubicBezTo>
                      <a:cubicBezTo>
                        <a:pt x="225" y="77"/>
                        <a:pt x="228" y="80"/>
                        <a:pt x="229" y="83"/>
                      </a:cubicBezTo>
                      <a:cubicBezTo>
                        <a:pt x="230" y="87"/>
                        <a:pt x="229" y="90"/>
                        <a:pt x="227" y="93"/>
                      </a:cubicBezTo>
                      <a:cubicBezTo>
                        <a:pt x="178" y="141"/>
                        <a:pt x="178" y="141"/>
                        <a:pt x="178" y="141"/>
                      </a:cubicBezTo>
                      <a:cubicBezTo>
                        <a:pt x="189" y="208"/>
                        <a:pt x="189" y="208"/>
                        <a:pt x="189" y="208"/>
                      </a:cubicBezTo>
                      <a:cubicBezTo>
                        <a:pt x="190" y="212"/>
                        <a:pt x="188" y="215"/>
                        <a:pt x="186" y="217"/>
                      </a:cubicBezTo>
                      <a:cubicBezTo>
                        <a:pt x="183" y="220"/>
                        <a:pt x="179" y="220"/>
                        <a:pt x="176" y="218"/>
                      </a:cubicBezTo>
                      <a:cubicBezTo>
                        <a:pt x="115" y="186"/>
                        <a:pt x="115" y="186"/>
                        <a:pt x="115" y="186"/>
                      </a:cubicBezTo>
                      <a:cubicBezTo>
                        <a:pt x="54" y="218"/>
                        <a:pt x="54" y="218"/>
                        <a:pt x="54" y="218"/>
                      </a:cubicBezTo>
                      <a:cubicBezTo>
                        <a:pt x="51" y="220"/>
                        <a:pt x="47" y="220"/>
                        <a:pt x="45" y="217"/>
                      </a:cubicBezTo>
                      <a:cubicBezTo>
                        <a:pt x="42" y="215"/>
                        <a:pt x="40" y="212"/>
                        <a:pt x="41" y="208"/>
                      </a:cubicBezTo>
                      <a:cubicBezTo>
                        <a:pt x="52" y="141"/>
                        <a:pt x="52" y="141"/>
                        <a:pt x="52" y="141"/>
                      </a:cubicBezTo>
                      <a:cubicBezTo>
                        <a:pt x="3" y="93"/>
                        <a:pt x="3" y="93"/>
                        <a:pt x="3" y="93"/>
                      </a:cubicBezTo>
                      <a:cubicBezTo>
                        <a:pt x="1" y="90"/>
                        <a:pt x="0" y="87"/>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9" name="组合 8"/>
            <p:cNvGrpSpPr/>
            <p:nvPr/>
          </p:nvGrpSpPr>
          <p:grpSpPr>
            <a:xfrm>
              <a:off x="3207395" y="2797396"/>
              <a:ext cx="818941" cy="820170"/>
              <a:chOff x="4276526" y="3641454"/>
              <a:chExt cx="1091921" cy="1093560"/>
            </a:xfrm>
          </p:grpSpPr>
          <p:sp>
            <p:nvSpPr>
              <p:cNvPr id="27" name="椭圆 26"/>
              <p:cNvSpPr/>
              <p:nvPr/>
            </p:nvSpPr>
            <p:spPr>
              <a:xfrm flipV="1">
                <a:off x="427652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任意多边形 30"/>
              <p:cNvSpPr>
                <a:spLocks/>
              </p:cNvSpPr>
              <p:nvPr/>
            </p:nvSpPr>
            <p:spPr bwMode="auto">
              <a:xfrm>
                <a:off x="4549927" y="3922850"/>
                <a:ext cx="545119" cy="545119"/>
              </a:xfrm>
              <a:custGeom>
                <a:avLst/>
                <a:gdLst>
                  <a:gd name="T0" fmla="*/ 1083 w 1083"/>
                  <a:gd name="T1" fmla="*/ 542 h 1084"/>
                  <a:gd name="T2" fmla="*/ 158 w 1083"/>
                  <a:gd name="T3" fmla="*/ 926 h 1084"/>
                  <a:gd name="T4" fmla="*/ 542 w 1083"/>
                  <a:gd name="T5" fmla="*/ 0 h 1084"/>
                  <a:gd name="T6" fmla="*/ 517 w 1083"/>
                  <a:gd name="T7" fmla="*/ 1000 h 1084"/>
                  <a:gd name="T8" fmla="*/ 357 w 1083"/>
                  <a:gd name="T9" fmla="*/ 861 h 1084"/>
                  <a:gd name="T10" fmla="*/ 517 w 1083"/>
                  <a:gd name="T11" fmla="*/ 1000 h 1084"/>
                  <a:gd name="T12" fmla="*/ 866 w 1083"/>
                  <a:gd name="T13" fmla="*/ 218 h 1084"/>
                  <a:gd name="T14" fmla="*/ 842 w 1083"/>
                  <a:gd name="T15" fmla="*/ 517 h 1084"/>
                  <a:gd name="T16" fmla="*/ 866 w 1083"/>
                  <a:gd name="T17" fmla="*/ 218 h 1084"/>
                  <a:gd name="T18" fmla="*/ 722 w 1083"/>
                  <a:gd name="T19" fmla="*/ 120 h 1084"/>
                  <a:gd name="T20" fmla="*/ 815 w 1083"/>
                  <a:gd name="T21" fmla="*/ 174 h 1084"/>
                  <a:gd name="T22" fmla="*/ 617 w 1083"/>
                  <a:gd name="T23" fmla="*/ 90 h 1084"/>
                  <a:gd name="T24" fmla="*/ 707 w 1083"/>
                  <a:gd name="T25" fmla="*/ 231 h 1084"/>
                  <a:gd name="T26" fmla="*/ 617 w 1083"/>
                  <a:gd name="T27" fmla="*/ 90 h 1084"/>
                  <a:gd name="T28" fmla="*/ 517 w 1083"/>
                  <a:gd name="T29" fmla="*/ 84 h 1084"/>
                  <a:gd name="T30" fmla="*/ 357 w 1083"/>
                  <a:gd name="T31" fmla="*/ 224 h 1084"/>
                  <a:gd name="T32" fmla="*/ 517 w 1083"/>
                  <a:gd name="T33" fmla="*/ 84 h 1084"/>
                  <a:gd name="T34" fmla="*/ 362 w 1083"/>
                  <a:gd name="T35" fmla="*/ 120 h 1084"/>
                  <a:gd name="T36" fmla="*/ 325 w 1083"/>
                  <a:gd name="T37" fmla="*/ 177 h 1084"/>
                  <a:gd name="T38" fmla="*/ 229 w 1083"/>
                  <a:gd name="T39" fmla="*/ 207 h 1084"/>
                  <a:gd name="T40" fmla="*/ 84 w 1083"/>
                  <a:gd name="T41" fmla="*/ 517 h 1084"/>
                  <a:gd name="T42" fmla="*/ 229 w 1083"/>
                  <a:gd name="T43" fmla="*/ 207 h 1084"/>
                  <a:gd name="T44" fmla="*/ 84 w 1083"/>
                  <a:gd name="T45" fmla="*/ 567 h 1084"/>
                  <a:gd name="T46" fmla="*/ 292 w 1083"/>
                  <a:gd name="T47" fmla="*/ 837 h 1084"/>
                  <a:gd name="T48" fmla="*/ 84 w 1083"/>
                  <a:gd name="T49" fmla="*/ 567 h 1084"/>
                  <a:gd name="T50" fmla="*/ 362 w 1083"/>
                  <a:gd name="T51" fmla="*/ 964 h 1084"/>
                  <a:gd name="T52" fmla="*/ 268 w 1083"/>
                  <a:gd name="T53" fmla="*/ 911 h 1084"/>
                  <a:gd name="T54" fmla="*/ 567 w 1083"/>
                  <a:gd name="T55" fmla="*/ 1000 h 1084"/>
                  <a:gd name="T56" fmla="*/ 726 w 1083"/>
                  <a:gd name="T57" fmla="*/ 861 h 1084"/>
                  <a:gd name="T58" fmla="*/ 566 w 1083"/>
                  <a:gd name="T59" fmla="*/ 1000 h 1084"/>
                  <a:gd name="T60" fmla="*/ 722 w 1083"/>
                  <a:gd name="T61" fmla="*/ 964 h 1084"/>
                  <a:gd name="T62" fmla="*/ 758 w 1083"/>
                  <a:gd name="T63" fmla="*/ 908 h 1084"/>
                  <a:gd name="T64" fmla="*/ 855 w 1083"/>
                  <a:gd name="T65" fmla="*/ 878 h 1084"/>
                  <a:gd name="T66" fmla="*/ 1000 w 1083"/>
                  <a:gd name="T67" fmla="*/ 567 h 1084"/>
                  <a:gd name="T68" fmla="*/ 855 w 1083"/>
                  <a:gd name="T69" fmla="*/ 878 h 1084"/>
                  <a:gd name="T70" fmla="*/ 746 w 1083"/>
                  <a:gd name="T71" fmla="*/ 269 h 1084"/>
                  <a:gd name="T72" fmla="*/ 567 w 1083"/>
                  <a:gd name="T73" fmla="*/ 517 h 1084"/>
                  <a:gd name="T74" fmla="*/ 746 w 1083"/>
                  <a:gd name="T75" fmla="*/ 269 h 1084"/>
                  <a:gd name="T76" fmla="*/ 358 w 1083"/>
                  <a:gd name="T77" fmla="*/ 278 h 1084"/>
                  <a:gd name="T78" fmla="*/ 517 w 1083"/>
                  <a:gd name="T79" fmla="*/ 517 h 1084"/>
                  <a:gd name="T80" fmla="*/ 517 w 1083"/>
                  <a:gd name="T81" fmla="*/ 775 h 1084"/>
                  <a:gd name="T82" fmla="*/ 292 w 1083"/>
                  <a:gd name="T83" fmla="*/ 567 h 1084"/>
                  <a:gd name="T84" fmla="*/ 517 w 1083"/>
                  <a:gd name="T85" fmla="*/ 775 h 1084"/>
                  <a:gd name="T86" fmla="*/ 567 w 1083"/>
                  <a:gd name="T87" fmla="*/ 775 h 1084"/>
                  <a:gd name="T88" fmla="*/ 792 w 1083"/>
                  <a:gd name="T89" fmla="*/ 567 h 1084"/>
                  <a:gd name="T90" fmla="*/ 567 w 1083"/>
                  <a:gd name="T91" fmla="*/ 775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3" h="1084">
                    <a:moveTo>
                      <a:pt x="542" y="0"/>
                    </a:moveTo>
                    <a:cubicBezTo>
                      <a:pt x="691" y="0"/>
                      <a:pt x="827" y="61"/>
                      <a:pt x="925" y="159"/>
                    </a:cubicBezTo>
                    <a:cubicBezTo>
                      <a:pt x="1023" y="258"/>
                      <a:pt x="1083" y="393"/>
                      <a:pt x="1083" y="542"/>
                    </a:cubicBezTo>
                    <a:cubicBezTo>
                      <a:pt x="1083" y="692"/>
                      <a:pt x="1023" y="827"/>
                      <a:pt x="925" y="926"/>
                    </a:cubicBezTo>
                    <a:cubicBezTo>
                      <a:pt x="827" y="1024"/>
                      <a:pt x="691" y="1084"/>
                      <a:pt x="542" y="1084"/>
                    </a:cubicBezTo>
                    <a:cubicBezTo>
                      <a:pt x="392" y="1084"/>
                      <a:pt x="257" y="1024"/>
                      <a:pt x="158" y="926"/>
                    </a:cubicBezTo>
                    <a:cubicBezTo>
                      <a:pt x="60" y="827"/>
                      <a:pt x="0" y="692"/>
                      <a:pt x="0" y="542"/>
                    </a:cubicBezTo>
                    <a:cubicBezTo>
                      <a:pt x="0" y="393"/>
                      <a:pt x="60" y="258"/>
                      <a:pt x="158" y="159"/>
                    </a:cubicBezTo>
                    <a:cubicBezTo>
                      <a:pt x="257" y="61"/>
                      <a:pt x="392" y="0"/>
                      <a:pt x="542" y="0"/>
                    </a:cubicBezTo>
                    <a:cubicBezTo>
                      <a:pt x="542" y="0"/>
                      <a:pt x="542" y="0"/>
                      <a:pt x="542" y="0"/>
                    </a:cubicBezTo>
                    <a:close/>
                    <a:moveTo>
                      <a:pt x="517" y="1000"/>
                    </a:moveTo>
                    <a:cubicBezTo>
                      <a:pt x="517" y="1000"/>
                      <a:pt x="517" y="1000"/>
                      <a:pt x="517" y="1000"/>
                    </a:cubicBezTo>
                    <a:cubicBezTo>
                      <a:pt x="517" y="825"/>
                      <a:pt x="517" y="825"/>
                      <a:pt x="517" y="825"/>
                    </a:cubicBezTo>
                    <a:cubicBezTo>
                      <a:pt x="468" y="827"/>
                      <a:pt x="420" y="837"/>
                      <a:pt x="376" y="854"/>
                    </a:cubicBezTo>
                    <a:cubicBezTo>
                      <a:pt x="370" y="856"/>
                      <a:pt x="363" y="859"/>
                      <a:pt x="357" y="861"/>
                    </a:cubicBezTo>
                    <a:cubicBezTo>
                      <a:pt x="361" y="869"/>
                      <a:pt x="365" y="877"/>
                      <a:pt x="369" y="884"/>
                    </a:cubicBezTo>
                    <a:cubicBezTo>
                      <a:pt x="396" y="934"/>
                      <a:pt x="430" y="972"/>
                      <a:pt x="466" y="995"/>
                    </a:cubicBezTo>
                    <a:cubicBezTo>
                      <a:pt x="483" y="998"/>
                      <a:pt x="500" y="1000"/>
                      <a:pt x="517" y="1000"/>
                    </a:cubicBezTo>
                    <a:cubicBezTo>
                      <a:pt x="517" y="1000"/>
                      <a:pt x="517" y="1000"/>
                      <a:pt x="517" y="1000"/>
                    </a:cubicBezTo>
                    <a:close/>
                    <a:moveTo>
                      <a:pt x="866" y="218"/>
                    </a:moveTo>
                    <a:cubicBezTo>
                      <a:pt x="866" y="218"/>
                      <a:pt x="866" y="218"/>
                      <a:pt x="866" y="218"/>
                    </a:cubicBezTo>
                    <a:cubicBezTo>
                      <a:pt x="862" y="214"/>
                      <a:pt x="858" y="211"/>
                      <a:pt x="855" y="207"/>
                    </a:cubicBezTo>
                    <a:cubicBezTo>
                      <a:pt x="835" y="223"/>
                      <a:pt x="813" y="236"/>
                      <a:pt x="791" y="248"/>
                    </a:cubicBezTo>
                    <a:cubicBezTo>
                      <a:pt x="820" y="325"/>
                      <a:pt x="839" y="418"/>
                      <a:pt x="842" y="517"/>
                    </a:cubicBezTo>
                    <a:cubicBezTo>
                      <a:pt x="1000" y="517"/>
                      <a:pt x="1000" y="517"/>
                      <a:pt x="1000" y="517"/>
                    </a:cubicBezTo>
                    <a:cubicBezTo>
                      <a:pt x="993" y="401"/>
                      <a:pt x="943" y="296"/>
                      <a:pt x="866" y="218"/>
                    </a:cubicBezTo>
                    <a:cubicBezTo>
                      <a:pt x="866" y="218"/>
                      <a:pt x="866" y="218"/>
                      <a:pt x="866" y="218"/>
                    </a:cubicBezTo>
                    <a:close/>
                    <a:moveTo>
                      <a:pt x="815" y="174"/>
                    </a:moveTo>
                    <a:cubicBezTo>
                      <a:pt x="815" y="174"/>
                      <a:pt x="815" y="174"/>
                      <a:pt x="815" y="174"/>
                    </a:cubicBezTo>
                    <a:cubicBezTo>
                      <a:pt x="787" y="153"/>
                      <a:pt x="755" y="135"/>
                      <a:pt x="722" y="120"/>
                    </a:cubicBezTo>
                    <a:cubicBezTo>
                      <a:pt x="735" y="138"/>
                      <a:pt x="747" y="156"/>
                      <a:pt x="758" y="177"/>
                    </a:cubicBezTo>
                    <a:cubicBezTo>
                      <a:pt x="763" y="185"/>
                      <a:pt x="767" y="193"/>
                      <a:pt x="771" y="202"/>
                    </a:cubicBezTo>
                    <a:cubicBezTo>
                      <a:pt x="787" y="194"/>
                      <a:pt x="801" y="184"/>
                      <a:pt x="815" y="174"/>
                    </a:cubicBezTo>
                    <a:cubicBezTo>
                      <a:pt x="815" y="174"/>
                      <a:pt x="815" y="174"/>
                      <a:pt x="815" y="174"/>
                    </a:cubicBezTo>
                    <a:close/>
                    <a:moveTo>
                      <a:pt x="617" y="90"/>
                    </a:moveTo>
                    <a:cubicBezTo>
                      <a:pt x="617" y="90"/>
                      <a:pt x="617" y="90"/>
                      <a:pt x="617" y="90"/>
                    </a:cubicBezTo>
                    <a:cubicBezTo>
                      <a:pt x="601" y="87"/>
                      <a:pt x="584" y="85"/>
                      <a:pt x="567" y="84"/>
                    </a:cubicBezTo>
                    <a:cubicBezTo>
                      <a:pt x="567" y="260"/>
                      <a:pt x="567" y="260"/>
                      <a:pt x="567" y="260"/>
                    </a:cubicBezTo>
                    <a:cubicBezTo>
                      <a:pt x="616" y="258"/>
                      <a:pt x="664" y="247"/>
                      <a:pt x="707" y="231"/>
                    </a:cubicBezTo>
                    <a:cubicBezTo>
                      <a:pt x="714" y="229"/>
                      <a:pt x="720" y="226"/>
                      <a:pt x="726" y="224"/>
                    </a:cubicBezTo>
                    <a:cubicBezTo>
                      <a:pt x="723" y="216"/>
                      <a:pt x="719" y="208"/>
                      <a:pt x="714" y="201"/>
                    </a:cubicBezTo>
                    <a:cubicBezTo>
                      <a:pt x="687" y="151"/>
                      <a:pt x="654" y="112"/>
                      <a:pt x="617" y="90"/>
                    </a:cubicBezTo>
                    <a:cubicBezTo>
                      <a:pt x="617" y="90"/>
                      <a:pt x="617" y="90"/>
                      <a:pt x="617" y="90"/>
                    </a:cubicBezTo>
                    <a:close/>
                    <a:moveTo>
                      <a:pt x="517" y="84"/>
                    </a:moveTo>
                    <a:cubicBezTo>
                      <a:pt x="517" y="84"/>
                      <a:pt x="517" y="84"/>
                      <a:pt x="517" y="84"/>
                    </a:cubicBezTo>
                    <a:cubicBezTo>
                      <a:pt x="500" y="85"/>
                      <a:pt x="483" y="88"/>
                      <a:pt x="466" y="90"/>
                    </a:cubicBezTo>
                    <a:cubicBezTo>
                      <a:pt x="430" y="112"/>
                      <a:pt x="396" y="151"/>
                      <a:pt x="369" y="201"/>
                    </a:cubicBezTo>
                    <a:cubicBezTo>
                      <a:pt x="365" y="208"/>
                      <a:pt x="361" y="216"/>
                      <a:pt x="357" y="224"/>
                    </a:cubicBezTo>
                    <a:cubicBezTo>
                      <a:pt x="363" y="226"/>
                      <a:pt x="370" y="229"/>
                      <a:pt x="376" y="231"/>
                    </a:cubicBezTo>
                    <a:cubicBezTo>
                      <a:pt x="420" y="247"/>
                      <a:pt x="467" y="258"/>
                      <a:pt x="517" y="260"/>
                    </a:cubicBezTo>
                    <a:cubicBezTo>
                      <a:pt x="517" y="84"/>
                      <a:pt x="517" y="84"/>
                      <a:pt x="517" y="84"/>
                    </a:cubicBezTo>
                    <a:cubicBezTo>
                      <a:pt x="517" y="84"/>
                      <a:pt x="517" y="84"/>
                      <a:pt x="517" y="84"/>
                    </a:cubicBezTo>
                    <a:close/>
                    <a:moveTo>
                      <a:pt x="362" y="120"/>
                    </a:moveTo>
                    <a:cubicBezTo>
                      <a:pt x="362" y="120"/>
                      <a:pt x="362" y="120"/>
                      <a:pt x="362" y="120"/>
                    </a:cubicBezTo>
                    <a:cubicBezTo>
                      <a:pt x="328" y="135"/>
                      <a:pt x="297" y="153"/>
                      <a:pt x="268" y="174"/>
                    </a:cubicBezTo>
                    <a:cubicBezTo>
                      <a:pt x="283" y="184"/>
                      <a:pt x="297" y="194"/>
                      <a:pt x="312" y="202"/>
                    </a:cubicBezTo>
                    <a:cubicBezTo>
                      <a:pt x="316" y="193"/>
                      <a:pt x="320" y="185"/>
                      <a:pt x="325" y="177"/>
                    </a:cubicBezTo>
                    <a:cubicBezTo>
                      <a:pt x="336" y="156"/>
                      <a:pt x="349" y="138"/>
                      <a:pt x="362" y="120"/>
                    </a:cubicBezTo>
                    <a:cubicBezTo>
                      <a:pt x="362" y="120"/>
                      <a:pt x="362" y="120"/>
                      <a:pt x="362" y="120"/>
                    </a:cubicBezTo>
                    <a:close/>
                    <a:moveTo>
                      <a:pt x="229" y="207"/>
                    </a:moveTo>
                    <a:cubicBezTo>
                      <a:pt x="229" y="207"/>
                      <a:pt x="229" y="207"/>
                      <a:pt x="229" y="207"/>
                    </a:cubicBezTo>
                    <a:cubicBezTo>
                      <a:pt x="225" y="211"/>
                      <a:pt x="221" y="214"/>
                      <a:pt x="218" y="218"/>
                    </a:cubicBezTo>
                    <a:cubicBezTo>
                      <a:pt x="140" y="296"/>
                      <a:pt x="90" y="401"/>
                      <a:pt x="84" y="517"/>
                    </a:cubicBezTo>
                    <a:cubicBezTo>
                      <a:pt x="242" y="517"/>
                      <a:pt x="242" y="517"/>
                      <a:pt x="242" y="517"/>
                    </a:cubicBezTo>
                    <a:cubicBezTo>
                      <a:pt x="245" y="418"/>
                      <a:pt x="263" y="325"/>
                      <a:pt x="292" y="248"/>
                    </a:cubicBezTo>
                    <a:cubicBezTo>
                      <a:pt x="270" y="236"/>
                      <a:pt x="249" y="223"/>
                      <a:pt x="229" y="207"/>
                    </a:cubicBezTo>
                    <a:cubicBezTo>
                      <a:pt x="229" y="207"/>
                      <a:pt x="229" y="207"/>
                      <a:pt x="229" y="207"/>
                    </a:cubicBezTo>
                    <a:close/>
                    <a:moveTo>
                      <a:pt x="84" y="567"/>
                    </a:moveTo>
                    <a:cubicBezTo>
                      <a:pt x="84" y="567"/>
                      <a:pt x="84" y="567"/>
                      <a:pt x="84" y="567"/>
                    </a:cubicBezTo>
                    <a:cubicBezTo>
                      <a:pt x="90" y="684"/>
                      <a:pt x="140" y="789"/>
                      <a:pt x="218" y="867"/>
                    </a:cubicBezTo>
                    <a:cubicBezTo>
                      <a:pt x="229" y="878"/>
                      <a:pt x="229" y="878"/>
                      <a:pt x="229" y="878"/>
                    </a:cubicBezTo>
                    <a:cubicBezTo>
                      <a:pt x="249" y="863"/>
                      <a:pt x="270" y="849"/>
                      <a:pt x="292" y="837"/>
                    </a:cubicBezTo>
                    <a:cubicBezTo>
                      <a:pt x="263" y="760"/>
                      <a:pt x="245" y="667"/>
                      <a:pt x="242" y="567"/>
                    </a:cubicBezTo>
                    <a:cubicBezTo>
                      <a:pt x="84" y="567"/>
                      <a:pt x="84" y="567"/>
                      <a:pt x="84" y="567"/>
                    </a:cubicBezTo>
                    <a:cubicBezTo>
                      <a:pt x="84" y="567"/>
                      <a:pt x="84" y="567"/>
                      <a:pt x="84" y="567"/>
                    </a:cubicBezTo>
                    <a:close/>
                    <a:moveTo>
                      <a:pt x="268" y="911"/>
                    </a:moveTo>
                    <a:cubicBezTo>
                      <a:pt x="268" y="911"/>
                      <a:pt x="268" y="911"/>
                      <a:pt x="268" y="911"/>
                    </a:cubicBezTo>
                    <a:cubicBezTo>
                      <a:pt x="297" y="932"/>
                      <a:pt x="328" y="950"/>
                      <a:pt x="362" y="964"/>
                    </a:cubicBezTo>
                    <a:cubicBezTo>
                      <a:pt x="349" y="948"/>
                      <a:pt x="336" y="929"/>
                      <a:pt x="325" y="908"/>
                    </a:cubicBezTo>
                    <a:cubicBezTo>
                      <a:pt x="320" y="900"/>
                      <a:pt x="316" y="892"/>
                      <a:pt x="312" y="883"/>
                    </a:cubicBezTo>
                    <a:cubicBezTo>
                      <a:pt x="297" y="891"/>
                      <a:pt x="283" y="900"/>
                      <a:pt x="268" y="911"/>
                    </a:cubicBezTo>
                    <a:cubicBezTo>
                      <a:pt x="268" y="911"/>
                      <a:pt x="268" y="911"/>
                      <a:pt x="268" y="911"/>
                    </a:cubicBezTo>
                    <a:close/>
                    <a:moveTo>
                      <a:pt x="567" y="1000"/>
                    </a:moveTo>
                    <a:cubicBezTo>
                      <a:pt x="567" y="1000"/>
                      <a:pt x="567" y="1000"/>
                      <a:pt x="567" y="1000"/>
                    </a:cubicBezTo>
                    <a:cubicBezTo>
                      <a:pt x="584" y="1000"/>
                      <a:pt x="601" y="998"/>
                      <a:pt x="617" y="995"/>
                    </a:cubicBezTo>
                    <a:cubicBezTo>
                      <a:pt x="654" y="972"/>
                      <a:pt x="687" y="934"/>
                      <a:pt x="714" y="884"/>
                    </a:cubicBezTo>
                    <a:cubicBezTo>
                      <a:pt x="719" y="877"/>
                      <a:pt x="723" y="869"/>
                      <a:pt x="726" y="861"/>
                    </a:cubicBezTo>
                    <a:cubicBezTo>
                      <a:pt x="720" y="859"/>
                      <a:pt x="714" y="856"/>
                      <a:pt x="707" y="854"/>
                    </a:cubicBezTo>
                    <a:cubicBezTo>
                      <a:pt x="664" y="837"/>
                      <a:pt x="616" y="828"/>
                      <a:pt x="566" y="825"/>
                    </a:cubicBezTo>
                    <a:cubicBezTo>
                      <a:pt x="566" y="1000"/>
                      <a:pt x="566" y="1000"/>
                      <a:pt x="566" y="1000"/>
                    </a:cubicBezTo>
                    <a:cubicBezTo>
                      <a:pt x="567" y="1000"/>
                      <a:pt x="567" y="1000"/>
                      <a:pt x="567" y="1000"/>
                    </a:cubicBezTo>
                    <a:close/>
                    <a:moveTo>
                      <a:pt x="722" y="964"/>
                    </a:moveTo>
                    <a:cubicBezTo>
                      <a:pt x="722" y="964"/>
                      <a:pt x="722" y="964"/>
                      <a:pt x="722" y="964"/>
                    </a:cubicBezTo>
                    <a:cubicBezTo>
                      <a:pt x="755" y="950"/>
                      <a:pt x="787" y="932"/>
                      <a:pt x="815" y="911"/>
                    </a:cubicBezTo>
                    <a:cubicBezTo>
                      <a:pt x="801" y="900"/>
                      <a:pt x="787" y="891"/>
                      <a:pt x="771" y="883"/>
                    </a:cubicBezTo>
                    <a:cubicBezTo>
                      <a:pt x="767" y="892"/>
                      <a:pt x="763" y="900"/>
                      <a:pt x="758" y="908"/>
                    </a:cubicBezTo>
                    <a:cubicBezTo>
                      <a:pt x="747" y="929"/>
                      <a:pt x="735" y="948"/>
                      <a:pt x="722" y="964"/>
                    </a:cubicBezTo>
                    <a:cubicBezTo>
                      <a:pt x="722" y="964"/>
                      <a:pt x="722" y="964"/>
                      <a:pt x="722" y="964"/>
                    </a:cubicBezTo>
                    <a:close/>
                    <a:moveTo>
                      <a:pt x="855" y="878"/>
                    </a:moveTo>
                    <a:cubicBezTo>
                      <a:pt x="855" y="878"/>
                      <a:pt x="855" y="878"/>
                      <a:pt x="855" y="878"/>
                    </a:cubicBezTo>
                    <a:cubicBezTo>
                      <a:pt x="866" y="867"/>
                      <a:pt x="866" y="867"/>
                      <a:pt x="866" y="867"/>
                    </a:cubicBezTo>
                    <a:cubicBezTo>
                      <a:pt x="943" y="789"/>
                      <a:pt x="993" y="684"/>
                      <a:pt x="1000" y="567"/>
                    </a:cubicBezTo>
                    <a:cubicBezTo>
                      <a:pt x="842" y="567"/>
                      <a:pt x="842" y="567"/>
                      <a:pt x="842" y="567"/>
                    </a:cubicBezTo>
                    <a:cubicBezTo>
                      <a:pt x="839" y="667"/>
                      <a:pt x="820" y="760"/>
                      <a:pt x="791" y="837"/>
                    </a:cubicBezTo>
                    <a:cubicBezTo>
                      <a:pt x="813" y="849"/>
                      <a:pt x="835" y="863"/>
                      <a:pt x="855" y="878"/>
                    </a:cubicBezTo>
                    <a:cubicBezTo>
                      <a:pt x="855" y="878"/>
                      <a:pt x="855" y="878"/>
                      <a:pt x="855" y="878"/>
                    </a:cubicBezTo>
                    <a:close/>
                    <a:moveTo>
                      <a:pt x="746" y="269"/>
                    </a:moveTo>
                    <a:cubicBezTo>
                      <a:pt x="746" y="269"/>
                      <a:pt x="746" y="269"/>
                      <a:pt x="746" y="269"/>
                    </a:cubicBezTo>
                    <a:cubicBezTo>
                      <a:pt x="739" y="272"/>
                      <a:pt x="732" y="275"/>
                      <a:pt x="725" y="278"/>
                    </a:cubicBezTo>
                    <a:cubicBezTo>
                      <a:pt x="675" y="296"/>
                      <a:pt x="622" y="308"/>
                      <a:pt x="567" y="310"/>
                    </a:cubicBezTo>
                    <a:cubicBezTo>
                      <a:pt x="567" y="517"/>
                      <a:pt x="567" y="517"/>
                      <a:pt x="567" y="517"/>
                    </a:cubicBezTo>
                    <a:cubicBezTo>
                      <a:pt x="792" y="517"/>
                      <a:pt x="792" y="517"/>
                      <a:pt x="792" y="517"/>
                    </a:cubicBezTo>
                    <a:cubicBezTo>
                      <a:pt x="789" y="425"/>
                      <a:pt x="772" y="340"/>
                      <a:pt x="746" y="269"/>
                    </a:cubicBezTo>
                    <a:cubicBezTo>
                      <a:pt x="746" y="269"/>
                      <a:pt x="746" y="269"/>
                      <a:pt x="746" y="269"/>
                    </a:cubicBezTo>
                    <a:close/>
                    <a:moveTo>
                      <a:pt x="517" y="310"/>
                    </a:moveTo>
                    <a:cubicBezTo>
                      <a:pt x="517" y="310"/>
                      <a:pt x="517" y="310"/>
                      <a:pt x="517" y="310"/>
                    </a:cubicBezTo>
                    <a:cubicBezTo>
                      <a:pt x="462" y="308"/>
                      <a:pt x="409" y="296"/>
                      <a:pt x="358" y="278"/>
                    </a:cubicBezTo>
                    <a:cubicBezTo>
                      <a:pt x="352" y="275"/>
                      <a:pt x="345" y="272"/>
                      <a:pt x="338" y="269"/>
                    </a:cubicBezTo>
                    <a:cubicBezTo>
                      <a:pt x="311" y="340"/>
                      <a:pt x="294" y="425"/>
                      <a:pt x="292" y="517"/>
                    </a:cubicBezTo>
                    <a:cubicBezTo>
                      <a:pt x="517" y="517"/>
                      <a:pt x="517" y="517"/>
                      <a:pt x="517" y="517"/>
                    </a:cubicBezTo>
                    <a:cubicBezTo>
                      <a:pt x="517" y="310"/>
                      <a:pt x="517" y="310"/>
                      <a:pt x="517" y="310"/>
                    </a:cubicBezTo>
                    <a:cubicBezTo>
                      <a:pt x="517" y="310"/>
                      <a:pt x="517" y="310"/>
                      <a:pt x="517" y="310"/>
                    </a:cubicBezTo>
                    <a:close/>
                    <a:moveTo>
                      <a:pt x="517" y="775"/>
                    </a:moveTo>
                    <a:cubicBezTo>
                      <a:pt x="517" y="775"/>
                      <a:pt x="517" y="775"/>
                      <a:pt x="517" y="775"/>
                    </a:cubicBezTo>
                    <a:cubicBezTo>
                      <a:pt x="517" y="567"/>
                      <a:pt x="517" y="567"/>
                      <a:pt x="517" y="567"/>
                    </a:cubicBezTo>
                    <a:cubicBezTo>
                      <a:pt x="292" y="567"/>
                      <a:pt x="292" y="567"/>
                      <a:pt x="292" y="567"/>
                    </a:cubicBezTo>
                    <a:cubicBezTo>
                      <a:pt x="294" y="659"/>
                      <a:pt x="311" y="744"/>
                      <a:pt x="338" y="815"/>
                    </a:cubicBezTo>
                    <a:cubicBezTo>
                      <a:pt x="345" y="813"/>
                      <a:pt x="352" y="810"/>
                      <a:pt x="359" y="807"/>
                    </a:cubicBezTo>
                    <a:cubicBezTo>
                      <a:pt x="409" y="789"/>
                      <a:pt x="462" y="777"/>
                      <a:pt x="517" y="775"/>
                    </a:cubicBezTo>
                    <a:cubicBezTo>
                      <a:pt x="517" y="775"/>
                      <a:pt x="517" y="775"/>
                      <a:pt x="517" y="775"/>
                    </a:cubicBezTo>
                    <a:close/>
                    <a:moveTo>
                      <a:pt x="567" y="775"/>
                    </a:moveTo>
                    <a:cubicBezTo>
                      <a:pt x="567" y="775"/>
                      <a:pt x="567" y="775"/>
                      <a:pt x="567" y="775"/>
                    </a:cubicBezTo>
                    <a:cubicBezTo>
                      <a:pt x="622" y="778"/>
                      <a:pt x="675" y="789"/>
                      <a:pt x="725" y="807"/>
                    </a:cubicBezTo>
                    <a:cubicBezTo>
                      <a:pt x="732" y="810"/>
                      <a:pt x="739" y="813"/>
                      <a:pt x="746" y="815"/>
                    </a:cubicBezTo>
                    <a:cubicBezTo>
                      <a:pt x="772" y="744"/>
                      <a:pt x="789" y="659"/>
                      <a:pt x="792" y="567"/>
                    </a:cubicBezTo>
                    <a:cubicBezTo>
                      <a:pt x="567" y="567"/>
                      <a:pt x="567" y="567"/>
                      <a:pt x="567" y="567"/>
                    </a:cubicBezTo>
                    <a:cubicBezTo>
                      <a:pt x="567" y="775"/>
                      <a:pt x="567" y="775"/>
                      <a:pt x="567" y="775"/>
                    </a:cubicBezTo>
                    <a:cubicBezTo>
                      <a:pt x="567" y="775"/>
                      <a:pt x="567" y="775"/>
                      <a:pt x="567" y="775"/>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0" name="组合 9"/>
            <p:cNvGrpSpPr/>
            <p:nvPr/>
          </p:nvGrpSpPr>
          <p:grpSpPr>
            <a:xfrm>
              <a:off x="5117668" y="1763703"/>
              <a:ext cx="818941" cy="820169"/>
              <a:chOff x="6823556" y="2263197"/>
              <a:chExt cx="1091921" cy="1093558"/>
            </a:xfrm>
          </p:grpSpPr>
          <p:sp>
            <p:nvSpPr>
              <p:cNvPr id="25" name="椭圆 24"/>
              <p:cNvSpPr/>
              <p:nvPr/>
            </p:nvSpPr>
            <p:spPr>
              <a:xfrm>
                <a:off x="682355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任意多边形 33"/>
              <p:cNvSpPr>
                <a:spLocks/>
              </p:cNvSpPr>
              <p:nvPr/>
            </p:nvSpPr>
            <p:spPr bwMode="auto">
              <a:xfrm>
                <a:off x="7106175" y="2612943"/>
                <a:ext cx="526681" cy="394065"/>
              </a:xfrm>
              <a:custGeom>
                <a:avLst/>
                <a:gdLst>
                  <a:gd name="T0" fmla="*/ 828 w 1296"/>
                  <a:gd name="T1" fmla="*/ 522 h 972"/>
                  <a:gd name="T2" fmla="*/ 504 w 1296"/>
                  <a:gd name="T3" fmla="*/ 288 h 972"/>
                  <a:gd name="T4" fmla="*/ 445 w 1296"/>
                  <a:gd name="T5" fmla="*/ 648 h 972"/>
                  <a:gd name="T6" fmla="*/ 1175 w 1296"/>
                  <a:gd name="T7" fmla="*/ 0 h 972"/>
                  <a:gd name="T8" fmla="*/ 0 w 1296"/>
                  <a:gd name="T9" fmla="*/ 122 h 972"/>
                  <a:gd name="T10" fmla="*/ 121 w 1296"/>
                  <a:gd name="T11" fmla="*/ 972 h 972"/>
                  <a:gd name="T12" fmla="*/ 1296 w 1296"/>
                  <a:gd name="T13" fmla="*/ 850 h 972"/>
                  <a:gd name="T14" fmla="*/ 1175 w 1296"/>
                  <a:gd name="T15" fmla="*/ 0 h 972"/>
                  <a:gd name="T16" fmla="*/ 202 w 1296"/>
                  <a:gd name="T17" fmla="*/ 891 h 972"/>
                  <a:gd name="T18" fmla="*/ 81 w 1296"/>
                  <a:gd name="T19" fmla="*/ 850 h 972"/>
                  <a:gd name="T20" fmla="*/ 122 w 1296"/>
                  <a:gd name="T21" fmla="*/ 729 h 972"/>
                  <a:gd name="T22" fmla="*/ 243 w 1296"/>
                  <a:gd name="T23" fmla="*/ 770 h 972"/>
                  <a:gd name="T24" fmla="*/ 243 w 1296"/>
                  <a:gd name="T25" fmla="*/ 526 h 972"/>
                  <a:gd name="T26" fmla="*/ 122 w 1296"/>
                  <a:gd name="T27" fmla="*/ 567 h 972"/>
                  <a:gd name="T28" fmla="*/ 81 w 1296"/>
                  <a:gd name="T29" fmla="*/ 446 h 972"/>
                  <a:gd name="T30" fmla="*/ 202 w 1296"/>
                  <a:gd name="T31" fmla="*/ 405 h 972"/>
                  <a:gd name="T32" fmla="*/ 243 w 1296"/>
                  <a:gd name="T33" fmla="*/ 526 h 972"/>
                  <a:gd name="T34" fmla="*/ 202 w 1296"/>
                  <a:gd name="T35" fmla="*/ 243 h 972"/>
                  <a:gd name="T36" fmla="*/ 81 w 1296"/>
                  <a:gd name="T37" fmla="*/ 202 h 972"/>
                  <a:gd name="T38" fmla="*/ 122 w 1296"/>
                  <a:gd name="T39" fmla="*/ 81 h 972"/>
                  <a:gd name="T40" fmla="*/ 243 w 1296"/>
                  <a:gd name="T41" fmla="*/ 122 h 972"/>
                  <a:gd name="T42" fmla="*/ 972 w 1296"/>
                  <a:gd name="T43" fmla="*/ 891 h 972"/>
                  <a:gd name="T44" fmla="*/ 324 w 1296"/>
                  <a:gd name="T45" fmla="*/ 81 h 972"/>
                  <a:gd name="T46" fmla="*/ 972 w 1296"/>
                  <a:gd name="T47" fmla="*/ 891 h 972"/>
                  <a:gd name="T48" fmla="*/ 1174 w 1296"/>
                  <a:gd name="T49" fmla="*/ 891 h 972"/>
                  <a:gd name="T50" fmla="*/ 1053 w 1296"/>
                  <a:gd name="T51" fmla="*/ 850 h 972"/>
                  <a:gd name="T52" fmla="*/ 1094 w 1296"/>
                  <a:gd name="T53" fmla="*/ 729 h 972"/>
                  <a:gd name="T54" fmla="*/ 1215 w 1296"/>
                  <a:gd name="T55" fmla="*/ 770 h 972"/>
                  <a:gd name="T56" fmla="*/ 1215 w 1296"/>
                  <a:gd name="T57" fmla="*/ 526 h 972"/>
                  <a:gd name="T58" fmla="*/ 1094 w 1296"/>
                  <a:gd name="T59" fmla="*/ 567 h 972"/>
                  <a:gd name="T60" fmla="*/ 1053 w 1296"/>
                  <a:gd name="T61" fmla="*/ 446 h 972"/>
                  <a:gd name="T62" fmla="*/ 1174 w 1296"/>
                  <a:gd name="T63" fmla="*/ 405 h 972"/>
                  <a:gd name="T64" fmla="*/ 1215 w 1296"/>
                  <a:gd name="T65" fmla="*/ 526 h 972"/>
                  <a:gd name="T66" fmla="*/ 1174 w 1296"/>
                  <a:gd name="T67" fmla="*/ 243 h 972"/>
                  <a:gd name="T68" fmla="*/ 1053 w 1296"/>
                  <a:gd name="T69" fmla="*/ 202 h 972"/>
                  <a:gd name="T70" fmla="*/ 1094 w 1296"/>
                  <a:gd name="T71" fmla="*/ 81 h 972"/>
                  <a:gd name="T72" fmla="*/ 1215 w 1296"/>
                  <a:gd name="T73" fmla="*/ 122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6" h="972">
                    <a:moveTo>
                      <a:pt x="504" y="684"/>
                    </a:moveTo>
                    <a:cubicBezTo>
                      <a:pt x="828" y="522"/>
                      <a:pt x="828" y="522"/>
                      <a:pt x="828" y="522"/>
                    </a:cubicBezTo>
                    <a:cubicBezTo>
                      <a:pt x="858" y="507"/>
                      <a:pt x="858" y="465"/>
                      <a:pt x="828" y="450"/>
                    </a:cubicBezTo>
                    <a:cubicBezTo>
                      <a:pt x="504" y="288"/>
                      <a:pt x="504" y="288"/>
                      <a:pt x="504" y="288"/>
                    </a:cubicBezTo>
                    <a:cubicBezTo>
                      <a:pt x="477" y="274"/>
                      <a:pt x="445" y="294"/>
                      <a:pt x="445" y="324"/>
                    </a:cubicBezTo>
                    <a:cubicBezTo>
                      <a:pt x="445" y="648"/>
                      <a:pt x="445" y="648"/>
                      <a:pt x="445" y="648"/>
                    </a:cubicBezTo>
                    <a:cubicBezTo>
                      <a:pt x="445" y="678"/>
                      <a:pt x="477" y="698"/>
                      <a:pt x="504" y="684"/>
                    </a:cubicBezTo>
                    <a:close/>
                    <a:moveTo>
                      <a:pt x="1175" y="0"/>
                    </a:moveTo>
                    <a:cubicBezTo>
                      <a:pt x="121" y="0"/>
                      <a:pt x="121" y="0"/>
                      <a:pt x="121" y="0"/>
                    </a:cubicBezTo>
                    <a:cubicBezTo>
                      <a:pt x="54" y="0"/>
                      <a:pt x="0" y="55"/>
                      <a:pt x="0" y="122"/>
                    </a:cubicBezTo>
                    <a:cubicBezTo>
                      <a:pt x="0" y="850"/>
                      <a:pt x="0" y="850"/>
                      <a:pt x="0" y="850"/>
                    </a:cubicBezTo>
                    <a:cubicBezTo>
                      <a:pt x="0" y="917"/>
                      <a:pt x="54" y="972"/>
                      <a:pt x="121" y="972"/>
                    </a:cubicBezTo>
                    <a:cubicBezTo>
                      <a:pt x="1175" y="972"/>
                      <a:pt x="1175" y="972"/>
                      <a:pt x="1175" y="972"/>
                    </a:cubicBezTo>
                    <a:cubicBezTo>
                      <a:pt x="1242" y="972"/>
                      <a:pt x="1296" y="917"/>
                      <a:pt x="1296" y="850"/>
                    </a:cubicBezTo>
                    <a:cubicBezTo>
                      <a:pt x="1296" y="122"/>
                      <a:pt x="1296" y="122"/>
                      <a:pt x="1296" y="122"/>
                    </a:cubicBezTo>
                    <a:cubicBezTo>
                      <a:pt x="1296" y="55"/>
                      <a:pt x="1242" y="0"/>
                      <a:pt x="1175" y="0"/>
                    </a:cubicBezTo>
                    <a:close/>
                    <a:moveTo>
                      <a:pt x="243" y="850"/>
                    </a:moveTo>
                    <a:cubicBezTo>
                      <a:pt x="243" y="873"/>
                      <a:pt x="226" y="891"/>
                      <a:pt x="202" y="891"/>
                    </a:cubicBezTo>
                    <a:cubicBezTo>
                      <a:pt x="122" y="891"/>
                      <a:pt x="122" y="891"/>
                      <a:pt x="122" y="891"/>
                    </a:cubicBezTo>
                    <a:cubicBezTo>
                      <a:pt x="99" y="891"/>
                      <a:pt x="81" y="874"/>
                      <a:pt x="81" y="850"/>
                    </a:cubicBezTo>
                    <a:cubicBezTo>
                      <a:pt x="81" y="770"/>
                      <a:pt x="81" y="770"/>
                      <a:pt x="81" y="770"/>
                    </a:cubicBezTo>
                    <a:cubicBezTo>
                      <a:pt x="81" y="747"/>
                      <a:pt x="98" y="729"/>
                      <a:pt x="122" y="729"/>
                    </a:cubicBezTo>
                    <a:cubicBezTo>
                      <a:pt x="202" y="729"/>
                      <a:pt x="202" y="729"/>
                      <a:pt x="202" y="729"/>
                    </a:cubicBezTo>
                    <a:cubicBezTo>
                      <a:pt x="225" y="729"/>
                      <a:pt x="243" y="746"/>
                      <a:pt x="243" y="770"/>
                    </a:cubicBezTo>
                    <a:cubicBezTo>
                      <a:pt x="243" y="850"/>
                      <a:pt x="243" y="850"/>
                      <a:pt x="243" y="850"/>
                    </a:cubicBezTo>
                    <a:close/>
                    <a:moveTo>
                      <a:pt x="243" y="526"/>
                    </a:moveTo>
                    <a:cubicBezTo>
                      <a:pt x="243" y="549"/>
                      <a:pt x="226" y="567"/>
                      <a:pt x="202" y="567"/>
                    </a:cubicBezTo>
                    <a:cubicBezTo>
                      <a:pt x="122" y="567"/>
                      <a:pt x="122" y="567"/>
                      <a:pt x="122" y="567"/>
                    </a:cubicBezTo>
                    <a:cubicBezTo>
                      <a:pt x="99" y="567"/>
                      <a:pt x="81" y="550"/>
                      <a:pt x="81" y="526"/>
                    </a:cubicBezTo>
                    <a:cubicBezTo>
                      <a:pt x="81" y="446"/>
                      <a:pt x="81" y="446"/>
                      <a:pt x="81" y="446"/>
                    </a:cubicBezTo>
                    <a:cubicBezTo>
                      <a:pt x="81" y="423"/>
                      <a:pt x="98" y="405"/>
                      <a:pt x="122" y="405"/>
                    </a:cubicBezTo>
                    <a:cubicBezTo>
                      <a:pt x="202" y="405"/>
                      <a:pt x="202" y="405"/>
                      <a:pt x="202" y="405"/>
                    </a:cubicBezTo>
                    <a:cubicBezTo>
                      <a:pt x="225" y="405"/>
                      <a:pt x="243" y="422"/>
                      <a:pt x="243" y="446"/>
                    </a:cubicBezTo>
                    <a:cubicBezTo>
                      <a:pt x="243" y="526"/>
                      <a:pt x="243" y="526"/>
                      <a:pt x="243" y="526"/>
                    </a:cubicBezTo>
                    <a:close/>
                    <a:moveTo>
                      <a:pt x="243" y="202"/>
                    </a:moveTo>
                    <a:cubicBezTo>
                      <a:pt x="243" y="225"/>
                      <a:pt x="226" y="243"/>
                      <a:pt x="202" y="243"/>
                    </a:cubicBezTo>
                    <a:cubicBezTo>
                      <a:pt x="122" y="243"/>
                      <a:pt x="122" y="243"/>
                      <a:pt x="122" y="243"/>
                    </a:cubicBezTo>
                    <a:cubicBezTo>
                      <a:pt x="99" y="243"/>
                      <a:pt x="81" y="226"/>
                      <a:pt x="81" y="202"/>
                    </a:cubicBezTo>
                    <a:cubicBezTo>
                      <a:pt x="81" y="122"/>
                      <a:pt x="81" y="122"/>
                      <a:pt x="81" y="122"/>
                    </a:cubicBezTo>
                    <a:cubicBezTo>
                      <a:pt x="81" y="99"/>
                      <a:pt x="98" y="81"/>
                      <a:pt x="122" y="81"/>
                    </a:cubicBezTo>
                    <a:cubicBezTo>
                      <a:pt x="202" y="81"/>
                      <a:pt x="202" y="81"/>
                      <a:pt x="202" y="81"/>
                    </a:cubicBezTo>
                    <a:cubicBezTo>
                      <a:pt x="225" y="81"/>
                      <a:pt x="243" y="98"/>
                      <a:pt x="243" y="122"/>
                    </a:cubicBezTo>
                    <a:cubicBezTo>
                      <a:pt x="243" y="202"/>
                      <a:pt x="243" y="202"/>
                      <a:pt x="243" y="202"/>
                    </a:cubicBezTo>
                    <a:close/>
                    <a:moveTo>
                      <a:pt x="972" y="891"/>
                    </a:moveTo>
                    <a:cubicBezTo>
                      <a:pt x="324" y="891"/>
                      <a:pt x="324" y="891"/>
                      <a:pt x="324" y="891"/>
                    </a:cubicBezTo>
                    <a:cubicBezTo>
                      <a:pt x="324" y="81"/>
                      <a:pt x="324" y="81"/>
                      <a:pt x="324" y="81"/>
                    </a:cubicBezTo>
                    <a:cubicBezTo>
                      <a:pt x="972" y="81"/>
                      <a:pt x="972" y="81"/>
                      <a:pt x="972" y="81"/>
                    </a:cubicBezTo>
                    <a:cubicBezTo>
                      <a:pt x="972" y="891"/>
                      <a:pt x="972" y="891"/>
                      <a:pt x="972" y="891"/>
                    </a:cubicBezTo>
                    <a:close/>
                    <a:moveTo>
                      <a:pt x="1215" y="850"/>
                    </a:moveTo>
                    <a:cubicBezTo>
                      <a:pt x="1215" y="873"/>
                      <a:pt x="1198" y="891"/>
                      <a:pt x="1174" y="891"/>
                    </a:cubicBezTo>
                    <a:cubicBezTo>
                      <a:pt x="1094" y="891"/>
                      <a:pt x="1094" y="891"/>
                      <a:pt x="1094" y="891"/>
                    </a:cubicBezTo>
                    <a:cubicBezTo>
                      <a:pt x="1071" y="891"/>
                      <a:pt x="1053" y="874"/>
                      <a:pt x="1053" y="850"/>
                    </a:cubicBezTo>
                    <a:cubicBezTo>
                      <a:pt x="1053" y="770"/>
                      <a:pt x="1053" y="770"/>
                      <a:pt x="1053" y="770"/>
                    </a:cubicBezTo>
                    <a:cubicBezTo>
                      <a:pt x="1053" y="747"/>
                      <a:pt x="1070" y="729"/>
                      <a:pt x="1094" y="729"/>
                    </a:cubicBezTo>
                    <a:cubicBezTo>
                      <a:pt x="1174" y="729"/>
                      <a:pt x="1174" y="729"/>
                      <a:pt x="1174" y="729"/>
                    </a:cubicBezTo>
                    <a:cubicBezTo>
                      <a:pt x="1197" y="729"/>
                      <a:pt x="1215" y="746"/>
                      <a:pt x="1215" y="770"/>
                    </a:cubicBezTo>
                    <a:cubicBezTo>
                      <a:pt x="1215" y="850"/>
                      <a:pt x="1215" y="850"/>
                      <a:pt x="1215" y="850"/>
                    </a:cubicBezTo>
                    <a:close/>
                    <a:moveTo>
                      <a:pt x="1215" y="526"/>
                    </a:moveTo>
                    <a:cubicBezTo>
                      <a:pt x="1215" y="549"/>
                      <a:pt x="1198" y="567"/>
                      <a:pt x="1174" y="567"/>
                    </a:cubicBezTo>
                    <a:cubicBezTo>
                      <a:pt x="1094" y="567"/>
                      <a:pt x="1094" y="567"/>
                      <a:pt x="1094" y="567"/>
                    </a:cubicBezTo>
                    <a:cubicBezTo>
                      <a:pt x="1071" y="567"/>
                      <a:pt x="1053" y="550"/>
                      <a:pt x="1053" y="526"/>
                    </a:cubicBezTo>
                    <a:cubicBezTo>
                      <a:pt x="1053" y="446"/>
                      <a:pt x="1053" y="446"/>
                      <a:pt x="1053" y="446"/>
                    </a:cubicBezTo>
                    <a:cubicBezTo>
                      <a:pt x="1053" y="423"/>
                      <a:pt x="1070" y="405"/>
                      <a:pt x="1094" y="405"/>
                    </a:cubicBezTo>
                    <a:cubicBezTo>
                      <a:pt x="1174" y="405"/>
                      <a:pt x="1174" y="405"/>
                      <a:pt x="1174" y="405"/>
                    </a:cubicBezTo>
                    <a:cubicBezTo>
                      <a:pt x="1197" y="405"/>
                      <a:pt x="1215" y="422"/>
                      <a:pt x="1215" y="446"/>
                    </a:cubicBezTo>
                    <a:cubicBezTo>
                      <a:pt x="1215" y="526"/>
                      <a:pt x="1215" y="526"/>
                      <a:pt x="1215" y="526"/>
                    </a:cubicBezTo>
                    <a:close/>
                    <a:moveTo>
                      <a:pt x="1215" y="202"/>
                    </a:moveTo>
                    <a:cubicBezTo>
                      <a:pt x="1215" y="225"/>
                      <a:pt x="1198" y="243"/>
                      <a:pt x="1174" y="243"/>
                    </a:cubicBezTo>
                    <a:cubicBezTo>
                      <a:pt x="1094" y="243"/>
                      <a:pt x="1094" y="243"/>
                      <a:pt x="1094" y="243"/>
                    </a:cubicBezTo>
                    <a:cubicBezTo>
                      <a:pt x="1071" y="243"/>
                      <a:pt x="1053" y="226"/>
                      <a:pt x="1053" y="202"/>
                    </a:cubicBezTo>
                    <a:cubicBezTo>
                      <a:pt x="1053" y="122"/>
                      <a:pt x="1053" y="122"/>
                      <a:pt x="1053" y="122"/>
                    </a:cubicBezTo>
                    <a:cubicBezTo>
                      <a:pt x="1053" y="99"/>
                      <a:pt x="1070" y="81"/>
                      <a:pt x="1094" y="81"/>
                    </a:cubicBezTo>
                    <a:cubicBezTo>
                      <a:pt x="1174" y="81"/>
                      <a:pt x="1174" y="81"/>
                      <a:pt x="1174" y="81"/>
                    </a:cubicBezTo>
                    <a:cubicBezTo>
                      <a:pt x="1197" y="81"/>
                      <a:pt x="1215" y="98"/>
                      <a:pt x="1215" y="122"/>
                    </a:cubicBezTo>
                    <a:cubicBezTo>
                      <a:pt x="1215" y="202"/>
                      <a:pt x="1215" y="202"/>
                      <a:pt x="1215" y="202"/>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grpSp>
        <p:nvGrpSpPr>
          <p:cNvPr id="11" name="组合 10"/>
          <p:cNvGrpSpPr/>
          <p:nvPr/>
        </p:nvGrpSpPr>
        <p:grpSpPr>
          <a:xfrm>
            <a:off x="786788" y="1463735"/>
            <a:ext cx="7570425" cy="2123825"/>
            <a:chOff x="1049050" y="2313863"/>
            <a:chExt cx="10093900" cy="2831766"/>
          </a:xfrm>
        </p:grpSpPr>
        <p:sp>
          <p:nvSpPr>
            <p:cNvPr id="13" name="文本框 68"/>
            <p:cNvSpPr txBox="1"/>
            <p:nvPr/>
          </p:nvSpPr>
          <p:spPr>
            <a:xfrm>
              <a:off x="1049050" y="2313863"/>
              <a:ext cx="2963331"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tx1">
                      <a:lumMod val="65000"/>
                      <a:lumOff val="35000"/>
                    </a:schemeClr>
                  </a:solidFill>
                  <a:latin typeface="+mn-lt"/>
                  <a:ea typeface="+mn-ea"/>
                  <a:cs typeface="+mn-ea"/>
                  <a:sym typeface="+mn-lt"/>
                </a:rPr>
                <a:t>项目计划</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15" name="文本框 70"/>
            <p:cNvSpPr txBox="1"/>
            <p:nvPr/>
          </p:nvSpPr>
          <p:spPr>
            <a:xfrm>
              <a:off x="1049050" y="4930965"/>
              <a:ext cx="2963331"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tx1">
                      <a:lumMod val="65000"/>
                      <a:lumOff val="35000"/>
                    </a:schemeClr>
                  </a:solidFill>
                  <a:latin typeface="+mn-lt"/>
                  <a:ea typeface="+mn-ea"/>
                  <a:cs typeface="+mn-ea"/>
                  <a:sym typeface="+mn-lt"/>
                </a:rPr>
                <a:t>需求说明报告</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17" name="文本框 72"/>
            <p:cNvSpPr txBox="1"/>
            <p:nvPr/>
          </p:nvSpPr>
          <p:spPr>
            <a:xfrm>
              <a:off x="1049050" y="3616372"/>
              <a:ext cx="2353362"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accent1"/>
                  </a:solidFill>
                  <a:latin typeface="+mn-lt"/>
                  <a:ea typeface="+mn-ea"/>
                  <a:cs typeface="+mn-ea"/>
                  <a:sym typeface="+mn-lt"/>
                </a:rPr>
                <a:t>可行性分析报告</a:t>
              </a:r>
              <a:endParaRPr lang="zh-CN" altLang="en-US" sz="1400" b="1" i="0" u="none" strike="noStrike" cap="none" baseline="0" dirty="0">
                <a:solidFill>
                  <a:schemeClr val="accent1"/>
                </a:solidFill>
                <a:latin typeface="+mn-lt"/>
                <a:ea typeface="+mn-ea"/>
                <a:cs typeface="+mn-ea"/>
                <a:sym typeface="+mn-lt"/>
              </a:endParaRPr>
            </a:p>
          </p:txBody>
        </p:sp>
        <p:sp>
          <p:nvSpPr>
            <p:cNvPr id="19" name="文本框 74"/>
            <p:cNvSpPr txBox="1"/>
            <p:nvPr/>
          </p:nvSpPr>
          <p:spPr>
            <a:xfrm>
              <a:off x="8179619" y="2313863"/>
              <a:ext cx="2963331"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accent1"/>
                  </a:solidFill>
                  <a:latin typeface="+mn-lt"/>
                  <a:ea typeface="+mn-ea"/>
                  <a:cs typeface="+mn-ea"/>
                  <a:sym typeface="+mn-lt"/>
                </a:rPr>
                <a:t>项目总体设计</a:t>
              </a:r>
              <a:endParaRPr lang="zh-CN" altLang="en-US" sz="1400" b="1" i="0" u="none" strike="noStrike" cap="none" baseline="0" dirty="0">
                <a:solidFill>
                  <a:schemeClr val="accent1"/>
                </a:solidFill>
                <a:latin typeface="+mn-lt"/>
                <a:ea typeface="+mn-ea"/>
                <a:cs typeface="+mn-ea"/>
                <a:sym typeface="+mn-lt"/>
              </a:endParaRPr>
            </a:p>
          </p:txBody>
        </p:sp>
        <p:sp>
          <p:nvSpPr>
            <p:cNvPr id="21" name="文本框 76"/>
            <p:cNvSpPr txBox="1"/>
            <p:nvPr/>
          </p:nvSpPr>
          <p:spPr>
            <a:xfrm>
              <a:off x="8179619" y="4930965"/>
              <a:ext cx="2963331"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tx1">
                      <a:lumMod val="65000"/>
                      <a:lumOff val="35000"/>
                    </a:schemeClr>
                  </a:solidFill>
                  <a:latin typeface="+mn-lt"/>
                  <a:ea typeface="+mn-ea"/>
                  <a:cs typeface="+mn-ea"/>
                  <a:sym typeface="+mn-lt"/>
                </a:rPr>
                <a:t>系统测试报告</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23" name="文本框 78"/>
            <p:cNvSpPr txBox="1"/>
            <p:nvPr/>
          </p:nvSpPr>
          <p:spPr>
            <a:xfrm>
              <a:off x="8789585" y="3616372"/>
              <a:ext cx="2353362"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accent3"/>
                  </a:solidFill>
                  <a:latin typeface="+mn-lt"/>
                  <a:ea typeface="+mn-ea"/>
                  <a:cs typeface="+mn-ea"/>
                  <a:sym typeface="+mn-lt"/>
                </a:rPr>
                <a:t>项目详细设计</a:t>
              </a:r>
              <a:endParaRPr lang="zh-CN" altLang="en-US" sz="1400" b="1" i="0" u="none" strike="noStrike" cap="none" baseline="0" dirty="0">
                <a:solidFill>
                  <a:schemeClr val="accent3"/>
                </a:solidFill>
                <a:latin typeface="+mn-lt"/>
                <a:ea typeface="+mn-ea"/>
                <a:cs typeface="+mn-ea"/>
                <a:sym typeface="+mn-lt"/>
              </a:endParaRPr>
            </a:p>
          </p:txBody>
        </p:sp>
      </p:grpSp>
      <p:grpSp>
        <p:nvGrpSpPr>
          <p:cNvPr id="51" name="组合 50">
            <a:extLst>
              <a:ext uri="{FF2B5EF4-FFF2-40B4-BE49-F238E27FC236}">
                <a16:creationId xmlns="" xmlns:a16="http://schemas.microsoft.com/office/drawing/2014/main" id="{19235A71-D38E-4F43-8F2D-2D27F22C9471}"/>
              </a:ext>
            </a:extLst>
          </p:cNvPr>
          <p:cNvGrpSpPr/>
          <p:nvPr/>
        </p:nvGrpSpPr>
        <p:grpSpPr>
          <a:xfrm>
            <a:off x="323528" y="0"/>
            <a:ext cx="2087905" cy="578162"/>
            <a:chOff x="323528" y="0"/>
            <a:chExt cx="2087905" cy="578162"/>
          </a:xfrm>
        </p:grpSpPr>
        <p:sp>
          <p:nvSpPr>
            <p:cNvPr id="52" name="TextBox 86">
              <a:extLst>
                <a:ext uri="{FF2B5EF4-FFF2-40B4-BE49-F238E27FC236}">
                  <a16:creationId xmlns="" xmlns:a16="http://schemas.microsoft.com/office/drawing/2014/main" id="{A92D715E-2EB7-443A-9DB4-B6ECECA52CDC}"/>
                </a:ext>
              </a:extLst>
            </p:cNvPr>
            <p:cNvSpPr txBox="1"/>
            <p:nvPr/>
          </p:nvSpPr>
          <p:spPr>
            <a:xfrm>
              <a:off x="576196" y="58248"/>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软件文档</a:t>
              </a:r>
              <a:endParaRPr lang="en-US" altLang="zh-CN" sz="2400" dirty="0">
                <a:latin typeface="+mn-lt"/>
                <a:ea typeface="+mn-ea"/>
                <a:cs typeface="+mn-ea"/>
                <a:sym typeface="+mn-lt"/>
              </a:endParaRPr>
            </a:p>
          </p:txBody>
        </p:sp>
        <p:sp>
          <p:nvSpPr>
            <p:cNvPr id="53" name="矩形 52">
              <a:extLst>
                <a:ext uri="{FF2B5EF4-FFF2-40B4-BE49-F238E27FC236}">
                  <a16:creationId xmlns="" xmlns:a16="http://schemas.microsoft.com/office/drawing/2014/main" id="{7B0C2857-EFF1-40A0-B5FC-B2F65C36EEF2}"/>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 xmlns:a16="http://schemas.microsoft.com/office/drawing/2014/main" id="{59271EDF-3468-468D-93C7-8613CD9F957B}"/>
              </a:ext>
            </a:extLst>
          </p:cNvPr>
          <p:cNvSpPr/>
          <p:nvPr/>
        </p:nvSpPr>
        <p:spPr>
          <a:xfrm>
            <a:off x="3986320" y="4466709"/>
            <a:ext cx="1184940" cy="292388"/>
          </a:xfrm>
          <a:prstGeom prst="rect">
            <a:avLst/>
          </a:prstGeom>
        </p:spPr>
        <p:txBody>
          <a:bodyPr wrap="none">
            <a:spAutoFit/>
          </a:bodyPr>
          <a:lstStyle/>
          <a:p>
            <a:pPr lvl="0" algn="just">
              <a:spcAft>
                <a:spcPts val="600"/>
              </a:spcAft>
            </a:pPr>
            <a:r>
              <a:rPr lang="zh-CN" altLang="en-US" sz="1300" b="1" dirty="0">
                <a:solidFill>
                  <a:schemeClr val="tx1">
                    <a:lumMod val="65000"/>
                    <a:lumOff val="35000"/>
                  </a:schemeClr>
                </a:solidFill>
                <a:latin typeface="+mn-lt"/>
                <a:ea typeface="+mn-ea"/>
                <a:cs typeface="+mn-ea"/>
              </a:rPr>
              <a:t>项目总结报告</a:t>
            </a:r>
            <a:endParaRPr lang="zh-CN" altLang="zh-CN" sz="1300" b="1" dirty="0">
              <a:solidFill>
                <a:schemeClr val="tx1">
                  <a:lumMod val="65000"/>
                  <a:lumOff val="35000"/>
                </a:schemeClr>
              </a:solidFill>
              <a:latin typeface="+mn-lt"/>
              <a:ea typeface="+mn-ea"/>
              <a:cs typeface="+mn-ea"/>
            </a:endParaRPr>
          </a:p>
        </p:txBody>
      </p:sp>
    </p:spTree>
    <p:extLst>
      <p:ext uri="{BB962C8B-B14F-4D97-AF65-F5344CB8AC3E}">
        <p14:creationId xmlns:p14="http://schemas.microsoft.com/office/powerpoint/2010/main" val="2975525132"/>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5</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工作包及预算</a:t>
            </a: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Work Package and Budget</a:t>
            </a:r>
          </a:p>
        </p:txBody>
      </p:sp>
    </p:spTree>
    <p:extLst>
      <p:ext uri="{BB962C8B-B14F-4D97-AF65-F5344CB8AC3E}">
        <p14:creationId xmlns:p14="http://schemas.microsoft.com/office/powerpoint/2010/main" val="352790099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0"/>
          <p:cNvSpPr>
            <a:spLocks/>
          </p:cNvSpPr>
          <p:nvPr/>
        </p:nvSpPr>
        <p:spPr bwMode="auto">
          <a:xfrm>
            <a:off x="542170" y="4441643"/>
            <a:ext cx="8076377" cy="0"/>
          </a:xfrm>
          <a:prstGeom prst="line">
            <a:avLst/>
          </a:prstGeom>
          <a:noFill/>
          <a:ln w="12700" cap="flat">
            <a:solidFill>
              <a:srgbClr val="B3B3B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5" name="Rectangle 11"/>
          <p:cNvSpPr/>
          <p:nvPr/>
        </p:nvSpPr>
        <p:spPr>
          <a:xfrm>
            <a:off x="525452" y="702113"/>
            <a:ext cx="4033863" cy="24093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TextBox 14"/>
          <p:cNvSpPr txBox="1">
            <a:spLocks/>
          </p:cNvSpPr>
          <p:nvPr/>
        </p:nvSpPr>
        <p:spPr>
          <a:xfrm>
            <a:off x="525452" y="3127343"/>
            <a:ext cx="4033863" cy="1188781"/>
          </a:xfrm>
          <a:prstGeom prst="rect">
            <a:avLst/>
          </a:prstGeom>
          <a:solidFill>
            <a:schemeClr val="accent2"/>
          </a:solidFill>
        </p:spPr>
        <p:txBody>
          <a:bodyPr vert="horz" wrap="none" lIns="91440" tIns="45720" rIns="91440" bIns="45720" anchor="ctr">
            <a:normAutofit/>
          </a:bodyPr>
          <a:lstStyle/>
          <a:p>
            <a:pPr algn="ctr"/>
            <a:endParaRPr lang="zh-CN" altLang="en-US" dirty="0">
              <a:latin typeface="+mn-lt"/>
              <a:ea typeface="+mn-ea"/>
              <a:cs typeface="+mn-ea"/>
              <a:sym typeface="+mn-lt"/>
            </a:endParaRPr>
          </a:p>
        </p:txBody>
      </p:sp>
      <p:sp>
        <p:nvSpPr>
          <p:cNvPr id="7" name="TextBox 15"/>
          <p:cNvSpPr txBox="1">
            <a:spLocks/>
          </p:cNvSpPr>
          <p:nvPr/>
        </p:nvSpPr>
        <p:spPr>
          <a:xfrm>
            <a:off x="4584684" y="701857"/>
            <a:ext cx="4033863" cy="1188781"/>
          </a:xfrm>
          <a:prstGeom prst="rect">
            <a:avLst/>
          </a:prstGeom>
          <a:solidFill>
            <a:schemeClr val="accent1"/>
          </a:solidFill>
        </p:spPr>
        <p:txBody>
          <a:bodyPr vert="horz" wrap="none" lIns="91440" tIns="45720" rIns="91440" bIns="45720" anchor="ctr">
            <a:normAutofit/>
          </a:bodyPr>
          <a:lstStyle/>
          <a:p>
            <a:pPr algn="ctr"/>
            <a:endParaRPr lang="zh-CN" altLang="en-US" dirty="0">
              <a:latin typeface="+mn-lt"/>
              <a:ea typeface="+mn-ea"/>
              <a:cs typeface="+mn-ea"/>
              <a:sym typeface="+mn-lt"/>
            </a:endParaRPr>
          </a:p>
        </p:txBody>
      </p:sp>
      <p:sp>
        <p:nvSpPr>
          <p:cNvPr id="8" name="Rectangle 1"/>
          <p:cNvSpPr/>
          <p:nvPr/>
        </p:nvSpPr>
        <p:spPr>
          <a:xfrm>
            <a:off x="525452" y="701858"/>
            <a:ext cx="4033863" cy="240959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Rectangle 2"/>
          <p:cNvSpPr/>
          <p:nvPr/>
        </p:nvSpPr>
        <p:spPr>
          <a:xfrm>
            <a:off x="4579691" y="1912404"/>
            <a:ext cx="4033863" cy="240372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矩形 14"/>
          <p:cNvSpPr/>
          <p:nvPr/>
        </p:nvSpPr>
        <p:spPr>
          <a:xfrm>
            <a:off x="5266925" y="896395"/>
            <a:ext cx="2669381" cy="815351"/>
          </a:xfrm>
          <a:prstGeom prst="rect">
            <a:avLst/>
          </a:prstGeom>
        </p:spPr>
        <p:txBody>
          <a:bodyPr wrap="square" anchor="b">
            <a:spAutoFit/>
          </a:bodyPr>
          <a:lstStyle/>
          <a:p>
            <a:pPr algn="ctr">
              <a:lnSpc>
                <a:spcPct val="120000"/>
              </a:lnSpc>
            </a:pPr>
            <a:r>
              <a:rPr lang="zh-CN" altLang="en-US" sz="1000" dirty="0">
                <a:solidFill>
                  <a:prstClr val="white"/>
                </a:solidFill>
                <a:latin typeface="+mn-lt"/>
                <a:ea typeface="+mn-ea"/>
                <a:cs typeface="+mn-ea"/>
                <a:sym typeface="+mn-lt"/>
              </a:rPr>
              <a:t>一台服务器，可以与小程序的</a:t>
            </a:r>
            <a:r>
              <a:rPr lang="en-US" altLang="zh-CN" sz="1000" dirty="0">
                <a:solidFill>
                  <a:prstClr val="white"/>
                </a:solidFill>
                <a:latin typeface="+mn-lt"/>
                <a:ea typeface="+mn-ea"/>
                <a:cs typeface="+mn-ea"/>
                <a:sym typeface="+mn-lt"/>
              </a:rPr>
              <a:t>API</a:t>
            </a:r>
            <a:r>
              <a:rPr lang="zh-CN" altLang="en-US" sz="1000" dirty="0">
                <a:solidFill>
                  <a:prstClr val="white"/>
                </a:solidFill>
                <a:latin typeface="+mn-lt"/>
                <a:ea typeface="+mn-ea"/>
                <a:cs typeface="+mn-ea"/>
                <a:sym typeface="+mn-lt"/>
              </a:rPr>
              <a:t>实现调用。一个域名</a:t>
            </a:r>
            <a:endParaRPr lang="en-US" altLang="zh-CN" sz="1000" dirty="0">
              <a:solidFill>
                <a:prstClr val="white"/>
              </a:solidFill>
              <a:latin typeface="+mn-lt"/>
              <a:ea typeface="+mn-ea"/>
              <a:cs typeface="+mn-ea"/>
              <a:sym typeface="+mn-lt"/>
            </a:endParaRPr>
          </a:p>
          <a:p>
            <a:pPr algn="ctr">
              <a:lnSpc>
                <a:spcPct val="120000"/>
              </a:lnSpc>
            </a:pPr>
            <a:r>
              <a:rPr lang="zh-CN" altLang="en-US" sz="1000" dirty="0">
                <a:solidFill>
                  <a:prstClr val="white"/>
                </a:solidFill>
                <a:latin typeface="+mn-lt"/>
                <a:ea typeface="+mn-ea"/>
                <a:cs typeface="+mn-ea"/>
                <a:sym typeface="+mn-lt"/>
              </a:rPr>
              <a:t>相关的参考书籍让我们组的成员进行技术开发和学习</a:t>
            </a:r>
          </a:p>
        </p:txBody>
      </p:sp>
      <p:sp>
        <p:nvSpPr>
          <p:cNvPr id="13" name="矩形 12"/>
          <p:cNvSpPr/>
          <p:nvPr/>
        </p:nvSpPr>
        <p:spPr>
          <a:xfrm>
            <a:off x="1207692" y="3498723"/>
            <a:ext cx="2669381" cy="446020"/>
          </a:xfrm>
          <a:prstGeom prst="rect">
            <a:avLst/>
          </a:prstGeom>
        </p:spPr>
        <p:txBody>
          <a:bodyPr wrap="square" anchor="b">
            <a:spAutoFit/>
          </a:bodyPr>
          <a:lstStyle/>
          <a:p>
            <a:pPr algn="ctr">
              <a:lnSpc>
                <a:spcPct val="120000"/>
              </a:lnSpc>
            </a:pPr>
            <a:r>
              <a:rPr lang="zh-CN" altLang="en-US" sz="1000" dirty="0">
                <a:solidFill>
                  <a:prstClr val="white"/>
                </a:solidFill>
                <a:latin typeface="+mn-lt"/>
                <a:ea typeface="+mn-ea"/>
                <a:cs typeface="+mn-ea"/>
                <a:sym typeface="+mn-lt"/>
              </a:rPr>
              <a:t>每个人都得用可以进行开发小程序及其服务器部署功能的平台的个人电脑环境</a:t>
            </a:r>
            <a:endParaRPr lang="zh-CN" altLang="en-US" sz="1200" dirty="0">
              <a:latin typeface="+mn-lt"/>
              <a:ea typeface="+mn-ea"/>
              <a:cs typeface="+mn-ea"/>
              <a:sym typeface="+mn-lt"/>
            </a:endParaRPr>
          </a:p>
        </p:txBody>
      </p:sp>
      <p:grpSp>
        <p:nvGrpSpPr>
          <p:cNvPr id="17" name="组合 16">
            <a:extLst>
              <a:ext uri="{FF2B5EF4-FFF2-40B4-BE49-F238E27FC236}">
                <a16:creationId xmlns="" xmlns:a16="http://schemas.microsoft.com/office/drawing/2014/main" id="{808FF0A0-3693-4B5C-9FB0-EB74C6FC5814}"/>
              </a:ext>
            </a:extLst>
          </p:cNvPr>
          <p:cNvGrpSpPr/>
          <p:nvPr/>
        </p:nvGrpSpPr>
        <p:grpSpPr>
          <a:xfrm>
            <a:off x="323528" y="0"/>
            <a:ext cx="2087905" cy="578162"/>
            <a:chOff x="323528" y="0"/>
            <a:chExt cx="2087905" cy="578162"/>
          </a:xfrm>
        </p:grpSpPr>
        <p:sp>
          <p:nvSpPr>
            <p:cNvPr id="18" name="TextBox 86">
              <a:extLst>
                <a:ext uri="{FF2B5EF4-FFF2-40B4-BE49-F238E27FC236}">
                  <a16:creationId xmlns="" xmlns:a16="http://schemas.microsoft.com/office/drawing/2014/main" id="{CF300D7C-91F2-4BF1-AB6A-E3E55D2D6C02}"/>
                </a:ext>
              </a:extLst>
            </p:cNvPr>
            <p:cNvSpPr txBox="1"/>
            <p:nvPr/>
          </p:nvSpPr>
          <p:spPr>
            <a:xfrm>
              <a:off x="576196" y="58248"/>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资源需求</a:t>
              </a:r>
              <a:endParaRPr lang="en-US" altLang="zh-CN" sz="2400" dirty="0">
                <a:latin typeface="+mn-lt"/>
                <a:ea typeface="+mn-ea"/>
                <a:cs typeface="+mn-ea"/>
                <a:sym typeface="+mn-lt"/>
              </a:endParaRPr>
            </a:p>
          </p:txBody>
        </p:sp>
        <p:sp>
          <p:nvSpPr>
            <p:cNvPr id="19" name="矩形 18">
              <a:extLst>
                <a:ext uri="{FF2B5EF4-FFF2-40B4-BE49-F238E27FC236}">
                  <a16:creationId xmlns="" xmlns:a16="http://schemas.microsoft.com/office/drawing/2014/main" id="{9830C9A3-170B-4DBC-A004-BD33CD90CB7B}"/>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1456035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1</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zh-CN" sz="4400" b="1" dirty="0">
                <a:solidFill>
                  <a:schemeClr val="accent6"/>
                </a:solidFill>
                <a:latin typeface="微软雅黑" pitchFamily="34" charset="-122"/>
                <a:ea typeface="微软雅黑" pitchFamily="34" charset="-122"/>
              </a:rPr>
              <a:t>项目</a:t>
            </a:r>
            <a:r>
              <a:rPr lang="zh-CN" altLang="en-US" sz="4400" b="1" dirty="0">
                <a:solidFill>
                  <a:schemeClr val="accent6"/>
                </a:solidFill>
                <a:latin typeface="微软雅黑" pitchFamily="34" charset="-122"/>
                <a:ea typeface="微软雅黑" pitchFamily="34" charset="-122"/>
              </a:rPr>
              <a:t>介绍</a:t>
            </a: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Project Introduction</a:t>
            </a:r>
          </a:p>
        </p:txBody>
      </p:sp>
    </p:spTree>
    <p:extLst>
      <p:ext uri="{BB962C8B-B14F-4D97-AF65-F5344CB8AC3E}">
        <p14:creationId xmlns:p14="http://schemas.microsoft.com/office/powerpoint/2010/main" val="176303569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CEB16D8A-4DF3-41CB-A75F-D9FC056AEED5}"/>
              </a:ext>
            </a:extLst>
          </p:cNvPr>
          <p:cNvGrpSpPr/>
          <p:nvPr/>
        </p:nvGrpSpPr>
        <p:grpSpPr>
          <a:xfrm>
            <a:off x="323528" y="0"/>
            <a:ext cx="1944216" cy="578162"/>
            <a:chOff x="323528" y="0"/>
            <a:chExt cx="2592288" cy="578162"/>
          </a:xfrm>
        </p:grpSpPr>
        <p:sp>
          <p:nvSpPr>
            <p:cNvPr id="7" name="TextBox 86">
              <a:extLst>
                <a:ext uri="{FF2B5EF4-FFF2-40B4-BE49-F238E27FC236}">
                  <a16:creationId xmlns="" xmlns:a16="http://schemas.microsoft.com/office/drawing/2014/main" id="{0A9D954D-D3A6-47C6-B577-2B9E7F0CDFE8}"/>
                </a:ext>
              </a:extLst>
            </p:cNvPr>
            <p:cNvSpPr txBox="1"/>
            <p:nvPr/>
          </p:nvSpPr>
          <p:spPr>
            <a:xfrm>
              <a:off x="576196" y="58248"/>
              <a:ext cx="2339620" cy="461665"/>
            </a:xfrm>
            <a:prstGeom prst="rect">
              <a:avLst/>
            </a:prstGeom>
            <a:noFill/>
          </p:spPr>
          <p:txBody>
            <a:bodyPr wrap="square" rtlCol="0">
              <a:spAutoFit/>
            </a:bodyPr>
            <a:lstStyle/>
            <a:p>
              <a:pPr algn="dist"/>
              <a:r>
                <a:rPr lang="en-US" altLang="zh-CN" sz="2400" dirty="0">
                  <a:latin typeface="+mn-lt"/>
                  <a:ea typeface="+mn-ea"/>
                  <a:cs typeface="+mn-ea"/>
                  <a:sym typeface="+mn-lt"/>
                </a:rPr>
                <a:t>Timesheet</a:t>
              </a:r>
            </a:p>
          </p:txBody>
        </p:sp>
        <p:sp>
          <p:nvSpPr>
            <p:cNvPr id="8" name="矩形 7">
              <a:extLst>
                <a:ext uri="{FF2B5EF4-FFF2-40B4-BE49-F238E27FC236}">
                  <a16:creationId xmlns=""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22" name="Picture 2" descr="1">
            <a:extLst>
              <a:ext uri="{FF2B5EF4-FFF2-40B4-BE49-F238E27FC236}">
                <a16:creationId xmlns="" xmlns:a16="http://schemas.microsoft.com/office/drawing/2014/main" id="{BB245F13-4B42-4D24-905F-F528F2CC2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47614"/>
            <a:ext cx="8784976" cy="2654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032025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103498" y="1059582"/>
            <a:ext cx="6937004" cy="936104"/>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一般情况下我们决定挑选在每个礼拜一和礼拜二进行小组的会议，这样组员的时间比较充裕且好安排，同时周二有软件工程基础课，更加加深自己的理解和印象。</a:t>
            </a:r>
          </a:p>
        </p:txBody>
      </p:sp>
      <p:grpSp>
        <p:nvGrpSpPr>
          <p:cNvPr id="6" name="组合 5">
            <a:extLst>
              <a:ext uri="{FF2B5EF4-FFF2-40B4-BE49-F238E27FC236}">
                <a16:creationId xmlns="" xmlns:a16="http://schemas.microsoft.com/office/drawing/2014/main" id="{CEB16D8A-4DF3-41CB-A75F-D9FC056AEED5}"/>
              </a:ext>
            </a:extLst>
          </p:cNvPr>
          <p:cNvGrpSpPr/>
          <p:nvPr/>
        </p:nvGrpSpPr>
        <p:grpSpPr>
          <a:xfrm>
            <a:off x="323528" y="0"/>
            <a:ext cx="2592288" cy="578162"/>
            <a:chOff x="323528" y="0"/>
            <a:chExt cx="3456384" cy="578162"/>
          </a:xfrm>
        </p:grpSpPr>
        <p:sp>
          <p:nvSpPr>
            <p:cNvPr id="7" name="TextBox 86">
              <a:extLst>
                <a:ext uri="{FF2B5EF4-FFF2-40B4-BE49-F238E27FC236}">
                  <a16:creationId xmlns="" xmlns:a16="http://schemas.microsoft.com/office/drawing/2014/main" id="{0A9D954D-D3A6-47C6-B577-2B9E7F0CDFE8}"/>
                </a:ext>
              </a:extLst>
            </p:cNvPr>
            <p:cNvSpPr txBox="1"/>
            <p:nvPr/>
          </p:nvSpPr>
          <p:spPr>
            <a:xfrm>
              <a:off x="576196" y="58248"/>
              <a:ext cx="3203716" cy="461665"/>
            </a:xfrm>
            <a:prstGeom prst="rect">
              <a:avLst/>
            </a:prstGeom>
            <a:noFill/>
          </p:spPr>
          <p:txBody>
            <a:bodyPr wrap="square" rtlCol="0">
              <a:spAutoFit/>
            </a:bodyPr>
            <a:lstStyle/>
            <a:p>
              <a:pPr algn="dist"/>
              <a:r>
                <a:rPr lang="zh-CN" altLang="en-US" sz="2400" dirty="0">
                  <a:latin typeface="+mn-lt"/>
                  <a:ea typeface="+mn-ea"/>
                  <a:cs typeface="+mn-ea"/>
                  <a:sym typeface="+mn-lt"/>
                </a:rPr>
                <a:t>会议的组织进行</a:t>
              </a:r>
              <a:endParaRPr lang="en-US" altLang="zh-CN" sz="2400" dirty="0">
                <a:latin typeface="+mn-lt"/>
                <a:ea typeface="+mn-ea"/>
                <a:cs typeface="+mn-ea"/>
                <a:sym typeface="+mn-lt"/>
              </a:endParaRPr>
            </a:p>
          </p:txBody>
        </p:sp>
        <p:sp>
          <p:nvSpPr>
            <p:cNvPr id="8" name="矩形 7">
              <a:extLst>
                <a:ext uri="{FF2B5EF4-FFF2-40B4-BE49-F238E27FC236}">
                  <a16:creationId xmlns=""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 xmlns:a16="http://schemas.microsoft.com/office/drawing/2014/main" id="{731BEA2A-389F-483F-945A-84FBDB325489}"/>
              </a:ext>
            </a:extLst>
          </p:cNvPr>
          <p:cNvSpPr txBox="1"/>
          <p:nvPr/>
        </p:nvSpPr>
        <p:spPr>
          <a:xfrm>
            <a:off x="1103498" y="2602147"/>
            <a:ext cx="6155531" cy="1231106"/>
          </a:xfrm>
          <a:prstGeom prst="rect">
            <a:avLst/>
          </a:prstGeom>
          <a:noFill/>
        </p:spPr>
        <p:txBody>
          <a:bodyPr wrap="none" lIns="0" tIns="0" rIns="0" bIns="0" rtlCol="0">
            <a:spAutoFit/>
          </a:bodyPr>
          <a:lstStyle/>
          <a:p>
            <a:r>
              <a:rPr lang="zh-CN" altLang="zh-CN" sz="1600" dirty="0">
                <a:latin typeface="+mn-lt"/>
                <a:ea typeface="+mn-ea"/>
                <a:cs typeface="+mn-ea"/>
              </a:rPr>
              <a:t>日期：</a:t>
            </a:r>
            <a:r>
              <a:rPr lang="en-US" altLang="zh-CN" sz="1600" dirty="0">
                <a:latin typeface="+mn-lt"/>
                <a:ea typeface="+mn-ea"/>
                <a:cs typeface="+mn-ea"/>
              </a:rPr>
              <a:t>19.3.14</a:t>
            </a:r>
            <a:r>
              <a:rPr lang="zh-CN" altLang="zh-CN" sz="1600" dirty="0">
                <a:latin typeface="+mn-lt"/>
                <a:ea typeface="+mn-ea"/>
                <a:cs typeface="+mn-ea"/>
              </a:rPr>
              <a:t>号</a:t>
            </a:r>
          </a:p>
          <a:p>
            <a:r>
              <a:rPr lang="zh-CN" altLang="zh-CN" sz="1600" dirty="0">
                <a:latin typeface="+mn-lt"/>
                <a:ea typeface="+mn-ea"/>
                <a:cs typeface="+mn-ea"/>
              </a:rPr>
              <a:t>小组第二次会议</a:t>
            </a:r>
          </a:p>
          <a:p>
            <a:r>
              <a:rPr lang="zh-CN" altLang="zh-CN" sz="1600" dirty="0">
                <a:latin typeface="+mn-lt"/>
                <a:ea typeface="+mn-ea"/>
                <a:cs typeface="+mn-ea"/>
              </a:rPr>
              <a:t>地点：组长周磊寝室（明德</a:t>
            </a:r>
            <a:r>
              <a:rPr lang="en-US" altLang="zh-CN" sz="1600" dirty="0">
                <a:latin typeface="+mn-lt"/>
                <a:ea typeface="+mn-ea"/>
                <a:cs typeface="+mn-ea"/>
              </a:rPr>
              <a:t>1-628</a:t>
            </a:r>
            <a:r>
              <a:rPr lang="zh-CN" altLang="zh-CN" sz="1600" dirty="0">
                <a:latin typeface="+mn-lt"/>
                <a:ea typeface="+mn-ea"/>
                <a:cs typeface="+mn-ea"/>
              </a:rPr>
              <a:t>）</a:t>
            </a:r>
          </a:p>
          <a:p>
            <a:r>
              <a:rPr lang="zh-CN" altLang="zh-CN" sz="1600" dirty="0">
                <a:latin typeface="+mn-lt"/>
                <a:ea typeface="+mn-ea"/>
                <a:cs typeface="+mn-ea"/>
              </a:rPr>
              <a:t>会议内容：决定本次项目计划书的人员分工、小程序的功能需求分析</a:t>
            </a:r>
          </a:p>
          <a:p>
            <a:endParaRPr lang="zh-CN" altLang="en-US" sz="16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657536807"/>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6</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203848" y="1923678"/>
            <a:ext cx="5000248" cy="615553"/>
          </a:xfrm>
          <a:prstGeom prst="rect">
            <a:avLst/>
          </a:prstGeom>
          <a:noFill/>
        </p:spPr>
        <p:txBody>
          <a:bodyPr wrap="square" lIns="0" tIns="0" rIns="0" bIns="0" rtlCol="0">
            <a:spAutoFit/>
          </a:bodyPr>
          <a:lstStyle/>
          <a:p>
            <a:pPr algn="dist"/>
            <a:r>
              <a:rPr lang="zh-CN" altLang="en-US" sz="4000" b="1" dirty="0" smtClean="0">
                <a:solidFill>
                  <a:schemeClr val="accent6"/>
                </a:solidFill>
                <a:latin typeface="微软雅黑" pitchFamily="34" charset="-122"/>
                <a:ea typeface="微软雅黑" pitchFamily="34" charset="-122"/>
              </a:rPr>
              <a:t>人员分工及参考文献</a:t>
            </a:r>
            <a:endParaRPr lang="zh-CN" altLang="en-US" sz="4000" b="1" dirty="0">
              <a:solidFill>
                <a:schemeClr val="accent6"/>
              </a:solidFill>
              <a:latin typeface="微软雅黑" pitchFamily="34" charset="-122"/>
              <a:ea typeface="微软雅黑" pitchFamily="34" charset="-122"/>
            </a:endParaRP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GROUP ALLOCATION &amp; References</a:t>
            </a:r>
          </a:p>
        </p:txBody>
      </p:sp>
    </p:spTree>
    <p:extLst>
      <p:ext uri="{BB962C8B-B14F-4D97-AF65-F5344CB8AC3E}">
        <p14:creationId xmlns:p14="http://schemas.microsoft.com/office/powerpoint/2010/main" val="2319637950"/>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3F44F39A-A4CF-4801-99C8-D10EB186E52E}"/>
              </a:ext>
            </a:extLst>
          </p:cNvPr>
          <p:cNvGrpSpPr/>
          <p:nvPr/>
        </p:nvGrpSpPr>
        <p:grpSpPr>
          <a:xfrm>
            <a:off x="2987824" y="1734595"/>
            <a:ext cx="2612396" cy="3408905"/>
            <a:chOff x="4154796" y="978163"/>
            <a:chExt cx="4117358" cy="5372721"/>
          </a:xfrm>
        </p:grpSpPr>
        <p:sp>
          <p:nvSpPr>
            <p:cNvPr id="24" name="任意多边形: 形状 23">
              <a:extLst>
                <a:ext uri="{FF2B5EF4-FFF2-40B4-BE49-F238E27FC236}">
                  <a16:creationId xmlns="" xmlns:a16="http://schemas.microsoft.com/office/drawing/2014/main" id="{FDDE5FF1-9D21-461D-A064-00444EFB3BB8}"/>
                </a:ext>
              </a:extLst>
            </p:cNvPr>
            <p:cNvSpPr/>
            <p:nvPr/>
          </p:nvSpPr>
          <p:spPr>
            <a:xfrm>
              <a:off x="5612222" y="1875744"/>
              <a:ext cx="1333001" cy="4475140"/>
            </a:xfrm>
            <a:custGeom>
              <a:avLst/>
              <a:gdLst/>
              <a:ahLst/>
              <a:cxnLst>
                <a:cxn ang="0">
                  <a:pos x="wd2" y="hd2"/>
                </a:cxn>
                <a:cxn ang="5400000">
                  <a:pos x="wd2" y="hd2"/>
                </a:cxn>
                <a:cxn ang="10800000">
                  <a:pos x="wd2" y="hd2"/>
                </a:cxn>
                <a:cxn ang="16200000">
                  <a:pos x="wd2" y="hd2"/>
                </a:cxn>
              </a:cxnLst>
              <a:rect l="0" t="0" r="r" b="b"/>
              <a:pathLst>
                <a:path w="21600" h="21599" extrusionOk="0">
                  <a:moveTo>
                    <a:pt x="483" y="5910"/>
                  </a:moveTo>
                  <a:cubicBezTo>
                    <a:pt x="4942" y="5905"/>
                    <a:pt x="9660" y="6766"/>
                    <a:pt x="11775" y="7950"/>
                  </a:cubicBezTo>
                  <a:cubicBezTo>
                    <a:pt x="12072" y="8114"/>
                    <a:pt x="12518" y="8411"/>
                    <a:pt x="12774" y="8726"/>
                  </a:cubicBezTo>
                  <a:cubicBezTo>
                    <a:pt x="12937" y="8962"/>
                    <a:pt x="13029" y="9185"/>
                    <a:pt x="13027" y="9393"/>
                  </a:cubicBezTo>
                  <a:cubicBezTo>
                    <a:pt x="13025" y="9729"/>
                    <a:pt x="12800" y="10020"/>
                    <a:pt x="12284" y="10278"/>
                  </a:cubicBezTo>
                  <a:cubicBezTo>
                    <a:pt x="11795" y="10521"/>
                    <a:pt x="11026" y="10742"/>
                    <a:pt x="9834" y="10935"/>
                  </a:cubicBezTo>
                  <a:cubicBezTo>
                    <a:pt x="8668" y="11116"/>
                    <a:pt x="7611" y="11356"/>
                    <a:pt x="6771" y="11654"/>
                  </a:cubicBezTo>
                  <a:cubicBezTo>
                    <a:pt x="6567" y="11499"/>
                    <a:pt x="6206" y="11372"/>
                    <a:pt x="5742" y="11285"/>
                  </a:cubicBezTo>
                  <a:cubicBezTo>
                    <a:pt x="5002" y="11143"/>
                    <a:pt x="4037" y="11084"/>
                    <a:pt x="2974" y="11084"/>
                  </a:cubicBezTo>
                  <a:cubicBezTo>
                    <a:pt x="2629" y="11084"/>
                    <a:pt x="2274" y="11090"/>
                    <a:pt x="1912" y="11103"/>
                  </a:cubicBezTo>
                  <a:lnTo>
                    <a:pt x="2010" y="11356"/>
                  </a:lnTo>
                  <a:cubicBezTo>
                    <a:pt x="2342" y="11345"/>
                    <a:pt x="2665" y="11339"/>
                    <a:pt x="2974" y="11339"/>
                  </a:cubicBezTo>
                  <a:cubicBezTo>
                    <a:pt x="3931" y="11339"/>
                    <a:pt x="4744" y="11395"/>
                    <a:pt x="5276" y="11499"/>
                  </a:cubicBezTo>
                  <a:cubicBezTo>
                    <a:pt x="5777" y="11599"/>
                    <a:pt x="6057" y="11728"/>
                    <a:pt x="6094" y="11931"/>
                  </a:cubicBezTo>
                  <a:cubicBezTo>
                    <a:pt x="5696" y="12119"/>
                    <a:pt x="5374" y="12325"/>
                    <a:pt x="5153" y="12550"/>
                  </a:cubicBezTo>
                  <a:cubicBezTo>
                    <a:pt x="4858" y="12850"/>
                    <a:pt x="4729" y="13146"/>
                    <a:pt x="4729" y="13436"/>
                  </a:cubicBezTo>
                  <a:cubicBezTo>
                    <a:pt x="4744" y="14664"/>
                    <a:pt x="6991" y="15748"/>
                    <a:pt x="8751" y="16729"/>
                  </a:cubicBezTo>
                  <a:cubicBezTo>
                    <a:pt x="11623" y="18319"/>
                    <a:pt x="12718" y="19912"/>
                    <a:pt x="12824" y="21599"/>
                  </a:cubicBezTo>
                  <a:lnTo>
                    <a:pt x="14539" y="21599"/>
                  </a:lnTo>
                  <a:cubicBezTo>
                    <a:pt x="14435" y="19849"/>
                    <a:pt x="13284" y="18159"/>
                    <a:pt x="10260" y="16487"/>
                  </a:cubicBezTo>
                  <a:cubicBezTo>
                    <a:pt x="9436" y="16035"/>
                    <a:pt x="8570" y="15576"/>
                    <a:pt x="7871" y="15113"/>
                  </a:cubicBezTo>
                  <a:cubicBezTo>
                    <a:pt x="7872" y="14681"/>
                    <a:pt x="8510" y="14329"/>
                    <a:pt x="9454" y="14079"/>
                  </a:cubicBezTo>
                  <a:cubicBezTo>
                    <a:pt x="10397" y="13829"/>
                    <a:pt x="11649" y="13688"/>
                    <a:pt x="12826" y="13688"/>
                  </a:cubicBezTo>
                  <a:cubicBezTo>
                    <a:pt x="13804" y="13688"/>
                    <a:pt x="14721" y="13783"/>
                    <a:pt x="15410" y="13988"/>
                  </a:cubicBezTo>
                  <a:lnTo>
                    <a:pt x="15865" y="13853"/>
                  </a:lnTo>
                  <a:lnTo>
                    <a:pt x="15864" y="13853"/>
                  </a:lnTo>
                  <a:cubicBezTo>
                    <a:pt x="15040" y="13607"/>
                    <a:pt x="13942" y="13496"/>
                    <a:pt x="12826" y="13497"/>
                  </a:cubicBezTo>
                  <a:cubicBezTo>
                    <a:pt x="10486" y="13498"/>
                    <a:pt x="7976" y="13978"/>
                    <a:pt x="7367" y="14755"/>
                  </a:cubicBezTo>
                  <a:cubicBezTo>
                    <a:pt x="6804" y="14317"/>
                    <a:pt x="6436" y="13877"/>
                    <a:pt x="6443" y="13436"/>
                  </a:cubicBezTo>
                  <a:cubicBezTo>
                    <a:pt x="6443" y="13191"/>
                    <a:pt x="6551" y="12945"/>
                    <a:pt x="6798" y="12694"/>
                  </a:cubicBezTo>
                  <a:cubicBezTo>
                    <a:pt x="7365" y="12118"/>
                    <a:pt x="8737" y="11688"/>
                    <a:pt x="10557" y="11399"/>
                  </a:cubicBezTo>
                  <a:cubicBezTo>
                    <a:pt x="10571" y="11396"/>
                    <a:pt x="10585" y="11394"/>
                    <a:pt x="10600" y="11392"/>
                  </a:cubicBezTo>
                  <a:cubicBezTo>
                    <a:pt x="10721" y="11373"/>
                    <a:pt x="10844" y="11354"/>
                    <a:pt x="10968" y="11337"/>
                  </a:cubicBezTo>
                  <a:cubicBezTo>
                    <a:pt x="12044" y="11183"/>
                    <a:pt x="13310" y="11126"/>
                    <a:pt x="14674" y="11062"/>
                  </a:cubicBezTo>
                  <a:cubicBezTo>
                    <a:pt x="16033" y="10996"/>
                    <a:pt x="17495" y="10922"/>
                    <a:pt x="18885" y="10689"/>
                  </a:cubicBezTo>
                  <a:cubicBezTo>
                    <a:pt x="19761" y="10543"/>
                    <a:pt x="20465" y="10336"/>
                    <a:pt x="20924" y="10079"/>
                  </a:cubicBezTo>
                  <a:cubicBezTo>
                    <a:pt x="21385" y="9822"/>
                    <a:pt x="21600" y="9522"/>
                    <a:pt x="21600" y="9188"/>
                  </a:cubicBezTo>
                  <a:lnTo>
                    <a:pt x="19886" y="9188"/>
                  </a:lnTo>
                  <a:cubicBezTo>
                    <a:pt x="19885" y="9458"/>
                    <a:pt x="19714" y="9670"/>
                    <a:pt x="19412" y="9838"/>
                  </a:cubicBezTo>
                  <a:cubicBezTo>
                    <a:pt x="19108" y="10007"/>
                    <a:pt x="18672" y="10138"/>
                    <a:pt x="18041" y="10245"/>
                  </a:cubicBezTo>
                  <a:cubicBezTo>
                    <a:pt x="16982" y="10424"/>
                    <a:pt x="15747" y="10495"/>
                    <a:pt x="14404" y="10558"/>
                  </a:cubicBezTo>
                  <a:cubicBezTo>
                    <a:pt x="14151" y="10570"/>
                    <a:pt x="13893" y="10582"/>
                    <a:pt x="13634" y="10595"/>
                  </a:cubicBezTo>
                  <a:cubicBezTo>
                    <a:pt x="13674" y="10577"/>
                    <a:pt x="13718" y="10559"/>
                    <a:pt x="13755" y="10540"/>
                  </a:cubicBezTo>
                  <a:cubicBezTo>
                    <a:pt x="14459" y="10190"/>
                    <a:pt x="14742" y="9797"/>
                    <a:pt x="14741" y="9393"/>
                  </a:cubicBezTo>
                  <a:cubicBezTo>
                    <a:pt x="14738" y="9141"/>
                    <a:pt x="14631" y="8882"/>
                    <a:pt x="14450" y="8619"/>
                  </a:cubicBezTo>
                  <a:lnTo>
                    <a:pt x="14451" y="8618"/>
                  </a:lnTo>
                  <a:cubicBezTo>
                    <a:pt x="14449" y="8617"/>
                    <a:pt x="14448" y="8615"/>
                    <a:pt x="14446" y="8613"/>
                  </a:cubicBezTo>
                  <a:cubicBezTo>
                    <a:pt x="14084" y="8089"/>
                    <a:pt x="13426" y="7546"/>
                    <a:pt x="12683" y="6993"/>
                  </a:cubicBezTo>
                  <a:cubicBezTo>
                    <a:pt x="11559" y="6160"/>
                    <a:pt x="10230" y="5304"/>
                    <a:pt x="9347" y="4494"/>
                  </a:cubicBezTo>
                  <a:cubicBezTo>
                    <a:pt x="8742" y="3940"/>
                    <a:pt x="8480" y="3429"/>
                    <a:pt x="8480" y="2973"/>
                  </a:cubicBezTo>
                  <a:cubicBezTo>
                    <a:pt x="8480" y="2192"/>
                    <a:pt x="9248" y="1571"/>
                    <a:pt x="10385" y="1151"/>
                  </a:cubicBezTo>
                  <a:cubicBezTo>
                    <a:pt x="11528" y="731"/>
                    <a:pt x="13016" y="511"/>
                    <a:pt x="14578" y="510"/>
                  </a:cubicBezTo>
                  <a:lnTo>
                    <a:pt x="14578" y="0"/>
                  </a:lnTo>
                  <a:cubicBezTo>
                    <a:pt x="12455" y="-1"/>
                    <a:pt x="10465" y="307"/>
                    <a:pt x="9052" y="831"/>
                  </a:cubicBezTo>
                  <a:cubicBezTo>
                    <a:pt x="7633" y="1355"/>
                    <a:pt x="6766" y="2093"/>
                    <a:pt x="6766" y="2973"/>
                  </a:cubicBezTo>
                  <a:cubicBezTo>
                    <a:pt x="6766" y="3488"/>
                    <a:pt x="7062" y="4051"/>
                    <a:pt x="7717" y="4652"/>
                  </a:cubicBezTo>
                  <a:cubicBezTo>
                    <a:pt x="8415" y="5290"/>
                    <a:pt x="9348" y="5936"/>
                    <a:pt x="10234" y="6564"/>
                  </a:cubicBezTo>
                  <a:cubicBezTo>
                    <a:pt x="7564" y="5848"/>
                    <a:pt x="4027" y="5403"/>
                    <a:pt x="483" y="5399"/>
                  </a:cubicBezTo>
                  <a:cubicBezTo>
                    <a:pt x="321" y="5399"/>
                    <a:pt x="160" y="5400"/>
                    <a:pt x="0" y="5402"/>
                  </a:cubicBezTo>
                  <a:lnTo>
                    <a:pt x="70" y="5913"/>
                  </a:lnTo>
                  <a:cubicBezTo>
                    <a:pt x="207" y="5911"/>
                    <a:pt x="345" y="5910"/>
                    <a:pt x="483" y="5910"/>
                  </a:cubicBezTo>
                  <a:close/>
                </a:path>
              </a:pathLst>
            </a:custGeom>
            <a:solidFill>
              <a:schemeClr val="tx2">
                <a:lumMod val="20000"/>
                <a:lumOff val="80000"/>
              </a:schemeClr>
            </a:solidFill>
            <a:ln w="12700">
              <a:miter lim="400000"/>
            </a:ln>
          </p:spPr>
          <p:txBody>
            <a:bodyPr anchor="ctr"/>
            <a:lstStyle/>
            <a:p>
              <a:pPr algn="ctr"/>
              <a:endParaRPr>
                <a:latin typeface="+mn-lt"/>
                <a:ea typeface="+mn-ea"/>
                <a:cs typeface="+mn-ea"/>
                <a:sym typeface="+mn-lt"/>
              </a:endParaRPr>
            </a:p>
          </p:txBody>
        </p:sp>
        <p:sp>
          <p:nvSpPr>
            <p:cNvPr id="25" name="矩形: 圆角 24">
              <a:extLst>
                <a:ext uri="{FF2B5EF4-FFF2-40B4-BE49-F238E27FC236}">
                  <a16:creationId xmlns="" xmlns:a16="http://schemas.microsoft.com/office/drawing/2014/main" id="{B6E07D22-B6CA-4C18-BA67-18BF356CD92B}"/>
                </a:ext>
              </a:extLst>
            </p:cNvPr>
            <p:cNvSpPr/>
            <p:nvPr/>
          </p:nvSpPr>
          <p:spPr>
            <a:xfrm>
              <a:off x="5616102" y="978163"/>
              <a:ext cx="1772550" cy="1094019"/>
            </a:xfrm>
            <a:prstGeom prst="roundRect">
              <a:avLst>
                <a:gd name="adj" fmla="val 50000"/>
              </a:avLst>
            </a:prstGeom>
            <a:solidFill>
              <a:schemeClr val="accent2">
                <a:lumMod val="100000"/>
              </a:schemeClr>
            </a:solidFill>
            <a:ln w="12700">
              <a:miter lim="400000"/>
            </a:ln>
          </p:spPr>
          <p:txBody>
            <a:bodyPr anchor="ctr"/>
            <a:lstStyle/>
            <a:p>
              <a:pPr algn="ctr"/>
              <a:endParaRPr>
                <a:latin typeface="+mn-lt"/>
                <a:ea typeface="+mn-ea"/>
                <a:cs typeface="+mn-ea"/>
                <a:sym typeface="+mn-lt"/>
              </a:endParaRPr>
            </a:p>
          </p:txBody>
        </p:sp>
        <p:sp>
          <p:nvSpPr>
            <p:cNvPr id="26" name="矩形: 圆角 25">
              <a:extLst>
                <a:ext uri="{FF2B5EF4-FFF2-40B4-BE49-F238E27FC236}">
                  <a16:creationId xmlns="" xmlns:a16="http://schemas.microsoft.com/office/drawing/2014/main" id="{504A0DA7-0B5C-423C-8EEF-490606305788}"/>
                </a:ext>
              </a:extLst>
            </p:cNvPr>
            <p:cNvSpPr/>
            <p:nvPr/>
          </p:nvSpPr>
          <p:spPr>
            <a:xfrm>
              <a:off x="6745491" y="2955105"/>
              <a:ext cx="1526663" cy="942257"/>
            </a:xfrm>
            <a:prstGeom prst="roundRect">
              <a:avLst>
                <a:gd name="adj" fmla="val 50000"/>
              </a:avLst>
            </a:prstGeom>
            <a:solidFill>
              <a:schemeClr val="accent3">
                <a:lumMod val="100000"/>
              </a:schemeClr>
            </a:solidFill>
            <a:ln w="12700">
              <a:miter lim="400000"/>
            </a:ln>
          </p:spPr>
          <p:txBody>
            <a:bodyPr anchor="ctr"/>
            <a:lstStyle/>
            <a:p>
              <a:pPr algn="ctr"/>
              <a:endParaRPr>
                <a:latin typeface="+mn-lt"/>
                <a:ea typeface="+mn-ea"/>
                <a:cs typeface="+mn-ea"/>
                <a:sym typeface="+mn-lt"/>
              </a:endParaRPr>
            </a:p>
          </p:txBody>
        </p:sp>
        <p:sp>
          <p:nvSpPr>
            <p:cNvPr id="27" name="矩形: 圆角 26">
              <a:extLst>
                <a:ext uri="{FF2B5EF4-FFF2-40B4-BE49-F238E27FC236}">
                  <a16:creationId xmlns="" xmlns:a16="http://schemas.microsoft.com/office/drawing/2014/main" id="{492F4983-867A-4578-950E-9FF1C4CF946A}"/>
                </a:ext>
              </a:extLst>
            </p:cNvPr>
            <p:cNvSpPr/>
            <p:nvPr/>
          </p:nvSpPr>
          <p:spPr>
            <a:xfrm>
              <a:off x="4154796" y="2337444"/>
              <a:ext cx="1526663" cy="942257"/>
            </a:xfrm>
            <a:prstGeom prst="roundRect">
              <a:avLst>
                <a:gd name="adj" fmla="val 50000"/>
              </a:avLst>
            </a:prstGeom>
            <a:solidFill>
              <a:schemeClr val="accent1">
                <a:lumMod val="100000"/>
              </a:schemeClr>
            </a:solidFill>
            <a:ln w="12700">
              <a:miter lim="400000"/>
            </a:ln>
          </p:spPr>
          <p:txBody>
            <a:bodyPr anchor="ctr"/>
            <a:lstStyle/>
            <a:p>
              <a:pPr algn="ctr"/>
              <a:endParaRPr>
                <a:latin typeface="+mn-lt"/>
                <a:ea typeface="+mn-ea"/>
                <a:cs typeface="+mn-ea"/>
                <a:sym typeface="+mn-lt"/>
              </a:endParaRPr>
            </a:p>
          </p:txBody>
        </p:sp>
        <p:sp>
          <p:nvSpPr>
            <p:cNvPr id="28" name="任意多边形: 形状 27">
              <a:extLst>
                <a:ext uri="{FF2B5EF4-FFF2-40B4-BE49-F238E27FC236}">
                  <a16:creationId xmlns="" xmlns:a16="http://schemas.microsoft.com/office/drawing/2014/main" id="{F0F13D03-2E73-4668-9181-03AC2711E77C}"/>
                </a:ext>
              </a:extLst>
            </p:cNvPr>
            <p:cNvSpPr/>
            <p:nvPr/>
          </p:nvSpPr>
          <p:spPr>
            <a:xfrm>
              <a:off x="6212850" y="1237002"/>
              <a:ext cx="579057" cy="576339"/>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29" name="任意多边形: 形状 28">
              <a:extLst>
                <a:ext uri="{FF2B5EF4-FFF2-40B4-BE49-F238E27FC236}">
                  <a16:creationId xmlns="" xmlns:a16="http://schemas.microsoft.com/office/drawing/2014/main" id="{D38BDB20-A143-472D-8D0E-236A4A9449AE}"/>
                </a:ext>
              </a:extLst>
            </p:cNvPr>
            <p:cNvSpPr/>
            <p:nvPr/>
          </p:nvSpPr>
          <p:spPr>
            <a:xfrm>
              <a:off x="7215138" y="3124507"/>
              <a:ext cx="587370" cy="58460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0" name="任意多边形: 形状 29">
              <a:extLst>
                <a:ext uri="{FF2B5EF4-FFF2-40B4-BE49-F238E27FC236}">
                  <a16:creationId xmlns="" xmlns:a16="http://schemas.microsoft.com/office/drawing/2014/main" id="{3B2EA0D8-107B-40DD-84F6-738CA69D3F02}"/>
                </a:ext>
              </a:extLst>
            </p:cNvPr>
            <p:cNvSpPr/>
            <p:nvPr/>
          </p:nvSpPr>
          <p:spPr>
            <a:xfrm>
              <a:off x="4583423" y="2437651"/>
              <a:ext cx="669412" cy="66626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1" name="任意多边形: 形状 30">
              <a:extLst>
                <a:ext uri="{FF2B5EF4-FFF2-40B4-BE49-F238E27FC236}">
                  <a16:creationId xmlns="" xmlns:a16="http://schemas.microsoft.com/office/drawing/2014/main" id="{E9F9EA90-EAFC-46C7-834F-474AA365674D}"/>
                </a:ext>
              </a:extLst>
            </p:cNvPr>
            <p:cNvSpPr/>
            <p:nvPr/>
          </p:nvSpPr>
          <p:spPr>
            <a:xfrm>
              <a:off x="5056965" y="3620844"/>
              <a:ext cx="705784" cy="646951"/>
            </a:xfrm>
            <a:custGeom>
              <a:avLst/>
              <a:gdLst/>
              <a:ahLst/>
              <a:cxnLst>
                <a:cxn ang="0">
                  <a:pos x="wd2" y="hd2"/>
                </a:cxn>
                <a:cxn ang="5400000">
                  <a:pos x="wd2" y="hd2"/>
                </a:cxn>
                <a:cxn ang="10800000">
                  <a:pos x="wd2" y="hd2"/>
                </a:cxn>
                <a:cxn ang="16200000">
                  <a:pos x="wd2" y="hd2"/>
                </a:cxn>
              </a:cxnLst>
              <a:rect l="0" t="0" r="r" b="b"/>
              <a:pathLst>
                <a:path w="21600" h="20611" extrusionOk="0">
                  <a:moveTo>
                    <a:pt x="1063" y="11931"/>
                  </a:moveTo>
                  <a:lnTo>
                    <a:pt x="0" y="1158"/>
                  </a:lnTo>
                  <a:lnTo>
                    <a:pt x="10348" y="52"/>
                  </a:lnTo>
                  <a:cubicBezTo>
                    <a:pt x="15451" y="-494"/>
                    <a:pt x="20012" y="3370"/>
                    <a:pt x="20537" y="8681"/>
                  </a:cubicBezTo>
                  <a:lnTo>
                    <a:pt x="21600" y="19453"/>
                  </a:lnTo>
                  <a:lnTo>
                    <a:pt x="11252" y="20560"/>
                  </a:lnTo>
                  <a:cubicBezTo>
                    <a:pt x="6149" y="21106"/>
                    <a:pt x="1588" y="17242"/>
                    <a:pt x="1063" y="11931"/>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sp>
          <p:nvSpPr>
            <p:cNvPr id="32" name="任意多边形: 形状 31">
              <a:extLst>
                <a:ext uri="{FF2B5EF4-FFF2-40B4-BE49-F238E27FC236}">
                  <a16:creationId xmlns="" xmlns:a16="http://schemas.microsoft.com/office/drawing/2014/main" id="{C6687ADE-0F38-4C09-8516-C60EC0F0255B}"/>
                </a:ext>
              </a:extLst>
            </p:cNvPr>
            <p:cNvSpPr/>
            <p:nvPr/>
          </p:nvSpPr>
          <p:spPr>
            <a:xfrm>
              <a:off x="6550876" y="4585937"/>
              <a:ext cx="713582" cy="529856"/>
            </a:xfrm>
            <a:custGeom>
              <a:avLst/>
              <a:gdLst/>
              <a:ahLst/>
              <a:cxnLst>
                <a:cxn ang="0">
                  <a:pos x="wd2" y="hd2"/>
                </a:cxn>
                <a:cxn ang="5400000">
                  <a:pos x="wd2" y="hd2"/>
                </a:cxn>
                <a:cxn ang="10800000">
                  <a:pos x="wd2" y="hd2"/>
                </a:cxn>
                <a:cxn ang="16200000">
                  <a:pos x="wd2" y="hd2"/>
                </a:cxn>
              </a:cxnLst>
              <a:rect l="0" t="0" r="r" b="b"/>
              <a:pathLst>
                <a:path w="21600" h="19111" extrusionOk="0">
                  <a:moveTo>
                    <a:pt x="4342" y="14903"/>
                  </a:moveTo>
                  <a:lnTo>
                    <a:pt x="0" y="6480"/>
                  </a:lnTo>
                  <a:lnTo>
                    <a:pt x="7069" y="1307"/>
                  </a:lnTo>
                  <a:cubicBezTo>
                    <a:pt x="10556" y="-1244"/>
                    <a:pt x="15117" y="54"/>
                    <a:pt x="17258" y="4209"/>
                  </a:cubicBezTo>
                  <a:lnTo>
                    <a:pt x="21600" y="12631"/>
                  </a:lnTo>
                  <a:lnTo>
                    <a:pt x="14531" y="17805"/>
                  </a:lnTo>
                  <a:cubicBezTo>
                    <a:pt x="11045" y="20356"/>
                    <a:pt x="6483" y="19057"/>
                    <a:pt x="4342" y="14903"/>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grpSp>
      <p:grpSp>
        <p:nvGrpSpPr>
          <p:cNvPr id="5" name="组合 4">
            <a:extLst>
              <a:ext uri="{FF2B5EF4-FFF2-40B4-BE49-F238E27FC236}">
                <a16:creationId xmlns="" xmlns:a16="http://schemas.microsoft.com/office/drawing/2014/main" id="{B789A9FA-B0FA-435A-BD8A-824EED56D24D}"/>
              </a:ext>
            </a:extLst>
          </p:cNvPr>
          <p:cNvGrpSpPr/>
          <p:nvPr/>
        </p:nvGrpSpPr>
        <p:grpSpPr>
          <a:xfrm>
            <a:off x="971600" y="1855624"/>
            <a:ext cx="7623847" cy="2012270"/>
            <a:chOff x="1307468" y="2624665"/>
            <a:chExt cx="9798156" cy="2239224"/>
          </a:xfrm>
        </p:grpSpPr>
        <p:grpSp>
          <p:nvGrpSpPr>
            <p:cNvPr id="6" name="组合 5">
              <a:extLst>
                <a:ext uri="{FF2B5EF4-FFF2-40B4-BE49-F238E27FC236}">
                  <a16:creationId xmlns="" xmlns:a16="http://schemas.microsoft.com/office/drawing/2014/main" id="{E361B32A-C5A0-488D-8537-EA62464EC853}"/>
                </a:ext>
              </a:extLst>
            </p:cNvPr>
            <p:cNvGrpSpPr/>
            <p:nvPr/>
          </p:nvGrpSpPr>
          <p:grpSpPr>
            <a:xfrm>
              <a:off x="7479217" y="2624665"/>
              <a:ext cx="3626407" cy="2121031"/>
              <a:chOff x="7479217" y="1912116"/>
              <a:chExt cx="3626407" cy="2121031"/>
            </a:xfrm>
          </p:grpSpPr>
          <p:grpSp>
            <p:nvGrpSpPr>
              <p:cNvPr id="16" name="组合 15">
                <a:extLst>
                  <a:ext uri="{FF2B5EF4-FFF2-40B4-BE49-F238E27FC236}">
                    <a16:creationId xmlns="" xmlns:a16="http://schemas.microsoft.com/office/drawing/2014/main" id="{E87E0FEA-FB40-4F8D-B8BF-D8D6726D6E93}"/>
                  </a:ext>
                </a:extLst>
              </p:cNvPr>
              <p:cNvGrpSpPr/>
              <p:nvPr/>
            </p:nvGrpSpPr>
            <p:grpSpPr>
              <a:xfrm>
                <a:off x="7479217" y="1912116"/>
                <a:ext cx="3626407" cy="2121031"/>
                <a:chOff x="197310" y="1491637"/>
                <a:chExt cx="5223556" cy="2121031"/>
              </a:xfrm>
            </p:grpSpPr>
            <p:sp>
              <p:nvSpPr>
                <p:cNvPr id="23" name="矩形 22">
                  <a:extLst>
                    <a:ext uri="{FF2B5EF4-FFF2-40B4-BE49-F238E27FC236}">
                      <a16:creationId xmlns="" xmlns:a16="http://schemas.microsoft.com/office/drawing/2014/main" id="{FD199BA7-79A2-4350-BE51-6A452861DCF7}"/>
                    </a:ext>
                  </a:extLst>
                </p:cNvPr>
                <p:cNvSpPr/>
                <p:nvPr/>
              </p:nvSpPr>
              <p:spPr>
                <a:xfrm>
                  <a:off x="197310" y="1491637"/>
                  <a:ext cx="5090253" cy="1012828"/>
                </a:xfrm>
                <a:prstGeom prst="rect">
                  <a:avLst/>
                </a:prstGeom>
              </p:spPr>
              <p:txBody>
                <a:bodyPr wrap="none" lIns="0" tIns="0" rIns="0" bIns="0">
                  <a:normAutofit lnSpcReduction="10000"/>
                </a:bodyPr>
                <a:lstStyle/>
                <a:p>
                  <a:pPr algn="r"/>
                  <a:r>
                    <a:rPr lang="zh-CN" altLang="en-US" sz="1600" b="1" dirty="0" smtClean="0">
                      <a:solidFill>
                        <a:schemeClr val="accent1"/>
                      </a:solidFill>
                      <a:latin typeface="+mn-lt"/>
                      <a:ea typeface="+mn-ea"/>
                      <a:cs typeface="+mn-ea"/>
                      <a:sym typeface="+mn-lt"/>
                    </a:rPr>
                    <a:t>项目计划编写</a:t>
                  </a:r>
                  <a:r>
                    <a:rPr lang="zh-CN" altLang="en-US" sz="1600" b="1" dirty="0">
                      <a:solidFill>
                        <a:schemeClr val="accent1"/>
                      </a:solidFill>
                      <a:latin typeface="+mn-lt"/>
                      <a:ea typeface="+mn-ea"/>
                      <a:cs typeface="+mn-ea"/>
                      <a:sym typeface="+mn-lt"/>
                    </a:rPr>
                    <a:t>之：项目组织部</a:t>
                  </a:r>
                  <a:r>
                    <a:rPr lang="zh-CN" altLang="en-US" sz="1600" b="1" dirty="0" smtClean="0">
                      <a:solidFill>
                        <a:schemeClr val="accent1"/>
                      </a:solidFill>
                      <a:latin typeface="+mn-lt"/>
                      <a:ea typeface="+mn-ea"/>
                      <a:cs typeface="+mn-ea"/>
                      <a:sym typeface="+mn-lt"/>
                    </a:rPr>
                    <a:t>分</a:t>
                  </a:r>
                  <a:endParaRPr lang="en-US" altLang="zh-CN" sz="1600" b="1" dirty="0" smtClean="0">
                    <a:solidFill>
                      <a:schemeClr val="accent1"/>
                    </a:solidFill>
                    <a:latin typeface="+mn-lt"/>
                    <a:ea typeface="+mn-ea"/>
                    <a:cs typeface="+mn-ea"/>
                    <a:sym typeface="+mn-lt"/>
                  </a:endParaRPr>
                </a:p>
                <a:p>
                  <a:pPr algn="r"/>
                  <a:r>
                    <a:rPr lang="en-US" altLang="zh-CN" sz="1600" b="1" dirty="0" smtClean="0">
                      <a:solidFill>
                        <a:schemeClr val="accent1"/>
                      </a:solidFill>
                      <a:latin typeface="+mn-lt"/>
                      <a:ea typeface="+mn-ea"/>
                      <a:cs typeface="+mn-ea"/>
                      <a:sym typeface="+mn-lt"/>
                    </a:rPr>
                    <a:t>——</a:t>
                  </a:r>
                  <a:r>
                    <a:rPr lang="zh-CN" altLang="en-US" sz="1600" b="1" dirty="0" smtClean="0">
                      <a:solidFill>
                        <a:schemeClr val="accent1"/>
                      </a:solidFill>
                      <a:latin typeface="+mn-lt"/>
                      <a:ea typeface="+mn-ea"/>
                      <a:cs typeface="+mn-ea"/>
                      <a:sym typeface="+mn-lt"/>
                    </a:rPr>
                    <a:t>唐敏敏</a:t>
                  </a:r>
                  <a:endParaRPr lang="en-US" altLang="zh-CN" sz="1600" b="1" dirty="0" smtClean="0">
                    <a:solidFill>
                      <a:schemeClr val="accent1"/>
                    </a:solidFill>
                    <a:latin typeface="+mn-lt"/>
                    <a:ea typeface="+mn-ea"/>
                    <a:cs typeface="+mn-ea"/>
                    <a:sym typeface="+mn-lt"/>
                  </a:endParaRPr>
                </a:p>
                <a:p>
                  <a:pPr algn="r"/>
                  <a:r>
                    <a:rPr lang="zh-CN" altLang="en-US" sz="1600" b="1" dirty="0" smtClean="0">
                      <a:solidFill>
                        <a:schemeClr val="accent1"/>
                      </a:solidFill>
                      <a:latin typeface="+mn-lt"/>
                      <a:ea typeface="+mn-ea"/>
                      <a:cs typeface="+mn-ea"/>
                      <a:sym typeface="+mn-lt"/>
                    </a:rPr>
                    <a:t>项目计划编写之</a:t>
                  </a:r>
                  <a:r>
                    <a:rPr lang="zh-CN" altLang="en-US" sz="1600" b="1" dirty="0">
                      <a:solidFill>
                        <a:schemeClr val="accent1"/>
                      </a:solidFill>
                      <a:latin typeface="+mn-lt"/>
                      <a:ea typeface="+mn-ea"/>
                      <a:cs typeface="+mn-ea"/>
                      <a:sym typeface="+mn-lt"/>
                    </a:rPr>
                    <a:t>：项目管理过程</a:t>
                  </a:r>
                  <a:endParaRPr lang="zh-CN" altLang="en-US" sz="1600" b="1" dirty="0" smtClean="0">
                    <a:solidFill>
                      <a:schemeClr val="accent1"/>
                    </a:solidFill>
                    <a:latin typeface="+mn-lt"/>
                    <a:ea typeface="+mn-ea"/>
                    <a:cs typeface="+mn-ea"/>
                    <a:sym typeface="+mn-lt"/>
                  </a:endParaRPr>
                </a:p>
                <a:p>
                  <a:pPr algn="r"/>
                  <a:r>
                    <a:rPr lang="en-US" altLang="zh-CN" sz="1600" b="1" dirty="0" smtClean="0">
                      <a:solidFill>
                        <a:schemeClr val="accent1"/>
                      </a:solidFill>
                      <a:latin typeface="+mn-lt"/>
                      <a:ea typeface="+mn-ea"/>
                      <a:cs typeface="+mn-ea"/>
                      <a:sym typeface="+mn-lt"/>
                    </a:rPr>
                    <a:t>——</a:t>
                  </a:r>
                  <a:r>
                    <a:rPr lang="zh-CN" altLang="en-US" sz="1600" b="1" dirty="0" smtClean="0">
                      <a:solidFill>
                        <a:schemeClr val="accent1"/>
                      </a:solidFill>
                      <a:latin typeface="+mn-lt"/>
                      <a:ea typeface="+mn-ea"/>
                      <a:cs typeface="+mn-ea"/>
                      <a:sym typeface="+mn-lt"/>
                    </a:rPr>
                    <a:t>许涛</a:t>
                  </a:r>
                  <a:endParaRPr lang="zh-CN" altLang="en-US" sz="1600" b="1" dirty="0">
                    <a:solidFill>
                      <a:schemeClr val="accent1"/>
                    </a:solidFill>
                    <a:latin typeface="+mn-lt"/>
                    <a:ea typeface="+mn-ea"/>
                    <a:cs typeface="+mn-ea"/>
                    <a:sym typeface="+mn-lt"/>
                  </a:endParaRPr>
                </a:p>
              </p:txBody>
            </p:sp>
            <p:sp>
              <p:nvSpPr>
                <p:cNvPr id="21" name="矩形 20">
                  <a:extLst>
                    <a:ext uri="{FF2B5EF4-FFF2-40B4-BE49-F238E27FC236}">
                      <a16:creationId xmlns="" xmlns:a16="http://schemas.microsoft.com/office/drawing/2014/main" id="{1B1001AF-E01B-44A6-AA0A-8F56E551FFA8}"/>
                    </a:ext>
                  </a:extLst>
                </p:cNvPr>
                <p:cNvSpPr/>
                <p:nvPr/>
              </p:nvSpPr>
              <p:spPr>
                <a:xfrm>
                  <a:off x="1659672" y="2815545"/>
                  <a:ext cx="3761194" cy="797123"/>
                </a:xfrm>
                <a:prstGeom prst="rect">
                  <a:avLst/>
                </a:prstGeom>
              </p:spPr>
              <p:txBody>
                <a:bodyPr wrap="none" lIns="0" tIns="0" rIns="0" bIns="0">
                  <a:normAutofit/>
                </a:bodyPr>
                <a:lstStyle/>
                <a:p>
                  <a:pPr algn="r"/>
                  <a:r>
                    <a:rPr lang="zh-CN" altLang="en-US" sz="1600" b="1" dirty="0">
                      <a:solidFill>
                        <a:schemeClr val="accent2"/>
                      </a:solidFill>
                      <a:latin typeface="+mn-lt"/>
                      <a:ea typeface="+mn-ea"/>
                      <a:cs typeface="+mn-ea"/>
                      <a:sym typeface="+mn-lt"/>
                    </a:rPr>
                    <a:t>项目计划编写之</a:t>
                  </a:r>
                  <a:r>
                    <a:rPr lang="zh-CN" altLang="en-US" sz="1600" b="1" dirty="0" smtClean="0">
                      <a:solidFill>
                        <a:schemeClr val="accent2"/>
                      </a:solidFill>
                      <a:latin typeface="+mn-lt"/>
                      <a:ea typeface="+mn-ea"/>
                      <a:cs typeface="+mn-ea"/>
                      <a:sym typeface="+mn-lt"/>
                    </a:rPr>
                    <a:t>：</a:t>
                  </a:r>
                  <a:endParaRPr lang="en-US" altLang="zh-CN" sz="1600" b="1" dirty="0" smtClean="0">
                    <a:solidFill>
                      <a:schemeClr val="accent2"/>
                    </a:solidFill>
                    <a:latin typeface="+mn-lt"/>
                    <a:ea typeface="+mn-ea"/>
                    <a:cs typeface="+mn-ea"/>
                    <a:sym typeface="+mn-lt"/>
                  </a:endParaRPr>
                </a:p>
                <a:p>
                  <a:pPr algn="r"/>
                  <a:r>
                    <a:rPr lang="zh-CN" altLang="en-US" sz="1600" b="1" dirty="0" smtClean="0">
                      <a:solidFill>
                        <a:schemeClr val="accent2"/>
                      </a:solidFill>
                      <a:latin typeface="+mn-lt"/>
                      <a:ea typeface="+mn-ea"/>
                      <a:cs typeface="+mn-ea"/>
                      <a:sym typeface="+mn-lt"/>
                    </a:rPr>
                    <a:t>预算及技术过程调查</a:t>
                  </a:r>
                  <a:r>
                    <a:rPr lang="en-US" altLang="zh-CN" sz="1600" b="1" dirty="0" smtClean="0">
                      <a:solidFill>
                        <a:schemeClr val="accent2"/>
                      </a:solidFill>
                      <a:latin typeface="+mn-lt"/>
                      <a:ea typeface="+mn-ea"/>
                      <a:cs typeface="+mn-ea"/>
                      <a:sym typeface="+mn-lt"/>
                    </a:rPr>
                    <a:t>——</a:t>
                  </a:r>
                  <a:r>
                    <a:rPr lang="zh-CN" altLang="en-US" sz="1600" b="1" dirty="0" smtClean="0">
                      <a:solidFill>
                        <a:schemeClr val="accent2"/>
                      </a:solidFill>
                      <a:latin typeface="+mn-lt"/>
                      <a:ea typeface="+mn-ea"/>
                      <a:cs typeface="+mn-ea"/>
                      <a:sym typeface="+mn-lt"/>
                    </a:rPr>
                    <a:t>杨际仟</a:t>
                  </a:r>
                  <a:endParaRPr lang="zh-CN" altLang="en-US" sz="1600" b="1" dirty="0">
                    <a:solidFill>
                      <a:schemeClr val="accent2"/>
                    </a:solidFill>
                    <a:latin typeface="+mn-lt"/>
                    <a:ea typeface="+mn-ea"/>
                    <a:cs typeface="+mn-ea"/>
                    <a:sym typeface="+mn-lt"/>
                  </a:endParaRPr>
                </a:p>
              </p:txBody>
            </p:sp>
          </p:grpSp>
          <p:cxnSp>
            <p:nvCxnSpPr>
              <p:cNvPr id="17" name="直接连接符 16">
                <a:extLst>
                  <a:ext uri="{FF2B5EF4-FFF2-40B4-BE49-F238E27FC236}">
                    <a16:creationId xmlns="" xmlns:a16="http://schemas.microsoft.com/office/drawing/2014/main" id="{0D772A70-7DA0-4D0E-A44B-18DFB6F7F245}"/>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 xmlns:a16="http://schemas.microsoft.com/office/drawing/2014/main" id="{DEDC03AD-2D94-404C-8396-805509B69482}"/>
                </a:ext>
              </a:extLst>
            </p:cNvPr>
            <p:cNvGrpSpPr/>
            <p:nvPr/>
          </p:nvGrpSpPr>
          <p:grpSpPr>
            <a:xfrm>
              <a:off x="1307468" y="2624665"/>
              <a:ext cx="2868319" cy="2239224"/>
              <a:chOff x="1307468" y="1697288"/>
              <a:chExt cx="2868319" cy="2239224"/>
            </a:xfrm>
          </p:grpSpPr>
          <p:grpSp>
            <p:nvGrpSpPr>
              <p:cNvPr id="8" name="组合 7">
                <a:extLst>
                  <a:ext uri="{FF2B5EF4-FFF2-40B4-BE49-F238E27FC236}">
                    <a16:creationId xmlns="" xmlns:a16="http://schemas.microsoft.com/office/drawing/2014/main" id="{8CCB2BF7-438B-496A-BFB8-B45EF93A720E}"/>
                  </a:ext>
                </a:extLst>
              </p:cNvPr>
              <p:cNvGrpSpPr/>
              <p:nvPr/>
            </p:nvGrpSpPr>
            <p:grpSpPr>
              <a:xfrm>
                <a:off x="1410010" y="1697288"/>
                <a:ext cx="2765777" cy="2239224"/>
                <a:chOff x="1193500" y="1491637"/>
                <a:chExt cx="3983884" cy="2239224"/>
              </a:xfrm>
            </p:grpSpPr>
            <p:sp>
              <p:nvSpPr>
                <p:cNvPr id="15" name="矩形 14">
                  <a:extLst>
                    <a:ext uri="{FF2B5EF4-FFF2-40B4-BE49-F238E27FC236}">
                      <a16:creationId xmlns="" xmlns:a16="http://schemas.microsoft.com/office/drawing/2014/main" id="{20F9614F-E97E-4AD7-AF25-913E7FFC39E9}"/>
                    </a:ext>
                  </a:extLst>
                </p:cNvPr>
                <p:cNvSpPr/>
                <p:nvPr/>
              </p:nvSpPr>
              <p:spPr>
                <a:xfrm>
                  <a:off x="1193500" y="1491637"/>
                  <a:ext cx="3983884" cy="613645"/>
                </a:xfrm>
                <a:prstGeom prst="rect">
                  <a:avLst/>
                </a:prstGeom>
              </p:spPr>
              <p:txBody>
                <a:bodyPr wrap="none" lIns="0" tIns="0" rIns="0" bIns="0">
                  <a:normAutofit/>
                </a:bodyPr>
                <a:lstStyle/>
                <a:p>
                  <a:r>
                    <a:rPr lang="en-US" altLang="zh-CN" sz="1600" b="1" dirty="0" smtClean="0">
                      <a:solidFill>
                        <a:schemeClr val="accent1"/>
                      </a:solidFill>
                      <a:latin typeface="+mn-lt"/>
                      <a:ea typeface="+mn-ea"/>
                      <a:cs typeface="+mn-ea"/>
                      <a:sym typeface="+mn-lt"/>
                    </a:rPr>
                    <a:t>PPT</a:t>
                  </a:r>
                  <a:r>
                    <a:rPr lang="zh-CN" altLang="en-US" sz="1600" b="1" dirty="0" smtClean="0">
                      <a:solidFill>
                        <a:schemeClr val="accent1"/>
                      </a:solidFill>
                      <a:latin typeface="+mn-lt"/>
                      <a:ea typeface="+mn-ea"/>
                      <a:cs typeface="+mn-ea"/>
                      <a:sym typeface="+mn-lt"/>
                    </a:rPr>
                    <a:t>制作：许</a:t>
                  </a:r>
                  <a:r>
                    <a:rPr lang="zh-CN" altLang="en-US" sz="1600" b="1" dirty="0" smtClean="0">
                      <a:solidFill>
                        <a:schemeClr val="accent1"/>
                      </a:solidFill>
                      <a:latin typeface="+mn-lt"/>
                      <a:ea typeface="+mn-ea"/>
                      <a:cs typeface="+mn-ea"/>
                      <a:sym typeface="+mn-lt"/>
                    </a:rPr>
                    <a:t>涛</a:t>
                  </a:r>
                  <a:endParaRPr lang="en-US" altLang="zh-CN" sz="1600" b="1" dirty="0" smtClean="0">
                    <a:solidFill>
                      <a:schemeClr val="accent1"/>
                    </a:solidFill>
                    <a:latin typeface="+mn-lt"/>
                    <a:ea typeface="+mn-ea"/>
                    <a:cs typeface="+mn-ea"/>
                    <a:sym typeface="+mn-lt"/>
                  </a:endParaRPr>
                </a:p>
                <a:p>
                  <a:endParaRPr lang="zh-CN" altLang="en-US" sz="1600" b="1" dirty="0">
                    <a:solidFill>
                      <a:schemeClr val="accent1"/>
                    </a:solidFill>
                    <a:latin typeface="+mn-lt"/>
                    <a:ea typeface="+mn-ea"/>
                    <a:cs typeface="+mn-ea"/>
                    <a:sym typeface="+mn-lt"/>
                  </a:endParaRPr>
                </a:p>
              </p:txBody>
            </p:sp>
            <p:sp>
              <p:nvSpPr>
                <p:cNvPr id="13" name="矩形 12">
                  <a:extLst>
                    <a:ext uri="{FF2B5EF4-FFF2-40B4-BE49-F238E27FC236}">
                      <a16:creationId xmlns="" xmlns:a16="http://schemas.microsoft.com/office/drawing/2014/main" id="{E9E67698-08A9-4FB3-A280-F52D7DE6AE30}"/>
                    </a:ext>
                  </a:extLst>
                </p:cNvPr>
                <p:cNvSpPr/>
                <p:nvPr/>
              </p:nvSpPr>
              <p:spPr>
                <a:xfrm>
                  <a:off x="1193500" y="2815545"/>
                  <a:ext cx="3761195" cy="915316"/>
                </a:xfrm>
                <a:prstGeom prst="rect">
                  <a:avLst/>
                </a:prstGeom>
              </p:spPr>
              <p:txBody>
                <a:bodyPr wrap="none" lIns="0" tIns="0" rIns="0" bIns="0">
                  <a:normAutofit/>
                </a:bodyPr>
                <a:lstStyle/>
                <a:p>
                  <a:r>
                    <a:rPr lang="zh-CN" altLang="en-US" sz="1600" b="1" dirty="0" smtClean="0">
                      <a:solidFill>
                        <a:schemeClr val="accent2"/>
                      </a:solidFill>
                      <a:latin typeface="+mn-lt"/>
                      <a:ea typeface="+mn-ea"/>
                      <a:cs typeface="+mn-ea"/>
                      <a:sym typeface="+mn-lt"/>
                    </a:rPr>
                    <a:t>图表制作、责任分配、</a:t>
                  </a:r>
                  <a:endParaRPr lang="en-US" altLang="zh-CN" sz="1600" b="1" dirty="0" smtClean="0">
                    <a:solidFill>
                      <a:schemeClr val="accent2"/>
                    </a:solidFill>
                    <a:latin typeface="+mn-lt"/>
                    <a:ea typeface="+mn-ea"/>
                    <a:cs typeface="+mn-ea"/>
                    <a:sym typeface="+mn-lt"/>
                  </a:endParaRPr>
                </a:p>
                <a:p>
                  <a:r>
                    <a:rPr lang="zh-CN" altLang="en-US" sz="1600" b="1" dirty="0" smtClean="0">
                      <a:solidFill>
                        <a:schemeClr val="accent2"/>
                      </a:solidFill>
                      <a:latin typeface="+mn-lt"/>
                      <a:ea typeface="+mn-ea"/>
                      <a:cs typeface="+mn-ea"/>
                      <a:sym typeface="+mn-lt"/>
                    </a:rPr>
                    <a:t>项目</a:t>
                  </a:r>
                  <a:r>
                    <a:rPr lang="zh-CN" altLang="en-US" sz="1600" b="1" dirty="0">
                      <a:solidFill>
                        <a:schemeClr val="accent2"/>
                      </a:solidFill>
                      <a:latin typeface="+mn-lt"/>
                      <a:ea typeface="+mn-ea"/>
                      <a:cs typeface="+mn-ea"/>
                      <a:sym typeface="+mn-lt"/>
                    </a:rPr>
                    <a:t>日程</a:t>
                  </a:r>
                  <a:r>
                    <a:rPr lang="zh-CN" altLang="en-US" sz="1600" b="1" dirty="0" smtClean="0">
                      <a:solidFill>
                        <a:schemeClr val="accent2"/>
                      </a:solidFill>
                      <a:latin typeface="+mn-lt"/>
                      <a:ea typeface="+mn-ea"/>
                      <a:cs typeface="+mn-ea"/>
                      <a:sym typeface="+mn-lt"/>
                    </a:rPr>
                    <a:t>安排：</a:t>
                  </a:r>
                  <a:endParaRPr lang="en-US" altLang="zh-CN" sz="1600" b="1" dirty="0" smtClean="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周磊</a:t>
                  </a:r>
                </a:p>
              </p:txBody>
            </p:sp>
          </p:grpSp>
          <p:cxnSp>
            <p:nvCxnSpPr>
              <p:cNvPr id="9" name="直接连接符 8">
                <a:extLst>
                  <a:ext uri="{FF2B5EF4-FFF2-40B4-BE49-F238E27FC236}">
                    <a16:creationId xmlns="" xmlns:a16="http://schemas.microsoft.com/office/drawing/2014/main" id="{5EEFD879-73FB-4971-AAB2-B892677F658F}"/>
                  </a:ext>
                </a:extLst>
              </p:cNvPr>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a:extLst>
              <a:ext uri="{FF2B5EF4-FFF2-40B4-BE49-F238E27FC236}">
                <a16:creationId xmlns="" xmlns:a16="http://schemas.microsoft.com/office/drawing/2014/main" id="{EB7BF071-53DF-4FAC-AFA8-AD476AC977B9}"/>
              </a:ext>
            </a:extLst>
          </p:cNvPr>
          <p:cNvGrpSpPr/>
          <p:nvPr/>
        </p:nvGrpSpPr>
        <p:grpSpPr>
          <a:xfrm>
            <a:off x="323528" y="0"/>
            <a:ext cx="1872208" cy="915566"/>
            <a:chOff x="323528" y="0"/>
            <a:chExt cx="1872208" cy="915566"/>
          </a:xfrm>
        </p:grpSpPr>
        <p:sp>
          <p:nvSpPr>
            <p:cNvPr id="35" name="TextBox 86">
              <a:extLst>
                <a:ext uri="{FF2B5EF4-FFF2-40B4-BE49-F238E27FC236}">
                  <a16:creationId xmlns="" xmlns:a16="http://schemas.microsoft.com/office/drawing/2014/main" id="{28737FEB-DEB2-4DF0-8383-BF1902BD2306}"/>
                </a:ext>
              </a:extLst>
            </p:cNvPr>
            <p:cNvSpPr txBox="1"/>
            <p:nvPr/>
          </p:nvSpPr>
          <p:spPr>
            <a:xfrm>
              <a:off x="576196" y="195486"/>
              <a:ext cx="1619540" cy="461665"/>
            </a:xfrm>
            <a:prstGeom prst="rect">
              <a:avLst/>
            </a:prstGeom>
            <a:noFill/>
          </p:spPr>
          <p:txBody>
            <a:bodyPr wrap="square" rtlCol="0">
              <a:spAutoFit/>
            </a:bodyPr>
            <a:lstStyle/>
            <a:p>
              <a:pPr algn="dist"/>
              <a:r>
                <a:rPr lang="zh-CN" altLang="en-US" sz="2400" dirty="0" smtClean="0">
                  <a:latin typeface="+mn-lt"/>
                  <a:ea typeface="+mn-ea"/>
                  <a:cs typeface="+mn-ea"/>
                  <a:sym typeface="+mn-lt"/>
                </a:rPr>
                <a:t>人员分工</a:t>
              </a:r>
              <a:endParaRPr lang="en-US" altLang="zh-CN" sz="2400" dirty="0">
                <a:latin typeface="+mn-lt"/>
                <a:ea typeface="+mn-ea"/>
                <a:cs typeface="+mn-ea"/>
                <a:sym typeface="+mn-lt"/>
              </a:endParaRPr>
            </a:p>
          </p:txBody>
        </p:sp>
        <p:sp>
          <p:nvSpPr>
            <p:cNvPr id="36" name="矩形 35">
              <a:extLst>
                <a:ext uri="{FF2B5EF4-FFF2-40B4-BE49-F238E27FC236}">
                  <a16:creationId xmlns="" xmlns:a16="http://schemas.microsoft.com/office/drawing/2014/main" id="{0C5DFD4E-A5BD-466C-AABF-BFFF910934E3}"/>
                </a:ext>
              </a:extLst>
            </p:cNvPr>
            <p:cNvSpPr/>
            <p:nvPr/>
          </p:nvSpPr>
          <p:spPr>
            <a:xfrm>
              <a:off x="323528" y="0"/>
              <a:ext cx="216024" cy="915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4257612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115616" y="771550"/>
            <a:ext cx="6937004" cy="2808312"/>
          </a:xfrm>
          <a:prstGeom prst="rect">
            <a:avLst/>
          </a:prstGeom>
          <a:noFill/>
        </p:spPr>
        <p:txBody>
          <a:bodyPr wrap="square" lIns="0" tIns="0" rIns="0" bIns="0">
            <a:noAutofit/>
          </a:bodyPr>
          <a:lstStyle/>
          <a:p>
            <a:pPr lvl="0"/>
            <a:r>
              <a:rPr lang="en-US" altLang="zh-CN" sz="1600" dirty="0" smtClean="0">
                <a:latin typeface="+mn-ea"/>
                <a:ea typeface="+mn-ea"/>
              </a:rPr>
              <a:t>[1]</a:t>
            </a:r>
            <a:r>
              <a:rPr lang="zh-CN" altLang="en-US" sz="1600" dirty="0" smtClean="0">
                <a:latin typeface="+mn-ea"/>
                <a:ea typeface="+mn-ea"/>
              </a:rPr>
              <a:t> </a:t>
            </a:r>
            <a:r>
              <a:rPr lang="en-US" altLang="zh-CN" sz="1600" dirty="0" smtClean="0">
                <a:latin typeface="+mn-ea"/>
                <a:ea typeface="+mn-ea"/>
              </a:rPr>
              <a:t>1058.1-1987 </a:t>
            </a:r>
            <a:r>
              <a:rPr lang="en-US" altLang="zh-CN" sz="1600" dirty="0">
                <a:latin typeface="+mn-ea"/>
                <a:ea typeface="+mn-ea"/>
              </a:rPr>
              <a:t>- IEEE Standard for Software Project Management Plans</a:t>
            </a:r>
            <a:endParaRPr lang="zh-CN" altLang="zh-CN" sz="1600" dirty="0">
              <a:latin typeface="+mn-ea"/>
              <a:ea typeface="+mn-ea"/>
            </a:endParaRPr>
          </a:p>
          <a:p>
            <a:r>
              <a:rPr lang="en-US" altLang="zh-CN" sz="1600" dirty="0">
                <a:solidFill>
                  <a:srgbClr val="0070C0"/>
                </a:solidFill>
                <a:latin typeface="+mn-ea"/>
                <a:ea typeface="+mn-ea"/>
                <a:hlinkClick r:id="rId3"/>
              </a:rPr>
              <a:t>https://segoldmine.ppi-int.com/content/standard-ieee-std-1058-ieee-standard-software-project-management-plans</a:t>
            </a:r>
            <a:r>
              <a:rPr lang="en-US" altLang="zh-CN" sz="1600" dirty="0">
                <a:solidFill>
                  <a:srgbClr val="0070C0"/>
                </a:solidFill>
                <a:latin typeface="+mn-ea"/>
                <a:ea typeface="+mn-ea"/>
              </a:rPr>
              <a:t> </a:t>
            </a:r>
            <a:endParaRPr lang="en-US" altLang="zh-CN" sz="1600" dirty="0" smtClean="0">
              <a:solidFill>
                <a:srgbClr val="0070C0"/>
              </a:solidFill>
              <a:latin typeface="+mn-ea"/>
              <a:ea typeface="+mn-ea"/>
            </a:endParaRPr>
          </a:p>
          <a:p>
            <a:endParaRPr lang="zh-CN" altLang="zh-CN" sz="1600" dirty="0">
              <a:solidFill>
                <a:srgbClr val="0070C0"/>
              </a:solidFill>
              <a:latin typeface="+mn-ea"/>
              <a:ea typeface="+mn-ea"/>
            </a:endParaRPr>
          </a:p>
          <a:p>
            <a:pPr lvl="0"/>
            <a:r>
              <a:rPr lang="en-US" altLang="zh-CN" sz="1600" dirty="0" smtClean="0">
                <a:latin typeface="+mn-ea"/>
                <a:ea typeface="+mn-ea"/>
              </a:rPr>
              <a:t>[2]</a:t>
            </a:r>
            <a:r>
              <a:rPr lang="zh-CN" altLang="en-US" sz="1600" dirty="0" smtClean="0">
                <a:latin typeface="+mn-ea"/>
                <a:ea typeface="+mn-ea"/>
              </a:rPr>
              <a:t> </a:t>
            </a:r>
            <a:r>
              <a:rPr lang="zh-CN" altLang="zh-CN" sz="1600" dirty="0" smtClean="0">
                <a:latin typeface="+mn-ea"/>
                <a:ea typeface="+mn-ea"/>
              </a:rPr>
              <a:t>软件</a:t>
            </a:r>
            <a:r>
              <a:rPr lang="zh-CN" altLang="zh-CN" sz="1600" dirty="0">
                <a:latin typeface="+mn-ea"/>
                <a:ea typeface="+mn-ea"/>
              </a:rPr>
              <a:t>工程导论（第六版） 张海藩 牟永敏 编著</a:t>
            </a:r>
            <a:r>
              <a:rPr lang="en-US" altLang="zh-CN" sz="1600" dirty="0">
                <a:latin typeface="+mn-ea"/>
                <a:ea typeface="+mn-ea"/>
              </a:rPr>
              <a:t> ISBN </a:t>
            </a:r>
            <a:r>
              <a:rPr lang="en-US" altLang="zh-CN" sz="1600" dirty="0" smtClean="0">
                <a:latin typeface="+mn-ea"/>
                <a:ea typeface="+mn-ea"/>
              </a:rPr>
              <a:t>978-7-302-33098-1</a:t>
            </a:r>
          </a:p>
          <a:p>
            <a:pPr lvl="0"/>
            <a:endParaRPr lang="zh-CN" altLang="zh-CN" sz="1600" dirty="0">
              <a:latin typeface="+mn-ea"/>
              <a:ea typeface="+mn-ea"/>
            </a:endParaRPr>
          </a:p>
          <a:p>
            <a:pPr lvl="0"/>
            <a:r>
              <a:rPr lang="en-US" altLang="zh-CN" sz="1600" dirty="0" smtClean="0">
                <a:latin typeface="+mn-ea"/>
                <a:ea typeface="+mn-ea"/>
              </a:rPr>
              <a:t>[3]</a:t>
            </a:r>
            <a:r>
              <a:rPr lang="zh-CN" altLang="en-US" sz="1600" dirty="0" smtClean="0">
                <a:latin typeface="+mn-ea"/>
                <a:ea typeface="+mn-ea"/>
              </a:rPr>
              <a:t> </a:t>
            </a:r>
            <a:r>
              <a:rPr lang="zh-CN" altLang="zh-CN" sz="1600" dirty="0" smtClean="0">
                <a:latin typeface="+mn-ea"/>
                <a:ea typeface="+mn-ea"/>
              </a:rPr>
              <a:t>参考</a:t>
            </a:r>
            <a:r>
              <a:rPr lang="zh-CN" altLang="zh-CN" sz="1600" dirty="0">
                <a:latin typeface="+mn-ea"/>
                <a:ea typeface="+mn-ea"/>
              </a:rPr>
              <a:t>的已有微信小程序</a:t>
            </a:r>
            <a:r>
              <a:rPr lang="zh-CN" altLang="zh-CN" sz="1600" dirty="0" smtClean="0">
                <a:latin typeface="+mn-ea"/>
                <a:ea typeface="+mn-ea"/>
              </a:rPr>
              <a:t>案例</a:t>
            </a:r>
            <a:endParaRPr lang="zh-CN" altLang="zh-CN" sz="1600" dirty="0">
              <a:latin typeface="+mn-ea"/>
              <a:ea typeface="+mn-ea"/>
            </a:endParaRPr>
          </a:p>
          <a:p>
            <a:r>
              <a:rPr lang="en-US" altLang="zh-CN" sz="1600" dirty="0">
                <a:latin typeface="+mn-ea"/>
                <a:ea typeface="+mn-ea"/>
                <a:hlinkClick r:id="rId4"/>
              </a:rPr>
              <a:t>https://github.com/RebeccaHanjw/weapp-wechat-zhihu</a:t>
            </a:r>
            <a:r>
              <a:rPr lang="en-US" altLang="zh-CN" sz="1600" dirty="0">
                <a:latin typeface="+mn-ea"/>
                <a:ea typeface="+mn-ea"/>
              </a:rPr>
              <a:t> </a:t>
            </a:r>
            <a:endParaRPr lang="zh-CN" altLang="zh-CN" sz="1600" dirty="0">
              <a:latin typeface="+mn-ea"/>
              <a:ea typeface="+mn-ea"/>
            </a:endParaRPr>
          </a:p>
          <a:p>
            <a:r>
              <a:rPr lang="en-US" altLang="zh-CN" sz="1600" dirty="0">
                <a:latin typeface="+mn-ea"/>
                <a:ea typeface="+mn-ea"/>
                <a:hlinkClick r:id="rId5"/>
              </a:rPr>
              <a:t>https://github.com/vace/wechatapp-news-reader</a:t>
            </a:r>
            <a:r>
              <a:rPr lang="en-US" altLang="zh-CN" sz="1600" dirty="0">
                <a:latin typeface="+mn-ea"/>
                <a:ea typeface="+mn-ea"/>
              </a:rPr>
              <a:t> </a:t>
            </a:r>
            <a:endParaRPr lang="en-US" altLang="zh-CN" sz="1600" dirty="0" smtClean="0">
              <a:latin typeface="+mn-ea"/>
              <a:ea typeface="+mn-ea"/>
            </a:endParaRPr>
          </a:p>
          <a:p>
            <a:endParaRPr lang="zh-CN" altLang="zh-CN" sz="1600" dirty="0">
              <a:latin typeface="+mn-ea"/>
              <a:ea typeface="+mn-ea"/>
            </a:endParaRPr>
          </a:p>
          <a:p>
            <a:pPr lvl="0"/>
            <a:r>
              <a:rPr lang="en-US" altLang="zh-CN" sz="1600" dirty="0" smtClean="0">
                <a:latin typeface="+mn-ea"/>
                <a:ea typeface="+mn-ea"/>
              </a:rPr>
              <a:t>[4]</a:t>
            </a:r>
            <a:r>
              <a:rPr lang="zh-CN" altLang="en-US" sz="1600" dirty="0" smtClean="0">
                <a:latin typeface="+mn-ea"/>
                <a:ea typeface="+mn-ea"/>
              </a:rPr>
              <a:t> </a:t>
            </a:r>
            <a:r>
              <a:rPr lang="zh-CN" altLang="zh-CN" sz="1600" dirty="0" smtClean="0">
                <a:latin typeface="+mn-ea"/>
                <a:ea typeface="+mn-ea"/>
              </a:rPr>
              <a:t>通用</a:t>
            </a:r>
            <a:r>
              <a:rPr lang="zh-CN" altLang="zh-CN" sz="1600" dirty="0">
                <a:latin typeface="+mn-ea"/>
                <a:ea typeface="+mn-ea"/>
              </a:rPr>
              <a:t>书籍阅读微信小程序</a:t>
            </a:r>
            <a:r>
              <a:rPr lang="en-US" altLang="zh-CN" sz="1600" dirty="0">
                <a:latin typeface="+mn-ea"/>
                <a:ea typeface="+mn-ea"/>
              </a:rPr>
              <a:t> </a:t>
            </a:r>
            <a:r>
              <a:rPr lang="en-US" altLang="zh-CN" sz="1600" dirty="0" err="1">
                <a:latin typeface="+mn-ea"/>
                <a:ea typeface="+mn-ea"/>
              </a:rPr>
              <a:t>BookChat</a:t>
            </a:r>
            <a:endParaRPr lang="zh-CN" altLang="zh-CN" sz="1600" dirty="0">
              <a:latin typeface="+mn-ea"/>
              <a:ea typeface="+mn-ea"/>
            </a:endParaRPr>
          </a:p>
          <a:p>
            <a:r>
              <a:rPr lang="en-US" altLang="zh-CN" sz="1600" dirty="0">
                <a:latin typeface="+mn-ea"/>
                <a:ea typeface="+mn-ea"/>
                <a:hlinkClick r:id="rId6"/>
              </a:rPr>
              <a:t>https://www.oschina.net/p/BookChat</a:t>
            </a:r>
            <a:r>
              <a:rPr lang="en-US" altLang="zh-CN" sz="1600" dirty="0">
                <a:latin typeface="+mn-ea"/>
                <a:ea typeface="+mn-ea"/>
              </a:rPr>
              <a:t> </a:t>
            </a:r>
            <a:endParaRPr lang="en-US" altLang="zh-CN" sz="1600" dirty="0" smtClean="0">
              <a:latin typeface="+mn-ea"/>
              <a:ea typeface="+mn-ea"/>
            </a:endParaRPr>
          </a:p>
          <a:p>
            <a:endParaRPr lang="zh-CN" altLang="zh-CN" sz="1600" dirty="0">
              <a:latin typeface="+mn-ea"/>
              <a:ea typeface="+mn-ea"/>
            </a:endParaRPr>
          </a:p>
          <a:p>
            <a:pPr lvl="0"/>
            <a:r>
              <a:rPr lang="en-US" altLang="zh-CN" sz="1600" dirty="0" smtClean="0">
                <a:latin typeface="+mn-ea"/>
                <a:ea typeface="+mn-ea"/>
              </a:rPr>
              <a:t>[5]</a:t>
            </a:r>
            <a:r>
              <a:rPr lang="zh-CN" altLang="en-US" sz="1600" dirty="0" smtClean="0">
                <a:latin typeface="+mn-ea"/>
                <a:ea typeface="+mn-ea"/>
              </a:rPr>
              <a:t> </a:t>
            </a:r>
            <a:r>
              <a:rPr lang="zh-CN" altLang="zh-CN" sz="1600" dirty="0" smtClean="0">
                <a:latin typeface="+mn-ea"/>
                <a:ea typeface="+mn-ea"/>
              </a:rPr>
              <a:t>软件</a:t>
            </a:r>
            <a:r>
              <a:rPr lang="zh-CN" altLang="zh-CN" sz="1600" dirty="0">
                <a:latin typeface="+mn-ea"/>
                <a:ea typeface="+mn-ea"/>
              </a:rPr>
              <a:t>的前后台的设计</a:t>
            </a:r>
          </a:p>
          <a:p>
            <a:r>
              <a:rPr lang="en-US" altLang="zh-CN" sz="1600" dirty="0">
                <a:latin typeface="+mn-ea"/>
                <a:ea typeface="+mn-ea"/>
                <a:hlinkClick r:id="rId7"/>
              </a:rPr>
              <a:t>https://blog.csdn.net/Iphone886/article/details/82691300</a:t>
            </a:r>
            <a:endParaRPr lang="zh-CN" altLang="en-US" sz="1600" dirty="0">
              <a:latin typeface="+mn-ea"/>
              <a:ea typeface="+mn-ea"/>
              <a:cs typeface="+mn-ea"/>
              <a:sym typeface="+mn-lt"/>
            </a:endParaRPr>
          </a:p>
        </p:txBody>
      </p:sp>
      <p:grpSp>
        <p:nvGrpSpPr>
          <p:cNvPr id="6" name="组合 5">
            <a:extLst>
              <a:ext uri="{FF2B5EF4-FFF2-40B4-BE49-F238E27FC236}">
                <a16:creationId xmlns="" xmlns:a16="http://schemas.microsoft.com/office/drawing/2014/main" id="{CEB16D8A-4DF3-41CB-A75F-D9FC056AEED5}"/>
              </a:ext>
            </a:extLst>
          </p:cNvPr>
          <p:cNvGrpSpPr/>
          <p:nvPr/>
        </p:nvGrpSpPr>
        <p:grpSpPr>
          <a:xfrm>
            <a:off x="323528" y="0"/>
            <a:ext cx="1728192" cy="578162"/>
            <a:chOff x="323528" y="0"/>
            <a:chExt cx="2304256" cy="578162"/>
          </a:xfrm>
        </p:grpSpPr>
        <p:sp>
          <p:nvSpPr>
            <p:cNvPr id="7" name="TextBox 86">
              <a:extLst>
                <a:ext uri="{FF2B5EF4-FFF2-40B4-BE49-F238E27FC236}">
                  <a16:creationId xmlns="" xmlns:a16="http://schemas.microsoft.com/office/drawing/2014/main" id="{0A9D954D-D3A6-47C6-B577-2B9E7F0CDFE8}"/>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参考文献</a:t>
              </a:r>
              <a:endParaRPr lang="en-US" altLang="zh-CN" sz="2400" dirty="0">
                <a:latin typeface="+mn-lt"/>
                <a:ea typeface="+mn-ea"/>
                <a:cs typeface="+mn-ea"/>
                <a:sym typeface="+mn-lt"/>
              </a:endParaRPr>
            </a:p>
          </p:txBody>
        </p:sp>
        <p:sp>
          <p:nvSpPr>
            <p:cNvPr id="8" name="矩形 7">
              <a:extLst>
                <a:ext uri="{FF2B5EF4-FFF2-40B4-BE49-F238E27FC236}">
                  <a16:creationId xmlns="" xmlns:a16="http://schemas.microsoft.com/office/drawing/2014/main"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4653250"/>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 xmlns:a16="http://schemas.microsoft.com/office/drawing/2014/main" id="{1D5F35D6-1E72-4C4F-A492-0C10C53547F1}"/>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 xmlns:a16="http://schemas.microsoft.com/office/drawing/2014/main"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 xmlns:a16="http://schemas.microsoft.com/office/drawing/2014/main"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 xmlns:a16="http://schemas.microsoft.com/office/drawing/2014/main"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Greatful Dead</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19" name="TextBox 7">
            <a:extLst>
              <a:ext uri="{FF2B5EF4-FFF2-40B4-BE49-F238E27FC236}">
                <a16:creationId xmlns="" xmlns:a16="http://schemas.microsoft.com/office/drawing/2014/main" id="{BE471C66-78B9-4A13-9735-88680083824A}"/>
              </a:ext>
            </a:extLst>
          </p:cNvPr>
          <p:cNvSpPr>
            <a:spLocks noChangeArrowheads="1"/>
          </p:cNvSpPr>
          <p:nvPr/>
        </p:nvSpPr>
        <p:spPr bwMode="auto">
          <a:xfrm>
            <a:off x="1117275" y="1724299"/>
            <a:ext cx="655272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defRPr/>
            </a:pPr>
            <a:r>
              <a:rPr lang="zh-CN" altLang="en-US" sz="3600" b="1" spc="300" dirty="0">
                <a:solidFill>
                  <a:srgbClr val="000000"/>
                </a:solidFill>
                <a:latin typeface="微软雅黑" panose="020B0503020204020204" pitchFamily="34" charset="-122"/>
                <a:ea typeface="微软雅黑" panose="020B0503020204020204" pitchFamily="34" charset="-122"/>
                <a:cs typeface="+mn-ea"/>
                <a:sym typeface="+mn-lt"/>
              </a:rPr>
              <a:t>感谢你的观看</a:t>
            </a:r>
          </a:p>
        </p:txBody>
      </p:sp>
      <p:sp>
        <p:nvSpPr>
          <p:cNvPr id="20" name="文本框 19">
            <a:extLst>
              <a:ext uri="{FF2B5EF4-FFF2-40B4-BE49-F238E27FC236}">
                <a16:creationId xmlns="" xmlns:a16="http://schemas.microsoft.com/office/drawing/2014/main" id="{FB01D04B-4F78-4592-99D5-00B3B375D18C}"/>
              </a:ext>
            </a:extLst>
          </p:cNvPr>
          <p:cNvSpPr txBox="1"/>
          <p:nvPr/>
        </p:nvSpPr>
        <p:spPr>
          <a:xfrm>
            <a:off x="3347864" y="2571751"/>
            <a:ext cx="4320480" cy="246221"/>
          </a:xfrm>
          <a:prstGeom prst="rect">
            <a:avLst/>
          </a:prstGeom>
          <a:noFill/>
        </p:spPr>
        <p:txBody>
          <a:bodyPr wrap="square" lIns="0" tIns="0" rIns="0" bIns="0" rtlCol="0">
            <a:spAutoFit/>
          </a:bodyPr>
          <a:lstStyle/>
          <a:p>
            <a:pPr algn="dist"/>
            <a:r>
              <a:rPr lang="en-US" altLang="zh-CN" sz="1600" b="1" dirty="0">
                <a:solidFill>
                  <a:schemeClr val="tx1">
                    <a:lumMod val="50000"/>
                    <a:lumOff val="50000"/>
                  </a:schemeClr>
                </a:solidFill>
                <a:ea typeface="微软雅黑" pitchFamily="34" charset="-122"/>
                <a:cs typeface="Calibri" panose="020F0502020204030204" pitchFamily="34" charset="0"/>
              </a:rPr>
              <a:t>Thank you</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cxnSp>
        <p:nvCxnSpPr>
          <p:cNvPr id="22" name="直接连接符 21">
            <a:extLst>
              <a:ext uri="{FF2B5EF4-FFF2-40B4-BE49-F238E27FC236}">
                <a16:creationId xmlns="" xmlns:a16="http://schemas.microsoft.com/office/drawing/2014/main" id="{04CF0174-493E-4A26-88FE-130F5CCA5036}"/>
              </a:ext>
            </a:extLst>
          </p:cNvPr>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 xmlns:a16="http://schemas.microsoft.com/office/drawing/2014/main" id="{A1EB0E79-4D04-43AE-A098-A6CCD5943D82}"/>
              </a:ext>
            </a:extLst>
          </p:cNvPr>
          <p:cNvSpPr txBox="1"/>
          <p:nvPr/>
        </p:nvSpPr>
        <p:spPr>
          <a:xfrm>
            <a:off x="4788024" y="3302704"/>
            <a:ext cx="2880320"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周磊 唐敏敏 许涛 杨际仟</a:t>
            </a:r>
          </a:p>
        </p:txBody>
      </p:sp>
    </p:spTree>
    <p:extLst>
      <p:ext uri="{BB962C8B-B14F-4D97-AF65-F5344CB8AC3E}">
        <p14:creationId xmlns:p14="http://schemas.microsoft.com/office/powerpoint/2010/main" val="61143148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47009" y="1345038"/>
            <a:ext cx="4312872" cy="2461721"/>
            <a:chOff x="345504" y="1787852"/>
            <a:chExt cx="5750496" cy="3282295"/>
          </a:xfrm>
        </p:grpSpPr>
        <p:grpSp>
          <p:nvGrpSpPr>
            <p:cNvPr id="17" name="组合 16"/>
            <p:cNvGrpSpPr>
              <a:grpSpLocks/>
            </p:cNvGrpSpPr>
            <p:nvPr/>
          </p:nvGrpSpPr>
          <p:grpSpPr bwMode="auto">
            <a:xfrm>
              <a:off x="345504" y="1787852"/>
              <a:ext cx="5750496" cy="3282295"/>
              <a:chOff x="8540751" y="4843463"/>
              <a:chExt cx="8012112" cy="4562475"/>
            </a:xfrm>
            <a:effectLst/>
          </p:grpSpPr>
          <p:sp>
            <p:nvSpPr>
              <p:cNvPr id="19" name="任意多边形: 形状 18"/>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grpSp>
        <p:sp>
          <p:nvSpPr>
            <p:cNvPr id="18" name="矩形 17"/>
            <p:cNvSpPr/>
            <p:nvPr/>
          </p:nvSpPr>
          <p:spPr>
            <a:xfrm>
              <a:off x="1085227" y="2041661"/>
              <a:ext cx="4271050" cy="270070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 name="组合 1"/>
          <p:cNvGrpSpPr/>
          <p:nvPr/>
        </p:nvGrpSpPr>
        <p:grpSpPr>
          <a:xfrm>
            <a:off x="4584120" y="1336741"/>
            <a:ext cx="4338638" cy="1209429"/>
            <a:chOff x="4584120" y="1336741"/>
            <a:chExt cx="4338638" cy="1209429"/>
          </a:xfrm>
        </p:grpSpPr>
        <p:sp>
          <p:nvSpPr>
            <p:cNvPr id="5" name="矩形 4"/>
            <p:cNvSpPr/>
            <p:nvPr/>
          </p:nvSpPr>
          <p:spPr bwMode="auto">
            <a:xfrm>
              <a:off x="4584120" y="1336741"/>
              <a:ext cx="4338638" cy="1209429"/>
            </a:xfrm>
            <a:prstGeom prst="rect">
              <a:avLst/>
            </a:pr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sp>
          <p:nvSpPr>
            <p:cNvPr id="7" name="椭圆 6"/>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grpSp>
          <p:nvGrpSpPr>
            <p:cNvPr id="11" name="组合 10"/>
            <p:cNvGrpSpPr/>
            <p:nvPr/>
          </p:nvGrpSpPr>
          <p:grpSpPr>
            <a:xfrm>
              <a:off x="5591232" y="1569492"/>
              <a:ext cx="3155350" cy="743926"/>
              <a:chOff x="7505490" y="2041661"/>
              <a:chExt cx="4207134" cy="991902"/>
            </a:xfrm>
          </p:grpSpPr>
          <p:sp>
            <p:nvSpPr>
              <p:cNvPr id="15" name="文本框 20"/>
              <p:cNvSpPr txBox="1"/>
              <p:nvPr/>
            </p:nvSpPr>
            <p:spPr>
              <a:xfrm>
                <a:off x="7505490" y="2041661"/>
                <a:ext cx="4207134" cy="422405"/>
              </a:xfrm>
              <a:prstGeom prst="rect">
                <a:avLst/>
              </a:prstGeom>
              <a:noFill/>
            </p:spPr>
            <p:txBody>
              <a:bodyPr wrap="none" lIns="72000" tIns="72000" rIns="72000" bIns="72000" anchor="b" anchorCtr="0">
                <a:normAutofit fontScale="77500" lnSpcReduction="20000"/>
              </a:bodyPr>
              <a:lstStyle/>
              <a:p>
                <a:r>
                  <a:rPr lang="zh-CN" altLang="en-US" b="1" dirty="0">
                    <a:solidFill>
                      <a:schemeClr val="bg1"/>
                    </a:solidFill>
                    <a:latin typeface="+mn-lt"/>
                    <a:ea typeface="+mn-ea"/>
                    <a:cs typeface="+mn-ea"/>
                    <a:sym typeface="+mn-lt"/>
                  </a:rPr>
                  <a:t>初衷</a:t>
                </a:r>
              </a:p>
            </p:txBody>
          </p:sp>
          <p:sp>
            <p:nvSpPr>
              <p:cNvPr id="16" name="文本框 21"/>
              <p:cNvSpPr txBox="1"/>
              <p:nvPr/>
            </p:nvSpPr>
            <p:spPr>
              <a:xfrm>
                <a:off x="7505490" y="2464066"/>
                <a:ext cx="4207134" cy="569497"/>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200" dirty="0">
                    <a:solidFill>
                      <a:schemeClr val="bg1"/>
                    </a:solidFill>
                    <a:latin typeface="+mn-lt"/>
                    <a:ea typeface="+mn-ea"/>
                    <a:cs typeface="+mn-ea"/>
                    <a:sym typeface="+mn-lt"/>
                  </a:rPr>
                  <a:t>我们小组希望能做出一款能够在不占用你太多时间的前提下能够使你进步的计算机资讯集合软件。</a:t>
                </a:r>
              </a:p>
            </p:txBody>
          </p:sp>
        </p:grpSp>
      </p:grpSp>
      <p:grpSp>
        <p:nvGrpSpPr>
          <p:cNvPr id="26" name="组合 25"/>
          <p:cNvGrpSpPr/>
          <p:nvPr/>
        </p:nvGrpSpPr>
        <p:grpSpPr>
          <a:xfrm>
            <a:off x="4584120" y="2597330"/>
            <a:ext cx="4338638" cy="1209429"/>
            <a:chOff x="4584120" y="2597330"/>
            <a:chExt cx="4338638" cy="1209429"/>
          </a:xfrm>
        </p:grpSpPr>
        <p:sp>
          <p:nvSpPr>
            <p:cNvPr id="6" name="矩形 5"/>
            <p:cNvSpPr/>
            <p:nvPr/>
          </p:nvSpPr>
          <p:spPr bwMode="auto">
            <a:xfrm>
              <a:off x="4584120" y="2597330"/>
              <a:ext cx="4338638" cy="1209429"/>
            </a:xfrm>
            <a:prstGeom prst="rect">
              <a:avLst/>
            </a:pr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8" name="椭圆 7"/>
            <p:cNvSpPr/>
            <p:nvPr/>
          </p:nvSpPr>
          <p:spPr bwMode="auto">
            <a:xfrm>
              <a:off x="4750139" y="2864507"/>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10" name="任意多边形: 形状 9"/>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accent2"/>
            </a:solidFill>
            <a:ln w="19050">
              <a:noFill/>
              <a:round/>
              <a:headEnd/>
              <a:tailEnd/>
            </a:ln>
          </p:spPr>
          <p:txBody>
            <a:bodyPr anchor="ctr"/>
            <a:lstStyle/>
            <a:p>
              <a:pPr algn="ctr"/>
              <a:endParaRPr>
                <a:latin typeface="+mn-lt"/>
                <a:ea typeface="+mn-ea"/>
                <a:cs typeface="+mn-ea"/>
                <a:sym typeface="+mn-lt"/>
              </a:endParaRPr>
            </a:p>
          </p:txBody>
        </p:sp>
        <p:grpSp>
          <p:nvGrpSpPr>
            <p:cNvPr id="12" name="组合 11"/>
            <p:cNvGrpSpPr/>
            <p:nvPr/>
          </p:nvGrpSpPr>
          <p:grpSpPr>
            <a:xfrm>
              <a:off x="5591232" y="2832613"/>
              <a:ext cx="3155350" cy="743926"/>
              <a:chOff x="7505490" y="2041661"/>
              <a:chExt cx="4207134" cy="991902"/>
            </a:xfrm>
          </p:grpSpPr>
          <p:sp>
            <p:nvSpPr>
              <p:cNvPr id="13" name="文本框 25"/>
              <p:cNvSpPr txBox="1"/>
              <p:nvPr/>
            </p:nvSpPr>
            <p:spPr>
              <a:xfrm>
                <a:off x="7505490" y="2041661"/>
                <a:ext cx="4207134" cy="422405"/>
              </a:xfrm>
              <a:prstGeom prst="rect">
                <a:avLst/>
              </a:prstGeom>
              <a:noFill/>
            </p:spPr>
            <p:txBody>
              <a:bodyPr wrap="none" lIns="72000" tIns="72000" rIns="72000" bIns="72000" anchor="b" anchorCtr="0">
                <a:normAutofit fontScale="77500" lnSpcReduction="20000"/>
              </a:bodyPr>
              <a:lstStyle/>
              <a:p>
                <a:r>
                  <a:rPr lang="zh-CN" altLang="en-US" b="1" dirty="0">
                    <a:solidFill>
                      <a:schemeClr val="bg1"/>
                    </a:solidFill>
                    <a:latin typeface="+mn-lt"/>
                    <a:ea typeface="+mn-ea"/>
                    <a:cs typeface="+mn-ea"/>
                    <a:sym typeface="+mn-lt"/>
                  </a:rPr>
                  <a:t>目的</a:t>
                </a:r>
              </a:p>
            </p:txBody>
          </p:sp>
          <p:sp>
            <p:nvSpPr>
              <p:cNvPr id="14" name="文本框 26"/>
              <p:cNvSpPr txBox="1"/>
              <p:nvPr/>
            </p:nvSpPr>
            <p:spPr>
              <a:xfrm>
                <a:off x="7505490" y="2464066"/>
                <a:ext cx="4207134" cy="569497"/>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200" dirty="0">
                    <a:solidFill>
                      <a:schemeClr val="bg1"/>
                    </a:solidFill>
                    <a:latin typeface="+mn-lt"/>
                    <a:ea typeface="+mn-ea"/>
                    <a:cs typeface="+mn-ea"/>
                    <a:sym typeface="+mn-lt"/>
                  </a:rPr>
                  <a:t>此款</a:t>
                </a:r>
                <a:r>
                  <a:rPr lang="en-US" altLang="zh-CN" sz="1200" dirty="0">
                    <a:solidFill>
                      <a:schemeClr val="bg1"/>
                    </a:solidFill>
                    <a:latin typeface="+mn-lt"/>
                    <a:ea typeface="+mn-ea"/>
                    <a:cs typeface="+mn-ea"/>
                    <a:sym typeface="+mn-lt"/>
                  </a:rPr>
                  <a:t>APP</a:t>
                </a:r>
                <a:r>
                  <a:rPr lang="zh-CN" altLang="en-US" sz="1200" dirty="0">
                    <a:solidFill>
                      <a:schemeClr val="bg1"/>
                    </a:solidFill>
                    <a:latin typeface="+mn-lt"/>
                    <a:ea typeface="+mn-ea"/>
                    <a:cs typeface="+mn-ea"/>
                    <a:sym typeface="+mn-lt"/>
                  </a:rPr>
                  <a:t>能够从不同的平台上将各类热点咨询搜集起来，统一展示用户。已达到节约在各平台查找多用时间的目的。</a:t>
                </a:r>
              </a:p>
            </p:txBody>
          </p:sp>
        </p:grpSp>
      </p:grpSp>
      <p:grpSp>
        <p:nvGrpSpPr>
          <p:cNvPr id="27" name="组合 26">
            <a:extLst>
              <a:ext uri="{FF2B5EF4-FFF2-40B4-BE49-F238E27FC236}">
                <a16:creationId xmlns="" xmlns:a16="http://schemas.microsoft.com/office/drawing/2014/main" id="{775B7818-1651-4C87-923D-7102E73B4FA8}"/>
              </a:ext>
            </a:extLst>
          </p:cNvPr>
          <p:cNvGrpSpPr/>
          <p:nvPr/>
        </p:nvGrpSpPr>
        <p:grpSpPr>
          <a:xfrm>
            <a:off x="323528" y="0"/>
            <a:ext cx="3240360" cy="578162"/>
            <a:chOff x="323528" y="0"/>
            <a:chExt cx="3240360" cy="578162"/>
          </a:xfrm>
        </p:grpSpPr>
        <p:sp>
          <p:nvSpPr>
            <p:cNvPr id="25" name="TextBox 86"/>
            <p:cNvSpPr txBox="1"/>
            <p:nvPr/>
          </p:nvSpPr>
          <p:spPr>
            <a:xfrm>
              <a:off x="576196" y="58248"/>
              <a:ext cx="2987692" cy="461665"/>
            </a:xfrm>
            <a:prstGeom prst="rect">
              <a:avLst/>
            </a:prstGeom>
            <a:noFill/>
          </p:spPr>
          <p:txBody>
            <a:bodyPr wrap="square" rtlCol="0">
              <a:spAutoFit/>
            </a:bodyPr>
            <a:lstStyle/>
            <a:p>
              <a:pPr algn="dist"/>
              <a:r>
                <a:rPr lang="zh-CN" altLang="en-US" sz="2400" dirty="0">
                  <a:latin typeface="+mn-lt"/>
                  <a:ea typeface="+mn-ea"/>
                  <a:cs typeface="+mn-ea"/>
                  <a:sym typeface="+mn-lt"/>
                </a:rPr>
                <a:t>项目的初衷和目的</a:t>
              </a:r>
              <a:endParaRPr lang="en-US" altLang="zh-CN" sz="2400" dirty="0">
                <a:latin typeface="+mn-lt"/>
                <a:ea typeface="+mn-ea"/>
                <a:cs typeface="+mn-ea"/>
                <a:sym typeface="+mn-lt"/>
              </a:endParaRPr>
            </a:p>
          </p:txBody>
        </p:sp>
        <p:sp>
          <p:nvSpPr>
            <p:cNvPr id="3" name="矩形 2">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538160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 xmlns:a16="http://schemas.microsoft.com/office/drawing/2014/main"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 xmlns:a16="http://schemas.microsoft.com/office/drawing/2014/main"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 xmlns:a16="http://schemas.microsoft.com/office/drawing/2014/main"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2</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 xmlns:a16="http://schemas.microsoft.com/office/drawing/2014/main"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zh-CN" sz="4400" b="1" dirty="0">
                <a:solidFill>
                  <a:schemeClr val="accent6"/>
                </a:solidFill>
                <a:latin typeface="微软雅黑" pitchFamily="34" charset="-122"/>
                <a:ea typeface="微软雅黑" pitchFamily="34" charset="-122"/>
              </a:rPr>
              <a:t>项目组织</a:t>
            </a:r>
            <a:endParaRPr lang="zh-CN" altLang="en-US" sz="4400" b="1" dirty="0">
              <a:solidFill>
                <a:schemeClr val="accent6"/>
              </a:solidFill>
              <a:latin typeface="微软雅黑" pitchFamily="34" charset="-122"/>
              <a:ea typeface="微软雅黑" pitchFamily="34" charset="-122"/>
            </a:endParaRPr>
          </a:p>
        </p:txBody>
      </p:sp>
      <p:sp>
        <p:nvSpPr>
          <p:cNvPr id="8" name="文本框 7">
            <a:extLst>
              <a:ext uri="{FF2B5EF4-FFF2-40B4-BE49-F238E27FC236}">
                <a16:creationId xmlns="" xmlns:a16="http://schemas.microsoft.com/office/drawing/2014/main"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Project Organization</a:t>
            </a:r>
          </a:p>
        </p:txBody>
      </p:sp>
    </p:spTree>
    <p:extLst>
      <p:ext uri="{BB962C8B-B14F-4D97-AF65-F5344CB8AC3E}">
        <p14:creationId xmlns:p14="http://schemas.microsoft.com/office/powerpoint/2010/main" val="325325020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99005" y="901822"/>
            <a:ext cx="3345990" cy="3339857"/>
            <a:chOff x="3866928" y="1200842"/>
            <a:chExt cx="4461320" cy="4453142"/>
          </a:xfrm>
        </p:grpSpPr>
        <p:sp>
          <p:nvSpPr>
            <p:cNvPr id="17" name="椭圆 16"/>
            <p:cNvSpPr>
              <a:spLocks/>
            </p:cNvSpPr>
            <p:nvPr/>
          </p:nvSpPr>
          <p:spPr bwMode="auto">
            <a:xfrm>
              <a:off x="4765530" y="2098423"/>
              <a:ext cx="2664115" cy="2659004"/>
            </a:xfrm>
            <a:prstGeom prst="ellipse">
              <a:avLst/>
            </a:pr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18" name="任意多边形: 形状 17"/>
            <p:cNvSpPr>
              <a:spLocks/>
            </p:cNvSpPr>
            <p:nvPr/>
          </p:nvSpPr>
          <p:spPr bwMode="auto">
            <a:xfrm>
              <a:off x="4042764" y="2892750"/>
              <a:ext cx="2590510" cy="2585399"/>
            </a:xfrm>
            <a:custGeom>
              <a:avLst/>
              <a:gdLst>
                <a:gd name="T0" fmla="*/ 1114 w 1219"/>
                <a:gd name="T1" fmla="*/ 104 h 1219"/>
                <a:gd name="T2" fmla="*/ 1073 w 1219"/>
                <a:gd name="T3" fmla="*/ 69 h 1219"/>
                <a:gd name="T4" fmla="*/ 1028 w 1219"/>
                <a:gd name="T5" fmla="*/ 41 h 1219"/>
                <a:gd name="T6" fmla="*/ 980 w 1219"/>
                <a:gd name="T7" fmla="*/ 20 h 1219"/>
                <a:gd name="T8" fmla="*/ 930 w 1219"/>
                <a:gd name="T9" fmla="*/ 7 h 1219"/>
                <a:gd name="T10" fmla="*/ 879 w 1219"/>
                <a:gd name="T11" fmla="*/ 0 h 1219"/>
                <a:gd name="T12" fmla="*/ 827 w 1219"/>
                <a:gd name="T13" fmla="*/ 2 h 1219"/>
                <a:gd name="T14" fmla="*/ 776 w 1219"/>
                <a:gd name="T15" fmla="*/ 10 h 1219"/>
                <a:gd name="T16" fmla="*/ 727 w 1219"/>
                <a:gd name="T17" fmla="*/ 26 h 1219"/>
                <a:gd name="T18" fmla="*/ 680 w 1219"/>
                <a:gd name="T19" fmla="*/ 49 h 1219"/>
                <a:gd name="T20" fmla="*/ 650 w 1219"/>
                <a:gd name="T21" fmla="*/ 69 h 1219"/>
                <a:gd name="T22" fmla="*/ 610 w 1219"/>
                <a:gd name="T23" fmla="*/ 104 h 1219"/>
                <a:gd name="T24" fmla="*/ 92 w 1219"/>
                <a:gd name="T25" fmla="*/ 622 h 1219"/>
                <a:gd name="T26" fmla="*/ 59 w 1219"/>
                <a:gd name="T27" fmla="*/ 665 h 1219"/>
                <a:gd name="T28" fmla="*/ 33 w 1219"/>
                <a:gd name="T29" fmla="*/ 711 h 1219"/>
                <a:gd name="T30" fmla="*/ 14 w 1219"/>
                <a:gd name="T31" fmla="*/ 760 h 1219"/>
                <a:gd name="T32" fmla="*/ 3 w 1219"/>
                <a:gd name="T33" fmla="*/ 810 h 1219"/>
                <a:gd name="T34" fmla="*/ 0 w 1219"/>
                <a:gd name="T35" fmla="*/ 862 h 1219"/>
                <a:gd name="T36" fmla="*/ 3 w 1219"/>
                <a:gd name="T37" fmla="*/ 913 h 1219"/>
                <a:gd name="T38" fmla="*/ 14 w 1219"/>
                <a:gd name="T39" fmla="*/ 963 h 1219"/>
                <a:gd name="T40" fmla="*/ 33 w 1219"/>
                <a:gd name="T41" fmla="*/ 1012 h 1219"/>
                <a:gd name="T42" fmla="*/ 59 w 1219"/>
                <a:gd name="T43" fmla="*/ 1059 h 1219"/>
                <a:gd name="T44" fmla="*/ 92 w 1219"/>
                <a:gd name="T45" fmla="*/ 1101 h 1219"/>
                <a:gd name="T46" fmla="*/ 131 w 1219"/>
                <a:gd name="T47" fmla="*/ 1139 h 1219"/>
                <a:gd name="T48" fmla="*/ 175 w 1219"/>
                <a:gd name="T49" fmla="*/ 1170 h 1219"/>
                <a:gd name="T50" fmla="*/ 223 w 1219"/>
                <a:gd name="T51" fmla="*/ 1193 h 1219"/>
                <a:gd name="T52" fmla="*/ 272 w 1219"/>
                <a:gd name="T53" fmla="*/ 1209 h 1219"/>
                <a:gd name="T54" fmla="*/ 323 w 1219"/>
                <a:gd name="T55" fmla="*/ 1217 h 1219"/>
                <a:gd name="T56" fmla="*/ 374 w 1219"/>
                <a:gd name="T57" fmla="*/ 1218 h 1219"/>
                <a:gd name="T58" fmla="*/ 425 w 1219"/>
                <a:gd name="T59" fmla="*/ 1212 h 1219"/>
                <a:gd name="T60" fmla="*/ 475 w 1219"/>
                <a:gd name="T61" fmla="*/ 1199 h 1219"/>
                <a:gd name="T62" fmla="*/ 523 w 1219"/>
                <a:gd name="T63" fmla="*/ 1178 h 1219"/>
                <a:gd name="T64" fmla="*/ 568 w 1219"/>
                <a:gd name="T65" fmla="*/ 1150 h 1219"/>
                <a:gd name="T66" fmla="*/ 609 w 1219"/>
                <a:gd name="T67" fmla="*/ 1115 h 1219"/>
                <a:gd name="T68" fmla="*/ 1127 w 1219"/>
                <a:gd name="T69" fmla="*/ 597 h 1219"/>
                <a:gd name="T70" fmla="*/ 1160 w 1219"/>
                <a:gd name="T71" fmla="*/ 554 h 1219"/>
                <a:gd name="T72" fmla="*/ 1186 w 1219"/>
                <a:gd name="T73" fmla="*/ 508 h 1219"/>
                <a:gd name="T74" fmla="*/ 1204 w 1219"/>
                <a:gd name="T75" fmla="*/ 459 h 1219"/>
                <a:gd name="T76" fmla="*/ 1215 w 1219"/>
                <a:gd name="T77" fmla="*/ 408 h 1219"/>
                <a:gd name="T78" fmla="*/ 1219 w 1219"/>
                <a:gd name="T79" fmla="*/ 357 h 1219"/>
                <a:gd name="T80" fmla="*/ 1215 w 1219"/>
                <a:gd name="T81" fmla="*/ 306 h 1219"/>
                <a:gd name="T82" fmla="*/ 1204 w 1219"/>
                <a:gd name="T83" fmla="*/ 255 h 1219"/>
                <a:gd name="T84" fmla="*/ 1186 w 1219"/>
                <a:gd name="T85" fmla="*/ 207 h 1219"/>
                <a:gd name="T86" fmla="*/ 1160 w 1219"/>
                <a:gd name="T87" fmla="*/ 160 h 1219"/>
                <a:gd name="T88" fmla="*/ 1127 w 1219"/>
                <a:gd name="T89" fmla="*/ 118 h 1219"/>
                <a:gd name="T90" fmla="*/ 111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04"/>
                  </a:moveTo>
                  <a:cubicBezTo>
                    <a:pt x="1101" y="92"/>
                    <a:pt x="1088" y="80"/>
                    <a:pt x="1073" y="69"/>
                  </a:cubicBezTo>
                  <a:cubicBezTo>
                    <a:pt x="1058" y="59"/>
                    <a:pt x="1044" y="50"/>
                    <a:pt x="1028" y="41"/>
                  </a:cubicBezTo>
                  <a:cubicBezTo>
                    <a:pt x="1012" y="33"/>
                    <a:pt x="996" y="26"/>
                    <a:pt x="980" y="20"/>
                  </a:cubicBezTo>
                  <a:cubicBezTo>
                    <a:pt x="963" y="15"/>
                    <a:pt x="947" y="10"/>
                    <a:pt x="930" y="7"/>
                  </a:cubicBezTo>
                  <a:cubicBezTo>
                    <a:pt x="913" y="4"/>
                    <a:pt x="896" y="2"/>
                    <a:pt x="879" y="0"/>
                  </a:cubicBezTo>
                  <a:cubicBezTo>
                    <a:pt x="861" y="0"/>
                    <a:pt x="845" y="0"/>
                    <a:pt x="827" y="2"/>
                  </a:cubicBezTo>
                  <a:cubicBezTo>
                    <a:pt x="810" y="4"/>
                    <a:pt x="794" y="7"/>
                    <a:pt x="776" y="10"/>
                  </a:cubicBezTo>
                  <a:cubicBezTo>
                    <a:pt x="760" y="15"/>
                    <a:pt x="743" y="20"/>
                    <a:pt x="727" y="26"/>
                  </a:cubicBezTo>
                  <a:cubicBezTo>
                    <a:pt x="711" y="33"/>
                    <a:pt x="695" y="41"/>
                    <a:pt x="680" y="49"/>
                  </a:cubicBezTo>
                  <a:cubicBezTo>
                    <a:pt x="650" y="69"/>
                    <a:pt x="650" y="69"/>
                    <a:pt x="650" y="69"/>
                  </a:cubicBezTo>
                  <a:cubicBezTo>
                    <a:pt x="636" y="80"/>
                    <a:pt x="623" y="91"/>
                    <a:pt x="610" y="104"/>
                  </a:cubicBezTo>
                  <a:cubicBezTo>
                    <a:pt x="92" y="622"/>
                    <a:pt x="92" y="622"/>
                    <a:pt x="92" y="622"/>
                  </a:cubicBezTo>
                  <a:cubicBezTo>
                    <a:pt x="80" y="636"/>
                    <a:pt x="69" y="650"/>
                    <a:pt x="59" y="665"/>
                  </a:cubicBezTo>
                  <a:cubicBezTo>
                    <a:pt x="49" y="680"/>
                    <a:pt x="41" y="695"/>
                    <a:pt x="33" y="711"/>
                  </a:cubicBezTo>
                  <a:cubicBezTo>
                    <a:pt x="26" y="727"/>
                    <a:pt x="20" y="743"/>
                    <a:pt x="14" y="760"/>
                  </a:cubicBezTo>
                  <a:cubicBezTo>
                    <a:pt x="10" y="777"/>
                    <a:pt x="6" y="793"/>
                    <a:pt x="3" y="810"/>
                  </a:cubicBezTo>
                  <a:cubicBezTo>
                    <a:pt x="1" y="828"/>
                    <a:pt x="0" y="844"/>
                    <a:pt x="0" y="862"/>
                  </a:cubicBezTo>
                  <a:cubicBezTo>
                    <a:pt x="0" y="879"/>
                    <a:pt x="1" y="896"/>
                    <a:pt x="3" y="913"/>
                  </a:cubicBezTo>
                  <a:cubicBezTo>
                    <a:pt x="6" y="930"/>
                    <a:pt x="10" y="947"/>
                    <a:pt x="14" y="963"/>
                  </a:cubicBezTo>
                  <a:cubicBezTo>
                    <a:pt x="20" y="980"/>
                    <a:pt x="26" y="996"/>
                    <a:pt x="33" y="1012"/>
                  </a:cubicBezTo>
                  <a:cubicBezTo>
                    <a:pt x="41" y="1028"/>
                    <a:pt x="49" y="1043"/>
                    <a:pt x="59" y="1059"/>
                  </a:cubicBezTo>
                  <a:cubicBezTo>
                    <a:pt x="69" y="1074"/>
                    <a:pt x="80" y="1087"/>
                    <a:pt x="92" y="1101"/>
                  </a:cubicBezTo>
                  <a:cubicBezTo>
                    <a:pt x="104" y="1115"/>
                    <a:pt x="117" y="1127"/>
                    <a:pt x="131" y="1139"/>
                  </a:cubicBezTo>
                  <a:cubicBezTo>
                    <a:pt x="146" y="1150"/>
                    <a:pt x="160" y="1160"/>
                    <a:pt x="175" y="1170"/>
                  </a:cubicBezTo>
                  <a:cubicBezTo>
                    <a:pt x="191" y="1178"/>
                    <a:pt x="206" y="1186"/>
                    <a:pt x="223" y="1193"/>
                  </a:cubicBezTo>
                  <a:cubicBezTo>
                    <a:pt x="239" y="1199"/>
                    <a:pt x="255" y="1204"/>
                    <a:pt x="272" y="1209"/>
                  </a:cubicBezTo>
                  <a:cubicBezTo>
                    <a:pt x="289" y="1212"/>
                    <a:pt x="305" y="1215"/>
                    <a:pt x="323" y="1217"/>
                  </a:cubicBezTo>
                  <a:cubicBezTo>
                    <a:pt x="340" y="1218"/>
                    <a:pt x="357" y="1219"/>
                    <a:pt x="374" y="1218"/>
                  </a:cubicBezTo>
                  <a:cubicBezTo>
                    <a:pt x="391" y="1217"/>
                    <a:pt x="408" y="1215"/>
                    <a:pt x="425" y="1212"/>
                  </a:cubicBezTo>
                  <a:cubicBezTo>
                    <a:pt x="442" y="1209"/>
                    <a:pt x="459" y="1204"/>
                    <a:pt x="475" y="1199"/>
                  </a:cubicBezTo>
                  <a:cubicBezTo>
                    <a:pt x="492" y="1193"/>
                    <a:pt x="507" y="1186"/>
                    <a:pt x="523" y="1178"/>
                  </a:cubicBezTo>
                  <a:cubicBezTo>
                    <a:pt x="539" y="1169"/>
                    <a:pt x="554" y="1160"/>
                    <a:pt x="568" y="1150"/>
                  </a:cubicBezTo>
                  <a:cubicBezTo>
                    <a:pt x="583" y="1139"/>
                    <a:pt x="596" y="1128"/>
                    <a:pt x="609" y="1115"/>
                  </a:cubicBezTo>
                  <a:cubicBezTo>
                    <a:pt x="1127" y="597"/>
                    <a:pt x="1127" y="597"/>
                    <a:pt x="1127" y="597"/>
                  </a:cubicBezTo>
                  <a:cubicBezTo>
                    <a:pt x="1139" y="583"/>
                    <a:pt x="1149" y="569"/>
                    <a:pt x="1160" y="554"/>
                  </a:cubicBezTo>
                  <a:cubicBezTo>
                    <a:pt x="1169" y="539"/>
                    <a:pt x="1178" y="524"/>
                    <a:pt x="1186" y="508"/>
                  </a:cubicBezTo>
                  <a:cubicBezTo>
                    <a:pt x="1193" y="492"/>
                    <a:pt x="1199" y="476"/>
                    <a:pt x="1204" y="459"/>
                  </a:cubicBezTo>
                  <a:cubicBezTo>
                    <a:pt x="1209" y="442"/>
                    <a:pt x="1212" y="426"/>
                    <a:pt x="1215" y="408"/>
                  </a:cubicBezTo>
                  <a:cubicBezTo>
                    <a:pt x="1217" y="391"/>
                    <a:pt x="1218" y="375"/>
                    <a:pt x="1219" y="357"/>
                  </a:cubicBezTo>
                  <a:cubicBezTo>
                    <a:pt x="1218" y="340"/>
                    <a:pt x="1217" y="323"/>
                    <a:pt x="1215" y="306"/>
                  </a:cubicBezTo>
                  <a:cubicBezTo>
                    <a:pt x="1212" y="289"/>
                    <a:pt x="1209" y="272"/>
                    <a:pt x="1204" y="255"/>
                  </a:cubicBezTo>
                  <a:cubicBezTo>
                    <a:pt x="1199" y="239"/>
                    <a:pt x="1193" y="223"/>
                    <a:pt x="1186" y="207"/>
                  </a:cubicBezTo>
                  <a:cubicBezTo>
                    <a:pt x="1178" y="191"/>
                    <a:pt x="1169" y="176"/>
                    <a:pt x="1160" y="160"/>
                  </a:cubicBezTo>
                  <a:cubicBezTo>
                    <a:pt x="1149" y="145"/>
                    <a:pt x="1139" y="132"/>
                    <a:pt x="1127" y="118"/>
                  </a:cubicBezTo>
                  <a:cubicBezTo>
                    <a:pt x="1114" y="104"/>
                    <a:pt x="1114" y="104"/>
                    <a:pt x="1114" y="10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19" name="任意多边形: 形状 18"/>
            <p:cNvSpPr>
              <a:spLocks/>
            </p:cNvSpPr>
            <p:nvPr/>
          </p:nvSpPr>
          <p:spPr bwMode="auto">
            <a:xfrm>
              <a:off x="4132726" y="2982712"/>
              <a:ext cx="2410585" cy="2404451"/>
            </a:xfrm>
            <a:custGeom>
              <a:avLst/>
              <a:gdLst>
                <a:gd name="T0" fmla="*/ 1042 w 1135"/>
                <a:gd name="T1" fmla="*/ 92 h 1134"/>
                <a:gd name="T2" fmla="*/ 1006 w 1135"/>
                <a:gd name="T3" fmla="*/ 61 h 1134"/>
                <a:gd name="T4" fmla="*/ 966 w 1135"/>
                <a:gd name="T5" fmla="*/ 36 h 1134"/>
                <a:gd name="T6" fmla="*/ 895 w 1135"/>
                <a:gd name="T7" fmla="*/ 9 h 1134"/>
                <a:gd name="T8" fmla="*/ 850 w 1135"/>
                <a:gd name="T9" fmla="*/ 2 h 1134"/>
                <a:gd name="T10" fmla="*/ 774 w 1135"/>
                <a:gd name="T11" fmla="*/ 4 h 1134"/>
                <a:gd name="T12" fmla="*/ 730 w 1135"/>
                <a:gd name="T13" fmla="*/ 13 h 1134"/>
                <a:gd name="T14" fmla="*/ 659 w 1135"/>
                <a:gd name="T15" fmla="*/ 44 h 1134"/>
                <a:gd name="T16" fmla="*/ 633 w 1135"/>
                <a:gd name="T17" fmla="*/ 61 h 1134"/>
                <a:gd name="T18" fmla="*/ 597 w 1135"/>
                <a:gd name="T19" fmla="*/ 92 h 1134"/>
                <a:gd name="T20" fmla="*/ 81 w 1135"/>
                <a:gd name="T21" fmla="*/ 609 h 1134"/>
                <a:gd name="T22" fmla="*/ 52 w 1135"/>
                <a:gd name="T23" fmla="*/ 646 h 1134"/>
                <a:gd name="T24" fmla="*/ 29 w 1135"/>
                <a:gd name="T25" fmla="*/ 687 h 1134"/>
                <a:gd name="T26" fmla="*/ 6 w 1135"/>
                <a:gd name="T27" fmla="*/ 760 h 1134"/>
                <a:gd name="T28" fmla="*/ 1 w 1135"/>
                <a:gd name="T29" fmla="*/ 805 h 1134"/>
                <a:gd name="T30" fmla="*/ 6 w 1135"/>
                <a:gd name="T31" fmla="*/ 880 h 1134"/>
                <a:gd name="T32" fmla="*/ 18 w 1135"/>
                <a:gd name="T33" fmla="*/ 924 h 1134"/>
                <a:gd name="T34" fmla="*/ 52 w 1135"/>
                <a:gd name="T35" fmla="*/ 993 h 1134"/>
                <a:gd name="T36" fmla="*/ 81 w 1135"/>
                <a:gd name="T37" fmla="*/ 1031 h 1134"/>
                <a:gd name="T38" fmla="*/ 116 w 1135"/>
                <a:gd name="T39" fmla="*/ 1064 h 1134"/>
                <a:gd name="T40" fmla="*/ 155 w 1135"/>
                <a:gd name="T41" fmla="*/ 1091 h 1134"/>
                <a:gd name="T42" fmla="*/ 196 w 1135"/>
                <a:gd name="T43" fmla="*/ 1112 h 1134"/>
                <a:gd name="T44" fmla="*/ 270 w 1135"/>
                <a:gd name="T45" fmla="*/ 1131 h 1134"/>
                <a:gd name="T46" fmla="*/ 315 w 1135"/>
                <a:gd name="T47" fmla="*/ 1134 h 1134"/>
                <a:gd name="T48" fmla="*/ 390 w 1135"/>
                <a:gd name="T49" fmla="*/ 1126 h 1134"/>
                <a:gd name="T50" fmla="*/ 434 w 1135"/>
                <a:gd name="T51" fmla="*/ 1112 h 1134"/>
                <a:gd name="T52" fmla="*/ 501 w 1135"/>
                <a:gd name="T53" fmla="*/ 1074 h 1134"/>
                <a:gd name="T54" fmla="*/ 537 w 1135"/>
                <a:gd name="T55" fmla="*/ 1043 h 1134"/>
                <a:gd name="T56" fmla="*/ 1053 w 1135"/>
                <a:gd name="T57" fmla="*/ 526 h 1134"/>
                <a:gd name="T58" fmla="*/ 1083 w 1135"/>
                <a:gd name="T59" fmla="*/ 489 h 1134"/>
                <a:gd name="T60" fmla="*/ 1105 w 1135"/>
                <a:gd name="T61" fmla="*/ 448 h 1134"/>
                <a:gd name="T62" fmla="*/ 1129 w 1135"/>
                <a:gd name="T63" fmla="*/ 375 h 1134"/>
                <a:gd name="T64" fmla="*/ 1134 w 1135"/>
                <a:gd name="T65" fmla="*/ 330 h 1134"/>
                <a:gd name="T66" fmla="*/ 1129 w 1135"/>
                <a:gd name="T67" fmla="*/ 255 h 1134"/>
                <a:gd name="T68" fmla="*/ 1117 w 1135"/>
                <a:gd name="T69" fmla="*/ 211 h 1134"/>
                <a:gd name="T70" fmla="*/ 1083 w 1135"/>
                <a:gd name="T71" fmla="*/ 142 h 1134"/>
                <a:gd name="T72" fmla="*/ 1053 w 1135"/>
                <a:gd name="T73" fmla="*/ 104 h 1134"/>
                <a:gd name="T74" fmla="*/ 104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42" y="92"/>
                  </a:moveTo>
                  <a:cubicBezTo>
                    <a:pt x="1031" y="81"/>
                    <a:pt x="1019" y="71"/>
                    <a:pt x="1006" y="61"/>
                  </a:cubicBezTo>
                  <a:cubicBezTo>
                    <a:pt x="993" y="52"/>
                    <a:pt x="980" y="44"/>
                    <a:pt x="966" y="36"/>
                  </a:cubicBezTo>
                  <a:cubicBezTo>
                    <a:pt x="942" y="25"/>
                    <a:pt x="920" y="16"/>
                    <a:pt x="895" y="9"/>
                  </a:cubicBezTo>
                  <a:cubicBezTo>
                    <a:pt x="880" y="6"/>
                    <a:pt x="865" y="4"/>
                    <a:pt x="850" y="2"/>
                  </a:cubicBezTo>
                  <a:cubicBezTo>
                    <a:pt x="824" y="0"/>
                    <a:pt x="800" y="1"/>
                    <a:pt x="774" y="4"/>
                  </a:cubicBezTo>
                  <a:cubicBezTo>
                    <a:pt x="759" y="6"/>
                    <a:pt x="745" y="9"/>
                    <a:pt x="730" y="13"/>
                  </a:cubicBezTo>
                  <a:cubicBezTo>
                    <a:pt x="705" y="21"/>
                    <a:pt x="682" y="31"/>
                    <a:pt x="659" y="44"/>
                  </a:cubicBezTo>
                  <a:cubicBezTo>
                    <a:pt x="633" y="61"/>
                    <a:pt x="633" y="61"/>
                    <a:pt x="633" y="61"/>
                  </a:cubicBezTo>
                  <a:cubicBezTo>
                    <a:pt x="620" y="71"/>
                    <a:pt x="609" y="81"/>
                    <a:pt x="597" y="92"/>
                  </a:cubicBezTo>
                  <a:cubicBezTo>
                    <a:pt x="81" y="609"/>
                    <a:pt x="81" y="609"/>
                    <a:pt x="81" y="609"/>
                  </a:cubicBezTo>
                  <a:cubicBezTo>
                    <a:pt x="71" y="621"/>
                    <a:pt x="61" y="633"/>
                    <a:pt x="52" y="646"/>
                  </a:cubicBezTo>
                  <a:cubicBezTo>
                    <a:pt x="44" y="660"/>
                    <a:pt x="36" y="673"/>
                    <a:pt x="29" y="687"/>
                  </a:cubicBezTo>
                  <a:cubicBezTo>
                    <a:pt x="19" y="711"/>
                    <a:pt x="12" y="734"/>
                    <a:pt x="6" y="760"/>
                  </a:cubicBezTo>
                  <a:cubicBezTo>
                    <a:pt x="3" y="775"/>
                    <a:pt x="2" y="789"/>
                    <a:pt x="1" y="805"/>
                  </a:cubicBezTo>
                  <a:cubicBezTo>
                    <a:pt x="0" y="831"/>
                    <a:pt x="2" y="854"/>
                    <a:pt x="6" y="880"/>
                  </a:cubicBezTo>
                  <a:cubicBezTo>
                    <a:pt x="9" y="895"/>
                    <a:pt x="13" y="909"/>
                    <a:pt x="18" y="924"/>
                  </a:cubicBezTo>
                  <a:cubicBezTo>
                    <a:pt x="27" y="949"/>
                    <a:pt x="38" y="971"/>
                    <a:pt x="52" y="993"/>
                  </a:cubicBezTo>
                  <a:cubicBezTo>
                    <a:pt x="61" y="1006"/>
                    <a:pt x="71" y="1019"/>
                    <a:pt x="81" y="1031"/>
                  </a:cubicBezTo>
                  <a:cubicBezTo>
                    <a:pt x="92" y="1043"/>
                    <a:pt x="104" y="1053"/>
                    <a:pt x="116" y="1064"/>
                  </a:cubicBezTo>
                  <a:cubicBezTo>
                    <a:pt x="129" y="1074"/>
                    <a:pt x="141" y="1083"/>
                    <a:pt x="155" y="1091"/>
                  </a:cubicBezTo>
                  <a:cubicBezTo>
                    <a:pt x="169" y="1099"/>
                    <a:pt x="182" y="1105"/>
                    <a:pt x="196" y="1112"/>
                  </a:cubicBezTo>
                  <a:cubicBezTo>
                    <a:pt x="221" y="1121"/>
                    <a:pt x="244" y="1127"/>
                    <a:pt x="270" y="1131"/>
                  </a:cubicBezTo>
                  <a:cubicBezTo>
                    <a:pt x="285" y="1133"/>
                    <a:pt x="300" y="1134"/>
                    <a:pt x="315" y="1134"/>
                  </a:cubicBezTo>
                  <a:cubicBezTo>
                    <a:pt x="341" y="1134"/>
                    <a:pt x="365" y="1131"/>
                    <a:pt x="390" y="1126"/>
                  </a:cubicBezTo>
                  <a:cubicBezTo>
                    <a:pt x="405" y="1121"/>
                    <a:pt x="419" y="1117"/>
                    <a:pt x="434" y="1112"/>
                  </a:cubicBezTo>
                  <a:cubicBezTo>
                    <a:pt x="458" y="1101"/>
                    <a:pt x="479" y="1089"/>
                    <a:pt x="501" y="1074"/>
                  </a:cubicBezTo>
                  <a:cubicBezTo>
                    <a:pt x="514" y="1064"/>
                    <a:pt x="526" y="1054"/>
                    <a:pt x="537" y="1043"/>
                  </a:cubicBezTo>
                  <a:cubicBezTo>
                    <a:pt x="1053" y="526"/>
                    <a:pt x="1053" y="526"/>
                    <a:pt x="1053" y="526"/>
                  </a:cubicBezTo>
                  <a:cubicBezTo>
                    <a:pt x="1064" y="514"/>
                    <a:pt x="1073" y="502"/>
                    <a:pt x="1083" y="489"/>
                  </a:cubicBezTo>
                  <a:cubicBezTo>
                    <a:pt x="1091" y="475"/>
                    <a:pt x="1098" y="462"/>
                    <a:pt x="1105" y="448"/>
                  </a:cubicBezTo>
                  <a:cubicBezTo>
                    <a:pt x="1116" y="424"/>
                    <a:pt x="1123" y="401"/>
                    <a:pt x="1129" y="375"/>
                  </a:cubicBezTo>
                  <a:cubicBezTo>
                    <a:pt x="1131" y="360"/>
                    <a:pt x="1133" y="346"/>
                    <a:pt x="1134" y="330"/>
                  </a:cubicBezTo>
                  <a:cubicBezTo>
                    <a:pt x="1135" y="304"/>
                    <a:pt x="1133" y="281"/>
                    <a:pt x="1129" y="255"/>
                  </a:cubicBezTo>
                  <a:cubicBezTo>
                    <a:pt x="1125" y="240"/>
                    <a:pt x="1121" y="226"/>
                    <a:pt x="1117" y="211"/>
                  </a:cubicBezTo>
                  <a:cubicBezTo>
                    <a:pt x="1107" y="186"/>
                    <a:pt x="1097" y="164"/>
                    <a:pt x="1083" y="142"/>
                  </a:cubicBezTo>
                  <a:cubicBezTo>
                    <a:pt x="1073" y="128"/>
                    <a:pt x="1064" y="116"/>
                    <a:pt x="1053" y="104"/>
                  </a:cubicBezTo>
                  <a:cubicBezTo>
                    <a:pt x="1042" y="92"/>
                    <a:pt x="1042" y="92"/>
                    <a:pt x="104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4166462" y="3016448"/>
              <a:ext cx="2341068" cy="2339024"/>
            </a:xfrm>
            <a:custGeom>
              <a:avLst/>
              <a:gdLst>
                <a:gd name="T0" fmla="*/ 996 w 1102"/>
                <a:gd name="T1" fmla="*/ 106 h 1103"/>
                <a:gd name="T2" fmla="*/ 996 w 1102"/>
                <a:gd name="T3" fmla="*/ 106 h 1103"/>
                <a:gd name="T4" fmla="*/ 611 w 1102"/>
                <a:gd name="T5" fmla="*/ 106 h 1103"/>
                <a:gd name="T6" fmla="*/ 106 w 1102"/>
                <a:gd name="T7" fmla="*/ 611 h 1103"/>
                <a:gd name="T8" fmla="*/ 106 w 1102"/>
                <a:gd name="T9" fmla="*/ 997 h 1103"/>
                <a:gd name="T10" fmla="*/ 106 w 1102"/>
                <a:gd name="T11" fmla="*/ 997 h 1103"/>
                <a:gd name="T12" fmla="*/ 492 w 1102"/>
                <a:gd name="T13" fmla="*/ 997 h 1103"/>
                <a:gd name="T14" fmla="*/ 996 w 1102"/>
                <a:gd name="T15" fmla="*/ 492 h 1103"/>
                <a:gd name="T16" fmla="*/ 996 w 1102"/>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3">
                  <a:moveTo>
                    <a:pt x="996" y="106"/>
                  </a:moveTo>
                  <a:cubicBezTo>
                    <a:pt x="996" y="106"/>
                    <a:pt x="996" y="106"/>
                    <a:pt x="996" y="106"/>
                  </a:cubicBezTo>
                  <a:cubicBezTo>
                    <a:pt x="890" y="0"/>
                    <a:pt x="717" y="0"/>
                    <a:pt x="611" y="106"/>
                  </a:cubicBezTo>
                  <a:cubicBezTo>
                    <a:pt x="106" y="611"/>
                    <a:pt x="106" y="611"/>
                    <a:pt x="106" y="611"/>
                  </a:cubicBezTo>
                  <a:cubicBezTo>
                    <a:pt x="0" y="717"/>
                    <a:pt x="0" y="890"/>
                    <a:pt x="106" y="997"/>
                  </a:cubicBezTo>
                  <a:cubicBezTo>
                    <a:pt x="106" y="997"/>
                    <a:pt x="106" y="997"/>
                    <a:pt x="106" y="997"/>
                  </a:cubicBezTo>
                  <a:cubicBezTo>
                    <a:pt x="212" y="1103"/>
                    <a:pt x="386" y="1103"/>
                    <a:pt x="492" y="997"/>
                  </a:cubicBezTo>
                  <a:cubicBezTo>
                    <a:pt x="996" y="492"/>
                    <a:pt x="996" y="492"/>
                    <a:pt x="996" y="492"/>
                  </a:cubicBezTo>
                  <a:cubicBezTo>
                    <a:pt x="1102" y="386"/>
                    <a:pt x="1102" y="212"/>
                    <a:pt x="996" y="106"/>
                  </a:cubicBezTo>
                  <a:close/>
                </a:path>
              </a:pathLst>
            </a:custGeom>
            <a:solidFill>
              <a:schemeClr val="accent3"/>
            </a:solidFill>
            <a:ln>
              <a:noFill/>
            </a:ln>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4327985" y="4248320"/>
              <a:ext cx="947673" cy="943584"/>
            </a:xfrm>
            <a:custGeom>
              <a:avLst/>
              <a:gdLst>
                <a:gd name="T0" fmla="*/ 79 w 446"/>
                <a:gd name="T1" fmla="*/ 79 h 445"/>
                <a:gd name="T2" fmla="*/ 367 w 446"/>
                <a:gd name="T3" fmla="*/ 79 h 445"/>
                <a:gd name="T4" fmla="*/ 367 w 446"/>
                <a:gd name="T5" fmla="*/ 366 h 445"/>
                <a:gd name="T6" fmla="*/ 79 w 446"/>
                <a:gd name="T7" fmla="*/ 366 h 445"/>
                <a:gd name="T8" fmla="*/ 79 w 446"/>
                <a:gd name="T9" fmla="*/ 79 h 445"/>
              </a:gdLst>
              <a:ahLst/>
              <a:cxnLst>
                <a:cxn ang="0">
                  <a:pos x="T0" y="T1"/>
                </a:cxn>
                <a:cxn ang="0">
                  <a:pos x="T2" y="T3"/>
                </a:cxn>
                <a:cxn ang="0">
                  <a:pos x="T4" y="T5"/>
                </a:cxn>
                <a:cxn ang="0">
                  <a:pos x="T6" y="T7"/>
                </a:cxn>
                <a:cxn ang="0">
                  <a:pos x="T8" y="T9"/>
                </a:cxn>
              </a:cxnLst>
              <a:rect l="0" t="0" r="r" b="b"/>
              <a:pathLst>
                <a:path w="446" h="445">
                  <a:moveTo>
                    <a:pt x="79" y="79"/>
                  </a:moveTo>
                  <a:cubicBezTo>
                    <a:pt x="159" y="0"/>
                    <a:pt x="287" y="0"/>
                    <a:pt x="367" y="79"/>
                  </a:cubicBezTo>
                  <a:cubicBezTo>
                    <a:pt x="446" y="158"/>
                    <a:pt x="446" y="287"/>
                    <a:pt x="367" y="366"/>
                  </a:cubicBezTo>
                  <a:cubicBezTo>
                    <a:pt x="287" y="445"/>
                    <a:pt x="159" y="445"/>
                    <a:pt x="79" y="366"/>
                  </a:cubicBezTo>
                  <a:cubicBezTo>
                    <a:pt x="0" y="287"/>
                    <a:pt x="0" y="158"/>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5561902" y="1376678"/>
              <a:ext cx="2590510" cy="2585399"/>
            </a:xfrm>
            <a:custGeom>
              <a:avLst/>
              <a:gdLst>
                <a:gd name="T0" fmla="*/ 104 w 1219"/>
                <a:gd name="T1" fmla="*/ 1114 h 1219"/>
                <a:gd name="T2" fmla="*/ 69 w 1219"/>
                <a:gd name="T3" fmla="*/ 1073 h 1219"/>
                <a:gd name="T4" fmla="*/ 41 w 1219"/>
                <a:gd name="T5" fmla="*/ 1028 h 1219"/>
                <a:gd name="T6" fmla="*/ 20 w 1219"/>
                <a:gd name="T7" fmla="*/ 980 h 1219"/>
                <a:gd name="T8" fmla="*/ 7 w 1219"/>
                <a:gd name="T9" fmla="*/ 930 h 1219"/>
                <a:gd name="T10" fmla="*/ 0 w 1219"/>
                <a:gd name="T11" fmla="*/ 879 h 1219"/>
                <a:gd name="T12" fmla="*/ 2 w 1219"/>
                <a:gd name="T13" fmla="*/ 827 h 1219"/>
                <a:gd name="T14" fmla="*/ 10 w 1219"/>
                <a:gd name="T15" fmla="*/ 776 h 1219"/>
                <a:gd name="T16" fmla="*/ 26 w 1219"/>
                <a:gd name="T17" fmla="*/ 727 h 1219"/>
                <a:gd name="T18" fmla="*/ 49 w 1219"/>
                <a:gd name="T19" fmla="*/ 680 h 1219"/>
                <a:gd name="T20" fmla="*/ 69 w 1219"/>
                <a:gd name="T21" fmla="*/ 650 h 1219"/>
                <a:gd name="T22" fmla="*/ 104 w 1219"/>
                <a:gd name="T23" fmla="*/ 610 h 1219"/>
                <a:gd name="T24" fmla="*/ 622 w 1219"/>
                <a:gd name="T25" fmla="*/ 92 h 1219"/>
                <a:gd name="T26" fmla="*/ 665 w 1219"/>
                <a:gd name="T27" fmla="*/ 59 h 1219"/>
                <a:gd name="T28" fmla="*/ 711 w 1219"/>
                <a:gd name="T29" fmla="*/ 33 h 1219"/>
                <a:gd name="T30" fmla="*/ 760 w 1219"/>
                <a:gd name="T31" fmla="*/ 14 h 1219"/>
                <a:gd name="T32" fmla="*/ 810 w 1219"/>
                <a:gd name="T33" fmla="*/ 3 h 1219"/>
                <a:gd name="T34" fmla="*/ 862 w 1219"/>
                <a:gd name="T35" fmla="*/ 0 h 1219"/>
                <a:gd name="T36" fmla="*/ 913 w 1219"/>
                <a:gd name="T37" fmla="*/ 3 h 1219"/>
                <a:gd name="T38" fmla="*/ 963 w 1219"/>
                <a:gd name="T39" fmla="*/ 14 h 1219"/>
                <a:gd name="T40" fmla="*/ 1012 w 1219"/>
                <a:gd name="T41" fmla="*/ 33 h 1219"/>
                <a:gd name="T42" fmla="*/ 1059 w 1219"/>
                <a:gd name="T43" fmla="*/ 59 h 1219"/>
                <a:gd name="T44" fmla="*/ 1101 w 1219"/>
                <a:gd name="T45" fmla="*/ 92 h 1219"/>
                <a:gd name="T46" fmla="*/ 1139 w 1219"/>
                <a:gd name="T47" fmla="*/ 131 h 1219"/>
                <a:gd name="T48" fmla="*/ 1170 w 1219"/>
                <a:gd name="T49" fmla="*/ 175 h 1219"/>
                <a:gd name="T50" fmla="*/ 1193 w 1219"/>
                <a:gd name="T51" fmla="*/ 223 h 1219"/>
                <a:gd name="T52" fmla="*/ 1209 w 1219"/>
                <a:gd name="T53" fmla="*/ 272 h 1219"/>
                <a:gd name="T54" fmla="*/ 1217 w 1219"/>
                <a:gd name="T55" fmla="*/ 323 h 1219"/>
                <a:gd name="T56" fmla="*/ 1218 w 1219"/>
                <a:gd name="T57" fmla="*/ 374 h 1219"/>
                <a:gd name="T58" fmla="*/ 1212 w 1219"/>
                <a:gd name="T59" fmla="*/ 425 h 1219"/>
                <a:gd name="T60" fmla="*/ 1199 w 1219"/>
                <a:gd name="T61" fmla="*/ 475 h 1219"/>
                <a:gd name="T62" fmla="*/ 1178 w 1219"/>
                <a:gd name="T63" fmla="*/ 523 h 1219"/>
                <a:gd name="T64" fmla="*/ 1150 w 1219"/>
                <a:gd name="T65" fmla="*/ 568 h 1219"/>
                <a:gd name="T66" fmla="*/ 1115 w 1219"/>
                <a:gd name="T67" fmla="*/ 609 h 1219"/>
                <a:gd name="T68" fmla="*/ 597 w 1219"/>
                <a:gd name="T69" fmla="*/ 1127 h 1219"/>
                <a:gd name="T70" fmla="*/ 554 w 1219"/>
                <a:gd name="T71" fmla="*/ 1160 h 1219"/>
                <a:gd name="T72" fmla="*/ 508 w 1219"/>
                <a:gd name="T73" fmla="*/ 1186 h 1219"/>
                <a:gd name="T74" fmla="*/ 459 w 1219"/>
                <a:gd name="T75" fmla="*/ 1204 h 1219"/>
                <a:gd name="T76" fmla="*/ 408 w 1219"/>
                <a:gd name="T77" fmla="*/ 1215 h 1219"/>
                <a:gd name="T78" fmla="*/ 357 w 1219"/>
                <a:gd name="T79" fmla="*/ 1219 h 1219"/>
                <a:gd name="T80" fmla="*/ 306 w 1219"/>
                <a:gd name="T81" fmla="*/ 1215 h 1219"/>
                <a:gd name="T82" fmla="*/ 255 w 1219"/>
                <a:gd name="T83" fmla="*/ 1204 h 1219"/>
                <a:gd name="T84" fmla="*/ 207 w 1219"/>
                <a:gd name="T85" fmla="*/ 1186 h 1219"/>
                <a:gd name="T86" fmla="*/ 160 w 1219"/>
                <a:gd name="T87" fmla="*/ 1160 h 1219"/>
                <a:gd name="T88" fmla="*/ 118 w 1219"/>
                <a:gd name="T89" fmla="*/ 1127 h 1219"/>
                <a:gd name="T90" fmla="*/ 10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114"/>
                  </a:moveTo>
                  <a:cubicBezTo>
                    <a:pt x="92" y="1101"/>
                    <a:pt x="80" y="1088"/>
                    <a:pt x="69" y="1073"/>
                  </a:cubicBezTo>
                  <a:cubicBezTo>
                    <a:pt x="59" y="1058"/>
                    <a:pt x="50" y="1044"/>
                    <a:pt x="41" y="1028"/>
                  </a:cubicBezTo>
                  <a:cubicBezTo>
                    <a:pt x="33" y="1012"/>
                    <a:pt x="26" y="996"/>
                    <a:pt x="20" y="980"/>
                  </a:cubicBezTo>
                  <a:cubicBezTo>
                    <a:pt x="15" y="963"/>
                    <a:pt x="10" y="947"/>
                    <a:pt x="7" y="930"/>
                  </a:cubicBezTo>
                  <a:cubicBezTo>
                    <a:pt x="4" y="913"/>
                    <a:pt x="2" y="896"/>
                    <a:pt x="0" y="879"/>
                  </a:cubicBezTo>
                  <a:cubicBezTo>
                    <a:pt x="0" y="861"/>
                    <a:pt x="0" y="845"/>
                    <a:pt x="2" y="827"/>
                  </a:cubicBezTo>
                  <a:cubicBezTo>
                    <a:pt x="4" y="810"/>
                    <a:pt x="7" y="794"/>
                    <a:pt x="10" y="776"/>
                  </a:cubicBezTo>
                  <a:cubicBezTo>
                    <a:pt x="15" y="760"/>
                    <a:pt x="20" y="743"/>
                    <a:pt x="26" y="727"/>
                  </a:cubicBezTo>
                  <a:cubicBezTo>
                    <a:pt x="33" y="711"/>
                    <a:pt x="41" y="695"/>
                    <a:pt x="49" y="680"/>
                  </a:cubicBezTo>
                  <a:cubicBezTo>
                    <a:pt x="69" y="650"/>
                    <a:pt x="69" y="650"/>
                    <a:pt x="69" y="650"/>
                  </a:cubicBezTo>
                  <a:cubicBezTo>
                    <a:pt x="80" y="636"/>
                    <a:pt x="91" y="623"/>
                    <a:pt x="104" y="610"/>
                  </a:cubicBezTo>
                  <a:cubicBezTo>
                    <a:pt x="622" y="92"/>
                    <a:pt x="622" y="92"/>
                    <a:pt x="622" y="92"/>
                  </a:cubicBezTo>
                  <a:cubicBezTo>
                    <a:pt x="636" y="80"/>
                    <a:pt x="650" y="69"/>
                    <a:pt x="665" y="59"/>
                  </a:cubicBezTo>
                  <a:cubicBezTo>
                    <a:pt x="680" y="49"/>
                    <a:pt x="695" y="41"/>
                    <a:pt x="711" y="33"/>
                  </a:cubicBezTo>
                  <a:cubicBezTo>
                    <a:pt x="727" y="26"/>
                    <a:pt x="743" y="20"/>
                    <a:pt x="760" y="14"/>
                  </a:cubicBezTo>
                  <a:cubicBezTo>
                    <a:pt x="777" y="10"/>
                    <a:pt x="793" y="6"/>
                    <a:pt x="810" y="3"/>
                  </a:cubicBezTo>
                  <a:cubicBezTo>
                    <a:pt x="828" y="1"/>
                    <a:pt x="844" y="0"/>
                    <a:pt x="862" y="0"/>
                  </a:cubicBezTo>
                  <a:cubicBezTo>
                    <a:pt x="879" y="0"/>
                    <a:pt x="896" y="1"/>
                    <a:pt x="913" y="3"/>
                  </a:cubicBezTo>
                  <a:cubicBezTo>
                    <a:pt x="930" y="6"/>
                    <a:pt x="947" y="10"/>
                    <a:pt x="963" y="14"/>
                  </a:cubicBezTo>
                  <a:cubicBezTo>
                    <a:pt x="980" y="20"/>
                    <a:pt x="996" y="26"/>
                    <a:pt x="1012" y="33"/>
                  </a:cubicBezTo>
                  <a:cubicBezTo>
                    <a:pt x="1028" y="41"/>
                    <a:pt x="1043" y="49"/>
                    <a:pt x="1059" y="59"/>
                  </a:cubicBezTo>
                  <a:cubicBezTo>
                    <a:pt x="1074" y="69"/>
                    <a:pt x="1087" y="80"/>
                    <a:pt x="1101" y="92"/>
                  </a:cubicBezTo>
                  <a:cubicBezTo>
                    <a:pt x="1115" y="104"/>
                    <a:pt x="1127" y="117"/>
                    <a:pt x="1139" y="131"/>
                  </a:cubicBezTo>
                  <a:cubicBezTo>
                    <a:pt x="1150" y="146"/>
                    <a:pt x="1160" y="160"/>
                    <a:pt x="1170" y="175"/>
                  </a:cubicBezTo>
                  <a:cubicBezTo>
                    <a:pt x="1178" y="191"/>
                    <a:pt x="1186" y="206"/>
                    <a:pt x="1193" y="223"/>
                  </a:cubicBezTo>
                  <a:cubicBezTo>
                    <a:pt x="1199" y="239"/>
                    <a:pt x="1204" y="255"/>
                    <a:pt x="1209" y="272"/>
                  </a:cubicBezTo>
                  <a:cubicBezTo>
                    <a:pt x="1212" y="289"/>
                    <a:pt x="1215" y="305"/>
                    <a:pt x="1217" y="323"/>
                  </a:cubicBezTo>
                  <a:cubicBezTo>
                    <a:pt x="1218" y="340"/>
                    <a:pt x="1219" y="357"/>
                    <a:pt x="1218" y="374"/>
                  </a:cubicBezTo>
                  <a:cubicBezTo>
                    <a:pt x="1217" y="391"/>
                    <a:pt x="1215" y="408"/>
                    <a:pt x="1212" y="425"/>
                  </a:cubicBezTo>
                  <a:cubicBezTo>
                    <a:pt x="1209" y="442"/>
                    <a:pt x="1204" y="459"/>
                    <a:pt x="1199" y="475"/>
                  </a:cubicBezTo>
                  <a:cubicBezTo>
                    <a:pt x="1193" y="492"/>
                    <a:pt x="1186" y="507"/>
                    <a:pt x="1178" y="523"/>
                  </a:cubicBezTo>
                  <a:cubicBezTo>
                    <a:pt x="1169" y="539"/>
                    <a:pt x="1160" y="554"/>
                    <a:pt x="1150" y="568"/>
                  </a:cubicBezTo>
                  <a:cubicBezTo>
                    <a:pt x="1139" y="583"/>
                    <a:pt x="1128" y="596"/>
                    <a:pt x="1115" y="609"/>
                  </a:cubicBezTo>
                  <a:cubicBezTo>
                    <a:pt x="597" y="1127"/>
                    <a:pt x="597" y="1127"/>
                    <a:pt x="597" y="1127"/>
                  </a:cubicBezTo>
                  <a:cubicBezTo>
                    <a:pt x="583" y="1139"/>
                    <a:pt x="569" y="1149"/>
                    <a:pt x="554" y="1160"/>
                  </a:cubicBezTo>
                  <a:cubicBezTo>
                    <a:pt x="539" y="1169"/>
                    <a:pt x="524" y="1178"/>
                    <a:pt x="508" y="1186"/>
                  </a:cubicBezTo>
                  <a:cubicBezTo>
                    <a:pt x="492" y="1193"/>
                    <a:pt x="476" y="1199"/>
                    <a:pt x="459" y="1204"/>
                  </a:cubicBezTo>
                  <a:cubicBezTo>
                    <a:pt x="442" y="1209"/>
                    <a:pt x="426" y="1212"/>
                    <a:pt x="408" y="1215"/>
                  </a:cubicBezTo>
                  <a:cubicBezTo>
                    <a:pt x="391" y="1217"/>
                    <a:pt x="375" y="1218"/>
                    <a:pt x="357" y="1219"/>
                  </a:cubicBezTo>
                  <a:cubicBezTo>
                    <a:pt x="340" y="1218"/>
                    <a:pt x="323" y="1217"/>
                    <a:pt x="306" y="1215"/>
                  </a:cubicBezTo>
                  <a:cubicBezTo>
                    <a:pt x="289" y="1212"/>
                    <a:pt x="272" y="1209"/>
                    <a:pt x="255" y="1204"/>
                  </a:cubicBezTo>
                  <a:cubicBezTo>
                    <a:pt x="239" y="1199"/>
                    <a:pt x="223" y="1193"/>
                    <a:pt x="207" y="1186"/>
                  </a:cubicBezTo>
                  <a:cubicBezTo>
                    <a:pt x="191" y="1178"/>
                    <a:pt x="176" y="1169"/>
                    <a:pt x="160" y="1160"/>
                  </a:cubicBezTo>
                  <a:cubicBezTo>
                    <a:pt x="145" y="1149"/>
                    <a:pt x="132" y="1139"/>
                    <a:pt x="118" y="1127"/>
                  </a:cubicBezTo>
                  <a:cubicBezTo>
                    <a:pt x="104" y="1114"/>
                    <a:pt x="104" y="1114"/>
                    <a:pt x="104" y="111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5651865" y="1465618"/>
              <a:ext cx="2408540" cy="2407518"/>
            </a:xfrm>
            <a:custGeom>
              <a:avLst/>
              <a:gdLst>
                <a:gd name="T0" fmla="*/ 92 w 1134"/>
                <a:gd name="T1" fmla="*/ 1042 h 1135"/>
                <a:gd name="T2" fmla="*/ 61 w 1134"/>
                <a:gd name="T3" fmla="*/ 1006 h 1135"/>
                <a:gd name="T4" fmla="*/ 36 w 1134"/>
                <a:gd name="T5" fmla="*/ 966 h 1135"/>
                <a:gd name="T6" fmla="*/ 9 w 1134"/>
                <a:gd name="T7" fmla="*/ 895 h 1135"/>
                <a:gd name="T8" fmla="*/ 2 w 1134"/>
                <a:gd name="T9" fmla="*/ 850 h 1135"/>
                <a:gd name="T10" fmla="*/ 4 w 1134"/>
                <a:gd name="T11" fmla="*/ 774 h 1135"/>
                <a:gd name="T12" fmla="*/ 13 w 1134"/>
                <a:gd name="T13" fmla="*/ 730 h 1135"/>
                <a:gd name="T14" fmla="*/ 44 w 1134"/>
                <a:gd name="T15" fmla="*/ 659 h 1135"/>
                <a:gd name="T16" fmla="*/ 61 w 1134"/>
                <a:gd name="T17" fmla="*/ 633 h 1135"/>
                <a:gd name="T18" fmla="*/ 92 w 1134"/>
                <a:gd name="T19" fmla="*/ 597 h 1135"/>
                <a:gd name="T20" fmla="*/ 609 w 1134"/>
                <a:gd name="T21" fmla="*/ 81 h 1135"/>
                <a:gd name="T22" fmla="*/ 646 w 1134"/>
                <a:gd name="T23" fmla="*/ 52 h 1135"/>
                <a:gd name="T24" fmla="*/ 687 w 1134"/>
                <a:gd name="T25" fmla="*/ 29 h 1135"/>
                <a:gd name="T26" fmla="*/ 760 w 1134"/>
                <a:gd name="T27" fmla="*/ 6 h 1135"/>
                <a:gd name="T28" fmla="*/ 805 w 1134"/>
                <a:gd name="T29" fmla="*/ 1 h 1135"/>
                <a:gd name="T30" fmla="*/ 880 w 1134"/>
                <a:gd name="T31" fmla="*/ 6 h 1135"/>
                <a:gd name="T32" fmla="*/ 924 w 1134"/>
                <a:gd name="T33" fmla="*/ 18 h 1135"/>
                <a:gd name="T34" fmla="*/ 993 w 1134"/>
                <a:gd name="T35" fmla="*/ 52 h 1135"/>
                <a:gd name="T36" fmla="*/ 1031 w 1134"/>
                <a:gd name="T37" fmla="*/ 81 h 1135"/>
                <a:gd name="T38" fmla="*/ 1064 w 1134"/>
                <a:gd name="T39" fmla="*/ 116 h 1135"/>
                <a:gd name="T40" fmla="*/ 1091 w 1134"/>
                <a:gd name="T41" fmla="*/ 155 h 1135"/>
                <a:gd name="T42" fmla="*/ 1112 w 1134"/>
                <a:gd name="T43" fmla="*/ 196 h 1135"/>
                <a:gd name="T44" fmla="*/ 1131 w 1134"/>
                <a:gd name="T45" fmla="*/ 270 h 1135"/>
                <a:gd name="T46" fmla="*/ 1134 w 1134"/>
                <a:gd name="T47" fmla="*/ 315 h 1135"/>
                <a:gd name="T48" fmla="*/ 1126 w 1134"/>
                <a:gd name="T49" fmla="*/ 390 h 1135"/>
                <a:gd name="T50" fmla="*/ 1112 w 1134"/>
                <a:gd name="T51" fmla="*/ 434 h 1135"/>
                <a:gd name="T52" fmla="*/ 1074 w 1134"/>
                <a:gd name="T53" fmla="*/ 501 h 1135"/>
                <a:gd name="T54" fmla="*/ 1043 w 1134"/>
                <a:gd name="T55" fmla="*/ 537 h 1135"/>
                <a:gd name="T56" fmla="*/ 526 w 1134"/>
                <a:gd name="T57" fmla="*/ 1053 h 1135"/>
                <a:gd name="T58" fmla="*/ 489 w 1134"/>
                <a:gd name="T59" fmla="*/ 1083 h 1135"/>
                <a:gd name="T60" fmla="*/ 448 w 1134"/>
                <a:gd name="T61" fmla="*/ 1105 h 1135"/>
                <a:gd name="T62" fmla="*/ 375 w 1134"/>
                <a:gd name="T63" fmla="*/ 1129 h 1135"/>
                <a:gd name="T64" fmla="*/ 330 w 1134"/>
                <a:gd name="T65" fmla="*/ 1134 h 1135"/>
                <a:gd name="T66" fmla="*/ 255 w 1134"/>
                <a:gd name="T67" fmla="*/ 1129 h 1135"/>
                <a:gd name="T68" fmla="*/ 211 w 1134"/>
                <a:gd name="T69" fmla="*/ 1117 h 1135"/>
                <a:gd name="T70" fmla="*/ 142 w 1134"/>
                <a:gd name="T71" fmla="*/ 1083 h 1135"/>
                <a:gd name="T72" fmla="*/ 104 w 1134"/>
                <a:gd name="T73" fmla="*/ 1053 h 1135"/>
                <a:gd name="T74" fmla="*/ 92 w 1134"/>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4" h="1135">
                  <a:moveTo>
                    <a:pt x="92" y="1042"/>
                  </a:moveTo>
                  <a:cubicBezTo>
                    <a:pt x="81" y="1031"/>
                    <a:pt x="71" y="1019"/>
                    <a:pt x="61" y="1006"/>
                  </a:cubicBezTo>
                  <a:cubicBezTo>
                    <a:pt x="52" y="993"/>
                    <a:pt x="44" y="980"/>
                    <a:pt x="36" y="966"/>
                  </a:cubicBezTo>
                  <a:cubicBezTo>
                    <a:pt x="25" y="942"/>
                    <a:pt x="16" y="920"/>
                    <a:pt x="9" y="895"/>
                  </a:cubicBezTo>
                  <a:cubicBezTo>
                    <a:pt x="6" y="880"/>
                    <a:pt x="4" y="865"/>
                    <a:pt x="2" y="850"/>
                  </a:cubicBezTo>
                  <a:cubicBezTo>
                    <a:pt x="0" y="824"/>
                    <a:pt x="1" y="800"/>
                    <a:pt x="4" y="774"/>
                  </a:cubicBezTo>
                  <a:cubicBezTo>
                    <a:pt x="6" y="759"/>
                    <a:pt x="9" y="745"/>
                    <a:pt x="13" y="730"/>
                  </a:cubicBezTo>
                  <a:cubicBezTo>
                    <a:pt x="21" y="705"/>
                    <a:pt x="31" y="682"/>
                    <a:pt x="44" y="659"/>
                  </a:cubicBezTo>
                  <a:cubicBezTo>
                    <a:pt x="61" y="633"/>
                    <a:pt x="61" y="633"/>
                    <a:pt x="61" y="633"/>
                  </a:cubicBezTo>
                  <a:cubicBezTo>
                    <a:pt x="71" y="620"/>
                    <a:pt x="81" y="609"/>
                    <a:pt x="92" y="597"/>
                  </a:cubicBezTo>
                  <a:cubicBezTo>
                    <a:pt x="609" y="81"/>
                    <a:pt x="609" y="81"/>
                    <a:pt x="609" y="81"/>
                  </a:cubicBezTo>
                  <a:cubicBezTo>
                    <a:pt x="621" y="71"/>
                    <a:pt x="633" y="61"/>
                    <a:pt x="646" y="52"/>
                  </a:cubicBezTo>
                  <a:cubicBezTo>
                    <a:pt x="660" y="44"/>
                    <a:pt x="673" y="36"/>
                    <a:pt x="687" y="29"/>
                  </a:cubicBezTo>
                  <a:cubicBezTo>
                    <a:pt x="711" y="19"/>
                    <a:pt x="734" y="12"/>
                    <a:pt x="760" y="6"/>
                  </a:cubicBezTo>
                  <a:cubicBezTo>
                    <a:pt x="775" y="3"/>
                    <a:pt x="789" y="2"/>
                    <a:pt x="805" y="1"/>
                  </a:cubicBezTo>
                  <a:cubicBezTo>
                    <a:pt x="831" y="0"/>
                    <a:pt x="854" y="2"/>
                    <a:pt x="880" y="6"/>
                  </a:cubicBezTo>
                  <a:cubicBezTo>
                    <a:pt x="895" y="9"/>
                    <a:pt x="909" y="13"/>
                    <a:pt x="924" y="18"/>
                  </a:cubicBezTo>
                  <a:cubicBezTo>
                    <a:pt x="949" y="27"/>
                    <a:pt x="971" y="38"/>
                    <a:pt x="993" y="52"/>
                  </a:cubicBezTo>
                  <a:cubicBezTo>
                    <a:pt x="1006" y="61"/>
                    <a:pt x="1019" y="71"/>
                    <a:pt x="1031" y="81"/>
                  </a:cubicBezTo>
                  <a:cubicBezTo>
                    <a:pt x="1043" y="92"/>
                    <a:pt x="1053" y="104"/>
                    <a:pt x="1064" y="116"/>
                  </a:cubicBezTo>
                  <a:cubicBezTo>
                    <a:pt x="1074" y="129"/>
                    <a:pt x="1083" y="141"/>
                    <a:pt x="1091" y="155"/>
                  </a:cubicBezTo>
                  <a:cubicBezTo>
                    <a:pt x="1099" y="169"/>
                    <a:pt x="1105" y="182"/>
                    <a:pt x="1112" y="196"/>
                  </a:cubicBezTo>
                  <a:cubicBezTo>
                    <a:pt x="1121" y="221"/>
                    <a:pt x="1127" y="244"/>
                    <a:pt x="1131" y="270"/>
                  </a:cubicBezTo>
                  <a:cubicBezTo>
                    <a:pt x="1133" y="285"/>
                    <a:pt x="1134" y="300"/>
                    <a:pt x="1134" y="315"/>
                  </a:cubicBezTo>
                  <a:cubicBezTo>
                    <a:pt x="1134" y="341"/>
                    <a:pt x="1131" y="365"/>
                    <a:pt x="1126" y="390"/>
                  </a:cubicBezTo>
                  <a:cubicBezTo>
                    <a:pt x="1121" y="405"/>
                    <a:pt x="1117" y="419"/>
                    <a:pt x="1112" y="434"/>
                  </a:cubicBezTo>
                  <a:cubicBezTo>
                    <a:pt x="1101" y="458"/>
                    <a:pt x="1089" y="479"/>
                    <a:pt x="1074" y="501"/>
                  </a:cubicBezTo>
                  <a:cubicBezTo>
                    <a:pt x="1064" y="514"/>
                    <a:pt x="1054" y="526"/>
                    <a:pt x="1043" y="537"/>
                  </a:cubicBezTo>
                  <a:cubicBezTo>
                    <a:pt x="526" y="1053"/>
                    <a:pt x="526" y="1053"/>
                    <a:pt x="526" y="1053"/>
                  </a:cubicBezTo>
                  <a:cubicBezTo>
                    <a:pt x="514" y="1064"/>
                    <a:pt x="502" y="1073"/>
                    <a:pt x="489" y="1083"/>
                  </a:cubicBezTo>
                  <a:cubicBezTo>
                    <a:pt x="475" y="1091"/>
                    <a:pt x="462" y="1098"/>
                    <a:pt x="448" y="1105"/>
                  </a:cubicBezTo>
                  <a:cubicBezTo>
                    <a:pt x="424" y="1116"/>
                    <a:pt x="401" y="1123"/>
                    <a:pt x="375" y="1129"/>
                  </a:cubicBezTo>
                  <a:cubicBezTo>
                    <a:pt x="360" y="1131"/>
                    <a:pt x="346" y="1133"/>
                    <a:pt x="330" y="1134"/>
                  </a:cubicBezTo>
                  <a:cubicBezTo>
                    <a:pt x="304" y="1135"/>
                    <a:pt x="281" y="1133"/>
                    <a:pt x="255" y="1129"/>
                  </a:cubicBezTo>
                  <a:cubicBezTo>
                    <a:pt x="240" y="1125"/>
                    <a:pt x="226" y="1121"/>
                    <a:pt x="211" y="1117"/>
                  </a:cubicBezTo>
                  <a:cubicBezTo>
                    <a:pt x="186" y="1107"/>
                    <a:pt x="164" y="1097"/>
                    <a:pt x="142" y="1083"/>
                  </a:cubicBezTo>
                  <a:cubicBezTo>
                    <a:pt x="128" y="1073"/>
                    <a:pt x="116" y="1064"/>
                    <a:pt x="104" y="1053"/>
                  </a:cubicBezTo>
                  <a:cubicBezTo>
                    <a:pt x="92" y="1042"/>
                    <a:pt x="92" y="1042"/>
                    <a:pt x="9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5685601" y="1500376"/>
              <a:ext cx="2343113" cy="2335957"/>
            </a:xfrm>
            <a:custGeom>
              <a:avLst/>
              <a:gdLst>
                <a:gd name="T0" fmla="*/ 106 w 1103"/>
                <a:gd name="T1" fmla="*/ 996 h 1102"/>
                <a:gd name="T2" fmla="*/ 106 w 1103"/>
                <a:gd name="T3" fmla="*/ 996 h 1102"/>
                <a:gd name="T4" fmla="*/ 106 w 1103"/>
                <a:gd name="T5" fmla="*/ 611 h 1102"/>
                <a:gd name="T6" fmla="*/ 611 w 1103"/>
                <a:gd name="T7" fmla="*/ 106 h 1102"/>
                <a:gd name="T8" fmla="*/ 997 w 1103"/>
                <a:gd name="T9" fmla="*/ 106 h 1102"/>
                <a:gd name="T10" fmla="*/ 997 w 1103"/>
                <a:gd name="T11" fmla="*/ 106 h 1102"/>
                <a:gd name="T12" fmla="*/ 997 w 1103"/>
                <a:gd name="T13" fmla="*/ 492 h 1102"/>
                <a:gd name="T14" fmla="*/ 492 w 1103"/>
                <a:gd name="T15" fmla="*/ 996 h 1102"/>
                <a:gd name="T16" fmla="*/ 106 w 1103"/>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2">
                  <a:moveTo>
                    <a:pt x="106" y="996"/>
                  </a:moveTo>
                  <a:cubicBezTo>
                    <a:pt x="106" y="996"/>
                    <a:pt x="106" y="996"/>
                    <a:pt x="106" y="996"/>
                  </a:cubicBezTo>
                  <a:cubicBezTo>
                    <a:pt x="0" y="890"/>
                    <a:pt x="0" y="717"/>
                    <a:pt x="106" y="611"/>
                  </a:cubicBezTo>
                  <a:cubicBezTo>
                    <a:pt x="611" y="106"/>
                    <a:pt x="611" y="106"/>
                    <a:pt x="611" y="106"/>
                  </a:cubicBezTo>
                  <a:cubicBezTo>
                    <a:pt x="717" y="0"/>
                    <a:pt x="890" y="0"/>
                    <a:pt x="997" y="106"/>
                  </a:cubicBezTo>
                  <a:cubicBezTo>
                    <a:pt x="997" y="106"/>
                    <a:pt x="997" y="106"/>
                    <a:pt x="997" y="106"/>
                  </a:cubicBezTo>
                  <a:cubicBezTo>
                    <a:pt x="1103" y="212"/>
                    <a:pt x="1103" y="386"/>
                    <a:pt x="997" y="492"/>
                  </a:cubicBezTo>
                  <a:cubicBezTo>
                    <a:pt x="492" y="996"/>
                    <a:pt x="492" y="996"/>
                    <a:pt x="492" y="996"/>
                  </a:cubicBezTo>
                  <a:cubicBezTo>
                    <a:pt x="386" y="1102"/>
                    <a:pt x="212" y="1102"/>
                    <a:pt x="106" y="996"/>
                  </a:cubicBezTo>
                  <a:close/>
                </a:path>
              </a:pathLst>
            </a:custGeom>
            <a:solidFill>
              <a:schemeClr val="accent2"/>
            </a:solidFill>
            <a:ln>
              <a:noFill/>
            </a:ln>
          </p:spPr>
          <p:txBody>
            <a:bodyPr anchor="ctr"/>
            <a:lstStyle/>
            <a:p>
              <a:pPr algn="ctr"/>
              <a:endParaRPr>
                <a:latin typeface="+mn-lt"/>
                <a:ea typeface="+mn-ea"/>
                <a:cs typeface="+mn-ea"/>
                <a:sym typeface="+mn-lt"/>
              </a:endParaRPr>
            </a:p>
          </p:txBody>
        </p:sp>
        <p:sp>
          <p:nvSpPr>
            <p:cNvPr id="25" name="任意多边形: 形状 24"/>
            <p:cNvSpPr>
              <a:spLocks/>
            </p:cNvSpPr>
            <p:nvPr/>
          </p:nvSpPr>
          <p:spPr bwMode="auto">
            <a:xfrm>
              <a:off x="6919518" y="1660878"/>
              <a:ext cx="945628" cy="945628"/>
            </a:xfrm>
            <a:custGeom>
              <a:avLst/>
              <a:gdLst>
                <a:gd name="T0" fmla="*/ 79 w 445"/>
                <a:gd name="T1" fmla="*/ 79 h 446"/>
                <a:gd name="T2" fmla="*/ 79 w 445"/>
                <a:gd name="T3" fmla="*/ 367 h 446"/>
                <a:gd name="T4" fmla="*/ 366 w 445"/>
                <a:gd name="T5" fmla="*/ 367 h 446"/>
                <a:gd name="T6" fmla="*/ 366 w 445"/>
                <a:gd name="T7" fmla="*/ 79 h 446"/>
                <a:gd name="T8" fmla="*/ 79 w 445"/>
                <a:gd name="T9" fmla="*/ 79 h 446"/>
              </a:gdLst>
              <a:ahLst/>
              <a:cxnLst>
                <a:cxn ang="0">
                  <a:pos x="T0" y="T1"/>
                </a:cxn>
                <a:cxn ang="0">
                  <a:pos x="T2" y="T3"/>
                </a:cxn>
                <a:cxn ang="0">
                  <a:pos x="T4" y="T5"/>
                </a:cxn>
                <a:cxn ang="0">
                  <a:pos x="T6" y="T7"/>
                </a:cxn>
                <a:cxn ang="0">
                  <a:pos x="T8" y="T9"/>
                </a:cxn>
              </a:cxnLst>
              <a:rect l="0" t="0" r="r" b="b"/>
              <a:pathLst>
                <a:path w="445" h="446">
                  <a:moveTo>
                    <a:pt x="79" y="79"/>
                  </a:moveTo>
                  <a:cubicBezTo>
                    <a:pt x="0" y="159"/>
                    <a:pt x="0" y="287"/>
                    <a:pt x="79" y="367"/>
                  </a:cubicBezTo>
                  <a:cubicBezTo>
                    <a:pt x="158" y="446"/>
                    <a:pt x="287" y="446"/>
                    <a:pt x="366" y="367"/>
                  </a:cubicBezTo>
                  <a:cubicBezTo>
                    <a:pt x="445" y="287"/>
                    <a:pt x="445" y="159"/>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6" name="任意多边形: 形状 25"/>
            <p:cNvSpPr>
              <a:spLocks/>
            </p:cNvSpPr>
            <p:nvPr/>
          </p:nvSpPr>
          <p:spPr bwMode="auto">
            <a:xfrm>
              <a:off x="5561902" y="2892750"/>
              <a:ext cx="2590510" cy="2585399"/>
            </a:xfrm>
            <a:custGeom>
              <a:avLst/>
              <a:gdLst>
                <a:gd name="T0" fmla="*/ 104 w 1219"/>
                <a:gd name="T1" fmla="*/ 104 h 1219"/>
                <a:gd name="T2" fmla="*/ 146 w 1219"/>
                <a:gd name="T3" fmla="*/ 69 h 1219"/>
                <a:gd name="T4" fmla="*/ 191 w 1219"/>
                <a:gd name="T5" fmla="*/ 41 h 1219"/>
                <a:gd name="T6" fmla="*/ 239 w 1219"/>
                <a:gd name="T7" fmla="*/ 20 h 1219"/>
                <a:gd name="T8" fmla="*/ 289 w 1219"/>
                <a:gd name="T9" fmla="*/ 7 h 1219"/>
                <a:gd name="T10" fmla="*/ 340 w 1219"/>
                <a:gd name="T11" fmla="*/ 0 h 1219"/>
                <a:gd name="T12" fmla="*/ 391 w 1219"/>
                <a:gd name="T13" fmla="*/ 2 h 1219"/>
                <a:gd name="T14" fmla="*/ 442 w 1219"/>
                <a:gd name="T15" fmla="*/ 10 h 1219"/>
                <a:gd name="T16" fmla="*/ 492 w 1219"/>
                <a:gd name="T17" fmla="*/ 26 h 1219"/>
                <a:gd name="T18" fmla="*/ 539 w 1219"/>
                <a:gd name="T19" fmla="*/ 49 h 1219"/>
                <a:gd name="T20" fmla="*/ 569 w 1219"/>
                <a:gd name="T21" fmla="*/ 69 h 1219"/>
                <a:gd name="T22" fmla="*/ 609 w 1219"/>
                <a:gd name="T23" fmla="*/ 104 h 1219"/>
                <a:gd name="T24" fmla="*/ 1127 w 1219"/>
                <a:gd name="T25" fmla="*/ 622 h 1219"/>
                <a:gd name="T26" fmla="*/ 1160 w 1219"/>
                <a:gd name="T27" fmla="*/ 665 h 1219"/>
                <a:gd name="T28" fmla="*/ 1186 w 1219"/>
                <a:gd name="T29" fmla="*/ 711 h 1219"/>
                <a:gd name="T30" fmla="*/ 1204 w 1219"/>
                <a:gd name="T31" fmla="*/ 760 h 1219"/>
                <a:gd name="T32" fmla="*/ 1215 w 1219"/>
                <a:gd name="T33" fmla="*/ 810 h 1219"/>
                <a:gd name="T34" fmla="*/ 1219 w 1219"/>
                <a:gd name="T35" fmla="*/ 862 h 1219"/>
                <a:gd name="T36" fmla="*/ 1215 w 1219"/>
                <a:gd name="T37" fmla="*/ 913 h 1219"/>
                <a:gd name="T38" fmla="*/ 1204 w 1219"/>
                <a:gd name="T39" fmla="*/ 963 h 1219"/>
                <a:gd name="T40" fmla="*/ 1186 w 1219"/>
                <a:gd name="T41" fmla="*/ 1012 h 1219"/>
                <a:gd name="T42" fmla="*/ 1160 w 1219"/>
                <a:gd name="T43" fmla="*/ 1059 h 1219"/>
                <a:gd name="T44" fmla="*/ 1127 w 1219"/>
                <a:gd name="T45" fmla="*/ 1101 h 1219"/>
                <a:gd name="T46" fmla="*/ 1087 w 1219"/>
                <a:gd name="T47" fmla="*/ 1139 h 1219"/>
                <a:gd name="T48" fmla="*/ 1043 w 1219"/>
                <a:gd name="T49" fmla="*/ 1170 h 1219"/>
                <a:gd name="T50" fmla="*/ 996 w 1219"/>
                <a:gd name="T51" fmla="*/ 1193 h 1219"/>
                <a:gd name="T52" fmla="*/ 947 w 1219"/>
                <a:gd name="T53" fmla="*/ 1209 h 1219"/>
                <a:gd name="T54" fmla="*/ 896 w 1219"/>
                <a:gd name="T55" fmla="*/ 1217 h 1219"/>
                <a:gd name="T56" fmla="*/ 845 w 1219"/>
                <a:gd name="T57" fmla="*/ 1218 h 1219"/>
                <a:gd name="T58" fmla="*/ 794 w 1219"/>
                <a:gd name="T59" fmla="*/ 1212 h 1219"/>
                <a:gd name="T60" fmla="*/ 744 w 1219"/>
                <a:gd name="T61" fmla="*/ 1199 h 1219"/>
                <a:gd name="T62" fmla="*/ 695 w 1219"/>
                <a:gd name="T63" fmla="*/ 1178 h 1219"/>
                <a:gd name="T64" fmla="*/ 650 w 1219"/>
                <a:gd name="T65" fmla="*/ 1150 h 1219"/>
                <a:gd name="T66" fmla="*/ 610 w 1219"/>
                <a:gd name="T67" fmla="*/ 1115 h 1219"/>
                <a:gd name="T68" fmla="*/ 92 w 1219"/>
                <a:gd name="T69" fmla="*/ 597 h 1219"/>
                <a:gd name="T70" fmla="*/ 59 w 1219"/>
                <a:gd name="T71" fmla="*/ 554 h 1219"/>
                <a:gd name="T72" fmla="*/ 33 w 1219"/>
                <a:gd name="T73" fmla="*/ 508 h 1219"/>
                <a:gd name="T74" fmla="*/ 15 w 1219"/>
                <a:gd name="T75" fmla="*/ 459 h 1219"/>
                <a:gd name="T76" fmla="*/ 4 w 1219"/>
                <a:gd name="T77" fmla="*/ 408 h 1219"/>
                <a:gd name="T78" fmla="*/ 0 w 1219"/>
                <a:gd name="T79" fmla="*/ 357 h 1219"/>
                <a:gd name="T80" fmla="*/ 4 w 1219"/>
                <a:gd name="T81" fmla="*/ 306 h 1219"/>
                <a:gd name="T82" fmla="*/ 15 w 1219"/>
                <a:gd name="T83" fmla="*/ 255 h 1219"/>
                <a:gd name="T84" fmla="*/ 33 w 1219"/>
                <a:gd name="T85" fmla="*/ 207 h 1219"/>
                <a:gd name="T86" fmla="*/ 59 w 1219"/>
                <a:gd name="T87" fmla="*/ 160 h 1219"/>
                <a:gd name="T88" fmla="*/ 92 w 1219"/>
                <a:gd name="T89" fmla="*/ 118 h 1219"/>
                <a:gd name="T90" fmla="*/ 10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04"/>
                  </a:moveTo>
                  <a:cubicBezTo>
                    <a:pt x="118" y="92"/>
                    <a:pt x="131" y="80"/>
                    <a:pt x="146" y="69"/>
                  </a:cubicBezTo>
                  <a:cubicBezTo>
                    <a:pt x="161" y="59"/>
                    <a:pt x="175" y="50"/>
                    <a:pt x="191" y="41"/>
                  </a:cubicBezTo>
                  <a:cubicBezTo>
                    <a:pt x="207" y="33"/>
                    <a:pt x="222" y="26"/>
                    <a:pt x="239" y="20"/>
                  </a:cubicBezTo>
                  <a:cubicBezTo>
                    <a:pt x="256" y="15"/>
                    <a:pt x="272" y="10"/>
                    <a:pt x="289" y="7"/>
                  </a:cubicBezTo>
                  <a:cubicBezTo>
                    <a:pt x="306" y="4"/>
                    <a:pt x="323" y="2"/>
                    <a:pt x="340" y="0"/>
                  </a:cubicBezTo>
                  <a:cubicBezTo>
                    <a:pt x="357" y="0"/>
                    <a:pt x="374" y="0"/>
                    <a:pt x="391" y="2"/>
                  </a:cubicBezTo>
                  <a:cubicBezTo>
                    <a:pt x="409" y="4"/>
                    <a:pt x="425" y="7"/>
                    <a:pt x="442" y="10"/>
                  </a:cubicBezTo>
                  <a:cubicBezTo>
                    <a:pt x="459" y="15"/>
                    <a:pt x="475" y="20"/>
                    <a:pt x="492" y="26"/>
                  </a:cubicBezTo>
                  <a:cubicBezTo>
                    <a:pt x="508" y="33"/>
                    <a:pt x="523" y="41"/>
                    <a:pt x="539" y="49"/>
                  </a:cubicBezTo>
                  <a:cubicBezTo>
                    <a:pt x="569" y="69"/>
                    <a:pt x="569" y="69"/>
                    <a:pt x="569" y="69"/>
                  </a:cubicBezTo>
                  <a:cubicBezTo>
                    <a:pt x="583" y="80"/>
                    <a:pt x="596" y="91"/>
                    <a:pt x="609" y="104"/>
                  </a:cubicBezTo>
                  <a:cubicBezTo>
                    <a:pt x="1127" y="622"/>
                    <a:pt x="1127" y="622"/>
                    <a:pt x="1127" y="622"/>
                  </a:cubicBezTo>
                  <a:cubicBezTo>
                    <a:pt x="1139" y="636"/>
                    <a:pt x="1150" y="650"/>
                    <a:pt x="1160" y="665"/>
                  </a:cubicBezTo>
                  <a:cubicBezTo>
                    <a:pt x="1170" y="680"/>
                    <a:pt x="1178" y="695"/>
                    <a:pt x="1186" y="711"/>
                  </a:cubicBezTo>
                  <a:cubicBezTo>
                    <a:pt x="1193" y="727"/>
                    <a:pt x="1199" y="743"/>
                    <a:pt x="1204" y="760"/>
                  </a:cubicBezTo>
                  <a:cubicBezTo>
                    <a:pt x="1209" y="777"/>
                    <a:pt x="1212" y="793"/>
                    <a:pt x="1215" y="810"/>
                  </a:cubicBezTo>
                  <a:cubicBezTo>
                    <a:pt x="1217" y="828"/>
                    <a:pt x="1218" y="844"/>
                    <a:pt x="1219" y="862"/>
                  </a:cubicBezTo>
                  <a:cubicBezTo>
                    <a:pt x="1218" y="879"/>
                    <a:pt x="1217" y="896"/>
                    <a:pt x="1215" y="913"/>
                  </a:cubicBezTo>
                  <a:cubicBezTo>
                    <a:pt x="1212" y="930"/>
                    <a:pt x="1209" y="947"/>
                    <a:pt x="1204" y="963"/>
                  </a:cubicBezTo>
                  <a:cubicBezTo>
                    <a:pt x="1199" y="980"/>
                    <a:pt x="1193" y="996"/>
                    <a:pt x="1186" y="1012"/>
                  </a:cubicBezTo>
                  <a:cubicBezTo>
                    <a:pt x="1178" y="1028"/>
                    <a:pt x="1170" y="1043"/>
                    <a:pt x="1160" y="1059"/>
                  </a:cubicBezTo>
                  <a:cubicBezTo>
                    <a:pt x="1150" y="1074"/>
                    <a:pt x="1139" y="1087"/>
                    <a:pt x="1127" y="1101"/>
                  </a:cubicBezTo>
                  <a:cubicBezTo>
                    <a:pt x="1114" y="1115"/>
                    <a:pt x="1102" y="1127"/>
                    <a:pt x="1087" y="1139"/>
                  </a:cubicBezTo>
                  <a:cubicBezTo>
                    <a:pt x="1073" y="1150"/>
                    <a:pt x="1059" y="1160"/>
                    <a:pt x="1043" y="1170"/>
                  </a:cubicBezTo>
                  <a:cubicBezTo>
                    <a:pt x="1028" y="1178"/>
                    <a:pt x="1013" y="1186"/>
                    <a:pt x="996" y="1193"/>
                  </a:cubicBezTo>
                  <a:cubicBezTo>
                    <a:pt x="980" y="1199"/>
                    <a:pt x="964" y="1204"/>
                    <a:pt x="947" y="1209"/>
                  </a:cubicBezTo>
                  <a:cubicBezTo>
                    <a:pt x="930" y="1212"/>
                    <a:pt x="913" y="1215"/>
                    <a:pt x="896" y="1217"/>
                  </a:cubicBezTo>
                  <a:cubicBezTo>
                    <a:pt x="879" y="1218"/>
                    <a:pt x="862" y="1219"/>
                    <a:pt x="845" y="1218"/>
                  </a:cubicBezTo>
                  <a:cubicBezTo>
                    <a:pt x="827" y="1217"/>
                    <a:pt x="811" y="1215"/>
                    <a:pt x="794" y="1212"/>
                  </a:cubicBezTo>
                  <a:cubicBezTo>
                    <a:pt x="776" y="1209"/>
                    <a:pt x="760" y="1204"/>
                    <a:pt x="744" y="1199"/>
                  </a:cubicBezTo>
                  <a:cubicBezTo>
                    <a:pt x="727" y="1193"/>
                    <a:pt x="711" y="1186"/>
                    <a:pt x="695" y="1178"/>
                  </a:cubicBezTo>
                  <a:cubicBezTo>
                    <a:pt x="680" y="1169"/>
                    <a:pt x="665" y="1160"/>
                    <a:pt x="650" y="1150"/>
                  </a:cubicBezTo>
                  <a:cubicBezTo>
                    <a:pt x="636" y="1139"/>
                    <a:pt x="623" y="1128"/>
                    <a:pt x="610" y="1115"/>
                  </a:cubicBezTo>
                  <a:cubicBezTo>
                    <a:pt x="92" y="597"/>
                    <a:pt x="92" y="597"/>
                    <a:pt x="92" y="597"/>
                  </a:cubicBezTo>
                  <a:cubicBezTo>
                    <a:pt x="80" y="583"/>
                    <a:pt x="69" y="569"/>
                    <a:pt x="59" y="554"/>
                  </a:cubicBezTo>
                  <a:cubicBezTo>
                    <a:pt x="49" y="539"/>
                    <a:pt x="41" y="524"/>
                    <a:pt x="33" y="508"/>
                  </a:cubicBezTo>
                  <a:cubicBezTo>
                    <a:pt x="26" y="492"/>
                    <a:pt x="20" y="476"/>
                    <a:pt x="15" y="459"/>
                  </a:cubicBezTo>
                  <a:cubicBezTo>
                    <a:pt x="10" y="442"/>
                    <a:pt x="7" y="426"/>
                    <a:pt x="4" y="408"/>
                  </a:cubicBezTo>
                  <a:cubicBezTo>
                    <a:pt x="2" y="391"/>
                    <a:pt x="0" y="375"/>
                    <a:pt x="0" y="357"/>
                  </a:cubicBezTo>
                  <a:cubicBezTo>
                    <a:pt x="0" y="340"/>
                    <a:pt x="2" y="323"/>
                    <a:pt x="4" y="306"/>
                  </a:cubicBezTo>
                  <a:cubicBezTo>
                    <a:pt x="7" y="289"/>
                    <a:pt x="10" y="272"/>
                    <a:pt x="15" y="255"/>
                  </a:cubicBezTo>
                  <a:cubicBezTo>
                    <a:pt x="20" y="239"/>
                    <a:pt x="26" y="223"/>
                    <a:pt x="33" y="207"/>
                  </a:cubicBezTo>
                  <a:cubicBezTo>
                    <a:pt x="41" y="191"/>
                    <a:pt x="49" y="176"/>
                    <a:pt x="59" y="160"/>
                  </a:cubicBezTo>
                  <a:cubicBezTo>
                    <a:pt x="69" y="145"/>
                    <a:pt x="80" y="132"/>
                    <a:pt x="92" y="118"/>
                  </a:cubicBezTo>
                  <a:cubicBezTo>
                    <a:pt x="104" y="104"/>
                    <a:pt x="104" y="104"/>
                    <a:pt x="104" y="10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27" name="任意多边形: 形状 26"/>
            <p:cNvSpPr>
              <a:spLocks/>
            </p:cNvSpPr>
            <p:nvPr/>
          </p:nvSpPr>
          <p:spPr bwMode="auto">
            <a:xfrm>
              <a:off x="5651865" y="2982712"/>
              <a:ext cx="2410585" cy="2404451"/>
            </a:xfrm>
            <a:custGeom>
              <a:avLst/>
              <a:gdLst>
                <a:gd name="T0" fmla="*/ 92 w 1135"/>
                <a:gd name="T1" fmla="*/ 92 h 1134"/>
                <a:gd name="T2" fmla="*/ 129 w 1135"/>
                <a:gd name="T3" fmla="*/ 61 h 1134"/>
                <a:gd name="T4" fmla="*/ 169 w 1135"/>
                <a:gd name="T5" fmla="*/ 36 h 1134"/>
                <a:gd name="T6" fmla="*/ 240 w 1135"/>
                <a:gd name="T7" fmla="*/ 9 h 1134"/>
                <a:gd name="T8" fmla="*/ 285 w 1135"/>
                <a:gd name="T9" fmla="*/ 2 h 1134"/>
                <a:gd name="T10" fmla="*/ 360 w 1135"/>
                <a:gd name="T11" fmla="*/ 4 h 1134"/>
                <a:gd name="T12" fmla="*/ 405 w 1135"/>
                <a:gd name="T13" fmla="*/ 13 h 1134"/>
                <a:gd name="T14" fmla="*/ 475 w 1135"/>
                <a:gd name="T15" fmla="*/ 44 h 1134"/>
                <a:gd name="T16" fmla="*/ 502 w 1135"/>
                <a:gd name="T17" fmla="*/ 61 h 1134"/>
                <a:gd name="T18" fmla="*/ 538 w 1135"/>
                <a:gd name="T19" fmla="*/ 92 h 1134"/>
                <a:gd name="T20" fmla="*/ 1054 w 1135"/>
                <a:gd name="T21" fmla="*/ 609 h 1134"/>
                <a:gd name="T22" fmla="*/ 1083 w 1135"/>
                <a:gd name="T23" fmla="*/ 646 h 1134"/>
                <a:gd name="T24" fmla="*/ 1105 w 1135"/>
                <a:gd name="T25" fmla="*/ 687 h 1134"/>
                <a:gd name="T26" fmla="*/ 1129 w 1135"/>
                <a:gd name="T27" fmla="*/ 760 h 1134"/>
                <a:gd name="T28" fmla="*/ 1134 w 1135"/>
                <a:gd name="T29" fmla="*/ 805 h 1134"/>
                <a:gd name="T30" fmla="*/ 1129 w 1135"/>
                <a:gd name="T31" fmla="*/ 880 h 1134"/>
                <a:gd name="T32" fmla="*/ 1117 w 1135"/>
                <a:gd name="T33" fmla="*/ 924 h 1134"/>
                <a:gd name="T34" fmla="*/ 1083 w 1135"/>
                <a:gd name="T35" fmla="*/ 993 h 1134"/>
                <a:gd name="T36" fmla="*/ 1054 w 1135"/>
                <a:gd name="T37" fmla="*/ 1031 h 1134"/>
                <a:gd name="T38" fmla="*/ 1019 w 1135"/>
                <a:gd name="T39" fmla="*/ 1064 h 1134"/>
                <a:gd name="T40" fmla="*/ 980 w 1135"/>
                <a:gd name="T41" fmla="*/ 1091 h 1134"/>
                <a:gd name="T42" fmla="*/ 938 w 1135"/>
                <a:gd name="T43" fmla="*/ 1112 h 1134"/>
                <a:gd name="T44" fmla="*/ 865 w 1135"/>
                <a:gd name="T45" fmla="*/ 1131 h 1134"/>
                <a:gd name="T46" fmla="*/ 820 w 1135"/>
                <a:gd name="T47" fmla="*/ 1134 h 1134"/>
                <a:gd name="T48" fmla="*/ 745 w 1135"/>
                <a:gd name="T49" fmla="*/ 1126 h 1134"/>
                <a:gd name="T50" fmla="*/ 701 w 1135"/>
                <a:gd name="T51" fmla="*/ 1112 h 1134"/>
                <a:gd name="T52" fmla="*/ 633 w 1135"/>
                <a:gd name="T53" fmla="*/ 1074 h 1134"/>
                <a:gd name="T54" fmla="*/ 597 w 1135"/>
                <a:gd name="T55" fmla="*/ 1043 h 1134"/>
                <a:gd name="T56" fmla="*/ 81 w 1135"/>
                <a:gd name="T57" fmla="*/ 526 h 1134"/>
                <a:gd name="T58" fmla="*/ 52 w 1135"/>
                <a:gd name="T59" fmla="*/ 489 h 1134"/>
                <a:gd name="T60" fmla="*/ 30 w 1135"/>
                <a:gd name="T61" fmla="*/ 448 h 1134"/>
                <a:gd name="T62" fmla="*/ 6 w 1135"/>
                <a:gd name="T63" fmla="*/ 375 h 1134"/>
                <a:gd name="T64" fmla="*/ 1 w 1135"/>
                <a:gd name="T65" fmla="*/ 330 h 1134"/>
                <a:gd name="T66" fmla="*/ 6 w 1135"/>
                <a:gd name="T67" fmla="*/ 255 h 1134"/>
                <a:gd name="T68" fmla="*/ 18 w 1135"/>
                <a:gd name="T69" fmla="*/ 211 h 1134"/>
                <a:gd name="T70" fmla="*/ 52 w 1135"/>
                <a:gd name="T71" fmla="*/ 142 h 1134"/>
                <a:gd name="T72" fmla="*/ 81 w 1135"/>
                <a:gd name="T73" fmla="*/ 104 h 1134"/>
                <a:gd name="T74" fmla="*/ 9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92" y="92"/>
                  </a:moveTo>
                  <a:cubicBezTo>
                    <a:pt x="104" y="81"/>
                    <a:pt x="116" y="71"/>
                    <a:pt x="129" y="61"/>
                  </a:cubicBezTo>
                  <a:cubicBezTo>
                    <a:pt x="142" y="52"/>
                    <a:pt x="155" y="44"/>
                    <a:pt x="169" y="36"/>
                  </a:cubicBezTo>
                  <a:cubicBezTo>
                    <a:pt x="192" y="25"/>
                    <a:pt x="215" y="16"/>
                    <a:pt x="240" y="9"/>
                  </a:cubicBezTo>
                  <a:cubicBezTo>
                    <a:pt x="255" y="6"/>
                    <a:pt x="270" y="4"/>
                    <a:pt x="285" y="2"/>
                  </a:cubicBezTo>
                  <a:cubicBezTo>
                    <a:pt x="311" y="0"/>
                    <a:pt x="335" y="1"/>
                    <a:pt x="360" y="4"/>
                  </a:cubicBezTo>
                  <a:cubicBezTo>
                    <a:pt x="376" y="6"/>
                    <a:pt x="390" y="9"/>
                    <a:pt x="405" y="13"/>
                  </a:cubicBezTo>
                  <a:cubicBezTo>
                    <a:pt x="430" y="21"/>
                    <a:pt x="452" y="31"/>
                    <a:pt x="475" y="44"/>
                  </a:cubicBezTo>
                  <a:cubicBezTo>
                    <a:pt x="502" y="61"/>
                    <a:pt x="502" y="61"/>
                    <a:pt x="502" y="61"/>
                  </a:cubicBezTo>
                  <a:cubicBezTo>
                    <a:pt x="514" y="71"/>
                    <a:pt x="526" y="81"/>
                    <a:pt x="538" y="92"/>
                  </a:cubicBezTo>
                  <a:cubicBezTo>
                    <a:pt x="1054" y="609"/>
                    <a:pt x="1054" y="609"/>
                    <a:pt x="1054" y="609"/>
                  </a:cubicBezTo>
                  <a:cubicBezTo>
                    <a:pt x="1064" y="621"/>
                    <a:pt x="1074" y="633"/>
                    <a:pt x="1083" y="646"/>
                  </a:cubicBezTo>
                  <a:cubicBezTo>
                    <a:pt x="1091" y="660"/>
                    <a:pt x="1098" y="673"/>
                    <a:pt x="1105" y="687"/>
                  </a:cubicBezTo>
                  <a:cubicBezTo>
                    <a:pt x="1116" y="711"/>
                    <a:pt x="1123" y="734"/>
                    <a:pt x="1129" y="760"/>
                  </a:cubicBezTo>
                  <a:cubicBezTo>
                    <a:pt x="1131" y="775"/>
                    <a:pt x="1133" y="789"/>
                    <a:pt x="1134" y="805"/>
                  </a:cubicBezTo>
                  <a:cubicBezTo>
                    <a:pt x="1135" y="831"/>
                    <a:pt x="1133" y="854"/>
                    <a:pt x="1129" y="880"/>
                  </a:cubicBezTo>
                  <a:cubicBezTo>
                    <a:pt x="1125" y="895"/>
                    <a:pt x="1122" y="909"/>
                    <a:pt x="1117" y="924"/>
                  </a:cubicBezTo>
                  <a:cubicBezTo>
                    <a:pt x="1108" y="949"/>
                    <a:pt x="1097" y="971"/>
                    <a:pt x="1083" y="993"/>
                  </a:cubicBezTo>
                  <a:cubicBezTo>
                    <a:pt x="1074" y="1006"/>
                    <a:pt x="1064" y="1019"/>
                    <a:pt x="1054" y="1031"/>
                  </a:cubicBezTo>
                  <a:cubicBezTo>
                    <a:pt x="1042" y="1043"/>
                    <a:pt x="1031" y="1053"/>
                    <a:pt x="1019" y="1064"/>
                  </a:cubicBezTo>
                  <a:cubicBezTo>
                    <a:pt x="1006" y="1074"/>
                    <a:pt x="993" y="1083"/>
                    <a:pt x="980" y="1091"/>
                  </a:cubicBezTo>
                  <a:cubicBezTo>
                    <a:pt x="966" y="1099"/>
                    <a:pt x="953" y="1105"/>
                    <a:pt x="938" y="1112"/>
                  </a:cubicBezTo>
                  <a:cubicBezTo>
                    <a:pt x="914" y="1121"/>
                    <a:pt x="891" y="1127"/>
                    <a:pt x="865" y="1131"/>
                  </a:cubicBezTo>
                  <a:cubicBezTo>
                    <a:pt x="850" y="1133"/>
                    <a:pt x="835" y="1134"/>
                    <a:pt x="820" y="1134"/>
                  </a:cubicBezTo>
                  <a:cubicBezTo>
                    <a:pt x="794" y="1134"/>
                    <a:pt x="770" y="1131"/>
                    <a:pt x="745" y="1126"/>
                  </a:cubicBezTo>
                  <a:cubicBezTo>
                    <a:pt x="730" y="1121"/>
                    <a:pt x="716" y="1117"/>
                    <a:pt x="701" y="1112"/>
                  </a:cubicBezTo>
                  <a:cubicBezTo>
                    <a:pt x="677" y="1101"/>
                    <a:pt x="655" y="1089"/>
                    <a:pt x="633" y="1074"/>
                  </a:cubicBezTo>
                  <a:cubicBezTo>
                    <a:pt x="621" y="1064"/>
                    <a:pt x="609" y="1054"/>
                    <a:pt x="597" y="1043"/>
                  </a:cubicBezTo>
                  <a:cubicBezTo>
                    <a:pt x="81" y="526"/>
                    <a:pt x="81" y="526"/>
                    <a:pt x="81" y="526"/>
                  </a:cubicBezTo>
                  <a:cubicBezTo>
                    <a:pt x="71" y="514"/>
                    <a:pt x="61" y="502"/>
                    <a:pt x="52" y="489"/>
                  </a:cubicBezTo>
                  <a:cubicBezTo>
                    <a:pt x="44" y="475"/>
                    <a:pt x="37" y="462"/>
                    <a:pt x="30" y="448"/>
                  </a:cubicBezTo>
                  <a:cubicBezTo>
                    <a:pt x="19" y="424"/>
                    <a:pt x="12" y="401"/>
                    <a:pt x="6" y="375"/>
                  </a:cubicBezTo>
                  <a:cubicBezTo>
                    <a:pt x="4" y="360"/>
                    <a:pt x="2" y="346"/>
                    <a:pt x="1" y="330"/>
                  </a:cubicBezTo>
                  <a:cubicBezTo>
                    <a:pt x="0" y="304"/>
                    <a:pt x="2" y="281"/>
                    <a:pt x="6" y="255"/>
                  </a:cubicBezTo>
                  <a:cubicBezTo>
                    <a:pt x="9" y="240"/>
                    <a:pt x="13" y="226"/>
                    <a:pt x="18" y="211"/>
                  </a:cubicBezTo>
                  <a:cubicBezTo>
                    <a:pt x="27" y="186"/>
                    <a:pt x="38" y="164"/>
                    <a:pt x="52" y="142"/>
                  </a:cubicBezTo>
                  <a:cubicBezTo>
                    <a:pt x="61" y="128"/>
                    <a:pt x="71" y="116"/>
                    <a:pt x="81" y="104"/>
                  </a:cubicBezTo>
                  <a:cubicBezTo>
                    <a:pt x="92" y="92"/>
                    <a:pt x="92" y="92"/>
                    <a:pt x="9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8" name="任意多边形: 形状 27"/>
            <p:cNvSpPr>
              <a:spLocks/>
            </p:cNvSpPr>
            <p:nvPr/>
          </p:nvSpPr>
          <p:spPr bwMode="auto">
            <a:xfrm>
              <a:off x="5685601" y="3016448"/>
              <a:ext cx="2343113" cy="2339024"/>
            </a:xfrm>
            <a:custGeom>
              <a:avLst/>
              <a:gdLst>
                <a:gd name="T0" fmla="*/ 106 w 1103"/>
                <a:gd name="T1" fmla="*/ 106 h 1103"/>
                <a:gd name="T2" fmla="*/ 106 w 1103"/>
                <a:gd name="T3" fmla="*/ 106 h 1103"/>
                <a:gd name="T4" fmla="*/ 492 w 1103"/>
                <a:gd name="T5" fmla="*/ 106 h 1103"/>
                <a:gd name="T6" fmla="*/ 997 w 1103"/>
                <a:gd name="T7" fmla="*/ 611 h 1103"/>
                <a:gd name="T8" fmla="*/ 997 w 1103"/>
                <a:gd name="T9" fmla="*/ 997 h 1103"/>
                <a:gd name="T10" fmla="*/ 997 w 1103"/>
                <a:gd name="T11" fmla="*/ 997 h 1103"/>
                <a:gd name="T12" fmla="*/ 611 w 1103"/>
                <a:gd name="T13" fmla="*/ 997 h 1103"/>
                <a:gd name="T14" fmla="*/ 106 w 1103"/>
                <a:gd name="T15" fmla="*/ 492 h 1103"/>
                <a:gd name="T16" fmla="*/ 106 w 1103"/>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3">
                  <a:moveTo>
                    <a:pt x="106" y="106"/>
                  </a:moveTo>
                  <a:cubicBezTo>
                    <a:pt x="106" y="106"/>
                    <a:pt x="106" y="106"/>
                    <a:pt x="106" y="106"/>
                  </a:cubicBezTo>
                  <a:cubicBezTo>
                    <a:pt x="212" y="0"/>
                    <a:pt x="386" y="0"/>
                    <a:pt x="492" y="106"/>
                  </a:cubicBezTo>
                  <a:cubicBezTo>
                    <a:pt x="997" y="611"/>
                    <a:pt x="997" y="611"/>
                    <a:pt x="997" y="611"/>
                  </a:cubicBezTo>
                  <a:cubicBezTo>
                    <a:pt x="1103" y="717"/>
                    <a:pt x="1103" y="890"/>
                    <a:pt x="997" y="997"/>
                  </a:cubicBezTo>
                  <a:cubicBezTo>
                    <a:pt x="997" y="997"/>
                    <a:pt x="997" y="997"/>
                    <a:pt x="997" y="997"/>
                  </a:cubicBezTo>
                  <a:cubicBezTo>
                    <a:pt x="890" y="1103"/>
                    <a:pt x="717" y="1103"/>
                    <a:pt x="611" y="997"/>
                  </a:cubicBezTo>
                  <a:cubicBezTo>
                    <a:pt x="106" y="492"/>
                    <a:pt x="106" y="492"/>
                    <a:pt x="106" y="492"/>
                  </a:cubicBezTo>
                  <a:cubicBezTo>
                    <a:pt x="0" y="386"/>
                    <a:pt x="0" y="212"/>
                    <a:pt x="106" y="106"/>
                  </a:cubicBezTo>
                  <a:close/>
                </a:path>
              </a:pathLst>
            </a:custGeom>
            <a:solidFill>
              <a:schemeClr val="accent4"/>
            </a:solidFill>
            <a:ln>
              <a:noFill/>
            </a:ln>
          </p:spPr>
          <p:txBody>
            <a:bodyPr anchor="ctr"/>
            <a:lstStyle/>
            <a:p>
              <a:pPr algn="ctr"/>
              <a:endParaRPr>
                <a:latin typeface="+mn-lt"/>
                <a:ea typeface="+mn-ea"/>
                <a:cs typeface="+mn-ea"/>
                <a:sym typeface="+mn-lt"/>
              </a:endParaRPr>
            </a:p>
          </p:txBody>
        </p:sp>
        <p:sp>
          <p:nvSpPr>
            <p:cNvPr id="29" name="任意多边形: 形状 28"/>
            <p:cNvSpPr>
              <a:spLocks/>
            </p:cNvSpPr>
            <p:nvPr/>
          </p:nvSpPr>
          <p:spPr bwMode="auto">
            <a:xfrm>
              <a:off x="6919518" y="4248320"/>
              <a:ext cx="945628" cy="943584"/>
            </a:xfrm>
            <a:custGeom>
              <a:avLst/>
              <a:gdLst>
                <a:gd name="T0" fmla="*/ 366 w 445"/>
                <a:gd name="T1" fmla="*/ 79 h 445"/>
                <a:gd name="T2" fmla="*/ 79 w 445"/>
                <a:gd name="T3" fmla="*/ 79 h 445"/>
                <a:gd name="T4" fmla="*/ 79 w 445"/>
                <a:gd name="T5" fmla="*/ 366 h 445"/>
                <a:gd name="T6" fmla="*/ 366 w 445"/>
                <a:gd name="T7" fmla="*/ 366 h 445"/>
                <a:gd name="T8" fmla="*/ 366 w 445"/>
                <a:gd name="T9" fmla="*/ 79 h 445"/>
              </a:gdLst>
              <a:ahLst/>
              <a:cxnLst>
                <a:cxn ang="0">
                  <a:pos x="T0" y="T1"/>
                </a:cxn>
                <a:cxn ang="0">
                  <a:pos x="T2" y="T3"/>
                </a:cxn>
                <a:cxn ang="0">
                  <a:pos x="T4" y="T5"/>
                </a:cxn>
                <a:cxn ang="0">
                  <a:pos x="T6" y="T7"/>
                </a:cxn>
                <a:cxn ang="0">
                  <a:pos x="T8" y="T9"/>
                </a:cxn>
              </a:cxnLst>
              <a:rect l="0" t="0" r="r" b="b"/>
              <a:pathLst>
                <a:path w="445" h="445">
                  <a:moveTo>
                    <a:pt x="366" y="79"/>
                  </a:moveTo>
                  <a:cubicBezTo>
                    <a:pt x="287" y="0"/>
                    <a:pt x="158" y="0"/>
                    <a:pt x="79" y="79"/>
                  </a:cubicBezTo>
                  <a:cubicBezTo>
                    <a:pt x="0" y="158"/>
                    <a:pt x="0" y="287"/>
                    <a:pt x="79" y="366"/>
                  </a:cubicBezTo>
                  <a:cubicBezTo>
                    <a:pt x="158" y="445"/>
                    <a:pt x="287" y="445"/>
                    <a:pt x="366" y="366"/>
                  </a:cubicBezTo>
                  <a:cubicBezTo>
                    <a:pt x="445" y="287"/>
                    <a:pt x="445" y="158"/>
                    <a:pt x="366"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0" name="任意多边形: 形状 29"/>
            <p:cNvSpPr>
              <a:spLocks/>
            </p:cNvSpPr>
            <p:nvPr/>
          </p:nvSpPr>
          <p:spPr bwMode="auto">
            <a:xfrm>
              <a:off x="4042764" y="1376678"/>
              <a:ext cx="2590510" cy="2585399"/>
            </a:xfrm>
            <a:custGeom>
              <a:avLst/>
              <a:gdLst>
                <a:gd name="T0" fmla="*/ 1114 w 1219"/>
                <a:gd name="T1" fmla="*/ 1114 h 1219"/>
                <a:gd name="T2" fmla="*/ 1150 w 1219"/>
                <a:gd name="T3" fmla="*/ 1073 h 1219"/>
                <a:gd name="T4" fmla="*/ 1178 w 1219"/>
                <a:gd name="T5" fmla="*/ 1028 h 1219"/>
                <a:gd name="T6" fmla="*/ 1199 w 1219"/>
                <a:gd name="T7" fmla="*/ 980 h 1219"/>
                <a:gd name="T8" fmla="*/ 1212 w 1219"/>
                <a:gd name="T9" fmla="*/ 930 h 1219"/>
                <a:gd name="T10" fmla="*/ 1218 w 1219"/>
                <a:gd name="T11" fmla="*/ 879 h 1219"/>
                <a:gd name="T12" fmla="*/ 1217 w 1219"/>
                <a:gd name="T13" fmla="*/ 827 h 1219"/>
                <a:gd name="T14" fmla="*/ 1209 w 1219"/>
                <a:gd name="T15" fmla="*/ 776 h 1219"/>
                <a:gd name="T16" fmla="*/ 1193 w 1219"/>
                <a:gd name="T17" fmla="*/ 727 h 1219"/>
                <a:gd name="T18" fmla="*/ 1169 w 1219"/>
                <a:gd name="T19" fmla="*/ 680 h 1219"/>
                <a:gd name="T20" fmla="*/ 1150 w 1219"/>
                <a:gd name="T21" fmla="*/ 650 h 1219"/>
                <a:gd name="T22" fmla="*/ 1115 w 1219"/>
                <a:gd name="T23" fmla="*/ 610 h 1219"/>
                <a:gd name="T24" fmla="*/ 596 w 1219"/>
                <a:gd name="T25" fmla="*/ 92 h 1219"/>
                <a:gd name="T26" fmla="*/ 554 w 1219"/>
                <a:gd name="T27" fmla="*/ 59 h 1219"/>
                <a:gd name="T28" fmla="*/ 508 w 1219"/>
                <a:gd name="T29" fmla="*/ 33 h 1219"/>
                <a:gd name="T30" fmla="*/ 459 w 1219"/>
                <a:gd name="T31" fmla="*/ 14 h 1219"/>
                <a:gd name="T32" fmla="*/ 408 w 1219"/>
                <a:gd name="T33" fmla="*/ 3 h 1219"/>
                <a:gd name="T34" fmla="*/ 357 w 1219"/>
                <a:gd name="T35" fmla="*/ 0 h 1219"/>
                <a:gd name="T36" fmla="*/ 306 w 1219"/>
                <a:gd name="T37" fmla="*/ 3 h 1219"/>
                <a:gd name="T38" fmla="*/ 255 w 1219"/>
                <a:gd name="T39" fmla="*/ 14 h 1219"/>
                <a:gd name="T40" fmla="*/ 206 w 1219"/>
                <a:gd name="T41" fmla="*/ 33 h 1219"/>
                <a:gd name="T42" fmla="*/ 160 w 1219"/>
                <a:gd name="T43" fmla="*/ 59 h 1219"/>
                <a:gd name="T44" fmla="*/ 117 w 1219"/>
                <a:gd name="T45" fmla="*/ 92 h 1219"/>
                <a:gd name="T46" fmla="*/ 80 w 1219"/>
                <a:gd name="T47" fmla="*/ 131 h 1219"/>
                <a:gd name="T48" fmla="*/ 49 w 1219"/>
                <a:gd name="T49" fmla="*/ 175 h 1219"/>
                <a:gd name="T50" fmla="*/ 26 w 1219"/>
                <a:gd name="T51" fmla="*/ 223 h 1219"/>
                <a:gd name="T52" fmla="*/ 10 w 1219"/>
                <a:gd name="T53" fmla="*/ 272 h 1219"/>
                <a:gd name="T54" fmla="*/ 1 w 1219"/>
                <a:gd name="T55" fmla="*/ 323 h 1219"/>
                <a:gd name="T56" fmla="*/ 0 w 1219"/>
                <a:gd name="T57" fmla="*/ 374 h 1219"/>
                <a:gd name="T58" fmla="*/ 6 w 1219"/>
                <a:gd name="T59" fmla="*/ 425 h 1219"/>
                <a:gd name="T60" fmla="*/ 20 w 1219"/>
                <a:gd name="T61" fmla="*/ 475 h 1219"/>
                <a:gd name="T62" fmla="*/ 41 w 1219"/>
                <a:gd name="T63" fmla="*/ 523 h 1219"/>
                <a:gd name="T64" fmla="*/ 69 w 1219"/>
                <a:gd name="T65" fmla="*/ 568 h 1219"/>
                <a:gd name="T66" fmla="*/ 103 w 1219"/>
                <a:gd name="T67" fmla="*/ 609 h 1219"/>
                <a:gd name="T68" fmla="*/ 622 w 1219"/>
                <a:gd name="T69" fmla="*/ 1127 h 1219"/>
                <a:gd name="T70" fmla="*/ 665 w 1219"/>
                <a:gd name="T71" fmla="*/ 1160 h 1219"/>
                <a:gd name="T72" fmla="*/ 711 w 1219"/>
                <a:gd name="T73" fmla="*/ 1186 h 1219"/>
                <a:gd name="T74" fmla="*/ 760 w 1219"/>
                <a:gd name="T75" fmla="*/ 1204 h 1219"/>
                <a:gd name="T76" fmla="*/ 810 w 1219"/>
                <a:gd name="T77" fmla="*/ 1215 h 1219"/>
                <a:gd name="T78" fmla="*/ 862 w 1219"/>
                <a:gd name="T79" fmla="*/ 1219 h 1219"/>
                <a:gd name="T80" fmla="*/ 913 w 1219"/>
                <a:gd name="T81" fmla="*/ 1215 h 1219"/>
                <a:gd name="T82" fmla="*/ 963 w 1219"/>
                <a:gd name="T83" fmla="*/ 1204 h 1219"/>
                <a:gd name="T84" fmla="*/ 1012 w 1219"/>
                <a:gd name="T85" fmla="*/ 1186 h 1219"/>
                <a:gd name="T86" fmla="*/ 1058 w 1219"/>
                <a:gd name="T87" fmla="*/ 1160 h 1219"/>
                <a:gd name="T88" fmla="*/ 1101 w 1219"/>
                <a:gd name="T89" fmla="*/ 1127 h 1219"/>
                <a:gd name="T90" fmla="*/ 111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114"/>
                  </a:moveTo>
                  <a:cubicBezTo>
                    <a:pt x="1127" y="1101"/>
                    <a:pt x="1138" y="1088"/>
                    <a:pt x="1150" y="1073"/>
                  </a:cubicBezTo>
                  <a:cubicBezTo>
                    <a:pt x="1160" y="1058"/>
                    <a:pt x="1169" y="1044"/>
                    <a:pt x="1178" y="1028"/>
                  </a:cubicBezTo>
                  <a:cubicBezTo>
                    <a:pt x="1186" y="1012"/>
                    <a:pt x="1192" y="996"/>
                    <a:pt x="1199" y="980"/>
                  </a:cubicBezTo>
                  <a:cubicBezTo>
                    <a:pt x="1204" y="963"/>
                    <a:pt x="1208" y="947"/>
                    <a:pt x="1212" y="930"/>
                  </a:cubicBezTo>
                  <a:cubicBezTo>
                    <a:pt x="1215" y="913"/>
                    <a:pt x="1217" y="896"/>
                    <a:pt x="1218" y="879"/>
                  </a:cubicBezTo>
                  <a:cubicBezTo>
                    <a:pt x="1219" y="861"/>
                    <a:pt x="1218" y="845"/>
                    <a:pt x="1217" y="827"/>
                  </a:cubicBezTo>
                  <a:cubicBezTo>
                    <a:pt x="1215" y="810"/>
                    <a:pt x="1212" y="794"/>
                    <a:pt x="1209" y="776"/>
                  </a:cubicBezTo>
                  <a:cubicBezTo>
                    <a:pt x="1204" y="760"/>
                    <a:pt x="1199" y="743"/>
                    <a:pt x="1193" y="727"/>
                  </a:cubicBezTo>
                  <a:cubicBezTo>
                    <a:pt x="1186" y="711"/>
                    <a:pt x="1178" y="695"/>
                    <a:pt x="1169" y="680"/>
                  </a:cubicBezTo>
                  <a:cubicBezTo>
                    <a:pt x="1150" y="650"/>
                    <a:pt x="1150" y="650"/>
                    <a:pt x="1150" y="650"/>
                  </a:cubicBezTo>
                  <a:cubicBezTo>
                    <a:pt x="1139" y="636"/>
                    <a:pt x="1127" y="623"/>
                    <a:pt x="1115" y="610"/>
                  </a:cubicBezTo>
                  <a:cubicBezTo>
                    <a:pt x="596" y="92"/>
                    <a:pt x="596" y="92"/>
                    <a:pt x="596" y="92"/>
                  </a:cubicBezTo>
                  <a:cubicBezTo>
                    <a:pt x="583" y="80"/>
                    <a:pt x="569" y="69"/>
                    <a:pt x="554" y="59"/>
                  </a:cubicBezTo>
                  <a:cubicBezTo>
                    <a:pt x="539" y="49"/>
                    <a:pt x="524" y="41"/>
                    <a:pt x="508" y="33"/>
                  </a:cubicBezTo>
                  <a:cubicBezTo>
                    <a:pt x="491" y="26"/>
                    <a:pt x="476" y="20"/>
                    <a:pt x="459" y="14"/>
                  </a:cubicBezTo>
                  <a:cubicBezTo>
                    <a:pt x="442" y="10"/>
                    <a:pt x="425" y="6"/>
                    <a:pt x="408" y="3"/>
                  </a:cubicBezTo>
                  <a:cubicBezTo>
                    <a:pt x="391" y="1"/>
                    <a:pt x="374" y="0"/>
                    <a:pt x="357" y="0"/>
                  </a:cubicBezTo>
                  <a:cubicBezTo>
                    <a:pt x="340" y="0"/>
                    <a:pt x="323" y="1"/>
                    <a:pt x="306" y="3"/>
                  </a:cubicBezTo>
                  <a:cubicBezTo>
                    <a:pt x="289" y="6"/>
                    <a:pt x="272" y="10"/>
                    <a:pt x="255" y="14"/>
                  </a:cubicBezTo>
                  <a:cubicBezTo>
                    <a:pt x="238" y="20"/>
                    <a:pt x="223" y="26"/>
                    <a:pt x="206" y="33"/>
                  </a:cubicBezTo>
                  <a:cubicBezTo>
                    <a:pt x="190" y="41"/>
                    <a:pt x="175" y="49"/>
                    <a:pt x="160" y="59"/>
                  </a:cubicBezTo>
                  <a:cubicBezTo>
                    <a:pt x="145" y="69"/>
                    <a:pt x="131" y="80"/>
                    <a:pt x="117" y="92"/>
                  </a:cubicBezTo>
                  <a:cubicBezTo>
                    <a:pt x="104" y="104"/>
                    <a:pt x="92" y="117"/>
                    <a:pt x="80" y="131"/>
                  </a:cubicBezTo>
                  <a:cubicBezTo>
                    <a:pt x="69" y="146"/>
                    <a:pt x="59" y="160"/>
                    <a:pt x="49" y="175"/>
                  </a:cubicBezTo>
                  <a:cubicBezTo>
                    <a:pt x="40" y="191"/>
                    <a:pt x="33" y="206"/>
                    <a:pt x="26" y="223"/>
                  </a:cubicBezTo>
                  <a:cubicBezTo>
                    <a:pt x="20" y="239"/>
                    <a:pt x="15" y="255"/>
                    <a:pt x="10" y="272"/>
                  </a:cubicBezTo>
                  <a:cubicBezTo>
                    <a:pt x="6" y="289"/>
                    <a:pt x="4" y="305"/>
                    <a:pt x="1" y="323"/>
                  </a:cubicBezTo>
                  <a:cubicBezTo>
                    <a:pt x="0" y="340"/>
                    <a:pt x="0" y="357"/>
                    <a:pt x="0" y="374"/>
                  </a:cubicBezTo>
                  <a:cubicBezTo>
                    <a:pt x="1" y="391"/>
                    <a:pt x="3" y="408"/>
                    <a:pt x="6" y="425"/>
                  </a:cubicBezTo>
                  <a:cubicBezTo>
                    <a:pt x="10" y="442"/>
                    <a:pt x="14" y="458"/>
                    <a:pt x="20" y="475"/>
                  </a:cubicBezTo>
                  <a:cubicBezTo>
                    <a:pt x="26" y="492"/>
                    <a:pt x="33" y="507"/>
                    <a:pt x="41" y="523"/>
                  </a:cubicBezTo>
                  <a:cubicBezTo>
                    <a:pt x="49" y="539"/>
                    <a:pt x="58" y="554"/>
                    <a:pt x="69" y="568"/>
                  </a:cubicBezTo>
                  <a:cubicBezTo>
                    <a:pt x="80" y="583"/>
                    <a:pt x="91" y="596"/>
                    <a:pt x="103" y="609"/>
                  </a:cubicBezTo>
                  <a:cubicBezTo>
                    <a:pt x="622" y="1127"/>
                    <a:pt x="622" y="1127"/>
                    <a:pt x="622" y="1127"/>
                  </a:cubicBezTo>
                  <a:cubicBezTo>
                    <a:pt x="636" y="1139"/>
                    <a:pt x="650" y="1149"/>
                    <a:pt x="665" y="1160"/>
                  </a:cubicBezTo>
                  <a:cubicBezTo>
                    <a:pt x="680" y="1169"/>
                    <a:pt x="695" y="1178"/>
                    <a:pt x="711" y="1186"/>
                  </a:cubicBezTo>
                  <a:cubicBezTo>
                    <a:pt x="727" y="1193"/>
                    <a:pt x="743" y="1199"/>
                    <a:pt x="760" y="1204"/>
                  </a:cubicBezTo>
                  <a:cubicBezTo>
                    <a:pt x="777" y="1209"/>
                    <a:pt x="793" y="1212"/>
                    <a:pt x="810" y="1215"/>
                  </a:cubicBezTo>
                  <a:cubicBezTo>
                    <a:pt x="828" y="1217"/>
                    <a:pt x="844" y="1218"/>
                    <a:pt x="862" y="1219"/>
                  </a:cubicBezTo>
                  <a:cubicBezTo>
                    <a:pt x="879" y="1218"/>
                    <a:pt x="896" y="1217"/>
                    <a:pt x="913" y="1215"/>
                  </a:cubicBezTo>
                  <a:cubicBezTo>
                    <a:pt x="930" y="1212"/>
                    <a:pt x="946" y="1209"/>
                    <a:pt x="963" y="1204"/>
                  </a:cubicBezTo>
                  <a:cubicBezTo>
                    <a:pt x="980" y="1199"/>
                    <a:pt x="996" y="1193"/>
                    <a:pt x="1012" y="1186"/>
                  </a:cubicBezTo>
                  <a:cubicBezTo>
                    <a:pt x="1028" y="1178"/>
                    <a:pt x="1043" y="1169"/>
                    <a:pt x="1058" y="1160"/>
                  </a:cubicBezTo>
                  <a:cubicBezTo>
                    <a:pt x="1073" y="1149"/>
                    <a:pt x="1087" y="1139"/>
                    <a:pt x="1101" y="1127"/>
                  </a:cubicBezTo>
                  <a:cubicBezTo>
                    <a:pt x="1114" y="1114"/>
                    <a:pt x="1114" y="1114"/>
                    <a:pt x="1114" y="111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31" name="任意多边形: 形状 30"/>
            <p:cNvSpPr>
              <a:spLocks/>
            </p:cNvSpPr>
            <p:nvPr/>
          </p:nvSpPr>
          <p:spPr bwMode="auto">
            <a:xfrm>
              <a:off x="4132726" y="1465618"/>
              <a:ext cx="2410585" cy="2407518"/>
            </a:xfrm>
            <a:custGeom>
              <a:avLst/>
              <a:gdLst>
                <a:gd name="T0" fmla="*/ 1042 w 1135"/>
                <a:gd name="T1" fmla="*/ 1042 h 1135"/>
                <a:gd name="T2" fmla="*/ 1074 w 1135"/>
                <a:gd name="T3" fmla="*/ 1006 h 1135"/>
                <a:gd name="T4" fmla="*/ 1098 w 1135"/>
                <a:gd name="T5" fmla="*/ 966 h 1135"/>
                <a:gd name="T6" fmla="*/ 1125 w 1135"/>
                <a:gd name="T7" fmla="*/ 895 h 1135"/>
                <a:gd name="T8" fmla="*/ 1133 w 1135"/>
                <a:gd name="T9" fmla="*/ 850 h 1135"/>
                <a:gd name="T10" fmla="*/ 1131 w 1135"/>
                <a:gd name="T11" fmla="*/ 774 h 1135"/>
                <a:gd name="T12" fmla="*/ 1121 w 1135"/>
                <a:gd name="T13" fmla="*/ 730 h 1135"/>
                <a:gd name="T14" fmla="*/ 1091 w 1135"/>
                <a:gd name="T15" fmla="*/ 659 h 1135"/>
                <a:gd name="T16" fmla="*/ 1074 w 1135"/>
                <a:gd name="T17" fmla="*/ 633 h 1135"/>
                <a:gd name="T18" fmla="*/ 1043 w 1135"/>
                <a:gd name="T19" fmla="*/ 597 h 1135"/>
                <a:gd name="T20" fmla="*/ 526 w 1135"/>
                <a:gd name="T21" fmla="*/ 81 h 1135"/>
                <a:gd name="T22" fmla="*/ 488 w 1135"/>
                <a:gd name="T23" fmla="*/ 52 h 1135"/>
                <a:gd name="T24" fmla="*/ 448 w 1135"/>
                <a:gd name="T25" fmla="*/ 29 h 1135"/>
                <a:gd name="T26" fmla="*/ 375 w 1135"/>
                <a:gd name="T27" fmla="*/ 6 h 1135"/>
                <a:gd name="T28" fmla="*/ 330 w 1135"/>
                <a:gd name="T29" fmla="*/ 1 h 1135"/>
                <a:gd name="T30" fmla="*/ 255 w 1135"/>
                <a:gd name="T31" fmla="*/ 6 h 1135"/>
                <a:gd name="T32" fmla="*/ 211 w 1135"/>
                <a:gd name="T33" fmla="*/ 18 h 1135"/>
                <a:gd name="T34" fmla="*/ 142 w 1135"/>
                <a:gd name="T35" fmla="*/ 52 h 1135"/>
                <a:gd name="T36" fmla="*/ 104 w 1135"/>
                <a:gd name="T37" fmla="*/ 81 h 1135"/>
                <a:gd name="T38" fmla="*/ 71 w 1135"/>
                <a:gd name="T39" fmla="*/ 116 h 1135"/>
                <a:gd name="T40" fmla="*/ 44 w 1135"/>
                <a:gd name="T41" fmla="*/ 155 h 1135"/>
                <a:gd name="T42" fmla="*/ 23 w 1135"/>
                <a:gd name="T43" fmla="*/ 196 h 1135"/>
                <a:gd name="T44" fmla="*/ 3 w 1135"/>
                <a:gd name="T45" fmla="*/ 270 h 1135"/>
                <a:gd name="T46" fmla="*/ 0 w 1135"/>
                <a:gd name="T47" fmla="*/ 315 h 1135"/>
                <a:gd name="T48" fmla="*/ 9 w 1135"/>
                <a:gd name="T49" fmla="*/ 390 h 1135"/>
                <a:gd name="T50" fmla="*/ 23 w 1135"/>
                <a:gd name="T51" fmla="*/ 434 h 1135"/>
                <a:gd name="T52" fmla="*/ 61 w 1135"/>
                <a:gd name="T53" fmla="*/ 501 h 1135"/>
                <a:gd name="T54" fmla="*/ 92 w 1135"/>
                <a:gd name="T55" fmla="*/ 537 h 1135"/>
                <a:gd name="T56" fmla="*/ 608 w 1135"/>
                <a:gd name="T57" fmla="*/ 1053 h 1135"/>
                <a:gd name="T58" fmla="*/ 646 w 1135"/>
                <a:gd name="T59" fmla="*/ 1083 h 1135"/>
                <a:gd name="T60" fmla="*/ 687 w 1135"/>
                <a:gd name="T61" fmla="*/ 1105 h 1135"/>
                <a:gd name="T62" fmla="*/ 759 w 1135"/>
                <a:gd name="T63" fmla="*/ 1129 h 1135"/>
                <a:gd name="T64" fmla="*/ 804 w 1135"/>
                <a:gd name="T65" fmla="*/ 1134 h 1135"/>
                <a:gd name="T66" fmla="*/ 880 w 1135"/>
                <a:gd name="T67" fmla="*/ 1129 h 1135"/>
                <a:gd name="T68" fmla="*/ 924 w 1135"/>
                <a:gd name="T69" fmla="*/ 1117 h 1135"/>
                <a:gd name="T70" fmla="*/ 993 w 1135"/>
                <a:gd name="T71" fmla="*/ 1083 h 1135"/>
                <a:gd name="T72" fmla="*/ 1031 w 1135"/>
                <a:gd name="T73" fmla="*/ 1053 h 1135"/>
                <a:gd name="T74" fmla="*/ 1042 w 1135"/>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5">
                  <a:moveTo>
                    <a:pt x="1042" y="1042"/>
                  </a:moveTo>
                  <a:cubicBezTo>
                    <a:pt x="1054" y="1031"/>
                    <a:pt x="1064" y="1019"/>
                    <a:pt x="1074" y="1006"/>
                  </a:cubicBezTo>
                  <a:cubicBezTo>
                    <a:pt x="1083" y="993"/>
                    <a:pt x="1091" y="980"/>
                    <a:pt x="1098" y="966"/>
                  </a:cubicBezTo>
                  <a:cubicBezTo>
                    <a:pt x="1110" y="942"/>
                    <a:pt x="1118" y="920"/>
                    <a:pt x="1125" y="895"/>
                  </a:cubicBezTo>
                  <a:cubicBezTo>
                    <a:pt x="1129" y="880"/>
                    <a:pt x="1131" y="865"/>
                    <a:pt x="1133" y="850"/>
                  </a:cubicBezTo>
                  <a:cubicBezTo>
                    <a:pt x="1135" y="824"/>
                    <a:pt x="1134" y="800"/>
                    <a:pt x="1131" y="774"/>
                  </a:cubicBezTo>
                  <a:cubicBezTo>
                    <a:pt x="1128" y="759"/>
                    <a:pt x="1125" y="745"/>
                    <a:pt x="1121" y="730"/>
                  </a:cubicBezTo>
                  <a:cubicBezTo>
                    <a:pt x="1113" y="705"/>
                    <a:pt x="1104" y="682"/>
                    <a:pt x="1091" y="659"/>
                  </a:cubicBezTo>
                  <a:cubicBezTo>
                    <a:pt x="1074" y="633"/>
                    <a:pt x="1074" y="633"/>
                    <a:pt x="1074" y="633"/>
                  </a:cubicBezTo>
                  <a:cubicBezTo>
                    <a:pt x="1064" y="620"/>
                    <a:pt x="1054" y="609"/>
                    <a:pt x="1043" y="597"/>
                  </a:cubicBezTo>
                  <a:cubicBezTo>
                    <a:pt x="526" y="81"/>
                    <a:pt x="526" y="81"/>
                    <a:pt x="526" y="81"/>
                  </a:cubicBezTo>
                  <a:cubicBezTo>
                    <a:pt x="514" y="71"/>
                    <a:pt x="502" y="61"/>
                    <a:pt x="488" y="52"/>
                  </a:cubicBezTo>
                  <a:cubicBezTo>
                    <a:pt x="475" y="44"/>
                    <a:pt x="462" y="36"/>
                    <a:pt x="448" y="29"/>
                  </a:cubicBezTo>
                  <a:cubicBezTo>
                    <a:pt x="424" y="19"/>
                    <a:pt x="401" y="12"/>
                    <a:pt x="375" y="6"/>
                  </a:cubicBezTo>
                  <a:cubicBezTo>
                    <a:pt x="360" y="3"/>
                    <a:pt x="345" y="2"/>
                    <a:pt x="330" y="1"/>
                  </a:cubicBezTo>
                  <a:cubicBezTo>
                    <a:pt x="304" y="0"/>
                    <a:pt x="280" y="2"/>
                    <a:pt x="255" y="6"/>
                  </a:cubicBezTo>
                  <a:cubicBezTo>
                    <a:pt x="240" y="9"/>
                    <a:pt x="225" y="13"/>
                    <a:pt x="211" y="18"/>
                  </a:cubicBezTo>
                  <a:cubicBezTo>
                    <a:pt x="186" y="27"/>
                    <a:pt x="164" y="38"/>
                    <a:pt x="142" y="52"/>
                  </a:cubicBezTo>
                  <a:cubicBezTo>
                    <a:pt x="128" y="61"/>
                    <a:pt x="116" y="71"/>
                    <a:pt x="104" y="81"/>
                  </a:cubicBezTo>
                  <a:cubicBezTo>
                    <a:pt x="92" y="92"/>
                    <a:pt x="81" y="104"/>
                    <a:pt x="71" y="116"/>
                  </a:cubicBezTo>
                  <a:cubicBezTo>
                    <a:pt x="61" y="129"/>
                    <a:pt x="52" y="141"/>
                    <a:pt x="44" y="155"/>
                  </a:cubicBezTo>
                  <a:cubicBezTo>
                    <a:pt x="36" y="169"/>
                    <a:pt x="29" y="182"/>
                    <a:pt x="23" y="196"/>
                  </a:cubicBezTo>
                  <a:cubicBezTo>
                    <a:pt x="14" y="221"/>
                    <a:pt x="8" y="244"/>
                    <a:pt x="3" y="270"/>
                  </a:cubicBezTo>
                  <a:cubicBezTo>
                    <a:pt x="2" y="285"/>
                    <a:pt x="1" y="300"/>
                    <a:pt x="0" y="315"/>
                  </a:cubicBezTo>
                  <a:cubicBezTo>
                    <a:pt x="1" y="341"/>
                    <a:pt x="4" y="365"/>
                    <a:pt x="9" y="390"/>
                  </a:cubicBezTo>
                  <a:cubicBezTo>
                    <a:pt x="13" y="405"/>
                    <a:pt x="18" y="419"/>
                    <a:pt x="23" y="434"/>
                  </a:cubicBezTo>
                  <a:cubicBezTo>
                    <a:pt x="34" y="458"/>
                    <a:pt x="46" y="479"/>
                    <a:pt x="61" y="501"/>
                  </a:cubicBezTo>
                  <a:cubicBezTo>
                    <a:pt x="71" y="514"/>
                    <a:pt x="81" y="526"/>
                    <a:pt x="92" y="537"/>
                  </a:cubicBezTo>
                  <a:cubicBezTo>
                    <a:pt x="608" y="1053"/>
                    <a:pt x="608" y="1053"/>
                    <a:pt x="608" y="1053"/>
                  </a:cubicBezTo>
                  <a:cubicBezTo>
                    <a:pt x="621" y="1064"/>
                    <a:pt x="633" y="1073"/>
                    <a:pt x="646" y="1083"/>
                  </a:cubicBezTo>
                  <a:cubicBezTo>
                    <a:pt x="659" y="1091"/>
                    <a:pt x="673" y="1098"/>
                    <a:pt x="687" y="1105"/>
                  </a:cubicBezTo>
                  <a:cubicBezTo>
                    <a:pt x="711" y="1116"/>
                    <a:pt x="734" y="1123"/>
                    <a:pt x="759" y="1129"/>
                  </a:cubicBezTo>
                  <a:cubicBezTo>
                    <a:pt x="774" y="1131"/>
                    <a:pt x="789" y="1133"/>
                    <a:pt x="804" y="1134"/>
                  </a:cubicBezTo>
                  <a:cubicBezTo>
                    <a:pt x="830" y="1135"/>
                    <a:pt x="854" y="1133"/>
                    <a:pt x="880" y="1129"/>
                  </a:cubicBezTo>
                  <a:cubicBezTo>
                    <a:pt x="895" y="1125"/>
                    <a:pt x="909" y="1121"/>
                    <a:pt x="924" y="1117"/>
                  </a:cubicBezTo>
                  <a:cubicBezTo>
                    <a:pt x="949" y="1107"/>
                    <a:pt x="970" y="1097"/>
                    <a:pt x="993" y="1083"/>
                  </a:cubicBezTo>
                  <a:cubicBezTo>
                    <a:pt x="1006" y="1073"/>
                    <a:pt x="1018" y="1064"/>
                    <a:pt x="1031" y="1053"/>
                  </a:cubicBezTo>
                  <a:cubicBezTo>
                    <a:pt x="1042" y="1042"/>
                    <a:pt x="1042" y="1042"/>
                    <a:pt x="104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2" name="任意多边形: 形状 31"/>
            <p:cNvSpPr>
              <a:spLocks/>
            </p:cNvSpPr>
            <p:nvPr/>
          </p:nvSpPr>
          <p:spPr bwMode="auto">
            <a:xfrm>
              <a:off x="4166462" y="1500376"/>
              <a:ext cx="2341068" cy="2335957"/>
            </a:xfrm>
            <a:custGeom>
              <a:avLst/>
              <a:gdLst>
                <a:gd name="T0" fmla="*/ 996 w 1102"/>
                <a:gd name="T1" fmla="*/ 996 h 1102"/>
                <a:gd name="T2" fmla="*/ 996 w 1102"/>
                <a:gd name="T3" fmla="*/ 996 h 1102"/>
                <a:gd name="T4" fmla="*/ 996 w 1102"/>
                <a:gd name="T5" fmla="*/ 611 h 1102"/>
                <a:gd name="T6" fmla="*/ 492 w 1102"/>
                <a:gd name="T7" fmla="*/ 106 h 1102"/>
                <a:gd name="T8" fmla="*/ 106 w 1102"/>
                <a:gd name="T9" fmla="*/ 106 h 1102"/>
                <a:gd name="T10" fmla="*/ 106 w 1102"/>
                <a:gd name="T11" fmla="*/ 106 h 1102"/>
                <a:gd name="T12" fmla="*/ 106 w 1102"/>
                <a:gd name="T13" fmla="*/ 492 h 1102"/>
                <a:gd name="T14" fmla="*/ 611 w 1102"/>
                <a:gd name="T15" fmla="*/ 996 h 1102"/>
                <a:gd name="T16" fmla="*/ 996 w 1102"/>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chemeClr val="accent1"/>
            </a:solidFill>
            <a:ln>
              <a:noFill/>
            </a:ln>
          </p:spPr>
          <p:txBody>
            <a:bodyPr anchor="ctr"/>
            <a:lstStyle/>
            <a:p>
              <a:pPr algn="ctr"/>
              <a:endParaRPr>
                <a:latin typeface="+mn-lt"/>
                <a:ea typeface="+mn-ea"/>
                <a:cs typeface="+mn-ea"/>
                <a:sym typeface="+mn-lt"/>
              </a:endParaRPr>
            </a:p>
          </p:txBody>
        </p:sp>
        <p:sp>
          <p:nvSpPr>
            <p:cNvPr id="33" name="椭圆 32"/>
            <p:cNvSpPr>
              <a:spLocks/>
            </p:cNvSpPr>
            <p:nvPr/>
          </p:nvSpPr>
          <p:spPr bwMode="auto">
            <a:xfrm>
              <a:off x="4854471" y="2187362"/>
              <a:ext cx="2486235" cy="2481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4" name="任意多边形: 形状 33"/>
            <p:cNvSpPr>
              <a:spLocks/>
            </p:cNvSpPr>
            <p:nvPr/>
          </p:nvSpPr>
          <p:spPr bwMode="auto">
            <a:xfrm>
              <a:off x="4327985" y="1660878"/>
              <a:ext cx="947673" cy="945628"/>
            </a:xfrm>
            <a:custGeom>
              <a:avLst/>
              <a:gdLst>
                <a:gd name="T0" fmla="*/ 367 w 446"/>
                <a:gd name="T1" fmla="*/ 79 h 446"/>
                <a:gd name="T2" fmla="*/ 367 w 446"/>
                <a:gd name="T3" fmla="*/ 367 h 446"/>
                <a:gd name="T4" fmla="*/ 79 w 446"/>
                <a:gd name="T5" fmla="*/ 367 h 446"/>
                <a:gd name="T6" fmla="*/ 79 w 446"/>
                <a:gd name="T7" fmla="*/ 79 h 446"/>
                <a:gd name="T8" fmla="*/ 367 w 446"/>
                <a:gd name="T9" fmla="*/ 79 h 446"/>
              </a:gdLst>
              <a:ahLst/>
              <a:cxnLst>
                <a:cxn ang="0">
                  <a:pos x="T0" y="T1"/>
                </a:cxn>
                <a:cxn ang="0">
                  <a:pos x="T2" y="T3"/>
                </a:cxn>
                <a:cxn ang="0">
                  <a:pos x="T4" y="T5"/>
                </a:cxn>
                <a:cxn ang="0">
                  <a:pos x="T6" y="T7"/>
                </a:cxn>
                <a:cxn ang="0">
                  <a:pos x="T8" y="T9"/>
                </a:cxn>
              </a:cxnLst>
              <a:rect l="0" t="0" r="r" b="b"/>
              <a:pathLst>
                <a:path w="446" h="446">
                  <a:moveTo>
                    <a:pt x="367" y="79"/>
                  </a:moveTo>
                  <a:cubicBezTo>
                    <a:pt x="446" y="159"/>
                    <a:pt x="446" y="287"/>
                    <a:pt x="367" y="367"/>
                  </a:cubicBezTo>
                  <a:cubicBezTo>
                    <a:pt x="287" y="446"/>
                    <a:pt x="159" y="446"/>
                    <a:pt x="79" y="367"/>
                  </a:cubicBezTo>
                  <a:cubicBezTo>
                    <a:pt x="0" y="287"/>
                    <a:pt x="0" y="159"/>
                    <a:pt x="79" y="79"/>
                  </a:cubicBezTo>
                  <a:cubicBezTo>
                    <a:pt x="159" y="0"/>
                    <a:pt x="287" y="0"/>
                    <a:pt x="367"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5" name="任意多边形: 形状 34"/>
            <p:cNvSpPr>
              <a:spLocks/>
            </p:cNvSpPr>
            <p:nvPr/>
          </p:nvSpPr>
          <p:spPr bwMode="auto">
            <a:xfrm>
              <a:off x="4400569" y="1733461"/>
              <a:ext cx="802506"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6" name="任意多边形: 形状 35"/>
            <p:cNvSpPr>
              <a:spLocks/>
            </p:cNvSpPr>
            <p:nvPr/>
          </p:nvSpPr>
          <p:spPr bwMode="auto">
            <a:xfrm>
              <a:off x="4400569" y="4319881"/>
              <a:ext cx="802506" cy="799439"/>
            </a:xfrm>
            <a:custGeom>
              <a:avLst/>
              <a:gdLst>
                <a:gd name="T0" fmla="*/ 311 w 378"/>
                <a:gd name="T1" fmla="*/ 67 h 377"/>
                <a:gd name="T2" fmla="*/ 311 w 378"/>
                <a:gd name="T3" fmla="*/ 310 h 377"/>
                <a:gd name="T4" fmla="*/ 67 w 378"/>
                <a:gd name="T5" fmla="*/ 310 h 377"/>
                <a:gd name="T6" fmla="*/ 67 w 378"/>
                <a:gd name="T7" fmla="*/ 67 h 377"/>
                <a:gd name="T8" fmla="*/ 311 w 378"/>
                <a:gd name="T9" fmla="*/ 67 h 377"/>
                <a:gd name="T10" fmla="*/ 295 w 378"/>
                <a:gd name="T11" fmla="*/ 83 h 377"/>
                <a:gd name="T12" fmla="*/ 295 w 378"/>
                <a:gd name="T13" fmla="*/ 295 h 377"/>
                <a:gd name="T14" fmla="*/ 83 w 378"/>
                <a:gd name="T15" fmla="*/ 295 h 377"/>
                <a:gd name="T16" fmla="*/ 83 w 378"/>
                <a:gd name="T17" fmla="*/ 83 h 377"/>
                <a:gd name="T18" fmla="*/ 295 w 378"/>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7">
                  <a:moveTo>
                    <a:pt x="311" y="67"/>
                  </a:moveTo>
                  <a:cubicBezTo>
                    <a:pt x="378" y="134"/>
                    <a:pt x="378" y="243"/>
                    <a:pt x="311" y="310"/>
                  </a:cubicBezTo>
                  <a:cubicBezTo>
                    <a:pt x="244" y="377"/>
                    <a:pt x="134" y="377"/>
                    <a:pt x="67" y="310"/>
                  </a:cubicBezTo>
                  <a:cubicBezTo>
                    <a:pt x="0" y="243"/>
                    <a:pt x="0" y="134"/>
                    <a:pt x="67" y="67"/>
                  </a:cubicBezTo>
                  <a:cubicBezTo>
                    <a:pt x="134" y="0"/>
                    <a:pt x="244" y="0"/>
                    <a:pt x="311" y="67"/>
                  </a:cubicBezTo>
                  <a:close/>
                  <a:moveTo>
                    <a:pt x="295" y="83"/>
                  </a:moveTo>
                  <a:cubicBezTo>
                    <a:pt x="354" y="141"/>
                    <a:pt x="354" y="236"/>
                    <a:pt x="295" y="295"/>
                  </a:cubicBezTo>
                  <a:cubicBezTo>
                    <a:pt x="237" y="353"/>
                    <a:pt x="141" y="353"/>
                    <a:pt x="83" y="295"/>
                  </a:cubicBezTo>
                  <a:cubicBezTo>
                    <a:pt x="24" y="236"/>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7" name="任意多边形: 形状 36"/>
            <p:cNvSpPr>
              <a:spLocks/>
            </p:cNvSpPr>
            <p:nvPr/>
          </p:nvSpPr>
          <p:spPr bwMode="auto">
            <a:xfrm>
              <a:off x="6992101" y="1733461"/>
              <a:ext cx="800462" cy="801484"/>
            </a:xfrm>
            <a:custGeom>
              <a:avLst/>
              <a:gdLst>
                <a:gd name="T0" fmla="*/ 310 w 377"/>
                <a:gd name="T1" fmla="*/ 67 h 378"/>
                <a:gd name="T2" fmla="*/ 310 w 377"/>
                <a:gd name="T3" fmla="*/ 311 h 378"/>
                <a:gd name="T4" fmla="*/ 67 w 377"/>
                <a:gd name="T5" fmla="*/ 311 h 378"/>
                <a:gd name="T6" fmla="*/ 67 w 377"/>
                <a:gd name="T7" fmla="*/ 67 h 378"/>
                <a:gd name="T8" fmla="*/ 310 w 377"/>
                <a:gd name="T9" fmla="*/ 67 h 378"/>
                <a:gd name="T10" fmla="*/ 295 w 377"/>
                <a:gd name="T11" fmla="*/ 83 h 378"/>
                <a:gd name="T12" fmla="*/ 295 w 377"/>
                <a:gd name="T13" fmla="*/ 295 h 378"/>
                <a:gd name="T14" fmla="*/ 83 w 377"/>
                <a:gd name="T15" fmla="*/ 295 h 378"/>
                <a:gd name="T16" fmla="*/ 83 w 377"/>
                <a:gd name="T17" fmla="*/ 83 h 378"/>
                <a:gd name="T18" fmla="*/ 295 w 377"/>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8">
                  <a:moveTo>
                    <a:pt x="310" y="67"/>
                  </a:moveTo>
                  <a:cubicBezTo>
                    <a:pt x="377" y="134"/>
                    <a:pt x="377" y="244"/>
                    <a:pt x="310" y="311"/>
                  </a:cubicBezTo>
                  <a:cubicBezTo>
                    <a:pt x="243" y="378"/>
                    <a:pt x="134" y="378"/>
                    <a:pt x="67" y="311"/>
                  </a:cubicBezTo>
                  <a:cubicBezTo>
                    <a:pt x="0" y="244"/>
                    <a:pt x="0" y="134"/>
                    <a:pt x="67" y="67"/>
                  </a:cubicBezTo>
                  <a:cubicBezTo>
                    <a:pt x="134" y="0"/>
                    <a:pt x="243" y="0"/>
                    <a:pt x="310" y="67"/>
                  </a:cubicBezTo>
                  <a:close/>
                  <a:moveTo>
                    <a:pt x="295" y="83"/>
                  </a:moveTo>
                  <a:cubicBezTo>
                    <a:pt x="353" y="141"/>
                    <a:pt x="353" y="237"/>
                    <a:pt x="295" y="295"/>
                  </a:cubicBezTo>
                  <a:cubicBezTo>
                    <a:pt x="236" y="354"/>
                    <a:pt x="141" y="354"/>
                    <a:pt x="83" y="295"/>
                  </a:cubicBezTo>
                  <a:cubicBezTo>
                    <a:pt x="24" y="237"/>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8" name="任意多边形: 形状 37"/>
            <p:cNvSpPr>
              <a:spLocks/>
            </p:cNvSpPr>
            <p:nvPr/>
          </p:nvSpPr>
          <p:spPr bwMode="auto">
            <a:xfrm>
              <a:off x="6992101" y="4319881"/>
              <a:ext cx="800462" cy="799439"/>
            </a:xfrm>
            <a:custGeom>
              <a:avLst/>
              <a:gdLst>
                <a:gd name="T0" fmla="*/ 310 w 377"/>
                <a:gd name="T1" fmla="*/ 67 h 377"/>
                <a:gd name="T2" fmla="*/ 310 w 377"/>
                <a:gd name="T3" fmla="*/ 310 h 377"/>
                <a:gd name="T4" fmla="*/ 67 w 377"/>
                <a:gd name="T5" fmla="*/ 310 h 377"/>
                <a:gd name="T6" fmla="*/ 67 w 377"/>
                <a:gd name="T7" fmla="*/ 67 h 377"/>
                <a:gd name="T8" fmla="*/ 310 w 377"/>
                <a:gd name="T9" fmla="*/ 67 h 377"/>
                <a:gd name="T10" fmla="*/ 295 w 377"/>
                <a:gd name="T11" fmla="*/ 83 h 377"/>
                <a:gd name="T12" fmla="*/ 295 w 377"/>
                <a:gd name="T13" fmla="*/ 295 h 377"/>
                <a:gd name="T14" fmla="*/ 83 w 377"/>
                <a:gd name="T15" fmla="*/ 295 h 377"/>
                <a:gd name="T16" fmla="*/ 83 w 377"/>
                <a:gd name="T17" fmla="*/ 83 h 377"/>
                <a:gd name="T18" fmla="*/ 295 w 377"/>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7">
                  <a:moveTo>
                    <a:pt x="310" y="67"/>
                  </a:moveTo>
                  <a:cubicBezTo>
                    <a:pt x="377" y="134"/>
                    <a:pt x="377" y="243"/>
                    <a:pt x="310" y="310"/>
                  </a:cubicBezTo>
                  <a:cubicBezTo>
                    <a:pt x="243" y="377"/>
                    <a:pt x="134" y="377"/>
                    <a:pt x="67" y="310"/>
                  </a:cubicBezTo>
                  <a:cubicBezTo>
                    <a:pt x="0" y="243"/>
                    <a:pt x="0" y="134"/>
                    <a:pt x="67" y="67"/>
                  </a:cubicBezTo>
                  <a:cubicBezTo>
                    <a:pt x="134" y="0"/>
                    <a:pt x="243" y="0"/>
                    <a:pt x="310" y="67"/>
                  </a:cubicBezTo>
                  <a:close/>
                  <a:moveTo>
                    <a:pt x="295" y="83"/>
                  </a:moveTo>
                  <a:cubicBezTo>
                    <a:pt x="353" y="141"/>
                    <a:pt x="353" y="236"/>
                    <a:pt x="295" y="295"/>
                  </a:cubicBezTo>
                  <a:cubicBezTo>
                    <a:pt x="236" y="353"/>
                    <a:pt x="141" y="353"/>
                    <a:pt x="83" y="295"/>
                  </a:cubicBezTo>
                  <a:cubicBezTo>
                    <a:pt x="24" y="236"/>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9" name="任意多边形: 形状 38"/>
            <p:cNvSpPr>
              <a:spLocks/>
            </p:cNvSpPr>
            <p:nvPr/>
          </p:nvSpPr>
          <p:spPr bwMode="auto">
            <a:xfrm>
              <a:off x="4631609" y="4544788"/>
              <a:ext cx="340426" cy="386430"/>
            </a:xfrm>
            <a:custGeom>
              <a:avLst/>
              <a:gdLst>
                <a:gd name="T0" fmla="*/ 6 w 160"/>
                <a:gd name="T1" fmla="*/ 120 h 182"/>
                <a:gd name="T2" fmla="*/ 39 w 160"/>
                <a:gd name="T3" fmla="*/ 2 h 182"/>
                <a:gd name="T4" fmla="*/ 121 w 160"/>
                <a:gd name="T5" fmla="*/ 0 h 182"/>
                <a:gd name="T6" fmla="*/ 160 w 160"/>
                <a:gd name="T7" fmla="*/ 36 h 182"/>
                <a:gd name="T8" fmla="*/ 80 w 160"/>
                <a:gd name="T9" fmla="*/ 182 h 182"/>
                <a:gd name="T10" fmla="*/ 112 w 160"/>
                <a:gd name="T11" fmla="*/ 11 h 182"/>
                <a:gd name="T12" fmla="*/ 149 w 160"/>
                <a:gd name="T13" fmla="*/ 44 h 182"/>
                <a:gd name="T14" fmla="*/ 131 w 160"/>
                <a:gd name="T15" fmla="*/ 135 h 182"/>
                <a:gd name="T16" fmla="*/ 80 w 160"/>
                <a:gd name="T17" fmla="*/ 165 h 182"/>
                <a:gd name="T18" fmla="*/ 34 w 160"/>
                <a:gd name="T19" fmla="*/ 137 h 182"/>
                <a:gd name="T20" fmla="*/ 11 w 160"/>
                <a:gd name="T21" fmla="*/ 44 h 182"/>
                <a:gd name="T22" fmla="*/ 48 w 160"/>
                <a:gd name="T23" fmla="*/ 11 h 182"/>
                <a:gd name="T24" fmla="*/ 116 w 160"/>
                <a:gd name="T25" fmla="*/ 131 h 182"/>
                <a:gd name="T26" fmla="*/ 39 w 160"/>
                <a:gd name="T27" fmla="*/ 129 h 182"/>
                <a:gd name="T28" fmla="*/ 27 w 160"/>
                <a:gd name="T29" fmla="*/ 118 h 182"/>
                <a:gd name="T30" fmla="*/ 24 w 160"/>
                <a:gd name="T31" fmla="*/ 50 h 182"/>
                <a:gd name="T32" fmla="*/ 55 w 160"/>
                <a:gd name="T33" fmla="*/ 21 h 182"/>
                <a:gd name="T34" fmla="*/ 139 w 160"/>
                <a:gd name="T35" fmla="*/ 51 h 182"/>
                <a:gd name="T36" fmla="*/ 126 w 160"/>
                <a:gd name="T37" fmla="*/ 126 h 182"/>
                <a:gd name="T38" fmla="*/ 116 w 160"/>
                <a:gd name="T39" fmla="*/ 131 h 182"/>
                <a:gd name="T40" fmla="*/ 80 w 160"/>
                <a:gd name="T41" fmla="*/ 80 h 182"/>
                <a:gd name="T42" fmla="*/ 71 w 160"/>
                <a:gd name="T43" fmla="*/ 58 h 182"/>
                <a:gd name="T44" fmla="*/ 54 w 160"/>
                <a:gd name="T45" fmla="*/ 75 h 182"/>
                <a:gd name="T46" fmla="*/ 75 w 160"/>
                <a:gd name="T47" fmla="*/ 85 h 182"/>
                <a:gd name="T48" fmla="*/ 55 w 160"/>
                <a:gd name="T49" fmla="*/ 96 h 182"/>
                <a:gd name="T50" fmla="*/ 50 w 160"/>
                <a:gd name="T51" fmla="*/ 114 h 182"/>
                <a:gd name="T52" fmla="*/ 69 w 160"/>
                <a:gd name="T53" fmla="*/ 110 h 182"/>
                <a:gd name="T54" fmla="*/ 80 w 160"/>
                <a:gd name="T55" fmla="*/ 90 h 182"/>
                <a:gd name="T56" fmla="*/ 91 w 160"/>
                <a:gd name="T57" fmla="*/ 110 h 182"/>
                <a:gd name="T58" fmla="*/ 110 w 160"/>
                <a:gd name="T59" fmla="*/ 114 h 182"/>
                <a:gd name="T60" fmla="*/ 105 w 160"/>
                <a:gd name="T61" fmla="*/ 96 h 182"/>
                <a:gd name="T62" fmla="*/ 85 w 160"/>
                <a:gd name="T63" fmla="*/ 85 h 182"/>
                <a:gd name="T64" fmla="*/ 107 w 160"/>
                <a:gd name="T65" fmla="*/ 75 h 182"/>
                <a:gd name="T66" fmla="*/ 89 w 160"/>
                <a:gd name="T67"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82">
                  <a:moveTo>
                    <a:pt x="80" y="182"/>
                  </a:moveTo>
                  <a:cubicBezTo>
                    <a:pt x="64" y="153"/>
                    <a:pt x="8" y="149"/>
                    <a:pt x="6" y="120"/>
                  </a:cubicBezTo>
                  <a:cubicBezTo>
                    <a:pt x="0" y="36"/>
                    <a:pt x="0" y="36"/>
                    <a:pt x="0" y="36"/>
                  </a:cubicBezTo>
                  <a:cubicBezTo>
                    <a:pt x="18" y="34"/>
                    <a:pt x="39" y="20"/>
                    <a:pt x="39" y="2"/>
                  </a:cubicBezTo>
                  <a:cubicBezTo>
                    <a:pt x="39" y="1"/>
                    <a:pt x="39" y="1"/>
                    <a:pt x="39" y="0"/>
                  </a:cubicBezTo>
                  <a:cubicBezTo>
                    <a:pt x="121" y="0"/>
                    <a:pt x="121" y="0"/>
                    <a:pt x="121" y="0"/>
                  </a:cubicBezTo>
                  <a:cubicBezTo>
                    <a:pt x="121" y="1"/>
                    <a:pt x="121" y="1"/>
                    <a:pt x="121" y="2"/>
                  </a:cubicBezTo>
                  <a:cubicBezTo>
                    <a:pt x="121" y="20"/>
                    <a:pt x="142" y="34"/>
                    <a:pt x="160" y="36"/>
                  </a:cubicBezTo>
                  <a:cubicBezTo>
                    <a:pt x="154" y="120"/>
                    <a:pt x="154" y="120"/>
                    <a:pt x="154" y="120"/>
                  </a:cubicBezTo>
                  <a:cubicBezTo>
                    <a:pt x="152" y="149"/>
                    <a:pt x="97" y="153"/>
                    <a:pt x="80" y="182"/>
                  </a:cubicBezTo>
                  <a:cubicBezTo>
                    <a:pt x="80" y="182"/>
                    <a:pt x="80" y="182"/>
                    <a:pt x="80" y="182"/>
                  </a:cubicBezTo>
                  <a:close/>
                  <a:moveTo>
                    <a:pt x="112" y="11"/>
                  </a:moveTo>
                  <a:cubicBezTo>
                    <a:pt x="113" y="14"/>
                    <a:pt x="115" y="18"/>
                    <a:pt x="117" y="21"/>
                  </a:cubicBezTo>
                  <a:cubicBezTo>
                    <a:pt x="125" y="33"/>
                    <a:pt x="136" y="41"/>
                    <a:pt x="149" y="44"/>
                  </a:cubicBezTo>
                  <a:cubicBezTo>
                    <a:pt x="144" y="120"/>
                    <a:pt x="144" y="120"/>
                    <a:pt x="144" y="120"/>
                  </a:cubicBezTo>
                  <a:cubicBezTo>
                    <a:pt x="142" y="127"/>
                    <a:pt x="136" y="131"/>
                    <a:pt x="131" y="135"/>
                  </a:cubicBezTo>
                  <a:cubicBezTo>
                    <a:pt x="123" y="140"/>
                    <a:pt x="114" y="144"/>
                    <a:pt x="105" y="148"/>
                  </a:cubicBezTo>
                  <a:cubicBezTo>
                    <a:pt x="97" y="153"/>
                    <a:pt x="87" y="158"/>
                    <a:pt x="80" y="165"/>
                  </a:cubicBezTo>
                  <a:cubicBezTo>
                    <a:pt x="71" y="157"/>
                    <a:pt x="59" y="151"/>
                    <a:pt x="49" y="145"/>
                  </a:cubicBezTo>
                  <a:cubicBezTo>
                    <a:pt x="44" y="143"/>
                    <a:pt x="39" y="140"/>
                    <a:pt x="34" y="137"/>
                  </a:cubicBezTo>
                  <a:cubicBezTo>
                    <a:pt x="27" y="133"/>
                    <a:pt x="19" y="129"/>
                    <a:pt x="16" y="120"/>
                  </a:cubicBezTo>
                  <a:cubicBezTo>
                    <a:pt x="11" y="44"/>
                    <a:pt x="11" y="44"/>
                    <a:pt x="11" y="44"/>
                  </a:cubicBezTo>
                  <a:cubicBezTo>
                    <a:pt x="23" y="41"/>
                    <a:pt x="34" y="33"/>
                    <a:pt x="42" y="23"/>
                  </a:cubicBezTo>
                  <a:cubicBezTo>
                    <a:pt x="45" y="19"/>
                    <a:pt x="47" y="15"/>
                    <a:pt x="48" y="11"/>
                  </a:cubicBezTo>
                  <a:cubicBezTo>
                    <a:pt x="112" y="11"/>
                    <a:pt x="112" y="11"/>
                    <a:pt x="112" y="11"/>
                  </a:cubicBezTo>
                  <a:close/>
                  <a:moveTo>
                    <a:pt x="116" y="131"/>
                  </a:moveTo>
                  <a:cubicBezTo>
                    <a:pt x="104" y="138"/>
                    <a:pt x="91" y="144"/>
                    <a:pt x="80" y="152"/>
                  </a:cubicBezTo>
                  <a:cubicBezTo>
                    <a:pt x="67" y="143"/>
                    <a:pt x="53" y="136"/>
                    <a:pt x="39" y="129"/>
                  </a:cubicBezTo>
                  <a:cubicBezTo>
                    <a:pt x="37" y="127"/>
                    <a:pt x="35" y="126"/>
                    <a:pt x="33" y="125"/>
                  </a:cubicBezTo>
                  <a:cubicBezTo>
                    <a:pt x="27" y="118"/>
                    <a:pt x="27" y="118"/>
                    <a:pt x="27" y="118"/>
                  </a:cubicBezTo>
                  <a:cubicBezTo>
                    <a:pt x="21" y="51"/>
                    <a:pt x="21" y="51"/>
                    <a:pt x="21" y="51"/>
                  </a:cubicBezTo>
                  <a:cubicBezTo>
                    <a:pt x="22" y="51"/>
                    <a:pt x="23" y="50"/>
                    <a:pt x="24" y="50"/>
                  </a:cubicBezTo>
                  <a:cubicBezTo>
                    <a:pt x="35" y="45"/>
                    <a:pt x="46" y="36"/>
                    <a:pt x="52" y="25"/>
                  </a:cubicBezTo>
                  <a:cubicBezTo>
                    <a:pt x="53" y="24"/>
                    <a:pt x="54" y="22"/>
                    <a:pt x="55" y="21"/>
                  </a:cubicBezTo>
                  <a:cubicBezTo>
                    <a:pt x="105" y="21"/>
                    <a:pt x="105" y="21"/>
                    <a:pt x="105" y="21"/>
                  </a:cubicBezTo>
                  <a:cubicBezTo>
                    <a:pt x="112" y="34"/>
                    <a:pt x="125" y="45"/>
                    <a:pt x="139" y="51"/>
                  </a:cubicBezTo>
                  <a:cubicBezTo>
                    <a:pt x="133" y="119"/>
                    <a:pt x="133" y="119"/>
                    <a:pt x="133" y="119"/>
                  </a:cubicBezTo>
                  <a:cubicBezTo>
                    <a:pt x="132" y="122"/>
                    <a:pt x="128" y="124"/>
                    <a:pt x="126" y="126"/>
                  </a:cubicBezTo>
                  <a:cubicBezTo>
                    <a:pt x="123" y="128"/>
                    <a:pt x="119" y="130"/>
                    <a:pt x="116" y="131"/>
                  </a:cubicBezTo>
                  <a:cubicBezTo>
                    <a:pt x="116" y="131"/>
                    <a:pt x="116" y="131"/>
                    <a:pt x="116" y="131"/>
                  </a:cubicBezTo>
                  <a:close/>
                  <a:moveTo>
                    <a:pt x="96" y="64"/>
                  </a:moveTo>
                  <a:cubicBezTo>
                    <a:pt x="80" y="80"/>
                    <a:pt x="80" y="80"/>
                    <a:pt x="80" y="80"/>
                  </a:cubicBezTo>
                  <a:cubicBezTo>
                    <a:pt x="65" y="64"/>
                    <a:pt x="65" y="64"/>
                    <a:pt x="65" y="64"/>
                  </a:cubicBezTo>
                  <a:cubicBezTo>
                    <a:pt x="71" y="58"/>
                    <a:pt x="71" y="58"/>
                    <a:pt x="71" y="58"/>
                  </a:cubicBezTo>
                  <a:cubicBezTo>
                    <a:pt x="41" y="46"/>
                    <a:pt x="41" y="46"/>
                    <a:pt x="41" y="46"/>
                  </a:cubicBezTo>
                  <a:cubicBezTo>
                    <a:pt x="54" y="75"/>
                    <a:pt x="54" y="75"/>
                    <a:pt x="54" y="75"/>
                  </a:cubicBezTo>
                  <a:cubicBezTo>
                    <a:pt x="59" y="69"/>
                    <a:pt x="59" y="69"/>
                    <a:pt x="59" y="69"/>
                  </a:cubicBezTo>
                  <a:cubicBezTo>
                    <a:pt x="75" y="85"/>
                    <a:pt x="75" y="85"/>
                    <a:pt x="75" y="85"/>
                  </a:cubicBezTo>
                  <a:cubicBezTo>
                    <a:pt x="63" y="97"/>
                    <a:pt x="63" y="97"/>
                    <a:pt x="63" y="97"/>
                  </a:cubicBezTo>
                  <a:cubicBezTo>
                    <a:pt x="55" y="96"/>
                    <a:pt x="55" y="96"/>
                    <a:pt x="55" y="96"/>
                  </a:cubicBezTo>
                  <a:cubicBezTo>
                    <a:pt x="38" y="113"/>
                    <a:pt x="38" y="113"/>
                    <a:pt x="38" y="113"/>
                  </a:cubicBezTo>
                  <a:cubicBezTo>
                    <a:pt x="50" y="114"/>
                    <a:pt x="50" y="114"/>
                    <a:pt x="50" y="114"/>
                  </a:cubicBezTo>
                  <a:cubicBezTo>
                    <a:pt x="53" y="127"/>
                    <a:pt x="53" y="127"/>
                    <a:pt x="53" y="127"/>
                  </a:cubicBezTo>
                  <a:cubicBezTo>
                    <a:pt x="69" y="110"/>
                    <a:pt x="69" y="110"/>
                    <a:pt x="69" y="110"/>
                  </a:cubicBezTo>
                  <a:cubicBezTo>
                    <a:pt x="68" y="102"/>
                    <a:pt x="68" y="102"/>
                    <a:pt x="68" y="102"/>
                  </a:cubicBezTo>
                  <a:cubicBezTo>
                    <a:pt x="80" y="90"/>
                    <a:pt x="80" y="90"/>
                    <a:pt x="80" y="90"/>
                  </a:cubicBezTo>
                  <a:cubicBezTo>
                    <a:pt x="92" y="102"/>
                    <a:pt x="92" y="102"/>
                    <a:pt x="92" y="102"/>
                  </a:cubicBezTo>
                  <a:cubicBezTo>
                    <a:pt x="91" y="110"/>
                    <a:pt x="91" y="110"/>
                    <a:pt x="91" y="110"/>
                  </a:cubicBezTo>
                  <a:cubicBezTo>
                    <a:pt x="108" y="127"/>
                    <a:pt x="108" y="127"/>
                    <a:pt x="108" y="127"/>
                  </a:cubicBezTo>
                  <a:cubicBezTo>
                    <a:pt x="110" y="114"/>
                    <a:pt x="110" y="114"/>
                    <a:pt x="110" y="114"/>
                  </a:cubicBezTo>
                  <a:cubicBezTo>
                    <a:pt x="122" y="113"/>
                    <a:pt x="122" y="113"/>
                    <a:pt x="122" y="113"/>
                  </a:cubicBezTo>
                  <a:cubicBezTo>
                    <a:pt x="105" y="96"/>
                    <a:pt x="105" y="96"/>
                    <a:pt x="105" y="96"/>
                  </a:cubicBezTo>
                  <a:cubicBezTo>
                    <a:pt x="97" y="97"/>
                    <a:pt x="97" y="97"/>
                    <a:pt x="97" y="97"/>
                  </a:cubicBezTo>
                  <a:cubicBezTo>
                    <a:pt x="85" y="85"/>
                    <a:pt x="85" y="85"/>
                    <a:pt x="85" y="85"/>
                  </a:cubicBezTo>
                  <a:cubicBezTo>
                    <a:pt x="101" y="69"/>
                    <a:pt x="101" y="69"/>
                    <a:pt x="101" y="69"/>
                  </a:cubicBezTo>
                  <a:cubicBezTo>
                    <a:pt x="107" y="75"/>
                    <a:pt x="107" y="75"/>
                    <a:pt x="107" y="75"/>
                  </a:cubicBezTo>
                  <a:cubicBezTo>
                    <a:pt x="119" y="46"/>
                    <a:pt x="119" y="46"/>
                    <a:pt x="119" y="46"/>
                  </a:cubicBezTo>
                  <a:cubicBezTo>
                    <a:pt x="89" y="58"/>
                    <a:pt x="89" y="58"/>
                    <a:pt x="89" y="58"/>
                  </a:cubicBezTo>
                  <a:cubicBezTo>
                    <a:pt x="96" y="64"/>
                    <a:pt x="96" y="64"/>
                    <a:pt x="96" y="64"/>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任意多边形: 形状 39"/>
            <p:cNvSpPr>
              <a:spLocks/>
            </p:cNvSpPr>
            <p:nvPr/>
          </p:nvSpPr>
          <p:spPr bwMode="auto">
            <a:xfrm>
              <a:off x="7191450" y="4489583"/>
              <a:ext cx="431411" cy="430389"/>
            </a:xfrm>
            <a:custGeom>
              <a:avLst/>
              <a:gdLst>
                <a:gd name="T0" fmla="*/ 119 w 203"/>
                <a:gd name="T1" fmla="*/ 63 h 203"/>
                <a:gd name="T2" fmla="*/ 99 w 203"/>
                <a:gd name="T3" fmla="*/ 66 h 203"/>
                <a:gd name="T4" fmla="*/ 107 w 203"/>
                <a:gd name="T5" fmla="*/ 89 h 203"/>
                <a:gd name="T6" fmla="*/ 149 w 203"/>
                <a:gd name="T7" fmla="*/ 25 h 203"/>
                <a:gd name="T8" fmla="*/ 177 w 203"/>
                <a:gd name="T9" fmla="*/ 26 h 203"/>
                <a:gd name="T10" fmla="*/ 178 w 203"/>
                <a:gd name="T11" fmla="*/ 54 h 203"/>
                <a:gd name="T12" fmla="*/ 114 w 203"/>
                <a:gd name="T13" fmla="*/ 96 h 203"/>
                <a:gd name="T14" fmla="*/ 137 w 203"/>
                <a:gd name="T15" fmla="*/ 104 h 203"/>
                <a:gd name="T16" fmla="*/ 140 w 203"/>
                <a:gd name="T17" fmla="*/ 83 h 203"/>
                <a:gd name="T18" fmla="*/ 166 w 203"/>
                <a:gd name="T19" fmla="*/ 104 h 203"/>
                <a:gd name="T20" fmla="*/ 161 w 203"/>
                <a:gd name="T21" fmla="*/ 62 h 203"/>
                <a:gd name="T22" fmla="*/ 176 w 203"/>
                <a:gd name="T23" fmla="*/ 104 h 203"/>
                <a:gd name="T24" fmla="*/ 189 w 203"/>
                <a:gd name="T25" fmla="*/ 114 h 203"/>
                <a:gd name="T26" fmla="*/ 99 w 203"/>
                <a:gd name="T27" fmla="*/ 190 h 203"/>
                <a:gd name="T28" fmla="*/ 90 w 203"/>
                <a:gd name="T29" fmla="*/ 203 h 203"/>
                <a:gd name="T30" fmla="*/ 13 w 203"/>
                <a:gd name="T31" fmla="*/ 114 h 203"/>
                <a:gd name="T32" fmla="*/ 0 w 203"/>
                <a:gd name="T33" fmla="*/ 104 h 203"/>
                <a:gd name="T34" fmla="*/ 90 w 203"/>
                <a:gd name="T35" fmla="*/ 27 h 203"/>
                <a:gd name="T36" fmla="*/ 99 w 203"/>
                <a:gd name="T37" fmla="*/ 14 h 203"/>
                <a:gd name="T38" fmla="*/ 141 w 203"/>
                <a:gd name="T39" fmla="*/ 41 h 203"/>
                <a:gd name="T40" fmla="*/ 134 w 203"/>
                <a:gd name="T41" fmla="*/ 48 h 203"/>
                <a:gd name="T42" fmla="*/ 99 w 203"/>
                <a:gd name="T43" fmla="*/ 57 h 203"/>
                <a:gd name="T44" fmla="*/ 99 w 203"/>
                <a:gd name="T45" fmla="*/ 131 h 203"/>
                <a:gd name="T46" fmla="*/ 137 w 203"/>
                <a:gd name="T47" fmla="*/ 114 h 203"/>
                <a:gd name="T48" fmla="*/ 90 w 203"/>
                <a:gd name="T49" fmla="*/ 131 h 203"/>
                <a:gd name="T50" fmla="*/ 52 w 203"/>
                <a:gd name="T51" fmla="*/ 114 h 203"/>
                <a:gd name="T52" fmla="*/ 90 w 203"/>
                <a:gd name="T53" fmla="*/ 131 h 203"/>
                <a:gd name="T54" fmla="*/ 90 w 203"/>
                <a:gd name="T55" fmla="*/ 86 h 203"/>
                <a:gd name="T56" fmla="*/ 52 w 203"/>
                <a:gd name="T57" fmla="*/ 104 h 203"/>
                <a:gd name="T58" fmla="*/ 90 w 203"/>
                <a:gd name="T59" fmla="*/ 37 h 203"/>
                <a:gd name="T60" fmla="*/ 42 w 203"/>
                <a:gd name="T61" fmla="*/ 104 h 203"/>
                <a:gd name="T62" fmla="*/ 90 w 203"/>
                <a:gd name="T63" fmla="*/ 37 h 203"/>
                <a:gd name="T64" fmla="*/ 90 w 203"/>
                <a:gd name="T65" fmla="*/ 161 h 203"/>
                <a:gd name="T66" fmla="*/ 23 w 203"/>
                <a:gd name="T67" fmla="*/ 114 h 203"/>
                <a:gd name="T68" fmla="*/ 99 w 203"/>
                <a:gd name="T69" fmla="*/ 161 h 203"/>
                <a:gd name="T70" fmla="*/ 166 w 203"/>
                <a:gd name="T71" fmla="*/ 114 h 203"/>
                <a:gd name="T72" fmla="*/ 99 w 203"/>
                <a:gd name="T73" fmla="*/ 16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203">
                  <a:moveTo>
                    <a:pt x="99" y="57"/>
                  </a:moveTo>
                  <a:cubicBezTo>
                    <a:pt x="107" y="57"/>
                    <a:pt x="113" y="59"/>
                    <a:pt x="119" y="63"/>
                  </a:cubicBezTo>
                  <a:cubicBezTo>
                    <a:pt x="112" y="70"/>
                    <a:pt x="112" y="70"/>
                    <a:pt x="112" y="70"/>
                  </a:cubicBezTo>
                  <a:cubicBezTo>
                    <a:pt x="108" y="68"/>
                    <a:pt x="104" y="67"/>
                    <a:pt x="99" y="66"/>
                  </a:cubicBezTo>
                  <a:cubicBezTo>
                    <a:pt x="99" y="86"/>
                    <a:pt x="99" y="86"/>
                    <a:pt x="99" y="86"/>
                  </a:cubicBezTo>
                  <a:cubicBezTo>
                    <a:pt x="102" y="87"/>
                    <a:pt x="104" y="88"/>
                    <a:pt x="107" y="89"/>
                  </a:cubicBezTo>
                  <a:cubicBezTo>
                    <a:pt x="151" y="45"/>
                    <a:pt x="151" y="45"/>
                    <a:pt x="151" y="45"/>
                  </a:cubicBezTo>
                  <a:cubicBezTo>
                    <a:pt x="149" y="25"/>
                    <a:pt x="149" y="25"/>
                    <a:pt x="149" y="25"/>
                  </a:cubicBezTo>
                  <a:cubicBezTo>
                    <a:pt x="174" y="0"/>
                    <a:pt x="174" y="0"/>
                    <a:pt x="174" y="0"/>
                  </a:cubicBezTo>
                  <a:cubicBezTo>
                    <a:pt x="177" y="26"/>
                    <a:pt x="177" y="26"/>
                    <a:pt x="177" y="26"/>
                  </a:cubicBezTo>
                  <a:cubicBezTo>
                    <a:pt x="203" y="29"/>
                    <a:pt x="203" y="29"/>
                    <a:pt x="203" y="29"/>
                  </a:cubicBezTo>
                  <a:cubicBezTo>
                    <a:pt x="178" y="54"/>
                    <a:pt x="178" y="54"/>
                    <a:pt x="178" y="54"/>
                  </a:cubicBezTo>
                  <a:cubicBezTo>
                    <a:pt x="158" y="52"/>
                    <a:pt x="158" y="52"/>
                    <a:pt x="158" y="52"/>
                  </a:cubicBezTo>
                  <a:cubicBezTo>
                    <a:pt x="114" y="96"/>
                    <a:pt x="114" y="96"/>
                    <a:pt x="114" y="96"/>
                  </a:cubicBezTo>
                  <a:cubicBezTo>
                    <a:pt x="115" y="98"/>
                    <a:pt x="116" y="101"/>
                    <a:pt x="117" y="104"/>
                  </a:cubicBezTo>
                  <a:cubicBezTo>
                    <a:pt x="137" y="104"/>
                    <a:pt x="137" y="104"/>
                    <a:pt x="137" y="104"/>
                  </a:cubicBezTo>
                  <a:cubicBezTo>
                    <a:pt x="136" y="99"/>
                    <a:pt x="135" y="95"/>
                    <a:pt x="133" y="91"/>
                  </a:cubicBezTo>
                  <a:cubicBezTo>
                    <a:pt x="140" y="83"/>
                    <a:pt x="140" y="83"/>
                    <a:pt x="140" y="83"/>
                  </a:cubicBezTo>
                  <a:cubicBezTo>
                    <a:pt x="144" y="90"/>
                    <a:pt x="146" y="96"/>
                    <a:pt x="147" y="104"/>
                  </a:cubicBezTo>
                  <a:cubicBezTo>
                    <a:pt x="166" y="104"/>
                    <a:pt x="166" y="104"/>
                    <a:pt x="166" y="104"/>
                  </a:cubicBezTo>
                  <a:cubicBezTo>
                    <a:pt x="165" y="91"/>
                    <a:pt x="161" y="79"/>
                    <a:pt x="155" y="69"/>
                  </a:cubicBezTo>
                  <a:cubicBezTo>
                    <a:pt x="161" y="62"/>
                    <a:pt x="161" y="62"/>
                    <a:pt x="161" y="62"/>
                  </a:cubicBezTo>
                  <a:cubicBezTo>
                    <a:pt x="162" y="62"/>
                    <a:pt x="162" y="62"/>
                    <a:pt x="162" y="62"/>
                  </a:cubicBezTo>
                  <a:cubicBezTo>
                    <a:pt x="170" y="74"/>
                    <a:pt x="175" y="88"/>
                    <a:pt x="176" y="104"/>
                  </a:cubicBezTo>
                  <a:cubicBezTo>
                    <a:pt x="189" y="104"/>
                    <a:pt x="189" y="104"/>
                    <a:pt x="189" y="104"/>
                  </a:cubicBezTo>
                  <a:cubicBezTo>
                    <a:pt x="189" y="114"/>
                    <a:pt x="189" y="114"/>
                    <a:pt x="189" y="114"/>
                  </a:cubicBezTo>
                  <a:cubicBezTo>
                    <a:pt x="176" y="114"/>
                    <a:pt x="176" y="114"/>
                    <a:pt x="176" y="114"/>
                  </a:cubicBezTo>
                  <a:cubicBezTo>
                    <a:pt x="174" y="155"/>
                    <a:pt x="141" y="188"/>
                    <a:pt x="99" y="190"/>
                  </a:cubicBezTo>
                  <a:cubicBezTo>
                    <a:pt x="99" y="203"/>
                    <a:pt x="99" y="203"/>
                    <a:pt x="99" y="203"/>
                  </a:cubicBezTo>
                  <a:cubicBezTo>
                    <a:pt x="90" y="203"/>
                    <a:pt x="90" y="203"/>
                    <a:pt x="90" y="203"/>
                  </a:cubicBezTo>
                  <a:cubicBezTo>
                    <a:pt x="90" y="190"/>
                    <a:pt x="90" y="190"/>
                    <a:pt x="90" y="190"/>
                  </a:cubicBezTo>
                  <a:cubicBezTo>
                    <a:pt x="49" y="188"/>
                    <a:pt x="15" y="155"/>
                    <a:pt x="13" y="114"/>
                  </a:cubicBezTo>
                  <a:cubicBezTo>
                    <a:pt x="0" y="114"/>
                    <a:pt x="0" y="114"/>
                    <a:pt x="0" y="114"/>
                  </a:cubicBezTo>
                  <a:cubicBezTo>
                    <a:pt x="0" y="104"/>
                    <a:pt x="0" y="104"/>
                    <a:pt x="0" y="104"/>
                  </a:cubicBezTo>
                  <a:cubicBezTo>
                    <a:pt x="13" y="104"/>
                    <a:pt x="13" y="104"/>
                    <a:pt x="13" y="104"/>
                  </a:cubicBezTo>
                  <a:cubicBezTo>
                    <a:pt x="15" y="63"/>
                    <a:pt x="49" y="30"/>
                    <a:pt x="90" y="27"/>
                  </a:cubicBezTo>
                  <a:cubicBezTo>
                    <a:pt x="90" y="14"/>
                    <a:pt x="90" y="14"/>
                    <a:pt x="90" y="14"/>
                  </a:cubicBezTo>
                  <a:cubicBezTo>
                    <a:pt x="99" y="14"/>
                    <a:pt x="99" y="14"/>
                    <a:pt x="99" y="14"/>
                  </a:cubicBezTo>
                  <a:cubicBezTo>
                    <a:pt x="99" y="27"/>
                    <a:pt x="99" y="27"/>
                    <a:pt x="99" y="27"/>
                  </a:cubicBezTo>
                  <a:cubicBezTo>
                    <a:pt x="115" y="28"/>
                    <a:pt x="129" y="33"/>
                    <a:pt x="141" y="41"/>
                  </a:cubicBezTo>
                  <a:cubicBezTo>
                    <a:pt x="141" y="41"/>
                    <a:pt x="141" y="41"/>
                    <a:pt x="141" y="41"/>
                  </a:cubicBezTo>
                  <a:cubicBezTo>
                    <a:pt x="134" y="48"/>
                    <a:pt x="134" y="48"/>
                    <a:pt x="134" y="48"/>
                  </a:cubicBezTo>
                  <a:cubicBezTo>
                    <a:pt x="124" y="42"/>
                    <a:pt x="112" y="38"/>
                    <a:pt x="99" y="37"/>
                  </a:cubicBezTo>
                  <a:cubicBezTo>
                    <a:pt x="99" y="57"/>
                    <a:pt x="99" y="57"/>
                    <a:pt x="99" y="57"/>
                  </a:cubicBezTo>
                  <a:close/>
                  <a:moveTo>
                    <a:pt x="117" y="114"/>
                  </a:moveTo>
                  <a:cubicBezTo>
                    <a:pt x="115" y="122"/>
                    <a:pt x="108" y="129"/>
                    <a:pt x="99" y="131"/>
                  </a:cubicBezTo>
                  <a:cubicBezTo>
                    <a:pt x="99" y="151"/>
                    <a:pt x="99" y="151"/>
                    <a:pt x="99" y="151"/>
                  </a:cubicBezTo>
                  <a:cubicBezTo>
                    <a:pt x="119" y="149"/>
                    <a:pt x="134" y="133"/>
                    <a:pt x="137" y="114"/>
                  </a:cubicBezTo>
                  <a:cubicBezTo>
                    <a:pt x="117" y="114"/>
                    <a:pt x="117" y="114"/>
                    <a:pt x="117" y="114"/>
                  </a:cubicBezTo>
                  <a:close/>
                  <a:moveTo>
                    <a:pt x="90" y="131"/>
                  </a:moveTo>
                  <a:cubicBezTo>
                    <a:pt x="81" y="129"/>
                    <a:pt x="74" y="122"/>
                    <a:pt x="72" y="114"/>
                  </a:cubicBezTo>
                  <a:cubicBezTo>
                    <a:pt x="52" y="114"/>
                    <a:pt x="52" y="114"/>
                    <a:pt x="52" y="114"/>
                  </a:cubicBezTo>
                  <a:cubicBezTo>
                    <a:pt x="55" y="133"/>
                    <a:pt x="70" y="149"/>
                    <a:pt x="90" y="151"/>
                  </a:cubicBezTo>
                  <a:cubicBezTo>
                    <a:pt x="90" y="131"/>
                    <a:pt x="90" y="131"/>
                    <a:pt x="90" y="131"/>
                  </a:cubicBezTo>
                  <a:close/>
                  <a:moveTo>
                    <a:pt x="72" y="104"/>
                  </a:moveTo>
                  <a:cubicBezTo>
                    <a:pt x="74" y="95"/>
                    <a:pt x="81" y="88"/>
                    <a:pt x="90" y="86"/>
                  </a:cubicBezTo>
                  <a:cubicBezTo>
                    <a:pt x="90" y="66"/>
                    <a:pt x="90" y="66"/>
                    <a:pt x="90" y="66"/>
                  </a:cubicBezTo>
                  <a:cubicBezTo>
                    <a:pt x="70" y="69"/>
                    <a:pt x="55" y="84"/>
                    <a:pt x="52" y="104"/>
                  </a:cubicBezTo>
                  <a:cubicBezTo>
                    <a:pt x="72" y="104"/>
                    <a:pt x="72" y="104"/>
                    <a:pt x="72" y="104"/>
                  </a:cubicBezTo>
                  <a:close/>
                  <a:moveTo>
                    <a:pt x="90" y="37"/>
                  </a:moveTo>
                  <a:cubicBezTo>
                    <a:pt x="54" y="39"/>
                    <a:pt x="25" y="68"/>
                    <a:pt x="23" y="104"/>
                  </a:cubicBezTo>
                  <a:cubicBezTo>
                    <a:pt x="42" y="104"/>
                    <a:pt x="42" y="104"/>
                    <a:pt x="42" y="104"/>
                  </a:cubicBezTo>
                  <a:cubicBezTo>
                    <a:pt x="45" y="79"/>
                    <a:pt x="65" y="59"/>
                    <a:pt x="90" y="57"/>
                  </a:cubicBezTo>
                  <a:cubicBezTo>
                    <a:pt x="90" y="37"/>
                    <a:pt x="90" y="37"/>
                    <a:pt x="90" y="37"/>
                  </a:cubicBezTo>
                  <a:close/>
                  <a:moveTo>
                    <a:pt x="90" y="180"/>
                  </a:moveTo>
                  <a:cubicBezTo>
                    <a:pt x="90" y="161"/>
                    <a:pt x="90" y="161"/>
                    <a:pt x="90" y="161"/>
                  </a:cubicBezTo>
                  <a:cubicBezTo>
                    <a:pt x="65" y="158"/>
                    <a:pt x="45" y="138"/>
                    <a:pt x="42" y="114"/>
                  </a:cubicBezTo>
                  <a:cubicBezTo>
                    <a:pt x="23" y="114"/>
                    <a:pt x="23" y="114"/>
                    <a:pt x="23" y="114"/>
                  </a:cubicBezTo>
                  <a:cubicBezTo>
                    <a:pt x="25" y="149"/>
                    <a:pt x="54" y="178"/>
                    <a:pt x="90" y="180"/>
                  </a:cubicBezTo>
                  <a:close/>
                  <a:moveTo>
                    <a:pt x="99" y="161"/>
                  </a:moveTo>
                  <a:cubicBezTo>
                    <a:pt x="99" y="180"/>
                    <a:pt x="99" y="180"/>
                    <a:pt x="99" y="180"/>
                  </a:cubicBezTo>
                  <a:cubicBezTo>
                    <a:pt x="135" y="178"/>
                    <a:pt x="164" y="149"/>
                    <a:pt x="166" y="114"/>
                  </a:cubicBezTo>
                  <a:cubicBezTo>
                    <a:pt x="147" y="114"/>
                    <a:pt x="147" y="114"/>
                    <a:pt x="147" y="114"/>
                  </a:cubicBezTo>
                  <a:cubicBezTo>
                    <a:pt x="144" y="138"/>
                    <a:pt x="124" y="158"/>
                    <a:pt x="99" y="161"/>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形状 40"/>
            <p:cNvSpPr>
              <a:spLocks/>
            </p:cNvSpPr>
            <p:nvPr/>
          </p:nvSpPr>
          <p:spPr bwMode="auto">
            <a:xfrm>
              <a:off x="7230297" y="1945077"/>
              <a:ext cx="325092" cy="377229"/>
            </a:xfrm>
            <a:custGeom>
              <a:avLst/>
              <a:gdLst>
                <a:gd name="T0" fmla="*/ 97 w 153"/>
                <a:gd name="T1" fmla="*/ 153 h 178"/>
                <a:gd name="T2" fmla="*/ 100 w 153"/>
                <a:gd name="T3" fmla="*/ 160 h 178"/>
                <a:gd name="T4" fmla="*/ 56 w 153"/>
                <a:gd name="T5" fmla="*/ 163 h 178"/>
                <a:gd name="T6" fmla="*/ 53 w 153"/>
                <a:gd name="T7" fmla="*/ 156 h 178"/>
                <a:gd name="T8" fmla="*/ 92 w 153"/>
                <a:gd name="T9" fmla="*/ 168 h 178"/>
                <a:gd name="T10" fmla="*/ 87 w 153"/>
                <a:gd name="T11" fmla="*/ 178 h 178"/>
                <a:gd name="T12" fmla="*/ 61 w 153"/>
                <a:gd name="T13" fmla="*/ 173 h 178"/>
                <a:gd name="T14" fmla="*/ 92 w 153"/>
                <a:gd name="T15" fmla="*/ 168 h 178"/>
                <a:gd name="T16" fmla="*/ 116 w 153"/>
                <a:gd name="T17" fmla="*/ 80 h 178"/>
                <a:gd name="T18" fmla="*/ 57 w 153"/>
                <a:gd name="T19" fmla="*/ 147 h 178"/>
                <a:gd name="T20" fmla="*/ 76 w 153"/>
                <a:gd name="T21" fmla="*/ 41 h 178"/>
                <a:gd name="T22" fmla="*/ 85 w 153"/>
                <a:gd name="T23" fmla="*/ 48 h 178"/>
                <a:gd name="T24" fmla="*/ 92 w 153"/>
                <a:gd name="T25" fmla="*/ 53 h 178"/>
                <a:gd name="T26" fmla="*/ 83 w 153"/>
                <a:gd name="T27" fmla="*/ 52 h 178"/>
                <a:gd name="T28" fmla="*/ 59 w 153"/>
                <a:gd name="T29" fmla="*/ 63 h 178"/>
                <a:gd name="T30" fmla="*/ 49 w 153"/>
                <a:gd name="T31" fmla="*/ 81 h 178"/>
                <a:gd name="T32" fmla="*/ 47 w 153"/>
                <a:gd name="T33" fmla="*/ 96 h 178"/>
                <a:gd name="T34" fmla="*/ 44 w 153"/>
                <a:gd name="T35" fmla="*/ 88 h 178"/>
                <a:gd name="T36" fmla="*/ 45 w 153"/>
                <a:gd name="T37" fmla="*/ 71 h 178"/>
                <a:gd name="T38" fmla="*/ 54 w 153"/>
                <a:gd name="T39" fmla="*/ 56 h 178"/>
                <a:gd name="T40" fmla="*/ 76 w 153"/>
                <a:gd name="T41" fmla="*/ 47 h 178"/>
                <a:gd name="T42" fmla="*/ 72 w 153"/>
                <a:gd name="T43" fmla="*/ 0 h 178"/>
                <a:gd name="T44" fmla="*/ 81 w 153"/>
                <a:gd name="T45" fmla="*/ 27 h 178"/>
                <a:gd name="T46" fmla="*/ 72 w 153"/>
                <a:gd name="T47" fmla="*/ 27 h 178"/>
                <a:gd name="T48" fmla="*/ 128 w 153"/>
                <a:gd name="T49" fmla="*/ 19 h 178"/>
                <a:gd name="T50" fmla="*/ 116 w 153"/>
                <a:gd name="T51" fmla="*/ 44 h 178"/>
                <a:gd name="T52" fmla="*/ 128 w 153"/>
                <a:gd name="T53" fmla="*/ 19 h 178"/>
                <a:gd name="T54" fmla="*/ 26 w 153"/>
                <a:gd name="T55" fmla="*/ 134 h 178"/>
                <a:gd name="T56" fmla="*/ 34 w 153"/>
                <a:gd name="T57" fmla="*/ 113 h 178"/>
                <a:gd name="T58" fmla="*/ 26 w 153"/>
                <a:gd name="T59" fmla="*/ 19 h 178"/>
                <a:gd name="T60" fmla="*/ 37 w 153"/>
                <a:gd name="T61" fmla="*/ 44 h 178"/>
                <a:gd name="T62" fmla="*/ 26 w 153"/>
                <a:gd name="T63" fmla="*/ 19 h 178"/>
                <a:gd name="T64" fmla="*/ 128 w 153"/>
                <a:gd name="T65" fmla="*/ 134 h 178"/>
                <a:gd name="T66" fmla="*/ 120 w 153"/>
                <a:gd name="T67" fmla="*/ 113 h 178"/>
                <a:gd name="T68" fmla="*/ 153 w 153"/>
                <a:gd name="T69" fmla="*/ 72 h 178"/>
                <a:gd name="T70" fmla="*/ 131 w 153"/>
                <a:gd name="T71" fmla="*/ 81 h 178"/>
                <a:gd name="T72" fmla="*/ 130 w 153"/>
                <a:gd name="T73" fmla="*/ 72 h 178"/>
                <a:gd name="T74" fmla="*/ 23 w 153"/>
                <a:gd name="T75" fmla="*/ 81 h 178"/>
                <a:gd name="T76" fmla="*/ 0 w 153"/>
                <a:gd name="T77" fmla="*/ 72 h 178"/>
                <a:gd name="T78" fmla="*/ 23 w 153"/>
                <a:gd name="T79"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 h="178">
                  <a:moveTo>
                    <a:pt x="56" y="153"/>
                  </a:moveTo>
                  <a:cubicBezTo>
                    <a:pt x="97" y="153"/>
                    <a:pt x="97" y="153"/>
                    <a:pt x="97" y="153"/>
                  </a:cubicBezTo>
                  <a:cubicBezTo>
                    <a:pt x="99" y="153"/>
                    <a:pt x="100" y="154"/>
                    <a:pt x="100" y="156"/>
                  </a:cubicBezTo>
                  <a:cubicBezTo>
                    <a:pt x="100" y="160"/>
                    <a:pt x="100" y="160"/>
                    <a:pt x="100" y="160"/>
                  </a:cubicBezTo>
                  <a:cubicBezTo>
                    <a:pt x="100" y="161"/>
                    <a:pt x="99" y="163"/>
                    <a:pt x="97" y="163"/>
                  </a:cubicBezTo>
                  <a:cubicBezTo>
                    <a:pt x="56" y="163"/>
                    <a:pt x="56" y="163"/>
                    <a:pt x="56" y="163"/>
                  </a:cubicBezTo>
                  <a:cubicBezTo>
                    <a:pt x="54" y="163"/>
                    <a:pt x="53" y="161"/>
                    <a:pt x="53" y="160"/>
                  </a:cubicBezTo>
                  <a:cubicBezTo>
                    <a:pt x="53" y="156"/>
                    <a:pt x="53" y="156"/>
                    <a:pt x="53" y="156"/>
                  </a:cubicBezTo>
                  <a:cubicBezTo>
                    <a:pt x="53" y="154"/>
                    <a:pt x="54" y="153"/>
                    <a:pt x="56" y="153"/>
                  </a:cubicBezTo>
                  <a:close/>
                  <a:moveTo>
                    <a:pt x="92" y="168"/>
                  </a:moveTo>
                  <a:cubicBezTo>
                    <a:pt x="92" y="173"/>
                    <a:pt x="92" y="173"/>
                    <a:pt x="92" y="173"/>
                  </a:cubicBezTo>
                  <a:cubicBezTo>
                    <a:pt x="92" y="176"/>
                    <a:pt x="89" y="178"/>
                    <a:pt x="87" y="178"/>
                  </a:cubicBezTo>
                  <a:cubicBezTo>
                    <a:pt x="66" y="178"/>
                    <a:pt x="66" y="178"/>
                    <a:pt x="66" y="178"/>
                  </a:cubicBezTo>
                  <a:cubicBezTo>
                    <a:pt x="63" y="178"/>
                    <a:pt x="61" y="176"/>
                    <a:pt x="61" y="173"/>
                  </a:cubicBezTo>
                  <a:cubicBezTo>
                    <a:pt x="61" y="168"/>
                    <a:pt x="61" y="168"/>
                    <a:pt x="61" y="168"/>
                  </a:cubicBezTo>
                  <a:cubicBezTo>
                    <a:pt x="92" y="168"/>
                    <a:pt x="92" y="168"/>
                    <a:pt x="92" y="168"/>
                  </a:cubicBezTo>
                  <a:close/>
                  <a:moveTo>
                    <a:pt x="76" y="41"/>
                  </a:moveTo>
                  <a:cubicBezTo>
                    <a:pt x="98" y="41"/>
                    <a:pt x="116" y="59"/>
                    <a:pt x="116" y="80"/>
                  </a:cubicBezTo>
                  <a:cubicBezTo>
                    <a:pt x="116" y="105"/>
                    <a:pt x="96" y="111"/>
                    <a:pt x="96" y="147"/>
                  </a:cubicBezTo>
                  <a:cubicBezTo>
                    <a:pt x="57" y="147"/>
                    <a:pt x="57" y="147"/>
                    <a:pt x="57" y="147"/>
                  </a:cubicBezTo>
                  <a:cubicBezTo>
                    <a:pt x="57" y="111"/>
                    <a:pt x="37" y="105"/>
                    <a:pt x="37" y="80"/>
                  </a:cubicBezTo>
                  <a:cubicBezTo>
                    <a:pt x="37" y="59"/>
                    <a:pt x="54" y="41"/>
                    <a:pt x="76" y="41"/>
                  </a:cubicBezTo>
                  <a:close/>
                  <a:moveTo>
                    <a:pt x="81" y="48"/>
                  </a:moveTo>
                  <a:cubicBezTo>
                    <a:pt x="85" y="48"/>
                    <a:pt x="85" y="48"/>
                    <a:pt x="85" y="48"/>
                  </a:cubicBezTo>
                  <a:cubicBezTo>
                    <a:pt x="89" y="50"/>
                    <a:pt x="93" y="52"/>
                    <a:pt x="97" y="55"/>
                  </a:cubicBezTo>
                  <a:cubicBezTo>
                    <a:pt x="96" y="54"/>
                    <a:pt x="94" y="53"/>
                    <a:pt x="92" y="53"/>
                  </a:cubicBezTo>
                  <a:cubicBezTo>
                    <a:pt x="89" y="52"/>
                    <a:pt x="89" y="52"/>
                    <a:pt x="89" y="52"/>
                  </a:cubicBezTo>
                  <a:cubicBezTo>
                    <a:pt x="87" y="52"/>
                    <a:pt x="85" y="52"/>
                    <a:pt x="83" y="52"/>
                  </a:cubicBezTo>
                  <a:cubicBezTo>
                    <a:pt x="80" y="52"/>
                    <a:pt x="77" y="52"/>
                    <a:pt x="74" y="53"/>
                  </a:cubicBezTo>
                  <a:cubicBezTo>
                    <a:pt x="68" y="55"/>
                    <a:pt x="64" y="58"/>
                    <a:pt x="59" y="63"/>
                  </a:cubicBezTo>
                  <a:cubicBezTo>
                    <a:pt x="56" y="65"/>
                    <a:pt x="56" y="65"/>
                    <a:pt x="56" y="65"/>
                  </a:cubicBezTo>
                  <a:cubicBezTo>
                    <a:pt x="53" y="70"/>
                    <a:pt x="50" y="75"/>
                    <a:pt x="49" y="81"/>
                  </a:cubicBezTo>
                  <a:cubicBezTo>
                    <a:pt x="48" y="85"/>
                    <a:pt x="48" y="85"/>
                    <a:pt x="48" y="85"/>
                  </a:cubicBezTo>
                  <a:cubicBezTo>
                    <a:pt x="47" y="89"/>
                    <a:pt x="47" y="92"/>
                    <a:pt x="47" y="96"/>
                  </a:cubicBezTo>
                  <a:cubicBezTo>
                    <a:pt x="46" y="94"/>
                    <a:pt x="46" y="92"/>
                    <a:pt x="45" y="91"/>
                  </a:cubicBezTo>
                  <a:cubicBezTo>
                    <a:pt x="44" y="88"/>
                    <a:pt x="44" y="88"/>
                    <a:pt x="44" y="88"/>
                  </a:cubicBezTo>
                  <a:cubicBezTo>
                    <a:pt x="43" y="83"/>
                    <a:pt x="43" y="79"/>
                    <a:pt x="44" y="74"/>
                  </a:cubicBezTo>
                  <a:cubicBezTo>
                    <a:pt x="45" y="71"/>
                    <a:pt x="45" y="71"/>
                    <a:pt x="45" y="71"/>
                  </a:cubicBezTo>
                  <a:cubicBezTo>
                    <a:pt x="46" y="66"/>
                    <a:pt x="49" y="62"/>
                    <a:pt x="52" y="58"/>
                  </a:cubicBezTo>
                  <a:cubicBezTo>
                    <a:pt x="54" y="56"/>
                    <a:pt x="54" y="56"/>
                    <a:pt x="54" y="56"/>
                  </a:cubicBezTo>
                  <a:cubicBezTo>
                    <a:pt x="58" y="52"/>
                    <a:pt x="63" y="50"/>
                    <a:pt x="68" y="48"/>
                  </a:cubicBezTo>
                  <a:cubicBezTo>
                    <a:pt x="71" y="48"/>
                    <a:pt x="74" y="47"/>
                    <a:pt x="76" y="47"/>
                  </a:cubicBezTo>
                  <a:cubicBezTo>
                    <a:pt x="78" y="47"/>
                    <a:pt x="80" y="48"/>
                    <a:pt x="81" y="48"/>
                  </a:cubicBezTo>
                  <a:close/>
                  <a:moveTo>
                    <a:pt x="72" y="0"/>
                  </a:moveTo>
                  <a:cubicBezTo>
                    <a:pt x="81" y="0"/>
                    <a:pt x="81" y="0"/>
                    <a:pt x="81" y="0"/>
                  </a:cubicBezTo>
                  <a:cubicBezTo>
                    <a:pt x="81" y="27"/>
                    <a:pt x="81" y="27"/>
                    <a:pt x="81" y="27"/>
                  </a:cubicBezTo>
                  <a:cubicBezTo>
                    <a:pt x="80" y="27"/>
                    <a:pt x="78" y="27"/>
                    <a:pt x="77" y="27"/>
                  </a:cubicBezTo>
                  <a:cubicBezTo>
                    <a:pt x="75" y="27"/>
                    <a:pt x="74" y="27"/>
                    <a:pt x="72" y="27"/>
                  </a:cubicBezTo>
                  <a:cubicBezTo>
                    <a:pt x="72" y="0"/>
                    <a:pt x="72" y="0"/>
                    <a:pt x="72" y="0"/>
                  </a:cubicBezTo>
                  <a:close/>
                  <a:moveTo>
                    <a:pt x="128" y="19"/>
                  </a:moveTo>
                  <a:cubicBezTo>
                    <a:pt x="134" y="26"/>
                    <a:pt x="134" y="26"/>
                    <a:pt x="134" y="26"/>
                  </a:cubicBezTo>
                  <a:cubicBezTo>
                    <a:pt x="116" y="44"/>
                    <a:pt x="116" y="44"/>
                    <a:pt x="116" y="44"/>
                  </a:cubicBezTo>
                  <a:cubicBezTo>
                    <a:pt x="114" y="42"/>
                    <a:pt x="112" y="40"/>
                    <a:pt x="109" y="38"/>
                  </a:cubicBezTo>
                  <a:cubicBezTo>
                    <a:pt x="128" y="19"/>
                    <a:pt x="128" y="19"/>
                    <a:pt x="128" y="19"/>
                  </a:cubicBezTo>
                  <a:close/>
                  <a:moveTo>
                    <a:pt x="40" y="120"/>
                  </a:moveTo>
                  <a:cubicBezTo>
                    <a:pt x="26" y="134"/>
                    <a:pt x="26" y="134"/>
                    <a:pt x="26" y="134"/>
                  </a:cubicBezTo>
                  <a:cubicBezTo>
                    <a:pt x="19" y="128"/>
                    <a:pt x="19" y="128"/>
                    <a:pt x="19" y="128"/>
                  </a:cubicBezTo>
                  <a:cubicBezTo>
                    <a:pt x="34" y="113"/>
                    <a:pt x="34" y="113"/>
                    <a:pt x="34" y="113"/>
                  </a:cubicBezTo>
                  <a:cubicBezTo>
                    <a:pt x="36" y="116"/>
                    <a:pt x="38" y="118"/>
                    <a:pt x="40" y="120"/>
                  </a:cubicBezTo>
                  <a:close/>
                  <a:moveTo>
                    <a:pt x="26" y="19"/>
                  </a:moveTo>
                  <a:cubicBezTo>
                    <a:pt x="19" y="26"/>
                    <a:pt x="19" y="26"/>
                    <a:pt x="19" y="26"/>
                  </a:cubicBezTo>
                  <a:cubicBezTo>
                    <a:pt x="37" y="44"/>
                    <a:pt x="37" y="44"/>
                    <a:pt x="37" y="44"/>
                  </a:cubicBezTo>
                  <a:cubicBezTo>
                    <a:pt x="40" y="42"/>
                    <a:pt x="42" y="40"/>
                    <a:pt x="44" y="38"/>
                  </a:cubicBezTo>
                  <a:cubicBezTo>
                    <a:pt x="26" y="19"/>
                    <a:pt x="26" y="19"/>
                    <a:pt x="26" y="19"/>
                  </a:cubicBezTo>
                  <a:close/>
                  <a:moveTo>
                    <a:pt x="113" y="120"/>
                  </a:moveTo>
                  <a:cubicBezTo>
                    <a:pt x="128" y="134"/>
                    <a:pt x="128" y="134"/>
                    <a:pt x="128" y="134"/>
                  </a:cubicBezTo>
                  <a:cubicBezTo>
                    <a:pt x="134" y="128"/>
                    <a:pt x="134" y="128"/>
                    <a:pt x="134" y="128"/>
                  </a:cubicBezTo>
                  <a:cubicBezTo>
                    <a:pt x="120" y="113"/>
                    <a:pt x="120" y="113"/>
                    <a:pt x="120" y="113"/>
                  </a:cubicBezTo>
                  <a:cubicBezTo>
                    <a:pt x="118" y="116"/>
                    <a:pt x="116" y="118"/>
                    <a:pt x="113" y="120"/>
                  </a:cubicBezTo>
                  <a:close/>
                  <a:moveTo>
                    <a:pt x="153" y="72"/>
                  </a:moveTo>
                  <a:cubicBezTo>
                    <a:pt x="153" y="81"/>
                    <a:pt x="153" y="81"/>
                    <a:pt x="153" y="81"/>
                  </a:cubicBezTo>
                  <a:cubicBezTo>
                    <a:pt x="131" y="81"/>
                    <a:pt x="131" y="81"/>
                    <a:pt x="131" y="81"/>
                  </a:cubicBezTo>
                  <a:cubicBezTo>
                    <a:pt x="131" y="81"/>
                    <a:pt x="131" y="81"/>
                    <a:pt x="131" y="81"/>
                  </a:cubicBezTo>
                  <a:cubicBezTo>
                    <a:pt x="131" y="78"/>
                    <a:pt x="130" y="75"/>
                    <a:pt x="130" y="72"/>
                  </a:cubicBezTo>
                  <a:cubicBezTo>
                    <a:pt x="153" y="72"/>
                    <a:pt x="153" y="72"/>
                    <a:pt x="153" y="72"/>
                  </a:cubicBezTo>
                  <a:close/>
                  <a:moveTo>
                    <a:pt x="23" y="81"/>
                  </a:moveTo>
                  <a:cubicBezTo>
                    <a:pt x="0" y="81"/>
                    <a:pt x="0" y="81"/>
                    <a:pt x="0" y="81"/>
                  </a:cubicBezTo>
                  <a:cubicBezTo>
                    <a:pt x="0" y="72"/>
                    <a:pt x="0" y="72"/>
                    <a:pt x="0" y="72"/>
                  </a:cubicBezTo>
                  <a:cubicBezTo>
                    <a:pt x="24" y="72"/>
                    <a:pt x="24" y="72"/>
                    <a:pt x="24" y="72"/>
                  </a:cubicBezTo>
                  <a:cubicBezTo>
                    <a:pt x="23" y="75"/>
                    <a:pt x="23" y="78"/>
                    <a:pt x="23" y="81"/>
                  </a:cubicBezTo>
                  <a:cubicBezTo>
                    <a:pt x="23" y="81"/>
                    <a:pt x="23" y="81"/>
                    <a:pt x="23" y="81"/>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任意多边形: 形状 41"/>
            <p:cNvSpPr>
              <a:spLocks/>
            </p:cNvSpPr>
            <p:nvPr/>
          </p:nvSpPr>
          <p:spPr bwMode="auto">
            <a:xfrm>
              <a:off x="4946477" y="2278347"/>
              <a:ext cx="1106129" cy="1105107"/>
            </a:xfrm>
            <a:custGeom>
              <a:avLst/>
              <a:gdLst>
                <a:gd name="T0" fmla="*/ 0 w 521"/>
                <a:gd name="T1" fmla="*/ 521 h 521"/>
                <a:gd name="T2" fmla="*/ 521 w 521"/>
                <a:gd name="T3" fmla="*/ 0 h 521"/>
                <a:gd name="T4" fmla="*/ 521 w 521"/>
                <a:gd name="T5" fmla="*/ 521 h 521"/>
                <a:gd name="T6" fmla="*/ 0 w 521"/>
                <a:gd name="T7" fmla="*/ 521 h 521"/>
              </a:gdLst>
              <a:ahLst/>
              <a:cxnLst>
                <a:cxn ang="0">
                  <a:pos x="T0" y="T1"/>
                </a:cxn>
                <a:cxn ang="0">
                  <a:pos x="T2" y="T3"/>
                </a:cxn>
                <a:cxn ang="0">
                  <a:pos x="T4" y="T5"/>
                </a:cxn>
                <a:cxn ang="0">
                  <a:pos x="T6" y="T7"/>
                </a:cxn>
              </a:cxnLst>
              <a:rect l="0" t="0" r="r" b="b"/>
              <a:pathLst>
                <a:path w="521" h="521">
                  <a:moveTo>
                    <a:pt x="0" y="521"/>
                  </a:moveTo>
                  <a:cubicBezTo>
                    <a:pt x="11" y="239"/>
                    <a:pt x="239" y="11"/>
                    <a:pt x="521" y="0"/>
                  </a:cubicBezTo>
                  <a:cubicBezTo>
                    <a:pt x="521" y="521"/>
                    <a:pt x="521" y="521"/>
                    <a:pt x="521" y="521"/>
                  </a:cubicBezTo>
                  <a:cubicBezTo>
                    <a:pt x="0" y="521"/>
                    <a:pt x="0" y="521"/>
                    <a:pt x="0" y="521"/>
                  </a:cubicBezTo>
                  <a:close/>
                </a:path>
              </a:pathLst>
            </a:custGeom>
            <a:solidFill>
              <a:schemeClr val="accent1">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模型</a:t>
              </a:r>
            </a:p>
          </p:txBody>
        </p:sp>
        <p:sp>
          <p:nvSpPr>
            <p:cNvPr id="43" name="任意多边形: 形状 42"/>
            <p:cNvSpPr>
              <a:spLocks/>
            </p:cNvSpPr>
            <p:nvPr/>
          </p:nvSpPr>
          <p:spPr bwMode="auto">
            <a:xfrm>
              <a:off x="4946477" y="3470350"/>
              <a:ext cx="1106129" cy="1106129"/>
            </a:xfrm>
            <a:custGeom>
              <a:avLst/>
              <a:gdLst>
                <a:gd name="T0" fmla="*/ 521 w 521"/>
                <a:gd name="T1" fmla="*/ 522 h 522"/>
                <a:gd name="T2" fmla="*/ 0 w 521"/>
                <a:gd name="T3" fmla="*/ 0 h 522"/>
                <a:gd name="T4" fmla="*/ 521 w 521"/>
                <a:gd name="T5" fmla="*/ 0 h 522"/>
                <a:gd name="T6" fmla="*/ 521 w 521"/>
                <a:gd name="T7" fmla="*/ 522 h 522"/>
              </a:gdLst>
              <a:ahLst/>
              <a:cxnLst>
                <a:cxn ang="0">
                  <a:pos x="T0" y="T1"/>
                </a:cxn>
                <a:cxn ang="0">
                  <a:pos x="T2" y="T3"/>
                </a:cxn>
                <a:cxn ang="0">
                  <a:pos x="T4" y="T5"/>
                </a:cxn>
                <a:cxn ang="0">
                  <a:pos x="T6" y="T7"/>
                </a:cxn>
              </a:cxnLst>
              <a:rect l="0" t="0" r="r" b="b"/>
              <a:pathLst>
                <a:path w="521" h="522">
                  <a:moveTo>
                    <a:pt x="521" y="522"/>
                  </a:moveTo>
                  <a:cubicBezTo>
                    <a:pt x="239" y="511"/>
                    <a:pt x="11" y="283"/>
                    <a:pt x="0" y="0"/>
                  </a:cubicBezTo>
                  <a:cubicBezTo>
                    <a:pt x="521" y="0"/>
                    <a:pt x="521" y="0"/>
                    <a:pt x="521" y="0"/>
                  </a:cubicBezTo>
                  <a:cubicBezTo>
                    <a:pt x="521" y="522"/>
                    <a:pt x="521" y="522"/>
                    <a:pt x="521" y="522"/>
                  </a:cubicBezTo>
                  <a:close/>
                </a:path>
              </a:pathLst>
            </a:custGeom>
            <a:solidFill>
              <a:schemeClr val="accent3">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交付</a:t>
              </a:r>
            </a:p>
          </p:txBody>
        </p:sp>
        <p:sp>
          <p:nvSpPr>
            <p:cNvPr id="44" name="任意多边形: 形状 43"/>
            <p:cNvSpPr>
              <a:spLocks/>
            </p:cNvSpPr>
            <p:nvPr/>
          </p:nvSpPr>
          <p:spPr bwMode="auto">
            <a:xfrm>
              <a:off x="6140525" y="3470350"/>
              <a:ext cx="1108174" cy="1106129"/>
            </a:xfrm>
            <a:custGeom>
              <a:avLst/>
              <a:gdLst>
                <a:gd name="T0" fmla="*/ 522 w 522"/>
                <a:gd name="T1" fmla="*/ 0 h 522"/>
                <a:gd name="T2" fmla="*/ 0 w 522"/>
                <a:gd name="T3" fmla="*/ 522 h 522"/>
                <a:gd name="T4" fmla="*/ 0 w 522"/>
                <a:gd name="T5" fmla="*/ 0 h 522"/>
                <a:gd name="T6" fmla="*/ 522 w 522"/>
                <a:gd name="T7" fmla="*/ 0 h 522"/>
              </a:gdLst>
              <a:ahLst/>
              <a:cxnLst>
                <a:cxn ang="0">
                  <a:pos x="T0" y="T1"/>
                </a:cxn>
                <a:cxn ang="0">
                  <a:pos x="T2" y="T3"/>
                </a:cxn>
                <a:cxn ang="0">
                  <a:pos x="T4" y="T5"/>
                </a:cxn>
                <a:cxn ang="0">
                  <a:pos x="T6" y="T7"/>
                </a:cxn>
              </a:cxnLst>
              <a:rect l="0" t="0" r="r" b="b"/>
              <a:pathLst>
                <a:path w="522" h="522">
                  <a:moveTo>
                    <a:pt x="522" y="0"/>
                  </a:moveTo>
                  <a:cubicBezTo>
                    <a:pt x="511" y="283"/>
                    <a:pt x="283" y="511"/>
                    <a:pt x="0" y="522"/>
                  </a:cubicBezTo>
                  <a:cubicBezTo>
                    <a:pt x="0" y="0"/>
                    <a:pt x="0" y="0"/>
                    <a:pt x="0" y="0"/>
                  </a:cubicBezTo>
                  <a:cubicBezTo>
                    <a:pt x="522" y="0"/>
                    <a:pt x="522" y="0"/>
                    <a:pt x="522" y="0"/>
                  </a:cubicBezTo>
                  <a:close/>
                </a:path>
              </a:pathLst>
            </a:custGeom>
            <a:solidFill>
              <a:schemeClr val="accent4">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产出</a:t>
              </a:r>
            </a:p>
          </p:txBody>
        </p:sp>
        <p:sp>
          <p:nvSpPr>
            <p:cNvPr id="45" name="任意多边形: 形状 44"/>
            <p:cNvSpPr>
              <a:spLocks/>
            </p:cNvSpPr>
            <p:nvPr/>
          </p:nvSpPr>
          <p:spPr bwMode="auto">
            <a:xfrm>
              <a:off x="6140525" y="2278347"/>
              <a:ext cx="1108175" cy="1105107"/>
            </a:xfrm>
            <a:custGeom>
              <a:avLst/>
              <a:gdLst>
                <a:gd name="T0" fmla="*/ 0 w 522"/>
                <a:gd name="T1" fmla="*/ 0 h 521"/>
                <a:gd name="T2" fmla="*/ 522 w 522"/>
                <a:gd name="T3" fmla="*/ 521 h 521"/>
                <a:gd name="T4" fmla="*/ 0 w 522"/>
                <a:gd name="T5" fmla="*/ 521 h 521"/>
                <a:gd name="T6" fmla="*/ 0 w 522"/>
                <a:gd name="T7" fmla="*/ 0 h 521"/>
              </a:gdLst>
              <a:ahLst/>
              <a:cxnLst>
                <a:cxn ang="0">
                  <a:pos x="T0" y="T1"/>
                </a:cxn>
                <a:cxn ang="0">
                  <a:pos x="T2" y="T3"/>
                </a:cxn>
                <a:cxn ang="0">
                  <a:pos x="T4" y="T5"/>
                </a:cxn>
                <a:cxn ang="0">
                  <a:pos x="T6" y="T7"/>
                </a:cxn>
              </a:cxnLst>
              <a:rect l="0" t="0" r="r" b="b"/>
              <a:pathLst>
                <a:path w="522" h="521">
                  <a:moveTo>
                    <a:pt x="0" y="0"/>
                  </a:moveTo>
                  <a:cubicBezTo>
                    <a:pt x="283" y="11"/>
                    <a:pt x="511" y="239"/>
                    <a:pt x="522" y="521"/>
                  </a:cubicBezTo>
                  <a:cubicBezTo>
                    <a:pt x="0" y="521"/>
                    <a:pt x="0" y="521"/>
                    <a:pt x="0" y="521"/>
                  </a:cubicBezTo>
                  <a:cubicBezTo>
                    <a:pt x="0" y="0"/>
                    <a:pt x="0" y="0"/>
                    <a:pt x="0" y="0"/>
                  </a:cubicBezTo>
                  <a:close/>
                </a:path>
              </a:pathLst>
            </a:custGeom>
            <a:solidFill>
              <a:schemeClr val="accent2">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里程碑</a:t>
              </a:r>
            </a:p>
          </p:txBody>
        </p:sp>
        <p:sp>
          <p:nvSpPr>
            <p:cNvPr id="46" name="任意多边形: 形状 45"/>
            <p:cNvSpPr>
              <a:spLocks/>
            </p:cNvSpPr>
            <p:nvPr/>
          </p:nvSpPr>
          <p:spPr bwMode="auto">
            <a:xfrm>
              <a:off x="4614229" y="1962456"/>
              <a:ext cx="374162" cy="343493"/>
            </a:xfrm>
            <a:custGeom>
              <a:avLst/>
              <a:gdLst>
                <a:gd name="T0" fmla="*/ 130 w 176"/>
                <a:gd name="T1" fmla="*/ 63 h 162"/>
                <a:gd name="T2" fmla="*/ 148 w 176"/>
                <a:gd name="T3" fmla="*/ 63 h 162"/>
                <a:gd name="T4" fmla="*/ 152 w 176"/>
                <a:gd name="T5" fmla="*/ 54 h 162"/>
                <a:gd name="T6" fmla="*/ 125 w 176"/>
                <a:gd name="T7" fmla="*/ 54 h 162"/>
                <a:gd name="T8" fmla="*/ 130 w 176"/>
                <a:gd name="T9" fmla="*/ 63 h 162"/>
                <a:gd name="T10" fmla="*/ 130 w 176"/>
                <a:gd name="T11" fmla="*/ 68 h 162"/>
                <a:gd name="T12" fmla="*/ 148 w 176"/>
                <a:gd name="T13" fmla="*/ 68 h 162"/>
                <a:gd name="T14" fmla="*/ 150 w 176"/>
                <a:gd name="T15" fmla="*/ 134 h 162"/>
                <a:gd name="T16" fmla="*/ 127 w 176"/>
                <a:gd name="T17" fmla="*/ 134 h 162"/>
                <a:gd name="T18" fmla="*/ 130 w 176"/>
                <a:gd name="T19" fmla="*/ 68 h 162"/>
                <a:gd name="T20" fmla="*/ 79 w 176"/>
                <a:gd name="T21" fmla="*/ 63 h 162"/>
                <a:gd name="T22" fmla="*/ 97 w 176"/>
                <a:gd name="T23" fmla="*/ 63 h 162"/>
                <a:gd name="T24" fmla="*/ 101 w 176"/>
                <a:gd name="T25" fmla="*/ 54 h 162"/>
                <a:gd name="T26" fmla="*/ 75 w 176"/>
                <a:gd name="T27" fmla="*/ 54 h 162"/>
                <a:gd name="T28" fmla="*/ 79 w 176"/>
                <a:gd name="T29" fmla="*/ 63 h 162"/>
                <a:gd name="T30" fmla="*/ 79 w 176"/>
                <a:gd name="T31" fmla="*/ 63 h 162"/>
                <a:gd name="T32" fmla="*/ 79 w 176"/>
                <a:gd name="T33" fmla="*/ 68 h 162"/>
                <a:gd name="T34" fmla="*/ 97 w 176"/>
                <a:gd name="T35" fmla="*/ 68 h 162"/>
                <a:gd name="T36" fmla="*/ 99 w 176"/>
                <a:gd name="T37" fmla="*/ 134 h 162"/>
                <a:gd name="T38" fmla="*/ 76 w 176"/>
                <a:gd name="T39" fmla="*/ 134 h 162"/>
                <a:gd name="T40" fmla="*/ 79 w 176"/>
                <a:gd name="T41" fmla="*/ 68 h 162"/>
                <a:gd name="T42" fmla="*/ 79 w 176"/>
                <a:gd name="T43" fmla="*/ 68 h 162"/>
                <a:gd name="T44" fmla="*/ 28 w 176"/>
                <a:gd name="T45" fmla="*/ 63 h 162"/>
                <a:gd name="T46" fmla="*/ 46 w 176"/>
                <a:gd name="T47" fmla="*/ 63 h 162"/>
                <a:gd name="T48" fmla="*/ 50 w 176"/>
                <a:gd name="T49" fmla="*/ 54 h 162"/>
                <a:gd name="T50" fmla="*/ 24 w 176"/>
                <a:gd name="T51" fmla="*/ 54 h 162"/>
                <a:gd name="T52" fmla="*/ 28 w 176"/>
                <a:gd name="T53" fmla="*/ 63 h 162"/>
                <a:gd name="T54" fmla="*/ 28 w 176"/>
                <a:gd name="T55" fmla="*/ 68 h 162"/>
                <a:gd name="T56" fmla="*/ 46 w 176"/>
                <a:gd name="T57" fmla="*/ 68 h 162"/>
                <a:gd name="T58" fmla="*/ 49 w 176"/>
                <a:gd name="T59" fmla="*/ 134 h 162"/>
                <a:gd name="T60" fmla="*/ 26 w 176"/>
                <a:gd name="T61" fmla="*/ 134 h 162"/>
                <a:gd name="T62" fmla="*/ 28 w 176"/>
                <a:gd name="T63" fmla="*/ 68 h 162"/>
                <a:gd name="T64" fmla="*/ 9 w 176"/>
                <a:gd name="T65" fmla="*/ 148 h 162"/>
                <a:gd name="T66" fmla="*/ 166 w 176"/>
                <a:gd name="T67" fmla="*/ 148 h 162"/>
                <a:gd name="T68" fmla="*/ 166 w 176"/>
                <a:gd name="T69" fmla="*/ 153 h 162"/>
                <a:gd name="T70" fmla="*/ 9 w 176"/>
                <a:gd name="T71" fmla="*/ 153 h 162"/>
                <a:gd name="T72" fmla="*/ 9 w 176"/>
                <a:gd name="T73" fmla="*/ 148 h 162"/>
                <a:gd name="T74" fmla="*/ 9 w 176"/>
                <a:gd name="T75" fmla="*/ 148 h 162"/>
                <a:gd name="T76" fmla="*/ 0 w 176"/>
                <a:gd name="T77" fmla="*/ 156 h 162"/>
                <a:gd name="T78" fmla="*/ 176 w 176"/>
                <a:gd name="T79" fmla="*/ 156 h 162"/>
                <a:gd name="T80" fmla="*/ 176 w 176"/>
                <a:gd name="T81" fmla="*/ 162 h 162"/>
                <a:gd name="T82" fmla="*/ 0 w 176"/>
                <a:gd name="T83" fmla="*/ 162 h 162"/>
                <a:gd name="T84" fmla="*/ 0 w 176"/>
                <a:gd name="T85" fmla="*/ 156 h 162"/>
                <a:gd name="T86" fmla="*/ 0 w 176"/>
                <a:gd name="T87" fmla="*/ 156 h 162"/>
                <a:gd name="T88" fmla="*/ 149 w 176"/>
                <a:gd name="T89" fmla="*/ 37 h 162"/>
                <a:gd name="T90" fmla="*/ 88 w 176"/>
                <a:gd name="T91" fmla="*/ 14 h 162"/>
                <a:gd name="T92" fmla="*/ 27 w 176"/>
                <a:gd name="T93" fmla="*/ 37 h 162"/>
                <a:gd name="T94" fmla="*/ 149 w 176"/>
                <a:gd name="T95" fmla="*/ 37 h 162"/>
                <a:gd name="T96" fmla="*/ 11 w 176"/>
                <a:gd name="T97" fmla="*/ 50 h 162"/>
                <a:gd name="T98" fmla="*/ 165 w 176"/>
                <a:gd name="T99" fmla="*/ 50 h 162"/>
                <a:gd name="T100" fmla="*/ 165 w 176"/>
                <a:gd name="T101" fmla="*/ 29 h 162"/>
                <a:gd name="T102" fmla="*/ 88 w 176"/>
                <a:gd name="T103" fmla="*/ 0 h 162"/>
                <a:gd name="T104" fmla="*/ 11 w 176"/>
                <a:gd name="T105" fmla="*/ 29 h 162"/>
                <a:gd name="T106" fmla="*/ 11 w 176"/>
                <a:gd name="T107" fmla="*/ 50 h 162"/>
                <a:gd name="T108" fmla="*/ 21 w 176"/>
                <a:gd name="T109" fmla="*/ 139 h 162"/>
                <a:gd name="T110" fmla="*/ 155 w 176"/>
                <a:gd name="T111" fmla="*/ 139 h 162"/>
                <a:gd name="T112" fmla="*/ 155 w 176"/>
                <a:gd name="T113" fmla="*/ 144 h 162"/>
                <a:gd name="T114" fmla="*/ 21 w 176"/>
                <a:gd name="T115" fmla="*/ 144 h 162"/>
                <a:gd name="T116" fmla="*/ 21 w 176"/>
                <a:gd name="T117" fmla="*/ 139 h 162"/>
                <a:gd name="T118" fmla="*/ 21 w 176"/>
                <a:gd name="T119" fmla="*/ 13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62">
                  <a:moveTo>
                    <a:pt x="130" y="63"/>
                  </a:moveTo>
                  <a:cubicBezTo>
                    <a:pt x="148" y="63"/>
                    <a:pt x="148" y="63"/>
                    <a:pt x="148" y="63"/>
                  </a:cubicBezTo>
                  <a:cubicBezTo>
                    <a:pt x="152" y="54"/>
                    <a:pt x="152" y="54"/>
                    <a:pt x="152" y="54"/>
                  </a:cubicBezTo>
                  <a:cubicBezTo>
                    <a:pt x="125" y="54"/>
                    <a:pt x="125" y="54"/>
                    <a:pt x="125" y="54"/>
                  </a:cubicBezTo>
                  <a:cubicBezTo>
                    <a:pt x="130" y="63"/>
                    <a:pt x="130" y="63"/>
                    <a:pt x="130" y="63"/>
                  </a:cubicBezTo>
                  <a:close/>
                  <a:moveTo>
                    <a:pt x="130" y="68"/>
                  </a:moveTo>
                  <a:cubicBezTo>
                    <a:pt x="148" y="68"/>
                    <a:pt x="148" y="68"/>
                    <a:pt x="148" y="68"/>
                  </a:cubicBezTo>
                  <a:cubicBezTo>
                    <a:pt x="150" y="134"/>
                    <a:pt x="150" y="134"/>
                    <a:pt x="150" y="134"/>
                  </a:cubicBezTo>
                  <a:cubicBezTo>
                    <a:pt x="127" y="134"/>
                    <a:pt x="127" y="134"/>
                    <a:pt x="127" y="134"/>
                  </a:cubicBezTo>
                  <a:cubicBezTo>
                    <a:pt x="130" y="68"/>
                    <a:pt x="130" y="68"/>
                    <a:pt x="130" y="68"/>
                  </a:cubicBezTo>
                  <a:close/>
                  <a:moveTo>
                    <a:pt x="79" y="63"/>
                  </a:moveTo>
                  <a:cubicBezTo>
                    <a:pt x="85" y="63"/>
                    <a:pt x="91" y="63"/>
                    <a:pt x="97" y="63"/>
                  </a:cubicBezTo>
                  <a:cubicBezTo>
                    <a:pt x="98" y="60"/>
                    <a:pt x="100" y="57"/>
                    <a:pt x="101" y="54"/>
                  </a:cubicBezTo>
                  <a:cubicBezTo>
                    <a:pt x="92" y="54"/>
                    <a:pt x="83" y="54"/>
                    <a:pt x="75" y="54"/>
                  </a:cubicBezTo>
                  <a:cubicBezTo>
                    <a:pt x="76" y="57"/>
                    <a:pt x="78" y="60"/>
                    <a:pt x="79" y="63"/>
                  </a:cubicBezTo>
                  <a:cubicBezTo>
                    <a:pt x="79" y="63"/>
                    <a:pt x="79" y="63"/>
                    <a:pt x="79" y="63"/>
                  </a:cubicBezTo>
                  <a:close/>
                  <a:moveTo>
                    <a:pt x="79" y="68"/>
                  </a:moveTo>
                  <a:cubicBezTo>
                    <a:pt x="85" y="68"/>
                    <a:pt x="91" y="68"/>
                    <a:pt x="97" y="68"/>
                  </a:cubicBezTo>
                  <a:cubicBezTo>
                    <a:pt x="97" y="90"/>
                    <a:pt x="98" y="112"/>
                    <a:pt x="99" y="134"/>
                  </a:cubicBezTo>
                  <a:cubicBezTo>
                    <a:pt x="92" y="134"/>
                    <a:pt x="84" y="134"/>
                    <a:pt x="76" y="134"/>
                  </a:cubicBezTo>
                  <a:cubicBezTo>
                    <a:pt x="77" y="112"/>
                    <a:pt x="78" y="90"/>
                    <a:pt x="79" y="68"/>
                  </a:cubicBezTo>
                  <a:cubicBezTo>
                    <a:pt x="79" y="68"/>
                    <a:pt x="79" y="68"/>
                    <a:pt x="79" y="68"/>
                  </a:cubicBezTo>
                  <a:close/>
                  <a:moveTo>
                    <a:pt x="28" y="63"/>
                  </a:moveTo>
                  <a:cubicBezTo>
                    <a:pt x="46" y="63"/>
                    <a:pt x="46" y="63"/>
                    <a:pt x="46" y="63"/>
                  </a:cubicBezTo>
                  <a:cubicBezTo>
                    <a:pt x="50" y="54"/>
                    <a:pt x="50" y="54"/>
                    <a:pt x="50" y="54"/>
                  </a:cubicBezTo>
                  <a:cubicBezTo>
                    <a:pt x="24" y="54"/>
                    <a:pt x="24" y="54"/>
                    <a:pt x="24" y="54"/>
                  </a:cubicBezTo>
                  <a:cubicBezTo>
                    <a:pt x="28" y="63"/>
                    <a:pt x="28" y="63"/>
                    <a:pt x="28" y="63"/>
                  </a:cubicBezTo>
                  <a:close/>
                  <a:moveTo>
                    <a:pt x="28" y="68"/>
                  </a:moveTo>
                  <a:cubicBezTo>
                    <a:pt x="46" y="68"/>
                    <a:pt x="46" y="68"/>
                    <a:pt x="46" y="68"/>
                  </a:cubicBezTo>
                  <a:cubicBezTo>
                    <a:pt x="49" y="134"/>
                    <a:pt x="49" y="134"/>
                    <a:pt x="49" y="134"/>
                  </a:cubicBezTo>
                  <a:cubicBezTo>
                    <a:pt x="26" y="134"/>
                    <a:pt x="26" y="134"/>
                    <a:pt x="26" y="134"/>
                  </a:cubicBezTo>
                  <a:cubicBezTo>
                    <a:pt x="28" y="68"/>
                    <a:pt x="28" y="68"/>
                    <a:pt x="28" y="68"/>
                  </a:cubicBezTo>
                  <a:close/>
                  <a:moveTo>
                    <a:pt x="9" y="148"/>
                  </a:moveTo>
                  <a:cubicBezTo>
                    <a:pt x="62" y="148"/>
                    <a:pt x="114" y="148"/>
                    <a:pt x="166" y="148"/>
                  </a:cubicBezTo>
                  <a:cubicBezTo>
                    <a:pt x="166" y="150"/>
                    <a:pt x="166" y="151"/>
                    <a:pt x="166" y="153"/>
                  </a:cubicBezTo>
                  <a:cubicBezTo>
                    <a:pt x="114" y="153"/>
                    <a:pt x="62" y="153"/>
                    <a:pt x="9" y="153"/>
                  </a:cubicBezTo>
                  <a:cubicBezTo>
                    <a:pt x="9" y="151"/>
                    <a:pt x="9" y="150"/>
                    <a:pt x="9" y="148"/>
                  </a:cubicBezTo>
                  <a:cubicBezTo>
                    <a:pt x="9" y="148"/>
                    <a:pt x="9" y="148"/>
                    <a:pt x="9" y="148"/>
                  </a:cubicBezTo>
                  <a:close/>
                  <a:moveTo>
                    <a:pt x="0" y="156"/>
                  </a:moveTo>
                  <a:cubicBezTo>
                    <a:pt x="59" y="156"/>
                    <a:pt x="117" y="156"/>
                    <a:pt x="176" y="156"/>
                  </a:cubicBezTo>
                  <a:cubicBezTo>
                    <a:pt x="176" y="158"/>
                    <a:pt x="176" y="160"/>
                    <a:pt x="176" y="162"/>
                  </a:cubicBezTo>
                  <a:cubicBezTo>
                    <a:pt x="117" y="162"/>
                    <a:pt x="59" y="162"/>
                    <a:pt x="0" y="162"/>
                  </a:cubicBezTo>
                  <a:cubicBezTo>
                    <a:pt x="0" y="160"/>
                    <a:pt x="0" y="158"/>
                    <a:pt x="0" y="156"/>
                  </a:cubicBezTo>
                  <a:cubicBezTo>
                    <a:pt x="0" y="156"/>
                    <a:pt x="0" y="156"/>
                    <a:pt x="0" y="156"/>
                  </a:cubicBezTo>
                  <a:close/>
                  <a:moveTo>
                    <a:pt x="149" y="37"/>
                  </a:moveTo>
                  <a:cubicBezTo>
                    <a:pt x="88" y="14"/>
                    <a:pt x="88" y="14"/>
                    <a:pt x="88" y="14"/>
                  </a:cubicBezTo>
                  <a:cubicBezTo>
                    <a:pt x="27" y="37"/>
                    <a:pt x="27" y="37"/>
                    <a:pt x="27" y="37"/>
                  </a:cubicBezTo>
                  <a:cubicBezTo>
                    <a:pt x="149" y="37"/>
                    <a:pt x="149" y="37"/>
                    <a:pt x="149" y="37"/>
                  </a:cubicBezTo>
                  <a:close/>
                  <a:moveTo>
                    <a:pt x="11" y="50"/>
                  </a:moveTo>
                  <a:cubicBezTo>
                    <a:pt x="165" y="50"/>
                    <a:pt x="165" y="50"/>
                    <a:pt x="165" y="50"/>
                  </a:cubicBezTo>
                  <a:cubicBezTo>
                    <a:pt x="165" y="29"/>
                    <a:pt x="165" y="29"/>
                    <a:pt x="165" y="29"/>
                  </a:cubicBezTo>
                  <a:cubicBezTo>
                    <a:pt x="88" y="0"/>
                    <a:pt x="88" y="0"/>
                    <a:pt x="88" y="0"/>
                  </a:cubicBezTo>
                  <a:cubicBezTo>
                    <a:pt x="11" y="29"/>
                    <a:pt x="11" y="29"/>
                    <a:pt x="11" y="29"/>
                  </a:cubicBezTo>
                  <a:cubicBezTo>
                    <a:pt x="11" y="50"/>
                    <a:pt x="11" y="50"/>
                    <a:pt x="11" y="50"/>
                  </a:cubicBezTo>
                  <a:close/>
                  <a:moveTo>
                    <a:pt x="21" y="139"/>
                  </a:moveTo>
                  <a:cubicBezTo>
                    <a:pt x="66" y="139"/>
                    <a:pt x="110" y="139"/>
                    <a:pt x="155" y="139"/>
                  </a:cubicBezTo>
                  <a:cubicBezTo>
                    <a:pt x="155" y="141"/>
                    <a:pt x="155" y="142"/>
                    <a:pt x="155" y="144"/>
                  </a:cubicBezTo>
                  <a:cubicBezTo>
                    <a:pt x="110" y="144"/>
                    <a:pt x="66" y="144"/>
                    <a:pt x="21" y="144"/>
                  </a:cubicBezTo>
                  <a:cubicBezTo>
                    <a:pt x="21" y="142"/>
                    <a:pt x="21" y="141"/>
                    <a:pt x="21" y="139"/>
                  </a:cubicBezTo>
                  <a:cubicBezTo>
                    <a:pt x="21" y="139"/>
                    <a:pt x="21" y="139"/>
                    <a:pt x="21" y="139"/>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形状 46"/>
            <p:cNvSpPr>
              <a:spLocks/>
            </p:cNvSpPr>
            <p:nvPr/>
          </p:nvSpPr>
          <p:spPr bwMode="auto">
            <a:xfrm>
              <a:off x="3866928" y="3115611"/>
              <a:ext cx="622581" cy="621559"/>
            </a:xfrm>
            <a:custGeom>
              <a:avLst/>
              <a:gdLst>
                <a:gd name="T0" fmla="*/ 52 w 293"/>
                <a:gd name="T1" fmla="*/ 241 h 293"/>
                <a:gd name="T2" fmla="*/ 241 w 293"/>
                <a:gd name="T3" fmla="*/ 241 h 293"/>
                <a:gd name="T4" fmla="*/ 241 w 293"/>
                <a:gd name="T5" fmla="*/ 52 h 293"/>
                <a:gd name="T6" fmla="*/ 52 w 293"/>
                <a:gd name="T7" fmla="*/ 52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104" y="293"/>
                    <a:pt x="189" y="293"/>
                    <a:pt x="241" y="241"/>
                  </a:cubicBezTo>
                  <a:cubicBezTo>
                    <a:pt x="293" y="189"/>
                    <a:pt x="293" y="104"/>
                    <a:pt x="241" y="52"/>
                  </a:cubicBezTo>
                  <a:cubicBezTo>
                    <a:pt x="189" y="0"/>
                    <a:pt x="104" y="0"/>
                    <a:pt x="52" y="52"/>
                  </a:cubicBezTo>
                  <a:cubicBezTo>
                    <a:pt x="0" y="104"/>
                    <a:pt x="0" y="189"/>
                    <a:pt x="52"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48" name="任意多边形: 形状 47"/>
            <p:cNvSpPr>
              <a:spLocks/>
            </p:cNvSpPr>
            <p:nvPr/>
          </p:nvSpPr>
          <p:spPr bwMode="auto">
            <a:xfrm>
              <a:off x="3913954" y="3164682"/>
              <a:ext cx="528530" cy="525463"/>
            </a:xfrm>
            <a:custGeom>
              <a:avLst/>
              <a:gdLst>
                <a:gd name="T0" fmla="*/ 44 w 249"/>
                <a:gd name="T1" fmla="*/ 44 h 248"/>
                <a:gd name="T2" fmla="*/ 205 w 249"/>
                <a:gd name="T3" fmla="*/ 44 h 248"/>
                <a:gd name="T4" fmla="*/ 205 w 249"/>
                <a:gd name="T5" fmla="*/ 204 h 248"/>
                <a:gd name="T6" fmla="*/ 44 w 249"/>
                <a:gd name="T7" fmla="*/ 204 h 248"/>
                <a:gd name="T8" fmla="*/ 44 w 249"/>
                <a:gd name="T9" fmla="*/ 44 h 248"/>
                <a:gd name="T10" fmla="*/ 55 w 249"/>
                <a:gd name="T11" fmla="*/ 54 h 248"/>
                <a:gd name="T12" fmla="*/ 194 w 249"/>
                <a:gd name="T13" fmla="*/ 54 h 248"/>
                <a:gd name="T14" fmla="*/ 194 w 249"/>
                <a:gd name="T15" fmla="*/ 194 h 248"/>
                <a:gd name="T16" fmla="*/ 55 w 249"/>
                <a:gd name="T17" fmla="*/ 194 h 248"/>
                <a:gd name="T18" fmla="*/ 55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44" y="44"/>
                  </a:moveTo>
                  <a:cubicBezTo>
                    <a:pt x="88" y="0"/>
                    <a:pt x="160" y="0"/>
                    <a:pt x="205" y="44"/>
                  </a:cubicBezTo>
                  <a:cubicBezTo>
                    <a:pt x="249" y="88"/>
                    <a:pt x="249" y="160"/>
                    <a:pt x="205" y="204"/>
                  </a:cubicBezTo>
                  <a:cubicBezTo>
                    <a:pt x="160" y="248"/>
                    <a:pt x="88" y="248"/>
                    <a:pt x="44" y="204"/>
                  </a:cubicBezTo>
                  <a:cubicBezTo>
                    <a:pt x="0" y="160"/>
                    <a:pt x="0" y="88"/>
                    <a:pt x="44" y="44"/>
                  </a:cubicBezTo>
                  <a:close/>
                  <a:moveTo>
                    <a:pt x="55" y="54"/>
                  </a:moveTo>
                  <a:cubicBezTo>
                    <a:pt x="93" y="15"/>
                    <a:pt x="156" y="15"/>
                    <a:pt x="194" y="54"/>
                  </a:cubicBezTo>
                  <a:cubicBezTo>
                    <a:pt x="233" y="92"/>
                    <a:pt x="233" y="155"/>
                    <a:pt x="194" y="194"/>
                  </a:cubicBezTo>
                  <a:cubicBezTo>
                    <a:pt x="156" y="232"/>
                    <a:pt x="93" y="232"/>
                    <a:pt x="55" y="194"/>
                  </a:cubicBezTo>
                  <a:cubicBezTo>
                    <a:pt x="16" y="155"/>
                    <a:pt x="16" y="92"/>
                    <a:pt x="55"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任意多边形: 形状 48"/>
            <p:cNvSpPr>
              <a:spLocks/>
            </p:cNvSpPr>
            <p:nvPr/>
          </p:nvSpPr>
          <p:spPr bwMode="auto">
            <a:xfrm>
              <a:off x="4452706" y="3411057"/>
              <a:ext cx="346560" cy="31692"/>
            </a:xfrm>
            <a:custGeom>
              <a:avLst/>
              <a:gdLst>
                <a:gd name="T0" fmla="*/ 0 w 339"/>
                <a:gd name="T1" fmla="*/ 31 h 31"/>
                <a:gd name="T2" fmla="*/ 0 w 339"/>
                <a:gd name="T3" fmla="*/ 0 h 31"/>
                <a:gd name="T4" fmla="*/ 339 w 339"/>
                <a:gd name="T5" fmla="*/ 0 h 31"/>
                <a:gd name="T6" fmla="*/ 339 w 339"/>
                <a:gd name="T7" fmla="*/ 31 h 31"/>
                <a:gd name="T8" fmla="*/ 0 w 339"/>
                <a:gd name="T9" fmla="*/ 31 h 31"/>
                <a:gd name="T10" fmla="*/ 0 w 339"/>
                <a:gd name="T11" fmla="*/ 31 h 31"/>
              </a:gdLst>
              <a:ahLst/>
              <a:cxnLst>
                <a:cxn ang="0">
                  <a:pos x="T0" y="T1"/>
                </a:cxn>
                <a:cxn ang="0">
                  <a:pos x="T2" y="T3"/>
                </a:cxn>
                <a:cxn ang="0">
                  <a:pos x="T4" y="T5"/>
                </a:cxn>
                <a:cxn ang="0">
                  <a:pos x="T6" y="T7"/>
                </a:cxn>
                <a:cxn ang="0">
                  <a:pos x="T8" y="T9"/>
                </a:cxn>
                <a:cxn ang="0">
                  <a:pos x="T10" y="T11"/>
                </a:cxn>
              </a:cxnLst>
              <a:rect l="0" t="0" r="r" b="b"/>
              <a:pathLst>
                <a:path w="339" h="31">
                  <a:moveTo>
                    <a:pt x="0" y="31"/>
                  </a:moveTo>
                  <a:lnTo>
                    <a:pt x="0" y="0"/>
                  </a:lnTo>
                  <a:lnTo>
                    <a:pt x="339" y="0"/>
                  </a:lnTo>
                  <a:lnTo>
                    <a:pt x="339" y="31"/>
                  </a:lnTo>
                  <a:lnTo>
                    <a:pt x="0" y="31"/>
                  </a:lnTo>
                  <a:lnTo>
                    <a:pt x="0"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任意多边形: 形状 49"/>
            <p:cNvSpPr>
              <a:spLocks/>
            </p:cNvSpPr>
            <p:nvPr/>
          </p:nvSpPr>
          <p:spPr bwMode="auto">
            <a:xfrm>
              <a:off x="7705667" y="3115611"/>
              <a:ext cx="622581" cy="621559"/>
            </a:xfrm>
            <a:custGeom>
              <a:avLst/>
              <a:gdLst>
                <a:gd name="T0" fmla="*/ 241 w 293"/>
                <a:gd name="T1" fmla="*/ 241 h 293"/>
                <a:gd name="T2" fmla="*/ 52 w 293"/>
                <a:gd name="T3" fmla="*/ 241 h 293"/>
                <a:gd name="T4" fmla="*/ 52 w 293"/>
                <a:gd name="T5" fmla="*/ 52 h 293"/>
                <a:gd name="T6" fmla="*/ 241 w 293"/>
                <a:gd name="T7" fmla="*/ 52 h 293"/>
                <a:gd name="T8" fmla="*/ 241 w 293"/>
                <a:gd name="T9" fmla="*/ 241 h 293"/>
              </a:gdLst>
              <a:ahLst/>
              <a:cxnLst>
                <a:cxn ang="0">
                  <a:pos x="T0" y="T1"/>
                </a:cxn>
                <a:cxn ang="0">
                  <a:pos x="T2" y="T3"/>
                </a:cxn>
                <a:cxn ang="0">
                  <a:pos x="T4" y="T5"/>
                </a:cxn>
                <a:cxn ang="0">
                  <a:pos x="T6" y="T7"/>
                </a:cxn>
                <a:cxn ang="0">
                  <a:pos x="T8" y="T9"/>
                </a:cxn>
              </a:cxnLst>
              <a:rect l="0" t="0" r="r" b="b"/>
              <a:pathLst>
                <a:path w="293" h="293">
                  <a:moveTo>
                    <a:pt x="241" y="241"/>
                  </a:moveTo>
                  <a:cubicBezTo>
                    <a:pt x="189" y="293"/>
                    <a:pt x="104" y="293"/>
                    <a:pt x="52" y="241"/>
                  </a:cubicBezTo>
                  <a:cubicBezTo>
                    <a:pt x="0" y="189"/>
                    <a:pt x="0" y="104"/>
                    <a:pt x="52" y="52"/>
                  </a:cubicBezTo>
                  <a:cubicBezTo>
                    <a:pt x="104" y="0"/>
                    <a:pt x="189" y="0"/>
                    <a:pt x="241" y="52"/>
                  </a:cubicBezTo>
                  <a:cubicBezTo>
                    <a:pt x="293" y="104"/>
                    <a:pt x="293" y="189"/>
                    <a:pt x="241"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1" name="任意多边形: 形状 50"/>
            <p:cNvSpPr>
              <a:spLocks/>
            </p:cNvSpPr>
            <p:nvPr/>
          </p:nvSpPr>
          <p:spPr bwMode="auto">
            <a:xfrm>
              <a:off x="7752692" y="3164682"/>
              <a:ext cx="528530" cy="525463"/>
            </a:xfrm>
            <a:custGeom>
              <a:avLst/>
              <a:gdLst>
                <a:gd name="T0" fmla="*/ 204 w 249"/>
                <a:gd name="T1" fmla="*/ 44 h 248"/>
                <a:gd name="T2" fmla="*/ 44 w 249"/>
                <a:gd name="T3" fmla="*/ 44 h 248"/>
                <a:gd name="T4" fmla="*/ 44 w 249"/>
                <a:gd name="T5" fmla="*/ 204 h 248"/>
                <a:gd name="T6" fmla="*/ 204 w 249"/>
                <a:gd name="T7" fmla="*/ 204 h 248"/>
                <a:gd name="T8" fmla="*/ 204 w 249"/>
                <a:gd name="T9" fmla="*/ 44 h 248"/>
                <a:gd name="T10" fmla="*/ 194 w 249"/>
                <a:gd name="T11" fmla="*/ 54 h 248"/>
                <a:gd name="T12" fmla="*/ 54 w 249"/>
                <a:gd name="T13" fmla="*/ 54 h 248"/>
                <a:gd name="T14" fmla="*/ 54 w 249"/>
                <a:gd name="T15" fmla="*/ 194 h 248"/>
                <a:gd name="T16" fmla="*/ 194 w 249"/>
                <a:gd name="T17" fmla="*/ 194 h 248"/>
                <a:gd name="T18" fmla="*/ 194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204" y="44"/>
                  </a:moveTo>
                  <a:cubicBezTo>
                    <a:pt x="160" y="0"/>
                    <a:pt x="88" y="0"/>
                    <a:pt x="44" y="44"/>
                  </a:cubicBezTo>
                  <a:cubicBezTo>
                    <a:pt x="0" y="88"/>
                    <a:pt x="0" y="160"/>
                    <a:pt x="44" y="204"/>
                  </a:cubicBezTo>
                  <a:cubicBezTo>
                    <a:pt x="88" y="248"/>
                    <a:pt x="160" y="248"/>
                    <a:pt x="204" y="204"/>
                  </a:cubicBezTo>
                  <a:cubicBezTo>
                    <a:pt x="249" y="160"/>
                    <a:pt x="249" y="88"/>
                    <a:pt x="204" y="44"/>
                  </a:cubicBezTo>
                  <a:close/>
                  <a:moveTo>
                    <a:pt x="194" y="54"/>
                  </a:moveTo>
                  <a:cubicBezTo>
                    <a:pt x="156" y="15"/>
                    <a:pt x="93" y="15"/>
                    <a:pt x="54" y="54"/>
                  </a:cubicBezTo>
                  <a:cubicBezTo>
                    <a:pt x="16" y="92"/>
                    <a:pt x="16" y="155"/>
                    <a:pt x="54" y="194"/>
                  </a:cubicBezTo>
                  <a:cubicBezTo>
                    <a:pt x="93" y="232"/>
                    <a:pt x="156" y="232"/>
                    <a:pt x="194" y="194"/>
                  </a:cubicBezTo>
                  <a:cubicBezTo>
                    <a:pt x="233" y="155"/>
                    <a:pt x="233" y="92"/>
                    <a:pt x="194"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任意多边形: 形状 51"/>
            <p:cNvSpPr>
              <a:spLocks/>
            </p:cNvSpPr>
            <p:nvPr/>
          </p:nvSpPr>
          <p:spPr bwMode="auto">
            <a:xfrm>
              <a:off x="7395910" y="3411057"/>
              <a:ext cx="345538" cy="31692"/>
            </a:xfrm>
            <a:custGeom>
              <a:avLst/>
              <a:gdLst>
                <a:gd name="T0" fmla="*/ 338 w 338"/>
                <a:gd name="T1" fmla="*/ 31 h 31"/>
                <a:gd name="T2" fmla="*/ 338 w 338"/>
                <a:gd name="T3" fmla="*/ 0 h 31"/>
                <a:gd name="T4" fmla="*/ 0 w 338"/>
                <a:gd name="T5" fmla="*/ 0 h 31"/>
                <a:gd name="T6" fmla="*/ 0 w 338"/>
                <a:gd name="T7" fmla="*/ 31 h 31"/>
                <a:gd name="T8" fmla="*/ 338 w 338"/>
                <a:gd name="T9" fmla="*/ 31 h 31"/>
                <a:gd name="T10" fmla="*/ 338 w 338"/>
                <a:gd name="T11" fmla="*/ 31 h 31"/>
              </a:gdLst>
              <a:ahLst/>
              <a:cxnLst>
                <a:cxn ang="0">
                  <a:pos x="T0" y="T1"/>
                </a:cxn>
                <a:cxn ang="0">
                  <a:pos x="T2" y="T3"/>
                </a:cxn>
                <a:cxn ang="0">
                  <a:pos x="T4" y="T5"/>
                </a:cxn>
                <a:cxn ang="0">
                  <a:pos x="T6" y="T7"/>
                </a:cxn>
                <a:cxn ang="0">
                  <a:pos x="T8" y="T9"/>
                </a:cxn>
                <a:cxn ang="0">
                  <a:pos x="T10" y="T11"/>
                </a:cxn>
              </a:cxnLst>
              <a:rect l="0" t="0" r="r" b="b"/>
              <a:pathLst>
                <a:path w="338" h="31">
                  <a:moveTo>
                    <a:pt x="338" y="31"/>
                  </a:moveTo>
                  <a:lnTo>
                    <a:pt x="338" y="0"/>
                  </a:lnTo>
                  <a:lnTo>
                    <a:pt x="0" y="0"/>
                  </a:lnTo>
                  <a:lnTo>
                    <a:pt x="0" y="31"/>
                  </a:lnTo>
                  <a:lnTo>
                    <a:pt x="338" y="31"/>
                  </a:lnTo>
                  <a:lnTo>
                    <a:pt x="338"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任意多边形: 形状 52"/>
            <p:cNvSpPr>
              <a:spLocks/>
            </p:cNvSpPr>
            <p:nvPr/>
          </p:nvSpPr>
          <p:spPr bwMode="auto">
            <a:xfrm>
              <a:off x="7892748" y="3361986"/>
              <a:ext cx="246375" cy="130854"/>
            </a:xfrm>
            <a:custGeom>
              <a:avLst/>
              <a:gdLst>
                <a:gd name="T0" fmla="*/ 18 w 116"/>
                <a:gd name="T1" fmla="*/ 0 h 62"/>
                <a:gd name="T2" fmla="*/ 94 w 116"/>
                <a:gd name="T3" fmla="*/ 0 h 62"/>
                <a:gd name="T4" fmla="*/ 116 w 116"/>
                <a:gd name="T5" fmla="*/ 0 h 62"/>
                <a:gd name="T6" fmla="*/ 116 w 116"/>
                <a:gd name="T7" fmla="*/ 21 h 62"/>
                <a:gd name="T8" fmla="*/ 116 w 116"/>
                <a:gd name="T9" fmla="*/ 45 h 62"/>
                <a:gd name="T10" fmla="*/ 98 w 116"/>
                <a:gd name="T11" fmla="*/ 62 h 62"/>
                <a:gd name="T12" fmla="*/ 22 w 116"/>
                <a:gd name="T13" fmla="*/ 62 h 62"/>
                <a:gd name="T14" fmla="*/ 0 w 116"/>
                <a:gd name="T15" fmla="*/ 62 h 62"/>
                <a:gd name="T16" fmla="*/ 0 w 116"/>
                <a:gd name="T17" fmla="*/ 40 h 62"/>
                <a:gd name="T18" fmla="*/ 0 w 116"/>
                <a:gd name="T19" fmla="*/ 17 h 62"/>
                <a:gd name="T20" fmla="*/ 71 w 116"/>
                <a:gd name="T21" fmla="*/ 6 h 62"/>
                <a:gd name="T22" fmla="*/ 74 w 116"/>
                <a:gd name="T23" fmla="*/ 9 h 62"/>
                <a:gd name="T24" fmla="*/ 79 w 116"/>
                <a:gd name="T25" fmla="*/ 17 h 62"/>
                <a:gd name="T26" fmla="*/ 82 w 116"/>
                <a:gd name="T27" fmla="*/ 35 h 62"/>
                <a:gd name="T28" fmla="*/ 78 w 116"/>
                <a:gd name="T29" fmla="*/ 48 h 62"/>
                <a:gd name="T30" fmla="*/ 71 w 116"/>
                <a:gd name="T31" fmla="*/ 56 h 62"/>
                <a:gd name="T32" fmla="*/ 110 w 116"/>
                <a:gd name="T33" fmla="*/ 41 h 62"/>
                <a:gd name="T34" fmla="*/ 95 w 116"/>
                <a:gd name="T35" fmla="*/ 6 h 62"/>
                <a:gd name="T36" fmla="*/ 46 w 116"/>
                <a:gd name="T37" fmla="*/ 56 h 62"/>
                <a:gd name="T38" fmla="*/ 41 w 116"/>
                <a:gd name="T39" fmla="*/ 51 h 62"/>
                <a:gd name="T40" fmla="*/ 35 w 116"/>
                <a:gd name="T41" fmla="*/ 39 h 62"/>
                <a:gd name="T42" fmla="*/ 35 w 116"/>
                <a:gd name="T43" fmla="*/ 25 h 62"/>
                <a:gd name="T44" fmla="*/ 40 w 116"/>
                <a:gd name="T45" fmla="*/ 13 h 62"/>
                <a:gd name="T46" fmla="*/ 46 w 116"/>
                <a:gd name="T47" fmla="*/ 6 h 62"/>
                <a:gd name="T48" fmla="*/ 22 w 116"/>
                <a:gd name="T49" fmla="*/ 6 h 62"/>
                <a:gd name="T50" fmla="*/ 6 w 116"/>
                <a:gd name="T51" fmla="*/ 41 h 62"/>
                <a:gd name="T52" fmla="*/ 46 w 116"/>
                <a:gd name="T53" fmla="*/ 56 h 62"/>
                <a:gd name="T54" fmla="*/ 78 w 116"/>
                <a:gd name="T55" fmla="*/ 31 h 62"/>
                <a:gd name="T56" fmla="*/ 58 w 116"/>
                <a:gd name="T57" fmla="*/ 56 h 62"/>
                <a:gd name="T58" fmla="*/ 58 w 116"/>
                <a:gd name="T59" fmla="*/ 6 h 62"/>
                <a:gd name="T60" fmla="*/ 99 w 116"/>
                <a:gd name="T61" fmla="*/ 56 h 62"/>
                <a:gd name="T62" fmla="*/ 110 w 116"/>
                <a:gd name="T63" fmla="*/ 45 h 62"/>
                <a:gd name="T64" fmla="*/ 18 w 116"/>
                <a:gd name="T65" fmla="*/ 56 h 62"/>
                <a:gd name="T66" fmla="*/ 6 w 116"/>
                <a:gd name="T67" fmla="*/ 45 h 62"/>
                <a:gd name="T68" fmla="*/ 99 w 116"/>
                <a:gd name="T69" fmla="*/ 6 h 62"/>
                <a:gd name="T70" fmla="*/ 110 w 116"/>
                <a:gd name="T71" fmla="*/ 17 h 62"/>
                <a:gd name="T72" fmla="*/ 18 w 116"/>
                <a:gd name="T73" fmla="*/ 6 h 62"/>
                <a:gd name="T74" fmla="*/ 6 w 116"/>
                <a:gd name="T75" fmla="*/ 17 h 62"/>
                <a:gd name="T76" fmla="*/ 57 w 116"/>
                <a:gd name="T77" fmla="*/ 44 h 62"/>
                <a:gd name="T78" fmla="*/ 59 w 116"/>
                <a:gd name="T79" fmla="*/ 47 h 62"/>
                <a:gd name="T80" fmla="*/ 64 w 116"/>
                <a:gd name="T81" fmla="*/ 42 h 62"/>
                <a:gd name="T82" fmla="*/ 64 w 116"/>
                <a:gd name="T83" fmla="*/ 31 h 62"/>
                <a:gd name="T84" fmla="*/ 59 w 116"/>
                <a:gd name="T85" fmla="*/ 22 h 62"/>
                <a:gd name="T86" fmla="*/ 65 w 116"/>
                <a:gd name="T87" fmla="*/ 19 h 62"/>
                <a:gd name="T88" fmla="*/ 59 w 116"/>
                <a:gd name="T89" fmla="*/ 15 h 62"/>
                <a:gd name="T90" fmla="*/ 57 w 116"/>
                <a:gd name="T91" fmla="*/ 18 h 62"/>
                <a:gd name="T92" fmla="*/ 52 w 116"/>
                <a:gd name="T93" fmla="*/ 31 h 62"/>
                <a:gd name="T94" fmla="*/ 57 w 116"/>
                <a:gd name="T95" fmla="*/ 40 h 62"/>
                <a:gd name="T96" fmla="*/ 50 w 116"/>
                <a:gd name="T97" fmla="*/ 38 h 62"/>
                <a:gd name="T98" fmla="*/ 57 w 116"/>
                <a:gd name="T99" fmla="*/ 28 h 62"/>
                <a:gd name="T100" fmla="*/ 57 w 116"/>
                <a:gd name="T101" fmla="*/ 22 h 62"/>
                <a:gd name="T102" fmla="*/ 59 w 116"/>
                <a:gd name="T103" fmla="*/ 40 h 62"/>
                <a:gd name="T104" fmla="*/ 62 w 116"/>
                <a:gd name="T105" fmla="*/ 37 h 62"/>
                <a:gd name="T106" fmla="*/ 59 w 116"/>
                <a:gd name="T107"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62">
                  <a:moveTo>
                    <a:pt x="0" y="0"/>
                  </a:moveTo>
                  <a:cubicBezTo>
                    <a:pt x="18" y="0"/>
                    <a:pt x="18" y="0"/>
                    <a:pt x="18" y="0"/>
                  </a:cubicBezTo>
                  <a:cubicBezTo>
                    <a:pt x="22" y="0"/>
                    <a:pt x="22" y="0"/>
                    <a:pt x="22" y="0"/>
                  </a:cubicBezTo>
                  <a:cubicBezTo>
                    <a:pt x="94" y="0"/>
                    <a:pt x="94" y="0"/>
                    <a:pt x="94" y="0"/>
                  </a:cubicBezTo>
                  <a:cubicBezTo>
                    <a:pt x="98" y="0"/>
                    <a:pt x="98" y="0"/>
                    <a:pt x="98" y="0"/>
                  </a:cubicBezTo>
                  <a:cubicBezTo>
                    <a:pt x="116" y="0"/>
                    <a:pt x="116" y="0"/>
                    <a:pt x="116" y="0"/>
                  </a:cubicBezTo>
                  <a:cubicBezTo>
                    <a:pt x="116" y="17"/>
                    <a:pt x="116" y="17"/>
                    <a:pt x="116" y="17"/>
                  </a:cubicBezTo>
                  <a:cubicBezTo>
                    <a:pt x="116" y="21"/>
                    <a:pt x="116" y="21"/>
                    <a:pt x="116" y="21"/>
                  </a:cubicBezTo>
                  <a:cubicBezTo>
                    <a:pt x="116" y="40"/>
                    <a:pt x="116" y="40"/>
                    <a:pt x="116" y="40"/>
                  </a:cubicBezTo>
                  <a:cubicBezTo>
                    <a:pt x="116" y="45"/>
                    <a:pt x="116" y="45"/>
                    <a:pt x="116" y="45"/>
                  </a:cubicBezTo>
                  <a:cubicBezTo>
                    <a:pt x="116" y="62"/>
                    <a:pt x="116" y="62"/>
                    <a:pt x="116" y="62"/>
                  </a:cubicBezTo>
                  <a:cubicBezTo>
                    <a:pt x="98" y="62"/>
                    <a:pt x="98" y="62"/>
                    <a:pt x="98" y="62"/>
                  </a:cubicBezTo>
                  <a:cubicBezTo>
                    <a:pt x="94" y="62"/>
                    <a:pt x="94" y="62"/>
                    <a:pt x="94" y="62"/>
                  </a:cubicBezTo>
                  <a:cubicBezTo>
                    <a:pt x="22" y="62"/>
                    <a:pt x="22" y="62"/>
                    <a:pt x="22" y="62"/>
                  </a:cubicBezTo>
                  <a:cubicBezTo>
                    <a:pt x="18" y="62"/>
                    <a:pt x="18" y="62"/>
                    <a:pt x="18" y="62"/>
                  </a:cubicBezTo>
                  <a:cubicBezTo>
                    <a:pt x="0" y="62"/>
                    <a:pt x="0" y="62"/>
                    <a:pt x="0" y="62"/>
                  </a:cubicBezTo>
                  <a:cubicBezTo>
                    <a:pt x="0" y="45"/>
                    <a:pt x="0" y="45"/>
                    <a:pt x="0" y="45"/>
                  </a:cubicBezTo>
                  <a:cubicBezTo>
                    <a:pt x="0" y="40"/>
                    <a:pt x="0" y="40"/>
                    <a:pt x="0" y="40"/>
                  </a:cubicBezTo>
                  <a:cubicBezTo>
                    <a:pt x="0" y="21"/>
                    <a:pt x="0" y="21"/>
                    <a:pt x="0" y="21"/>
                  </a:cubicBezTo>
                  <a:cubicBezTo>
                    <a:pt x="0" y="17"/>
                    <a:pt x="0" y="17"/>
                    <a:pt x="0" y="17"/>
                  </a:cubicBezTo>
                  <a:cubicBezTo>
                    <a:pt x="0" y="0"/>
                    <a:pt x="0" y="0"/>
                    <a:pt x="0" y="0"/>
                  </a:cubicBezTo>
                  <a:close/>
                  <a:moveTo>
                    <a:pt x="71" y="6"/>
                  </a:moveTo>
                  <a:cubicBezTo>
                    <a:pt x="71" y="6"/>
                    <a:pt x="71" y="6"/>
                    <a:pt x="71" y="6"/>
                  </a:cubicBezTo>
                  <a:cubicBezTo>
                    <a:pt x="72" y="7"/>
                    <a:pt x="73" y="8"/>
                    <a:pt x="74" y="9"/>
                  </a:cubicBezTo>
                  <a:cubicBezTo>
                    <a:pt x="76" y="11"/>
                    <a:pt x="77" y="13"/>
                    <a:pt x="78" y="15"/>
                  </a:cubicBezTo>
                  <a:cubicBezTo>
                    <a:pt x="79" y="17"/>
                    <a:pt x="79" y="17"/>
                    <a:pt x="79" y="17"/>
                  </a:cubicBezTo>
                  <a:cubicBezTo>
                    <a:pt x="81" y="21"/>
                    <a:pt x="82" y="24"/>
                    <a:pt x="82" y="28"/>
                  </a:cubicBezTo>
                  <a:cubicBezTo>
                    <a:pt x="82" y="30"/>
                    <a:pt x="82" y="33"/>
                    <a:pt x="82" y="35"/>
                  </a:cubicBezTo>
                  <a:cubicBezTo>
                    <a:pt x="82" y="37"/>
                    <a:pt x="81" y="39"/>
                    <a:pt x="81" y="41"/>
                  </a:cubicBezTo>
                  <a:cubicBezTo>
                    <a:pt x="80" y="43"/>
                    <a:pt x="79" y="46"/>
                    <a:pt x="78" y="48"/>
                  </a:cubicBezTo>
                  <a:cubicBezTo>
                    <a:pt x="76" y="50"/>
                    <a:pt x="76" y="50"/>
                    <a:pt x="76" y="50"/>
                  </a:cubicBezTo>
                  <a:cubicBezTo>
                    <a:pt x="74" y="52"/>
                    <a:pt x="73" y="54"/>
                    <a:pt x="71" y="56"/>
                  </a:cubicBezTo>
                  <a:cubicBezTo>
                    <a:pt x="95" y="56"/>
                    <a:pt x="95" y="56"/>
                    <a:pt x="95" y="56"/>
                  </a:cubicBezTo>
                  <a:cubicBezTo>
                    <a:pt x="96" y="48"/>
                    <a:pt x="102" y="42"/>
                    <a:pt x="110" y="41"/>
                  </a:cubicBezTo>
                  <a:cubicBezTo>
                    <a:pt x="110" y="21"/>
                    <a:pt x="110" y="21"/>
                    <a:pt x="110" y="21"/>
                  </a:cubicBezTo>
                  <a:cubicBezTo>
                    <a:pt x="102" y="19"/>
                    <a:pt x="96" y="13"/>
                    <a:pt x="95" y="6"/>
                  </a:cubicBezTo>
                  <a:cubicBezTo>
                    <a:pt x="71" y="6"/>
                    <a:pt x="71" y="6"/>
                    <a:pt x="71" y="6"/>
                  </a:cubicBezTo>
                  <a:close/>
                  <a:moveTo>
                    <a:pt x="46" y="56"/>
                  </a:moveTo>
                  <a:cubicBezTo>
                    <a:pt x="45" y="55"/>
                    <a:pt x="44" y="55"/>
                    <a:pt x="44" y="54"/>
                  </a:cubicBezTo>
                  <a:cubicBezTo>
                    <a:pt x="43" y="53"/>
                    <a:pt x="42" y="52"/>
                    <a:pt x="41" y="51"/>
                  </a:cubicBezTo>
                  <a:cubicBezTo>
                    <a:pt x="39" y="49"/>
                    <a:pt x="38" y="47"/>
                    <a:pt x="37" y="44"/>
                  </a:cubicBezTo>
                  <a:cubicBezTo>
                    <a:pt x="36" y="43"/>
                    <a:pt x="36" y="41"/>
                    <a:pt x="35" y="39"/>
                  </a:cubicBezTo>
                  <a:cubicBezTo>
                    <a:pt x="35" y="37"/>
                    <a:pt x="35" y="35"/>
                    <a:pt x="34" y="32"/>
                  </a:cubicBezTo>
                  <a:cubicBezTo>
                    <a:pt x="34" y="30"/>
                    <a:pt x="35" y="28"/>
                    <a:pt x="35" y="25"/>
                  </a:cubicBezTo>
                  <a:cubicBezTo>
                    <a:pt x="35" y="22"/>
                    <a:pt x="35" y="22"/>
                    <a:pt x="35" y="22"/>
                  </a:cubicBezTo>
                  <a:cubicBezTo>
                    <a:pt x="36" y="19"/>
                    <a:pt x="38" y="16"/>
                    <a:pt x="40" y="13"/>
                  </a:cubicBezTo>
                  <a:cubicBezTo>
                    <a:pt x="41" y="11"/>
                    <a:pt x="42" y="10"/>
                    <a:pt x="43" y="9"/>
                  </a:cubicBezTo>
                  <a:cubicBezTo>
                    <a:pt x="44" y="8"/>
                    <a:pt x="45" y="7"/>
                    <a:pt x="46" y="6"/>
                  </a:cubicBezTo>
                  <a:cubicBezTo>
                    <a:pt x="46" y="6"/>
                    <a:pt x="46" y="6"/>
                    <a:pt x="46" y="6"/>
                  </a:cubicBezTo>
                  <a:cubicBezTo>
                    <a:pt x="22" y="6"/>
                    <a:pt x="22" y="6"/>
                    <a:pt x="22" y="6"/>
                  </a:cubicBezTo>
                  <a:cubicBezTo>
                    <a:pt x="20" y="13"/>
                    <a:pt x="14" y="19"/>
                    <a:pt x="6" y="21"/>
                  </a:cubicBezTo>
                  <a:cubicBezTo>
                    <a:pt x="6" y="41"/>
                    <a:pt x="6" y="41"/>
                    <a:pt x="6" y="41"/>
                  </a:cubicBezTo>
                  <a:cubicBezTo>
                    <a:pt x="14" y="42"/>
                    <a:pt x="20" y="48"/>
                    <a:pt x="22" y="56"/>
                  </a:cubicBezTo>
                  <a:cubicBezTo>
                    <a:pt x="46" y="56"/>
                    <a:pt x="46" y="56"/>
                    <a:pt x="46" y="56"/>
                  </a:cubicBezTo>
                  <a:close/>
                  <a:moveTo>
                    <a:pt x="58" y="6"/>
                  </a:moveTo>
                  <a:cubicBezTo>
                    <a:pt x="69" y="6"/>
                    <a:pt x="78" y="17"/>
                    <a:pt x="78" y="31"/>
                  </a:cubicBezTo>
                  <a:cubicBezTo>
                    <a:pt x="78" y="44"/>
                    <a:pt x="69" y="55"/>
                    <a:pt x="59" y="56"/>
                  </a:cubicBezTo>
                  <a:cubicBezTo>
                    <a:pt x="58" y="56"/>
                    <a:pt x="58" y="56"/>
                    <a:pt x="58" y="56"/>
                  </a:cubicBezTo>
                  <a:cubicBezTo>
                    <a:pt x="47" y="55"/>
                    <a:pt x="39" y="44"/>
                    <a:pt x="39" y="31"/>
                  </a:cubicBezTo>
                  <a:cubicBezTo>
                    <a:pt x="39" y="17"/>
                    <a:pt x="47" y="6"/>
                    <a:pt x="58" y="6"/>
                  </a:cubicBezTo>
                  <a:close/>
                  <a:moveTo>
                    <a:pt x="110" y="45"/>
                  </a:moveTo>
                  <a:cubicBezTo>
                    <a:pt x="105" y="47"/>
                    <a:pt x="101" y="51"/>
                    <a:pt x="99" y="56"/>
                  </a:cubicBezTo>
                  <a:cubicBezTo>
                    <a:pt x="110" y="56"/>
                    <a:pt x="110" y="56"/>
                    <a:pt x="110" y="56"/>
                  </a:cubicBezTo>
                  <a:cubicBezTo>
                    <a:pt x="110" y="45"/>
                    <a:pt x="110" y="45"/>
                    <a:pt x="110" y="45"/>
                  </a:cubicBezTo>
                  <a:close/>
                  <a:moveTo>
                    <a:pt x="6" y="45"/>
                  </a:moveTo>
                  <a:cubicBezTo>
                    <a:pt x="12" y="47"/>
                    <a:pt x="16" y="51"/>
                    <a:pt x="18" y="56"/>
                  </a:cubicBezTo>
                  <a:cubicBezTo>
                    <a:pt x="6" y="56"/>
                    <a:pt x="6" y="56"/>
                    <a:pt x="6" y="56"/>
                  </a:cubicBezTo>
                  <a:cubicBezTo>
                    <a:pt x="6" y="45"/>
                    <a:pt x="6" y="45"/>
                    <a:pt x="6" y="45"/>
                  </a:cubicBezTo>
                  <a:close/>
                  <a:moveTo>
                    <a:pt x="110" y="17"/>
                  </a:moveTo>
                  <a:cubicBezTo>
                    <a:pt x="105" y="15"/>
                    <a:pt x="101" y="11"/>
                    <a:pt x="99" y="6"/>
                  </a:cubicBezTo>
                  <a:cubicBezTo>
                    <a:pt x="110" y="6"/>
                    <a:pt x="110" y="6"/>
                    <a:pt x="110" y="6"/>
                  </a:cubicBezTo>
                  <a:cubicBezTo>
                    <a:pt x="110" y="17"/>
                    <a:pt x="110" y="17"/>
                    <a:pt x="110" y="17"/>
                  </a:cubicBezTo>
                  <a:close/>
                  <a:moveTo>
                    <a:pt x="6" y="17"/>
                  </a:moveTo>
                  <a:cubicBezTo>
                    <a:pt x="12" y="15"/>
                    <a:pt x="16" y="11"/>
                    <a:pt x="18" y="6"/>
                  </a:cubicBezTo>
                  <a:cubicBezTo>
                    <a:pt x="6" y="6"/>
                    <a:pt x="6" y="6"/>
                    <a:pt x="6" y="6"/>
                  </a:cubicBezTo>
                  <a:cubicBezTo>
                    <a:pt x="6" y="17"/>
                    <a:pt x="6" y="17"/>
                    <a:pt x="6" y="17"/>
                  </a:cubicBezTo>
                  <a:close/>
                  <a:moveTo>
                    <a:pt x="50" y="43"/>
                  </a:moveTo>
                  <a:cubicBezTo>
                    <a:pt x="52" y="44"/>
                    <a:pt x="53" y="44"/>
                    <a:pt x="57" y="44"/>
                  </a:cubicBezTo>
                  <a:cubicBezTo>
                    <a:pt x="57" y="47"/>
                    <a:pt x="57" y="47"/>
                    <a:pt x="57" y="47"/>
                  </a:cubicBezTo>
                  <a:cubicBezTo>
                    <a:pt x="59" y="47"/>
                    <a:pt x="59" y="47"/>
                    <a:pt x="59" y="47"/>
                  </a:cubicBezTo>
                  <a:cubicBezTo>
                    <a:pt x="59" y="44"/>
                    <a:pt x="59" y="44"/>
                    <a:pt x="59" y="44"/>
                  </a:cubicBezTo>
                  <a:cubicBezTo>
                    <a:pt x="61" y="44"/>
                    <a:pt x="63" y="43"/>
                    <a:pt x="64" y="42"/>
                  </a:cubicBezTo>
                  <a:cubicBezTo>
                    <a:pt x="66" y="41"/>
                    <a:pt x="67" y="39"/>
                    <a:pt x="67" y="36"/>
                  </a:cubicBezTo>
                  <a:cubicBezTo>
                    <a:pt x="67" y="34"/>
                    <a:pt x="66" y="32"/>
                    <a:pt x="64" y="31"/>
                  </a:cubicBezTo>
                  <a:cubicBezTo>
                    <a:pt x="63" y="30"/>
                    <a:pt x="62" y="29"/>
                    <a:pt x="59" y="28"/>
                  </a:cubicBezTo>
                  <a:cubicBezTo>
                    <a:pt x="59" y="22"/>
                    <a:pt x="59" y="22"/>
                    <a:pt x="59" y="22"/>
                  </a:cubicBezTo>
                  <a:cubicBezTo>
                    <a:pt x="61" y="22"/>
                    <a:pt x="63" y="22"/>
                    <a:pt x="65" y="23"/>
                  </a:cubicBezTo>
                  <a:cubicBezTo>
                    <a:pt x="65" y="19"/>
                    <a:pt x="65" y="19"/>
                    <a:pt x="65" y="19"/>
                  </a:cubicBezTo>
                  <a:cubicBezTo>
                    <a:pt x="64" y="18"/>
                    <a:pt x="62" y="18"/>
                    <a:pt x="59" y="18"/>
                  </a:cubicBezTo>
                  <a:cubicBezTo>
                    <a:pt x="59" y="15"/>
                    <a:pt x="59" y="15"/>
                    <a:pt x="59" y="15"/>
                  </a:cubicBezTo>
                  <a:cubicBezTo>
                    <a:pt x="57" y="15"/>
                    <a:pt x="57" y="15"/>
                    <a:pt x="57" y="15"/>
                  </a:cubicBezTo>
                  <a:cubicBezTo>
                    <a:pt x="57" y="18"/>
                    <a:pt x="57" y="18"/>
                    <a:pt x="57" y="18"/>
                  </a:cubicBezTo>
                  <a:cubicBezTo>
                    <a:pt x="52" y="18"/>
                    <a:pt x="49" y="21"/>
                    <a:pt x="49" y="25"/>
                  </a:cubicBezTo>
                  <a:cubicBezTo>
                    <a:pt x="49" y="27"/>
                    <a:pt x="50" y="29"/>
                    <a:pt x="52" y="31"/>
                  </a:cubicBezTo>
                  <a:cubicBezTo>
                    <a:pt x="53" y="31"/>
                    <a:pt x="54" y="32"/>
                    <a:pt x="57" y="33"/>
                  </a:cubicBezTo>
                  <a:cubicBezTo>
                    <a:pt x="57" y="40"/>
                    <a:pt x="57" y="40"/>
                    <a:pt x="57" y="40"/>
                  </a:cubicBezTo>
                  <a:cubicBezTo>
                    <a:pt x="57" y="40"/>
                    <a:pt x="56" y="40"/>
                    <a:pt x="56" y="40"/>
                  </a:cubicBezTo>
                  <a:cubicBezTo>
                    <a:pt x="55" y="40"/>
                    <a:pt x="52" y="39"/>
                    <a:pt x="50" y="38"/>
                  </a:cubicBezTo>
                  <a:cubicBezTo>
                    <a:pt x="50" y="43"/>
                    <a:pt x="50" y="43"/>
                    <a:pt x="50" y="43"/>
                  </a:cubicBezTo>
                  <a:close/>
                  <a:moveTo>
                    <a:pt x="57" y="28"/>
                  </a:moveTo>
                  <a:cubicBezTo>
                    <a:pt x="55" y="27"/>
                    <a:pt x="54" y="26"/>
                    <a:pt x="54" y="25"/>
                  </a:cubicBezTo>
                  <a:cubicBezTo>
                    <a:pt x="54" y="23"/>
                    <a:pt x="55" y="22"/>
                    <a:pt x="57" y="22"/>
                  </a:cubicBezTo>
                  <a:cubicBezTo>
                    <a:pt x="57" y="28"/>
                    <a:pt x="57" y="28"/>
                    <a:pt x="57" y="28"/>
                  </a:cubicBezTo>
                  <a:close/>
                  <a:moveTo>
                    <a:pt x="59" y="40"/>
                  </a:moveTo>
                  <a:cubicBezTo>
                    <a:pt x="59" y="33"/>
                    <a:pt x="59" y="33"/>
                    <a:pt x="59" y="33"/>
                  </a:cubicBezTo>
                  <a:cubicBezTo>
                    <a:pt x="61" y="34"/>
                    <a:pt x="62" y="35"/>
                    <a:pt x="62" y="37"/>
                  </a:cubicBezTo>
                  <a:cubicBezTo>
                    <a:pt x="62" y="38"/>
                    <a:pt x="61" y="39"/>
                    <a:pt x="59" y="40"/>
                  </a:cubicBezTo>
                  <a:cubicBezTo>
                    <a:pt x="59" y="40"/>
                    <a:pt x="59" y="40"/>
                    <a:pt x="59" y="40"/>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54" name="任意多边形: 形状 53"/>
            <p:cNvSpPr>
              <a:spLocks/>
            </p:cNvSpPr>
            <p:nvPr/>
          </p:nvSpPr>
          <p:spPr bwMode="auto">
            <a:xfrm>
              <a:off x="4066276" y="3317005"/>
              <a:ext cx="222862" cy="218772"/>
            </a:xfrm>
            <a:custGeom>
              <a:avLst/>
              <a:gdLst>
                <a:gd name="T0" fmla="*/ 50 w 105"/>
                <a:gd name="T1" fmla="*/ 8 h 103"/>
                <a:gd name="T2" fmla="*/ 55 w 105"/>
                <a:gd name="T3" fmla="*/ 0 h 103"/>
                <a:gd name="T4" fmla="*/ 103 w 105"/>
                <a:gd name="T5" fmla="*/ 8 h 103"/>
                <a:gd name="T6" fmla="*/ 105 w 105"/>
                <a:gd name="T7" fmla="*/ 19 h 103"/>
                <a:gd name="T8" fmla="*/ 103 w 105"/>
                <a:gd name="T9" fmla="*/ 21 h 103"/>
                <a:gd name="T10" fmla="*/ 100 w 105"/>
                <a:gd name="T11" fmla="*/ 81 h 103"/>
                <a:gd name="T12" fmla="*/ 86 w 105"/>
                <a:gd name="T13" fmla="*/ 103 h 103"/>
                <a:gd name="T14" fmla="*/ 70 w 105"/>
                <a:gd name="T15" fmla="*/ 96 h 103"/>
                <a:gd name="T16" fmla="*/ 55 w 105"/>
                <a:gd name="T17" fmla="*/ 103 h 103"/>
                <a:gd name="T18" fmla="*/ 50 w 105"/>
                <a:gd name="T19" fmla="*/ 96 h 103"/>
                <a:gd name="T20" fmla="*/ 27 w 105"/>
                <a:gd name="T21" fmla="*/ 103 h 103"/>
                <a:gd name="T22" fmla="*/ 41 w 105"/>
                <a:gd name="T23" fmla="*/ 81 h 103"/>
                <a:gd name="T24" fmla="*/ 2 w 105"/>
                <a:gd name="T25" fmla="*/ 78 h 103"/>
                <a:gd name="T26" fmla="*/ 2 w 105"/>
                <a:gd name="T27" fmla="*/ 21 h 103"/>
                <a:gd name="T28" fmla="*/ 0 w 105"/>
                <a:gd name="T29" fmla="*/ 10 h 103"/>
                <a:gd name="T30" fmla="*/ 2 w 105"/>
                <a:gd name="T31" fmla="*/ 8 h 103"/>
                <a:gd name="T32" fmla="*/ 8 w 105"/>
                <a:gd name="T33" fmla="*/ 21 h 103"/>
                <a:gd name="T34" fmla="*/ 11 w 105"/>
                <a:gd name="T35" fmla="*/ 75 h 103"/>
                <a:gd name="T36" fmla="*/ 97 w 105"/>
                <a:gd name="T37" fmla="*/ 72 h 103"/>
                <a:gd name="T38" fmla="*/ 37 w 105"/>
                <a:gd name="T39" fmla="*/ 94 h 103"/>
                <a:gd name="T40" fmla="*/ 50 w 105"/>
                <a:gd name="T41" fmla="*/ 81 h 103"/>
                <a:gd name="T42" fmla="*/ 55 w 105"/>
                <a:gd name="T43" fmla="*/ 94 h 103"/>
                <a:gd name="T44" fmla="*/ 55 w 105"/>
                <a:gd name="T45" fmla="*/ 81 h 103"/>
                <a:gd name="T46" fmla="*/ 18 w 105"/>
                <a:gd name="T47" fmla="*/ 55 h 103"/>
                <a:gd name="T48" fmla="*/ 36 w 105"/>
                <a:gd name="T49" fmla="*/ 47 h 103"/>
                <a:gd name="T50" fmla="*/ 41 w 105"/>
                <a:gd name="T51" fmla="*/ 40 h 103"/>
                <a:gd name="T52" fmla="*/ 47 w 105"/>
                <a:gd name="T53" fmla="*/ 46 h 103"/>
                <a:gd name="T54" fmla="*/ 63 w 105"/>
                <a:gd name="T55" fmla="*/ 50 h 103"/>
                <a:gd name="T56" fmla="*/ 81 w 105"/>
                <a:gd name="T57" fmla="*/ 36 h 103"/>
                <a:gd name="T58" fmla="*/ 86 w 105"/>
                <a:gd name="T59" fmla="*/ 29 h 103"/>
                <a:gd name="T60" fmla="*/ 86 w 105"/>
                <a:gd name="T61" fmla="*/ 40 h 103"/>
                <a:gd name="T62" fmla="*/ 69 w 105"/>
                <a:gd name="T63" fmla="*/ 53 h 103"/>
                <a:gd name="T64" fmla="*/ 63 w 105"/>
                <a:gd name="T65" fmla="*/ 61 h 103"/>
                <a:gd name="T66" fmla="*/ 58 w 105"/>
                <a:gd name="T67" fmla="*/ 55 h 103"/>
                <a:gd name="T68" fmla="*/ 41 w 105"/>
                <a:gd name="T69" fmla="*/ 51 h 103"/>
                <a:gd name="T70" fmla="*/ 24 w 105"/>
                <a:gd name="T71" fmla="*/ 59 h 103"/>
                <a:gd name="T72" fmla="*/ 18 w 105"/>
                <a:gd name="T73" fmla="*/ 66 h 103"/>
                <a:gd name="T74" fmla="*/ 18 w 105"/>
                <a:gd name="T75" fmla="*/ 55 h 103"/>
                <a:gd name="T76" fmla="*/ 86 w 105"/>
                <a:gd name="T77" fmla="*/ 31 h 103"/>
                <a:gd name="T78" fmla="*/ 86 w 105"/>
                <a:gd name="T79" fmla="*/ 37 h 103"/>
                <a:gd name="T80" fmla="*/ 86 w 105"/>
                <a:gd name="T81" fmla="*/ 31 h 103"/>
                <a:gd name="T82" fmla="*/ 63 w 105"/>
                <a:gd name="T83" fmla="*/ 52 h 103"/>
                <a:gd name="T84" fmla="*/ 63 w 105"/>
                <a:gd name="T85" fmla="*/ 58 h 103"/>
                <a:gd name="T86" fmla="*/ 63 w 105"/>
                <a:gd name="T87" fmla="*/ 52 h 103"/>
                <a:gd name="T88" fmla="*/ 41 w 105"/>
                <a:gd name="T89" fmla="*/ 43 h 103"/>
                <a:gd name="T90" fmla="*/ 41 w 105"/>
                <a:gd name="T91" fmla="*/ 49 h 103"/>
                <a:gd name="T92" fmla="*/ 41 w 105"/>
                <a:gd name="T93" fmla="*/ 43 h 103"/>
                <a:gd name="T94" fmla="*/ 18 w 105"/>
                <a:gd name="T95" fmla="*/ 58 h 103"/>
                <a:gd name="T96" fmla="*/ 18 w 105"/>
                <a:gd name="T97" fmla="*/ 64 h 103"/>
                <a:gd name="T98" fmla="*/ 18 w 105"/>
                <a:gd name="T99"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 h="103">
                  <a:moveTo>
                    <a:pt x="2" y="8"/>
                  </a:moveTo>
                  <a:cubicBezTo>
                    <a:pt x="50" y="8"/>
                    <a:pt x="50" y="8"/>
                    <a:pt x="50" y="8"/>
                  </a:cubicBezTo>
                  <a:cubicBezTo>
                    <a:pt x="50" y="0"/>
                    <a:pt x="50" y="0"/>
                    <a:pt x="50" y="0"/>
                  </a:cubicBezTo>
                  <a:cubicBezTo>
                    <a:pt x="55" y="0"/>
                    <a:pt x="55" y="0"/>
                    <a:pt x="55" y="0"/>
                  </a:cubicBezTo>
                  <a:cubicBezTo>
                    <a:pt x="55" y="8"/>
                    <a:pt x="55" y="8"/>
                    <a:pt x="55" y="8"/>
                  </a:cubicBezTo>
                  <a:cubicBezTo>
                    <a:pt x="103" y="8"/>
                    <a:pt x="103" y="8"/>
                    <a:pt x="103" y="8"/>
                  </a:cubicBezTo>
                  <a:cubicBezTo>
                    <a:pt x="104" y="8"/>
                    <a:pt x="105" y="9"/>
                    <a:pt x="105" y="10"/>
                  </a:cubicBezTo>
                  <a:cubicBezTo>
                    <a:pt x="105" y="19"/>
                    <a:pt x="105" y="19"/>
                    <a:pt x="105" y="19"/>
                  </a:cubicBezTo>
                  <a:cubicBezTo>
                    <a:pt x="105" y="20"/>
                    <a:pt x="104" y="21"/>
                    <a:pt x="103" y="21"/>
                  </a:cubicBezTo>
                  <a:cubicBezTo>
                    <a:pt x="103" y="21"/>
                    <a:pt x="103" y="21"/>
                    <a:pt x="103" y="21"/>
                  </a:cubicBezTo>
                  <a:cubicBezTo>
                    <a:pt x="103" y="78"/>
                    <a:pt x="103" y="78"/>
                    <a:pt x="103" y="78"/>
                  </a:cubicBezTo>
                  <a:cubicBezTo>
                    <a:pt x="103" y="80"/>
                    <a:pt x="101" y="81"/>
                    <a:pt x="100" y="81"/>
                  </a:cubicBezTo>
                  <a:cubicBezTo>
                    <a:pt x="64" y="81"/>
                    <a:pt x="64" y="81"/>
                    <a:pt x="64" y="81"/>
                  </a:cubicBezTo>
                  <a:cubicBezTo>
                    <a:pt x="86" y="103"/>
                    <a:pt x="86" y="103"/>
                    <a:pt x="86" y="103"/>
                  </a:cubicBezTo>
                  <a:cubicBezTo>
                    <a:pt x="77" y="103"/>
                    <a:pt x="77" y="103"/>
                    <a:pt x="77" y="103"/>
                  </a:cubicBezTo>
                  <a:cubicBezTo>
                    <a:pt x="70" y="96"/>
                    <a:pt x="70" y="96"/>
                    <a:pt x="70" y="96"/>
                  </a:cubicBezTo>
                  <a:cubicBezTo>
                    <a:pt x="55" y="96"/>
                    <a:pt x="55" y="96"/>
                    <a:pt x="55" y="96"/>
                  </a:cubicBezTo>
                  <a:cubicBezTo>
                    <a:pt x="55" y="103"/>
                    <a:pt x="55" y="103"/>
                    <a:pt x="55" y="103"/>
                  </a:cubicBezTo>
                  <a:cubicBezTo>
                    <a:pt x="50" y="103"/>
                    <a:pt x="50" y="103"/>
                    <a:pt x="50" y="103"/>
                  </a:cubicBezTo>
                  <a:cubicBezTo>
                    <a:pt x="50" y="96"/>
                    <a:pt x="50" y="96"/>
                    <a:pt x="50" y="96"/>
                  </a:cubicBezTo>
                  <a:cubicBezTo>
                    <a:pt x="35" y="96"/>
                    <a:pt x="35" y="96"/>
                    <a:pt x="35" y="96"/>
                  </a:cubicBezTo>
                  <a:cubicBezTo>
                    <a:pt x="27" y="103"/>
                    <a:pt x="27" y="103"/>
                    <a:pt x="27" y="103"/>
                  </a:cubicBezTo>
                  <a:cubicBezTo>
                    <a:pt x="19" y="103"/>
                    <a:pt x="19" y="103"/>
                    <a:pt x="19" y="103"/>
                  </a:cubicBezTo>
                  <a:cubicBezTo>
                    <a:pt x="41" y="81"/>
                    <a:pt x="41" y="81"/>
                    <a:pt x="41" y="81"/>
                  </a:cubicBezTo>
                  <a:cubicBezTo>
                    <a:pt x="5" y="81"/>
                    <a:pt x="5" y="81"/>
                    <a:pt x="5" y="81"/>
                  </a:cubicBezTo>
                  <a:cubicBezTo>
                    <a:pt x="4" y="81"/>
                    <a:pt x="2" y="80"/>
                    <a:pt x="2" y="78"/>
                  </a:cubicBezTo>
                  <a:cubicBezTo>
                    <a:pt x="2" y="21"/>
                    <a:pt x="2" y="21"/>
                    <a:pt x="2" y="21"/>
                  </a:cubicBezTo>
                  <a:cubicBezTo>
                    <a:pt x="2" y="21"/>
                    <a:pt x="2" y="21"/>
                    <a:pt x="2" y="21"/>
                  </a:cubicBezTo>
                  <a:cubicBezTo>
                    <a:pt x="1" y="21"/>
                    <a:pt x="0" y="20"/>
                    <a:pt x="0" y="19"/>
                  </a:cubicBezTo>
                  <a:cubicBezTo>
                    <a:pt x="0" y="10"/>
                    <a:pt x="0" y="10"/>
                    <a:pt x="0" y="10"/>
                  </a:cubicBezTo>
                  <a:cubicBezTo>
                    <a:pt x="0" y="9"/>
                    <a:pt x="1" y="8"/>
                    <a:pt x="2" y="8"/>
                  </a:cubicBezTo>
                  <a:cubicBezTo>
                    <a:pt x="2" y="8"/>
                    <a:pt x="2" y="8"/>
                    <a:pt x="2" y="8"/>
                  </a:cubicBezTo>
                  <a:close/>
                  <a:moveTo>
                    <a:pt x="97" y="21"/>
                  </a:moveTo>
                  <a:cubicBezTo>
                    <a:pt x="8" y="21"/>
                    <a:pt x="8" y="21"/>
                    <a:pt x="8" y="21"/>
                  </a:cubicBezTo>
                  <a:cubicBezTo>
                    <a:pt x="8" y="72"/>
                    <a:pt x="8" y="72"/>
                    <a:pt x="8" y="72"/>
                  </a:cubicBezTo>
                  <a:cubicBezTo>
                    <a:pt x="8" y="74"/>
                    <a:pt x="9" y="75"/>
                    <a:pt x="11" y="75"/>
                  </a:cubicBezTo>
                  <a:cubicBezTo>
                    <a:pt x="94" y="75"/>
                    <a:pt x="94" y="75"/>
                    <a:pt x="94" y="75"/>
                  </a:cubicBezTo>
                  <a:cubicBezTo>
                    <a:pt x="96" y="75"/>
                    <a:pt x="97" y="74"/>
                    <a:pt x="97" y="72"/>
                  </a:cubicBezTo>
                  <a:cubicBezTo>
                    <a:pt x="97" y="21"/>
                    <a:pt x="97" y="21"/>
                    <a:pt x="97" y="21"/>
                  </a:cubicBezTo>
                  <a:close/>
                  <a:moveTo>
                    <a:pt x="37" y="94"/>
                  </a:moveTo>
                  <a:cubicBezTo>
                    <a:pt x="50" y="94"/>
                    <a:pt x="50" y="94"/>
                    <a:pt x="50" y="94"/>
                  </a:cubicBezTo>
                  <a:cubicBezTo>
                    <a:pt x="50" y="81"/>
                    <a:pt x="50" y="81"/>
                    <a:pt x="50" y="81"/>
                  </a:cubicBezTo>
                  <a:cubicBezTo>
                    <a:pt x="37" y="94"/>
                    <a:pt x="37" y="94"/>
                    <a:pt x="37" y="94"/>
                  </a:cubicBezTo>
                  <a:close/>
                  <a:moveTo>
                    <a:pt x="55" y="94"/>
                  </a:moveTo>
                  <a:cubicBezTo>
                    <a:pt x="68" y="94"/>
                    <a:pt x="68" y="94"/>
                    <a:pt x="68" y="94"/>
                  </a:cubicBezTo>
                  <a:cubicBezTo>
                    <a:pt x="55" y="81"/>
                    <a:pt x="55" y="81"/>
                    <a:pt x="55" y="81"/>
                  </a:cubicBezTo>
                  <a:cubicBezTo>
                    <a:pt x="55" y="94"/>
                    <a:pt x="55" y="94"/>
                    <a:pt x="55" y="94"/>
                  </a:cubicBezTo>
                  <a:close/>
                  <a:moveTo>
                    <a:pt x="18" y="55"/>
                  </a:moveTo>
                  <a:cubicBezTo>
                    <a:pt x="20" y="55"/>
                    <a:pt x="21" y="56"/>
                    <a:pt x="22" y="56"/>
                  </a:cubicBezTo>
                  <a:cubicBezTo>
                    <a:pt x="36" y="47"/>
                    <a:pt x="36" y="47"/>
                    <a:pt x="36" y="47"/>
                  </a:cubicBezTo>
                  <a:cubicBezTo>
                    <a:pt x="36" y="47"/>
                    <a:pt x="35" y="46"/>
                    <a:pt x="35" y="46"/>
                  </a:cubicBezTo>
                  <a:cubicBezTo>
                    <a:pt x="35" y="43"/>
                    <a:pt x="38" y="40"/>
                    <a:pt x="41" y="40"/>
                  </a:cubicBezTo>
                  <a:cubicBezTo>
                    <a:pt x="44" y="40"/>
                    <a:pt x="47" y="43"/>
                    <a:pt x="47" y="46"/>
                  </a:cubicBezTo>
                  <a:cubicBezTo>
                    <a:pt x="47" y="46"/>
                    <a:pt x="47" y="46"/>
                    <a:pt x="47" y="46"/>
                  </a:cubicBezTo>
                  <a:cubicBezTo>
                    <a:pt x="59" y="52"/>
                    <a:pt x="59" y="52"/>
                    <a:pt x="59" y="52"/>
                  </a:cubicBezTo>
                  <a:cubicBezTo>
                    <a:pt x="60" y="50"/>
                    <a:pt x="62" y="50"/>
                    <a:pt x="63" y="50"/>
                  </a:cubicBezTo>
                  <a:cubicBezTo>
                    <a:pt x="65" y="50"/>
                    <a:pt x="66" y="50"/>
                    <a:pt x="67" y="50"/>
                  </a:cubicBezTo>
                  <a:cubicBezTo>
                    <a:pt x="81" y="36"/>
                    <a:pt x="81" y="36"/>
                    <a:pt x="81" y="36"/>
                  </a:cubicBezTo>
                  <a:cubicBezTo>
                    <a:pt x="81" y="36"/>
                    <a:pt x="81" y="35"/>
                    <a:pt x="81" y="34"/>
                  </a:cubicBezTo>
                  <a:cubicBezTo>
                    <a:pt x="81" y="31"/>
                    <a:pt x="83" y="29"/>
                    <a:pt x="86" y="29"/>
                  </a:cubicBezTo>
                  <a:cubicBezTo>
                    <a:pt x="89" y="29"/>
                    <a:pt x="92" y="31"/>
                    <a:pt x="92" y="34"/>
                  </a:cubicBezTo>
                  <a:cubicBezTo>
                    <a:pt x="92" y="37"/>
                    <a:pt x="89" y="40"/>
                    <a:pt x="86" y="40"/>
                  </a:cubicBezTo>
                  <a:cubicBezTo>
                    <a:pt x="85" y="40"/>
                    <a:pt x="84" y="40"/>
                    <a:pt x="83" y="39"/>
                  </a:cubicBezTo>
                  <a:cubicBezTo>
                    <a:pt x="69" y="53"/>
                    <a:pt x="69" y="53"/>
                    <a:pt x="69" y="53"/>
                  </a:cubicBezTo>
                  <a:cubicBezTo>
                    <a:pt x="69" y="54"/>
                    <a:pt x="69" y="54"/>
                    <a:pt x="69" y="55"/>
                  </a:cubicBezTo>
                  <a:cubicBezTo>
                    <a:pt x="69" y="58"/>
                    <a:pt x="67" y="61"/>
                    <a:pt x="63" y="61"/>
                  </a:cubicBezTo>
                  <a:cubicBezTo>
                    <a:pt x="60" y="61"/>
                    <a:pt x="58" y="58"/>
                    <a:pt x="58" y="55"/>
                  </a:cubicBezTo>
                  <a:cubicBezTo>
                    <a:pt x="58" y="55"/>
                    <a:pt x="58" y="55"/>
                    <a:pt x="58" y="55"/>
                  </a:cubicBezTo>
                  <a:cubicBezTo>
                    <a:pt x="45" y="50"/>
                    <a:pt x="45" y="50"/>
                    <a:pt x="45" y="50"/>
                  </a:cubicBezTo>
                  <a:cubicBezTo>
                    <a:pt x="44" y="51"/>
                    <a:pt x="43" y="51"/>
                    <a:pt x="41" y="51"/>
                  </a:cubicBezTo>
                  <a:cubicBezTo>
                    <a:pt x="40" y="51"/>
                    <a:pt x="38" y="51"/>
                    <a:pt x="38" y="50"/>
                  </a:cubicBezTo>
                  <a:cubicBezTo>
                    <a:pt x="24" y="59"/>
                    <a:pt x="24" y="59"/>
                    <a:pt x="24" y="59"/>
                  </a:cubicBezTo>
                  <a:cubicBezTo>
                    <a:pt x="24" y="60"/>
                    <a:pt x="24" y="60"/>
                    <a:pt x="24" y="61"/>
                  </a:cubicBezTo>
                  <a:cubicBezTo>
                    <a:pt x="24" y="64"/>
                    <a:pt x="22" y="66"/>
                    <a:pt x="18" y="66"/>
                  </a:cubicBezTo>
                  <a:cubicBezTo>
                    <a:pt x="15" y="66"/>
                    <a:pt x="13" y="64"/>
                    <a:pt x="13" y="61"/>
                  </a:cubicBezTo>
                  <a:cubicBezTo>
                    <a:pt x="13" y="58"/>
                    <a:pt x="15" y="55"/>
                    <a:pt x="18" y="55"/>
                  </a:cubicBezTo>
                  <a:cubicBezTo>
                    <a:pt x="18" y="55"/>
                    <a:pt x="18" y="55"/>
                    <a:pt x="18" y="55"/>
                  </a:cubicBezTo>
                  <a:close/>
                  <a:moveTo>
                    <a:pt x="86" y="31"/>
                  </a:moveTo>
                  <a:cubicBezTo>
                    <a:pt x="88" y="31"/>
                    <a:pt x="89" y="33"/>
                    <a:pt x="89" y="34"/>
                  </a:cubicBezTo>
                  <a:cubicBezTo>
                    <a:pt x="89" y="36"/>
                    <a:pt x="88" y="37"/>
                    <a:pt x="86" y="37"/>
                  </a:cubicBezTo>
                  <a:cubicBezTo>
                    <a:pt x="84" y="37"/>
                    <a:pt x="83" y="36"/>
                    <a:pt x="83" y="34"/>
                  </a:cubicBezTo>
                  <a:cubicBezTo>
                    <a:pt x="83" y="33"/>
                    <a:pt x="84" y="31"/>
                    <a:pt x="86" y="31"/>
                  </a:cubicBezTo>
                  <a:cubicBezTo>
                    <a:pt x="86" y="31"/>
                    <a:pt x="86" y="31"/>
                    <a:pt x="86" y="31"/>
                  </a:cubicBezTo>
                  <a:close/>
                  <a:moveTo>
                    <a:pt x="63" y="52"/>
                  </a:moveTo>
                  <a:cubicBezTo>
                    <a:pt x="65" y="52"/>
                    <a:pt x="67" y="53"/>
                    <a:pt x="67" y="55"/>
                  </a:cubicBezTo>
                  <a:cubicBezTo>
                    <a:pt x="67" y="57"/>
                    <a:pt x="65" y="58"/>
                    <a:pt x="63" y="58"/>
                  </a:cubicBezTo>
                  <a:cubicBezTo>
                    <a:pt x="62" y="58"/>
                    <a:pt x="61" y="57"/>
                    <a:pt x="61" y="55"/>
                  </a:cubicBezTo>
                  <a:cubicBezTo>
                    <a:pt x="61" y="53"/>
                    <a:pt x="62" y="52"/>
                    <a:pt x="63" y="52"/>
                  </a:cubicBezTo>
                  <a:cubicBezTo>
                    <a:pt x="63" y="52"/>
                    <a:pt x="63" y="52"/>
                    <a:pt x="63" y="52"/>
                  </a:cubicBezTo>
                  <a:close/>
                  <a:moveTo>
                    <a:pt x="41" y="43"/>
                  </a:moveTo>
                  <a:cubicBezTo>
                    <a:pt x="43" y="43"/>
                    <a:pt x="44" y="44"/>
                    <a:pt x="44" y="46"/>
                  </a:cubicBezTo>
                  <a:cubicBezTo>
                    <a:pt x="44" y="48"/>
                    <a:pt x="43" y="49"/>
                    <a:pt x="41" y="49"/>
                  </a:cubicBezTo>
                  <a:cubicBezTo>
                    <a:pt x="39" y="49"/>
                    <a:pt x="38" y="48"/>
                    <a:pt x="38" y="46"/>
                  </a:cubicBezTo>
                  <a:cubicBezTo>
                    <a:pt x="38" y="44"/>
                    <a:pt x="39" y="43"/>
                    <a:pt x="41" y="43"/>
                  </a:cubicBezTo>
                  <a:cubicBezTo>
                    <a:pt x="41" y="43"/>
                    <a:pt x="41" y="43"/>
                    <a:pt x="41" y="43"/>
                  </a:cubicBezTo>
                  <a:close/>
                  <a:moveTo>
                    <a:pt x="18" y="58"/>
                  </a:moveTo>
                  <a:cubicBezTo>
                    <a:pt x="20" y="58"/>
                    <a:pt x="21" y="59"/>
                    <a:pt x="21" y="61"/>
                  </a:cubicBezTo>
                  <a:cubicBezTo>
                    <a:pt x="21" y="62"/>
                    <a:pt x="20" y="64"/>
                    <a:pt x="18" y="64"/>
                  </a:cubicBezTo>
                  <a:cubicBezTo>
                    <a:pt x="17" y="64"/>
                    <a:pt x="16" y="62"/>
                    <a:pt x="16" y="61"/>
                  </a:cubicBezTo>
                  <a:cubicBezTo>
                    <a:pt x="16" y="59"/>
                    <a:pt x="17" y="58"/>
                    <a:pt x="18" y="58"/>
                  </a:cubicBezTo>
                  <a:cubicBezTo>
                    <a:pt x="18" y="58"/>
                    <a:pt x="18" y="58"/>
                    <a:pt x="18" y="58"/>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55" name="任意多边形: 形状 54"/>
            <p:cNvSpPr>
              <a:spLocks/>
            </p:cNvSpPr>
            <p:nvPr/>
          </p:nvSpPr>
          <p:spPr bwMode="auto">
            <a:xfrm>
              <a:off x="5784764" y="1200842"/>
              <a:ext cx="622581" cy="621559"/>
            </a:xfrm>
            <a:custGeom>
              <a:avLst/>
              <a:gdLst>
                <a:gd name="T0" fmla="*/ 52 w 293"/>
                <a:gd name="T1" fmla="*/ 52 h 293"/>
                <a:gd name="T2" fmla="*/ 52 w 293"/>
                <a:gd name="T3" fmla="*/ 241 h 293"/>
                <a:gd name="T4" fmla="*/ 241 w 293"/>
                <a:gd name="T5" fmla="*/ 241 h 293"/>
                <a:gd name="T6" fmla="*/ 241 w 293"/>
                <a:gd name="T7" fmla="*/ 52 h 293"/>
                <a:gd name="T8" fmla="*/ 52 w 293"/>
                <a:gd name="T9" fmla="*/ 52 h 293"/>
              </a:gdLst>
              <a:ahLst/>
              <a:cxnLst>
                <a:cxn ang="0">
                  <a:pos x="T0" y="T1"/>
                </a:cxn>
                <a:cxn ang="0">
                  <a:pos x="T2" y="T3"/>
                </a:cxn>
                <a:cxn ang="0">
                  <a:pos x="T4" y="T5"/>
                </a:cxn>
                <a:cxn ang="0">
                  <a:pos x="T6" y="T7"/>
                </a:cxn>
                <a:cxn ang="0">
                  <a:pos x="T8" y="T9"/>
                </a:cxn>
              </a:cxnLst>
              <a:rect l="0" t="0" r="r" b="b"/>
              <a:pathLst>
                <a:path w="293" h="293">
                  <a:moveTo>
                    <a:pt x="52" y="52"/>
                  </a:moveTo>
                  <a:cubicBezTo>
                    <a:pt x="0" y="104"/>
                    <a:pt x="0" y="189"/>
                    <a:pt x="52" y="241"/>
                  </a:cubicBezTo>
                  <a:cubicBezTo>
                    <a:pt x="104" y="293"/>
                    <a:pt x="189" y="293"/>
                    <a:pt x="241" y="241"/>
                  </a:cubicBezTo>
                  <a:cubicBezTo>
                    <a:pt x="293" y="189"/>
                    <a:pt x="293" y="104"/>
                    <a:pt x="241" y="52"/>
                  </a:cubicBezTo>
                  <a:cubicBezTo>
                    <a:pt x="189" y="0"/>
                    <a:pt x="104" y="0"/>
                    <a:pt x="52" y="52"/>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6" name="任意多边形: 形状 55"/>
            <p:cNvSpPr>
              <a:spLocks/>
            </p:cNvSpPr>
            <p:nvPr/>
          </p:nvSpPr>
          <p:spPr bwMode="auto">
            <a:xfrm>
              <a:off x="5833834" y="1247868"/>
              <a:ext cx="527507" cy="527507"/>
            </a:xfrm>
            <a:custGeom>
              <a:avLst/>
              <a:gdLst>
                <a:gd name="T0" fmla="*/ 204 w 248"/>
                <a:gd name="T1" fmla="*/ 44 h 249"/>
                <a:gd name="T2" fmla="*/ 204 w 248"/>
                <a:gd name="T3" fmla="*/ 205 h 249"/>
                <a:gd name="T4" fmla="*/ 44 w 248"/>
                <a:gd name="T5" fmla="*/ 205 h 249"/>
                <a:gd name="T6" fmla="*/ 44 w 248"/>
                <a:gd name="T7" fmla="*/ 44 h 249"/>
                <a:gd name="T8" fmla="*/ 204 w 248"/>
                <a:gd name="T9" fmla="*/ 44 h 249"/>
                <a:gd name="T10" fmla="*/ 194 w 248"/>
                <a:gd name="T11" fmla="*/ 55 h 249"/>
                <a:gd name="T12" fmla="*/ 194 w 248"/>
                <a:gd name="T13" fmla="*/ 194 h 249"/>
                <a:gd name="T14" fmla="*/ 54 w 248"/>
                <a:gd name="T15" fmla="*/ 194 h 249"/>
                <a:gd name="T16" fmla="*/ 54 w 248"/>
                <a:gd name="T17" fmla="*/ 55 h 249"/>
                <a:gd name="T18" fmla="*/ 194 w 248"/>
                <a:gd name="T19" fmla="*/ 5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44"/>
                  </a:moveTo>
                  <a:cubicBezTo>
                    <a:pt x="248" y="88"/>
                    <a:pt x="248" y="160"/>
                    <a:pt x="204" y="205"/>
                  </a:cubicBezTo>
                  <a:cubicBezTo>
                    <a:pt x="160" y="249"/>
                    <a:pt x="88" y="249"/>
                    <a:pt x="44" y="205"/>
                  </a:cubicBezTo>
                  <a:cubicBezTo>
                    <a:pt x="0" y="160"/>
                    <a:pt x="0" y="88"/>
                    <a:pt x="44" y="44"/>
                  </a:cubicBezTo>
                  <a:cubicBezTo>
                    <a:pt x="88" y="0"/>
                    <a:pt x="160" y="0"/>
                    <a:pt x="204" y="44"/>
                  </a:cubicBezTo>
                  <a:close/>
                  <a:moveTo>
                    <a:pt x="194" y="55"/>
                  </a:moveTo>
                  <a:cubicBezTo>
                    <a:pt x="232" y="93"/>
                    <a:pt x="232" y="156"/>
                    <a:pt x="194" y="194"/>
                  </a:cubicBezTo>
                  <a:cubicBezTo>
                    <a:pt x="155" y="233"/>
                    <a:pt x="92" y="233"/>
                    <a:pt x="54" y="194"/>
                  </a:cubicBezTo>
                  <a:cubicBezTo>
                    <a:pt x="15" y="156"/>
                    <a:pt x="15" y="93"/>
                    <a:pt x="54" y="55"/>
                  </a:cubicBezTo>
                  <a:cubicBezTo>
                    <a:pt x="92" y="16"/>
                    <a:pt x="155" y="16"/>
                    <a:pt x="194"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任意多边形: 形状 56"/>
            <p:cNvSpPr>
              <a:spLocks/>
            </p:cNvSpPr>
            <p:nvPr/>
          </p:nvSpPr>
          <p:spPr bwMode="auto">
            <a:xfrm>
              <a:off x="6080209" y="1786621"/>
              <a:ext cx="32714" cy="345538"/>
            </a:xfrm>
            <a:custGeom>
              <a:avLst/>
              <a:gdLst>
                <a:gd name="T0" fmla="*/ 0 w 32"/>
                <a:gd name="T1" fmla="*/ 0 h 338"/>
                <a:gd name="T2" fmla="*/ 32 w 32"/>
                <a:gd name="T3" fmla="*/ 0 h 338"/>
                <a:gd name="T4" fmla="*/ 32 w 32"/>
                <a:gd name="T5" fmla="*/ 338 h 338"/>
                <a:gd name="T6" fmla="*/ 0 w 32"/>
                <a:gd name="T7" fmla="*/ 338 h 338"/>
                <a:gd name="T8" fmla="*/ 0 w 32"/>
                <a:gd name="T9" fmla="*/ 0 h 338"/>
                <a:gd name="T10" fmla="*/ 0 w 32"/>
                <a:gd name="T11" fmla="*/ 0 h 338"/>
              </a:gdLst>
              <a:ahLst/>
              <a:cxnLst>
                <a:cxn ang="0">
                  <a:pos x="T0" y="T1"/>
                </a:cxn>
                <a:cxn ang="0">
                  <a:pos x="T2" y="T3"/>
                </a:cxn>
                <a:cxn ang="0">
                  <a:pos x="T4" y="T5"/>
                </a:cxn>
                <a:cxn ang="0">
                  <a:pos x="T6" y="T7"/>
                </a:cxn>
                <a:cxn ang="0">
                  <a:pos x="T8" y="T9"/>
                </a:cxn>
                <a:cxn ang="0">
                  <a:pos x="T10" y="T11"/>
                </a:cxn>
              </a:cxnLst>
              <a:rect l="0" t="0" r="r" b="b"/>
              <a:pathLst>
                <a:path w="32" h="338">
                  <a:moveTo>
                    <a:pt x="0" y="0"/>
                  </a:moveTo>
                  <a:lnTo>
                    <a:pt x="32" y="0"/>
                  </a:lnTo>
                  <a:lnTo>
                    <a:pt x="32" y="338"/>
                  </a:lnTo>
                  <a:lnTo>
                    <a:pt x="0" y="338"/>
                  </a:lnTo>
                  <a:lnTo>
                    <a:pt x="0" y="0"/>
                  </a:lnTo>
                  <a:lnTo>
                    <a:pt x="0"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任意多边形: 形状 57"/>
            <p:cNvSpPr>
              <a:spLocks/>
            </p:cNvSpPr>
            <p:nvPr/>
          </p:nvSpPr>
          <p:spPr bwMode="auto">
            <a:xfrm>
              <a:off x="5784764" y="5032425"/>
              <a:ext cx="622581" cy="621559"/>
            </a:xfrm>
            <a:custGeom>
              <a:avLst/>
              <a:gdLst>
                <a:gd name="T0" fmla="*/ 52 w 293"/>
                <a:gd name="T1" fmla="*/ 241 h 293"/>
                <a:gd name="T2" fmla="*/ 52 w 293"/>
                <a:gd name="T3" fmla="*/ 52 h 293"/>
                <a:gd name="T4" fmla="*/ 241 w 293"/>
                <a:gd name="T5" fmla="*/ 52 h 293"/>
                <a:gd name="T6" fmla="*/ 241 w 293"/>
                <a:gd name="T7" fmla="*/ 241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0" y="189"/>
                    <a:pt x="0" y="104"/>
                    <a:pt x="52" y="52"/>
                  </a:cubicBezTo>
                  <a:cubicBezTo>
                    <a:pt x="104" y="0"/>
                    <a:pt x="189" y="0"/>
                    <a:pt x="241" y="52"/>
                  </a:cubicBezTo>
                  <a:cubicBezTo>
                    <a:pt x="293" y="104"/>
                    <a:pt x="293" y="189"/>
                    <a:pt x="241" y="241"/>
                  </a:cubicBezTo>
                  <a:cubicBezTo>
                    <a:pt x="189" y="293"/>
                    <a:pt x="104" y="293"/>
                    <a:pt x="52"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9" name="任意多边形: 形状 58"/>
            <p:cNvSpPr>
              <a:spLocks/>
            </p:cNvSpPr>
            <p:nvPr/>
          </p:nvSpPr>
          <p:spPr bwMode="auto">
            <a:xfrm>
              <a:off x="5833834" y="5079451"/>
              <a:ext cx="527507" cy="527507"/>
            </a:xfrm>
            <a:custGeom>
              <a:avLst/>
              <a:gdLst>
                <a:gd name="T0" fmla="*/ 204 w 248"/>
                <a:gd name="T1" fmla="*/ 204 h 249"/>
                <a:gd name="T2" fmla="*/ 204 w 248"/>
                <a:gd name="T3" fmla="*/ 44 h 249"/>
                <a:gd name="T4" fmla="*/ 44 w 248"/>
                <a:gd name="T5" fmla="*/ 44 h 249"/>
                <a:gd name="T6" fmla="*/ 44 w 248"/>
                <a:gd name="T7" fmla="*/ 204 h 249"/>
                <a:gd name="T8" fmla="*/ 204 w 248"/>
                <a:gd name="T9" fmla="*/ 204 h 249"/>
                <a:gd name="T10" fmla="*/ 194 w 248"/>
                <a:gd name="T11" fmla="*/ 194 h 249"/>
                <a:gd name="T12" fmla="*/ 194 w 248"/>
                <a:gd name="T13" fmla="*/ 54 h 249"/>
                <a:gd name="T14" fmla="*/ 54 w 248"/>
                <a:gd name="T15" fmla="*/ 54 h 249"/>
                <a:gd name="T16" fmla="*/ 54 w 248"/>
                <a:gd name="T17" fmla="*/ 194 h 249"/>
                <a:gd name="T18" fmla="*/ 194 w 248"/>
                <a:gd name="T19" fmla="*/ 1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204"/>
                  </a:moveTo>
                  <a:cubicBezTo>
                    <a:pt x="248" y="160"/>
                    <a:pt x="248" y="88"/>
                    <a:pt x="204" y="44"/>
                  </a:cubicBezTo>
                  <a:cubicBezTo>
                    <a:pt x="160" y="0"/>
                    <a:pt x="88" y="0"/>
                    <a:pt x="44" y="44"/>
                  </a:cubicBezTo>
                  <a:cubicBezTo>
                    <a:pt x="0" y="88"/>
                    <a:pt x="0" y="160"/>
                    <a:pt x="44" y="204"/>
                  </a:cubicBezTo>
                  <a:cubicBezTo>
                    <a:pt x="88" y="249"/>
                    <a:pt x="160" y="249"/>
                    <a:pt x="204" y="204"/>
                  </a:cubicBezTo>
                  <a:close/>
                  <a:moveTo>
                    <a:pt x="194" y="194"/>
                  </a:moveTo>
                  <a:cubicBezTo>
                    <a:pt x="232" y="156"/>
                    <a:pt x="232" y="93"/>
                    <a:pt x="194" y="54"/>
                  </a:cubicBezTo>
                  <a:cubicBezTo>
                    <a:pt x="155" y="16"/>
                    <a:pt x="92" y="16"/>
                    <a:pt x="54" y="54"/>
                  </a:cubicBezTo>
                  <a:cubicBezTo>
                    <a:pt x="15" y="93"/>
                    <a:pt x="15" y="156"/>
                    <a:pt x="54" y="194"/>
                  </a:cubicBezTo>
                  <a:cubicBezTo>
                    <a:pt x="92" y="233"/>
                    <a:pt x="155" y="233"/>
                    <a:pt x="19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任意多边形: 形状 59"/>
            <p:cNvSpPr>
              <a:spLocks/>
            </p:cNvSpPr>
            <p:nvPr/>
          </p:nvSpPr>
          <p:spPr bwMode="auto">
            <a:xfrm>
              <a:off x="6080209" y="4723690"/>
              <a:ext cx="32714" cy="345538"/>
            </a:xfrm>
            <a:custGeom>
              <a:avLst/>
              <a:gdLst>
                <a:gd name="T0" fmla="*/ 0 w 32"/>
                <a:gd name="T1" fmla="*/ 338 h 338"/>
                <a:gd name="T2" fmla="*/ 32 w 32"/>
                <a:gd name="T3" fmla="*/ 338 h 338"/>
                <a:gd name="T4" fmla="*/ 32 w 32"/>
                <a:gd name="T5" fmla="*/ 0 h 338"/>
                <a:gd name="T6" fmla="*/ 0 w 32"/>
                <a:gd name="T7" fmla="*/ 0 h 338"/>
                <a:gd name="T8" fmla="*/ 0 w 32"/>
                <a:gd name="T9" fmla="*/ 338 h 338"/>
                <a:gd name="T10" fmla="*/ 0 w 32"/>
                <a:gd name="T11" fmla="*/ 338 h 338"/>
              </a:gdLst>
              <a:ahLst/>
              <a:cxnLst>
                <a:cxn ang="0">
                  <a:pos x="T0" y="T1"/>
                </a:cxn>
                <a:cxn ang="0">
                  <a:pos x="T2" y="T3"/>
                </a:cxn>
                <a:cxn ang="0">
                  <a:pos x="T4" y="T5"/>
                </a:cxn>
                <a:cxn ang="0">
                  <a:pos x="T6" y="T7"/>
                </a:cxn>
                <a:cxn ang="0">
                  <a:pos x="T8" y="T9"/>
                </a:cxn>
                <a:cxn ang="0">
                  <a:pos x="T10" y="T11"/>
                </a:cxn>
              </a:cxnLst>
              <a:rect l="0" t="0" r="r" b="b"/>
              <a:pathLst>
                <a:path w="32" h="338">
                  <a:moveTo>
                    <a:pt x="0" y="338"/>
                  </a:moveTo>
                  <a:lnTo>
                    <a:pt x="32" y="338"/>
                  </a:lnTo>
                  <a:lnTo>
                    <a:pt x="32" y="0"/>
                  </a:lnTo>
                  <a:lnTo>
                    <a:pt x="0" y="0"/>
                  </a:lnTo>
                  <a:lnTo>
                    <a:pt x="0" y="338"/>
                  </a:lnTo>
                  <a:lnTo>
                    <a:pt x="0" y="338"/>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任意多边形: 形状 60"/>
            <p:cNvSpPr>
              <a:spLocks/>
            </p:cNvSpPr>
            <p:nvPr/>
          </p:nvSpPr>
          <p:spPr bwMode="auto">
            <a:xfrm>
              <a:off x="5981046" y="1410414"/>
              <a:ext cx="231040" cy="182992"/>
            </a:xfrm>
            <a:custGeom>
              <a:avLst/>
              <a:gdLst>
                <a:gd name="T0" fmla="*/ 109 w 109"/>
                <a:gd name="T1" fmla="*/ 47 h 86"/>
                <a:gd name="T2" fmla="*/ 109 w 109"/>
                <a:gd name="T3" fmla="*/ 80 h 86"/>
                <a:gd name="T4" fmla="*/ 104 w 109"/>
                <a:gd name="T5" fmla="*/ 86 h 86"/>
                <a:gd name="T6" fmla="*/ 6 w 109"/>
                <a:gd name="T7" fmla="*/ 85 h 86"/>
                <a:gd name="T8" fmla="*/ 0 w 109"/>
                <a:gd name="T9" fmla="*/ 80 h 86"/>
                <a:gd name="T10" fmla="*/ 0 w 109"/>
                <a:gd name="T11" fmla="*/ 47 h 86"/>
                <a:gd name="T12" fmla="*/ 49 w 109"/>
                <a:gd name="T13" fmla="*/ 47 h 86"/>
                <a:gd name="T14" fmla="*/ 49 w 109"/>
                <a:gd name="T15" fmla="*/ 54 h 86"/>
                <a:gd name="T16" fmla="*/ 52 w 109"/>
                <a:gd name="T17" fmla="*/ 57 h 86"/>
                <a:gd name="T18" fmla="*/ 58 w 109"/>
                <a:gd name="T19" fmla="*/ 57 h 86"/>
                <a:gd name="T20" fmla="*/ 61 w 109"/>
                <a:gd name="T21" fmla="*/ 54 h 86"/>
                <a:gd name="T22" fmla="*/ 61 w 109"/>
                <a:gd name="T23" fmla="*/ 47 h 86"/>
                <a:gd name="T24" fmla="*/ 109 w 109"/>
                <a:gd name="T25" fmla="*/ 47 h 86"/>
                <a:gd name="T26" fmla="*/ 44 w 109"/>
                <a:gd name="T27" fmla="*/ 17 h 86"/>
                <a:gd name="T28" fmla="*/ 66 w 109"/>
                <a:gd name="T29" fmla="*/ 17 h 86"/>
                <a:gd name="T30" fmla="*/ 66 w 109"/>
                <a:gd name="T31" fmla="*/ 9 h 86"/>
                <a:gd name="T32" fmla="*/ 63 w 109"/>
                <a:gd name="T33" fmla="*/ 7 h 86"/>
                <a:gd name="T34" fmla="*/ 47 w 109"/>
                <a:gd name="T35" fmla="*/ 7 h 86"/>
                <a:gd name="T36" fmla="*/ 44 w 109"/>
                <a:gd name="T37" fmla="*/ 9 h 86"/>
                <a:gd name="T38" fmla="*/ 44 w 109"/>
                <a:gd name="T39" fmla="*/ 17 h 86"/>
                <a:gd name="T40" fmla="*/ 6 w 109"/>
                <a:gd name="T41" fmla="*/ 17 h 86"/>
                <a:gd name="T42" fmla="*/ 38 w 109"/>
                <a:gd name="T43" fmla="*/ 17 h 86"/>
                <a:gd name="T44" fmla="*/ 38 w 109"/>
                <a:gd name="T45" fmla="*/ 9 h 86"/>
                <a:gd name="T46" fmla="*/ 47 w 109"/>
                <a:gd name="T47" fmla="*/ 0 h 86"/>
                <a:gd name="T48" fmla="*/ 63 w 109"/>
                <a:gd name="T49" fmla="*/ 0 h 86"/>
                <a:gd name="T50" fmla="*/ 72 w 109"/>
                <a:gd name="T51" fmla="*/ 9 h 86"/>
                <a:gd name="T52" fmla="*/ 72 w 109"/>
                <a:gd name="T53" fmla="*/ 17 h 86"/>
                <a:gd name="T54" fmla="*/ 104 w 109"/>
                <a:gd name="T55" fmla="*/ 17 h 86"/>
                <a:gd name="T56" fmla="*/ 109 w 109"/>
                <a:gd name="T57" fmla="*/ 23 h 86"/>
                <a:gd name="T58" fmla="*/ 109 w 109"/>
                <a:gd name="T59" fmla="*/ 41 h 86"/>
                <a:gd name="T60" fmla="*/ 0 w 109"/>
                <a:gd name="T61" fmla="*/ 41 h 86"/>
                <a:gd name="T62" fmla="*/ 0 w 109"/>
                <a:gd name="T63" fmla="*/ 23 h 86"/>
                <a:gd name="T64" fmla="*/ 6 w 109"/>
                <a:gd name="T65" fmla="*/ 17 h 86"/>
                <a:gd name="T66" fmla="*/ 6 w 109"/>
                <a:gd name="T6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6">
                  <a:moveTo>
                    <a:pt x="109" y="47"/>
                  </a:moveTo>
                  <a:cubicBezTo>
                    <a:pt x="109" y="80"/>
                    <a:pt x="109" y="80"/>
                    <a:pt x="109" y="80"/>
                  </a:cubicBezTo>
                  <a:cubicBezTo>
                    <a:pt x="109" y="83"/>
                    <a:pt x="107" y="86"/>
                    <a:pt x="104" y="86"/>
                  </a:cubicBezTo>
                  <a:cubicBezTo>
                    <a:pt x="6" y="85"/>
                    <a:pt x="6" y="85"/>
                    <a:pt x="6" y="85"/>
                  </a:cubicBezTo>
                  <a:cubicBezTo>
                    <a:pt x="3" y="85"/>
                    <a:pt x="0" y="83"/>
                    <a:pt x="0" y="80"/>
                  </a:cubicBezTo>
                  <a:cubicBezTo>
                    <a:pt x="0" y="47"/>
                    <a:pt x="0" y="47"/>
                    <a:pt x="0" y="47"/>
                  </a:cubicBezTo>
                  <a:cubicBezTo>
                    <a:pt x="49" y="47"/>
                    <a:pt x="49" y="47"/>
                    <a:pt x="49" y="47"/>
                  </a:cubicBezTo>
                  <a:cubicBezTo>
                    <a:pt x="49" y="54"/>
                    <a:pt x="49" y="54"/>
                    <a:pt x="49" y="54"/>
                  </a:cubicBezTo>
                  <a:cubicBezTo>
                    <a:pt x="49" y="56"/>
                    <a:pt x="50" y="57"/>
                    <a:pt x="52" y="57"/>
                  </a:cubicBezTo>
                  <a:cubicBezTo>
                    <a:pt x="58" y="57"/>
                    <a:pt x="58" y="57"/>
                    <a:pt x="58" y="57"/>
                  </a:cubicBezTo>
                  <a:cubicBezTo>
                    <a:pt x="60" y="57"/>
                    <a:pt x="61" y="56"/>
                    <a:pt x="61" y="54"/>
                  </a:cubicBezTo>
                  <a:cubicBezTo>
                    <a:pt x="61" y="47"/>
                    <a:pt x="61" y="47"/>
                    <a:pt x="61" y="47"/>
                  </a:cubicBezTo>
                  <a:cubicBezTo>
                    <a:pt x="109" y="47"/>
                    <a:pt x="109" y="47"/>
                    <a:pt x="109" y="47"/>
                  </a:cubicBezTo>
                  <a:close/>
                  <a:moveTo>
                    <a:pt x="44" y="17"/>
                  </a:moveTo>
                  <a:cubicBezTo>
                    <a:pt x="66" y="17"/>
                    <a:pt x="66" y="17"/>
                    <a:pt x="66" y="17"/>
                  </a:cubicBezTo>
                  <a:cubicBezTo>
                    <a:pt x="66" y="9"/>
                    <a:pt x="66" y="9"/>
                    <a:pt x="66" y="9"/>
                  </a:cubicBezTo>
                  <a:cubicBezTo>
                    <a:pt x="66" y="8"/>
                    <a:pt x="65" y="7"/>
                    <a:pt x="63" y="7"/>
                  </a:cubicBezTo>
                  <a:cubicBezTo>
                    <a:pt x="47" y="7"/>
                    <a:pt x="47" y="7"/>
                    <a:pt x="47" y="7"/>
                  </a:cubicBezTo>
                  <a:cubicBezTo>
                    <a:pt x="45" y="7"/>
                    <a:pt x="44" y="8"/>
                    <a:pt x="44" y="9"/>
                  </a:cubicBezTo>
                  <a:cubicBezTo>
                    <a:pt x="44" y="17"/>
                    <a:pt x="44" y="17"/>
                    <a:pt x="44" y="17"/>
                  </a:cubicBezTo>
                  <a:close/>
                  <a:moveTo>
                    <a:pt x="6" y="17"/>
                  </a:moveTo>
                  <a:cubicBezTo>
                    <a:pt x="38" y="17"/>
                    <a:pt x="38" y="17"/>
                    <a:pt x="38" y="17"/>
                  </a:cubicBezTo>
                  <a:cubicBezTo>
                    <a:pt x="38" y="9"/>
                    <a:pt x="38" y="9"/>
                    <a:pt x="38" y="9"/>
                  </a:cubicBezTo>
                  <a:cubicBezTo>
                    <a:pt x="38" y="5"/>
                    <a:pt x="42" y="0"/>
                    <a:pt x="47" y="0"/>
                  </a:cubicBezTo>
                  <a:cubicBezTo>
                    <a:pt x="63" y="0"/>
                    <a:pt x="63" y="0"/>
                    <a:pt x="63" y="0"/>
                  </a:cubicBezTo>
                  <a:cubicBezTo>
                    <a:pt x="68" y="0"/>
                    <a:pt x="72" y="5"/>
                    <a:pt x="72" y="9"/>
                  </a:cubicBezTo>
                  <a:cubicBezTo>
                    <a:pt x="72" y="17"/>
                    <a:pt x="72" y="17"/>
                    <a:pt x="72" y="17"/>
                  </a:cubicBezTo>
                  <a:cubicBezTo>
                    <a:pt x="104" y="17"/>
                    <a:pt x="104" y="17"/>
                    <a:pt x="104" y="17"/>
                  </a:cubicBezTo>
                  <a:cubicBezTo>
                    <a:pt x="107" y="17"/>
                    <a:pt x="109" y="19"/>
                    <a:pt x="109" y="23"/>
                  </a:cubicBezTo>
                  <a:cubicBezTo>
                    <a:pt x="109" y="41"/>
                    <a:pt x="109" y="41"/>
                    <a:pt x="109" y="41"/>
                  </a:cubicBezTo>
                  <a:cubicBezTo>
                    <a:pt x="0" y="41"/>
                    <a:pt x="0" y="41"/>
                    <a:pt x="0" y="41"/>
                  </a:cubicBezTo>
                  <a:cubicBezTo>
                    <a:pt x="0" y="23"/>
                    <a:pt x="0" y="23"/>
                    <a:pt x="0" y="23"/>
                  </a:cubicBezTo>
                  <a:cubicBezTo>
                    <a:pt x="0" y="19"/>
                    <a:pt x="3" y="17"/>
                    <a:pt x="6" y="17"/>
                  </a:cubicBezTo>
                  <a:cubicBezTo>
                    <a:pt x="6" y="17"/>
                    <a:pt x="6" y="17"/>
                    <a:pt x="6" y="17"/>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62" name="任意多边形: 形状 61"/>
            <p:cNvSpPr>
              <a:spLocks/>
            </p:cNvSpPr>
            <p:nvPr/>
          </p:nvSpPr>
          <p:spPr bwMode="auto">
            <a:xfrm>
              <a:off x="5981046" y="5255287"/>
              <a:ext cx="231040" cy="195260"/>
            </a:xfrm>
            <a:custGeom>
              <a:avLst/>
              <a:gdLst>
                <a:gd name="T0" fmla="*/ 65 w 109"/>
                <a:gd name="T1" fmla="*/ 48 h 92"/>
                <a:gd name="T2" fmla="*/ 66 w 109"/>
                <a:gd name="T3" fmla="*/ 52 h 92"/>
                <a:gd name="T4" fmla="*/ 17 w 109"/>
                <a:gd name="T5" fmla="*/ 53 h 92"/>
                <a:gd name="T6" fmla="*/ 16 w 109"/>
                <a:gd name="T7" fmla="*/ 49 h 92"/>
                <a:gd name="T8" fmla="*/ 55 w 109"/>
                <a:gd name="T9" fmla="*/ 64 h 92"/>
                <a:gd name="T10" fmla="*/ 55 w 109"/>
                <a:gd name="T11" fmla="*/ 71 h 92"/>
                <a:gd name="T12" fmla="*/ 55 w 109"/>
                <a:gd name="T13" fmla="*/ 64 h 92"/>
                <a:gd name="T14" fmla="*/ 99 w 109"/>
                <a:gd name="T15" fmla="*/ 8 h 92"/>
                <a:gd name="T16" fmla="*/ 101 w 109"/>
                <a:gd name="T17" fmla="*/ 58 h 92"/>
                <a:gd name="T18" fmla="*/ 11 w 109"/>
                <a:gd name="T19" fmla="*/ 60 h 92"/>
                <a:gd name="T20" fmla="*/ 9 w 109"/>
                <a:gd name="T21" fmla="*/ 10 h 92"/>
                <a:gd name="T22" fmla="*/ 66 w 109"/>
                <a:gd name="T23" fmla="*/ 75 h 92"/>
                <a:gd name="T24" fmla="*/ 78 w 109"/>
                <a:gd name="T25" fmla="*/ 83 h 92"/>
                <a:gd name="T26" fmla="*/ 83 w 109"/>
                <a:gd name="T27" fmla="*/ 92 h 92"/>
                <a:gd name="T28" fmla="*/ 27 w 109"/>
                <a:gd name="T29" fmla="*/ 87 h 92"/>
                <a:gd name="T30" fmla="*/ 44 w 109"/>
                <a:gd name="T31" fmla="*/ 83 h 92"/>
                <a:gd name="T32" fmla="*/ 6 w 109"/>
                <a:gd name="T33" fmla="*/ 75 h 92"/>
                <a:gd name="T34" fmla="*/ 0 w 109"/>
                <a:gd name="T35" fmla="*/ 6 h 92"/>
                <a:gd name="T36" fmla="*/ 104 w 109"/>
                <a:gd name="T37" fmla="*/ 0 h 92"/>
                <a:gd name="T38" fmla="*/ 109 w 109"/>
                <a:gd name="T39" fmla="*/ 69 h 92"/>
                <a:gd name="T40" fmla="*/ 66 w 109"/>
                <a:gd name="T41" fmla="*/ 75 h 92"/>
                <a:gd name="T42" fmla="*/ 19 w 109"/>
                <a:gd name="T43" fmla="*/ 65 h 92"/>
                <a:gd name="T44" fmla="*/ 20 w 109"/>
                <a:gd name="T45" fmla="*/ 69 h 92"/>
                <a:gd name="T46" fmla="*/ 9 w 109"/>
                <a:gd name="T47" fmla="*/ 70 h 92"/>
                <a:gd name="T48" fmla="*/ 9 w 109"/>
                <a:gd name="T49" fmla="*/ 66 h 92"/>
                <a:gd name="T50" fmla="*/ 25 w 109"/>
                <a:gd name="T51" fmla="*/ 65 h 92"/>
                <a:gd name="T52" fmla="*/ 35 w 109"/>
                <a:gd name="T53" fmla="*/ 66 h 92"/>
                <a:gd name="T54" fmla="*/ 35 w 109"/>
                <a:gd name="T55" fmla="*/ 70 h 92"/>
                <a:gd name="T56" fmla="*/ 24 w 109"/>
                <a:gd name="T57" fmla="*/ 69 h 92"/>
                <a:gd name="T58" fmla="*/ 25 w 109"/>
                <a:gd name="T59" fmla="*/ 65 h 92"/>
                <a:gd name="T60" fmla="*/ 93 w 109"/>
                <a:gd name="T61" fmla="*/ 15 h 92"/>
                <a:gd name="T62" fmla="*/ 94 w 109"/>
                <a:gd name="T63" fmla="*/ 19 h 92"/>
                <a:gd name="T64" fmla="*/ 17 w 109"/>
                <a:gd name="T65" fmla="*/ 20 h 92"/>
                <a:gd name="T66" fmla="*/ 16 w 109"/>
                <a:gd name="T67" fmla="*/ 16 h 92"/>
                <a:gd name="T68" fmla="*/ 17 w 109"/>
                <a:gd name="T69" fmla="*/ 37 h 92"/>
                <a:gd name="T70" fmla="*/ 94 w 109"/>
                <a:gd name="T71" fmla="*/ 38 h 92"/>
                <a:gd name="T72" fmla="*/ 93 w 109"/>
                <a:gd name="T73" fmla="*/ 42 h 92"/>
                <a:gd name="T74" fmla="*/ 16 w 109"/>
                <a:gd name="T75" fmla="*/ 41 h 92"/>
                <a:gd name="T76" fmla="*/ 17 w 109"/>
                <a:gd name="T77" fmla="*/ 37 h 92"/>
                <a:gd name="T78" fmla="*/ 93 w 109"/>
                <a:gd name="T79" fmla="*/ 26 h 92"/>
                <a:gd name="T80" fmla="*/ 94 w 109"/>
                <a:gd name="T81" fmla="*/ 30 h 92"/>
                <a:gd name="T82" fmla="*/ 17 w 109"/>
                <a:gd name="T83" fmla="*/ 31 h 92"/>
                <a:gd name="T84" fmla="*/ 16 w 109"/>
                <a:gd name="T85" fmla="*/ 2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92">
                  <a:moveTo>
                    <a:pt x="17" y="48"/>
                  </a:moveTo>
                  <a:cubicBezTo>
                    <a:pt x="65" y="48"/>
                    <a:pt x="65" y="48"/>
                    <a:pt x="65" y="48"/>
                  </a:cubicBezTo>
                  <a:cubicBezTo>
                    <a:pt x="65" y="48"/>
                    <a:pt x="66" y="49"/>
                    <a:pt x="66" y="49"/>
                  </a:cubicBezTo>
                  <a:cubicBezTo>
                    <a:pt x="66" y="52"/>
                    <a:pt x="66" y="52"/>
                    <a:pt x="66" y="52"/>
                  </a:cubicBezTo>
                  <a:cubicBezTo>
                    <a:pt x="66" y="53"/>
                    <a:pt x="65" y="53"/>
                    <a:pt x="65" y="53"/>
                  </a:cubicBezTo>
                  <a:cubicBezTo>
                    <a:pt x="17" y="53"/>
                    <a:pt x="17" y="53"/>
                    <a:pt x="17" y="53"/>
                  </a:cubicBezTo>
                  <a:cubicBezTo>
                    <a:pt x="16" y="53"/>
                    <a:pt x="16" y="53"/>
                    <a:pt x="16" y="52"/>
                  </a:cubicBezTo>
                  <a:cubicBezTo>
                    <a:pt x="16" y="49"/>
                    <a:pt x="16" y="49"/>
                    <a:pt x="16" y="49"/>
                  </a:cubicBezTo>
                  <a:cubicBezTo>
                    <a:pt x="16" y="49"/>
                    <a:pt x="16" y="48"/>
                    <a:pt x="17" y="48"/>
                  </a:cubicBezTo>
                  <a:close/>
                  <a:moveTo>
                    <a:pt x="55" y="64"/>
                  </a:moveTo>
                  <a:cubicBezTo>
                    <a:pt x="57" y="64"/>
                    <a:pt x="58" y="65"/>
                    <a:pt x="58" y="67"/>
                  </a:cubicBezTo>
                  <a:cubicBezTo>
                    <a:pt x="58" y="69"/>
                    <a:pt x="57" y="71"/>
                    <a:pt x="55" y="71"/>
                  </a:cubicBezTo>
                  <a:cubicBezTo>
                    <a:pt x="53" y="71"/>
                    <a:pt x="51" y="69"/>
                    <a:pt x="51" y="67"/>
                  </a:cubicBezTo>
                  <a:cubicBezTo>
                    <a:pt x="51" y="65"/>
                    <a:pt x="53" y="64"/>
                    <a:pt x="55" y="64"/>
                  </a:cubicBezTo>
                  <a:close/>
                  <a:moveTo>
                    <a:pt x="11" y="8"/>
                  </a:moveTo>
                  <a:cubicBezTo>
                    <a:pt x="99" y="8"/>
                    <a:pt x="99" y="8"/>
                    <a:pt x="99" y="8"/>
                  </a:cubicBezTo>
                  <a:cubicBezTo>
                    <a:pt x="100" y="8"/>
                    <a:pt x="101" y="9"/>
                    <a:pt x="101" y="10"/>
                  </a:cubicBezTo>
                  <a:cubicBezTo>
                    <a:pt x="101" y="58"/>
                    <a:pt x="101" y="58"/>
                    <a:pt x="101" y="58"/>
                  </a:cubicBezTo>
                  <a:cubicBezTo>
                    <a:pt x="101" y="59"/>
                    <a:pt x="100" y="60"/>
                    <a:pt x="99" y="60"/>
                  </a:cubicBezTo>
                  <a:cubicBezTo>
                    <a:pt x="11" y="60"/>
                    <a:pt x="11" y="60"/>
                    <a:pt x="11" y="60"/>
                  </a:cubicBezTo>
                  <a:cubicBezTo>
                    <a:pt x="10" y="60"/>
                    <a:pt x="9" y="59"/>
                    <a:pt x="9" y="58"/>
                  </a:cubicBezTo>
                  <a:cubicBezTo>
                    <a:pt x="9" y="10"/>
                    <a:pt x="9" y="10"/>
                    <a:pt x="9" y="10"/>
                  </a:cubicBezTo>
                  <a:cubicBezTo>
                    <a:pt x="9" y="9"/>
                    <a:pt x="10" y="8"/>
                    <a:pt x="11" y="8"/>
                  </a:cubicBezTo>
                  <a:close/>
                  <a:moveTo>
                    <a:pt x="66" y="75"/>
                  </a:moveTo>
                  <a:cubicBezTo>
                    <a:pt x="66" y="83"/>
                    <a:pt x="66" y="83"/>
                    <a:pt x="66" y="83"/>
                  </a:cubicBezTo>
                  <a:cubicBezTo>
                    <a:pt x="78" y="83"/>
                    <a:pt x="78" y="83"/>
                    <a:pt x="78" y="83"/>
                  </a:cubicBezTo>
                  <a:cubicBezTo>
                    <a:pt x="81" y="83"/>
                    <a:pt x="83" y="85"/>
                    <a:pt x="83" y="87"/>
                  </a:cubicBezTo>
                  <a:cubicBezTo>
                    <a:pt x="83" y="92"/>
                    <a:pt x="83" y="92"/>
                    <a:pt x="83" y="92"/>
                  </a:cubicBezTo>
                  <a:cubicBezTo>
                    <a:pt x="27" y="92"/>
                    <a:pt x="27" y="92"/>
                    <a:pt x="27" y="92"/>
                  </a:cubicBezTo>
                  <a:cubicBezTo>
                    <a:pt x="27" y="87"/>
                    <a:pt x="27" y="87"/>
                    <a:pt x="27" y="87"/>
                  </a:cubicBezTo>
                  <a:cubicBezTo>
                    <a:pt x="27" y="85"/>
                    <a:pt x="29" y="83"/>
                    <a:pt x="31" y="83"/>
                  </a:cubicBezTo>
                  <a:cubicBezTo>
                    <a:pt x="44" y="83"/>
                    <a:pt x="44" y="83"/>
                    <a:pt x="44" y="83"/>
                  </a:cubicBezTo>
                  <a:cubicBezTo>
                    <a:pt x="44" y="75"/>
                    <a:pt x="44" y="75"/>
                    <a:pt x="44" y="75"/>
                  </a:cubicBezTo>
                  <a:cubicBezTo>
                    <a:pt x="6" y="75"/>
                    <a:pt x="6" y="75"/>
                    <a:pt x="6" y="75"/>
                  </a:cubicBezTo>
                  <a:cubicBezTo>
                    <a:pt x="3" y="75"/>
                    <a:pt x="0" y="73"/>
                    <a:pt x="0" y="69"/>
                  </a:cubicBezTo>
                  <a:cubicBezTo>
                    <a:pt x="0" y="50"/>
                    <a:pt x="0" y="25"/>
                    <a:pt x="0" y="6"/>
                  </a:cubicBezTo>
                  <a:cubicBezTo>
                    <a:pt x="0" y="2"/>
                    <a:pt x="3" y="0"/>
                    <a:pt x="6" y="0"/>
                  </a:cubicBezTo>
                  <a:cubicBezTo>
                    <a:pt x="104" y="0"/>
                    <a:pt x="104" y="0"/>
                    <a:pt x="104" y="0"/>
                  </a:cubicBezTo>
                  <a:cubicBezTo>
                    <a:pt x="107" y="0"/>
                    <a:pt x="109" y="2"/>
                    <a:pt x="109" y="6"/>
                  </a:cubicBezTo>
                  <a:cubicBezTo>
                    <a:pt x="109" y="25"/>
                    <a:pt x="109" y="50"/>
                    <a:pt x="109" y="69"/>
                  </a:cubicBezTo>
                  <a:cubicBezTo>
                    <a:pt x="109" y="73"/>
                    <a:pt x="107" y="75"/>
                    <a:pt x="104" y="75"/>
                  </a:cubicBezTo>
                  <a:cubicBezTo>
                    <a:pt x="66" y="75"/>
                    <a:pt x="66" y="75"/>
                    <a:pt x="66" y="75"/>
                  </a:cubicBezTo>
                  <a:close/>
                  <a:moveTo>
                    <a:pt x="9" y="65"/>
                  </a:moveTo>
                  <a:cubicBezTo>
                    <a:pt x="19" y="65"/>
                    <a:pt x="19" y="65"/>
                    <a:pt x="19" y="65"/>
                  </a:cubicBezTo>
                  <a:cubicBezTo>
                    <a:pt x="19" y="65"/>
                    <a:pt x="20" y="65"/>
                    <a:pt x="20" y="66"/>
                  </a:cubicBezTo>
                  <a:cubicBezTo>
                    <a:pt x="20" y="69"/>
                    <a:pt x="20" y="69"/>
                    <a:pt x="20" y="69"/>
                  </a:cubicBezTo>
                  <a:cubicBezTo>
                    <a:pt x="20" y="69"/>
                    <a:pt x="19" y="70"/>
                    <a:pt x="19" y="70"/>
                  </a:cubicBezTo>
                  <a:cubicBezTo>
                    <a:pt x="9" y="70"/>
                    <a:pt x="9" y="70"/>
                    <a:pt x="9" y="70"/>
                  </a:cubicBezTo>
                  <a:cubicBezTo>
                    <a:pt x="9" y="70"/>
                    <a:pt x="9" y="69"/>
                    <a:pt x="9" y="69"/>
                  </a:cubicBezTo>
                  <a:cubicBezTo>
                    <a:pt x="9" y="66"/>
                    <a:pt x="9" y="66"/>
                    <a:pt x="9" y="66"/>
                  </a:cubicBezTo>
                  <a:cubicBezTo>
                    <a:pt x="9" y="65"/>
                    <a:pt x="9" y="65"/>
                    <a:pt x="9" y="65"/>
                  </a:cubicBezTo>
                  <a:close/>
                  <a:moveTo>
                    <a:pt x="25" y="65"/>
                  </a:moveTo>
                  <a:cubicBezTo>
                    <a:pt x="29" y="65"/>
                    <a:pt x="31" y="65"/>
                    <a:pt x="35" y="65"/>
                  </a:cubicBezTo>
                  <a:cubicBezTo>
                    <a:pt x="35" y="65"/>
                    <a:pt x="35" y="65"/>
                    <a:pt x="35" y="66"/>
                  </a:cubicBezTo>
                  <a:cubicBezTo>
                    <a:pt x="35" y="67"/>
                    <a:pt x="35" y="68"/>
                    <a:pt x="35" y="69"/>
                  </a:cubicBezTo>
                  <a:cubicBezTo>
                    <a:pt x="35" y="69"/>
                    <a:pt x="35" y="70"/>
                    <a:pt x="35" y="70"/>
                  </a:cubicBezTo>
                  <a:cubicBezTo>
                    <a:pt x="31" y="70"/>
                    <a:pt x="29" y="70"/>
                    <a:pt x="25" y="70"/>
                  </a:cubicBezTo>
                  <a:cubicBezTo>
                    <a:pt x="25" y="70"/>
                    <a:pt x="24" y="69"/>
                    <a:pt x="24" y="69"/>
                  </a:cubicBezTo>
                  <a:cubicBezTo>
                    <a:pt x="24" y="68"/>
                    <a:pt x="24" y="67"/>
                    <a:pt x="24" y="66"/>
                  </a:cubicBezTo>
                  <a:cubicBezTo>
                    <a:pt x="24" y="65"/>
                    <a:pt x="25" y="65"/>
                    <a:pt x="25" y="65"/>
                  </a:cubicBezTo>
                  <a:close/>
                  <a:moveTo>
                    <a:pt x="17" y="15"/>
                  </a:moveTo>
                  <a:cubicBezTo>
                    <a:pt x="93" y="15"/>
                    <a:pt x="93" y="15"/>
                    <a:pt x="93" y="15"/>
                  </a:cubicBezTo>
                  <a:cubicBezTo>
                    <a:pt x="93" y="15"/>
                    <a:pt x="94" y="16"/>
                    <a:pt x="94" y="16"/>
                  </a:cubicBezTo>
                  <a:cubicBezTo>
                    <a:pt x="94" y="19"/>
                    <a:pt x="94" y="19"/>
                    <a:pt x="94" y="19"/>
                  </a:cubicBezTo>
                  <a:cubicBezTo>
                    <a:pt x="94" y="20"/>
                    <a:pt x="93" y="20"/>
                    <a:pt x="93" y="20"/>
                  </a:cubicBezTo>
                  <a:cubicBezTo>
                    <a:pt x="17" y="20"/>
                    <a:pt x="17" y="20"/>
                    <a:pt x="17" y="20"/>
                  </a:cubicBezTo>
                  <a:cubicBezTo>
                    <a:pt x="16" y="20"/>
                    <a:pt x="16" y="20"/>
                    <a:pt x="16" y="19"/>
                  </a:cubicBezTo>
                  <a:cubicBezTo>
                    <a:pt x="16" y="16"/>
                    <a:pt x="16" y="16"/>
                    <a:pt x="16" y="16"/>
                  </a:cubicBezTo>
                  <a:cubicBezTo>
                    <a:pt x="16" y="16"/>
                    <a:pt x="16" y="15"/>
                    <a:pt x="17" y="15"/>
                  </a:cubicBezTo>
                  <a:close/>
                  <a:moveTo>
                    <a:pt x="17" y="37"/>
                  </a:moveTo>
                  <a:cubicBezTo>
                    <a:pt x="42" y="37"/>
                    <a:pt x="68" y="37"/>
                    <a:pt x="93" y="37"/>
                  </a:cubicBezTo>
                  <a:cubicBezTo>
                    <a:pt x="93" y="37"/>
                    <a:pt x="94" y="38"/>
                    <a:pt x="94" y="38"/>
                  </a:cubicBezTo>
                  <a:cubicBezTo>
                    <a:pt x="94" y="39"/>
                    <a:pt x="94" y="40"/>
                    <a:pt x="94" y="41"/>
                  </a:cubicBezTo>
                  <a:cubicBezTo>
                    <a:pt x="94" y="42"/>
                    <a:pt x="93" y="42"/>
                    <a:pt x="93" y="42"/>
                  </a:cubicBezTo>
                  <a:cubicBezTo>
                    <a:pt x="68" y="42"/>
                    <a:pt x="42" y="42"/>
                    <a:pt x="17" y="42"/>
                  </a:cubicBezTo>
                  <a:cubicBezTo>
                    <a:pt x="16" y="42"/>
                    <a:pt x="16" y="42"/>
                    <a:pt x="16" y="41"/>
                  </a:cubicBezTo>
                  <a:cubicBezTo>
                    <a:pt x="16" y="40"/>
                    <a:pt x="16" y="39"/>
                    <a:pt x="16" y="38"/>
                  </a:cubicBezTo>
                  <a:cubicBezTo>
                    <a:pt x="16" y="38"/>
                    <a:pt x="16" y="37"/>
                    <a:pt x="17" y="37"/>
                  </a:cubicBezTo>
                  <a:close/>
                  <a:moveTo>
                    <a:pt x="17" y="26"/>
                  </a:moveTo>
                  <a:cubicBezTo>
                    <a:pt x="42" y="26"/>
                    <a:pt x="68" y="26"/>
                    <a:pt x="93" y="26"/>
                  </a:cubicBezTo>
                  <a:cubicBezTo>
                    <a:pt x="93" y="26"/>
                    <a:pt x="94" y="27"/>
                    <a:pt x="94" y="27"/>
                  </a:cubicBezTo>
                  <a:cubicBezTo>
                    <a:pt x="94" y="28"/>
                    <a:pt x="94" y="29"/>
                    <a:pt x="94" y="30"/>
                  </a:cubicBezTo>
                  <a:cubicBezTo>
                    <a:pt x="94" y="31"/>
                    <a:pt x="93" y="31"/>
                    <a:pt x="93" y="31"/>
                  </a:cubicBezTo>
                  <a:cubicBezTo>
                    <a:pt x="68" y="31"/>
                    <a:pt x="42" y="31"/>
                    <a:pt x="17" y="31"/>
                  </a:cubicBezTo>
                  <a:cubicBezTo>
                    <a:pt x="16" y="31"/>
                    <a:pt x="16" y="31"/>
                    <a:pt x="16" y="30"/>
                  </a:cubicBezTo>
                  <a:cubicBezTo>
                    <a:pt x="16" y="29"/>
                    <a:pt x="16" y="28"/>
                    <a:pt x="16" y="27"/>
                  </a:cubicBezTo>
                  <a:cubicBezTo>
                    <a:pt x="16" y="27"/>
                    <a:pt x="16" y="26"/>
                    <a:pt x="17" y="26"/>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63" name="任意多边形: 形状 62"/>
            <p:cNvSpPr>
              <a:spLocks/>
            </p:cNvSpPr>
            <p:nvPr/>
          </p:nvSpPr>
          <p:spPr bwMode="auto">
            <a:xfrm>
              <a:off x="5624262" y="2955110"/>
              <a:ext cx="944606" cy="943584"/>
            </a:xfrm>
            <a:custGeom>
              <a:avLst/>
              <a:gdLst>
                <a:gd name="T0" fmla="*/ 79 w 445"/>
                <a:gd name="T1" fmla="*/ 79 h 445"/>
                <a:gd name="T2" fmla="*/ 79 w 445"/>
                <a:gd name="T3" fmla="*/ 366 h 445"/>
                <a:gd name="T4" fmla="*/ 366 w 445"/>
                <a:gd name="T5" fmla="*/ 366 h 445"/>
                <a:gd name="T6" fmla="*/ 366 w 445"/>
                <a:gd name="T7" fmla="*/ 79 h 445"/>
                <a:gd name="T8" fmla="*/ 79 w 445"/>
                <a:gd name="T9" fmla="*/ 79 h 445"/>
              </a:gdLst>
              <a:ahLst/>
              <a:cxnLst>
                <a:cxn ang="0">
                  <a:pos x="T0" y="T1"/>
                </a:cxn>
                <a:cxn ang="0">
                  <a:pos x="T2" y="T3"/>
                </a:cxn>
                <a:cxn ang="0">
                  <a:pos x="T4" y="T5"/>
                </a:cxn>
                <a:cxn ang="0">
                  <a:pos x="T6" y="T7"/>
                </a:cxn>
                <a:cxn ang="0">
                  <a:pos x="T8" y="T9"/>
                </a:cxn>
              </a:cxnLst>
              <a:rect l="0" t="0" r="r" b="b"/>
              <a:pathLst>
                <a:path w="445" h="445">
                  <a:moveTo>
                    <a:pt x="79" y="79"/>
                  </a:moveTo>
                  <a:cubicBezTo>
                    <a:pt x="0" y="158"/>
                    <a:pt x="0" y="287"/>
                    <a:pt x="79" y="366"/>
                  </a:cubicBezTo>
                  <a:cubicBezTo>
                    <a:pt x="158" y="445"/>
                    <a:pt x="287" y="445"/>
                    <a:pt x="366" y="366"/>
                  </a:cubicBezTo>
                  <a:cubicBezTo>
                    <a:pt x="445" y="287"/>
                    <a:pt x="445" y="158"/>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4" name="任意多边形: 形状 63"/>
            <p:cNvSpPr>
              <a:spLocks/>
            </p:cNvSpPr>
            <p:nvPr/>
          </p:nvSpPr>
          <p:spPr bwMode="auto">
            <a:xfrm>
              <a:off x="5695824" y="3026671"/>
              <a:ext cx="803528"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5" name="任意多边形: 形状 64"/>
            <p:cNvSpPr>
              <a:spLocks/>
            </p:cNvSpPr>
            <p:nvPr/>
          </p:nvSpPr>
          <p:spPr bwMode="auto">
            <a:xfrm>
              <a:off x="5918685" y="3228064"/>
              <a:ext cx="357805" cy="375185"/>
            </a:xfrm>
            <a:custGeom>
              <a:avLst/>
              <a:gdLst>
                <a:gd name="T0" fmla="*/ 84 w 168"/>
                <a:gd name="T1" fmla="*/ 96 h 177"/>
                <a:gd name="T2" fmla="*/ 94 w 168"/>
                <a:gd name="T3" fmla="*/ 106 h 177"/>
                <a:gd name="T4" fmla="*/ 88 w 168"/>
                <a:gd name="T5" fmla="*/ 115 h 177"/>
                <a:gd name="T6" fmla="*/ 93 w 168"/>
                <a:gd name="T7" fmla="*/ 147 h 177"/>
                <a:gd name="T8" fmla="*/ 114 w 168"/>
                <a:gd name="T9" fmla="*/ 94 h 177"/>
                <a:gd name="T10" fmla="*/ 150 w 168"/>
                <a:gd name="T11" fmla="*/ 107 h 177"/>
                <a:gd name="T12" fmla="*/ 168 w 168"/>
                <a:gd name="T13" fmla="*/ 133 h 177"/>
                <a:gd name="T14" fmla="*/ 168 w 168"/>
                <a:gd name="T15" fmla="*/ 177 h 177"/>
                <a:gd name="T16" fmla="*/ 0 w 168"/>
                <a:gd name="T17" fmla="*/ 177 h 177"/>
                <a:gd name="T18" fmla="*/ 0 w 168"/>
                <a:gd name="T19" fmla="*/ 133 h 177"/>
                <a:gd name="T20" fmla="*/ 18 w 168"/>
                <a:gd name="T21" fmla="*/ 107 h 177"/>
                <a:gd name="T22" fmla="*/ 53 w 168"/>
                <a:gd name="T23" fmla="*/ 94 h 177"/>
                <a:gd name="T24" fmla="*/ 75 w 168"/>
                <a:gd name="T25" fmla="*/ 147 h 177"/>
                <a:gd name="T26" fmla="*/ 80 w 168"/>
                <a:gd name="T27" fmla="*/ 115 h 177"/>
                <a:gd name="T28" fmla="*/ 74 w 168"/>
                <a:gd name="T29" fmla="*/ 106 h 177"/>
                <a:gd name="T30" fmla="*/ 84 w 168"/>
                <a:gd name="T31" fmla="*/ 96 h 177"/>
                <a:gd name="T32" fmla="*/ 84 w 168"/>
                <a:gd name="T33" fmla="*/ 87 h 177"/>
                <a:gd name="T34" fmla="*/ 58 w 168"/>
                <a:gd name="T35" fmla="*/ 69 h 177"/>
                <a:gd name="T36" fmla="*/ 50 w 168"/>
                <a:gd name="T37" fmla="*/ 25 h 177"/>
                <a:gd name="T38" fmla="*/ 84 w 168"/>
                <a:gd name="T39" fmla="*/ 0 h 177"/>
                <a:gd name="T40" fmla="*/ 118 w 168"/>
                <a:gd name="T41" fmla="*/ 25 h 177"/>
                <a:gd name="T42" fmla="*/ 110 w 168"/>
                <a:gd name="T43" fmla="*/ 69 h 177"/>
                <a:gd name="T44" fmla="*/ 84 w 168"/>
                <a:gd name="T45" fmla="*/ 8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177">
                  <a:moveTo>
                    <a:pt x="84" y="96"/>
                  </a:moveTo>
                  <a:cubicBezTo>
                    <a:pt x="89" y="96"/>
                    <a:pt x="94" y="100"/>
                    <a:pt x="94" y="106"/>
                  </a:cubicBezTo>
                  <a:cubicBezTo>
                    <a:pt x="94" y="110"/>
                    <a:pt x="91" y="113"/>
                    <a:pt x="88" y="115"/>
                  </a:cubicBezTo>
                  <a:cubicBezTo>
                    <a:pt x="93" y="147"/>
                    <a:pt x="93" y="147"/>
                    <a:pt x="93" y="147"/>
                  </a:cubicBezTo>
                  <a:cubicBezTo>
                    <a:pt x="114" y="94"/>
                    <a:pt x="114" y="94"/>
                    <a:pt x="114" y="94"/>
                  </a:cubicBezTo>
                  <a:cubicBezTo>
                    <a:pt x="150" y="107"/>
                    <a:pt x="150" y="107"/>
                    <a:pt x="150" y="107"/>
                  </a:cubicBezTo>
                  <a:cubicBezTo>
                    <a:pt x="162" y="111"/>
                    <a:pt x="168" y="120"/>
                    <a:pt x="168" y="133"/>
                  </a:cubicBezTo>
                  <a:cubicBezTo>
                    <a:pt x="168" y="177"/>
                    <a:pt x="168" y="177"/>
                    <a:pt x="168" y="177"/>
                  </a:cubicBezTo>
                  <a:cubicBezTo>
                    <a:pt x="0" y="177"/>
                    <a:pt x="0" y="177"/>
                    <a:pt x="0" y="177"/>
                  </a:cubicBezTo>
                  <a:cubicBezTo>
                    <a:pt x="0" y="133"/>
                    <a:pt x="0" y="133"/>
                    <a:pt x="0" y="133"/>
                  </a:cubicBezTo>
                  <a:cubicBezTo>
                    <a:pt x="0" y="120"/>
                    <a:pt x="6" y="111"/>
                    <a:pt x="18" y="107"/>
                  </a:cubicBezTo>
                  <a:cubicBezTo>
                    <a:pt x="53" y="94"/>
                    <a:pt x="53" y="94"/>
                    <a:pt x="53" y="94"/>
                  </a:cubicBezTo>
                  <a:cubicBezTo>
                    <a:pt x="75" y="147"/>
                    <a:pt x="75" y="147"/>
                    <a:pt x="75" y="147"/>
                  </a:cubicBezTo>
                  <a:cubicBezTo>
                    <a:pt x="80" y="115"/>
                    <a:pt x="80" y="115"/>
                    <a:pt x="80" y="115"/>
                  </a:cubicBezTo>
                  <a:cubicBezTo>
                    <a:pt x="76" y="113"/>
                    <a:pt x="74" y="110"/>
                    <a:pt x="74" y="106"/>
                  </a:cubicBezTo>
                  <a:cubicBezTo>
                    <a:pt x="74" y="100"/>
                    <a:pt x="78" y="96"/>
                    <a:pt x="84" y="96"/>
                  </a:cubicBezTo>
                  <a:close/>
                  <a:moveTo>
                    <a:pt x="84" y="87"/>
                  </a:moveTo>
                  <a:cubicBezTo>
                    <a:pt x="72" y="87"/>
                    <a:pt x="63" y="78"/>
                    <a:pt x="58" y="69"/>
                  </a:cubicBezTo>
                  <a:cubicBezTo>
                    <a:pt x="50" y="56"/>
                    <a:pt x="46" y="39"/>
                    <a:pt x="50" y="25"/>
                  </a:cubicBezTo>
                  <a:cubicBezTo>
                    <a:pt x="54" y="11"/>
                    <a:pt x="64" y="0"/>
                    <a:pt x="84" y="0"/>
                  </a:cubicBezTo>
                  <a:cubicBezTo>
                    <a:pt x="104" y="0"/>
                    <a:pt x="114" y="11"/>
                    <a:pt x="118" y="25"/>
                  </a:cubicBezTo>
                  <a:cubicBezTo>
                    <a:pt x="121" y="39"/>
                    <a:pt x="118" y="56"/>
                    <a:pt x="110" y="69"/>
                  </a:cubicBezTo>
                  <a:cubicBezTo>
                    <a:pt x="104" y="79"/>
                    <a:pt x="95" y="87"/>
                    <a:pt x="84" y="87"/>
                  </a:cubicBezTo>
                  <a:close/>
                </a:path>
              </a:pathLst>
            </a:custGeom>
            <a:solidFill>
              <a:schemeClr val="tx2">
                <a:lumMod val="50000"/>
              </a:schemeClr>
            </a:solidFill>
            <a:ln>
              <a:noFill/>
            </a:ln>
          </p:spPr>
          <p:txBody>
            <a:bodyPr anchor="ctr"/>
            <a:lstStyle/>
            <a:p>
              <a:pPr algn="ctr"/>
              <a:endParaRPr>
                <a:latin typeface="+mn-lt"/>
                <a:ea typeface="+mn-ea"/>
                <a:cs typeface="+mn-ea"/>
                <a:sym typeface="+mn-lt"/>
              </a:endParaRPr>
            </a:p>
          </p:txBody>
        </p:sp>
      </p:grpSp>
      <p:grpSp>
        <p:nvGrpSpPr>
          <p:cNvPr id="5" name="组合 4"/>
          <p:cNvGrpSpPr/>
          <p:nvPr/>
        </p:nvGrpSpPr>
        <p:grpSpPr>
          <a:xfrm>
            <a:off x="182166" y="1536745"/>
            <a:ext cx="2473205" cy="542889"/>
            <a:chOff x="719666" y="2048993"/>
            <a:chExt cx="3288101" cy="723852"/>
          </a:xfrm>
        </p:grpSpPr>
        <p:sp>
          <p:nvSpPr>
            <p:cNvPr id="15" name="文本框 202"/>
            <p:cNvSpPr txBox="1"/>
            <p:nvPr/>
          </p:nvSpPr>
          <p:spPr>
            <a:xfrm>
              <a:off x="719666" y="2295214"/>
              <a:ext cx="3288101" cy="477631"/>
            </a:xfrm>
            <a:prstGeom prst="rect">
              <a:avLst/>
            </a:prstGeom>
            <a:noFill/>
          </p:spPr>
          <p:txBody>
            <a:bodyPr wrap="square" lIns="72000" tIns="0" rIns="72000" bIns="0">
              <a:normAutofit/>
            </a:bodyPr>
            <a:lstStyle/>
            <a:p>
              <a:pPr algn="r" defTabSz="914378">
                <a:lnSpc>
                  <a:spcPct val="120000"/>
                </a:lnSpc>
                <a:defRPr/>
              </a:pPr>
              <a:r>
                <a:rPr lang="zh-CN" altLang="en-US" sz="1100" dirty="0">
                  <a:latin typeface="+mn-lt"/>
                  <a:ea typeface="+mn-ea"/>
                  <a:cs typeface="+mn-ea"/>
                  <a:sym typeface="+mn-lt"/>
                </a:rPr>
                <a:t>采用瀑布模型</a:t>
              </a:r>
            </a:p>
          </p:txBody>
        </p:sp>
        <p:sp>
          <p:nvSpPr>
            <p:cNvPr id="16" name="矩形 15"/>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914378">
                <a:defRPr/>
              </a:pPr>
              <a:r>
                <a:rPr lang="zh-CN" altLang="en-US" sz="1600" b="1" dirty="0">
                  <a:solidFill>
                    <a:schemeClr val="accent1"/>
                  </a:solidFill>
                  <a:latin typeface="+mn-lt"/>
                  <a:ea typeface="+mn-ea"/>
                  <a:cs typeface="+mn-ea"/>
                  <a:sym typeface="+mn-lt"/>
                </a:rPr>
                <a:t>软件过程模型</a:t>
              </a:r>
            </a:p>
          </p:txBody>
        </p:sp>
      </p:grpSp>
      <p:grpSp>
        <p:nvGrpSpPr>
          <p:cNvPr id="6" name="组合 5"/>
          <p:cNvGrpSpPr/>
          <p:nvPr/>
        </p:nvGrpSpPr>
        <p:grpSpPr>
          <a:xfrm>
            <a:off x="6488630" y="1536746"/>
            <a:ext cx="2473205" cy="1650686"/>
            <a:chOff x="719666" y="2048993"/>
            <a:chExt cx="3288101" cy="2200914"/>
          </a:xfrm>
        </p:grpSpPr>
        <p:sp>
          <p:nvSpPr>
            <p:cNvPr id="13" name="文本框 205"/>
            <p:cNvSpPr txBox="1"/>
            <p:nvPr/>
          </p:nvSpPr>
          <p:spPr>
            <a:xfrm>
              <a:off x="719666" y="2295214"/>
              <a:ext cx="3288101" cy="1954693"/>
            </a:xfrm>
            <a:prstGeom prst="rect">
              <a:avLst/>
            </a:prstGeom>
            <a:noFill/>
          </p:spPr>
          <p:txBody>
            <a:bodyPr wrap="square" lIns="72000" tIns="0" rIns="72000" bIns="0">
              <a:normAutofit/>
            </a:bodyPr>
            <a:lstStyle/>
            <a:p>
              <a:pP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项目计划</a:t>
              </a:r>
            </a:p>
            <a:p>
              <a:pP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可行性分析报告</a:t>
              </a:r>
            </a:p>
            <a:p>
              <a:pPr defTabSz="914378">
                <a:lnSpc>
                  <a:spcPct val="120000"/>
                </a:lnSpc>
                <a:defRPr/>
              </a:pPr>
              <a:r>
                <a:rPr lang="en-US" altLang="zh-CN" sz="1100" dirty="0">
                  <a:latin typeface="+mn-lt"/>
                  <a:ea typeface="+mn-ea"/>
                  <a:cs typeface="+mn-ea"/>
                  <a:sym typeface="+mn-lt"/>
                </a:rPr>
                <a:t>3.</a:t>
              </a:r>
              <a:r>
                <a:rPr lang="zh-CN" altLang="en-US" sz="1100" dirty="0">
                  <a:latin typeface="+mn-lt"/>
                  <a:ea typeface="+mn-ea"/>
                  <a:cs typeface="+mn-ea"/>
                  <a:sym typeface="+mn-lt"/>
                </a:rPr>
                <a:t>需求说明报告</a:t>
              </a:r>
            </a:p>
            <a:p>
              <a:pPr defTabSz="914378">
                <a:lnSpc>
                  <a:spcPct val="120000"/>
                </a:lnSpc>
                <a:defRPr/>
              </a:pPr>
              <a:r>
                <a:rPr lang="en-US" altLang="zh-CN" sz="1100" dirty="0">
                  <a:latin typeface="+mn-lt"/>
                  <a:ea typeface="+mn-ea"/>
                  <a:cs typeface="+mn-ea"/>
                  <a:sym typeface="+mn-lt"/>
                </a:rPr>
                <a:t>4.</a:t>
              </a:r>
              <a:r>
                <a:rPr lang="zh-CN" altLang="en-US" sz="1100" dirty="0">
                  <a:latin typeface="+mn-lt"/>
                  <a:ea typeface="+mn-ea"/>
                  <a:cs typeface="+mn-ea"/>
                  <a:sym typeface="+mn-lt"/>
                </a:rPr>
                <a:t>项目总体设计</a:t>
              </a:r>
            </a:p>
            <a:p>
              <a:pPr defTabSz="914378">
                <a:lnSpc>
                  <a:spcPct val="120000"/>
                </a:lnSpc>
                <a:defRPr/>
              </a:pPr>
              <a:r>
                <a:rPr lang="en-US" altLang="zh-CN" sz="1100" dirty="0">
                  <a:latin typeface="+mn-lt"/>
                  <a:ea typeface="+mn-ea"/>
                  <a:cs typeface="+mn-ea"/>
                  <a:sym typeface="+mn-lt"/>
                </a:rPr>
                <a:t>5.</a:t>
              </a:r>
              <a:r>
                <a:rPr lang="zh-CN" altLang="en-US" sz="1100" dirty="0">
                  <a:latin typeface="+mn-lt"/>
                  <a:ea typeface="+mn-ea"/>
                  <a:cs typeface="+mn-ea"/>
                  <a:sym typeface="+mn-lt"/>
                </a:rPr>
                <a:t>项目详细设计</a:t>
              </a:r>
            </a:p>
            <a:p>
              <a:pPr defTabSz="914378">
                <a:lnSpc>
                  <a:spcPct val="120000"/>
                </a:lnSpc>
                <a:defRPr/>
              </a:pPr>
              <a:r>
                <a:rPr lang="en-US" altLang="zh-CN" sz="1100" dirty="0">
                  <a:latin typeface="+mn-lt"/>
                  <a:ea typeface="+mn-ea"/>
                  <a:cs typeface="+mn-ea"/>
                  <a:sym typeface="+mn-lt"/>
                </a:rPr>
                <a:t>6.</a:t>
              </a:r>
              <a:r>
                <a:rPr lang="zh-CN" altLang="en-US" sz="1100" dirty="0">
                  <a:latin typeface="+mn-lt"/>
                  <a:ea typeface="+mn-ea"/>
                  <a:cs typeface="+mn-ea"/>
                  <a:sym typeface="+mn-lt"/>
                </a:rPr>
                <a:t>系统测试报告</a:t>
              </a:r>
            </a:p>
            <a:p>
              <a:pPr defTabSz="914378">
                <a:lnSpc>
                  <a:spcPct val="120000"/>
                </a:lnSpc>
                <a:defRPr/>
              </a:pPr>
              <a:r>
                <a:rPr lang="en-US" altLang="zh-CN" sz="1100" dirty="0">
                  <a:latin typeface="+mn-lt"/>
                  <a:ea typeface="+mn-ea"/>
                  <a:cs typeface="+mn-ea"/>
                  <a:sym typeface="+mn-lt"/>
                </a:rPr>
                <a:t>7.</a:t>
              </a:r>
              <a:r>
                <a:rPr lang="zh-CN" altLang="en-US" sz="1100" dirty="0">
                  <a:latin typeface="+mn-lt"/>
                  <a:ea typeface="+mn-ea"/>
                  <a:cs typeface="+mn-ea"/>
                  <a:sym typeface="+mn-lt"/>
                </a:rPr>
                <a:t>项目总结报告</a:t>
              </a:r>
            </a:p>
          </p:txBody>
        </p:sp>
        <p:sp>
          <p:nvSpPr>
            <p:cNvPr id="14" name="矩形 13"/>
            <p:cNvSpPr/>
            <p:nvPr/>
          </p:nvSpPr>
          <p:spPr>
            <a:xfrm>
              <a:off x="719666" y="2048993"/>
              <a:ext cx="3288101" cy="246221"/>
            </a:xfrm>
            <a:prstGeom prst="rect">
              <a:avLst/>
            </a:prstGeom>
          </p:spPr>
          <p:txBody>
            <a:bodyPr wrap="none" lIns="72000" tIns="0" rIns="72000" bIns="0">
              <a:normAutofit fontScale="92500" lnSpcReduction="20000"/>
            </a:bodyPr>
            <a:lstStyle/>
            <a:p>
              <a:pPr lvl="0" defTabSz="914378">
                <a:defRPr/>
              </a:pPr>
              <a:r>
                <a:rPr lang="zh-CN" altLang="en-US" sz="1600" b="1" dirty="0">
                  <a:solidFill>
                    <a:schemeClr val="accent2"/>
                  </a:solidFill>
                  <a:latin typeface="+mn-lt"/>
                  <a:ea typeface="+mn-ea"/>
                  <a:cs typeface="+mn-ea"/>
                  <a:sym typeface="+mn-lt"/>
                </a:rPr>
                <a:t>项目里程碑</a:t>
              </a:r>
            </a:p>
          </p:txBody>
        </p:sp>
      </p:grpSp>
      <p:grpSp>
        <p:nvGrpSpPr>
          <p:cNvPr id="7" name="组合 6"/>
          <p:cNvGrpSpPr/>
          <p:nvPr/>
        </p:nvGrpSpPr>
        <p:grpSpPr>
          <a:xfrm>
            <a:off x="182166" y="3393899"/>
            <a:ext cx="2473205" cy="1554114"/>
            <a:chOff x="719666" y="2048993"/>
            <a:chExt cx="3288101" cy="2072151"/>
          </a:xfrm>
        </p:grpSpPr>
        <p:sp>
          <p:nvSpPr>
            <p:cNvPr id="11" name="文本框 208"/>
            <p:cNvSpPr txBox="1"/>
            <p:nvPr/>
          </p:nvSpPr>
          <p:spPr>
            <a:xfrm>
              <a:off x="719666" y="2295213"/>
              <a:ext cx="3288101" cy="1825931"/>
            </a:xfrm>
            <a:prstGeom prst="rect">
              <a:avLst/>
            </a:prstGeom>
            <a:noFill/>
          </p:spPr>
          <p:txBody>
            <a:bodyPr wrap="square" lIns="72000" tIns="0" rIns="72000" bIns="0">
              <a:normAutofit/>
            </a:bodyPr>
            <a:lstStyle/>
            <a:p>
              <a:pPr algn="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本计划预计交付一个连续运行的系统和完整的开发文档。</a:t>
              </a:r>
            </a:p>
            <a:p>
              <a:pPr algn="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按照瀑布模型产出文档，并定期打包。</a:t>
              </a:r>
            </a:p>
          </p:txBody>
        </p:sp>
        <p:sp>
          <p:nvSpPr>
            <p:cNvPr id="12" name="矩形 11"/>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914378">
                <a:defRPr/>
              </a:pPr>
              <a:r>
                <a:rPr lang="zh-CN" altLang="en-US" sz="1600" b="1" dirty="0">
                  <a:solidFill>
                    <a:schemeClr val="accent3"/>
                  </a:solidFill>
                  <a:latin typeface="+mn-lt"/>
                  <a:ea typeface="+mn-ea"/>
                  <a:cs typeface="+mn-ea"/>
                  <a:sym typeface="+mn-lt"/>
                </a:rPr>
                <a:t>项目交付</a:t>
              </a:r>
            </a:p>
          </p:txBody>
        </p:sp>
      </p:grpSp>
      <p:grpSp>
        <p:nvGrpSpPr>
          <p:cNvPr id="8" name="组合 7"/>
          <p:cNvGrpSpPr/>
          <p:nvPr/>
        </p:nvGrpSpPr>
        <p:grpSpPr>
          <a:xfrm>
            <a:off x="6488630" y="3393898"/>
            <a:ext cx="2473205" cy="1338092"/>
            <a:chOff x="719666" y="2048993"/>
            <a:chExt cx="3288101" cy="1784123"/>
          </a:xfrm>
        </p:grpSpPr>
        <p:sp>
          <p:nvSpPr>
            <p:cNvPr id="9" name="文本框 211"/>
            <p:cNvSpPr txBox="1"/>
            <p:nvPr/>
          </p:nvSpPr>
          <p:spPr>
            <a:xfrm>
              <a:off x="719666" y="2295214"/>
              <a:ext cx="3288101" cy="1537902"/>
            </a:xfrm>
            <a:prstGeom prst="rect">
              <a:avLst/>
            </a:prstGeom>
            <a:noFill/>
          </p:spPr>
          <p:txBody>
            <a:bodyPr wrap="square" lIns="72000" tIns="0" rIns="72000" bIns="0">
              <a:normAutofit/>
            </a:bodyPr>
            <a:lstStyle/>
            <a:p>
              <a:pP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我们最终的交付内容是一个计算机资讯集合的小程序</a:t>
              </a:r>
            </a:p>
            <a:p>
              <a:pP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将通过微信小程序平台的方式呈现</a:t>
              </a:r>
            </a:p>
            <a:p>
              <a:pPr defTabSz="914378">
                <a:lnSpc>
                  <a:spcPct val="120000"/>
                </a:lnSpc>
                <a:defRPr/>
              </a:pPr>
              <a:r>
                <a:rPr lang="en-US" altLang="zh-CN" sz="1100" dirty="0">
                  <a:latin typeface="+mn-lt"/>
                  <a:ea typeface="+mn-ea"/>
                  <a:cs typeface="+mn-ea"/>
                  <a:sym typeface="+mn-lt"/>
                </a:rPr>
                <a:t>3.</a:t>
              </a:r>
              <a:r>
                <a:rPr lang="zh-CN" altLang="en-US" sz="1100" dirty="0">
                  <a:latin typeface="+mn-lt"/>
                  <a:ea typeface="+mn-ea"/>
                  <a:cs typeface="+mn-ea"/>
                  <a:sym typeface="+mn-lt"/>
                </a:rPr>
                <a:t>我们预计于</a:t>
              </a:r>
              <a:r>
                <a:rPr lang="en-US" altLang="zh-CN" sz="1100" dirty="0">
                  <a:latin typeface="+mn-lt"/>
                  <a:ea typeface="+mn-ea"/>
                  <a:cs typeface="+mn-ea"/>
                  <a:sym typeface="+mn-lt"/>
                </a:rPr>
                <a:t>19</a:t>
              </a:r>
              <a:r>
                <a:rPr lang="zh-CN" altLang="en-US" sz="1100" dirty="0">
                  <a:latin typeface="+mn-lt"/>
                  <a:ea typeface="+mn-ea"/>
                  <a:cs typeface="+mn-ea"/>
                  <a:sym typeface="+mn-lt"/>
                </a:rPr>
                <a:t>年</a:t>
              </a:r>
              <a:r>
                <a:rPr lang="en-US" altLang="zh-CN" sz="1100" dirty="0">
                  <a:latin typeface="+mn-lt"/>
                  <a:ea typeface="+mn-ea"/>
                  <a:cs typeface="+mn-ea"/>
                  <a:sym typeface="+mn-lt"/>
                </a:rPr>
                <a:t>6</a:t>
              </a:r>
              <a:r>
                <a:rPr lang="zh-CN" altLang="en-US" sz="1100" dirty="0">
                  <a:latin typeface="+mn-lt"/>
                  <a:ea typeface="+mn-ea"/>
                  <a:cs typeface="+mn-ea"/>
                  <a:sym typeface="+mn-lt"/>
                </a:rPr>
                <a:t>月初完成最终的测试，然后交付</a:t>
              </a:r>
            </a:p>
          </p:txBody>
        </p:sp>
        <p:sp>
          <p:nvSpPr>
            <p:cNvPr id="10" name="矩形 9"/>
            <p:cNvSpPr/>
            <p:nvPr/>
          </p:nvSpPr>
          <p:spPr>
            <a:xfrm>
              <a:off x="719666" y="2048993"/>
              <a:ext cx="3288101" cy="246221"/>
            </a:xfrm>
            <a:prstGeom prst="rect">
              <a:avLst/>
            </a:prstGeom>
          </p:spPr>
          <p:txBody>
            <a:bodyPr wrap="none" lIns="72000" tIns="0" rIns="72000" bIns="0">
              <a:normAutofit fontScale="92500" lnSpcReduction="20000"/>
            </a:bodyPr>
            <a:lstStyle/>
            <a:p>
              <a:pPr lvl="0" defTabSz="914378">
                <a:defRPr/>
              </a:pPr>
              <a:r>
                <a:rPr lang="zh-CN" altLang="en-US" sz="1600" b="1" dirty="0">
                  <a:solidFill>
                    <a:schemeClr val="accent4"/>
                  </a:solidFill>
                  <a:latin typeface="+mn-lt"/>
                  <a:ea typeface="+mn-ea"/>
                  <a:cs typeface="+mn-ea"/>
                  <a:sym typeface="+mn-lt"/>
                </a:rPr>
                <a:t>主要产出</a:t>
              </a:r>
            </a:p>
          </p:txBody>
        </p:sp>
      </p:grpSp>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0"/>
            <a:ext cx="2016224" cy="578162"/>
            <a:chOff x="323528" y="0"/>
            <a:chExt cx="2016224"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1763555" cy="461665"/>
            </a:xfrm>
            <a:prstGeom prst="rect">
              <a:avLst/>
            </a:prstGeom>
            <a:noFill/>
          </p:spPr>
          <p:txBody>
            <a:bodyPr wrap="square" rtlCol="0">
              <a:spAutoFit/>
            </a:bodyPr>
            <a:lstStyle/>
            <a:p>
              <a:pPr algn="dist"/>
              <a:r>
                <a:rPr lang="zh-CN" altLang="en-US" sz="2400" dirty="0">
                  <a:latin typeface="+mn-lt"/>
                  <a:ea typeface="+mn-ea"/>
                  <a:cs typeface="+mn-ea"/>
                  <a:sym typeface="+mn-lt"/>
                </a:rPr>
                <a:t>项目组织</a:t>
              </a:r>
              <a:endParaRPr lang="en-US" altLang="zh-CN" sz="2400" dirty="0">
                <a:latin typeface="+mn-lt"/>
                <a:ea typeface="+mn-ea"/>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6236934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0"/>
            <a:ext cx="2880320" cy="578162"/>
            <a:chOff x="323528" y="0"/>
            <a:chExt cx="2880320"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2627651" cy="461665"/>
            </a:xfrm>
            <a:prstGeom prst="rect">
              <a:avLst/>
            </a:prstGeom>
            <a:noFill/>
          </p:spPr>
          <p:txBody>
            <a:bodyPr wrap="square" rtlCol="0">
              <a:spAutoFit/>
            </a:body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ea"/>
                  <a:sym typeface="+mn-lt"/>
                </a:rPr>
                <a:t>项目主要产出明细</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aphicFrame>
        <p:nvGraphicFramePr>
          <p:cNvPr id="2" name="表格 1">
            <a:extLst>
              <a:ext uri="{FF2B5EF4-FFF2-40B4-BE49-F238E27FC236}">
                <a16:creationId xmlns="" xmlns:a16="http://schemas.microsoft.com/office/drawing/2014/main" id="{ED0F9966-87F7-4077-9DB2-ADBC3AB82B09}"/>
              </a:ext>
            </a:extLst>
          </p:cNvPr>
          <p:cNvGraphicFramePr>
            <a:graphicFrameLocks noGrp="1"/>
          </p:cNvGraphicFramePr>
          <p:nvPr>
            <p:extLst>
              <p:ext uri="{D42A27DB-BD31-4B8C-83A1-F6EECF244321}">
                <p14:modId xmlns:p14="http://schemas.microsoft.com/office/powerpoint/2010/main" val="2094425422"/>
              </p:ext>
            </p:extLst>
          </p:nvPr>
        </p:nvGraphicFramePr>
        <p:xfrm>
          <a:off x="1152260" y="677963"/>
          <a:ext cx="6876124" cy="4198043"/>
        </p:xfrm>
        <a:graphic>
          <a:graphicData uri="http://schemas.openxmlformats.org/drawingml/2006/table">
            <a:tbl>
              <a:tblPr>
                <a:tableStyleId>{5C22544A-7EE6-4342-B048-85BDC9FD1C3A}</a:tableStyleId>
              </a:tblPr>
              <a:tblGrid>
                <a:gridCol w="3198073">
                  <a:extLst>
                    <a:ext uri="{9D8B030D-6E8A-4147-A177-3AD203B41FA5}">
                      <a16:colId xmlns="" xmlns:a16="http://schemas.microsoft.com/office/drawing/2014/main" val="2521630749"/>
                    </a:ext>
                  </a:extLst>
                </a:gridCol>
                <a:gridCol w="1119945">
                  <a:extLst>
                    <a:ext uri="{9D8B030D-6E8A-4147-A177-3AD203B41FA5}">
                      <a16:colId xmlns="" xmlns:a16="http://schemas.microsoft.com/office/drawing/2014/main" val="3649575386"/>
                    </a:ext>
                  </a:extLst>
                </a:gridCol>
                <a:gridCol w="1015641">
                  <a:extLst>
                    <a:ext uri="{9D8B030D-6E8A-4147-A177-3AD203B41FA5}">
                      <a16:colId xmlns="" xmlns:a16="http://schemas.microsoft.com/office/drawing/2014/main" val="2621694588"/>
                    </a:ext>
                  </a:extLst>
                </a:gridCol>
                <a:gridCol w="1542465">
                  <a:extLst>
                    <a:ext uri="{9D8B030D-6E8A-4147-A177-3AD203B41FA5}">
                      <a16:colId xmlns="" xmlns:a16="http://schemas.microsoft.com/office/drawing/2014/main" val="1149431608"/>
                    </a:ext>
                  </a:extLst>
                </a:gridCol>
              </a:tblGrid>
              <a:tr h="476836">
                <a:tc>
                  <a:txBody>
                    <a:bodyPr/>
                    <a:lstStyle/>
                    <a:p>
                      <a:pPr>
                        <a:spcBef>
                          <a:spcPts val="300"/>
                        </a:spcBef>
                        <a:spcAft>
                          <a:spcPts val="300"/>
                        </a:spcAft>
                      </a:pPr>
                      <a:r>
                        <a:rPr lang="en-US" sz="900" b="1" dirty="0">
                          <a:effectLst/>
                          <a:latin typeface="Arial"/>
                          <a:ea typeface="宋体"/>
                          <a:cs typeface="Times New Roman"/>
                        </a:rPr>
                        <a:t>Work Product Name</a:t>
                      </a:r>
                      <a:endParaRPr lang="zh-CN" sz="900" b="1" dirty="0">
                        <a:effectLst/>
                        <a:latin typeface="Arial"/>
                        <a:ea typeface="宋体"/>
                        <a:cs typeface="Times New Roman"/>
                      </a:endParaRPr>
                    </a:p>
                  </a:txBody>
                  <a:tcPr marL="68580" marR="68580" marT="0" marB="0"/>
                </a:tc>
                <a:tc>
                  <a:txBody>
                    <a:bodyPr/>
                    <a:lstStyle/>
                    <a:p>
                      <a:pPr>
                        <a:spcBef>
                          <a:spcPts val="300"/>
                        </a:spcBef>
                        <a:spcAft>
                          <a:spcPts val="300"/>
                        </a:spcAft>
                      </a:pPr>
                      <a:r>
                        <a:rPr lang="en-US" sz="900" b="1">
                          <a:effectLst/>
                          <a:latin typeface="Arial"/>
                          <a:ea typeface="宋体"/>
                          <a:cs typeface="Times New Roman"/>
                        </a:rPr>
                        <a:t>Planned Completion Date</a:t>
                      </a:r>
                      <a:endParaRPr lang="zh-CN" sz="900" b="1">
                        <a:effectLst/>
                        <a:latin typeface="Arial"/>
                        <a:ea typeface="宋体"/>
                        <a:cs typeface="Times New Roman"/>
                      </a:endParaRPr>
                    </a:p>
                  </a:txBody>
                  <a:tcPr marL="68580" marR="68580" marT="0" marB="0"/>
                </a:tc>
                <a:tc>
                  <a:txBody>
                    <a:bodyPr/>
                    <a:lstStyle/>
                    <a:p>
                      <a:pPr>
                        <a:spcBef>
                          <a:spcPts val="300"/>
                        </a:spcBef>
                        <a:spcAft>
                          <a:spcPts val="300"/>
                        </a:spcAft>
                      </a:pPr>
                      <a:r>
                        <a:rPr lang="en-US" sz="900" b="1">
                          <a:effectLst/>
                          <a:latin typeface="Arial"/>
                          <a:ea typeface="宋体"/>
                          <a:cs typeface="Times New Roman"/>
                        </a:rPr>
                        <a:t>Placed Under Change Control?</a:t>
                      </a:r>
                      <a:endParaRPr lang="zh-CN" sz="900" b="1">
                        <a:effectLst/>
                        <a:latin typeface="Arial"/>
                        <a:ea typeface="宋体"/>
                        <a:cs typeface="Times New Roman"/>
                      </a:endParaRPr>
                    </a:p>
                  </a:txBody>
                  <a:tcPr marL="68580" marR="68580" marT="0" marB="0"/>
                </a:tc>
                <a:tc>
                  <a:txBody>
                    <a:bodyPr/>
                    <a:lstStyle/>
                    <a:p>
                      <a:pPr>
                        <a:spcBef>
                          <a:spcPts val="300"/>
                        </a:spcBef>
                        <a:spcAft>
                          <a:spcPts val="300"/>
                        </a:spcAft>
                      </a:pPr>
                      <a:r>
                        <a:rPr lang="en-US" sz="900" b="1" dirty="0">
                          <a:effectLst/>
                          <a:latin typeface="Arial"/>
                          <a:ea typeface="宋体"/>
                          <a:cs typeface="Times New Roman"/>
                        </a:rPr>
                        <a:t>People Who Must Sign Off on the Work Product</a:t>
                      </a:r>
                      <a:endParaRPr lang="zh-CN" sz="900" b="1" dirty="0">
                        <a:effectLst/>
                        <a:latin typeface="Arial"/>
                        <a:ea typeface="宋体"/>
                        <a:cs typeface="Times New Roman"/>
                      </a:endParaRPr>
                    </a:p>
                  </a:txBody>
                  <a:tcPr marL="68580" marR="68580" marT="0" marB="0"/>
                </a:tc>
                <a:extLst>
                  <a:ext uri="{0D108BD9-81ED-4DB2-BD59-A6C34878D82A}">
                    <a16:rowId xmlns="" xmlns:a16="http://schemas.microsoft.com/office/drawing/2014/main" val="1737644685"/>
                  </a:ext>
                </a:extLst>
              </a:tr>
              <a:tr h="649027">
                <a:tc>
                  <a:txBody>
                    <a:bodyPr/>
                    <a:lstStyle/>
                    <a:p>
                      <a:pPr>
                        <a:spcBef>
                          <a:spcPts val="300"/>
                        </a:spcBef>
                        <a:spcAft>
                          <a:spcPts val="300"/>
                        </a:spcAft>
                      </a:pPr>
                      <a:r>
                        <a:rPr lang="zh-CN" sz="1100" dirty="0">
                          <a:effectLst/>
                          <a:latin typeface="Times New Roman"/>
                          <a:ea typeface="宋体"/>
                        </a:rPr>
                        <a:t>软件开发计划书</a:t>
                      </a:r>
                      <a:endParaRPr lang="zh-CN" sz="1000" dirty="0">
                        <a:effectLst/>
                        <a:latin typeface="Times New Roman"/>
                        <a:ea typeface="宋体"/>
                      </a:endParaRPr>
                    </a:p>
                    <a:p>
                      <a:pPr>
                        <a:spcBef>
                          <a:spcPts val="300"/>
                        </a:spcBef>
                        <a:spcAft>
                          <a:spcPts val="300"/>
                        </a:spcAft>
                      </a:pPr>
                      <a:r>
                        <a:rPr lang="zh-CN" sz="1100" dirty="0">
                          <a:effectLst/>
                          <a:latin typeface="Times New Roman"/>
                          <a:ea typeface="宋体"/>
                        </a:rPr>
                        <a:t>该文档控制软件开发的过程，并给出指导，定义使用的技术，成员的关系，沟通的标准等。</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3.17</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4187871110"/>
                  </a:ext>
                </a:extLst>
              </a:tr>
              <a:tr h="437100">
                <a:tc>
                  <a:txBody>
                    <a:bodyPr/>
                    <a:lstStyle/>
                    <a:p>
                      <a:pPr>
                        <a:spcBef>
                          <a:spcPts val="300"/>
                        </a:spcBef>
                        <a:spcAft>
                          <a:spcPts val="300"/>
                        </a:spcAft>
                      </a:pPr>
                      <a:r>
                        <a:rPr lang="zh-CN" sz="1100">
                          <a:effectLst/>
                          <a:latin typeface="Times New Roman"/>
                          <a:ea typeface="宋体"/>
                        </a:rPr>
                        <a:t>可行性分析报告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3.26</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1448981128"/>
                  </a:ext>
                </a:extLst>
              </a:tr>
              <a:tr h="437100">
                <a:tc>
                  <a:txBody>
                    <a:bodyPr/>
                    <a:lstStyle/>
                    <a:p>
                      <a:pPr algn="just">
                        <a:spcAft>
                          <a:spcPts val="600"/>
                        </a:spcAft>
                      </a:pPr>
                      <a:r>
                        <a:rPr lang="zh-CN" sz="1100">
                          <a:effectLst/>
                          <a:latin typeface="Times New Roman"/>
                          <a:ea typeface="宋体"/>
                        </a:rPr>
                        <a:t>需求说明报告（</a:t>
                      </a:r>
                      <a:r>
                        <a:rPr lang="en-US" sz="1100">
                          <a:effectLst/>
                          <a:latin typeface="Times New Roman"/>
                          <a:ea typeface="宋体"/>
                        </a:rPr>
                        <a:t>SRS</a:t>
                      </a:r>
                      <a:r>
                        <a:rPr lang="zh-CN" sz="1100">
                          <a:effectLst/>
                          <a:latin typeface="Times New Roman"/>
                          <a:ea typeface="宋体"/>
                        </a:rPr>
                        <a:t>）</a:t>
                      </a: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4.2</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3956105510"/>
                  </a:ext>
                </a:extLst>
              </a:tr>
              <a:tr h="437100">
                <a:tc>
                  <a:txBody>
                    <a:bodyPr/>
                    <a:lstStyle/>
                    <a:p>
                      <a:pPr>
                        <a:spcBef>
                          <a:spcPts val="300"/>
                        </a:spcBef>
                        <a:spcAft>
                          <a:spcPts val="300"/>
                        </a:spcAft>
                      </a:pPr>
                      <a:r>
                        <a:rPr lang="zh-CN" sz="1100">
                          <a:effectLst/>
                          <a:latin typeface="Times New Roman"/>
                          <a:ea typeface="宋体"/>
                        </a:rPr>
                        <a:t>总体设计</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4.16</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2159948629"/>
                  </a:ext>
                </a:extLst>
              </a:tr>
              <a:tr h="437100">
                <a:tc>
                  <a:txBody>
                    <a:bodyPr/>
                    <a:lstStyle/>
                    <a:p>
                      <a:pPr>
                        <a:spcBef>
                          <a:spcPts val="300"/>
                        </a:spcBef>
                        <a:spcAft>
                          <a:spcPts val="300"/>
                        </a:spcAft>
                      </a:pPr>
                      <a:r>
                        <a:rPr lang="zh-CN" sz="1100">
                          <a:effectLst/>
                          <a:latin typeface="Times New Roman"/>
                          <a:ea typeface="宋体"/>
                        </a:rPr>
                        <a:t>详细设计 </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4.23</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1051280788"/>
                  </a:ext>
                </a:extLst>
              </a:tr>
              <a:tr h="437100">
                <a:tc>
                  <a:txBody>
                    <a:bodyPr/>
                    <a:lstStyle/>
                    <a:p>
                      <a:pPr>
                        <a:spcBef>
                          <a:spcPts val="300"/>
                        </a:spcBef>
                        <a:spcAft>
                          <a:spcPts val="300"/>
                        </a:spcAft>
                      </a:pPr>
                      <a:r>
                        <a:rPr lang="zh-CN" sz="1100">
                          <a:effectLst/>
                          <a:latin typeface="Times New Roman"/>
                          <a:ea typeface="宋体"/>
                        </a:rPr>
                        <a:t>编写代码文档</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5.14</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1351060293"/>
                  </a:ext>
                </a:extLst>
              </a:tr>
              <a:tr h="437100">
                <a:tc>
                  <a:txBody>
                    <a:bodyPr/>
                    <a:lstStyle/>
                    <a:p>
                      <a:pPr>
                        <a:spcBef>
                          <a:spcPts val="300"/>
                        </a:spcBef>
                        <a:spcAft>
                          <a:spcPts val="300"/>
                        </a:spcAft>
                      </a:pPr>
                      <a:r>
                        <a:rPr lang="zh-CN" sz="1100">
                          <a:effectLst/>
                          <a:latin typeface="Times New Roman"/>
                          <a:ea typeface="宋体"/>
                        </a:rPr>
                        <a:t>系统测试报告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5.28</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1964202697"/>
                  </a:ext>
                </a:extLst>
              </a:tr>
              <a:tr h="437100">
                <a:tc>
                  <a:txBody>
                    <a:bodyPr/>
                    <a:lstStyle/>
                    <a:p>
                      <a:pPr>
                        <a:spcBef>
                          <a:spcPts val="300"/>
                        </a:spcBef>
                        <a:spcAft>
                          <a:spcPts val="300"/>
                        </a:spcAft>
                      </a:pPr>
                      <a:r>
                        <a:rPr lang="zh-CN" sz="1100">
                          <a:effectLst/>
                          <a:latin typeface="Times New Roman"/>
                          <a:ea typeface="宋体"/>
                        </a:rPr>
                        <a:t>项目总结报告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6.18</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 xmlns:a16="http://schemas.microsoft.com/office/drawing/2014/main" val="3266236343"/>
                  </a:ext>
                </a:extLst>
              </a:tr>
            </a:tbl>
          </a:graphicData>
        </a:graphic>
      </p:graphicFrame>
    </p:spTree>
    <p:extLst>
      <p:ext uri="{BB962C8B-B14F-4D97-AF65-F5344CB8AC3E}">
        <p14:creationId xmlns:p14="http://schemas.microsoft.com/office/powerpoint/2010/main" val="193124636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0"/>
            <a:ext cx="1872208" cy="578162"/>
            <a:chOff x="323528" y="0"/>
            <a:chExt cx="1872208"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1619539" cy="461665"/>
            </a:xfrm>
            <a:prstGeom prst="rect">
              <a:avLst/>
            </a:prstGeom>
            <a:noFill/>
          </p:spPr>
          <p:txBody>
            <a:bodyPr wrap="square" rtlCol="0">
              <a:spAutoFit/>
            </a:bodyPr>
            <a:lstStyle/>
            <a:p>
              <a:pPr lvl="0" algn="dist"/>
              <a:r>
                <a:rPr lang="zh-CN" altLang="en-US" sz="2400" dirty="0">
                  <a:solidFill>
                    <a:srgbClr val="000000"/>
                  </a:solidFill>
                  <a:latin typeface="微软雅黑"/>
                  <a:ea typeface="微软雅黑"/>
                  <a:cs typeface="+mn-ea"/>
                  <a:sym typeface="+mn-lt"/>
                </a:rPr>
                <a:t>组织结构</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pic>
        <p:nvPicPr>
          <p:cNvPr id="2051" name="Picture 3" descr="2">
            <a:extLst>
              <a:ext uri="{FF2B5EF4-FFF2-40B4-BE49-F238E27FC236}">
                <a16:creationId xmlns="" xmlns:a16="http://schemas.microsoft.com/office/drawing/2014/main" id="{899B4465-D9D9-44B6-8B2A-807C04383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89" t="8301" r="8333" b="10582"/>
          <a:stretch>
            <a:fillRect/>
          </a:stretch>
        </p:blipFill>
        <p:spPr bwMode="auto">
          <a:xfrm>
            <a:off x="431540" y="1563638"/>
            <a:ext cx="3914775"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1">
            <a:extLst>
              <a:ext uri="{FF2B5EF4-FFF2-40B4-BE49-F238E27FC236}">
                <a16:creationId xmlns="" xmlns:a16="http://schemas.microsoft.com/office/drawing/2014/main" id="{0F6BE783-C4CF-4B97-AD2D-0E5094D0C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62" t="5734" r="2524" b="8231"/>
          <a:stretch>
            <a:fillRect/>
          </a:stretch>
        </p:blipFill>
        <p:spPr bwMode="auto">
          <a:xfrm>
            <a:off x="3410763" y="411510"/>
            <a:ext cx="5301697" cy="333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54964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 xmlns:a16="http://schemas.microsoft.com/office/drawing/2014/main" id="{C10088F8-804D-43B5-9CFC-B9747185ED84}"/>
              </a:ext>
            </a:extLst>
          </p:cNvPr>
          <p:cNvGrpSpPr/>
          <p:nvPr/>
        </p:nvGrpSpPr>
        <p:grpSpPr>
          <a:xfrm>
            <a:off x="323528" y="0"/>
            <a:ext cx="1872208" cy="578162"/>
            <a:chOff x="323528" y="0"/>
            <a:chExt cx="1872208" cy="578162"/>
          </a:xfrm>
        </p:grpSpPr>
        <p:sp>
          <p:nvSpPr>
            <p:cNvPr id="68" name="TextBox 86">
              <a:extLst>
                <a:ext uri="{FF2B5EF4-FFF2-40B4-BE49-F238E27FC236}">
                  <a16:creationId xmlns="" xmlns:a16="http://schemas.microsoft.com/office/drawing/2014/main" id="{8F67BC36-2DA0-4222-9101-20025FC29757}"/>
                </a:ext>
              </a:extLst>
            </p:cNvPr>
            <p:cNvSpPr txBox="1"/>
            <p:nvPr/>
          </p:nvSpPr>
          <p:spPr>
            <a:xfrm>
              <a:off x="576197" y="58248"/>
              <a:ext cx="1619539" cy="461665"/>
            </a:xfrm>
            <a:prstGeom prst="rect">
              <a:avLst/>
            </a:prstGeom>
            <a:noFill/>
          </p:spPr>
          <p:txBody>
            <a:bodyPr wrap="square" rtlCol="0">
              <a:spAutoFit/>
            </a:bodyPr>
            <a:lstStyle/>
            <a:p>
              <a:pPr lvl="0" algn="dist"/>
              <a:r>
                <a:rPr lang="en-US" altLang="zh-CN" sz="2400" dirty="0" smtClean="0">
                  <a:solidFill>
                    <a:srgbClr val="000000"/>
                  </a:solidFill>
                  <a:latin typeface="微软雅黑"/>
                  <a:ea typeface="微软雅黑"/>
                  <a:cs typeface="+mn-ea"/>
                  <a:sym typeface="+mn-lt"/>
                </a:rPr>
                <a:t>WBS</a:t>
              </a:r>
              <a:r>
                <a:rPr lang="zh-CN" altLang="en-US" sz="2400" dirty="0" smtClean="0">
                  <a:solidFill>
                    <a:srgbClr val="000000"/>
                  </a:solidFill>
                  <a:latin typeface="微软雅黑"/>
                  <a:ea typeface="微软雅黑"/>
                  <a:cs typeface="+mn-ea"/>
                  <a:sym typeface="+mn-lt"/>
                </a:rPr>
                <a:t>图</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 xmlns:a16="http://schemas.microsoft.com/office/drawing/2014/main"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195486"/>
            <a:ext cx="6331089" cy="4718362"/>
          </a:xfrm>
          <a:prstGeom prst="rect">
            <a:avLst/>
          </a:prstGeom>
        </p:spPr>
      </p:pic>
    </p:spTree>
    <p:extLst>
      <p:ext uri="{BB962C8B-B14F-4D97-AF65-F5344CB8AC3E}">
        <p14:creationId xmlns:p14="http://schemas.microsoft.com/office/powerpoint/2010/main" val="85554417"/>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heme/theme1.xml><?xml version="1.0" encoding="utf-8"?>
<a:theme xmlns:a="http://schemas.openxmlformats.org/drawingml/2006/main" name="第一PPT，www.1ppt.com">
  <a:themeElements>
    <a:clrScheme name="自定义 4">
      <a:dk1>
        <a:srgbClr val="000000"/>
      </a:dk1>
      <a:lt1>
        <a:srgbClr val="FFFFFF"/>
      </a:lt1>
      <a:dk2>
        <a:srgbClr val="FFFFFF"/>
      </a:dk2>
      <a:lt2>
        <a:srgbClr val="FFFFFF"/>
      </a:lt2>
      <a:accent1>
        <a:srgbClr val="959595"/>
      </a:accent1>
      <a:accent2>
        <a:srgbClr val="272F42"/>
      </a:accent2>
      <a:accent3>
        <a:srgbClr val="959595"/>
      </a:accent3>
      <a:accent4>
        <a:srgbClr val="000000"/>
      </a:accent4>
      <a:accent5>
        <a:srgbClr val="959595"/>
      </a:accent5>
      <a:accent6>
        <a:srgbClr val="272F42"/>
      </a:accent6>
      <a:hlink>
        <a:srgbClr val="2B2B2B"/>
      </a:hlink>
      <a:folHlink>
        <a:srgbClr val="C00000"/>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9068</TotalTime>
  <Words>1960</Words>
  <Application>Microsoft Macintosh PowerPoint</Application>
  <PresentationFormat>全屏显示(16:9)</PresentationFormat>
  <Paragraphs>331</Paragraphs>
  <Slides>35</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Calibri</vt:lpstr>
      <vt:lpstr>Calibri Light</vt:lpstr>
      <vt:lpstr>Times New Roman</vt:lpstr>
      <vt:lpstr>宋体</vt:lpstr>
      <vt:lpstr>微软雅黑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简洁大气</dc:title>
  <dc:creator>第一PPT</dc:creator>
  <cp:keywords>www.1ppt.com</cp:keywords>
  <dc:description>www.1ppt.com</dc:description>
  <cp:lastModifiedBy>方庸</cp:lastModifiedBy>
  <cp:revision>1021</cp:revision>
  <dcterms:created xsi:type="dcterms:W3CDTF">2015-04-24T01:01:13Z</dcterms:created>
  <dcterms:modified xsi:type="dcterms:W3CDTF">2019-03-17T12:53:21Z</dcterms:modified>
</cp:coreProperties>
</file>