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34"/>
  </p:notesMasterIdLst>
  <p:sldIdLst>
    <p:sldId id="295" r:id="rId2"/>
    <p:sldId id="273" r:id="rId3"/>
    <p:sldId id="257" r:id="rId4"/>
    <p:sldId id="297" r:id="rId5"/>
    <p:sldId id="267" r:id="rId6"/>
    <p:sldId id="298" r:id="rId7"/>
    <p:sldId id="299" r:id="rId8"/>
    <p:sldId id="302" r:id="rId9"/>
    <p:sldId id="300" r:id="rId10"/>
    <p:sldId id="305" r:id="rId11"/>
    <p:sldId id="301" r:id="rId12"/>
    <p:sldId id="306" r:id="rId13"/>
    <p:sldId id="307" r:id="rId14"/>
    <p:sldId id="308" r:id="rId15"/>
    <p:sldId id="309" r:id="rId16"/>
    <p:sldId id="310" r:id="rId17"/>
    <p:sldId id="311" r:id="rId18"/>
    <p:sldId id="312" r:id="rId19"/>
    <p:sldId id="313" r:id="rId20"/>
    <p:sldId id="303" r:id="rId21"/>
    <p:sldId id="304" r:id="rId22"/>
    <p:sldId id="322" r:id="rId23"/>
    <p:sldId id="323" r:id="rId24"/>
    <p:sldId id="314" r:id="rId25"/>
    <p:sldId id="321" r:id="rId26"/>
    <p:sldId id="316" r:id="rId27"/>
    <p:sldId id="315" r:id="rId28"/>
    <p:sldId id="317" r:id="rId29"/>
    <p:sldId id="318" r:id="rId30"/>
    <p:sldId id="319" r:id="rId31"/>
    <p:sldId id="320" r:id="rId32"/>
    <p:sldId id="294"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ABF1"/>
    <a:srgbClr val="18478F"/>
    <a:srgbClr val="238DED"/>
    <a:srgbClr val="D4D2D3"/>
    <a:srgbClr val="20CDF0"/>
    <a:srgbClr val="277FE9"/>
    <a:srgbClr val="3378DD"/>
    <a:srgbClr val="2165C9"/>
    <a:srgbClr val="DFDDDE"/>
    <a:srgbClr val="CFCD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8" autoAdjust="0"/>
  </p:normalViewPr>
  <p:slideViewPr>
    <p:cSldViewPr snapToGrid="0">
      <p:cViewPr>
        <p:scale>
          <a:sx n="100" d="100"/>
          <a:sy n="100" d="100"/>
        </p:scale>
        <p:origin x="-798" y="-71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A2B54-6606-476A-9C22-384023786D94}" type="datetimeFigureOut">
              <a:rPr lang="zh-CN" altLang="en-US" smtClean="0"/>
              <a:t>2019/3/30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21462-D095-4E59-A8AC-4FBA96965AB6}" type="slidenum">
              <a:rPr lang="zh-CN" altLang="en-US" smtClean="0"/>
              <a:t>‹#›</a:t>
            </a:fld>
            <a:endParaRPr lang="zh-CN" altLang="en-US"/>
          </a:p>
        </p:txBody>
      </p:sp>
    </p:spTree>
    <p:extLst>
      <p:ext uri="{BB962C8B-B14F-4D97-AF65-F5344CB8AC3E}">
        <p14:creationId xmlns:p14="http://schemas.microsoft.com/office/powerpoint/2010/main" val="361535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a:t>
            </a:fld>
            <a:endParaRPr lang="zh-CN" altLang="en-US"/>
          </a:p>
        </p:txBody>
      </p:sp>
    </p:spTree>
    <p:extLst>
      <p:ext uri="{BB962C8B-B14F-4D97-AF65-F5344CB8AC3E}">
        <p14:creationId xmlns:p14="http://schemas.microsoft.com/office/powerpoint/2010/main" val="2515698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10</a:t>
            </a:fld>
            <a:endParaRPr lang="zh-CN" altLang="en-US"/>
          </a:p>
        </p:txBody>
      </p:sp>
    </p:spTree>
    <p:extLst>
      <p:ext uri="{BB962C8B-B14F-4D97-AF65-F5344CB8AC3E}">
        <p14:creationId xmlns:p14="http://schemas.microsoft.com/office/powerpoint/2010/main" val="588232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11</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12</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13</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14</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15</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16</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17</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18</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19</a:t>
            </a:fld>
            <a:endParaRPr lang="zh-CN" altLang="en-US"/>
          </a:p>
        </p:txBody>
      </p:sp>
    </p:spTree>
    <p:extLst>
      <p:ext uri="{BB962C8B-B14F-4D97-AF65-F5344CB8AC3E}">
        <p14:creationId xmlns:p14="http://schemas.microsoft.com/office/powerpoint/2010/main" val="588232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a:t>
            </a:fld>
            <a:endParaRPr lang="zh-CN" altLang="en-US"/>
          </a:p>
        </p:txBody>
      </p:sp>
    </p:spTree>
    <p:extLst>
      <p:ext uri="{BB962C8B-B14F-4D97-AF65-F5344CB8AC3E}">
        <p14:creationId xmlns:p14="http://schemas.microsoft.com/office/powerpoint/2010/main" val="3851808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20</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21</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24</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25</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26</a:t>
            </a:fld>
            <a:endParaRPr lang="zh-CN" altLang="en-US"/>
          </a:p>
        </p:txBody>
      </p:sp>
    </p:spTree>
    <p:extLst>
      <p:ext uri="{BB962C8B-B14F-4D97-AF65-F5344CB8AC3E}">
        <p14:creationId xmlns:p14="http://schemas.microsoft.com/office/powerpoint/2010/main" val="588232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27</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28</a:t>
            </a:fld>
            <a:endParaRPr lang="zh-CN" altLang="en-US"/>
          </a:p>
        </p:txBody>
      </p:sp>
    </p:spTree>
    <p:extLst>
      <p:ext uri="{BB962C8B-B14F-4D97-AF65-F5344CB8AC3E}">
        <p14:creationId xmlns:p14="http://schemas.microsoft.com/office/powerpoint/2010/main" val="5882324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29</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30</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31</a:t>
            </a:fld>
            <a:endParaRPr lang="zh-CN" altLang="en-US"/>
          </a:p>
        </p:txBody>
      </p:sp>
    </p:spTree>
    <p:extLst>
      <p:ext uri="{BB962C8B-B14F-4D97-AF65-F5344CB8AC3E}">
        <p14:creationId xmlns:p14="http://schemas.microsoft.com/office/powerpoint/2010/main" val="588232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3</a:t>
            </a:fld>
            <a:endParaRPr lang="zh-CN" altLang="en-US"/>
          </a:p>
        </p:txBody>
      </p:sp>
    </p:spTree>
    <p:extLst>
      <p:ext uri="{BB962C8B-B14F-4D97-AF65-F5344CB8AC3E}">
        <p14:creationId xmlns:p14="http://schemas.microsoft.com/office/powerpoint/2010/main" val="12983595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721462-D095-4E59-A8AC-4FBA96965AB6}" type="slidenum">
              <a:rPr lang="zh-CN" altLang="en-US" smtClean="0"/>
              <a:t>32</a:t>
            </a:fld>
            <a:endParaRPr lang="zh-CN" altLang="en-US"/>
          </a:p>
        </p:txBody>
      </p:sp>
    </p:spTree>
    <p:extLst>
      <p:ext uri="{BB962C8B-B14F-4D97-AF65-F5344CB8AC3E}">
        <p14:creationId xmlns:p14="http://schemas.microsoft.com/office/powerpoint/2010/main" val="1764408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907656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5</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6</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7</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8</a:t>
            </a:fld>
            <a:endParaRPr lang="zh-CN" altLang="en-US"/>
          </a:p>
        </p:txBody>
      </p:sp>
    </p:spTree>
    <p:extLst>
      <p:ext uri="{BB962C8B-B14F-4D97-AF65-F5344CB8AC3E}">
        <p14:creationId xmlns:p14="http://schemas.microsoft.com/office/powerpoint/2010/main" val="795995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9</a:t>
            </a:fld>
            <a:endParaRPr lang="zh-CN" altLang="en-US"/>
          </a:p>
        </p:txBody>
      </p:sp>
    </p:spTree>
    <p:extLst>
      <p:ext uri="{BB962C8B-B14F-4D97-AF65-F5344CB8AC3E}">
        <p14:creationId xmlns:p14="http://schemas.microsoft.com/office/powerpoint/2010/main" val="79599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01</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055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2726173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12744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195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81247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60993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91042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02</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04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03</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875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7" name="TextBox 62"/>
          <p:cNvSpPr txBox="1"/>
          <p:nvPr userDrawn="1"/>
        </p:nvSpPr>
        <p:spPr>
          <a:xfrm>
            <a:off x="1758762" y="830645"/>
            <a:ext cx="3674151" cy="261610"/>
          </a:xfrm>
          <a:prstGeom prst="rect">
            <a:avLst/>
          </a:prstGeom>
          <a:noFill/>
          <a:effectLst/>
        </p:spPr>
        <p:txBody>
          <a:bodyPr wrap="square" rtlCol="0">
            <a:spAutoFit/>
          </a:bodyPr>
          <a:lstStyle/>
          <a:p>
            <a:r>
              <a:rPr lang="en-US" altLang="zh-CN" sz="11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We provide the best way to  your business.</a:t>
            </a:r>
          </a:p>
        </p:txBody>
      </p:sp>
      <p:sp>
        <p:nvSpPr>
          <p:cNvPr id="8" name="矩形 7"/>
          <p:cNvSpPr/>
          <p:nvPr userDrawn="1"/>
        </p:nvSpPr>
        <p:spPr>
          <a:xfrm>
            <a:off x="1727418" y="436538"/>
            <a:ext cx="2418688" cy="461665"/>
          </a:xfrm>
          <a:prstGeom prst="rect">
            <a:avLst/>
          </a:prstGeom>
        </p:spPr>
        <p:txBody>
          <a:bodyPr wrap="square">
            <a:spAutoFit/>
          </a:bodyPr>
          <a:lstStyle/>
          <a:p>
            <a:r>
              <a:rPr lang="zh-CN" altLang="en-US" sz="2400" dirty="0" smtClean="0">
                <a:solidFill>
                  <a:srgbClr val="18478F"/>
                </a:solidFill>
                <a:latin typeface="Open Sans" panose="020B0606030504020204" pitchFamily="34" charset="0"/>
                <a:ea typeface="Open Sans" panose="020B0606030504020204" pitchFamily="34" charset="0"/>
                <a:cs typeface="Open Sans" panose="020B0606030504020204" pitchFamily="34" charset="0"/>
              </a:rPr>
              <a:t>添加您的标题</a:t>
            </a:r>
            <a:endParaRPr lang="en-US" altLang="zh-CN" sz="2400" dirty="0">
              <a:solidFill>
                <a:srgbClr val="18478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椭圆 8"/>
          <p:cNvSpPr/>
          <p:nvPr userDrawn="1"/>
        </p:nvSpPr>
        <p:spPr>
          <a:xfrm>
            <a:off x="444500" y="220076"/>
            <a:ext cx="614233" cy="6142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panose="020B0806030902050204" pitchFamily="34" charset="0"/>
              </a:rPr>
              <a:t>04</a:t>
            </a:r>
            <a:endParaRPr lang="zh-CN" altLang="en-US" dirty="0">
              <a:latin typeface="Impact" panose="020B0806030902050204" pitchFamily="34" charset="0"/>
            </a:endParaRPr>
          </a:p>
        </p:txBody>
      </p:sp>
      <p:sp>
        <p:nvSpPr>
          <p:cNvPr id="10" name="椭圆 9"/>
          <p:cNvSpPr/>
          <p:nvPr userDrawn="1"/>
        </p:nvSpPr>
        <p:spPr>
          <a:xfrm>
            <a:off x="1333286" y="423838"/>
            <a:ext cx="228814" cy="228814"/>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37050" y="1077095"/>
            <a:ext cx="120915" cy="120915"/>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855819" y="905277"/>
            <a:ext cx="120915" cy="120915"/>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276684" y="839216"/>
            <a:ext cx="156287" cy="156287"/>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492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par>
                                <p:cTn id="25" presetID="41" presetClass="entr" presetSubtype="0" fill="hold" grpId="0" nodeType="withEffect">
                                  <p:stCondLst>
                                    <p:cond delay="500"/>
                                  </p:stCondLst>
                                  <p:iterate type="lt">
                                    <p:tmPct val="10000"/>
                                  </p:iterate>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anim calcmode="lin" valueType="num">
                                      <p:cBhvr>
                                        <p:cTn id="2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8"/>
                                        </p:tgtEl>
                                      </p:cBhvr>
                                    </p:animEffect>
                                  </p:childTnLst>
                                </p:cTn>
                              </p:par>
                              <p:par>
                                <p:cTn id="32" presetID="18" presetClass="entr" presetSubtype="6" fill="hold" grpId="0" nodeType="withEffect">
                                  <p:stCondLst>
                                    <p:cond delay="1000"/>
                                  </p:stCondLst>
                                  <p:iterate type="lt">
                                    <p:tmPct val="0"/>
                                  </p:iterate>
                                  <p:childTnLst>
                                    <p:set>
                                      <p:cBhvr>
                                        <p:cTn id="33" dur="1" fill="hold">
                                          <p:stCondLst>
                                            <p:cond delay="0"/>
                                          </p:stCondLst>
                                        </p:cTn>
                                        <p:tgtEl>
                                          <p:spTgt spid="7"/>
                                        </p:tgtEl>
                                        <p:attrNameLst>
                                          <p:attrName>style.visibility</p:attrName>
                                        </p:attrNameLst>
                                      </p:cBhvr>
                                      <p:to>
                                        <p:strVal val="visible"/>
                                      </p:to>
                                    </p:set>
                                    <p:animEffect transition="in" filter="strips(downRight)">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1" grpId="0" animBg="1"/>
      <p:bldP spid="12" grpId="0" animBg="1"/>
      <p:bldP spid="13"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732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239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062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18871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7498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7F2D0-5C61-4ECD-8EF0-7DC153D82996}" type="datetimeFigureOut">
              <a:rPr lang="zh-CN" altLang="en-US" smtClean="0">
                <a:solidFill>
                  <a:prstClr val="black">
                    <a:tint val="75000"/>
                  </a:prstClr>
                </a:solidFill>
              </a:rPr>
              <a:pPr/>
              <a:t>2019/3/30</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027CB-4B16-4B21-A276-8705E54D5316}"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图片 6"/>
          <p:cNvPicPr>
            <a:picLocks noChangeAspect="1"/>
          </p:cNvPicPr>
          <p:nvPr userDrawn="1"/>
        </p:nvPicPr>
        <p:blipFill>
          <a:blip r:embed="rId17">
            <a:extLst>
              <a:ext uri="{28A0092B-C50C-407E-A947-70E740481C1C}">
                <a14:useLocalDpi xmlns:a14="http://schemas.microsoft.com/office/drawing/2010/main"/>
              </a:ext>
            </a:extLst>
          </a:blip>
          <a:stretch>
            <a:fillRect/>
          </a:stretch>
        </p:blipFill>
        <p:spPr>
          <a:xfrm>
            <a:off x="1524" y="0"/>
            <a:ext cx="12188951" cy="6858000"/>
          </a:xfrm>
          <a:prstGeom prst="rect">
            <a:avLst/>
          </a:prstGeom>
        </p:spPr>
      </p:pic>
    </p:spTree>
    <p:extLst>
      <p:ext uri="{BB962C8B-B14F-4D97-AF65-F5344CB8AC3E}">
        <p14:creationId xmlns:p14="http://schemas.microsoft.com/office/powerpoint/2010/main" val="337725066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87" r:id="rId1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128738" y="2035739"/>
            <a:ext cx="422031" cy="422031"/>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9083385" y="1641843"/>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1118973" y="19442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90500" y="5924841"/>
            <a:ext cx="1098259" cy="109825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84400" y="4749799"/>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082200" y="448249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857521" y="3049233"/>
            <a:ext cx="4673074" cy="861774"/>
          </a:xfrm>
          <a:prstGeom prst="rect">
            <a:avLst/>
          </a:prstGeom>
          <a:noFill/>
        </p:spPr>
        <p:txBody>
          <a:bodyPr wrap="none" rtlCol="0">
            <a:spAutoFit/>
          </a:bodyPr>
          <a:lstStyle/>
          <a:p>
            <a:pPr algn="ctr"/>
            <a:r>
              <a:rPr lang="zh-CN" altLang="en-US" sz="5000" dirty="0" smtClean="0">
                <a:solidFill>
                  <a:schemeClr val="tx1">
                    <a:lumMod val="75000"/>
                    <a:lumOff val="25000"/>
                  </a:schemeClr>
                </a:solidFill>
                <a:latin typeface="微软雅黑" panose="020B0503020204020204" pitchFamily="34" charset="-122"/>
                <a:ea typeface="微软雅黑" panose="020B0503020204020204" pitchFamily="34" charset="-122"/>
              </a:rPr>
              <a:t>可行性分析报告</a:t>
            </a:r>
            <a:endParaRPr lang="zh-CN" altLang="en-US" sz="5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2833717" y="2375647"/>
            <a:ext cx="6720687" cy="707886"/>
          </a:xfrm>
          <a:prstGeom prst="rect">
            <a:avLst/>
          </a:prstGeom>
          <a:noFill/>
        </p:spPr>
        <p:txBody>
          <a:bodyPr wrap="none" rtlCol="0">
            <a:spAutoFit/>
          </a:bodyPr>
          <a:lstStyle/>
          <a:p>
            <a:pPr algn="ctr"/>
            <a:r>
              <a:rPr lang="en-US" altLang="zh-CN" sz="4000" dirty="0" smtClean="0">
                <a:solidFill>
                  <a:srgbClr val="18478F"/>
                </a:solidFill>
                <a:latin typeface="微软雅黑" panose="020B0503020204020204" pitchFamily="34" charset="-122"/>
                <a:ea typeface="微软雅黑" panose="020B0503020204020204" pitchFamily="34" charset="-122"/>
              </a:rPr>
              <a:t>G20</a:t>
            </a:r>
            <a:r>
              <a:rPr lang="zh-CN" altLang="en-US" sz="4000" dirty="0" smtClean="0">
                <a:solidFill>
                  <a:srgbClr val="18478F"/>
                </a:solidFill>
                <a:latin typeface="微软雅黑" panose="020B0503020204020204" pitchFamily="34" charset="-122"/>
                <a:ea typeface="微软雅黑" panose="020B0503020204020204" pitchFamily="34" charset="-122"/>
              </a:rPr>
              <a:t>小组</a:t>
            </a:r>
            <a:r>
              <a:rPr lang="en-US" altLang="zh-CN" sz="4000" dirty="0" smtClean="0">
                <a:solidFill>
                  <a:srgbClr val="18478F"/>
                </a:solidFill>
                <a:latin typeface="微软雅黑" panose="020B0503020204020204" pitchFamily="34" charset="-122"/>
                <a:ea typeface="微软雅黑" panose="020B0503020204020204" pitchFamily="34" charset="-122"/>
              </a:rPr>
              <a:t>——Grateful Dead</a:t>
            </a:r>
            <a:endParaRPr lang="zh-CN" altLang="en-US" sz="4000" dirty="0">
              <a:solidFill>
                <a:srgbClr val="18478F"/>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4197209" y="4718860"/>
            <a:ext cx="1667728" cy="288081"/>
            <a:chOff x="4654427" y="4718860"/>
            <a:chExt cx="1667728" cy="288081"/>
          </a:xfrm>
        </p:grpSpPr>
        <p:grpSp>
          <p:nvGrpSpPr>
            <p:cNvPr id="22" name="组合 21"/>
            <p:cNvGrpSpPr/>
            <p:nvPr/>
          </p:nvGrpSpPr>
          <p:grpSpPr>
            <a:xfrm>
              <a:off x="4654427" y="4718860"/>
              <a:ext cx="276971" cy="276971"/>
              <a:chOff x="3725237" y="4930504"/>
              <a:chExt cx="531780" cy="531780"/>
            </a:xfrm>
          </p:grpSpPr>
          <p:sp>
            <p:nvSpPr>
              <p:cNvPr id="24" name="圆角矩形 2"/>
              <p:cNvSpPr/>
              <p:nvPr/>
            </p:nvSpPr>
            <p:spPr>
              <a:xfrm>
                <a:off x="3725237" y="4930504"/>
                <a:ext cx="531780" cy="531780"/>
              </a:xfrm>
              <a:prstGeom prst="ellipse">
                <a:avLst/>
              </a:prstGeom>
              <a:gradFill>
                <a:gsLst>
                  <a:gs pos="0">
                    <a:srgbClr val="18478F"/>
                  </a:gs>
                  <a:gs pos="100000">
                    <a:srgbClr val="238DED"/>
                  </a:gs>
                </a:gsLst>
                <a:lin ang="180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student-graduation-cap-shape_52041"/>
              <p:cNvSpPr>
                <a:spLocks noChangeAspect="1"/>
              </p:cNvSpPr>
              <p:nvPr/>
            </p:nvSpPr>
            <p:spPr bwMode="auto">
              <a:xfrm>
                <a:off x="3875605" y="5054575"/>
                <a:ext cx="219840" cy="264806"/>
              </a:xfrm>
              <a:custGeom>
                <a:avLst/>
                <a:gdLst>
                  <a:gd name="connsiteX0" fmla="*/ 56671 w 279400"/>
                  <a:gd name="connsiteY0" fmla="*/ 192087 h 336550"/>
                  <a:gd name="connsiteX1" fmla="*/ 224047 w 279400"/>
                  <a:gd name="connsiteY1" fmla="*/ 192087 h 336550"/>
                  <a:gd name="connsiteX2" fmla="*/ 279400 w 279400"/>
                  <a:gd name="connsiteY2" fmla="*/ 247752 h 336550"/>
                  <a:gd name="connsiteX3" fmla="*/ 279400 w 279400"/>
                  <a:gd name="connsiteY3" fmla="*/ 336550 h 336550"/>
                  <a:gd name="connsiteX4" fmla="*/ 176602 w 279400"/>
                  <a:gd name="connsiteY4" fmla="*/ 336550 h 336550"/>
                  <a:gd name="connsiteX5" fmla="*/ 158151 w 279400"/>
                  <a:gd name="connsiteY5" fmla="*/ 245101 h 336550"/>
                  <a:gd name="connsiteX6" fmla="*/ 151562 w 279400"/>
                  <a:gd name="connsiteY6" fmla="*/ 239800 h 336550"/>
                  <a:gd name="connsiteX7" fmla="*/ 167377 w 279400"/>
                  <a:gd name="connsiteY7" fmla="*/ 213293 h 336550"/>
                  <a:gd name="connsiteX8" fmla="*/ 167377 w 279400"/>
                  <a:gd name="connsiteY8" fmla="*/ 209317 h 336550"/>
                  <a:gd name="connsiteX9" fmla="*/ 163423 w 279400"/>
                  <a:gd name="connsiteY9" fmla="*/ 207991 h 336550"/>
                  <a:gd name="connsiteX10" fmla="*/ 121249 w 279400"/>
                  <a:gd name="connsiteY10" fmla="*/ 207991 h 336550"/>
                  <a:gd name="connsiteX11" fmla="*/ 118613 w 279400"/>
                  <a:gd name="connsiteY11" fmla="*/ 209317 h 336550"/>
                  <a:gd name="connsiteX12" fmla="*/ 118613 w 279400"/>
                  <a:gd name="connsiteY12" fmla="*/ 213293 h 336550"/>
                  <a:gd name="connsiteX13" fmla="*/ 134429 w 279400"/>
                  <a:gd name="connsiteY13" fmla="*/ 239800 h 336550"/>
                  <a:gd name="connsiteX14" fmla="*/ 126521 w 279400"/>
                  <a:gd name="connsiteY14" fmla="*/ 245101 h 336550"/>
                  <a:gd name="connsiteX15" fmla="*/ 110706 w 279400"/>
                  <a:gd name="connsiteY15" fmla="*/ 336550 h 336550"/>
                  <a:gd name="connsiteX16" fmla="*/ 0 w 279400"/>
                  <a:gd name="connsiteY16" fmla="*/ 336550 h 336550"/>
                  <a:gd name="connsiteX17" fmla="*/ 0 w 279400"/>
                  <a:gd name="connsiteY17" fmla="*/ 247752 h 336550"/>
                  <a:gd name="connsiteX18" fmla="*/ 56671 w 279400"/>
                  <a:gd name="connsiteY18" fmla="*/ 192087 h 336550"/>
                  <a:gd name="connsiteX19" fmla="*/ 138907 w 279400"/>
                  <a:gd name="connsiteY19" fmla="*/ 0 h 336550"/>
                  <a:gd name="connsiteX20" fmla="*/ 219076 w 279400"/>
                  <a:gd name="connsiteY20" fmla="*/ 80169 h 336550"/>
                  <a:gd name="connsiteX21" fmla="*/ 138907 w 279400"/>
                  <a:gd name="connsiteY21" fmla="*/ 160338 h 336550"/>
                  <a:gd name="connsiteX22" fmla="*/ 58738 w 279400"/>
                  <a:gd name="connsiteY22" fmla="*/ 80169 h 336550"/>
                  <a:gd name="connsiteX23" fmla="*/ 138907 w 279400"/>
                  <a:gd name="connsiteY2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9400" h="336550">
                    <a:moveTo>
                      <a:pt x="56671" y="192087"/>
                    </a:moveTo>
                    <a:cubicBezTo>
                      <a:pt x="56671" y="192087"/>
                      <a:pt x="56671" y="192087"/>
                      <a:pt x="224047" y="192087"/>
                    </a:cubicBezTo>
                    <a:cubicBezTo>
                      <a:pt x="254360" y="192087"/>
                      <a:pt x="279400" y="217269"/>
                      <a:pt x="279400" y="247752"/>
                    </a:cubicBezTo>
                    <a:cubicBezTo>
                      <a:pt x="279400" y="247752"/>
                      <a:pt x="279400" y="247752"/>
                      <a:pt x="279400" y="336550"/>
                    </a:cubicBezTo>
                    <a:cubicBezTo>
                      <a:pt x="279400" y="336550"/>
                      <a:pt x="279400" y="336550"/>
                      <a:pt x="176602" y="336550"/>
                    </a:cubicBezTo>
                    <a:cubicBezTo>
                      <a:pt x="176602" y="336550"/>
                      <a:pt x="176602" y="336550"/>
                      <a:pt x="158151" y="245101"/>
                    </a:cubicBezTo>
                    <a:cubicBezTo>
                      <a:pt x="158151" y="242450"/>
                      <a:pt x="154197" y="239800"/>
                      <a:pt x="151562" y="239800"/>
                    </a:cubicBezTo>
                    <a:cubicBezTo>
                      <a:pt x="151562" y="239800"/>
                      <a:pt x="151562" y="239800"/>
                      <a:pt x="167377" y="213293"/>
                    </a:cubicBezTo>
                    <a:cubicBezTo>
                      <a:pt x="167377" y="211967"/>
                      <a:pt x="167377" y="210642"/>
                      <a:pt x="167377" y="209317"/>
                    </a:cubicBezTo>
                    <a:cubicBezTo>
                      <a:pt x="166059" y="207991"/>
                      <a:pt x="164741" y="207991"/>
                      <a:pt x="163423" y="207991"/>
                    </a:cubicBezTo>
                    <a:cubicBezTo>
                      <a:pt x="163423" y="207991"/>
                      <a:pt x="163423" y="207991"/>
                      <a:pt x="121249" y="207991"/>
                    </a:cubicBezTo>
                    <a:cubicBezTo>
                      <a:pt x="119931" y="207991"/>
                      <a:pt x="118613" y="207991"/>
                      <a:pt x="118613" y="209317"/>
                    </a:cubicBezTo>
                    <a:cubicBezTo>
                      <a:pt x="117296" y="210642"/>
                      <a:pt x="117296" y="211967"/>
                      <a:pt x="118613" y="213293"/>
                    </a:cubicBezTo>
                    <a:cubicBezTo>
                      <a:pt x="118613" y="213293"/>
                      <a:pt x="118613" y="213293"/>
                      <a:pt x="134429" y="239800"/>
                    </a:cubicBezTo>
                    <a:cubicBezTo>
                      <a:pt x="130475" y="239800"/>
                      <a:pt x="127839" y="242450"/>
                      <a:pt x="126521" y="245101"/>
                    </a:cubicBezTo>
                    <a:cubicBezTo>
                      <a:pt x="126521" y="245101"/>
                      <a:pt x="126521" y="245101"/>
                      <a:pt x="110706" y="336550"/>
                    </a:cubicBezTo>
                    <a:cubicBezTo>
                      <a:pt x="110706" y="336550"/>
                      <a:pt x="110706" y="336550"/>
                      <a:pt x="0" y="336550"/>
                    </a:cubicBezTo>
                    <a:cubicBezTo>
                      <a:pt x="0" y="336550"/>
                      <a:pt x="0" y="336550"/>
                      <a:pt x="0" y="247752"/>
                    </a:cubicBezTo>
                    <a:cubicBezTo>
                      <a:pt x="0" y="217269"/>
                      <a:pt x="25040" y="192087"/>
                      <a:pt x="56671" y="192087"/>
                    </a:cubicBezTo>
                    <a:close/>
                    <a:moveTo>
                      <a:pt x="138907" y="0"/>
                    </a:moveTo>
                    <a:cubicBezTo>
                      <a:pt x="183183" y="0"/>
                      <a:pt x="219076" y="35893"/>
                      <a:pt x="219076" y="80169"/>
                    </a:cubicBezTo>
                    <a:cubicBezTo>
                      <a:pt x="219076" y="124445"/>
                      <a:pt x="183183" y="160338"/>
                      <a:pt x="138907" y="160338"/>
                    </a:cubicBezTo>
                    <a:cubicBezTo>
                      <a:pt x="94631" y="160338"/>
                      <a:pt x="58738" y="124445"/>
                      <a:pt x="58738" y="80169"/>
                    </a:cubicBezTo>
                    <a:cubicBezTo>
                      <a:pt x="58738" y="35893"/>
                      <a:pt x="94631" y="0"/>
                      <a:pt x="138907" y="0"/>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000000"/>
                  </a:solidFill>
                  <a:effectLst/>
                  <a:uLnTx/>
                  <a:uFillTx/>
                  <a:latin typeface="Arial"/>
                  <a:ea typeface="微软雅黑" panose="020B0503020204020204" pitchFamily="34" charset="-122"/>
                  <a:cs typeface="+mn-cs"/>
                </a:endParaRPr>
              </a:p>
            </p:txBody>
          </p:sp>
        </p:grpSp>
        <p:sp>
          <p:nvSpPr>
            <p:cNvPr id="23" name="文本框 22"/>
            <p:cNvSpPr txBox="1"/>
            <p:nvPr/>
          </p:nvSpPr>
          <p:spPr>
            <a:xfrm>
              <a:off x="4929482" y="4729942"/>
              <a:ext cx="1392673"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汇报人：周磊</a:t>
              </a:r>
              <a:endPar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6023294" y="4718860"/>
            <a:ext cx="3095291" cy="298106"/>
            <a:chOff x="6395842" y="4718860"/>
            <a:chExt cx="3095291" cy="298106"/>
          </a:xfrm>
        </p:grpSpPr>
        <p:grpSp>
          <p:nvGrpSpPr>
            <p:cNvPr id="27" name="组合 26"/>
            <p:cNvGrpSpPr/>
            <p:nvPr/>
          </p:nvGrpSpPr>
          <p:grpSpPr>
            <a:xfrm>
              <a:off x="6395842" y="4718860"/>
              <a:ext cx="276971" cy="276971"/>
              <a:chOff x="6392770" y="4930504"/>
              <a:chExt cx="531780" cy="531780"/>
            </a:xfrm>
          </p:grpSpPr>
          <p:sp>
            <p:nvSpPr>
              <p:cNvPr id="29" name="圆角矩形 2"/>
              <p:cNvSpPr/>
              <p:nvPr/>
            </p:nvSpPr>
            <p:spPr>
              <a:xfrm>
                <a:off x="6392770" y="4930504"/>
                <a:ext cx="531780" cy="531780"/>
              </a:xfrm>
              <a:prstGeom prst="ellipse">
                <a:avLst/>
              </a:prstGeom>
              <a:gradFill>
                <a:gsLst>
                  <a:gs pos="0">
                    <a:srgbClr val="18478F"/>
                  </a:gs>
                  <a:gs pos="100000">
                    <a:srgbClr val="238DED"/>
                  </a:gs>
                </a:gsLst>
                <a:lin ang="16800000" scaled="0"/>
              </a:gradFill>
              <a:ln w="25400">
                <a:noFill/>
              </a:ln>
              <a:effectLst>
                <a:outerShdw blurRad="1778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0" name="student-graduation-cap-shape_52041"/>
              <p:cNvSpPr>
                <a:spLocks noChangeAspect="1"/>
              </p:cNvSpPr>
              <p:nvPr/>
            </p:nvSpPr>
            <p:spPr bwMode="auto">
              <a:xfrm>
                <a:off x="6527005" y="5064598"/>
                <a:ext cx="256066" cy="264808"/>
              </a:xfrm>
              <a:custGeom>
                <a:avLst/>
                <a:gdLst>
                  <a:gd name="connsiteX0" fmla="*/ 233363 w 325438"/>
                  <a:gd name="connsiteY0" fmla="*/ 249238 h 336550"/>
                  <a:gd name="connsiteX1" fmla="*/ 279401 w 325438"/>
                  <a:gd name="connsiteY1" fmla="*/ 249238 h 336550"/>
                  <a:gd name="connsiteX2" fmla="*/ 279401 w 325438"/>
                  <a:gd name="connsiteY2" fmla="*/ 290513 h 336550"/>
                  <a:gd name="connsiteX3" fmla="*/ 233363 w 325438"/>
                  <a:gd name="connsiteY3" fmla="*/ 290513 h 336550"/>
                  <a:gd name="connsiteX4" fmla="*/ 171450 w 325438"/>
                  <a:gd name="connsiteY4" fmla="*/ 249238 h 336550"/>
                  <a:gd name="connsiteX5" fmla="*/ 217488 w 325438"/>
                  <a:gd name="connsiteY5" fmla="*/ 249238 h 336550"/>
                  <a:gd name="connsiteX6" fmla="*/ 217488 w 325438"/>
                  <a:gd name="connsiteY6" fmla="*/ 290513 h 336550"/>
                  <a:gd name="connsiteX7" fmla="*/ 171450 w 325438"/>
                  <a:gd name="connsiteY7" fmla="*/ 290513 h 336550"/>
                  <a:gd name="connsiteX8" fmla="*/ 107950 w 325438"/>
                  <a:gd name="connsiteY8" fmla="*/ 249238 h 336550"/>
                  <a:gd name="connsiteX9" fmla="*/ 155575 w 325438"/>
                  <a:gd name="connsiteY9" fmla="*/ 249238 h 336550"/>
                  <a:gd name="connsiteX10" fmla="*/ 155575 w 325438"/>
                  <a:gd name="connsiteY10" fmla="*/ 290513 h 336550"/>
                  <a:gd name="connsiteX11" fmla="*/ 107950 w 325438"/>
                  <a:gd name="connsiteY11" fmla="*/ 290513 h 336550"/>
                  <a:gd name="connsiteX12" fmla="*/ 46038 w 325438"/>
                  <a:gd name="connsiteY12" fmla="*/ 249238 h 336550"/>
                  <a:gd name="connsiteX13" fmla="*/ 93663 w 325438"/>
                  <a:gd name="connsiteY13" fmla="*/ 249238 h 336550"/>
                  <a:gd name="connsiteX14" fmla="*/ 93663 w 325438"/>
                  <a:gd name="connsiteY14" fmla="*/ 290513 h 336550"/>
                  <a:gd name="connsiteX15" fmla="*/ 46038 w 325438"/>
                  <a:gd name="connsiteY15" fmla="*/ 290513 h 336550"/>
                  <a:gd name="connsiteX16" fmla="*/ 233363 w 325438"/>
                  <a:gd name="connsiteY16" fmla="*/ 195263 h 336550"/>
                  <a:gd name="connsiteX17" fmla="*/ 279401 w 325438"/>
                  <a:gd name="connsiteY17" fmla="*/ 195263 h 336550"/>
                  <a:gd name="connsiteX18" fmla="*/ 279401 w 325438"/>
                  <a:gd name="connsiteY18" fmla="*/ 234951 h 336550"/>
                  <a:gd name="connsiteX19" fmla="*/ 233363 w 325438"/>
                  <a:gd name="connsiteY19" fmla="*/ 234951 h 336550"/>
                  <a:gd name="connsiteX20" fmla="*/ 171450 w 325438"/>
                  <a:gd name="connsiteY20" fmla="*/ 195263 h 336550"/>
                  <a:gd name="connsiteX21" fmla="*/ 217488 w 325438"/>
                  <a:gd name="connsiteY21" fmla="*/ 195263 h 336550"/>
                  <a:gd name="connsiteX22" fmla="*/ 217488 w 325438"/>
                  <a:gd name="connsiteY22" fmla="*/ 234951 h 336550"/>
                  <a:gd name="connsiteX23" fmla="*/ 171450 w 325438"/>
                  <a:gd name="connsiteY23" fmla="*/ 234951 h 336550"/>
                  <a:gd name="connsiteX24" fmla="*/ 107950 w 325438"/>
                  <a:gd name="connsiteY24" fmla="*/ 195263 h 336550"/>
                  <a:gd name="connsiteX25" fmla="*/ 155575 w 325438"/>
                  <a:gd name="connsiteY25" fmla="*/ 195263 h 336550"/>
                  <a:gd name="connsiteX26" fmla="*/ 155575 w 325438"/>
                  <a:gd name="connsiteY26" fmla="*/ 234951 h 336550"/>
                  <a:gd name="connsiteX27" fmla="*/ 107950 w 325438"/>
                  <a:gd name="connsiteY27" fmla="*/ 234951 h 336550"/>
                  <a:gd name="connsiteX28" fmla="*/ 46038 w 325438"/>
                  <a:gd name="connsiteY28" fmla="*/ 195263 h 336550"/>
                  <a:gd name="connsiteX29" fmla="*/ 93663 w 325438"/>
                  <a:gd name="connsiteY29" fmla="*/ 195263 h 336550"/>
                  <a:gd name="connsiteX30" fmla="*/ 93663 w 325438"/>
                  <a:gd name="connsiteY30" fmla="*/ 234951 h 336550"/>
                  <a:gd name="connsiteX31" fmla="*/ 46038 w 325438"/>
                  <a:gd name="connsiteY31" fmla="*/ 234951 h 336550"/>
                  <a:gd name="connsiteX32" fmla="*/ 233363 w 325438"/>
                  <a:gd name="connsiteY32" fmla="*/ 139700 h 336550"/>
                  <a:gd name="connsiteX33" fmla="*/ 279401 w 325438"/>
                  <a:gd name="connsiteY33" fmla="*/ 139700 h 336550"/>
                  <a:gd name="connsiteX34" fmla="*/ 279401 w 325438"/>
                  <a:gd name="connsiteY34" fmla="*/ 180975 h 336550"/>
                  <a:gd name="connsiteX35" fmla="*/ 233363 w 325438"/>
                  <a:gd name="connsiteY35" fmla="*/ 180975 h 336550"/>
                  <a:gd name="connsiteX36" fmla="*/ 171450 w 325438"/>
                  <a:gd name="connsiteY36" fmla="*/ 139700 h 336550"/>
                  <a:gd name="connsiteX37" fmla="*/ 217488 w 325438"/>
                  <a:gd name="connsiteY37" fmla="*/ 139700 h 336550"/>
                  <a:gd name="connsiteX38" fmla="*/ 217488 w 325438"/>
                  <a:gd name="connsiteY38" fmla="*/ 180975 h 336550"/>
                  <a:gd name="connsiteX39" fmla="*/ 171450 w 325438"/>
                  <a:gd name="connsiteY39" fmla="*/ 180975 h 336550"/>
                  <a:gd name="connsiteX40" fmla="*/ 107950 w 325438"/>
                  <a:gd name="connsiteY40" fmla="*/ 139700 h 336550"/>
                  <a:gd name="connsiteX41" fmla="*/ 155575 w 325438"/>
                  <a:gd name="connsiteY41" fmla="*/ 139700 h 336550"/>
                  <a:gd name="connsiteX42" fmla="*/ 155575 w 325438"/>
                  <a:gd name="connsiteY42" fmla="*/ 180975 h 336550"/>
                  <a:gd name="connsiteX43" fmla="*/ 107950 w 325438"/>
                  <a:gd name="connsiteY43" fmla="*/ 180975 h 336550"/>
                  <a:gd name="connsiteX44" fmla="*/ 49167 w 325438"/>
                  <a:gd name="connsiteY44" fmla="*/ 38100 h 336550"/>
                  <a:gd name="connsiteX45" fmla="*/ 25400 w 325438"/>
                  <a:gd name="connsiteY45" fmla="*/ 61753 h 336550"/>
                  <a:gd name="connsiteX46" fmla="*/ 25400 w 325438"/>
                  <a:gd name="connsiteY46" fmla="*/ 289085 h 336550"/>
                  <a:gd name="connsiteX47" fmla="*/ 49167 w 325438"/>
                  <a:gd name="connsiteY47" fmla="*/ 312738 h 336550"/>
                  <a:gd name="connsiteX48" fmla="*/ 276271 w 325438"/>
                  <a:gd name="connsiteY48" fmla="*/ 312738 h 336550"/>
                  <a:gd name="connsiteX49" fmla="*/ 300038 w 325438"/>
                  <a:gd name="connsiteY49" fmla="*/ 289085 h 336550"/>
                  <a:gd name="connsiteX50" fmla="*/ 300038 w 325438"/>
                  <a:gd name="connsiteY50" fmla="*/ 61753 h 336550"/>
                  <a:gd name="connsiteX51" fmla="*/ 276271 w 325438"/>
                  <a:gd name="connsiteY51" fmla="*/ 38100 h 336550"/>
                  <a:gd name="connsiteX52" fmla="*/ 269669 w 325438"/>
                  <a:gd name="connsiteY52" fmla="*/ 38100 h 336550"/>
                  <a:gd name="connsiteX53" fmla="*/ 269669 w 325438"/>
                  <a:gd name="connsiteY53" fmla="*/ 63067 h 336550"/>
                  <a:gd name="connsiteX54" fmla="*/ 276271 w 325438"/>
                  <a:gd name="connsiteY54" fmla="*/ 74894 h 336550"/>
                  <a:gd name="connsiteX55" fmla="*/ 260427 w 325438"/>
                  <a:gd name="connsiteY55" fmla="*/ 90662 h 336550"/>
                  <a:gd name="connsiteX56" fmla="*/ 244582 w 325438"/>
                  <a:gd name="connsiteY56" fmla="*/ 74894 h 336550"/>
                  <a:gd name="connsiteX57" fmla="*/ 249864 w 325438"/>
                  <a:gd name="connsiteY57" fmla="*/ 63067 h 336550"/>
                  <a:gd name="connsiteX58" fmla="*/ 249864 w 325438"/>
                  <a:gd name="connsiteY58" fmla="*/ 38100 h 336550"/>
                  <a:gd name="connsiteX59" fmla="*/ 231379 w 325438"/>
                  <a:gd name="connsiteY59" fmla="*/ 38100 h 336550"/>
                  <a:gd name="connsiteX60" fmla="*/ 231379 w 325438"/>
                  <a:gd name="connsiteY60" fmla="*/ 63067 h 336550"/>
                  <a:gd name="connsiteX61" fmla="*/ 236660 w 325438"/>
                  <a:gd name="connsiteY61" fmla="*/ 74894 h 336550"/>
                  <a:gd name="connsiteX62" fmla="*/ 220816 w 325438"/>
                  <a:gd name="connsiteY62" fmla="*/ 90662 h 336550"/>
                  <a:gd name="connsiteX63" fmla="*/ 204971 w 325438"/>
                  <a:gd name="connsiteY63" fmla="*/ 74894 h 336550"/>
                  <a:gd name="connsiteX64" fmla="*/ 210253 w 325438"/>
                  <a:gd name="connsiteY64" fmla="*/ 63067 h 336550"/>
                  <a:gd name="connsiteX65" fmla="*/ 210253 w 325438"/>
                  <a:gd name="connsiteY65" fmla="*/ 38100 h 336550"/>
                  <a:gd name="connsiteX66" fmla="*/ 191767 w 325438"/>
                  <a:gd name="connsiteY66" fmla="*/ 38100 h 336550"/>
                  <a:gd name="connsiteX67" fmla="*/ 191767 w 325438"/>
                  <a:gd name="connsiteY67" fmla="*/ 63067 h 336550"/>
                  <a:gd name="connsiteX68" fmla="*/ 198369 w 325438"/>
                  <a:gd name="connsiteY68" fmla="*/ 74894 h 336550"/>
                  <a:gd name="connsiteX69" fmla="*/ 182525 w 325438"/>
                  <a:gd name="connsiteY69" fmla="*/ 90662 h 336550"/>
                  <a:gd name="connsiteX70" fmla="*/ 166680 w 325438"/>
                  <a:gd name="connsiteY70" fmla="*/ 74894 h 336550"/>
                  <a:gd name="connsiteX71" fmla="*/ 171962 w 325438"/>
                  <a:gd name="connsiteY71" fmla="*/ 63067 h 336550"/>
                  <a:gd name="connsiteX72" fmla="*/ 171962 w 325438"/>
                  <a:gd name="connsiteY72" fmla="*/ 38100 h 336550"/>
                  <a:gd name="connsiteX73" fmla="*/ 153476 w 325438"/>
                  <a:gd name="connsiteY73" fmla="*/ 38100 h 336550"/>
                  <a:gd name="connsiteX74" fmla="*/ 153476 w 325438"/>
                  <a:gd name="connsiteY74" fmla="*/ 63067 h 336550"/>
                  <a:gd name="connsiteX75" fmla="*/ 158758 w 325438"/>
                  <a:gd name="connsiteY75" fmla="*/ 74894 h 336550"/>
                  <a:gd name="connsiteX76" fmla="*/ 142913 w 325438"/>
                  <a:gd name="connsiteY76" fmla="*/ 90662 h 336550"/>
                  <a:gd name="connsiteX77" fmla="*/ 127069 w 325438"/>
                  <a:gd name="connsiteY77" fmla="*/ 74894 h 336550"/>
                  <a:gd name="connsiteX78" fmla="*/ 133671 w 325438"/>
                  <a:gd name="connsiteY78" fmla="*/ 63067 h 336550"/>
                  <a:gd name="connsiteX79" fmla="*/ 133671 w 325438"/>
                  <a:gd name="connsiteY79" fmla="*/ 38100 h 336550"/>
                  <a:gd name="connsiteX80" fmla="*/ 115186 w 325438"/>
                  <a:gd name="connsiteY80" fmla="*/ 38100 h 336550"/>
                  <a:gd name="connsiteX81" fmla="*/ 115186 w 325438"/>
                  <a:gd name="connsiteY81" fmla="*/ 63067 h 336550"/>
                  <a:gd name="connsiteX82" fmla="*/ 120467 w 325438"/>
                  <a:gd name="connsiteY82" fmla="*/ 74894 h 336550"/>
                  <a:gd name="connsiteX83" fmla="*/ 104623 w 325438"/>
                  <a:gd name="connsiteY83" fmla="*/ 90662 h 336550"/>
                  <a:gd name="connsiteX84" fmla="*/ 88778 w 325438"/>
                  <a:gd name="connsiteY84" fmla="*/ 74894 h 336550"/>
                  <a:gd name="connsiteX85" fmla="*/ 94060 w 325438"/>
                  <a:gd name="connsiteY85" fmla="*/ 63067 h 336550"/>
                  <a:gd name="connsiteX86" fmla="*/ 94060 w 325438"/>
                  <a:gd name="connsiteY86" fmla="*/ 38100 h 336550"/>
                  <a:gd name="connsiteX87" fmla="*/ 75574 w 325438"/>
                  <a:gd name="connsiteY87" fmla="*/ 38100 h 336550"/>
                  <a:gd name="connsiteX88" fmla="*/ 75574 w 325438"/>
                  <a:gd name="connsiteY88" fmla="*/ 63067 h 336550"/>
                  <a:gd name="connsiteX89" fmla="*/ 80856 w 325438"/>
                  <a:gd name="connsiteY89" fmla="*/ 74894 h 336550"/>
                  <a:gd name="connsiteX90" fmla="*/ 65011 w 325438"/>
                  <a:gd name="connsiteY90" fmla="*/ 90662 h 336550"/>
                  <a:gd name="connsiteX91" fmla="*/ 49167 w 325438"/>
                  <a:gd name="connsiteY91" fmla="*/ 74894 h 336550"/>
                  <a:gd name="connsiteX92" fmla="*/ 55769 w 325438"/>
                  <a:gd name="connsiteY92" fmla="*/ 63067 h 336550"/>
                  <a:gd name="connsiteX93" fmla="*/ 55769 w 325438"/>
                  <a:gd name="connsiteY93" fmla="*/ 38100 h 336550"/>
                  <a:gd name="connsiteX94" fmla="*/ 49167 w 325438"/>
                  <a:gd name="connsiteY94" fmla="*/ 38100 h 336550"/>
                  <a:gd name="connsiteX95" fmla="*/ 65315 w 325438"/>
                  <a:gd name="connsiteY95" fmla="*/ 4763 h 336550"/>
                  <a:gd name="connsiteX96" fmla="*/ 61913 w 325438"/>
                  <a:gd name="connsiteY96" fmla="*/ 10110 h 336550"/>
                  <a:gd name="connsiteX97" fmla="*/ 61913 w 325438"/>
                  <a:gd name="connsiteY97" fmla="*/ 75616 h 336550"/>
                  <a:gd name="connsiteX98" fmla="*/ 65315 w 325438"/>
                  <a:gd name="connsiteY98" fmla="*/ 80963 h 336550"/>
                  <a:gd name="connsiteX99" fmla="*/ 69851 w 325438"/>
                  <a:gd name="connsiteY99" fmla="*/ 75616 h 336550"/>
                  <a:gd name="connsiteX100" fmla="*/ 69851 w 325438"/>
                  <a:gd name="connsiteY100" fmla="*/ 10110 h 336550"/>
                  <a:gd name="connsiteX101" fmla="*/ 65315 w 325438"/>
                  <a:gd name="connsiteY101" fmla="*/ 4763 h 336550"/>
                  <a:gd name="connsiteX102" fmla="*/ 104776 w 325438"/>
                  <a:gd name="connsiteY102" fmla="*/ 4763 h 336550"/>
                  <a:gd name="connsiteX103" fmla="*/ 100013 w 325438"/>
                  <a:gd name="connsiteY103" fmla="*/ 10110 h 336550"/>
                  <a:gd name="connsiteX104" fmla="*/ 100013 w 325438"/>
                  <a:gd name="connsiteY104" fmla="*/ 75616 h 336550"/>
                  <a:gd name="connsiteX105" fmla="*/ 104776 w 325438"/>
                  <a:gd name="connsiteY105" fmla="*/ 80963 h 336550"/>
                  <a:gd name="connsiteX106" fmla="*/ 109538 w 325438"/>
                  <a:gd name="connsiteY106" fmla="*/ 75616 h 336550"/>
                  <a:gd name="connsiteX107" fmla="*/ 109538 w 325438"/>
                  <a:gd name="connsiteY107" fmla="*/ 10110 h 336550"/>
                  <a:gd name="connsiteX108" fmla="*/ 104776 w 325438"/>
                  <a:gd name="connsiteY108" fmla="*/ 4763 h 336550"/>
                  <a:gd name="connsiteX109" fmla="*/ 142876 w 325438"/>
                  <a:gd name="connsiteY109" fmla="*/ 4763 h 336550"/>
                  <a:gd name="connsiteX110" fmla="*/ 138113 w 325438"/>
                  <a:gd name="connsiteY110" fmla="*/ 10110 h 336550"/>
                  <a:gd name="connsiteX111" fmla="*/ 138113 w 325438"/>
                  <a:gd name="connsiteY111" fmla="*/ 75616 h 336550"/>
                  <a:gd name="connsiteX112" fmla="*/ 142876 w 325438"/>
                  <a:gd name="connsiteY112" fmla="*/ 80963 h 336550"/>
                  <a:gd name="connsiteX113" fmla="*/ 147638 w 325438"/>
                  <a:gd name="connsiteY113" fmla="*/ 75616 h 336550"/>
                  <a:gd name="connsiteX114" fmla="*/ 147638 w 325438"/>
                  <a:gd name="connsiteY114" fmla="*/ 10110 h 336550"/>
                  <a:gd name="connsiteX115" fmla="*/ 142876 w 325438"/>
                  <a:gd name="connsiteY115" fmla="*/ 4763 h 336550"/>
                  <a:gd name="connsiteX116" fmla="*/ 182563 w 325438"/>
                  <a:gd name="connsiteY116" fmla="*/ 4763 h 336550"/>
                  <a:gd name="connsiteX117" fmla="*/ 177800 w 325438"/>
                  <a:gd name="connsiteY117" fmla="*/ 10110 h 336550"/>
                  <a:gd name="connsiteX118" fmla="*/ 177800 w 325438"/>
                  <a:gd name="connsiteY118" fmla="*/ 75616 h 336550"/>
                  <a:gd name="connsiteX119" fmla="*/ 182563 w 325438"/>
                  <a:gd name="connsiteY119" fmla="*/ 80963 h 336550"/>
                  <a:gd name="connsiteX120" fmla="*/ 187325 w 325438"/>
                  <a:gd name="connsiteY120" fmla="*/ 75616 h 336550"/>
                  <a:gd name="connsiteX121" fmla="*/ 187325 w 325438"/>
                  <a:gd name="connsiteY121" fmla="*/ 10110 h 336550"/>
                  <a:gd name="connsiteX122" fmla="*/ 182563 w 325438"/>
                  <a:gd name="connsiteY122" fmla="*/ 4763 h 336550"/>
                  <a:gd name="connsiteX123" fmla="*/ 220663 w 325438"/>
                  <a:gd name="connsiteY123" fmla="*/ 4763 h 336550"/>
                  <a:gd name="connsiteX124" fmla="*/ 215900 w 325438"/>
                  <a:gd name="connsiteY124" fmla="*/ 10110 h 336550"/>
                  <a:gd name="connsiteX125" fmla="*/ 215900 w 325438"/>
                  <a:gd name="connsiteY125" fmla="*/ 75616 h 336550"/>
                  <a:gd name="connsiteX126" fmla="*/ 220663 w 325438"/>
                  <a:gd name="connsiteY126" fmla="*/ 80963 h 336550"/>
                  <a:gd name="connsiteX127" fmla="*/ 225425 w 325438"/>
                  <a:gd name="connsiteY127" fmla="*/ 75616 h 336550"/>
                  <a:gd name="connsiteX128" fmla="*/ 225425 w 325438"/>
                  <a:gd name="connsiteY128" fmla="*/ 10110 h 336550"/>
                  <a:gd name="connsiteX129" fmla="*/ 220663 w 325438"/>
                  <a:gd name="connsiteY129" fmla="*/ 4763 h 336550"/>
                  <a:gd name="connsiteX130" fmla="*/ 260124 w 325438"/>
                  <a:gd name="connsiteY130" fmla="*/ 4763 h 336550"/>
                  <a:gd name="connsiteX131" fmla="*/ 255588 w 325438"/>
                  <a:gd name="connsiteY131" fmla="*/ 10110 h 336550"/>
                  <a:gd name="connsiteX132" fmla="*/ 255588 w 325438"/>
                  <a:gd name="connsiteY132" fmla="*/ 75616 h 336550"/>
                  <a:gd name="connsiteX133" fmla="*/ 260124 w 325438"/>
                  <a:gd name="connsiteY133" fmla="*/ 80963 h 336550"/>
                  <a:gd name="connsiteX134" fmla="*/ 263526 w 325438"/>
                  <a:gd name="connsiteY134" fmla="*/ 75616 h 336550"/>
                  <a:gd name="connsiteX135" fmla="*/ 263526 w 325438"/>
                  <a:gd name="connsiteY135" fmla="*/ 10110 h 336550"/>
                  <a:gd name="connsiteX136" fmla="*/ 260124 w 325438"/>
                  <a:gd name="connsiteY136" fmla="*/ 4763 h 336550"/>
                  <a:gd name="connsiteX137" fmla="*/ 64823 w 325438"/>
                  <a:gd name="connsiteY137" fmla="*/ 0 h 336550"/>
                  <a:gd name="connsiteX138" fmla="*/ 75406 w 325438"/>
                  <a:gd name="connsiteY138" fmla="*/ 10517 h 336550"/>
                  <a:gd name="connsiteX139" fmla="*/ 75406 w 325438"/>
                  <a:gd name="connsiteY139" fmla="*/ 14461 h 336550"/>
                  <a:gd name="connsiteX140" fmla="*/ 93927 w 325438"/>
                  <a:gd name="connsiteY140" fmla="*/ 14461 h 336550"/>
                  <a:gd name="connsiteX141" fmla="*/ 93927 w 325438"/>
                  <a:gd name="connsiteY141" fmla="*/ 10517 h 336550"/>
                  <a:gd name="connsiteX142" fmla="*/ 104511 w 325438"/>
                  <a:gd name="connsiteY142" fmla="*/ 0 h 336550"/>
                  <a:gd name="connsiteX143" fmla="*/ 115094 w 325438"/>
                  <a:gd name="connsiteY143" fmla="*/ 10517 h 336550"/>
                  <a:gd name="connsiteX144" fmla="*/ 115094 w 325438"/>
                  <a:gd name="connsiteY144" fmla="*/ 14461 h 336550"/>
                  <a:gd name="connsiteX145" fmla="*/ 133615 w 325438"/>
                  <a:gd name="connsiteY145" fmla="*/ 14461 h 336550"/>
                  <a:gd name="connsiteX146" fmla="*/ 133615 w 325438"/>
                  <a:gd name="connsiteY146" fmla="*/ 10517 h 336550"/>
                  <a:gd name="connsiteX147" fmla="*/ 142875 w 325438"/>
                  <a:gd name="connsiteY147" fmla="*/ 0 h 336550"/>
                  <a:gd name="connsiteX148" fmla="*/ 153459 w 325438"/>
                  <a:gd name="connsiteY148" fmla="*/ 10517 h 336550"/>
                  <a:gd name="connsiteX149" fmla="*/ 153459 w 325438"/>
                  <a:gd name="connsiteY149" fmla="*/ 14461 h 336550"/>
                  <a:gd name="connsiteX150" fmla="*/ 171980 w 325438"/>
                  <a:gd name="connsiteY150" fmla="*/ 14461 h 336550"/>
                  <a:gd name="connsiteX151" fmla="*/ 171980 w 325438"/>
                  <a:gd name="connsiteY151" fmla="*/ 10517 h 336550"/>
                  <a:gd name="connsiteX152" fmla="*/ 182563 w 325438"/>
                  <a:gd name="connsiteY152" fmla="*/ 0 h 336550"/>
                  <a:gd name="connsiteX153" fmla="*/ 191823 w 325438"/>
                  <a:gd name="connsiteY153" fmla="*/ 10517 h 336550"/>
                  <a:gd name="connsiteX154" fmla="*/ 191823 w 325438"/>
                  <a:gd name="connsiteY154" fmla="*/ 14461 h 336550"/>
                  <a:gd name="connsiteX155" fmla="*/ 210344 w 325438"/>
                  <a:gd name="connsiteY155" fmla="*/ 14461 h 336550"/>
                  <a:gd name="connsiteX156" fmla="*/ 210344 w 325438"/>
                  <a:gd name="connsiteY156" fmla="*/ 10517 h 336550"/>
                  <a:gd name="connsiteX157" fmla="*/ 220927 w 325438"/>
                  <a:gd name="connsiteY157" fmla="*/ 0 h 336550"/>
                  <a:gd name="connsiteX158" fmla="*/ 231511 w 325438"/>
                  <a:gd name="connsiteY158" fmla="*/ 10517 h 336550"/>
                  <a:gd name="connsiteX159" fmla="*/ 231511 w 325438"/>
                  <a:gd name="connsiteY159" fmla="*/ 14461 h 336550"/>
                  <a:gd name="connsiteX160" fmla="*/ 250032 w 325438"/>
                  <a:gd name="connsiteY160" fmla="*/ 14461 h 336550"/>
                  <a:gd name="connsiteX161" fmla="*/ 250032 w 325438"/>
                  <a:gd name="connsiteY161" fmla="*/ 10517 h 336550"/>
                  <a:gd name="connsiteX162" fmla="*/ 260615 w 325438"/>
                  <a:gd name="connsiteY162" fmla="*/ 0 h 336550"/>
                  <a:gd name="connsiteX163" fmla="*/ 269875 w 325438"/>
                  <a:gd name="connsiteY163" fmla="*/ 10517 h 336550"/>
                  <a:gd name="connsiteX164" fmla="*/ 269875 w 325438"/>
                  <a:gd name="connsiteY164" fmla="*/ 14461 h 336550"/>
                  <a:gd name="connsiteX165" fmla="*/ 276490 w 325438"/>
                  <a:gd name="connsiteY165" fmla="*/ 14461 h 336550"/>
                  <a:gd name="connsiteX166" fmla="*/ 325438 w 325438"/>
                  <a:gd name="connsiteY166" fmla="*/ 61789 h 336550"/>
                  <a:gd name="connsiteX167" fmla="*/ 325438 w 325438"/>
                  <a:gd name="connsiteY167" fmla="*/ 289223 h 336550"/>
                  <a:gd name="connsiteX168" fmla="*/ 276490 w 325438"/>
                  <a:gd name="connsiteY168" fmla="*/ 336550 h 336550"/>
                  <a:gd name="connsiteX169" fmla="*/ 48948 w 325438"/>
                  <a:gd name="connsiteY169" fmla="*/ 336550 h 336550"/>
                  <a:gd name="connsiteX170" fmla="*/ 0 w 325438"/>
                  <a:gd name="connsiteY170" fmla="*/ 289223 h 336550"/>
                  <a:gd name="connsiteX171" fmla="*/ 0 w 325438"/>
                  <a:gd name="connsiteY171" fmla="*/ 61789 h 336550"/>
                  <a:gd name="connsiteX172" fmla="*/ 48948 w 325438"/>
                  <a:gd name="connsiteY172" fmla="*/ 14461 h 336550"/>
                  <a:gd name="connsiteX173" fmla="*/ 55563 w 325438"/>
                  <a:gd name="connsiteY173" fmla="*/ 14461 h 336550"/>
                  <a:gd name="connsiteX174" fmla="*/ 55563 w 325438"/>
                  <a:gd name="connsiteY174" fmla="*/ 10517 h 336550"/>
                  <a:gd name="connsiteX175" fmla="*/ 64823 w 325438"/>
                  <a:gd name="connsiteY1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325438" h="336550">
                    <a:moveTo>
                      <a:pt x="233363" y="249238"/>
                    </a:moveTo>
                    <a:lnTo>
                      <a:pt x="279401" y="249238"/>
                    </a:lnTo>
                    <a:lnTo>
                      <a:pt x="279401" y="290513"/>
                    </a:lnTo>
                    <a:lnTo>
                      <a:pt x="233363" y="290513"/>
                    </a:lnTo>
                    <a:close/>
                    <a:moveTo>
                      <a:pt x="171450" y="249238"/>
                    </a:moveTo>
                    <a:lnTo>
                      <a:pt x="217488" y="249238"/>
                    </a:lnTo>
                    <a:lnTo>
                      <a:pt x="217488" y="290513"/>
                    </a:lnTo>
                    <a:lnTo>
                      <a:pt x="171450" y="290513"/>
                    </a:lnTo>
                    <a:close/>
                    <a:moveTo>
                      <a:pt x="107950" y="249238"/>
                    </a:moveTo>
                    <a:lnTo>
                      <a:pt x="155575" y="249238"/>
                    </a:lnTo>
                    <a:lnTo>
                      <a:pt x="155575" y="290513"/>
                    </a:lnTo>
                    <a:lnTo>
                      <a:pt x="107950" y="290513"/>
                    </a:lnTo>
                    <a:close/>
                    <a:moveTo>
                      <a:pt x="46038" y="249238"/>
                    </a:moveTo>
                    <a:lnTo>
                      <a:pt x="93663" y="249238"/>
                    </a:lnTo>
                    <a:lnTo>
                      <a:pt x="93663" y="290513"/>
                    </a:lnTo>
                    <a:lnTo>
                      <a:pt x="46038" y="290513"/>
                    </a:lnTo>
                    <a:close/>
                    <a:moveTo>
                      <a:pt x="233363" y="195263"/>
                    </a:moveTo>
                    <a:lnTo>
                      <a:pt x="279401" y="195263"/>
                    </a:lnTo>
                    <a:lnTo>
                      <a:pt x="279401" y="234951"/>
                    </a:lnTo>
                    <a:lnTo>
                      <a:pt x="233363" y="234951"/>
                    </a:lnTo>
                    <a:close/>
                    <a:moveTo>
                      <a:pt x="171450" y="195263"/>
                    </a:moveTo>
                    <a:lnTo>
                      <a:pt x="217488" y="195263"/>
                    </a:lnTo>
                    <a:lnTo>
                      <a:pt x="217488" y="234951"/>
                    </a:lnTo>
                    <a:lnTo>
                      <a:pt x="171450" y="234951"/>
                    </a:lnTo>
                    <a:close/>
                    <a:moveTo>
                      <a:pt x="107950" y="195263"/>
                    </a:moveTo>
                    <a:lnTo>
                      <a:pt x="155575" y="195263"/>
                    </a:lnTo>
                    <a:lnTo>
                      <a:pt x="155575" y="234951"/>
                    </a:lnTo>
                    <a:lnTo>
                      <a:pt x="107950" y="234951"/>
                    </a:lnTo>
                    <a:close/>
                    <a:moveTo>
                      <a:pt x="46038" y="195263"/>
                    </a:moveTo>
                    <a:lnTo>
                      <a:pt x="93663" y="195263"/>
                    </a:lnTo>
                    <a:lnTo>
                      <a:pt x="93663" y="234951"/>
                    </a:lnTo>
                    <a:lnTo>
                      <a:pt x="46038" y="234951"/>
                    </a:lnTo>
                    <a:close/>
                    <a:moveTo>
                      <a:pt x="233363" y="139700"/>
                    </a:moveTo>
                    <a:lnTo>
                      <a:pt x="279401" y="139700"/>
                    </a:lnTo>
                    <a:lnTo>
                      <a:pt x="279401" y="180975"/>
                    </a:lnTo>
                    <a:lnTo>
                      <a:pt x="233363" y="180975"/>
                    </a:lnTo>
                    <a:close/>
                    <a:moveTo>
                      <a:pt x="171450" y="139700"/>
                    </a:moveTo>
                    <a:lnTo>
                      <a:pt x="217488" y="139700"/>
                    </a:lnTo>
                    <a:lnTo>
                      <a:pt x="217488" y="180975"/>
                    </a:lnTo>
                    <a:lnTo>
                      <a:pt x="171450" y="180975"/>
                    </a:lnTo>
                    <a:close/>
                    <a:moveTo>
                      <a:pt x="107950" y="139700"/>
                    </a:moveTo>
                    <a:lnTo>
                      <a:pt x="155575" y="139700"/>
                    </a:lnTo>
                    <a:lnTo>
                      <a:pt x="155575" y="180975"/>
                    </a:lnTo>
                    <a:lnTo>
                      <a:pt x="107950" y="180975"/>
                    </a:lnTo>
                    <a:close/>
                    <a:moveTo>
                      <a:pt x="49167" y="38100"/>
                    </a:moveTo>
                    <a:cubicBezTo>
                      <a:pt x="35963" y="38100"/>
                      <a:pt x="25400" y="48613"/>
                      <a:pt x="25400" y="61753"/>
                    </a:cubicBezTo>
                    <a:cubicBezTo>
                      <a:pt x="25400" y="61753"/>
                      <a:pt x="25400" y="61753"/>
                      <a:pt x="25400" y="289085"/>
                    </a:cubicBezTo>
                    <a:cubicBezTo>
                      <a:pt x="25400" y="302226"/>
                      <a:pt x="35963" y="312738"/>
                      <a:pt x="49167" y="312738"/>
                    </a:cubicBezTo>
                    <a:cubicBezTo>
                      <a:pt x="49167" y="312738"/>
                      <a:pt x="49167" y="312738"/>
                      <a:pt x="276271" y="312738"/>
                    </a:cubicBezTo>
                    <a:cubicBezTo>
                      <a:pt x="289475" y="312738"/>
                      <a:pt x="300038" y="302226"/>
                      <a:pt x="300038" y="289085"/>
                    </a:cubicBezTo>
                    <a:cubicBezTo>
                      <a:pt x="300038" y="289085"/>
                      <a:pt x="300038" y="289085"/>
                      <a:pt x="300038" y="61753"/>
                    </a:cubicBezTo>
                    <a:cubicBezTo>
                      <a:pt x="300038" y="48613"/>
                      <a:pt x="289475" y="38100"/>
                      <a:pt x="276271" y="38100"/>
                    </a:cubicBezTo>
                    <a:cubicBezTo>
                      <a:pt x="276271" y="38100"/>
                      <a:pt x="276271" y="38100"/>
                      <a:pt x="269669" y="38100"/>
                    </a:cubicBezTo>
                    <a:cubicBezTo>
                      <a:pt x="269669" y="38100"/>
                      <a:pt x="269669" y="38100"/>
                      <a:pt x="269669" y="63067"/>
                    </a:cubicBezTo>
                    <a:cubicBezTo>
                      <a:pt x="273631" y="65695"/>
                      <a:pt x="276271" y="70951"/>
                      <a:pt x="276271" y="74894"/>
                    </a:cubicBezTo>
                    <a:cubicBezTo>
                      <a:pt x="276271" y="84092"/>
                      <a:pt x="268349" y="90662"/>
                      <a:pt x="260427" y="90662"/>
                    </a:cubicBezTo>
                    <a:cubicBezTo>
                      <a:pt x="251184" y="90662"/>
                      <a:pt x="244582" y="84092"/>
                      <a:pt x="244582" y="74894"/>
                    </a:cubicBezTo>
                    <a:cubicBezTo>
                      <a:pt x="244582" y="70951"/>
                      <a:pt x="245903" y="65695"/>
                      <a:pt x="249864" y="63067"/>
                    </a:cubicBezTo>
                    <a:cubicBezTo>
                      <a:pt x="249864" y="63067"/>
                      <a:pt x="249864" y="63067"/>
                      <a:pt x="249864" y="38100"/>
                    </a:cubicBezTo>
                    <a:cubicBezTo>
                      <a:pt x="249864" y="38100"/>
                      <a:pt x="249864" y="38100"/>
                      <a:pt x="231379" y="38100"/>
                    </a:cubicBezTo>
                    <a:cubicBezTo>
                      <a:pt x="231379" y="38100"/>
                      <a:pt x="231379" y="38100"/>
                      <a:pt x="231379" y="63067"/>
                    </a:cubicBezTo>
                    <a:cubicBezTo>
                      <a:pt x="234019" y="65695"/>
                      <a:pt x="236660" y="70951"/>
                      <a:pt x="236660" y="74894"/>
                    </a:cubicBezTo>
                    <a:cubicBezTo>
                      <a:pt x="236660" y="84092"/>
                      <a:pt x="230058" y="90662"/>
                      <a:pt x="220816" y="90662"/>
                    </a:cubicBezTo>
                    <a:cubicBezTo>
                      <a:pt x="212893" y="90662"/>
                      <a:pt x="204971" y="84092"/>
                      <a:pt x="204971" y="74894"/>
                    </a:cubicBezTo>
                    <a:cubicBezTo>
                      <a:pt x="204971" y="70951"/>
                      <a:pt x="207612" y="65695"/>
                      <a:pt x="210253" y="63067"/>
                    </a:cubicBezTo>
                    <a:cubicBezTo>
                      <a:pt x="210253" y="63067"/>
                      <a:pt x="210253" y="63067"/>
                      <a:pt x="210253" y="38100"/>
                    </a:cubicBezTo>
                    <a:cubicBezTo>
                      <a:pt x="210253" y="38100"/>
                      <a:pt x="210253" y="38100"/>
                      <a:pt x="191767" y="38100"/>
                    </a:cubicBezTo>
                    <a:cubicBezTo>
                      <a:pt x="191767" y="38100"/>
                      <a:pt x="191767" y="38100"/>
                      <a:pt x="191767" y="63067"/>
                    </a:cubicBezTo>
                    <a:cubicBezTo>
                      <a:pt x="195728" y="65695"/>
                      <a:pt x="198369" y="70951"/>
                      <a:pt x="198369" y="74894"/>
                    </a:cubicBezTo>
                    <a:cubicBezTo>
                      <a:pt x="198369" y="84092"/>
                      <a:pt x="190447" y="90662"/>
                      <a:pt x="182525" y="90662"/>
                    </a:cubicBezTo>
                    <a:cubicBezTo>
                      <a:pt x="173282" y="90662"/>
                      <a:pt x="166680" y="84092"/>
                      <a:pt x="166680" y="74894"/>
                    </a:cubicBezTo>
                    <a:cubicBezTo>
                      <a:pt x="166680" y="70951"/>
                      <a:pt x="168001" y="65695"/>
                      <a:pt x="171962" y="63067"/>
                    </a:cubicBezTo>
                    <a:cubicBezTo>
                      <a:pt x="171962" y="63067"/>
                      <a:pt x="171962" y="63067"/>
                      <a:pt x="171962" y="38100"/>
                    </a:cubicBezTo>
                    <a:cubicBezTo>
                      <a:pt x="171962" y="38100"/>
                      <a:pt x="171962" y="38100"/>
                      <a:pt x="153476" y="38100"/>
                    </a:cubicBezTo>
                    <a:cubicBezTo>
                      <a:pt x="153476" y="38100"/>
                      <a:pt x="153476" y="38100"/>
                      <a:pt x="153476" y="63067"/>
                    </a:cubicBezTo>
                    <a:cubicBezTo>
                      <a:pt x="157438" y="65695"/>
                      <a:pt x="158758" y="70951"/>
                      <a:pt x="158758" y="74894"/>
                    </a:cubicBezTo>
                    <a:cubicBezTo>
                      <a:pt x="158758" y="84092"/>
                      <a:pt x="152156" y="90662"/>
                      <a:pt x="142913" y="90662"/>
                    </a:cubicBezTo>
                    <a:cubicBezTo>
                      <a:pt x="134991" y="90662"/>
                      <a:pt x="127069" y="84092"/>
                      <a:pt x="127069" y="74894"/>
                    </a:cubicBezTo>
                    <a:cubicBezTo>
                      <a:pt x="127069" y="70951"/>
                      <a:pt x="129710" y="65695"/>
                      <a:pt x="133671" y="63067"/>
                    </a:cubicBezTo>
                    <a:cubicBezTo>
                      <a:pt x="133671" y="63067"/>
                      <a:pt x="133671" y="63067"/>
                      <a:pt x="133671" y="38100"/>
                    </a:cubicBezTo>
                    <a:cubicBezTo>
                      <a:pt x="133671" y="38100"/>
                      <a:pt x="133671" y="38100"/>
                      <a:pt x="115186" y="38100"/>
                    </a:cubicBezTo>
                    <a:cubicBezTo>
                      <a:pt x="115186" y="38100"/>
                      <a:pt x="115186" y="38100"/>
                      <a:pt x="115186" y="63067"/>
                    </a:cubicBezTo>
                    <a:cubicBezTo>
                      <a:pt x="117826" y="65695"/>
                      <a:pt x="120467" y="70951"/>
                      <a:pt x="120467" y="74894"/>
                    </a:cubicBezTo>
                    <a:cubicBezTo>
                      <a:pt x="120467" y="84092"/>
                      <a:pt x="112545" y="90662"/>
                      <a:pt x="104623" y="90662"/>
                    </a:cubicBezTo>
                    <a:cubicBezTo>
                      <a:pt x="95380" y="90662"/>
                      <a:pt x="88778" y="84092"/>
                      <a:pt x="88778" y="74894"/>
                    </a:cubicBezTo>
                    <a:cubicBezTo>
                      <a:pt x="88778" y="70951"/>
                      <a:pt x="91419" y="65695"/>
                      <a:pt x="94060" y="63067"/>
                    </a:cubicBezTo>
                    <a:cubicBezTo>
                      <a:pt x="94060" y="63067"/>
                      <a:pt x="94060" y="63067"/>
                      <a:pt x="94060" y="38100"/>
                    </a:cubicBezTo>
                    <a:cubicBezTo>
                      <a:pt x="94060" y="38100"/>
                      <a:pt x="94060" y="38100"/>
                      <a:pt x="75574" y="38100"/>
                    </a:cubicBezTo>
                    <a:cubicBezTo>
                      <a:pt x="75574" y="38100"/>
                      <a:pt x="75574" y="38100"/>
                      <a:pt x="75574" y="63067"/>
                    </a:cubicBezTo>
                    <a:cubicBezTo>
                      <a:pt x="79535" y="65695"/>
                      <a:pt x="80856" y="70951"/>
                      <a:pt x="80856" y="74894"/>
                    </a:cubicBezTo>
                    <a:cubicBezTo>
                      <a:pt x="80856" y="84092"/>
                      <a:pt x="74254" y="90662"/>
                      <a:pt x="65011" y="90662"/>
                    </a:cubicBezTo>
                    <a:cubicBezTo>
                      <a:pt x="57089" y="90662"/>
                      <a:pt x="49167" y="84092"/>
                      <a:pt x="49167" y="74894"/>
                    </a:cubicBezTo>
                    <a:cubicBezTo>
                      <a:pt x="49167" y="70951"/>
                      <a:pt x="51808" y="65695"/>
                      <a:pt x="55769" y="63067"/>
                    </a:cubicBezTo>
                    <a:cubicBezTo>
                      <a:pt x="55769" y="63067"/>
                      <a:pt x="55769" y="63067"/>
                      <a:pt x="55769" y="38100"/>
                    </a:cubicBezTo>
                    <a:cubicBezTo>
                      <a:pt x="55769" y="38100"/>
                      <a:pt x="55769" y="38100"/>
                      <a:pt x="49167" y="38100"/>
                    </a:cubicBezTo>
                    <a:close/>
                    <a:moveTo>
                      <a:pt x="65315" y="4763"/>
                    </a:moveTo>
                    <a:cubicBezTo>
                      <a:pt x="63047" y="4763"/>
                      <a:pt x="61913" y="7437"/>
                      <a:pt x="61913" y="10110"/>
                    </a:cubicBezTo>
                    <a:lnTo>
                      <a:pt x="61913" y="75616"/>
                    </a:lnTo>
                    <a:cubicBezTo>
                      <a:pt x="61913" y="79626"/>
                      <a:pt x="63047" y="80963"/>
                      <a:pt x="65315" y="80963"/>
                    </a:cubicBezTo>
                    <a:cubicBezTo>
                      <a:pt x="68717" y="80963"/>
                      <a:pt x="69851" y="79626"/>
                      <a:pt x="69851" y="75616"/>
                    </a:cubicBezTo>
                    <a:cubicBezTo>
                      <a:pt x="69851" y="75616"/>
                      <a:pt x="69851" y="75616"/>
                      <a:pt x="69851" y="10110"/>
                    </a:cubicBezTo>
                    <a:cubicBezTo>
                      <a:pt x="69851" y="7437"/>
                      <a:pt x="68717" y="4763"/>
                      <a:pt x="65315" y="4763"/>
                    </a:cubicBezTo>
                    <a:close/>
                    <a:moveTo>
                      <a:pt x="104776" y="4763"/>
                    </a:moveTo>
                    <a:cubicBezTo>
                      <a:pt x="102394" y="4763"/>
                      <a:pt x="100013" y="7437"/>
                      <a:pt x="100013" y="10110"/>
                    </a:cubicBezTo>
                    <a:lnTo>
                      <a:pt x="100013" y="75616"/>
                    </a:lnTo>
                    <a:cubicBezTo>
                      <a:pt x="100013" y="79626"/>
                      <a:pt x="102394" y="80963"/>
                      <a:pt x="104776" y="80963"/>
                    </a:cubicBezTo>
                    <a:cubicBezTo>
                      <a:pt x="107157" y="80963"/>
                      <a:pt x="109538" y="79626"/>
                      <a:pt x="109538" y="75616"/>
                    </a:cubicBezTo>
                    <a:cubicBezTo>
                      <a:pt x="109538" y="75616"/>
                      <a:pt x="109538" y="75616"/>
                      <a:pt x="109538" y="10110"/>
                    </a:cubicBezTo>
                    <a:cubicBezTo>
                      <a:pt x="109538" y="7437"/>
                      <a:pt x="107157" y="4763"/>
                      <a:pt x="104776" y="4763"/>
                    </a:cubicBezTo>
                    <a:close/>
                    <a:moveTo>
                      <a:pt x="142876" y="4763"/>
                    </a:moveTo>
                    <a:cubicBezTo>
                      <a:pt x="140494" y="4763"/>
                      <a:pt x="138113" y="7437"/>
                      <a:pt x="138113" y="10110"/>
                    </a:cubicBezTo>
                    <a:lnTo>
                      <a:pt x="138113" y="75616"/>
                    </a:lnTo>
                    <a:cubicBezTo>
                      <a:pt x="138113" y="79626"/>
                      <a:pt x="140494" y="80963"/>
                      <a:pt x="142876" y="80963"/>
                    </a:cubicBezTo>
                    <a:cubicBezTo>
                      <a:pt x="145257" y="80963"/>
                      <a:pt x="147638" y="79626"/>
                      <a:pt x="147638" y="75616"/>
                    </a:cubicBezTo>
                    <a:cubicBezTo>
                      <a:pt x="147638" y="75616"/>
                      <a:pt x="147638" y="75616"/>
                      <a:pt x="147638" y="10110"/>
                    </a:cubicBezTo>
                    <a:cubicBezTo>
                      <a:pt x="147638" y="7437"/>
                      <a:pt x="145257" y="4763"/>
                      <a:pt x="142876" y="4763"/>
                    </a:cubicBezTo>
                    <a:close/>
                    <a:moveTo>
                      <a:pt x="182563" y="4763"/>
                    </a:moveTo>
                    <a:cubicBezTo>
                      <a:pt x="180181" y="4763"/>
                      <a:pt x="177800" y="7437"/>
                      <a:pt x="177800" y="10110"/>
                    </a:cubicBezTo>
                    <a:lnTo>
                      <a:pt x="177800" y="75616"/>
                    </a:lnTo>
                    <a:cubicBezTo>
                      <a:pt x="177800" y="79626"/>
                      <a:pt x="180181" y="80963"/>
                      <a:pt x="182563" y="80963"/>
                    </a:cubicBezTo>
                    <a:cubicBezTo>
                      <a:pt x="184944" y="80963"/>
                      <a:pt x="187325" y="79626"/>
                      <a:pt x="187325" y="75616"/>
                    </a:cubicBezTo>
                    <a:cubicBezTo>
                      <a:pt x="187325" y="75616"/>
                      <a:pt x="187325" y="75616"/>
                      <a:pt x="187325" y="10110"/>
                    </a:cubicBezTo>
                    <a:cubicBezTo>
                      <a:pt x="187325" y="7437"/>
                      <a:pt x="184944" y="4763"/>
                      <a:pt x="182563" y="4763"/>
                    </a:cubicBezTo>
                    <a:close/>
                    <a:moveTo>
                      <a:pt x="220663" y="4763"/>
                    </a:moveTo>
                    <a:cubicBezTo>
                      <a:pt x="218281" y="4763"/>
                      <a:pt x="215900" y="7437"/>
                      <a:pt x="215900" y="10110"/>
                    </a:cubicBezTo>
                    <a:lnTo>
                      <a:pt x="215900" y="75616"/>
                    </a:lnTo>
                    <a:cubicBezTo>
                      <a:pt x="215900" y="79626"/>
                      <a:pt x="218281" y="80963"/>
                      <a:pt x="220663" y="80963"/>
                    </a:cubicBezTo>
                    <a:cubicBezTo>
                      <a:pt x="223044" y="80963"/>
                      <a:pt x="225425" y="79626"/>
                      <a:pt x="225425" y="75616"/>
                    </a:cubicBezTo>
                    <a:cubicBezTo>
                      <a:pt x="225425" y="75616"/>
                      <a:pt x="225425" y="75616"/>
                      <a:pt x="225425" y="10110"/>
                    </a:cubicBezTo>
                    <a:cubicBezTo>
                      <a:pt x="225425" y="7437"/>
                      <a:pt x="223044" y="4763"/>
                      <a:pt x="220663" y="4763"/>
                    </a:cubicBezTo>
                    <a:close/>
                    <a:moveTo>
                      <a:pt x="260124" y="4763"/>
                    </a:moveTo>
                    <a:cubicBezTo>
                      <a:pt x="256722" y="4763"/>
                      <a:pt x="255588" y="7437"/>
                      <a:pt x="255588" y="10110"/>
                    </a:cubicBezTo>
                    <a:lnTo>
                      <a:pt x="255588" y="75616"/>
                    </a:lnTo>
                    <a:cubicBezTo>
                      <a:pt x="255588" y="79626"/>
                      <a:pt x="256722" y="80963"/>
                      <a:pt x="260124" y="80963"/>
                    </a:cubicBezTo>
                    <a:cubicBezTo>
                      <a:pt x="262392" y="80963"/>
                      <a:pt x="263526" y="79626"/>
                      <a:pt x="263526" y="75616"/>
                    </a:cubicBezTo>
                    <a:cubicBezTo>
                      <a:pt x="263526" y="75616"/>
                      <a:pt x="263526" y="75616"/>
                      <a:pt x="263526" y="10110"/>
                    </a:cubicBezTo>
                    <a:cubicBezTo>
                      <a:pt x="263526" y="7437"/>
                      <a:pt x="262392" y="4763"/>
                      <a:pt x="260124" y="4763"/>
                    </a:cubicBezTo>
                    <a:close/>
                    <a:moveTo>
                      <a:pt x="64823" y="0"/>
                    </a:moveTo>
                    <a:cubicBezTo>
                      <a:pt x="71438" y="0"/>
                      <a:pt x="75406" y="3944"/>
                      <a:pt x="75406" y="10517"/>
                    </a:cubicBezTo>
                    <a:cubicBezTo>
                      <a:pt x="75406" y="10517"/>
                      <a:pt x="75406" y="10517"/>
                      <a:pt x="75406" y="14461"/>
                    </a:cubicBezTo>
                    <a:cubicBezTo>
                      <a:pt x="75406" y="14461"/>
                      <a:pt x="75406" y="14461"/>
                      <a:pt x="93927" y="14461"/>
                    </a:cubicBezTo>
                    <a:cubicBezTo>
                      <a:pt x="93927" y="14461"/>
                      <a:pt x="93927" y="14461"/>
                      <a:pt x="93927" y="10517"/>
                    </a:cubicBezTo>
                    <a:cubicBezTo>
                      <a:pt x="93927" y="3944"/>
                      <a:pt x="99219" y="0"/>
                      <a:pt x="104511" y="0"/>
                    </a:cubicBezTo>
                    <a:cubicBezTo>
                      <a:pt x="109802" y="0"/>
                      <a:pt x="115094" y="3944"/>
                      <a:pt x="115094" y="10517"/>
                    </a:cubicBezTo>
                    <a:cubicBezTo>
                      <a:pt x="115094" y="10517"/>
                      <a:pt x="115094" y="10517"/>
                      <a:pt x="115094" y="14461"/>
                    </a:cubicBezTo>
                    <a:cubicBezTo>
                      <a:pt x="115094" y="14461"/>
                      <a:pt x="115094" y="14461"/>
                      <a:pt x="133615" y="14461"/>
                    </a:cubicBezTo>
                    <a:cubicBezTo>
                      <a:pt x="133615" y="14461"/>
                      <a:pt x="133615" y="14461"/>
                      <a:pt x="133615" y="10517"/>
                    </a:cubicBezTo>
                    <a:cubicBezTo>
                      <a:pt x="133615" y="3944"/>
                      <a:pt x="137584" y="0"/>
                      <a:pt x="142875" y="0"/>
                    </a:cubicBezTo>
                    <a:cubicBezTo>
                      <a:pt x="149490" y="0"/>
                      <a:pt x="153459" y="3944"/>
                      <a:pt x="153459" y="10517"/>
                    </a:cubicBezTo>
                    <a:cubicBezTo>
                      <a:pt x="153459" y="10517"/>
                      <a:pt x="153459" y="10517"/>
                      <a:pt x="153459" y="14461"/>
                    </a:cubicBezTo>
                    <a:cubicBezTo>
                      <a:pt x="153459" y="14461"/>
                      <a:pt x="153459" y="14461"/>
                      <a:pt x="171980" y="14461"/>
                    </a:cubicBezTo>
                    <a:cubicBezTo>
                      <a:pt x="171980" y="14461"/>
                      <a:pt x="171980" y="14461"/>
                      <a:pt x="171980" y="10517"/>
                    </a:cubicBezTo>
                    <a:cubicBezTo>
                      <a:pt x="171980" y="3944"/>
                      <a:pt x="175948" y="0"/>
                      <a:pt x="182563" y="0"/>
                    </a:cubicBezTo>
                    <a:cubicBezTo>
                      <a:pt x="187855" y="0"/>
                      <a:pt x="191823" y="3944"/>
                      <a:pt x="191823" y="10517"/>
                    </a:cubicBezTo>
                    <a:cubicBezTo>
                      <a:pt x="191823" y="10517"/>
                      <a:pt x="191823" y="10517"/>
                      <a:pt x="191823" y="14461"/>
                    </a:cubicBezTo>
                    <a:cubicBezTo>
                      <a:pt x="191823" y="14461"/>
                      <a:pt x="191823" y="14461"/>
                      <a:pt x="210344" y="14461"/>
                    </a:cubicBezTo>
                    <a:cubicBezTo>
                      <a:pt x="210344" y="14461"/>
                      <a:pt x="210344" y="14461"/>
                      <a:pt x="210344" y="10517"/>
                    </a:cubicBezTo>
                    <a:cubicBezTo>
                      <a:pt x="210344" y="3944"/>
                      <a:pt x="215636" y="0"/>
                      <a:pt x="220927" y="0"/>
                    </a:cubicBezTo>
                    <a:cubicBezTo>
                      <a:pt x="226219" y="0"/>
                      <a:pt x="231511" y="3944"/>
                      <a:pt x="231511" y="10517"/>
                    </a:cubicBezTo>
                    <a:cubicBezTo>
                      <a:pt x="231511" y="10517"/>
                      <a:pt x="231511" y="10517"/>
                      <a:pt x="231511" y="14461"/>
                    </a:cubicBezTo>
                    <a:cubicBezTo>
                      <a:pt x="231511" y="14461"/>
                      <a:pt x="231511" y="14461"/>
                      <a:pt x="250032" y="14461"/>
                    </a:cubicBezTo>
                    <a:cubicBezTo>
                      <a:pt x="250032" y="14461"/>
                      <a:pt x="250032" y="14461"/>
                      <a:pt x="250032" y="10517"/>
                    </a:cubicBezTo>
                    <a:cubicBezTo>
                      <a:pt x="250032" y="3944"/>
                      <a:pt x="254000" y="0"/>
                      <a:pt x="260615" y="0"/>
                    </a:cubicBezTo>
                    <a:cubicBezTo>
                      <a:pt x="265907" y="0"/>
                      <a:pt x="269875" y="3944"/>
                      <a:pt x="269875" y="10517"/>
                    </a:cubicBezTo>
                    <a:cubicBezTo>
                      <a:pt x="269875" y="10517"/>
                      <a:pt x="269875" y="10517"/>
                      <a:pt x="269875" y="14461"/>
                    </a:cubicBezTo>
                    <a:cubicBezTo>
                      <a:pt x="269875" y="14461"/>
                      <a:pt x="269875" y="14461"/>
                      <a:pt x="276490" y="14461"/>
                    </a:cubicBezTo>
                    <a:cubicBezTo>
                      <a:pt x="302948" y="14461"/>
                      <a:pt x="325438" y="35496"/>
                      <a:pt x="325438" y="61789"/>
                    </a:cubicBezTo>
                    <a:cubicBezTo>
                      <a:pt x="325438" y="61789"/>
                      <a:pt x="325438" y="61789"/>
                      <a:pt x="325438" y="289223"/>
                    </a:cubicBezTo>
                    <a:cubicBezTo>
                      <a:pt x="325438" y="315516"/>
                      <a:pt x="302948" y="336550"/>
                      <a:pt x="276490" y="336550"/>
                    </a:cubicBezTo>
                    <a:cubicBezTo>
                      <a:pt x="276490" y="336550"/>
                      <a:pt x="276490" y="336550"/>
                      <a:pt x="48948" y="336550"/>
                    </a:cubicBezTo>
                    <a:cubicBezTo>
                      <a:pt x="22490" y="336550"/>
                      <a:pt x="0" y="315516"/>
                      <a:pt x="0" y="289223"/>
                    </a:cubicBezTo>
                    <a:cubicBezTo>
                      <a:pt x="0" y="289223"/>
                      <a:pt x="0" y="289223"/>
                      <a:pt x="0" y="61789"/>
                    </a:cubicBezTo>
                    <a:cubicBezTo>
                      <a:pt x="0" y="35496"/>
                      <a:pt x="22490" y="14461"/>
                      <a:pt x="48948" y="14461"/>
                    </a:cubicBezTo>
                    <a:cubicBezTo>
                      <a:pt x="48948" y="14461"/>
                      <a:pt x="48948" y="14461"/>
                      <a:pt x="55563" y="14461"/>
                    </a:cubicBezTo>
                    <a:cubicBezTo>
                      <a:pt x="55563" y="14461"/>
                      <a:pt x="55563" y="14461"/>
                      <a:pt x="55563" y="10517"/>
                    </a:cubicBezTo>
                    <a:cubicBezTo>
                      <a:pt x="55563" y="3944"/>
                      <a:pt x="59531" y="0"/>
                      <a:pt x="64823"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srgbClr val="000000"/>
                  </a:solidFill>
                  <a:effectLst/>
                  <a:uLnTx/>
                  <a:uFillTx/>
                  <a:latin typeface="Arial"/>
                  <a:ea typeface="微软雅黑" panose="020B0503020204020204" pitchFamily="34" charset="-122"/>
                  <a:cs typeface="+mn-cs"/>
                </a:endParaRPr>
              </a:p>
            </p:txBody>
          </p:sp>
        </p:grpSp>
        <p:sp>
          <p:nvSpPr>
            <p:cNvPr id="28" name="文本框 27"/>
            <p:cNvSpPr txBox="1"/>
            <p:nvPr/>
          </p:nvSpPr>
          <p:spPr>
            <a:xfrm>
              <a:off x="6672877" y="4739967"/>
              <a:ext cx="281825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kern="120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制作人：周磊，唐敏敏，许涛，杨际仟</a:t>
              </a:r>
              <a:endPar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gr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253" y="138553"/>
            <a:ext cx="2108201" cy="2108201"/>
          </a:xfrm>
          <a:prstGeom prst="rect">
            <a:avLst/>
          </a:prstGeom>
        </p:spPr>
      </p:pic>
      <p:pic>
        <p:nvPicPr>
          <p:cNvPr id="32" name="图片 31"/>
          <p:cNvPicPr>
            <a:picLocks noChangeAspect="1"/>
          </p:cNvPicPr>
          <p:nvPr/>
        </p:nvPicPr>
        <p:blipFill rotWithShape="1">
          <a:blip r:embed="rId4" cstate="print">
            <a:extLst>
              <a:ext uri="{28A0092B-C50C-407E-A947-70E740481C1C}">
                <a14:useLocalDpi xmlns:a14="http://schemas.microsoft.com/office/drawing/2010/main" val="0"/>
              </a:ext>
            </a:extLst>
          </a:blip>
          <a:srcRect b="13373"/>
          <a:stretch/>
        </p:blipFill>
        <p:spPr>
          <a:xfrm>
            <a:off x="9994046" y="4645695"/>
            <a:ext cx="1320396" cy="1501853"/>
          </a:xfrm>
          <a:prstGeom prst="rect">
            <a:avLst/>
          </a:prstGeom>
        </p:spPr>
      </p:pic>
    </p:spTree>
    <p:extLst>
      <p:ext uri="{BB962C8B-B14F-4D97-AF65-F5344CB8AC3E}">
        <p14:creationId xmlns:p14="http://schemas.microsoft.com/office/powerpoint/2010/main" val="372428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1+#ppt_w/2"/>
                                          </p:val>
                                        </p:tav>
                                        <p:tav tm="100000">
                                          <p:val>
                                            <p:strVal val="#ppt_x"/>
                                          </p:val>
                                        </p:tav>
                                      </p:tavLst>
                                    </p:anim>
                                    <p:anim calcmode="lin" valueType="num">
                                      <p:cBhvr additive="base">
                                        <p:cTn id="48" dur="500" fill="hold"/>
                                        <p:tgtEl>
                                          <p:spTgt spid="2"/>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1+#ppt_w/2"/>
                                          </p:val>
                                        </p:tav>
                                        <p:tav tm="100000">
                                          <p:val>
                                            <p:strVal val="#ppt_x"/>
                                          </p:val>
                                        </p:tav>
                                      </p:tavLst>
                                    </p:anim>
                                    <p:anim calcmode="lin" valueType="num">
                                      <p:cBhvr additive="base">
                                        <p:cTn id="52" dur="500" fill="hold"/>
                                        <p:tgtEl>
                                          <p:spTgt spid="3"/>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1+#ppt_w/2"/>
                                          </p:val>
                                        </p:tav>
                                        <p:tav tm="100000">
                                          <p:val>
                                            <p:strVal val="#ppt_x"/>
                                          </p:val>
                                        </p:tav>
                                      </p:tavLst>
                                    </p:anim>
                                    <p:anim calcmode="lin" valueType="num">
                                      <p:cBhvr additive="base">
                                        <p:cTn id="56" dur="500" fill="hold"/>
                                        <p:tgtEl>
                                          <p:spTgt spid="4"/>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1+#ppt_w/2"/>
                                          </p:val>
                                        </p:tav>
                                        <p:tav tm="100000">
                                          <p:val>
                                            <p:strVal val="#ppt_x"/>
                                          </p:val>
                                        </p:tav>
                                      </p:tavLst>
                                    </p:anim>
                                    <p:anim calcmode="lin" valueType="num">
                                      <p:cBhvr additive="base">
                                        <p:cTn id="60" dur="500" fill="hold"/>
                                        <p:tgtEl>
                                          <p:spTgt spid="5"/>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1+#ppt_w/2"/>
                                          </p:val>
                                        </p:tav>
                                        <p:tav tm="100000">
                                          <p:val>
                                            <p:strVal val="#ppt_x"/>
                                          </p:val>
                                        </p:tav>
                                      </p:tavLst>
                                    </p:anim>
                                    <p:anim calcmode="lin" valueType="num">
                                      <p:cBhvr additive="base">
                                        <p:cTn id="64" dur="500" fill="hold"/>
                                        <p:tgtEl>
                                          <p:spTgt spid="6"/>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1+#ppt_w/2"/>
                                          </p:val>
                                        </p:tav>
                                        <p:tav tm="100000">
                                          <p:val>
                                            <p:strVal val="#ppt_x"/>
                                          </p:val>
                                        </p:tav>
                                      </p:tavLst>
                                    </p:anim>
                                    <p:anim calcmode="lin" valueType="num">
                                      <p:cBhvr additive="base">
                                        <p:cTn id="68" dur="500" fill="hold"/>
                                        <p:tgtEl>
                                          <p:spTgt spid="7"/>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18"/>
                                        </p:tgtEl>
                                        <p:attrNameLst>
                                          <p:attrName>style.visibility</p:attrName>
                                        </p:attrNameLst>
                                      </p:cBhvr>
                                      <p:to>
                                        <p:strVal val="visible"/>
                                      </p:to>
                                    </p:set>
                                    <p:anim calcmode="lin" valueType="num">
                                      <p:cBhvr>
                                        <p:cTn id="72"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18"/>
                                        </p:tgtEl>
                                        <p:attrNameLst>
                                          <p:attrName>ppt_y</p:attrName>
                                        </p:attrNameLst>
                                      </p:cBhvr>
                                      <p:tavLst>
                                        <p:tav tm="0">
                                          <p:val>
                                            <p:strVal val="#ppt_y"/>
                                          </p:val>
                                        </p:tav>
                                        <p:tav tm="100000">
                                          <p:val>
                                            <p:strVal val="#ppt_y"/>
                                          </p:val>
                                        </p:tav>
                                      </p:tavLst>
                                    </p:anim>
                                    <p:anim calcmode="lin" valueType="num">
                                      <p:cBhvr>
                                        <p:cTn id="74"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18"/>
                                        </p:tgtEl>
                                      </p:cBhvr>
                                    </p:animEffect>
                                  </p:childTnLst>
                                </p:cTn>
                              </p:par>
                              <p:par>
                                <p:cTn id="77" presetID="16" presetClass="entr" presetSubtype="21" fill="hold" grpId="0" nodeType="withEffect">
                                  <p:stCondLst>
                                    <p:cond delay="250"/>
                                  </p:stCondLst>
                                  <p:childTnLst>
                                    <p:set>
                                      <p:cBhvr>
                                        <p:cTn id="78" dur="1" fill="hold">
                                          <p:stCondLst>
                                            <p:cond delay="0"/>
                                          </p:stCondLst>
                                        </p:cTn>
                                        <p:tgtEl>
                                          <p:spTgt spid="20"/>
                                        </p:tgtEl>
                                        <p:attrNameLst>
                                          <p:attrName>style.visibility</p:attrName>
                                        </p:attrNameLst>
                                      </p:cBhvr>
                                      <p:to>
                                        <p:strVal val="visible"/>
                                      </p:to>
                                    </p:set>
                                    <p:animEffect transition="in" filter="barn(inVertical)">
                                      <p:cBhvr>
                                        <p:cTn id="79" dur="500"/>
                                        <p:tgtEl>
                                          <p:spTgt spid="20"/>
                                        </p:tgtEl>
                                      </p:cBhvr>
                                    </p:animEffect>
                                  </p:childTnLst>
                                </p:cTn>
                              </p:par>
                            </p:childTnLst>
                          </p:cTn>
                        </p:par>
                        <p:par>
                          <p:cTn id="80" fill="hold">
                            <p:stCondLst>
                              <p:cond delay="1300"/>
                            </p:stCondLst>
                            <p:childTnLst>
                              <p:par>
                                <p:cTn id="81" presetID="2" presetClass="entr" presetSubtype="4" fill="hold" nodeType="after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additive="base">
                                        <p:cTn id="83" dur="500" fill="hold"/>
                                        <p:tgtEl>
                                          <p:spTgt spid="21"/>
                                        </p:tgtEl>
                                        <p:attrNameLst>
                                          <p:attrName>ppt_x</p:attrName>
                                        </p:attrNameLst>
                                      </p:cBhvr>
                                      <p:tavLst>
                                        <p:tav tm="0">
                                          <p:val>
                                            <p:strVal val="#ppt_x"/>
                                          </p:val>
                                        </p:tav>
                                        <p:tav tm="100000">
                                          <p:val>
                                            <p:strVal val="#ppt_x"/>
                                          </p:val>
                                        </p:tav>
                                      </p:tavLst>
                                    </p:anim>
                                    <p:anim calcmode="lin" valueType="num">
                                      <p:cBhvr additive="base">
                                        <p:cTn id="84" dur="500" fill="hold"/>
                                        <p:tgtEl>
                                          <p:spTgt spid="21"/>
                                        </p:tgtEl>
                                        <p:attrNameLst>
                                          <p:attrName>ppt_y</p:attrName>
                                        </p:attrNameLst>
                                      </p:cBhvr>
                                      <p:tavLst>
                                        <p:tav tm="0">
                                          <p:val>
                                            <p:strVal val="1+#ppt_h/2"/>
                                          </p:val>
                                        </p:tav>
                                        <p:tav tm="100000">
                                          <p:val>
                                            <p:strVal val="#ppt_y"/>
                                          </p:val>
                                        </p:tav>
                                      </p:tavLst>
                                    </p:anim>
                                  </p:childTnLst>
                                </p:cTn>
                              </p:par>
                            </p:childTnLst>
                          </p:cTn>
                        </p:par>
                        <p:par>
                          <p:cTn id="85" fill="hold">
                            <p:stCondLst>
                              <p:cond delay="1800"/>
                            </p:stCondLst>
                            <p:childTnLst>
                              <p:par>
                                <p:cTn id="86" presetID="2" presetClass="entr" presetSubtype="4" fill="hold" nodeType="afterEffect">
                                  <p:stCondLst>
                                    <p:cond delay="0"/>
                                  </p:stCondLst>
                                  <p:childTnLst>
                                    <p:set>
                                      <p:cBhvr>
                                        <p:cTn id="87" dur="1" fill="hold">
                                          <p:stCondLst>
                                            <p:cond delay="0"/>
                                          </p:stCondLst>
                                        </p:cTn>
                                        <p:tgtEl>
                                          <p:spTgt spid="26"/>
                                        </p:tgtEl>
                                        <p:attrNameLst>
                                          <p:attrName>style.visibility</p:attrName>
                                        </p:attrNameLst>
                                      </p:cBhvr>
                                      <p:to>
                                        <p:strVal val="visible"/>
                                      </p:to>
                                    </p:set>
                                    <p:anim calcmode="lin" valueType="num">
                                      <p:cBhvr additive="base">
                                        <p:cTn id="88" dur="500" fill="hold"/>
                                        <p:tgtEl>
                                          <p:spTgt spid="26"/>
                                        </p:tgtEl>
                                        <p:attrNameLst>
                                          <p:attrName>ppt_x</p:attrName>
                                        </p:attrNameLst>
                                      </p:cBhvr>
                                      <p:tavLst>
                                        <p:tav tm="0">
                                          <p:val>
                                            <p:strVal val="#ppt_x"/>
                                          </p:val>
                                        </p:tav>
                                        <p:tav tm="100000">
                                          <p:val>
                                            <p:strVal val="#ppt_x"/>
                                          </p:val>
                                        </p:tav>
                                      </p:tavLst>
                                    </p:anim>
                                    <p:anim calcmode="lin" valueType="num">
                                      <p:cBhvr additive="base">
                                        <p:cTn id="8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03</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59400" y="3229653"/>
            <a:ext cx="5046133" cy="523220"/>
          </a:xfrm>
          <a:prstGeom prst="rect">
            <a:avLst/>
          </a:prstGeom>
          <a:ln>
            <a:noFill/>
          </a:ln>
        </p:spPr>
        <p:txBody>
          <a:bodyPr wrap="square">
            <a:spAutoFit/>
          </a:bodyPr>
          <a:lstStyle/>
          <a:p>
            <a:pPr algn="ct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对现有</a:t>
            </a:r>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系统</a:t>
            </a:r>
            <a:r>
              <a:rPr lang="en-US" altLang="zh-CN" sz="28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&amp;</a:t>
            </a:r>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其他方案的</a:t>
            </a: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分析</a:t>
            </a:r>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31836953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832" y="1895738"/>
            <a:ext cx="6178868" cy="3054507"/>
          </a:xfrm>
          <a:prstGeom prst="rect">
            <a:avLst/>
          </a:prstGeom>
        </p:spPr>
      </p:pic>
      <p:sp>
        <p:nvSpPr>
          <p:cNvPr id="8" name="TextBox 86"/>
          <p:cNvSpPr txBox="1"/>
          <p:nvPr/>
        </p:nvSpPr>
        <p:spPr>
          <a:xfrm>
            <a:off x="738033" y="306782"/>
            <a:ext cx="4172634" cy="584775"/>
          </a:xfrm>
          <a:prstGeom prst="rect">
            <a:avLst/>
          </a:prstGeom>
          <a:noFill/>
        </p:spPr>
        <p:txBody>
          <a:bodyPr wrap="square" rtlCol="0">
            <a:spAutoFit/>
          </a:bodyPr>
          <a:lstStyle/>
          <a:p>
            <a:pPr algn="dist"/>
            <a:r>
              <a:rPr lang="en-US" altLang="zh-CN" sz="3200" dirty="0" smtClean="0">
                <a:latin typeface="等线" pitchFamily="2" charset="-122"/>
                <a:ea typeface="等线" pitchFamily="2" charset="-122"/>
                <a:cs typeface="+mn-ea"/>
                <a:sym typeface="+mn-lt"/>
              </a:rPr>
              <a:t>3.1 E-R</a:t>
            </a:r>
            <a:r>
              <a:rPr lang="zh-CN" altLang="en-US" sz="3200" dirty="0" smtClean="0">
                <a:latin typeface="等线" pitchFamily="2" charset="-122"/>
                <a:ea typeface="等线" pitchFamily="2" charset="-122"/>
                <a:cs typeface="+mn-ea"/>
                <a:sym typeface="+mn-lt"/>
              </a:rPr>
              <a:t>图</a:t>
            </a:r>
            <a:r>
              <a:rPr lang="en-US" altLang="zh-CN" sz="3200" dirty="0" smtClean="0">
                <a:latin typeface="等线" pitchFamily="2" charset="-122"/>
                <a:ea typeface="等线" pitchFamily="2" charset="-122"/>
                <a:cs typeface="+mn-ea"/>
                <a:sym typeface="+mn-lt"/>
              </a:rPr>
              <a:t>&amp;</a:t>
            </a:r>
            <a:r>
              <a:rPr lang="zh-CN" altLang="en-US" sz="3200" dirty="0" smtClean="0">
                <a:latin typeface="等线" pitchFamily="2" charset="-122"/>
                <a:ea typeface="等线" pitchFamily="2" charset="-122"/>
                <a:cs typeface="+mn-ea"/>
                <a:sym typeface="+mn-lt"/>
              </a:rPr>
              <a:t>数据流图</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Tree>
    <p:extLst>
      <p:ext uri="{BB962C8B-B14F-4D97-AF65-F5344CB8AC3E}">
        <p14:creationId xmlns:p14="http://schemas.microsoft.com/office/powerpoint/2010/main" val="8083902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2">
            <a:extLst>
              <a:ext uri="{FF2B5EF4-FFF2-40B4-BE49-F238E27FC236}">
                <a16:creationId xmlns="" xmlns:a16="http://schemas.microsoft.com/office/drawing/2014/main" id="{899B4465-D9D9-44B6-8B2A-807C04383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689" t="8301" r="8333" b="10582"/>
          <a:stretch>
            <a:fillRect/>
          </a:stretch>
        </p:blipFill>
        <p:spPr bwMode="auto">
          <a:xfrm>
            <a:off x="6262084" y="2803088"/>
            <a:ext cx="3914775"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1">
            <a:extLst>
              <a:ext uri="{FF2B5EF4-FFF2-40B4-BE49-F238E27FC236}">
                <a16:creationId xmlns="" xmlns:a16="http://schemas.microsoft.com/office/drawing/2014/main" id="{0F6BE783-C4CF-4B97-AD2D-0E5094D0C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262" t="5734" r="2524" b="8231"/>
          <a:stretch>
            <a:fillRect/>
          </a:stretch>
        </p:blipFill>
        <p:spPr bwMode="auto">
          <a:xfrm>
            <a:off x="6908718" y="135676"/>
            <a:ext cx="5301697" cy="3333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3" name="矩形 2"/>
          <p:cNvSpPr/>
          <p:nvPr/>
        </p:nvSpPr>
        <p:spPr>
          <a:xfrm>
            <a:off x="562464" y="1453168"/>
            <a:ext cx="6096000" cy="3785652"/>
          </a:xfrm>
          <a:prstGeom prst="rect">
            <a:avLst/>
          </a:prstGeom>
        </p:spPr>
        <p:txBody>
          <a:bodyPr>
            <a:spAutoFit/>
          </a:bodyPr>
          <a:lstStyle/>
          <a:p>
            <a:r>
              <a:rPr lang="zh-CN" altLang="zh-CN" sz="1600" b="1" dirty="0">
                <a:latin typeface="冬青黑体简体中文 W3" pitchFamily="34" charset="-122"/>
                <a:ea typeface="冬青黑体简体中文 W3" pitchFamily="34" charset="-122"/>
              </a:rPr>
              <a:t>工作负荷</a:t>
            </a:r>
          </a:p>
          <a:p>
            <a:r>
              <a:rPr lang="zh-CN" altLang="zh-CN" sz="1600" dirty="0">
                <a:latin typeface="冬青黑体简体中文 W3" pitchFamily="34" charset="-122"/>
                <a:ea typeface="冬青黑体简体中文 W3" pitchFamily="34" charset="-122"/>
              </a:rPr>
              <a:t>重中之重在服务器端，我们需要对负责后端设计和建模的同学进行高强度的指导和监督，而且还有许多编程语言需要掌握。同时因为大家都是</a:t>
            </a:r>
            <a:r>
              <a:rPr lang="en-US" altLang="zh-CN" sz="1600" dirty="0">
                <a:latin typeface="冬青黑体简体中文 W3" pitchFamily="34" charset="-122"/>
                <a:ea typeface="冬青黑体简体中文 W3" pitchFamily="34" charset="-122"/>
              </a:rPr>
              <a:t>0</a:t>
            </a:r>
            <a:r>
              <a:rPr lang="zh-CN" altLang="zh-CN" sz="1600" dirty="0">
                <a:latin typeface="冬青黑体简体中文 W3" pitchFamily="34" charset="-122"/>
                <a:ea typeface="冬青黑体简体中文 W3" pitchFamily="34" charset="-122"/>
              </a:rPr>
              <a:t>基础，所以就算不同模块难度不同，我们还是要是保持学习保持工作状态</a:t>
            </a:r>
            <a:r>
              <a:rPr lang="zh-CN" altLang="zh-CN" sz="1600" dirty="0" smtClean="0">
                <a:latin typeface="冬青黑体简体中文 W3" pitchFamily="34" charset="-122"/>
                <a:ea typeface="冬青黑体简体中文 W3" pitchFamily="34" charset="-122"/>
              </a:rPr>
              <a:t>。</a:t>
            </a:r>
            <a:endParaRPr lang="en-US" altLang="zh-CN" sz="1600" dirty="0" smtClean="0">
              <a:latin typeface="冬青黑体简体中文 W3" pitchFamily="34" charset="-122"/>
              <a:ea typeface="冬青黑体简体中文 W3" pitchFamily="34" charset="-122"/>
            </a:endParaRPr>
          </a:p>
          <a:p>
            <a:endParaRPr lang="zh-CN" altLang="zh-CN" sz="1600" dirty="0">
              <a:latin typeface="冬青黑体简体中文 W3" pitchFamily="34" charset="-122"/>
              <a:ea typeface="冬青黑体简体中文 W3" pitchFamily="34" charset="-122"/>
            </a:endParaRPr>
          </a:p>
          <a:p>
            <a:r>
              <a:rPr lang="zh-CN" altLang="zh-CN" sz="1600" b="1" dirty="0" smtClean="0">
                <a:latin typeface="冬青黑体简体中文 W3" pitchFamily="34" charset="-122"/>
                <a:ea typeface="冬青黑体简体中文 W3" pitchFamily="34" charset="-122"/>
              </a:rPr>
              <a:t>人员</a:t>
            </a:r>
            <a:endParaRPr lang="zh-CN" altLang="zh-CN" sz="1600" b="1" dirty="0">
              <a:latin typeface="冬青黑体简体中文 W3" pitchFamily="34" charset="-122"/>
              <a:ea typeface="冬青黑体简体中文 W3" pitchFamily="34" charset="-122"/>
            </a:endParaRPr>
          </a:p>
          <a:p>
            <a:r>
              <a:rPr lang="zh-CN" altLang="zh-CN" sz="1600" dirty="0">
                <a:latin typeface="冬青黑体简体中文 W3" pitchFamily="34" charset="-122"/>
                <a:ea typeface="冬青黑体简体中文 W3" pitchFamily="34" charset="-122"/>
              </a:rPr>
              <a:t>现有系统开发人员</a:t>
            </a:r>
            <a:r>
              <a:rPr lang="en-US" altLang="zh-CN" sz="1600" dirty="0">
                <a:latin typeface="冬青黑体简体中文 W3" pitchFamily="34" charset="-122"/>
                <a:ea typeface="冬青黑体简体中文 W3" pitchFamily="34" charset="-122"/>
              </a:rPr>
              <a:t>4</a:t>
            </a:r>
            <a:r>
              <a:rPr lang="zh-CN" altLang="zh-CN" sz="1600" dirty="0">
                <a:latin typeface="冬青黑体简体中文 W3" pitchFamily="34" charset="-122"/>
                <a:ea typeface="冬青黑体简体中文 W3" pitchFamily="34" charset="-122"/>
              </a:rPr>
              <a:t>人</a:t>
            </a:r>
            <a:r>
              <a:rPr lang="zh-CN" altLang="zh-CN" sz="1600" dirty="0" smtClean="0">
                <a:latin typeface="冬青黑体简体中文 W3" pitchFamily="34" charset="-122"/>
                <a:ea typeface="冬青黑体简体中文 W3" pitchFamily="34" charset="-122"/>
              </a:rPr>
              <a:t>。</a:t>
            </a:r>
            <a:endParaRPr lang="en-US" altLang="zh-CN" sz="1600" dirty="0" smtClean="0">
              <a:latin typeface="冬青黑体简体中文 W3" pitchFamily="34" charset="-122"/>
              <a:ea typeface="冬青黑体简体中文 W3" pitchFamily="34" charset="-122"/>
            </a:endParaRPr>
          </a:p>
          <a:p>
            <a:endParaRPr lang="zh-CN" altLang="zh-CN" sz="1600" dirty="0">
              <a:latin typeface="冬青黑体简体中文 W3" pitchFamily="34" charset="-122"/>
              <a:ea typeface="冬青黑体简体中文 W3" pitchFamily="34" charset="-122"/>
            </a:endParaRPr>
          </a:p>
          <a:p>
            <a:r>
              <a:rPr lang="zh-CN" altLang="zh-CN" sz="1600" b="1" dirty="0" smtClean="0">
                <a:latin typeface="冬青黑体简体中文 W3" pitchFamily="34" charset="-122"/>
                <a:ea typeface="冬青黑体简体中文 W3" pitchFamily="34" charset="-122"/>
              </a:rPr>
              <a:t>设备</a:t>
            </a:r>
            <a:endParaRPr lang="zh-CN" altLang="zh-CN" sz="1600" b="1" dirty="0">
              <a:latin typeface="冬青黑体简体中文 W3" pitchFamily="34" charset="-122"/>
              <a:ea typeface="冬青黑体简体中文 W3" pitchFamily="34" charset="-122"/>
            </a:endParaRPr>
          </a:p>
          <a:p>
            <a:r>
              <a:rPr lang="zh-CN" altLang="zh-CN" sz="1600" dirty="0">
                <a:latin typeface="冬青黑体简体中文 W3" pitchFamily="34" charset="-122"/>
                <a:ea typeface="冬青黑体简体中文 W3" pitchFamily="34" charset="-122"/>
              </a:rPr>
              <a:t>现有系统运行在个人手机微信端</a:t>
            </a:r>
            <a:r>
              <a:rPr lang="zh-CN" altLang="zh-CN" sz="1600" dirty="0" smtClean="0">
                <a:latin typeface="冬青黑体简体中文 W3" pitchFamily="34" charset="-122"/>
                <a:ea typeface="冬青黑体简体中文 W3" pitchFamily="34" charset="-122"/>
              </a:rPr>
              <a:t>。</a:t>
            </a:r>
            <a:endParaRPr lang="en-US" altLang="zh-CN" sz="1600" dirty="0" smtClean="0">
              <a:latin typeface="冬青黑体简体中文 W3" pitchFamily="34" charset="-122"/>
              <a:ea typeface="冬青黑体简体中文 W3" pitchFamily="34" charset="-122"/>
            </a:endParaRPr>
          </a:p>
          <a:p>
            <a:endParaRPr lang="en-US" altLang="zh-CN" sz="1600" dirty="0" smtClean="0">
              <a:latin typeface="冬青黑体简体中文 W3" pitchFamily="34" charset="-122"/>
              <a:ea typeface="冬青黑体简体中文 W3" pitchFamily="34" charset="-122"/>
            </a:endParaRPr>
          </a:p>
          <a:p>
            <a:r>
              <a:rPr lang="zh-CN" altLang="zh-CN" sz="1600" b="1" dirty="0" smtClean="0">
                <a:latin typeface="冬青黑体简体中文 W3" pitchFamily="34" charset="-122"/>
                <a:ea typeface="冬青黑体简体中文 W3" pitchFamily="34" charset="-122"/>
              </a:rPr>
              <a:t>局限性</a:t>
            </a:r>
            <a:endParaRPr lang="zh-CN" altLang="zh-CN" sz="1600" b="1" dirty="0">
              <a:latin typeface="冬青黑体简体中文 W3" pitchFamily="34" charset="-122"/>
              <a:ea typeface="冬青黑体简体中文 W3" pitchFamily="34" charset="-122"/>
            </a:endParaRPr>
          </a:p>
          <a:p>
            <a:r>
              <a:rPr lang="zh-CN" altLang="zh-CN" sz="1600" dirty="0">
                <a:latin typeface="冬青黑体简体中文 W3" pitchFamily="34" charset="-122"/>
                <a:ea typeface="冬青黑体简体中文 W3" pitchFamily="34" charset="-122"/>
              </a:rPr>
              <a:t>对于这种可有可无的新闻阅读软件，人们的依赖性比较差而且可能因为内容的质量与界面的</a:t>
            </a:r>
            <a:r>
              <a:rPr lang="en-US" altLang="zh-CN" sz="1600" dirty="0">
                <a:latin typeface="冬青黑体简体中文 W3" pitchFamily="34" charset="-122"/>
                <a:ea typeface="冬青黑体简体中文 W3" pitchFamily="34" charset="-122"/>
              </a:rPr>
              <a:t>UI</a:t>
            </a:r>
            <a:r>
              <a:rPr lang="zh-CN" altLang="zh-CN" sz="1600" dirty="0">
                <a:latin typeface="冬青黑体简体中文 W3" pitchFamily="34" charset="-122"/>
                <a:ea typeface="冬青黑体简体中文 W3" pitchFamily="34" charset="-122"/>
              </a:rPr>
              <a:t>风格而产生厌倦感。</a:t>
            </a:r>
            <a:endParaRPr lang="zh-CN" altLang="en-US" sz="1600" dirty="0">
              <a:latin typeface="冬青黑体简体中文 W3" pitchFamily="34" charset="-122"/>
              <a:ea typeface="冬青黑体简体中文 W3" pitchFamily="34" charset="-122"/>
            </a:endParaRPr>
          </a:p>
        </p:txBody>
      </p:sp>
    </p:spTree>
    <p:extLst>
      <p:ext uri="{BB962C8B-B14F-4D97-AF65-F5344CB8AC3E}">
        <p14:creationId xmlns:p14="http://schemas.microsoft.com/office/powerpoint/2010/main" val="5088700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6"/>
          <p:cNvSpPr txBox="1"/>
          <p:nvPr/>
        </p:nvSpPr>
        <p:spPr>
          <a:xfrm>
            <a:off x="738033" y="306782"/>
            <a:ext cx="4172634" cy="584775"/>
          </a:xfrm>
          <a:prstGeom prst="rect">
            <a:avLst/>
          </a:prstGeom>
          <a:noFill/>
        </p:spPr>
        <p:txBody>
          <a:bodyPr wrap="square" rtlCol="0">
            <a:spAutoFit/>
          </a:bodyPr>
          <a:lstStyle/>
          <a:p>
            <a:pPr algn="dist"/>
            <a:r>
              <a:rPr lang="en-US" altLang="zh-CN" sz="3200" dirty="0" smtClean="0">
                <a:latin typeface="等线" pitchFamily="2" charset="-122"/>
                <a:ea typeface="等线" pitchFamily="2" charset="-122"/>
                <a:cs typeface="+mn-ea"/>
                <a:sym typeface="+mn-lt"/>
              </a:rPr>
              <a:t>3.3 </a:t>
            </a:r>
            <a:r>
              <a:rPr lang="zh-CN" altLang="en-US" sz="3200" dirty="0" smtClean="0">
                <a:latin typeface="等线" pitchFamily="2" charset="-122"/>
                <a:ea typeface="等线" pitchFamily="2" charset="-122"/>
                <a:cs typeface="+mn-ea"/>
                <a:sym typeface="+mn-lt"/>
              </a:rPr>
              <a:t>技术可行性分析</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3" name="矩形 2"/>
          <p:cNvSpPr/>
          <p:nvPr/>
        </p:nvSpPr>
        <p:spPr>
          <a:xfrm>
            <a:off x="1670331" y="1453168"/>
            <a:ext cx="8822267" cy="5139869"/>
          </a:xfrm>
          <a:prstGeom prst="rect">
            <a:avLst/>
          </a:prstGeom>
        </p:spPr>
        <p:txBody>
          <a:bodyPr wrap="square">
            <a:spAutoFit/>
          </a:bodyPr>
          <a:lstStyle/>
          <a:p>
            <a:pPr marL="342900" indent="-342900">
              <a:buAutoNum type="arabicPeriod"/>
            </a:pPr>
            <a:r>
              <a:rPr lang="zh-CN" altLang="en-US" sz="1600" dirty="0" smtClean="0">
                <a:latin typeface="冬青黑体简体中文 W6" pitchFamily="34" charset="-122"/>
                <a:ea typeface="冬青黑体简体中文 W6" pitchFamily="34" charset="-122"/>
              </a:rPr>
              <a:t>这个</a:t>
            </a:r>
            <a:r>
              <a:rPr lang="zh-CN" altLang="en-US" sz="1600" dirty="0">
                <a:latin typeface="冬青黑体简体中文 W6" pitchFamily="34" charset="-122"/>
                <a:ea typeface="冬青黑体简体中文 W6" pitchFamily="34" charset="-122"/>
              </a:rPr>
              <a:t>系统没有经济效益，而且网络上并没有类似于该项目的完整源码，所以不同的模块所需的技术要分开学，而且相应负责的同学要保持密切</a:t>
            </a:r>
            <a:r>
              <a:rPr lang="zh-CN" altLang="en-US" sz="1600" dirty="0" smtClean="0">
                <a:latin typeface="冬青黑体简体中文 W6" pitchFamily="34" charset="-122"/>
                <a:ea typeface="冬青黑体简体中文 W6" pitchFamily="34" charset="-122"/>
              </a:rPr>
              <a:t>的协同</a:t>
            </a:r>
            <a:r>
              <a:rPr lang="zh-CN" altLang="en-US" sz="1600" dirty="0">
                <a:latin typeface="冬青黑体简体中文 W6" pitchFamily="34" charset="-122"/>
                <a:ea typeface="冬青黑体简体中文 W6" pitchFamily="34" charset="-122"/>
              </a:rPr>
              <a:t>，才能实现项目的基本功</a:t>
            </a:r>
            <a:r>
              <a:rPr lang="zh-CN" altLang="en-US" sz="1600" dirty="0" smtClean="0">
                <a:latin typeface="冬青黑体简体中文 W6" pitchFamily="34" charset="-122"/>
                <a:ea typeface="冬青黑体简体中文 W6" pitchFamily="34" charset="-122"/>
              </a:rPr>
              <a:t>能</a:t>
            </a:r>
            <a:endParaRPr lang="en-US" altLang="zh-CN" sz="1600" dirty="0" smtClean="0">
              <a:latin typeface="冬青黑体简体中文 W6" pitchFamily="34" charset="-122"/>
              <a:ea typeface="冬青黑体简体中文 W6" pitchFamily="34" charset="-122"/>
            </a:endParaRPr>
          </a:p>
          <a:p>
            <a:r>
              <a:rPr lang="en-US" altLang="zh-CN" sz="1600" dirty="0" smtClean="0">
                <a:latin typeface="冬青黑体简体中文 W6" pitchFamily="34" charset="-122"/>
                <a:ea typeface="冬青黑体简体中文 W6" pitchFamily="34" charset="-122"/>
              </a:rPr>
              <a:t>2</a:t>
            </a:r>
            <a:r>
              <a:rPr lang="en-US" altLang="zh-CN" sz="1600" dirty="0">
                <a:latin typeface="冬青黑体简体中文 W6" pitchFamily="34" charset="-122"/>
                <a:ea typeface="冬青黑体简体中文 W6" pitchFamily="34" charset="-122"/>
              </a:rPr>
              <a:t>. </a:t>
            </a:r>
            <a:r>
              <a:rPr lang="zh-CN" altLang="en-US" sz="1600" dirty="0">
                <a:latin typeface="冬青黑体简体中文 W6" pitchFamily="34" charset="-122"/>
                <a:ea typeface="冬青黑体简体中文 W6" pitchFamily="34" charset="-122"/>
              </a:rPr>
              <a:t>系统分成前后端，前端是微信小程序的开发，小程序基于</a:t>
            </a:r>
            <a:r>
              <a:rPr lang="en-US" altLang="zh-CN" sz="1600" dirty="0">
                <a:latin typeface="冬青黑体简体中文 W6" pitchFamily="34" charset="-122"/>
                <a:ea typeface="冬青黑体简体中文 W6" pitchFamily="34" charset="-122"/>
              </a:rPr>
              <a:t>HTML5</a:t>
            </a:r>
            <a:r>
              <a:rPr lang="zh-CN" altLang="en-US" sz="1600" dirty="0">
                <a:latin typeface="冬青黑体简体中文 W6" pitchFamily="34" charset="-122"/>
                <a:ea typeface="冬青黑体简体中文 W6" pitchFamily="34" charset="-122"/>
              </a:rPr>
              <a:t>，同时有微信自带的框架</a:t>
            </a:r>
            <a:r>
              <a:rPr lang="en-US" altLang="zh-CN" sz="1600" dirty="0">
                <a:latin typeface="冬青黑体简体中文 W6" pitchFamily="34" charset="-122"/>
                <a:ea typeface="冬青黑体简体中文 W6" pitchFamily="34" charset="-122"/>
              </a:rPr>
              <a:t>MINA</a:t>
            </a:r>
            <a:r>
              <a:rPr lang="zh-CN" altLang="en-US" sz="1600" dirty="0">
                <a:latin typeface="冬青黑体简体中文 W6" pitchFamily="34" charset="-122"/>
                <a:ea typeface="冬青黑体简体中文 W6" pitchFamily="34" charset="-122"/>
              </a:rPr>
              <a:t>，微信的开发者文档将是我们学习的一大利器，同时其拥有成熟的开发者社区，我们对此还是充满信心。</a:t>
            </a:r>
          </a:p>
          <a:p>
            <a:r>
              <a:rPr lang="en-US" altLang="zh-CN" sz="1600" dirty="0">
                <a:latin typeface="冬青黑体简体中文 W6" pitchFamily="34" charset="-122"/>
                <a:ea typeface="冬青黑体简体中文 W6" pitchFamily="34" charset="-122"/>
              </a:rPr>
              <a:t>3. </a:t>
            </a:r>
            <a:r>
              <a:rPr lang="zh-CN" altLang="en-US" sz="1600" dirty="0">
                <a:latin typeface="冬青黑体简体中文 W6" pitchFamily="34" charset="-122"/>
                <a:ea typeface="冬青黑体简体中文 W6" pitchFamily="34" charset="-122"/>
              </a:rPr>
              <a:t>系统的后端上运行</a:t>
            </a:r>
            <a:r>
              <a:rPr lang="en-US" altLang="zh-CN" sz="1600" dirty="0">
                <a:latin typeface="冬青黑体简体中文 W6" pitchFamily="34" charset="-122"/>
                <a:ea typeface="冬青黑体简体中文 W6" pitchFamily="34" charset="-122"/>
              </a:rPr>
              <a:t>NODE.JS</a:t>
            </a:r>
            <a:r>
              <a:rPr lang="zh-CN" altLang="en-US" sz="1600" dirty="0" smtClean="0">
                <a:latin typeface="冬青黑体简体中文 W6" pitchFamily="34" charset="-122"/>
                <a:ea typeface="冬青黑体简体中文 W6" pitchFamily="34" charset="-122"/>
              </a:rPr>
              <a:t>，</a:t>
            </a:r>
            <a:r>
              <a:rPr lang="en-US" altLang="zh-CN" sz="1600" dirty="0" smtClean="0">
                <a:latin typeface="冬青黑体简体中文 W6" pitchFamily="34" charset="-122"/>
                <a:ea typeface="冬青黑体简体中文 W6" pitchFamily="34" charset="-122"/>
              </a:rPr>
              <a:t>MONGODB</a:t>
            </a:r>
            <a:r>
              <a:rPr lang="zh-CN" altLang="en-US" sz="1600" dirty="0" smtClean="0">
                <a:latin typeface="冬青黑体简体中文 W6" pitchFamily="34" charset="-122"/>
                <a:ea typeface="冬青黑体简体中文 W6" pitchFamily="34" charset="-122"/>
              </a:rPr>
              <a:t>和</a:t>
            </a:r>
            <a:r>
              <a:rPr lang="en-US" altLang="zh-CN" sz="1600" dirty="0" smtClean="0">
                <a:latin typeface="冬青黑体简体中文 W6" pitchFamily="34" charset="-122"/>
                <a:ea typeface="冬青黑体简体中文 W6" pitchFamily="34" charset="-122"/>
              </a:rPr>
              <a:t>EXPRESS</a:t>
            </a:r>
            <a:r>
              <a:rPr lang="zh-CN" altLang="en-US" sz="1600" dirty="0" smtClean="0">
                <a:latin typeface="冬青黑体简体中文 W6" pitchFamily="34" charset="-122"/>
                <a:ea typeface="冬青黑体简体中文 W6" pitchFamily="34" charset="-122"/>
              </a:rPr>
              <a:t>框架，</a:t>
            </a:r>
            <a:r>
              <a:rPr lang="zh-CN" altLang="en-US" sz="1600" dirty="0">
                <a:latin typeface="冬青黑体简体中文 W6" pitchFamily="34" charset="-122"/>
                <a:ea typeface="冬青黑体简体中文 W6" pitchFamily="34" charset="-122"/>
              </a:rPr>
              <a:t>使用阿里云。微信小程序也提供了高度封装</a:t>
            </a:r>
            <a:r>
              <a:rPr lang="zh-CN" altLang="en-US" sz="1600" dirty="0" smtClean="0">
                <a:latin typeface="冬青黑体简体中文 W6" pitchFamily="34" charset="-122"/>
                <a:ea typeface="冬青黑体简体中文 W6" pitchFamily="34" charset="-122"/>
              </a:rPr>
              <a:t>好的</a:t>
            </a:r>
            <a:r>
              <a:rPr lang="en-US" altLang="zh-CN" sz="1600" dirty="0" smtClean="0">
                <a:latin typeface="冬青黑体简体中文 W6" pitchFamily="34" charset="-122"/>
                <a:ea typeface="冬青黑体简体中文 W6" pitchFamily="34" charset="-122"/>
              </a:rPr>
              <a:t>API</a:t>
            </a:r>
            <a:r>
              <a:rPr lang="zh-CN" altLang="en-US" sz="1600" dirty="0" smtClean="0">
                <a:latin typeface="冬青黑体简体中文 W6" pitchFamily="34" charset="-122"/>
                <a:ea typeface="冬青黑体简体中文 W6" pitchFamily="34" charset="-122"/>
              </a:rPr>
              <a:t>，</a:t>
            </a:r>
            <a:r>
              <a:rPr lang="zh-CN" altLang="en-US" sz="1600" dirty="0">
                <a:latin typeface="冬青黑体简体中文 W6" pitchFamily="34" charset="-122"/>
                <a:ea typeface="冬青黑体简体中文 W6" pitchFamily="34" charset="-122"/>
              </a:rPr>
              <a:t>减少了网络问题的发生。网上能够参考的优秀教程和源码丰富。我们可以进行大量的学习</a:t>
            </a:r>
          </a:p>
          <a:p>
            <a:r>
              <a:rPr lang="en-US" altLang="zh-CN" sz="1600" dirty="0">
                <a:latin typeface="冬青黑体简体中文 W6" pitchFamily="34" charset="-122"/>
                <a:ea typeface="冬青黑体简体中文 W6" pitchFamily="34" charset="-122"/>
              </a:rPr>
              <a:t>4. </a:t>
            </a:r>
            <a:r>
              <a:rPr lang="zh-CN" altLang="en-US" sz="1600" dirty="0">
                <a:latin typeface="冬青黑体简体中文 W6" pitchFamily="34" charset="-122"/>
                <a:ea typeface="冬青黑体简体中文 W6" pitchFamily="34" charset="-122"/>
              </a:rPr>
              <a:t>最后是微信服务号的使用，微信服务号的接口也较为完善</a:t>
            </a:r>
            <a:r>
              <a:rPr lang="zh-CN" altLang="en-US" sz="1600" dirty="0" smtClean="0">
                <a:latin typeface="冬青黑体简体中文 W6" pitchFamily="34" charset="-122"/>
                <a:ea typeface="冬青黑体简体中文 W6" pitchFamily="34" charset="-122"/>
              </a:rPr>
              <a:t>。</a:t>
            </a:r>
            <a:endParaRPr lang="zh-CN" altLang="en-US" sz="1600" dirty="0">
              <a:latin typeface="冬青黑体简体中文 W6" pitchFamily="34" charset="-122"/>
              <a:ea typeface="冬青黑体简体中文 W6" pitchFamily="34" charset="-122"/>
            </a:endParaRPr>
          </a:p>
          <a:p>
            <a:r>
              <a:rPr lang="en-US" altLang="zh-CN" sz="1600" dirty="0" smtClean="0">
                <a:latin typeface="冬青黑体简体中文 W6" pitchFamily="34" charset="-122"/>
                <a:ea typeface="冬青黑体简体中文 W6" pitchFamily="34" charset="-122"/>
              </a:rPr>
              <a:t>5. </a:t>
            </a:r>
            <a:r>
              <a:rPr lang="zh-CN" altLang="en-US" sz="1600" dirty="0" smtClean="0">
                <a:latin typeface="冬青黑体简体中文 W6" pitchFamily="34" charset="-122"/>
                <a:ea typeface="冬青黑体简体中文 W6" pitchFamily="34" charset="-122"/>
              </a:rPr>
              <a:t>因为</a:t>
            </a:r>
            <a:r>
              <a:rPr lang="zh-CN" altLang="en-US" sz="1600" dirty="0">
                <a:latin typeface="冬青黑体简体中文 W6" pitchFamily="34" charset="-122"/>
                <a:ea typeface="冬青黑体简体中文 W6" pitchFamily="34" charset="-122"/>
              </a:rPr>
              <a:t>小</a:t>
            </a:r>
            <a:r>
              <a:rPr lang="zh-CN" altLang="en-US" sz="1600" dirty="0" smtClean="0">
                <a:latin typeface="冬青黑体简体中文 W6" pitchFamily="34" charset="-122"/>
                <a:ea typeface="冬青黑体简体中文 W6" pitchFamily="34" charset="-122"/>
              </a:rPr>
              <a:t>程序要有</a:t>
            </a:r>
            <a:r>
              <a:rPr lang="zh-CN" altLang="en-US" sz="1600" dirty="0">
                <a:latin typeface="冬青黑体简体中文 W6" pitchFamily="34" charset="-122"/>
                <a:ea typeface="冬青黑体简体中文 W6" pitchFamily="34" charset="-122"/>
              </a:rPr>
              <a:t>推荐分类的功能，用户在初始化时可以选择自己偏好的资讯类型，所以爬虫程序则需要不仅仅在网络上获取相关的字段和</a:t>
            </a:r>
            <a:r>
              <a:rPr lang="en-US" altLang="zh-CN" sz="1600" dirty="0">
                <a:latin typeface="冬青黑体简体中文 W6" pitchFamily="34" charset="-122"/>
                <a:ea typeface="冬青黑体简体中文 W6" pitchFamily="34" charset="-122"/>
              </a:rPr>
              <a:t>URL</a:t>
            </a:r>
            <a:r>
              <a:rPr lang="zh-CN" altLang="en-US" sz="1600" dirty="0">
                <a:latin typeface="冬青黑体简体中文 W6" pitchFamily="34" charset="-122"/>
                <a:ea typeface="冬青黑体简体中文 W6" pitchFamily="34" charset="-122"/>
              </a:rPr>
              <a:t>，同时也要根据字段自动地贴上标签，放入数据库中。这不仅仅需要普通爬虫的功能，</a:t>
            </a:r>
            <a:r>
              <a:rPr lang="zh-CN" altLang="en-US" sz="1600" dirty="0" smtClean="0">
                <a:latin typeface="冬青黑体简体中文 W6" pitchFamily="34" charset="-122"/>
                <a:ea typeface="冬青黑体简体中文 W6" pitchFamily="34" charset="-122"/>
              </a:rPr>
              <a:t>还要提取标签的功能。</a:t>
            </a:r>
            <a:r>
              <a:rPr lang="zh-CN" altLang="en-US" sz="1600" dirty="0">
                <a:latin typeface="冬青黑体简体中文 W6" pitchFamily="34" charset="-122"/>
                <a:ea typeface="冬青黑体简体中文 W6" pitchFamily="34" charset="-122"/>
              </a:rPr>
              <a:t>目前我们</a:t>
            </a:r>
            <a:r>
              <a:rPr lang="zh-CN" altLang="en-US" sz="1600" dirty="0" smtClean="0">
                <a:latin typeface="冬青黑体简体中文 W6" pitchFamily="34" charset="-122"/>
                <a:ea typeface="冬青黑体简体中文 W6" pitchFamily="34" charset="-122"/>
              </a:rPr>
              <a:t>制定用非关系型</a:t>
            </a:r>
            <a:r>
              <a:rPr lang="en-US" altLang="zh-CN" sz="1600" dirty="0" smtClean="0">
                <a:latin typeface="冬青黑体简体中文 W6" pitchFamily="34" charset="-122"/>
                <a:ea typeface="冬青黑体简体中文 W6" pitchFamily="34" charset="-122"/>
              </a:rPr>
              <a:t>MONGODB</a:t>
            </a:r>
            <a:r>
              <a:rPr lang="zh-CN" altLang="en-US" sz="1600" dirty="0" smtClean="0">
                <a:latin typeface="冬青黑体简体中文 W6" pitchFamily="34" charset="-122"/>
                <a:ea typeface="冬青黑体简体中文 W6" pitchFamily="34" charset="-122"/>
              </a:rPr>
              <a:t>数据库。</a:t>
            </a:r>
            <a:r>
              <a:rPr lang="zh-CN" altLang="en-US" sz="1600" dirty="0">
                <a:latin typeface="冬青黑体简体中文 W6" pitchFamily="34" charset="-122"/>
                <a:ea typeface="冬青黑体简体中文 W6" pitchFamily="34" charset="-122"/>
              </a:rPr>
              <a:t>虽然学习起来内容量会比较大，但是网上有很多的案例可以帮助我们更好的理解。</a:t>
            </a:r>
          </a:p>
          <a:p>
            <a:r>
              <a:rPr lang="en-US" altLang="zh-CN" sz="1600" dirty="0" smtClean="0">
                <a:latin typeface="冬青黑体简体中文 W6" pitchFamily="34" charset="-122"/>
                <a:ea typeface="冬青黑体简体中文 W6" pitchFamily="34" charset="-122"/>
              </a:rPr>
              <a:t>6.</a:t>
            </a:r>
            <a:r>
              <a:rPr lang="zh-CN" altLang="en-US" sz="1600" dirty="0">
                <a:latin typeface="冬青黑体简体中文 W6" pitchFamily="34" charset="-122"/>
                <a:ea typeface="冬青黑体简体中文 W6" pitchFamily="34" charset="-122"/>
              </a:rPr>
              <a:t>在后端方面</a:t>
            </a:r>
            <a:r>
              <a:rPr lang="zh-CN" altLang="en-US" sz="1600" dirty="0" smtClean="0">
                <a:latin typeface="冬青黑体简体中文 W6" pitchFamily="34" charset="-122"/>
                <a:ea typeface="冬青黑体简体中文 W6" pitchFamily="34" charset="-122"/>
              </a:rPr>
              <a:t>，数据库需要准确设计</a:t>
            </a:r>
            <a:r>
              <a:rPr lang="zh-CN" altLang="en-US" sz="1600" dirty="0">
                <a:latin typeface="冬青黑体简体中文 W6" pitchFamily="34" charset="-122"/>
                <a:ea typeface="冬青黑体简体中文 W6" pitchFamily="34" charset="-122"/>
              </a:rPr>
              <a:t>，还有爬取到数据之后放入数据库的专门的程序设计。这个需要多方面的知识。而参考的案例会少一些。难度较大，我们将请教学长和老师，给我们建议。</a:t>
            </a:r>
          </a:p>
          <a:p>
            <a:r>
              <a:rPr lang="en-US" altLang="zh-CN" sz="1600" dirty="0" smtClean="0">
                <a:latin typeface="冬青黑体简体中文 W6" pitchFamily="34" charset="-122"/>
                <a:ea typeface="冬青黑体简体中文 W6" pitchFamily="34" charset="-122"/>
              </a:rPr>
              <a:t>7.</a:t>
            </a:r>
            <a:r>
              <a:rPr lang="zh-CN" altLang="en-US" sz="1600" dirty="0">
                <a:latin typeface="冬青黑体简体中文 W6" pitchFamily="34" charset="-122"/>
                <a:ea typeface="冬青黑体简体中文 W6" pitchFamily="34" charset="-122"/>
              </a:rPr>
              <a:t>在前端方面，由于微信小程序开发手册还有一系列的小程序界面设计网站可以让我更加友好的进行界面的开发。同时我们需要学习</a:t>
            </a:r>
            <a:r>
              <a:rPr lang="en-US" altLang="zh-CN" sz="1600" dirty="0">
                <a:latin typeface="冬青黑体简体中文 W6" pitchFamily="34" charset="-122"/>
                <a:ea typeface="冬青黑体简体中文 W6" pitchFamily="34" charset="-122"/>
              </a:rPr>
              <a:t>HTML+CSS+JS</a:t>
            </a:r>
            <a:r>
              <a:rPr lang="zh-CN" altLang="en-US" sz="1600" dirty="0">
                <a:latin typeface="冬青黑体简体中文 W6" pitchFamily="34" charset="-122"/>
                <a:ea typeface="冬青黑体简体中文 W6" pitchFamily="34" charset="-122"/>
              </a:rPr>
              <a:t>的前端必备知识，这个学习起来相关的书籍非常多，图书馆借阅方便，可行性高。</a:t>
            </a:r>
          </a:p>
          <a:p>
            <a:endParaRPr lang="zh-CN" altLang="en-US" dirty="0"/>
          </a:p>
        </p:txBody>
      </p:sp>
    </p:spTree>
    <p:extLst>
      <p:ext uri="{BB962C8B-B14F-4D97-AF65-F5344CB8AC3E}">
        <p14:creationId xmlns:p14="http://schemas.microsoft.com/office/powerpoint/2010/main" val="34899124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6"/>
          <p:cNvSpPr txBox="1"/>
          <p:nvPr/>
        </p:nvSpPr>
        <p:spPr>
          <a:xfrm>
            <a:off x="738033" y="306782"/>
            <a:ext cx="4172634" cy="584775"/>
          </a:xfrm>
          <a:prstGeom prst="rect">
            <a:avLst/>
          </a:prstGeom>
          <a:noFill/>
        </p:spPr>
        <p:txBody>
          <a:bodyPr wrap="square" rtlCol="0">
            <a:spAutoFit/>
          </a:bodyPr>
          <a:lstStyle/>
          <a:p>
            <a:pPr algn="dist"/>
            <a:r>
              <a:rPr lang="en-US" altLang="zh-CN" sz="3200" dirty="0" smtClean="0">
                <a:latin typeface="等线" pitchFamily="2" charset="-122"/>
                <a:ea typeface="等线" pitchFamily="2" charset="-122"/>
                <a:cs typeface="+mn-ea"/>
                <a:sym typeface="+mn-lt"/>
              </a:rPr>
              <a:t>3.4 </a:t>
            </a:r>
            <a:r>
              <a:rPr lang="zh-CN" altLang="en-US" sz="3200" dirty="0" smtClean="0">
                <a:latin typeface="等线" pitchFamily="2" charset="-122"/>
                <a:ea typeface="等线" pitchFamily="2" charset="-122"/>
                <a:cs typeface="+mn-ea"/>
                <a:sym typeface="+mn-lt"/>
              </a:rPr>
              <a:t>经济可行性分析</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pic>
        <p:nvPicPr>
          <p:cNvPr id="1026" name="图片 9"/>
          <p:cNvPicPr>
            <a:picLocks noChangeAspect="1" noChangeArrowheads="1"/>
          </p:cNvPicPr>
          <p:nvPr/>
        </p:nvPicPr>
        <p:blipFill>
          <a:blip r:embed="rId3">
            <a:extLst>
              <a:ext uri="{28A0092B-C50C-407E-A947-70E740481C1C}">
                <a14:useLocalDpi xmlns:a14="http://schemas.microsoft.com/office/drawing/2010/main" val="0"/>
              </a:ext>
            </a:extLst>
          </a:blip>
          <a:srcRect l="16138" r="16138"/>
          <a:stretch>
            <a:fillRect/>
          </a:stretch>
        </p:blipFill>
        <p:spPr bwMode="auto">
          <a:xfrm>
            <a:off x="6000895" y="1147157"/>
            <a:ext cx="5267325" cy="38195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557" y="2222500"/>
            <a:ext cx="4867275" cy="22574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0" y="427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Rectangle 5"/>
          <p:cNvSpPr>
            <a:spLocks noChangeArrowheads="1"/>
          </p:cNvSpPr>
          <p:nvPr/>
        </p:nvSpPr>
        <p:spPr bwMode="auto">
          <a:xfrm>
            <a:off x="1068794" y="5824550"/>
            <a:ext cx="101104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en-US" dirty="0">
                <a:latin typeface="冬青黑体简体中文 W3" pitchFamily="34" charset="-122"/>
                <a:ea typeface="冬青黑体简体中文 W3" pitchFamily="34" charset="-122"/>
                <a:cs typeface="宋体" pitchFamily="2" charset="-122"/>
              </a:rPr>
              <a:t>由于我们的小程序是非盈利性的，但是所花费的开销并不大，组内可以平摊，所以经济上是可行的</a:t>
            </a:r>
            <a:endParaRPr kumimoji="0" lang="zh-CN" sz="1800" b="0" i="0" u="none" strike="noStrike" cap="none" normalizeH="0" baseline="0" dirty="0" smtClean="0">
              <a:ln>
                <a:noFill/>
              </a:ln>
              <a:solidFill>
                <a:schemeClr val="tx1"/>
              </a:solidFill>
              <a:effectLst/>
              <a:latin typeface="冬青黑体简体中文 W3" pitchFamily="34" charset="-122"/>
              <a:ea typeface="冬青黑体简体中文 W3" pitchFamily="34" charset="-122"/>
              <a:cs typeface="宋体" pitchFamily="2" charset="-122"/>
            </a:endParaRPr>
          </a:p>
        </p:txBody>
      </p:sp>
    </p:spTree>
    <p:extLst>
      <p:ext uri="{BB962C8B-B14F-4D97-AF65-F5344CB8AC3E}">
        <p14:creationId xmlns:p14="http://schemas.microsoft.com/office/powerpoint/2010/main" val="19282350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6"/>
          <p:cNvSpPr txBox="1"/>
          <p:nvPr/>
        </p:nvSpPr>
        <p:spPr>
          <a:xfrm>
            <a:off x="738033" y="306782"/>
            <a:ext cx="4172634" cy="584775"/>
          </a:xfrm>
          <a:prstGeom prst="rect">
            <a:avLst/>
          </a:prstGeom>
          <a:noFill/>
        </p:spPr>
        <p:txBody>
          <a:bodyPr wrap="square" rtlCol="0">
            <a:spAutoFit/>
          </a:bodyPr>
          <a:lstStyle/>
          <a:p>
            <a:pPr algn="dist"/>
            <a:r>
              <a:rPr lang="en-US" altLang="zh-CN" sz="3200" dirty="0" smtClean="0">
                <a:latin typeface="等线" pitchFamily="2" charset="-122"/>
                <a:ea typeface="等线" pitchFamily="2" charset="-122"/>
                <a:cs typeface="+mn-ea"/>
                <a:sym typeface="+mn-lt"/>
              </a:rPr>
              <a:t>3.5 </a:t>
            </a:r>
            <a:r>
              <a:rPr lang="zh-CN" altLang="en-US" sz="3200" dirty="0">
                <a:latin typeface="等线" pitchFamily="2" charset="-122"/>
                <a:ea typeface="等线" pitchFamily="2" charset="-122"/>
                <a:cs typeface="+mn-ea"/>
                <a:sym typeface="+mn-lt"/>
              </a:rPr>
              <a:t>操作</a:t>
            </a:r>
            <a:r>
              <a:rPr lang="zh-CN" altLang="en-US" sz="3200" dirty="0" smtClean="0">
                <a:latin typeface="等线" pitchFamily="2" charset="-122"/>
                <a:ea typeface="等线" pitchFamily="2" charset="-122"/>
                <a:cs typeface="+mn-ea"/>
                <a:sym typeface="+mn-lt"/>
              </a:rPr>
              <a:t>可行性分析</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4" name="Rectangle 4"/>
          <p:cNvSpPr>
            <a:spLocks noChangeArrowheads="1"/>
          </p:cNvSpPr>
          <p:nvPr/>
        </p:nvSpPr>
        <p:spPr bwMode="auto">
          <a:xfrm>
            <a:off x="0" y="427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Rectangle 5"/>
          <p:cNvSpPr>
            <a:spLocks noChangeArrowheads="1"/>
          </p:cNvSpPr>
          <p:nvPr/>
        </p:nvSpPr>
        <p:spPr bwMode="auto">
          <a:xfrm>
            <a:off x="298513" y="2587306"/>
            <a:ext cx="810670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itchFamily="34" charset="0"/>
              <a:buChar char="•"/>
            </a:pPr>
            <a:r>
              <a:rPr lang="zh-CN" altLang="en-US" dirty="0" smtClean="0">
                <a:latin typeface="冬青黑体简体中文 W3" pitchFamily="34" charset="-122"/>
                <a:ea typeface="冬青黑体简体中文 W3" pitchFamily="34" charset="-122"/>
                <a:cs typeface="宋体" pitchFamily="2" charset="-122"/>
              </a:rPr>
              <a:t>该</a:t>
            </a:r>
            <a:r>
              <a:rPr lang="zh-CN" altLang="en-US" dirty="0">
                <a:latin typeface="冬青黑体简体中文 W3" pitchFamily="34" charset="-122"/>
                <a:ea typeface="冬青黑体简体中文 W3" pitchFamily="34" charset="-122"/>
                <a:cs typeface="宋体" pitchFamily="2" charset="-122"/>
              </a:rPr>
              <a:t>小程序面向对计算机感兴趣的人士，因此对软件操作不了解的情况较少</a:t>
            </a:r>
          </a:p>
          <a:p>
            <a:pPr marL="285750" lvl="0" indent="-285750" eaLnBrk="0" fontAlgn="base" hangingPunct="0">
              <a:spcBef>
                <a:spcPct val="0"/>
              </a:spcBef>
              <a:spcAft>
                <a:spcPct val="0"/>
              </a:spcAft>
              <a:buFont typeface="Arial" pitchFamily="34" charset="0"/>
              <a:buChar char="•"/>
            </a:pPr>
            <a:r>
              <a:rPr lang="zh-CN" altLang="en-US" dirty="0" smtClean="0">
                <a:latin typeface="冬青黑体简体中文 W3" pitchFamily="34" charset="-122"/>
                <a:ea typeface="冬青黑体简体中文 W3" pitchFamily="34" charset="-122"/>
                <a:cs typeface="宋体" pitchFamily="2" charset="-122"/>
              </a:rPr>
              <a:t>当今</a:t>
            </a:r>
            <a:r>
              <a:rPr lang="zh-CN" altLang="en-US" dirty="0">
                <a:latin typeface="冬青黑体简体中文 W3" pitchFamily="34" charset="-122"/>
                <a:ea typeface="冬青黑体简体中文 W3" pitchFamily="34" charset="-122"/>
                <a:cs typeface="宋体" pitchFamily="2" charset="-122"/>
              </a:rPr>
              <a:t>使用微信的人很多，用户粘合度高，而且许多用户对都比较了解小程序</a:t>
            </a:r>
          </a:p>
          <a:p>
            <a:pPr marL="285750" lvl="0" indent="-285750" eaLnBrk="0" fontAlgn="base" hangingPunct="0">
              <a:spcBef>
                <a:spcPct val="0"/>
              </a:spcBef>
              <a:spcAft>
                <a:spcPct val="0"/>
              </a:spcAft>
              <a:buFont typeface="Arial" pitchFamily="34" charset="0"/>
              <a:buChar char="•"/>
            </a:pPr>
            <a:r>
              <a:rPr lang="zh-CN" altLang="en-US" dirty="0" smtClean="0">
                <a:latin typeface="冬青黑体简体中文 W3" pitchFamily="34" charset="-122"/>
                <a:ea typeface="冬青黑体简体中文 W3" pitchFamily="34" charset="-122"/>
                <a:cs typeface="宋体" pitchFamily="2" charset="-122"/>
              </a:rPr>
              <a:t>该</a:t>
            </a:r>
            <a:r>
              <a:rPr lang="zh-CN" altLang="en-US" dirty="0">
                <a:latin typeface="冬青黑体简体中文 W3" pitchFamily="34" charset="-122"/>
                <a:ea typeface="冬青黑体简体中文 W3" pitchFamily="34" charset="-122"/>
                <a:cs typeface="宋体" pitchFamily="2" charset="-122"/>
              </a:rPr>
              <a:t>小程序以大众话的新闻或资讯</a:t>
            </a:r>
            <a:r>
              <a:rPr lang="en-US" altLang="zh-CN" dirty="0">
                <a:latin typeface="冬青黑体简体中文 W3" pitchFamily="34" charset="-122"/>
                <a:ea typeface="冬青黑体简体中文 W3" pitchFamily="34" charset="-122"/>
                <a:cs typeface="宋体" pitchFamily="2" charset="-122"/>
              </a:rPr>
              <a:t>APP</a:t>
            </a:r>
            <a:r>
              <a:rPr lang="zh-CN" altLang="en-US" dirty="0">
                <a:latin typeface="冬青黑体简体中文 W3" pitchFamily="34" charset="-122"/>
                <a:ea typeface="冬青黑体简体中文 W3" pitchFamily="34" charset="-122"/>
                <a:cs typeface="宋体" pitchFamily="2" charset="-122"/>
              </a:rPr>
              <a:t>为参考，日常手机用户一般都会关注</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477" y="1453168"/>
            <a:ext cx="2982885" cy="4528098"/>
          </a:xfrm>
          <a:prstGeom prst="rect">
            <a:avLst/>
          </a:prstGeom>
        </p:spPr>
      </p:pic>
    </p:spTree>
    <p:extLst>
      <p:ext uri="{BB962C8B-B14F-4D97-AF65-F5344CB8AC3E}">
        <p14:creationId xmlns:p14="http://schemas.microsoft.com/office/powerpoint/2010/main" val="119576693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6"/>
          <p:cNvSpPr txBox="1"/>
          <p:nvPr/>
        </p:nvSpPr>
        <p:spPr>
          <a:xfrm>
            <a:off x="738032" y="306782"/>
            <a:ext cx="4621367" cy="584775"/>
          </a:xfrm>
          <a:prstGeom prst="rect">
            <a:avLst/>
          </a:prstGeom>
          <a:noFill/>
        </p:spPr>
        <p:txBody>
          <a:bodyPr wrap="square" rtlCol="0">
            <a:spAutoFit/>
          </a:bodyPr>
          <a:lstStyle/>
          <a:p>
            <a:pPr algn="dist"/>
            <a:r>
              <a:rPr lang="en-US" altLang="zh-CN" sz="3200" dirty="0" smtClean="0">
                <a:latin typeface="等线" pitchFamily="2" charset="-122"/>
                <a:ea typeface="等线" pitchFamily="2" charset="-122"/>
                <a:cs typeface="+mn-ea"/>
                <a:sym typeface="+mn-lt"/>
              </a:rPr>
              <a:t>3.6.1 </a:t>
            </a:r>
            <a:r>
              <a:rPr lang="zh-CN" altLang="en-US" sz="3200" dirty="0" smtClean="0">
                <a:latin typeface="等线" pitchFamily="2" charset="-122"/>
                <a:ea typeface="等线" pitchFamily="2" charset="-122"/>
                <a:cs typeface="+mn-ea"/>
                <a:sym typeface="+mn-lt"/>
              </a:rPr>
              <a:t>其他可行方案（</a:t>
            </a:r>
            <a:r>
              <a:rPr lang="en-US" altLang="zh-CN" sz="3200" dirty="0" smtClean="0">
                <a:latin typeface="等线" pitchFamily="2" charset="-122"/>
                <a:ea typeface="等线" pitchFamily="2" charset="-122"/>
                <a:cs typeface="+mn-ea"/>
                <a:sym typeface="+mn-lt"/>
              </a:rPr>
              <a:t>1</a:t>
            </a:r>
            <a:r>
              <a:rPr lang="zh-CN" altLang="en-US" sz="3200" dirty="0" smtClean="0">
                <a:latin typeface="等线" pitchFamily="2" charset="-122"/>
                <a:ea typeface="等线" pitchFamily="2" charset="-122"/>
                <a:cs typeface="+mn-ea"/>
                <a:sym typeface="+mn-lt"/>
              </a:rPr>
              <a:t>）</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4" name="Rectangle 4"/>
          <p:cNvSpPr>
            <a:spLocks noChangeArrowheads="1"/>
          </p:cNvSpPr>
          <p:nvPr/>
        </p:nvSpPr>
        <p:spPr bwMode="auto">
          <a:xfrm>
            <a:off x="0" y="427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 name="矩形 2"/>
          <p:cNvSpPr/>
          <p:nvPr/>
        </p:nvSpPr>
        <p:spPr>
          <a:xfrm>
            <a:off x="1704198" y="1727198"/>
            <a:ext cx="8788400" cy="3693319"/>
          </a:xfrm>
          <a:prstGeom prst="rect">
            <a:avLst/>
          </a:prstGeom>
        </p:spPr>
        <p:txBody>
          <a:bodyPr wrap="square">
            <a:spAutoFit/>
          </a:bodyPr>
          <a:lstStyle/>
          <a:p>
            <a:r>
              <a:rPr lang="zh-CN" altLang="zh-CN" dirty="0">
                <a:latin typeface="冬青黑体简体中文 W3" pitchFamily="34" charset="-122"/>
                <a:ea typeface="冬青黑体简体中文 W3" pitchFamily="34" charset="-122"/>
              </a:rPr>
              <a:t>关于其他方案之</a:t>
            </a:r>
            <a:r>
              <a:rPr lang="en-US" altLang="zh-CN" dirty="0">
                <a:latin typeface="冬青黑体简体中文 W3" pitchFamily="34" charset="-122"/>
                <a:ea typeface="冬青黑体简体中文 W3" pitchFamily="34" charset="-122"/>
              </a:rPr>
              <a:t>Web</a:t>
            </a:r>
            <a:r>
              <a:rPr lang="zh-CN" altLang="zh-CN" dirty="0">
                <a:latin typeface="冬青黑体简体中文 W3" pitchFamily="34" charset="-122"/>
                <a:ea typeface="冬青黑体简体中文 W3" pitchFamily="34" charset="-122"/>
              </a:rPr>
              <a:t>网页版</a:t>
            </a:r>
            <a:r>
              <a:rPr lang="en-US" altLang="zh-CN" dirty="0">
                <a:latin typeface="冬青黑体简体中文 W3" pitchFamily="34" charset="-122"/>
                <a:ea typeface="冬青黑体简体中文 W3" pitchFamily="34" charset="-122"/>
              </a:rPr>
              <a:t>——————</a:t>
            </a:r>
            <a:r>
              <a:rPr lang="zh-CN" altLang="zh-CN" dirty="0">
                <a:latin typeface="冬青黑体简体中文 W3" pitchFamily="34" charset="-122"/>
                <a:ea typeface="冬青黑体简体中文 W3" pitchFamily="34" charset="-122"/>
              </a:rPr>
              <a:t>计算机资讯合集网站</a:t>
            </a:r>
          </a:p>
          <a:p>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前端我们利用</a:t>
            </a:r>
            <a:r>
              <a:rPr lang="en-US" altLang="zh-CN" dirty="0" err="1">
                <a:latin typeface="冬青黑体简体中文 W3" pitchFamily="34" charset="-122"/>
                <a:ea typeface="冬青黑体简体中文 W3" pitchFamily="34" charset="-122"/>
              </a:rPr>
              <a:t>HTML+CSS+JS+BootStrap+VUE</a:t>
            </a:r>
            <a:r>
              <a:rPr lang="zh-CN" altLang="zh-CN" dirty="0">
                <a:latin typeface="冬青黑体简体中文 W3" pitchFamily="34" charset="-122"/>
                <a:ea typeface="冬青黑体简体中文 W3" pitchFamily="34" charset="-122"/>
              </a:rPr>
              <a:t>框架，网上拥有大量的资源和学习的教程，</a:t>
            </a:r>
          </a:p>
          <a:p>
            <a:r>
              <a:rPr lang="zh-CN" altLang="zh-CN" dirty="0">
                <a:latin typeface="冬青黑体简体中文 W3" pitchFamily="34" charset="-122"/>
                <a:ea typeface="冬青黑体简体中文 W3" pitchFamily="34" charset="-122"/>
              </a:rPr>
              <a:t>同时因为</a:t>
            </a:r>
            <a:r>
              <a:rPr lang="en-US" altLang="zh-CN" dirty="0" err="1">
                <a:latin typeface="冬青黑体简体中文 W3" pitchFamily="34" charset="-122"/>
                <a:ea typeface="冬青黑体简体中文 W3" pitchFamily="34" charset="-122"/>
              </a:rPr>
              <a:t>BootStrap</a:t>
            </a:r>
            <a:r>
              <a:rPr lang="zh-CN" altLang="zh-CN" dirty="0">
                <a:latin typeface="冬青黑体简体中文 W3" pitchFamily="34" charset="-122"/>
                <a:ea typeface="冬青黑体简体中文 W3" pitchFamily="34" charset="-122"/>
              </a:rPr>
              <a:t>支持跨平台且兼容性高，利于我们的开发，而且它也轻量，所以</a:t>
            </a:r>
          </a:p>
          <a:p>
            <a:r>
              <a:rPr lang="zh-CN" altLang="zh-CN" dirty="0">
                <a:latin typeface="冬青黑体简体中文 W3" pitchFamily="34" charset="-122"/>
                <a:ea typeface="冬青黑体简体中文 W3" pitchFamily="34" charset="-122"/>
              </a:rPr>
              <a:t>实现起来难度不会特别大。</a:t>
            </a:r>
            <a:r>
              <a:rPr lang="en-US" altLang="zh-CN" dirty="0">
                <a:latin typeface="冬青黑体简体中文 W3" pitchFamily="34" charset="-122"/>
                <a:ea typeface="冬青黑体简体中文 W3" pitchFamily="34" charset="-122"/>
              </a:rPr>
              <a:t>VUE</a:t>
            </a:r>
            <a:r>
              <a:rPr lang="zh-CN" altLang="zh-CN" dirty="0">
                <a:latin typeface="冬青黑体简体中文 W3" pitchFamily="34" charset="-122"/>
                <a:ea typeface="冬青黑体简体中文 W3" pitchFamily="34" charset="-122"/>
              </a:rPr>
              <a:t>同时也是现在热门的前端框架，相信已经有很多</a:t>
            </a:r>
          </a:p>
          <a:p>
            <a:r>
              <a:rPr lang="zh-CN" altLang="zh-CN" dirty="0">
                <a:latin typeface="冬青黑体简体中文 W3" pitchFamily="34" charset="-122"/>
                <a:ea typeface="冬青黑体简体中文 W3" pitchFamily="34" charset="-122"/>
              </a:rPr>
              <a:t>现成的实例和开源代码我们能直接拿过来运用，所以前端方面在技术上是可行的</a:t>
            </a:r>
          </a:p>
          <a:p>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后端我们利用</a:t>
            </a:r>
            <a:r>
              <a:rPr lang="en-US" altLang="zh-CN" dirty="0" err="1">
                <a:latin typeface="冬青黑体简体中文 W3" pitchFamily="34" charset="-122"/>
                <a:ea typeface="冬青黑体简体中文 W3" pitchFamily="34" charset="-122"/>
              </a:rPr>
              <a:t>Mysql</a:t>
            </a:r>
            <a:r>
              <a:rPr lang="zh-CN" altLang="zh-CN" dirty="0">
                <a:latin typeface="冬青黑体简体中文 W3" pitchFamily="34" charset="-122"/>
                <a:ea typeface="冬青黑体简体中文 W3" pitchFamily="34" charset="-122"/>
              </a:rPr>
              <a:t>数据库实现爬虫信息的存取，</a:t>
            </a:r>
            <a:r>
              <a:rPr lang="en-US" altLang="zh-CN" dirty="0" err="1">
                <a:latin typeface="冬青黑体简体中文 W3" pitchFamily="34" charset="-122"/>
                <a:ea typeface="冬青黑体简体中文 W3" pitchFamily="34" charset="-122"/>
              </a:rPr>
              <a:t>Mysql</a:t>
            </a:r>
            <a:r>
              <a:rPr lang="zh-CN" altLang="zh-CN" dirty="0">
                <a:latin typeface="冬青黑体简体中文 W3" pitchFamily="34" charset="-122"/>
                <a:ea typeface="冬青黑体简体中文 W3" pitchFamily="34" charset="-122"/>
              </a:rPr>
              <a:t>因为有大二学过数据库的基础，</a:t>
            </a:r>
          </a:p>
          <a:p>
            <a:r>
              <a:rPr lang="zh-CN" altLang="zh-CN" dirty="0">
                <a:latin typeface="冬青黑体简体中文 W3" pitchFamily="34" charset="-122"/>
                <a:ea typeface="冬青黑体简体中文 W3" pitchFamily="34" charset="-122"/>
              </a:rPr>
              <a:t>所以对</a:t>
            </a:r>
            <a:r>
              <a:rPr lang="en-US" altLang="zh-CN" dirty="0">
                <a:latin typeface="冬青黑体简体中文 W3" pitchFamily="34" charset="-122"/>
                <a:ea typeface="冬青黑体简体中文 W3" pitchFamily="34" charset="-122"/>
              </a:rPr>
              <a:t>SQL</a:t>
            </a:r>
            <a:r>
              <a:rPr lang="zh-CN" altLang="zh-CN" dirty="0">
                <a:latin typeface="冬青黑体简体中文 W3" pitchFamily="34" charset="-122"/>
                <a:ea typeface="冬青黑体简体中文 W3" pitchFamily="34" charset="-122"/>
              </a:rPr>
              <a:t>语句的使用有一定的经验，结合网上的开源代码和模板，可以进行较为流畅</a:t>
            </a:r>
          </a:p>
          <a:p>
            <a:r>
              <a:rPr lang="zh-CN" altLang="zh-CN" dirty="0">
                <a:latin typeface="冬青黑体简体中文 W3" pitchFamily="34" charset="-122"/>
                <a:ea typeface="冬青黑体简体中文 W3" pitchFamily="34" charset="-122"/>
              </a:rPr>
              <a:t>的学习和开发，所以在技术上也是可行</a:t>
            </a:r>
            <a:r>
              <a:rPr lang="zh-CN" altLang="zh-CN" dirty="0" smtClean="0">
                <a:latin typeface="冬青黑体简体中文 W3" pitchFamily="34" charset="-122"/>
                <a:ea typeface="冬青黑体简体中文 W3" pitchFamily="34" charset="-122"/>
              </a:rPr>
              <a:t>的</a:t>
            </a:r>
            <a:endParaRPr lang="zh-CN" altLang="zh-CN" dirty="0">
              <a:latin typeface="冬青黑体简体中文 W3" pitchFamily="34" charset="-122"/>
              <a:ea typeface="冬青黑体简体中文 W3" pitchFamily="34" charset="-122"/>
            </a:endParaRPr>
          </a:p>
        </p:txBody>
      </p:sp>
    </p:spTree>
    <p:extLst>
      <p:ext uri="{BB962C8B-B14F-4D97-AF65-F5344CB8AC3E}">
        <p14:creationId xmlns:p14="http://schemas.microsoft.com/office/powerpoint/2010/main" val="329217426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6"/>
          <p:cNvSpPr txBox="1"/>
          <p:nvPr/>
        </p:nvSpPr>
        <p:spPr>
          <a:xfrm>
            <a:off x="738032" y="306782"/>
            <a:ext cx="4621367" cy="584775"/>
          </a:xfrm>
          <a:prstGeom prst="rect">
            <a:avLst/>
          </a:prstGeom>
          <a:noFill/>
        </p:spPr>
        <p:txBody>
          <a:bodyPr wrap="square" rtlCol="0">
            <a:spAutoFit/>
          </a:bodyPr>
          <a:lstStyle/>
          <a:p>
            <a:pPr algn="dist"/>
            <a:r>
              <a:rPr lang="en-US" altLang="zh-CN" sz="3200" dirty="0" smtClean="0">
                <a:latin typeface="等线" pitchFamily="2" charset="-122"/>
                <a:ea typeface="等线" pitchFamily="2" charset="-122"/>
                <a:cs typeface="+mn-ea"/>
                <a:sym typeface="+mn-lt"/>
              </a:rPr>
              <a:t>3.6.1 </a:t>
            </a:r>
            <a:r>
              <a:rPr lang="zh-CN" altLang="en-US" sz="3200" dirty="0" smtClean="0">
                <a:latin typeface="等线" pitchFamily="2" charset="-122"/>
                <a:ea typeface="等线" pitchFamily="2" charset="-122"/>
                <a:cs typeface="+mn-ea"/>
                <a:sym typeface="+mn-lt"/>
              </a:rPr>
              <a:t>其他可行方案（</a:t>
            </a:r>
            <a:r>
              <a:rPr lang="en-US" altLang="zh-CN" sz="3200" dirty="0" smtClean="0">
                <a:latin typeface="等线" pitchFamily="2" charset="-122"/>
                <a:ea typeface="等线" pitchFamily="2" charset="-122"/>
                <a:cs typeface="+mn-ea"/>
                <a:sym typeface="+mn-lt"/>
              </a:rPr>
              <a:t>1</a:t>
            </a:r>
            <a:r>
              <a:rPr lang="zh-CN" altLang="en-US" sz="3200" dirty="0" smtClean="0">
                <a:latin typeface="等线" pitchFamily="2" charset="-122"/>
                <a:ea typeface="等线" pitchFamily="2" charset="-122"/>
                <a:cs typeface="+mn-ea"/>
                <a:sym typeface="+mn-lt"/>
              </a:rPr>
              <a:t>）</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4" name="Rectangle 4"/>
          <p:cNvSpPr>
            <a:spLocks noChangeArrowheads="1"/>
          </p:cNvSpPr>
          <p:nvPr/>
        </p:nvSpPr>
        <p:spPr bwMode="auto">
          <a:xfrm>
            <a:off x="0" y="427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 name="矩形 2"/>
          <p:cNvSpPr/>
          <p:nvPr/>
        </p:nvSpPr>
        <p:spPr>
          <a:xfrm>
            <a:off x="2098747" y="1274630"/>
            <a:ext cx="8788400" cy="4801314"/>
          </a:xfrm>
          <a:prstGeom prst="rect">
            <a:avLst/>
          </a:prstGeom>
        </p:spPr>
        <p:txBody>
          <a:bodyPr wrap="square">
            <a:spAutoFit/>
          </a:bodyPr>
          <a:lstStyle/>
          <a:p>
            <a:r>
              <a:rPr lang="zh-CN" altLang="zh-CN" dirty="0">
                <a:latin typeface="冬青黑体简体中文 W3" pitchFamily="34" charset="-122"/>
                <a:ea typeface="冬青黑体简体中文 W3" pitchFamily="34" charset="-122"/>
              </a:rPr>
              <a:t>关于其他方案之</a:t>
            </a:r>
            <a:r>
              <a:rPr lang="en-US" altLang="zh-CN" dirty="0">
                <a:latin typeface="冬青黑体简体中文 W3" pitchFamily="34" charset="-122"/>
                <a:ea typeface="冬青黑体简体中文 W3" pitchFamily="34" charset="-122"/>
              </a:rPr>
              <a:t>Web</a:t>
            </a:r>
            <a:r>
              <a:rPr lang="zh-CN" altLang="zh-CN" dirty="0">
                <a:latin typeface="冬青黑体简体中文 W3" pitchFamily="34" charset="-122"/>
                <a:ea typeface="冬青黑体简体中文 W3" pitchFamily="34" charset="-122"/>
              </a:rPr>
              <a:t>网页版</a:t>
            </a:r>
            <a:r>
              <a:rPr lang="en-US" altLang="zh-CN" dirty="0">
                <a:latin typeface="冬青黑体简体中文 W3" pitchFamily="34" charset="-122"/>
                <a:ea typeface="冬青黑体简体中文 W3" pitchFamily="34" charset="-122"/>
              </a:rPr>
              <a:t>——————</a:t>
            </a:r>
            <a:r>
              <a:rPr lang="zh-CN" altLang="zh-CN" dirty="0">
                <a:latin typeface="冬青黑体简体中文 W3" pitchFamily="34" charset="-122"/>
                <a:ea typeface="冬青黑体简体中文 W3" pitchFamily="34" charset="-122"/>
              </a:rPr>
              <a:t>计算机资讯合集网站</a:t>
            </a:r>
          </a:p>
          <a:p>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爬虫我们利用</a:t>
            </a:r>
            <a:r>
              <a:rPr lang="en-US" altLang="zh-CN" dirty="0">
                <a:latin typeface="冬青黑体简体中文 W3" pitchFamily="34" charset="-122"/>
                <a:ea typeface="冬青黑体简体中文 W3" pitchFamily="34" charset="-122"/>
              </a:rPr>
              <a:t>Python</a:t>
            </a:r>
            <a:r>
              <a:rPr lang="zh-CN" altLang="zh-CN" dirty="0">
                <a:latin typeface="冬青黑体简体中文 W3" pitchFamily="34" charset="-122"/>
                <a:ea typeface="冬青黑体简体中文 W3" pitchFamily="34" charset="-122"/>
              </a:rPr>
              <a:t>语言为基础，利用已有的网上的开源代码，进行修改</a:t>
            </a:r>
          </a:p>
          <a:p>
            <a:r>
              <a:rPr lang="zh-CN" altLang="zh-CN" dirty="0">
                <a:latin typeface="冬青黑体简体中文 W3" pitchFamily="34" charset="-122"/>
                <a:ea typeface="冬青黑体简体中文 W3" pitchFamily="34" charset="-122"/>
              </a:rPr>
              <a:t>为我们选好的预定的新闻网站编写相应的</a:t>
            </a:r>
            <a:r>
              <a:rPr lang="en-US" altLang="zh-CN" dirty="0">
                <a:latin typeface="冬青黑体简体中文 W3" pitchFamily="34" charset="-122"/>
                <a:ea typeface="冬青黑体简体中文 W3" pitchFamily="34" charset="-122"/>
              </a:rPr>
              <a:t>XPATH</a:t>
            </a:r>
            <a:r>
              <a:rPr lang="zh-CN" altLang="zh-CN" dirty="0">
                <a:latin typeface="冬青黑体简体中文 W3" pitchFamily="34" charset="-122"/>
                <a:ea typeface="冬青黑体简体中文 W3" pitchFamily="34" charset="-122"/>
              </a:rPr>
              <a:t>，不同的规则对不同的分类</a:t>
            </a:r>
          </a:p>
          <a:p>
            <a:r>
              <a:rPr lang="zh-CN" altLang="zh-CN" dirty="0">
                <a:latin typeface="冬青黑体简体中文 W3" pitchFamily="34" charset="-122"/>
                <a:ea typeface="冬青黑体简体中文 W3" pitchFamily="34" charset="-122"/>
              </a:rPr>
              <a:t>进行爬取，再放到数据库相关的表中</a:t>
            </a:r>
          </a:p>
          <a:p>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而经济可行性方面也只需要我们购买阿里云的服务器和一个简单的域名，之后</a:t>
            </a:r>
          </a:p>
          <a:p>
            <a:r>
              <a:rPr lang="zh-CN" altLang="zh-CN" dirty="0">
                <a:latin typeface="冬青黑体简体中文 W3" pitchFamily="34" charset="-122"/>
                <a:ea typeface="冬青黑体简体中文 W3" pitchFamily="34" charset="-122"/>
              </a:rPr>
              <a:t>的环境配置和调试都是我们组内人力资源的开销，所以经济方面是可行的</a:t>
            </a:r>
          </a:p>
          <a:p>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功能可行性方面我们利用</a:t>
            </a:r>
            <a:r>
              <a:rPr lang="en-US" altLang="zh-CN" dirty="0">
                <a:latin typeface="冬青黑体简体中文 W3" pitchFamily="34" charset="-122"/>
                <a:ea typeface="冬青黑体简体中文 W3" pitchFamily="34" charset="-122"/>
              </a:rPr>
              <a:t>WEB</a:t>
            </a:r>
            <a:r>
              <a:rPr lang="zh-CN" altLang="zh-CN" dirty="0">
                <a:latin typeface="冬青黑体简体中文 W3" pitchFamily="34" charset="-122"/>
                <a:ea typeface="冬青黑体简体中文 W3" pitchFamily="34" charset="-122"/>
              </a:rPr>
              <a:t>网页去实现计算机咨询集合的网站，同样满足了</a:t>
            </a:r>
          </a:p>
          <a:p>
            <a:r>
              <a:rPr lang="zh-CN" altLang="zh-CN" dirty="0">
                <a:latin typeface="冬青黑体简体中文 W3" pitchFamily="34" charset="-122"/>
                <a:ea typeface="冬青黑体简体中文 W3" pitchFamily="34" charset="-122"/>
              </a:rPr>
              <a:t>我们在前一阶段用户需求调研和分析中用户所需要的功能，同时大家使用</a:t>
            </a:r>
          </a:p>
          <a:p>
            <a:r>
              <a:rPr lang="zh-CN" altLang="zh-CN" dirty="0">
                <a:latin typeface="冬青黑体简体中文 W3" pitchFamily="34" charset="-122"/>
                <a:ea typeface="冬青黑体简体中文 W3" pitchFamily="34" charset="-122"/>
              </a:rPr>
              <a:t>电脑和手机的频率都很高。网页版也能在不同平台有一个不错的兼容性，</a:t>
            </a:r>
          </a:p>
          <a:p>
            <a:r>
              <a:rPr lang="zh-CN" altLang="zh-CN" dirty="0">
                <a:latin typeface="冬青黑体简体中文 W3" pitchFamily="34" charset="-122"/>
                <a:ea typeface="冬青黑体简体中文 W3" pitchFamily="34" charset="-122"/>
              </a:rPr>
              <a:t>所以在功能可行性方面也是可行的</a:t>
            </a:r>
          </a:p>
          <a:p>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只是因为大家现在偏向于打开和使用</a:t>
            </a:r>
            <a:r>
              <a:rPr lang="en-US" altLang="zh-CN" dirty="0">
                <a:latin typeface="冬青黑体简体中文 W3" pitchFamily="34" charset="-122"/>
                <a:ea typeface="冬青黑体简体中文 W3" pitchFamily="34" charset="-122"/>
              </a:rPr>
              <a:t>APP</a:t>
            </a:r>
            <a:r>
              <a:rPr lang="zh-CN" altLang="zh-CN" dirty="0">
                <a:latin typeface="冬青黑体简体中文 W3" pitchFamily="34" charset="-122"/>
                <a:ea typeface="冬青黑体简体中文 W3" pitchFamily="34" charset="-122"/>
              </a:rPr>
              <a:t>去完成用户所需的服务，而网页</a:t>
            </a:r>
          </a:p>
          <a:p>
            <a:r>
              <a:rPr lang="zh-CN" altLang="zh-CN" dirty="0">
                <a:latin typeface="冬青黑体简体中文 W3" pitchFamily="34" charset="-122"/>
                <a:ea typeface="冬青黑体简体中文 W3" pitchFamily="34" charset="-122"/>
              </a:rPr>
              <a:t>的打开则慢慢不是变得那么主流，所以这是这个方面欠缺的一个部分</a:t>
            </a:r>
          </a:p>
        </p:txBody>
      </p:sp>
    </p:spTree>
    <p:extLst>
      <p:ext uri="{BB962C8B-B14F-4D97-AF65-F5344CB8AC3E}">
        <p14:creationId xmlns:p14="http://schemas.microsoft.com/office/powerpoint/2010/main" val="25680205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6"/>
          <p:cNvSpPr txBox="1"/>
          <p:nvPr/>
        </p:nvSpPr>
        <p:spPr>
          <a:xfrm>
            <a:off x="738032" y="306782"/>
            <a:ext cx="4621367" cy="584775"/>
          </a:xfrm>
          <a:prstGeom prst="rect">
            <a:avLst/>
          </a:prstGeom>
          <a:noFill/>
        </p:spPr>
        <p:txBody>
          <a:bodyPr wrap="square" rtlCol="0">
            <a:spAutoFit/>
          </a:bodyPr>
          <a:lstStyle/>
          <a:p>
            <a:pPr algn="dist"/>
            <a:r>
              <a:rPr lang="en-US" altLang="zh-CN" sz="3200" dirty="0" smtClean="0">
                <a:latin typeface="等线" pitchFamily="2" charset="-122"/>
                <a:ea typeface="等线" pitchFamily="2" charset="-122"/>
                <a:cs typeface="+mn-ea"/>
                <a:sym typeface="+mn-lt"/>
              </a:rPr>
              <a:t>3.6.2 </a:t>
            </a:r>
            <a:r>
              <a:rPr lang="zh-CN" altLang="en-US" sz="3200" dirty="0" smtClean="0">
                <a:latin typeface="等线" pitchFamily="2" charset="-122"/>
                <a:ea typeface="等线" pitchFamily="2" charset="-122"/>
                <a:cs typeface="+mn-ea"/>
                <a:sym typeface="+mn-lt"/>
              </a:rPr>
              <a:t>其他可行方案（</a:t>
            </a:r>
            <a:r>
              <a:rPr lang="en-US" altLang="zh-CN" sz="3200" dirty="0" smtClean="0">
                <a:latin typeface="等线" pitchFamily="2" charset="-122"/>
                <a:ea typeface="等线" pitchFamily="2" charset="-122"/>
                <a:cs typeface="+mn-ea"/>
                <a:sym typeface="+mn-lt"/>
              </a:rPr>
              <a:t>2</a:t>
            </a:r>
            <a:r>
              <a:rPr lang="zh-CN" altLang="en-US" sz="3200" dirty="0" smtClean="0">
                <a:latin typeface="等线" pitchFamily="2" charset="-122"/>
                <a:ea typeface="等线" pitchFamily="2" charset="-122"/>
                <a:cs typeface="+mn-ea"/>
                <a:sym typeface="+mn-lt"/>
              </a:rPr>
              <a:t>）</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4" name="Rectangle 4"/>
          <p:cNvSpPr>
            <a:spLocks noChangeArrowheads="1"/>
          </p:cNvSpPr>
          <p:nvPr/>
        </p:nvSpPr>
        <p:spPr bwMode="auto">
          <a:xfrm>
            <a:off x="0" y="4276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3" name="矩形 2"/>
          <p:cNvSpPr/>
          <p:nvPr/>
        </p:nvSpPr>
        <p:spPr>
          <a:xfrm>
            <a:off x="1704198" y="1727198"/>
            <a:ext cx="8788400" cy="3416320"/>
          </a:xfrm>
          <a:prstGeom prst="rect">
            <a:avLst/>
          </a:prstGeom>
        </p:spPr>
        <p:txBody>
          <a:bodyPr wrap="square">
            <a:spAutoFit/>
          </a:bodyPr>
          <a:lstStyle/>
          <a:p>
            <a:r>
              <a:rPr lang="zh-CN" altLang="en-US" dirty="0">
                <a:latin typeface="冬青黑体简体中文 W3" pitchFamily="34" charset="-122"/>
                <a:ea typeface="冬青黑体简体中文 W3" pitchFamily="34" charset="-122"/>
              </a:rPr>
              <a:t>其他开发平台的选择</a:t>
            </a:r>
            <a:r>
              <a:rPr lang="en-US" altLang="zh-CN" dirty="0">
                <a:latin typeface="冬青黑体简体中文 W3" pitchFamily="34" charset="-122"/>
                <a:ea typeface="冬青黑体简体中文 W3" pitchFamily="34" charset="-122"/>
              </a:rPr>
              <a:t>——android</a:t>
            </a:r>
            <a:r>
              <a:rPr lang="zh-CN" altLang="en-US" dirty="0">
                <a:latin typeface="冬青黑体简体中文 W3" pitchFamily="34" charset="-122"/>
                <a:ea typeface="冬青黑体简体中文 W3" pitchFamily="34" charset="-122"/>
              </a:rPr>
              <a:t>应用</a:t>
            </a:r>
            <a:r>
              <a:rPr lang="zh-CN" altLang="en-US" dirty="0" smtClean="0">
                <a:latin typeface="冬青黑体简体中文 W3" pitchFamily="34" charset="-122"/>
                <a:ea typeface="冬青黑体简体中文 W3" pitchFamily="34" charset="-122"/>
              </a:rPr>
              <a:t>版</a:t>
            </a:r>
            <a:endParaRPr lang="en-US" altLang="zh-CN" dirty="0" smtClean="0">
              <a:latin typeface="冬青黑体简体中文 W3" pitchFamily="34" charset="-122"/>
              <a:ea typeface="冬青黑体简体中文 W3" pitchFamily="34" charset="-122"/>
            </a:endParaRPr>
          </a:p>
          <a:p>
            <a:endParaRPr lang="zh-CN" altLang="en-US" dirty="0">
              <a:latin typeface="冬青黑体简体中文 W3" pitchFamily="34" charset="-122"/>
              <a:ea typeface="冬青黑体简体中文 W3" pitchFamily="34" charset="-122"/>
            </a:endParaRPr>
          </a:p>
          <a:p>
            <a:r>
              <a:rPr lang="zh-CN" altLang="en-US" dirty="0">
                <a:latin typeface="冬青黑体简体中文 W3" pitchFamily="34" charset="-122"/>
                <a:ea typeface="冬青黑体简体中文 W3" pitchFamily="34" charset="-122"/>
              </a:rPr>
              <a:t>我们将会选择</a:t>
            </a:r>
            <a:r>
              <a:rPr lang="en-US" altLang="zh-CN" dirty="0">
                <a:latin typeface="冬青黑体简体中文 W3" pitchFamily="34" charset="-122"/>
                <a:ea typeface="冬青黑体简体中文 W3" pitchFamily="34" charset="-122"/>
              </a:rPr>
              <a:t>java</a:t>
            </a:r>
            <a:r>
              <a:rPr lang="zh-CN" altLang="en-US" dirty="0">
                <a:latin typeface="冬青黑体简体中文 W3" pitchFamily="34" charset="-122"/>
                <a:ea typeface="冬青黑体简体中文 W3" pitchFamily="34" charset="-122"/>
              </a:rPr>
              <a:t>作为开发语言，</a:t>
            </a:r>
            <a:r>
              <a:rPr lang="en-US" altLang="zh-CN" dirty="0">
                <a:latin typeface="冬青黑体简体中文 W3" pitchFamily="34" charset="-122"/>
                <a:ea typeface="冬青黑体简体中文 W3" pitchFamily="34" charset="-122"/>
              </a:rPr>
              <a:t>java</a:t>
            </a:r>
            <a:r>
              <a:rPr lang="zh-CN" altLang="en-US" dirty="0">
                <a:latin typeface="冬青黑体简体中文 W3" pitchFamily="34" charset="-122"/>
                <a:ea typeface="冬青黑体简体中文 W3" pitchFamily="34" charset="-122"/>
              </a:rPr>
              <a:t>语言本身支持数据库开发和</a:t>
            </a:r>
            <a:r>
              <a:rPr lang="en-US" altLang="zh-CN" dirty="0">
                <a:latin typeface="冬青黑体简体中文 W3" pitchFamily="34" charset="-122"/>
                <a:ea typeface="冬青黑体简体中文 W3" pitchFamily="34" charset="-122"/>
              </a:rPr>
              <a:t>web</a:t>
            </a:r>
            <a:r>
              <a:rPr lang="zh-CN" altLang="en-US" dirty="0">
                <a:latin typeface="冬青黑体简体中文 W3" pitchFamily="34" charset="-122"/>
                <a:ea typeface="冬青黑体简体中文 W3" pitchFamily="34" charset="-122"/>
              </a:rPr>
              <a:t>开发，很大程度的满足了我们的功能需求。</a:t>
            </a:r>
          </a:p>
          <a:p>
            <a:endParaRPr lang="zh-CN" altLang="en-US" dirty="0">
              <a:latin typeface="冬青黑体简体中文 W3" pitchFamily="34" charset="-122"/>
              <a:ea typeface="冬青黑体简体中文 W3" pitchFamily="34" charset="-122"/>
            </a:endParaRPr>
          </a:p>
          <a:p>
            <a:r>
              <a:rPr lang="zh-CN" altLang="en-US" dirty="0">
                <a:latin typeface="冬青黑体简体中文 W3" pitchFamily="34" charset="-122"/>
                <a:ea typeface="冬青黑体简体中文 W3" pitchFamily="34" charset="-122"/>
              </a:rPr>
              <a:t>在开发工具上我们会使用</a:t>
            </a:r>
            <a:r>
              <a:rPr lang="en-US" altLang="zh-CN" dirty="0">
                <a:latin typeface="冬青黑体简体中文 W3" pitchFamily="34" charset="-122"/>
                <a:ea typeface="冬青黑体简体中文 W3" pitchFamily="34" charset="-122"/>
              </a:rPr>
              <a:t>Android Studio </a:t>
            </a:r>
            <a:r>
              <a:rPr lang="zh-CN" altLang="en-US" dirty="0">
                <a:latin typeface="冬青黑体简体中文 W3" pitchFamily="34" charset="-122"/>
                <a:ea typeface="冬青黑体简体中文 W3" pitchFamily="34" charset="-122"/>
              </a:rPr>
              <a:t>这个</a:t>
            </a:r>
            <a:r>
              <a:rPr lang="en-US" altLang="zh-CN" dirty="0">
                <a:latin typeface="冬青黑体简体中文 W3" pitchFamily="34" charset="-122"/>
                <a:ea typeface="冬青黑体简体中文 W3" pitchFamily="34" charset="-122"/>
              </a:rPr>
              <a:t>IDE</a:t>
            </a:r>
            <a:r>
              <a:rPr lang="zh-CN" altLang="en-US" dirty="0">
                <a:latin typeface="冬青黑体简体中文 W3" pitchFamily="34" charset="-122"/>
                <a:ea typeface="冬青黑体简体中文 W3" pitchFamily="34" charset="-122"/>
              </a:rPr>
              <a:t>进行开发，使用</a:t>
            </a:r>
            <a:r>
              <a:rPr lang="en-US" altLang="zh-CN" dirty="0">
                <a:latin typeface="冬青黑体简体中文 W3" pitchFamily="34" charset="-122"/>
                <a:ea typeface="冬青黑体简体中文 W3" pitchFamily="34" charset="-122"/>
              </a:rPr>
              <a:t>Android </a:t>
            </a:r>
            <a:r>
              <a:rPr lang="en-US" altLang="zh-CN" dirty="0" err="1">
                <a:latin typeface="冬青黑体简体中文 W3" pitchFamily="34" charset="-122"/>
                <a:ea typeface="冬青黑体简体中文 W3" pitchFamily="34" charset="-122"/>
              </a:rPr>
              <a:t>avd</a:t>
            </a:r>
            <a:r>
              <a:rPr lang="zh-CN" altLang="en-US" dirty="0">
                <a:latin typeface="冬青黑体简体中文 W3" pitchFamily="34" charset="-122"/>
                <a:ea typeface="冬青黑体简体中文 W3" pitchFamily="34" charset="-122"/>
              </a:rPr>
              <a:t>进行测试。</a:t>
            </a:r>
          </a:p>
          <a:p>
            <a:endParaRPr lang="zh-CN" altLang="en-US" dirty="0">
              <a:latin typeface="冬青黑体简体中文 W3" pitchFamily="34" charset="-122"/>
              <a:ea typeface="冬青黑体简体中文 W3" pitchFamily="34" charset="-122"/>
            </a:endParaRPr>
          </a:p>
          <a:p>
            <a:r>
              <a:rPr lang="en-US" altLang="zh-CN" dirty="0">
                <a:latin typeface="冬青黑体简体中文 W3" pitchFamily="34" charset="-122"/>
                <a:ea typeface="冬青黑体简体中文 W3" pitchFamily="34" charset="-122"/>
              </a:rPr>
              <a:t>Android</a:t>
            </a:r>
            <a:r>
              <a:rPr lang="zh-CN" altLang="en-US" dirty="0">
                <a:latin typeface="冬青黑体简体中文 W3" pitchFamily="34" charset="-122"/>
                <a:ea typeface="冬青黑体简体中文 W3" pitchFamily="34" charset="-122"/>
              </a:rPr>
              <a:t>社区十分活跃且开源代码众多，学习视频也是非常丰富，上手较方便。</a:t>
            </a:r>
          </a:p>
          <a:p>
            <a:endParaRPr lang="zh-CN" altLang="en-US" dirty="0">
              <a:latin typeface="冬青黑体简体中文 W3" pitchFamily="34" charset="-122"/>
              <a:ea typeface="冬青黑体简体中文 W3" pitchFamily="34" charset="-122"/>
            </a:endParaRPr>
          </a:p>
          <a:p>
            <a:r>
              <a:rPr lang="en-US" altLang="zh-CN" dirty="0">
                <a:latin typeface="冬青黑体简体中文 W3" pitchFamily="34" charset="-122"/>
                <a:ea typeface="冬青黑体简体中文 W3" pitchFamily="34" charset="-122"/>
              </a:rPr>
              <a:t>android</a:t>
            </a:r>
            <a:r>
              <a:rPr lang="zh-CN" altLang="en-US" dirty="0">
                <a:latin typeface="冬青黑体简体中文 W3" pitchFamily="34" charset="-122"/>
                <a:ea typeface="冬青黑体简体中文 W3" pitchFamily="34" charset="-122"/>
              </a:rPr>
              <a:t>应用的开发成本较低，而且</a:t>
            </a:r>
            <a:r>
              <a:rPr lang="en-US" altLang="zh-CN" dirty="0">
                <a:latin typeface="冬青黑体简体中文 W3" pitchFamily="34" charset="-122"/>
                <a:ea typeface="冬青黑体简体中文 W3" pitchFamily="34" charset="-122"/>
              </a:rPr>
              <a:t>android</a:t>
            </a:r>
            <a:r>
              <a:rPr lang="zh-CN" altLang="en-US" dirty="0">
                <a:latin typeface="冬青黑体简体中文 W3" pitchFamily="34" charset="-122"/>
                <a:ea typeface="冬青黑体简体中文 W3" pitchFamily="34" charset="-122"/>
              </a:rPr>
              <a:t>手机市场份额巨大，所以在使用人群的分布上具有一定的可行。</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92367" y="5558367"/>
            <a:ext cx="1299633" cy="1299633"/>
          </a:xfrm>
          <a:prstGeom prst="rect">
            <a:avLst/>
          </a:prstGeom>
        </p:spPr>
      </p:pic>
    </p:spTree>
    <p:extLst>
      <p:ext uri="{BB962C8B-B14F-4D97-AF65-F5344CB8AC3E}">
        <p14:creationId xmlns:p14="http://schemas.microsoft.com/office/powerpoint/2010/main" val="15481896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04</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59400" y="3229653"/>
            <a:ext cx="5046133" cy="523220"/>
          </a:xfrm>
          <a:prstGeom prst="rect">
            <a:avLst/>
          </a:prstGeom>
          <a:ln>
            <a:noFill/>
          </a:ln>
        </p:spPr>
        <p:txBody>
          <a:bodyPr wrap="square">
            <a:spAutoFit/>
          </a:bodyPr>
          <a:lstStyle/>
          <a:p>
            <a:pPr algn="ctr"/>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投资</a:t>
            </a:r>
            <a:r>
              <a:rPr lang="en-US" altLang="zh-CN" sz="28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&amp;</a:t>
            </a:r>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效益分析</a:t>
            </a:r>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255484887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rot="2700000">
            <a:off x="4637648" y="-1615772"/>
            <a:ext cx="2916704" cy="2916704"/>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圆角矩形 19"/>
          <p:cNvSpPr/>
          <p:nvPr/>
        </p:nvSpPr>
        <p:spPr>
          <a:xfrm rot="2700000">
            <a:off x="4791422" y="-1461998"/>
            <a:ext cx="2609154" cy="2609154"/>
          </a:xfrm>
          <a:prstGeom prst="roundRect">
            <a:avLst/>
          </a:prstGeom>
          <a:gradFill>
            <a:gsLst>
              <a:gs pos="100000">
                <a:srgbClr val="18478F"/>
              </a:gs>
              <a:gs pos="0">
                <a:srgbClr val="238DED"/>
              </a:gs>
            </a:gsLst>
            <a:lin ang="5400000" scaled="1"/>
          </a:gradFill>
          <a:ln w="3175">
            <a:no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49388" y="165970"/>
            <a:ext cx="3476596" cy="646331"/>
          </a:xfrm>
          <a:prstGeom prst="rect">
            <a:avLst/>
          </a:prstGeom>
          <a:ln>
            <a:noFill/>
          </a:ln>
        </p:spPr>
        <p:txBody>
          <a:bodyPr wrap="square">
            <a:spAutoFit/>
          </a:bodyPr>
          <a:lstStyle/>
          <a:p>
            <a:pPr algn="ctr"/>
            <a:r>
              <a:rPr lang="zh-CN" altLang="en-US" sz="3600" dirty="0" smtClean="0">
                <a:solidFill>
                  <a:schemeClr val="bg1"/>
                </a:solidFill>
                <a:latin typeface="等线" pitchFamily="2" charset="-122"/>
                <a:ea typeface="等线" pitchFamily="2" charset="-122"/>
                <a:cs typeface="Open Sans" panose="020B0606030504020204" pitchFamily="34" charset="0"/>
              </a:rPr>
              <a:t>目录</a:t>
            </a:r>
            <a:endParaRPr lang="en-US" altLang="zh-CN" sz="3600" dirty="0">
              <a:solidFill>
                <a:schemeClr val="bg1"/>
              </a:solidFill>
              <a:latin typeface="等线" pitchFamily="2" charset="-122"/>
              <a:ea typeface="等线" pitchFamily="2" charset="-122"/>
              <a:cs typeface="Open Sans" panose="020B0606030504020204" pitchFamily="34" charset="0"/>
            </a:endParaRPr>
          </a:p>
        </p:txBody>
      </p:sp>
      <p:sp>
        <p:nvSpPr>
          <p:cNvPr id="29" name="矩形 2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4357703" y="750775"/>
            <a:ext cx="3476592" cy="369332"/>
          </a:xfrm>
          <a:prstGeom prst="rect">
            <a:avLst/>
          </a:prstGeom>
          <a:ln>
            <a:noFill/>
          </a:ln>
        </p:spPr>
        <p:txBody>
          <a:bodyPr wrap="square">
            <a:spAutoFit/>
          </a:bodyPr>
          <a:lstStyle/>
          <a:p>
            <a:pPr algn="ctr"/>
            <a:r>
              <a:rPr lang="en-US" altLang="zh-CN" dirty="0">
                <a:solidFill>
                  <a:schemeClr val="bg1"/>
                </a:solidFill>
                <a:latin typeface="Open Sans" panose="020B0606030504020204" pitchFamily="34" charset="0"/>
                <a:ea typeface="Open Sans" panose="020B0606030504020204" pitchFamily="34" charset="0"/>
                <a:cs typeface="Open Sans" panose="020B0606030504020204" pitchFamily="34" charset="0"/>
              </a:rPr>
              <a:t>CONTENTS</a:t>
            </a:r>
          </a:p>
        </p:txBody>
      </p:sp>
      <p:grpSp>
        <p:nvGrpSpPr>
          <p:cNvPr id="2" name="组合 1"/>
          <p:cNvGrpSpPr/>
          <p:nvPr/>
        </p:nvGrpSpPr>
        <p:grpSpPr>
          <a:xfrm>
            <a:off x="592093" y="3071807"/>
            <a:ext cx="2299168" cy="1508628"/>
            <a:chOff x="853722" y="3510427"/>
            <a:chExt cx="2299168" cy="1508628"/>
          </a:xfrm>
        </p:grpSpPr>
        <p:sp>
          <p:nvSpPr>
            <p:cNvPr id="30" name="椭圆 29"/>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01</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31" name="矩形 3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项目介绍</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33" name="组合 32"/>
          <p:cNvGrpSpPr/>
          <p:nvPr/>
        </p:nvGrpSpPr>
        <p:grpSpPr>
          <a:xfrm>
            <a:off x="2408187" y="1985604"/>
            <a:ext cx="2299168" cy="1508628"/>
            <a:chOff x="853722" y="3510427"/>
            <a:chExt cx="2299168" cy="1508628"/>
          </a:xfrm>
        </p:grpSpPr>
        <p:sp>
          <p:nvSpPr>
            <p:cNvPr id="38" name="椭圆 37"/>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02</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39" name="矩形 3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可行性研究的前提</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41" name="组合 40"/>
          <p:cNvGrpSpPr/>
          <p:nvPr/>
        </p:nvGrpSpPr>
        <p:grpSpPr>
          <a:xfrm>
            <a:off x="4290900" y="3094122"/>
            <a:ext cx="2299168" cy="1816404"/>
            <a:chOff x="853722" y="3510427"/>
            <a:chExt cx="2299168" cy="1816404"/>
          </a:xfrm>
        </p:grpSpPr>
        <p:sp>
          <p:nvSpPr>
            <p:cNvPr id="42" name="椭圆 41"/>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03</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43" name="矩形 4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707886"/>
            </a:xfrm>
            <a:prstGeom prst="rect">
              <a:avLst/>
            </a:prstGeom>
            <a:ln>
              <a:noFill/>
            </a:ln>
          </p:spPr>
          <p:txBody>
            <a:bodyPr wrap="square">
              <a:spAutoFit/>
            </a:body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对现有</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系统</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&amp;</a:t>
              </a:r>
            </a:p>
            <a:p>
              <a:pPr algn="ct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其他方案的</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分析</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45" name="组合 44"/>
          <p:cNvGrpSpPr/>
          <p:nvPr/>
        </p:nvGrpSpPr>
        <p:grpSpPr>
          <a:xfrm>
            <a:off x="7561641" y="3113372"/>
            <a:ext cx="2299168" cy="1508628"/>
            <a:chOff x="853722" y="3510427"/>
            <a:chExt cx="2299168" cy="1508628"/>
          </a:xfrm>
        </p:grpSpPr>
        <p:sp>
          <p:nvSpPr>
            <p:cNvPr id="46" name="椭圆 45"/>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05</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47" name="矩形 4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参考资料</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25" name="组合 24"/>
          <p:cNvGrpSpPr/>
          <p:nvPr/>
        </p:nvGrpSpPr>
        <p:grpSpPr>
          <a:xfrm>
            <a:off x="5875314" y="2026132"/>
            <a:ext cx="2299168" cy="1508628"/>
            <a:chOff x="853722" y="3510427"/>
            <a:chExt cx="2299168" cy="1508628"/>
          </a:xfrm>
        </p:grpSpPr>
        <p:sp>
          <p:nvSpPr>
            <p:cNvPr id="26" name="椭圆 25"/>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04</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27" name="矩形 2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投资及效益分析</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34" name="组合 33"/>
          <p:cNvGrpSpPr/>
          <p:nvPr/>
        </p:nvGrpSpPr>
        <p:grpSpPr>
          <a:xfrm>
            <a:off x="9344174" y="2042758"/>
            <a:ext cx="2299168" cy="1508628"/>
            <a:chOff x="853722" y="3510427"/>
            <a:chExt cx="2299168" cy="1508628"/>
          </a:xfrm>
        </p:grpSpPr>
        <p:sp>
          <p:nvSpPr>
            <p:cNvPr id="35" name="椭圆 34"/>
            <p:cNvSpPr/>
            <p:nvPr/>
          </p:nvSpPr>
          <p:spPr>
            <a:xfrm>
              <a:off x="1568477" y="35104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00" dirty="0" smtClean="0">
                  <a:effectLst>
                    <a:outerShdw blurRad="38100" dist="38100" dir="2700000" algn="tl">
                      <a:srgbClr val="000000">
                        <a:alpha val="43137"/>
                      </a:srgbClr>
                    </a:outerShdw>
                  </a:effectLst>
                  <a:latin typeface="Impact" panose="020B0806030902050204" pitchFamily="34" charset="0"/>
                </a:rPr>
                <a:t>06</a:t>
              </a:r>
              <a:endParaRPr lang="zh-CN" altLang="en-US" sz="3100" dirty="0">
                <a:effectLst>
                  <a:outerShdw blurRad="38100" dist="38100" dir="2700000" algn="tl">
                    <a:srgbClr val="000000">
                      <a:alpha val="43137"/>
                    </a:srgbClr>
                  </a:outerShdw>
                </a:effectLst>
                <a:latin typeface="Impact" panose="020B0806030902050204" pitchFamily="34" charset="0"/>
              </a:endParaRPr>
            </a:p>
          </p:txBody>
        </p:sp>
        <p:sp>
          <p:nvSpPr>
            <p:cNvPr id="36" name="矩形 3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853722" y="4618945"/>
              <a:ext cx="2299168" cy="400110"/>
            </a:xfrm>
            <a:prstGeom prst="rect">
              <a:avLst/>
            </a:prstGeom>
            <a:ln>
              <a:noFill/>
            </a:ln>
          </p:spPr>
          <p:txBody>
            <a:bodyPr wrap="square">
              <a:spAutoFit/>
            </a:bodyPr>
            <a:lstStyle/>
            <a:p>
              <a:pPr algn="ct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小组成员绩效评价</a:t>
              </a:r>
            </a:p>
          </p:txBody>
        </p:sp>
      </p:grpSp>
    </p:spTree>
    <p:extLst>
      <p:ext uri="{BB962C8B-B14F-4D97-AF65-F5344CB8AC3E}">
        <p14:creationId xmlns:p14="http://schemas.microsoft.com/office/powerpoint/2010/main" val="3846791852"/>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childTnLst>
                              </p:cTn>
                            </p:par>
                            <p:par>
                              <p:cTn id="23" fill="hold">
                                <p:stCondLst>
                                  <p:cond delay="1250"/>
                                </p:stCondLst>
                                <p:childTnLst>
                                  <p:par>
                                    <p:cTn id="24" presetID="2" presetClass="entr" presetSubtype="4" fill="hold" nodeType="afterEffect" p14:presetBounceEnd="40000">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14:bounceEnd="40000">
                                          <p:cBhvr additive="base">
                                            <p:cTn id="26" dur="5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 presetClass="entr" presetSubtype="4" fill="hold" nodeType="afterEffect" p14:presetBounceEnd="40000">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14:bounceEnd="40000">
                                          <p:cBhvr additive="base">
                                            <p:cTn id="31" dur="500" fill="hold"/>
                                            <p:tgtEl>
                                              <p:spTgt spid="33"/>
                                            </p:tgtEl>
                                            <p:attrNameLst>
                                              <p:attrName>ppt_x</p:attrName>
                                            </p:attrNameLst>
                                          </p:cBhvr>
                                          <p:tavLst>
                                            <p:tav tm="0">
                                              <p:val>
                                                <p:strVal val="#ppt_x"/>
                                              </p:val>
                                            </p:tav>
                                            <p:tav tm="100000">
                                              <p:val>
                                                <p:strVal val="#ppt_x"/>
                                              </p:val>
                                            </p:tav>
                                          </p:tavLst>
                                        </p:anim>
                                        <p:anim calcmode="lin" valueType="num" p14:bounceEnd="40000">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par>
                              <p:cTn id="33" fill="hold">
                                <p:stCondLst>
                                  <p:cond delay="2250"/>
                                </p:stCondLst>
                                <p:childTnLst>
                                  <p:par>
                                    <p:cTn id="34" presetID="2" presetClass="entr" presetSubtype="4" fill="hold" nodeType="afterEffect" p14:presetBounceEnd="40000">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14:bounceEnd="40000">
                                          <p:cBhvr additive="base">
                                            <p:cTn id="36" dur="500" fill="hold"/>
                                            <p:tgtEl>
                                              <p:spTgt spid="41"/>
                                            </p:tgtEl>
                                            <p:attrNameLst>
                                              <p:attrName>ppt_x</p:attrName>
                                            </p:attrNameLst>
                                          </p:cBhvr>
                                          <p:tavLst>
                                            <p:tav tm="0">
                                              <p:val>
                                                <p:strVal val="#ppt_x"/>
                                              </p:val>
                                            </p:tav>
                                            <p:tav tm="100000">
                                              <p:val>
                                                <p:strVal val="#ppt_x"/>
                                              </p:val>
                                            </p:tav>
                                          </p:tavLst>
                                        </p:anim>
                                        <p:anim calcmode="lin" valueType="num" p14:bounceEnd="40000">
                                          <p:cBhvr additive="base">
                                            <p:cTn id="37" dur="500" fill="hold"/>
                                            <p:tgtEl>
                                              <p:spTgt spid="41"/>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 presetClass="entr" presetSubtype="4" fill="hold" nodeType="afterEffect" p14:presetBounceEnd="40000">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14:bounceEnd="40000">
                                          <p:cBhvr additive="base">
                                            <p:cTn id="41" dur="500" fill="hold"/>
                                            <p:tgtEl>
                                              <p:spTgt spid="45"/>
                                            </p:tgtEl>
                                            <p:attrNameLst>
                                              <p:attrName>ppt_x</p:attrName>
                                            </p:attrNameLst>
                                          </p:cBhvr>
                                          <p:tavLst>
                                            <p:tav tm="0">
                                              <p:val>
                                                <p:strVal val="#ppt_x"/>
                                              </p:val>
                                            </p:tav>
                                            <p:tav tm="100000">
                                              <p:val>
                                                <p:strVal val="#ppt_x"/>
                                              </p:val>
                                            </p:tav>
                                          </p:tavLst>
                                        </p:anim>
                                        <p:anim calcmode="lin" valueType="num" p14:bounceEnd="40000">
                                          <p:cBhvr additive="base">
                                            <p:cTn id="42" dur="500" fill="hold"/>
                                            <p:tgtEl>
                                              <p:spTgt spid="45"/>
                                            </p:tgtEl>
                                            <p:attrNameLst>
                                              <p:attrName>ppt_y</p:attrName>
                                            </p:attrNameLst>
                                          </p:cBhvr>
                                          <p:tavLst>
                                            <p:tav tm="0">
                                              <p:val>
                                                <p:strVal val="1+#ppt_h/2"/>
                                              </p:val>
                                            </p:tav>
                                            <p:tav tm="100000">
                                              <p:val>
                                                <p:strVal val="#ppt_y"/>
                                              </p:val>
                                            </p:tav>
                                          </p:tavLst>
                                        </p:anim>
                                      </p:childTnLst>
                                    </p:cTn>
                                  </p:par>
                                </p:childTnLst>
                              </p:cTn>
                            </p:par>
                            <p:par>
                              <p:cTn id="43" fill="hold">
                                <p:stCondLst>
                                  <p:cond delay="3250"/>
                                </p:stCondLst>
                                <p:childTnLst>
                                  <p:par>
                                    <p:cTn id="44" presetID="2" presetClass="entr" presetSubtype="4" fill="hold" nodeType="afterEffect" p14:presetBounceEnd="40000">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14:bounceEnd="40000">
                                          <p:cBhvr additive="base">
                                            <p:cTn id="46" dur="500" fill="hold"/>
                                            <p:tgtEl>
                                              <p:spTgt spid="25"/>
                                            </p:tgtEl>
                                            <p:attrNameLst>
                                              <p:attrName>ppt_x</p:attrName>
                                            </p:attrNameLst>
                                          </p:cBhvr>
                                          <p:tavLst>
                                            <p:tav tm="0">
                                              <p:val>
                                                <p:strVal val="#ppt_x"/>
                                              </p:val>
                                            </p:tav>
                                            <p:tav tm="100000">
                                              <p:val>
                                                <p:strVal val="#ppt_x"/>
                                              </p:val>
                                            </p:tav>
                                          </p:tavLst>
                                        </p:anim>
                                        <p:anim calcmode="lin" valueType="num" p14:bounceEnd="40000">
                                          <p:cBhvr additive="base">
                                            <p:cTn id="47" dur="500" fill="hold"/>
                                            <p:tgtEl>
                                              <p:spTgt spid="25"/>
                                            </p:tgtEl>
                                            <p:attrNameLst>
                                              <p:attrName>ppt_y</p:attrName>
                                            </p:attrNameLst>
                                          </p:cBhvr>
                                          <p:tavLst>
                                            <p:tav tm="0">
                                              <p:val>
                                                <p:strVal val="1+#ppt_h/2"/>
                                              </p:val>
                                            </p:tav>
                                            <p:tav tm="100000">
                                              <p:val>
                                                <p:strVal val="#ppt_y"/>
                                              </p:val>
                                            </p:tav>
                                          </p:tavLst>
                                        </p:anim>
                                      </p:childTnLst>
                                    </p:cTn>
                                  </p:par>
                                </p:childTnLst>
                              </p:cTn>
                            </p:par>
                            <p:par>
                              <p:cTn id="48" fill="hold">
                                <p:stCondLst>
                                  <p:cond delay="3750"/>
                                </p:stCondLst>
                                <p:childTnLst>
                                  <p:par>
                                    <p:cTn id="49" presetID="2" presetClass="entr" presetSubtype="4" fill="hold" nodeType="afterEffect" p14:presetBounceEnd="40000">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14:bounceEnd="40000">
                                          <p:cBhvr additive="base">
                                            <p:cTn id="51" dur="500" fill="hold"/>
                                            <p:tgtEl>
                                              <p:spTgt spid="34"/>
                                            </p:tgtEl>
                                            <p:attrNameLst>
                                              <p:attrName>ppt_x</p:attrName>
                                            </p:attrNameLst>
                                          </p:cBhvr>
                                          <p:tavLst>
                                            <p:tav tm="0">
                                              <p:val>
                                                <p:strVal val="#ppt_x"/>
                                              </p:val>
                                            </p:tav>
                                            <p:tav tm="100000">
                                              <p:val>
                                                <p:strVal val="#ppt_x"/>
                                              </p:val>
                                            </p:tav>
                                          </p:tavLst>
                                        </p:anim>
                                        <p:anim calcmode="lin" valueType="num" p14:bounceEnd="40000">
                                          <p:cBhvr additive="base">
                                            <p:cTn id="5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0"/>
                                            </p:tgtEl>
                                            <p:attrNameLst>
                                              <p:attrName>style.visibility</p:attrName>
                                            </p:attrNameLst>
                                          </p:cBhvr>
                                          <p:to>
                                            <p:strVal val="visible"/>
                                          </p:to>
                                        </p:set>
                                        <p:anim calcmode="lin" valueType="num">
                                          <p:cBhvr>
                                            <p:cTn id="10" dur="500" fill="hold"/>
                                            <p:tgtEl>
                                              <p:spTgt spid="20"/>
                                            </p:tgtEl>
                                            <p:attrNameLst>
                                              <p:attrName>ppt_w</p:attrName>
                                            </p:attrNameLst>
                                          </p:cBhvr>
                                          <p:tavLst>
                                            <p:tav tm="0">
                                              <p:val>
                                                <p:fltVal val="0"/>
                                              </p:val>
                                            </p:tav>
                                            <p:tav tm="100000">
                                              <p:val>
                                                <p:strVal val="#ppt_w"/>
                                              </p:val>
                                            </p:tav>
                                          </p:tavLst>
                                        </p:anim>
                                        <p:anim calcmode="lin" valueType="num">
                                          <p:cBhvr>
                                            <p:cTn id="11" dur="500" fill="hold"/>
                                            <p:tgtEl>
                                              <p:spTgt spid="20"/>
                                            </p:tgtEl>
                                            <p:attrNameLst>
                                              <p:attrName>ppt_h</p:attrName>
                                            </p:attrNameLst>
                                          </p:cBhvr>
                                          <p:tavLst>
                                            <p:tav tm="0">
                                              <p:val>
                                                <p:fltVal val="0"/>
                                              </p:val>
                                            </p:tav>
                                            <p:tav tm="100000">
                                              <p:val>
                                                <p:strVal val="#ppt_h"/>
                                              </p:val>
                                            </p:tav>
                                          </p:tavLst>
                                        </p:anim>
                                        <p:animEffect transition="in" filter="fade">
                                          <p:cBhvr>
                                            <p:cTn id="12" dur="500"/>
                                            <p:tgtEl>
                                              <p:spTgt spid="20"/>
                                            </p:tgtEl>
                                          </p:cBhvr>
                                        </p:animEffect>
                                      </p:childTnLst>
                                    </p:cTn>
                                  </p:par>
                                  <p:par>
                                    <p:cTn id="13" presetID="53" presetClass="entr" presetSubtype="16" fill="hold" grpId="0" nodeType="withEffect">
                                      <p:stCondLst>
                                        <p:cond delay="75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par>
                                    <p:cTn id="18" presetID="53" presetClass="entr" presetSubtype="16" fill="hold" grpId="0" nodeType="withEffect">
                                      <p:stCondLst>
                                        <p:cond delay="750"/>
                                      </p:stCondLst>
                                      <p:childTnLst>
                                        <p:set>
                                          <p:cBhvr>
                                            <p:cTn id="19" dur="1" fill="hold">
                                              <p:stCondLst>
                                                <p:cond delay="0"/>
                                              </p:stCondLst>
                                            </p:cTn>
                                            <p:tgtEl>
                                              <p:spTgt spid="29"/>
                                            </p:tgtEl>
                                            <p:attrNameLst>
                                              <p:attrName>style.visibility</p:attrName>
                                            </p:attrNameLst>
                                          </p:cBhvr>
                                          <p:to>
                                            <p:strVal val="visible"/>
                                          </p:to>
                                        </p:set>
                                        <p:anim calcmode="lin" valueType="num">
                                          <p:cBhvr>
                                            <p:cTn id="20" dur="500" fill="hold"/>
                                            <p:tgtEl>
                                              <p:spTgt spid="29"/>
                                            </p:tgtEl>
                                            <p:attrNameLst>
                                              <p:attrName>ppt_w</p:attrName>
                                            </p:attrNameLst>
                                          </p:cBhvr>
                                          <p:tavLst>
                                            <p:tav tm="0">
                                              <p:val>
                                                <p:fltVal val="0"/>
                                              </p:val>
                                            </p:tav>
                                            <p:tav tm="100000">
                                              <p:val>
                                                <p:strVal val="#ppt_w"/>
                                              </p:val>
                                            </p:tav>
                                          </p:tavLst>
                                        </p:anim>
                                        <p:anim calcmode="lin" valueType="num">
                                          <p:cBhvr>
                                            <p:cTn id="21" dur="500" fill="hold"/>
                                            <p:tgtEl>
                                              <p:spTgt spid="29"/>
                                            </p:tgtEl>
                                            <p:attrNameLst>
                                              <p:attrName>ppt_h</p:attrName>
                                            </p:attrNameLst>
                                          </p:cBhvr>
                                          <p:tavLst>
                                            <p:tav tm="0">
                                              <p:val>
                                                <p:fltVal val="0"/>
                                              </p:val>
                                            </p:tav>
                                            <p:tav tm="100000">
                                              <p:val>
                                                <p:strVal val="#ppt_h"/>
                                              </p:val>
                                            </p:tav>
                                          </p:tavLst>
                                        </p:anim>
                                        <p:animEffect transition="in" filter="fade">
                                          <p:cBhvr>
                                            <p:cTn id="22" dur="500"/>
                                            <p:tgtEl>
                                              <p:spTgt spid="29"/>
                                            </p:tgtEl>
                                          </p:cBhvr>
                                        </p:animEffect>
                                      </p:childTnLst>
                                    </p:cTn>
                                  </p:par>
                                </p:childTnLst>
                              </p:cTn>
                            </p:par>
                            <p:par>
                              <p:cTn id="23" fill="hold">
                                <p:stCondLst>
                                  <p:cond delay="1250"/>
                                </p:stCondLst>
                                <p:childTnLst>
                                  <p:par>
                                    <p:cTn id="24" presetID="2" presetClass="entr" presetSubtype="4"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 presetClass="entr" presetSubtype="4"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par>
                              <p:cTn id="33" fill="hold">
                                <p:stCondLst>
                                  <p:cond delay="2250"/>
                                </p:stCondLst>
                                <p:childTnLst>
                                  <p:par>
                                    <p:cTn id="34" presetID="2" presetClass="entr" presetSubtype="4"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fill="hold"/>
                                            <p:tgtEl>
                                              <p:spTgt spid="41"/>
                                            </p:tgtEl>
                                            <p:attrNameLst>
                                              <p:attrName>ppt_x</p:attrName>
                                            </p:attrNameLst>
                                          </p:cBhvr>
                                          <p:tavLst>
                                            <p:tav tm="0">
                                              <p:val>
                                                <p:strVal val="#ppt_x"/>
                                              </p:val>
                                            </p:tav>
                                            <p:tav tm="100000">
                                              <p:val>
                                                <p:strVal val="#ppt_x"/>
                                              </p:val>
                                            </p:tav>
                                          </p:tavLst>
                                        </p:anim>
                                        <p:anim calcmode="lin" valueType="num">
                                          <p:cBhvr additive="base">
                                            <p:cTn id="37" dur="500" fill="hold"/>
                                            <p:tgtEl>
                                              <p:spTgt spid="41"/>
                                            </p:tgtEl>
                                            <p:attrNameLst>
                                              <p:attrName>ppt_y</p:attrName>
                                            </p:attrNameLst>
                                          </p:cBhvr>
                                          <p:tavLst>
                                            <p:tav tm="0">
                                              <p:val>
                                                <p:strVal val="1+#ppt_h/2"/>
                                              </p:val>
                                            </p:tav>
                                            <p:tav tm="100000">
                                              <p:val>
                                                <p:strVal val="#ppt_y"/>
                                              </p:val>
                                            </p:tav>
                                          </p:tavLst>
                                        </p:anim>
                                      </p:childTnLst>
                                    </p:cTn>
                                  </p:par>
                                </p:childTnLst>
                              </p:cTn>
                            </p:par>
                            <p:par>
                              <p:cTn id="38" fill="hold">
                                <p:stCondLst>
                                  <p:cond delay="2750"/>
                                </p:stCondLst>
                                <p:childTnLst>
                                  <p:par>
                                    <p:cTn id="39" presetID="2" presetClass="entr" presetSubtype="4"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ppt_x"/>
                                              </p:val>
                                            </p:tav>
                                            <p:tav tm="100000">
                                              <p:val>
                                                <p:strVal val="#ppt_x"/>
                                              </p:val>
                                            </p:tav>
                                          </p:tavLst>
                                        </p:anim>
                                        <p:anim calcmode="lin" valueType="num">
                                          <p:cBhvr additive="base">
                                            <p:cTn id="42" dur="500" fill="hold"/>
                                            <p:tgtEl>
                                              <p:spTgt spid="45"/>
                                            </p:tgtEl>
                                            <p:attrNameLst>
                                              <p:attrName>ppt_y</p:attrName>
                                            </p:attrNameLst>
                                          </p:cBhvr>
                                          <p:tavLst>
                                            <p:tav tm="0">
                                              <p:val>
                                                <p:strVal val="1+#ppt_h/2"/>
                                              </p:val>
                                            </p:tav>
                                            <p:tav tm="100000">
                                              <p:val>
                                                <p:strVal val="#ppt_y"/>
                                              </p:val>
                                            </p:tav>
                                          </p:tavLst>
                                        </p:anim>
                                      </p:childTnLst>
                                    </p:cTn>
                                  </p:par>
                                </p:childTnLst>
                              </p:cTn>
                            </p:par>
                            <p:par>
                              <p:cTn id="43" fill="hold">
                                <p:stCondLst>
                                  <p:cond delay="3250"/>
                                </p:stCondLst>
                                <p:childTnLst>
                                  <p:par>
                                    <p:cTn id="44" presetID="2" presetClass="entr" presetSubtype="4" fill="hold" nodeType="after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additive="base">
                                            <p:cTn id="46" dur="500" fill="hold"/>
                                            <p:tgtEl>
                                              <p:spTgt spid="25"/>
                                            </p:tgtEl>
                                            <p:attrNameLst>
                                              <p:attrName>ppt_x</p:attrName>
                                            </p:attrNameLst>
                                          </p:cBhvr>
                                          <p:tavLst>
                                            <p:tav tm="0">
                                              <p:val>
                                                <p:strVal val="#ppt_x"/>
                                              </p:val>
                                            </p:tav>
                                            <p:tav tm="100000">
                                              <p:val>
                                                <p:strVal val="#ppt_x"/>
                                              </p:val>
                                            </p:tav>
                                          </p:tavLst>
                                        </p:anim>
                                        <p:anim calcmode="lin" valueType="num">
                                          <p:cBhvr additive="base">
                                            <p:cTn id="47" dur="500" fill="hold"/>
                                            <p:tgtEl>
                                              <p:spTgt spid="25"/>
                                            </p:tgtEl>
                                            <p:attrNameLst>
                                              <p:attrName>ppt_y</p:attrName>
                                            </p:attrNameLst>
                                          </p:cBhvr>
                                          <p:tavLst>
                                            <p:tav tm="0">
                                              <p:val>
                                                <p:strVal val="1+#ppt_h/2"/>
                                              </p:val>
                                            </p:tav>
                                            <p:tav tm="100000">
                                              <p:val>
                                                <p:strVal val="#ppt_y"/>
                                              </p:val>
                                            </p:tav>
                                          </p:tavLst>
                                        </p:anim>
                                      </p:childTnLst>
                                    </p:cTn>
                                  </p:par>
                                </p:childTnLst>
                              </p:cTn>
                            </p:par>
                            <p:par>
                              <p:cTn id="48" fill="hold">
                                <p:stCondLst>
                                  <p:cond delay="3750"/>
                                </p:stCondLst>
                                <p:childTnLst>
                                  <p:par>
                                    <p:cTn id="49" presetID="2" presetClass="entr" presetSubtype="4"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500" fill="hold"/>
                                            <p:tgtEl>
                                              <p:spTgt spid="34"/>
                                            </p:tgtEl>
                                            <p:attrNameLst>
                                              <p:attrName>ppt_x</p:attrName>
                                            </p:attrNameLst>
                                          </p:cBhvr>
                                          <p:tavLst>
                                            <p:tav tm="0">
                                              <p:val>
                                                <p:strVal val="#ppt_x"/>
                                              </p:val>
                                            </p:tav>
                                            <p:tav tm="100000">
                                              <p:val>
                                                <p:strVal val="#ppt_x"/>
                                              </p:val>
                                            </p:tav>
                                          </p:tavLst>
                                        </p:anim>
                                        <p:anim calcmode="lin" valueType="num">
                                          <p:cBhvr additive="base">
                                            <p:cTn id="5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P spid="2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86"/>
          <p:cNvSpPr txBox="1"/>
          <p:nvPr/>
        </p:nvSpPr>
        <p:spPr>
          <a:xfrm>
            <a:off x="738033" y="306782"/>
            <a:ext cx="2852892" cy="584775"/>
          </a:xfrm>
          <a:prstGeom prst="rect">
            <a:avLst/>
          </a:prstGeom>
          <a:noFill/>
        </p:spPr>
        <p:txBody>
          <a:bodyPr wrap="square" rtlCol="0">
            <a:spAutoFit/>
          </a:bodyPr>
          <a:lstStyle/>
          <a:p>
            <a:pPr algn="dist"/>
            <a:r>
              <a:rPr lang="en-US" altLang="zh-CN" sz="3200" dirty="0" smtClean="0">
                <a:latin typeface="等线" pitchFamily="2" charset="-122"/>
                <a:ea typeface="等线" pitchFamily="2" charset="-122"/>
                <a:cs typeface="+mn-ea"/>
                <a:sym typeface="+mn-lt"/>
              </a:rPr>
              <a:t>4.1.1 </a:t>
            </a:r>
            <a:r>
              <a:rPr lang="zh-CN" altLang="en-US" sz="3200" dirty="0" smtClean="0">
                <a:latin typeface="等线" pitchFamily="2" charset="-122"/>
                <a:ea typeface="等线" pitchFamily="2" charset="-122"/>
                <a:cs typeface="+mn-ea"/>
                <a:sym typeface="+mn-lt"/>
              </a:rPr>
              <a:t>竞品分析</a:t>
            </a:r>
            <a:endParaRPr lang="en-US" altLang="zh-CN" sz="3200" dirty="0">
              <a:latin typeface="等线" pitchFamily="2" charset="-122"/>
              <a:ea typeface="等线" pitchFamily="2" charset="-122"/>
              <a:cs typeface="+mn-ea"/>
              <a:sym typeface="+mn-lt"/>
            </a:endParaRPr>
          </a:p>
        </p:txBody>
      </p:sp>
      <p:sp>
        <p:nvSpPr>
          <p:cNvPr id="7" name="矩形 6">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5" name="矩形 4"/>
          <p:cNvSpPr/>
          <p:nvPr/>
        </p:nvSpPr>
        <p:spPr>
          <a:xfrm>
            <a:off x="1341397" y="1159474"/>
            <a:ext cx="6096000" cy="646331"/>
          </a:xfrm>
          <a:prstGeom prst="rect">
            <a:avLst/>
          </a:prstGeom>
        </p:spPr>
        <p:txBody>
          <a:bodyPr>
            <a:spAutoFit/>
          </a:bodyPr>
          <a:lstStyle/>
          <a:p>
            <a:r>
              <a:rPr lang="en-US" altLang="zh-CN" dirty="0">
                <a:latin typeface="冬青黑体简体中文 W3" pitchFamily="34" charset="-122"/>
                <a:ea typeface="冬青黑体简体中文 W3" pitchFamily="34" charset="-122"/>
              </a:rPr>
              <a:t>App</a:t>
            </a:r>
            <a:r>
              <a:rPr lang="zh-CN" altLang="zh-CN" dirty="0">
                <a:latin typeface="冬青黑体简体中文 W3" pitchFamily="34" charset="-122"/>
                <a:ea typeface="冬青黑体简体中文 W3" pitchFamily="34" charset="-122"/>
              </a:rPr>
              <a:t>名称：旅法师营地</a:t>
            </a:r>
          </a:p>
          <a:p>
            <a:r>
              <a:rPr lang="zh-CN" altLang="zh-CN" dirty="0">
                <a:latin typeface="冬青黑体简体中文 W3" pitchFamily="34" charset="-122"/>
                <a:ea typeface="冬青黑体简体中文 W3" pitchFamily="34" charset="-122"/>
              </a:rPr>
              <a:t>截图展示： </a:t>
            </a:r>
          </a:p>
        </p:txBody>
      </p:sp>
      <p:pic>
        <p:nvPicPr>
          <p:cNvPr id="2055" name="Picture 7" descr="Screenshot_20190327-2306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4798" y="1648637"/>
            <a:ext cx="27051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8" descr="Screenshot_20190327-23063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7397" y="1648637"/>
            <a:ext cx="25527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52839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86"/>
          <p:cNvSpPr txBox="1"/>
          <p:nvPr/>
        </p:nvSpPr>
        <p:spPr>
          <a:xfrm>
            <a:off x="738033" y="306782"/>
            <a:ext cx="2894166" cy="584775"/>
          </a:xfrm>
          <a:prstGeom prst="rect">
            <a:avLst/>
          </a:prstGeom>
          <a:noFill/>
        </p:spPr>
        <p:txBody>
          <a:bodyPr wrap="square" rtlCol="0">
            <a:spAutoFit/>
          </a:bodyPr>
          <a:lstStyle/>
          <a:p>
            <a:pPr algn="dist"/>
            <a:r>
              <a:rPr lang="en-US" altLang="zh-CN" sz="3200" dirty="0" smtClean="0">
                <a:latin typeface="等线" pitchFamily="2" charset="-122"/>
                <a:ea typeface="等线" pitchFamily="2" charset="-122"/>
                <a:cs typeface="+mn-ea"/>
                <a:sym typeface="+mn-lt"/>
              </a:rPr>
              <a:t>4.1.1 </a:t>
            </a:r>
            <a:r>
              <a:rPr lang="zh-CN" altLang="en-US" sz="3200" dirty="0" smtClean="0">
                <a:latin typeface="等线" pitchFamily="2" charset="-122"/>
                <a:ea typeface="等线" pitchFamily="2" charset="-122"/>
                <a:cs typeface="+mn-ea"/>
                <a:sym typeface="+mn-lt"/>
              </a:rPr>
              <a:t>竞品分析</a:t>
            </a:r>
            <a:endParaRPr lang="en-US" altLang="zh-CN" sz="3200" dirty="0">
              <a:latin typeface="等线" pitchFamily="2" charset="-122"/>
              <a:ea typeface="等线" pitchFamily="2" charset="-122"/>
              <a:cs typeface="+mn-ea"/>
              <a:sym typeface="+mn-lt"/>
            </a:endParaRPr>
          </a:p>
        </p:txBody>
      </p:sp>
      <p:sp>
        <p:nvSpPr>
          <p:cNvPr id="7" name="矩形 6">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pic>
        <p:nvPicPr>
          <p:cNvPr id="7170" name="Picture 2" descr="Screenshot_20190327-23133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9800" y="1453168"/>
            <a:ext cx="2692399" cy="4855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083254" y="1765573"/>
            <a:ext cx="6096000" cy="3970318"/>
          </a:xfrm>
          <a:prstGeom prst="rect">
            <a:avLst/>
          </a:prstGeom>
        </p:spPr>
        <p:txBody>
          <a:bodyPr>
            <a:spAutoFit/>
          </a:bodyPr>
          <a:lstStyle/>
          <a:p>
            <a:r>
              <a:rPr lang="zh-CN" altLang="zh-CN" dirty="0">
                <a:latin typeface="冬青黑体简体中文 W3" pitchFamily="34" charset="-122"/>
                <a:ea typeface="冬青黑体简体中文 W3" pitchFamily="34" charset="-122"/>
              </a:rPr>
              <a:t>客观分析：</a:t>
            </a:r>
          </a:p>
          <a:p>
            <a:pPr lvl="0"/>
            <a:r>
              <a:rPr lang="zh-CN" altLang="zh-CN" dirty="0">
                <a:latin typeface="冬青黑体简体中文 W3" pitchFamily="34" charset="-122"/>
                <a:ea typeface="冬青黑体简体中文 W3" pitchFamily="34" charset="-122"/>
              </a:rPr>
              <a:t>各个主题板块分类较为清晰，同时用户可以随时选择或取消订阅板块。</a:t>
            </a:r>
          </a:p>
          <a:p>
            <a:pPr lvl="0"/>
            <a:r>
              <a:rPr lang="zh-CN" altLang="zh-CN" dirty="0">
                <a:latin typeface="冬青黑体简体中文 W3" pitchFamily="34" charset="-122"/>
                <a:ea typeface="冬青黑体简体中文 W3" pitchFamily="34" charset="-122"/>
              </a:rPr>
              <a:t>推荐部分作为一个独立的板块，用于展示各个主题板块的热点；同时每个主题板块都有滚动大图展示该板块的热点。</a:t>
            </a:r>
          </a:p>
          <a:p>
            <a:pPr lvl="0"/>
            <a:r>
              <a:rPr lang="zh-CN" altLang="zh-CN" dirty="0">
                <a:latin typeface="冬青黑体简体中文 W3" pitchFamily="34" charset="-122"/>
                <a:ea typeface="冬青黑体简体中文 W3" pitchFamily="34" charset="-122"/>
              </a:rPr>
              <a:t>每个板块分为简介、资讯、社区和工具四部分。其中资讯部分为主体，主要内容为转载、翻译和原创的文章，采用了文章加评论区的布局，并附有推荐人数统计。</a:t>
            </a:r>
          </a:p>
          <a:p>
            <a:pPr lvl="0"/>
            <a:r>
              <a:rPr lang="zh-CN" altLang="zh-CN" dirty="0">
                <a:latin typeface="冬青黑体简体中文 W3" pitchFamily="34" charset="-122"/>
                <a:ea typeface="冬青黑体简体中文 W3" pitchFamily="34" charset="-122"/>
              </a:rPr>
              <a:t>每篇文章有标签，方便用户在进入之前了解其内容的大致方向。</a:t>
            </a:r>
          </a:p>
          <a:p>
            <a:r>
              <a:rPr lang="zh-CN" altLang="zh-CN" dirty="0">
                <a:latin typeface="冬青黑体简体中文 W3" pitchFamily="34" charset="-122"/>
                <a:ea typeface="冬青黑体简体中文 W3" pitchFamily="34" charset="-122"/>
              </a:rPr>
              <a:t>主观评价：</a:t>
            </a:r>
          </a:p>
          <a:p>
            <a:pPr lvl="0"/>
            <a:r>
              <a:rPr lang="zh-CN" altLang="zh-CN" dirty="0">
                <a:latin typeface="冬青黑体简体中文 W3" pitchFamily="34" charset="-122"/>
                <a:ea typeface="冬青黑体简体中文 W3" pitchFamily="34" charset="-122"/>
              </a:rPr>
              <a:t>板块的分类、热点的推荐、标签可以参考，可以忽略社区和工具部分。同时该</a:t>
            </a:r>
            <a:r>
              <a:rPr lang="en-US" altLang="zh-CN" dirty="0">
                <a:latin typeface="冬青黑体简体中文 W3" pitchFamily="34" charset="-122"/>
                <a:ea typeface="冬青黑体简体中文 W3" pitchFamily="34" charset="-122"/>
              </a:rPr>
              <a:t>App</a:t>
            </a:r>
            <a:r>
              <a:rPr lang="zh-CN" altLang="zh-CN" dirty="0">
                <a:latin typeface="冬青黑体简体中文 W3" pitchFamily="34" charset="-122"/>
                <a:ea typeface="冬青黑体简体中文 W3" pitchFamily="34" charset="-122"/>
              </a:rPr>
              <a:t>分区较为繁杂，我组的小程序可以采用更简洁明了的风格。</a:t>
            </a:r>
          </a:p>
        </p:txBody>
      </p:sp>
    </p:spTree>
    <p:extLst>
      <p:ext uri="{BB962C8B-B14F-4D97-AF65-F5344CB8AC3E}">
        <p14:creationId xmlns:p14="http://schemas.microsoft.com/office/powerpoint/2010/main" val="224352839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6"/>
          <p:cNvSpPr txBox="1"/>
          <p:nvPr/>
        </p:nvSpPr>
        <p:spPr>
          <a:xfrm>
            <a:off x="738033" y="306782"/>
            <a:ext cx="2852892" cy="584775"/>
          </a:xfrm>
          <a:prstGeom prst="rect">
            <a:avLst/>
          </a:prstGeom>
          <a:noFill/>
        </p:spPr>
        <p:txBody>
          <a:bodyPr wrap="square" rtlCol="0">
            <a:spAutoFit/>
          </a:bodyPr>
          <a:lstStyle/>
          <a:p>
            <a:pPr algn="dist"/>
            <a:r>
              <a:rPr lang="en-US" altLang="zh-CN" sz="3200" dirty="0" smtClean="0">
                <a:latin typeface="等线" pitchFamily="2" charset="-122"/>
                <a:ea typeface="等线" pitchFamily="2" charset="-122"/>
                <a:cs typeface="+mn-ea"/>
                <a:sym typeface="+mn-lt"/>
              </a:rPr>
              <a:t>4.1.2 </a:t>
            </a:r>
            <a:r>
              <a:rPr lang="zh-CN" altLang="en-US" sz="3200" dirty="0" smtClean="0">
                <a:latin typeface="等线" pitchFamily="2" charset="-122"/>
                <a:ea typeface="等线" pitchFamily="2" charset="-122"/>
                <a:cs typeface="+mn-ea"/>
                <a:sym typeface="+mn-lt"/>
              </a:rPr>
              <a:t>竞品分析</a:t>
            </a:r>
            <a:endParaRPr lang="en-US" altLang="zh-CN" sz="3200" dirty="0">
              <a:latin typeface="等线" pitchFamily="2" charset="-122"/>
              <a:ea typeface="等线" pitchFamily="2" charset="-122"/>
              <a:cs typeface="+mn-ea"/>
              <a:sym typeface="+mn-lt"/>
            </a:endParaRPr>
          </a:p>
        </p:txBody>
      </p:sp>
      <p:sp>
        <p:nvSpPr>
          <p:cNvPr id="3" name="矩形 2">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4" name="矩形 3"/>
          <p:cNvSpPr/>
          <p:nvPr/>
        </p:nvSpPr>
        <p:spPr>
          <a:xfrm>
            <a:off x="7777028" y="5536559"/>
            <a:ext cx="4153701" cy="461665"/>
          </a:xfrm>
          <a:prstGeom prst="rect">
            <a:avLst/>
          </a:prstGeom>
        </p:spPr>
        <p:txBody>
          <a:bodyPr wrap="none">
            <a:spAutoFit/>
          </a:bodyPr>
          <a:lstStyle/>
          <a:p>
            <a:r>
              <a:rPr lang="en-US" altLang="zh-CN" sz="2400" dirty="0" smtClean="0">
                <a:effectLst>
                  <a:outerShdw blurRad="38100" dist="38100" dir="2700000" algn="tl">
                    <a:srgbClr val="000000">
                      <a:alpha val="43137"/>
                    </a:srgbClr>
                  </a:outerShdw>
                </a:effectLst>
                <a:latin typeface="冬青黑体简体中文 W3" pitchFamily="34" charset="-122"/>
                <a:ea typeface="冬青黑体简体中文 W3" pitchFamily="34" charset="-122"/>
              </a:rPr>
              <a:t>2.</a:t>
            </a:r>
            <a:r>
              <a:rPr lang="zh-CN" altLang="en-US" sz="2400" dirty="0" smtClean="0">
                <a:effectLst>
                  <a:outerShdw blurRad="38100" dist="38100" dir="2700000" algn="tl">
                    <a:srgbClr val="000000">
                      <a:alpha val="43137"/>
                    </a:srgbClr>
                  </a:outerShdw>
                </a:effectLst>
                <a:latin typeface="冬青黑体简体中文 W3" pitchFamily="34" charset="-122"/>
                <a:ea typeface="冬青黑体简体中文 W3" pitchFamily="34" charset="-122"/>
              </a:rPr>
              <a:t>点对点</a:t>
            </a:r>
            <a:r>
              <a:rPr lang="zh-CN" altLang="en-US" sz="2400" dirty="0">
                <a:effectLst>
                  <a:outerShdw blurRad="38100" dist="38100" dir="2700000" algn="tl">
                    <a:srgbClr val="000000">
                      <a:alpha val="43137"/>
                    </a:srgbClr>
                  </a:outerShdw>
                </a:effectLst>
                <a:latin typeface="冬青黑体简体中文 W3" pitchFamily="34" charset="-122"/>
                <a:ea typeface="冬青黑体简体中文 W3" pitchFamily="34" charset="-122"/>
              </a:rPr>
              <a:t>科技</a:t>
            </a:r>
            <a:r>
              <a:rPr lang="zh-CN" altLang="en-US" sz="2400" dirty="0" smtClean="0">
                <a:effectLst>
                  <a:outerShdw blurRad="38100" dist="38100" dir="2700000" algn="tl">
                    <a:srgbClr val="000000">
                      <a:alpha val="43137"/>
                    </a:srgbClr>
                  </a:outerShdw>
                </a:effectLst>
                <a:latin typeface="冬青黑体简体中文 W3" pitchFamily="34" charset="-122"/>
                <a:ea typeface="冬青黑体简体中文 W3" pitchFamily="34" charset="-122"/>
              </a:rPr>
              <a:t>资讯（小程序）</a:t>
            </a:r>
            <a:endParaRPr lang="zh-CN" altLang="en-US" sz="2400" dirty="0">
              <a:effectLst>
                <a:outerShdw blurRad="38100" dist="38100" dir="2700000" algn="tl">
                  <a:srgbClr val="000000">
                    <a:alpha val="43137"/>
                  </a:srgbClr>
                </a:outerShdw>
              </a:effectLst>
              <a:latin typeface="冬青黑体简体中文 W3" pitchFamily="34" charset="-122"/>
              <a:ea typeface="冬青黑体简体中文 W3" pitchFamily="34" charset="-122"/>
            </a:endParaRPr>
          </a:p>
        </p:txBody>
      </p:sp>
      <p:pic>
        <p:nvPicPr>
          <p:cNvPr id="5" name="图片 4"/>
          <p:cNvPicPr/>
          <p:nvPr/>
        </p:nvPicPr>
        <p:blipFill>
          <a:blip r:embed="rId2" cstate="print">
            <a:extLst>
              <a:ext uri="{28A0092B-C50C-407E-A947-70E740481C1C}">
                <a14:useLocalDpi xmlns:a14="http://schemas.microsoft.com/office/drawing/2010/main" val="0"/>
              </a:ext>
            </a:extLst>
          </a:blip>
          <a:stretch>
            <a:fillRect/>
          </a:stretch>
        </p:blipFill>
        <p:spPr>
          <a:xfrm>
            <a:off x="839469" y="1437005"/>
            <a:ext cx="2618105" cy="4488180"/>
          </a:xfrm>
          <a:prstGeom prst="rect">
            <a:avLst/>
          </a:prstGeom>
        </p:spPr>
      </p:pic>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4452937" y="1437005"/>
            <a:ext cx="2524125" cy="4488180"/>
          </a:xfrm>
          <a:prstGeom prst="rect">
            <a:avLst/>
          </a:prstGeom>
        </p:spPr>
      </p:pic>
      <p:sp>
        <p:nvSpPr>
          <p:cNvPr id="7" name="矩形 6"/>
          <p:cNvSpPr/>
          <p:nvPr/>
        </p:nvSpPr>
        <p:spPr>
          <a:xfrm>
            <a:off x="6977062" y="3012688"/>
            <a:ext cx="6096000" cy="646331"/>
          </a:xfrm>
          <a:prstGeom prst="rect">
            <a:avLst/>
          </a:prstGeom>
        </p:spPr>
        <p:txBody>
          <a:bodyPr>
            <a:spAutoFit/>
          </a:bodyPr>
          <a:lstStyle/>
          <a:p>
            <a:r>
              <a:rPr lang="zh-CN" altLang="zh-CN" b="1" dirty="0">
                <a:latin typeface="冬青黑体简体中文 W3" pitchFamily="34" charset="-122"/>
                <a:ea typeface="冬青黑体简体中文 W3" pitchFamily="34" charset="-122"/>
              </a:rPr>
              <a:t>小程序功能：专题、排行、问答、快讯、频道等</a:t>
            </a:r>
          </a:p>
          <a:p>
            <a:r>
              <a:rPr lang="zh-CN" altLang="zh-CN" b="1" dirty="0">
                <a:latin typeface="冬青黑体简体中文 W3" pitchFamily="34" charset="-122"/>
                <a:ea typeface="冬青黑体简体中文 W3" pitchFamily="34" charset="-122"/>
              </a:rPr>
              <a:t>我方小程序可扩展功能：订阅、点赞、评论</a:t>
            </a:r>
          </a:p>
        </p:txBody>
      </p:sp>
      <p:sp>
        <p:nvSpPr>
          <p:cNvPr id="8" name="椭圆 7"/>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811912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20000">
                                          <p:cBhvr additive="base">
                                            <p:cTn id="7" dur="500" fill="hold"/>
                                            <p:tgtEl>
                                              <p:spTgt spid="8"/>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14:bounceEnd="20000">
                                          <p:cBhvr additive="base">
                                            <p:cTn id="11" dur="500" fill="hold"/>
                                            <p:tgtEl>
                                              <p:spTgt spid="9"/>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1"/>
                                            </p:tgtEl>
                                            <p:attrNameLst>
                                              <p:attrName>style.visibility</p:attrName>
                                            </p:attrNameLst>
                                          </p:cBhvr>
                                          <p:to>
                                            <p:strVal val="visible"/>
                                          </p:to>
                                        </p:set>
                                        <p:anim calcmode="lin" valueType="num" p14:bounceEnd="20000">
                                          <p:cBhvr additive="base">
                                            <p:cTn id="15" dur="500" fill="hold"/>
                                            <p:tgtEl>
                                              <p:spTgt spid="11"/>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14:bounceEnd="20000">
                                          <p:cBhvr additive="base">
                                            <p:cTn id="19" dur="500" fill="hold"/>
                                            <p:tgtEl>
                                              <p:spTgt spid="10"/>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6"/>
          <p:cNvSpPr txBox="1"/>
          <p:nvPr/>
        </p:nvSpPr>
        <p:spPr>
          <a:xfrm>
            <a:off x="738033" y="306782"/>
            <a:ext cx="2852892" cy="584775"/>
          </a:xfrm>
          <a:prstGeom prst="rect">
            <a:avLst/>
          </a:prstGeom>
          <a:noFill/>
        </p:spPr>
        <p:txBody>
          <a:bodyPr wrap="square" rtlCol="0">
            <a:spAutoFit/>
          </a:bodyPr>
          <a:lstStyle/>
          <a:p>
            <a:pPr algn="dist"/>
            <a:r>
              <a:rPr lang="en-US" altLang="zh-CN" sz="3200" dirty="0" smtClean="0">
                <a:latin typeface="等线" pitchFamily="2" charset="-122"/>
                <a:ea typeface="等线" pitchFamily="2" charset="-122"/>
                <a:cs typeface="+mn-ea"/>
                <a:sym typeface="+mn-lt"/>
              </a:rPr>
              <a:t>4.1.2 </a:t>
            </a:r>
            <a:r>
              <a:rPr lang="zh-CN" altLang="en-US" sz="3200" dirty="0" smtClean="0">
                <a:latin typeface="等线" pitchFamily="2" charset="-122"/>
                <a:ea typeface="等线" pitchFamily="2" charset="-122"/>
                <a:cs typeface="+mn-ea"/>
                <a:sym typeface="+mn-lt"/>
              </a:rPr>
              <a:t>竞品分析</a:t>
            </a:r>
            <a:endParaRPr lang="en-US" altLang="zh-CN" sz="3200" dirty="0">
              <a:latin typeface="等线" pitchFamily="2" charset="-122"/>
              <a:ea typeface="等线" pitchFamily="2" charset="-122"/>
              <a:cs typeface="+mn-ea"/>
              <a:sym typeface="+mn-lt"/>
            </a:endParaRPr>
          </a:p>
        </p:txBody>
      </p:sp>
      <p:sp>
        <p:nvSpPr>
          <p:cNvPr id="3" name="矩形 2">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738033" y="1388745"/>
            <a:ext cx="2606040" cy="4632960"/>
          </a:xfrm>
          <a:prstGeom prst="rect">
            <a:avLst/>
          </a:prstGeom>
        </p:spPr>
      </p:pic>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4364037" y="1388745"/>
            <a:ext cx="2568575" cy="4566920"/>
          </a:xfrm>
          <a:prstGeom prst="rect">
            <a:avLst/>
          </a:prstGeom>
        </p:spPr>
      </p:pic>
      <p:sp>
        <p:nvSpPr>
          <p:cNvPr id="6" name="矩形 5"/>
          <p:cNvSpPr/>
          <p:nvPr/>
        </p:nvSpPr>
        <p:spPr>
          <a:xfrm>
            <a:off x="7361238" y="2914294"/>
            <a:ext cx="4516438" cy="1477328"/>
          </a:xfrm>
          <a:prstGeom prst="rect">
            <a:avLst/>
          </a:prstGeom>
        </p:spPr>
        <p:txBody>
          <a:bodyPr wrap="square">
            <a:spAutoFit/>
          </a:bodyPr>
          <a:lstStyle/>
          <a:p>
            <a:r>
              <a:rPr lang="zh-CN" altLang="zh-CN" b="1" dirty="0">
                <a:effectLst>
                  <a:outerShdw blurRad="38100" dist="38100" dir="2700000" algn="tl">
                    <a:srgbClr val="000000">
                      <a:alpha val="43137"/>
                    </a:srgbClr>
                  </a:outerShdw>
                </a:effectLst>
                <a:latin typeface="冬青黑体简体中文 W3" pitchFamily="34" charset="-122"/>
                <a:ea typeface="冬青黑体简体中文 W3" pitchFamily="34" charset="-122"/>
              </a:rPr>
              <a:t>我方小程序特色：将各大平台的热点资讯整合起来，内容更有价值。</a:t>
            </a:r>
          </a:p>
          <a:p>
            <a:r>
              <a:rPr lang="zh-CN" altLang="zh-CN" b="1" dirty="0">
                <a:effectLst>
                  <a:outerShdw blurRad="38100" dist="38100" dir="2700000" algn="tl">
                    <a:srgbClr val="000000">
                      <a:alpha val="43137"/>
                    </a:srgbClr>
                  </a:outerShdw>
                </a:effectLst>
                <a:latin typeface="冬青黑体简体中文 W3" pitchFamily="34" charset="-122"/>
                <a:ea typeface="冬青黑体简体中文 W3" pitchFamily="34" charset="-122"/>
              </a:rPr>
              <a:t>结论：小程序可参考点对点科技资讯已有的功能，并添加一些拓展的功能。将界面做的更加简洁。</a:t>
            </a:r>
          </a:p>
        </p:txBody>
      </p:sp>
      <p:sp>
        <p:nvSpPr>
          <p:cNvPr id="7" name="椭圆 6"/>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794625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20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14:bounceEnd="20000">
                                          <p:cBhvr additive="base">
                                            <p:cTn id="11" dur="500" fill="hold"/>
                                            <p:tgtEl>
                                              <p:spTgt spid="8"/>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0"/>
                                            </p:tgtEl>
                                            <p:attrNameLst>
                                              <p:attrName>style.visibility</p:attrName>
                                            </p:attrNameLst>
                                          </p:cBhvr>
                                          <p:to>
                                            <p:strVal val="visible"/>
                                          </p:to>
                                        </p:set>
                                        <p:anim calcmode="lin" valueType="num" p14:bounceEnd="20000">
                                          <p:cBhvr additive="base">
                                            <p:cTn id="15" dur="500" fill="hold"/>
                                            <p:tgtEl>
                                              <p:spTgt spid="10"/>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14:bounceEnd="20000">
                                          <p:cBhvr additive="base">
                                            <p:cTn id="19" dur="500" fill="hold"/>
                                            <p:tgtEl>
                                              <p:spTgt spid="9"/>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601138" y="1415319"/>
            <a:ext cx="7924800" cy="5078313"/>
          </a:xfrm>
          <a:prstGeom prst="rect">
            <a:avLst/>
          </a:prstGeom>
        </p:spPr>
        <p:txBody>
          <a:bodyPr wrap="square">
            <a:spAutoFit/>
          </a:bodyPr>
          <a:lstStyle/>
          <a:p>
            <a:r>
              <a:rPr lang="zh-CN" altLang="zh-CN" b="1" dirty="0">
                <a:latin typeface="冬青黑体简体中文 W3" pitchFamily="34" charset="-122"/>
                <a:ea typeface="冬青黑体简体中文 W3" pitchFamily="34" charset="-122"/>
              </a:rPr>
              <a:t>支出</a:t>
            </a:r>
          </a:p>
          <a:p>
            <a:r>
              <a:rPr lang="zh-CN" altLang="zh-CN" dirty="0">
                <a:latin typeface="冬青黑体简体中文 W3" pitchFamily="34" charset="-122"/>
                <a:ea typeface="冬青黑体简体中文 W3" pitchFamily="34" charset="-122"/>
              </a:rPr>
              <a:t>开发费用：</a:t>
            </a:r>
          </a:p>
          <a:p>
            <a:r>
              <a:rPr lang="en-US" altLang="zh-CN" dirty="0" smtClean="0">
                <a:latin typeface="冬青黑体简体中文 W3" pitchFamily="34" charset="-122"/>
                <a:ea typeface="冬青黑体简体中文 W3" pitchFamily="34" charset="-122"/>
              </a:rPr>
              <a:t>Microsoft</a:t>
            </a:r>
            <a:r>
              <a:rPr lang="zh-CN" altLang="zh-CN" dirty="0">
                <a:latin typeface="冬青黑体简体中文 W3" pitchFamily="34" charset="-122"/>
                <a:ea typeface="冬青黑体简体中文 W3" pitchFamily="34" charset="-122"/>
              </a:rPr>
              <a:t>办公软件： 使用试用版</a:t>
            </a:r>
            <a:r>
              <a:rPr lang="en-US" altLang="zh-CN" dirty="0">
                <a:latin typeface="冬青黑体简体中文 W3" pitchFamily="34" charset="-122"/>
                <a:ea typeface="冬青黑体简体中文 W3" pitchFamily="34" charset="-122"/>
              </a:rPr>
              <a:t>/</a:t>
            </a:r>
            <a:r>
              <a:rPr lang="zh-CN" altLang="zh-CN" dirty="0">
                <a:latin typeface="冬青黑体简体中文 W3" pitchFamily="34" charset="-122"/>
                <a:ea typeface="冬青黑体简体中文 W3" pitchFamily="34" charset="-122"/>
              </a:rPr>
              <a:t>电脑预置</a:t>
            </a:r>
          </a:p>
          <a:p>
            <a:r>
              <a:rPr lang="zh-CN" altLang="zh-CN" dirty="0" smtClean="0">
                <a:latin typeface="冬青黑体简体中文 W3" pitchFamily="34" charset="-122"/>
                <a:ea typeface="冬青黑体简体中文 W3" pitchFamily="34" charset="-122"/>
              </a:rPr>
              <a:t>服务器</a:t>
            </a:r>
            <a:r>
              <a:rPr lang="zh-CN" altLang="zh-CN" dirty="0">
                <a:latin typeface="冬青黑体简体中文 W3" pitchFamily="34" charset="-122"/>
                <a:ea typeface="冬青黑体简体中文 W3" pitchFamily="34" charset="-122"/>
              </a:rPr>
              <a:t>和域名的申请：服务器</a:t>
            </a:r>
            <a:r>
              <a:rPr lang="en-US" altLang="zh-CN" dirty="0">
                <a:latin typeface="冬青黑体简体中文 W3" pitchFamily="34" charset="-122"/>
                <a:ea typeface="冬青黑体简体中文 W3" pitchFamily="34" charset="-122"/>
              </a:rPr>
              <a:t>9.8</a:t>
            </a:r>
            <a:r>
              <a:rPr lang="zh-CN" altLang="zh-CN" dirty="0">
                <a:latin typeface="冬青黑体简体中文 W3" pitchFamily="34" charset="-122"/>
                <a:ea typeface="冬青黑体简体中文 W3" pitchFamily="34" charset="-122"/>
              </a:rPr>
              <a:t>元</a:t>
            </a:r>
            <a:r>
              <a:rPr lang="en-US" altLang="zh-CN" dirty="0">
                <a:latin typeface="冬青黑体简体中文 W3" pitchFamily="34" charset="-122"/>
                <a:ea typeface="冬青黑体简体中文 W3" pitchFamily="34" charset="-122"/>
              </a:rPr>
              <a:t>/</a:t>
            </a:r>
            <a:r>
              <a:rPr lang="zh-CN" altLang="zh-CN" dirty="0">
                <a:latin typeface="冬青黑体简体中文 W3" pitchFamily="34" charset="-122"/>
                <a:ea typeface="冬青黑体简体中文 W3" pitchFamily="34" charset="-122"/>
              </a:rPr>
              <a:t>月</a:t>
            </a:r>
            <a:r>
              <a:rPr lang="en-US" altLang="zh-CN" dirty="0">
                <a:latin typeface="冬青黑体简体中文 W3" pitchFamily="34" charset="-122"/>
                <a:ea typeface="冬青黑体简体中文 W3" pitchFamily="34" charset="-122"/>
              </a:rPr>
              <a:t>+</a:t>
            </a:r>
            <a:r>
              <a:rPr lang="zh-CN" altLang="zh-CN" dirty="0">
                <a:latin typeface="冬青黑体简体中文 W3" pitchFamily="34" charset="-122"/>
                <a:ea typeface="冬青黑体简体中文 W3" pitchFamily="34" charset="-122"/>
              </a:rPr>
              <a:t>域名申请</a:t>
            </a:r>
            <a:r>
              <a:rPr lang="en-US" altLang="zh-CN" dirty="0">
                <a:latin typeface="冬青黑体简体中文 W3" pitchFamily="34" charset="-122"/>
                <a:ea typeface="冬青黑体简体中文 W3" pitchFamily="34" charset="-122"/>
              </a:rPr>
              <a:t>9</a:t>
            </a:r>
            <a:r>
              <a:rPr lang="zh-CN" altLang="zh-CN" dirty="0">
                <a:latin typeface="冬青黑体简体中文 W3" pitchFamily="34" charset="-122"/>
                <a:ea typeface="冬青黑体简体中文 W3" pitchFamily="34" charset="-122"/>
              </a:rPr>
              <a:t>元</a:t>
            </a:r>
            <a:r>
              <a:rPr lang="en-US" altLang="zh-CN" dirty="0">
                <a:latin typeface="冬青黑体简体中文 W3" pitchFamily="34" charset="-122"/>
                <a:ea typeface="冬青黑体简体中文 W3" pitchFamily="34" charset="-122"/>
              </a:rPr>
              <a:t>/</a:t>
            </a:r>
            <a:r>
              <a:rPr lang="zh-CN" altLang="zh-CN" dirty="0">
                <a:latin typeface="冬青黑体简体中文 W3" pitchFamily="34" charset="-122"/>
                <a:ea typeface="冬青黑体简体中文 W3" pitchFamily="34" charset="-122"/>
              </a:rPr>
              <a:t>年</a:t>
            </a:r>
          </a:p>
          <a:p>
            <a:r>
              <a:rPr lang="zh-CN" altLang="zh-CN" dirty="0" smtClean="0">
                <a:latin typeface="冬青黑体简体中文 W3" pitchFamily="34" charset="-122"/>
                <a:ea typeface="冬青黑体简体中文 W3" pitchFamily="34" charset="-122"/>
              </a:rPr>
              <a:t>操作系统</a:t>
            </a:r>
            <a:r>
              <a:rPr lang="zh-CN" altLang="zh-CN" dirty="0">
                <a:latin typeface="冬青黑体简体中文 W3" pitchFamily="34" charset="-122"/>
                <a:ea typeface="冬青黑体简体中文 W3" pitchFamily="34" charset="-122"/>
              </a:rPr>
              <a:t>：电脑自带</a:t>
            </a:r>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维护费用：</a:t>
            </a:r>
          </a:p>
          <a:p>
            <a:r>
              <a:rPr lang="en-US" altLang="zh-CN" dirty="0">
                <a:latin typeface="冬青黑体简体中文 W3" pitchFamily="34" charset="-122"/>
                <a:ea typeface="冬青黑体简体中文 W3" pitchFamily="34" charset="-122"/>
              </a:rPr>
              <a:t>	</a:t>
            </a:r>
            <a:r>
              <a:rPr lang="zh-CN" altLang="zh-CN" dirty="0" smtClean="0">
                <a:latin typeface="冬青黑体简体中文 W3" pitchFamily="34" charset="-122"/>
                <a:ea typeface="冬青黑体简体中文 W3" pitchFamily="34" charset="-122"/>
              </a:rPr>
              <a:t>人员：一个月</a:t>
            </a:r>
            <a:r>
              <a:rPr lang="en-US" altLang="zh-CN" dirty="0" smtClean="0">
                <a:latin typeface="冬青黑体简体中文 W3" pitchFamily="34" charset="-122"/>
                <a:ea typeface="冬青黑体简体中文 W3" pitchFamily="34" charset="-122"/>
              </a:rPr>
              <a:t>1000</a:t>
            </a:r>
            <a:r>
              <a:rPr lang="zh-CN" altLang="zh-CN" dirty="0" smtClean="0">
                <a:latin typeface="冬青黑体简体中文 W3" pitchFamily="34" charset="-122"/>
                <a:ea typeface="冬青黑体简体中文 W3" pitchFamily="34" charset="-122"/>
              </a:rPr>
              <a:t>元</a:t>
            </a:r>
            <a:r>
              <a:rPr lang="en-US" altLang="zh-CN" dirty="0" smtClean="0">
                <a:latin typeface="冬青黑体简体中文 W3" pitchFamily="34" charset="-122"/>
                <a:ea typeface="冬青黑体简体中文 W3" pitchFamily="34" charset="-122"/>
              </a:rPr>
              <a:t>/</a:t>
            </a:r>
            <a:r>
              <a:rPr lang="zh-CN" altLang="en-US" dirty="0" smtClean="0">
                <a:latin typeface="冬青黑体简体中文 W3" pitchFamily="34" charset="-122"/>
                <a:ea typeface="冬青黑体简体中文 W3" pitchFamily="34" charset="-122"/>
              </a:rPr>
              <a:t>人</a:t>
            </a:r>
            <a:endParaRPr lang="zh-CN" altLang="zh-CN" dirty="0" smtClean="0">
              <a:latin typeface="冬青黑体简体中文 W3" pitchFamily="34" charset="-122"/>
              <a:ea typeface="冬青黑体简体中文 W3" pitchFamily="34" charset="-122"/>
            </a:endParaRPr>
          </a:p>
          <a:p>
            <a:r>
              <a:rPr lang="en-US" altLang="zh-CN" dirty="0" smtClean="0">
                <a:latin typeface="冬青黑体简体中文 W3" pitchFamily="34" charset="-122"/>
                <a:ea typeface="冬青黑体简体中文 W3" pitchFamily="34" charset="-122"/>
              </a:rPr>
              <a:t>	</a:t>
            </a:r>
            <a:r>
              <a:rPr lang="zh-CN" altLang="zh-CN" dirty="0" smtClean="0">
                <a:latin typeface="冬青黑体简体中文 W3" pitchFamily="34" charset="-122"/>
                <a:ea typeface="冬青黑体简体中文 W3" pitchFamily="34" charset="-122"/>
              </a:rPr>
              <a:t>电费：一个月</a:t>
            </a:r>
            <a:r>
              <a:rPr lang="en-US" altLang="zh-CN" dirty="0" smtClean="0">
                <a:latin typeface="冬青黑体简体中文 W3" pitchFamily="34" charset="-122"/>
                <a:ea typeface="冬青黑体简体中文 W3" pitchFamily="34" charset="-122"/>
              </a:rPr>
              <a:t>25</a:t>
            </a:r>
            <a:r>
              <a:rPr lang="zh-CN" altLang="zh-CN" dirty="0" smtClean="0">
                <a:latin typeface="冬青黑体简体中文 W3" pitchFamily="34" charset="-122"/>
                <a:ea typeface="冬青黑体简体中文 W3" pitchFamily="34" charset="-122"/>
              </a:rPr>
              <a:t>元</a:t>
            </a:r>
            <a:endParaRPr lang="en-US" altLang="zh-CN" dirty="0" smtClean="0">
              <a:latin typeface="冬青黑体简体中文 W3" pitchFamily="34" charset="-122"/>
              <a:ea typeface="冬青黑体简体中文 W3" pitchFamily="34" charset="-122"/>
            </a:endParaRPr>
          </a:p>
          <a:p>
            <a:endParaRPr lang="zh-CN" altLang="zh-CN" dirty="0">
              <a:latin typeface="冬青黑体简体中文 W3" pitchFamily="34" charset="-122"/>
              <a:ea typeface="冬青黑体简体中文 W3" pitchFamily="34" charset="-122"/>
            </a:endParaRPr>
          </a:p>
          <a:p>
            <a:r>
              <a:rPr lang="zh-CN" altLang="zh-CN" b="1" dirty="0" smtClean="0">
                <a:latin typeface="冬青黑体简体中文 W3" pitchFamily="34" charset="-122"/>
                <a:ea typeface="冬青黑体简体中文 W3" pitchFamily="34" charset="-122"/>
              </a:rPr>
              <a:t>基本建设投资</a:t>
            </a:r>
            <a:endParaRPr lang="zh-CN" altLang="zh-CN" b="1"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电脑由开发者自行配备</a:t>
            </a:r>
          </a:p>
          <a:p>
            <a:r>
              <a:rPr lang="en-US" altLang="zh-CN" dirty="0" err="1">
                <a:latin typeface="冬青黑体简体中文 W3" pitchFamily="34" charset="-122"/>
                <a:ea typeface="冬青黑体简体中文 W3" pitchFamily="34" charset="-122"/>
              </a:rPr>
              <a:t>MongoDB</a:t>
            </a:r>
            <a:r>
              <a:rPr lang="zh-CN" altLang="zh-CN" dirty="0">
                <a:latin typeface="冬青黑体简体中文 W3" pitchFamily="34" charset="-122"/>
                <a:ea typeface="冬青黑体简体中文 W3" pitchFamily="34" charset="-122"/>
              </a:rPr>
              <a:t>数据库管理软件</a:t>
            </a:r>
            <a:r>
              <a:rPr lang="zh-CN" altLang="zh-CN" dirty="0" smtClean="0">
                <a:latin typeface="冬青黑体简体中文 W3" pitchFamily="34" charset="-122"/>
                <a:ea typeface="冬青黑体简体中文 W3" pitchFamily="34" charset="-122"/>
              </a:rPr>
              <a:t>免费</a:t>
            </a:r>
            <a:endParaRPr lang="en-US" altLang="zh-CN" dirty="0" smtClean="0">
              <a:latin typeface="冬青黑体简体中文 W3" pitchFamily="34" charset="-122"/>
              <a:ea typeface="冬青黑体简体中文 W3" pitchFamily="34" charset="-122"/>
            </a:endParaRPr>
          </a:p>
          <a:p>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zh-CN" altLang="zh-CN" b="1" dirty="0" smtClean="0">
                <a:latin typeface="冬青黑体简体中文 W3" pitchFamily="34" charset="-122"/>
                <a:ea typeface="冬青黑体简体中文 W3" pitchFamily="34" charset="-122"/>
              </a:rPr>
              <a:t>其他</a:t>
            </a:r>
            <a:r>
              <a:rPr lang="zh-CN" altLang="zh-CN" b="1" dirty="0">
                <a:latin typeface="冬青黑体简体中文 W3" pitchFamily="34" charset="-122"/>
                <a:ea typeface="冬青黑体简体中文 W3" pitchFamily="34" charset="-122"/>
              </a:rPr>
              <a:t>一次性支出</a:t>
            </a:r>
          </a:p>
          <a:p>
            <a:r>
              <a:rPr lang="zh-CN" altLang="en-US" dirty="0" smtClean="0">
                <a:latin typeface="冬青黑体简体中文 W3" pitchFamily="34" charset="-122"/>
                <a:ea typeface="冬青黑体简体中文 W3" pitchFamily="34" charset="-122"/>
              </a:rPr>
              <a:t>团建费：</a:t>
            </a:r>
            <a:r>
              <a:rPr lang="en-US" altLang="zh-CN" dirty="0" smtClean="0">
                <a:latin typeface="冬青黑体简体中文 W3" pitchFamily="34" charset="-122"/>
                <a:ea typeface="冬青黑体简体中文 W3" pitchFamily="34" charset="-122"/>
              </a:rPr>
              <a:t>200</a:t>
            </a:r>
            <a:r>
              <a:rPr lang="zh-CN" altLang="zh-CN" dirty="0" smtClean="0">
                <a:latin typeface="冬青黑体简体中文 W3" pitchFamily="34" charset="-122"/>
                <a:ea typeface="冬青黑体简体中文 W3" pitchFamily="34" charset="-122"/>
              </a:rPr>
              <a:t>元</a:t>
            </a:r>
            <a:r>
              <a:rPr lang="zh-CN" altLang="en-US" dirty="0" smtClean="0">
                <a:latin typeface="冬青黑体简体中文 W3" pitchFamily="34" charset="-122"/>
                <a:ea typeface="冬青黑体简体中文 W3" pitchFamily="34" charset="-122"/>
              </a:rPr>
              <a:t>*</a:t>
            </a:r>
            <a:r>
              <a:rPr lang="en-US" altLang="zh-CN" dirty="0" smtClean="0">
                <a:latin typeface="冬青黑体简体中文 W3" pitchFamily="34" charset="-122"/>
                <a:ea typeface="冬青黑体简体中文 W3" pitchFamily="34" charset="-122"/>
              </a:rPr>
              <a:t>3</a:t>
            </a:r>
            <a:r>
              <a:rPr lang="zh-CN" altLang="en-US" dirty="0" smtClean="0">
                <a:latin typeface="冬青黑体简体中文 W3" pitchFamily="34" charset="-122"/>
                <a:ea typeface="冬青黑体简体中文 W3" pitchFamily="34" charset="-122"/>
              </a:rPr>
              <a:t>次</a:t>
            </a:r>
            <a:endParaRPr lang="zh-CN" altLang="zh-CN" dirty="0">
              <a:latin typeface="冬青黑体简体中文 W3" pitchFamily="34" charset="-122"/>
              <a:ea typeface="冬青黑体简体中文 W3" pitchFamily="34" charset="-122"/>
            </a:endParaRPr>
          </a:p>
          <a:p>
            <a:r>
              <a:rPr lang="zh-CN" altLang="zh-CN" b="1" dirty="0" smtClean="0">
                <a:latin typeface="冬青黑体简体中文 W3" pitchFamily="34" charset="-122"/>
                <a:ea typeface="冬青黑体简体中文 W3" pitchFamily="34" charset="-122"/>
              </a:rPr>
              <a:t>非</a:t>
            </a:r>
            <a:r>
              <a:rPr lang="zh-CN" altLang="zh-CN" b="1" dirty="0">
                <a:latin typeface="冬青黑体简体中文 W3" pitchFamily="34" charset="-122"/>
                <a:ea typeface="冬青黑体简体中文 W3" pitchFamily="34" charset="-122"/>
              </a:rPr>
              <a:t>一次性支出</a:t>
            </a:r>
          </a:p>
          <a:p>
            <a:r>
              <a:rPr lang="zh-CN" altLang="zh-CN" dirty="0" smtClean="0">
                <a:latin typeface="冬青黑体简体中文 W3" pitchFamily="34" charset="-122"/>
                <a:ea typeface="冬青黑体简体中文 W3" pitchFamily="34" charset="-122"/>
              </a:rPr>
              <a:t>数据</a:t>
            </a:r>
            <a:r>
              <a:rPr lang="zh-CN" altLang="zh-CN" dirty="0">
                <a:latin typeface="冬青黑体简体中文 W3" pitchFamily="34" charset="-122"/>
                <a:ea typeface="冬青黑体简体中文 W3" pitchFamily="34" charset="-122"/>
              </a:rPr>
              <a:t>通讯方面的租金和维护费用：</a:t>
            </a:r>
            <a:r>
              <a:rPr lang="en-US" altLang="zh-CN" dirty="0">
                <a:latin typeface="冬青黑体简体中文 W3" pitchFamily="34" charset="-122"/>
                <a:ea typeface="冬青黑体简体中文 W3" pitchFamily="34" charset="-122"/>
              </a:rPr>
              <a:t>50</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人员的工资、奖金</a:t>
            </a:r>
            <a:r>
              <a:rPr lang="zh-CN" altLang="zh-CN" dirty="0" smtClean="0">
                <a:latin typeface="冬青黑体简体中文 W3" pitchFamily="34" charset="-122"/>
                <a:ea typeface="冬青黑体简体中文 W3" pitchFamily="34" charset="-122"/>
              </a:rPr>
              <a:t>：</a:t>
            </a:r>
            <a:r>
              <a:rPr lang="en-US" altLang="zh-CN" dirty="0" smtClean="0">
                <a:latin typeface="冬青黑体简体中文 W3" pitchFamily="34" charset="-122"/>
                <a:ea typeface="冬青黑体简体中文 W3" pitchFamily="34" charset="-122"/>
              </a:rPr>
              <a:t>68.07</a:t>
            </a:r>
            <a:r>
              <a:rPr lang="zh-CN" altLang="en-US" dirty="0" smtClean="0">
                <a:latin typeface="冬青黑体简体中文 W3" pitchFamily="34" charset="-122"/>
                <a:ea typeface="冬青黑体简体中文 W3" pitchFamily="34" charset="-122"/>
              </a:rPr>
              <a:t>人</a:t>
            </a:r>
            <a:r>
              <a:rPr lang="en-US" altLang="zh-CN" dirty="0" smtClean="0">
                <a:latin typeface="冬青黑体简体中文 W3" pitchFamily="34" charset="-122"/>
                <a:ea typeface="冬青黑体简体中文 W3" pitchFamily="34" charset="-122"/>
              </a:rPr>
              <a:t>/</a:t>
            </a:r>
            <a:r>
              <a:rPr lang="zh-CN" altLang="en-US" dirty="0" smtClean="0">
                <a:latin typeface="冬青黑体简体中文 W3" pitchFamily="34" charset="-122"/>
                <a:ea typeface="冬青黑体简体中文 W3" pitchFamily="34" charset="-122"/>
              </a:rPr>
              <a:t>时*</a:t>
            </a:r>
            <a:r>
              <a:rPr lang="en-US" altLang="zh-CN" dirty="0" smtClean="0">
                <a:latin typeface="冬青黑体简体中文 W3" pitchFamily="34" charset="-122"/>
                <a:ea typeface="冬青黑体简体中文 W3" pitchFamily="34" charset="-122"/>
              </a:rPr>
              <a:t>4</a:t>
            </a:r>
            <a:r>
              <a:rPr lang="zh-CN" altLang="en-US" dirty="0" smtClean="0">
                <a:latin typeface="冬青黑体简体中文 W3" pitchFamily="34" charset="-122"/>
                <a:ea typeface="冬青黑体简体中文 W3" pitchFamily="34" charset="-122"/>
              </a:rPr>
              <a:t>人*</a:t>
            </a:r>
            <a:r>
              <a:rPr lang="en-US" altLang="zh-CN" dirty="0" smtClean="0">
                <a:latin typeface="冬青黑体简体中文 W3" pitchFamily="34" charset="-122"/>
                <a:ea typeface="冬青黑体简体中文 W3" pitchFamily="34" charset="-122"/>
              </a:rPr>
              <a:t>N</a:t>
            </a:r>
            <a:r>
              <a:rPr lang="zh-CN" altLang="en-US" dirty="0" smtClean="0">
                <a:latin typeface="冬青黑体简体中文 W3" pitchFamily="34" charset="-122"/>
                <a:ea typeface="冬青黑体简体中文 W3" pitchFamily="34" charset="-122"/>
              </a:rPr>
              <a:t>时</a:t>
            </a:r>
            <a:endParaRPr lang="zh-CN" altLang="zh-CN" dirty="0">
              <a:latin typeface="冬青黑体简体中文 W3" pitchFamily="34" charset="-122"/>
              <a:ea typeface="冬青黑体简体中文 W3" pitchFamily="34" charset="-122"/>
            </a:endParaRPr>
          </a:p>
        </p:txBody>
      </p:sp>
      <p:sp>
        <p:nvSpPr>
          <p:cNvPr id="3" name="矩形 2"/>
          <p:cNvSpPr/>
          <p:nvPr/>
        </p:nvSpPr>
        <p:spPr>
          <a:xfrm>
            <a:off x="6722540" y="1736349"/>
            <a:ext cx="6096000" cy="3970318"/>
          </a:xfrm>
          <a:prstGeom prst="rect">
            <a:avLst/>
          </a:prstGeom>
        </p:spPr>
        <p:txBody>
          <a:bodyPr>
            <a:spAutoFit/>
          </a:bodyPr>
          <a:lstStyle/>
          <a:p>
            <a:r>
              <a:rPr lang="zh-CN" altLang="zh-CN" b="1" dirty="0" smtClean="0">
                <a:latin typeface="冬青黑体简体中文 W3" pitchFamily="34" charset="-122"/>
                <a:ea typeface="冬青黑体简体中文 W3" pitchFamily="34" charset="-122"/>
              </a:rPr>
              <a:t>收益</a:t>
            </a:r>
            <a:endParaRPr lang="en-US" altLang="zh-CN" b="1" dirty="0" smtClean="0">
              <a:latin typeface="冬青黑体简体中文 W3" pitchFamily="34" charset="-122"/>
              <a:ea typeface="冬青黑体简体中文 W3" pitchFamily="34" charset="-122"/>
            </a:endParaRPr>
          </a:p>
          <a:p>
            <a:endParaRPr lang="en-US" altLang="zh-CN" b="1" dirty="0">
              <a:latin typeface="冬青黑体简体中文 W3" pitchFamily="34" charset="-122"/>
              <a:ea typeface="冬青黑体简体中文 W3" pitchFamily="34" charset="-122"/>
            </a:endParaRPr>
          </a:p>
          <a:p>
            <a:endParaRPr lang="zh-CN" altLang="zh-CN" b="1" dirty="0">
              <a:latin typeface="冬青黑体简体中文 W3" pitchFamily="34" charset="-122"/>
              <a:ea typeface="冬青黑体简体中文 W3" pitchFamily="34" charset="-122"/>
            </a:endParaRPr>
          </a:p>
          <a:p>
            <a:r>
              <a:rPr lang="en-US" altLang="zh-CN" b="1" dirty="0">
                <a:latin typeface="冬青黑体简体中文 W3" pitchFamily="34" charset="-122"/>
                <a:ea typeface="冬青黑体简体中文 W3" pitchFamily="34" charset="-122"/>
              </a:rPr>
              <a:t>1</a:t>
            </a:r>
            <a:r>
              <a:rPr lang="zh-CN" altLang="zh-CN" b="1" dirty="0">
                <a:latin typeface="冬青黑体简体中文 W3" pitchFamily="34" charset="-122"/>
                <a:ea typeface="冬青黑体简体中文 W3" pitchFamily="34" charset="-122"/>
              </a:rPr>
              <a:t>一次性收益</a:t>
            </a:r>
          </a:p>
          <a:p>
            <a:r>
              <a:rPr lang="zh-CN" altLang="zh-CN" dirty="0">
                <a:latin typeface="冬青黑体简体中文 W3" pitchFamily="34" charset="-122"/>
                <a:ea typeface="冬青黑体简体中文 W3" pitchFamily="34" charset="-122"/>
              </a:rPr>
              <a:t>仅供学习无收益</a:t>
            </a:r>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en-US" altLang="zh-CN" b="1" dirty="0">
                <a:latin typeface="冬青黑体简体中文 W3" pitchFamily="34" charset="-122"/>
                <a:ea typeface="冬青黑体简体中文 W3" pitchFamily="34" charset="-122"/>
              </a:rPr>
              <a:t>2</a:t>
            </a:r>
            <a:r>
              <a:rPr lang="zh-CN" altLang="zh-CN" b="1" dirty="0">
                <a:latin typeface="冬青黑体简体中文 W3" pitchFamily="34" charset="-122"/>
                <a:ea typeface="冬青黑体简体中文 W3" pitchFamily="34" charset="-122"/>
              </a:rPr>
              <a:t>非一次性收益</a:t>
            </a:r>
          </a:p>
          <a:p>
            <a:r>
              <a:rPr lang="zh-CN" altLang="zh-CN" dirty="0">
                <a:latin typeface="冬青黑体简体中文 W3" pitchFamily="34" charset="-122"/>
                <a:ea typeface="冬青黑体简体中文 W3" pitchFamily="34" charset="-122"/>
              </a:rPr>
              <a:t>仅供学习无收益</a:t>
            </a:r>
          </a:p>
          <a:p>
            <a:r>
              <a:rPr lang="en-US" altLang="zh-CN" b="1" dirty="0">
                <a:latin typeface="冬青黑体简体中文 W3" pitchFamily="34" charset="-122"/>
                <a:ea typeface="冬青黑体简体中文 W3" pitchFamily="34" charset="-122"/>
              </a:rPr>
              <a:t>3.</a:t>
            </a:r>
            <a:r>
              <a:rPr lang="zh-CN" altLang="zh-CN" b="1" dirty="0">
                <a:latin typeface="冬青黑体简体中文 W3" pitchFamily="34" charset="-122"/>
                <a:ea typeface="冬青黑体简体中文 W3" pitchFamily="34" charset="-122"/>
              </a:rPr>
              <a:t>不可定量的收益</a:t>
            </a:r>
          </a:p>
          <a:p>
            <a:r>
              <a:rPr lang="zh-CN" altLang="en-US" dirty="0">
                <a:latin typeface="冬青黑体简体中文 W3" pitchFamily="34" charset="-122"/>
                <a:ea typeface="冬青黑体简体中文 W3" pitchFamily="34" charset="-122"/>
              </a:rPr>
              <a:t>给使用者带来的阅读资讯的习惯，这是无价的</a:t>
            </a:r>
            <a:endParaRPr lang="zh-CN" altLang="zh-CN" dirty="0">
              <a:latin typeface="冬青黑体简体中文 W3" pitchFamily="34" charset="-122"/>
              <a:ea typeface="冬青黑体简体中文 W3" pitchFamily="34" charset="-122"/>
            </a:endParaRPr>
          </a:p>
          <a:p>
            <a:r>
              <a:rPr lang="en-US" altLang="zh-CN" dirty="0">
                <a:latin typeface="冬青黑体简体中文 W3" pitchFamily="34" charset="-122"/>
                <a:ea typeface="冬青黑体简体中文 W3" pitchFamily="34" charset="-122"/>
              </a:rPr>
              <a:t>4.</a:t>
            </a:r>
            <a:r>
              <a:rPr lang="zh-CN" altLang="zh-CN" b="1" dirty="0">
                <a:latin typeface="冬青黑体简体中文 W3" pitchFamily="34" charset="-122"/>
                <a:ea typeface="冬青黑体简体中文 W3" pitchFamily="34" charset="-122"/>
              </a:rPr>
              <a:t>投资回收周期</a:t>
            </a:r>
          </a:p>
          <a:p>
            <a:r>
              <a:rPr lang="zh-CN" altLang="zh-CN" dirty="0">
                <a:latin typeface="冬青黑体简体中文 W3" pitchFamily="34" charset="-122"/>
                <a:ea typeface="冬青黑体简体中文 W3" pitchFamily="34" charset="-122"/>
              </a:rPr>
              <a:t>仅供学习无收益</a:t>
            </a:r>
          </a:p>
          <a:p>
            <a:r>
              <a:rPr lang="en-US" altLang="zh-CN" b="1" dirty="0">
                <a:latin typeface="冬青黑体简体中文 W3" pitchFamily="34" charset="-122"/>
                <a:ea typeface="冬青黑体简体中文 W3" pitchFamily="34" charset="-122"/>
              </a:rPr>
              <a:t>5.</a:t>
            </a:r>
            <a:r>
              <a:rPr lang="zh-CN" altLang="zh-CN" b="1" dirty="0">
                <a:latin typeface="冬青黑体简体中文 W3" pitchFamily="34" charset="-122"/>
                <a:ea typeface="冬青黑体简体中文 W3" pitchFamily="34" charset="-122"/>
              </a:rPr>
              <a:t>敏感性分析</a:t>
            </a:r>
          </a:p>
          <a:p>
            <a:r>
              <a:rPr lang="zh-CN" altLang="zh-CN" dirty="0">
                <a:latin typeface="冬青黑体简体中文 W3" pitchFamily="34" charset="-122"/>
                <a:ea typeface="冬青黑体简体中文 W3" pitchFamily="34" charset="-122"/>
              </a:rPr>
              <a:t>暂无</a:t>
            </a:r>
            <a:r>
              <a:rPr lang="en-US" altLang="zh-CN" dirty="0"/>
              <a:t/>
            </a:r>
            <a:br>
              <a:rPr lang="en-US" altLang="zh-CN" dirty="0"/>
            </a:br>
            <a:endParaRPr lang="zh-CN" altLang="zh-CN" dirty="0"/>
          </a:p>
        </p:txBody>
      </p:sp>
      <p:sp>
        <p:nvSpPr>
          <p:cNvPr id="8" name="TextBox 86"/>
          <p:cNvSpPr txBox="1"/>
          <p:nvPr/>
        </p:nvSpPr>
        <p:spPr>
          <a:xfrm>
            <a:off x="738033" y="306782"/>
            <a:ext cx="3004234" cy="584775"/>
          </a:xfrm>
          <a:prstGeom prst="rect">
            <a:avLst/>
          </a:prstGeom>
          <a:noFill/>
        </p:spPr>
        <p:txBody>
          <a:bodyPr wrap="square" rtlCol="0">
            <a:spAutoFit/>
          </a:bodyPr>
          <a:lstStyle/>
          <a:p>
            <a:pPr algn="dist"/>
            <a:r>
              <a:rPr lang="en-US" altLang="zh-CN" sz="3200" dirty="0" smtClean="0">
                <a:latin typeface="等线" pitchFamily="2" charset="-122"/>
                <a:ea typeface="等线" pitchFamily="2" charset="-122"/>
                <a:cs typeface="+mn-ea"/>
                <a:sym typeface="+mn-lt"/>
              </a:rPr>
              <a:t>4.2 </a:t>
            </a:r>
            <a:r>
              <a:rPr lang="zh-CN" altLang="en-US" sz="3200" dirty="0" smtClean="0">
                <a:latin typeface="等线" pitchFamily="2" charset="-122"/>
                <a:ea typeface="等线" pitchFamily="2" charset="-122"/>
                <a:cs typeface="+mn-ea"/>
                <a:sym typeface="+mn-lt"/>
              </a:rPr>
              <a:t>投资与效益</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Tree>
    <p:extLst>
      <p:ext uri="{BB962C8B-B14F-4D97-AF65-F5344CB8AC3E}">
        <p14:creationId xmlns:p14="http://schemas.microsoft.com/office/powerpoint/2010/main" val="26098393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6"/>
          <p:cNvSpPr txBox="1"/>
          <p:nvPr/>
        </p:nvSpPr>
        <p:spPr>
          <a:xfrm>
            <a:off x="738032" y="306781"/>
            <a:ext cx="3700618" cy="584775"/>
          </a:xfrm>
          <a:prstGeom prst="rect">
            <a:avLst/>
          </a:prstGeom>
          <a:noFill/>
        </p:spPr>
        <p:txBody>
          <a:bodyPr wrap="square" rtlCol="0">
            <a:spAutoFit/>
          </a:bodyPr>
          <a:lstStyle/>
          <a:p>
            <a:pPr algn="dist"/>
            <a:r>
              <a:rPr lang="en-US" altLang="zh-CN" sz="3200" dirty="0" smtClean="0">
                <a:latin typeface="等线" pitchFamily="2" charset="-122"/>
                <a:ea typeface="等线" pitchFamily="2" charset="-122"/>
                <a:cs typeface="+mn-ea"/>
                <a:sym typeface="+mn-lt"/>
              </a:rPr>
              <a:t>4.3 </a:t>
            </a:r>
            <a:r>
              <a:rPr lang="zh-CN" altLang="en-US" sz="3200" dirty="0" smtClean="0">
                <a:latin typeface="等线" pitchFamily="2" charset="-122"/>
                <a:ea typeface="等线" pitchFamily="2" charset="-122"/>
                <a:cs typeface="+mn-ea"/>
                <a:sym typeface="+mn-lt"/>
              </a:rPr>
              <a:t>成本</a:t>
            </a:r>
            <a:r>
              <a:rPr lang="en-US" altLang="zh-CN" sz="3200" dirty="0">
                <a:latin typeface="等线" pitchFamily="2" charset="-122"/>
                <a:ea typeface="等线" pitchFamily="2" charset="-122"/>
                <a:cs typeface="+mn-ea"/>
                <a:sym typeface="+mn-lt"/>
              </a:rPr>
              <a:t>/</a:t>
            </a:r>
            <a:r>
              <a:rPr lang="zh-CN" altLang="en-US" sz="3200" dirty="0">
                <a:latin typeface="等线" pitchFamily="2" charset="-122"/>
                <a:ea typeface="等线" pitchFamily="2" charset="-122"/>
                <a:cs typeface="+mn-ea"/>
                <a:sym typeface="+mn-lt"/>
              </a:rPr>
              <a:t>效益分析</a:t>
            </a:r>
            <a:endParaRPr lang="en-US" altLang="zh-CN" sz="3200" dirty="0">
              <a:latin typeface="等线" pitchFamily="2" charset="-122"/>
              <a:ea typeface="等线" pitchFamily="2" charset="-122"/>
              <a:cs typeface="+mn-ea"/>
              <a:sym typeface="+mn-lt"/>
            </a:endParaRPr>
          </a:p>
        </p:txBody>
      </p:sp>
      <p:sp>
        <p:nvSpPr>
          <p:cNvPr id="9" name="矩形 8">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6" name="矩形 5"/>
          <p:cNvSpPr/>
          <p:nvPr/>
        </p:nvSpPr>
        <p:spPr>
          <a:xfrm>
            <a:off x="209550" y="1667541"/>
            <a:ext cx="6391275" cy="4329775"/>
          </a:xfrm>
          <a:prstGeom prst="rect">
            <a:avLst/>
          </a:prstGeom>
        </p:spPr>
        <p:txBody>
          <a:bodyPr wrap="square">
            <a:spAutoFit/>
          </a:bodyPr>
          <a:lstStyle/>
          <a:p>
            <a:pPr marL="342900" lvl="0" indent="-342900">
              <a:lnSpc>
                <a:spcPct val="107000"/>
              </a:lnSpc>
              <a:spcAft>
                <a:spcPts val="600"/>
              </a:spcAft>
              <a:buFont typeface="Symbol"/>
              <a:buChar char=""/>
              <a:tabLst>
                <a:tab pos="274320" algn="l"/>
              </a:tabLst>
            </a:pPr>
            <a:r>
              <a:rPr lang="zh-CN" altLang="zh-CN" dirty="0">
                <a:solidFill>
                  <a:srgbClr val="595959"/>
                </a:solidFill>
                <a:latin typeface="冬青黑体简体中文 W6" pitchFamily="34" charset="-122"/>
                <a:ea typeface="冬青黑体简体中文 W6" pitchFamily="34" charset="-122"/>
                <a:cs typeface="Mangal"/>
              </a:rPr>
              <a:t>成本估计</a:t>
            </a:r>
          </a:p>
          <a:p>
            <a:pPr marL="742950" lvl="1" indent="-285750">
              <a:lnSpc>
                <a:spcPct val="107000"/>
              </a:lnSpc>
              <a:spcAft>
                <a:spcPts val="600"/>
              </a:spcAft>
              <a:buFont typeface="Courier New"/>
              <a:buChar char="o"/>
              <a:tabLst>
                <a:tab pos="274320" algn="l"/>
                <a:tab pos="266700" algn="l"/>
              </a:tabLst>
            </a:pPr>
            <a:r>
              <a:rPr lang="zh-CN" altLang="zh-CN" dirty="0">
                <a:solidFill>
                  <a:srgbClr val="595959"/>
                </a:solidFill>
                <a:latin typeface="冬青黑体简体中文 W6" pitchFamily="34" charset="-122"/>
                <a:ea typeface="冬青黑体简体中文 W6" pitchFamily="34" charset="-122"/>
                <a:cs typeface="Mangal"/>
              </a:rPr>
              <a:t>人力消耗</a:t>
            </a:r>
            <a:r>
              <a:rPr lang="zh-CN" altLang="zh-CN" dirty="0" smtClean="0">
                <a:solidFill>
                  <a:srgbClr val="595959"/>
                </a:solidFill>
                <a:latin typeface="冬青黑体简体中文 W6" pitchFamily="34" charset="-122"/>
                <a:ea typeface="冬青黑体简体中文 W6" pitchFamily="34" charset="-122"/>
                <a:cs typeface="Mangal"/>
              </a:rPr>
              <a:t>：这里</a:t>
            </a:r>
            <a:r>
              <a:rPr lang="zh-CN" altLang="zh-CN" dirty="0">
                <a:solidFill>
                  <a:srgbClr val="595959"/>
                </a:solidFill>
                <a:latin typeface="冬青黑体简体中文 W6" pitchFamily="34" charset="-122"/>
                <a:ea typeface="冬青黑体简体中文 W6" pitchFamily="34" charset="-122"/>
                <a:cs typeface="Mangal"/>
              </a:rPr>
              <a:t>我们根据工作时间来估计人工</a:t>
            </a:r>
            <a:r>
              <a:rPr lang="zh-CN" altLang="zh-CN" dirty="0" smtClean="0">
                <a:solidFill>
                  <a:srgbClr val="595959"/>
                </a:solidFill>
                <a:latin typeface="冬青黑体简体中文 W6" pitchFamily="34" charset="-122"/>
                <a:ea typeface="冬青黑体简体中文 W6" pitchFamily="34" charset="-122"/>
                <a:cs typeface="Mangal"/>
              </a:rPr>
              <a:t>费用</a:t>
            </a:r>
            <a:r>
              <a:rPr lang="zh-CN" altLang="en-US" dirty="0" smtClean="0">
                <a:solidFill>
                  <a:srgbClr val="595959"/>
                </a:solidFill>
                <a:latin typeface="冬青黑体简体中文 W6" pitchFamily="34" charset="-122"/>
                <a:ea typeface="冬青黑体简体中文 W6" pitchFamily="34" charset="-122"/>
                <a:cs typeface="Mangal"/>
              </a:rPr>
              <a:t>，</a:t>
            </a:r>
            <a:r>
              <a:rPr lang="zh-CN" altLang="zh-CN" dirty="0" smtClean="0">
                <a:solidFill>
                  <a:srgbClr val="595959"/>
                </a:solidFill>
                <a:latin typeface="冬青黑体简体中文 W6" pitchFamily="34" charset="-122"/>
                <a:ea typeface="冬青黑体简体中文 W6" pitchFamily="34" charset="-122"/>
                <a:cs typeface="Mangal"/>
              </a:rPr>
              <a:t>杭州</a:t>
            </a:r>
            <a:r>
              <a:rPr lang="en-GB" altLang="zh-CN" dirty="0">
                <a:solidFill>
                  <a:srgbClr val="595959"/>
                </a:solidFill>
                <a:latin typeface="冬青黑体简体中文 W6" pitchFamily="34" charset="-122"/>
                <a:ea typeface="冬青黑体简体中文 W6" pitchFamily="34" charset="-122"/>
                <a:cs typeface="Mangal"/>
              </a:rPr>
              <a:t>java</a:t>
            </a:r>
            <a:r>
              <a:rPr lang="zh-CN" altLang="zh-CN" dirty="0">
                <a:solidFill>
                  <a:srgbClr val="595959"/>
                </a:solidFill>
                <a:latin typeface="冬青黑体简体中文 W6" pitchFamily="34" charset="-122"/>
                <a:ea typeface="冬青黑体简体中文 W6" pitchFamily="34" charset="-122"/>
                <a:cs typeface="Mangal"/>
              </a:rPr>
              <a:t>程序员平均时薪为</a:t>
            </a:r>
            <a:r>
              <a:rPr lang="en-GB" altLang="zh-CN" dirty="0">
                <a:solidFill>
                  <a:srgbClr val="595959"/>
                </a:solidFill>
                <a:latin typeface="冬青黑体简体中文 W6" pitchFamily="34" charset="-122"/>
                <a:ea typeface="冬青黑体简体中文 W6" pitchFamily="34" charset="-122"/>
                <a:cs typeface="Mangal"/>
              </a:rPr>
              <a:t>68/h</a:t>
            </a:r>
            <a:r>
              <a:rPr lang="zh-CN" altLang="zh-CN" dirty="0" smtClean="0">
                <a:solidFill>
                  <a:srgbClr val="595959"/>
                </a:solidFill>
                <a:latin typeface="冬青黑体简体中文 W6" pitchFamily="34" charset="-122"/>
                <a:ea typeface="冬青黑体简体中文 W6" pitchFamily="34" charset="-122"/>
                <a:cs typeface="Mangal"/>
              </a:rPr>
              <a:t>。我们</a:t>
            </a:r>
            <a:r>
              <a:rPr lang="zh-CN" altLang="zh-CN" dirty="0">
                <a:solidFill>
                  <a:srgbClr val="595959"/>
                </a:solidFill>
                <a:latin typeface="冬青黑体简体中文 W6" pitchFamily="34" charset="-122"/>
                <a:ea typeface="冬青黑体简体中文 W6" pitchFamily="34" charset="-122"/>
                <a:cs typeface="Mangal"/>
              </a:rPr>
              <a:t>估计工作日内每日工作</a:t>
            </a:r>
            <a:r>
              <a:rPr lang="en-GB" altLang="zh-CN" dirty="0">
                <a:solidFill>
                  <a:srgbClr val="595959"/>
                </a:solidFill>
                <a:latin typeface="冬青黑体简体中文 W6" pitchFamily="34" charset="-122"/>
                <a:ea typeface="冬青黑体简体中文 W6" pitchFamily="34" charset="-122"/>
                <a:cs typeface="Mangal"/>
              </a:rPr>
              <a:t>1.5</a:t>
            </a:r>
            <a:r>
              <a:rPr lang="zh-CN" altLang="zh-CN" dirty="0">
                <a:solidFill>
                  <a:srgbClr val="595959"/>
                </a:solidFill>
                <a:latin typeface="冬青黑体简体中文 W6" pitchFamily="34" charset="-122"/>
                <a:ea typeface="冬青黑体简体中文 W6" pitchFamily="34" charset="-122"/>
                <a:cs typeface="Mangal"/>
              </a:rPr>
              <a:t>小时左右，周末两天每日工作</a:t>
            </a:r>
            <a:r>
              <a:rPr lang="en-GB" altLang="zh-CN" dirty="0">
                <a:solidFill>
                  <a:srgbClr val="595959"/>
                </a:solidFill>
                <a:latin typeface="冬青黑体简体中文 W6" pitchFamily="34" charset="-122"/>
                <a:ea typeface="冬青黑体简体中文 W6" pitchFamily="34" charset="-122"/>
                <a:cs typeface="Mangal"/>
              </a:rPr>
              <a:t>3.5</a:t>
            </a:r>
            <a:r>
              <a:rPr lang="zh-CN" altLang="zh-CN" dirty="0">
                <a:solidFill>
                  <a:srgbClr val="595959"/>
                </a:solidFill>
                <a:latin typeface="冬青黑体简体中文 W6" pitchFamily="34" charset="-122"/>
                <a:ea typeface="冬青黑体简体中文 W6" pitchFamily="34" charset="-122"/>
                <a:cs typeface="Mangal"/>
              </a:rPr>
              <a:t>小时，三个月估计人员开发费用为</a:t>
            </a:r>
            <a:r>
              <a:rPr lang="en-GB" altLang="zh-CN" dirty="0" smtClean="0">
                <a:solidFill>
                  <a:srgbClr val="595959"/>
                </a:solidFill>
                <a:latin typeface="冬青黑体简体中文 W6" pitchFamily="34" charset="-122"/>
                <a:ea typeface="冬青黑体简体中文 W6" pitchFamily="34" charset="-122"/>
                <a:cs typeface="Mangal"/>
              </a:rPr>
              <a:t>195.75h*68/h=13311</a:t>
            </a:r>
            <a:r>
              <a:rPr lang="zh-CN" altLang="zh-CN" dirty="0">
                <a:solidFill>
                  <a:srgbClr val="595959"/>
                </a:solidFill>
                <a:latin typeface="冬青黑体简体中文 W6" pitchFamily="34" charset="-122"/>
                <a:ea typeface="冬青黑体简体中文 W6" pitchFamily="34" charset="-122"/>
                <a:cs typeface="Mangal"/>
              </a:rPr>
              <a:t>元</a:t>
            </a:r>
            <a:r>
              <a:rPr lang="zh-CN" altLang="zh-CN" dirty="0" smtClean="0">
                <a:solidFill>
                  <a:srgbClr val="595959"/>
                </a:solidFill>
                <a:latin typeface="冬青黑体简体中文 W6" pitchFamily="34" charset="-122"/>
                <a:ea typeface="冬青黑体简体中文 W6" pitchFamily="34" charset="-122"/>
                <a:cs typeface="Mangal"/>
              </a:rPr>
              <a:t>。</a:t>
            </a:r>
            <a:endParaRPr lang="en-US" altLang="zh-CN" dirty="0" smtClean="0">
              <a:solidFill>
                <a:srgbClr val="595959"/>
              </a:solidFill>
              <a:latin typeface="冬青黑体简体中文 W6" pitchFamily="34" charset="-122"/>
              <a:ea typeface="冬青黑体简体中文 W6" pitchFamily="34" charset="-122"/>
              <a:cs typeface="Mangal"/>
            </a:endParaRPr>
          </a:p>
          <a:p>
            <a:pPr marL="742950" lvl="1" indent="-285750">
              <a:lnSpc>
                <a:spcPct val="107000"/>
              </a:lnSpc>
              <a:spcAft>
                <a:spcPts val="600"/>
              </a:spcAft>
              <a:buFont typeface="Courier New"/>
              <a:buChar char="o"/>
              <a:tabLst>
                <a:tab pos="274320" algn="l"/>
                <a:tab pos="266700" algn="l"/>
              </a:tabLst>
            </a:pPr>
            <a:r>
              <a:rPr lang="zh-CN" altLang="zh-CN" dirty="0" smtClean="0">
                <a:solidFill>
                  <a:srgbClr val="595959"/>
                </a:solidFill>
                <a:latin typeface="冬青黑体简体中文 W6" pitchFamily="34" charset="-122"/>
                <a:ea typeface="冬青黑体简体中文 W6" pitchFamily="34" charset="-122"/>
                <a:cs typeface="Mangal"/>
              </a:rPr>
              <a:t>开发</a:t>
            </a:r>
            <a:r>
              <a:rPr lang="zh-CN" altLang="zh-CN" dirty="0">
                <a:solidFill>
                  <a:srgbClr val="595959"/>
                </a:solidFill>
                <a:latin typeface="冬青黑体简体中文 W6" pitchFamily="34" charset="-122"/>
                <a:ea typeface="冬青黑体简体中文 W6" pitchFamily="34" charset="-122"/>
                <a:cs typeface="Mangal"/>
              </a:rPr>
              <a:t>支出</a:t>
            </a:r>
            <a:r>
              <a:rPr lang="en-GB" altLang="zh-CN" dirty="0">
                <a:solidFill>
                  <a:srgbClr val="595959"/>
                </a:solidFill>
                <a:latin typeface="冬青黑体简体中文 W6" pitchFamily="34" charset="-122"/>
                <a:ea typeface="冬青黑体简体中文 W6" pitchFamily="34" charset="-122"/>
                <a:cs typeface="Mangal"/>
              </a:rPr>
              <a:t/>
            </a:r>
            <a:br>
              <a:rPr lang="en-GB" altLang="zh-CN" dirty="0">
                <a:solidFill>
                  <a:srgbClr val="595959"/>
                </a:solidFill>
                <a:latin typeface="冬青黑体简体中文 W6" pitchFamily="34" charset="-122"/>
                <a:ea typeface="冬青黑体简体中文 W6" pitchFamily="34" charset="-122"/>
                <a:cs typeface="Mangal"/>
              </a:rPr>
            </a:br>
            <a:r>
              <a:rPr lang="zh-CN" altLang="zh-CN" dirty="0">
                <a:solidFill>
                  <a:srgbClr val="595959"/>
                </a:solidFill>
                <a:latin typeface="冬青黑体简体中文 W6" pitchFamily="34" charset="-122"/>
                <a:ea typeface="冬青黑体简体中文 W6" pitchFamily="34" charset="-122"/>
                <a:cs typeface="Mangal"/>
              </a:rPr>
              <a:t>阿里云域名：</a:t>
            </a:r>
            <a:r>
              <a:rPr lang="en-GB" altLang="zh-CN" dirty="0">
                <a:solidFill>
                  <a:srgbClr val="595959"/>
                </a:solidFill>
                <a:latin typeface="冬青黑体简体中文 W6" pitchFamily="34" charset="-122"/>
                <a:ea typeface="冬青黑体简体中文 W6" pitchFamily="34" charset="-122"/>
                <a:cs typeface="Mangal"/>
              </a:rPr>
              <a:t>9/</a:t>
            </a:r>
            <a:r>
              <a:rPr lang="zh-CN" altLang="zh-CN" dirty="0" smtClean="0">
                <a:solidFill>
                  <a:srgbClr val="595959"/>
                </a:solidFill>
                <a:latin typeface="冬青黑体简体中文 W6" pitchFamily="34" charset="-122"/>
                <a:ea typeface="冬青黑体简体中文 W6" pitchFamily="34" charset="-122"/>
                <a:cs typeface="Mangal"/>
              </a:rPr>
              <a:t>年</a:t>
            </a:r>
            <a:r>
              <a:rPr lang="zh-CN" altLang="en-US" dirty="0" smtClean="0">
                <a:solidFill>
                  <a:srgbClr val="595959"/>
                </a:solidFill>
                <a:latin typeface="冬青黑体简体中文 W6" pitchFamily="34" charset="-122"/>
                <a:ea typeface="冬青黑体简体中文 W6" pitchFamily="34" charset="-122"/>
                <a:cs typeface="Mangal"/>
              </a:rPr>
              <a:t>，</a:t>
            </a:r>
            <a:r>
              <a:rPr lang="zh-CN" altLang="zh-CN" dirty="0" smtClean="0">
                <a:solidFill>
                  <a:srgbClr val="595959"/>
                </a:solidFill>
                <a:latin typeface="冬青黑体简体中文 W6" pitchFamily="34" charset="-122"/>
                <a:ea typeface="冬青黑体简体中文 W6" pitchFamily="34" charset="-122"/>
                <a:cs typeface="Mangal"/>
              </a:rPr>
              <a:t>服务器</a:t>
            </a:r>
            <a:r>
              <a:rPr lang="zh-CN" altLang="zh-CN" dirty="0">
                <a:solidFill>
                  <a:srgbClr val="595959"/>
                </a:solidFill>
                <a:latin typeface="冬青黑体简体中文 W6" pitchFamily="34" charset="-122"/>
                <a:ea typeface="冬青黑体简体中文 W6" pitchFamily="34" charset="-122"/>
                <a:cs typeface="Mangal"/>
              </a:rPr>
              <a:t>租金：</a:t>
            </a:r>
            <a:r>
              <a:rPr lang="en-GB" altLang="zh-CN" dirty="0">
                <a:solidFill>
                  <a:srgbClr val="595959"/>
                </a:solidFill>
                <a:latin typeface="冬青黑体简体中文 W6" pitchFamily="34" charset="-122"/>
                <a:ea typeface="冬青黑体简体中文 W6" pitchFamily="34" charset="-122"/>
                <a:cs typeface="Mangal"/>
              </a:rPr>
              <a:t>9.8/</a:t>
            </a:r>
            <a:r>
              <a:rPr lang="zh-CN" altLang="zh-CN" dirty="0">
                <a:solidFill>
                  <a:srgbClr val="595959"/>
                </a:solidFill>
                <a:latin typeface="冬青黑体简体中文 W6" pitchFamily="34" charset="-122"/>
                <a:ea typeface="冬青黑体简体中文 W6" pitchFamily="34" charset="-122"/>
                <a:cs typeface="Mangal"/>
              </a:rPr>
              <a:t>月，现购买三个月花费</a:t>
            </a:r>
            <a:r>
              <a:rPr lang="en-GB" altLang="zh-CN" dirty="0">
                <a:solidFill>
                  <a:srgbClr val="595959"/>
                </a:solidFill>
                <a:latin typeface="冬青黑体简体中文 W6" pitchFamily="34" charset="-122"/>
                <a:ea typeface="冬青黑体简体中文 W6" pitchFamily="34" charset="-122"/>
                <a:cs typeface="Mangal"/>
              </a:rPr>
              <a:t>29.4</a:t>
            </a:r>
            <a:endParaRPr lang="zh-CN" altLang="zh-CN" dirty="0">
              <a:solidFill>
                <a:srgbClr val="595959"/>
              </a:solidFill>
              <a:latin typeface="冬青黑体简体中文 W6" pitchFamily="34" charset="-122"/>
              <a:ea typeface="冬青黑体简体中文 W6" pitchFamily="34" charset="-122"/>
              <a:cs typeface="Mangal"/>
            </a:endParaRPr>
          </a:p>
          <a:p>
            <a:pPr marL="914400" indent="-274320">
              <a:lnSpc>
                <a:spcPct val="107000"/>
              </a:lnSpc>
              <a:spcAft>
                <a:spcPts val="600"/>
              </a:spcAft>
              <a:tabLst>
                <a:tab pos="274320" algn="l"/>
                <a:tab pos="266700" algn="l"/>
              </a:tabLst>
            </a:pPr>
            <a:r>
              <a:rPr lang="zh-CN" altLang="zh-CN" dirty="0">
                <a:solidFill>
                  <a:srgbClr val="595959"/>
                </a:solidFill>
                <a:latin typeface="冬青黑体简体中文 W6" pitchFamily="34" charset="-122"/>
                <a:ea typeface="冬青黑体简体中文 W6" pitchFamily="34" charset="-122"/>
                <a:cs typeface="Mangal"/>
              </a:rPr>
              <a:t>小程序</a:t>
            </a:r>
            <a:r>
              <a:rPr lang="en-GB" altLang="zh-CN" dirty="0">
                <a:solidFill>
                  <a:srgbClr val="595959"/>
                </a:solidFill>
                <a:latin typeface="冬青黑体简体中文 W6" pitchFamily="34" charset="-122"/>
                <a:ea typeface="冬青黑体简体中文 W6" pitchFamily="34" charset="-122"/>
                <a:cs typeface="Mangal"/>
              </a:rPr>
              <a:t>logo</a:t>
            </a:r>
            <a:r>
              <a:rPr lang="zh-CN" altLang="zh-CN" dirty="0">
                <a:solidFill>
                  <a:srgbClr val="595959"/>
                </a:solidFill>
                <a:latin typeface="冬青黑体简体中文 W6" pitchFamily="34" charset="-122"/>
                <a:ea typeface="冬青黑体简体中文 W6" pitchFamily="34" charset="-122"/>
                <a:cs typeface="Mangal"/>
              </a:rPr>
              <a:t>设计：</a:t>
            </a:r>
            <a:r>
              <a:rPr lang="en-GB" altLang="zh-CN" dirty="0" smtClean="0">
                <a:solidFill>
                  <a:srgbClr val="595959"/>
                </a:solidFill>
                <a:latin typeface="冬青黑体简体中文 W6" pitchFamily="34" charset="-122"/>
                <a:ea typeface="冬青黑体简体中文 W6" pitchFamily="34" charset="-122"/>
                <a:cs typeface="Mangal"/>
              </a:rPr>
              <a:t>20</a:t>
            </a:r>
            <a:r>
              <a:rPr lang="zh-CN" altLang="en-US" dirty="0" smtClean="0">
                <a:solidFill>
                  <a:srgbClr val="595959"/>
                </a:solidFill>
                <a:latin typeface="冬青黑体简体中文 W6" pitchFamily="34" charset="-122"/>
                <a:ea typeface="冬青黑体简体中文 W6" pitchFamily="34" charset="-122"/>
                <a:cs typeface="Mangal"/>
              </a:rPr>
              <a:t>，</a:t>
            </a:r>
            <a:r>
              <a:rPr lang="zh-CN" altLang="zh-CN" dirty="0" smtClean="0">
                <a:solidFill>
                  <a:srgbClr val="595959"/>
                </a:solidFill>
                <a:latin typeface="冬青黑体简体中文 W6" pitchFamily="34" charset="-122"/>
                <a:ea typeface="冬青黑体简体中文 W6" pitchFamily="34" charset="-122"/>
                <a:cs typeface="Mangal"/>
              </a:rPr>
              <a:t>场地</a:t>
            </a:r>
            <a:r>
              <a:rPr lang="zh-CN" altLang="zh-CN" dirty="0">
                <a:solidFill>
                  <a:srgbClr val="595959"/>
                </a:solidFill>
                <a:latin typeface="冬青黑体简体中文 W6" pitchFamily="34" charset="-122"/>
                <a:ea typeface="冬青黑体简体中文 W6" pitchFamily="34" charset="-122"/>
                <a:cs typeface="Mangal"/>
              </a:rPr>
              <a:t>费用：</a:t>
            </a:r>
            <a:r>
              <a:rPr lang="en-GB" altLang="zh-CN" dirty="0">
                <a:solidFill>
                  <a:srgbClr val="595959"/>
                </a:solidFill>
                <a:latin typeface="冬青黑体简体中文 W6" pitchFamily="34" charset="-122"/>
                <a:ea typeface="冬青黑体简体中文 W6" pitchFamily="34" charset="-122"/>
                <a:cs typeface="Mangal"/>
              </a:rPr>
              <a:t>0</a:t>
            </a:r>
            <a:endParaRPr lang="zh-CN" altLang="zh-CN" dirty="0">
              <a:solidFill>
                <a:srgbClr val="595959"/>
              </a:solidFill>
              <a:latin typeface="冬青黑体简体中文 W6" pitchFamily="34" charset="-122"/>
              <a:ea typeface="冬青黑体简体中文 W6" pitchFamily="34" charset="-122"/>
              <a:cs typeface="Mangal"/>
            </a:endParaRPr>
          </a:p>
          <a:p>
            <a:pPr marL="742950" lvl="1" indent="-285750">
              <a:lnSpc>
                <a:spcPct val="107000"/>
              </a:lnSpc>
              <a:spcAft>
                <a:spcPts val="600"/>
              </a:spcAft>
              <a:buFont typeface="Courier New"/>
              <a:buChar char="o"/>
              <a:tabLst>
                <a:tab pos="274320" algn="l"/>
                <a:tab pos="266700" algn="l"/>
              </a:tabLst>
            </a:pPr>
            <a:r>
              <a:rPr lang="zh-CN" altLang="zh-CN" dirty="0">
                <a:solidFill>
                  <a:srgbClr val="595959"/>
                </a:solidFill>
                <a:latin typeface="冬青黑体简体中文 W6" pitchFamily="34" charset="-122"/>
                <a:ea typeface="冬青黑体简体中文 W6" pitchFamily="34" charset="-122"/>
                <a:cs typeface="Mangal"/>
              </a:rPr>
              <a:t>组内的团建</a:t>
            </a:r>
            <a:r>
              <a:rPr lang="zh-CN" altLang="zh-CN" dirty="0" smtClean="0">
                <a:solidFill>
                  <a:srgbClr val="595959"/>
                </a:solidFill>
                <a:latin typeface="冬青黑体简体中文 W6" pitchFamily="34" charset="-122"/>
                <a:ea typeface="冬青黑体简体中文 W6" pitchFamily="34" charset="-122"/>
                <a:cs typeface="Mangal"/>
              </a:rPr>
              <a:t>活动</a:t>
            </a:r>
            <a:r>
              <a:rPr lang="zh-CN" altLang="en-US" dirty="0" smtClean="0">
                <a:solidFill>
                  <a:srgbClr val="595959"/>
                </a:solidFill>
                <a:latin typeface="冬青黑体简体中文 W6" pitchFamily="34" charset="-122"/>
                <a:ea typeface="冬青黑体简体中文 W6" pitchFamily="34" charset="-122"/>
                <a:cs typeface="Mangal"/>
              </a:rPr>
              <a:t>：</a:t>
            </a:r>
            <a:r>
              <a:rPr lang="zh-CN" altLang="zh-CN" dirty="0" smtClean="0">
                <a:solidFill>
                  <a:srgbClr val="595959"/>
                </a:solidFill>
                <a:latin typeface="冬青黑体简体中文 W6" pitchFamily="34" charset="-122"/>
                <a:ea typeface="冬青黑体简体中文 W6" pitchFamily="34" charset="-122"/>
                <a:cs typeface="Mangal"/>
              </a:rPr>
              <a:t>拟</a:t>
            </a:r>
            <a:r>
              <a:rPr lang="zh-CN" altLang="zh-CN" dirty="0">
                <a:solidFill>
                  <a:srgbClr val="595959"/>
                </a:solidFill>
                <a:latin typeface="冬青黑体简体中文 W6" pitchFamily="34" charset="-122"/>
                <a:ea typeface="冬青黑体简体中文 W6" pitchFamily="34" charset="-122"/>
                <a:cs typeface="Mangal"/>
              </a:rPr>
              <a:t>举行两到三次的活动大致花费</a:t>
            </a:r>
            <a:r>
              <a:rPr lang="en-GB" altLang="zh-CN" dirty="0">
                <a:solidFill>
                  <a:srgbClr val="595959"/>
                </a:solidFill>
                <a:latin typeface="冬青黑体简体中文 W6" pitchFamily="34" charset="-122"/>
                <a:ea typeface="冬青黑体简体中文 W6" pitchFamily="34" charset="-122"/>
                <a:cs typeface="Mangal"/>
              </a:rPr>
              <a:t>920</a:t>
            </a:r>
            <a:endParaRPr lang="zh-CN" altLang="zh-CN" dirty="0">
              <a:solidFill>
                <a:srgbClr val="595959"/>
              </a:solidFill>
              <a:latin typeface="冬青黑体简体中文 W6" pitchFamily="34" charset="-122"/>
              <a:ea typeface="冬青黑体简体中文 W6" pitchFamily="34" charset="-122"/>
              <a:cs typeface="Mangal"/>
            </a:endParaRPr>
          </a:p>
          <a:p>
            <a:pPr marL="742950" lvl="1" indent="-285750">
              <a:lnSpc>
                <a:spcPct val="107000"/>
              </a:lnSpc>
              <a:spcAft>
                <a:spcPts val="600"/>
              </a:spcAft>
              <a:buFont typeface="Courier New"/>
              <a:buChar char="o"/>
              <a:tabLst>
                <a:tab pos="274320" algn="l"/>
                <a:tab pos="266700" algn="l"/>
              </a:tabLst>
            </a:pPr>
            <a:r>
              <a:rPr lang="zh-CN" altLang="zh-CN" dirty="0">
                <a:solidFill>
                  <a:srgbClr val="595959"/>
                </a:solidFill>
                <a:latin typeface="冬青黑体简体中文 W6" pitchFamily="34" charset="-122"/>
                <a:ea typeface="冬青黑体简体中文 W6" pitchFamily="34" charset="-122"/>
                <a:cs typeface="Mangal"/>
              </a:rPr>
              <a:t>后期</a:t>
            </a:r>
            <a:r>
              <a:rPr lang="zh-CN" altLang="zh-CN" dirty="0" smtClean="0">
                <a:solidFill>
                  <a:srgbClr val="595959"/>
                </a:solidFill>
                <a:latin typeface="冬青黑体简体中文 W6" pitchFamily="34" charset="-122"/>
                <a:ea typeface="冬青黑体简体中文 W6" pitchFamily="34" charset="-122"/>
                <a:cs typeface="Mangal"/>
              </a:rPr>
              <a:t>维护费用</a:t>
            </a:r>
            <a:r>
              <a:rPr lang="zh-CN" altLang="en-US" dirty="0" smtClean="0">
                <a:solidFill>
                  <a:srgbClr val="595959"/>
                </a:solidFill>
                <a:latin typeface="冬青黑体简体中文 W6" pitchFamily="34" charset="-122"/>
                <a:ea typeface="冬青黑体简体中文 W6" pitchFamily="34" charset="-122"/>
                <a:cs typeface="Mangal"/>
              </a:rPr>
              <a:t>：</a:t>
            </a:r>
            <a:r>
              <a:rPr lang="en-GB" altLang="zh-CN" dirty="0" smtClean="0">
                <a:solidFill>
                  <a:srgbClr val="595959"/>
                </a:solidFill>
                <a:latin typeface="冬青黑体简体中文 W6" pitchFamily="34" charset="-122"/>
                <a:ea typeface="冬青黑体简体中文 W6" pitchFamily="34" charset="-122"/>
                <a:cs typeface="Mangal"/>
              </a:rPr>
              <a:t>600</a:t>
            </a:r>
            <a:r>
              <a:rPr lang="en-GB" altLang="zh-CN" dirty="0">
                <a:solidFill>
                  <a:srgbClr val="595959"/>
                </a:solidFill>
                <a:latin typeface="冬青黑体简体中文 W6" pitchFamily="34" charset="-122"/>
                <a:ea typeface="冬青黑体简体中文 W6" pitchFamily="34" charset="-122"/>
                <a:cs typeface="Mangal"/>
              </a:rPr>
              <a:t>/</a:t>
            </a:r>
            <a:r>
              <a:rPr lang="zh-CN" altLang="zh-CN" dirty="0" smtClean="0">
                <a:solidFill>
                  <a:srgbClr val="595959"/>
                </a:solidFill>
                <a:latin typeface="冬青黑体简体中文 W6" pitchFamily="34" charset="-122"/>
                <a:ea typeface="冬青黑体简体中文 W6" pitchFamily="34" charset="-122"/>
                <a:cs typeface="Mangal"/>
              </a:rPr>
              <a:t>月</a:t>
            </a:r>
            <a:endParaRPr lang="zh-CN" altLang="zh-CN" dirty="0">
              <a:solidFill>
                <a:srgbClr val="595959"/>
              </a:solidFill>
              <a:latin typeface="冬青黑体简体中文 W6" pitchFamily="34" charset="-122"/>
              <a:ea typeface="冬青黑体简体中文 W6" pitchFamily="34" charset="-122"/>
              <a:cs typeface="Mangal"/>
            </a:endParaRPr>
          </a:p>
        </p:txBody>
      </p:sp>
      <p:sp>
        <p:nvSpPr>
          <p:cNvPr id="7" name="矩形 6"/>
          <p:cNvSpPr/>
          <p:nvPr/>
        </p:nvSpPr>
        <p:spPr>
          <a:xfrm>
            <a:off x="6695929" y="2141271"/>
            <a:ext cx="5025491" cy="3594574"/>
          </a:xfrm>
          <a:prstGeom prst="rect">
            <a:avLst/>
          </a:prstGeom>
        </p:spPr>
        <p:txBody>
          <a:bodyPr wrap="square">
            <a:spAutoFit/>
          </a:bodyPr>
          <a:lstStyle/>
          <a:p>
            <a:pPr marL="342900" lvl="0" indent="-342900">
              <a:lnSpc>
                <a:spcPct val="107000"/>
              </a:lnSpc>
              <a:spcAft>
                <a:spcPts val="600"/>
              </a:spcAft>
              <a:buFont typeface="Symbol"/>
              <a:buChar char=""/>
              <a:tabLst>
                <a:tab pos="274320" algn="l"/>
              </a:tabLst>
            </a:pPr>
            <a:r>
              <a:rPr lang="zh-CN" altLang="zh-CN" dirty="0">
                <a:solidFill>
                  <a:srgbClr val="595959"/>
                </a:solidFill>
                <a:latin typeface="冬青黑体简体中文 W6" pitchFamily="34" charset="-122"/>
                <a:ea typeface="冬青黑体简体中文 W6" pitchFamily="34" charset="-122"/>
                <a:cs typeface="Mangal"/>
              </a:rPr>
              <a:t>货币的时间价值</a:t>
            </a:r>
          </a:p>
          <a:p>
            <a:pPr marL="742950" lvl="1" indent="-285750">
              <a:lnSpc>
                <a:spcPct val="107000"/>
              </a:lnSpc>
              <a:spcAft>
                <a:spcPts val="600"/>
              </a:spcAft>
              <a:buFont typeface="Courier New"/>
              <a:buChar char="o"/>
              <a:tabLst>
                <a:tab pos="274320" algn="l"/>
                <a:tab pos="266700" algn="l"/>
              </a:tabLst>
            </a:pPr>
            <a:r>
              <a:rPr lang="zh-CN" altLang="zh-CN" dirty="0">
                <a:solidFill>
                  <a:srgbClr val="595959"/>
                </a:solidFill>
                <a:latin typeface="冬青黑体简体中文 W6" pitchFamily="34" charset="-122"/>
                <a:ea typeface="冬青黑体简体中文 W6" pitchFamily="34" charset="-122"/>
                <a:cs typeface="Mangal"/>
              </a:rPr>
              <a:t>开发时间周期短，暂不考虑货币的时间价值</a:t>
            </a:r>
          </a:p>
          <a:p>
            <a:pPr marL="342900" lvl="0" indent="-342900">
              <a:lnSpc>
                <a:spcPct val="107000"/>
              </a:lnSpc>
              <a:spcAft>
                <a:spcPts val="600"/>
              </a:spcAft>
              <a:buFont typeface="Symbol"/>
              <a:buChar char=""/>
              <a:tabLst>
                <a:tab pos="274320" algn="l"/>
              </a:tabLst>
            </a:pPr>
            <a:r>
              <a:rPr lang="zh-CN" altLang="zh-CN" dirty="0">
                <a:solidFill>
                  <a:srgbClr val="595959"/>
                </a:solidFill>
                <a:latin typeface="冬青黑体简体中文 W6" pitchFamily="34" charset="-122"/>
                <a:ea typeface="冬青黑体简体中文 W6" pitchFamily="34" charset="-122"/>
                <a:cs typeface="Mangal"/>
              </a:rPr>
              <a:t>投资的回收期</a:t>
            </a:r>
          </a:p>
          <a:p>
            <a:pPr marL="742950" lvl="1" indent="-285750">
              <a:lnSpc>
                <a:spcPct val="107000"/>
              </a:lnSpc>
              <a:spcAft>
                <a:spcPts val="600"/>
              </a:spcAft>
              <a:buFont typeface="Courier New"/>
              <a:buChar char="o"/>
              <a:tabLst>
                <a:tab pos="274320" algn="l"/>
                <a:tab pos="266700" algn="l"/>
              </a:tabLst>
            </a:pPr>
            <a:r>
              <a:rPr lang="zh-CN" altLang="zh-CN" dirty="0">
                <a:solidFill>
                  <a:srgbClr val="595959"/>
                </a:solidFill>
                <a:latin typeface="冬青黑体简体中文 W6" pitchFamily="34" charset="-122"/>
                <a:ea typeface="冬青黑体简体中文 W6" pitchFamily="34" charset="-122"/>
                <a:cs typeface="Mangal"/>
              </a:rPr>
              <a:t>因为本项目出于公益目的，暂不考虑回收成本的问题。</a:t>
            </a:r>
          </a:p>
          <a:p>
            <a:pPr marL="342900" lvl="0" indent="-342900">
              <a:lnSpc>
                <a:spcPct val="107000"/>
              </a:lnSpc>
              <a:spcAft>
                <a:spcPts val="600"/>
              </a:spcAft>
              <a:buFont typeface="Symbol"/>
              <a:buChar char=""/>
              <a:tabLst>
                <a:tab pos="274320" algn="l"/>
              </a:tabLst>
            </a:pPr>
            <a:r>
              <a:rPr lang="zh-CN" altLang="zh-CN" dirty="0">
                <a:solidFill>
                  <a:srgbClr val="595959"/>
                </a:solidFill>
                <a:latin typeface="冬青黑体简体中文 W6" pitchFamily="34" charset="-122"/>
                <a:ea typeface="冬青黑体简体中文 W6" pitchFamily="34" charset="-122"/>
                <a:cs typeface="Mangal"/>
              </a:rPr>
              <a:t>纯收入</a:t>
            </a:r>
          </a:p>
          <a:p>
            <a:pPr marL="742950" lvl="1" indent="-285750">
              <a:lnSpc>
                <a:spcPct val="107000"/>
              </a:lnSpc>
              <a:spcAft>
                <a:spcPts val="600"/>
              </a:spcAft>
              <a:buFont typeface="Courier New"/>
              <a:buChar char="o"/>
              <a:tabLst>
                <a:tab pos="274320" algn="l"/>
                <a:tab pos="266700" algn="l"/>
              </a:tabLst>
            </a:pPr>
            <a:r>
              <a:rPr lang="zh-CN" altLang="zh-CN" dirty="0">
                <a:solidFill>
                  <a:srgbClr val="595959"/>
                </a:solidFill>
                <a:latin typeface="冬青黑体简体中文 W6" pitchFamily="34" charset="-122"/>
                <a:ea typeface="冬青黑体简体中文 W6" pitchFamily="34" charset="-122"/>
                <a:cs typeface="Mangal"/>
              </a:rPr>
              <a:t>不考虑</a:t>
            </a:r>
          </a:p>
          <a:p>
            <a:pPr marL="342900" lvl="0" indent="-342900">
              <a:lnSpc>
                <a:spcPct val="107000"/>
              </a:lnSpc>
              <a:spcAft>
                <a:spcPts val="600"/>
              </a:spcAft>
              <a:buFont typeface="Symbol"/>
              <a:buChar char=""/>
              <a:tabLst>
                <a:tab pos="274320" algn="l"/>
              </a:tabLst>
            </a:pPr>
            <a:r>
              <a:rPr lang="zh-CN" altLang="zh-CN" dirty="0">
                <a:solidFill>
                  <a:srgbClr val="595959"/>
                </a:solidFill>
                <a:latin typeface="冬青黑体简体中文 W6" pitchFamily="34" charset="-122"/>
                <a:ea typeface="冬青黑体简体中文 W6" pitchFamily="34" charset="-122"/>
                <a:cs typeface="Mangal"/>
              </a:rPr>
              <a:t>投资回收率</a:t>
            </a:r>
          </a:p>
          <a:p>
            <a:pPr marL="742950" lvl="1" indent="-285750">
              <a:lnSpc>
                <a:spcPct val="107000"/>
              </a:lnSpc>
              <a:spcAft>
                <a:spcPts val="600"/>
              </a:spcAft>
              <a:buFont typeface="Courier New"/>
              <a:buChar char="o"/>
              <a:tabLst>
                <a:tab pos="274320" algn="l"/>
                <a:tab pos="266700" algn="l"/>
              </a:tabLst>
            </a:pPr>
            <a:r>
              <a:rPr lang="zh-CN" altLang="zh-CN" dirty="0">
                <a:solidFill>
                  <a:srgbClr val="595959"/>
                </a:solidFill>
                <a:latin typeface="冬青黑体简体中文 W6" pitchFamily="34" charset="-122"/>
                <a:ea typeface="冬青黑体简体中文 W6" pitchFamily="34" charset="-122"/>
                <a:cs typeface="Mangal"/>
              </a:rPr>
              <a:t>不考虑</a:t>
            </a:r>
          </a:p>
        </p:txBody>
      </p:sp>
    </p:spTree>
    <p:extLst>
      <p:ext uri="{BB962C8B-B14F-4D97-AF65-F5344CB8AC3E}">
        <p14:creationId xmlns:p14="http://schemas.microsoft.com/office/powerpoint/2010/main" val="28239870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05</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59400" y="3229653"/>
            <a:ext cx="5046133" cy="523220"/>
          </a:xfrm>
          <a:prstGeom prst="rect">
            <a:avLst/>
          </a:prstGeom>
          <a:ln>
            <a:noFill/>
          </a:ln>
        </p:spPr>
        <p:txBody>
          <a:bodyPr wrap="square">
            <a:spAutoFit/>
          </a:bodyPr>
          <a:lstStyle/>
          <a:p>
            <a:pPr algn="ctr"/>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参考资料</a:t>
            </a:r>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36436385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109134" y="2306295"/>
            <a:ext cx="6096000" cy="2862322"/>
          </a:xfrm>
          <a:prstGeom prst="rect">
            <a:avLst/>
          </a:prstGeom>
        </p:spPr>
        <p:txBody>
          <a:bodyPr>
            <a:spAutoFit/>
          </a:bodyPr>
          <a:lstStyle/>
          <a:p>
            <a:r>
              <a:rPr lang="zh-CN" altLang="zh-CN" dirty="0">
                <a:latin typeface="冬青黑体简体中文 W6" pitchFamily="34" charset="-122"/>
                <a:ea typeface="冬青黑体简体中文 W6" pitchFamily="34" charset="-122"/>
              </a:rPr>
              <a:t>软件设计文档国家标准－可行性研究</a:t>
            </a:r>
            <a:r>
              <a:rPr lang="zh-CN" altLang="zh-CN" dirty="0" smtClean="0">
                <a:latin typeface="冬青黑体简体中文 W6" pitchFamily="34" charset="-122"/>
                <a:ea typeface="冬青黑体简体中文 W6" pitchFamily="34" charset="-122"/>
              </a:rPr>
              <a:t>报告</a:t>
            </a:r>
            <a:endParaRPr lang="en-US" altLang="zh-CN" dirty="0" smtClean="0">
              <a:latin typeface="冬青黑体简体中文 W6" pitchFamily="34" charset="-122"/>
              <a:ea typeface="冬青黑体简体中文 W6" pitchFamily="34" charset="-122"/>
            </a:endParaRPr>
          </a:p>
          <a:p>
            <a:r>
              <a:rPr lang="zh-CN" altLang="zh-CN" dirty="0" smtClean="0">
                <a:latin typeface="冬青黑体简体中文 W6" pitchFamily="34" charset="-122"/>
                <a:ea typeface="冬青黑体简体中文 W6" pitchFamily="34" charset="-122"/>
              </a:rPr>
              <a:t>（</a:t>
            </a:r>
            <a:r>
              <a:rPr lang="en-US" altLang="zh-CN" dirty="0">
                <a:latin typeface="冬青黑体简体中文 W6" pitchFamily="34" charset="-122"/>
                <a:ea typeface="冬青黑体简体中文 W6" pitchFamily="34" charset="-122"/>
              </a:rPr>
              <a:t>GB8567——88</a:t>
            </a:r>
            <a:r>
              <a:rPr lang="zh-CN" altLang="zh-CN" dirty="0">
                <a:latin typeface="冬青黑体简体中文 W6" pitchFamily="34" charset="-122"/>
                <a:ea typeface="冬青黑体简体中文 W6" pitchFamily="34" charset="-122"/>
              </a:rPr>
              <a:t>）</a:t>
            </a:r>
            <a:r>
              <a:rPr lang="zh-CN" altLang="zh-CN" dirty="0" smtClean="0">
                <a:latin typeface="冬青黑体简体中文 W6" pitchFamily="34" charset="-122"/>
                <a:ea typeface="冬青黑体简体中文 W6" pitchFamily="34" charset="-122"/>
              </a:rPr>
              <a:t>》</a:t>
            </a:r>
            <a:endParaRPr lang="en-US" altLang="zh-CN" dirty="0" smtClean="0">
              <a:latin typeface="冬青黑体简体中文 W6" pitchFamily="34" charset="-122"/>
              <a:ea typeface="冬青黑体简体中文 W6" pitchFamily="34" charset="-122"/>
            </a:endParaRPr>
          </a:p>
          <a:p>
            <a:endParaRPr lang="zh-CN" altLang="zh-CN" dirty="0">
              <a:latin typeface="冬青黑体简体中文 W6" pitchFamily="34" charset="-122"/>
              <a:ea typeface="冬青黑体简体中文 W6" pitchFamily="34" charset="-122"/>
            </a:endParaRPr>
          </a:p>
          <a:p>
            <a:r>
              <a:rPr lang="zh-CN" altLang="zh-CN" dirty="0">
                <a:latin typeface="冬青黑体简体中文 W6" pitchFamily="34" charset="-122"/>
                <a:ea typeface="冬青黑体简体中文 W6" pitchFamily="34" charset="-122"/>
              </a:rPr>
              <a:t>《软件工程导论（第六版）》 </a:t>
            </a:r>
            <a:endParaRPr lang="en-US" altLang="zh-CN" dirty="0" smtClean="0">
              <a:latin typeface="冬青黑体简体中文 W6" pitchFamily="34" charset="-122"/>
              <a:ea typeface="冬青黑体简体中文 W6" pitchFamily="34" charset="-122"/>
            </a:endParaRPr>
          </a:p>
          <a:p>
            <a:r>
              <a:rPr lang="zh-CN" altLang="zh-CN" dirty="0" smtClean="0">
                <a:latin typeface="冬青黑体简体中文 W6" pitchFamily="34" charset="-122"/>
                <a:ea typeface="冬青黑体简体中文 W6" pitchFamily="34" charset="-122"/>
              </a:rPr>
              <a:t>张</a:t>
            </a:r>
            <a:r>
              <a:rPr lang="zh-CN" altLang="zh-CN" dirty="0">
                <a:latin typeface="冬青黑体简体中文 W6" pitchFamily="34" charset="-122"/>
                <a:ea typeface="冬青黑体简体中文 W6" pitchFamily="34" charset="-122"/>
              </a:rPr>
              <a:t>海藩 牟永敏 编著</a:t>
            </a:r>
            <a:r>
              <a:rPr lang="en-US" altLang="zh-CN" dirty="0">
                <a:latin typeface="冬青黑体简体中文 W6" pitchFamily="34" charset="-122"/>
                <a:ea typeface="冬青黑体简体中文 W6" pitchFamily="34" charset="-122"/>
              </a:rPr>
              <a:t> ISBN </a:t>
            </a:r>
            <a:r>
              <a:rPr lang="en-US" altLang="zh-CN" dirty="0" smtClean="0">
                <a:latin typeface="冬青黑体简体中文 W6" pitchFamily="34" charset="-122"/>
                <a:ea typeface="冬青黑体简体中文 W6" pitchFamily="34" charset="-122"/>
              </a:rPr>
              <a:t>978-7-302-33098-1</a:t>
            </a:r>
          </a:p>
          <a:p>
            <a:endParaRPr lang="zh-CN" altLang="zh-CN" dirty="0">
              <a:latin typeface="冬青黑体简体中文 W6" pitchFamily="34" charset="-122"/>
              <a:ea typeface="冬青黑体简体中文 W6" pitchFamily="34" charset="-122"/>
            </a:endParaRPr>
          </a:p>
          <a:p>
            <a:r>
              <a:rPr lang="zh-CN" altLang="zh-CN" dirty="0">
                <a:latin typeface="冬青黑体简体中文 W6" pitchFamily="34" charset="-122"/>
                <a:ea typeface="冬青黑体简体中文 W6" pitchFamily="34" charset="-122"/>
              </a:rPr>
              <a:t>《</a:t>
            </a:r>
            <a:r>
              <a:rPr lang="en-US" altLang="zh-CN" dirty="0">
                <a:latin typeface="冬青黑体简体中文 W6" pitchFamily="34" charset="-122"/>
                <a:ea typeface="冬青黑体简体中文 W6" pitchFamily="34" charset="-122"/>
              </a:rPr>
              <a:t>PMBOK</a:t>
            </a:r>
            <a:r>
              <a:rPr lang="zh-CN" altLang="zh-CN" dirty="0">
                <a:latin typeface="冬青黑体简体中文 W6" pitchFamily="34" charset="-122"/>
                <a:ea typeface="冬青黑体简体中文 W6" pitchFamily="34" charset="-122"/>
              </a:rPr>
              <a:t>》项目管理计划</a:t>
            </a:r>
            <a:r>
              <a:rPr lang="zh-CN" altLang="zh-CN" dirty="0" smtClean="0">
                <a:latin typeface="冬青黑体简体中文 W6" pitchFamily="34" charset="-122"/>
                <a:ea typeface="冬青黑体简体中文 W6" pitchFamily="34" charset="-122"/>
              </a:rPr>
              <a:t>书</a:t>
            </a:r>
            <a:endParaRPr lang="en-US" altLang="zh-CN" dirty="0" smtClean="0">
              <a:latin typeface="冬青黑体简体中文 W6" pitchFamily="34" charset="-122"/>
              <a:ea typeface="冬青黑体简体中文 W6" pitchFamily="34" charset="-122"/>
            </a:endParaRPr>
          </a:p>
          <a:p>
            <a:endParaRPr lang="zh-CN" altLang="zh-CN" dirty="0">
              <a:latin typeface="冬青黑体简体中文 W6" pitchFamily="34" charset="-122"/>
              <a:ea typeface="冬青黑体简体中文 W6" pitchFamily="34" charset="-122"/>
            </a:endParaRPr>
          </a:p>
          <a:p>
            <a:r>
              <a:rPr lang="zh-CN" altLang="zh-CN" dirty="0">
                <a:latin typeface="冬青黑体简体中文 W6" pitchFamily="34" charset="-122"/>
                <a:ea typeface="冬青黑体简体中文 W6" pitchFamily="34" charset="-122"/>
              </a:rPr>
              <a:t>《</a:t>
            </a:r>
            <a:r>
              <a:rPr lang="en-US" altLang="zh-CN" dirty="0">
                <a:latin typeface="冬青黑体简体中文 W6" pitchFamily="34" charset="-122"/>
                <a:ea typeface="冬青黑体简体中文 W6" pitchFamily="34" charset="-122"/>
              </a:rPr>
              <a:t> </a:t>
            </a:r>
            <a:r>
              <a:rPr lang="en-US" altLang="zh-CN" i="1" dirty="0">
                <a:latin typeface="冬青黑体简体中文 W6" pitchFamily="34" charset="-122"/>
                <a:ea typeface="冬青黑体简体中文 W6" pitchFamily="34" charset="-122"/>
              </a:rPr>
              <a:t>ISO</a:t>
            </a:r>
            <a:r>
              <a:rPr lang="en-US" altLang="zh-CN" dirty="0">
                <a:latin typeface="冬青黑体简体中文 W6" pitchFamily="34" charset="-122"/>
                <a:ea typeface="冬青黑体简体中文 W6" pitchFamily="34" charset="-122"/>
              </a:rPr>
              <a:t>9001 </a:t>
            </a:r>
            <a:r>
              <a:rPr lang="zh-CN" altLang="zh-CN" dirty="0">
                <a:latin typeface="冬青黑体简体中文 W6" pitchFamily="34" charset="-122"/>
                <a:ea typeface="冬青黑体简体中文 W6" pitchFamily="34" charset="-122"/>
              </a:rPr>
              <a:t>软件质量管理标准》</a:t>
            </a:r>
            <a:r>
              <a:rPr lang="en-US" altLang="zh-CN" dirty="0">
                <a:latin typeface="冬青黑体简体中文 W6" pitchFamily="34" charset="-122"/>
                <a:ea typeface="冬青黑体简体中文 W6" pitchFamily="34" charset="-122"/>
              </a:rPr>
              <a:t>ISO9001</a:t>
            </a:r>
            <a:r>
              <a:rPr lang="zh-CN" altLang="zh-CN" dirty="0">
                <a:latin typeface="冬青黑体简体中文 W6" pitchFamily="34" charset="-122"/>
                <a:ea typeface="冬青黑体简体中文 W6" pitchFamily="34" charset="-122"/>
              </a:rPr>
              <a:t>：</a:t>
            </a:r>
            <a:r>
              <a:rPr lang="en-US" altLang="zh-CN" dirty="0">
                <a:latin typeface="冬青黑体简体中文 W6" pitchFamily="34" charset="-122"/>
                <a:ea typeface="冬青黑体简体中文 W6" pitchFamily="34" charset="-122"/>
              </a:rPr>
              <a:t>2000</a:t>
            </a:r>
            <a:r>
              <a:rPr lang="zh-CN" altLang="zh-CN" dirty="0">
                <a:latin typeface="冬青黑体简体中文 W6" pitchFamily="34" charset="-122"/>
                <a:ea typeface="冬青黑体简体中文 W6" pitchFamily="34" charset="-122"/>
              </a:rPr>
              <a:t>设计</a:t>
            </a:r>
            <a:r>
              <a:rPr lang="en-US" altLang="zh-CN" dirty="0">
                <a:latin typeface="冬青黑体简体中文 W6" pitchFamily="34" charset="-122"/>
                <a:ea typeface="冬青黑体简体中文 W6" pitchFamily="34" charset="-122"/>
              </a:rPr>
              <a:t>/</a:t>
            </a:r>
            <a:r>
              <a:rPr lang="zh-CN" altLang="zh-CN" dirty="0">
                <a:latin typeface="冬青黑体简体中文 W6" pitchFamily="34" charset="-122"/>
                <a:ea typeface="冬青黑体简体中文 W6" pitchFamily="34" charset="-122"/>
              </a:rPr>
              <a:t>开发、生产、安装和服务中质量保证模式；</a:t>
            </a:r>
          </a:p>
        </p:txBody>
      </p:sp>
      <p:sp>
        <p:nvSpPr>
          <p:cNvPr id="7" name="TextBox 86"/>
          <p:cNvSpPr txBox="1"/>
          <p:nvPr/>
        </p:nvSpPr>
        <p:spPr>
          <a:xfrm>
            <a:off x="738033" y="306782"/>
            <a:ext cx="3004234" cy="584775"/>
          </a:xfrm>
          <a:prstGeom prst="rect">
            <a:avLst/>
          </a:prstGeom>
          <a:noFill/>
        </p:spPr>
        <p:txBody>
          <a:bodyPr wrap="square" rtlCol="0">
            <a:spAutoFit/>
          </a:bodyPr>
          <a:lstStyle/>
          <a:p>
            <a:pPr algn="dist"/>
            <a:r>
              <a:rPr lang="en-US" altLang="zh-CN" sz="3200" dirty="0" smtClean="0">
                <a:latin typeface="等线" pitchFamily="2" charset="-122"/>
                <a:ea typeface="等线" pitchFamily="2" charset="-122"/>
                <a:cs typeface="+mn-ea"/>
                <a:sym typeface="+mn-lt"/>
              </a:rPr>
              <a:t>5.1 </a:t>
            </a:r>
            <a:r>
              <a:rPr lang="zh-CN" altLang="en-US" sz="3200" dirty="0" smtClean="0">
                <a:latin typeface="等线" pitchFamily="2" charset="-122"/>
                <a:ea typeface="等线" pitchFamily="2" charset="-122"/>
                <a:cs typeface="+mn-ea"/>
                <a:sym typeface="+mn-lt"/>
              </a:rPr>
              <a:t>参考资料</a:t>
            </a:r>
            <a:endParaRPr lang="en-US" altLang="zh-CN" sz="3200" dirty="0">
              <a:latin typeface="等线" pitchFamily="2" charset="-122"/>
              <a:ea typeface="等线" pitchFamily="2" charset="-122"/>
              <a:cs typeface="+mn-ea"/>
              <a:sym typeface="+mn-lt"/>
            </a:endParaRPr>
          </a:p>
        </p:txBody>
      </p:sp>
      <p:sp>
        <p:nvSpPr>
          <p:cNvPr id="8" name="矩形 7">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1623" y="1147157"/>
            <a:ext cx="3990975" cy="3338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98393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06</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59400" y="3229653"/>
            <a:ext cx="5046133" cy="523220"/>
          </a:xfrm>
          <a:prstGeom prst="rect">
            <a:avLst/>
          </a:prstGeom>
          <a:ln>
            <a:noFill/>
          </a:ln>
        </p:spPr>
        <p:txBody>
          <a:bodyPr wrap="square">
            <a:spAutoFit/>
          </a:bodyPr>
          <a:lstStyle/>
          <a:p>
            <a:pPr algn="ctr"/>
            <a:r>
              <a:rPr lang="zh-CN" altLang="en-US" sz="28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小组成员绩效评价</a:t>
            </a:r>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6114778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86"/>
          <p:cNvSpPr txBox="1"/>
          <p:nvPr/>
        </p:nvSpPr>
        <p:spPr>
          <a:xfrm>
            <a:off x="738033" y="306782"/>
            <a:ext cx="4472142" cy="584775"/>
          </a:xfrm>
          <a:prstGeom prst="rect">
            <a:avLst/>
          </a:prstGeom>
          <a:noFill/>
        </p:spPr>
        <p:txBody>
          <a:bodyPr wrap="square" rtlCol="0">
            <a:spAutoFit/>
          </a:bodyPr>
          <a:lstStyle/>
          <a:p>
            <a:pPr algn="dist"/>
            <a:r>
              <a:rPr lang="en-US" altLang="zh-CN" sz="3200" dirty="0" smtClean="0">
                <a:latin typeface="等线" pitchFamily="2" charset="-122"/>
                <a:ea typeface="等线" pitchFamily="2" charset="-122"/>
                <a:cs typeface="+mn-ea"/>
                <a:sym typeface="+mn-lt"/>
              </a:rPr>
              <a:t>6.1 </a:t>
            </a:r>
            <a:r>
              <a:rPr lang="zh-CN" altLang="en-US" sz="3200" dirty="0" smtClean="0">
                <a:latin typeface="等线" pitchFamily="2" charset="-122"/>
                <a:ea typeface="等线" pitchFamily="2" charset="-122"/>
                <a:cs typeface="+mn-ea"/>
                <a:sym typeface="+mn-lt"/>
              </a:rPr>
              <a:t>小组成员绩效评价</a:t>
            </a:r>
            <a:endParaRPr lang="en-US" altLang="zh-CN" sz="3200" dirty="0">
              <a:latin typeface="等线" pitchFamily="2" charset="-122"/>
              <a:ea typeface="等线" pitchFamily="2" charset="-122"/>
              <a:cs typeface="+mn-ea"/>
              <a:sym typeface="+mn-lt"/>
            </a:endParaRPr>
          </a:p>
        </p:txBody>
      </p:sp>
      <p:sp>
        <p:nvSpPr>
          <p:cNvPr id="8" name="矩形 7">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10" name="任意多边形 9"/>
          <p:cNvSpPr/>
          <p:nvPr/>
        </p:nvSpPr>
        <p:spPr>
          <a:xfrm>
            <a:off x="7040598" y="1058122"/>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 fmla="*/ 0 w 980075"/>
              <a:gd name="connsiteY0" fmla="*/ 417065 h 1447659"/>
              <a:gd name="connsiteX1" fmla="*/ 378895 w 980075"/>
              <a:gd name="connsiteY1" fmla="*/ 38170 h 1447659"/>
              <a:gd name="connsiteX2" fmla="*/ 601180 w 980075"/>
              <a:gd name="connsiteY2" fmla="*/ 38170 h 1447659"/>
              <a:gd name="connsiteX3" fmla="*/ 980075 w 980075"/>
              <a:gd name="connsiteY3" fmla="*/ 417065 h 1447659"/>
              <a:gd name="connsiteX4" fmla="*/ 980075 w 980075"/>
              <a:gd name="connsiteY4" fmla="*/ 1447659 h 1447659"/>
              <a:gd name="connsiteX5" fmla="*/ 5051 w 980075"/>
              <a:gd name="connsiteY5" fmla="*/ 1447659 h 1447659"/>
              <a:gd name="connsiteX6" fmla="*/ 0 w 980075"/>
              <a:gd name="connsiteY6" fmla="*/ 417065 h 1447659"/>
              <a:gd name="connsiteX0" fmla="*/ 0 w 980075"/>
              <a:gd name="connsiteY0" fmla="*/ 437760 h 1468354"/>
              <a:gd name="connsiteX1" fmla="*/ 378895 w 980075"/>
              <a:gd name="connsiteY1" fmla="*/ 58865 h 1468354"/>
              <a:gd name="connsiteX2" fmla="*/ 601180 w 980075"/>
              <a:gd name="connsiteY2" fmla="*/ 58865 h 1468354"/>
              <a:gd name="connsiteX3" fmla="*/ 980075 w 980075"/>
              <a:gd name="connsiteY3" fmla="*/ 437760 h 1468354"/>
              <a:gd name="connsiteX4" fmla="*/ 980075 w 980075"/>
              <a:gd name="connsiteY4" fmla="*/ 1468354 h 1468354"/>
              <a:gd name="connsiteX5" fmla="*/ 5051 w 980075"/>
              <a:gd name="connsiteY5" fmla="*/ 1468354 h 1468354"/>
              <a:gd name="connsiteX6" fmla="*/ 0 w 980075"/>
              <a:gd name="connsiteY6" fmla="*/ 437760 h 1468354"/>
              <a:gd name="connsiteX0" fmla="*/ 0 w 980075"/>
              <a:gd name="connsiteY0" fmla="*/ 439753 h 1470347"/>
              <a:gd name="connsiteX1" fmla="*/ 378895 w 980075"/>
              <a:gd name="connsiteY1" fmla="*/ 60858 h 1470347"/>
              <a:gd name="connsiteX2" fmla="*/ 601180 w 980075"/>
              <a:gd name="connsiteY2" fmla="*/ 60858 h 1470347"/>
              <a:gd name="connsiteX3" fmla="*/ 980075 w 980075"/>
              <a:gd name="connsiteY3" fmla="*/ 439753 h 1470347"/>
              <a:gd name="connsiteX4" fmla="*/ 980075 w 980075"/>
              <a:gd name="connsiteY4" fmla="*/ 1470347 h 1470347"/>
              <a:gd name="connsiteX5" fmla="*/ 5051 w 980075"/>
              <a:gd name="connsiteY5" fmla="*/ 1470347 h 1470347"/>
              <a:gd name="connsiteX6" fmla="*/ 0 w 980075"/>
              <a:gd name="connsiteY6" fmla="*/ 439753 h 1470347"/>
              <a:gd name="connsiteX0" fmla="*/ 0 w 980075"/>
              <a:gd name="connsiteY0" fmla="*/ 445215 h 1475809"/>
              <a:gd name="connsiteX1" fmla="*/ 378895 w 980075"/>
              <a:gd name="connsiteY1" fmla="*/ 66320 h 1475809"/>
              <a:gd name="connsiteX2" fmla="*/ 601180 w 980075"/>
              <a:gd name="connsiteY2" fmla="*/ 66320 h 1475809"/>
              <a:gd name="connsiteX3" fmla="*/ 980075 w 980075"/>
              <a:gd name="connsiteY3" fmla="*/ 445215 h 1475809"/>
              <a:gd name="connsiteX4" fmla="*/ 980075 w 980075"/>
              <a:gd name="connsiteY4" fmla="*/ 1475809 h 1475809"/>
              <a:gd name="connsiteX5" fmla="*/ 5051 w 980075"/>
              <a:gd name="connsiteY5" fmla="*/ 1475809 h 1475809"/>
              <a:gd name="connsiteX6" fmla="*/ 0 w 980075"/>
              <a:gd name="connsiteY6" fmla="*/ 445215 h 147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5400000">
            <a:off x="8822257" y="2636912"/>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 fmla="*/ 0 w 980075"/>
              <a:gd name="connsiteY0" fmla="*/ 417065 h 1447659"/>
              <a:gd name="connsiteX1" fmla="*/ 378895 w 980075"/>
              <a:gd name="connsiteY1" fmla="*/ 38170 h 1447659"/>
              <a:gd name="connsiteX2" fmla="*/ 601180 w 980075"/>
              <a:gd name="connsiteY2" fmla="*/ 38170 h 1447659"/>
              <a:gd name="connsiteX3" fmla="*/ 980075 w 980075"/>
              <a:gd name="connsiteY3" fmla="*/ 417065 h 1447659"/>
              <a:gd name="connsiteX4" fmla="*/ 980075 w 980075"/>
              <a:gd name="connsiteY4" fmla="*/ 1447659 h 1447659"/>
              <a:gd name="connsiteX5" fmla="*/ 5051 w 980075"/>
              <a:gd name="connsiteY5" fmla="*/ 1447659 h 1447659"/>
              <a:gd name="connsiteX6" fmla="*/ 0 w 980075"/>
              <a:gd name="connsiteY6" fmla="*/ 417065 h 1447659"/>
              <a:gd name="connsiteX0" fmla="*/ 0 w 980075"/>
              <a:gd name="connsiteY0" fmla="*/ 437760 h 1468354"/>
              <a:gd name="connsiteX1" fmla="*/ 378895 w 980075"/>
              <a:gd name="connsiteY1" fmla="*/ 58865 h 1468354"/>
              <a:gd name="connsiteX2" fmla="*/ 601180 w 980075"/>
              <a:gd name="connsiteY2" fmla="*/ 58865 h 1468354"/>
              <a:gd name="connsiteX3" fmla="*/ 980075 w 980075"/>
              <a:gd name="connsiteY3" fmla="*/ 437760 h 1468354"/>
              <a:gd name="connsiteX4" fmla="*/ 980075 w 980075"/>
              <a:gd name="connsiteY4" fmla="*/ 1468354 h 1468354"/>
              <a:gd name="connsiteX5" fmla="*/ 5051 w 980075"/>
              <a:gd name="connsiteY5" fmla="*/ 1468354 h 1468354"/>
              <a:gd name="connsiteX6" fmla="*/ 0 w 980075"/>
              <a:gd name="connsiteY6" fmla="*/ 437760 h 1468354"/>
              <a:gd name="connsiteX0" fmla="*/ 0 w 980075"/>
              <a:gd name="connsiteY0" fmla="*/ 439753 h 1470347"/>
              <a:gd name="connsiteX1" fmla="*/ 378895 w 980075"/>
              <a:gd name="connsiteY1" fmla="*/ 60858 h 1470347"/>
              <a:gd name="connsiteX2" fmla="*/ 601180 w 980075"/>
              <a:gd name="connsiteY2" fmla="*/ 60858 h 1470347"/>
              <a:gd name="connsiteX3" fmla="*/ 980075 w 980075"/>
              <a:gd name="connsiteY3" fmla="*/ 439753 h 1470347"/>
              <a:gd name="connsiteX4" fmla="*/ 980075 w 980075"/>
              <a:gd name="connsiteY4" fmla="*/ 1470347 h 1470347"/>
              <a:gd name="connsiteX5" fmla="*/ 5051 w 980075"/>
              <a:gd name="connsiteY5" fmla="*/ 1470347 h 1470347"/>
              <a:gd name="connsiteX6" fmla="*/ 0 w 980075"/>
              <a:gd name="connsiteY6" fmla="*/ 439753 h 1470347"/>
              <a:gd name="connsiteX0" fmla="*/ 0 w 980075"/>
              <a:gd name="connsiteY0" fmla="*/ 445215 h 1475809"/>
              <a:gd name="connsiteX1" fmla="*/ 378895 w 980075"/>
              <a:gd name="connsiteY1" fmla="*/ 66320 h 1475809"/>
              <a:gd name="connsiteX2" fmla="*/ 601180 w 980075"/>
              <a:gd name="connsiteY2" fmla="*/ 66320 h 1475809"/>
              <a:gd name="connsiteX3" fmla="*/ 980075 w 980075"/>
              <a:gd name="connsiteY3" fmla="*/ 445215 h 1475809"/>
              <a:gd name="connsiteX4" fmla="*/ 980075 w 980075"/>
              <a:gd name="connsiteY4" fmla="*/ 1475809 h 1475809"/>
              <a:gd name="connsiteX5" fmla="*/ 5051 w 980075"/>
              <a:gd name="connsiteY5" fmla="*/ 1475809 h 1475809"/>
              <a:gd name="connsiteX6" fmla="*/ 0 w 980075"/>
              <a:gd name="connsiteY6" fmla="*/ 445215 h 147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5400000">
            <a:off x="7921907" y="2921937"/>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任意多边形 12"/>
          <p:cNvSpPr/>
          <p:nvPr/>
        </p:nvSpPr>
        <p:spPr>
          <a:xfrm rot="10800000">
            <a:off x="6999875" y="4176402"/>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 fmla="*/ 0 w 980075"/>
              <a:gd name="connsiteY0" fmla="*/ 417065 h 1447659"/>
              <a:gd name="connsiteX1" fmla="*/ 378895 w 980075"/>
              <a:gd name="connsiteY1" fmla="*/ 38170 h 1447659"/>
              <a:gd name="connsiteX2" fmla="*/ 601180 w 980075"/>
              <a:gd name="connsiteY2" fmla="*/ 38170 h 1447659"/>
              <a:gd name="connsiteX3" fmla="*/ 980075 w 980075"/>
              <a:gd name="connsiteY3" fmla="*/ 417065 h 1447659"/>
              <a:gd name="connsiteX4" fmla="*/ 980075 w 980075"/>
              <a:gd name="connsiteY4" fmla="*/ 1447659 h 1447659"/>
              <a:gd name="connsiteX5" fmla="*/ 5051 w 980075"/>
              <a:gd name="connsiteY5" fmla="*/ 1447659 h 1447659"/>
              <a:gd name="connsiteX6" fmla="*/ 0 w 980075"/>
              <a:gd name="connsiteY6" fmla="*/ 417065 h 1447659"/>
              <a:gd name="connsiteX0" fmla="*/ 0 w 980075"/>
              <a:gd name="connsiteY0" fmla="*/ 437760 h 1468354"/>
              <a:gd name="connsiteX1" fmla="*/ 378895 w 980075"/>
              <a:gd name="connsiteY1" fmla="*/ 58865 h 1468354"/>
              <a:gd name="connsiteX2" fmla="*/ 601180 w 980075"/>
              <a:gd name="connsiteY2" fmla="*/ 58865 h 1468354"/>
              <a:gd name="connsiteX3" fmla="*/ 980075 w 980075"/>
              <a:gd name="connsiteY3" fmla="*/ 437760 h 1468354"/>
              <a:gd name="connsiteX4" fmla="*/ 980075 w 980075"/>
              <a:gd name="connsiteY4" fmla="*/ 1468354 h 1468354"/>
              <a:gd name="connsiteX5" fmla="*/ 5051 w 980075"/>
              <a:gd name="connsiteY5" fmla="*/ 1468354 h 1468354"/>
              <a:gd name="connsiteX6" fmla="*/ 0 w 980075"/>
              <a:gd name="connsiteY6" fmla="*/ 437760 h 1468354"/>
              <a:gd name="connsiteX0" fmla="*/ 0 w 980075"/>
              <a:gd name="connsiteY0" fmla="*/ 439753 h 1470347"/>
              <a:gd name="connsiteX1" fmla="*/ 378895 w 980075"/>
              <a:gd name="connsiteY1" fmla="*/ 60858 h 1470347"/>
              <a:gd name="connsiteX2" fmla="*/ 601180 w 980075"/>
              <a:gd name="connsiteY2" fmla="*/ 60858 h 1470347"/>
              <a:gd name="connsiteX3" fmla="*/ 980075 w 980075"/>
              <a:gd name="connsiteY3" fmla="*/ 439753 h 1470347"/>
              <a:gd name="connsiteX4" fmla="*/ 980075 w 980075"/>
              <a:gd name="connsiteY4" fmla="*/ 1470347 h 1470347"/>
              <a:gd name="connsiteX5" fmla="*/ 5051 w 980075"/>
              <a:gd name="connsiteY5" fmla="*/ 1470347 h 1470347"/>
              <a:gd name="connsiteX6" fmla="*/ 0 w 980075"/>
              <a:gd name="connsiteY6" fmla="*/ 439753 h 1470347"/>
              <a:gd name="connsiteX0" fmla="*/ 0 w 980075"/>
              <a:gd name="connsiteY0" fmla="*/ 445215 h 1475809"/>
              <a:gd name="connsiteX1" fmla="*/ 378895 w 980075"/>
              <a:gd name="connsiteY1" fmla="*/ 66320 h 1475809"/>
              <a:gd name="connsiteX2" fmla="*/ 601180 w 980075"/>
              <a:gd name="connsiteY2" fmla="*/ 66320 h 1475809"/>
              <a:gd name="connsiteX3" fmla="*/ 980075 w 980075"/>
              <a:gd name="connsiteY3" fmla="*/ 445215 h 1475809"/>
              <a:gd name="connsiteX4" fmla="*/ 980075 w 980075"/>
              <a:gd name="connsiteY4" fmla="*/ 1475809 h 1475809"/>
              <a:gd name="connsiteX5" fmla="*/ 5051 w 980075"/>
              <a:gd name="connsiteY5" fmla="*/ 1475809 h 1475809"/>
              <a:gd name="connsiteX6" fmla="*/ 0 w 980075"/>
              <a:gd name="connsiteY6" fmla="*/ 445215 h 147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0800000">
            <a:off x="6999875" y="3561076"/>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任意多边形 14"/>
          <p:cNvSpPr/>
          <p:nvPr/>
        </p:nvSpPr>
        <p:spPr>
          <a:xfrm rot="16200000">
            <a:off x="5232803" y="2577160"/>
            <a:ext cx="1115632" cy="1679933"/>
          </a:xfrm>
          <a:custGeom>
            <a:avLst/>
            <a:gdLst>
              <a:gd name="connsiteX0" fmla="*/ 0 w 980075"/>
              <a:gd name="connsiteY0" fmla="*/ 378895 h 1409489"/>
              <a:gd name="connsiteX1" fmla="*/ 378895 w 980075"/>
              <a:gd name="connsiteY1" fmla="*/ 0 h 1409489"/>
              <a:gd name="connsiteX2" fmla="*/ 601180 w 980075"/>
              <a:gd name="connsiteY2" fmla="*/ 0 h 1409489"/>
              <a:gd name="connsiteX3" fmla="*/ 980075 w 980075"/>
              <a:gd name="connsiteY3" fmla="*/ 378895 h 1409489"/>
              <a:gd name="connsiteX4" fmla="*/ 980075 w 980075"/>
              <a:gd name="connsiteY4" fmla="*/ 1409489 h 1409489"/>
              <a:gd name="connsiteX5" fmla="*/ 5051 w 980075"/>
              <a:gd name="connsiteY5" fmla="*/ 1409489 h 1409489"/>
              <a:gd name="connsiteX6" fmla="*/ 0 w 980075"/>
              <a:gd name="connsiteY6" fmla="*/ 378895 h 1409489"/>
              <a:gd name="connsiteX0" fmla="*/ 0 w 980075"/>
              <a:gd name="connsiteY0" fmla="*/ 417065 h 1447659"/>
              <a:gd name="connsiteX1" fmla="*/ 378895 w 980075"/>
              <a:gd name="connsiteY1" fmla="*/ 38170 h 1447659"/>
              <a:gd name="connsiteX2" fmla="*/ 601180 w 980075"/>
              <a:gd name="connsiteY2" fmla="*/ 38170 h 1447659"/>
              <a:gd name="connsiteX3" fmla="*/ 980075 w 980075"/>
              <a:gd name="connsiteY3" fmla="*/ 417065 h 1447659"/>
              <a:gd name="connsiteX4" fmla="*/ 980075 w 980075"/>
              <a:gd name="connsiteY4" fmla="*/ 1447659 h 1447659"/>
              <a:gd name="connsiteX5" fmla="*/ 5051 w 980075"/>
              <a:gd name="connsiteY5" fmla="*/ 1447659 h 1447659"/>
              <a:gd name="connsiteX6" fmla="*/ 0 w 980075"/>
              <a:gd name="connsiteY6" fmla="*/ 417065 h 1447659"/>
              <a:gd name="connsiteX0" fmla="*/ 0 w 980075"/>
              <a:gd name="connsiteY0" fmla="*/ 437760 h 1468354"/>
              <a:gd name="connsiteX1" fmla="*/ 378895 w 980075"/>
              <a:gd name="connsiteY1" fmla="*/ 58865 h 1468354"/>
              <a:gd name="connsiteX2" fmla="*/ 601180 w 980075"/>
              <a:gd name="connsiteY2" fmla="*/ 58865 h 1468354"/>
              <a:gd name="connsiteX3" fmla="*/ 980075 w 980075"/>
              <a:gd name="connsiteY3" fmla="*/ 437760 h 1468354"/>
              <a:gd name="connsiteX4" fmla="*/ 980075 w 980075"/>
              <a:gd name="connsiteY4" fmla="*/ 1468354 h 1468354"/>
              <a:gd name="connsiteX5" fmla="*/ 5051 w 980075"/>
              <a:gd name="connsiteY5" fmla="*/ 1468354 h 1468354"/>
              <a:gd name="connsiteX6" fmla="*/ 0 w 980075"/>
              <a:gd name="connsiteY6" fmla="*/ 437760 h 1468354"/>
              <a:gd name="connsiteX0" fmla="*/ 0 w 980075"/>
              <a:gd name="connsiteY0" fmla="*/ 439753 h 1470347"/>
              <a:gd name="connsiteX1" fmla="*/ 378895 w 980075"/>
              <a:gd name="connsiteY1" fmla="*/ 60858 h 1470347"/>
              <a:gd name="connsiteX2" fmla="*/ 601180 w 980075"/>
              <a:gd name="connsiteY2" fmla="*/ 60858 h 1470347"/>
              <a:gd name="connsiteX3" fmla="*/ 980075 w 980075"/>
              <a:gd name="connsiteY3" fmla="*/ 439753 h 1470347"/>
              <a:gd name="connsiteX4" fmla="*/ 980075 w 980075"/>
              <a:gd name="connsiteY4" fmla="*/ 1470347 h 1470347"/>
              <a:gd name="connsiteX5" fmla="*/ 5051 w 980075"/>
              <a:gd name="connsiteY5" fmla="*/ 1470347 h 1470347"/>
              <a:gd name="connsiteX6" fmla="*/ 0 w 980075"/>
              <a:gd name="connsiteY6" fmla="*/ 439753 h 1470347"/>
              <a:gd name="connsiteX0" fmla="*/ 0 w 980075"/>
              <a:gd name="connsiteY0" fmla="*/ 445215 h 1475809"/>
              <a:gd name="connsiteX1" fmla="*/ 378895 w 980075"/>
              <a:gd name="connsiteY1" fmla="*/ 66320 h 1475809"/>
              <a:gd name="connsiteX2" fmla="*/ 601180 w 980075"/>
              <a:gd name="connsiteY2" fmla="*/ 66320 h 1475809"/>
              <a:gd name="connsiteX3" fmla="*/ 980075 w 980075"/>
              <a:gd name="connsiteY3" fmla="*/ 445215 h 1475809"/>
              <a:gd name="connsiteX4" fmla="*/ 980075 w 980075"/>
              <a:gd name="connsiteY4" fmla="*/ 1475809 h 1475809"/>
              <a:gd name="connsiteX5" fmla="*/ 5051 w 980075"/>
              <a:gd name="connsiteY5" fmla="*/ 1475809 h 1475809"/>
              <a:gd name="connsiteX6" fmla="*/ 0 w 980075"/>
              <a:gd name="connsiteY6" fmla="*/ 445215 h 147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0075" h="1475809">
                <a:moveTo>
                  <a:pt x="0" y="445215"/>
                </a:moveTo>
                <a:lnTo>
                  <a:pt x="378895" y="66320"/>
                </a:lnTo>
                <a:cubicBezTo>
                  <a:pt x="458042" y="-24615"/>
                  <a:pt x="511929" y="-19563"/>
                  <a:pt x="601180" y="66320"/>
                </a:cubicBezTo>
                <a:lnTo>
                  <a:pt x="980075" y="445215"/>
                </a:lnTo>
                <a:lnTo>
                  <a:pt x="980075" y="1475809"/>
                </a:lnTo>
                <a:lnTo>
                  <a:pt x="5051" y="1475809"/>
                </a:lnTo>
                <a:cubicBezTo>
                  <a:pt x="3367" y="1132278"/>
                  <a:pt x="1684" y="788746"/>
                  <a:pt x="0" y="445215"/>
                </a:cubicBezTo>
                <a:close/>
              </a:path>
            </a:pathLst>
          </a:custGeom>
          <a:gradFill>
            <a:gsLst>
              <a:gs pos="100000">
                <a:srgbClr val="18478F"/>
              </a:gs>
              <a:gs pos="0">
                <a:srgbClr val="238DED"/>
              </a:gs>
            </a:gsLst>
            <a:lin ang="7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6200000">
            <a:off x="6133154" y="2862184"/>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8" name="组合 17"/>
          <p:cNvGrpSpPr/>
          <p:nvPr/>
        </p:nvGrpSpPr>
        <p:grpSpPr>
          <a:xfrm>
            <a:off x="5406710" y="3048863"/>
            <a:ext cx="497052" cy="736524"/>
            <a:chOff x="1788810" y="2276744"/>
            <a:chExt cx="392113" cy="581026"/>
          </a:xfrm>
          <a:solidFill>
            <a:schemeClr val="bg1"/>
          </a:solidFill>
          <a:effectLst/>
        </p:grpSpPr>
        <p:sp>
          <p:nvSpPr>
            <p:cNvPr id="19"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Freeform 10"/>
            <p:cNvSpPr>
              <a:spLocks/>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Freeform 11"/>
            <p:cNvSpPr>
              <a:spLocks/>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2" name="Freeform 13"/>
          <p:cNvSpPr>
            <a:spLocks noEditPoints="1"/>
          </p:cNvSpPr>
          <p:nvPr/>
        </p:nvSpPr>
        <p:spPr bwMode="auto">
          <a:xfrm>
            <a:off x="9280911" y="3113522"/>
            <a:ext cx="434666" cy="744569"/>
          </a:xfrm>
          <a:custGeom>
            <a:avLst/>
            <a:gdLst>
              <a:gd name="T0" fmla="*/ 73 w 130"/>
              <a:gd name="T1" fmla="*/ 98 h 222"/>
              <a:gd name="T2" fmla="*/ 118 w 130"/>
              <a:gd name="T3" fmla="*/ 116 h 222"/>
              <a:gd name="T4" fmla="*/ 130 w 130"/>
              <a:gd name="T5" fmla="*/ 149 h 222"/>
              <a:gd name="T6" fmla="*/ 115 w 130"/>
              <a:gd name="T7" fmla="*/ 186 h 222"/>
              <a:gd name="T8" fmla="*/ 73 w 130"/>
              <a:gd name="T9" fmla="*/ 203 h 222"/>
              <a:gd name="T10" fmla="*/ 73 w 130"/>
              <a:gd name="T11" fmla="*/ 222 h 222"/>
              <a:gd name="T12" fmla="*/ 58 w 130"/>
              <a:gd name="T13" fmla="*/ 222 h 222"/>
              <a:gd name="T14" fmla="*/ 58 w 130"/>
              <a:gd name="T15" fmla="*/ 203 h 222"/>
              <a:gd name="T16" fmla="*/ 0 w 130"/>
              <a:gd name="T17" fmla="*/ 150 h 222"/>
              <a:gd name="T18" fmla="*/ 26 w 130"/>
              <a:gd name="T19" fmla="*/ 150 h 222"/>
              <a:gd name="T20" fmla="*/ 58 w 130"/>
              <a:gd name="T21" fmla="*/ 185 h 222"/>
              <a:gd name="T22" fmla="*/ 58 w 130"/>
              <a:gd name="T23" fmla="*/ 117 h 222"/>
              <a:gd name="T24" fmla="*/ 4 w 130"/>
              <a:gd name="T25" fmla="*/ 69 h 222"/>
              <a:gd name="T26" fmla="*/ 19 w 130"/>
              <a:gd name="T27" fmla="*/ 34 h 222"/>
              <a:gd name="T28" fmla="*/ 58 w 130"/>
              <a:gd name="T29" fmla="*/ 19 h 222"/>
              <a:gd name="T30" fmla="*/ 58 w 130"/>
              <a:gd name="T31" fmla="*/ 0 h 222"/>
              <a:gd name="T32" fmla="*/ 73 w 130"/>
              <a:gd name="T33" fmla="*/ 0 h 222"/>
              <a:gd name="T34" fmla="*/ 73 w 130"/>
              <a:gd name="T35" fmla="*/ 19 h 222"/>
              <a:gd name="T36" fmla="*/ 125 w 130"/>
              <a:gd name="T37" fmla="*/ 63 h 222"/>
              <a:gd name="T38" fmla="*/ 99 w 130"/>
              <a:gd name="T39" fmla="*/ 63 h 222"/>
              <a:gd name="T40" fmla="*/ 73 w 130"/>
              <a:gd name="T41" fmla="*/ 37 h 222"/>
              <a:gd name="T42" fmla="*/ 73 w 130"/>
              <a:gd name="T43" fmla="*/ 98 h 222"/>
              <a:gd name="T44" fmla="*/ 58 w 130"/>
              <a:gd name="T45" fmla="*/ 96 h 222"/>
              <a:gd name="T46" fmla="*/ 58 w 130"/>
              <a:gd name="T47" fmla="*/ 37 h 222"/>
              <a:gd name="T48" fmla="*/ 30 w 130"/>
              <a:gd name="T49" fmla="*/ 67 h 222"/>
              <a:gd name="T50" fmla="*/ 38 w 130"/>
              <a:gd name="T51" fmla="*/ 86 h 222"/>
              <a:gd name="T52" fmla="*/ 58 w 130"/>
              <a:gd name="T53" fmla="*/ 96 h 222"/>
              <a:gd name="T54" fmla="*/ 73 w 130"/>
              <a:gd name="T55" fmla="*/ 185 h 222"/>
              <a:gd name="T56" fmla="*/ 104 w 130"/>
              <a:gd name="T57" fmla="*/ 150 h 222"/>
              <a:gd name="T58" fmla="*/ 97 w 130"/>
              <a:gd name="T59" fmla="*/ 131 h 222"/>
              <a:gd name="T60" fmla="*/ 73 w 130"/>
              <a:gd name="T61" fmla="*/ 120 h 222"/>
              <a:gd name="T62" fmla="*/ 73 w 130"/>
              <a:gd name="T63" fmla="*/ 18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0" h="222">
                <a:moveTo>
                  <a:pt x="73" y="98"/>
                </a:moveTo>
                <a:cubicBezTo>
                  <a:pt x="95" y="103"/>
                  <a:pt x="110" y="109"/>
                  <a:pt x="118" y="116"/>
                </a:cubicBezTo>
                <a:cubicBezTo>
                  <a:pt x="126" y="124"/>
                  <a:pt x="130" y="135"/>
                  <a:pt x="130" y="149"/>
                </a:cubicBezTo>
                <a:cubicBezTo>
                  <a:pt x="130" y="163"/>
                  <a:pt x="125" y="175"/>
                  <a:pt x="115" y="186"/>
                </a:cubicBezTo>
                <a:cubicBezTo>
                  <a:pt x="105" y="196"/>
                  <a:pt x="91" y="202"/>
                  <a:pt x="73" y="203"/>
                </a:cubicBezTo>
                <a:cubicBezTo>
                  <a:pt x="73" y="222"/>
                  <a:pt x="73" y="222"/>
                  <a:pt x="73" y="222"/>
                </a:cubicBezTo>
                <a:cubicBezTo>
                  <a:pt x="58" y="222"/>
                  <a:pt x="58" y="222"/>
                  <a:pt x="58" y="222"/>
                </a:cubicBezTo>
                <a:cubicBezTo>
                  <a:pt x="58" y="203"/>
                  <a:pt x="58" y="203"/>
                  <a:pt x="58" y="203"/>
                </a:cubicBezTo>
                <a:cubicBezTo>
                  <a:pt x="22" y="200"/>
                  <a:pt x="2" y="182"/>
                  <a:pt x="0" y="150"/>
                </a:cubicBezTo>
                <a:cubicBezTo>
                  <a:pt x="26" y="150"/>
                  <a:pt x="26" y="150"/>
                  <a:pt x="26" y="150"/>
                </a:cubicBezTo>
                <a:cubicBezTo>
                  <a:pt x="28" y="170"/>
                  <a:pt x="39" y="182"/>
                  <a:pt x="58" y="185"/>
                </a:cubicBezTo>
                <a:cubicBezTo>
                  <a:pt x="58" y="117"/>
                  <a:pt x="58" y="117"/>
                  <a:pt x="58" y="117"/>
                </a:cubicBezTo>
                <a:cubicBezTo>
                  <a:pt x="22" y="110"/>
                  <a:pt x="4" y="94"/>
                  <a:pt x="4" y="69"/>
                </a:cubicBezTo>
                <a:cubicBezTo>
                  <a:pt x="4" y="54"/>
                  <a:pt x="9" y="43"/>
                  <a:pt x="19" y="34"/>
                </a:cubicBezTo>
                <a:cubicBezTo>
                  <a:pt x="28" y="25"/>
                  <a:pt x="42" y="20"/>
                  <a:pt x="58" y="19"/>
                </a:cubicBezTo>
                <a:cubicBezTo>
                  <a:pt x="58" y="0"/>
                  <a:pt x="58" y="0"/>
                  <a:pt x="58" y="0"/>
                </a:cubicBezTo>
                <a:cubicBezTo>
                  <a:pt x="73" y="0"/>
                  <a:pt x="73" y="0"/>
                  <a:pt x="73" y="0"/>
                </a:cubicBezTo>
                <a:cubicBezTo>
                  <a:pt x="73" y="19"/>
                  <a:pt x="73" y="19"/>
                  <a:pt x="73" y="19"/>
                </a:cubicBezTo>
                <a:cubicBezTo>
                  <a:pt x="105" y="21"/>
                  <a:pt x="122" y="35"/>
                  <a:pt x="125" y="63"/>
                </a:cubicBezTo>
                <a:cubicBezTo>
                  <a:pt x="99" y="63"/>
                  <a:pt x="99" y="63"/>
                  <a:pt x="99" y="63"/>
                </a:cubicBezTo>
                <a:cubicBezTo>
                  <a:pt x="98" y="48"/>
                  <a:pt x="89" y="39"/>
                  <a:pt x="73" y="37"/>
                </a:cubicBezTo>
                <a:lnTo>
                  <a:pt x="73" y="98"/>
                </a:lnTo>
                <a:close/>
                <a:moveTo>
                  <a:pt x="58" y="96"/>
                </a:moveTo>
                <a:cubicBezTo>
                  <a:pt x="58" y="37"/>
                  <a:pt x="58" y="37"/>
                  <a:pt x="58" y="37"/>
                </a:cubicBezTo>
                <a:cubicBezTo>
                  <a:pt x="39" y="40"/>
                  <a:pt x="30" y="50"/>
                  <a:pt x="30" y="67"/>
                </a:cubicBezTo>
                <a:cubicBezTo>
                  <a:pt x="30" y="76"/>
                  <a:pt x="33" y="82"/>
                  <a:pt x="38" y="86"/>
                </a:cubicBezTo>
                <a:cubicBezTo>
                  <a:pt x="43" y="91"/>
                  <a:pt x="50" y="94"/>
                  <a:pt x="58" y="96"/>
                </a:cubicBezTo>
                <a:close/>
                <a:moveTo>
                  <a:pt x="73" y="185"/>
                </a:moveTo>
                <a:cubicBezTo>
                  <a:pt x="93" y="182"/>
                  <a:pt x="104" y="171"/>
                  <a:pt x="104" y="150"/>
                </a:cubicBezTo>
                <a:cubicBezTo>
                  <a:pt x="104" y="142"/>
                  <a:pt x="102" y="135"/>
                  <a:pt x="97" y="131"/>
                </a:cubicBezTo>
                <a:cubicBezTo>
                  <a:pt x="93" y="126"/>
                  <a:pt x="85" y="122"/>
                  <a:pt x="73" y="120"/>
                </a:cubicBezTo>
                <a:lnTo>
                  <a:pt x="73" y="185"/>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Freeform 19"/>
          <p:cNvSpPr>
            <a:spLocks noEditPoints="1"/>
          </p:cNvSpPr>
          <p:nvPr/>
        </p:nvSpPr>
        <p:spPr bwMode="auto">
          <a:xfrm>
            <a:off x="7242347" y="4879600"/>
            <a:ext cx="612826" cy="613652"/>
          </a:xfrm>
          <a:custGeom>
            <a:avLst/>
            <a:gdLst>
              <a:gd name="T0" fmla="*/ 281 w 311"/>
              <a:gd name="T1" fmla="*/ 130 h 312"/>
              <a:gd name="T2" fmla="*/ 311 w 311"/>
              <a:gd name="T3" fmla="*/ 116 h 312"/>
              <a:gd name="T4" fmla="*/ 294 w 311"/>
              <a:gd name="T5" fmla="*/ 75 h 312"/>
              <a:gd name="T6" fmla="*/ 263 w 311"/>
              <a:gd name="T7" fmla="*/ 86 h 312"/>
              <a:gd name="T8" fmla="*/ 226 w 311"/>
              <a:gd name="T9" fmla="*/ 48 h 312"/>
              <a:gd name="T10" fmla="*/ 237 w 311"/>
              <a:gd name="T11" fmla="*/ 17 h 312"/>
              <a:gd name="T12" fmla="*/ 197 w 311"/>
              <a:gd name="T13" fmla="*/ 0 h 312"/>
              <a:gd name="T14" fmla="*/ 183 w 311"/>
              <a:gd name="T15" fmla="*/ 30 h 312"/>
              <a:gd name="T16" fmla="*/ 129 w 311"/>
              <a:gd name="T17" fmla="*/ 30 h 312"/>
              <a:gd name="T18" fmla="*/ 115 w 311"/>
              <a:gd name="T19" fmla="*/ 0 h 312"/>
              <a:gd name="T20" fmla="*/ 75 w 311"/>
              <a:gd name="T21" fmla="*/ 17 h 312"/>
              <a:gd name="T22" fmla="*/ 86 w 311"/>
              <a:gd name="T23" fmla="*/ 48 h 312"/>
              <a:gd name="T24" fmla="*/ 48 w 311"/>
              <a:gd name="T25" fmla="*/ 85 h 312"/>
              <a:gd name="T26" fmla="*/ 17 w 311"/>
              <a:gd name="T27" fmla="*/ 74 h 312"/>
              <a:gd name="T28" fmla="*/ 0 w 311"/>
              <a:gd name="T29" fmla="*/ 114 h 312"/>
              <a:gd name="T30" fmla="*/ 30 w 311"/>
              <a:gd name="T31" fmla="*/ 129 h 312"/>
              <a:gd name="T32" fmla="*/ 30 w 311"/>
              <a:gd name="T33" fmla="*/ 182 h 312"/>
              <a:gd name="T34" fmla="*/ 0 w 311"/>
              <a:gd name="T35" fmla="*/ 196 h 312"/>
              <a:gd name="T36" fmla="*/ 16 w 311"/>
              <a:gd name="T37" fmla="*/ 236 h 312"/>
              <a:gd name="T38" fmla="*/ 47 w 311"/>
              <a:gd name="T39" fmla="*/ 225 h 312"/>
              <a:gd name="T40" fmla="*/ 85 w 311"/>
              <a:gd name="T41" fmla="*/ 263 h 312"/>
              <a:gd name="T42" fmla="*/ 73 w 311"/>
              <a:gd name="T43" fmla="*/ 294 h 312"/>
              <a:gd name="T44" fmla="*/ 114 w 311"/>
              <a:gd name="T45" fmla="*/ 311 h 312"/>
              <a:gd name="T46" fmla="*/ 128 w 311"/>
              <a:gd name="T47" fmla="*/ 281 h 312"/>
              <a:gd name="T48" fmla="*/ 181 w 311"/>
              <a:gd name="T49" fmla="*/ 282 h 312"/>
              <a:gd name="T50" fmla="*/ 195 w 311"/>
              <a:gd name="T51" fmla="*/ 312 h 312"/>
              <a:gd name="T52" fmla="*/ 236 w 311"/>
              <a:gd name="T53" fmla="*/ 295 h 312"/>
              <a:gd name="T54" fmla="*/ 225 w 311"/>
              <a:gd name="T55" fmla="*/ 264 h 312"/>
              <a:gd name="T56" fmla="*/ 263 w 311"/>
              <a:gd name="T57" fmla="*/ 226 h 312"/>
              <a:gd name="T58" fmla="*/ 294 w 311"/>
              <a:gd name="T59" fmla="*/ 238 h 312"/>
              <a:gd name="T60" fmla="*/ 311 w 311"/>
              <a:gd name="T61" fmla="*/ 197 h 312"/>
              <a:gd name="T62" fmla="*/ 281 w 311"/>
              <a:gd name="T63" fmla="*/ 183 h 312"/>
              <a:gd name="T64" fmla="*/ 281 w 311"/>
              <a:gd name="T65" fmla="*/ 130 h 312"/>
              <a:gd name="T66" fmla="*/ 155 w 311"/>
              <a:gd name="T67" fmla="*/ 254 h 312"/>
              <a:gd name="T68" fmla="*/ 57 w 311"/>
              <a:gd name="T69" fmla="*/ 156 h 312"/>
              <a:gd name="T70" fmla="*/ 155 w 311"/>
              <a:gd name="T71" fmla="*/ 57 h 312"/>
              <a:gd name="T72" fmla="*/ 254 w 311"/>
              <a:gd name="T73" fmla="*/ 156 h 312"/>
              <a:gd name="T74" fmla="*/ 155 w 311"/>
              <a:gd name="T75" fmla="*/ 25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1" h="312">
                <a:moveTo>
                  <a:pt x="281" y="130"/>
                </a:moveTo>
                <a:cubicBezTo>
                  <a:pt x="311" y="116"/>
                  <a:pt x="311" y="116"/>
                  <a:pt x="311" y="116"/>
                </a:cubicBezTo>
                <a:cubicBezTo>
                  <a:pt x="294" y="75"/>
                  <a:pt x="294" y="75"/>
                  <a:pt x="294" y="75"/>
                </a:cubicBezTo>
                <a:cubicBezTo>
                  <a:pt x="263" y="86"/>
                  <a:pt x="263" y="86"/>
                  <a:pt x="263" y="86"/>
                </a:cubicBezTo>
                <a:cubicBezTo>
                  <a:pt x="253" y="71"/>
                  <a:pt x="240" y="58"/>
                  <a:pt x="226" y="48"/>
                </a:cubicBezTo>
                <a:cubicBezTo>
                  <a:pt x="237" y="17"/>
                  <a:pt x="237" y="17"/>
                  <a:pt x="237" y="17"/>
                </a:cubicBezTo>
                <a:cubicBezTo>
                  <a:pt x="197" y="0"/>
                  <a:pt x="197" y="0"/>
                  <a:pt x="197" y="0"/>
                </a:cubicBezTo>
                <a:cubicBezTo>
                  <a:pt x="183" y="30"/>
                  <a:pt x="183" y="30"/>
                  <a:pt x="183" y="30"/>
                </a:cubicBezTo>
                <a:cubicBezTo>
                  <a:pt x="165" y="27"/>
                  <a:pt x="147" y="26"/>
                  <a:pt x="129" y="30"/>
                </a:cubicBezTo>
                <a:cubicBezTo>
                  <a:pt x="115" y="0"/>
                  <a:pt x="115" y="0"/>
                  <a:pt x="115" y="0"/>
                </a:cubicBezTo>
                <a:cubicBezTo>
                  <a:pt x="75" y="17"/>
                  <a:pt x="75" y="17"/>
                  <a:pt x="75" y="17"/>
                </a:cubicBezTo>
                <a:cubicBezTo>
                  <a:pt x="86" y="48"/>
                  <a:pt x="86" y="48"/>
                  <a:pt x="86" y="48"/>
                </a:cubicBezTo>
                <a:cubicBezTo>
                  <a:pt x="70" y="58"/>
                  <a:pt x="58" y="71"/>
                  <a:pt x="48" y="85"/>
                </a:cubicBezTo>
                <a:cubicBezTo>
                  <a:pt x="17" y="74"/>
                  <a:pt x="17" y="74"/>
                  <a:pt x="17" y="74"/>
                </a:cubicBezTo>
                <a:cubicBezTo>
                  <a:pt x="0" y="114"/>
                  <a:pt x="0" y="114"/>
                  <a:pt x="0" y="114"/>
                </a:cubicBezTo>
                <a:cubicBezTo>
                  <a:pt x="30" y="129"/>
                  <a:pt x="30" y="129"/>
                  <a:pt x="30" y="129"/>
                </a:cubicBezTo>
                <a:cubicBezTo>
                  <a:pt x="26" y="146"/>
                  <a:pt x="26" y="164"/>
                  <a:pt x="30" y="182"/>
                </a:cubicBezTo>
                <a:cubicBezTo>
                  <a:pt x="0" y="196"/>
                  <a:pt x="0" y="196"/>
                  <a:pt x="0" y="196"/>
                </a:cubicBezTo>
                <a:cubicBezTo>
                  <a:pt x="16" y="236"/>
                  <a:pt x="16" y="236"/>
                  <a:pt x="16" y="236"/>
                </a:cubicBezTo>
                <a:cubicBezTo>
                  <a:pt x="47" y="225"/>
                  <a:pt x="47" y="225"/>
                  <a:pt x="47" y="225"/>
                </a:cubicBezTo>
                <a:cubicBezTo>
                  <a:pt x="57" y="241"/>
                  <a:pt x="70" y="253"/>
                  <a:pt x="85" y="263"/>
                </a:cubicBezTo>
                <a:cubicBezTo>
                  <a:pt x="73" y="294"/>
                  <a:pt x="73" y="294"/>
                  <a:pt x="73" y="294"/>
                </a:cubicBezTo>
                <a:cubicBezTo>
                  <a:pt x="114" y="311"/>
                  <a:pt x="114" y="311"/>
                  <a:pt x="114" y="311"/>
                </a:cubicBezTo>
                <a:cubicBezTo>
                  <a:pt x="128" y="281"/>
                  <a:pt x="128" y="281"/>
                  <a:pt x="128" y="281"/>
                </a:cubicBezTo>
                <a:cubicBezTo>
                  <a:pt x="145" y="285"/>
                  <a:pt x="163" y="285"/>
                  <a:pt x="181" y="282"/>
                </a:cubicBezTo>
                <a:cubicBezTo>
                  <a:pt x="195" y="312"/>
                  <a:pt x="195" y="312"/>
                  <a:pt x="195" y="312"/>
                </a:cubicBezTo>
                <a:cubicBezTo>
                  <a:pt x="236" y="295"/>
                  <a:pt x="236" y="295"/>
                  <a:pt x="236" y="295"/>
                </a:cubicBezTo>
                <a:cubicBezTo>
                  <a:pt x="225" y="264"/>
                  <a:pt x="225" y="264"/>
                  <a:pt x="225" y="264"/>
                </a:cubicBezTo>
                <a:cubicBezTo>
                  <a:pt x="240" y="254"/>
                  <a:pt x="253" y="241"/>
                  <a:pt x="263" y="226"/>
                </a:cubicBezTo>
                <a:cubicBezTo>
                  <a:pt x="294" y="238"/>
                  <a:pt x="294" y="238"/>
                  <a:pt x="294" y="238"/>
                </a:cubicBezTo>
                <a:cubicBezTo>
                  <a:pt x="311" y="197"/>
                  <a:pt x="311" y="197"/>
                  <a:pt x="311" y="197"/>
                </a:cubicBezTo>
                <a:cubicBezTo>
                  <a:pt x="281" y="183"/>
                  <a:pt x="281" y="183"/>
                  <a:pt x="281" y="183"/>
                </a:cubicBezTo>
                <a:cubicBezTo>
                  <a:pt x="285" y="166"/>
                  <a:pt x="285" y="148"/>
                  <a:pt x="281" y="130"/>
                </a:cubicBezTo>
                <a:close/>
                <a:moveTo>
                  <a:pt x="155" y="254"/>
                </a:moveTo>
                <a:cubicBezTo>
                  <a:pt x="101" y="254"/>
                  <a:pt x="57" y="210"/>
                  <a:pt x="57" y="156"/>
                </a:cubicBezTo>
                <a:cubicBezTo>
                  <a:pt x="57" y="101"/>
                  <a:pt x="101" y="57"/>
                  <a:pt x="155" y="57"/>
                </a:cubicBezTo>
                <a:cubicBezTo>
                  <a:pt x="210" y="57"/>
                  <a:pt x="254" y="101"/>
                  <a:pt x="254" y="156"/>
                </a:cubicBezTo>
                <a:cubicBezTo>
                  <a:pt x="254" y="210"/>
                  <a:pt x="210" y="254"/>
                  <a:pt x="155" y="254"/>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4" name="组合 23"/>
          <p:cNvGrpSpPr/>
          <p:nvPr/>
        </p:nvGrpSpPr>
        <p:grpSpPr>
          <a:xfrm>
            <a:off x="7298702" y="1432590"/>
            <a:ext cx="583473" cy="561118"/>
            <a:chOff x="2607983" y="4241292"/>
            <a:chExt cx="490600" cy="471805"/>
          </a:xfrm>
          <a:effectLst/>
        </p:grpSpPr>
        <p:sp>
          <p:nvSpPr>
            <p:cNvPr id="25" name="Oval 131"/>
            <p:cNvSpPr>
              <a:spLocks noChangeArrowheads="1"/>
            </p:cNvSpPr>
            <p:nvPr/>
          </p:nvSpPr>
          <p:spPr bwMode="auto">
            <a:xfrm>
              <a:off x="2742898" y="4241292"/>
              <a:ext cx="220770" cy="22359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 name="Freeform 134"/>
            <p:cNvSpPr>
              <a:spLocks/>
            </p:cNvSpPr>
            <p:nvPr/>
          </p:nvSpPr>
          <p:spPr bwMode="auto">
            <a:xfrm>
              <a:off x="2607983" y="4499759"/>
              <a:ext cx="490600" cy="213338"/>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7" name="椭圆 26"/>
          <p:cNvSpPr/>
          <p:nvPr/>
        </p:nvSpPr>
        <p:spPr>
          <a:xfrm>
            <a:off x="7040598" y="2243497"/>
            <a:ext cx="1115632" cy="1109882"/>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p:nvPr/>
        </p:nvSpPr>
        <p:spPr>
          <a:xfrm>
            <a:off x="6380362" y="3138997"/>
            <a:ext cx="618894" cy="646331"/>
          </a:xfrm>
          <a:prstGeom prst="rect">
            <a:avLst/>
          </a:prstGeom>
          <a:effectLst/>
        </p:spPr>
        <p:txBody>
          <a:bodyPr wrap="square">
            <a:spAutoFit/>
          </a:bodyPr>
          <a:lstStyle/>
          <a:p>
            <a:pPr algn="ctr"/>
            <a:r>
              <a:rPr lang="zh-CN" altLang="en-US" dirty="0" smtClean="0">
                <a:solidFill>
                  <a:srgbClr val="18478F"/>
                </a:solidFill>
                <a:latin typeface="Open Sans" panose="020B0606030504020204" pitchFamily="34" charset="0"/>
                <a:ea typeface="微软雅黑" panose="020B0503020204020204" pitchFamily="34" charset="-122"/>
                <a:cs typeface="Open Sans" panose="020B0606030504020204" pitchFamily="34" charset="0"/>
              </a:rPr>
              <a:t>周磊</a:t>
            </a:r>
            <a:endParaRPr lang="zh-CN" altLang="en-US"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29" name="矩形 28"/>
          <p:cNvSpPr/>
          <p:nvPr/>
        </p:nvSpPr>
        <p:spPr>
          <a:xfrm>
            <a:off x="7294657" y="2475011"/>
            <a:ext cx="618894" cy="707886"/>
          </a:xfrm>
          <a:prstGeom prst="rect">
            <a:avLst/>
          </a:prstGeom>
          <a:effectLst/>
        </p:spPr>
        <p:txBody>
          <a:bodyPr wrap="square">
            <a:spAutoFit/>
          </a:bodyPr>
          <a:lstStyle/>
          <a:p>
            <a:pPr algn="ctr"/>
            <a:r>
              <a:rPr lang="zh-CN" altLang="en-US" sz="2000" dirty="0" smtClean="0">
                <a:solidFill>
                  <a:srgbClr val="18478F"/>
                </a:solidFill>
                <a:latin typeface="Open Sans" panose="020B0606030504020204" pitchFamily="34" charset="0"/>
                <a:ea typeface="微软雅黑" panose="020B0503020204020204" pitchFamily="34" charset="-122"/>
                <a:cs typeface="Open Sans" panose="020B0606030504020204" pitchFamily="34" charset="0"/>
              </a:rPr>
              <a:t>许涛</a:t>
            </a:r>
            <a:endParaRPr lang="zh-CN" altLang="en-US" sz="2000"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0" name="矩形 29"/>
          <p:cNvSpPr/>
          <p:nvPr/>
        </p:nvSpPr>
        <p:spPr>
          <a:xfrm>
            <a:off x="8153621" y="3017442"/>
            <a:ext cx="618894" cy="923330"/>
          </a:xfrm>
          <a:prstGeom prst="rect">
            <a:avLst/>
          </a:prstGeom>
          <a:effectLst/>
        </p:spPr>
        <p:txBody>
          <a:bodyPr wrap="square">
            <a:spAutoFit/>
          </a:bodyPr>
          <a:lstStyle/>
          <a:p>
            <a:pPr algn="ctr"/>
            <a:r>
              <a:rPr lang="zh-CN" altLang="en-US" dirty="0" smtClean="0">
                <a:solidFill>
                  <a:srgbClr val="18478F"/>
                </a:solidFill>
                <a:latin typeface="Open Sans" panose="020B0606030504020204" pitchFamily="34" charset="0"/>
                <a:ea typeface="微软雅黑" panose="020B0503020204020204" pitchFamily="34" charset="-122"/>
                <a:cs typeface="Open Sans" panose="020B0606030504020204" pitchFamily="34" charset="0"/>
              </a:rPr>
              <a:t>杨际仟</a:t>
            </a:r>
            <a:endParaRPr lang="zh-CN" altLang="en-US"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1" name="矩形 30"/>
          <p:cNvSpPr/>
          <p:nvPr/>
        </p:nvSpPr>
        <p:spPr>
          <a:xfrm>
            <a:off x="7249725" y="3705576"/>
            <a:ext cx="618894" cy="923330"/>
          </a:xfrm>
          <a:prstGeom prst="rect">
            <a:avLst/>
          </a:prstGeom>
          <a:effectLst/>
        </p:spPr>
        <p:txBody>
          <a:bodyPr wrap="square">
            <a:spAutoFit/>
          </a:bodyPr>
          <a:lstStyle/>
          <a:p>
            <a:pPr algn="ctr"/>
            <a:r>
              <a:rPr lang="zh-CN" altLang="en-US" dirty="0" smtClean="0">
                <a:solidFill>
                  <a:srgbClr val="18478F"/>
                </a:solidFill>
                <a:latin typeface="Open Sans" panose="020B0606030504020204" pitchFamily="34" charset="0"/>
                <a:ea typeface="微软雅黑" panose="020B0503020204020204" pitchFamily="34" charset="-122"/>
                <a:cs typeface="Open Sans" panose="020B0606030504020204" pitchFamily="34" charset="0"/>
              </a:rPr>
              <a:t>唐敏敏</a:t>
            </a:r>
            <a:endParaRPr lang="zh-CN" altLang="en-US" dirty="0">
              <a:solidFill>
                <a:srgbClr val="18478F"/>
              </a:solidFill>
              <a:latin typeface="Open Sans" panose="020B0606030504020204" pitchFamily="34" charset="0"/>
              <a:ea typeface="微软雅黑" panose="020B0503020204020204" pitchFamily="34" charset="-122"/>
              <a:cs typeface="Open Sans" panose="020B0606030504020204" pitchFamily="34" charset="0"/>
            </a:endParaRPr>
          </a:p>
        </p:txBody>
      </p:sp>
      <p:sp>
        <p:nvSpPr>
          <p:cNvPr id="3" name="矩形 2"/>
          <p:cNvSpPr/>
          <p:nvPr/>
        </p:nvSpPr>
        <p:spPr>
          <a:xfrm>
            <a:off x="10258140" y="2626174"/>
            <a:ext cx="1938482" cy="2031325"/>
          </a:xfrm>
          <a:prstGeom prst="rect">
            <a:avLst/>
          </a:prstGeom>
        </p:spPr>
        <p:txBody>
          <a:bodyPr wrap="square">
            <a:spAutoFit/>
          </a:bodyPr>
          <a:lstStyle/>
          <a:p>
            <a:r>
              <a:rPr lang="zh-CN" altLang="zh-CN" dirty="0">
                <a:latin typeface="冬青黑体简体中文 W6" pitchFamily="34" charset="-122"/>
                <a:ea typeface="冬青黑体简体中文 W6" pitchFamily="34" charset="-122"/>
              </a:rPr>
              <a:t>杨际仟</a:t>
            </a:r>
            <a:r>
              <a:rPr lang="zh-CN" altLang="en-US" dirty="0">
                <a:latin typeface="冬青黑体简体中文 W6" pitchFamily="34" charset="-122"/>
                <a:ea typeface="冬青黑体简体中文 W6" pitchFamily="34" charset="-122"/>
              </a:rPr>
              <a:t>：</a:t>
            </a:r>
            <a:r>
              <a:rPr lang="zh-CN" altLang="zh-CN" dirty="0">
                <a:latin typeface="冬青黑体简体中文 W6" pitchFamily="34" charset="-122"/>
                <a:ea typeface="冬青黑体简体中文 W6" pitchFamily="34" charset="-122"/>
              </a:rPr>
              <a:t>负责</a:t>
            </a:r>
            <a:r>
              <a:rPr lang="zh-CN" altLang="en-US" dirty="0">
                <a:latin typeface="冬青黑体简体中文 W6" pitchFamily="34" charset="-122"/>
                <a:ea typeface="冬青黑体简体中文 W6" pitchFamily="34" charset="-122"/>
              </a:rPr>
              <a:t>竞品分析</a:t>
            </a:r>
            <a:endParaRPr lang="en-US" altLang="zh-CN" dirty="0">
              <a:latin typeface="冬青黑体简体中文 W6" pitchFamily="34" charset="-122"/>
              <a:ea typeface="冬青黑体简体中文 W6" pitchFamily="34" charset="-122"/>
            </a:endParaRPr>
          </a:p>
          <a:p>
            <a:r>
              <a:rPr lang="zh-CN" altLang="en-US" dirty="0">
                <a:latin typeface="冬青黑体简体中文 W6" pitchFamily="34" charset="-122"/>
                <a:ea typeface="冬青黑体简体中文 W6" pitchFamily="34" charset="-122"/>
              </a:rPr>
              <a:t>可行性计划书修改</a:t>
            </a:r>
            <a:endParaRPr lang="en-US" altLang="zh-CN" dirty="0">
              <a:latin typeface="冬青黑体简体中文 W6" pitchFamily="34" charset="-122"/>
              <a:ea typeface="冬青黑体简体中文 W6" pitchFamily="34" charset="-122"/>
            </a:endParaRPr>
          </a:p>
          <a:p>
            <a:r>
              <a:rPr lang="zh-CN" altLang="en-US" dirty="0">
                <a:latin typeface="冬青黑体简体中文 W6" pitchFamily="34" charset="-122"/>
                <a:ea typeface="冬青黑体简体中文 W6" pitchFamily="34" charset="-122"/>
              </a:rPr>
              <a:t>项目计划书修改</a:t>
            </a:r>
            <a:endParaRPr lang="en-US" altLang="zh-CN" dirty="0">
              <a:latin typeface="冬青黑体简体中文 W6" pitchFamily="34" charset="-122"/>
              <a:ea typeface="冬青黑体简体中文 W6" pitchFamily="34" charset="-122"/>
            </a:endParaRPr>
          </a:p>
          <a:p>
            <a:r>
              <a:rPr lang="zh-CN" altLang="en-US" dirty="0">
                <a:latin typeface="冬青黑体简体中文 W6" pitchFamily="34" charset="-122"/>
                <a:ea typeface="冬青黑体简体中文 W6" pitchFamily="34" charset="-122"/>
              </a:rPr>
              <a:t>小组会议记录</a:t>
            </a:r>
            <a:endParaRPr lang="zh-CN" altLang="zh-CN" dirty="0">
              <a:latin typeface="冬青黑体简体中文 W6" pitchFamily="34" charset="-122"/>
              <a:ea typeface="冬青黑体简体中文 W6" pitchFamily="34" charset="-122"/>
            </a:endParaRPr>
          </a:p>
          <a:p>
            <a:r>
              <a:rPr lang="en-US" altLang="zh-CN" dirty="0">
                <a:solidFill>
                  <a:srgbClr val="FF0000"/>
                </a:solidFill>
                <a:latin typeface="冬青黑体简体中文 W6" pitchFamily="34" charset="-122"/>
                <a:ea typeface="冬青黑体简体中文 W6" pitchFamily="34" charset="-122"/>
              </a:rPr>
              <a:t>8.4/10</a:t>
            </a:r>
            <a:endParaRPr lang="zh-CN" altLang="zh-CN" dirty="0">
              <a:solidFill>
                <a:srgbClr val="FF0000"/>
              </a:solidFill>
              <a:latin typeface="冬青黑体简体中文 W6" pitchFamily="34" charset="-122"/>
              <a:ea typeface="冬青黑体简体中文 W6" pitchFamily="34" charset="-122"/>
            </a:endParaRPr>
          </a:p>
        </p:txBody>
      </p:sp>
      <p:sp>
        <p:nvSpPr>
          <p:cNvPr id="4" name="矩形 3"/>
          <p:cNvSpPr/>
          <p:nvPr/>
        </p:nvSpPr>
        <p:spPr>
          <a:xfrm>
            <a:off x="5064186" y="5846378"/>
            <a:ext cx="6096000" cy="646331"/>
          </a:xfrm>
          <a:prstGeom prst="rect">
            <a:avLst/>
          </a:prstGeom>
        </p:spPr>
        <p:txBody>
          <a:bodyPr>
            <a:spAutoFit/>
          </a:bodyPr>
          <a:lstStyle/>
          <a:p>
            <a:r>
              <a:rPr lang="zh-CN" altLang="zh-CN" dirty="0" smtClean="0">
                <a:latin typeface="冬青黑体简体中文 W6" pitchFamily="34" charset="-122"/>
                <a:ea typeface="冬青黑体简体中文 W6" pitchFamily="34" charset="-122"/>
              </a:rPr>
              <a:t>唐敏敏</a:t>
            </a:r>
            <a:r>
              <a:rPr lang="zh-CN" altLang="en-US" dirty="0" smtClean="0">
                <a:latin typeface="冬青黑体简体中文 W6" pitchFamily="34" charset="-122"/>
                <a:ea typeface="冬青黑体简体中文 W6" pitchFamily="34" charset="-122"/>
              </a:rPr>
              <a:t>：态度积极，数据库建模方面咨询老师，其他方案调查，经济可行性分析</a:t>
            </a:r>
            <a:r>
              <a:rPr lang="en-US" altLang="zh-CN" dirty="0" smtClean="0">
                <a:latin typeface="冬青黑体简体中文 W6" pitchFamily="34" charset="-122"/>
                <a:ea typeface="冬青黑体简体中文 W6" pitchFamily="34" charset="-122"/>
              </a:rPr>
              <a:t> </a:t>
            </a:r>
            <a:r>
              <a:rPr lang="zh-CN" altLang="en-US" dirty="0" smtClean="0">
                <a:latin typeface="冬青黑体简体中文 W6" pitchFamily="34" charset="-122"/>
                <a:ea typeface="冬青黑体简体中文 W6" pitchFamily="34" charset="-122"/>
              </a:rPr>
              <a:t>，爬虫技术调查</a:t>
            </a:r>
            <a:r>
              <a:rPr lang="en-US" altLang="zh-CN" dirty="0" smtClean="0">
                <a:latin typeface="冬青黑体简体中文 W6" pitchFamily="34" charset="-122"/>
                <a:ea typeface="冬青黑体简体中文 W6" pitchFamily="34" charset="-122"/>
              </a:rPr>
              <a:t>      </a:t>
            </a:r>
            <a:r>
              <a:rPr lang="en-US" altLang="zh-CN" dirty="0">
                <a:solidFill>
                  <a:srgbClr val="FF0000"/>
                </a:solidFill>
                <a:latin typeface="冬青黑体简体中文 W6" pitchFamily="34" charset="-122"/>
                <a:ea typeface="冬青黑体简体中文 W6" pitchFamily="34" charset="-122"/>
              </a:rPr>
              <a:t>8.5/10</a:t>
            </a:r>
            <a:endParaRPr lang="zh-CN" altLang="zh-CN" i="1" dirty="0">
              <a:solidFill>
                <a:srgbClr val="FF0000"/>
              </a:solidFill>
              <a:latin typeface="冬青黑体简体中文 W6" pitchFamily="34" charset="-122"/>
              <a:ea typeface="冬青黑体简体中文 W6" pitchFamily="34" charset="-122"/>
            </a:endParaRPr>
          </a:p>
        </p:txBody>
      </p:sp>
      <p:sp>
        <p:nvSpPr>
          <p:cNvPr id="5" name="矩形 4"/>
          <p:cNvSpPr/>
          <p:nvPr/>
        </p:nvSpPr>
        <p:spPr>
          <a:xfrm>
            <a:off x="738033" y="3002804"/>
            <a:ext cx="6096000" cy="923330"/>
          </a:xfrm>
          <a:prstGeom prst="rect">
            <a:avLst/>
          </a:prstGeom>
        </p:spPr>
        <p:txBody>
          <a:bodyPr>
            <a:spAutoFit/>
          </a:bodyPr>
          <a:lstStyle/>
          <a:p>
            <a:r>
              <a:rPr lang="zh-CN" altLang="zh-CN" dirty="0" smtClean="0">
                <a:latin typeface="冬青黑体简体中文 W6" pitchFamily="34" charset="-122"/>
                <a:ea typeface="冬青黑体简体中文 W6" pitchFamily="34" charset="-122"/>
              </a:rPr>
              <a:t>许涛</a:t>
            </a:r>
            <a:r>
              <a:rPr lang="zh-CN" altLang="en-US" dirty="0" smtClean="0">
                <a:latin typeface="冬青黑体简体中文 W6" pitchFamily="34" charset="-122"/>
                <a:ea typeface="冬青黑体简体中文 W6" pitchFamily="34" charset="-122"/>
              </a:rPr>
              <a:t>：</a:t>
            </a:r>
            <a:r>
              <a:rPr lang="zh-CN" altLang="zh-CN" dirty="0" smtClean="0">
                <a:latin typeface="冬青黑体简体中文 W6" pitchFamily="34" charset="-122"/>
                <a:ea typeface="冬青黑体简体中文 W6" pitchFamily="34" charset="-122"/>
              </a:rPr>
              <a:t>负责</a:t>
            </a:r>
            <a:r>
              <a:rPr lang="zh-CN" altLang="en-US" dirty="0" smtClean="0">
                <a:latin typeface="冬青黑体简体中文 W6" pitchFamily="34" charset="-122"/>
                <a:ea typeface="冬青黑体简体中文 W6" pitchFamily="34" charset="-122"/>
              </a:rPr>
              <a:t>小程序界面的原型设计</a:t>
            </a:r>
            <a:endParaRPr lang="en-US" altLang="zh-CN" dirty="0" smtClean="0">
              <a:latin typeface="冬青黑体简体中文 W6" pitchFamily="34" charset="-122"/>
              <a:ea typeface="冬青黑体简体中文 W6" pitchFamily="34" charset="-122"/>
            </a:endParaRPr>
          </a:p>
          <a:p>
            <a:r>
              <a:rPr lang="zh-CN" altLang="en-US" dirty="0">
                <a:latin typeface="冬青黑体简体中文 W6" pitchFamily="34" charset="-122"/>
                <a:ea typeface="冬青黑体简体中文 W6" pitchFamily="34" charset="-122"/>
              </a:rPr>
              <a:t>竞品</a:t>
            </a:r>
            <a:r>
              <a:rPr lang="zh-CN" altLang="en-US" dirty="0" smtClean="0">
                <a:latin typeface="冬青黑体简体中文 W6" pitchFamily="34" charset="-122"/>
                <a:ea typeface="冬青黑体简体中文 W6" pitchFamily="34" charset="-122"/>
              </a:rPr>
              <a:t>分析，功能可行性分析，</a:t>
            </a:r>
            <a:r>
              <a:rPr lang="en-US" altLang="zh-CN" dirty="0" smtClean="0">
                <a:latin typeface="冬青黑体简体中文 W6" pitchFamily="34" charset="-122"/>
                <a:ea typeface="冬青黑体简体中文 W6" pitchFamily="34" charset="-122"/>
              </a:rPr>
              <a:t>SWOT</a:t>
            </a:r>
            <a:r>
              <a:rPr lang="zh-CN" altLang="en-US" dirty="0" smtClean="0">
                <a:latin typeface="冬青黑体简体中文 W6" pitchFamily="34" charset="-122"/>
                <a:ea typeface="冬青黑体简体中文 W6" pitchFamily="34" charset="-122"/>
              </a:rPr>
              <a:t>图</a:t>
            </a:r>
            <a:endParaRPr lang="en-US" altLang="zh-CN" dirty="0" smtClean="0">
              <a:latin typeface="冬青黑体简体中文 W6" pitchFamily="34" charset="-122"/>
              <a:ea typeface="冬青黑体简体中文 W6" pitchFamily="34" charset="-122"/>
            </a:endParaRPr>
          </a:p>
          <a:p>
            <a:r>
              <a:rPr lang="en-US" altLang="zh-CN" dirty="0" smtClean="0">
                <a:solidFill>
                  <a:srgbClr val="FF0000"/>
                </a:solidFill>
                <a:latin typeface="冬青黑体简体中文 W6" pitchFamily="34" charset="-122"/>
                <a:ea typeface="冬青黑体简体中文 W6" pitchFamily="34" charset="-122"/>
              </a:rPr>
              <a:t>8.6/10</a:t>
            </a:r>
            <a:endParaRPr lang="zh-CN" altLang="zh-CN" dirty="0">
              <a:solidFill>
                <a:srgbClr val="FF0000"/>
              </a:solidFill>
              <a:latin typeface="冬青黑体简体中文 W6" pitchFamily="34" charset="-122"/>
              <a:ea typeface="冬青黑体简体中文 W6" pitchFamily="34" charset="-122"/>
            </a:endParaRPr>
          </a:p>
        </p:txBody>
      </p:sp>
      <p:sp>
        <p:nvSpPr>
          <p:cNvPr id="6" name="矩形 5"/>
          <p:cNvSpPr/>
          <p:nvPr/>
        </p:nvSpPr>
        <p:spPr>
          <a:xfrm>
            <a:off x="5576925" y="321846"/>
            <a:ext cx="6096000" cy="646331"/>
          </a:xfrm>
          <a:prstGeom prst="rect">
            <a:avLst/>
          </a:prstGeom>
        </p:spPr>
        <p:txBody>
          <a:bodyPr>
            <a:spAutoFit/>
          </a:bodyPr>
          <a:lstStyle/>
          <a:p>
            <a:r>
              <a:rPr lang="zh-CN" altLang="zh-CN" dirty="0">
                <a:latin typeface="冬青黑体简体中文 W6" pitchFamily="34" charset="-122"/>
                <a:ea typeface="冬青黑体简体中文 W6" pitchFamily="34" charset="-122"/>
              </a:rPr>
              <a:t>周磊</a:t>
            </a:r>
            <a:r>
              <a:rPr lang="zh-CN" altLang="en-US" dirty="0">
                <a:latin typeface="冬青黑体简体中文 W6" pitchFamily="34" charset="-122"/>
                <a:ea typeface="冬青黑体简体中文 W6" pitchFamily="34" charset="-122"/>
              </a:rPr>
              <a:t>：技术可行性</a:t>
            </a:r>
            <a:r>
              <a:rPr lang="zh-CN" altLang="en-US" dirty="0" smtClean="0">
                <a:latin typeface="冬青黑体简体中文 W6" pitchFamily="34" charset="-122"/>
                <a:ea typeface="冬青黑体简体中文 W6" pitchFamily="34" charset="-122"/>
              </a:rPr>
              <a:t>分析     技术可行性</a:t>
            </a:r>
            <a:r>
              <a:rPr lang="zh-CN" altLang="en-US" dirty="0">
                <a:latin typeface="冬青黑体简体中文 W6" pitchFamily="34" charset="-122"/>
                <a:ea typeface="冬青黑体简体中文 W6" pitchFamily="34" charset="-122"/>
              </a:rPr>
              <a:t>文档审核</a:t>
            </a:r>
            <a:endParaRPr lang="en-US" altLang="zh-CN" dirty="0">
              <a:latin typeface="冬青黑体简体中文 W6" pitchFamily="34" charset="-122"/>
              <a:ea typeface="冬青黑体简体中文 W6" pitchFamily="34" charset="-122"/>
            </a:endParaRPr>
          </a:p>
          <a:p>
            <a:r>
              <a:rPr lang="en-US" altLang="zh-CN" dirty="0">
                <a:latin typeface="冬青黑体简体中文 W6" pitchFamily="34" charset="-122"/>
                <a:ea typeface="冬青黑体简体中文 W6" pitchFamily="34" charset="-122"/>
              </a:rPr>
              <a:t>PPT</a:t>
            </a:r>
            <a:r>
              <a:rPr lang="zh-CN" altLang="en-US" dirty="0" smtClean="0">
                <a:latin typeface="冬青黑体简体中文 W6" pitchFamily="34" charset="-122"/>
                <a:ea typeface="冬青黑体简体中文 W6" pitchFamily="34" charset="-122"/>
              </a:rPr>
              <a:t>制作       后端</a:t>
            </a:r>
            <a:r>
              <a:rPr lang="zh-CN" altLang="en-US" dirty="0">
                <a:latin typeface="冬青黑体简体中文 W6" pitchFamily="34" charset="-122"/>
                <a:ea typeface="冬青黑体简体中文 W6" pitchFamily="34" charset="-122"/>
              </a:rPr>
              <a:t>技术的</a:t>
            </a:r>
            <a:r>
              <a:rPr lang="zh-CN" altLang="en-US" dirty="0" smtClean="0">
                <a:latin typeface="冬青黑体简体中文 W6" pitchFamily="34" charset="-122"/>
                <a:ea typeface="冬青黑体简体中文 W6" pitchFamily="34" charset="-122"/>
              </a:rPr>
              <a:t>调查        </a:t>
            </a:r>
            <a:r>
              <a:rPr lang="en-US" altLang="zh-CN" dirty="0">
                <a:solidFill>
                  <a:srgbClr val="FF0000"/>
                </a:solidFill>
                <a:latin typeface="冬青黑体简体中文 W6" pitchFamily="34" charset="-122"/>
                <a:ea typeface="冬青黑体简体中文 W6" pitchFamily="34" charset="-122"/>
              </a:rPr>
              <a:t>8.6/10</a:t>
            </a:r>
            <a:endParaRPr lang="zh-CN" altLang="zh-CN" dirty="0">
              <a:solidFill>
                <a:srgbClr val="FF0000"/>
              </a:solidFill>
              <a:latin typeface="冬青黑体简体中文 W6" pitchFamily="34" charset="-122"/>
              <a:ea typeface="冬青黑体简体中文 W6" pitchFamily="34" charset="-122"/>
            </a:endParaRPr>
          </a:p>
        </p:txBody>
      </p:sp>
    </p:spTree>
    <p:extLst>
      <p:ext uri="{BB962C8B-B14F-4D97-AF65-F5344CB8AC3E}">
        <p14:creationId xmlns:p14="http://schemas.microsoft.com/office/powerpoint/2010/main" val="4756816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14:presetBounceEnd="50000">
                                      <p:stCondLst>
                                        <p:cond delay="2000"/>
                                      </p:stCondLst>
                                      <p:childTnLst>
                                        <p:set>
                                          <p:cBhvr>
                                            <p:cTn id="22" dur="1" fill="hold">
                                              <p:stCondLst>
                                                <p:cond delay="0"/>
                                              </p:stCondLst>
                                            </p:cTn>
                                            <p:tgtEl>
                                              <p:spTgt spid="14"/>
                                            </p:tgtEl>
                                            <p:attrNameLst>
                                              <p:attrName>style.visibility</p:attrName>
                                            </p:attrNameLst>
                                          </p:cBhvr>
                                          <p:to>
                                            <p:strVal val="visible"/>
                                          </p:to>
                                        </p:set>
                                        <p:anim calcmode="lin" valueType="num" p14:bounceEnd="50000">
                                          <p:cBhvr additive="base">
                                            <p:cTn id="23" dur="10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24" dur="10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8" fill="hold" grpId="0" nodeType="withEffect" p14:presetBounceEnd="50000">
                                      <p:stCondLst>
                                        <p:cond delay="2000"/>
                                      </p:stCondLst>
                                      <p:childTnLst>
                                        <p:set>
                                          <p:cBhvr>
                                            <p:cTn id="26" dur="1" fill="hold">
                                              <p:stCondLst>
                                                <p:cond delay="0"/>
                                              </p:stCondLst>
                                            </p:cTn>
                                            <p:tgtEl>
                                              <p:spTgt spid="16"/>
                                            </p:tgtEl>
                                            <p:attrNameLst>
                                              <p:attrName>style.visibility</p:attrName>
                                            </p:attrNameLst>
                                          </p:cBhvr>
                                          <p:to>
                                            <p:strVal val="visible"/>
                                          </p:to>
                                        </p:set>
                                        <p:anim calcmode="lin" valueType="num" p14:bounceEnd="50000">
                                          <p:cBhvr additive="base">
                                            <p:cTn id="27" dur="1000" fill="hold"/>
                                            <p:tgtEl>
                                              <p:spTgt spid="16"/>
                                            </p:tgtEl>
                                            <p:attrNameLst>
                                              <p:attrName>ppt_x</p:attrName>
                                            </p:attrNameLst>
                                          </p:cBhvr>
                                          <p:tavLst>
                                            <p:tav tm="0">
                                              <p:val>
                                                <p:strVal val="0-#ppt_w/2"/>
                                              </p:val>
                                            </p:tav>
                                            <p:tav tm="100000">
                                              <p:val>
                                                <p:strVal val="#ppt_x"/>
                                              </p:val>
                                            </p:tav>
                                          </p:tavLst>
                                        </p:anim>
                                        <p:anim calcmode="lin" valueType="num" p14:bounceEnd="50000">
                                          <p:cBhvr additive="base">
                                            <p:cTn id="28" dur="10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50000">
                                      <p:stCondLst>
                                        <p:cond delay="2000"/>
                                      </p:stCondLst>
                                      <p:childTnLst>
                                        <p:set>
                                          <p:cBhvr>
                                            <p:cTn id="30" dur="1" fill="hold">
                                              <p:stCondLst>
                                                <p:cond delay="0"/>
                                              </p:stCondLst>
                                            </p:cTn>
                                            <p:tgtEl>
                                              <p:spTgt spid="12"/>
                                            </p:tgtEl>
                                            <p:attrNameLst>
                                              <p:attrName>style.visibility</p:attrName>
                                            </p:attrNameLst>
                                          </p:cBhvr>
                                          <p:to>
                                            <p:strVal val="visible"/>
                                          </p:to>
                                        </p:set>
                                        <p:anim calcmode="lin" valueType="num" p14:bounceEnd="50000">
                                          <p:cBhvr additive="base">
                                            <p:cTn id="31" dur="1000" fill="hold"/>
                                            <p:tgtEl>
                                              <p:spTgt spid="12"/>
                                            </p:tgtEl>
                                            <p:attrNameLst>
                                              <p:attrName>ppt_x</p:attrName>
                                            </p:attrNameLst>
                                          </p:cBhvr>
                                          <p:tavLst>
                                            <p:tav tm="0">
                                              <p:val>
                                                <p:strVal val="1+#ppt_w/2"/>
                                              </p:val>
                                            </p:tav>
                                            <p:tav tm="100000">
                                              <p:val>
                                                <p:strVal val="#ppt_x"/>
                                              </p:val>
                                            </p:tav>
                                          </p:tavLst>
                                        </p:anim>
                                        <p:anim calcmode="lin" valueType="num" p14:bounceEnd="50000">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2" presetClass="entr" presetSubtype="4" fill="hold" grpId="0" nodeType="withEffect">
                                      <p:stCondLst>
                                        <p:cond delay="250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par>
                                    <p:cTn id="36" presetID="22" presetClass="entr" presetSubtype="2" fill="hold" grpId="0" nodeType="withEffect">
                                      <p:stCondLst>
                                        <p:cond delay="2500"/>
                                      </p:stCondLst>
                                      <p:childTnLst>
                                        <p:set>
                                          <p:cBhvr>
                                            <p:cTn id="37" dur="1" fill="hold">
                                              <p:stCondLst>
                                                <p:cond delay="0"/>
                                              </p:stCondLst>
                                            </p:cTn>
                                            <p:tgtEl>
                                              <p:spTgt spid="15"/>
                                            </p:tgtEl>
                                            <p:attrNameLst>
                                              <p:attrName>style.visibility</p:attrName>
                                            </p:attrNameLst>
                                          </p:cBhvr>
                                          <p:to>
                                            <p:strVal val="visible"/>
                                          </p:to>
                                        </p:set>
                                        <p:animEffect transition="in" filter="wipe(right)">
                                          <p:cBhvr>
                                            <p:cTn id="38" dur="500"/>
                                            <p:tgtEl>
                                              <p:spTgt spid="15"/>
                                            </p:tgtEl>
                                          </p:cBhvr>
                                        </p:animEffect>
                                      </p:childTnLst>
                                    </p:cTn>
                                  </p:par>
                                  <p:par>
                                    <p:cTn id="39" presetID="22" presetClass="entr" presetSubtype="1" fill="hold" grpId="0" nodeType="withEffect">
                                      <p:stCondLst>
                                        <p:cond delay="250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par>
                                    <p:cTn id="42" presetID="22" presetClass="entr" presetSubtype="8" fill="hold" grpId="0" nodeType="withEffect">
                                      <p:stCondLst>
                                        <p:cond delay="250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par>
                                    <p:cTn id="45" presetID="53" presetClass="entr" presetSubtype="16" fill="hold" grpId="0" nodeType="withEffect">
                                      <p:stCondLst>
                                        <p:cond delay="300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par>
                                    <p:cTn id="50" presetID="53" presetClass="entr" presetSubtype="16" fill="hold" grpId="0" nodeType="withEffect">
                                      <p:stCondLst>
                                        <p:cond delay="300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fltVal val="0"/>
                                              </p:val>
                                            </p:tav>
                                            <p:tav tm="100000">
                                              <p:val>
                                                <p:strVal val="#ppt_w"/>
                                              </p:val>
                                            </p:tav>
                                          </p:tavLst>
                                        </p:anim>
                                        <p:anim calcmode="lin" valueType="num">
                                          <p:cBhvr>
                                            <p:cTn id="53" dur="500" fill="hold"/>
                                            <p:tgtEl>
                                              <p:spTgt spid="22"/>
                                            </p:tgtEl>
                                            <p:attrNameLst>
                                              <p:attrName>ppt_h</p:attrName>
                                            </p:attrNameLst>
                                          </p:cBhvr>
                                          <p:tavLst>
                                            <p:tav tm="0">
                                              <p:val>
                                                <p:fltVal val="0"/>
                                              </p:val>
                                            </p:tav>
                                            <p:tav tm="100000">
                                              <p:val>
                                                <p:strVal val="#ppt_h"/>
                                              </p:val>
                                            </p:tav>
                                          </p:tavLst>
                                        </p:anim>
                                        <p:animEffect transition="in" filter="fade">
                                          <p:cBhvr>
                                            <p:cTn id="54" dur="500"/>
                                            <p:tgtEl>
                                              <p:spTgt spid="22"/>
                                            </p:tgtEl>
                                          </p:cBhvr>
                                        </p:animEffect>
                                      </p:childTnLst>
                                    </p:cTn>
                                  </p:par>
                                  <p:par>
                                    <p:cTn id="55" presetID="53" presetClass="entr" presetSubtype="16" fill="hold" nodeType="withEffect">
                                      <p:stCondLst>
                                        <p:cond delay="300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par>
                                    <p:cTn id="60" presetID="53" presetClass="entr" presetSubtype="16" fill="hold" nodeType="withEffect">
                                      <p:stCondLst>
                                        <p:cond delay="300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par>
                                    <p:cTn id="65" presetID="2" presetClass="entr" presetSubtype="1" fill="hold" grpId="0" nodeType="withEffect" p14:presetBounceEnd="50000">
                                      <p:stCondLst>
                                        <p:cond delay="2000"/>
                                      </p:stCondLst>
                                      <p:childTnLst>
                                        <p:set>
                                          <p:cBhvr>
                                            <p:cTn id="66" dur="1" fill="hold">
                                              <p:stCondLst>
                                                <p:cond delay="0"/>
                                              </p:stCondLst>
                                            </p:cTn>
                                            <p:tgtEl>
                                              <p:spTgt spid="27"/>
                                            </p:tgtEl>
                                            <p:attrNameLst>
                                              <p:attrName>style.visibility</p:attrName>
                                            </p:attrNameLst>
                                          </p:cBhvr>
                                          <p:to>
                                            <p:strVal val="visible"/>
                                          </p:to>
                                        </p:set>
                                        <p:anim calcmode="lin" valueType="num" p14:bounceEnd="50000">
                                          <p:cBhvr additive="base">
                                            <p:cTn id="67" dur="1000" fill="hold"/>
                                            <p:tgtEl>
                                              <p:spTgt spid="27"/>
                                            </p:tgtEl>
                                            <p:attrNameLst>
                                              <p:attrName>ppt_x</p:attrName>
                                            </p:attrNameLst>
                                          </p:cBhvr>
                                          <p:tavLst>
                                            <p:tav tm="0">
                                              <p:val>
                                                <p:strVal val="#ppt_x"/>
                                              </p:val>
                                            </p:tav>
                                            <p:tav tm="100000">
                                              <p:val>
                                                <p:strVal val="#ppt_x"/>
                                              </p:val>
                                            </p:tav>
                                          </p:tavLst>
                                        </p:anim>
                                        <p:anim calcmode="lin" valueType="num" p14:bounceEnd="50000">
                                          <p:cBhvr additive="base">
                                            <p:cTn id="68" dur="1000" fill="hold"/>
                                            <p:tgtEl>
                                              <p:spTgt spid="27"/>
                                            </p:tgtEl>
                                            <p:attrNameLst>
                                              <p:attrName>ppt_y</p:attrName>
                                            </p:attrNameLst>
                                          </p:cBhvr>
                                          <p:tavLst>
                                            <p:tav tm="0">
                                              <p:val>
                                                <p:strVal val="0-#ppt_h/2"/>
                                              </p:val>
                                            </p:tav>
                                            <p:tav tm="100000">
                                              <p:val>
                                                <p:strVal val="#ppt_y"/>
                                              </p:val>
                                            </p:tav>
                                          </p:tavLst>
                                        </p:anim>
                                      </p:childTnLst>
                                    </p:cTn>
                                  </p:par>
                                  <p:par>
                                    <p:cTn id="69" presetID="53" presetClass="entr" presetSubtype="16" fill="hold" grpId="0" nodeType="withEffect">
                                      <p:stCondLst>
                                        <p:cond delay="300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par>
                                    <p:cTn id="74" presetID="53" presetClass="entr" presetSubtype="16" fill="hold" grpId="0" nodeType="withEffect">
                                      <p:stCondLst>
                                        <p:cond delay="3000"/>
                                      </p:stCondLst>
                                      <p:childTnLst>
                                        <p:set>
                                          <p:cBhvr>
                                            <p:cTn id="75" dur="1" fill="hold">
                                              <p:stCondLst>
                                                <p:cond delay="0"/>
                                              </p:stCondLst>
                                            </p:cTn>
                                            <p:tgtEl>
                                              <p:spTgt spid="29"/>
                                            </p:tgtEl>
                                            <p:attrNameLst>
                                              <p:attrName>style.visibility</p:attrName>
                                            </p:attrNameLst>
                                          </p:cBhvr>
                                          <p:to>
                                            <p:strVal val="visible"/>
                                          </p:to>
                                        </p:set>
                                        <p:anim calcmode="lin" valueType="num">
                                          <p:cBhvr>
                                            <p:cTn id="76" dur="500" fill="hold"/>
                                            <p:tgtEl>
                                              <p:spTgt spid="29"/>
                                            </p:tgtEl>
                                            <p:attrNameLst>
                                              <p:attrName>ppt_w</p:attrName>
                                            </p:attrNameLst>
                                          </p:cBhvr>
                                          <p:tavLst>
                                            <p:tav tm="0">
                                              <p:val>
                                                <p:fltVal val="0"/>
                                              </p:val>
                                            </p:tav>
                                            <p:tav tm="100000">
                                              <p:val>
                                                <p:strVal val="#ppt_w"/>
                                              </p:val>
                                            </p:tav>
                                          </p:tavLst>
                                        </p:anim>
                                        <p:anim calcmode="lin" valueType="num">
                                          <p:cBhvr>
                                            <p:cTn id="77" dur="500" fill="hold"/>
                                            <p:tgtEl>
                                              <p:spTgt spid="29"/>
                                            </p:tgtEl>
                                            <p:attrNameLst>
                                              <p:attrName>ppt_h</p:attrName>
                                            </p:attrNameLst>
                                          </p:cBhvr>
                                          <p:tavLst>
                                            <p:tav tm="0">
                                              <p:val>
                                                <p:fltVal val="0"/>
                                              </p:val>
                                            </p:tav>
                                            <p:tav tm="100000">
                                              <p:val>
                                                <p:strVal val="#ppt_h"/>
                                              </p:val>
                                            </p:tav>
                                          </p:tavLst>
                                        </p:anim>
                                        <p:animEffect transition="in" filter="fade">
                                          <p:cBhvr>
                                            <p:cTn id="78" dur="500"/>
                                            <p:tgtEl>
                                              <p:spTgt spid="29"/>
                                            </p:tgtEl>
                                          </p:cBhvr>
                                        </p:animEffect>
                                      </p:childTnLst>
                                    </p:cTn>
                                  </p:par>
                                  <p:par>
                                    <p:cTn id="79" presetID="53" presetClass="entr" presetSubtype="16" fill="hold" grpId="0" nodeType="withEffect">
                                      <p:stCondLst>
                                        <p:cond delay="3000"/>
                                      </p:stCondLst>
                                      <p:childTnLst>
                                        <p:set>
                                          <p:cBhvr>
                                            <p:cTn id="80" dur="1" fill="hold">
                                              <p:stCondLst>
                                                <p:cond delay="0"/>
                                              </p:stCondLst>
                                            </p:cTn>
                                            <p:tgtEl>
                                              <p:spTgt spid="30"/>
                                            </p:tgtEl>
                                            <p:attrNameLst>
                                              <p:attrName>style.visibility</p:attrName>
                                            </p:attrNameLst>
                                          </p:cBhvr>
                                          <p:to>
                                            <p:strVal val="visible"/>
                                          </p:to>
                                        </p:set>
                                        <p:anim calcmode="lin" valueType="num">
                                          <p:cBhvr>
                                            <p:cTn id="81" dur="500" fill="hold"/>
                                            <p:tgtEl>
                                              <p:spTgt spid="30"/>
                                            </p:tgtEl>
                                            <p:attrNameLst>
                                              <p:attrName>ppt_w</p:attrName>
                                            </p:attrNameLst>
                                          </p:cBhvr>
                                          <p:tavLst>
                                            <p:tav tm="0">
                                              <p:val>
                                                <p:fltVal val="0"/>
                                              </p:val>
                                            </p:tav>
                                            <p:tav tm="100000">
                                              <p:val>
                                                <p:strVal val="#ppt_w"/>
                                              </p:val>
                                            </p:tav>
                                          </p:tavLst>
                                        </p:anim>
                                        <p:anim calcmode="lin" valueType="num">
                                          <p:cBhvr>
                                            <p:cTn id="82" dur="500" fill="hold"/>
                                            <p:tgtEl>
                                              <p:spTgt spid="30"/>
                                            </p:tgtEl>
                                            <p:attrNameLst>
                                              <p:attrName>ppt_h</p:attrName>
                                            </p:attrNameLst>
                                          </p:cBhvr>
                                          <p:tavLst>
                                            <p:tav tm="0">
                                              <p:val>
                                                <p:fltVal val="0"/>
                                              </p:val>
                                            </p:tav>
                                            <p:tav tm="100000">
                                              <p:val>
                                                <p:strVal val="#ppt_h"/>
                                              </p:val>
                                            </p:tav>
                                          </p:tavLst>
                                        </p:anim>
                                        <p:animEffect transition="in" filter="fade">
                                          <p:cBhvr>
                                            <p:cTn id="83" dur="500"/>
                                            <p:tgtEl>
                                              <p:spTgt spid="30"/>
                                            </p:tgtEl>
                                          </p:cBhvr>
                                        </p:animEffect>
                                      </p:childTnLst>
                                    </p:cTn>
                                  </p:par>
                                  <p:par>
                                    <p:cTn id="84" presetID="53" presetClass="entr" presetSubtype="16" fill="hold" grpId="0" nodeType="withEffect">
                                      <p:stCondLst>
                                        <p:cond delay="3000"/>
                                      </p:stCondLst>
                                      <p:childTnLst>
                                        <p:set>
                                          <p:cBhvr>
                                            <p:cTn id="85" dur="1" fill="hold">
                                              <p:stCondLst>
                                                <p:cond delay="0"/>
                                              </p:stCondLst>
                                            </p:cTn>
                                            <p:tgtEl>
                                              <p:spTgt spid="31"/>
                                            </p:tgtEl>
                                            <p:attrNameLst>
                                              <p:attrName>style.visibility</p:attrName>
                                            </p:attrNameLst>
                                          </p:cBhvr>
                                          <p:to>
                                            <p:strVal val="visible"/>
                                          </p:to>
                                        </p:set>
                                        <p:anim calcmode="lin" valueType="num">
                                          <p:cBhvr>
                                            <p:cTn id="86" dur="500" fill="hold"/>
                                            <p:tgtEl>
                                              <p:spTgt spid="31"/>
                                            </p:tgtEl>
                                            <p:attrNameLst>
                                              <p:attrName>ppt_w</p:attrName>
                                            </p:attrNameLst>
                                          </p:cBhvr>
                                          <p:tavLst>
                                            <p:tav tm="0">
                                              <p:val>
                                                <p:fltVal val="0"/>
                                              </p:val>
                                            </p:tav>
                                            <p:tav tm="100000">
                                              <p:val>
                                                <p:strVal val="#ppt_w"/>
                                              </p:val>
                                            </p:tav>
                                          </p:tavLst>
                                        </p:anim>
                                        <p:anim calcmode="lin" valueType="num">
                                          <p:cBhvr>
                                            <p:cTn id="87" dur="500" fill="hold"/>
                                            <p:tgtEl>
                                              <p:spTgt spid="31"/>
                                            </p:tgtEl>
                                            <p:attrNameLst>
                                              <p:attrName>ppt_h</p:attrName>
                                            </p:attrNameLst>
                                          </p:cBhvr>
                                          <p:tavLst>
                                            <p:tav tm="0">
                                              <p:val>
                                                <p:fltVal val="0"/>
                                              </p:val>
                                            </p:tav>
                                            <p:tav tm="100000">
                                              <p:val>
                                                <p:strVal val="#ppt_h"/>
                                              </p:val>
                                            </p:tav>
                                          </p:tavLst>
                                        </p:anim>
                                        <p:animEffect transition="in" filter="fade">
                                          <p:cBhvr>
                                            <p:cTn id="8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10" grpId="0" animBg="1"/>
          <p:bldP spid="11" grpId="0" animBg="1"/>
          <p:bldP spid="12" grpId="0" animBg="1"/>
          <p:bldP spid="13" grpId="0" animBg="1"/>
          <p:bldP spid="14" grpId="0" animBg="1"/>
          <p:bldP spid="15" grpId="0" animBg="1"/>
          <p:bldP spid="16" grpId="0" animBg="1"/>
          <p:bldP spid="22" grpId="0" animBg="1"/>
          <p:bldP spid="23" grpId="0" animBg="1"/>
          <p:bldP spid="27" grpId="0" animBg="1"/>
          <p:bldP spid="28" grpId="0"/>
          <p:bldP spid="29" grpId="0"/>
          <p:bldP spid="30" grpId="0"/>
          <p:bldP spid="3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2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000" fill="hold"/>
                                            <p:tgtEl>
                                              <p:spTgt spid="14"/>
                                            </p:tgtEl>
                                            <p:attrNameLst>
                                              <p:attrName>ppt_x</p:attrName>
                                            </p:attrNameLst>
                                          </p:cBhvr>
                                          <p:tavLst>
                                            <p:tav tm="0">
                                              <p:val>
                                                <p:strVal val="#ppt_x"/>
                                              </p:val>
                                            </p:tav>
                                            <p:tav tm="100000">
                                              <p:val>
                                                <p:strVal val="#ppt_x"/>
                                              </p:val>
                                            </p:tav>
                                          </p:tavLst>
                                        </p:anim>
                                        <p:anim calcmode="lin" valueType="num">
                                          <p:cBhvr additive="base">
                                            <p:cTn id="24" dur="10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8" fill="hold" grpId="0" nodeType="withEffect">
                                      <p:stCondLst>
                                        <p:cond delay="200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000" fill="hold"/>
                                            <p:tgtEl>
                                              <p:spTgt spid="16"/>
                                            </p:tgtEl>
                                            <p:attrNameLst>
                                              <p:attrName>ppt_x</p:attrName>
                                            </p:attrNameLst>
                                          </p:cBhvr>
                                          <p:tavLst>
                                            <p:tav tm="0">
                                              <p:val>
                                                <p:strVal val="0-#ppt_w/2"/>
                                              </p:val>
                                            </p:tav>
                                            <p:tav tm="100000">
                                              <p:val>
                                                <p:strVal val="#ppt_x"/>
                                              </p:val>
                                            </p:tav>
                                          </p:tavLst>
                                        </p:anim>
                                        <p:anim calcmode="lin" valueType="num">
                                          <p:cBhvr additive="base">
                                            <p:cTn id="28" dur="10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200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1000" fill="hold"/>
                                            <p:tgtEl>
                                              <p:spTgt spid="12"/>
                                            </p:tgtEl>
                                            <p:attrNameLst>
                                              <p:attrName>ppt_x</p:attrName>
                                            </p:attrNameLst>
                                          </p:cBhvr>
                                          <p:tavLst>
                                            <p:tav tm="0">
                                              <p:val>
                                                <p:strVal val="1+#ppt_w/2"/>
                                              </p:val>
                                            </p:tav>
                                            <p:tav tm="100000">
                                              <p:val>
                                                <p:strVal val="#ppt_x"/>
                                              </p:val>
                                            </p:tav>
                                          </p:tavLst>
                                        </p:anim>
                                        <p:anim calcmode="lin" valueType="num">
                                          <p:cBhvr additive="base">
                                            <p:cTn id="32" dur="1000" fill="hold"/>
                                            <p:tgtEl>
                                              <p:spTgt spid="12"/>
                                            </p:tgtEl>
                                            <p:attrNameLst>
                                              <p:attrName>ppt_y</p:attrName>
                                            </p:attrNameLst>
                                          </p:cBhvr>
                                          <p:tavLst>
                                            <p:tav tm="0">
                                              <p:val>
                                                <p:strVal val="#ppt_y"/>
                                              </p:val>
                                            </p:tav>
                                            <p:tav tm="100000">
                                              <p:val>
                                                <p:strVal val="#ppt_y"/>
                                              </p:val>
                                            </p:tav>
                                          </p:tavLst>
                                        </p:anim>
                                      </p:childTnLst>
                                    </p:cTn>
                                  </p:par>
                                  <p:par>
                                    <p:cTn id="33" presetID="22" presetClass="entr" presetSubtype="4" fill="hold" grpId="0" nodeType="withEffect">
                                      <p:stCondLst>
                                        <p:cond delay="250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par>
                                    <p:cTn id="36" presetID="22" presetClass="entr" presetSubtype="2" fill="hold" grpId="0" nodeType="withEffect">
                                      <p:stCondLst>
                                        <p:cond delay="2500"/>
                                      </p:stCondLst>
                                      <p:childTnLst>
                                        <p:set>
                                          <p:cBhvr>
                                            <p:cTn id="37" dur="1" fill="hold">
                                              <p:stCondLst>
                                                <p:cond delay="0"/>
                                              </p:stCondLst>
                                            </p:cTn>
                                            <p:tgtEl>
                                              <p:spTgt spid="15"/>
                                            </p:tgtEl>
                                            <p:attrNameLst>
                                              <p:attrName>style.visibility</p:attrName>
                                            </p:attrNameLst>
                                          </p:cBhvr>
                                          <p:to>
                                            <p:strVal val="visible"/>
                                          </p:to>
                                        </p:set>
                                        <p:animEffect transition="in" filter="wipe(right)">
                                          <p:cBhvr>
                                            <p:cTn id="38" dur="500"/>
                                            <p:tgtEl>
                                              <p:spTgt spid="15"/>
                                            </p:tgtEl>
                                          </p:cBhvr>
                                        </p:animEffect>
                                      </p:childTnLst>
                                    </p:cTn>
                                  </p:par>
                                  <p:par>
                                    <p:cTn id="39" presetID="22" presetClass="entr" presetSubtype="1" fill="hold" grpId="0" nodeType="withEffect">
                                      <p:stCondLst>
                                        <p:cond delay="250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par>
                                    <p:cTn id="42" presetID="22" presetClass="entr" presetSubtype="8" fill="hold" grpId="0" nodeType="withEffect">
                                      <p:stCondLst>
                                        <p:cond delay="250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par>
                                    <p:cTn id="45" presetID="53" presetClass="entr" presetSubtype="16" fill="hold" grpId="0" nodeType="withEffect">
                                      <p:stCondLst>
                                        <p:cond delay="300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par>
                                    <p:cTn id="50" presetID="53" presetClass="entr" presetSubtype="16" fill="hold" grpId="0" nodeType="withEffect">
                                      <p:stCondLst>
                                        <p:cond delay="300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fltVal val="0"/>
                                              </p:val>
                                            </p:tav>
                                            <p:tav tm="100000">
                                              <p:val>
                                                <p:strVal val="#ppt_w"/>
                                              </p:val>
                                            </p:tav>
                                          </p:tavLst>
                                        </p:anim>
                                        <p:anim calcmode="lin" valueType="num">
                                          <p:cBhvr>
                                            <p:cTn id="53" dur="500" fill="hold"/>
                                            <p:tgtEl>
                                              <p:spTgt spid="22"/>
                                            </p:tgtEl>
                                            <p:attrNameLst>
                                              <p:attrName>ppt_h</p:attrName>
                                            </p:attrNameLst>
                                          </p:cBhvr>
                                          <p:tavLst>
                                            <p:tav tm="0">
                                              <p:val>
                                                <p:fltVal val="0"/>
                                              </p:val>
                                            </p:tav>
                                            <p:tav tm="100000">
                                              <p:val>
                                                <p:strVal val="#ppt_h"/>
                                              </p:val>
                                            </p:tav>
                                          </p:tavLst>
                                        </p:anim>
                                        <p:animEffect transition="in" filter="fade">
                                          <p:cBhvr>
                                            <p:cTn id="54" dur="500"/>
                                            <p:tgtEl>
                                              <p:spTgt spid="22"/>
                                            </p:tgtEl>
                                          </p:cBhvr>
                                        </p:animEffect>
                                      </p:childTnLst>
                                    </p:cTn>
                                  </p:par>
                                  <p:par>
                                    <p:cTn id="55" presetID="53" presetClass="entr" presetSubtype="16" fill="hold" nodeType="withEffect">
                                      <p:stCondLst>
                                        <p:cond delay="300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par>
                                    <p:cTn id="60" presetID="53" presetClass="entr" presetSubtype="16" fill="hold" nodeType="withEffect">
                                      <p:stCondLst>
                                        <p:cond delay="300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par>
                                    <p:cTn id="65" presetID="2" presetClass="entr" presetSubtype="1" fill="hold" grpId="0" nodeType="withEffect">
                                      <p:stCondLst>
                                        <p:cond delay="200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1000" fill="hold"/>
                                            <p:tgtEl>
                                              <p:spTgt spid="27"/>
                                            </p:tgtEl>
                                            <p:attrNameLst>
                                              <p:attrName>ppt_x</p:attrName>
                                            </p:attrNameLst>
                                          </p:cBhvr>
                                          <p:tavLst>
                                            <p:tav tm="0">
                                              <p:val>
                                                <p:strVal val="#ppt_x"/>
                                              </p:val>
                                            </p:tav>
                                            <p:tav tm="100000">
                                              <p:val>
                                                <p:strVal val="#ppt_x"/>
                                              </p:val>
                                            </p:tav>
                                          </p:tavLst>
                                        </p:anim>
                                        <p:anim calcmode="lin" valueType="num">
                                          <p:cBhvr additive="base">
                                            <p:cTn id="68" dur="1000" fill="hold"/>
                                            <p:tgtEl>
                                              <p:spTgt spid="27"/>
                                            </p:tgtEl>
                                            <p:attrNameLst>
                                              <p:attrName>ppt_y</p:attrName>
                                            </p:attrNameLst>
                                          </p:cBhvr>
                                          <p:tavLst>
                                            <p:tav tm="0">
                                              <p:val>
                                                <p:strVal val="0-#ppt_h/2"/>
                                              </p:val>
                                            </p:tav>
                                            <p:tav tm="100000">
                                              <p:val>
                                                <p:strVal val="#ppt_y"/>
                                              </p:val>
                                            </p:tav>
                                          </p:tavLst>
                                        </p:anim>
                                      </p:childTnLst>
                                    </p:cTn>
                                  </p:par>
                                  <p:par>
                                    <p:cTn id="69" presetID="53" presetClass="entr" presetSubtype="16" fill="hold" grpId="0" nodeType="withEffect">
                                      <p:stCondLst>
                                        <p:cond delay="300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par>
                                    <p:cTn id="74" presetID="53" presetClass="entr" presetSubtype="16" fill="hold" grpId="0" nodeType="withEffect">
                                      <p:stCondLst>
                                        <p:cond delay="3000"/>
                                      </p:stCondLst>
                                      <p:childTnLst>
                                        <p:set>
                                          <p:cBhvr>
                                            <p:cTn id="75" dur="1" fill="hold">
                                              <p:stCondLst>
                                                <p:cond delay="0"/>
                                              </p:stCondLst>
                                            </p:cTn>
                                            <p:tgtEl>
                                              <p:spTgt spid="29"/>
                                            </p:tgtEl>
                                            <p:attrNameLst>
                                              <p:attrName>style.visibility</p:attrName>
                                            </p:attrNameLst>
                                          </p:cBhvr>
                                          <p:to>
                                            <p:strVal val="visible"/>
                                          </p:to>
                                        </p:set>
                                        <p:anim calcmode="lin" valueType="num">
                                          <p:cBhvr>
                                            <p:cTn id="76" dur="500" fill="hold"/>
                                            <p:tgtEl>
                                              <p:spTgt spid="29"/>
                                            </p:tgtEl>
                                            <p:attrNameLst>
                                              <p:attrName>ppt_w</p:attrName>
                                            </p:attrNameLst>
                                          </p:cBhvr>
                                          <p:tavLst>
                                            <p:tav tm="0">
                                              <p:val>
                                                <p:fltVal val="0"/>
                                              </p:val>
                                            </p:tav>
                                            <p:tav tm="100000">
                                              <p:val>
                                                <p:strVal val="#ppt_w"/>
                                              </p:val>
                                            </p:tav>
                                          </p:tavLst>
                                        </p:anim>
                                        <p:anim calcmode="lin" valueType="num">
                                          <p:cBhvr>
                                            <p:cTn id="77" dur="500" fill="hold"/>
                                            <p:tgtEl>
                                              <p:spTgt spid="29"/>
                                            </p:tgtEl>
                                            <p:attrNameLst>
                                              <p:attrName>ppt_h</p:attrName>
                                            </p:attrNameLst>
                                          </p:cBhvr>
                                          <p:tavLst>
                                            <p:tav tm="0">
                                              <p:val>
                                                <p:fltVal val="0"/>
                                              </p:val>
                                            </p:tav>
                                            <p:tav tm="100000">
                                              <p:val>
                                                <p:strVal val="#ppt_h"/>
                                              </p:val>
                                            </p:tav>
                                          </p:tavLst>
                                        </p:anim>
                                        <p:animEffect transition="in" filter="fade">
                                          <p:cBhvr>
                                            <p:cTn id="78" dur="500"/>
                                            <p:tgtEl>
                                              <p:spTgt spid="29"/>
                                            </p:tgtEl>
                                          </p:cBhvr>
                                        </p:animEffect>
                                      </p:childTnLst>
                                    </p:cTn>
                                  </p:par>
                                  <p:par>
                                    <p:cTn id="79" presetID="53" presetClass="entr" presetSubtype="16" fill="hold" grpId="0" nodeType="withEffect">
                                      <p:stCondLst>
                                        <p:cond delay="3000"/>
                                      </p:stCondLst>
                                      <p:childTnLst>
                                        <p:set>
                                          <p:cBhvr>
                                            <p:cTn id="80" dur="1" fill="hold">
                                              <p:stCondLst>
                                                <p:cond delay="0"/>
                                              </p:stCondLst>
                                            </p:cTn>
                                            <p:tgtEl>
                                              <p:spTgt spid="30"/>
                                            </p:tgtEl>
                                            <p:attrNameLst>
                                              <p:attrName>style.visibility</p:attrName>
                                            </p:attrNameLst>
                                          </p:cBhvr>
                                          <p:to>
                                            <p:strVal val="visible"/>
                                          </p:to>
                                        </p:set>
                                        <p:anim calcmode="lin" valueType="num">
                                          <p:cBhvr>
                                            <p:cTn id="81" dur="500" fill="hold"/>
                                            <p:tgtEl>
                                              <p:spTgt spid="30"/>
                                            </p:tgtEl>
                                            <p:attrNameLst>
                                              <p:attrName>ppt_w</p:attrName>
                                            </p:attrNameLst>
                                          </p:cBhvr>
                                          <p:tavLst>
                                            <p:tav tm="0">
                                              <p:val>
                                                <p:fltVal val="0"/>
                                              </p:val>
                                            </p:tav>
                                            <p:tav tm="100000">
                                              <p:val>
                                                <p:strVal val="#ppt_w"/>
                                              </p:val>
                                            </p:tav>
                                          </p:tavLst>
                                        </p:anim>
                                        <p:anim calcmode="lin" valueType="num">
                                          <p:cBhvr>
                                            <p:cTn id="82" dur="500" fill="hold"/>
                                            <p:tgtEl>
                                              <p:spTgt spid="30"/>
                                            </p:tgtEl>
                                            <p:attrNameLst>
                                              <p:attrName>ppt_h</p:attrName>
                                            </p:attrNameLst>
                                          </p:cBhvr>
                                          <p:tavLst>
                                            <p:tav tm="0">
                                              <p:val>
                                                <p:fltVal val="0"/>
                                              </p:val>
                                            </p:tav>
                                            <p:tav tm="100000">
                                              <p:val>
                                                <p:strVal val="#ppt_h"/>
                                              </p:val>
                                            </p:tav>
                                          </p:tavLst>
                                        </p:anim>
                                        <p:animEffect transition="in" filter="fade">
                                          <p:cBhvr>
                                            <p:cTn id="83" dur="500"/>
                                            <p:tgtEl>
                                              <p:spTgt spid="30"/>
                                            </p:tgtEl>
                                          </p:cBhvr>
                                        </p:animEffect>
                                      </p:childTnLst>
                                    </p:cTn>
                                  </p:par>
                                  <p:par>
                                    <p:cTn id="84" presetID="53" presetClass="entr" presetSubtype="16" fill="hold" grpId="0" nodeType="withEffect">
                                      <p:stCondLst>
                                        <p:cond delay="3000"/>
                                      </p:stCondLst>
                                      <p:childTnLst>
                                        <p:set>
                                          <p:cBhvr>
                                            <p:cTn id="85" dur="1" fill="hold">
                                              <p:stCondLst>
                                                <p:cond delay="0"/>
                                              </p:stCondLst>
                                            </p:cTn>
                                            <p:tgtEl>
                                              <p:spTgt spid="31"/>
                                            </p:tgtEl>
                                            <p:attrNameLst>
                                              <p:attrName>style.visibility</p:attrName>
                                            </p:attrNameLst>
                                          </p:cBhvr>
                                          <p:to>
                                            <p:strVal val="visible"/>
                                          </p:to>
                                        </p:set>
                                        <p:anim calcmode="lin" valueType="num">
                                          <p:cBhvr>
                                            <p:cTn id="86" dur="500" fill="hold"/>
                                            <p:tgtEl>
                                              <p:spTgt spid="31"/>
                                            </p:tgtEl>
                                            <p:attrNameLst>
                                              <p:attrName>ppt_w</p:attrName>
                                            </p:attrNameLst>
                                          </p:cBhvr>
                                          <p:tavLst>
                                            <p:tav tm="0">
                                              <p:val>
                                                <p:fltVal val="0"/>
                                              </p:val>
                                            </p:tav>
                                            <p:tav tm="100000">
                                              <p:val>
                                                <p:strVal val="#ppt_w"/>
                                              </p:val>
                                            </p:tav>
                                          </p:tavLst>
                                        </p:anim>
                                        <p:anim calcmode="lin" valueType="num">
                                          <p:cBhvr>
                                            <p:cTn id="87" dur="500" fill="hold"/>
                                            <p:tgtEl>
                                              <p:spTgt spid="31"/>
                                            </p:tgtEl>
                                            <p:attrNameLst>
                                              <p:attrName>ppt_h</p:attrName>
                                            </p:attrNameLst>
                                          </p:cBhvr>
                                          <p:tavLst>
                                            <p:tav tm="0">
                                              <p:val>
                                                <p:fltVal val="0"/>
                                              </p:val>
                                            </p:tav>
                                            <p:tav tm="100000">
                                              <p:val>
                                                <p:strVal val="#ppt_h"/>
                                              </p:val>
                                            </p:tav>
                                          </p:tavLst>
                                        </p:anim>
                                        <p:animEffect transition="in" filter="fade">
                                          <p:cBhvr>
                                            <p:cTn id="8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10" grpId="0" animBg="1"/>
          <p:bldP spid="11" grpId="0" animBg="1"/>
          <p:bldP spid="12" grpId="0" animBg="1"/>
          <p:bldP spid="13" grpId="0" animBg="1"/>
          <p:bldP spid="14" grpId="0" animBg="1"/>
          <p:bldP spid="15" grpId="0" animBg="1"/>
          <p:bldP spid="16" grpId="0" animBg="1"/>
          <p:bldP spid="22" grpId="0" animBg="1"/>
          <p:bldP spid="23" grpId="0" animBg="1"/>
          <p:bldP spid="27" grpId="0" animBg="1"/>
          <p:bldP spid="28" grpId="0"/>
          <p:bldP spid="29" grpId="0"/>
          <p:bldP spid="30" grpId="0"/>
          <p:bldP spid="31"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7" name="组合 6"/>
          <p:cNvGrpSpPr/>
          <p:nvPr/>
        </p:nvGrpSpPr>
        <p:grpSpPr>
          <a:xfrm>
            <a:off x="2581581" y="2621254"/>
            <a:ext cx="2052942" cy="1840098"/>
            <a:chOff x="4950565" y="2141272"/>
            <a:chExt cx="3094826" cy="2773962"/>
          </a:xfrm>
        </p:grpSpPr>
        <p:sp>
          <p:nvSpPr>
            <p:cNvPr id="44" name="椭圆 43"/>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5" name="椭圆 44"/>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 name="组合 5"/>
          <p:cNvGrpSpPr/>
          <p:nvPr/>
        </p:nvGrpSpPr>
        <p:grpSpPr>
          <a:xfrm>
            <a:off x="2582460" y="2625347"/>
            <a:ext cx="2045906" cy="185622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20" name="矩形 19"/>
          <p:cNvSpPr/>
          <p:nvPr/>
        </p:nvSpPr>
        <p:spPr>
          <a:xfrm>
            <a:off x="5484376" y="3171743"/>
            <a:ext cx="3210955" cy="584775"/>
          </a:xfrm>
          <a:prstGeom prst="rect">
            <a:avLst/>
          </a:prstGeom>
          <a:ln>
            <a:noFill/>
          </a:ln>
        </p:spPr>
        <p:txBody>
          <a:bodyPr wrap="square">
            <a:spAutoFit/>
          </a:bodyPr>
          <a:lstStyle/>
          <a:p>
            <a:pPr algn="ctr"/>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项目介绍</a:t>
            </a:r>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4" name="椭圆 13"/>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01</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16" name="椭圆 1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70055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20000">
                                          <p:cBhvr additive="base">
                                            <p:cTn id="7" dur="500" fill="hold"/>
                                            <p:tgtEl>
                                              <p:spTgt spid="1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14:bounceEnd="20000">
                                          <p:cBhvr additive="base">
                                            <p:cTn id="11" dur="500" fill="hold"/>
                                            <p:tgtEl>
                                              <p:spTgt spid="1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14:bounceEnd="20000">
                                          <p:cBhvr additive="base">
                                            <p:cTn id="15" dur="500" fill="hold"/>
                                            <p:tgtEl>
                                              <p:spTgt spid="1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14:bounceEnd="20000">
                                          <p:cBhvr additive="base">
                                            <p:cTn id="19" dur="500" fill="hold"/>
                                            <p:tgtEl>
                                              <p:spTgt spid="1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1000"/>
                                            <p:tgtEl>
                                              <p:spTgt spid="5"/>
                                            </p:tgtEl>
                                          </p:cBhvr>
                                        </p:animEffect>
                                      </p:childTnLst>
                                    </p:cTn>
                                  </p:par>
                                  <p:par>
                                    <p:cTn id="24" presetID="10" presetClass="entr" presetSubtype="0" fill="hold"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nodeType="withEffect">
                                      <p:stCondLst>
                                        <p:cond delay="10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8" presetClass="emph" presetSubtype="0" repeatCount="indefinite" fill="hold" nodeType="withEffect">
                                      <p:stCondLst>
                                        <p:cond delay="1000"/>
                                      </p:stCondLst>
                                      <p:childTnLst>
                                        <p:animRot by="-21600000">
                                          <p:cBhvr>
                                            <p:cTn id="31" dur="2000" fill="hold"/>
                                            <p:tgtEl>
                                              <p:spTgt spid="6"/>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8" presetClass="emph" presetSubtype="0" repeatCount="indefinite" fill="hold" nodeType="withEffect">
                                      <p:stCondLst>
                                        <p:cond delay="1000"/>
                                      </p:stCondLst>
                                      <p:childTnLst>
                                        <p:animRot by="-21600000">
                                          <p:cBhvr>
                                            <p:cTn id="36" dur="2000" fill="hold"/>
                                            <p:tgtEl>
                                              <p:spTgt spid="7"/>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15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P spid="14" grpId="0" animBg="1"/>
          <p:bldP spid="16" grpId="0" animBg="1"/>
          <p:bldP spid="17" grpId="0" animBg="1"/>
          <p:bldP spid="18" grpId="0" animBg="1"/>
          <p:bldP spid="19"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86"/>
          <p:cNvSpPr txBox="1"/>
          <p:nvPr/>
        </p:nvSpPr>
        <p:spPr>
          <a:xfrm>
            <a:off x="738033" y="306782"/>
            <a:ext cx="3557742" cy="584775"/>
          </a:xfrm>
          <a:prstGeom prst="rect">
            <a:avLst/>
          </a:prstGeom>
          <a:noFill/>
        </p:spPr>
        <p:txBody>
          <a:bodyPr wrap="square" rtlCol="0">
            <a:spAutoFit/>
          </a:bodyPr>
          <a:lstStyle/>
          <a:p>
            <a:pPr algn="dist"/>
            <a:r>
              <a:rPr lang="en-US" altLang="zh-CN" sz="3200" dirty="0" smtClean="0">
                <a:latin typeface="等线" pitchFamily="2" charset="-122"/>
                <a:ea typeface="等线" pitchFamily="2" charset="-122"/>
                <a:cs typeface="+mn-ea"/>
                <a:sym typeface="+mn-lt"/>
              </a:rPr>
              <a:t>6.2 </a:t>
            </a:r>
            <a:r>
              <a:rPr lang="zh-CN" altLang="en-US" sz="3200" dirty="0" smtClean="0">
                <a:latin typeface="等线" pitchFamily="2" charset="-122"/>
                <a:ea typeface="等线" pitchFamily="2" charset="-122"/>
                <a:cs typeface="+mn-ea"/>
                <a:sym typeface="+mn-lt"/>
              </a:rPr>
              <a:t>本周会议记录</a:t>
            </a:r>
            <a:endParaRPr lang="en-US" altLang="zh-CN" sz="3200" dirty="0">
              <a:latin typeface="等线" pitchFamily="2" charset="-122"/>
              <a:ea typeface="等线" pitchFamily="2" charset="-122"/>
              <a:cs typeface="+mn-ea"/>
              <a:sym typeface="+mn-lt"/>
            </a:endParaRPr>
          </a:p>
        </p:txBody>
      </p:sp>
      <p:sp>
        <p:nvSpPr>
          <p:cNvPr id="8" name="矩形 7">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2" name="矩形 1"/>
          <p:cNvSpPr/>
          <p:nvPr/>
        </p:nvSpPr>
        <p:spPr>
          <a:xfrm>
            <a:off x="3048000" y="1366868"/>
            <a:ext cx="6096000" cy="4801314"/>
          </a:xfrm>
          <a:prstGeom prst="rect">
            <a:avLst/>
          </a:prstGeom>
        </p:spPr>
        <p:txBody>
          <a:bodyPr>
            <a:spAutoFit/>
          </a:bodyPr>
          <a:lstStyle/>
          <a:p>
            <a:r>
              <a:rPr lang="en-US" altLang="zh-CN" dirty="0">
                <a:latin typeface="冬青黑体简体中文 W3" pitchFamily="34" charset="-122"/>
                <a:ea typeface="冬青黑体简体中文 W3" pitchFamily="34" charset="-122"/>
              </a:rPr>
              <a:t>G20</a:t>
            </a:r>
            <a:r>
              <a:rPr lang="zh-CN" altLang="zh-CN" dirty="0">
                <a:latin typeface="冬青黑体简体中文 W3" pitchFamily="34" charset="-122"/>
                <a:ea typeface="冬青黑体简体中文 W3" pitchFamily="34" charset="-122"/>
              </a:rPr>
              <a:t>小组第五周会议纪要</a:t>
            </a:r>
          </a:p>
          <a:p>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会议时间：</a:t>
            </a:r>
            <a:r>
              <a:rPr lang="en-US" altLang="zh-CN" dirty="0">
                <a:latin typeface="冬青黑体简体中文 W3" pitchFamily="34" charset="-122"/>
                <a:ea typeface="冬青黑体简体中文 W3" pitchFamily="34" charset="-122"/>
              </a:rPr>
              <a:t>2019</a:t>
            </a:r>
            <a:r>
              <a:rPr lang="zh-CN" altLang="zh-CN" dirty="0">
                <a:latin typeface="冬青黑体简体中文 W3" pitchFamily="34" charset="-122"/>
                <a:ea typeface="冬青黑体简体中文 W3" pitchFamily="34" charset="-122"/>
              </a:rPr>
              <a:t>年</a:t>
            </a:r>
            <a:r>
              <a:rPr lang="en-US" altLang="zh-CN" dirty="0">
                <a:latin typeface="冬青黑体简体中文 W3" pitchFamily="34" charset="-122"/>
                <a:ea typeface="冬青黑体简体中文 W3" pitchFamily="34" charset="-122"/>
              </a:rPr>
              <a:t>3</a:t>
            </a:r>
            <a:r>
              <a:rPr lang="zh-CN" altLang="zh-CN" dirty="0">
                <a:latin typeface="冬青黑体简体中文 W3" pitchFamily="34" charset="-122"/>
                <a:ea typeface="冬青黑体简体中文 W3" pitchFamily="34" charset="-122"/>
              </a:rPr>
              <a:t>月</a:t>
            </a:r>
            <a:r>
              <a:rPr lang="en-US" altLang="zh-CN" dirty="0">
                <a:latin typeface="冬青黑体简体中文 W3" pitchFamily="34" charset="-122"/>
                <a:ea typeface="冬青黑体简体中文 W3" pitchFamily="34" charset="-122"/>
              </a:rPr>
              <a:t>26</a:t>
            </a:r>
            <a:r>
              <a:rPr lang="zh-CN" altLang="zh-CN" dirty="0">
                <a:latin typeface="冬青黑体简体中文 W3" pitchFamily="34" charset="-122"/>
                <a:ea typeface="冬青黑体简体中文 W3" pitchFamily="34" charset="-122"/>
              </a:rPr>
              <a:t>日</a:t>
            </a:r>
            <a:r>
              <a:rPr lang="en-US" altLang="zh-CN" dirty="0">
                <a:latin typeface="冬青黑体简体中文 W3" pitchFamily="34" charset="-122"/>
                <a:ea typeface="冬青黑体简体中文 W3" pitchFamily="34" charset="-122"/>
              </a:rPr>
              <a:t>21:25-22:50</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会议地点：学生宿舍六楼寝室</a:t>
            </a:r>
          </a:p>
          <a:p>
            <a:r>
              <a:rPr lang="zh-CN" altLang="zh-CN" dirty="0">
                <a:latin typeface="冬青黑体简体中文 W3" pitchFamily="34" charset="-122"/>
                <a:ea typeface="冬青黑体简体中文 W3" pitchFamily="34" charset="-122"/>
              </a:rPr>
              <a:t>参加人员：周磊 唐敏敏 许涛 杨际仟</a:t>
            </a:r>
          </a:p>
          <a:p>
            <a:r>
              <a:rPr lang="en-US" altLang="zh-CN" dirty="0">
                <a:latin typeface="冬青黑体简体中文 W3" pitchFamily="34" charset="-122"/>
                <a:ea typeface="冬青黑体简体中文 W3" pitchFamily="34" charset="-122"/>
              </a:rPr>
              <a:t> </a:t>
            </a:r>
            <a:endParaRPr lang="zh-CN" altLang="zh-CN" dirty="0">
              <a:latin typeface="冬青黑体简体中文 W3" pitchFamily="34" charset="-122"/>
              <a:ea typeface="冬青黑体简体中文 W3" pitchFamily="34" charset="-122"/>
            </a:endParaRPr>
          </a:p>
          <a:p>
            <a:r>
              <a:rPr lang="zh-CN" altLang="zh-CN" dirty="0">
                <a:latin typeface="冬青黑体简体中文 W3" pitchFamily="34" charset="-122"/>
                <a:ea typeface="冬青黑体简体中文 W3" pitchFamily="34" charset="-122"/>
              </a:rPr>
              <a:t>会议议题：第五周组内任务的具体分工和时间安排</a:t>
            </a:r>
          </a:p>
          <a:p>
            <a:r>
              <a:rPr lang="zh-CN" altLang="zh-CN" dirty="0">
                <a:latin typeface="冬青黑体简体中文 W3" pitchFamily="34" charset="-122"/>
                <a:ea typeface="冬青黑体简体中文 W3" pitchFamily="34" charset="-122"/>
              </a:rPr>
              <a:t>会议内容：</a:t>
            </a:r>
          </a:p>
          <a:p>
            <a:pPr marL="285750" lvl="0" indent="-285750">
              <a:buFont typeface="Arial" pitchFamily="34" charset="0"/>
              <a:buChar char="•"/>
            </a:pPr>
            <a:r>
              <a:rPr lang="zh-CN" altLang="zh-CN" dirty="0">
                <a:latin typeface="冬青黑体简体中文 W3" pitchFamily="34" charset="-122"/>
                <a:ea typeface="冬青黑体简体中文 W3" pitchFamily="34" charset="-122"/>
              </a:rPr>
              <a:t>基本确定小程序的各项功能（资讯分类、收藏等）</a:t>
            </a:r>
          </a:p>
          <a:p>
            <a:pPr marL="285750" lvl="0" indent="-285750">
              <a:buFont typeface="Arial" pitchFamily="34" charset="0"/>
              <a:buChar char="•"/>
            </a:pPr>
            <a:r>
              <a:rPr lang="zh-CN" altLang="zh-CN" dirty="0">
                <a:latin typeface="冬青黑体简体中文 W3" pitchFamily="34" charset="-122"/>
                <a:ea typeface="冬青黑体简体中文 W3" pitchFamily="34" charset="-122"/>
              </a:rPr>
              <a:t>对小程序功能的具体实现进行了讨论（爬虫、数据库等）</a:t>
            </a:r>
          </a:p>
          <a:p>
            <a:pPr marL="285750" lvl="0" indent="-285750">
              <a:buFont typeface="Arial" pitchFamily="34" charset="0"/>
              <a:buChar char="•"/>
            </a:pPr>
            <a:r>
              <a:rPr lang="zh-CN" altLang="zh-CN" dirty="0">
                <a:latin typeface="冬青黑体简体中文 W3" pitchFamily="34" charset="-122"/>
                <a:ea typeface="冬青黑体简体中文 W3" pitchFamily="34" charset="-122"/>
              </a:rPr>
              <a:t>对小程序的开发任务制定较为具体的分工方案，基本确定每位组员的工作</a:t>
            </a:r>
            <a:r>
              <a:rPr lang="zh-CN" altLang="zh-CN" dirty="0" smtClean="0">
                <a:latin typeface="冬青黑体简体中文 W3" pitchFamily="34" charset="-122"/>
                <a:ea typeface="冬青黑体简体中文 W3" pitchFamily="34" charset="-122"/>
              </a:rPr>
              <a:t>方向</a:t>
            </a:r>
            <a:endParaRPr lang="zh-CN" altLang="zh-CN" dirty="0">
              <a:latin typeface="冬青黑体简体中文 W3" pitchFamily="34" charset="-122"/>
              <a:ea typeface="冬青黑体简体中文 W3" pitchFamily="34" charset="-122"/>
            </a:endParaRPr>
          </a:p>
          <a:p>
            <a:pPr marL="285750" lvl="0" indent="-285750">
              <a:buFont typeface="Arial" pitchFamily="34" charset="0"/>
              <a:buChar char="•"/>
            </a:pPr>
            <a:r>
              <a:rPr lang="zh-CN" altLang="zh-CN" dirty="0">
                <a:latin typeface="冬青黑体简体中文 W3" pitchFamily="34" charset="-122"/>
                <a:ea typeface="冬青黑体简体中文 W3" pitchFamily="34" charset="-122"/>
              </a:rPr>
              <a:t>根据每位组员所分配的任务，建议对各类资料和教程进行学习（微信小程序官方文档、视频和书本）</a:t>
            </a:r>
          </a:p>
          <a:p>
            <a:pPr marL="285750" lvl="0" indent="-285750">
              <a:buFont typeface="Arial" pitchFamily="34" charset="0"/>
              <a:buChar char="•"/>
            </a:pPr>
            <a:r>
              <a:rPr lang="zh-CN" altLang="zh-CN" dirty="0">
                <a:latin typeface="冬青黑体简体中文 W3" pitchFamily="34" charset="-122"/>
                <a:ea typeface="冬青黑体简体中文 W3" pitchFamily="34" charset="-122"/>
              </a:rPr>
              <a:t>成本效益分析，竞品分析，可行性分析修改等杂项的讨论与</a:t>
            </a:r>
            <a:r>
              <a:rPr lang="zh-CN" altLang="zh-CN" dirty="0" smtClean="0">
                <a:latin typeface="冬青黑体简体中文 W3" pitchFamily="34" charset="-122"/>
                <a:ea typeface="冬青黑体简体中文 W3" pitchFamily="34" charset="-122"/>
              </a:rPr>
              <a:t>分配</a:t>
            </a:r>
            <a:endParaRPr lang="en-US" altLang="zh-CN" dirty="0" smtClean="0">
              <a:latin typeface="冬青黑体简体中文 W3" pitchFamily="34" charset="-122"/>
              <a:ea typeface="冬青黑体简体中文 W3" pitchFamily="34" charset="-122"/>
            </a:endParaRPr>
          </a:p>
          <a:p>
            <a:pPr marL="285750" lvl="0" indent="-285750">
              <a:buFont typeface="Arial" pitchFamily="34" charset="0"/>
              <a:buChar char="•"/>
            </a:pPr>
            <a:r>
              <a:rPr lang="zh-CN" altLang="en-US" dirty="0">
                <a:latin typeface="冬青黑体简体中文 W3" pitchFamily="34" charset="-122"/>
                <a:ea typeface="冬青黑体简体中文 W3" pitchFamily="34" charset="-122"/>
              </a:rPr>
              <a:t>确定了</a:t>
            </a:r>
            <a:r>
              <a:rPr lang="zh-CN" altLang="en-US" dirty="0" smtClean="0">
                <a:latin typeface="冬青黑体简体中文 W3" pitchFamily="34" charset="-122"/>
                <a:ea typeface="冬青黑体简体中文 W3" pitchFamily="34" charset="-122"/>
              </a:rPr>
              <a:t>项目大致的逻辑模型和框架</a:t>
            </a:r>
            <a:endParaRPr lang="zh-CN" altLang="zh-CN" dirty="0">
              <a:latin typeface="冬青黑体简体中文 W3" pitchFamily="34" charset="-122"/>
              <a:ea typeface="冬青黑体简体中文 W3" pitchFamily="34" charset="-122"/>
            </a:endParaRPr>
          </a:p>
        </p:txBody>
      </p:sp>
    </p:spTree>
    <p:extLst>
      <p:ext uri="{BB962C8B-B14F-4D97-AF65-F5344CB8AC3E}">
        <p14:creationId xmlns:p14="http://schemas.microsoft.com/office/powerpoint/2010/main" val="5534776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9" grpId="0" animBg="1"/>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Last</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359400" y="3229653"/>
            <a:ext cx="5046133" cy="523220"/>
          </a:xfrm>
          <a:prstGeom prst="rect">
            <a:avLst/>
          </a:prstGeom>
          <a:ln>
            <a:noFill/>
          </a:ln>
        </p:spPr>
        <p:txBody>
          <a:bodyPr wrap="square">
            <a:spAutoFit/>
          </a:bodyPr>
          <a:lstStyle/>
          <a:p>
            <a:pPr algn="ctr"/>
            <a:r>
              <a:rPr lang="en-US" altLang="zh-CN" sz="2800" dirty="0" smtClean="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Q&amp;A</a:t>
            </a:r>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169962586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1207455" y="157627"/>
            <a:ext cx="869659" cy="8696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0494498" y="1027286"/>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0128738" y="2035739"/>
            <a:ext cx="422031" cy="422031"/>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9083385" y="1641843"/>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0104119" y="375750"/>
            <a:ext cx="302456" cy="302456"/>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11118973" y="19442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90500" y="5924841"/>
            <a:ext cx="1098259" cy="109825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184400" y="4749799"/>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428873" y="5924841"/>
            <a:ext cx="847727" cy="847727"/>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90560" y="5569741"/>
            <a:ext cx="1288259" cy="128825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84161" y="5093491"/>
            <a:ext cx="622299" cy="6222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292854" y="4279899"/>
            <a:ext cx="204399" cy="204399"/>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2082200" y="448249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238831" y="5302440"/>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067119" y="5404639"/>
            <a:ext cx="204399" cy="204399"/>
          </a:xfrm>
          <a:prstGeom prst="ellipse">
            <a:avLst/>
          </a:prstGeom>
          <a:gradFill>
            <a:gsLst>
              <a:gs pos="0">
                <a:srgbClr val="238DED"/>
              </a:gs>
              <a:gs pos="100000">
                <a:srgbClr val="18478F"/>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3227778" y="5609038"/>
            <a:ext cx="204399" cy="204399"/>
          </a:xfrm>
          <a:prstGeom prst="ellipse">
            <a:avLst/>
          </a:prstGeom>
          <a:gradFill>
            <a:gsLst>
              <a:gs pos="0">
                <a:schemeClr val="bg1"/>
              </a:gs>
              <a:gs pos="100000">
                <a:srgbClr val="D4D2D3"/>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370757" y="2710230"/>
            <a:ext cx="1646605" cy="923330"/>
          </a:xfrm>
          <a:prstGeom prst="rect">
            <a:avLst/>
          </a:prstGeom>
          <a:noFill/>
        </p:spPr>
        <p:txBody>
          <a:bodyPr wrap="none" rtlCol="0">
            <a:spAutoFit/>
          </a:bodyPr>
          <a:lstStyle/>
          <a:p>
            <a:pPr algn="ctr"/>
            <a:r>
              <a:rPr lang="zh-CN" altLang="en-US" sz="5400" b="1" spc="300" dirty="0" smtClean="0">
                <a:solidFill>
                  <a:schemeClr val="tx1">
                    <a:lumMod val="75000"/>
                    <a:lumOff val="25000"/>
                  </a:schemeClr>
                </a:solidFill>
                <a:latin typeface="微软雅黑" panose="020B0503020204020204" pitchFamily="34" charset="-122"/>
                <a:ea typeface="微软雅黑" panose="020B0503020204020204" pitchFamily="34" charset="-122"/>
              </a:rPr>
              <a:t>感谢</a:t>
            </a:r>
            <a:endParaRPr lang="zh-CN" altLang="en-US" sz="54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4584483" y="3607452"/>
            <a:ext cx="3219151" cy="400110"/>
          </a:xfrm>
          <a:prstGeom prst="rect">
            <a:avLst/>
          </a:prstGeom>
          <a:noFill/>
        </p:spPr>
        <p:txBody>
          <a:bodyPr wrap="none" rtlCol="0">
            <a:spAutoFit/>
          </a:bodyPr>
          <a:lstStyle/>
          <a:p>
            <a:pPr algn="ctr"/>
            <a:r>
              <a:rPr lang="en-US" altLang="zh-CN" sz="2000" dirty="0" smtClean="0">
                <a:solidFill>
                  <a:srgbClr val="18478F"/>
                </a:solidFill>
                <a:latin typeface="微软雅黑" panose="020B0503020204020204" pitchFamily="34" charset="-122"/>
                <a:ea typeface="微软雅黑" panose="020B0503020204020204" pitchFamily="34" charset="-122"/>
              </a:rPr>
              <a:t>THANKS FOR LISTENING</a:t>
            </a:r>
            <a:endParaRPr lang="zh-CN" altLang="en-US" sz="2000" dirty="0">
              <a:solidFill>
                <a:srgbClr val="18478F"/>
              </a:solidFill>
              <a:latin typeface="微软雅黑" panose="020B0503020204020204" pitchFamily="34" charset="-122"/>
              <a:ea typeface="微软雅黑" panose="020B0503020204020204" pitchFamily="34" charset="-122"/>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498" y="375750"/>
            <a:ext cx="2108201" cy="2108201"/>
          </a:xfrm>
          <a:prstGeom prst="rect">
            <a:avLst/>
          </a:prstGeom>
        </p:spPr>
      </p:pic>
    </p:spTree>
    <p:extLst>
      <p:ext uri="{BB962C8B-B14F-4D97-AF65-F5344CB8AC3E}">
        <p14:creationId xmlns:p14="http://schemas.microsoft.com/office/powerpoint/2010/main" val="135076997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0-#ppt_w/2"/>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0-#ppt_w/2"/>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0-#ppt_w/2"/>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500" fill="hold"/>
                                        <p:tgtEl>
                                          <p:spTgt spid="48"/>
                                        </p:tgtEl>
                                        <p:attrNameLst>
                                          <p:attrName>ppt_x</p:attrName>
                                        </p:attrNameLst>
                                      </p:cBhvr>
                                      <p:tavLst>
                                        <p:tav tm="0">
                                          <p:val>
                                            <p:strVal val="0-#ppt_w/2"/>
                                          </p:val>
                                        </p:tav>
                                        <p:tav tm="100000">
                                          <p:val>
                                            <p:strVal val="#ppt_x"/>
                                          </p:val>
                                        </p:tav>
                                      </p:tavLst>
                                    </p:anim>
                                    <p:anim calcmode="lin" valueType="num">
                                      <p:cBhvr additive="base">
                                        <p:cTn id="36" dur="500" fill="hold"/>
                                        <p:tgtEl>
                                          <p:spTgt spid="48"/>
                                        </p:tgtEl>
                                        <p:attrNameLst>
                                          <p:attrName>ppt_y</p:attrName>
                                        </p:attrNameLst>
                                      </p:cBhvr>
                                      <p:tavLst>
                                        <p:tav tm="0">
                                          <p:val>
                                            <p:strVal val="1+#ppt_h/2"/>
                                          </p:val>
                                        </p:tav>
                                        <p:tav tm="100000">
                                          <p:val>
                                            <p:strVal val="#ppt_y"/>
                                          </p:val>
                                        </p:tav>
                                      </p:tavLst>
                                    </p:anim>
                                  </p:childTnLst>
                                </p:cTn>
                              </p:par>
                              <p:par>
                                <p:cTn id="37" presetID="2" presetClass="entr" presetSubtype="12" decel="10000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0-#ppt_w/2"/>
                                          </p:val>
                                        </p:tav>
                                        <p:tav tm="100000">
                                          <p:val>
                                            <p:strVal val="#ppt_x"/>
                                          </p:val>
                                        </p:tav>
                                      </p:tavLst>
                                    </p:anim>
                                    <p:anim calcmode="lin" valueType="num">
                                      <p:cBhvr additive="base">
                                        <p:cTn id="40" dur="5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500" fill="hold"/>
                                        <p:tgtEl>
                                          <p:spTgt spid="50"/>
                                        </p:tgtEl>
                                        <p:attrNameLst>
                                          <p:attrName>ppt_x</p:attrName>
                                        </p:attrNameLst>
                                      </p:cBhvr>
                                      <p:tavLst>
                                        <p:tav tm="0">
                                          <p:val>
                                            <p:strVal val="0-#ppt_w/2"/>
                                          </p:val>
                                        </p:tav>
                                        <p:tav tm="100000">
                                          <p:val>
                                            <p:strVal val="#ppt_x"/>
                                          </p:val>
                                        </p:tav>
                                      </p:tavLst>
                                    </p:anim>
                                    <p:anim calcmode="lin" valueType="num">
                                      <p:cBhvr additive="base">
                                        <p:cTn id="44" dur="5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1+#ppt_w/2"/>
                                          </p:val>
                                        </p:tav>
                                        <p:tav tm="100000">
                                          <p:val>
                                            <p:strVal val="#ppt_x"/>
                                          </p:val>
                                        </p:tav>
                                      </p:tavLst>
                                    </p:anim>
                                    <p:anim calcmode="lin" valueType="num">
                                      <p:cBhvr additive="base">
                                        <p:cTn id="48" dur="500" fill="hold"/>
                                        <p:tgtEl>
                                          <p:spTgt spid="6"/>
                                        </p:tgtEl>
                                        <p:attrNameLst>
                                          <p:attrName>ppt_y</p:attrName>
                                        </p:attrNameLst>
                                      </p:cBhvr>
                                      <p:tavLst>
                                        <p:tav tm="0">
                                          <p:val>
                                            <p:strVal val="0-#ppt_h/2"/>
                                          </p:val>
                                        </p:tav>
                                        <p:tav tm="100000">
                                          <p:val>
                                            <p:strVal val="#ppt_y"/>
                                          </p:val>
                                        </p:tav>
                                      </p:tavLst>
                                    </p:anim>
                                  </p:childTnLst>
                                </p:cTn>
                              </p:par>
                              <p:par>
                                <p:cTn id="49" presetID="2" presetClass="entr" presetSubtype="3" decel="10000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1+#ppt_w/2"/>
                                          </p:val>
                                        </p:tav>
                                        <p:tav tm="100000">
                                          <p:val>
                                            <p:strVal val="#ppt_x"/>
                                          </p:val>
                                        </p:tav>
                                      </p:tavLst>
                                    </p:anim>
                                    <p:anim calcmode="lin" valueType="num">
                                      <p:cBhvr additive="base">
                                        <p:cTn id="52" dur="500" fill="hold"/>
                                        <p:tgtEl>
                                          <p:spTgt spid="24"/>
                                        </p:tgtEl>
                                        <p:attrNameLst>
                                          <p:attrName>ppt_y</p:attrName>
                                        </p:attrNameLst>
                                      </p:cBhvr>
                                      <p:tavLst>
                                        <p:tav tm="0">
                                          <p:val>
                                            <p:strVal val="0-#ppt_h/2"/>
                                          </p:val>
                                        </p:tav>
                                        <p:tav tm="100000">
                                          <p:val>
                                            <p:strVal val="#ppt_y"/>
                                          </p:val>
                                        </p:tav>
                                      </p:tavLst>
                                    </p:anim>
                                  </p:childTnLst>
                                </p:cTn>
                              </p:par>
                              <p:par>
                                <p:cTn id="53" presetID="2" presetClass="entr" presetSubtype="3" decel="10000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1+#ppt_w/2"/>
                                          </p:val>
                                        </p:tav>
                                        <p:tav tm="100000">
                                          <p:val>
                                            <p:strVal val="#ppt_x"/>
                                          </p:val>
                                        </p:tav>
                                      </p:tavLst>
                                    </p:anim>
                                    <p:anim calcmode="lin" valueType="num">
                                      <p:cBhvr additive="base">
                                        <p:cTn id="56" dur="500" fill="hold"/>
                                        <p:tgtEl>
                                          <p:spTgt spid="28"/>
                                        </p:tgtEl>
                                        <p:attrNameLst>
                                          <p:attrName>ppt_y</p:attrName>
                                        </p:attrNameLst>
                                      </p:cBhvr>
                                      <p:tavLst>
                                        <p:tav tm="0">
                                          <p:val>
                                            <p:strVal val="0-#ppt_h/2"/>
                                          </p:val>
                                        </p:tav>
                                        <p:tav tm="100000">
                                          <p:val>
                                            <p:strVal val="#ppt_y"/>
                                          </p:val>
                                        </p:tav>
                                      </p:tavLst>
                                    </p:anim>
                                  </p:childTnLst>
                                </p:cTn>
                              </p:par>
                              <p:par>
                                <p:cTn id="57" presetID="2" presetClass="entr" presetSubtype="3" decel="10000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fill="hold"/>
                                        <p:tgtEl>
                                          <p:spTgt spid="34"/>
                                        </p:tgtEl>
                                        <p:attrNameLst>
                                          <p:attrName>ppt_x</p:attrName>
                                        </p:attrNameLst>
                                      </p:cBhvr>
                                      <p:tavLst>
                                        <p:tav tm="0">
                                          <p:val>
                                            <p:strVal val="1+#ppt_w/2"/>
                                          </p:val>
                                        </p:tav>
                                        <p:tav tm="100000">
                                          <p:val>
                                            <p:strVal val="#ppt_x"/>
                                          </p:val>
                                        </p:tav>
                                      </p:tavLst>
                                    </p:anim>
                                    <p:anim calcmode="lin" valueType="num">
                                      <p:cBhvr additive="base">
                                        <p:cTn id="60" dur="500" fill="hold"/>
                                        <p:tgtEl>
                                          <p:spTgt spid="34"/>
                                        </p:tgtEl>
                                        <p:attrNameLst>
                                          <p:attrName>ppt_y</p:attrName>
                                        </p:attrNameLst>
                                      </p:cBhvr>
                                      <p:tavLst>
                                        <p:tav tm="0">
                                          <p:val>
                                            <p:strVal val="0-#ppt_h/2"/>
                                          </p:val>
                                        </p:tav>
                                        <p:tav tm="100000">
                                          <p:val>
                                            <p:strVal val="#ppt_y"/>
                                          </p:val>
                                        </p:tav>
                                      </p:tavLst>
                                    </p:anim>
                                  </p:childTnLst>
                                </p:cTn>
                              </p:par>
                              <p:par>
                                <p:cTn id="61" presetID="2" presetClass="entr" presetSubtype="3" decel="10000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1+#ppt_w/2"/>
                                          </p:val>
                                        </p:tav>
                                        <p:tav tm="100000">
                                          <p:val>
                                            <p:strVal val="#ppt_x"/>
                                          </p:val>
                                        </p:tav>
                                      </p:tavLst>
                                    </p:anim>
                                    <p:anim calcmode="lin" valueType="num">
                                      <p:cBhvr additive="base">
                                        <p:cTn id="64" dur="500" fill="hold"/>
                                        <p:tgtEl>
                                          <p:spTgt spid="35"/>
                                        </p:tgtEl>
                                        <p:attrNameLst>
                                          <p:attrName>ppt_y</p:attrName>
                                        </p:attrNameLst>
                                      </p:cBhvr>
                                      <p:tavLst>
                                        <p:tav tm="0">
                                          <p:val>
                                            <p:strVal val="0-#ppt_h/2"/>
                                          </p:val>
                                        </p:tav>
                                        <p:tav tm="100000">
                                          <p:val>
                                            <p:strVal val="#ppt_y"/>
                                          </p:val>
                                        </p:tav>
                                      </p:tavLst>
                                    </p:anim>
                                  </p:childTnLst>
                                </p:cTn>
                              </p:par>
                              <p:par>
                                <p:cTn id="65" presetID="2" presetClass="entr" presetSubtype="3" decel="10000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1+#ppt_w/2"/>
                                          </p:val>
                                        </p:tav>
                                        <p:tav tm="100000">
                                          <p:val>
                                            <p:strVal val="#ppt_x"/>
                                          </p:val>
                                        </p:tav>
                                      </p:tavLst>
                                    </p:anim>
                                    <p:anim calcmode="lin" valueType="num">
                                      <p:cBhvr additive="base">
                                        <p:cTn id="68" dur="500" fill="hold"/>
                                        <p:tgtEl>
                                          <p:spTgt spid="36"/>
                                        </p:tgtEl>
                                        <p:attrNameLst>
                                          <p:attrName>ppt_y</p:attrName>
                                        </p:attrNameLst>
                                      </p:cBhvr>
                                      <p:tavLst>
                                        <p:tav tm="0">
                                          <p:val>
                                            <p:strVal val="0-#ppt_h/2"/>
                                          </p:val>
                                        </p:tav>
                                        <p:tav tm="100000">
                                          <p:val>
                                            <p:strVal val="#ppt_y"/>
                                          </p:val>
                                        </p:tav>
                                      </p:tavLst>
                                    </p:anim>
                                  </p:childTnLst>
                                </p:cTn>
                              </p:par>
                            </p:childTnLst>
                          </p:cTn>
                        </p:par>
                        <p:par>
                          <p:cTn id="69" fill="hold">
                            <p:stCondLst>
                              <p:cond delay="5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9"/>
                                        </p:tgtEl>
                                        <p:attrNameLst>
                                          <p:attrName>style.visibility</p:attrName>
                                        </p:attrNameLst>
                                      </p:cBhvr>
                                      <p:to>
                                        <p:strVal val="visible"/>
                                      </p:to>
                                    </p:set>
                                    <p:anim calcmode="lin" valueType="num">
                                      <p:cBhvr>
                                        <p:cTn id="72"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9"/>
                                        </p:tgtEl>
                                        <p:attrNameLst>
                                          <p:attrName>ppt_y</p:attrName>
                                        </p:attrNameLst>
                                      </p:cBhvr>
                                      <p:tavLst>
                                        <p:tav tm="0">
                                          <p:val>
                                            <p:strVal val="#ppt_y"/>
                                          </p:val>
                                        </p:tav>
                                        <p:tav tm="100000">
                                          <p:val>
                                            <p:strVal val="#ppt_y"/>
                                          </p:val>
                                        </p:tav>
                                      </p:tavLst>
                                    </p:anim>
                                    <p:anim calcmode="lin" valueType="num">
                                      <p:cBhvr>
                                        <p:cTn id="74"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9"/>
                                        </p:tgtEl>
                                      </p:cBhvr>
                                    </p:animEffect>
                                  </p:childTnLst>
                                </p:cTn>
                              </p:par>
                              <p:par>
                                <p:cTn id="77" presetID="16" presetClass="entr" presetSubtype="37" fill="hold" grpId="0" nodeType="withEffect">
                                  <p:stCondLst>
                                    <p:cond delay="500"/>
                                  </p:stCondLst>
                                  <p:childTnLst>
                                    <p:set>
                                      <p:cBhvr>
                                        <p:cTn id="78" dur="1" fill="hold">
                                          <p:stCondLst>
                                            <p:cond delay="0"/>
                                          </p:stCondLst>
                                        </p:cTn>
                                        <p:tgtEl>
                                          <p:spTgt spid="51"/>
                                        </p:tgtEl>
                                        <p:attrNameLst>
                                          <p:attrName>style.visibility</p:attrName>
                                        </p:attrNameLst>
                                      </p:cBhvr>
                                      <p:to>
                                        <p:strVal val="visible"/>
                                      </p:to>
                                    </p:set>
                                    <p:animEffect transition="in" filter="barn(outVertical)">
                                      <p:cBhvr>
                                        <p:cTn id="7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28"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8" grpId="0" animBg="1"/>
      <p:bldP spid="49" grpId="0" animBg="1"/>
      <p:bldP spid="50" grpId="0" animBg="1"/>
      <p:bldP spid="9" grpId="0"/>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a:grpSpLocks/>
          </p:cNvGrpSpPr>
          <p:nvPr/>
        </p:nvGrpSpPr>
        <p:grpSpPr bwMode="auto">
          <a:xfrm>
            <a:off x="329345" y="1793385"/>
            <a:ext cx="5750496" cy="3282295"/>
            <a:chOff x="8540751" y="4843463"/>
            <a:chExt cx="8012112" cy="4562475"/>
          </a:xfrm>
          <a:effectLst/>
        </p:grpSpPr>
        <p:sp>
          <p:nvSpPr>
            <p:cNvPr id="19" name="任意多边形: 形状 18"/>
            <p:cNvSpPr>
              <a:spLocks/>
            </p:cNvSpPr>
            <p:nvPr/>
          </p:nvSpPr>
          <p:spPr bwMode="auto">
            <a:xfrm>
              <a:off x="9321800" y="4843463"/>
              <a:ext cx="6480176" cy="4421188"/>
            </a:xfrm>
            <a:custGeom>
              <a:avLst/>
              <a:gdLst>
                <a:gd name="T0" fmla="*/ 17508 w 18000"/>
                <a:gd name="T1" fmla="*/ 12280 h 12281"/>
                <a:gd name="T2" fmla="*/ 491 w 18000"/>
                <a:gd name="T3" fmla="*/ 12280 h 12281"/>
                <a:gd name="T4" fmla="*/ 0 w 18000"/>
                <a:gd name="T5" fmla="*/ 11792 h 12281"/>
                <a:gd name="T6" fmla="*/ 0 w 18000"/>
                <a:gd name="T7" fmla="*/ 488 h 12281"/>
                <a:gd name="T8" fmla="*/ 491 w 18000"/>
                <a:gd name="T9" fmla="*/ 0 h 12281"/>
                <a:gd name="T10" fmla="*/ 17508 w 18000"/>
                <a:gd name="T11" fmla="*/ 0 h 12281"/>
                <a:gd name="T12" fmla="*/ 17999 w 18000"/>
                <a:gd name="T13" fmla="*/ 488 h 12281"/>
                <a:gd name="T14" fmla="*/ 17999 w 18000"/>
                <a:gd name="T15" fmla="*/ 11792 h 12281"/>
                <a:gd name="T16" fmla="*/ 17508 w 18000"/>
                <a:gd name="T17" fmla="*/ 12280 h 12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00"/>
                <a:gd name="T28" fmla="*/ 0 h 12281"/>
                <a:gd name="T29" fmla="*/ 18000 w 18000"/>
                <a:gd name="T30" fmla="*/ 12281 h 12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00" h="12281">
                  <a:moveTo>
                    <a:pt x="17508" y="12280"/>
                  </a:moveTo>
                  <a:lnTo>
                    <a:pt x="491" y="12280"/>
                  </a:lnTo>
                  <a:cubicBezTo>
                    <a:pt x="220" y="12280"/>
                    <a:pt x="0" y="12061"/>
                    <a:pt x="0" y="11792"/>
                  </a:cubicBezTo>
                  <a:lnTo>
                    <a:pt x="0" y="488"/>
                  </a:lnTo>
                  <a:cubicBezTo>
                    <a:pt x="0" y="219"/>
                    <a:pt x="220" y="0"/>
                    <a:pt x="491" y="0"/>
                  </a:cubicBezTo>
                  <a:lnTo>
                    <a:pt x="17508" y="0"/>
                  </a:lnTo>
                  <a:cubicBezTo>
                    <a:pt x="17779" y="0"/>
                    <a:pt x="17999" y="219"/>
                    <a:pt x="17999" y="488"/>
                  </a:cubicBezTo>
                  <a:lnTo>
                    <a:pt x="17999" y="11792"/>
                  </a:lnTo>
                  <a:cubicBezTo>
                    <a:pt x="17999" y="12061"/>
                    <a:pt x="17779" y="12280"/>
                    <a:pt x="17508" y="12280"/>
                  </a:cubicBez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0" name="任意多边形: 形状 19"/>
            <p:cNvSpPr>
              <a:spLocks/>
            </p:cNvSpPr>
            <p:nvPr/>
          </p:nvSpPr>
          <p:spPr bwMode="auto">
            <a:xfrm>
              <a:off x="8542336" y="9169402"/>
              <a:ext cx="8008936" cy="142874"/>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solidFill>
              <a:schemeClr val="bg1">
                <a:lumMod val="95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1" name="任意多边形: 形状 20"/>
            <p:cNvSpPr>
              <a:spLocks/>
            </p:cNvSpPr>
            <p:nvPr/>
          </p:nvSpPr>
          <p:spPr bwMode="auto">
            <a:xfrm>
              <a:off x="8542339" y="9169399"/>
              <a:ext cx="8008939" cy="236539"/>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noFill/>
            <a:ln w="1008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latin typeface="+mn-lt"/>
                <a:ea typeface="+mn-ea"/>
                <a:cs typeface="+mn-ea"/>
                <a:sym typeface="+mn-lt"/>
              </a:endParaRPr>
            </a:p>
          </p:txBody>
        </p:sp>
        <p:sp>
          <p:nvSpPr>
            <p:cNvPr id="22" name="任意多边形: 形状 21"/>
            <p:cNvSpPr>
              <a:spLocks/>
            </p:cNvSpPr>
            <p:nvPr/>
          </p:nvSpPr>
          <p:spPr bwMode="auto">
            <a:xfrm>
              <a:off x="8540751" y="9312275"/>
              <a:ext cx="8012112" cy="93663"/>
            </a:xfrm>
            <a:custGeom>
              <a:avLst/>
              <a:gdLst>
                <a:gd name="T0" fmla="*/ 0 w 22256"/>
                <a:gd name="T1" fmla="*/ 0 h 262"/>
                <a:gd name="T2" fmla="*/ 870 w 22256"/>
                <a:gd name="T3" fmla="*/ 261 h 262"/>
                <a:gd name="T4" fmla="*/ 21418 w 22256"/>
                <a:gd name="T5" fmla="*/ 261 h 262"/>
                <a:gd name="T6" fmla="*/ 22255 w 22256"/>
                <a:gd name="T7" fmla="*/ 0 h 262"/>
                <a:gd name="T8" fmla="*/ 0 w 22256"/>
                <a:gd name="T9" fmla="*/ 0 h 262"/>
                <a:gd name="T10" fmla="*/ 0 60000 65536"/>
                <a:gd name="T11" fmla="*/ 0 60000 65536"/>
                <a:gd name="T12" fmla="*/ 0 60000 65536"/>
                <a:gd name="T13" fmla="*/ 0 60000 65536"/>
                <a:gd name="T14" fmla="*/ 0 60000 65536"/>
                <a:gd name="T15" fmla="*/ 0 w 22256"/>
                <a:gd name="T16" fmla="*/ 0 h 262"/>
                <a:gd name="T17" fmla="*/ 22256 w 22256"/>
                <a:gd name="T18" fmla="*/ 262 h 262"/>
              </a:gdLst>
              <a:ahLst/>
              <a:cxnLst>
                <a:cxn ang="T10">
                  <a:pos x="T0" y="T1"/>
                </a:cxn>
                <a:cxn ang="T11">
                  <a:pos x="T2" y="T3"/>
                </a:cxn>
                <a:cxn ang="T12">
                  <a:pos x="T4" y="T5"/>
                </a:cxn>
                <a:cxn ang="T13">
                  <a:pos x="T6" y="T7"/>
                </a:cxn>
                <a:cxn ang="T14">
                  <a:pos x="T8" y="T9"/>
                </a:cxn>
              </a:cxnLst>
              <a:rect l="T15" t="T16" r="T17" b="T18"/>
              <a:pathLst>
                <a:path w="22256" h="262">
                  <a:moveTo>
                    <a:pt x="0" y="0"/>
                  </a:moveTo>
                  <a:cubicBezTo>
                    <a:pt x="0" y="0"/>
                    <a:pt x="462" y="261"/>
                    <a:pt x="870" y="261"/>
                  </a:cubicBezTo>
                  <a:lnTo>
                    <a:pt x="21418" y="261"/>
                  </a:lnTo>
                  <a:cubicBezTo>
                    <a:pt x="21898" y="261"/>
                    <a:pt x="22255" y="0"/>
                    <a:pt x="22255" y="0"/>
                  </a:cubicBezTo>
                  <a:lnTo>
                    <a:pt x="0" y="0"/>
                  </a:ln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3" name="任意多边形: 形状 22"/>
            <p:cNvSpPr>
              <a:spLocks/>
            </p:cNvSpPr>
            <p:nvPr/>
          </p:nvSpPr>
          <p:spPr bwMode="auto">
            <a:xfrm>
              <a:off x="11979275" y="9167813"/>
              <a:ext cx="1141413" cy="88900"/>
            </a:xfrm>
            <a:custGeom>
              <a:avLst/>
              <a:gdLst>
                <a:gd name="T0" fmla="*/ 0 w 3171"/>
                <a:gd name="T1" fmla="*/ 0 h 249"/>
                <a:gd name="T2" fmla="*/ 349 w 3171"/>
                <a:gd name="T3" fmla="*/ 248 h 249"/>
                <a:gd name="T4" fmla="*/ 2821 w 3171"/>
                <a:gd name="T5" fmla="*/ 248 h 249"/>
                <a:gd name="T6" fmla="*/ 3170 w 3171"/>
                <a:gd name="T7" fmla="*/ 0 h 249"/>
                <a:gd name="T8" fmla="*/ 0 w 3171"/>
                <a:gd name="T9" fmla="*/ 0 h 249"/>
                <a:gd name="T10" fmla="*/ 0 60000 65536"/>
                <a:gd name="T11" fmla="*/ 0 60000 65536"/>
                <a:gd name="T12" fmla="*/ 0 60000 65536"/>
                <a:gd name="T13" fmla="*/ 0 60000 65536"/>
                <a:gd name="T14" fmla="*/ 0 60000 65536"/>
                <a:gd name="T15" fmla="*/ 0 w 3171"/>
                <a:gd name="T16" fmla="*/ 0 h 249"/>
                <a:gd name="T17" fmla="*/ 3171 w 3171"/>
                <a:gd name="T18" fmla="*/ 249 h 249"/>
              </a:gdLst>
              <a:ahLst/>
              <a:cxnLst>
                <a:cxn ang="T10">
                  <a:pos x="T0" y="T1"/>
                </a:cxn>
                <a:cxn ang="T11">
                  <a:pos x="T2" y="T3"/>
                </a:cxn>
                <a:cxn ang="T12">
                  <a:pos x="T4" y="T5"/>
                </a:cxn>
                <a:cxn ang="T13">
                  <a:pos x="T6" y="T7"/>
                </a:cxn>
                <a:cxn ang="T14">
                  <a:pos x="T8" y="T9"/>
                </a:cxn>
              </a:cxnLst>
              <a:rect l="T15" t="T16" r="T17" b="T18"/>
              <a:pathLst>
                <a:path w="3171" h="249">
                  <a:moveTo>
                    <a:pt x="0" y="0"/>
                  </a:moveTo>
                  <a:cubicBezTo>
                    <a:pt x="49" y="144"/>
                    <a:pt x="187" y="248"/>
                    <a:pt x="349" y="248"/>
                  </a:cubicBezTo>
                  <a:lnTo>
                    <a:pt x="2821" y="248"/>
                  </a:lnTo>
                  <a:cubicBezTo>
                    <a:pt x="2983" y="248"/>
                    <a:pt x="3120" y="144"/>
                    <a:pt x="3170" y="0"/>
                  </a:cubicBezTo>
                  <a:lnTo>
                    <a:pt x="0" y="0"/>
                  </a:lnTo>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sp>
          <p:nvSpPr>
            <p:cNvPr id="24" name="任意多边形: 形状 23"/>
            <p:cNvSpPr>
              <a:spLocks/>
            </p:cNvSpPr>
            <p:nvPr/>
          </p:nvSpPr>
          <p:spPr bwMode="auto">
            <a:xfrm>
              <a:off x="12571413" y="4937125"/>
              <a:ext cx="38100" cy="36513"/>
            </a:xfrm>
            <a:custGeom>
              <a:avLst/>
              <a:gdLst>
                <a:gd name="T0" fmla="*/ 51 w 104"/>
                <a:gd name="T1" fmla="*/ 102 h 103"/>
                <a:gd name="T2" fmla="*/ 0 w 104"/>
                <a:gd name="T3" fmla="*/ 51 h 103"/>
                <a:gd name="T4" fmla="*/ 51 w 104"/>
                <a:gd name="T5" fmla="*/ 0 h 103"/>
                <a:gd name="T6" fmla="*/ 103 w 104"/>
                <a:gd name="T7" fmla="*/ 51 h 103"/>
                <a:gd name="T8" fmla="*/ 51 w 104"/>
                <a:gd name="T9" fmla="*/ 102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51" y="102"/>
                  </a:moveTo>
                  <a:cubicBezTo>
                    <a:pt x="23" y="102"/>
                    <a:pt x="0" y="79"/>
                    <a:pt x="0" y="51"/>
                  </a:cubicBezTo>
                  <a:cubicBezTo>
                    <a:pt x="0" y="22"/>
                    <a:pt x="23" y="0"/>
                    <a:pt x="51" y="0"/>
                  </a:cubicBezTo>
                  <a:cubicBezTo>
                    <a:pt x="80" y="0"/>
                    <a:pt x="103" y="22"/>
                    <a:pt x="103" y="51"/>
                  </a:cubicBezTo>
                  <a:cubicBezTo>
                    <a:pt x="103" y="79"/>
                    <a:pt x="80" y="102"/>
                    <a:pt x="51" y="102"/>
                  </a:cubicBezTo>
                </a:path>
              </a:pathLst>
            </a:cu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nchor="ctr"/>
            <a:lstStyle/>
            <a:p>
              <a:pPr algn="ctr"/>
              <a:endParaRPr>
                <a:latin typeface="+mn-lt"/>
                <a:ea typeface="+mn-ea"/>
                <a:cs typeface="+mn-ea"/>
                <a:sym typeface="+mn-lt"/>
              </a:endParaRPr>
            </a:p>
          </p:txBody>
        </p:sp>
      </p:grpSp>
      <p:grpSp>
        <p:nvGrpSpPr>
          <p:cNvPr id="2" name="组合 1"/>
          <p:cNvGrpSpPr/>
          <p:nvPr/>
        </p:nvGrpSpPr>
        <p:grpSpPr>
          <a:xfrm>
            <a:off x="6112160" y="1782322"/>
            <a:ext cx="5784851" cy="1612572"/>
            <a:chOff x="4584120" y="1336741"/>
            <a:chExt cx="4338638" cy="1209429"/>
          </a:xfrm>
        </p:grpSpPr>
        <p:sp>
          <p:nvSpPr>
            <p:cNvPr id="5" name="矩形 4"/>
            <p:cNvSpPr/>
            <p:nvPr/>
          </p:nvSpPr>
          <p:spPr bwMode="auto">
            <a:xfrm>
              <a:off x="4584120" y="1336741"/>
              <a:ext cx="4338638" cy="1209429"/>
            </a:xfrm>
            <a:prstGeom prst="rect">
              <a:avLst/>
            </a:prstGeom>
            <a:solidFill>
              <a:schemeClr val="accent1">
                <a:lumMod val="100000"/>
              </a:schemeClr>
            </a:solidFill>
            <a:ln w="19050">
              <a:noFill/>
              <a:round/>
              <a:headEnd/>
              <a:tailEnd/>
            </a:ln>
          </p:spPr>
          <p:txBody>
            <a:bodyPr anchor="ctr"/>
            <a:lstStyle/>
            <a:p>
              <a:pPr algn="ctr"/>
              <a:endParaRPr>
                <a:latin typeface="+mn-lt"/>
                <a:ea typeface="+mn-ea"/>
                <a:cs typeface="+mn-ea"/>
                <a:sym typeface="+mn-lt"/>
              </a:endParaRPr>
            </a:p>
          </p:txBody>
        </p:sp>
        <p:sp>
          <p:nvSpPr>
            <p:cNvPr id="7" name="椭圆 6"/>
            <p:cNvSpPr/>
            <p:nvPr/>
          </p:nvSpPr>
          <p:spPr bwMode="auto">
            <a:xfrm>
              <a:off x="4750139" y="1603918"/>
              <a:ext cx="675075" cy="675075"/>
            </a:xfrm>
            <a:prstGeom prst="ellipse">
              <a:avLst/>
            </a:prstGeom>
            <a:solidFill>
              <a:schemeClr val="bg1"/>
            </a:solidFill>
            <a:ln w="19050">
              <a:noFill/>
              <a:round/>
              <a:headEnd/>
              <a:tailEnd/>
            </a:ln>
          </p:spPr>
          <p:txBody>
            <a:bodyPr anchor="ctr"/>
            <a:lstStyle/>
            <a:p>
              <a:pPr algn="ctr"/>
              <a:endParaRPr>
                <a:latin typeface="+mn-lt"/>
                <a:ea typeface="+mn-ea"/>
                <a:cs typeface="+mn-ea"/>
                <a:sym typeface="+mn-lt"/>
              </a:endParaRPr>
            </a:p>
          </p:txBody>
        </p:sp>
        <p:sp>
          <p:nvSpPr>
            <p:cNvPr id="9" name="任意多边形: 形状 8"/>
            <p:cNvSpPr/>
            <p:nvPr/>
          </p:nvSpPr>
          <p:spPr bwMode="auto">
            <a:xfrm>
              <a:off x="4886301" y="1745753"/>
              <a:ext cx="402750" cy="391405"/>
            </a:xfrm>
            <a:custGeom>
              <a:avLst/>
              <a:gdLst>
                <a:gd name="connsiteX0" fmla="*/ 279778 w 338138"/>
                <a:gd name="connsiteY0" fmla="*/ 231775 h 328613"/>
                <a:gd name="connsiteX1" fmla="*/ 289126 w 338138"/>
                <a:gd name="connsiteY1" fmla="*/ 271719 h 328613"/>
                <a:gd name="connsiteX2" fmla="*/ 283784 w 338138"/>
                <a:gd name="connsiteY2" fmla="*/ 279708 h 328613"/>
                <a:gd name="connsiteX3" fmla="*/ 282449 w 338138"/>
                <a:gd name="connsiteY3" fmla="*/ 279708 h 328613"/>
                <a:gd name="connsiteX4" fmla="*/ 275771 w 338138"/>
                <a:gd name="connsiteY4" fmla="*/ 274382 h 328613"/>
                <a:gd name="connsiteX5" fmla="*/ 265087 w 338138"/>
                <a:gd name="connsiteY5" fmla="*/ 234438 h 328613"/>
                <a:gd name="connsiteX6" fmla="*/ 239712 w 338138"/>
                <a:gd name="connsiteY6" fmla="*/ 273050 h 328613"/>
                <a:gd name="connsiteX7" fmla="*/ 282449 w 338138"/>
                <a:gd name="connsiteY7" fmla="*/ 314325 h 328613"/>
                <a:gd name="connsiteX8" fmla="*/ 323850 w 338138"/>
                <a:gd name="connsiteY8" fmla="*/ 273050 h 328613"/>
                <a:gd name="connsiteX9" fmla="*/ 282449 w 338138"/>
                <a:gd name="connsiteY9" fmla="*/ 231775 h 328613"/>
                <a:gd name="connsiteX10" fmla="*/ 279778 w 338138"/>
                <a:gd name="connsiteY10" fmla="*/ 231775 h 328613"/>
                <a:gd name="connsiteX11" fmla="*/ 55688 w 338138"/>
                <a:gd name="connsiteY11" fmla="*/ 231775 h 328613"/>
                <a:gd name="connsiteX12" fmla="*/ 14287 w 338138"/>
                <a:gd name="connsiteY12" fmla="*/ 273050 h 328613"/>
                <a:gd name="connsiteX13" fmla="*/ 55688 w 338138"/>
                <a:gd name="connsiteY13" fmla="*/ 314325 h 328613"/>
                <a:gd name="connsiteX14" fmla="*/ 98425 w 338138"/>
                <a:gd name="connsiteY14" fmla="*/ 273050 h 328613"/>
                <a:gd name="connsiteX15" fmla="*/ 97089 w 338138"/>
                <a:gd name="connsiteY15" fmla="*/ 265062 h 328613"/>
                <a:gd name="connsiteX16" fmla="*/ 58359 w 338138"/>
                <a:gd name="connsiteY16" fmla="*/ 279708 h 328613"/>
                <a:gd name="connsiteX17" fmla="*/ 55688 w 338138"/>
                <a:gd name="connsiteY17" fmla="*/ 279708 h 328613"/>
                <a:gd name="connsiteX18" fmla="*/ 49011 w 338138"/>
                <a:gd name="connsiteY18" fmla="*/ 275713 h 328613"/>
                <a:gd name="connsiteX19" fmla="*/ 53017 w 338138"/>
                <a:gd name="connsiteY19" fmla="*/ 266393 h 328613"/>
                <a:gd name="connsiteX20" fmla="*/ 91747 w 338138"/>
                <a:gd name="connsiteY20" fmla="*/ 251747 h 328613"/>
                <a:gd name="connsiteX21" fmla="*/ 55688 w 338138"/>
                <a:gd name="connsiteY21" fmla="*/ 231775 h 328613"/>
                <a:gd name="connsiteX22" fmla="*/ 39613 w 338138"/>
                <a:gd name="connsiteY22" fmla="*/ 195263 h 328613"/>
                <a:gd name="connsiteX23" fmla="*/ 92431 w 338138"/>
                <a:gd name="connsiteY23" fmla="*/ 195263 h 328613"/>
                <a:gd name="connsiteX24" fmla="*/ 97713 w 338138"/>
                <a:gd name="connsiteY24" fmla="*/ 196583 h 328613"/>
                <a:gd name="connsiteX25" fmla="*/ 138647 w 338138"/>
                <a:gd name="connsiteY25" fmla="*/ 237513 h 328613"/>
                <a:gd name="connsiteX26" fmla="*/ 139967 w 338138"/>
                <a:gd name="connsiteY26" fmla="*/ 244114 h 328613"/>
                <a:gd name="connsiteX27" fmla="*/ 136006 w 338138"/>
                <a:gd name="connsiteY27" fmla="*/ 249395 h 328613"/>
                <a:gd name="connsiteX28" fmla="*/ 109597 w 338138"/>
                <a:gd name="connsiteY28" fmla="*/ 259958 h 328613"/>
                <a:gd name="connsiteX29" fmla="*/ 110918 w 338138"/>
                <a:gd name="connsiteY29" fmla="*/ 273161 h 328613"/>
                <a:gd name="connsiteX30" fmla="*/ 55459 w 338138"/>
                <a:gd name="connsiteY30" fmla="*/ 328613 h 328613"/>
                <a:gd name="connsiteX31" fmla="*/ 0 w 338138"/>
                <a:gd name="connsiteY31" fmla="*/ 273161 h 328613"/>
                <a:gd name="connsiteX32" fmla="*/ 55459 w 338138"/>
                <a:gd name="connsiteY32" fmla="*/ 217708 h 328613"/>
                <a:gd name="connsiteX33" fmla="*/ 104315 w 338138"/>
                <a:gd name="connsiteY33" fmla="*/ 246755 h 328613"/>
                <a:gd name="connsiteX34" fmla="*/ 121481 w 338138"/>
                <a:gd name="connsiteY34" fmla="*/ 240153 h 328613"/>
                <a:gd name="connsiteX35" fmla="*/ 89790 w 338138"/>
                <a:gd name="connsiteY35" fmla="*/ 208466 h 328613"/>
                <a:gd name="connsiteX36" fmla="*/ 39613 w 338138"/>
                <a:gd name="connsiteY36" fmla="*/ 208466 h 328613"/>
                <a:gd name="connsiteX37" fmla="*/ 33011 w 338138"/>
                <a:gd name="connsiteY37" fmla="*/ 201864 h 328613"/>
                <a:gd name="connsiteX38" fmla="*/ 39613 w 338138"/>
                <a:gd name="connsiteY38" fmla="*/ 195263 h 328613"/>
                <a:gd name="connsiteX39" fmla="*/ 155575 w 338138"/>
                <a:gd name="connsiteY39" fmla="*/ 0 h 328613"/>
                <a:gd name="connsiteX40" fmla="*/ 191294 w 338138"/>
                <a:gd name="connsiteY40" fmla="*/ 35490 h 328613"/>
                <a:gd name="connsiteX41" fmla="*/ 156898 w 338138"/>
                <a:gd name="connsiteY41" fmla="*/ 70980 h 328613"/>
                <a:gd name="connsiteX42" fmla="*/ 167481 w 338138"/>
                <a:gd name="connsiteY42" fmla="*/ 80181 h 328613"/>
                <a:gd name="connsiteX43" fmla="*/ 168804 w 338138"/>
                <a:gd name="connsiteY43" fmla="*/ 81496 h 328613"/>
                <a:gd name="connsiteX44" fmla="*/ 196586 w 338138"/>
                <a:gd name="connsiteY44" fmla="*/ 126187 h 328613"/>
                <a:gd name="connsiteX45" fmla="*/ 225690 w 338138"/>
                <a:gd name="connsiteY45" fmla="*/ 130131 h 328613"/>
                <a:gd name="connsiteX46" fmla="*/ 234950 w 338138"/>
                <a:gd name="connsiteY46" fmla="*/ 138017 h 328613"/>
                <a:gd name="connsiteX47" fmla="*/ 257440 w 338138"/>
                <a:gd name="connsiteY47" fmla="*/ 149847 h 328613"/>
                <a:gd name="connsiteX48" fmla="*/ 260086 w 338138"/>
                <a:gd name="connsiteY48" fmla="*/ 155105 h 328613"/>
                <a:gd name="connsiteX49" fmla="*/ 270669 w 338138"/>
                <a:gd name="connsiteY49" fmla="*/ 197168 h 328613"/>
                <a:gd name="connsiteX50" fmla="*/ 278607 w 338138"/>
                <a:gd name="connsiteY50" fmla="*/ 197168 h 328613"/>
                <a:gd name="connsiteX51" fmla="*/ 315648 w 338138"/>
                <a:gd name="connsiteY51" fmla="*/ 205054 h 328613"/>
                <a:gd name="connsiteX52" fmla="*/ 319617 w 338138"/>
                <a:gd name="connsiteY52" fmla="*/ 214255 h 328613"/>
                <a:gd name="connsiteX53" fmla="*/ 310357 w 338138"/>
                <a:gd name="connsiteY53" fmla="*/ 216884 h 328613"/>
                <a:gd name="connsiteX54" fmla="*/ 278607 w 338138"/>
                <a:gd name="connsiteY54" fmla="*/ 210312 h 328613"/>
                <a:gd name="connsiteX55" fmla="*/ 274638 w 338138"/>
                <a:gd name="connsiteY55" fmla="*/ 211627 h 328613"/>
                <a:gd name="connsiteX56" fmla="*/ 275961 w 338138"/>
                <a:gd name="connsiteY56" fmla="*/ 218199 h 328613"/>
                <a:gd name="connsiteX57" fmla="*/ 282575 w 338138"/>
                <a:gd name="connsiteY57" fmla="*/ 218199 h 328613"/>
                <a:gd name="connsiteX58" fmla="*/ 338138 w 338138"/>
                <a:gd name="connsiteY58" fmla="*/ 273406 h 328613"/>
                <a:gd name="connsiteX59" fmla="*/ 282575 w 338138"/>
                <a:gd name="connsiteY59" fmla="*/ 328613 h 328613"/>
                <a:gd name="connsiteX60" fmla="*/ 229659 w 338138"/>
                <a:gd name="connsiteY60" fmla="*/ 289180 h 328613"/>
                <a:gd name="connsiteX61" fmla="*/ 183356 w 338138"/>
                <a:gd name="connsiteY61" fmla="*/ 289180 h 328613"/>
                <a:gd name="connsiteX62" fmla="*/ 175419 w 338138"/>
                <a:gd name="connsiteY62" fmla="*/ 282607 h 328613"/>
                <a:gd name="connsiteX63" fmla="*/ 183356 w 338138"/>
                <a:gd name="connsiteY63" fmla="*/ 276035 h 328613"/>
                <a:gd name="connsiteX64" fmla="*/ 227013 w 338138"/>
                <a:gd name="connsiteY64" fmla="*/ 276035 h 328613"/>
                <a:gd name="connsiteX65" fmla="*/ 227013 w 338138"/>
                <a:gd name="connsiteY65" fmla="*/ 273406 h 328613"/>
                <a:gd name="connsiteX66" fmla="*/ 262732 w 338138"/>
                <a:gd name="connsiteY66" fmla="*/ 222142 h 328613"/>
                <a:gd name="connsiteX67" fmla="*/ 261409 w 338138"/>
                <a:gd name="connsiteY67" fmla="*/ 214255 h 328613"/>
                <a:gd name="connsiteX68" fmla="*/ 230981 w 338138"/>
                <a:gd name="connsiteY68" fmla="*/ 239231 h 328613"/>
                <a:gd name="connsiteX69" fmla="*/ 224367 w 338138"/>
                <a:gd name="connsiteY69" fmla="*/ 243174 h 328613"/>
                <a:gd name="connsiteX70" fmla="*/ 221721 w 338138"/>
                <a:gd name="connsiteY70" fmla="*/ 241859 h 328613"/>
                <a:gd name="connsiteX71" fmla="*/ 219075 w 338138"/>
                <a:gd name="connsiteY71" fmla="*/ 232658 h 328613"/>
                <a:gd name="connsiteX72" fmla="*/ 257440 w 338138"/>
                <a:gd name="connsiteY72" fmla="*/ 201111 h 328613"/>
                <a:gd name="connsiteX73" fmla="*/ 248180 w 338138"/>
                <a:gd name="connsiteY73" fmla="*/ 160363 h 328613"/>
                <a:gd name="connsiteX74" fmla="*/ 228336 w 338138"/>
                <a:gd name="connsiteY74" fmla="*/ 151162 h 328613"/>
                <a:gd name="connsiteX75" fmla="*/ 227013 w 338138"/>
                <a:gd name="connsiteY75" fmla="*/ 149847 h 328613"/>
                <a:gd name="connsiteX76" fmla="*/ 224367 w 338138"/>
                <a:gd name="connsiteY76" fmla="*/ 149847 h 328613"/>
                <a:gd name="connsiteX77" fmla="*/ 188648 w 338138"/>
                <a:gd name="connsiteY77" fmla="*/ 149847 h 328613"/>
                <a:gd name="connsiteX78" fmla="*/ 179388 w 338138"/>
                <a:gd name="connsiteY78" fmla="*/ 145904 h 328613"/>
                <a:gd name="connsiteX79" fmla="*/ 178065 w 338138"/>
                <a:gd name="connsiteY79" fmla="*/ 144589 h 328613"/>
                <a:gd name="connsiteX80" fmla="*/ 170127 w 338138"/>
                <a:gd name="connsiteY80" fmla="*/ 134074 h 328613"/>
                <a:gd name="connsiteX81" fmla="*/ 168804 w 338138"/>
                <a:gd name="connsiteY81" fmla="*/ 140646 h 328613"/>
                <a:gd name="connsiteX82" fmla="*/ 167481 w 338138"/>
                <a:gd name="connsiteY82" fmla="*/ 148533 h 328613"/>
                <a:gd name="connsiteX83" fmla="*/ 166158 w 338138"/>
                <a:gd name="connsiteY83" fmla="*/ 152476 h 328613"/>
                <a:gd name="connsiteX84" fmla="*/ 166158 w 338138"/>
                <a:gd name="connsiteY84" fmla="*/ 156420 h 328613"/>
                <a:gd name="connsiteX85" fmla="*/ 163513 w 338138"/>
                <a:gd name="connsiteY85" fmla="*/ 164306 h 328613"/>
                <a:gd name="connsiteX86" fmla="*/ 162190 w 338138"/>
                <a:gd name="connsiteY86" fmla="*/ 170879 h 328613"/>
                <a:gd name="connsiteX87" fmla="*/ 160867 w 338138"/>
                <a:gd name="connsiteY87" fmla="*/ 173507 h 328613"/>
                <a:gd name="connsiteX88" fmla="*/ 200554 w 338138"/>
                <a:gd name="connsiteY88" fmla="*/ 182709 h 328613"/>
                <a:gd name="connsiteX89" fmla="*/ 201877 w 338138"/>
                <a:gd name="connsiteY89" fmla="*/ 182709 h 328613"/>
                <a:gd name="connsiteX90" fmla="*/ 215106 w 338138"/>
                <a:gd name="connsiteY90" fmla="*/ 205054 h 328613"/>
                <a:gd name="connsiteX91" fmla="*/ 212461 w 338138"/>
                <a:gd name="connsiteY91" fmla="*/ 210312 h 328613"/>
                <a:gd name="connsiteX92" fmla="*/ 163513 w 338138"/>
                <a:gd name="connsiteY92" fmla="*/ 289180 h 328613"/>
                <a:gd name="connsiteX93" fmla="*/ 144992 w 338138"/>
                <a:gd name="connsiteY93" fmla="*/ 293123 h 328613"/>
                <a:gd name="connsiteX94" fmla="*/ 139700 w 338138"/>
                <a:gd name="connsiteY94" fmla="*/ 276035 h 328613"/>
                <a:gd name="connsiteX95" fmla="*/ 168804 w 338138"/>
                <a:gd name="connsiteY95" fmla="*/ 214255 h 328613"/>
                <a:gd name="connsiteX96" fmla="*/ 125148 w 338138"/>
                <a:gd name="connsiteY96" fmla="*/ 206369 h 328613"/>
                <a:gd name="connsiteX97" fmla="*/ 103981 w 338138"/>
                <a:gd name="connsiteY97" fmla="*/ 195853 h 328613"/>
                <a:gd name="connsiteX98" fmla="*/ 97367 w 338138"/>
                <a:gd name="connsiteY98" fmla="*/ 164306 h 328613"/>
                <a:gd name="connsiteX99" fmla="*/ 121179 w 338138"/>
                <a:gd name="connsiteY99" fmla="*/ 95955 h 328613"/>
                <a:gd name="connsiteX100" fmla="*/ 121179 w 338138"/>
                <a:gd name="connsiteY100" fmla="*/ 90697 h 328613"/>
                <a:gd name="connsiteX101" fmla="*/ 143669 w 338138"/>
                <a:gd name="connsiteY101" fmla="*/ 68351 h 328613"/>
                <a:gd name="connsiteX102" fmla="*/ 119856 w 338138"/>
                <a:gd name="connsiteY102" fmla="*/ 35490 h 328613"/>
                <a:gd name="connsiteX103" fmla="*/ 155575 w 338138"/>
                <a:gd name="connsiteY103"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38138" h="328613">
                  <a:moveTo>
                    <a:pt x="279778" y="231775"/>
                  </a:moveTo>
                  <a:cubicBezTo>
                    <a:pt x="279778" y="231775"/>
                    <a:pt x="279778" y="231775"/>
                    <a:pt x="289126" y="271719"/>
                  </a:cubicBezTo>
                  <a:cubicBezTo>
                    <a:pt x="290462" y="275713"/>
                    <a:pt x="287791" y="278376"/>
                    <a:pt x="283784" y="279708"/>
                  </a:cubicBezTo>
                  <a:cubicBezTo>
                    <a:pt x="283784" y="279708"/>
                    <a:pt x="282449" y="279708"/>
                    <a:pt x="282449" y="279708"/>
                  </a:cubicBezTo>
                  <a:cubicBezTo>
                    <a:pt x="279778" y="279708"/>
                    <a:pt x="275771" y="278376"/>
                    <a:pt x="275771" y="274382"/>
                  </a:cubicBezTo>
                  <a:cubicBezTo>
                    <a:pt x="275771" y="274382"/>
                    <a:pt x="275771" y="274382"/>
                    <a:pt x="265087" y="234438"/>
                  </a:cubicBezTo>
                  <a:cubicBezTo>
                    <a:pt x="250396" y="241095"/>
                    <a:pt x="239712" y="255741"/>
                    <a:pt x="239712" y="273050"/>
                  </a:cubicBezTo>
                  <a:cubicBezTo>
                    <a:pt x="239712" y="295685"/>
                    <a:pt x="259745" y="314325"/>
                    <a:pt x="282449" y="314325"/>
                  </a:cubicBezTo>
                  <a:cubicBezTo>
                    <a:pt x="305153" y="314325"/>
                    <a:pt x="323850" y="295685"/>
                    <a:pt x="323850" y="273050"/>
                  </a:cubicBezTo>
                  <a:cubicBezTo>
                    <a:pt x="323850" y="250416"/>
                    <a:pt x="305153" y="231775"/>
                    <a:pt x="282449" y="231775"/>
                  </a:cubicBezTo>
                  <a:cubicBezTo>
                    <a:pt x="281113" y="231775"/>
                    <a:pt x="279778" y="231775"/>
                    <a:pt x="279778" y="231775"/>
                  </a:cubicBezTo>
                  <a:close/>
                  <a:moveTo>
                    <a:pt x="55688" y="231775"/>
                  </a:moveTo>
                  <a:cubicBezTo>
                    <a:pt x="32984" y="231775"/>
                    <a:pt x="14287" y="250416"/>
                    <a:pt x="14287" y="273050"/>
                  </a:cubicBezTo>
                  <a:cubicBezTo>
                    <a:pt x="14287" y="295685"/>
                    <a:pt x="32984" y="314325"/>
                    <a:pt x="55688" y="314325"/>
                  </a:cubicBezTo>
                  <a:cubicBezTo>
                    <a:pt x="78392" y="314325"/>
                    <a:pt x="98425" y="295685"/>
                    <a:pt x="98425" y="273050"/>
                  </a:cubicBezTo>
                  <a:cubicBezTo>
                    <a:pt x="98425" y="270387"/>
                    <a:pt x="97089" y="267724"/>
                    <a:pt x="97089" y="265062"/>
                  </a:cubicBezTo>
                  <a:cubicBezTo>
                    <a:pt x="97089" y="265062"/>
                    <a:pt x="97089" y="265062"/>
                    <a:pt x="58359" y="279708"/>
                  </a:cubicBezTo>
                  <a:cubicBezTo>
                    <a:pt x="57024" y="279708"/>
                    <a:pt x="57024" y="279708"/>
                    <a:pt x="55688" y="279708"/>
                  </a:cubicBezTo>
                  <a:cubicBezTo>
                    <a:pt x="53017" y="279708"/>
                    <a:pt x="50346" y="278376"/>
                    <a:pt x="49011" y="275713"/>
                  </a:cubicBezTo>
                  <a:cubicBezTo>
                    <a:pt x="47675" y="271719"/>
                    <a:pt x="49011" y="267724"/>
                    <a:pt x="53017" y="266393"/>
                  </a:cubicBezTo>
                  <a:cubicBezTo>
                    <a:pt x="53017" y="266393"/>
                    <a:pt x="53017" y="266393"/>
                    <a:pt x="91747" y="251747"/>
                  </a:cubicBezTo>
                  <a:cubicBezTo>
                    <a:pt x="83734" y="239764"/>
                    <a:pt x="70379" y="231775"/>
                    <a:pt x="55688" y="231775"/>
                  </a:cubicBezTo>
                  <a:close/>
                  <a:moveTo>
                    <a:pt x="39613" y="195263"/>
                  </a:moveTo>
                  <a:cubicBezTo>
                    <a:pt x="39613" y="195263"/>
                    <a:pt x="39613" y="195263"/>
                    <a:pt x="92431" y="195263"/>
                  </a:cubicBezTo>
                  <a:cubicBezTo>
                    <a:pt x="95072" y="195263"/>
                    <a:pt x="96393" y="195263"/>
                    <a:pt x="97713" y="196583"/>
                  </a:cubicBezTo>
                  <a:cubicBezTo>
                    <a:pt x="97713" y="196583"/>
                    <a:pt x="97713" y="196583"/>
                    <a:pt x="138647" y="237513"/>
                  </a:cubicBezTo>
                  <a:cubicBezTo>
                    <a:pt x="139967" y="238833"/>
                    <a:pt x="141288" y="241474"/>
                    <a:pt x="139967" y="244114"/>
                  </a:cubicBezTo>
                  <a:cubicBezTo>
                    <a:pt x="139967" y="246755"/>
                    <a:pt x="138647" y="248075"/>
                    <a:pt x="136006" y="249395"/>
                  </a:cubicBezTo>
                  <a:cubicBezTo>
                    <a:pt x="136006" y="249395"/>
                    <a:pt x="136006" y="249395"/>
                    <a:pt x="109597" y="259958"/>
                  </a:cubicBezTo>
                  <a:cubicBezTo>
                    <a:pt x="110918" y="263919"/>
                    <a:pt x="110918" y="267880"/>
                    <a:pt x="110918" y="273161"/>
                  </a:cubicBezTo>
                  <a:cubicBezTo>
                    <a:pt x="110918" y="303528"/>
                    <a:pt x="85829" y="328613"/>
                    <a:pt x="55459" y="328613"/>
                  </a:cubicBezTo>
                  <a:cubicBezTo>
                    <a:pt x="25088" y="328613"/>
                    <a:pt x="0" y="303528"/>
                    <a:pt x="0" y="273161"/>
                  </a:cubicBezTo>
                  <a:cubicBezTo>
                    <a:pt x="0" y="242794"/>
                    <a:pt x="25088" y="217708"/>
                    <a:pt x="55459" y="217708"/>
                  </a:cubicBezTo>
                  <a:cubicBezTo>
                    <a:pt x="76586" y="217708"/>
                    <a:pt x="95072" y="229590"/>
                    <a:pt x="104315" y="246755"/>
                  </a:cubicBezTo>
                  <a:cubicBezTo>
                    <a:pt x="104315" y="246755"/>
                    <a:pt x="104315" y="246755"/>
                    <a:pt x="121481" y="240153"/>
                  </a:cubicBezTo>
                  <a:cubicBezTo>
                    <a:pt x="121481" y="240153"/>
                    <a:pt x="121481" y="240153"/>
                    <a:pt x="89790" y="208466"/>
                  </a:cubicBezTo>
                  <a:cubicBezTo>
                    <a:pt x="89790" y="208466"/>
                    <a:pt x="89790" y="208466"/>
                    <a:pt x="39613" y="208466"/>
                  </a:cubicBezTo>
                  <a:cubicBezTo>
                    <a:pt x="35652" y="208466"/>
                    <a:pt x="33011" y="205825"/>
                    <a:pt x="33011" y="201864"/>
                  </a:cubicBezTo>
                  <a:cubicBezTo>
                    <a:pt x="33011" y="197903"/>
                    <a:pt x="35652" y="195263"/>
                    <a:pt x="39613" y="195263"/>
                  </a:cubicBezTo>
                  <a:close/>
                  <a:moveTo>
                    <a:pt x="155575" y="0"/>
                  </a:moveTo>
                  <a:cubicBezTo>
                    <a:pt x="175419" y="0"/>
                    <a:pt x="191294" y="15773"/>
                    <a:pt x="191294" y="35490"/>
                  </a:cubicBezTo>
                  <a:cubicBezTo>
                    <a:pt x="191294" y="53892"/>
                    <a:pt x="175419" y="69666"/>
                    <a:pt x="156898" y="70980"/>
                  </a:cubicBezTo>
                  <a:cubicBezTo>
                    <a:pt x="160867" y="72295"/>
                    <a:pt x="164835" y="76238"/>
                    <a:pt x="167481" y="80181"/>
                  </a:cubicBezTo>
                  <a:cubicBezTo>
                    <a:pt x="168804" y="80181"/>
                    <a:pt x="168804" y="80181"/>
                    <a:pt x="168804" y="81496"/>
                  </a:cubicBezTo>
                  <a:cubicBezTo>
                    <a:pt x="168804" y="81496"/>
                    <a:pt x="168804" y="81496"/>
                    <a:pt x="196586" y="126187"/>
                  </a:cubicBezTo>
                  <a:cubicBezTo>
                    <a:pt x="196586" y="126187"/>
                    <a:pt x="196586" y="126187"/>
                    <a:pt x="225690" y="130131"/>
                  </a:cubicBezTo>
                  <a:cubicBezTo>
                    <a:pt x="230981" y="130131"/>
                    <a:pt x="234950" y="134074"/>
                    <a:pt x="234950" y="138017"/>
                  </a:cubicBezTo>
                  <a:cubicBezTo>
                    <a:pt x="234950" y="138017"/>
                    <a:pt x="234950" y="138017"/>
                    <a:pt x="257440" y="149847"/>
                  </a:cubicBezTo>
                  <a:cubicBezTo>
                    <a:pt x="258763" y="151162"/>
                    <a:pt x="260086" y="152476"/>
                    <a:pt x="260086" y="155105"/>
                  </a:cubicBezTo>
                  <a:cubicBezTo>
                    <a:pt x="260086" y="155105"/>
                    <a:pt x="260086" y="155105"/>
                    <a:pt x="270669" y="197168"/>
                  </a:cubicBezTo>
                  <a:cubicBezTo>
                    <a:pt x="273315" y="197168"/>
                    <a:pt x="275961" y="197168"/>
                    <a:pt x="278607" y="197168"/>
                  </a:cubicBezTo>
                  <a:cubicBezTo>
                    <a:pt x="291836" y="195853"/>
                    <a:pt x="303742" y="198482"/>
                    <a:pt x="315648" y="205054"/>
                  </a:cubicBezTo>
                  <a:cubicBezTo>
                    <a:pt x="319617" y="206369"/>
                    <a:pt x="320940" y="210312"/>
                    <a:pt x="319617" y="214255"/>
                  </a:cubicBezTo>
                  <a:cubicBezTo>
                    <a:pt x="316971" y="216884"/>
                    <a:pt x="313003" y="219513"/>
                    <a:pt x="310357" y="216884"/>
                  </a:cubicBezTo>
                  <a:cubicBezTo>
                    <a:pt x="299773" y="211627"/>
                    <a:pt x="289190" y="210312"/>
                    <a:pt x="278607" y="210312"/>
                  </a:cubicBezTo>
                  <a:cubicBezTo>
                    <a:pt x="277284" y="210312"/>
                    <a:pt x="275961" y="210312"/>
                    <a:pt x="274638" y="211627"/>
                  </a:cubicBezTo>
                  <a:cubicBezTo>
                    <a:pt x="274638" y="211627"/>
                    <a:pt x="274638" y="211627"/>
                    <a:pt x="275961" y="218199"/>
                  </a:cubicBezTo>
                  <a:cubicBezTo>
                    <a:pt x="278607" y="218199"/>
                    <a:pt x="279930" y="218199"/>
                    <a:pt x="282575" y="218199"/>
                  </a:cubicBezTo>
                  <a:cubicBezTo>
                    <a:pt x="313003" y="218199"/>
                    <a:pt x="338138" y="243174"/>
                    <a:pt x="338138" y="273406"/>
                  </a:cubicBezTo>
                  <a:cubicBezTo>
                    <a:pt x="338138" y="303639"/>
                    <a:pt x="313003" y="328613"/>
                    <a:pt x="282575" y="328613"/>
                  </a:cubicBezTo>
                  <a:cubicBezTo>
                    <a:pt x="257440" y="328613"/>
                    <a:pt x="236273" y="312840"/>
                    <a:pt x="229659" y="289180"/>
                  </a:cubicBezTo>
                  <a:cubicBezTo>
                    <a:pt x="229659" y="289180"/>
                    <a:pt x="229659" y="289180"/>
                    <a:pt x="183356" y="289180"/>
                  </a:cubicBezTo>
                  <a:cubicBezTo>
                    <a:pt x="179388" y="289180"/>
                    <a:pt x="175419" y="286551"/>
                    <a:pt x="175419" y="282607"/>
                  </a:cubicBezTo>
                  <a:cubicBezTo>
                    <a:pt x="175419" y="278664"/>
                    <a:pt x="179388" y="276035"/>
                    <a:pt x="183356" y="276035"/>
                  </a:cubicBezTo>
                  <a:cubicBezTo>
                    <a:pt x="183356" y="276035"/>
                    <a:pt x="183356" y="276035"/>
                    <a:pt x="227013" y="276035"/>
                  </a:cubicBezTo>
                  <a:cubicBezTo>
                    <a:pt x="227013" y="274721"/>
                    <a:pt x="227013" y="274721"/>
                    <a:pt x="227013" y="273406"/>
                  </a:cubicBezTo>
                  <a:cubicBezTo>
                    <a:pt x="227013" y="249746"/>
                    <a:pt x="241565" y="230029"/>
                    <a:pt x="262732" y="222142"/>
                  </a:cubicBezTo>
                  <a:cubicBezTo>
                    <a:pt x="262732" y="222142"/>
                    <a:pt x="262732" y="222142"/>
                    <a:pt x="261409" y="214255"/>
                  </a:cubicBezTo>
                  <a:cubicBezTo>
                    <a:pt x="248180" y="219513"/>
                    <a:pt x="237596" y="228714"/>
                    <a:pt x="230981" y="239231"/>
                  </a:cubicBezTo>
                  <a:cubicBezTo>
                    <a:pt x="229659" y="241859"/>
                    <a:pt x="227013" y="243174"/>
                    <a:pt x="224367" y="243174"/>
                  </a:cubicBezTo>
                  <a:cubicBezTo>
                    <a:pt x="224367" y="243174"/>
                    <a:pt x="223044" y="243174"/>
                    <a:pt x="221721" y="241859"/>
                  </a:cubicBezTo>
                  <a:cubicBezTo>
                    <a:pt x="217752" y="240545"/>
                    <a:pt x="216429" y="235287"/>
                    <a:pt x="219075" y="232658"/>
                  </a:cubicBezTo>
                  <a:cubicBezTo>
                    <a:pt x="228336" y="218199"/>
                    <a:pt x="241565" y="206369"/>
                    <a:pt x="257440" y="201111"/>
                  </a:cubicBezTo>
                  <a:cubicBezTo>
                    <a:pt x="257440" y="201111"/>
                    <a:pt x="257440" y="201111"/>
                    <a:pt x="248180" y="160363"/>
                  </a:cubicBezTo>
                  <a:cubicBezTo>
                    <a:pt x="248180" y="160363"/>
                    <a:pt x="248180" y="160363"/>
                    <a:pt x="228336" y="151162"/>
                  </a:cubicBezTo>
                  <a:cubicBezTo>
                    <a:pt x="228336" y="151162"/>
                    <a:pt x="228336" y="149847"/>
                    <a:pt x="227013" y="149847"/>
                  </a:cubicBezTo>
                  <a:cubicBezTo>
                    <a:pt x="227013" y="149847"/>
                    <a:pt x="225690" y="149847"/>
                    <a:pt x="224367" y="149847"/>
                  </a:cubicBezTo>
                  <a:cubicBezTo>
                    <a:pt x="224367" y="149847"/>
                    <a:pt x="224367" y="149847"/>
                    <a:pt x="188648" y="149847"/>
                  </a:cubicBezTo>
                  <a:cubicBezTo>
                    <a:pt x="184679" y="149847"/>
                    <a:pt x="180711" y="148533"/>
                    <a:pt x="179388" y="145904"/>
                  </a:cubicBezTo>
                  <a:cubicBezTo>
                    <a:pt x="179388" y="145904"/>
                    <a:pt x="179388" y="145904"/>
                    <a:pt x="178065" y="144589"/>
                  </a:cubicBezTo>
                  <a:cubicBezTo>
                    <a:pt x="178065" y="144589"/>
                    <a:pt x="178065" y="144589"/>
                    <a:pt x="170127" y="134074"/>
                  </a:cubicBezTo>
                  <a:cubicBezTo>
                    <a:pt x="170127" y="136703"/>
                    <a:pt x="170127" y="138017"/>
                    <a:pt x="168804" y="140646"/>
                  </a:cubicBezTo>
                  <a:cubicBezTo>
                    <a:pt x="168804" y="143275"/>
                    <a:pt x="167481" y="145904"/>
                    <a:pt x="167481" y="148533"/>
                  </a:cubicBezTo>
                  <a:cubicBezTo>
                    <a:pt x="167481" y="149847"/>
                    <a:pt x="167481" y="151162"/>
                    <a:pt x="166158" y="152476"/>
                  </a:cubicBezTo>
                  <a:cubicBezTo>
                    <a:pt x="166158" y="153791"/>
                    <a:pt x="166158" y="155105"/>
                    <a:pt x="166158" y="156420"/>
                  </a:cubicBezTo>
                  <a:cubicBezTo>
                    <a:pt x="164835" y="159048"/>
                    <a:pt x="164835" y="161677"/>
                    <a:pt x="163513" y="164306"/>
                  </a:cubicBezTo>
                  <a:cubicBezTo>
                    <a:pt x="163513" y="166935"/>
                    <a:pt x="162190" y="168250"/>
                    <a:pt x="162190" y="170879"/>
                  </a:cubicBezTo>
                  <a:cubicBezTo>
                    <a:pt x="160867" y="172193"/>
                    <a:pt x="160867" y="172193"/>
                    <a:pt x="160867" y="173507"/>
                  </a:cubicBezTo>
                  <a:cubicBezTo>
                    <a:pt x="160867" y="173507"/>
                    <a:pt x="160867" y="173507"/>
                    <a:pt x="200554" y="182709"/>
                  </a:cubicBezTo>
                  <a:cubicBezTo>
                    <a:pt x="200554" y="182709"/>
                    <a:pt x="200554" y="182709"/>
                    <a:pt x="201877" y="182709"/>
                  </a:cubicBezTo>
                  <a:cubicBezTo>
                    <a:pt x="211138" y="185337"/>
                    <a:pt x="217752" y="195853"/>
                    <a:pt x="215106" y="205054"/>
                  </a:cubicBezTo>
                  <a:cubicBezTo>
                    <a:pt x="215106" y="206369"/>
                    <a:pt x="213784" y="208998"/>
                    <a:pt x="212461" y="210312"/>
                  </a:cubicBezTo>
                  <a:cubicBezTo>
                    <a:pt x="212461" y="210312"/>
                    <a:pt x="212461" y="210312"/>
                    <a:pt x="163513" y="289180"/>
                  </a:cubicBezTo>
                  <a:cubicBezTo>
                    <a:pt x="159544" y="294437"/>
                    <a:pt x="151606" y="297066"/>
                    <a:pt x="144992" y="293123"/>
                  </a:cubicBezTo>
                  <a:cubicBezTo>
                    <a:pt x="138377" y="289180"/>
                    <a:pt x="137054" y="281293"/>
                    <a:pt x="139700" y="276035"/>
                  </a:cubicBezTo>
                  <a:cubicBezTo>
                    <a:pt x="139700" y="276035"/>
                    <a:pt x="139700" y="276035"/>
                    <a:pt x="168804" y="214255"/>
                  </a:cubicBezTo>
                  <a:cubicBezTo>
                    <a:pt x="168804" y="214255"/>
                    <a:pt x="168804" y="214255"/>
                    <a:pt x="125148" y="206369"/>
                  </a:cubicBezTo>
                  <a:cubicBezTo>
                    <a:pt x="115887" y="203740"/>
                    <a:pt x="107950" y="201111"/>
                    <a:pt x="103981" y="195853"/>
                  </a:cubicBezTo>
                  <a:cubicBezTo>
                    <a:pt x="96044" y="186652"/>
                    <a:pt x="92075" y="176136"/>
                    <a:pt x="97367" y="164306"/>
                  </a:cubicBezTo>
                  <a:cubicBezTo>
                    <a:pt x="115887" y="124873"/>
                    <a:pt x="121179" y="95955"/>
                    <a:pt x="121179" y="95955"/>
                  </a:cubicBezTo>
                  <a:cubicBezTo>
                    <a:pt x="121179" y="95955"/>
                    <a:pt x="121179" y="95955"/>
                    <a:pt x="121179" y="90697"/>
                  </a:cubicBezTo>
                  <a:cubicBezTo>
                    <a:pt x="122502" y="78867"/>
                    <a:pt x="131763" y="69666"/>
                    <a:pt x="143669" y="68351"/>
                  </a:cubicBezTo>
                  <a:cubicBezTo>
                    <a:pt x="130440" y="63093"/>
                    <a:pt x="119856" y="49949"/>
                    <a:pt x="119856" y="35490"/>
                  </a:cubicBezTo>
                  <a:cubicBezTo>
                    <a:pt x="119856" y="15773"/>
                    <a:pt x="135731" y="0"/>
                    <a:pt x="155575" y="0"/>
                  </a:cubicBezTo>
                  <a:close/>
                </a:path>
              </a:pathLst>
            </a:custGeom>
            <a:solidFill>
              <a:schemeClr val="accent1">
                <a:lumMod val="100000"/>
              </a:schemeClr>
            </a:solidFill>
            <a:ln w="19050">
              <a:noFill/>
              <a:round/>
              <a:headEnd/>
              <a:tailEnd/>
            </a:ln>
          </p:spPr>
          <p:txBody>
            <a:bodyPr anchor="ctr"/>
            <a:lstStyle/>
            <a:p>
              <a:pPr algn="ctr"/>
              <a:endParaRPr>
                <a:latin typeface="+mn-lt"/>
                <a:ea typeface="+mn-ea"/>
                <a:cs typeface="+mn-ea"/>
                <a:sym typeface="+mn-lt"/>
              </a:endParaRPr>
            </a:p>
          </p:txBody>
        </p:sp>
        <p:grpSp>
          <p:nvGrpSpPr>
            <p:cNvPr id="11" name="组合 10"/>
            <p:cNvGrpSpPr/>
            <p:nvPr/>
          </p:nvGrpSpPr>
          <p:grpSpPr>
            <a:xfrm>
              <a:off x="5591232" y="1569491"/>
              <a:ext cx="3155350" cy="843275"/>
              <a:chOff x="7505490" y="2041661"/>
              <a:chExt cx="4207134" cy="1124368"/>
            </a:xfrm>
          </p:grpSpPr>
          <p:sp>
            <p:nvSpPr>
              <p:cNvPr id="15" name="文本框 20"/>
              <p:cNvSpPr txBox="1"/>
              <p:nvPr/>
            </p:nvSpPr>
            <p:spPr>
              <a:xfrm>
                <a:off x="7505490" y="2041661"/>
                <a:ext cx="4207134" cy="422405"/>
              </a:xfrm>
              <a:prstGeom prst="rect">
                <a:avLst/>
              </a:prstGeom>
              <a:noFill/>
            </p:spPr>
            <p:txBody>
              <a:bodyPr wrap="none" lIns="72000" tIns="72000" rIns="72000" bIns="72000" anchor="b" anchorCtr="0">
                <a:normAutofit/>
              </a:bodyPr>
              <a:lstStyle/>
              <a:p>
                <a:r>
                  <a:rPr lang="zh-CN" altLang="en-US" b="1" dirty="0">
                    <a:solidFill>
                      <a:schemeClr val="bg1"/>
                    </a:solidFill>
                    <a:latin typeface="+mn-lt"/>
                    <a:ea typeface="+mn-ea"/>
                    <a:cs typeface="+mn-ea"/>
                    <a:sym typeface="+mn-lt"/>
                  </a:rPr>
                  <a:t>初衷</a:t>
                </a:r>
              </a:p>
            </p:txBody>
          </p:sp>
          <p:sp>
            <p:nvSpPr>
              <p:cNvPr id="16" name="文本框 21"/>
              <p:cNvSpPr txBox="1"/>
              <p:nvPr/>
            </p:nvSpPr>
            <p:spPr>
              <a:xfrm>
                <a:off x="7505490" y="2464065"/>
                <a:ext cx="4207134" cy="701964"/>
              </a:xfrm>
              <a:prstGeom prst="rect">
                <a:avLst/>
              </a:prstGeom>
              <a:noFill/>
            </p:spPr>
            <p:txBody>
              <a:bodyPr wrap="square" lIns="72000" tIns="72000" rIns="72000" bIns="72000" anchor="t" anchorCtr="0">
                <a:normAutofit fontScale="77500" lnSpcReduction="20000"/>
              </a:bodyPr>
              <a:lstStyle/>
              <a:p>
                <a:pPr>
                  <a:lnSpc>
                    <a:spcPct val="120000"/>
                  </a:lnSpc>
                </a:pPr>
                <a:r>
                  <a:rPr lang="zh-CN" altLang="en-US" sz="1600" dirty="0">
                    <a:solidFill>
                      <a:schemeClr val="bg1"/>
                    </a:solidFill>
                    <a:cs typeface="+mn-ea"/>
                    <a:sym typeface="+mn-lt"/>
                  </a:rPr>
                  <a:t>我们小组希望能做出一款能够在不占用你太多时间的前提下能够使你进步的计算机资讯集合</a:t>
                </a:r>
                <a:r>
                  <a:rPr lang="zh-CN" altLang="en-US" sz="1600" dirty="0" smtClean="0">
                    <a:solidFill>
                      <a:schemeClr val="bg1"/>
                    </a:solidFill>
                    <a:cs typeface="+mn-ea"/>
                    <a:sym typeface="+mn-lt"/>
                  </a:rPr>
                  <a:t>软件，项目在小平台上实现。</a:t>
                </a:r>
                <a:endParaRPr lang="zh-CN" altLang="en-US" sz="1600" dirty="0">
                  <a:solidFill>
                    <a:schemeClr val="bg1"/>
                  </a:solidFill>
                  <a:cs typeface="+mn-ea"/>
                  <a:sym typeface="+mn-lt"/>
                </a:endParaRPr>
              </a:p>
            </p:txBody>
          </p:sp>
        </p:grpSp>
      </p:grpSp>
      <p:grpSp>
        <p:nvGrpSpPr>
          <p:cNvPr id="26" name="组合 25"/>
          <p:cNvGrpSpPr/>
          <p:nvPr/>
        </p:nvGrpSpPr>
        <p:grpSpPr>
          <a:xfrm>
            <a:off x="6112160" y="3463107"/>
            <a:ext cx="5784851" cy="1612572"/>
            <a:chOff x="4584120" y="2597330"/>
            <a:chExt cx="4338638" cy="1209429"/>
          </a:xfrm>
        </p:grpSpPr>
        <p:sp>
          <p:nvSpPr>
            <p:cNvPr id="6" name="矩形 5"/>
            <p:cNvSpPr/>
            <p:nvPr/>
          </p:nvSpPr>
          <p:spPr bwMode="auto">
            <a:xfrm>
              <a:off x="4584120" y="2597330"/>
              <a:ext cx="4338638" cy="1209429"/>
            </a:xfrm>
            <a:prstGeom prst="rect">
              <a:avLst/>
            </a:prstGeom>
            <a:solidFill>
              <a:schemeClr val="accent2"/>
            </a:solidFill>
            <a:ln w="19050">
              <a:noFill/>
              <a:round/>
              <a:headEnd/>
              <a:tailEnd/>
            </a:ln>
          </p:spPr>
          <p:txBody>
            <a:bodyPr anchor="ctr"/>
            <a:lstStyle/>
            <a:p>
              <a:pPr algn="ctr"/>
              <a:endParaRPr>
                <a:latin typeface="+mn-lt"/>
                <a:ea typeface="+mn-ea"/>
                <a:cs typeface="+mn-ea"/>
                <a:sym typeface="+mn-lt"/>
              </a:endParaRPr>
            </a:p>
          </p:txBody>
        </p:sp>
        <p:sp>
          <p:nvSpPr>
            <p:cNvPr id="8" name="椭圆 7"/>
            <p:cNvSpPr/>
            <p:nvPr/>
          </p:nvSpPr>
          <p:spPr bwMode="auto">
            <a:xfrm>
              <a:off x="4750139" y="2864507"/>
              <a:ext cx="675075" cy="675075"/>
            </a:xfrm>
            <a:prstGeom prst="ellipse">
              <a:avLst/>
            </a:prstGeom>
            <a:solidFill>
              <a:schemeClr val="bg1"/>
            </a:solidFill>
            <a:ln w="19050">
              <a:noFill/>
              <a:round/>
              <a:headEnd/>
              <a:tailEnd/>
            </a:ln>
          </p:spPr>
          <p:txBody>
            <a:bodyPr anchor="ctr"/>
            <a:lstStyle/>
            <a:p>
              <a:pPr algn="ctr"/>
              <a:endParaRPr>
                <a:latin typeface="+mn-lt"/>
                <a:ea typeface="+mn-ea"/>
                <a:cs typeface="+mn-ea"/>
                <a:sym typeface="+mn-lt"/>
              </a:endParaRPr>
            </a:p>
          </p:txBody>
        </p:sp>
        <p:sp>
          <p:nvSpPr>
            <p:cNvPr id="10" name="任意多边形: 形状 9"/>
            <p:cNvSpPr/>
            <p:nvPr/>
          </p:nvSpPr>
          <p:spPr bwMode="auto">
            <a:xfrm>
              <a:off x="4886301" y="3037798"/>
              <a:ext cx="402750" cy="328492"/>
            </a:xfrm>
            <a:custGeom>
              <a:avLst/>
              <a:gdLst>
                <a:gd name="connsiteX0" fmla="*/ 39952 w 338667"/>
                <a:gd name="connsiteY0" fmla="*/ 252412 h 276225"/>
                <a:gd name="connsiteX1" fmla="*/ 297127 w 338667"/>
                <a:gd name="connsiteY1" fmla="*/ 252412 h 276225"/>
                <a:gd name="connsiteX2" fmla="*/ 297127 w 338667"/>
                <a:gd name="connsiteY2" fmla="*/ 276225 h 276225"/>
                <a:gd name="connsiteX3" fmla="*/ 39952 w 338667"/>
                <a:gd name="connsiteY3" fmla="*/ 276225 h 276225"/>
                <a:gd name="connsiteX4" fmla="*/ 169334 w 338667"/>
                <a:gd name="connsiteY4" fmla="*/ 98425 h 276225"/>
                <a:gd name="connsiteX5" fmla="*/ 225690 w 338667"/>
                <a:gd name="connsiteY5" fmla="*/ 154918 h 276225"/>
                <a:gd name="connsiteX6" fmla="*/ 221758 w 338667"/>
                <a:gd name="connsiteY6" fmla="*/ 177253 h 276225"/>
                <a:gd name="connsiteX7" fmla="*/ 206031 w 338667"/>
                <a:gd name="connsiteY7" fmla="*/ 169370 h 276225"/>
                <a:gd name="connsiteX8" fmla="*/ 206031 w 338667"/>
                <a:gd name="connsiteY8" fmla="*/ 168056 h 276225"/>
                <a:gd name="connsiteX9" fmla="*/ 208652 w 338667"/>
                <a:gd name="connsiteY9" fmla="*/ 154918 h 276225"/>
                <a:gd name="connsiteX10" fmla="*/ 169334 w 338667"/>
                <a:gd name="connsiteY10" fmla="*/ 116818 h 276225"/>
                <a:gd name="connsiteX11" fmla="*/ 130015 w 338667"/>
                <a:gd name="connsiteY11" fmla="*/ 154918 h 276225"/>
                <a:gd name="connsiteX12" fmla="*/ 169334 w 338667"/>
                <a:gd name="connsiteY12" fmla="*/ 194332 h 276225"/>
                <a:gd name="connsiteX13" fmla="*/ 198167 w 338667"/>
                <a:gd name="connsiteY13" fmla="*/ 181194 h 276225"/>
                <a:gd name="connsiteX14" fmla="*/ 199478 w 338667"/>
                <a:gd name="connsiteY14" fmla="*/ 181194 h 276225"/>
                <a:gd name="connsiteX15" fmla="*/ 213895 w 338667"/>
                <a:gd name="connsiteY15" fmla="*/ 190391 h 276225"/>
                <a:gd name="connsiteX16" fmla="*/ 169334 w 338667"/>
                <a:gd name="connsiteY16" fmla="*/ 212725 h 276225"/>
                <a:gd name="connsiteX17" fmla="*/ 112977 w 338667"/>
                <a:gd name="connsiteY17" fmla="*/ 156232 h 276225"/>
                <a:gd name="connsiteX18" fmla="*/ 169334 w 338667"/>
                <a:gd name="connsiteY18" fmla="*/ 98425 h 276225"/>
                <a:gd name="connsiteX19" fmla="*/ 169740 w 338667"/>
                <a:gd name="connsiteY19" fmla="*/ 84137 h 276225"/>
                <a:gd name="connsiteX20" fmla="*/ 98689 w 338667"/>
                <a:gd name="connsiteY20" fmla="*/ 157031 h 276225"/>
                <a:gd name="connsiteX21" fmla="*/ 169740 w 338667"/>
                <a:gd name="connsiteY21" fmla="*/ 228600 h 276225"/>
                <a:gd name="connsiteX22" fmla="*/ 227634 w 338667"/>
                <a:gd name="connsiteY22" fmla="*/ 198117 h 276225"/>
                <a:gd name="connsiteX23" fmla="*/ 236845 w 338667"/>
                <a:gd name="connsiteY23" fmla="*/ 203418 h 276225"/>
                <a:gd name="connsiteX24" fmla="*/ 242108 w 338667"/>
                <a:gd name="connsiteY24" fmla="*/ 199442 h 276225"/>
                <a:gd name="connsiteX25" fmla="*/ 239476 w 338667"/>
                <a:gd name="connsiteY25" fmla="*/ 190165 h 276225"/>
                <a:gd name="connsiteX26" fmla="*/ 234213 w 338667"/>
                <a:gd name="connsiteY26" fmla="*/ 186189 h 276225"/>
                <a:gd name="connsiteX27" fmla="*/ 240792 w 338667"/>
                <a:gd name="connsiteY27" fmla="*/ 157031 h 276225"/>
                <a:gd name="connsiteX28" fmla="*/ 169740 w 338667"/>
                <a:gd name="connsiteY28" fmla="*/ 84137 h 276225"/>
                <a:gd name="connsiteX29" fmla="*/ 280981 w 338667"/>
                <a:gd name="connsiteY29" fmla="*/ 82550 h 276225"/>
                <a:gd name="connsiteX30" fmla="*/ 333639 w 338667"/>
                <a:gd name="connsiteY30" fmla="*/ 82550 h 276225"/>
                <a:gd name="connsiteX31" fmla="*/ 331006 w 338667"/>
                <a:gd name="connsiteY31" fmla="*/ 92075 h 276225"/>
                <a:gd name="connsiteX32" fmla="*/ 279664 w 338667"/>
                <a:gd name="connsiteY32" fmla="*/ 92075 h 276225"/>
                <a:gd name="connsiteX33" fmla="*/ 280981 w 338667"/>
                <a:gd name="connsiteY33" fmla="*/ 82550 h 276225"/>
                <a:gd name="connsiteX34" fmla="*/ 5027 w 338667"/>
                <a:gd name="connsiteY34" fmla="*/ 82550 h 276225"/>
                <a:gd name="connsiteX35" fmla="*/ 57685 w 338667"/>
                <a:gd name="connsiteY35" fmla="*/ 82550 h 276225"/>
                <a:gd name="connsiteX36" fmla="*/ 59002 w 338667"/>
                <a:gd name="connsiteY36" fmla="*/ 92075 h 276225"/>
                <a:gd name="connsiteX37" fmla="*/ 7660 w 338667"/>
                <a:gd name="connsiteY37" fmla="*/ 92075 h 276225"/>
                <a:gd name="connsiteX38" fmla="*/ 5027 w 338667"/>
                <a:gd name="connsiteY38" fmla="*/ 82550 h 276225"/>
                <a:gd name="connsiteX39" fmla="*/ 106627 w 338667"/>
                <a:gd name="connsiteY39" fmla="*/ 47625 h 276225"/>
                <a:gd name="connsiteX40" fmla="*/ 128852 w 338667"/>
                <a:gd name="connsiteY40" fmla="*/ 47625 h 276225"/>
                <a:gd name="connsiteX41" fmla="*/ 128852 w 338667"/>
                <a:gd name="connsiteY41" fmla="*/ 66675 h 276225"/>
                <a:gd name="connsiteX42" fmla="*/ 209815 w 338667"/>
                <a:gd name="connsiteY42" fmla="*/ 66675 h 276225"/>
                <a:gd name="connsiteX43" fmla="*/ 209815 w 338667"/>
                <a:gd name="connsiteY43" fmla="*/ 47625 h 276225"/>
                <a:gd name="connsiteX44" fmla="*/ 232040 w 338667"/>
                <a:gd name="connsiteY44" fmla="*/ 47625 h 276225"/>
                <a:gd name="connsiteX45" fmla="*/ 232040 w 338667"/>
                <a:gd name="connsiteY45" fmla="*/ 66675 h 276225"/>
                <a:gd name="connsiteX46" fmla="*/ 254265 w 338667"/>
                <a:gd name="connsiteY46" fmla="*/ 66675 h 276225"/>
                <a:gd name="connsiteX47" fmla="*/ 295540 w 338667"/>
                <a:gd name="connsiteY47" fmla="*/ 238125 h 276225"/>
                <a:gd name="connsiteX48" fmla="*/ 43127 w 338667"/>
                <a:gd name="connsiteY48" fmla="*/ 238125 h 276225"/>
                <a:gd name="connsiteX49" fmla="*/ 84402 w 338667"/>
                <a:gd name="connsiteY49" fmla="*/ 66675 h 276225"/>
                <a:gd name="connsiteX50" fmla="*/ 106627 w 338667"/>
                <a:gd name="connsiteY50" fmla="*/ 66675 h 276225"/>
                <a:gd name="connsiteX51" fmla="*/ 169334 w 338667"/>
                <a:gd name="connsiteY51" fmla="*/ 0 h 276225"/>
                <a:gd name="connsiteX52" fmla="*/ 333376 w 338667"/>
                <a:gd name="connsiteY52" fmla="*/ 30193 h 276225"/>
                <a:gd name="connsiteX53" fmla="*/ 337344 w 338667"/>
                <a:gd name="connsiteY53" fmla="*/ 68263 h 276225"/>
                <a:gd name="connsiteX54" fmla="*/ 281782 w 338667"/>
                <a:gd name="connsiteY54" fmla="*/ 68263 h 276225"/>
                <a:gd name="connsiteX55" fmla="*/ 275167 w 338667"/>
                <a:gd name="connsiteY55" fmla="*/ 45946 h 276225"/>
                <a:gd name="connsiteX56" fmla="*/ 169334 w 338667"/>
                <a:gd name="connsiteY56" fmla="*/ 19691 h 276225"/>
                <a:gd name="connsiteX57" fmla="*/ 63500 w 338667"/>
                <a:gd name="connsiteY57" fmla="*/ 45946 h 276225"/>
                <a:gd name="connsiteX58" fmla="*/ 56885 w 338667"/>
                <a:gd name="connsiteY58" fmla="*/ 68263 h 276225"/>
                <a:gd name="connsiteX59" fmla="*/ 1323 w 338667"/>
                <a:gd name="connsiteY59" fmla="*/ 68263 h 276225"/>
                <a:gd name="connsiteX60" fmla="*/ 5291 w 338667"/>
                <a:gd name="connsiteY60" fmla="*/ 30193 h 276225"/>
                <a:gd name="connsiteX61" fmla="*/ 169334 w 338667"/>
                <a:gd name="connsiteY61"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667" h="276225">
                  <a:moveTo>
                    <a:pt x="39952" y="252412"/>
                  </a:moveTo>
                  <a:lnTo>
                    <a:pt x="297127" y="252412"/>
                  </a:lnTo>
                  <a:lnTo>
                    <a:pt x="297127" y="276225"/>
                  </a:lnTo>
                  <a:lnTo>
                    <a:pt x="39952" y="276225"/>
                  </a:lnTo>
                  <a:close/>
                  <a:moveTo>
                    <a:pt x="169334" y="98425"/>
                  </a:moveTo>
                  <a:cubicBezTo>
                    <a:pt x="200788" y="98425"/>
                    <a:pt x="225690" y="124701"/>
                    <a:pt x="225690" y="154918"/>
                  </a:cubicBezTo>
                  <a:cubicBezTo>
                    <a:pt x="225690" y="162801"/>
                    <a:pt x="224380" y="170684"/>
                    <a:pt x="221758" y="177253"/>
                  </a:cubicBezTo>
                  <a:cubicBezTo>
                    <a:pt x="221758" y="177253"/>
                    <a:pt x="221758" y="177253"/>
                    <a:pt x="206031" y="169370"/>
                  </a:cubicBezTo>
                  <a:cubicBezTo>
                    <a:pt x="206031" y="169370"/>
                    <a:pt x="206031" y="168056"/>
                    <a:pt x="206031" y="168056"/>
                  </a:cubicBezTo>
                  <a:cubicBezTo>
                    <a:pt x="207342" y="164115"/>
                    <a:pt x="208652" y="160173"/>
                    <a:pt x="208652" y="154918"/>
                  </a:cubicBezTo>
                  <a:cubicBezTo>
                    <a:pt x="208652" y="133897"/>
                    <a:pt x="190303" y="116818"/>
                    <a:pt x="169334" y="116818"/>
                  </a:cubicBezTo>
                  <a:cubicBezTo>
                    <a:pt x="148364" y="116818"/>
                    <a:pt x="130015" y="133897"/>
                    <a:pt x="130015" y="154918"/>
                  </a:cubicBezTo>
                  <a:cubicBezTo>
                    <a:pt x="130015" y="177253"/>
                    <a:pt x="148364" y="194332"/>
                    <a:pt x="169334" y="194332"/>
                  </a:cubicBezTo>
                  <a:cubicBezTo>
                    <a:pt x="181129" y="194332"/>
                    <a:pt x="191614" y="189077"/>
                    <a:pt x="198167" y="181194"/>
                  </a:cubicBezTo>
                  <a:cubicBezTo>
                    <a:pt x="199478" y="181194"/>
                    <a:pt x="199478" y="181194"/>
                    <a:pt x="199478" y="181194"/>
                  </a:cubicBezTo>
                  <a:cubicBezTo>
                    <a:pt x="199478" y="181194"/>
                    <a:pt x="199478" y="181194"/>
                    <a:pt x="213895" y="190391"/>
                  </a:cubicBezTo>
                  <a:cubicBezTo>
                    <a:pt x="203410" y="203528"/>
                    <a:pt x="187682" y="212725"/>
                    <a:pt x="169334" y="212725"/>
                  </a:cubicBezTo>
                  <a:cubicBezTo>
                    <a:pt x="137879" y="212725"/>
                    <a:pt x="112977" y="186449"/>
                    <a:pt x="112977" y="156232"/>
                  </a:cubicBezTo>
                  <a:cubicBezTo>
                    <a:pt x="112977" y="124701"/>
                    <a:pt x="137879" y="98425"/>
                    <a:pt x="169334" y="98425"/>
                  </a:cubicBezTo>
                  <a:close/>
                  <a:moveTo>
                    <a:pt x="169740" y="84137"/>
                  </a:moveTo>
                  <a:cubicBezTo>
                    <a:pt x="130268" y="84137"/>
                    <a:pt x="98689" y="117271"/>
                    <a:pt x="98689" y="157031"/>
                  </a:cubicBezTo>
                  <a:cubicBezTo>
                    <a:pt x="98689" y="195466"/>
                    <a:pt x="130268" y="228600"/>
                    <a:pt x="169740" y="228600"/>
                  </a:cubicBezTo>
                  <a:cubicBezTo>
                    <a:pt x="193424" y="228600"/>
                    <a:pt x="214477" y="216672"/>
                    <a:pt x="227634" y="198117"/>
                  </a:cubicBezTo>
                  <a:cubicBezTo>
                    <a:pt x="227634" y="198117"/>
                    <a:pt x="232897" y="203418"/>
                    <a:pt x="236845" y="203418"/>
                  </a:cubicBezTo>
                  <a:cubicBezTo>
                    <a:pt x="238160" y="203418"/>
                    <a:pt x="240792" y="200768"/>
                    <a:pt x="242108" y="199442"/>
                  </a:cubicBezTo>
                  <a:cubicBezTo>
                    <a:pt x="244739" y="195466"/>
                    <a:pt x="243423" y="191490"/>
                    <a:pt x="239476" y="190165"/>
                  </a:cubicBezTo>
                  <a:cubicBezTo>
                    <a:pt x="239476" y="190165"/>
                    <a:pt x="239476" y="190165"/>
                    <a:pt x="234213" y="186189"/>
                  </a:cubicBezTo>
                  <a:cubicBezTo>
                    <a:pt x="238160" y="176911"/>
                    <a:pt x="240792" y="167634"/>
                    <a:pt x="240792" y="157031"/>
                  </a:cubicBezTo>
                  <a:cubicBezTo>
                    <a:pt x="240792" y="117271"/>
                    <a:pt x="209213" y="84137"/>
                    <a:pt x="169740" y="84137"/>
                  </a:cubicBezTo>
                  <a:close/>
                  <a:moveTo>
                    <a:pt x="280981" y="82550"/>
                  </a:moveTo>
                  <a:cubicBezTo>
                    <a:pt x="333639" y="82550"/>
                    <a:pt x="333639" y="82550"/>
                    <a:pt x="333639" y="82550"/>
                  </a:cubicBezTo>
                  <a:cubicBezTo>
                    <a:pt x="332323" y="87313"/>
                    <a:pt x="332323" y="89694"/>
                    <a:pt x="331006" y="92075"/>
                  </a:cubicBezTo>
                  <a:cubicBezTo>
                    <a:pt x="279664" y="92075"/>
                    <a:pt x="279664" y="92075"/>
                    <a:pt x="279664" y="92075"/>
                  </a:cubicBezTo>
                  <a:cubicBezTo>
                    <a:pt x="279664" y="89694"/>
                    <a:pt x="279664" y="86122"/>
                    <a:pt x="280981" y="82550"/>
                  </a:cubicBezTo>
                  <a:close/>
                  <a:moveTo>
                    <a:pt x="5027" y="82550"/>
                  </a:moveTo>
                  <a:cubicBezTo>
                    <a:pt x="5027" y="82550"/>
                    <a:pt x="5027" y="82550"/>
                    <a:pt x="57685" y="82550"/>
                  </a:cubicBezTo>
                  <a:cubicBezTo>
                    <a:pt x="59002" y="86122"/>
                    <a:pt x="59002" y="89694"/>
                    <a:pt x="59002" y="92075"/>
                  </a:cubicBezTo>
                  <a:cubicBezTo>
                    <a:pt x="59002" y="92075"/>
                    <a:pt x="59002" y="92075"/>
                    <a:pt x="7660" y="92075"/>
                  </a:cubicBezTo>
                  <a:cubicBezTo>
                    <a:pt x="6343" y="89694"/>
                    <a:pt x="6343" y="87313"/>
                    <a:pt x="5027" y="82550"/>
                  </a:cubicBezTo>
                  <a:close/>
                  <a:moveTo>
                    <a:pt x="106627" y="47625"/>
                  </a:moveTo>
                  <a:lnTo>
                    <a:pt x="128852" y="47625"/>
                  </a:lnTo>
                  <a:lnTo>
                    <a:pt x="128852" y="66675"/>
                  </a:lnTo>
                  <a:lnTo>
                    <a:pt x="209815" y="66675"/>
                  </a:lnTo>
                  <a:lnTo>
                    <a:pt x="209815" y="47625"/>
                  </a:lnTo>
                  <a:lnTo>
                    <a:pt x="232040" y="47625"/>
                  </a:lnTo>
                  <a:lnTo>
                    <a:pt x="232040" y="66675"/>
                  </a:lnTo>
                  <a:lnTo>
                    <a:pt x="254265" y="66675"/>
                  </a:lnTo>
                  <a:lnTo>
                    <a:pt x="295540" y="238125"/>
                  </a:lnTo>
                  <a:lnTo>
                    <a:pt x="43127" y="238125"/>
                  </a:lnTo>
                  <a:lnTo>
                    <a:pt x="84402" y="66675"/>
                  </a:lnTo>
                  <a:lnTo>
                    <a:pt x="106627" y="66675"/>
                  </a:lnTo>
                  <a:close/>
                  <a:moveTo>
                    <a:pt x="169334" y="0"/>
                  </a:moveTo>
                  <a:cubicBezTo>
                    <a:pt x="244740" y="0"/>
                    <a:pt x="309563" y="11815"/>
                    <a:pt x="333376" y="30193"/>
                  </a:cubicBezTo>
                  <a:cubicBezTo>
                    <a:pt x="338667" y="34132"/>
                    <a:pt x="339990" y="48572"/>
                    <a:pt x="337344" y="68263"/>
                  </a:cubicBezTo>
                  <a:cubicBezTo>
                    <a:pt x="281782" y="68263"/>
                    <a:pt x="281782" y="68263"/>
                    <a:pt x="281782" y="68263"/>
                  </a:cubicBezTo>
                  <a:cubicBezTo>
                    <a:pt x="281782" y="57761"/>
                    <a:pt x="279136" y="49884"/>
                    <a:pt x="275167" y="45946"/>
                  </a:cubicBezTo>
                  <a:cubicBezTo>
                    <a:pt x="256646" y="26255"/>
                    <a:pt x="207698" y="19691"/>
                    <a:pt x="169334" y="19691"/>
                  </a:cubicBezTo>
                  <a:cubicBezTo>
                    <a:pt x="130969" y="19691"/>
                    <a:pt x="82021" y="26255"/>
                    <a:pt x="63500" y="45946"/>
                  </a:cubicBezTo>
                  <a:cubicBezTo>
                    <a:pt x="59531" y="49884"/>
                    <a:pt x="56885" y="57761"/>
                    <a:pt x="56885" y="68263"/>
                  </a:cubicBezTo>
                  <a:cubicBezTo>
                    <a:pt x="1323" y="68263"/>
                    <a:pt x="1323" y="68263"/>
                    <a:pt x="1323" y="68263"/>
                  </a:cubicBezTo>
                  <a:cubicBezTo>
                    <a:pt x="-1323" y="48572"/>
                    <a:pt x="0" y="35444"/>
                    <a:pt x="5291" y="30193"/>
                  </a:cubicBezTo>
                  <a:cubicBezTo>
                    <a:pt x="29104" y="11815"/>
                    <a:pt x="93927" y="0"/>
                    <a:pt x="169334" y="0"/>
                  </a:cubicBezTo>
                  <a:close/>
                </a:path>
              </a:pathLst>
            </a:custGeom>
            <a:solidFill>
              <a:schemeClr val="accent2"/>
            </a:solidFill>
            <a:ln w="19050">
              <a:noFill/>
              <a:round/>
              <a:headEnd/>
              <a:tailEnd/>
            </a:ln>
          </p:spPr>
          <p:txBody>
            <a:bodyPr anchor="ctr"/>
            <a:lstStyle/>
            <a:p>
              <a:pPr algn="ctr"/>
              <a:endParaRPr>
                <a:latin typeface="+mn-lt"/>
                <a:ea typeface="+mn-ea"/>
                <a:cs typeface="+mn-ea"/>
                <a:sym typeface="+mn-lt"/>
              </a:endParaRPr>
            </a:p>
          </p:txBody>
        </p:sp>
        <p:grpSp>
          <p:nvGrpSpPr>
            <p:cNvPr id="12" name="组合 11"/>
            <p:cNvGrpSpPr/>
            <p:nvPr/>
          </p:nvGrpSpPr>
          <p:grpSpPr>
            <a:xfrm>
              <a:off x="5591232" y="2695455"/>
              <a:ext cx="3155350" cy="718986"/>
              <a:chOff x="7505490" y="1858775"/>
              <a:chExt cx="4207134" cy="958649"/>
            </a:xfrm>
          </p:grpSpPr>
          <p:sp>
            <p:nvSpPr>
              <p:cNvPr id="13" name="文本框 25"/>
              <p:cNvSpPr txBox="1"/>
              <p:nvPr/>
            </p:nvSpPr>
            <p:spPr>
              <a:xfrm>
                <a:off x="7505490" y="1858775"/>
                <a:ext cx="4207134" cy="422405"/>
              </a:xfrm>
              <a:prstGeom prst="rect">
                <a:avLst/>
              </a:prstGeom>
              <a:noFill/>
            </p:spPr>
            <p:txBody>
              <a:bodyPr wrap="none" lIns="72000" tIns="72000" rIns="72000" bIns="72000" anchor="b" anchorCtr="0">
                <a:normAutofit/>
              </a:bodyPr>
              <a:lstStyle/>
              <a:p>
                <a:r>
                  <a:rPr lang="zh-CN" altLang="en-US" b="1" dirty="0" smtClean="0">
                    <a:solidFill>
                      <a:schemeClr val="bg1"/>
                    </a:solidFill>
                    <a:latin typeface="+mn-lt"/>
                    <a:ea typeface="+mn-ea"/>
                    <a:cs typeface="+mn-ea"/>
                    <a:sym typeface="+mn-lt"/>
                  </a:rPr>
                  <a:t>本次编写可行性分析报告的目的</a:t>
                </a:r>
                <a:endParaRPr lang="zh-CN" altLang="en-US" b="1" dirty="0">
                  <a:solidFill>
                    <a:schemeClr val="bg1"/>
                  </a:solidFill>
                  <a:latin typeface="+mn-lt"/>
                  <a:ea typeface="+mn-ea"/>
                  <a:cs typeface="+mn-ea"/>
                  <a:sym typeface="+mn-lt"/>
                </a:endParaRPr>
              </a:p>
            </p:txBody>
          </p:sp>
          <p:sp>
            <p:nvSpPr>
              <p:cNvPr id="14" name="文本框 26"/>
              <p:cNvSpPr txBox="1"/>
              <p:nvPr/>
            </p:nvSpPr>
            <p:spPr>
              <a:xfrm>
                <a:off x="7505490" y="2247927"/>
                <a:ext cx="4207134" cy="569497"/>
              </a:xfrm>
              <a:prstGeom prst="rect">
                <a:avLst/>
              </a:prstGeom>
              <a:noFill/>
            </p:spPr>
            <p:txBody>
              <a:bodyPr wrap="square" lIns="72000" tIns="72000" rIns="72000" bIns="72000" anchor="t" anchorCtr="0">
                <a:noAutofit/>
              </a:bodyPr>
              <a:lstStyle/>
              <a:p>
                <a:pPr>
                  <a:lnSpc>
                    <a:spcPct val="120000"/>
                  </a:lnSpc>
                </a:pPr>
                <a:r>
                  <a:rPr lang="zh-CN" altLang="en-US" sz="1200" dirty="0">
                    <a:solidFill>
                      <a:schemeClr val="bg1"/>
                    </a:solidFill>
                    <a:cs typeface="+mn-ea"/>
                    <a:sym typeface="+mn-lt"/>
                  </a:rPr>
                  <a:t>去调查相关资源并咨询意见，为项目决策提供依据的一种综合性的系统分析方法。通过该种方法我们可以更好的对项目有个更加全面和清晰的了解，可以设计出更加合理的解决方案，更加合理地去开发这个项目</a:t>
                </a:r>
              </a:p>
            </p:txBody>
          </p:sp>
        </p:grpSp>
      </p:grpSp>
      <p:grpSp>
        <p:nvGrpSpPr>
          <p:cNvPr id="27" name="组合 26">
            <a:extLst>
              <a:ext uri="{FF2B5EF4-FFF2-40B4-BE49-F238E27FC236}">
                <a16:creationId xmlns="" xmlns:a16="http://schemas.microsoft.com/office/drawing/2014/main" id="{775B7818-1651-4C87-923D-7102E73B4FA8}"/>
              </a:ext>
            </a:extLst>
          </p:cNvPr>
          <p:cNvGrpSpPr/>
          <p:nvPr/>
        </p:nvGrpSpPr>
        <p:grpSpPr>
          <a:xfrm>
            <a:off x="431371" y="0"/>
            <a:ext cx="3932811" cy="1176991"/>
            <a:chOff x="323528" y="0"/>
            <a:chExt cx="3240360" cy="593198"/>
          </a:xfrm>
        </p:grpSpPr>
        <p:sp>
          <p:nvSpPr>
            <p:cNvPr id="25" name="TextBox 86"/>
            <p:cNvSpPr txBox="1"/>
            <p:nvPr/>
          </p:nvSpPr>
          <p:spPr>
            <a:xfrm>
              <a:off x="576196" y="154617"/>
              <a:ext cx="2987692" cy="438581"/>
            </a:xfrm>
            <a:prstGeom prst="rect">
              <a:avLst/>
            </a:prstGeom>
            <a:noFill/>
          </p:spPr>
          <p:txBody>
            <a:bodyPr wrap="square" rtlCol="0">
              <a:spAutoFit/>
            </a:bodyPr>
            <a:lstStyle/>
            <a:p>
              <a:pPr algn="dist"/>
              <a:r>
                <a:rPr lang="zh-CN" altLang="en-US" sz="3200" dirty="0">
                  <a:latin typeface="等线" pitchFamily="2" charset="-122"/>
                  <a:ea typeface="等线" pitchFamily="2" charset="-122"/>
                  <a:cs typeface="+mn-ea"/>
                  <a:sym typeface="+mn-lt"/>
                </a:rPr>
                <a:t>项目的初衷和目的</a:t>
              </a:r>
              <a:endParaRPr lang="en-US" altLang="zh-CN" sz="3200" dirty="0">
                <a:latin typeface="等线" pitchFamily="2" charset="-122"/>
                <a:ea typeface="等线" pitchFamily="2" charset="-122"/>
                <a:cs typeface="+mn-ea"/>
                <a:sym typeface="+mn-lt"/>
              </a:endParaRPr>
            </a:p>
          </p:txBody>
        </p:sp>
        <p:sp>
          <p:nvSpPr>
            <p:cNvPr id="3" name="矩形 2">
              <a:extLst>
                <a:ext uri="{FF2B5EF4-FFF2-40B4-BE49-F238E27FC236}">
                  <a16:creationId xmlns="" xmlns:a16="http://schemas.microsoft.com/office/drawing/2014/main" id="{91B15B32-D5A7-4EB2-902A-4703504BB2EE}"/>
                </a:ext>
              </a:extLst>
            </p:cNvPr>
            <p:cNvSpPr/>
            <p:nvPr/>
          </p:nvSpPr>
          <p:spPr>
            <a:xfrm>
              <a:off x="323528" y="0"/>
              <a:ext cx="216024" cy="578162"/>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spTree>
    <p:extLst>
      <p:ext uri="{BB962C8B-B14F-4D97-AF65-F5344CB8AC3E}">
        <p14:creationId xmlns:p14="http://schemas.microsoft.com/office/powerpoint/2010/main" val="2031798477"/>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p:nvPr/>
        </p:nvSpPr>
        <p:spPr>
          <a:xfrm>
            <a:off x="2276771" y="2221458"/>
            <a:ext cx="2625430" cy="2625428"/>
          </a:xfrm>
          <a:prstGeom prst="ellipse">
            <a:avLst/>
          </a:prstGeom>
          <a:noFill/>
          <a:ln w="28575">
            <a:solidFill>
              <a:srgbClr val="1847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1" name="组合 20"/>
          <p:cNvGrpSpPr/>
          <p:nvPr/>
        </p:nvGrpSpPr>
        <p:grpSpPr>
          <a:xfrm>
            <a:off x="2581581" y="2621254"/>
            <a:ext cx="2052942" cy="1840098"/>
            <a:chOff x="4950565" y="2141272"/>
            <a:chExt cx="3094826" cy="2773962"/>
          </a:xfrm>
        </p:grpSpPr>
        <p:sp>
          <p:nvSpPr>
            <p:cNvPr id="22" name="椭圆 21"/>
            <p:cNvSpPr/>
            <p:nvPr/>
          </p:nvSpPr>
          <p:spPr>
            <a:xfrm>
              <a:off x="4950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椭圆 22"/>
            <p:cNvSpPr/>
            <p:nvPr/>
          </p:nvSpPr>
          <p:spPr>
            <a:xfrm>
              <a:off x="7893507" y="4763350"/>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0" name="组合 29"/>
          <p:cNvGrpSpPr/>
          <p:nvPr/>
        </p:nvGrpSpPr>
        <p:grpSpPr>
          <a:xfrm>
            <a:off x="2582460" y="2625347"/>
            <a:ext cx="2045906" cy="1856228"/>
            <a:chOff x="4953229" y="2141272"/>
            <a:chExt cx="3084220" cy="2798278"/>
          </a:xfrm>
        </p:grpSpPr>
        <p:sp>
          <p:nvSpPr>
            <p:cNvPr id="31" name="椭圆 30"/>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5" name="椭圆 34"/>
          <p:cNvSpPr/>
          <p:nvPr/>
        </p:nvSpPr>
        <p:spPr>
          <a:xfrm>
            <a:off x="2616618" y="2570728"/>
            <a:ext cx="1946033" cy="1946033"/>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effectLst>
                  <a:outerShdw blurRad="38100" dist="38100" dir="2700000" algn="tl">
                    <a:srgbClr val="000000">
                      <a:alpha val="43137"/>
                    </a:srgbClr>
                  </a:outerShdw>
                </a:effectLst>
                <a:latin typeface="Impact" panose="020B0806030902050204" pitchFamily="34" charset="0"/>
              </a:rPr>
              <a:t>02</a:t>
            </a:r>
            <a:endParaRPr lang="zh-CN" altLang="en-US" sz="5400" dirty="0">
              <a:effectLst>
                <a:outerShdw blurRad="38100" dist="38100" dir="2700000" algn="tl">
                  <a:srgbClr val="000000">
                    <a:alpha val="43137"/>
                  </a:srgbClr>
                </a:outerShdw>
              </a:effectLst>
              <a:latin typeface="Impact" panose="020B0806030902050204" pitchFamily="34" charset="0"/>
            </a:endParaRPr>
          </a:p>
        </p:txBody>
      </p:sp>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5735586" y="3161855"/>
            <a:ext cx="3433813" cy="523220"/>
          </a:xfrm>
          <a:prstGeom prst="rect">
            <a:avLst/>
          </a:prstGeom>
          <a:ln>
            <a:noFill/>
          </a:ln>
        </p:spPr>
        <p:txBody>
          <a:bodyPr wrap="square">
            <a:spAutoFit/>
          </a:bodyPr>
          <a:lstStyle/>
          <a:p>
            <a:pPr algn="ctr"/>
            <a:r>
              <a:rPr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rPr>
              <a:t>可行性研究的前提</a:t>
            </a:r>
            <a:endParaRPr lang="en-US" altLang="zh-CN" sz="28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Tree>
    <p:extLst>
      <p:ext uri="{BB962C8B-B14F-4D97-AF65-F5344CB8AC3E}">
        <p14:creationId xmlns:p14="http://schemas.microsoft.com/office/powerpoint/2010/main" val="32962814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1" presetClass="entr" presetSubtype="1"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heel(1)">
                                          <p:cBhvr>
                                            <p:cTn id="23" dur="1000"/>
                                            <p:tgtEl>
                                              <p:spTgt spid="20"/>
                                            </p:tgtEl>
                                          </p:cBhvr>
                                        </p:animEffect>
                                      </p:childTnLst>
                                    </p:cTn>
                                  </p:par>
                                  <p:par>
                                    <p:cTn id="24" presetID="10" presetClass="entr" presetSubtype="0" fill="hold" nodeType="withEffect">
                                      <p:stCondLst>
                                        <p:cond delay="10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100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8" presetClass="emph" presetSubtype="0" repeatCount="indefinite" fill="hold" nodeType="withEffect">
                                      <p:stCondLst>
                                        <p:cond delay="1000"/>
                                      </p:stCondLst>
                                      <p:childTnLst>
                                        <p:animRot by="-21600000">
                                          <p:cBhvr>
                                            <p:cTn id="31" dur="2000" fill="hold"/>
                                            <p:tgtEl>
                                              <p:spTgt spid="30"/>
                                            </p:tgtEl>
                                            <p:attrNameLst>
                                              <p:attrName>r</p:attrName>
                                            </p:attrNameLst>
                                          </p:cBhvr>
                                        </p:animRot>
                                      </p:childTnLst>
                                    </p:cTn>
                                  </p:par>
                                  <p:par>
                                    <p:cTn id="32" presetID="10" presetClass="entr" presetSubtype="0" fill="hold"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8" presetClass="emph" presetSubtype="0" repeatCount="indefinite" fill="hold" nodeType="withEffect">
                                      <p:stCondLst>
                                        <p:cond delay="1000"/>
                                      </p:stCondLst>
                                      <p:childTnLst>
                                        <p:animRot by="-21600000">
                                          <p:cBhvr>
                                            <p:cTn id="36" dur="2000" fill="hold"/>
                                            <p:tgtEl>
                                              <p:spTgt spid="21"/>
                                            </p:tgtEl>
                                            <p:attrNameLst>
                                              <p:attrName>r</p:attrName>
                                            </p:attrNameLst>
                                          </p:cBhvr>
                                        </p:animRot>
                                      </p:childTnLst>
                                    </p:cTn>
                                  </p:par>
                                  <p:par>
                                    <p:cTn id="37" presetID="53" presetClass="entr" presetSubtype="16" fill="hold" grpId="0" nodeType="withEffect">
                                      <p:stCondLst>
                                        <p:cond delay="100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5" grpId="0" animBg="1"/>
          <p:bldP spid="36" grpId="0" animBg="1"/>
          <p:bldP spid="37" grpId="0" animBg="1"/>
          <p:bldP spid="38" grpId="0" animBg="1"/>
          <p:bldP spid="39"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5"/>
          <p:cNvSpPr>
            <a:spLocks/>
          </p:cNvSpPr>
          <p:nvPr/>
        </p:nvSpPr>
        <p:spPr bwMode="auto">
          <a:xfrm>
            <a:off x="932692" y="1699936"/>
            <a:ext cx="2249519" cy="5158064"/>
          </a:xfrm>
          <a:custGeom>
            <a:avLst/>
            <a:gdLst>
              <a:gd name="T0" fmla="*/ 130 w 258"/>
              <a:gd name="T1" fmla="*/ 0 h 590"/>
              <a:gd name="T2" fmla="*/ 128 w 258"/>
              <a:gd name="T3" fmla="*/ 0 h 590"/>
              <a:gd name="T4" fmla="*/ 0 w 258"/>
              <a:gd name="T5" fmla="*/ 128 h 590"/>
              <a:gd name="T6" fmla="*/ 0 w 258"/>
              <a:gd name="T7" fmla="*/ 590 h 590"/>
              <a:gd name="T8" fmla="*/ 258 w 258"/>
              <a:gd name="T9" fmla="*/ 590 h 590"/>
              <a:gd name="T10" fmla="*/ 258 w 258"/>
              <a:gd name="T11" fmla="*/ 128 h 590"/>
              <a:gd name="T12" fmla="*/ 130 w 258"/>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258" h="590">
                <a:moveTo>
                  <a:pt x="130" y="0"/>
                </a:moveTo>
                <a:cubicBezTo>
                  <a:pt x="128" y="0"/>
                  <a:pt x="128" y="0"/>
                  <a:pt x="128" y="0"/>
                </a:cubicBezTo>
                <a:cubicBezTo>
                  <a:pt x="57" y="0"/>
                  <a:pt x="0" y="57"/>
                  <a:pt x="0" y="128"/>
                </a:cubicBezTo>
                <a:cubicBezTo>
                  <a:pt x="0" y="590"/>
                  <a:pt x="0" y="590"/>
                  <a:pt x="0" y="590"/>
                </a:cubicBezTo>
                <a:cubicBezTo>
                  <a:pt x="258" y="590"/>
                  <a:pt x="258" y="590"/>
                  <a:pt x="258" y="590"/>
                </a:cubicBezTo>
                <a:cubicBezTo>
                  <a:pt x="258" y="128"/>
                  <a:pt x="258" y="128"/>
                  <a:pt x="258" y="128"/>
                </a:cubicBezTo>
                <a:cubicBezTo>
                  <a:pt x="258" y="57"/>
                  <a:pt x="201" y="0"/>
                  <a:pt x="130" y="0"/>
                </a:cubicBezTo>
              </a:path>
            </a:pathLst>
          </a:custGeom>
          <a:gradFill>
            <a:gsLst>
              <a:gs pos="100000">
                <a:srgbClr val="18478F"/>
              </a:gs>
              <a:gs pos="0">
                <a:srgbClr val="238DED"/>
              </a:gs>
            </a:gsLst>
            <a:lin ang="78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6" name="Oval 6"/>
          <p:cNvSpPr>
            <a:spLocks noChangeArrowheads="1"/>
          </p:cNvSpPr>
          <p:nvPr/>
        </p:nvSpPr>
        <p:spPr bwMode="auto">
          <a:xfrm>
            <a:off x="1028416" y="1806705"/>
            <a:ext cx="2058071" cy="2061753"/>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Freeform 11"/>
          <p:cNvSpPr>
            <a:spLocks/>
          </p:cNvSpPr>
          <p:nvPr/>
        </p:nvSpPr>
        <p:spPr bwMode="auto">
          <a:xfrm>
            <a:off x="3601925" y="1699936"/>
            <a:ext cx="2249519" cy="5158064"/>
          </a:xfrm>
          <a:custGeom>
            <a:avLst/>
            <a:gdLst>
              <a:gd name="T0" fmla="*/ 130 w 258"/>
              <a:gd name="T1" fmla="*/ 0 h 590"/>
              <a:gd name="T2" fmla="*/ 128 w 258"/>
              <a:gd name="T3" fmla="*/ 0 h 590"/>
              <a:gd name="T4" fmla="*/ 0 w 258"/>
              <a:gd name="T5" fmla="*/ 128 h 590"/>
              <a:gd name="T6" fmla="*/ 0 w 258"/>
              <a:gd name="T7" fmla="*/ 590 h 590"/>
              <a:gd name="T8" fmla="*/ 258 w 258"/>
              <a:gd name="T9" fmla="*/ 590 h 590"/>
              <a:gd name="T10" fmla="*/ 258 w 258"/>
              <a:gd name="T11" fmla="*/ 128 h 590"/>
              <a:gd name="T12" fmla="*/ 130 w 258"/>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258" h="590">
                <a:moveTo>
                  <a:pt x="130" y="0"/>
                </a:moveTo>
                <a:cubicBezTo>
                  <a:pt x="128" y="0"/>
                  <a:pt x="128" y="0"/>
                  <a:pt x="128" y="0"/>
                </a:cubicBezTo>
                <a:cubicBezTo>
                  <a:pt x="57" y="0"/>
                  <a:pt x="0" y="57"/>
                  <a:pt x="0" y="128"/>
                </a:cubicBezTo>
                <a:cubicBezTo>
                  <a:pt x="0" y="590"/>
                  <a:pt x="0" y="590"/>
                  <a:pt x="0" y="590"/>
                </a:cubicBezTo>
                <a:cubicBezTo>
                  <a:pt x="258" y="590"/>
                  <a:pt x="258" y="590"/>
                  <a:pt x="258" y="590"/>
                </a:cubicBezTo>
                <a:cubicBezTo>
                  <a:pt x="258" y="128"/>
                  <a:pt x="258" y="128"/>
                  <a:pt x="258" y="128"/>
                </a:cubicBezTo>
                <a:cubicBezTo>
                  <a:pt x="258" y="57"/>
                  <a:pt x="201" y="0"/>
                  <a:pt x="130" y="0"/>
                </a:cubicBezTo>
              </a:path>
            </a:pathLst>
          </a:custGeom>
          <a:gradFill>
            <a:gsLst>
              <a:gs pos="100000">
                <a:srgbClr val="18478F"/>
              </a:gs>
              <a:gs pos="0">
                <a:srgbClr val="238DED"/>
              </a:gs>
            </a:gsLst>
            <a:lin ang="78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Oval 12"/>
          <p:cNvSpPr>
            <a:spLocks noChangeArrowheads="1"/>
          </p:cNvSpPr>
          <p:nvPr/>
        </p:nvSpPr>
        <p:spPr bwMode="auto">
          <a:xfrm>
            <a:off x="3697649" y="1806705"/>
            <a:ext cx="2058071" cy="2061753"/>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Freeform 17"/>
          <p:cNvSpPr>
            <a:spLocks/>
          </p:cNvSpPr>
          <p:nvPr/>
        </p:nvSpPr>
        <p:spPr bwMode="auto">
          <a:xfrm>
            <a:off x="8940392" y="1699936"/>
            <a:ext cx="2249519" cy="5158064"/>
          </a:xfrm>
          <a:custGeom>
            <a:avLst/>
            <a:gdLst>
              <a:gd name="T0" fmla="*/ 130 w 258"/>
              <a:gd name="T1" fmla="*/ 0 h 590"/>
              <a:gd name="T2" fmla="*/ 128 w 258"/>
              <a:gd name="T3" fmla="*/ 0 h 590"/>
              <a:gd name="T4" fmla="*/ 0 w 258"/>
              <a:gd name="T5" fmla="*/ 128 h 590"/>
              <a:gd name="T6" fmla="*/ 0 w 258"/>
              <a:gd name="T7" fmla="*/ 590 h 590"/>
              <a:gd name="T8" fmla="*/ 258 w 258"/>
              <a:gd name="T9" fmla="*/ 590 h 590"/>
              <a:gd name="T10" fmla="*/ 258 w 258"/>
              <a:gd name="T11" fmla="*/ 128 h 590"/>
              <a:gd name="T12" fmla="*/ 130 w 258"/>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258" h="590">
                <a:moveTo>
                  <a:pt x="130" y="0"/>
                </a:moveTo>
                <a:cubicBezTo>
                  <a:pt x="128" y="0"/>
                  <a:pt x="128" y="0"/>
                  <a:pt x="128" y="0"/>
                </a:cubicBezTo>
                <a:cubicBezTo>
                  <a:pt x="57" y="0"/>
                  <a:pt x="0" y="57"/>
                  <a:pt x="0" y="128"/>
                </a:cubicBezTo>
                <a:cubicBezTo>
                  <a:pt x="0" y="590"/>
                  <a:pt x="0" y="590"/>
                  <a:pt x="0" y="590"/>
                </a:cubicBezTo>
                <a:cubicBezTo>
                  <a:pt x="258" y="590"/>
                  <a:pt x="258" y="590"/>
                  <a:pt x="258" y="590"/>
                </a:cubicBezTo>
                <a:cubicBezTo>
                  <a:pt x="258" y="128"/>
                  <a:pt x="258" y="128"/>
                  <a:pt x="258" y="128"/>
                </a:cubicBezTo>
                <a:cubicBezTo>
                  <a:pt x="258" y="57"/>
                  <a:pt x="201" y="0"/>
                  <a:pt x="130" y="0"/>
                </a:cubicBezTo>
              </a:path>
            </a:pathLst>
          </a:custGeom>
          <a:gradFill>
            <a:gsLst>
              <a:gs pos="100000">
                <a:srgbClr val="18478F"/>
              </a:gs>
              <a:gs pos="0">
                <a:srgbClr val="238DED"/>
              </a:gs>
            </a:gsLst>
            <a:lin ang="78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 name="Oval 18"/>
          <p:cNvSpPr>
            <a:spLocks noChangeArrowheads="1"/>
          </p:cNvSpPr>
          <p:nvPr/>
        </p:nvSpPr>
        <p:spPr bwMode="auto">
          <a:xfrm>
            <a:off x="9036116" y="1806705"/>
            <a:ext cx="2058071" cy="2061753"/>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Freeform 22"/>
          <p:cNvSpPr>
            <a:spLocks/>
          </p:cNvSpPr>
          <p:nvPr/>
        </p:nvSpPr>
        <p:spPr bwMode="auto">
          <a:xfrm>
            <a:off x="6271158" y="1699936"/>
            <a:ext cx="2249519" cy="5158064"/>
          </a:xfrm>
          <a:custGeom>
            <a:avLst/>
            <a:gdLst>
              <a:gd name="T0" fmla="*/ 130 w 258"/>
              <a:gd name="T1" fmla="*/ 0 h 590"/>
              <a:gd name="T2" fmla="*/ 128 w 258"/>
              <a:gd name="T3" fmla="*/ 0 h 590"/>
              <a:gd name="T4" fmla="*/ 0 w 258"/>
              <a:gd name="T5" fmla="*/ 128 h 590"/>
              <a:gd name="T6" fmla="*/ 0 w 258"/>
              <a:gd name="T7" fmla="*/ 590 h 590"/>
              <a:gd name="T8" fmla="*/ 258 w 258"/>
              <a:gd name="T9" fmla="*/ 590 h 590"/>
              <a:gd name="T10" fmla="*/ 258 w 258"/>
              <a:gd name="T11" fmla="*/ 128 h 590"/>
              <a:gd name="T12" fmla="*/ 130 w 258"/>
              <a:gd name="T13" fmla="*/ 0 h 590"/>
            </a:gdLst>
            <a:ahLst/>
            <a:cxnLst>
              <a:cxn ang="0">
                <a:pos x="T0" y="T1"/>
              </a:cxn>
              <a:cxn ang="0">
                <a:pos x="T2" y="T3"/>
              </a:cxn>
              <a:cxn ang="0">
                <a:pos x="T4" y="T5"/>
              </a:cxn>
              <a:cxn ang="0">
                <a:pos x="T6" y="T7"/>
              </a:cxn>
              <a:cxn ang="0">
                <a:pos x="T8" y="T9"/>
              </a:cxn>
              <a:cxn ang="0">
                <a:pos x="T10" y="T11"/>
              </a:cxn>
              <a:cxn ang="0">
                <a:pos x="T12" y="T13"/>
              </a:cxn>
            </a:cxnLst>
            <a:rect l="0" t="0" r="r" b="b"/>
            <a:pathLst>
              <a:path w="258" h="590">
                <a:moveTo>
                  <a:pt x="130" y="0"/>
                </a:moveTo>
                <a:cubicBezTo>
                  <a:pt x="128" y="0"/>
                  <a:pt x="128" y="0"/>
                  <a:pt x="128" y="0"/>
                </a:cubicBezTo>
                <a:cubicBezTo>
                  <a:pt x="57" y="0"/>
                  <a:pt x="0" y="57"/>
                  <a:pt x="0" y="128"/>
                </a:cubicBezTo>
                <a:cubicBezTo>
                  <a:pt x="0" y="590"/>
                  <a:pt x="0" y="590"/>
                  <a:pt x="0" y="590"/>
                </a:cubicBezTo>
                <a:cubicBezTo>
                  <a:pt x="258" y="590"/>
                  <a:pt x="258" y="590"/>
                  <a:pt x="258" y="590"/>
                </a:cubicBezTo>
                <a:cubicBezTo>
                  <a:pt x="258" y="128"/>
                  <a:pt x="258" y="128"/>
                  <a:pt x="258" y="128"/>
                </a:cubicBezTo>
                <a:cubicBezTo>
                  <a:pt x="258" y="57"/>
                  <a:pt x="201" y="0"/>
                  <a:pt x="130" y="0"/>
                </a:cubicBezTo>
              </a:path>
            </a:pathLst>
          </a:custGeom>
          <a:gradFill>
            <a:gsLst>
              <a:gs pos="100000">
                <a:srgbClr val="18478F"/>
              </a:gs>
              <a:gs pos="0">
                <a:srgbClr val="238DED"/>
              </a:gs>
            </a:gsLst>
            <a:lin ang="78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Oval 23"/>
          <p:cNvSpPr>
            <a:spLocks noChangeArrowheads="1"/>
          </p:cNvSpPr>
          <p:nvPr/>
        </p:nvSpPr>
        <p:spPr bwMode="auto">
          <a:xfrm>
            <a:off x="6366883" y="1806705"/>
            <a:ext cx="2058071" cy="2061753"/>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8" name="组合 27"/>
          <p:cNvGrpSpPr/>
          <p:nvPr/>
        </p:nvGrpSpPr>
        <p:grpSpPr>
          <a:xfrm>
            <a:off x="9647278" y="2399459"/>
            <a:ext cx="861518" cy="865200"/>
            <a:chOff x="9647278" y="2399459"/>
            <a:chExt cx="861518" cy="865200"/>
          </a:xfrm>
          <a:gradFill>
            <a:gsLst>
              <a:gs pos="100000">
                <a:srgbClr val="18478F"/>
              </a:gs>
              <a:gs pos="0">
                <a:srgbClr val="238DED"/>
              </a:gs>
            </a:gsLst>
            <a:lin ang="7800000" scaled="0"/>
          </a:gradFill>
        </p:grpSpPr>
        <p:sp>
          <p:nvSpPr>
            <p:cNvPr id="29" name="Freeform 19"/>
            <p:cNvSpPr>
              <a:spLocks/>
            </p:cNvSpPr>
            <p:nvPr/>
          </p:nvSpPr>
          <p:spPr bwMode="auto">
            <a:xfrm>
              <a:off x="10022812" y="2480457"/>
              <a:ext cx="390260" cy="242992"/>
            </a:xfrm>
            <a:custGeom>
              <a:avLst/>
              <a:gdLst>
                <a:gd name="T0" fmla="*/ 7 w 45"/>
                <a:gd name="T1" fmla="*/ 17 h 28"/>
                <a:gd name="T2" fmla="*/ 38 w 45"/>
                <a:gd name="T3" fmla="*/ 17 h 28"/>
                <a:gd name="T4" fmla="*/ 44 w 45"/>
                <a:gd name="T5" fmla="*/ 28 h 28"/>
                <a:gd name="T6" fmla="*/ 38 w 45"/>
                <a:gd name="T7" fmla="*/ 8 h 28"/>
                <a:gd name="T8" fmla="*/ 7 w 45"/>
                <a:gd name="T9" fmla="*/ 8 h 28"/>
                <a:gd name="T10" fmla="*/ 1 w 45"/>
                <a:gd name="T11" fmla="*/ 28 h 28"/>
                <a:gd name="T12" fmla="*/ 7 w 45"/>
                <a:gd name="T13" fmla="*/ 17 h 28"/>
              </a:gdLst>
              <a:ahLst/>
              <a:cxnLst>
                <a:cxn ang="0">
                  <a:pos x="T0" y="T1"/>
                </a:cxn>
                <a:cxn ang="0">
                  <a:pos x="T2" y="T3"/>
                </a:cxn>
                <a:cxn ang="0">
                  <a:pos x="T4" y="T5"/>
                </a:cxn>
                <a:cxn ang="0">
                  <a:pos x="T6" y="T7"/>
                </a:cxn>
                <a:cxn ang="0">
                  <a:pos x="T8" y="T9"/>
                </a:cxn>
                <a:cxn ang="0">
                  <a:pos x="T10" y="T11"/>
                </a:cxn>
                <a:cxn ang="0">
                  <a:pos x="T12" y="T13"/>
                </a:cxn>
              </a:cxnLst>
              <a:rect l="0" t="0" r="r" b="b"/>
              <a:pathLst>
                <a:path w="45" h="28">
                  <a:moveTo>
                    <a:pt x="7" y="17"/>
                  </a:moveTo>
                  <a:cubicBezTo>
                    <a:pt x="15" y="8"/>
                    <a:pt x="29" y="8"/>
                    <a:pt x="38" y="17"/>
                  </a:cubicBezTo>
                  <a:cubicBezTo>
                    <a:pt x="41" y="20"/>
                    <a:pt x="43" y="24"/>
                    <a:pt x="44" y="28"/>
                  </a:cubicBezTo>
                  <a:cubicBezTo>
                    <a:pt x="45" y="21"/>
                    <a:pt x="43" y="14"/>
                    <a:pt x="38" y="8"/>
                  </a:cubicBezTo>
                  <a:cubicBezTo>
                    <a:pt x="29" y="0"/>
                    <a:pt x="15" y="0"/>
                    <a:pt x="7" y="8"/>
                  </a:cubicBezTo>
                  <a:cubicBezTo>
                    <a:pt x="2" y="14"/>
                    <a:pt x="0" y="21"/>
                    <a:pt x="1" y="28"/>
                  </a:cubicBezTo>
                  <a:cubicBezTo>
                    <a:pt x="2" y="24"/>
                    <a:pt x="4" y="20"/>
                    <a:pt x="7"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20"/>
            <p:cNvSpPr>
              <a:spLocks/>
            </p:cNvSpPr>
            <p:nvPr/>
          </p:nvSpPr>
          <p:spPr bwMode="auto">
            <a:xfrm>
              <a:off x="10063310" y="2804446"/>
              <a:ext cx="272446" cy="95724"/>
            </a:xfrm>
            <a:custGeom>
              <a:avLst/>
              <a:gdLst>
                <a:gd name="T0" fmla="*/ 0 w 31"/>
                <a:gd name="T1" fmla="*/ 0 h 11"/>
                <a:gd name="T2" fmla="*/ 2 w 31"/>
                <a:gd name="T3" fmla="*/ 2 h 11"/>
                <a:gd name="T4" fmla="*/ 31 w 31"/>
                <a:gd name="T5" fmla="*/ 4 h 11"/>
                <a:gd name="T6" fmla="*/ 0 w 31"/>
                <a:gd name="T7" fmla="*/ 0 h 11"/>
              </a:gdLst>
              <a:ahLst/>
              <a:cxnLst>
                <a:cxn ang="0">
                  <a:pos x="T0" y="T1"/>
                </a:cxn>
                <a:cxn ang="0">
                  <a:pos x="T2" y="T3"/>
                </a:cxn>
                <a:cxn ang="0">
                  <a:pos x="T4" y="T5"/>
                </a:cxn>
                <a:cxn ang="0">
                  <a:pos x="T6" y="T7"/>
                </a:cxn>
              </a:cxnLst>
              <a:rect l="0" t="0" r="r" b="b"/>
              <a:pathLst>
                <a:path w="31" h="11">
                  <a:moveTo>
                    <a:pt x="0" y="0"/>
                  </a:moveTo>
                  <a:cubicBezTo>
                    <a:pt x="1" y="1"/>
                    <a:pt x="1" y="2"/>
                    <a:pt x="2" y="2"/>
                  </a:cubicBezTo>
                  <a:cubicBezTo>
                    <a:pt x="10" y="10"/>
                    <a:pt x="23" y="11"/>
                    <a:pt x="31" y="4"/>
                  </a:cubicBezTo>
                  <a:cubicBezTo>
                    <a:pt x="21" y="9"/>
                    <a:pt x="9" y="7"/>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1"/>
            <p:cNvSpPr>
              <a:spLocks noEditPoints="1"/>
            </p:cNvSpPr>
            <p:nvPr/>
          </p:nvSpPr>
          <p:spPr bwMode="auto">
            <a:xfrm>
              <a:off x="9647278" y="2399459"/>
              <a:ext cx="861518" cy="865200"/>
            </a:xfrm>
            <a:custGeom>
              <a:avLst/>
              <a:gdLst>
                <a:gd name="T0" fmla="*/ 87 w 99"/>
                <a:gd name="T1" fmla="*/ 55 h 99"/>
                <a:gd name="T2" fmla="*/ 86 w 99"/>
                <a:gd name="T3" fmla="*/ 10 h 99"/>
                <a:gd name="T4" fmla="*/ 45 w 99"/>
                <a:gd name="T5" fmla="*/ 10 h 99"/>
                <a:gd name="T6" fmla="*/ 42 w 99"/>
                <a:gd name="T7" fmla="*/ 53 h 99"/>
                <a:gd name="T8" fmla="*/ 37 w 99"/>
                <a:gd name="T9" fmla="*/ 58 h 99"/>
                <a:gd name="T10" fmla="*/ 36 w 99"/>
                <a:gd name="T11" fmla="*/ 57 h 99"/>
                <a:gd name="T12" fmla="*/ 1 w 99"/>
                <a:gd name="T13" fmla="*/ 92 h 99"/>
                <a:gd name="T14" fmla="*/ 1 w 99"/>
                <a:gd name="T15" fmla="*/ 97 h 99"/>
                <a:gd name="T16" fmla="*/ 1 w 99"/>
                <a:gd name="T17" fmla="*/ 97 h 99"/>
                <a:gd name="T18" fmla="*/ 6 w 99"/>
                <a:gd name="T19" fmla="*/ 97 h 99"/>
                <a:gd name="T20" fmla="*/ 41 w 99"/>
                <a:gd name="T21" fmla="*/ 62 h 99"/>
                <a:gd name="T22" fmla="*/ 40 w 99"/>
                <a:gd name="T23" fmla="*/ 61 h 99"/>
                <a:gd name="T24" fmla="*/ 45 w 99"/>
                <a:gd name="T25" fmla="*/ 56 h 99"/>
                <a:gd name="T26" fmla="*/ 87 w 99"/>
                <a:gd name="T27" fmla="*/ 55 h 99"/>
                <a:gd name="T28" fmla="*/ 48 w 99"/>
                <a:gd name="T29" fmla="*/ 15 h 99"/>
                <a:gd name="T30" fmla="*/ 83 w 99"/>
                <a:gd name="T31" fmla="*/ 15 h 99"/>
                <a:gd name="T32" fmla="*/ 83 w 99"/>
                <a:gd name="T33" fmla="*/ 50 h 99"/>
                <a:gd name="T34" fmla="*/ 48 w 99"/>
                <a:gd name="T35" fmla="*/ 50 h 99"/>
                <a:gd name="T36" fmla="*/ 48 w 99"/>
                <a:gd name="T37" fmla="*/ 1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99">
                  <a:moveTo>
                    <a:pt x="87" y="55"/>
                  </a:moveTo>
                  <a:cubicBezTo>
                    <a:pt x="99" y="42"/>
                    <a:pt x="99" y="22"/>
                    <a:pt x="86" y="10"/>
                  </a:cubicBezTo>
                  <a:cubicBezTo>
                    <a:pt x="74" y="0"/>
                    <a:pt x="57" y="0"/>
                    <a:pt x="45" y="10"/>
                  </a:cubicBezTo>
                  <a:cubicBezTo>
                    <a:pt x="32" y="21"/>
                    <a:pt x="31" y="40"/>
                    <a:pt x="42" y="53"/>
                  </a:cubicBezTo>
                  <a:cubicBezTo>
                    <a:pt x="37" y="58"/>
                    <a:pt x="37" y="58"/>
                    <a:pt x="37" y="58"/>
                  </a:cubicBezTo>
                  <a:cubicBezTo>
                    <a:pt x="36" y="57"/>
                    <a:pt x="36" y="57"/>
                    <a:pt x="36" y="57"/>
                  </a:cubicBezTo>
                  <a:cubicBezTo>
                    <a:pt x="1" y="92"/>
                    <a:pt x="1" y="92"/>
                    <a:pt x="1" y="92"/>
                  </a:cubicBezTo>
                  <a:cubicBezTo>
                    <a:pt x="0" y="93"/>
                    <a:pt x="0" y="96"/>
                    <a:pt x="1" y="97"/>
                  </a:cubicBezTo>
                  <a:cubicBezTo>
                    <a:pt x="1" y="97"/>
                    <a:pt x="1" y="97"/>
                    <a:pt x="1" y="97"/>
                  </a:cubicBezTo>
                  <a:cubicBezTo>
                    <a:pt x="3" y="99"/>
                    <a:pt x="5" y="99"/>
                    <a:pt x="6" y="97"/>
                  </a:cubicBezTo>
                  <a:cubicBezTo>
                    <a:pt x="41" y="62"/>
                    <a:pt x="41" y="62"/>
                    <a:pt x="41" y="62"/>
                  </a:cubicBezTo>
                  <a:cubicBezTo>
                    <a:pt x="40" y="61"/>
                    <a:pt x="40" y="61"/>
                    <a:pt x="40" y="61"/>
                  </a:cubicBezTo>
                  <a:cubicBezTo>
                    <a:pt x="45" y="56"/>
                    <a:pt x="45" y="56"/>
                    <a:pt x="45" y="56"/>
                  </a:cubicBezTo>
                  <a:cubicBezTo>
                    <a:pt x="57" y="66"/>
                    <a:pt x="76" y="66"/>
                    <a:pt x="87" y="55"/>
                  </a:cubicBezTo>
                  <a:close/>
                  <a:moveTo>
                    <a:pt x="48" y="15"/>
                  </a:moveTo>
                  <a:cubicBezTo>
                    <a:pt x="58" y="6"/>
                    <a:pt x="73" y="6"/>
                    <a:pt x="83" y="15"/>
                  </a:cubicBezTo>
                  <a:cubicBezTo>
                    <a:pt x="93" y="25"/>
                    <a:pt x="93" y="41"/>
                    <a:pt x="83" y="50"/>
                  </a:cubicBezTo>
                  <a:cubicBezTo>
                    <a:pt x="73" y="60"/>
                    <a:pt x="58" y="60"/>
                    <a:pt x="48" y="50"/>
                  </a:cubicBezTo>
                  <a:cubicBezTo>
                    <a:pt x="38" y="41"/>
                    <a:pt x="38" y="25"/>
                    <a:pt x="4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p:cNvGrpSpPr/>
          <p:nvPr/>
        </p:nvGrpSpPr>
        <p:grpSpPr>
          <a:xfrm>
            <a:off x="6965159" y="2321753"/>
            <a:ext cx="861518" cy="865200"/>
            <a:chOff x="9647278" y="2399459"/>
            <a:chExt cx="861518" cy="865200"/>
          </a:xfrm>
          <a:gradFill>
            <a:gsLst>
              <a:gs pos="100000">
                <a:srgbClr val="18478F"/>
              </a:gs>
              <a:gs pos="0">
                <a:srgbClr val="238DED"/>
              </a:gs>
            </a:gsLst>
            <a:lin ang="7800000" scaled="0"/>
          </a:gradFill>
        </p:grpSpPr>
        <p:sp>
          <p:nvSpPr>
            <p:cNvPr id="41" name="Freeform 19"/>
            <p:cNvSpPr>
              <a:spLocks/>
            </p:cNvSpPr>
            <p:nvPr/>
          </p:nvSpPr>
          <p:spPr bwMode="auto">
            <a:xfrm>
              <a:off x="10022812" y="2480457"/>
              <a:ext cx="390260" cy="242992"/>
            </a:xfrm>
            <a:custGeom>
              <a:avLst/>
              <a:gdLst>
                <a:gd name="T0" fmla="*/ 7 w 45"/>
                <a:gd name="T1" fmla="*/ 17 h 28"/>
                <a:gd name="T2" fmla="*/ 38 w 45"/>
                <a:gd name="T3" fmla="*/ 17 h 28"/>
                <a:gd name="T4" fmla="*/ 44 w 45"/>
                <a:gd name="T5" fmla="*/ 28 h 28"/>
                <a:gd name="T6" fmla="*/ 38 w 45"/>
                <a:gd name="T7" fmla="*/ 8 h 28"/>
                <a:gd name="T8" fmla="*/ 7 w 45"/>
                <a:gd name="T9" fmla="*/ 8 h 28"/>
                <a:gd name="T10" fmla="*/ 1 w 45"/>
                <a:gd name="T11" fmla="*/ 28 h 28"/>
                <a:gd name="T12" fmla="*/ 7 w 45"/>
                <a:gd name="T13" fmla="*/ 17 h 28"/>
              </a:gdLst>
              <a:ahLst/>
              <a:cxnLst>
                <a:cxn ang="0">
                  <a:pos x="T0" y="T1"/>
                </a:cxn>
                <a:cxn ang="0">
                  <a:pos x="T2" y="T3"/>
                </a:cxn>
                <a:cxn ang="0">
                  <a:pos x="T4" y="T5"/>
                </a:cxn>
                <a:cxn ang="0">
                  <a:pos x="T6" y="T7"/>
                </a:cxn>
                <a:cxn ang="0">
                  <a:pos x="T8" y="T9"/>
                </a:cxn>
                <a:cxn ang="0">
                  <a:pos x="T10" y="T11"/>
                </a:cxn>
                <a:cxn ang="0">
                  <a:pos x="T12" y="T13"/>
                </a:cxn>
              </a:cxnLst>
              <a:rect l="0" t="0" r="r" b="b"/>
              <a:pathLst>
                <a:path w="45" h="28">
                  <a:moveTo>
                    <a:pt x="7" y="17"/>
                  </a:moveTo>
                  <a:cubicBezTo>
                    <a:pt x="15" y="8"/>
                    <a:pt x="29" y="8"/>
                    <a:pt x="38" y="17"/>
                  </a:cubicBezTo>
                  <a:cubicBezTo>
                    <a:pt x="41" y="20"/>
                    <a:pt x="43" y="24"/>
                    <a:pt x="44" y="28"/>
                  </a:cubicBezTo>
                  <a:cubicBezTo>
                    <a:pt x="45" y="21"/>
                    <a:pt x="43" y="14"/>
                    <a:pt x="38" y="8"/>
                  </a:cubicBezTo>
                  <a:cubicBezTo>
                    <a:pt x="29" y="0"/>
                    <a:pt x="15" y="0"/>
                    <a:pt x="7" y="8"/>
                  </a:cubicBezTo>
                  <a:cubicBezTo>
                    <a:pt x="2" y="14"/>
                    <a:pt x="0" y="21"/>
                    <a:pt x="1" y="28"/>
                  </a:cubicBezTo>
                  <a:cubicBezTo>
                    <a:pt x="2" y="24"/>
                    <a:pt x="4" y="20"/>
                    <a:pt x="7"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2" name="Freeform 20"/>
            <p:cNvSpPr>
              <a:spLocks/>
            </p:cNvSpPr>
            <p:nvPr/>
          </p:nvSpPr>
          <p:spPr bwMode="auto">
            <a:xfrm>
              <a:off x="10063310" y="2804446"/>
              <a:ext cx="272446" cy="95724"/>
            </a:xfrm>
            <a:custGeom>
              <a:avLst/>
              <a:gdLst>
                <a:gd name="T0" fmla="*/ 0 w 31"/>
                <a:gd name="T1" fmla="*/ 0 h 11"/>
                <a:gd name="T2" fmla="*/ 2 w 31"/>
                <a:gd name="T3" fmla="*/ 2 h 11"/>
                <a:gd name="T4" fmla="*/ 31 w 31"/>
                <a:gd name="T5" fmla="*/ 4 h 11"/>
                <a:gd name="T6" fmla="*/ 0 w 31"/>
                <a:gd name="T7" fmla="*/ 0 h 11"/>
              </a:gdLst>
              <a:ahLst/>
              <a:cxnLst>
                <a:cxn ang="0">
                  <a:pos x="T0" y="T1"/>
                </a:cxn>
                <a:cxn ang="0">
                  <a:pos x="T2" y="T3"/>
                </a:cxn>
                <a:cxn ang="0">
                  <a:pos x="T4" y="T5"/>
                </a:cxn>
                <a:cxn ang="0">
                  <a:pos x="T6" y="T7"/>
                </a:cxn>
              </a:cxnLst>
              <a:rect l="0" t="0" r="r" b="b"/>
              <a:pathLst>
                <a:path w="31" h="11">
                  <a:moveTo>
                    <a:pt x="0" y="0"/>
                  </a:moveTo>
                  <a:cubicBezTo>
                    <a:pt x="1" y="1"/>
                    <a:pt x="1" y="2"/>
                    <a:pt x="2" y="2"/>
                  </a:cubicBezTo>
                  <a:cubicBezTo>
                    <a:pt x="10" y="10"/>
                    <a:pt x="23" y="11"/>
                    <a:pt x="31" y="4"/>
                  </a:cubicBezTo>
                  <a:cubicBezTo>
                    <a:pt x="21" y="9"/>
                    <a:pt x="9" y="7"/>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21"/>
            <p:cNvSpPr>
              <a:spLocks noEditPoints="1"/>
            </p:cNvSpPr>
            <p:nvPr/>
          </p:nvSpPr>
          <p:spPr bwMode="auto">
            <a:xfrm>
              <a:off x="9647278" y="2399459"/>
              <a:ext cx="861518" cy="865200"/>
            </a:xfrm>
            <a:custGeom>
              <a:avLst/>
              <a:gdLst>
                <a:gd name="T0" fmla="*/ 87 w 99"/>
                <a:gd name="T1" fmla="*/ 55 h 99"/>
                <a:gd name="T2" fmla="*/ 86 w 99"/>
                <a:gd name="T3" fmla="*/ 10 h 99"/>
                <a:gd name="T4" fmla="*/ 45 w 99"/>
                <a:gd name="T5" fmla="*/ 10 h 99"/>
                <a:gd name="T6" fmla="*/ 42 w 99"/>
                <a:gd name="T7" fmla="*/ 53 h 99"/>
                <a:gd name="T8" fmla="*/ 37 w 99"/>
                <a:gd name="T9" fmla="*/ 58 h 99"/>
                <a:gd name="T10" fmla="*/ 36 w 99"/>
                <a:gd name="T11" fmla="*/ 57 h 99"/>
                <a:gd name="T12" fmla="*/ 1 w 99"/>
                <a:gd name="T13" fmla="*/ 92 h 99"/>
                <a:gd name="T14" fmla="*/ 1 w 99"/>
                <a:gd name="T15" fmla="*/ 97 h 99"/>
                <a:gd name="T16" fmla="*/ 1 w 99"/>
                <a:gd name="T17" fmla="*/ 97 h 99"/>
                <a:gd name="T18" fmla="*/ 6 w 99"/>
                <a:gd name="T19" fmla="*/ 97 h 99"/>
                <a:gd name="T20" fmla="*/ 41 w 99"/>
                <a:gd name="T21" fmla="*/ 62 h 99"/>
                <a:gd name="T22" fmla="*/ 40 w 99"/>
                <a:gd name="T23" fmla="*/ 61 h 99"/>
                <a:gd name="T24" fmla="*/ 45 w 99"/>
                <a:gd name="T25" fmla="*/ 56 h 99"/>
                <a:gd name="T26" fmla="*/ 87 w 99"/>
                <a:gd name="T27" fmla="*/ 55 h 99"/>
                <a:gd name="T28" fmla="*/ 48 w 99"/>
                <a:gd name="T29" fmla="*/ 15 h 99"/>
                <a:gd name="T30" fmla="*/ 83 w 99"/>
                <a:gd name="T31" fmla="*/ 15 h 99"/>
                <a:gd name="T32" fmla="*/ 83 w 99"/>
                <a:gd name="T33" fmla="*/ 50 h 99"/>
                <a:gd name="T34" fmla="*/ 48 w 99"/>
                <a:gd name="T35" fmla="*/ 50 h 99"/>
                <a:gd name="T36" fmla="*/ 48 w 99"/>
                <a:gd name="T37" fmla="*/ 1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99">
                  <a:moveTo>
                    <a:pt x="87" y="55"/>
                  </a:moveTo>
                  <a:cubicBezTo>
                    <a:pt x="99" y="42"/>
                    <a:pt x="99" y="22"/>
                    <a:pt x="86" y="10"/>
                  </a:cubicBezTo>
                  <a:cubicBezTo>
                    <a:pt x="74" y="0"/>
                    <a:pt x="57" y="0"/>
                    <a:pt x="45" y="10"/>
                  </a:cubicBezTo>
                  <a:cubicBezTo>
                    <a:pt x="32" y="21"/>
                    <a:pt x="31" y="40"/>
                    <a:pt x="42" y="53"/>
                  </a:cubicBezTo>
                  <a:cubicBezTo>
                    <a:pt x="37" y="58"/>
                    <a:pt x="37" y="58"/>
                    <a:pt x="37" y="58"/>
                  </a:cubicBezTo>
                  <a:cubicBezTo>
                    <a:pt x="36" y="57"/>
                    <a:pt x="36" y="57"/>
                    <a:pt x="36" y="57"/>
                  </a:cubicBezTo>
                  <a:cubicBezTo>
                    <a:pt x="1" y="92"/>
                    <a:pt x="1" y="92"/>
                    <a:pt x="1" y="92"/>
                  </a:cubicBezTo>
                  <a:cubicBezTo>
                    <a:pt x="0" y="93"/>
                    <a:pt x="0" y="96"/>
                    <a:pt x="1" y="97"/>
                  </a:cubicBezTo>
                  <a:cubicBezTo>
                    <a:pt x="1" y="97"/>
                    <a:pt x="1" y="97"/>
                    <a:pt x="1" y="97"/>
                  </a:cubicBezTo>
                  <a:cubicBezTo>
                    <a:pt x="3" y="99"/>
                    <a:pt x="5" y="99"/>
                    <a:pt x="6" y="97"/>
                  </a:cubicBezTo>
                  <a:cubicBezTo>
                    <a:pt x="41" y="62"/>
                    <a:pt x="41" y="62"/>
                    <a:pt x="41" y="62"/>
                  </a:cubicBezTo>
                  <a:cubicBezTo>
                    <a:pt x="40" y="61"/>
                    <a:pt x="40" y="61"/>
                    <a:pt x="40" y="61"/>
                  </a:cubicBezTo>
                  <a:cubicBezTo>
                    <a:pt x="45" y="56"/>
                    <a:pt x="45" y="56"/>
                    <a:pt x="45" y="56"/>
                  </a:cubicBezTo>
                  <a:cubicBezTo>
                    <a:pt x="57" y="66"/>
                    <a:pt x="76" y="66"/>
                    <a:pt x="87" y="55"/>
                  </a:cubicBezTo>
                  <a:close/>
                  <a:moveTo>
                    <a:pt x="48" y="15"/>
                  </a:moveTo>
                  <a:cubicBezTo>
                    <a:pt x="58" y="6"/>
                    <a:pt x="73" y="6"/>
                    <a:pt x="83" y="15"/>
                  </a:cubicBezTo>
                  <a:cubicBezTo>
                    <a:pt x="93" y="25"/>
                    <a:pt x="93" y="41"/>
                    <a:pt x="83" y="50"/>
                  </a:cubicBezTo>
                  <a:cubicBezTo>
                    <a:pt x="73" y="60"/>
                    <a:pt x="58" y="60"/>
                    <a:pt x="48" y="50"/>
                  </a:cubicBezTo>
                  <a:cubicBezTo>
                    <a:pt x="38" y="41"/>
                    <a:pt x="38" y="25"/>
                    <a:pt x="4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295925" y="2365543"/>
            <a:ext cx="861518" cy="865200"/>
            <a:chOff x="9647278" y="2399459"/>
            <a:chExt cx="861518" cy="865200"/>
          </a:xfrm>
          <a:gradFill>
            <a:gsLst>
              <a:gs pos="100000">
                <a:srgbClr val="18478F"/>
              </a:gs>
              <a:gs pos="0">
                <a:srgbClr val="238DED"/>
              </a:gs>
            </a:gsLst>
            <a:lin ang="7800000" scaled="0"/>
          </a:gradFill>
        </p:grpSpPr>
        <p:sp>
          <p:nvSpPr>
            <p:cNvPr id="45" name="Freeform 19"/>
            <p:cNvSpPr>
              <a:spLocks/>
            </p:cNvSpPr>
            <p:nvPr/>
          </p:nvSpPr>
          <p:spPr bwMode="auto">
            <a:xfrm>
              <a:off x="10022812" y="2480457"/>
              <a:ext cx="390260" cy="242992"/>
            </a:xfrm>
            <a:custGeom>
              <a:avLst/>
              <a:gdLst>
                <a:gd name="T0" fmla="*/ 7 w 45"/>
                <a:gd name="T1" fmla="*/ 17 h 28"/>
                <a:gd name="T2" fmla="*/ 38 w 45"/>
                <a:gd name="T3" fmla="*/ 17 h 28"/>
                <a:gd name="T4" fmla="*/ 44 w 45"/>
                <a:gd name="T5" fmla="*/ 28 h 28"/>
                <a:gd name="T6" fmla="*/ 38 w 45"/>
                <a:gd name="T7" fmla="*/ 8 h 28"/>
                <a:gd name="T8" fmla="*/ 7 w 45"/>
                <a:gd name="T9" fmla="*/ 8 h 28"/>
                <a:gd name="T10" fmla="*/ 1 w 45"/>
                <a:gd name="T11" fmla="*/ 28 h 28"/>
                <a:gd name="T12" fmla="*/ 7 w 45"/>
                <a:gd name="T13" fmla="*/ 17 h 28"/>
              </a:gdLst>
              <a:ahLst/>
              <a:cxnLst>
                <a:cxn ang="0">
                  <a:pos x="T0" y="T1"/>
                </a:cxn>
                <a:cxn ang="0">
                  <a:pos x="T2" y="T3"/>
                </a:cxn>
                <a:cxn ang="0">
                  <a:pos x="T4" y="T5"/>
                </a:cxn>
                <a:cxn ang="0">
                  <a:pos x="T6" y="T7"/>
                </a:cxn>
                <a:cxn ang="0">
                  <a:pos x="T8" y="T9"/>
                </a:cxn>
                <a:cxn ang="0">
                  <a:pos x="T10" y="T11"/>
                </a:cxn>
                <a:cxn ang="0">
                  <a:pos x="T12" y="T13"/>
                </a:cxn>
              </a:cxnLst>
              <a:rect l="0" t="0" r="r" b="b"/>
              <a:pathLst>
                <a:path w="45" h="28">
                  <a:moveTo>
                    <a:pt x="7" y="17"/>
                  </a:moveTo>
                  <a:cubicBezTo>
                    <a:pt x="15" y="8"/>
                    <a:pt x="29" y="8"/>
                    <a:pt x="38" y="17"/>
                  </a:cubicBezTo>
                  <a:cubicBezTo>
                    <a:pt x="41" y="20"/>
                    <a:pt x="43" y="24"/>
                    <a:pt x="44" y="28"/>
                  </a:cubicBezTo>
                  <a:cubicBezTo>
                    <a:pt x="45" y="21"/>
                    <a:pt x="43" y="14"/>
                    <a:pt x="38" y="8"/>
                  </a:cubicBezTo>
                  <a:cubicBezTo>
                    <a:pt x="29" y="0"/>
                    <a:pt x="15" y="0"/>
                    <a:pt x="7" y="8"/>
                  </a:cubicBezTo>
                  <a:cubicBezTo>
                    <a:pt x="2" y="14"/>
                    <a:pt x="0" y="21"/>
                    <a:pt x="1" y="28"/>
                  </a:cubicBezTo>
                  <a:cubicBezTo>
                    <a:pt x="2" y="24"/>
                    <a:pt x="4" y="20"/>
                    <a:pt x="7"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20"/>
            <p:cNvSpPr>
              <a:spLocks/>
            </p:cNvSpPr>
            <p:nvPr/>
          </p:nvSpPr>
          <p:spPr bwMode="auto">
            <a:xfrm>
              <a:off x="10063310" y="2804446"/>
              <a:ext cx="272446" cy="95724"/>
            </a:xfrm>
            <a:custGeom>
              <a:avLst/>
              <a:gdLst>
                <a:gd name="T0" fmla="*/ 0 w 31"/>
                <a:gd name="T1" fmla="*/ 0 h 11"/>
                <a:gd name="T2" fmla="*/ 2 w 31"/>
                <a:gd name="T3" fmla="*/ 2 h 11"/>
                <a:gd name="T4" fmla="*/ 31 w 31"/>
                <a:gd name="T5" fmla="*/ 4 h 11"/>
                <a:gd name="T6" fmla="*/ 0 w 31"/>
                <a:gd name="T7" fmla="*/ 0 h 11"/>
              </a:gdLst>
              <a:ahLst/>
              <a:cxnLst>
                <a:cxn ang="0">
                  <a:pos x="T0" y="T1"/>
                </a:cxn>
                <a:cxn ang="0">
                  <a:pos x="T2" y="T3"/>
                </a:cxn>
                <a:cxn ang="0">
                  <a:pos x="T4" y="T5"/>
                </a:cxn>
                <a:cxn ang="0">
                  <a:pos x="T6" y="T7"/>
                </a:cxn>
              </a:cxnLst>
              <a:rect l="0" t="0" r="r" b="b"/>
              <a:pathLst>
                <a:path w="31" h="11">
                  <a:moveTo>
                    <a:pt x="0" y="0"/>
                  </a:moveTo>
                  <a:cubicBezTo>
                    <a:pt x="1" y="1"/>
                    <a:pt x="1" y="2"/>
                    <a:pt x="2" y="2"/>
                  </a:cubicBezTo>
                  <a:cubicBezTo>
                    <a:pt x="10" y="10"/>
                    <a:pt x="23" y="11"/>
                    <a:pt x="31" y="4"/>
                  </a:cubicBezTo>
                  <a:cubicBezTo>
                    <a:pt x="21" y="9"/>
                    <a:pt x="9" y="7"/>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21"/>
            <p:cNvSpPr>
              <a:spLocks noEditPoints="1"/>
            </p:cNvSpPr>
            <p:nvPr/>
          </p:nvSpPr>
          <p:spPr bwMode="auto">
            <a:xfrm>
              <a:off x="9647278" y="2399459"/>
              <a:ext cx="861518" cy="865200"/>
            </a:xfrm>
            <a:custGeom>
              <a:avLst/>
              <a:gdLst>
                <a:gd name="T0" fmla="*/ 87 w 99"/>
                <a:gd name="T1" fmla="*/ 55 h 99"/>
                <a:gd name="T2" fmla="*/ 86 w 99"/>
                <a:gd name="T3" fmla="*/ 10 h 99"/>
                <a:gd name="T4" fmla="*/ 45 w 99"/>
                <a:gd name="T5" fmla="*/ 10 h 99"/>
                <a:gd name="T6" fmla="*/ 42 w 99"/>
                <a:gd name="T7" fmla="*/ 53 h 99"/>
                <a:gd name="T8" fmla="*/ 37 w 99"/>
                <a:gd name="T9" fmla="*/ 58 h 99"/>
                <a:gd name="T10" fmla="*/ 36 w 99"/>
                <a:gd name="T11" fmla="*/ 57 h 99"/>
                <a:gd name="T12" fmla="*/ 1 w 99"/>
                <a:gd name="T13" fmla="*/ 92 h 99"/>
                <a:gd name="T14" fmla="*/ 1 w 99"/>
                <a:gd name="T15" fmla="*/ 97 h 99"/>
                <a:gd name="T16" fmla="*/ 1 w 99"/>
                <a:gd name="T17" fmla="*/ 97 h 99"/>
                <a:gd name="T18" fmla="*/ 6 w 99"/>
                <a:gd name="T19" fmla="*/ 97 h 99"/>
                <a:gd name="T20" fmla="*/ 41 w 99"/>
                <a:gd name="T21" fmla="*/ 62 h 99"/>
                <a:gd name="T22" fmla="*/ 40 w 99"/>
                <a:gd name="T23" fmla="*/ 61 h 99"/>
                <a:gd name="T24" fmla="*/ 45 w 99"/>
                <a:gd name="T25" fmla="*/ 56 h 99"/>
                <a:gd name="T26" fmla="*/ 87 w 99"/>
                <a:gd name="T27" fmla="*/ 55 h 99"/>
                <a:gd name="T28" fmla="*/ 48 w 99"/>
                <a:gd name="T29" fmla="*/ 15 h 99"/>
                <a:gd name="T30" fmla="*/ 83 w 99"/>
                <a:gd name="T31" fmla="*/ 15 h 99"/>
                <a:gd name="T32" fmla="*/ 83 w 99"/>
                <a:gd name="T33" fmla="*/ 50 h 99"/>
                <a:gd name="T34" fmla="*/ 48 w 99"/>
                <a:gd name="T35" fmla="*/ 50 h 99"/>
                <a:gd name="T36" fmla="*/ 48 w 99"/>
                <a:gd name="T37" fmla="*/ 1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99">
                  <a:moveTo>
                    <a:pt x="87" y="55"/>
                  </a:moveTo>
                  <a:cubicBezTo>
                    <a:pt x="99" y="42"/>
                    <a:pt x="99" y="22"/>
                    <a:pt x="86" y="10"/>
                  </a:cubicBezTo>
                  <a:cubicBezTo>
                    <a:pt x="74" y="0"/>
                    <a:pt x="57" y="0"/>
                    <a:pt x="45" y="10"/>
                  </a:cubicBezTo>
                  <a:cubicBezTo>
                    <a:pt x="32" y="21"/>
                    <a:pt x="31" y="40"/>
                    <a:pt x="42" y="53"/>
                  </a:cubicBezTo>
                  <a:cubicBezTo>
                    <a:pt x="37" y="58"/>
                    <a:pt x="37" y="58"/>
                    <a:pt x="37" y="58"/>
                  </a:cubicBezTo>
                  <a:cubicBezTo>
                    <a:pt x="36" y="57"/>
                    <a:pt x="36" y="57"/>
                    <a:pt x="36" y="57"/>
                  </a:cubicBezTo>
                  <a:cubicBezTo>
                    <a:pt x="1" y="92"/>
                    <a:pt x="1" y="92"/>
                    <a:pt x="1" y="92"/>
                  </a:cubicBezTo>
                  <a:cubicBezTo>
                    <a:pt x="0" y="93"/>
                    <a:pt x="0" y="96"/>
                    <a:pt x="1" y="97"/>
                  </a:cubicBezTo>
                  <a:cubicBezTo>
                    <a:pt x="1" y="97"/>
                    <a:pt x="1" y="97"/>
                    <a:pt x="1" y="97"/>
                  </a:cubicBezTo>
                  <a:cubicBezTo>
                    <a:pt x="3" y="99"/>
                    <a:pt x="5" y="99"/>
                    <a:pt x="6" y="97"/>
                  </a:cubicBezTo>
                  <a:cubicBezTo>
                    <a:pt x="41" y="62"/>
                    <a:pt x="41" y="62"/>
                    <a:pt x="41" y="62"/>
                  </a:cubicBezTo>
                  <a:cubicBezTo>
                    <a:pt x="40" y="61"/>
                    <a:pt x="40" y="61"/>
                    <a:pt x="40" y="61"/>
                  </a:cubicBezTo>
                  <a:cubicBezTo>
                    <a:pt x="45" y="56"/>
                    <a:pt x="45" y="56"/>
                    <a:pt x="45" y="56"/>
                  </a:cubicBezTo>
                  <a:cubicBezTo>
                    <a:pt x="57" y="66"/>
                    <a:pt x="76" y="66"/>
                    <a:pt x="87" y="55"/>
                  </a:cubicBezTo>
                  <a:close/>
                  <a:moveTo>
                    <a:pt x="48" y="15"/>
                  </a:moveTo>
                  <a:cubicBezTo>
                    <a:pt x="58" y="6"/>
                    <a:pt x="73" y="6"/>
                    <a:pt x="83" y="15"/>
                  </a:cubicBezTo>
                  <a:cubicBezTo>
                    <a:pt x="93" y="25"/>
                    <a:pt x="93" y="41"/>
                    <a:pt x="83" y="50"/>
                  </a:cubicBezTo>
                  <a:cubicBezTo>
                    <a:pt x="73" y="60"/>
                    <a:pt x="58" y="60"/>
                    <a:pt x="48" y="50"/>
                  </a:cubicBezTo>
                  <a:cubicBezTo>
                    <a:pt x="38" y="41"/>
                    <a:pt x="38" y="25"/>
                    <a:pt x="4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组合 47"/>
          <p:cNvGrpSpPr/>
          <p:nvPr/>
        </p:nvGrpSpPr>
        <p:grpSpPr>
          <a:xfrm>
            <a:off x="1626692" y="2342002"/>
            <a:ext cx="861518" cy="865200"/>
            <a:chOff x="9647278" y="2399459"/>
            <a:chExt cx="861518" cy="865200"/>
          </a:xfrm>
          <a:gradFill>
            <a:gsLst>
              <a:gs pos="100000">
                <a:srgbClr val="18478F"/>
              </a:gs>
              <a:gs pos="0">
                <a:srgbClr val="238DED"/>
              </a:gs>
            </a:gsLst>
            <a:lin ang="7800000" scaled="0"/>
          </a:gradFill>
        </p:grpSpPr>
        <p:sp>
          <p:nvSpPr>
            <p:cNvPr id="49" name="Freeform 19"/>
            <p:cNvSpPr>
              <a:spLocks/>
            </p:cNvSpPr>
            <p:nvPr/>
          </p:nvSpPr>
          <p:spPr bwMode="auto">
            <a:xfrm>
              <a:off x="10022812" y="2480457"/>
              <a:ext cx="390260" cy="242992"/>
            </a:xfrm>
            <a:custGeom>
              <a:avLst/>
              <a:gdLst>
                <a:gd name="T0" fmla="*/ 7 w 45"/>
                <a:gd name="T1" fmla="*/ 17 h 28"/>
                <a:gd name="T2" fmla="*/ 38 w 45"/>
                <a:gd name="T3" fmla="*/ 17 h 28"/>
                <a:gd name="T4" fmla="*/ 44 w 45"/>
                <a:gd name="T5" fmla="*/ 28 h 28"/>
                <a:gd name="T6" fmla="*/ 38 w 45"/>
                <a:gd name="T7" fmla="*/ 8 h 28"/>
                <a:gd name="T8" fmla="*/ 7 w 45"/>
                <a:gd name="T9" fmla="*/ 8 h 28"/>
                <a:gd name="T10" fmla="*/ 1 w 45"/>
                <a:gd name="T11" fmla="*/ 28 h 28"/>
                <a:gd name="T12" fmla="*/ 7 w 45"/>
                <a:gd name="T13" fmla="*/ 17 h 28"/>
              </a:gdLst>
              <a:ahLst/>
              <a:cxnLst>
                <a:cxn ang="0">
                  <a:pos x="T0" y="T1"/>
                </a:cxn>
                <a:cxn ang="0">
                  <a:pos x="T2" y="T3"/>
                </a:cxn>
                <a:cxn ang="0">
                  <a:pos x="T4" y="T5"/>
                </a:cxn>
                <a:cxn ang="0">
                  <a:pos x="T6" y="T7"/>
                </a:cxn>
                <a:cxn ang="0">
                  <a:pos x="T8" y="T9"/>
                </a:cxn>
                <a:cxn ang="0">
                  <a:pos x="T10" y="T11"/>
                </a:cxn>
                <a:cxn ang="0">
                  <a:pos x="T12" y="T13"/>
                </a:cxn>
              </a:cxnLst>
              <a:rect l="0" t="0" r="r" b="b"/>
              <a:pathLst>
                <a:path w="45" h="28">
                  <a:moveTo>
                    <a:pt x="7" y="17"/>
                  </a:moveTo>
                  <a:cubicBezTo>
                    <a:pt x="15" y="8"/>
                    <a:pt x="29" y="8"/>
                    <a:pt x="38" y="17"/>
                  </a:cubicBezTo>
                  <a:cubicBezTo>
                    <a:pt x="41" y="20"/>
                    <a:pt x="43" y="24"/>
                    <a:pt x="44" y="28"/>
                  </a:cubicBezTo>
                  <a:cubicBezTo>
                    <a:pt x="45" y="21"/>
                    <a:pt x="43" y="14"/>
                    <a:pt x="38" y="8"/>
                  </a:cubicBezTo>
                  <a:cubicBezTo>
                    <a:pt x="29" y="0"/>
                    <a:pt x="15" y="0"/>
                    <a:pt x="7" y="8"/>
                  </a:cubicBezTo>
                  <a:cubicBezTo>
                    <a:pt x="2" y="14"/>
                    <a:pt x="0" y="21"/>
                    <a:pt x="1" y="28"/>
                  </a:cubicBezTo>
                  <a:cubicBezTo>
                    <a:pt x="2" y="24"/>
                    <a:pt x="4" y="20"/>
                    <a:pt x="7"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20"/>
            <p:cNvSpPr>
              <a:spLocks/>
            </p:cNvSpPr>
            <p:nvPr/>
          </p:nvSpPr>
          <p:spPr bwMode="auto">
            <a:xfrm>
              <a:off x="10063310" y="2804446"/>
              <a:ext cx="272446" cy="95724"/>
            </a:xfrm>
            <a:custGeom>
              <a:avLst/>
              <a:gdLst>
                <a:gd name="T0" fmla="*/ 0 w 31"/>
                <a:gd name="T1" fmla="*/ 0 h 11"/>
                <a:gd name="T2" fmla="*/ 2 w 31"/>
                <a:gd name="T3" fmla="*/ 2 h 11"/>
                <a:gd name="T4" fmla="*/ 31 w 31"/>
                <a:gd name="T5" fmla="*/ 4 h 11"/>
                <a:gd name="T6" fmla="*/ 0 w 31"/>
                <a:gd name="T7" fmla="*/ 0 h 11"/>
              </a:gdLst>
              <a:ahLst/>
              <a:cxnLst>
                <a:cxn ang="0">
                  <a:pos x="T0" y="T1"/>
                </a:cxn>
                <a:cxn ang="0">
                  <a:pos x="T2" y="T3"/>
                </a:cxn>
                <a:cxn ang="0">
                  <a:pos x="T4" y="T5"/>
                </a:cxn>
                <a:cxn ang="0">
                  <a:pos x="T6" y="T7"/>
                </a:cxn>
              </a:cxnLst>
              <a:rect l="0" t="0" r="r" b="b"/>
              <a:pathLst>
                <a:path w="31" h="11">
                  <a:moveTo>
                    <a:pt x="0" y="0"/>
                  </a:moveTo>
                  <a:cubicBezTo>
                    <a:pt x="1" y="1"/>
                    <a:pt x="1" y="2"/>
                    <a:pt x="2" y="2"/>
                  </a:cubicBezTo>
                  <a:cubicBezTo>
                    <a:pt x="10" y="10"/>
                    <a:pt x="23" y="11"/>
                    <a:pt x="31" y="4"/>
                  </a:cubicBezTo>
                  <a:cubicBezTo>
                    <a:pt x="21" y="9"/>
                    <a:pt x="9" y="7"/>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21"/>
            <p:cNvSpPr>
              <a:spLocks noEditPoints="1"/>
            </p:cNvSpPr>
            <p:nvPr/>
          </p:nvSpPr>
          <p:spPr bwMode="auto">
            <a:xfrm>
              <a:off x="9647278" y="2399459"/>
              <a:ext cx="861518" cy="865200"/>
            </a:xfrm>
            <a:custGeom>
              <a:avLst/>
              <a:gdLst>
                <a:gd name="T0" fmla="*/ 87 w 99"/>
                <a:gd name="T1" fmla="*/ 55 h 99"/>
                <a:gd name="T2" fmla="*/ 86 w 99"/>
                <a:gd name="T3" fmla="*/ 10 h 99"/>
                <a:gd name="T4" fmla="*/ 45 w 99"/>
                <a:gd name="T5" fmla="*/ 10 h 99"/>
                <a:gd name="T6" fmla="*/ 42 w 99"/>
                <a:gd name="T7" fmla="*/ 53 h 99"/>
                <a:gd name="T8" fmla="*/ 37 w 99"/>
                <a:gd name="T9" fmla="*/ 58 h 99"/>
                <a:gd name="T10" fmla="*/ 36 w 99"/>
                <a:gd name="T11" fmla="*/ 57 h 99"/>
                <a:gd name="T12" fmla="*/ 1 w 99"/>
                <a:gd name="T13" fmla="*/ 92 h 99"/>
                <a:gd name="T14" fmla="*/ 1 w 99"/>
                <a:gd name="T15" fmla="*/ 97 h 99"/>
                <a:gd name="T16" fmla="*/ 1 w 99"/>
                <a:gd name="T17" fmla="*/ 97 h 99"/>
                <a:gd name="T18" fmla="*/ 6 w 99"/>
                <a:gd name="T19" fmla="*/ 97 h 99"/>
                <a:gd name="T20" fmla="*/ 41 w 99"/>
                <a:gd name="T21" fmla="*/ 62 h 99"/>
                <a:gd name="T22" fmla="*/ 40 w 99"/>
                <a:gd name="T23" fmla="*/ 61 h 99"/>
                <a:gd name="T24" fmla="*/ 45 w 99"/>
                <a:gd name="T25" fmla="*/ 56 h 99"/>
                <a:gd name="T26" fmla="*/ 87 w 99"/>
                <a:gd name="T27" fmla="*/ 55 h 99"/>
                <a:gd name="T28" fmla="*/ 48 w 99"/>
                <a:gd name="T29" fmla="*/ 15 h 99"/>
                <a:gd name="T30" fmla="*/ 83 w 99"/>
                <a:gd name="T31" fmla="*/ 15 h 99"/>
                <a:gd name="T32" fmla="*/ 83 w 99"/>
                <a:gd name="T33" fmla="*/ 50 h 99"/>
                <a:gd name="T34" fmla="*/ 48 w 99"/>
                <a:gd name="T35" fmla="*/ 50 h 99"/>
                <a:gd name="T36" fmla="*/ 48 w 99"/>
                <a:gd name="T37" fmla="*/ 1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99">
                  <a:moveTo>
                    <a:pt x="87" y="55"/>
                  </a:moveTo>
                  <a:cubicBezTo>
                    <a:pt x="99" y="42"/>
                    <a:pt x="99" y="22"/>
                    <a:pt x="86" y="10"/>
                  </a:cubicBezTo>
                  <a:cubicBezTo>
                    <a:pt x="74" y="0"/>
                    <a:pt x="57" y="0"/>
                    <a:pt x="45" y="10"/>
                  </a:cubicBezTo>
                  <a:cubicBezTo>
                    <a:pt x="32" y="21"/>
                    <a:pt x="31" y="40"/>
                    <a:pt x="42" y="53"/>
                  </a:cubicBezTo>
                  <a:cubicBezTo>
                    <a:pt x="37" y="58"/>
                    <a:pt x="37" y="58"/>
                    <a:pt x="37" y="58"/>
                  </a:cubicBezTo>
                  <a:cubicBezTo>
                    <a:pt x="36" y="57"/>
                    <a:pt x="36" y="57"/>
                    <a:pt x="36" y="57"/>
                  </a:cubicBezTo>
                  <a:cubicBezTo>
                    <a:pt x="1" y="92"/>
                    <a:pt x="1" y="92"/>
                    <a:pt x="1" y="92"/>
                  </a:cubicBezTo>
                  <a:cubicBezTo>
                    <a:pt x="0" y="93"/>
                    <a:pt x="0" y="96"/>
                    <a:pt x="1" y="97"/>
                  </a:cubicBezTo>
                  <a:cubicBezTo>
                    <a:pt x="1" y="97"/>
                    <a:pt x="1" y="97"/>
                    <a:pt x="1" y="97"/>
                  </a:cubicBezTo>
                  <a:cubicBezTo>
                    <a:pt x="3" y="99"/>
                    <a:pt x="5" y="99"/>
                    <a:pt x="6" y="97"/>
                  </a:cubicBezTo>
                  <a:cubicBezTo>
                    <a:pt x="41" y="62"/>
                    <a:pt x="41" y="62"/>
                    <a:pt x="41" y="62"/>
                  </a:cubicBezTo>
                  <a:cubicBezTo>
                    <a:pt x="40" y="61"/>
                    <a:pt x="40" y="61"/>
                    <a:pt x="40" y="61"/>
                  </a:cubicBezTo>
                  <a:cubicBezTo>
                    <a:pt x="45" y="56"/>
                    <a:pt x="45" y="56"/>
                    <a:pt x="45" y="56"/>
                  </a:cubicBezTo>
                  <a:cubicBezTo>
                    <a:pt x="57" y="66"/>
                    <a:pt x="76" y="66"/>
                    <a:pt x="87" y="55"/>
                  </a:cubicBezTo>
                  <a:close/>
                  <a:moveTo>
                    <a:pt x="48" y="15"/>
                  </a:moveTo>
                  <a:cubicBezTo>
                    <a:pt x="58" y="6"/>
                    <a:pt x="73" y="6"/>
                    <a:pt x="83" y="15"/>
                  </a:cubicBezTo>
                  <a:cubicBezTo>
                    <a:pt x="93" y="25"/>
                    <a:pt x="93" y="41"/>
                    <a:pt x="83" y="50"/>
                  </a:cubicBezTo>
                  <a:cubicBezTo>
                    <a:pt x="73" y="60"/>
                    <a:pt x="58" y="60"/>
                    <a:pt x="48" y="50"/>
                  </a:cubicBezTo>
                  <a:cubicBezTo>
                    <a:pt x="38" y="41"/>
                    <a:pt x="38" y="25"/>
                    <a:pt x="48"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52" name="组合 51">
            <a:extLst>
              <a:ext uri="{FF2B5EF4-FFF2-40B4-BE49-F238E27FC236}">
                <a16:creationId xmlns="" xmlns:a16="http://schemas.microsoft.com/office/drawing/2014/main" id="{775B7818-1651-4C87-923D-7102E73B4FA8}"/>
              </a:ext>
            </a:extLst>
          </p:cNvPr>
          <p:cNvGrpSpPr/>
          <p:nvPr/>
        </p:nvGrpSpPr>
        <p:grpSpPr>
          <a:xfrm>
            <a:off x="431371" y="0"/>
            <a:ext cx="3932811" cy="1147157"/>
            <a:chOff x="323528" y="0"/>
            <a:chExt cx="3240360" cy="578162"/>
          </a:xfrm>
        </p:grpSpPr>
        <p:sp>
          <p:nvSpPr>
            <p:cNvPr id="53" name="TextBox 86"/>
            <p:cNvSpPr txBox="1"/>
            <p:nvPr/>
          </p:nvSpPr>
          <p:spPr>
            <a:xfrm>
              <a:off x="576196" y="154617"/>
              <a:ext cx="2987692" cy="294724"/>
            </a:xfrm>
            <a:prstGeom prst="rect">
              <a:avLst/>
            </a:prstGeom>
            <a:noFill/>
          </p:spPr>
          <p:txBody>
            <a:bodyPr wrap="square" rtlCol="0">
              <a:spAutoFit/>
            </a:bodyPr>
            <a:lstStyle/>
            <a:p>
              <a:pPr algn="dist"/>
              <a:r>
                <a:rPr lang="en-US" altLang="zh-CN" sz="3200" dirty="0" smtClean="0">
                  <a:latin typeface="等线" pitchFamily="2" charset="-122"/>
                  <a:ea typeface="等线" pitchFamily="2" charset="-122"/>
                  <a:cs typeface="+mn-ea"/>
                  <a:sym typeface="+mn-lt"/>
                </a:rPr>
                <a:t>2.1</a:t>
              </a:r>
              <a:r>
                <a:rPr lang="zh-CN" altLang="en-US" sz="3200" dirty="0">
                  <a:latin typeface="等线" pitchFamily="2" charset="-122"/>
                  <a:ea typeface="等线" pitchFamily="2" charset="-122"/>
                  <a:cs typeface="+mn-ea"/>
                  <a:sym typeface="+mn-lt"/>
                </a:rPr>
                <a:t>想要实现的功能</a:t>
              </a:r>
              <a:endParaRPr lang="en-US" altLang="zh-CN" sz="3200" dirty="0">
                <a:latin typeface="等线" pitchFamily="2" charset="-122"/>
                <a:ea typeface="等线" pitchFamily="2" charset="-122"/>
                <a:cs typeface="+mn-ea"/>
                <a:sym typeface="+mn-lt"/>
              </a:endParaRPr>
            </a:p>
          </p:txBody>
        </p:sp>
        <p:sp>
          <p:nvSpPr>
            <p:cNvPr id="54" name="矩形 53">
              <a:extLst>
                <a:ext uri="{FF2B5EF4-FFF2-40B4-BE49-F238E27FC236}">
                  <a16:creationId xmlns="" xmlns:a16="http://schemas.microsoft.com/office/drawing/2014/main" id="{91B15B32-D5A7-4EB2-902A-4703504BB2EE}"/>
                </a:ext>
              </a:extLst>
            </p:cNvPr>
            <p:cNvSpPr/>
            <p:nvPr/>
          </p:nvSpPr>
          <p:spPr>
            <a:xfrm>
              <a:off x="323528" y="0"/>
              <a:ext cx="216024" cy="578162"/>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sp>
        <p:nvSpPr>
          <p:cNvPr id="55" name="矩形 54"/>
          <p:cNvSpPr/>
          <p:nvPr/>
        </p:nvSpPr>
        <p:spPr>
          <a:xfrm>
            <a:off x="1072096" y="4094302"/>
            <a:ext cx="2031325" cy="369332"/>
          </a:xfrm>
          <a:prstGeom prst="rect">
            <a:avLst/>
          </a:prstGeom>
        </p:spPr>
        <p:txBody>
          <a:bodyPr wrap="none">
            <a:spAutoFit/>
          </a:bodyPr>
          <a:lstStyle/>
          <a:p>
            <a:r>
              <a:rPr lang="zh-CN" altLang="en-US" dirty="0" smtClean="0">
                <a:solidFill>
                  <a:schemeClr val="bg1"/>
                </a:solidFill>
                <a:latin typeface="冬青黑体简体中文 W6" pitchFamily="34" charset="-122"/>
                <a:ea typeface="冬青黑体简体中文 W6" pitchFamily="34" charset="-122"/>
                <a:cs typeface="Open Sans" panose="020B0606030504020204" pitchFamily="34" charset="0"/>
              </a:rPr>
              <a:t>设置用户个人信息</a:t>
            </a:r>
            <a:endParaRPr lang="zh-CN" altLang="en-US" dirty="0">
              <a:solidFill>
                <a:schemeClr val="bg1"/>
              </a:solidFill>
              <a:latin typeface="冬青黑体简体中文 W6" pitchFamily="34" charset="-122"/>
              <a:ea typeface="冬青黑体简体中文 W6" pitchFamily="34" charset="-122"/>
              <a:cs typeface="Open Sans" panose="020B0606030504020204" pitchFamily="34" charset="0"/>
            </a:endParaRPr>
          </a:p>
        </p:txBody>
      </p:sp>
      <p:sp>
        <p:nvSpPr>
          <p:cNvPr id="56" name="矩形 55"/>
          <p:cNvSpPr/>
          <p:nvPr/>
        </p:nvSpPr>
        <p:spPr>
          <a:xfrm>
            <a:off x="1168401" y="4803417"/>
            <a:ext cx="1845732" cy="830997"/>
          </a:xfrm>
          <a:prstGeom prst="rect">
            <a:avLst/>
          </a:prstGeom>
        </p:spPr>
        <p:txBody>
          <a:bodyPr wrap="square">
            <a:spAutoFit/>
          </a:bodyPr>
          <a:lstStyle/>
          <a:p>
            <a:r>
              <a:rPr lang="zh-CN" altLang="en-US" sz="1600" dirty="0">
                <a:solidFill>
                  <a:schemeClr val="bg1"/>
                </a:solidFill>
                <a:latin typeface="冬青黑体简体中文 W3" pitchFamily="34" charset="-122"/>
                <a:ea typeface="冬青黑体简体中文 W3" pitchFamily="34" charset="-122"/>
                <a:cs typeface="Open Sans" panose="020B0606030504020204" pitchFamily="34" charset="0"/>
              </a:rPr>
              <a:t>用户可以</a:t>
            </a:r>
            <a:r>
              <a:rPr lang="zh-CN" altLang="en-US" sz="1600" dirty="0" smtClean="0">
                <a:solidFill>
                  <a:schemeClr val="bg1"/>
                </a:solidFill>
                <a:latin typeface="冬青黑体简体中文 W3" pitchFamily="34" charset="-122"/>
                <a:ea typeface="冬青黑体简体中文 W3" pitchFamily="34" charset="-122"/>
                <a:cs typeface="Open Sans" panose="020B0606030504020204" pitchFamily="34" charset="0"/>
              </a:rPr>
              <a:t>自定义头像和昵称，以及偏好阅读的资讯类型</a:t>
            </a:r>
            <a:endParaRPr lang="zh-CN" altLang="en-US" sz="1600" dirty="0">
              <a:solidFill>
                <a:schemeClr val="bg1"/>
              </a:solidFill>
              <a:latin typeface="冬青黑体简体中文 W3" pitchFamily="34" charset="-122"/>
              <a:ea typeface="冬青黑体简体中文 W3" pitchFamily="34" charset="-122"/>
              <a:cs typeface="Open Sans" panose="020B0606030504020204" pitchFamily="34" charset="0"/>
            </a:endParaRPr>
          </a:p>
        </p:txBody>
      </p:sp>
      <p:sp>
        <p:nvSpPr>
          <p:cNvPr id="57" name="矩形 56"/>
          <p:cNvSpPr/>
          <p:nvPr/>
        </p:nvSpPr>
        <p:spPr>
          <a:xfrm>
            <a:off x="3638380" y="4097603"/>
            <a:ext cx="2230098" cy="369332"/>
          </a:xfrm>
          <a:prstGeom prst="rect">
            <a:avLst/>
          </a:prstGeom>
        </p:spPr>
        <p:txBody>
          <a:bodyPr wrap="none">
            <a:spAutoFit/>
          </a:bodyPr>
          <a:lstStyle/>
          <a:p>
            <a:r>
              <a:rPr lang="zh-CN" altLang="en-US" dirty="0">
                <a:solidFill>
                  <a:schemeClr val="bg1"/>
                </a:solidFill>
                <a:latin typeface="冬青黑体简体中文 W6" pitchFamily="34" charset="-122"/>
                <a:ea typeface="冬青黑体简体中文 W6" pitchFamily="34" charset="-122"/>
                <a:cs typeface="Open Sans" panose="020B0606030504020204" pitchFamily="34" charset="0"/>
              </a:rPr>
              <a:t>新闻</a:t>
            </a:r>
            <a:r>
              <a:rPr lang="zh-CN" altLang="en-US" dirty="0" smtClean="0">
                <a:solidFill>
                  <a:schemeClr val="bg1"/>
                </a:solidFill>
                <a:latin typeface="冬青黑体简体中文 W6" pitchFamily="34" charset="-122"/>
                <a:ea typeface="冬青黑体简体中文 W6" pitchFamily="34" charset="-122"/>
                <a:cs typeface="Open Sans" panose="020B0606030504020204" pitchFamily="34" charset="0"/>
              </a:rPr>
              <a:t>阅读</a:t>
            </a:r>
            <a:r>
              <a:rPr lang="en-US" altLang="zh-CN" dirty="0" smtClean="0">
                <a:solidFill>
                  <a:schemeClr val="bg1"/>
                </a:solidFill>
                <a:latin typeface="冬青黑体简体中文 W6" pitchFamily="34" charset="-122"/>
                <a:ea typeface="冬青黑体简体中文 W6" pitchFamily="34" charset="-122"/>
                <a:cs typeface="Open Sans" panose="020B0606030504020204" pitchFamily="34" charset="0"/>
              </a:rPr>
              <a:t>&amp;</a:t>
            </a:r>
            <a:r>
              <a:rPr lang="zh-CN" altLang="en-US" dirty="0" smtClean="0">
                <a:solidFill>
                  <a:schemeClr val="bg1"/>
                </a:solidFill>
                <a:latin typeface="冬青黑体简体中文 W6" pitchFamily="34" charset="-122"/>
                <a:ea typeface="冬青黑体简体中文 W6" pitchFamily="34" charset="-122"/>
                <a:cs typeface="Open Sans" panose="020B0606030504020204" pitchFamily="34" charset="0"/>
              </a:rPr>
              <a:t>分类功能</a:t>
            </a:r>
            <a:endParaRPr lang="zh-CN" altLang="en-US" dirty="0">
              <a:solidFill>
                <a:schemeClr val="bg1"/>
              </a:solidFill>
              <a:latin typeface="冬青黑体简体中文 W6" pitchFamily="34" charset="-122"/>
              <a:ea typeface="冬青黑体简体中文 W6" pitchFamily="34" charset="-122"/>
              <a:cs typeface="Open Sans" panose="020B0606030504020204" pitchFamily="34" charset="0"/>
            </a:endParaRPr>
          </a:p>
        </p:txBody>
      </p:sp>
      <p:sp>
        <p:nvSpPr>
          <p:cNvPr id="58" name="矩形 57"/>
          <p:cNvSpPr/>
          <p:nvPr/>
        </p:nvSpPr>
        <p:spPr>
          <a:xfrm>
            <a:off x="3830563" y="4608676"/>
            <a:ext cx="1845732" cy="1569660"/>
          </a:xfrm>
          <a:prstGeom prst="rect">
            <a:avLst/>
          </a:prstGeom>
        </p:spPr>
        <p:txBody>
          <a:bodyPr wrap="square">
            <a:spAutoFit/>
          </a:bodyPr>
          <a:lstStyle/>
          <a:p>
            <a:r>
              <a:rPr lang="zh-CN" altLang="en-US" sz="1600" dirty="0">
                <a:solidFill>
                  <a:schemeClr val="bg1"/>
                </a:solidFill>
                <a:latin typeface="冬青黑体简体中文 W3" pitchFamily="34" charset="-122"/>
                <a:ea typeface="冬青黑体简体中文 W3" pitchFamily="34" charset="-122"/>
                <a:cs typeface="Open Sans" panose="020B0606030504020204" pitchFamily="34" charset="0"/>
              </a:rPr>
              <a:t>用户</a:t>
            </a:r>
            <a:r>
              <a:rPr lang="zh-CN" altLang="en-US" sz="1600" dirty="0" smtClean="0">
                <a:solidFill>
                  <a:schemeClr val="bg1"/>
                </a:solidFill>
                <a:latin typeface="冬青黑体简体中文 W3" pitchFamily="34" charset="-122"/>
                <a:ea typeface="冬青黑体简体中文 W3" pitchFamily="34" charset="-122"/>
                <a:cs typeface="Open Sans" panose="020B0606030504020204" pitchFamily="34" charset="0"/>
              </a:rPr>
              <a:t>可以在我们个性化推荐的栏目中阅读，如果还想看别的类型的资讯，我们提供了已经分好类的资讯</a:t>
            </a:r>
            <a:endParaRPr lang="zh-CN" altLang="en-US" sz="1600" dirty="0">
              <a:solidFill>
                <a:schemeClr val="bg1"/>
              </a:solidFill>
              <a:latin typeface="冬青黑体简体中文 W3" pitchFamily="34" charset="-122"/>
              <a:ea typeface="冬青黑体简体中文 W3" pitchFamily="34" charset="-122"/>
              <a:cs typeface="Open Sans" panose="020B0606030504020204" pitchFamily="34" charset="0"/>
            </a:endParaRPr>
          </a:p>
        </p:txBody>
      </p:sp>
      <p:sp>
        <p:nvSpPr>
          <p:cNvPr id="59" name="矩形 58"/>
          <p:cNvSpPr/>
          <p:nvPr/>
        </p:nvSpPr>
        <p:spPr>
          <a:xfrm>
            <a:off x="6434518" y="4114273"/>
            <a:ext cx="1967205" cy="369332"/>
          </a:xfrm>
          <a:prstGeom prst="rect">
            <a:avLst/>
          </a:prstGeom>
        </p:spPr>
        <p:txBody>
          <a:bodyPr wrap="none">
            <a:spAutoFit/>
          </a:bodyPr>
          <a:lstStyle/>
          <a:p>
            <a:r>
              <a:rPr lang="zh-CN" altLang="en-US" dirty="0" smtClean="0">
                <a:solidFill>
                  <a:schemeClr val="bg1"/>
                </a:solidFill>
                <a:latin typeface="冬青黑体简体中文 W6" pitchFamily="34" charset="-122"/>
                <a:ea typeface="冬青黑体简体中文 W6" pitchFamily="34" charset="-122"/>
                <a:cs typeface="Open Sans" panose="020B0606030504020204" pitchFamily="34" charset="0"/>
              </a:rPr>
              <a:t>分享</a:t>
            </a:r>
            <a:r>
              <a:rPr lang="en-US" altLang="zh-CN" dirty="0" smtClean="0">
                <a:solidFill>
                  <a:schemeClr val="bg1"/>
                </a:solidFill>
                <a:latin typeface="冬青黑体简体中文 W6" pitchFamily="34" charset="-122"/>
                <a:ea typeface="冬青黑体简体中文 W6" pitchFamily="34" charset="-122"/>
                <a:cs typeface="Open Sans" panose="020B0606030504020204" pitchFamily="34" charset="0"/>
              </a:rPr>
              <a:t>&amp;</a:t>
            </a:r>
            <a:r>
              <a:rPr lang="zh-CN" altLang="en-US" dirty="0" smtClean="0">
                <a:solidFill>
                  <a:schemeClr val="bg1"/>
                </a:solidFill>
                <a:latin typeface="冬青黑体简体中文 W6" pitchFamily="34" charset="-122"/>
                <a:ea typeface="冬青黑体简体中文 W6" pitchFamily="34" charset="-122"/>
                <a:cs typeface="Open Sans" panose="020B0606030504020204" pitchFamily="34" charset="0"/>
              </a:rPr>
              <a:t>收藏</a:t>
            </a:r>
            <a:r>
              <a:rPr lang="en-US" altLang="zh-CN" dirty="0" smtClean="0">
                <a:solidFill>
                  <a:schemeClr val="bg1"/>
                </a:solidFill>
                <a:latin typeface="冬青黑体简体中文 W6" pitchFamily="34" charset="-122"/>
                <a:ea typeface="冬青黑体简体中文 W6" pitchFamily="34" charset="-122"/>
                <a:cs typeface="Open Sans" panose="020B0606030504020204" pitchFamily="34" charset="0"/>
              </a:rPr>
              <a:t>&amp;</a:t>
            </a:r>
            <a:r>
              <a:rPr lang="zh-CN" altLang="en-US" dirty="0" smtClean="0">
                <a:solidFill>
                  <a:schemeClr val="bg1"/>
                </a:solidFill>
                <a:latin typeface="冬青黑体简体中文 W6" pitchFamily="34" charset="-122"/>
                <a:ea typeface="冬青黑体简体中文 W6" pitchFamily="34" charset="-122"/>
                <a:cs typeface="Open Sans" panose="020B0606030504020204" pitchFamily="34" charset="0"/>
              </a:rPr>
              <a:t>更新</a:t>
            </a:r>
            <a:endParaRPr lang="zh-CN" altLang="en-US" dirty="0">
              <a:solidFill>
                <a:schemeClr val="bg1"/>
              </a:solidFill>
              <a:latin typeface="冬青黑体简体中文 W6" pitchFamily="34" charset="-122"/>
              <a:ea typeface="冬青黑体简体中文 W6" pitchFamily="34" charset="-122"/>
              <a:cs typeface="Open Sans" panose="020B0606030504020204" pitchFamily="34" charset="0"/>
            </a:endParaRPr>
          </a:p>
        </p:txBody>
      </p:sp>
      <p:sp>
        <p:nvSpPr>
          <p:cNvPr id="60" name="矩形 59"/>
          <p:cNvSpPr/>
          <p:nvPr/>
        </p:nvSpPr>
        <p:spPr>
          <a:xfrm>
            <a:off x="6520655" y="4608673"/>
            <a:ext cx="1845732" cy="1569660"/>
          </a:xfrm>
          <a:prstGeom prst="rect">
            <a:avLst/>
          </a:prstGeom>
        </p:spPr>
        <p:txBody>
          <a:bodyPr wrap="square">
            <a:spAutoFit/>
          </a:bodyPr>
          <a:lstStyle/>
          <a:p>
            <a:r>
              <a:rPr lang="zh-CN" altLang="en-US" sz="1600" dirty="0" smtClean="0">
                <a:solidFill>
                  <a:schemeClr val="bg1"/>
                </a:solidFill>
                <a:latin typeface="冬青黑体简体中文 W3" pitchFamily="34" charset="-122"/>
                <a:ea typeface="冬青黑体简体中文 W3" pitchFamily="34" charset="-122"/>
                <a:cs typeface="Open Sans" panose="020B0606030504020204" pitchFamily="34" charset="0"/>
              </a:rPr>
              <a:t>提供分享到微信，还有对喜爱资讯 的收藏功能。</a:t>
            </a:r>
            <a:endParaRPr lang="en-US" altLang="zh-CN" sz="1600" dirty="0" smtClean="0">
              <a:solidFill>
                <a:schemeClr val="bg1"/>
              </a:solidFill>
              <a:latin typeface="冬青黑体简体中文 W3" pitchFamily="34" charset="-122"/>
              <a:ea typeface="冬青黑体简体中文 W3" pitchFamily="34" charset="-122"/>
              <a:cs typeface="Open Sans" panose="020B0606030504020204" pitchFamily="34" charset="0"/>
            </a:endParaRPr>
          </a:p>
          <a:p>
            <a:r>
              <a:rPr lang="zh-CN" altLang="en-US" sz="1600" dirty="0" smtClean="0">
                <a:solidFill>
                  <a:schemeClr val="bg1"/>
                </a:solidFill>
                <a:latin typeface="冬青黑体简体中文 W3" pitchFamily="34" charset="-122"/>
                <a:ea typeface="冬青黑体简体中文 W3" pitchFamily="34" charset="-122"/>
                <a:cs typeface="Open Sans" panose="020B0606030504020204" pitchFamily="34" charset="0"/>
              </a:rPr>
              <a:t>新闻我们将及时更新，保证用户收到的资讯的新鲜度</a:t>
            </a:r>
            <a:endParaRPr lang="zh-CN" altLang="en-US" sz="1600" dirty="0">
              <a:solidFill>
                <a:schemeClr val="bg1"/>
              </a:solidFill>
              <a:latin typeface="冬青黑体简体中文 W3" pitchFamily="34" charset="-122"/>
              <a:ea typeface="冬青黑体简体中文 W3" pitchFamily="34" charset="-122"/>
              <a:cs typeface="Open Sans" panose="020B0606030504020204" pitchFamily="34" charset="0"/>
            </a:endParaRPr>
          </a:p>
        </p:txBody>
      </p:sp>
      <p:sp>
        <p:nvSpPr>
          <p:cNvPr id="61" name="矩形 60"/>
          <p:cNvSpPr/>
          <p:nvPr/>
        </p:nvSpPr>
        <p:spPr>
          <a:xfrm>
            <a:off x="9661723" y="4097339"/>
            <a:ext cx="877163" cy="369332"/>
          </a:xfrm>
          <a:prstGeom prst="rect">
            <a:avLst/>
          </a:prstGeom>
        </p:spPr>
        <p:txBody>
          <a:bodyPr wrap="none">
            <a:spAutoFit/>
          </a:bodyPr>
          <a:lstStyle/>
          <a:p>
            <a:r>
              <a:rPr lang="zh-CN" altLang="en-US" dirty="0" smtClean="0">
                <a:solidFill>
                  <a:schemeClr val="bg1"/>
                </a:solidFill>
                <a:latin typeface="冬青黑体简体中文 W6" pitchFamily="34" charset="-122"/>
                <a:ea typeface="冬青黑体简体中文 W6" pitchFamily="34" charset="-122"/>
                <a:cs typeface="Open Sans" panose="020B0606030504020204" pitchFamily="34" charset="0"/>
              </a:rPr>
              <a:t>时光机</a:t>
            </a:r>
            <a:endParaRPr lang="zh-CN" altLang="en-US" dirty="0">
              <a:solidFill>
                <a:schemeClr val="bg1"/>
              </a:solidFill>
              <a:latin typeface="冬青黑体简体中文 W6" pitchFamily="34" charset="-122"/>
              <a:ea typeface="冬青黑体简体中文 W6" pitchFamily="34" charset="-122"/>
              <a:cs typeface="Open Sans" panose="020B0606030504020204" pitchFamily="34" charset="0"/>
            </a:endParaRPr>
          </a:p>
        </p:txBody>
      </p:sp>
      <p:sp>
        <p:nvSpPr>
          <p:cNvPr id="62" name="矩形 61"/>
          <p:cNvSpPr/>
          <p:nvPr/>
        </p:nvSpPr>
        <p:spPr>
          <a:xfrm>
            <a:off x="9177438" y="4608676"/>
            <a:ext cx="1845732" cy="1569660"/>
          </a:xfrm>
          <a:prstGeom prst="rect">
            <a:avLst/>
          </a:prstGeom>
        </p:spPr>
        <p:txBody>
          <a:bodyPr wrap="square">
            <a:spAutoFit/>
          </a:bodyPr>
          <a:lstStyle/>
          <a:p>
            <a:r>
              <a:rPr lang="zh-CN" altLang="en-US" sz="1600" dirty="0" smtClean="0">
                <a:solidFill>
                  <a:schemeClr val="bg1"/>
                </a:solidFill>
                <a:latin typeface="冬青黑体简体中文 W3" pitchFamily="34" charset="-122"/>
                <a:ea typeface="冬青黑体简体中文 W3" pitchFamily="34" charset="-122"/>
                <a:cs typeface="Open Sans" panose="020B0606030504020204" pitchFamily="34" charset="0"/>
              </a:rPr>
              <a:t>我们将对用户的浏览做记录，然后用数轴的图标形式展示你曾经的阅读的回忆，增加用户的乐趣</a:t>
            </a:r>
            <a:endParaRPr lang="zh-CN" altLang="en-US" sz="1600" dirty="0">
              <a:solidFill>
                <a:schemeClr val="bg1"/>
              </a:solidFill>
              <a:latin typeface="冬青黑体简体中文 W3" pitchFamily="34" charset="-122"/>
              <a:ea typeface="冬青黑体简体中文 W3" pitchFamily="34" charset="-122"/>
              <a:cs typeface="Open Sans" panose="020B0606030504020204" pitchFamily="34" charset="0"/>
            </a:endParaRPr>
          </a:p>
        </p:txBody>
      </p:sp>
    </p:spTree>
    <p:extLst>
      <p:ext uri="{BB962C8B-B14F-4D97-AF65-F5344CB8AC3E}">
        <p14:creationId xmlns:p14="http://schemas.microsoft.com/office/powerpoint/2010/main" val="385397291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200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par>
                                    <p:cTn id="24" presetID="22" presetClass="entr" presetSubtype="4" fill="hold" grpId="0" nodeType="withEffect">
                                      <p:stCondLst>
                                        <p:cond delay="225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par>
                                    <p:cTn id="27" presetID="22" presetClass="entr" presetSubtype="4" fill="hold" grpId="0" nodeType="withEffect">
                                      <p:stCondLst>
                                        <p:cond delay="250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par>
                                    <p:cTn id="30" presetID="22" presetClass="entr" presetSubtype="4" fill="hold" grpId="0" nodeType="withEffect">
                                      <p:stCondLst>
                                        <p:cond delay="275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par>
                                    <p:cTn id="33" presetID="2" presetClass="entr" presetSubtype="4" fill="hold" grpId="0" nodeType="withEffect" p14:presetBounceEnd="40000">
                                      <p:stCondLst>
                                        <p:cond delay="2750"/>
                                      </p:stCondLst>
                                      <p:childTnLst>
                                        <p:set>
                                          <p:cBhvr>
                                            <p:cTn id="34" dur="1" fill="hold">
                                              <p:stCondLst>
                                                <p:cond delay="0"/>
                                              </p:stCondLst>
                                            </p:cTn>
                                            <p:tgtEl>
                                              <p:spTgt spid="16"/>
                                            </p:tgtEl>
                                            <p:attrNameLst>
                                              <p:attrName>style.visibility</p:attrName>
                                            </p:attrNameLst>
                                          </p:cBhvr>
                                          <p:to>
                                            <p:strVal val="visible"/>
                                          </p:to>
                                        </p:set>
                                        <p:anim calcmode="lin" valueType="num" p14:bounceEnd="40000">
                                          <p:cBhvr additive="base">
                                            <p:cTn id="35" dur="500" fill="hold"/>
                                            <p:tgtEl>
                                              <p:spTgt spid="16"/>
                                            </p:tgtEl>
                                            <p:attrNameLst>
                                              <p:attrName>ppt_x</p:attrName>
                                            </p:attrNameLst>
                                          </p:cBhvr>
                                          <p:tavLst>
                                            <p:tav tm="0">
                                              <p:val>
                                                <p:strVal val="#ppt_x"/>
                                              </p:val>
                                            </p:tav>
                                            <p:tav tm="100000">
                                              <p:val>
                                                <p:strVal val="#ppt_x"/>
                                              </p:val>
                                            </p:tav>
                                          </p:tavLst>
                                        </p:anim>
                                        <p:anim calcmode="lin" valueType="num" p14:bounceEnd="40000">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40000">
                                      <p:stCondLst>
                                        <p:cond delay="3000"/>
                                      </p:stCondLst>
                                      <p:childTnLst>
                                        <p:set>
                                          <p:cBhvr>
                                            <p:cTn id="38" dur="1" fill="hold">
                                              <p:stCondLst>
                                                <p:cond delay="0"/>
                                              </p:stCondLst>
                                            </p:cTn>
                                            <p:tgtEl>
                                              <p:spTgt spid="19"/>
                                            </p:tgtEl>
                                            <p:attrNameLst>
                                              <p:attrName>style.visibility</p:attrName>
                                            </p:attrNameLst>
                                          </p:cBhvr>
                                          <p:to>
                                            <p:strVal val="visible"/>
                                          </p:to>
                                        </p:set>
                                        <p:anim calcmode="lin" valueType="num" p14:bounceEnd="40000">
                                          <p:cBhvr additive="base">
                                            <p:cTn id="39" dur="500" fill="hold"/>
                                            <p:tgtEl>
                                              <p:spTgt spid="19"/>
                                            </p:tgtEl>
                                            <p:attrNameLst>
                                              <p:attrName>ppt_x</p:attrName>
                                            </p:attrNameLst>
                                          </p:cBhvr>
                                          <p:tavLst>
                                            <p:tav tm="0">
                                              <p:val>
                                                <p:strVal val="#ppt_x"/>
                                              </p:val>
                                            </p:tav>
                                            <p:tav tm="100000">
                                              <p:val>
                                                <p:strVal val="#ppt_x"/>
                                              </p:val>
                                            </p:tav>
                                          </p:tavLst>
                                        </p:anim>
                                        <p:anim calcmode="lin" valueType="num" p14:bounceEnd="40000">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14:presetBounceEnd="40000">
                                      <p:stCondLst>
                                        <p:cond delay="3250"/>
                                      </p:stCondLst>
                                      <p:childTnLst>
                                        <p:set>
                                          <p:cBhvr>
                                            <p:cTn id="42" dur="1" fill="hold">
                                              <p:stCondLst>
                                                <p:cond delay="0"/>
                                              </p:stCondLst>
                                            </p:cTn>
                                            <p:tgtEl>
                                              <p:spTgt spid="27"/>
                                            </p:tgtEl>
                                            <p:attrNameLst>
                                              <p:attrName>style.visibility</p:attrName>
                                            </p:attrNameLst>
                                          </p:cBhvr>
                                          <p:to>
                                            <p:strVal val="visible"/>
                                          </p:to>
                                        </p:set>
                                        <p:anim calcmode="lin" valueType="num" p14:bounceEnd="40000">
                                          <p:cBhvr additive="base">
                                            <p:cTn id="43" dur="500" fill="hold"/>
                                            <p:tgtEl>
                                              <p:spTgt spid="27"/>
                                            </p:tgtEl>
                                            <p:attrNameLst>
                                              <p:attrName>ppt_x</p:attrName>
                                            </p:attrNameLst>
                                          </p:cBhvr>
                                          <p:tavLst>
                                            <p:tav tm="0">
                                              <p:val>
                                                <p:strVal val="#ppt_x"/>
                                              </p:val>
                                            </p:tav>
                                            <p:tav tm="100000">
                                              <p:val>
                                                <p:strVal val="#ppt_x"/>
                                              </p:val>
                                            </p:tav>
                                          </p:tavLst>
                                        </p:anim>
                                        <p:anim calcmode="lin" valueType="num" p14:bounceEnd="40000">
                                          <p:cBhvr additive="base">
                                            <p:cTn id="44" dur="500" fill="hold"/>
                                            <p:tgtEl>
                                              <p:spTgt spid="2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40000">
                                      <p:stCondLst>
                                        <p:cond delay="3500"/>
                                      </p:stCondLst>
                                      <p:childTnLst>
                                        <p:set>
                                          <p:cBhvr>
                                            <p:cTn id="46" dur="1" fill="hold">
                                              <p:stCondLst>
                                                <p:cond delay="0"/>
                                              </p:stCondLst>
                                            </p:cTn>
                                            <p:tgtEl>
                                              <p:spTgt spid="25"/>
                                            </p:tgtEl>
                                            <p:attrNameLst>
                                              <p:attrName>style.visibility</p:attrName>
                                            </p:attrNameLst>
                                          </p:cBhvr>
                                          <p:to>
                                            <p:strVal val="visible"/>
                                          </p:to>
                                        </p:set>
                                        <p:anim calcmode="lin" valueType="num" p14:bounceEnd="40000">
                                          <p:cBhvr additive="base">
                                            <p:cTn id="47" dur="500" fill="hold"/>
                                            <p:tgtEl>
                                              <p:spTgt spid="25"/>
                                            </p:tgtEl>
                                            <p:attrNameLst>
                                              <p:attrName>ppt_x</p:attrName>
                                            </p:attrNameLst>
                                          </p:cBhvr>
                                          <p:tavLst>
                                            <p:tav tm="0">
                                              <p:val>
                                                <p:strVal val="#ppt_x"/>
                                              </p:val>
                                            </p:tav>
                                            <p:tav tm="100000">
                                              <p:val>
                                                <p:strVal val="#ppt_x"/>
                                              </p:val>
                                            </p:tav>
                                          </p:tavLst>
                                        </p:anim>
                                        <p:anim calcmode="lin" valueType="num" p14:bounceEnd="40000">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53" presetClass="entr" presetSubtype="16" fill="hold" nodeType="withEffect">
                                      <p:stCondLst>
                                        <p:cond delay="400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par>
                                    <p:cTn id="54" presetID="53" presetClass="entr" presetSubtype="16" fill="hold" nodeType="withEffect">
                                      <p:stCondLst>
                                        <p:cond delay="4000"/>
                                      </p:stCondLst>
                                      <p:childTnLst>
                                        <p:set>
                                          <p:cBhvr>
                                            <p:cTn id="55" dur="1" fill="hold">
                                              <p:stCondLst>
                                                <p:cond delay="0"/>
                                              </p:stCondLst>
                                            </p:cTn>
                                            <p:tgtEl>
                                              <p:spTgt spid="40"/>
                                            </p:tgtEl>
                                            <p:attrNameLst>
                                              <p:attrName>style.visibility</p:attrName>
                                            </p:attrNameLst>
                                          </p:cBhvr>
                                          <p:to>
                                            <p:strVal val="visible"/>
                                          </p:to>
                                        </p:set>
                                        <p:anim calcmode="lin" valueType="num">
                                          <p:cBhvr>
                                            <p:cTn id="56" dur="500" fill="hold"/>
                                            <p:tgtEl>
                                              <p:spTgt spid="40"/>
                                            </p:tgtEl>
                                            <p:attrNameLst>
                                              <p:attrName>ppt_w</p:attrName>
                                            </p:attrNameLst>
                                          </p:cBhvr>
                                          <p:tavLst>
                                            <p:tav tm="0">
                                              <p:val>
                                                <p:fltVal val="0"/>
                                              </p:val>
                                            </p:tav>
                                            <p:tav tm="100000">
                                              <p:val>
                                                <p:strVal val="#ppt_w"/>
                                              </p:val>
                                            </p:tav>
                                          </p:tavLst>
                                        </p:anim>
                                        <p:anim calcmode="lin" valueType="num">
                                          <p:cBhvr>
                                            <p:cTn id="57" dur="500" fill="hold"/>
                                            <p:tgtEl>
                                              <p:spTgt spid="40"/>
                                            </p:tgtEl>
                                            <p:attrNameLst>
                                              <p:attrName>ppt_h</p:attrName>
                                            </p:attrNameLst>
                                          </p:cBhvr>
                                          <p:tavLst>
                                            <p:tav tm="0">
                                              <p:val>
                                                <p:fltVal val="0"/>
                                              </p:val>
                                            </p:tav>
                                            <p:tav tm="100000">
                                              <p:val>
                                                <p:strVal val="#ppt_h"/>
                                              </p:val>
                                            </p:tav>
                                          </p:tavLst>
                                        </p:anim>
                                        <p:animEffect transition="in" filter="fade">
                                          <p:cBhvr>
                                            <p:cTn id="58" dur="500"/>
                                            <p:tgtEl>
                                              <p:spTgt spid="40"/>
                                            </p:tgtEl>
                                          </p:cBhvr>
                                        </p:animEffect>
                                      </p:childTnLst>
                                    </p:cTn>
                                  </p:par>
                                  <p:par>
                                    <p:cTn id="59" presetID="53" presetClass="entr" presetSubtype="16" fill="hold" nodeType="withEffect">
                                      <p:stCondLst>
                                        <p:cond delay="4000"/>
                                      </p:stCondLst>
                                      <p:childTnLst>
                                        <p:set>
                                          <p:cBhvr>
                                            <p:cTn id="60" dur="1" fill="hold">
                                              <p:stCondLst>
                                                <p:cond delay="0"/>
                                              </p:stCondLst>
                                            </p:cTn>
                                            <p:tgtEl>
                                              <p:spTgt spid="44"/>
                                            </p:tgtEl>
                                            <p:attrNameLst>
                                              <p:attrName>style.visibility</p:attrName>
                                            </p:attrNameLst>
                                          </p:cBhvr>
                                          <p:to>
                                            <p:strVal val="visible"/>
                                          </p:to>
                                        </p:set>
                                        <p:anim calcmode="lin" valueType="num">
                                          <p:cBhvr>
                                            <p:cTn id="61" dur="500" fill="hold"/>
                                            <p:tgtEl>
                                              <p:spTgt spid="44"/>
                                            </p:tgtEl>
                                            <p:attrNameLst>
                                              <p:attrName>ppt_w</p:attrName>
                                            </p:attrNameLst>
                                          </p:cBhvr>
                                          <p:tavLst>
                                            <p:tav tm="0">
                                              <p:val>
                                                <p:fltVal val="0"/>
                                              </p:val>
                                            </p:tav>
                                            <p:tav tm="100000">
                                              <p:val>
                                                <p:strVal val="#ppt_w"/>
                                              </p:val>
                                            </p:tav>
                                          </p:tavLst>
                                        </p:anim>
                                        <p:anim calcmode="lin" valueType="num">
                                          <p:cBhvr>
                                            <p:cTn id="62" dur="500" fill="hold"/>
                                            <p:tgtEl>
                                              <p:spTgt spid="44"/>
                                            </p:tgtEl>
                                            <p:attrNameLst>
                                              <p:attrName>ppt_h</p:attrName>
                                            </p:attrNameLst>
                                          </p:cBhvr>
                                          <p:tavLst>
                                            <p:tav tm="0">
                                              <p:val>
                                                <p:fltVal val="0"/>
                                              </p:val>
                                            </p:tav>
                                            <p:tav tm="100000">
                                              <p:val>
                                                <p:strVal val="#ppt_h"/>
                                              </p:val>
                                            </p:tav>
                                          </p:tavLst>
                                        </p:anim>
                                        <p:animEffect transition="in" filter="fade">
                                          <p:cBhvr>
                                            <p:cTn id="63" dur="500"/>
                                            <p:tgtEl>
                                              <p:spTgt spid="44"/>
                                            </p:tgtEl>
                                          </p:cBhvr>
                                        </p:animEffect>
                                      </p:childTnLst>
                                    </p:cTn>
                                  </p:par>
                                  <p:par>
                                    <p:cTn id="64" presetID="53" presetClass="entr" presetSubtype="16" fill="hold" nodeType="withEffect">
                                      <p:stCondLst>
                                        <p:cond delay="4000"/>
                                      </p:stCondLst>
                                      <p:childTnLst>
                                        <p:set>
                                          <p:cBhvr>
                                            <p:cTn id="65" dur="1" fill="hold">
                                              <p:stCondLst>
                                                <p:cond delay="0"/>
                                              </p:stCondLst>
                                            </p:cTn>
                                            <p:tgtEl>
                                              <p:spTgt spid="48"/>
                                            </p:tgtEl>
                                            <p:attrNameLst>
                                              <p:attrName>style.visibility</p:attrName>
                                            </p:attrNameLst>
                                          </p:cBhvr>
                                          <p:to>
                                            <p:strVal val="visible"/>
                                          </p:to>
                                        </p:set>
                                        <p:anim calcmode="lin" valueType="num">
                                          <p:cBhvr>
                                            <p:cTn id="66" dur="500" fill="hold"/>
                                            <p:tgtEl>
                                              <p:spTgt spid="48"/>
                                            </p:tgtEl>
                                            <p:attrNameLst>
                                              <p:attrName>ppt_w</p:attrName>
                                            </p:attrNameLst>
                                          </p:cBhvr>
                                          <p:tavLst>
                                            <p:tav tm="0">
                                              <p:val>
                                                <p:fltVal val="0"/>
                                              </p:val>
                                            </p:tav>
                                            <p:tav tm="100000">
                                              <p:val>
                                                <p:strVal val="#ppt_w"/>
                                              </p:val>
                                            </p:tav>
                                          </p:tavLst>
                                        </p:anim>
                                        <p:anim calcmode="lin" valueType="num">
                                          <p:cBhvr>
                                            <p:cTn id="67" dur="500" fill="hold"/>
                                            <p:tgtEl>
                                              <p:spTgt spid="48"/>
                                            </p:tgtEl>
                                            <p:attrNameLst>
                                              <p:attrName>ppt_h</p:attrName>
                                            </p:attrNameLst>
                                          </p:cBhvr>
                                          <p:tavLst>
                                            <p:tav tm="0">
                                              <p:val>
                                                <p:fltVal val="0"/>
                                              </p:val>
                                            </p:tav>
                                            <p:tav tm="100000">
                                              <p:val>
                                                <p:strVal val="#ppt_h"/>
                                              </p:val>
                                            </p:tav>
                                          </p:tavLst>
                                        </p:anim>
                                        <p:animEffect transition="in" filter="fade">
                                          <p:cBhvr>
                                            <p:cTn id="6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15" grpId="0" animBg="1"/>
          <p:bldP spid="16" grpId="0" animBg="1"/>
          <p:bldP spid="18" grpId="0" animBg="1"/>
          <p:bldP spid="19" grpId="0" animBg="1"/>
          <p:bldP spid="24" grpId="0" animBg="1"/>
          <p:bldP spid="25" grpId="0" animBg="1"/>
          <p:bldP spid="26" grpId="0" animBg="1"/>
          <p:bldP spid="2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par>
                                    <p:cTn id="21" presetID="22" presetClass="entr" presetSubtype="4" fill="hold" grpId="0" nodeType="withEffect">
                                      <p:stCondLst>
                                        <p:cond delay="200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par>
                                    <p:cTn id="24" presetID="22" presetClass="entr" presetSubtype="4" fill="hold" grpId="0" nodeType="withEffect">
                                      <p:stCondLst>
                                        <p:cond delay="225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par>
                                    <p:cTn id="27" presetID="22" presetClass="entr" presetSubtype="4" fill="hold" grpId="0" nodeType="withEffect">
                                      <p:stCondLst>
                                        <p:cond delay="250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par>
                                    <p:cTn id="30" presetID="22" presetClass="entr" presetSubtype="4" fill="hold" grpId="0" nodeType="withEffect">
                                      <p:stCondLst>
                                        <p:cond delay="275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par>
                                    <p:cTn id="33" presetID="2" presetClass="entr" presetSubtype="4" fill="hold" grpId="0" nodeType="withEffect">
                                      <p:stCondLst>
                                        <p:cond delay="275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300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325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350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53" presetClass="entr" presetSubtype="16" fill="hold" nodeType="withEffect">
                                      <p:stCondLst>
                                        <p:cond delay="400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par>
                                    <p:cTn id="54" presetID="53" presetClass="entr" presetSubtype="16" fill="hold" nodeType="withEffect">
                                      <p:stCondLst>
                                        <p:cond delay="4000"/>
                                      </p:stCondLst>
                                      <p:childTnLst>
                                        <p:set>
                                          <p:cBhvr>
                                            <p:cTn id="55" dur="1" fill="hold">
                                              <p:stCondLst>
                                                <p:cond delay="0"/>
                                              </p:stCondLst>
                                            </p:cTn>
                                            <p:tgtEl>
                                              <p:spTgt spid="40"/>
                                            </p:tgtEl>
                                            <p:attrNameLst>
                                              <p:attrName>style.visibility</p:attrName>
                                            </p:attrNameLst>
                                          </p:cBhvr>
                                          <p:to>
                                            <p:strVal val="visible"/>
                                          </p:to>
                                        </p:set>
                                        <p:anim calcmode="lin" valueType="num">
                                          <p:cBhvr>
                                            <p:cTn id="56" dur="500" fill="hold"/>
                                            <p:tgtEl>
                                              <p:spTgt spid="40"/>
                                            </p:tgtEl>
                                            <p:attrNameLst>
                                              <p:attrName>ppt_w</p:attrName>
                                            </p:attrNameLst>
                                          </p:cBhvr>
                                          <p:tavLst>
                                            <p:tav tm="0">
                                              <p:val>
                                                <p:fltVal val="0"/>
                                              </p:val>
                                            </p:tav>
                                            <p:tav tm="100000">
                                              <p:val>
                                                <p:strVal val="#ppt_w"/>
                                              </p:val>
                                            </p:tav>
                                          </p:tavLst>
                                        </p:anim>
                                        <p:anim calcmode="lin" valueType="num">
                                          <p:cBhvr>
                                            <p:cTn id="57" dur="500" fill="hold"/>
                                            <p:tgtEl>
                                              <p:spTgt spid="40"/>
                                            </p:tgtEl>
                                            <p:attrNameLst>
                                              <p:attrName>ppt_h</p:attrName>
                                            </p:attrNameLst>
                                          </p:cBhvr>
                                          <p:tavLst>
                                            <p:tav tm="0">
                                              <p:val>
                                                <p:fltVal val="0"/>
                                              </p:val>
                                            </p:tav>
                                            <p:tav tm="100000">
                                              <p:val>
                                                <p:strVal val="#ppt_h"/>
                                              </p:val>
                                            </p:tav>
                                          </p:tavLst>
                                        </p:anim>
                                        <p:animEffect transition="in" filter="fade">
                                          <p:cBhvr>
                                            <p:cTn id="58" dur="500"/>
                                            <p:tgtEl>
                                              <p:spTgt spid="40"/>
                                            </p:tgtEl>
                                          </p:cBhvr>
                                        </p:animEffect>
                                      </p:childTnLst>
                                    </p:cTn>
                                  </p:par>
                                  <p:par>
                                    <p:cTn id="59" presetID="53" presetClass="entr" presetSubtype="16" fill="hold" nodeType="withEffect">
                                      <p:stCondLst>
                                        <p:cond delay="4000"/>
                                      </p:stCondLst>
                                      <p:childTnLst>
                                        <p:set>
                                          <p:cBhvr>
                                            <p:cTn id="60" dur="1" fill="hold">
                                              <p:stCondLst>
                                                <p:cond delay="0"/>
                                              </p:stCondLst>
                                            </p:cTn>
                                            <p:tgtEl>
                                              <p:spTgt spid="44"/>
                                            </p:tgtEl>
                                            <p:attrNameLst>
                                              <p:attrName>style.visibility</p:attrName>
                                            </p:attrNameLst>
                                          </p:cBhvr>
                                          <p:to>
                                            <p:strVal val="visible"/>
                                          </p:to>
                                        </p:set>
                                        <p:anim calcmode="lin" valueType="num">
                                          <p:cBhvr>
                                            <p:cTn id="61" dur="500" fill="hold"/>
                                            <p:tgtEl>
                                              <p:spTgt spid="44"/>
                                            </p:tgtEl>
                                            <p:attrNameLst>
                                              <p:attrName>ppt_w</p:attrName>
                                            </p:attrNameLst>
                                          </p:cBhvr>
                                          <p:tavLst>
                                            <p:tav tm="0">
                                              <p:val>
                                                <p:fltVal val="0"/>
                                              </p:val>
                                            </p:tav>
                                            <p:tav tm="100000">
                                              <p:val>
                                                <p:strVal val="#ppt_w"/>
                                              </p:val>
                                            </p:tav>
                                          </p:tavLst>
                                        </p:anim>
                                        <p:anim calcmode="lin" valueType="num">
                                          <p:cBhvr>
                                            <p:cTn id="62" dur="500" fill="hold"/>
                                            <p:tgtEl>
                                              <p:spTgt spid="44"/>
                                            </p:tgtEl>
                                            <p:attrNameLst>
                                              <p:attrName>ppt_h</p:attrName>
                                            </p:attrNameLst>
                                          </p:cBhvr>
                                          <p:tavLst>
                                            <p:tav tm="0">
                                              <p:val>
                                                <p:fltVal val="0"/>
                                              </p:val>
                                            </p:tav>
                                            <p:tav tm="100000">
                                              <p:val>
                                                <p:strVal val="#ppt_h"/>
                                              </p:val>
                                            </p:tav>
                                          </p:tavLst>
                                        </p:anim>
                                        <p:animEffect transition="in" filter="fade">
                                          <p:cBhvr>
                                            <p:cTn id="63" dur="500"/>
                                            <p:tgtEl>
                                              <p:spTgt spid="44"/>
                                            </p:tgtEl>
                                          </p:cBhvr>
                                        </p:animEffect>
                                      </p:childTnLst>
                                    </p:cTn>
                                  </p:par>
                                  <p:par>
                                    <p:cTn id="64" presetID="53" presetClass="entr" presetSubtype="16" fill="hold" nodeType="withEffect">
                                      <p:stCondLst>
                                        <p:cond delay="4000"/>
                                      </p:stCondLst>
                                      <p:childTnLst>
                                        <p:set>
                                          <p:cBhvr>
                                            <p:cTn id="65" dur="1" fill="hold">
                                              <p:stCondLst>
                                                <p:cond delay="0"/>
                                              </p:stCondLst>
                                            </p:cTn>
                                            <p:tgtEl>
                                              <p:spTgt spid="48"/>
                                            </p:tgtEl>
                                            <p:attrNameLst>
                                              <p:attrName>style.visibility</p:attrName>
                                            </p:attrNameLst>
                                          </p:cBhvr>
                                          <p:to>
                                            <p:strVal val="visible"/>
                                          </p:to>
                                        </p:set>
                                        <p:anim calcmode="lin" valueType="num">
                                          <p:cBhvr>
                                            <p:cTn id="66" dur="500" fill="hold"/>
                                            <p:tgtEl>
                                              <p:spTgt spid="48"/>
                                            </p:tgtEl>
                                            <p:attrNameLst>
                                              <p:attrName>ppt_w</p:attrName>
                                            </p:attrNameLst>
                                          </p:cBhvr>
                                          <p:tavLst>
                                            <p:tav tm="0">
                                              <p:val>
                                                <p:fltVal val="0"/>
                                              </p:val>
                                            </p:tav>
                                            <p:tav tm="100000">
                                              <p:val>
                                                <p:strVal val="#ppt_w"/>
                                              </p:val>
                                            </p:tav>
                                          </p:tavLst>
                                        </p:anim>
                                        <p:anim calcmode="lin" valueType="num">
                                          <p:cBhvr>
                                            <p:cTn id="67" dur="500" fill="hold"/>
                                            <p:tgtEl>
                                              <p:spTgt spid="48"/>
                                            </p:tgtEl>
                                            <p:attrNameLst>
                                              <p:attrName>ppt_h</p:attrName>
                                            </p:attrNameLst>
                                          </p:cBhvr>
                                          <p:tavLst>
                                            <p:tav tm="0">
                                              <p:val>
                                                <p:fltVal val="0"/>
                                              </p:val>
                                            </p:tav>
                                            <p:tav tm="100000">
                                              <p:val>
                                                <p:strVal val="#ppt_h"/>
                                              </p:val>
                                            </p:tav>
                                          </p:tavLst>
                                        </p:anim>
                                        <p:animEffect transition="in" filter="fade">
                                          <p:cBhvr>
                                            <p:cTn id="6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15" grpId="0" animBg="1"/>
          <p:bldP spid="16" grpId="0" animBg="1"/>
          <p:bldP spid="18" grpId="0" animBg="1"/>
          <p:bldP spid="19" grpId="0" animBg="1"/>
          <p:bldP spid="24" grpId="0" animBg="1"/>
          <p:bldP spid="25" grpId="0" animBg="1"/>
          <p:bldP spid="26" grpId="0" animBg="1"/>
          <p:bldP spid="27"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86"/>
          <p:cNvSpPr txBox="1"/>
          <p:nvPr/>
        </p:nvSpPr>
        <p:spPr>
          <a:xfrm>
            <a:off x="738033" y="306782"/>
            <a:ext cx="4037167" cy="461665"/>
          </a:xfrm>
          <a:prstGeom prst="rect">
            <a:avLst/>
          </a:prstGeom>
          <a:noFill/>
        </p:spPr>
        <p:txBody>
          <a:bodyPr wrap="square" rtlCol="0">
            <a:spAutoFit/>
          </a:bodyPr>
          <a:lstStyle/>
          <a:p>
            <a:pPr algn="dist"/>
            <a:r>
              <a:rPr lang="en-US" altLang="zh-CN" sz="2400" dirty="0" smtClean="0">
                <a:latin typeface="等线" pitchFamily="2" charset="-122"/>
                <a:ea typeface="等线" pitchFamily="2" charset="-122"/>
                <a:cs typeface="+mn-ea"/>
                <a:sym typeface="+mn-lt"/>
              </a:rPr>
              <a:t>2.2</a:t>
            </a:r>
            <a:r>
              <a:rPr lang="zh-CN" altLang="en-US" sz="2400" dirty="0" smtClean="0">
                <a:latin typeface="等线" pitchFamily="2" charset="-122"/>
                <a:ea typeface="等线" pitchFamily="2" charset="-122"/>
                <a:cs typeface="+mn-ea"/>
                <a:sym typeface="+mn-lt"/>
              </a:rPr>
              <a:t>目标</a:t>
            </a:r>
            <a:r>
              <a:rPr lang="en-US" altLang="zh-CN" sz="2400" dirty="0" smtClean="0">
                <a:latin typeface="等线" pitchFamily="2" charset="-122"/>
                <a:ea typeface="等线" pitchFamily="2" charset="-122"/>
                <a:cs typeface="+mn-ea"/>
                <a:sym typeface="+mn-lt"/>
              </a:rPr>
              <a:t>&amp;</a:t>
            </a:r>
            <a:r>
              <a:rPr lang="zh-CN" altLang="en-US" sz="2400" dirty="0">
                <a:latin typeface="等线" pitchFamily="2" charset="-122"/>
                <a:ea typeface="等线" pitchFamily="2" charset="-122"/>
                <a:cs typeface="+mn-ea"/>
                <a:sym typeface="+mn-lt"/>
              </a:rPr>
              <a:t>条件、假定和限制</a:t>
            </a:r>
            <a:endParaRPr lang="en-US" altLang="zh-CN" sz="2400" dirty="0">
              <a:latin typeface="等线" pitchFamily="2" charset="-122"/>
              <a:ea typeface="等线" pitchFamily="2" charset="-122"/>
              <a:cs typeface="+mn-ea"/>
              <a:sym typeface="+mn-lt"/>
            </a:endParaRPr>
          </a:p>
        </p:txBody>
      </p:sp>
      <p:sp>
        <p:nvSpPr>
          <p:cNvPr id="16" name="矩形 15">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grpSp>
        <p:nvGrpSpPr>
          <p:cNvPr id="28" name="组合 2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986168" y="1390117"/>
            <a:ext cx="2967866" cy="584776"/>
            <a:chOff x="8548025" y="1459078"/>
            <a:chExt cx="2967866" cy="584776"/>
          </a:xfrm>
        </p:grpSpPr>
        <p:sp>
          <p:nvSpPr>
            <p:cNvPr id="29" name="矩形 28"/>
            <p:cNvSpPr/>
            <p:nvPr/>
          </p:nvSpPr>
          <p:spPr>
            <a:xfrm>
              <a:off x="8548025" y="1766855"/>
              <a:ext cx="2967866" cy="276999"/>
            </a:xfrm>
            <a:prstGeom prst="rect">
              <a:avLst/>
            </a:prstGeom>
          </p:spPr>
          <p:txBody>
            <a:bodyPr wrap="square">
              <a:spAutoFit/>
            </a:bodyPr>
            <a:lstStyle/>
            <a:p>
              <a:endParaRPr lang="zh-CN" altLang="en-US" sz="1200" dirty="0">
                <a:solidFill>
                  <a:schemeClr val="tx1">
                    <a:lumMod val="65000"/>
                    <a:lumOff val="35000"/>
                  </a:schemeClr>
                </a:solidFill>
                <a:latin typeface="微软雅黑" panose="020B0503020204020204" pitchFamily="34" charset="-122"/>
                <a:ea typeface="Dotum" panose="020B0600000101010101" pitchFamily="34" charset="-127"/>
                <a:cs typeface="Segoe UI Semilight" panose="020B0402040204020203" pitchFamily="34" charset="0"/>
              </a:endParaRPr>
            </a:p>
          </p:txBody>
        </p:sp>
        <p:sp>
          <p:nvSpPr>
            <p:cNvPr id="33" name="矩形 32"/>
            <p:cNvSpPr/>
            <p:nvPr/>
          </p:nvSpPr>
          <p:spPr>
            <a:xfrm>
              <a:off x="8953234" y="1459078"/>
              <a:ext cx="1510536" cy="400110"/>
            </a:xfrm>
            <a:prstGeom prst="rect">
              <a:avLst/>
            </a:prstGeom>
          </p:spPr>
          <p:txBody>
            <a:bodyPr wrap="square">
              <a:spAutoFit/>
            </a:bodyPr>
            <a:lstStyle/>
            <a:p>
              <a:r>
                <a:rPr lang="zh-CN" altLang="en-US" sz="2000" b="1" dirty="0" smtClean="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目标</a:t>
              </a:r>
              <a:endParaRPr lang="zh-CN" altLang="en-US" sz="2000"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endParaRPr>
            </a:p>
          </p:txBody>
        </p:sp>
      </p:grpSp>
      <p:sp>
        <p:nvSpPr>
          <p:cNvPr id="41" name="矩形 40"/>
          <p:cNvSpPr/>
          <p:nvPr/>
        </p:nvSpPr>
        <p:spPr>
          <a:xfrm>
            <a:off x="2421337" y="3633463"/>
            <a:ext cx="2232999" cy="369332"/>
          </a:xfrm>
          <a:prstGeom prst="rect">
            <a:avLst/>
          </a:prstGeom>
        </p:spPr>
        <p:txBody>
          <a:bodyPr wrap="square">
            <a:spAutoFit/>
          </a:bodyPr>
          <a:lstStyle/>
          <a:p>
            <a:r>
              <a:rPr lang="zh-CN" altLang="en-US" b="1" dirty="0">
                <a:solidFill>
                  <a:srgbClr val="18478F"/>
                </a:solidFill>
                <a:latin typeface="微软雅黑" panose="020B0503020204020204" pitchFamily="34" charset="-122"/>
                <a:ea typeface="Dotum" panose="020B0600000101010101" pitchFamily="34" charset="-127"/>
                <a:cs typeface="Segoe UI Semilight" panose="020B0402040204020203" pitchFamily="34" charset="0"/>
              </a:rPr>
              <a:t>条件、假定和限制</a:t>
            </a:r>
          </a:p>
        </p:txBody>
      </p:sp>
      <p:grpSp>
        <p:nvGrpSpPr>
          <p:cNvPr id="4" name="组合 3"/>
          <p:cNvGrpSpPr/>
          <p:nvPr/>
        </p:nvGrpSpPr>
        <p:grpSpPr>
          <a:xfrm>
            <a:off x="575561" y="4051802"/>
            <a:ext cx="1490322" cy="1556302"/>
            <a:chOff x="1689792" y="5118601"/>
            <a:chExt cx="688368" cy="688368"/>
          </a:xfrm>
        </p:grpSpPr>
        <p:grpSp>
          <p:nvGrpSpPr>
            <p:cNvPr id="25" name="组合 24"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5118601"/>
              <a:ext cx="688368" cy="688368"/>
              <a:chOff x="7242071" y="5103361"/>
              <a:chExt cx="688368" cy="688368"/>
            </a:xfrm>
          </p:grpSpPr>
          <p:sp>
            <p:nvSpPr>
              <p:cNvPr id="26" name="椭圆 25"/>
              <p:cNvSpPr/>
              <p:nvPr/>
            </p:nvSpPr>
            <p:spPr>
              <a:xfrm>
                <a:off x="7242071" y="5103361"/>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椭圆 26"/>
              <p:cNvSpPr/>
              <p:nvPr/>
            </p:nvSpPr>
            <p:spPr>
              <a:xfrm>
                <a:off x="7286625" y="5148946"/>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62977" y="5279546"/>
              <a:ext cx="367805" cy="366477"/>
              <a:chOff x="5287964" y="2994026"/>
              <a:chExt cx="879475" cy="876300"/>
            </a:xfrm>
            <a:solidFill>
              <a:schemeClr val="bg1"/>
            </a:solidFill>
          </p:grpSpPr>
          <p:sp>
            <p:nvSpPr>
              <p:cNvPr id="43" name="Freeform 75"/>
              <p:cNvSpPr>
                <a:spLocks noEditPoints="1"/>
              </p:cNvSpPr>
              <p:nvPr/>
            </p:nvSpPr>
            <p:spPr bwMode="auto">
              <a:xfrm>
                <a:off x="5287964" y="3076576"/>
                <a:ext cx="796925" cy="793750"/>
              </a:xfrm>
              <a:custGeom>
                <a:avLst/>
                <a:gdLst>
                  <a:gd name="T0" fmla="*/ 105 w 211"/>
                  <a:gd name="T1" fmla="*/ 211 h 211"/>
                  <a:gd name="T2" fmla="*/ 211 w 211"/>
                  <a:gd name="T3" fmla="*/ 106 h 211"/>
                  <a:gd name="T4" fmla="*/ 198 w 211"/>
                  <a:gd name="T5" fmla="*/ 56 h 211"/>
                  <a:gd name="T6" fmla="*/ 196 w 211"/>
                  <a:gd name="T7" fmla="*/ 56 h 211"/>
                  <a:gd name="T8" fmla="*/ 194 w 211"/>
                  <a:gd name="T9" fmla="*/ 56 h 211"/>
                  <a:gd name="T10" fmla="*/ 181 w 211"/>
                  <a:gd name="T11" fmla="*/ 55 h 211"/>
                  <a:gd name="T12" fmla="*/ 171 w 211"/>
                  <a:gd name="T13" fmla="*/ 65 h 211"/>
                  <a:gd name="T14" fmla="*/ 183 w 211"/>
                  <a:gd name="T15" fmla="*/ 106 h 211"/>
                  <a:gd name="T16" fmla="*/ 105 w 211"/>
                  <a:gd name="T17" fmla="*/ 183 h 211"/>
                  <a:gd name="T18" fmla="*/ 28 w 211"/>
                  <a:gd name="T19" fmla="*/ 106 h 211"/>
                  <a:gd name="T20" fmla="*/ 105 w 211"/>
                  <a:gd name="T21" fmla="*/ 28 h 211"/>
                  <a:gd name="T22" fmla="*/ 146 w 211"/>
                  <a:gd name="T23" fmla="*/ 40 h 211"/>
                  <a:gd name="T24" fmla="*/ 155 w 211"/>
                  <a:gd name="T25" fmla="*/ 31 h 211"/>
                  <a:gd name="T26" fmla="*/ 154 w 211"/>
                  <a:gd name="T27" fmla="*/ 16 h 211"/>
                  <a:gd name="T28" fmla="*/ 154 w 211"/>
                  <a:gd name="T29" fmla="*/ 12 h 211"/>
                  <a:gd name="T30" fmla="*/ 105 w 211"/>
                  <a:gd name="T31" fmla="*/ 0 h 211"/>
                  <a:gd name="T32" fmla="*/ 0 w 211"/>
                  <a:gd name="T33" fmla="*/ 106 h 211"/>
                  <a:gd name="T34" fmla="*/ 105 w 211"/>
                  <a:gd name="T35" fmla="*/ 211 h 211"/>
                  <a:gd name="T36" fmla="*/ 105 w 211"/>
                  <a:gd name="T37" fmla="*/ 211 h 211"/>
                  <a:gd name="T38" fmla="*/ 105 w 211"/>
                  <a:gd name="T39"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211">
                    <a:moveTo>
                      <a:pt x="105" y="211"/>
                    </a:moveTo>
                    <a:cubicBezTo>
                      <a:pt x="164" y="211"/>
                      <a:pt x="211" y="164"/>
                      <a:pt x="211" y="106"/>
                    </a:cubicBezTo>
                    <a:cubicBezTo>
                      <a:pt x="211" y="88"/>
                      <a:pt x="206" y="71"/>
                      <a:pt x="198" y="56"/>
                    </a:cubicBezTo>
                    <a:cubicBezTo>
                      <a:pt x="198" y="56"/>
                      <a:pt x="197" y="56"/>
                      <a:pt x="196" y="56"/>
                    </a:cubicBezTo>
                    <a:cubicBezTo>
                      <a:pt x="195" y="56"/>
                      <a:pt x="195" y="56"/>
                      <a:pt x="194" y="56"/>
                    </a:cubicBezTo>
                    <a:cubicBezTo>
                      <a:pt x="181" y="55"/>
                      <a:pt x="181" y="55"/>
                      <a:pt x="181" y="55"/>
                    </a:cubicBezTo>
                    <a:cubicBezTo>
                      <a:pt x="171" y="65"/>
                      <a:pt x="171" y="65"/>
                      <a:pt x="171" y="65"/>
                    </a:cubicBezTo>
                    <a:cubicBezTo>
                      <a:pt x="179" y="77"/>
                      <a:pt x="183" y="91"/>
                      <a:pt x="183" y="106"/>
                    </a:cubicBezTo>
                    <a:cubicBezTo>
                      <a:pt x="183" y="149"/>
                      <a:pt x="148" y="183"/>
                      <a:pt x="105" y="183"/>
                    </a:cubicBezTo>
                    <a:cubicBezTo>
                      <a:pt x="62" y="183"/>
                      <a:pt x="28" y="149"/>
                      <a:pt x="28" y="106"/>
                    </a:cubicBezTo>
                    <a:cubicBezTo>
                      <a:pt x="28" y="63"/>
                      <a:pt x="62" y="28"/>
                      <a:pt x="105" y="28"/>
                    </a:cubicBezTo>
                    <a:cubicBezTo>
                      <a:pt x="120" y="28"/>
                      <a:pt x="134" y="32"/>
                      <a:pt x="146" y="40"/>
                    </a:cubicBezTo>
                    <a:cubicBezTo>
                      <a:pt x="155" y="31"/>
                      <a:pt x="155" y="31"/>
                      <a:pt x="155" y="31"/>
                    </a:cubicBezTo>
                    <a:cubicBezTo>
                      <a:pt x="154" y="16"/>
                      <a:pt x="154" y="16"/>
                      <a:pt x="154" y="16"/>
                    </a:cubicBezTo>
                    <a:cubicBezTo>
                      <a:pt x="154" y="14"/>
                      <a:pt x="154" y="13"/>
                      <a:pt x="154" y="12"/>
                    </a:cubicBezTo>
                    <a:cubicBezTo>
                      <a:pt x="139" y="5"/>
                      <a:pt x="123" y="0"/>
                      <a:pt x="105" y="0"/>
                    </a:cubicBezTo>
                    <a:cubicBezTo>
                      <a:pt x="47" y="0"/>
                      <a:pt x="0" y="48"/>
                      <a:pt x="0" y="106"/>
                    </a:cubicBezTo>
                    <a:cubicBezTo>
                      <a:pt x="0" y="164"/>
                      <a:pt x="47" y="211"/>
                      <a:pt x="105" y="211"/>
                    </a:cubicBezTo>
                    <a:close/>
                    <a:moveTo>
                      <a:pt x="105" y="211"/>
                    </a:moveTo>
                    <a:cubicBezTo>
                      <a:pt x="105" y="211"/>
                      <a:pt x="105" y="211"/>
                      <a:pt x="105" y="2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76"/>
              <p:cNvSpPr>
                <a:spLocks noEditPoints="1"/>
              </p:cNvSpPr>
              <p:nvPr/>
            </p:nvSpPr>
            <p:spPr bwMode="auto">
              <a:xfrm>
                <a:off x="5487989" y="3279776"/>
                <a:ext cx="392113" cy="392113"/>
              </a:xfrm>
              <a:custGeom>
                <a:avLst/>
                <a:gdLst>
                  <a:gd name="T0" fmla="*/ 52 w 104"/>
                  <a:gd name="T1" fmla="*/ 25 h 104"/>
                  <a:gd name="T2" fmla="*/ 54 w 104"/>
                  <a:gd name="T3" fmla="*/ 25 h 104"/>
                  <a:gd name="T4" fmla="*/ 74 w 104"/>
                  <a:gd name="T5" fmla="*/ 5 h 104"/>
                  <a:gd name="T6" fmla="*/ 74 w 104"/>
                  <a:gd name="T7" fmla="*/ 5 h 104"/>
                  <a:gd name="T8" fmla="*/ 52 w 104"/>
                  <a:gd name="T9" fmla="*/ 0 h 104"/>
                  <a:gd name="T10" fmla="*/ 0 w 104"/>
                  <a:gd name="T11" fmla="*/ 52 h 104"/>
                  <a:gd name="T12" fmla="*/ 52 w 104"/>
                  <a:gd name="T13" fmla="*/ 104 h 104"/>
                  <a:gd name="T14" fmla="*/ 104 w 104"/>
                  <a:gd name="T15" fmla="*/ 52 h 104"/>
                  <a:gd name="T16" fmla="*/ 99 w 104"/>
                  <a:gd name="T17" fmla="*/ 30 h 104"/>
                  <a:gd name="T18" fmla="*/ 99 w 104"/>
                  <a:gd name="T19" fmla="*/ 30 h 104"/>
                  <a:gd name="T20" fmla="*/ 79 w 104"/>
                  <a:gd name="T21" fmla="*/ 50 h 104"/>
                  <a:gd name="T22" fmla="*/ 79 w 104"/>
                  <a:gd name="T23" fmla="*/ 52 h 104"/>
                  <a:gd name="T24" fmla="*/ 52 w 104"/>
                  <a:gd name="T25" fmla="*/ 79 h 104"/>
                  <a:gd name="T26" fmla="*/ 25 w 104"/>
                  <a:gd name="T27" fmla="*/ 52 h 104"/>
                  <a:gd name="T28" fmla="*/ 52 w 104"/>
                  <a:gd name="T29" fmla="*/ 25 h 104"/>
                  <a:gd name="T30" fmla="*/ 52 w 104"/>
                  <a:gd name="T31" fmla="*/ 25 h 104"/>
                  <a:gd name="T32" fmla="*/ 52 w 104"/>
                  <a:gd name="T33" fmla="*/ 2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52" y="25"/>
                    </a:moveTo>
                    <a:cubicBezTo>
                      <a:pt x="53" y="25"/>
                      <a:pt x="54" y="25"/>
                      <a:pt x="54" y="25"/>
                    </a:cubicBezTo>
                    <a:cubicBezTo>
                      <a:pt x="74" y="5"/>
                      <a:pt x="74" y="5"/>
                      <a:pt x="74" y="5"/>
                    </a:cubicBezTo>
                    <a:cubicBezTo>
                      <a:pt x="74" y="5"/>
                      <a:pt x="74" y="5"/>
                      <a:pt x="74" y="5"/>
                    </a:cubicBezTo>
                    <a:cubicBezTo>
                      <a:pt x="68" y="2"/>
                      <a:pt x="60" y="0"/>
                      <a:pt x="52" y="0"/>
                    </a:cubicBezTo>
                    <a:cubicBezTo>
                      <a:pt x="24" y="0"/>
                      <a:pt x="0" y="23"/>
                      <a:pt x="0" y="52"/>
                    </a:cubicBezTo>
                    <a:cubicBezTo>
                      <a:pt x="0" y="81"/>
                      <a:pt x="24" y="104"/>
                      <a:pt x="52" y="104"/>
                    </a:cubicBezTo>
                    <a:cubicBezTo>
                      <a:pt x="81" y="104"/>
                      <a:pt x="104" y="81"/>
                      <a:pt x="104" y="52"/>
                    </a:cubicBezTo>
                    <a:cubicBezTo>
                      <a:pt x="104" y="44"/>
                      <a:pt x="102" y="37"/>
                      <a:pt x="99" y="30"/>
                    </a:cubicBezTo>
                    <a:cubicBezTo>
                      <a:pt x="99" y="30"/>
                      <a:pt x="99" y="30"/>
                      <a:pt x="99" y="30"/>
                    </a:cubicBezTo>
                    <a:cubicBezTo>
                      <a:pt x="79" y="50"/>
                      <a:pt x="79" y="50"/>
                      <a:pt x="79" y="50"/>
                    </a:cubicBezTo>
                    <a:cubicBezTo>
                      <a:pt x="79" y="50"/>
                      <a:pt x="79" y="51"/>
                      <a:pt x="79" y="52"/>
                    </a:cubicBezTo>
                    <a:cubicBezTo>
                      <a:pt x="79" y="67"/>
                      <a:pt x="67" y="79"/>
                      <a:pt x="52" y="79"/>
                    </a:cubicBezTo>
                    <a:cubicBezTo>
                      <a:pt x="37" y="79"/>
                      <a:pt x="25" y="67"/>
                      <a:pt x="25" y="52"/>
                    </a:cubicBezTo>
                    <a:cubicBezTo>
                      <a:pt x="25" y="37"/>
                      <a:pt x="37" y="25"/>
                      <a:pt x="52" y="25"/>
                    </a:cubicBezTo>
                    <a:close/>
                    <a:moveTo>
                      <a:pt x="52" y="25"/>
                    </a:moveTo>
                    <a:cubicBezTo>
                      <a:pt x="52" y="25"/>
                      <a:pt x="52" y="25"/>
                      <a:pt x="52"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77"/>
              <p:cNvSpPr>
                <a:spLocks noEditPoints="1"/>
              </p:cNvSpPr>
              <p:nvPr/>
            </p:nvSpPr>
            <p:spPr bwMode="auto">
              <a:xfrm>
                <a:off x="5722939" y="2994026"/>
                <a:ext cx="444500" cy="441325"/>
              </a:xfrm>
              <a:custGeom>
                <a:avLst/>
                <a:gdLst>
                  <a:gd name="T0" fmla="*/ 99 w 118"/>
                  <a:gd name="T1" fmla="*/ 32 h 117"/>
                  <a:gd name="T2" fmla="*/ 105 w 118"/>
                  <a:gd name="T3" fmla="*/ 26 h 117"/>
                  <a:gd name="T4" fmla="*/ 105 w 118"/>
                  <a:gd name="T5" fmla="*/ 17 h 117"/>
                  <a:gd name="T6" fmla="*/ 101 w 118"/>
                  <a:gd name="T7" fmla="*/ 13 h 117"/>
                  <a:gd name="T8" fmla="*/ 96 w 118"/>
                  <a:gd name="T9" fmla="*/ 11 h 117"/>
                  <a:gd name="T10" fmla="*/ 92 w 118"/>
                  <a:gd name="T11" fmla="*/ 13 h 117"/>
                  <a:gd name="T12" fmla="*/ 85 w 118"/>
                  <a:gd name="T13" fmla="*/ 19 h 117"/>
                  <a:gd name="T14" fmla="*/ 84 w 118"/>
                  <a:gd name="T15" fmla="*/ 2 h 117"/>
                  <a:gd name="T16" fmla="*/ 82 w 118"/>
                  <a:gd name="T17" fmla="*/ 0 h 117"/>
                  <a:gd name="T18" fmla="*/ 80 w 118"/>
                  <a:gd name="T19" fmla="*/ 1 h 117"/>
                  <a:gd name="T20" fmla="*/ 54 w 118"/>
                  <a:gd name="T21" fmla="*/ 26 h 117"/>
                  <a:gd name="T22" fmla="*/ 51 w 118"/>
                  <a:gd name="T23" fmla="*/ 35 h 117"/>
                  <a:gd name="T24" fmla="*/ 51 w 118"/>
                  <a:gd name="T25" fmla="*/ 36 h 117"/>
                  <a:gd name="T26" fmla="*/ 52 w 118"/>
                  <a:gd name="T27" fmla="*/ 52 h 117"/>
                  <a:gd name="T28" fmla="*/ 43 w 118"/>
                  <a:gd name="T29" fmla="*/ 62 h 117"/>
                  <a:gd name="T30" fmla="*/ 26 w 118"/>
                  <a:gd name="T31" fmla="*/ 78 h 117"/>
                  <a:gd name="T32" fmla="*/ 26 w 118"/>
                  <a:gd name="T33" fmla="*/ 79 h 117"/>
                  <a:gd name="T34" fmla="*/ 10 w 118"/>
                  <a:gd name="T35" fmla="*/ 95 h 117"/>
                  <a:gd name="T36" fmla="*/ 2 w 118"/>
                  <a:gd name="T37" fmla="*/ 102 h 117"/>
                  <a:gd name="T38" fmla="*/ 1 w 118"/>
                  <a:gd name="T39" fmla="*/ 106 h 117"/>
                  <a:gd name="T40" fmla="*/ 0 w 118"/>
                  <a:gd name="T41" fmla="*/ 111 h 117"/>
                  <a:gd name="T42" fmla="*/ 6 w 118"/>
                  <a:gd name="T43" fmla="*/ 117 h 117"/>
                  <a:gd name="T44" fmla="*/ 6 w 118"/>
                  <a:gd name="T45" fmla="*/ 117 h 117"/>
                  <a:gd name="T46" fmla="*/ 12 w 118"/>
                  <a:gd name="T47" fmla="*/ 117 h 117"/>
                  <a:gd name="T48" fmla="*/ 16 w 118"/>
                  <a:gd name="T49" fmla="*/ 115 h 117"/>
                  <a:gd name="T50" fmla="*/ 66 w 118"/>
                  <a:gd name="T51" fmla="*/ 65 h 117"/>
                  <a:gd name="T52" fmla="*/ 81 w 118"/>
                  <a:gd name="T53" fmla="*/ 66 h 117"/>
                  <a:gd name="T54" fmla="*/ 82 w 118"/>
                  <a:gd name="T55" fmla="*/ 66 h 117"/>
                  <a:gd name="T56" fmla="*/ 83 w 118"/>
                  <a:gd name="T57" fmla="*/ 66 h 117"/>
                  <a:gd name="T58" fmla="*/ 91 w 118"/>
                  <a:gd name="T59" fmla="*/ 63 h 117"/>
                  <a:gd name="T60" fmla="*/ 116 w 118"/>
                  <a:gd name="T61" fmla="*/ 37 h 117"/>
                  <a:gd name="T62" fmla="*/ 115 w 118"/>
                  <a:gd name="T63" fmla="*/ 33 h 117"/>
                  <a:gd name="T64" fmla="*/ 99 w 118"/>
                  <a:gd name="T65" fmla="*/ 32 h 117"/>
                  <a:gd name="T66" fmla="*/ 99 w 118"/>
                  <a:gd name="T67" fmla="*/ 32 h 117"/>
                  <a:gd name="T68" fmla="*/ 99 w 118"/>
                  <a:gd name="T69" fmla="*/ 3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8" h="117">
                    <a:moveTo>
                      <a:pt x="99" y="32"/>
                    </a:moveTo>
                    <a:cubicBezTo>
                      <a:pt x="105" y="26"/>
                      <a:pt x="105" y="26"/>
                      <a:pt x="105" y="26"/>
                    </a:cubicBezTo>
                    <a:cubicBezTo>
                      <a:pt x="108" y="24"/>
                      <a:pt x="108" y="20"/>
                      <a:pt x="105" y="17"/>
                    </a:cubicBezTo>
                    <a:cubicBezTo>
                      <a:pt x="101" y="13"/>
                      <a:pt x="101" y="13"/>
                      <a:pt x="101" y="13"/>
                    </a:cubicBezTo>
                    <a:cubicBezTo>
                      <a:pt x="100" y="12"/>
                      <a:pt x="98" y="11"/>
                      <a:pt x="96" y="11"/>
                    </a:cubicBezTo>
                    <a:cubicBezTo>
                      <a:pt x="95" y="11"/>
                      <a:pt x="93" y="12"/>
                      <a:pt x="92" y="13"/>
                    </a:cubicBezTo>
                    <a:cubicBezTo>
                      <a:pt x="85" y="19"/>
                      <a:pt x="85" y="19"/>
                      <a:pt x="85" y="19"/>
                    </a:cubicBezTo>
                    <a:cubicBezTo>
                      <a:pt x="84" y="2"/>
                      <a:pt x="84" y="2"/>
                      <a:pt x="84" y="2"/>
                    </a:cubicBezTo>
                    <a:cubicBezTo>
                      <a:pt x="84" y="1"/>
                      <a:pt x="83" y="0"/>
                      <a:pt x="82" y="0"/>
                    </a:cubicBezTo>
                    <a:cubicBezTo>
                      <a:pt x="81" y="0"/>
                      <a:pt x="80" y="0"/>
                      <a:pt x="80" y="1"/>
                    </a:cubicBezTo>
                    <a:cubicBezTo>
                      <a:pt x="54" y="26"/>
                      <a:pt x="54" y="26"/>
                      <a:pt x="54" y="26"/>
                    </a:cubicBezTo>
                    <a:cubicBezTo>
                      <a:pt x="52" y="29"/>
                      <a:pt x="51" y="32"/>
                      <a:pt x="51" y="35"/>
                    </a:cubicBezTo>
                    <a:cubicBezTo>
                      <a:pt x="51" y="36"/>
                      <a:pt x="51" y="36"/>
                      <a:pt x="51" y="36"/>
                    </a:cubicBezTo>
                    <a:cubicBezTo>
                      <a:pt x="52" y="52"/>
                      <a:pt x="52" y="52"/>
                      <a:pt x="52" y="52"/>
                    </a:cubicBezTo>
                    <a:cubicBezTo>
                      <a:pt x="43" y="62"/>
                      <a:pt x="43" y="62"/>
                      <a:pt x="43" y="62"/>
                    </a:cubicBezTo>
                    <a:cubicBezTo>
                      <a:pt x="26" y="78"/>
                      <a:pt x="26" y="78"/>
                      <a:pt x="26" y="78"/>
                    </a:cubicBezTo>
                    <a:cubicBezTo>
                      <a:pt x="26" y="79"/>
                      <a:pt x="26" y="79"/>
                      <a:pt x="26" y="79"/>
                    </a:cubicBezTo>
                    <a:cubicBezTo>
                      <a:pt x="10" y="95"/>
                      <a:pt x="10" y="95"/>
                      <a:pt x="10" y="95"/>
                    </a:cubicBezTo>
                    <a:cubicBezTo>
                      <a:pt x="2" y="102"/>
                      <a:pt x="2" y="102"/>
                      <a:pt x="2" y="102"/>
                    </a:cubicBezTo>
                    <a:cubicBezTo>
                      <a:pt x="1" y="103"/>
                      <a:pt x="1" y="104"/>
                      <a:pt x="1" y="106"/>
                    </a:cubicBezTo>
                    <a:cubicBezTo>
                      <a:pt x="0" y="111"/>
                      <a:pt x="0" y="111"/>
                      <a:pt x="0" y="111"/>
                    </a:cubicBezTo>
                    <a:cubicBezTo>
                      <a:pt x="0" y="115"/>
                      <a:pt x="3" y="117"/>
                      <a:pt x="6" y="117"/>
                    </a:cubicBezTo>
                    <a:cubicBezTo>
                      <a:pt x="6" y="117"/>
                      <a:pt x="6" y="117"/>
                      <a:pt x="6" y="117"/>
                    </a:cubicBezTo>
                    <a:cubicBezTo>
                      <a:pt x="12" y="117"/>
                      <a:pt x="12" y="117"/>
                      <a:pt x="12" y="117"/>
                    </a:cubicBezTo>
                    <a:cubicBezTo>
                      <a:pt x="14" y="117"/>
                      <a:pt x="15" y="116"/>
                      <a:pt x="16" y="115"/>
                    </a:cubicBezTo>
                    <a:cubicBezTo>
                      <a:pt x="66" y="65"/>
                      <a:pt x="66" y="65"/>
                      <a:pt x="66" y="65"/>
                    </a:cubicBezTo>
                    <a:cubicBezTo>
                      <a:pt x="81" y="66"/>
                      <a:pt x="81" y="66"/>
                      <a:pt x="81" y="66"/>
                    </a:cubicBezTo>
                    <a:cubicBezTo>
                      <a:pt x="82" y="66"/>
                      <a:pt x="82" y="66"/>
                      <a:pt x="82" y="66"/>
                    </a:cubicBezTo>
                    <a:cubicBezTo>
                      <a:pt x="82" y="66"/>
                      <a:pt x="82" y="66"/>
                      <a:pt x="83" y="66"/>
                    </a:cubicBezTo>
                    <a:cubicBezTo>
                      <a:pt x="86" y="66"/>
                      <a:pt x="89" y="65"/>
                      <a:pt x="91" y="63"/>
                    </a:cubicBezTo>
                    <a:cubicBezTo>
                      <a:pt x="116" y="37"/>
                      <a:pt x="116" y="37"/>
                      <a:pt x="116" y="37"/>
                    </a:cubicBezTo>
                    <a:cubicBezTo>
                      <a:pt x="118" y="36"/>
                      <a:pt x="117" y="33"/>
                      <a:pt x="115" y="33"/>
                    </a:cubicBezTo>
                    <a:lnTo>
                      <a:pt x="99" y="32"/>
                    </a:lnTo>
                    <a:close/>
                    <a:moveTo>
                      <a:pt x="99" y="32"/>
                    </a:moveTo>
                    <a:cubicBezTo>
                      <a:pt x="99" y="32"/>
                      <a:pt x="99" y="32"/>
                      <a:pt x="99"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 name="组合 2"/>
          <p:cNvGrpSpPr/>
          <p:nvPr/>
        </p:nvGrpSpPr>
        <p:grpSpPr>
          <a:xfrm>
            <a:off x="618526" y="1453168"/>
            <a:ext cx="1405021" cy="1440674"/>
            <a:chOff x="1689792" y="1835674"/>
            <a:chExt cx="688368" cy="688368"/>
          </a:xfrm>
        </p:grpSpPr>
        <p:grpSp>
          <p:nvGrpSpPr>
            <p:cNvPr id="18" name="组合 17"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689792" y="1835674"/>
              <a:ext cx="688368" cy="688368"/>
              <a:chOff x="7242071" y="1820434"/>
              <a:chExt cx="688368" cy="688368"/>
            </a:xfrm>
          </p:grpSpPr>
          <p:sp>
            <p:nvSpPr>
              <p:cNvPr id="19" name="椭圆 18"/>
              <p:cNvSpPr/>
              <p:nvPr/>
            </p:nvSpPr>
            <p:spPr>
              <a:xfrm>
                <a:off x="7242071" y="1820434"/>
                <a:ext cx="688368" cy="688368"/>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7286625" y="1866019"/>
                <a:ext cx="608738" cy="608738"/>
              </a:xfrm>
              <a:prstGeom prst="ellipse">
                <a:avLst/>
              </a:prstGeom>
              <a:gradFill>
                <a:gsLst>
                  <a:gs pos="100000">
                    <a:srgbClr val="18478F"/>
                  </a:gs>
                  <a:gs pos="0">
                    <a:srgbClr val="238DED"/>
                  </a:gs>
                </a:gsLst>
                <a:lin ang="7800000" scaled="0"/>
              </a:gradFill>
              <a:ln w="28575">
                <a:noFill/>
              </a:ln>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46" name="组合 4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1858111" y="1998511"/>
              <a:ext cx="369488" cy="372593"/>
              <a:chOff x="5216526" y="1358901"/>
              <a:chExt cx="566738" cy="571500"/>
            </a:xfrm>
            <a:solidFill>
              <a:schemeClr val="bg1"/>
            </a:solidFill>
          </p:grpSpPr>
          <p:sp>
            <p:nvSpPr>
              <p:cNvPr id="47" name="Freeform 78"/>
              <p:cNvSpPr>
                <a:spLocks/>
              </p:cNvSpPr>
              <p:nvPr/>
            </p:nvSpPr>
            <p:spPr bwMode="auto">
              <a:xfrm>
                <a:off x="5416551" y="1562101"/>
                <a:ext cx="366713" cy="368300"/>
              </a:xfrm>
              <a:custGeom>
                <a:avLst/>
                <a:gdLst>
                  <a:gd name="T0" fmla="*/ 27 w 97"/>
                  <a:gd name="T1" fmla="*/ 26 h 98"/>
                  <a:gd name="T2" fmla="*/ 26 w 97"/>
                  <a:gd name="T3" fmla="*/ 27 h 98"/>
                  <a:gd name="T4" fmla="*/ 0 w 97"/>
                  <a:gd name="T5" fmla="*/ 90 h 98"/>
                  <a:gd name="T6" fmla="*/ 0 w 97"/>
                  <a:gd name="T7" fmla="*/ 91 h 98"/>
                  <a:gd name="T8" fmla="*/ 1 w 97"/>
                  <a:gd name="T9" fmla="*/ 93 h 98"/>
                  <a:gd name="T10" fmla="*/ 53 w 97"/>
                  <a:gd name="T11" fmla="*/ 89 h 98"/>
                  <a:gd name="T12" fmla="*/ 89 w 97"/>
                  <a:gd name="T13" fmla="*/ 51 h 98"/>
                  <a:gd name="T14" fmla="*/ 92 w 97"/>
                  <a:gd name="T15" fmla="*/ 2 h 98"/>
                  <a:gd name="T16" fmla="*/ 91 w 97"/>
                  <a:gd name="T17" fmla="*/ 1 h 98"/>
                  <a:gd name="T18" fmla="*/ 89 w 97"/>
                  <a:gd name="T19" fmla="*/ 1 h 98"/>
                  <a:gd name="T20" fmla="*/ 27 w 97"/>
                  <a:gd name="T21" fmla="*/ 2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98">
                    <a:moveTo>
                      <a:pt x="27" y="26"/>
                    </a:moveTo>
                    <a:cubicBezTo>
                      <a:pt x="26" y="26"/>
                      <a:pt x="26" y="27"/>
                      <a:pt x="26" y="27"/>
                    </a:cubicBezTo>
                    <a:cubicBezTo>
                      <a:pt x="0" y="90"/>
                      <a:pt x="0" y="90"/>
                      <a:pt x="0" y="90"/>
                    </a:cubicBezTo>
                    <a:cubicBezTo>
                      <a:pt x="0" y="90"/>
                      <a:pt x="0" y="91"/>
                      <a:pt x="0" y="91"/>
                    </a:cubicBezTo>
                    <a:cubicBezTo>
                      <a:pt x="0" y="92"/>
                      <a:pt x="1" y="92"/>
                      <a:pt x="1" y="93"/>
                    </a:cubicBezTo>
                    <a:cubicBezTo>
                      <a:pt x="19" y="98"/>
                      <a:pt x="37" y="96"/>
                      <a:pt x="53" y="89"/>
                    </a:cubicBezTo>
                    <a:cubicBezTo>
                      <a:pt x="70" y="81"/>
                      <a:pt x="82" y="67"/>
                      <a:pt x="89" y="51"/>
                    </a:cubicBezTo>
                    <a:cubicBezTo>
                      <a:pt x="96" y="35"/>
                      <a:pt x="97" y="18"/>
                      <a:pt x="92" y="2"/>
                    </a:cubicBezTo>
                    <a:cubicBezTo>
                      <a:pt x="92" y="2"/>
                      <a:pt x="92" y="1"/>
                      <a:pt x="91" y="1"/>
                    </a:cubicBezTo>
                    <a:cubicBezTo>
                      <a:pt x="90" y="0"/>
                      <a:pt x="90" y="0"/>
                      <a:pt x="89" y="1"/>
                    </a:cubicBezTo>
                    <a:lnTo>
                      <a:pt x="27"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79"/>
              <p:cNvSpPr>
                <a:spLocks noEditPoints="1"/>
              </p:cNvSpPr>
              <p:nvPr/>
            </p:nvSpPr>
            <p:spPr bwMode="auto">
              <a:xfrm>
                <a:off x="5359401" y="1358901"/>
                <a:ext cx="385763" cy="263525"/>
              </a:xfrm>
              <a:custGeom>
                <a:avLst/>
                <a:gdLst>
                  <a:gd name="T0" fmla="*/ 41 w 102"/>
                  <a:gd name="T1" fmla="*/ 69 h 70"/>
                  <a:gd name="T2" fmla="*/ 100 w 102"/>
                  <a:gd name="T3" fmla="*/ 45 h 70"/>
                  <a:gd name="T4" fmla="*/ 101 w 102"/>
                  <a:gd name="T5" fmla="*/ 43 h 70"/>
                  <a:gd name="T6" fmla="*/ 101 w 102"/>
                  <a:gd name="T7" fmla="*/ 42 h 70"/>
                  <a:gd name="T8" fmla="*/ 65 w 102"/>
                  <a:gd name="T9" fmla="*/ 9 h 70"/>
                  <a:gd name="T10" fmla="*/ 1 w 102"/>
                  <a:gd name="T11" fmla="*/ 13 h 70"/>
                  <a:gd name="T12" fmla="*/ 0 w 102"/>
                  <a:gd name="T13" fmla="*/ 14 h 70"/>
                  <a:gd name="T14" fmla="*/ 0 w 102"/>
                  <a:gd name="T15" fmla="*/ 14 h 70"/>
                  <a:gd name="T16" fmla="*/ 0 w 102"/>
                  <a:gd name="T17" fmla="*/ 16 h 70"/>
                  <a:gd name="T18" fmla="*/ 38 w 102"/>
                  <a:gd name="T19" fmla="*/ 68 h 70"/>
                  <a:gd name="T20" fmla="*/ 41 w 102"/>
                  <a:gd name="T21" fmla="*/ 69 h 70"/>
                  <a:gd name="T22" fmla="*/ 43 w 102"/>
                  <a:gd name="T23" fmla="*/ 56 h 70"/>
                  <a:gd name="T24" fmla="*/ 16 w 102"/>
                  <a:gd name="T25" fmla="*/ 19 h 70"/>
                  <a:gd name="T26" fmla="*/ 32 w 102"/>
                  <a:gd name="T27" fmla="*/ 15 h 70"/>
                  <a:gd name="T28" fmla="*/ 61 w 102"/>
                  <a:gd name="T29" fmla="*/ 20 h 70"/>
                  <a:gd name="T30" fmla="*/ 79 w 102"/>
                  <a:gd name="T31" fmla="*/ 31 h 70"/>
                  <a:gd name="T32" fmla="*/ 85 w 102"/>
                  <a:gd name="T33" fmla="*/ 38 h 70"/>
                  <a:gd name="T34" fmla="*/ 43 w 102"/>
                  <a:gd name="T35" fmla="*/ 56 h 70"/>
                  <a:gd name="T36" fmla="*/ 43 w 102"/>
                  <a:gd name="T37" fmla="*/ 56 h 70"/>
                  <a:gd name="T38" fmla="*/ 43 w 102"/>
                  <a:gd name="T39"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70">
                    <a:moveTo>
                      <a:pt x="41" y="69"/>
                    </a:moveTo>
                    <a:cubicBezTo>
                      <a:pt x="100" y="45"/>
                      <a:pt x="100" y="45"/>
                      <a:pt x="100" y="45"/>
                    </a:cubicBezTo>
                    <a:cubicBezTo>
                      <a:pt x="101" y="44"/>
                      <a:pt x="101" y="44"/>
                      <a:pt x="101" y="43"/>
                    </a:cubicBezTo>
                    <a:cubicBezTo>
                      <a:pt x="102" y="43"/>
                      <a:pt x="102" y="42"/>
                      <a:pt x="101" y="42"/>
                    </a:cubicBezTo>
                    <a:cubicBezTo>
                      <a:pt x="93" y="27"/>
                      <a:pt x="81" y="15"/>
                      <a:pt x="65" y="9"/>
                    </a:cubicBezTo>
                    <a:cubicBezTo>
                      <a:pt x="44" y="0"/>
                      <a:pt x="21" y="2"/>
                      <a:pt x="1" y="13"/>
                    </a:cubicBezTo>
                    <a:cubicBezTo>
                      <a:pt x="1" y="13"/>
                      <a:pt x="0" y="13"/>
                      <a:pt x="0" y="14"/>
                    </a:cubicBezTo>
                    <a:cubicBezTo>
                      <a:pt x="0" y="14"/>
                      <a:pt x="0" y="14"/>
                      <a:pt x="0" y="14"/>
                    </a:cubicBezTo>
                    <a:cubicBezTo>
                      <a:pt x="0" y="15"/>
                      <a:pt x="0" y="16"/>
                      <a:pt x="0" y="16"/>
                    </a:cubicBezTo>
                    <a:cubicBezTo>
                      <a:pt x="38" y="68"/>
                      <a:pt x="38" y="68"/>
                      <a:pt x="38" y="68"/>
                    </a:cubicBezTo>
                    <a:cubicBezTo>
                      <a:pt x="38" y="69"/>
                      <a:pt x="40" y="70"/>
                      <a:pt x="41" y="69"/>
                    </a:cubicBezTo>
                    <a:close/>
                    <a:moveTo>
                      <a:pt x="43" y="56"/>
                    </a:moveTo>
                    <a:cubicBezTo>
                      <a:pt x="16" y="19"/>
                      <a:pt x="16" y="19"/>
                      <a:pt x="16" y="19"/>
                    </a:cubicBezTo>
                    <a:cubicBezTo>
                      <a:pt x="22" y="17"/>
                      <a:pt x="27" y="16"/>
                      <a:pt x="32" y="15"/>
                    </a:cubicBezTo>
                    <a:cubicBezTo>
                      <a:pt x="42" y="14"/>
                      <a:pt x="52" y="16"/>
                      <a:pt x="61" y="20"/>
                    </a:cubicBezTo>
                    <a:cubicBezTo>
                      <a:pt x="67" y="23"/>
                      <a:pt x="74" y="26"/>
                      <a:pt x="79" y="31"/>
                    </a:cubicBezTo>
                    <a:cubicBezTo>
                      <a:pt x="81" y="34"/>
                      <a:pt x="83" y="36"/>
                      <a:pt x="85" y="38"/>
                    </a:cubicBezTo>
                    <a:lnTo>
                      <a:pt x="43" y="56"/>
                    </a:lnTo>
                    <a:close/>
                    <a:moveTo>
                      <a:pt x="43" y="56"/>
                    </a:moveTo>
                    <a:cubicBezTo>
                      <a:pt x="43" y="56"/>
                      <a:pt x="43" y="56"/>
                      <a:pt x="43" y="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80"/>
              <p:cNvSpPr>
                <a:spLocks noEditPoints="1"/>
              </p:cNvSpPr>
              <p:nvPr/>
            </p:nvSpPr>
            <p:spPr bwMode="auto">
              <a:xfrm>
                <a:off x="5216526" y="1438276"/>
                <a:ext cx="260350" cy="450850"/>
              </a:xfrm>
              <a:custGeom>
                <a:avLst/>
                <a:gdLst>
                  <a:gd name="T0" fmla="*/ 43 w 69"/>
                  <a:gd name="T1" fmla="*/ 118 h 120"/>
                  <a:gd name="T2" fmla="*/ 68 w 69"/>
                  <a:gd name="T3" fmla="*/ 57 h 120"/>
                  <a:gd name="T4" fmla="*/ 68 w 69"/>
                  <a:gd name="T5" fmla="*/ 55 h 120"/>
                  <a:gd name="T6" fmla="*/ 29 w 69"/>
                  <a:gd name="T7" fmla="*/ 1 h 120"/>
                  <a:gd name="T8" fmla="*/ 28 w 69"/>
                  <a:gd name="T9" fmla="*/ 0 h 120"/>
                  <a:gd name="T10" fmla="*/ 26 w 69"/>
                  <a:gd name="T11" fmla="*/ 1 h 120"/>
                  <a:gd name="T12" fmla="*/ 8 w 69"/>
                  <a:gd name="T13" fmla="*/ 27 h 120"/>
                  <a:gd name="T14" fmla="*/ 6 w 69"/>
                  <a:gd name="T15" fmla="*/ 80 h 120"/>
                  <a:gd name="T16" fmla="*/ 40 w 69"/>
                  <a:gd name="T17" fmla="*/ 119 h 120"/>
                  <a:gd name="T18" fmla="*/ 42 w 69"/>
                  <a:gd name="T19" fmla="*/ 120 h 120"/>
                  <a:gd name="T20" fmla="*/ 43 w 69"/>
                  <a:gd name="T21" fmla="*/ 118 h 120"/>
                  <a:gd name="T22" fmla="*/ 43 w 69"/>
                  <a:gd name="T23" fmla="*/ 118 h 120"/>
                  <a:gd name="T24" fmla="*/ 43 w 69"/>
                  <a:gd name="T2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20">
                    <a:moveTo>
                      <a:pt x="43" y="118"/>
                    </a:moveTo>
                    <a:cubicBezTo>
                      <a:pt x="68" y="57"/>
                      <a:pt x="68" y="57"/>
                      <a:pt x="68" y="57"/>
                    </a:cubicBezTo>
                    <a:cubicBezTo>
                      <a:pt x="69" y="57"/>
                      <a:pt x="69" y="56"/>
                      <a:pt x="68" y="55"/>
                    </a:cubicBezTo>
                    <a:cubicBezTo>
                      <a:pt x="29" y="1"/>
                      <a:pt x="29" y="1"/>
                      <a:pt x="29" y="1"/>
                    </a:cubicBezTo>
                    <a:cubicBezTo>
                      <a:pt x="29" y="1"/>
                      <a:pt x="29" y="1"/>
                      <a:pt x="28" y="0"/>
                    </a:cubicBezTo>
                    <a:cubicBezTo>
                      <a:pt x="27" y="0"/>
                      <a:pt x="27" y="1"/>
                      <a:pt x="26" y="1"/>
                    </a:cubicBezTo>
                    <a:cubicBezTo>
                      <a:pt x="18" y="8"/>
                      <a:pt x="12" y="17"/>
                      <a:pt x="8" y="27"/>
                    </a:cubicBezTo>
                    <a:cubicBezTo>
                      <a:pt x="1" y="44"/>
                      <a:pt x="0" y="63"/>
                      <a:pt x="6" y="80"/>
                    </a:cubicBezTo>
                    <a:cubicBezTo>
                      <a:pt x="12" y="97"/>
                      <a:pt x="24" y="111"/>
                      <a:pt x="40" y="119"/>
                    </a:cubicBezTo>
                    <a:cubicBezTo>
                      <a:pt x="40" y="120"/>
                      <a:pt x="41" y="120"/>
                      <a:pt x="42" y="120"/>
                    </a:cubicBezTo>
                    <a:cubicBezTo>
                      <a:pt x="42" y="119"/>
                      <a:pt x="43" y="119"/>
                      <a:pt x="43" y="118"/>
                    </a:cubicBezTo>
                    <a:close/>
                    <a:moveTo>
                      <a:pt x="43" y="118"/>
                    </a:moveTo>
                    <a:cubicBezTo>
                      <a:pt x="43" y="118"/>
                      <a:pt x="43" y="118"/>
                      <a:pt x="43" y="1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2" name="矩形 1"/>
          <p:cNvSpPr/>
          <p:nvPr/>
        </p:nvSpPr>
        <p:spPr>
          <a:xfrm>
            <a:off x="2408318" y="1917774"/>
            <a:ext cx="6096000" cy="923330"/>
          </a:xfrm>
          <a:prstGeom prst="rect">
            <a:avLst/>
          </a:prstGeom>
        </p:spPr>
        <p:txBody>
          <a:bodyPr>
            <a:spAutoFit/>
          </a:bodyPr>
          <a:lstStyle/>
          <a:p>
            <a:r>
              <a:rPr lang="zh-CN" altLang="zh-CN" dirty="0">
                <a:latin typeface="冬青黑体简体中文 W3" pitchFamily="34" charset="-122"/>
                <a:ea typeface="冬青黑体简体中文 W3" pitchFamily="34" charset="-122"/>
              </a:rPr>
              <a:t>能够让用户流畅使用该小程序，同时消息和新闻的展示必须美观布局合理</a:t>
            </a:r>
            <a:r>
              <a:rPr lang="zh-CN" altLang="zh-CN" dirty="0" smtClean="0">
                <a:latin typeface="冬青黑体简体中文 W3" pitchFamily="34" charset="-122"/>
                <a:ea typeface="冬青黑体简体中文 W3" pitchFamily="34" charset="-122"/>
              </a:rPr>
              <a:t>。响应</a:t>
            </a:r>
            <a:r>
              <a:rPr lang="zh-CN" altLang="zh-CN" dirty="0">
                <a:latin typeface="冬青黑体简体中文 W3" pitchFamily="34" charset="-122"/>
                <a:ea typeface="冬青黑体简体中文 W3" pitchFamily="34" charset="-122"/>
              </a:rPr>
              <a:t>迅速，不会让</a:t>
            </a:r>
            <a:r>
              <a:rPr lang="zh-CN" altLang="zh-CN" dirty="0" smtClean="0">
                <a:latin typeface="冬青黑体简体中文 W3" pitchFamily="34" charset="-122"/>
                <a:ea typeface="冬青黑体简体中文 W3" pitchFamily="34" charset="-122"/>
              </a:rPr>
              <a:t>用户</a:t>
            </a:r>
            <a:r>
              <a:rPr lang="zh-CN" altLang="en-US" dirty="0" smtClean="0">
                <a:latin typeface="冬青黑体简体中文 W3" pitchFamily="34" charset="-122"/>
                <a:ea typeface="冬青黑体简体中文 W3" pitchFamily="34" charset="-122"/>
              </a:rPr>
              <a:t>容易</a:t>
            </a:r>
            <a:r>
              <a:rPr lang="zh-CN" altLang="zh-CN" dirty="0" smtClean="0">
                <a:latin typeface="冬青黑体简体中文 W3" pitchFamily="34" charset="-122"/>
                <a:ea typeface="冬青黑体简体中文 W3" pitchFamily="34" charset="-122"/>
              </a:rPr>
              <a:t>产生</a:t>
            </a:r>
            <a:r>
              <a:rPr lang="zh-CN" altLang="zh-CN" dirty="0">
                <a:latin typeface="冬青黑体简体中文 W3" pitchFamily="34" charset="-122"/>
                <a:ea typeface="冬青黑体简体中文 W3" pitchFamily="34" charset="-122"/>
              </a:rPr>
              <a:t>疲倦</a:t>
            </a:r>
            <a:r>
              <a:rPr lang="zh-CN" altLang="zh-CN" dirty="0" smtClean="0">
                <a:latin typeface="冬青黑体简体中文 W3" pitchFamily="34" charset="-122"/>
                <a:ea typeface="冬青黑体简体中文 W3" pitchFamily="34" charset="-122"/>
              </a:rPr>
              <a:t>感</a:t>
            </a:r>
            <a:r>
              <a:rPr lang="zh-CN" altLang="en-US" dirty="0" smtClean="0">
                <a:latin typeface="冬青黑体简体中文 W3" pitchFamily="34" charset="-122"/>
                <a:ea typeface="冬青黑体简体中文 W3" pitchFamily="34" charset="-122"/>
              </a:rPr>
              <a:t>，</a:t>
            </a:r>
            <a:endParaRPr lang="en-US" altLang="zh-CN" dirty="0" smtClean="0">
              <a:latin typeface="冬青黑体简体中文 W3" pitchFamily="34" charset="-122"/>
              <a:ea typeface="冬青黑体简体中文 W3" pitchFamily="34" charset="-122"/>
            </a:endParaRPr>
          </a:p>
          <a:p>
            <a:r>
              <a:rPr lang="zh-CN" altLang="en-US" dirty="0" smtClean="0">
                <a:latin typeface="冬青黑体简体中文 W3" pitchFamily="34" charset="-122"/>
                <a:ea typeface="冬青黑体简体中文 W3" pitchFamily="34" charset="-122"/>
              </a:rPr>
              <a:t>接受到资讯从而养成一种不断学习的习惯</a:t>
            </a:r>
            <a:endParaRPr lang="zh-CN" altLang="zh-CN" dirty="0">
              <a:latin typeface="冬青黑体简体中文 W3" pitchFamily="34" charset="-122"/>
              <a:ea typeface="冬青黑体简体中文 W3" pitchFamily="34" charset="-122"/>
            </a:endParaRPr>
          </a:p>
        </p:txBody>
      </p:sp>
      <p:sp>
        <p:nvSpPr>
          <p:cNvPr id="5" name="矩形 4"/>
          <p:cNvSpPr/>
          <p:nvPr/>
        </p:nvSpPr>
        <p:spPr>
          <a:xfrm>
            <a:off x="2440952" y="4173798"/>
            <a:ext cx="6096000" cy="2554545"/>
          </a:xfrm>
          <a:prstGeom prst="rect">
            <a:avLst/>
          </a:prstGeom>
        </p:spPr>
        <p:txBody>
          <a:bodyPr>
            <a:spAutoFit/>
          </a:bodyPr>
          <a:lstStyle/>
          <a:p>
            <a:r>
              <a:rPr lang="zh-CN" altLang="zh-CN" sz="1600" dirty="0">
                <a:latin typeface="冬青黑体简体中文 W3" pitchFamily="34" charset="-122"/>
                <a:ea typeface="冬青黑体简体中文 W3" pitchFamily="34" charset="-122"/>
              </a:rPr>
              <a:t>建议系统的运行寿命的最小值：</a:t>
            </a:r>
            <a:r>
              <a:rPr lang="en-US" altLang="zh-CN" sz="1600" dirty="0">
                <a:latin typeface="冬青黑体简体中文 W3" pitchFamily="34" charset="-122"/>
                <a:ea typeface="冬青黑体简体中文 W3" pitchFamily="34" charset="-122"/>
              </a:rPr>
              <a:t>1</a:t>
            </a:r>
            <a:r>
              <a:rPr lang="zh-CN" altLang="zh-CN" sz="1600" dirty="0" smtClean="0">
                <a:latin typeface="冬青黑体简体中文 W3" pitchFamily="34" charset="-122"/>
                <a:ea typeface="冬青黑体简体中文 W3" pitchFamily="34" charset="-122"/>
              </a:rPr>
              <a:t>年</a:t>
            </a:r>
            <a:r>
              <a:rPr lang="en-US" altLang="zh-CN" sz="1600" dirty="0">
                <a:latin typeface="冬青黑体简体中文 W3" pitchFamily="34" charset="-122"/>
                <a:ea typeface="冬青黑体简体中文 W3" pitchFamily="34" charset="-122"/>
              </a:rPr>
              <a:t> </a:t>
            </a:r>
            <a:endParaRPr lang="zh-CN" altLang="zh-CN" sz="1600" dirty="0">
              <a:latin typeface="冬青黑体简体中文 W3" pitchFamily="34" charset="-122"/>
              <a:ea typeface="冬青黑体简体中文 W3" pitchFamily="34" charset="-122"/>
            </a:endParaRPr>
          </a:p>
          <a:p>
            <a:r>
              <a:rPr lang="zh-CN" altLang="zh-CN" sz="1600" dirty="0">
                <a:latin typeface="冬青黑体简体中文 W3" pitchFamily="34" charset="-122"/>
                <a:ea typeface="冬青黑体简体中文 W3" pitchFamily="34" charset="-122"/>
              </a:rPr>
              <a:t>进行系统方案选择比较的时间：</a:t>
            </a:r>
            <a:r>
              <a:rPr lang="en-US" altLang="zh-CN" sz="1600" dirty="0">
                <a:latin typeface="冬青黑体简体中文 W3" pitchFamily="34" charset="-122"/>
                <a:ea typeface="冬青黑体简体中文 W3" pitchFamily="34" charset="-122"/>
              </a:rPr>
              <a:t>5</a:t>
            </a:r>
            <a:r>
              <a:rPr lang="zh-CN" altLang="zh-CN" sz="1600" dirty="0" smtClean="0">
                <a:latin typeface="冬青黑体简体中文 W3" pitchFamily="34" charset="-122"/>
                <a:ea typeface="冬青黑体简体中文 W3" pitchFamily="34" charset="-122"/>
              </a:rPr>
              <a:t>天</a:t>
            </a:r>
            <a:r>
              <a:rPr lang="en-US" altLang="zh-CN" sz="1600" dirty="0">
                <a:latin typeface="冬青黑体简体中文 W3" pitchFamily="34" charset="-122"/>
                <a:ea typeface="冬青黑体简体中文 W3" pitchFamily="34" charset="-122"/>
              </a:rPr>
              <a:t> </a:t>
            </a:r>
            <a:endParaRPr lang="zh-CN" altLang="zh-CN" sz="1600" dirty="0">
              <a:latin typeface="冬青黑体简体中文 W3" pitchFamily="34" charset="-122"/>
              <a:ea typeface="冬青黑体简体中文 W3" pitchFamily="34" charset="-122"/>
            </a:endParaRPr>
          </a:p>
          <a:p>
            <a:r>
              <a:rPr lang="zh-CN" altLang="zh-CN" sz="1600" dirty="0">
                <a:latin typeface="冬青黑体简体中文 W3" pitchFamily="34" charset="-122"/>
                <a:ea typeface="冬青黑体简体中文 W3" pitchFamily="34" charset="-122"/>
              </a:rPr>
              <a:t>经费、投资方面的来源和限制：小组组内</a:t>
            </a:r>
            <a:r>
              <a:rPr lang="en-US" altLang="zh-CN" sz="1600" dirty="0">
                <a:latin typeface="冬青黑体简体中文 W3" pitchFamily="34" charset="-122"/>
                <a:ea typeface="冬青黑体简体中文 W3" pitchFamily="34" charset="-122"/>
              </a:rPr>
              <a:t>AA</a:t>
            </a:r>
            <a:r>
              <a:rPr lang="zh-CN" altLang="zh-CN" sz="1600" dirty="0">
                <a:latin typeface="冬青黑体简体中文 W3" pitchFamily="34" charset="-122"/>
                <a:ea typeface="冬青黑体简体中文 W3" pitchFamily="34" charset="-122"/>
              </a:rPr>
              <a:t>。</a:t>
            </a:r>
          </a:p>
          <a:p>
            <a:r>
              <a:rPr lang="en-US" altLang="zh-CN" sz="1600" dirty="0">
                <a:latin typeface="冬青黑体简体中文 W3" pitchFamily="34" charset="-122"/>
                <a:ea typeface="冬青黑体简体中文 W3" pitchFamily="34" charset="-122"/>
              </a:rPr>
              <a:t> </a:t>
            </a:r>
            <a:endParaRPr lang="zh-CN" altLang="zh-CN" sz="1600" dirty="0">
              <a:latin typeface="冬青黑体简体中文 W3" pitchFamily="34" charset="-122"/>
              <a:ea typeface="冬青黑体简体中文 W3" pitchFamily="34" charset="-122"/>
            </a:endParaRPr>
          </a:p>
          <a:p>
            <a:r>
              <a:rPr lang="zh-CN" altLang="zh-CN" sz="1600" dirty="0">
                <a:latin typeface="冬青黑体简体中文 W3" pitchFamily="34" charset="-122"/>
                <a:ea typeface="冬青黑体简体中文 W3" pitchFamily="34" charset="-122"/>
              </a:rPr>
              <a:t>法律和政策方面的限制：遵循腾讯方面的使用公众号和各大新闻网站的信息获取及使用</a:t>
            </a:r>
            <a:r>
              <a:rPr lang="zh-CN" altLang="zh-CN" sz="1600" dirty="0" smtClean="0">
                <a:latin typeface="冬青黑体简体中文 W3" pitchFamily="34" charset="-122"/>
                <a:ea typeface="冬青黑体简体中文 W3" pitchFamily="34" charset="-122"/>
              </a:rPr>
              <a:t>准则</a:t>
            </a:r>
            <a:endParaRPr lang="en-US" altLang="zh-CN" sz="1600" dirty="0" smtClean="0">
              <a:latin typeface="冬青黑体简体中文 W3" pitchFamily="34" charset="-122"/>
              <a:ea typeface="冬青黑体简体中文 W3" pitchFamily="34" charset="-122"/>
            </a:endParaRPr>
          </a:p>
          <a:p>
            <a:r>
              <a:rPr lang="zh-CN" altLang="en-US" sz="1600" dirty="0">
                <a:latin typeface="冬青黑体简体中文 W3" pitchFamily="34" charset="-122"/>
                <a:ea typeface="冬青黑体简体中文 W3" pitchFamily="34" charset="-122"/>
              </a:rPr>
              <a:t>可利用的信息和资源：图书馆书籍、询问老师和学长、网络上的大量的开源项目</a:t>
            </a:r>
            <a:r>
              <a:rPr lang="zh-CN" altLang="en-US" sz="1600" dirty="0" smtClean="0">
                <a:latin typeface="冬青黑体简体中文 W3" pitchFamily="34" charset="-122"/>
                <a:ea typeface="冬青黑体简体中文 W3" pitchFamily="34" charset="-122"/>
              </a:rPr>
              <a:t>。</a:t>
            </a:r>
            <a:endParaRPr lang="zh-CN" altLang="en-US" sz="1600" dirty="0">
              <a:latin typeface="冬青黑体简体中文 W3" pitchFamily="34" charset="-122"/>
              <a:ea typeface="冬青黑体简体中文 W3" pitchFamily="34" charset="-122"/>
            </a:endParaRPr>
          </a:p>
          <a:p>
            <a:r>
              <a:rPr lang="zh-CN" altLang="en-US" sz="1600" dirty="0">
                <a:latin typeface="冬青黑体简体中文 W3" pitchFamily="34" charset="-122"/>
                <a:ea typeface="冬青黑体简体中文 W3" pitchFamily="34" charset="-122"/>
              </a:rPr>
              <a:t>系统投入使用的最晚时间：期末</a:t>
            </a:r>
            <a:r>
              <a:rPr lang="zh-CN" altLang="en-US" sz="1600" dirty="0" smtClean="0">
                <a:latin typeface="冬青黑体简体中文 W3" pitchFamily="34" charset="-122"/>
                <a:ea typeface="冬青黑体简体中文 W3" pitchFamily="34" charset="-122"/>
              </a:rPr>
              <a:t>评审</a:t>
            </a:r>
            <a:r>
              <a:rPr lang="zh-CN" altLang="en-US" sz="1600" dirty="0">
                <a:latin typeface="冬青黑体简体中文 W3" pitchFamily="34" charset="-122"/>
                <a:ea typeface="冬青黑体简体中文 W3" pitchFamily="34" charset="-122"/>
              </a:rPr>
              <a:t>前</a:t>
            </a:r>
            <a:r>
              <a:rPr lang="zh-CN" altLang="en-US" sz="1600" dirty="0" smtClean="0">
                <a:latin typeface="冬青黑体简体中文 W3" pitchFamily="34" charset="-122"/>
                <a:ea typeface="冬青黑体简体中文 W3" pitchFamily="34" charset="-122"/>
              </a:rPr>
              <a:t>。</a:t>
            </a:r>
            <a:endParaRPr lang="zh-CN" altLang="en-US" sz="1600" dirty="0">
              <a:latin typeface="冬青黑体简体中文 W3" pitchFamily="34" charset="-122"/>
              <a:ea typeface="冬青黑体简体中文 W3" pitchFamily="34" charset="-122"/>
            </a:endParaRPr>
          </a:p>
          <a:p>
            <a:endParaRPr lang="zh-CN" altLang="en-US" sz="1600" dirty="0">
              <a:latin typeface="冬青黑体简体中文 W3" pitchFamily="34" charset="-122"/>
              <a:ea typeface="冬青黑体简体中文 W3" pitchFamily="34" charset="-122"/>
            </a:endParaRPr>
          </a:p>
        </p:txBody>
      </p:sp>
    </p:spTree>
    <p:extLst>
      <p:ext uri="{BB962C8B-B14F-4D97-AF65-F5344CB8AC3E}">
        <p14:creationId xmlns:p14="http://schemas.microsoft.com/office/powerpoint/2010/main" val="25092801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86"/>
          <p:cNvSpPr txBox="1"/>
          <p:nvPr/>
        </p:nvSpPr>
        <p:spPr>
          <a:xfrm>
            <a:off x="738033" y="306782"/>
            <a:ext cx="2309967" cy="461665"/>
          </a:xfrm>
          <a:prstGeom prst="rect">
            <a:avLst/>
          </a:prstGeom>
          <a:noFill/>
        </p:spPr>
        <p:txBody>
          <a:bodyPr wrap="square" rtlCol="0">
            <a:spAutoFit/>
          </a:bodyPr>
          <a:lstStyle/>
          <a:p>
            <a:pPr algn="dist"/>
            <a:r>
              <a:rPr lang="en-US" altLang="zh-CN" sz="2400" dirty="0" smtClean="0">
                <a:latin typeface="等线" pitchFamily="2" charset="-122"/>
                <a:ea typeface="等线" pitchFamily="2" charset="-122"/>
                <a:cs typeface="+mn-ea"/>
                <a:sym typeface="+mn-lt"/>
              </a:rPr>
              <a:t>2.3 SWOT</a:t>
            </a:r>
            <a:r>
              <a:rPr lang="zh-CN" altLang="en-US" sz="2400" dirty="0" smtClean="0">
                <a:latin typeface="等线" pitchFamily="2" charset="-122"/>
                <a:ea typeface="等线" pitchFamily="2" charset="-122"/>
                <a:cs typeface="+mn-ea"/>
                <a:sym typeface="+mn-lt"/>
              </a:rPr>
              <a:t>分析</a:t>
            </a:r>
            <a:endParaRPr lang="en-US" altLang="zh-CN" sz="2400" dirty="0">
              <a:latin typeface="等线" pitchFamily="2" charset="-122"/>
              <a:ea typeface="等线" pitchFamily="2" charset="-122"/>
              <a:cs typeface="+mn-ea"/>
              <a:sym typeface="+mn-lt"/>
            </a:endParaRPr>
          </a:p>
        </p:txBody>
      </p:sp>
      <p:sp>
        <p:nvSpPr>
          <p:cNvPr id="16" name="矩形 15">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023" y="367564"/>
            <a:ext cx="7697954" cy="6529288"/>
          </a:xfrm>
          <a:prstGeom prst="rect">
            <a:avLst/>
          </a:prstGeom>
        </p:spPr>
      </p:pic>
      <p:sp>
        <p:nvSpPr>
          <p:cNvPr id="7" name="矩形 6"/>
          <p:cNvSpPr/>
          <p:nvPr/>
        </p:nvSpPr>
        <p:spPr>
          <a:xfrm>
            <a:off x="9538409" y="3232833"/>
            <a:ext cx="2480734" cy="3139321"/>
          </a:xfrm>
          <a:prstGeom prst="rect">
            <a:avLst/>
          </a:prstGeom>
        </p:spPr>
        <p:txBody>
          <a:bodyPr wrap="square">
            <a:spAutoFit/>
          </a:bodyPr>
          <a:lstStyle/>
          <a:p>
            <a:r>
              <a:rPr lang="zh-CN" altLang="zh-CN" dirty="0">
                <a:latin typeface="冬青黑体简体中文 W6" pitchFamily="34" charset="-122"/>
                <a:ea typeface="冬青黑体简体中文 W6" pitchFamily="34" charset="-122"/>
              </a:rPr>
              <a:t>在对问题正确定义的基础上，通过分析问题，导出试探性的解，然后反复审查并修正问题定义，再次分析问题，改进提出的解法，然后反复的进行这些过程最终提出一个符合系统目标的高层次的逻辑模型。然后根据这个逻辑模型设计出物理模型。</a:t>
            </a:r>
          </a:p>
        </p:txBody>
      </p:sp>
    </p:spTree>
    <p:extLst>
      <p:ext uri="{BB962C8B-B14F-4D97-AF65-F5344CB8AC3E}">
        <p14:creationId xmlns:p14="http://schemas.microsoft.com/office/powerpoint/2010/main" val="9039127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11268220" y="-923780"/>
            <a:ext cx="1847559" cy="1847559"/>
          </a:xfrm>
          <a:prstGeom prst="ellipse">
            <a:avLst/>
          </a:prstGeom>
          <a:gradFill>
            <a:gsLst>
              <a:gs pos="0">
                <a:srgbClr val="238DED"/>
              </a:gs>
              <a:gs pos="100000">
                <a:srgbClr val="18478F"/>
              </a:gs>
            </a:gsLst>
            <a:lin ang="8400000" scaled="0"/>
          </a:gradFill>
          <a:ln>
            <a:noFill/>
          </a:ln>
          <a:effectLst>
            <a:outerShdw blurRad="177800" dist="101600" dir="72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92598" y="351423"/>
            <a:ext cx="572356" cy="5723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1179254" y="2141272"/>
            <a:ext cx="302456" cy="302456"/>
          </a:xfrm>
          <a:prstGeom prst="ellipse">
            <a:avLst/>
          </a:prstGeom>
          <a:gradFill>
            <a:gsLst>
              <a:gs pos="0">
                <a:schemeClr val="bg1"/>
              </a:gs>
              <a:gs pos="100000">
                <a:srgbClr val="D4D2D3"/>
              </a:gs>
            </a:gsLst>
            <a:lin ang="84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1330482" y="1257699"/>
            <a:ext cx="390938" cy="390938"/>
          </a:xfrm>
          <a:prstGeom prst="ellipse">
            <a:avLst/>
          </a:prstGeom>
          <a:gradFill>
            <a:gsLst>
              <a:gs pos="0">
                <a:srgbClr val="238DED"/>
              </a:gs>
              <a:gs pos="100000">
                <a:srgbClr val="18478F"/>
              </a:gs>
            </a:gsLst>
            <a:lin ang="7200000" scaled="0"/>
          </a:gradFill>
          <a:ln>
            <a:noFill/>
          </a:ln>
          <a:effectLst>
            <a:outerShdw blurRad="165100" dist="1016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083734" y="2135544"/>
            <a:ext cx="6096000" cy="3139321"/>
          </a:xfrm>
          <a:prstGeom prst="rect">
            <a:avLst/>
          </a:prstGeom>
        </p:spPr>
        <p:txBody>
          <a:bodyPr>
            <a:spAutoFit/>
          </a:bodyPr>
          <a:lstStyle/>
          <a:p>
            <a:r>
              <a:rPr lang="zh-CN" altLang="en-US" dirty="0" smtClean="0">
                <a:latin typeface="冬青黑体简体中文 W6" pitchFamily="34" charset="-122"/>
                <a:ea typeface="冬青黑体简体中文 W6" pitchFamily="34" charset="-122"/>
              </a:rPr>
              <a:t>按</a:t>
            </a:r>
            <a:r>
              <a:rPr lang="zh-CN" altLang="zh-CN" dirty="0" smtClean="0">
                <a:latin typeface="冬青黑体简体中文 W6" pitchFamily="34" charset="-122"/>
                <a:ea typeface="冬青黑体简体中文 W6" pitchFamily="34" charset="-122"/>
              </a:rPr>
              <a:t>功能的</a:t>
            </a:r>
            <a:r>
              <a:rPr lang="zh-CN" altLang="en-US" dirty="0" smtClean="0">
                <a:latin typeface="冬青黑体简体中文 W6" pitchFamily="34" charset="-122"/>
                <a:ea typeface="冬青黑体简体中文 W6" pitchFamily="34" charset="-122"/>
              </a:rPr>
              <a:t>重要性的</a:t>
            </a:r>
            <a:r>
              <a:rPr lang="zh-CN" altLang="zh-CN" dirty="0" smtClean="0">
                <a:latin typeface="冬青黑体简体中文 W6" pitchFamily="34" charset="-122"/>
                <a:ea typeface="冬青黑体简体中文 W6" pitchFamily="34" charset="-122"/>
              </a:rPr>
              <a:t>优先次序</a:t>
            </a:r>
            <a:r>
              <a:rPr lang="zh-CN" altLang="zh-CN" dirty="0">
                <a:latin typeface="冬青黑体简体中文 W6" pitchFamily="34" charset="-122"/>
                <a:ea typeface="冬青黑体简体中文 W6" pitchFamily="34" charset="-122"/>
              </a:rPr>
              <a:t>：</a:t>
            </a:r>
          </a:p>
          <a:p>
            <a:pPr lvl="1"/>
            <a:r>
              <a:rPr lang="zh-CN" altLang="zh-CN" dirty="0">
                <a:latin typeface="冬青黑体简体中文 W6" pitchFamily="34" charset="-122"/>
                <a:ea typeface="冬青黑体简体中文 W6" pitchFamily="34" charset="-122"/>
              </a:rPr>
              <a:t>新闻展示</a:t>
            </a:r>
            <a:r>
              <a:rPr lang="zh-CN" altLang="zh-CN" dirty="0" smtClean="0">
                <a:latin typeface="冬青黑体简体中文 W6" pitchFamily="34" charset="-122"/>
                <a:ea typeface="冬青黑体简体中文 W6" pitchFamily="34" charset="-122"/>
              </a:rPr>
              <a:t>功能</a:t>
            </a:r>
            <a:endParaRPr lang="en-US" altLang="zh-CN" dirty="0" smtClean="0">
              <a:latin typeface="冬青黑体简体中文 W6" pitchFamily="34" charset="-122"/>
              <a:ea typeface="冬青黑体简体中文 W6" pitchFamily="34" charset="-122"/>
            </a:endParaRPr>
          </a:p>
          <a:p>
            <a:pPr lvl="1"/>
            <a:r>
              <a:rPr lang="zh-CN" altLang="en-US" dirty="0">
                <a:latin typeface="冬青黑体简体中文 W6" pitchFamily="34" charset="-122"/>
                <a:ea typeface="冬青黑体简体中文 W6" pitchFamily="34" charset="-122"/>
              </a:rPr>
              <a:t>新闻分类</a:t>
            </a:r>
            <a:r>
              <a:rPr lang="zh-CN" altLang="en-US" dirty="0" smtClean="0">
                <a:latin typeface="冬青黑体简体中文 W6" pitchFamily="34" charset="-122"/>
                <a:ea typeface="冬青黑体简体中文 W6" pitchFamily="34" charset="-122"/>
              </a:rPr>
              <a:t>功能</a:t>
            </a:r>
            <a:endParaRPr lang="en-US" altLang="zh-CN" dirty="0" smtClean="0">
              <a:latin typeface="冬青黑体简体中文 W6" pitchFamily="34" charset="-122"/>
              <a:ea typeface="冬青黑体简体中文 W6" pitchFamily="34" charset="-122"/>
            </a:endParaRPr>
          </a:p>
          <a:p>
            <a:pPr lvl="1"/>
            <a:r>
              <a:rPr lang="zh-CN" altLang="zh-CN" dirty="0">
                <a:latin typeface="冬青黑体简体中文 W6" pitchFamily="34" charset="-122"/>
                <a:ea typeface="冬青黑体简体中文 W6" pitchFamily="34" charset="-122"/>
              </a:rPr>
              <a:t>新闻定期更新功能</a:t>
            </a:r>
          </a:p>
          <a:p>
            <a:pPr lvl="1"/>
            <a:r>
              <a:rPr lang="zh-CN" altLang="zh-CN" dirty="0" smtClean="0">
                <a:latin typeface="冬青黑体简体中文 W6" pitchFamily="34" charset="-122"/>
                <a:ea typeface="冬青黑体简体中文 W6" pitchFamily="34" charset="-122"/>
              </a:rPr>
              <a:t>新闻</a:t>
            </a:r>
            <a:r>
              <a:rPr lang="zh-CN" altLang="zh-CN" dirty="0">
                <a:latin typeface="冬青黑体简体中文 W6" pitchFamily="34" charset="-122"/>
                <a:ea typeface="冬青黑体简体中文 W6" pitchFamily="34" charset="-122"/>
              </a:rPr>
              <a:t>收藏</a:t>
            </a:r>
            <a:r>
              <a:rPr lang="zh-CN" altLang="zh-CN" dirty="0" smtClean="0">
                <a:latin typeface="冬青黑体简体中文 W6" pitchFamily="34" charset="-122"/>
                <a:ea typeface="冬青黑体简体中文 W6" pitchFamily="34" charset="-122"/>
              </a:rPr>
              <a:t>功能</a:t>
            </a:r>
            <a:endParaRPr lang="en-US" altLang="zh-CN" dirty="0" smtClean="0">
              <a:latin typeface="冬青黑体简体中文 W6" pitchFamily="34" charset="-122"/>
              <a:ea typeface="冬青黑体简体中文 W6" pitchFamily="34" charset="-122"/>
            </a:endParaRPr>
          </a:p>
          <a:p>
            <a:pPr lvl="1"/>
            <a:r>
              <a:rPr lang="zh-CN" altLang="en-US" dirty="0" smtClean="0">
                <a:latin typeface="冬青黑体简体中文 W6" pitchFamily="34" charset="-122"/>
                <a:ea typeface="冬青黑体简体中文 W6" pitchFamily="34" charset="-122"/>
              </a:rPr>
              <a:t>时光机功能</a:t>
            </a:r>
            <a:endParaRPr lang="zh-CN" altLang="zh-CN" dirty="0">
              <a:latin typeface="冬青黑体简体中文 W6" pitchFamily="34" charset="-122"/>
              <a:ea typeface="冬青黑体简体中文 W6" pitchFamily="34" charset="-122"/>
            </a:endParaRPr>
          </a:p>
          <a:p>
            <a:r>
              <a:rPr lang="en-US" altLang="zh-CN" dirty="0">
                <a:latin typeface="冬青黑体简体中文 W6" pitchFamily="34" charset="-122"/>
                <a:ea typeface="冬青黑体简体中文 W6" pitchFamily="34" charset="-122"/>
              </a:rPr>
              <a:t> </a:t>
            </a:r>
            <a:endParaRPr lang="zh-CN" altLang="zh-CN" dirty="0">
              <a:latin typeface="冬青黑体简体中文 W6" pitchFamily="34" charset="-122"/>
              <a:ea typeface="冬青黑体简体中文 W6" pitchFamily="34" charset="-122"/>
            </a:endParaRPr>
          </a:p>
          <a:p>
            <a:r>
              <a:rPr lang="zh-CN" altLang="zh-CN" dirty="0">
                <a:latin typeface="冬青黑体简体中文 W6" pitchFamily="34" charset="-122"/>
                <a:ea typeface="冬青黑体简体中文 W6" pitchFamily="34" charset="-122"/>
              </a:rPr>
              <a:t>开发时间的长短及使用中的难易程度：</a:t>
            </a:r>
          </a:p>
          <a:p>
            <a:pPr lvl="1"/>
            <a:r>
              <a:rPr lang="zh-CN" altLang="zh-CN" dirty="0" smtClean="0">
                <a:latin typeface="冬青黑体简体中文 W6" pitchFamily="34" charset="-122"/>
                <a:ea typeface="冬青黑体简体中文 W6" pitchFamily="34" charset="-122"/>
              </a:rPr>
              <a:t>数据库</a:t>
            </a:r>
            <a:r>
              <a:rPr lang="zh-CN" altLang="zh-CN" dirty="0">
                <a:latin typeface="冬青黑体简体中文 W6" pitchFamily="34" charset="-122"/>
                <a:ea typeface="冬青黑体简体中文 W6" pitchFamily="34" charset="-122"/>
              </a:rPr>
              <a:t>建模、后端开发开发时间长。</a:t>
            </a:r>
          </a:p>
          <a:p>
            <a:pPr lvl="1"/>
            <a:r>
              <a:rPr lang="zh-CN" altLang="zh-CN" dirty="0" smtClean="0">
                <a:latin typeface="冬青黑体简体中文 W6" pitchFamily="34" charset="-122"/>
                <a:ea typeface="冬青黑体简体中文 W6" pitchFamily="34" charset="-122"/>
              </a:rPr>
              <a:t>微</a:t>
            </a:r>
            <a:r>
              <a:rPr lang="zh-CN" altLang="zh-CN" dirty="0">
                <a:latin typeface="冬青黑体简体中文 W6" pitchFamily="34" charset="-122"/>
                <a:ea typeface="冬青黑体简体中文 W6" pitchFamily="34" charset="-122"/>
              </a:rPr>
              <a:t>信小程序端界面设计开发难度中等</a:t>
            </a:r>
          </a:p>
          <a:p>
            <a:pPr lvl="1"/>
            <a:r>
              <a:rPr lang="zh-CN" altLang="zh-CN" dirty="0" smtClean="0">
                <a:latin typeface="冬青黑体简体中文 W6" pitchFamily="34" charset="-122"/>
                <a:ea typeface="冬青黑体简体中文 W6" pitchFamily="34" charset="-122"/>
              </a:rPr>
              <a:t>到</a:t>
            </a:r>
            <a:r>
              <a:rPr lang="zh-CN" altLang="zh-CN" dirty="0">
                <a:latin typeface="冬青黑体简体中文 W6" pitchFamily="34" charset="-122"/>
                <a:ea typeface="冬青黑体简体中文 W6" pitchFamily="34" charset="-122"/>
              </a:rPr>
              <a:t>各大网站进行爬虫较简单。</a:t>
            </a:r>
          </a:p>
        </p:txBody>
      </p:sp>
      <p:sp>
        <p:nvSpPr>
          <p:cNvPr id="7" name="TextBox 86"/>
          <p:cNvSpPr txBox="1"/>
          <p:nvPr/>
        </p:nvSpPr>
        <p:spPr>
          <a:xfrm>
            <a:off x="738033" y="306782"/>
            <a:ext cx="2309967" cy="461665"/>
          </a:xfrm>
          <a:prstGeom prst="rect">
            <a:avLst/>
          </a:prstGeom>
          <a:noFill/>
        </p:spPr>
        <p:txBody>
          <a:bodyPr wrap="square" rtlCol="0">
            <a:spAutoFit/>
          </a:bodyPr>
          <a:lstStyle/>
          <a:p>
            <a:pPr algn="dist"/>
            <a:r>
              <a:rPr lang="en-US" altLang="zh-CN" sz="2400" dirty="0" smtClean="0">
                <a:latin typeface="等线" pitchFamily="2" charset="-122"/>
                <a:ea typeface="等线" pitchFamily="2" charset="-122"/>
                <a:cs typeface="+mn-ea"/>
                <a:sym typeface="+mn-lt"/>
              </a:rPr>
              <a:t>2.4 </a:t>
            </a:r>
            <a:r>
              <a:rPr lang="zh-CN" altLang="en-US" sz="2400" dirty="0" smtClean="0">
                <a:latin typeface="等线" pitchFamily="2" charset="-122"/>
                <a:ea typeface="等线" pitchFamily="2" charset="-122"/>
                <a:cs typeface="+mn-ea"/>
                <a:sym typeface="+mn-lt"/>
              </a:rPr>
              <a:t>评价尺度</a:t>
            </a:r>
            <a:endParaRPr lang="en-US" altLang="zh-CN" sz="2400" dirty="0">
              <a:latin typeface="等线" pitchFamily="2" charset="-122"/>
              <a:ea typeface="等线" pitchFamily="2" charset="-122"/>
              <a:cs typeface="+mn-ea"/>
              <a:sym typeface="+mn-lt"/>
            </a:endParaRPr>
          </a:p>
        </p:txBody>
      </p:sp>
      <p:sp>
        <p:nvSpPr>
          <p:cNvPr id="8" name="矩形 7">
            <a:extLst>
              <a:ext uri="{FF2B5EF4-FFF2-40B4-BE49-F238E27FC236}">
                <a16:creationId xmlns="" xmlns:a16="http://schemas.microsoft.com/office/drawing/2014/main" id="{91B15B32-D5A7-4EB2-902A-4703504BB2EE}"/>
              </a:ext>
            </a:extLst>
          </p:cNvPr>
          <p:cNvSpPr/>
          <p:nvPr/>
        </p:nvSpPr>
        <p:spPr>
          <a:xfrm>
            <a:off x="431371" y="0"/>
            <a:ext cx="262187" cy="1147157"/>
          </a:xfrm>
          <a:prstGeom prst="rect">
            <a:avLst/>
          </a:prstGeom>
          <a:solidFill>
            <a:srgbClr val="1FAB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9199" y="2141272"/>
            <a:ext cx="2302731" cy="3023531"/>
          </a:xfrm>
          <a:prstGeom prst="rect">
            <a:avLst/>
          </a:prstGeom>
        </p:spPr>
      </p:pic>
    </p:spTree>
    <p:extLst>
      <p:ext uri="{BB962C8B-B14F-4D97-AF65-F5344CB8AC3E}">
        <p14:creationId xmlns:p14="http://schemas.microsoft.com/office/powerpoint/2010/main" val="80839025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14:presetBounceEnd="2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2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20000">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14:presetBounceEnd="20000">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14:bounceEnd="20000">
                                          <p:cBhvr additive="base">
                                            <p:cTn id="11" dur="500" fill="hold"/>
                                            <p:tgtEl>
                                              <p:spTgt spid="37"/>
                                            </p:tgtEl>
                                            <p:attrNameLst>
                                              <p:attrName>ppt_x</p:attrName>
                                            </p:attrNameLst>
                                          </p:cBhvr>
                                          <p:tavLst>
                                            <p:tav tm="0">
                                              <p:val>
                                                <p:strVal val="1+#ppt_w/2"/>
                                              </p:val>
                                            </p:tav>
                                            <p:tav tm="100000">
                                              <p:val>
                                                <p:strVal val="#ppt_x"/>
                                              </p:val>
                                            </p:tav>
                                          </p:tavLst>
                                        </p:anim>
                                        <p:anim calcmode="lin" valueType="num" p14:bounceEnd="20000">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14:presetBounceEnd="20000">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14:bounceEnd="20000">
                                          <p:cBhvr additive="base">
                                            <p:cTn id="15" dur="500" fill="hold"/>
                                            <p:tgtEl>
                                              <p:spTgt spid="39"/>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14:presetBounceEnd="20000">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14:bounceEnd="20000">
                                          <p:cBhvr additive="base">
                                            <p:cTn id="19" dur="500" fill="hold"/>
                                            <p:tgtEl>
                                              <p:spTgt spid="38"/>
                                            </p:tgtEl>
                                            <p:attrNameLst>
                                              <p:attrName>ppt_x</p:attrName>
                                            </p:attrNameLst>
                                          </p:cBhvr>
                                          <p:tavLst>
                                            <p:tav tm="0">
                                              <p:val>
                                                <p:strVal val="1+#ppt_w/2"/>
                                              </p:val>
                                            </p:tav>
                                            <p:tav tm="100000">
                                              <p:val>
                                                <p:strVal val="#ppt_x"/>
                                              </p:val>
                                            </p:tav>
                                          </p:tavLst>
                                        </p:anim>
                                        <p:anim calcmode="lin" valueType="num" p14:bounceEnd="20000">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25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1+#ppt_w/2"/>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1+#ppt_w/2"/>
                                              </p:val>
                                            </p:tav>
                                            <p:tav tm="100000">
                                              <p:val>
                                                <p:strVal val="#ppt_x"/>
                                              </p:val>
                                            </p:tav>
                                          </p:tavLst>
                                        </p:anim>
                                        <p:anim calcmode="lin" valueType="num">
                                          <p:cBhvr additive="base">
                                            <p:cTn id="2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7CAC44C-9ABD-46A2-8E88-645DEC627BD9"/>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蓝色扁平化报告"/>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1765</Words>
  <Application>Microsoft Office PowerPoint</Application>
  <PresentationFormat>自定义</PresentationFormat>
  <Paragraphs>277</Paragraphs>
  <Slides>32</Slides>
  <Notes>30</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Money</dc:creator>
  <dc:description>www.1ppt.com</dc:description>
  <cp:lastModifiedBy>Money</cp:lastModifiedBy>
  <cp:revision>239</cp:revision>
  <dcterms:created xsi:type="dcterms:W3CDTF">2016-06-30T07:01:47Z</dcterms:created>
  <dcterms:modified xsi:type="dcterms:W3CDTF">2019-03-30T03:02:58Z</dcterms:modified>
</cp:coreProperties>
</file>