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60" r:id="rId1"/>
  </p:sldMasterIdLst>
  <p:notesMasterIdLst>
    <p:notesMasterId r:id="rId29"/>
  </p:notesMasterIdLst>
  <p:sldIdLst>
    <p:sldId id="295" r:id="rId2"/>
    <p:sldId id="365" r:id="rId3"/>
    <p:sldId id="257" r:id="rId4"/>
    <p:sldId id="297" r:id="rId5"/>
    <p:sldId id="331" r:id="rId6"/>
    <p:sldId id="366" r:id="rId7"/>
    <p:sldId id="361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19" r:id="rId25"/>
    <p:sldId id="383" r:id="rId26"/>
    <p:sldId id="320" r:id="rId27"/>
    <p:sldId id="29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BF1"/>
    <a:srgbClr val="18478F"/>
    <a:srgbClr val="238DED"/>
    <a:srgbClr val="D4D2D3"/>
    <a:srgbClr val="20CDF0"/>
    <a:srgbClr val="277FE9"/>
    <a:srgbClr val="3378DD"/>
    <a:srgbClr val="2165C9"/>
    <a:srgbClr val="DFDDDE"/>
    <a:srgbClr val="CF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8" autoAdjust="0"/>
  </p:normalViewPr>
  <p:slideViewPr>
    <p:cSldViewPr snapToGrid="0">
      <p:cViewPr varScale="1">
        <p:scale>
          <a:sx n="115" d="100"/>
          <a:sy n="115" d="100"/>
        </p:scale>
        <p:origin x="-2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9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9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9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8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32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32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0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01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91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03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2"/>
          <p:cNvSpPr txBox="1"/>
          <p:nvPr userDrawn="1"/>
        </p:nvSpPr>
        <p:spPr>
          <a:xfrm>
            <a:off x="1758762" y="830645"/>
            <a:ext cx="3674151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provide the best way to  your business.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727418" y="436538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添加您的标题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44500" y="220076"/>
            <a:ext cx="614233" cy="6142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333286" y="423838"/>
            <a:ext cx="228814" cy="22881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537050" y="1077095"/>
            <a:ext cx="120915" cy="12091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55819" y="905277"/>
            <a:ext cx="120915" cy="120915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276684" y="839216"/>
            <a:ext cx="156287" cy="15628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03994" y="3049233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55910" y="2375647"/>
            <a:ext cx="6720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G20</a:t>
            </a:r>
            <a:r>
              <a:rPr lang="zh-CN" altLang="en-US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——Grateful Dead</a:t>
            </a:r>
            <a:endParaRPr lang="zh-CN" altLang="en-US" sz="4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42427" y="5551097"/>
            <a:ext cx="3175832" cy="1251903"/>
            <a:chOff x="4654427" y="4718860"/>
            <a:chExt cx="1667728" cy="657413"/>
          </a:xfrm>
        </p:grpSpPr>
        <p:grpSp>
          <p:nvGrpSpPr>
            <p:cNvPr id="22" name="组合 21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24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80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929482" y="4729942"/>
              <a:ext cx="1392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组员：周磊，唐敏敏，许涛，杨际仟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59005" y="4865745"/>
            <a:ext cx="3095291" cy="298106"/>
            <a:chOff x="6395842" y="4718860"/>
            <a:chExt cx="3095291" cy="298106"/>
          </a:xfrm>
        </p:grpSpPr>
        <p:grpSp>
          <p:nvGrpSpPr>
            <p:cNvPr id="27" name="组合 26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29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68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6672877" y="4739967"/>
              <a:ext cx="2818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制作人</a:t>
              </a:r>
              <a:r>
                <a:rPr kumimoji="0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：杨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际仟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3" y="138553"/>
            <a:ext cx="2108201" cy="210820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3"/>
          <a:stretch/>
        </p:blipFill>
        <p:spPr>
          <a:xfrm>
            <a:off x="9994046" y="4645695"/>
            <a:ext cx="1320396" cy="1501853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4349609" y="4871260"/>
            <a:ext cx="1667728" cy="288081"/>
            <a:chOff x="4654427" y="4718860"/>
            <a:chExt cx="1667728" cy="288081"/>
          </a:xfrm>
        </p:grpSpPr>
        <p:grpSp>
          <p:nvGrpSpPr>
            <p:cNvPr id="34" name="组合 33"/>
            <p:cNvGrpSpPr/>
            <p:nvPr/>
          </p:nvGrpSpPr>
          <p:grpSpPr>
            <a:xfrm>
              <a:off x="4654427" y="4718860"/>
              <a:ext cx="276971" cy="276971"/>
              <a:chOff x="3725237" y="4930504"/>
              <a:chExt cx="531780" cy="531780"/>
            </a:xfrm>
          </p:grpSpPr>
          <p:sp>
            <p:nvSpPr>
              <p:cNvPr id="36" name="圆角矩形 2"/>
              <p:cNvSpPr/>
              <p:nvPr/>
            </p:nvSpPr>
            <p:spPr>
              <a:xfrm>
                <a:off x="3725237" y="4930504"/>
                <a:ext cx="531780" cy="531780"/>
              </a:xfrm>
              <a:prstGeom prst="ellipse">
                <a:avLst/>
              </a:prstGeom>
              <a:gradFill>
                <a:gsLst>
                  <a:gs pos="0">
                    <a:srgbClr val="18478F"/>
                  </a:gs>
                  <a:gs pos="100000">
                    <a:srgbClr val="238DED"/>
                  </a:gs>
                </a:gsLst>
                <a:lin ang="18000000" scaled="0"/>
              </a:gradFill>
              <a:ln w="25400">
                <a:noFill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student-graduation-cap-shape_52041"/>
              <p:cNvSpPr>
                <a:spLocks noChangeAspect="1"/>
              </p:cNvSpPr>
              <p:nvPr/>
            </p:nvSpPr>
            <p:spPr bwMode="auto">
              <a:xfrm>
                <a:off x="3875605" y="5054575"/>
                <a:ext cx="219840" cy="264806"/>
              </a:xfrm>
              <a:custGeom>
                <a:avLst/>
                <a:gdLst>
                  <a:gd name="connsiteX0" fmla="*/ 56671 w 279400"/>
                  <a:gd name="connsiteY0" fmla="*/ 192087 h 336550"/>
                  <a:gd name="connsiteX1" fmla="*/ 224047 w 279400"/>
                  <a:gd name="connsiteY1" fmla="*/ 192087 h 336550"/>
                  <a:gd name="connsiteX2" fmla="*/ 279400 w 279400"/>
                  <a:gd name="connsiteY2" fmla="*/ 247752 h 336550"/>
                  <a:gd name="connsiteX3" fmla="*/ 279400 w 279400"/>
                  <a:gd name="connsiteY3" fmla="*/ 336550 h 336550"/>
                  <a:gd name="connsiteX4" fmla="*/ 176602 w 279400"/>
                  <a:gd name="connsiteY4" fmla="*/ 336550 h 336550"/>
                  <a:gd name="connsiteX5" fmla="*/ 158151 w 279400"/>
                  <a:gd name="connsiteY5" fmla="*/ 245101 h 336550"/>
                  <a:gd name="connsiteX6" fmla="*/ 151562 w 279400"/>
                  <a:gd name="connsiteY6" fmla="*/ 239800 h 336550"/>
                  <a:gd name="connsiteX7" fmla="*/ 167377 w 279400"/>
                  <a:gd name="connsiteY7" fmla="*/ 213293 h 336550"/>
                  <a:gd name="connsiteX8" fmla="*/ 167377 w 279400"/>
                  <a:gd name="connsiteY8" fmla="*/ 209317 h 336550"/>
                  <a:gd name="connsiteX9" fmla="*/ 163423 w 279400"/>
                  <a:gd name="connsiteY9" fmla="*/ 207991 h 336550"/>
                  <a:gd name="connsiteX10" fmla="*/ 121249 w 279400"/>
                  <a:gd name="connsiteY10" fmla="*/ 207991 h 336550"/>
                  <a:gd name="connsiteX11" fmla="*/ 118613 w 279400"/>
                  <a:gd name="connsiteY11" fmla="*/ 209317 h 336550"/>
                  <a:gd name="connsiteX12" fmla="*/ 118613 w 279400"/>
                  <a:gd name="connsiteY12" fmla="*/ 213293 h 336550"/>
                  <a:gd name="connsiteX13" fmla="*/ 134429 w 279400"/>
                  <a:gd name="connsiteY13" fmla="*/ 239800 h 336550"/>
                  <a:gd name="connsiteX14" fmla="*/ 126521 w 279400"/>
                  <a:gd name="connsiteY14" fmla="*/ 245101 h 336550"/>
                  <a:gd name="connsiteX15" fmla="*/ 110706 w 279400"/>
                  <a:gd name="connsiteY15" fmla="*/ 336550 h 336550"/>
                  <a:gd name="connsiteX16" fmla="*/ 0 w 279400"/>
                  <a:gd name="connsiteY16" fmla="*/ 336550 h 336550"/>
                  <a:gd name="connsiteX17" fmla="*/ 0 w 279400"/>
                  <a:gd name="connsiteY17" fmla="*/ 247752 h 336550"/>
                  <a:gd name="connsiteX18" fmla="*/ 56671 w 279400"/>
                  <a:gd name="connsiteY18" fmla="*/ 192087 h 336550"/>
                  <a:gd name="connsiteX19" fmla="*/ 138907 w 279400"/>
                  <a:gd name="connsiteY19" fmla="*/ 0 h 336550"/>
                  <a:gd name="connsiteX20" fmla="*/ 219076 w 279400"/>
                  <a:gd name="connsiteY20" fmla="*/ 80169 h 336550"/>
                  <a:gd name="connsiteX21" fmla="*/ 138907 w 279400"/>
                  <a:gd name="connsiteY21" fmla="*/ 160338 h 336550"/>
                  <a:gd name="connsiteX22" fmla="*/ 58738 w 279400"/>
                  <a:gd name="connsiteY22" fmla="*/ 80169 h 336550"/>
                  <a:gd name="connsiteX23" fmla="*/ 138907 w 279400"/>
                  <a:gd name="connsiteY23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9400" h="336550">
                    <a:moveTo>
                      <a:pt x="56671" y="192087"/>
                    </a:moveTo>
                    <a:cubicBezTo>
                      <a:pt x="56671" y="192087"/>
                      <a:pt x="56671" y="192087"/>
                      <a:pt x="224047" y="192087"/>
                    </a:cubicBezTo>
                    <a:cubicBezTo>
                      <a:pt x="254360" y="192087"/>
                      <a:pt x="279400" y="217269"/>
                      <a:pt x="279400" y="247752"/>
                    </a:cubicBezTo>
                    <a:cubicBezTo>
                      <a:pt x="279400" y="247752"/>
                      <a:pt x="279400" y="247752"/>
                      <a:pt x="279400" y="336550"/>
                    </a:cubicBezTo>
                    <a:cubicBezTo>
                      <a:pt x="279400" y="336550"/>
                      <a:pt x="279400" y="336550"/>
                      <a:pt x="176602" y="336550"/>
                    </a:cubicBezTo>
                    <a:cubicBezTo>
                      <a:pt x="176602" y="336550"/>
                      <a:pt x="176602" y="336550"/>
                      <a:pt x="158151" y="245101"/>
                    </a:cubicBezTo>
                    <a:cubicBezTo>
                      <a:pt x="158151" y="242450"/>
                      <a:pt x="154197" y="239800"/>
                      <a:pt x="151562" y="239800"/>
                    </a:cubicBezTo>
                    <a:cubicBezTo>
                      <a:pt x="151562" y="239800"/>
                      <a:pt x="151562" y="239800"/>
                      <a:pt x="167377" y="213293"/>
                    </a:cubicBezTo>
                    <a:cubicBezTo>
                      <a:pt x="167377" y="211967"/>
                      <a:pt x="167377" y="210642"/>
                      <a:pt x="167377" y="209317"/>
                    </a:cubicBezTo>
                    <a:cubicBezTo>
                      <a:pt x="166059" y="207991"/>
                      <a:pt x="164741" y="207991"/>
                      <a:pt x="163423" y="207991"/>
                    </a:cubicBezTo>
                    <a:cubicBezTo>
                      <a:pt x="163423" y="207991"/>
                      <a:pt x="163423" y="207991"/>
                      <a:pt x="121249" y="207991"/>
                    </a:cubicBezTo>
                    <a:cubicBezTo>
                      <a:pt x="119931" y="207991"/>
                      <a:pt x="118613" y="207991"/>
                      <a:pt x="118613" y="209317"/>
                    </a:cubicBezTo>
                    <a:cubicBezTo>
                      <a:pt x="117296" y="210642"/>
                      <a:pt x="117296" y="211967"/>
                      <a:pt x="118613" y="213293"/>
                    </a:cubicBezTo>
                    <a:cubicBezTo>
                      <a:pt x="118613" y="213293"/>
                      <a:pt x="118613" y="213293"/>
                      <a:pt x="134429" y="239800"/>
                    </a:cubicBezTo>
                    <a:cubicBezTo>
                      <a:pt x="130475" y="239800"/>
                      <a:pt x="127839" y="242450"/>
                      <a:pt x="126521" y="245101"/>
                    </a:cubicBezTo>
                    <a:cubicBezTo>
                      <a:pt x="126521" y="245101"/>
                      <a:pt x="126521" y="245101"/>
                      <a:pt x="110706" y="336550"/>
                    </a:cubicBezTo>
                    <a:cubicBezTo>
                      <a:pt x="110706" y="336550"/>
                      <a:pt x="110706" y="336550"/>
                      <a:pt x="0" y="336550"/>
                    </a:cubicBezTo>
                    <a:cubicBezTo>
                      <a:pt x="0" y="336550"/>
                      <a:pt x="0" y="336550"/>
                      <a:pt x="0" y="247752"/>
                    </a:cubicBezTo>
                    <a:cubicBezTo>
                      <a:pt x="0" y="217269"/>
                      <a:pt x="25040" y="192087"/>
                      <a:pt x="56671" y="192087"/>
                    </a:cubicBezTo>
                    <a:close/>
                    <a:moveTo>
                      <a:pt x="138907" y="0"/>
                    </a:moveTo>
                    <a:cubicBezTo>
                      <a:pt x="183183" y="0"/>
                      <a:pt x="219076" y="35893"/>
                      <a:pt x="219076" y="80169"/>
                    </a:cubicBezTo>
                    <a:cubicBezTo>
                      <a:pt x="219076" y="124445"/>
                      <a:pt x="183183" y="160338"/>
                      <a:pt x="138907" y="160338"/>
                    </a:cubicBezTo>
                    <a:cubicBezTo>
                      <a:pt x="94631" y="160338"/>
                      <a:pt x="58738" y="124445"/>
                      <a:pt x="58738" y="80169"/>
                    </a:cubicBezTo>
                    <a:cubicBezTo>
                      <a:pt x="58738" y="35893"/>
                      <a:pt x="94631" y="0"/>
                      <a:pt x="1389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5" name="文本框 22"/>
            <p:cNvSpPr txBox="1"/>
            <p:nvPr/>
          </p:nvSpPr>
          <p:spPr>
            <a:xfrm>
              <a:off x="4929482" y="4729942"/>
              <a:ext cx="1392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汇报人：周磊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5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5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4015937" cy="1147157"/>
            <a:chOff x="323528" y="0"/>
            <a:chExt cx="3308850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18242" y="290694"/>
              <a:ext cx="3114136" cy="23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系统流程图和系统配置项</a:t>
              </a:r>
              <a:endParaRPr lang="zh-CN" altLang="en-US" sz="2400" b="1" dirty="0">
                <a:latin typeface="冬青黑体简体中文 W6" pitchFamily="34" charset="-122"/>
                <a:ea typeface="冬青黑体简体中文 W6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20" name="图片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8" y="1663555"/>
            <a:ext cx="4591050" cy="431228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76" y="307571"/>
            <a:ext cx="5276215" cy="6209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329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4015937" cy="1147157"/>
            <a:chOff x="323528" y="0"/>
            <a:chExt cx="3308850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18242" y="290694"/>
              <a:ext cx="3114136" cy="20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系统</a:t>
              </a:r>
              <a:r>
                <a:rPr lang="zh-CN" altLang="en-US" sz="2000" b="1" dirty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层次结构和</a:t>
              </a:r>
              <a:r>
                <a:rPr lang="zh-CN" altLang="en-US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功能需求对应表</a:t>
              </a:r>
              <a:endParaRPr lang="zh-CN" altLang="en-US" sz="2000" b="1" dirty="0">
                <a:latin typeface="冬青黑体简体中文 W6" pitchFamily="34" charset="-122"/>
                <a:ea typeface="冬青黑体简体中文 W6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89" y="776834"/>
            <a:ext cx="7362190" cy="3190240"/>
          </a:xfrm>
          <a:prstGeom prst="rect">
            <a:avLst/>
          </a:prstGeom>
          <a:noFill/>
        </p:spPr>
      </p:pic>
      <p:pic>
        <p:nvPicPr>
          <p:cNvPr id="9" name="Picture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6" y="4164675"/>
            <a:ext cx="10649932" cy="1961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877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1796441" cy="1147157"/>
            <a:chOff x="323528" y="0"/>
            <a:chExt cx="1480141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18243" y="290694"/>
              <a:ext cx="1285426" cy="20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数据字典</a:t>
              </a:r>
              <a:endParaRPr lang="zh-CN" altLang="en-US" sz="2000" b="1" dirty="0">
                <a:latin typeface="冬青黑体简体中文 W6" pitchFamily="34" charset="-122"/>
                <a:ea typeface="冬青黑体简体中文 W6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78398"/>
              </p:ext>
            </p:extLst>
          </p:nvPr>
        </p:nvGraphicFramePr>
        <p:xfrm>
          <a:off x="7364037" y="3715111"/>
          <a:ext cx="3848100" cy="2185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086"/>
                <a:gridCol w="1872014"/>
              </a:tblGrid>
              <a:tr h="600075">
                <a:tc gridSpan="2"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数据结构卡片编号：</a:t>
                      </a:r>
                      <a:r>
                        <a:rPr lang="en-US" sz="1100" dirty="0">
                          <a:effectLst/>
                        </a:rPr>
                        <a:t>4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数据结构名称：历史记录表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 err="1">
                          <a:effectLst/>
                        </a:rPr>
                        <a:t>别名</a:t>
                      </a:r>
                      <a:r>
                        <a:rPr lang="en-US" sz="1100" dirty="0">
                          <a:effectLst/>
                        </a:rPr>
                        <a:t>：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97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说明：这是用户每次浏览新闻时产生的数据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历史记录 </a:t>
                      </a:r>
                      <a:r>
                        <a:rPr lang="en-US" sz="1100">
                          <a:effectLst/>
                        </a:rPr>
                        <a:t>= </a:t>
                      </a:r>
                      <a:r>
                        <a:rPr lang="zh-CN" sz="1100">
                          <a:effectLst/>
                        </a:rPr>
                        <a:t>用户</a:t>
                      </a:r>
                      <a:r>
                        <a:rPr lang="en-US" sz="1100">
                          <a:effectLst/>
                        </a:rPr>
                        <a:t>id + </a:t>
                      </a:r>
                      <a:r>
                        <a:rPr lang="zh-CN" sz="1100">
                          <a:effectLst/>
                        </a:rPr>
                        <a:t>阅读时间 </a:t>
                      </a:r>
                      <a:r>
                        <a:rPr lang="en-US" sz="1100">
                          <a:effectLst/>
                        </a:rPr>
                        <a:t>+ </a:t>
                      </a:r>
                      <a:r>
                        <a:rPr lang="zh-CN" sz="1100">
                          <a:effectLst/>
                        </a:rPr>
                        <a:t>新闻</a:t>
                      </a:r>
                      <a:r>
                        <a:rPr lang="en-US" sz="1100">
                          <a:effectLst/>
                        </a:rPr>
                        <a:t>id + </a:t>
                      </a:r>
                      <a:r>
                        <a:rPr lang="zh-CN" sz="1100">
                          <a:effectLst/>
                        </a:rPr>
                        <a:t>新闻标签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有关数据流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数据储存：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从用户接口到「我的阅读历史表」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信息容量：20000条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86638"/>
              </p:ext>
            </p:extLst>
          </p:nvPr>
        </p:nvGraphicFramePr>
        <p:xfrm>
          <a:off x="1447754" y="3715111"/>
          <a:ext cx="3848100" cy="2185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086"/>
                <a:gridCol w="1872014"/>
              </a:tblGrid>
              <a:tr h="600075">
                <a:tc gridSpan="2"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数据结构卡片编号：</a:t>
                      </a: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数据结构名称：喜欢的新闻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别名：我的喜欢表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97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说明：这是用户点击“喜欢”按钮时产生的数据。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喜欢信息 </a:t>
                      </a:r>
                      <a:r>
                        <a:rPr lang="en-US" sz="1100">
                          <a:effectLst/>
                        </a:rPr>
                        <a:t>= </a:t>
                      </a:r>
                      <a:r>
                        <a:rPr lang="zh-CN" sz="1100">
                          <a:effectLst/>
                        </a:rPr>
                        <a:t>喜欢的时间</a:t>
                      </a:r>
                      <a:r>
                        <a:rPr lang="en-US" sz="1100">
                          <a:effectLst/>
                        </a:rPr>
                        <a:t> + </a:t>
                      </a:r>
                      <a:r>
                        <a:rPr lang="zh-CN" sz="1100">
                          <a:effectLst/>
                        </a:rPr>
                        <a:t>但用户</a:t>
                      </a:r>
                      <a:r>
                        <a:rPr lang="en-US" sz="1100">
                          <a:effectLst/>
                        </a:rPr>
                        <a:t>id + </a:t>
                      </a:r>
                      <a:r>
                        <a:rPr lang="zh-CN" sz="1100">
                          <a:effectLst/>
                        </a:rPr>
                        <a:t>新闻的</a:t>
                      </a:r>
                      <a:r>
                        <a:rPr lang="en-US" sz="1100">
                          <a:effectLst/>
                        </a:rPr>
                        <a:t>id + </a:t>
                      </a:r>
                      <a:r>
                        <a:rPr lang="zh-CN" sz="1100">
                          <a:effectLst/>
                        </a:rPr>
                        <a:t>新闻的标签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有关数据流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数据储存：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从用户接口到「我的喜欢表」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信息容量：5000条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0062"/>
              </p:ext>
            </p:extLst>
          </p:nvPr>
        </p:nvGraphicFramePr>
        <p:xfrm>
          <a:off x="7372350" y="1147157"/>
          <a:ext cx="3848100" cy="2185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086"/>
                <a:gridCol w="1872014"/>
              </a:tblGrid>
              <a:tr h="600075">
                <a:tc gridSpan="2"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数据结构卡片编号：</a:t>
                      </a:r>
                      <a:r>
                        <a:rPr lang="en-US" sz="1100" dirty="0">
                          <a:effectLst/>
                        </a:rPr>
                        <a:t>2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数据结构名称：新闻分类表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 err="1">
                          <a:effectLst/>
                        </a:rPr>
                        <a:t>别名：不同的新闻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97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说明：每条新闻都带有相关的分类信息。分类标签 </a:t>
                      </a:r>
                      <a:r>
                        <a:rPr lang="en-US" sz="1100">
                          <a:effectLst/>
                        </a:rPr>
                        <a:t>= </a:t>
                      </a:r>
                      <a:r>
                        <a:rPr lang="zh-CN" sz="1100">
                          <a:effectLst/>
                        </a:rPr>
                        <a:t>标签</a:t>
                      </a:r>
                      <a:r>
                        <a:rPr lang="en-US" sz="1100">
                          <a:effectLst/>
                        </a:rPr>
                        <a:t>ID+</a:t>
                      </a:r>
                      <a:r>
                        <a:rPr lang="zh-CN" sz="1100">
                          <a:effectLst/>
                        </a:rPr>
                        <a:t>标签名字</a:t>
                      </a:r>
                      <a:r>
                        <a:rPr lang="en-US" sz="1100">
                          <a:effectLst/>
                        </a:rPr>
                        <a:t>+</a:t>
                      </a:r>
                      <a:r>
                        <a:rPr lang="zh-CN" sz="1100">
                          <a:effectLst/>
                        </a:rPr>
                        <a:t>其他相关标签。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有关数据流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数据储存：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存储到</a:t>
                      </a:r>
                      <a:r>
                        <a:rPr lang="en-US" sz="1100" dirty="0">
                          <a:effectLst/>
                        </a:rPr>
                        <a:t>Mongo DB</a:t>
                      </a:r>
                      <a:r>
                        <a:rPr lang="zh-CN" sz="1100" dirty="0">
                          <a:effectLst/>
                        </a:rPr>
                        <a:t>中的新闻表中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信息容量：10000条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52938"/>
              </p:ext>
            </p:extLst>
          </p:nvPr>
        </p:nvGraphicFramePr>
        <p:xfrm>
          <a:off x="1447754" y="1179253"/>
          <a:ext cx="3848100" cy="2185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086"/>
                <a:gridCol w="1872014"/>
              </a:tblGrid>
              <a:tr h="600075">
                <a:tc gridSpan="2"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数据结构卡片编号：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数据结构名称：网页元素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别名：原新闻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297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>
                          <a:effectLst/>
                        </a:rPr>
                        <a:t>说明：爬虫程序从网页直接爬取到的数据。</a:t>
                      </a:r>
                      <a:endParaRPr lang="zh-CN" sz="1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有关数据流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数据储存：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100" dirty="0">
                          <a:effectLst/>
                        </a:rPr>
                        <a:t>从网页上爬取下来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信息容量：10000条</a:t>
                      </a:r>
                      <a:endParaRPr lang="zh-CN" sz="110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983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704509" y="3171743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运行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和出错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设计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04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8496498" cy="1147157"/>
            <a:chOff x="323528" y="0"/>
            <a:chExt cx="7000515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18242" y="259754"/>
              <a:ext cx="6805801" cy="20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用户界面之微信外部</a:t>
              </a:r>
              <a:r>
                <a:rPr lang="en-US" altLang="zh-CN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&amp;</a:t>
              </a:r>
              <a:r>
                <a:rPr lang="zh-CN" altLang="en-US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资讯</a:t>
              </a:r>
              <a:r>
                <a:rPr lang="zh-CN" altLang="en-US" sz="2000" b="1" dirty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首页及“不感兴趣”此新闻的提醒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32" y="1055717"/>
            <a:ext cx="3063318" cy="5722390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76" y="1147157"/>
            <a:ext cx="2902421" cy="54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88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8496498" cy="1147157"/>
            <a:chOff x="323528" y="0"/>
            <a:chExt cx="7000515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18242" y="259754"/>
              <a:ext cx="6805801" cy="20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用户界面之资讯详细内容和“时光机”功能</a:t>
              </a:r>
              <a:endParaRPr lang="zh-CN" altLang="en-US" sz="2000" b="1" dirty="0">
                <a:latin typeface="冬青黑体简体中文 W6" pitchFamily="34" charset="-122"/>
                <a:ea typeface="冬青黑体简体中文 W6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22" y="1338348"/>
            <a:ext cx="2685197" cy="5128953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57" y="1438102"/>
            <a:ext cx="2567708" cy="49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11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2639049" cy="1147157"/>
            <a:chOff x="323528" y="0"/>
            <a:chExt cx="2174390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18242" y="259754"/>
              <a:ext cx="1979676" cy="20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系统</a:t>
              </a:r>
              <a:r>
                <a:rPr lang="zh-CN" altLang="en-US" sz="2000" b="1" dirty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出错处理设计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171950" y="2908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2815"/>
              </p:ext>
            </p:extLst>
          </p:nvPr>
        </p:nvGraphicFramePr>
        <p:xfrm>
          <a:off x="2692890" y="1467730"/>
          <a:ext cx="6124575" cy="1891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365"/>
                <a:gridCol w="1773820"/>
                <a:gridCol w="1773820"/>
                <a:gridCol w="1542570"/>
              </a:tblGrid>
              <a:tr h="428625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微信小程序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错误类型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出错模块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处理方式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网络错误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新闻读取模块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提示错误，停止页面读取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操作失败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获取个人收藏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获取个人标签信息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获取历史记录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分享到微信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评论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告知用户</a:t>
                      </a: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zh-CN" sz="1200" kern="100" dirty="0">
                          <a:effectLst/>
                        </a:rPr>
                        <a:t>建议重试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TextBox 86"/>
          <p:cNvSpPr txBox="1"/>
          <p:nvPr/>
        </p:nvSpPr>
        <p:spPr>
          <a:xfrm>
            <a:off x="1000204" y="3884814"/>
            <a:ext cx="1460364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 smtClean="0">
                <a:latin typeface="冬青黑体简体中文 W6" pitchFamily="34" charset="-122"/>
                <a:ea typeface="冬青黑体简体中文 W6" pitchFamily="34" charset="-122"/>
                <a:cs typeface="+mn-ea"/>
                <a:sym typeface="+mn-lt"/>
              </a:rPr>
              <a:t>补救措施</a:t>
            </a:r>
            <a:endParaRPr lang="zh-CN" altLang="en-US" sz="2000" b="1" dirty="0">
              <a:latin typeface="冬青黑体简体中文 W6" pitchFamily="34" charset="-122"/>
              <a:ea typeface="冬青黑体简体中文 W6" pitchFamily="34" charset="-122"/>
              <a:cs typeface="+mn-ea"/>
              <a:sym typeface="+mn-lt"/>
            </a:endParaRPr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10" y="4454930"/>
            <a:ext cx="9034341" cy="169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0799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704509" y="3171743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参考资料和附件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05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4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70201" y="22925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</a:t>
            </a: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GB/T </a:t>
            </a:r>
            <a:r>
              <a:rPr lang="en-US" altLang="zh-CN" dirty="0">
                <a:latin typeface="冬青黑体简体中文 W6" pitchFamily="34" charset="-122"/>
                <a:ea typeface="冬青黑体简体中文 W6" pitchFamily="34" charset="-122"/>
              </a:rPr>
              <a:t>8567-2006  《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中华人民共和国国家标准</a:t>
            </a:r>
            <a:r>
              <a:rPr lang="en-US" altLang="zh-CN" dirty="0">
                <a:latin typeface="冬青黑体简体中文 W6" pitchFamily="34" charset="-122"/>
                <a:ea typeface="冬青黑体简体中文 W6" pitchFamily="34" charset="-122"/>
              </a:rPr>
              <a:t>-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计算机软件文档编制规范</a:t>
            </a: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《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软件工程导论（第六版）</a:t>
            </a:r>
            <a:r>
              <a:rPr lang="en-US" altLang="zh-CN" dirty="0">
                <a:latin typeface="冬青黑体简体中文 W6" pitchFamily="34" charset="-122"/>
                <a:ea typeface="冬青黑体简体中文 W6" pitchFamily="34" charset="-122"/>
              </a:rPr>
              <a:t>》 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张海藩 牟永敏 编著 </a:t>
            </a:r>
            <a:r>
              <a:rPr lang="en-US" altLang="zh-CN" dirty="0">
                <a:latin typeface="冬青黑体简体中文 W6" pitchFamily="34" charset="-122"/>
                <a:ea typeface="冬青黑体简体中文 W6" pitchFamily="34" charset="-122"/>
              </a:rPr>
              <a:t>ISBN 978-7-302-33098-1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《</a:t>
            </a:r>
            <a:r>
              <a:rPr lang="en-US" altLang="zh-CN" dirty="0">
                <a:latin typeface="冬青黑体简体中文 W6" pitchFamily="34" charset="-122"/>
                <a:ea typeface="冬青黑体简体中文 W6" pitchFamily="34" charset="-122"/>
              </a:rPr>
              <a:t>PMBOK》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项目管理计划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书</a:t>
            </a:r>
            <a:endParaRPr lang="en-US" altLang="zh-CN" dirty="0" smtClean="0">
              <a:latin typeface="冬青黑体简体中文 W6" pitchFamily="34" charset="-122"/>
              <a:ea typeface="冬青黑体简体中文 W6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冬青黑体简体中文 W6" pitchFamily="34" charset="-122"/>
                <a:ea typeface="冬青黑体简体中文 W6" pitchFamily="34" charset="-122"/>
              </a:rPr>
              <a:t>https://</a:t>
            </a: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github.com/</a:t>
            </a:r>
            <a:r>
              <a:rPr lang="en-US" altLang="zh-CN" dirty="0" err="1" smtClean="0">
                <a:latin typeface="冬青黑体简体中文 W6" pitchFamily="34" charset="-122"/>
                <a:ea typeface="冬青黑体简体中文 W6" pitchFamily="34" charset="-122"/>
              </a:rPr>
              <a:t>FZliweiliang</a:t>
            </a: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/</a:t>
            </a:r>
            <a:r>
              <a:rPr lang="en-US" altLang="zh-CN" dirty="0" err="1" smtClean="0">
                <a:latin typeface="冬青黑体简体中文 W6" pitchFamily="34" charset="-122"/>
                <a:ea typeface="冬青黑体简体中文 W6" pitchFamily="34" charset="-122"/>
              </a:rPr>
              <a:t>wechat</a:t>
            </a: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-app-mall-server——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微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信小程序商城服务端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>
              <a:latin typeface="冬青黑体简体中文 W6" pitchFamily="34" charset="-122"/>
              <a:ea typeface="冬青黑体简体中文 W6" pitchFamily="34" charset="-122"/>
            </a:endParaRPr>
          </a:p>
          <a:p>
            <a:endParaRPr lang="zh-CN" altLang="zh-CN" dirty="0">
              <a:latin typeface="冬青黑体简体中文 W6" pitchFamily="34" charset="-122"/>
              <a:ea typeface="冬青黑体简体中文 W6" pitchFamily="34" charset="-122"/>
            </a:endParaRPr>
          </a:p>
        </p:txBody>
      </p:sp>
      <p:sp>
        <p:nvSpPr>
          <p:cNvPr id="7" name="TextBox 86"/>
          <p:cNvSpPr txBox="1"/>
          <p:nvPr/>
        </p:nvSpPr>
        <p:spPr>
          <a:xfrm>
            <a:off x="738033" y="306782"/>
            <a:ext cx="200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参考资料</a:t>
            </a:r>
            <a:endParaRPr lang="en-US" altLang="zh-CN" sz="32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6"/>
          <p:cNvSpPr txBox="1"/>
          <p:nvPr/>
        </p:nvSpPr>
        <p:spPr>
          <a:xfrm>
            <a:off x="738033" y="306782"/>
            <a:ext cx="2597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Jackson</a:t>
            </a:r>
            <a:r>
              <a:rPr lang="zh-CN" altLang="en-US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示例</a:t>
            </a:r>
            <a:endParaRPr lang="en-US" altLang="zh-CN" sz="32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1388322"/>
            <a:ext cx="5274310" cy="480949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33" y="1147157"/>
            <a:ext cx="3657600" cy="50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6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4637648" y="-1615772"/>
            <a:ext cx="2916704" cy="2916704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4791422" y="-1461998"/>
            <a:ext cx="2609154" cy="2609154"/>
          </a:xfrm>
          <a:prstGeom prst="roundRect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1"/>
          </a:gradFill>
          <a:ln w="3175">
            <a:noFill/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49388" y="165970"/>
            <a:ext cx="347659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等线" pitchFamily="2" charset="-122"/>
                <a:ea typeface="等线" pitchFamily="2" charset="-122"/>
                <a:cs typeface="Open Sans" panose="020B0606030504020204" pitchFamily="34" charset="0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等线" pitchFamily="2" charset="-122"/>
              <a:ea typeface="等线" pitchFamily="2" charset="-122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57703" y="750775"/>
            <a:ext cx="347659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2093" y="3071807"/>
            <a:ext cx="2299168" cy="1508628"/>
            <a:chOff x="853722" y="3510427"/>
            <a:chExt cx="2299168" cy="1508628"/>
          </a:xfrm>
        </p:grpSpPr>
        <p:sp>
          <p:nvSpPr>
            <p:cNvPr id="30" name="椭圆 29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01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1" name="矩形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引言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38934" y="1982770"/>
            <a:ext cx="2299168" cy="1508628"/>
            <a:chOff x="853722" y="3510427"/>
            <a:chExt cx="2299168" cy="1508628"/>
          </a:xfrm>
        </p:grpSpPr>
        <p:sp>
          <p:nvSpPr>
            <p:cNvPr id="38" name="椭圆 37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02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39" name="矩形 3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设计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87187" y="4180325"/>
            <a:ext cx="2299168" cy="1508628"/>
            <a:chOff x="853722" y="3510427"/>
            <a:chExt cx="2299168" cy="1508628"/>
          </a:xfrm>
        </p:grpSpPr>
        <p:sp>
          <p:nvSpPr>
            <p:cNvPr id="42" name="椭圆 41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03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43" name="矩形 4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系统体系结构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697917" y="2226065"/>
            <a:ext cx="2299168" cy="1508628"/>
            <a:chOff x="853722" y="3510427"/>
            <a:chExt cx="2299168" cy="1508628"/>
          </a:xfrm>
        </p:grpSpPr>
        <p:sp>
          <p:nvSpPr>
            <p:cNvPr id="46" name="椭圆 45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06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47" name="矩形 4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小组成员绩效评价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315067" y="4390286"/>
            <a:ext cx="2299168" cy="1508628"/>
            <a:chOff x="853722" y="3510427"/>
            <a:chExt cx="2299168" cy="1508628"/>
          </a:xfrm>
        </p:grpSpPr>
        <p:sp>
          <p:nvSpPr>
            <p:cNvPr id="26" name="椭圆 25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05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7" name="矩形 2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参考资料及附件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72932" y="2417599"/>
            <a:ext cx="2299168" cy="1508628"/>
            <a:chOff x="853722" y="3510427"/>
            <a:chExt cx="2299168" cy="1508628"/>
          </a:xfrm>
        </p:grpSpPr>
        <p:sp>
          <p:nvSpPr>
            <p:cNvPr id="23" name="椭圆 22"/>
            <p:cNvSpPr/>
            <p:nvPr/>
          </p:nvSpPr>
          <p:spPr>
            <a:xfrm>
              <a:off x="1568477" y="3510427"/>
              <a:ext cx="869659" cy="869659"/>
            </a:xfrm>
            <a:prstGeom prst="ellipse">
              <a:avLst/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8400000" scaled="0"/>
            </a:gra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04</a:t>
              </a:r>
              <a:endParaRPr lang="zh-CN" alt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  <p:sp>
          <p:nvSpPr>
            <p:cNvPr id="24" name="矩形 2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853722" y="4618945"/>
              <a:ext cx="2299168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运行、出错设计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6"/>
          <p:cNvSpPr txBox="1"/>
          <p:nvPr/>
        </p:nvSpPr>
        <p:spPr>
          <a:xfrm>
            <a:off x="738033" y="306782"/>
            <a:ext cx="2597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Jackson</a:t>
            </a:r>
            <a:r>
              <a:rPr lang="zh-CN" altLang="en-US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示例</a:t>
            </a:r>
            <a:endParaRPr lang="en-US" altLang="zh-CN" sz="32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2" y="2141272"/>
            <a:ext cx="6112510" cy="33764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73" y="1827597"/>
            <a:ext cx="5193147" cy="36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6"/>
          <p:cNvSpPr txBox="1"/>
          <p:nvPr/>
        </p:nvSpPr>
        <p:spPr>
          <a:xfrm>
            <a:off x="738033" y="306782"/>
            <a:ext cx="335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接口逻辑设计</a:t>
            </a:r>
            <a:endParaRPr lang="en-US" altLang="zh-CN" sz="32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86"/>
          <p:cNvSpPr txBox="1"/>
          <p:nvPr/>
        </p:nvSpPr>
        <p:spPr>
          <a:xfrm>
            <a:off x="318719" y="1979700"/>
            <a:ext cx="8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管理</a:t>
            </a:r>
            <a:endParaRPr lang="en-US" altLang="zh-CN" sz="2400" b="1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41714"/>
              </p:ext>
            </p:extLst>
          </p:nvPr>
        </p:nvGraphicFramePr>
        <p:xfrm>
          <a:off x="1324819" y="1721221"/>
          <a:ext cx="10515600" cy="178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Method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Default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/v1/admin/delUser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>
                          <a:effectLst/>
                        </a:rPr>
                        <a:t>删除用户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/v1/admin/addNews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>
                          <a:effectLst/>
                        </a:rPr>
                        <a:t>添加新闻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/v1/admin/delNews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>
                          <a:effectLst/>
                        </a:rPr>
                        <a:t>删除新闻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/v1/admin/delClass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>
                          <a:effectLst/>
                        </a:rPr>
                        <a:t>删除分类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/v1/admin/addClass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添加分类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4" name="TextBox 86"/>
          <p:cNvSpPr txBox="1"/>
          <p:nvPr/>
        </p:nvSpPr>
        <p:spPr>
          <a:xfrm>
            <a:off x="318719" y="3842366"/>
            <a:ext cx="8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首页</a:t>
            </a:r>
            <a:endParaRPr lang="en-US" altLang="zh-CN" sz="2400" b="1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38498"/>
              </p:ext>
            </p:extLst>
          </p:nvPr>
        </p:nvGraphicFramePr>
        <p:xfrm>
          <a:off x="1326680" y="4225598"/>
          <a:ext cx="10515600" cy="1485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Method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Default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/v1/home/bannerList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>
                          <a:effectLst/>
                        </a:rPr>
                        <a:t>获取</a:t>
                      </a:r>
                      <a:r>
                        <a:rPr lang="en-US" sz="1200" kern="100">
                          <a:effectLst/>
                        </a:rPr>
                        <a:t>banner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/v1/home/getHotList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>
                          <a:effectLst/>
                        </a:rPr>
                        <a:t>获取推荐列表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/v1/home/getList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>
                          <a:effectLst/>
                        </a:rPr>
                        <a:t>获取列表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/v1/home/getItem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获取详情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9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6"/>
          <p:cNvSpPr txBox="1"/>
          <p:nvPr/>
        </p:nvSpPr>
        <p:spPr>
          <a:xfrm>
            <a:off x="738033" y="306782"/>
            <a:ext cx="335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接口逻辑设计</a:t>
            </a:r>
            <a:endParaRPr lang="en-US" altLang="zh-CN" sz="32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86"/>
          <p:cNvSpPr txBox="1"/>
          <p:nvPr/>
        </p:nvSpPr>
        <p:spPr>
          <a:xfrm>
            <a:off x="318719" y="1910439"/>
            <a:ext cx="8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微信</a:t>
            </a:r>
            <a:endParaRPr lang="en-US" altLang="zh-CN" sz="2400" b="1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14" name="TextBox 86"/>
          <p:cNvSpPr txBox="1"/>
          <p:nvPr/>
        </p:nvSpPr>
        <p:spPr>
          <a:xfrm>
            <a:off x="318719" y="3366269"/>
            <a:ext cx="8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用户</a:t>
            </a:r>
            <a:endParaRPr lang="en-US" altLang="zh-CN" sz="2400" b="1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56346"/>
              </p:ext>
            </p:extLst>
          </p:nvPr>
        </p:nvGraphicFramePr>
        <p:xfrm>
          <a:off x="1456267" y="1849368"/>
          <a:ext cx="10515600" cy="594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Method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Default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/v1/wx/getUser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获取微信用户信息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5806"/>
              </p:ext>
            </p:extLst>
          </p:nvPr>
        </p:nvGraphicFramePr>
        <p:xfrm>
          <a:off x="1447801" y="3301038"/>
          <a:ext cx="10515600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Method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Default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/v1/user/bindIde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>
                          <a:effectLst/>
                        </a:rPr>
                        <a:t>绑定身份信息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/v1/user/modifyNickname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>
                          <a:effectLst/>
                        </a:rPr>
                        <a:t>添加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修改昵称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/v1/user/editCategory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设置喜爱分类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6" name="TextBox 86"/>
          <p:cNvSpPr txBox="1"/>
          <p:nvPr/>
        </p:nvSpPr>
        <p:spPr>
          <a:xfrm>
            <a:off x="318719" y="5415202"/>
            <a:ext cx="83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通用</a:t>
            </a:r>
            <a:endParaRPr lang="en-US" altLang="zh-CN" sz="2400" b="1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63381"/>
              </p:ext>
            </p:extLst>
          </p:nvPr>
        </p:nvGraphicFramePr>
        <p:xfrm>
          <a:off x="1430866" y="5388981"/>
          <a:ext cx="10515600" cy="594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Method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Default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/v1/public/getClassList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US" sz="1200" kern="100">
                          <a:effectLst/>
                        </a:rPr>
                        <a:t>auto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获取分类列表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06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59400" y="3229653"/>
            <a:ext cx="504613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小组成员绩效评价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6"/>
          <p:cNvSpPr txBox="1"/>
          <p:nvPr/>
        </p:nvSpPr>
        <p:spPr>
          <a:xfrm>
            <a:off x="738033" y="306782"/>
            <a:ext cx="3557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本周</a:t>
            </a:r>
            <a:r>
              <a:rPr lang="zh-CN" altLang="en-US" sz="3200" dirty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会议记录</a:t>
            </a:r>
            <a:endParaRPr lang="en-US" altLang="zh-CN" sz="32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64535" y="1549748"/>
            <a:ext cx="72189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G20</a:t>
            </a:r>
            <a:r>
              <a:rPr lang="zh-CN" altLang="zh-CN" dirty="0" smtClean="0"/>
              <a:t>小组</a:t>
            </a:r>
            <a:r>
              <a:rPr lang="zh-CN" altLang="zh-CN" dirty="0" smtClean="0"/>
              <a:t>第九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十</a:t>
            </a:r>
            <a:r>
              <a:rPr lang="zh-CN" altLang="zh-CN" dirty="0" smtClean="0"/>
              <a:t>周</a:t>
            </a:r>
            <a:r>
              <a:rPr lang="zh-CN" altLang="zh-CN" dirty="0" smtClean="0"/>
              <a:t>会议纪要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会议时间：</a:t>
            </a:r>
            <a:r>
              <a:rPr lang="en-US" altLang="zh-CN" dirty="0" smtClean="0"/>
              <a:t>2019</a:t>
            </a:r>
            <a:r>
              <a:rPr lang="zh-CN" altLang="zh-CN" dirty="0" smtClean="0"/>
              <a:t>年</a:t>
            </a:r>
            <a:r>
              <a:rPr lang="en-US" altLang="zh-CN" dirty="0" smtClean="0"/>
              <a:t>4</a:t>
            </a:r>
            <a:r>
              <a:rPr lang="zh-CN" altLang="zh-CN" dirty="0" smtClean="0"/>
              <a:t>月</a:t>
            </a:r>
            <a:r>
              <a:rPr lang="en-US" altLang="zh-CN" dirty="0" smtClean="0"/>
              <a:t>23</a:t>
            </a:r>
            <a:r>
              <a:rPr lang="zh-CN" altLang="zh-CN" dirty="0" smtClean="0"/>
              <a:t>日</a:t>
            </a:r>
            <a:r>
              <a:rPr lang="en-US" altLang="zh-CN" dirty="0" smtClean="0"/>
              <a:t>13:35-14:00</a:t>
            </a:r>
            <a:endParaRPr lang="zh-CN" altLang="zh-CN" dirty="0" smtClean="0"/>
          </a:p>
          <a:p>
            <a:r>
              <a:rPr lang="zh-CN" altLang="zh-CN" dirty="0" smtClean="0"/>
              <a:t>会议地点：学生宿舍六楼寝室</a:t>
            </a:r>
          </a:p>
          <a:p>
            <a:r>
              <a:rPr lang="zh-CN" altLang="zh-CN" dirty="0" smtClean="0"/>
              <a:t>参加人员：周磊 唐敏敏 许涛 杨际仟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会议议题：第九周组内任务分配以及学习计划</a:t>
            </a:r>
          </a:p>
          <a:p>
            <a:r>
              <a:rPr lang="zh-CN" altLang="zh-CN" dirty="0" smtClean="0"/>
              <a:t>会议内容：</a:t>
            </a:r>
          </a:p>
          <a:p>
            <a:pPr lvl="0"/>
            <a:r>
              <a:rPr lang="en-US" altLang="zh-CN" dirty="0" smtClean="0"/>
              <a:t>1. </a:t>
            </a:r>
            <a:r>
              <a:rPr lang="zh-CN" altLang="zh-CN" dirty="0" smtClean="0"/>
              <a:t>组员根据自己的工作任务进行学习（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、</a:t>
            </a:r>
            <a:r>
              <a:rPr lang="en-US" altLang="zh-CN" dirty="0" smtClean="0"/>
              <a:t>CSS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zh-CN" dirty="0" smtClean="0"/>
              <a:t>等）</a:t>
            </a:r>
          </a:p>
          <a:p>
            <a:pPr lvl="0"/>
            <a:r>
              <a:rPr lang="en-US" altLang="zh-CN" dirty="0" smtClean="0"/>
              <a:t>2. </a:t>
            </a:r>
            <a:r>
              <a:rPr lang="zh-CN" altLang="zh-CN" dirty="0" smtClean="0"/>
              <a:t>主题</a:t>
            </a:r>
            <a:r>
              <a:rPr lang="en-US" altLang="zh-CN" dirty="0" smtClean="0"/>
              <a:t>PPT</a:t>
            </a:r>
            <a:r>
              <a:rPr lang="zh-CN" altLang="zh-CN" dirty="0" smtClean="0"/>
              <a:t>的制作（五一假期期间完成）</a:t>
            </a:r>
          </a:p>
          <a:p>
            <a:pPr lvl="0"/>
            <a:r>
              <a:rPr lang="en-US" altLang="zh-CN" dirty="0" smtClean="0"/>
              <a:t>3. </a:t>
            </a:r>
            <a:r>
              <a:rPr lang="zh-CN" altLang="zh-CN" dirty="0" smtClean="0"/>
              <a:t>找一小段对特定数据处理过程的内容，画</a:t>
            </a:r>
            <a:r>
              <a:rPr lang="en-US" altLang="zh-CN" dirty="0" smtClean="0"/>
              <a:t>Jackson</a:t>
            </a:r>
            <a:r>
              <a:rPr lang="zh-CN" altLang="zh-CN" dirty="0" smtClean="0"/>
              <a:t>图，看原来</a:t>
            </a:r>
            <a:r>
              <a:rPr lang="en-US" altLang="zh-CN" dirty="0" smtClean="0"/>
              <a:t> </a:t>
            </a:r>
            <a:r>
              <a:rPr lang="zh-CN" altLang="zh-CN" dirty="0" smtClean="0"/>
              <a:t>的文档里的数据流图</a:t>
            </a:r>
          </a:p>
          <a:p>
            <a:pPr lvl="0"/>
            <a:r>
              <a:rPr lang="en-US" altLang="zh-CN" dirty="0" smtClean="0"/>
              <a:t>4. </a:t>
            </a:r>
            <a:r>
              <a:rPr lang="zh-CN" altLang="zh-CN" dirty="0" smtClean="0"/>
              <a:t>界面伪代码、</a:t>
            </a:r>
            <a:r>
              <a:rPr lang="en-US" altLang="zh-CN" dirty="0" err="1" smtClean="0"/>
              <a:t>Git</a:t>
            </a:r>
            <a:r>
              <a:rPr lang="zh-CN" altLang="zh-CN" dirty="0" smtClean="0"/>
              <a:t>更新、项目计划书更新、总体设计</a:t>
            </a:r>
            <a:r>
              <a:rPr lang="en-US" altLang="zh-CN" dirty="0" smtClean="0"/>
              <a:t>PPT</a:t>
            </a:r>
            <a:r>
              <a:rPr lang="zh-CN" altLang="zh-CN" dirty="0" smtClean="0"/>
              <a:t>等任务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34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9" grpId="0" animBg="1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86"/>
          <p:cNvSpPr txBox="1"/>
          <p:nvPr/>
        </p:nvSpPr>
        <p:spPr>
          <a:xfrm>
            <a:off x="738033" y="306782"/>
            <a:ext cx="447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小组</a:t>
            </a:r>
            <a:r>
              <a:rPr lang="zh-CN" altLang="en-US" sz="3200" dirty="0">
                <a:latin typeface="等线" pitchFamily="2" charset="-122"/>
                <a:ea typeface="等线" pitchFamily="2" charset="-122"/>
                <a:cs typeface="+mn-ea"/>
                <a:sym typeface="+mn-lt"/>
              </a:rPr>
              <a:t>成员绩效评价</a:t>
            </a:r>
            <a:endParaRPr lang="en-US" altLang="zh-CN" sz="3200" dirty="0">
              <a:latin typeface="等线" pitchFamily="2" charset="-122"/>
              <a:ea typeface="等线" pitchFamily="2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B15B32-D5A7-4EB2-902A-4703504BB2EE}"/>
              </a:ext>
            </a:extLst>
          </p:cNvPr>
          <p:cNvSpPr/>
          <p:nvPr/>
        </p:nvSpPr>
        <p:spPr>
          <a:xfrm>
            <a:off x="431371" y="0"/>
            <a:ext cx="262187" cy="1147157"/>
          </a:xfrm>
          <a:prstGeom prst="rect">
            <a:avLst/>
          </a:prstGeom>
          <a:solidFill>
            <a:srgbClr val="1FA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040598" y="1058122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5400000">
            <a:off x="8822257" y="2636912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5400000">
            <a:off x="7921907" y="2921937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>
            <a:off x="6999875" y="4176402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0800000">
            <a:off x="6999875" y="3561076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 rot="16200000">
            <a:off x="5232803" y="2577160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6133154" y="2862184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406710" y="3048863"/>
            <a:ext cx="497052" cy="736524"/>
            <a:chOff x="1788810" y="2276744"/>
            <a:chExt cx="392113" cy="581026"/>
          </a:xfrm>
          <a:solidFill>
            <a:schemeClr val="bg1"/>
          </a:solidFill>
          <a:effectLst/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9280911" y="3113522"/>
            <a:ext cx="434666" cy="744569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7242347" y="4879600"/>
            <a:ext cx="612826" cy="61365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298702" y="1432590"/>
            <a:ext cx="583473" cy="561118"/>
            <a:chOff x="2607983" y="4241292"/>
            <a:chExt cx="490600" cy="471805"/>
          </a:xfrm>
          <a:effectLst/>
        </p:grpSpPr>
        <p:sp>
          <p:nvSpPr>
            <p:cNvPr id="25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4"/>
            <p:cNvSpPr>
              <a:spLocks/>
            </p:cNvSpPr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040598" y="2243497"/>
            <a:ext cx="1115632" cy="11098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80362" y="3138997"/>
            <a:ext cx="618894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周磊</a:t>
            </a:r>
          </a:p>
        </p:txBody>
      </p:sp>
      <p:sp>
        <p:nvSpPr>
          <p:cNvPr id="29" name="矩形 28"/>
          <p:cNvSpPr/>
          <p:nvPr/>
        </p:nvSpPr>
        <p:spPr>
          <a:xfrm>
            <a:off x="7294657" y="2475011"/>
            <a:ext cx="618894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许涛</a:t>
            </a:r>
          </a:p>
        </p:txBody>
      </p:sp>
      <p:sp>
        <p:nvSpPr>
          <p:cNvPr id="30" name="矩形 29"/>
          <p:cNvSpPr/>
          <p:nvPr/>
        </p:nvSpPr>
        <p:spPr>
          <a:xfrm>
            <a:off x="8153621" y="3017442"/>
            <a:ext cx="618894" cy="9233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杨际仟</a:t>
            </a:r>
          </a:p>
        </p:txBody>
      </p:sp>
      <p:sp>
        <p:nvSpPr>
          <p:cNvPr id="31" name="矩形 30"/>
          <p:cNvSpPr/>
          <p:nvPr/>
        </p:nvSpPr>
        <p:spPr>
          <a:xfrm>
            <a:off x="7249725" y="3705576"/>
            <a:ext cx="618894" cy="9233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唐敏敏</a:t>
            </a:r>
          </a:p>
        </p:txBody>
      </p:sp>
      <p:sp>
        <p:nvSpPr>
          <p:cNvPr id="3" name="矩形 2"/>
          <p:cNvSpPr/>
          <p:nvPr/>
        </p:nvSpPr>
        <p:spPr>
          <a:xfrm>
            <a:off x="10258140" y="2626174"/>
            <a:ext cx="19384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冬青黑体简体中文 W6" pitchFamily="34" charset="-122"/>
                <a:ea typeface="冬青黑体简体中文 W6" pitchFamily="34" charset="-122"/>
              </a:rPr>
              <a:t>杨际仟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：本次详细设计</a:t>
            </a: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PPT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制作</a:t>
            </a:r>
            <a:endParaRPr lang="en-US" altLang="zh-CN" dirty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和和小组专题展示</a:t>
            </a: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PPT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，</a:t>
            </a:r>
            <a:endParaRPr lang="en-US" altLang="zh-CN" dirty="0" smtClean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以及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小组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会议记录</a:t>
            </a:r>
            <a:endParaRPr lang="zh-CN" altLang="zh-CN" dirty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冬青黑体简体中文 W6" pitchFamily="34" charset="-122"/>
                <a:ea typeface="冬青黑体简体中文 W6" pitchFamily="34" charset="-122"/>
              </a:rPr>
              <a:t>8.4/10</a:t>
            </a:r>
            <a:endParaRPr lang="zh-CN" altLang="zh-CN" dirty="0">
              <a:solidFill>
                <a:srgbClr val="FF0000"/>
              </a:solidFill>
              <a:latin typeface="冬青黑体简体中文 W6" pitchFamily="34" charset="-122"/>
              <a:ea typeface="冬青黑体简体中文 W6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4186" y="58463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冬青黑体简体中文 W6" pitchFamily="34" charset="-122"/>
                <a:ea typeface="冬青黑体简体中文 W6" pitchFamily="34" charset="-122"/>
              </a:rPr>
              <a:t>唐敏敏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：项目计划书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更新    </a:t>
            </a:r>
            <a:r>
              <a:rPr lang="en-US" altLang="zh-CN" dirty="0" err="1" smtClean="0">
                <a:latin typeface="冬青黑体简体中文 W6" pitchFamily="34" charset="-122"/>
                <a:ea typeface="冬青黑体简体中文 W6" pitchFamily="34" charset="-122"/>
              </a:rPr>
              <a:t>Git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更新   测试文档编写  </a:t>
            </a:r>
            <a:endParaRPr lang="en-US" altLang="zh-CN" dirty="0" smtClean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爬虫程序和分类程序设计       </a:t>
            </a:r>
            <a:r>
              <a:rPr lang="en-US" altLang="zh-CN" dirty="0" smtClean="0">
                <a:solidFill>
                  <a:srgbClr val="FF0000"/>
                </a:solidFill>
                <a:latin typeface="冬青黑体简体中文 W6" pitchFamily="34" charset="-122"/>
                <a:ea typeface="冬青黑体简体中文 W6" pitchFamily="34" charset="-122"/>
              </a:rPr>
              <a:t>8.7/10</a:t>
            </a:r>
            <a:endParaRPr lang="zh-CN" altLang="zh-CN" i="1" dirty="0">
              <a:solidFill>
                <a:srgbClr val="FF0000"/>
              </a:solidFill>
              <a:latin typeface="冬青黑体简体中文 W6" pitchFamily="34" charset="-122"/>
              <a:ea typeface="冬青黑体简体中文 W6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033" y="30028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冬青黑体简体中文 W6" pitchFamily="34" charset="-122"/>
                <a:ea typeface="冬青黑体简体中文 W6" pitchFamily="34" charset="-122"/>
              </a:rPr>
              <a:t>许涛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：</a:t>
            </a:r>
            <a:r>
              <a:rPr lang="zh-CN" altLang="zh-CN" dirty="0">
                <a:latin typeface="冬青黑体简体中文 W6" pitchFamily="34" charset="-122"/>
                <a:ea typeface="冬青黑体简体中文 W6" pitchFamily="34" charset="-122"/>
              </a:rPr>
              <a:t>负责</a:t>
            </a:r>
            <a:r>
              <a:rPr lang="zh-CN" altLang="en-US" dirty="0">
                <a:latin typeface="冬青黑体简体中文 W6" pitchFamily="34" charset="-122"/>
                <a:ea typeface="冬青黑体简体中文 W6" pitchFamily="34" charset="-122"/>
              </a:rPr>
              <a:t>小程序界面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的前端设计</a:t>
            </a:r>
            <a:endParaRPr lang="en-US" altLang="zh-CN" dirty="0" smtClean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以及编写伪代码和小组专题展示</a:t>
            </a:r>
            <a:r>
              <a:rPr lang="en-US" altLang="zh-CN" dirty="0" smtClean="0">
                <a:latin typeface="冬青黑体简体中文 W6" pitchFamily="34" charset="-122"/>
                <a:ea typeface="冬青黑体简体中文 W6" pitchFamily="34" charset="-122"/>
              </a:rPr>
              <a:t>PPT</a:t>
            </a:r>
          </a:p>
          <a:p>
            <a:endParaRPr lang="en-US" altLang="zh-CN" dirty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因为工作量大，重要性高，所以评分</a:t>
            </a:r>
            <a:endParaRPr lang="en-US" altLang="zh-CN" dirty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冬青黑体简体中文 W6" pitchFamily="34" charset="-122"/>
                <a:ea typeface="冬青黑体简体中文 W6" pitchFamily="34" charset="-122"/>
              </a:rPr>
              <a:t>9.1/10</a:t>
            </a:r>
            <a:endParaRPr lang="zh-CN" altLang="zh-CN" dirty="0">
              <a:solidFill>
                <a:srgbClr val="FF0000"/>
              </a:solidFill>
              <a:latin typeface="冬青黑体简体中文 W6" pitchFamily="34" charset="-122"/>
              <a:ea typeface="冬青黑体简体中文 W6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6925" y="3218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冬青黑体简体中文 W6" pitchFamily="34" charset="-122"/>
                <a:ea typeface="冬青黑体简体中文 W6" pitchFamily="34" charset="-122"/>
              </a:rPr>
              <a:t>周磊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：负责详细设计文档的编写，后端的设计</a:t>
            </a:r>
            <a:endParaRPr lang="en-US" altLang="zh-CN" dirty="0" smtClean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和总协调    </a:t>
            </a:r>
            <a:r>
              <a:rPr lang="zh-CN" altLang="en-US" dirty="0" smtClean="0">
                <a:latin typeface="冬青黑体简体中文 W6" pitchFamily="34" charset="-122"/>
                <a:ea typeface="冬青黑体简体中文 W6" pitchFamily="34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冬青黑体简体中文 W6" pitchFamily="34" charset="-122"/>
                <a:ea typeface="冬青黑体简体中文 W6" pitchFamily="34" charset="-122"/>
              </a:rPr>
              <a:t>8.7/10</a:t>
            </a:r>
            <a:endParaRPr lang="zh-CN" altLang="zh-CN" dirty="0">
              <a:solidFill>
                <a:srgbClr val="FF0000"/>
              </a:solidFill>
              <a:latin typeface="冬青黑体简体中文 W6" pitchFamily="34" charset="-122"/>
              <a:ea typeface="冬青黑体简体中文 W6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0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2" grpId="0" animBg="1"/>
          <p:bldP spid="23" grpId="0" animBg="1"/>
          <p:bldP spid="27" grpId="0" animBg="1"/>
          <p:bldP spid="28" grpId="0"/>
          <p:bldP spid="29" grpId="0"/>
          <p:bldP spid="30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2" grpId="0" animBg="1"/>
          <p:bldP spid="23" grpId="0" animBg="1"/>
          <p:bldP spid="27" grpId="0" animBg="1"/>
          <p:bldP spid="28" grpId="0"/>
          <p:bldP spid="29" grpId="0"/>
          <p:bldP spid="30" grpId="0"/>
          <p:bldP spid="31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22" name="椭圆 21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1" name="椭圆 30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Last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359400" y="3229653"/>
            <a:ext cx="504613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996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70757" y="2710230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584483" y="3607452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8" y="375750"/>
            <a:ext cx="2108201" cy="21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484376" y="3171743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引言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52504" y="2186247"/>
            <a:ext cx="3616036" cy="2485306"/>
            <a:chOff x="8540751" y="4843463"/>
            <a:chExt cx="8012112" cy="4562475"/>
          </a:xfrm>
          <a:effectLst/>
        </p:grpSpPr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9321800" y="4843463"/>
              <a:ext cx="6480176" cy="4421188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8542336" y="9169402"/>
              <a:ext cx="8008936" cy="142874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8542339" y="9169399"/>
              <a:ext cx="8008939" cy="236539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8540751" y="9312275"/>
              <a:ext cx="8012112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1257141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3390524" cy="1064029"/>
            <a:chOff x="323528" y="0"/>
            <a:chExt cx="2793554" cy="536266"/>
          </a:xfrm>
        </p:grpSpPr>
        <p:sp>
          <p:nvSpPr>
            <p:cNvPr id="25" name="TextBox 86"/>
            <p:cNvSpPr txBox="1"/>
            <p:nvPr/>
          </p:nvSpPr>
          <p:spPr>
            <a:xfrm>
              <a:off x="636222" y="167305"/>
              <a:ext cx="2480860" cy="20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该</a:t>
              </a:r>
              <a:r>
                <a:rPr lang="zh-CN" altLang="en-US" sz="2000" b="1" dirty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软件的一般</a:t>
              </a:r>
              <a:r>
                <a:rPr lang="zh-CN" altLang="en-US" sz="20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特性</a:t>
              </a:r>
              <a:r>
                <a:rPr lang="zh-CN" altLang="en-US" sz="2000" b="1" dirty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和用途</a:t>
              </a:r>
              <a:endParaRPr lang="en-US" altLang="zh-CN" sz="2000" b="1" dirty="0">
                <a:latin typeface="冬青黑体简体中文 W6" pitchFamily="34" charset="-122"/>
                <a:ea typeface="冬青黑体简体中文 W6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36266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788132" y="1417354"/>
            <a:ext cx="638994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冬青黑体简体中文 W6" pitchFamily="34" charset="-122"/>
                <a:ea typeface="冬青黑体简体中文 W6" pitchFamily="34" charset="-122"/>
              </a:rPr>
              <a:t>用途：</a:t>
            </a:r>
            <a:r>
              <a:rPr lang="zh-CN" altLang="zh-CN" sz="2000" dirty="0" smtClean="0">
                <a:latin typeface="冬青黑体简体中文 W3" pitchFamily="34" charset="-122"/>
                <a:ea typeface="冬青黑体简体中文 W3" pitchFamily="34" charset="-122"/>
              </a:rPr>
              <a:t>该</a:t>
            </a:r>
            <a:r>
              <a:rPr lang="zh-CN" altLang="zh-CN" sz="2000" dirty="0">
                <a:latin typeface="冬青黑体简体中文 W3" pitchFamily="34" charset="-122"/>
                <a:ea typeface="冬青黑体简体中文 W3" pitchFamily="34" charset="-122"/>
              </a:rPr>
              <a:t>软件是为了服务那些喜好阅读科技、</a:t>
            </a:r>
            <a:r>
              <a:rPr lang="en-US" altLang="zh-CN" sz="2000" dirty="0">
                <a:latin typeface="冬青黑体简体中文 W3" pitchFamily="34" charset="-122"/>
                <a:ea typeface="冬青黑体简体中文 W3" pitchFamily="34" charset="-122"/>
              </a:rPr>
              <a:t>IT</a:t>
            </a:r>
            <a:r>
              <a:rPr lang="zh-CN" altLang="zh-CN" sz="2000" dirty="0">
                <a:latin typeface="冬青黑体简体中文 W3" pitchFamily="34" charset="-122"/>
                <a:ea typeface="冬青黑体简体中文 W3" pitchFamily="34" charset="-122"/>
              </a:rPr>
              <a:t>行业、科研最新的资讯的人群，是其轻松阅读他们喜欢的计算的相关资讯。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788132" y="3049123"/>
            <a:ext cx="638994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冬青黑体简体中文 W6" pitchFamily="34" charset="-122"/>
                <a:ea typeface="冬青黑体简体中文 W6" pitchFamily="34" charset="-122"/>
              </a:rPr>
              <a:t>一般特性：</a:t>
            </a:r>
            <a:endParaRPr lang="en-US" altLang="zh-CN" sz="2800" dirty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zh-CN" altLang="en-US" sz="2000" dirty="0">
                <a:latin typeface="冬青黑体简体中文 W3" pitchFamily="34" charset="-122"/>
                <a:ea typeface="冬青黑体简体中文 W3" pitchFamily="34" charset="-122"/>
              </a:rPr>
              <a:t>开发、运行和维护的历史：该系统从</a:t>
            </a:r>
            <a:r>
              <a:rPr lang="en-US" altLang="zh-CN" sz="2000" dirty="0">
                <a:latin typeface="冬青黑体简体中文 W3" pitchFamily="34" charset="-122"/>
                <a:ea typeface="冬青黑体简体中文 W3" pitchFamily="34" charset="-122"/>
              </a:rPr>
              <a:t>2019/3/19</a:t>
            </a:r>
            <a:r>
              <a:rPr lang="zh-CN" altLang="en-US" sz="2000" dirty="0">
                <a:latin typeface="冬青黑体简体中文 W3" pitchFamily="34" charset="-122"/>
                <a:ea typeface="冬青黑体简体中文 W3" pitchFamily="34" charset="-122"/>
              </a:rPr>
              <a:t>开始正式开发，暂未正式投入使用和维护</a:t>
            </a:r>
          </a:p>
          <a:p>
            <a:r>
              <a:rPr lang="zh-CN" altLang="en-US" sz="2000" dirty="0">
                <a:latin typeface="冬青黑体简体中文 W3" pitchFamily="34" charset="-122"/>
                <a:ea typeface="冬青黑体简体中文 W3" pitchFamily="34" charset="-122"/>
              </a:rPr>
              <a:t>投资方：该项目的由</a:t>
            </a:r>
            <a:r>
              <a:rPr lang="en-US" altLang="zh-CN" sz="2000" dirty="0">
                <a:latin typeface="冬青黑体简体中文 W3" pitchFamily="34" charset="-122"/>
                <a:ea typeface="冬青黑体简体中文 W3" pitchFamily="34" charset="-122"/>
              </a:rPr>
              <a:t>G20</a:t>
            </a:r>
            <a:r>
              <a:rPr lang="zh-CN" altLang="en-US" sz="2000" dirty="0">
                <a:latin typeface="冬青黑体简体中文 W3" pitchFamily="34" charset="-122"/>
                <a:ea typeface="冬青黑体简体中文 W3" pitchFamily="34" charset="-122"/>
              </a:rPr>
              <a:t>小组自行负担开发经费</a:t>
            </a:r>
          </a:p>
          <a:p>
            <a:r>
              <a:rPr lang="zh-CN" altLang="en-US" sz="2000" dirty="0">
                <a:latin typeface="冬青黑体简体中文 W3" pitchFamily="34" charset="-122"/>
                <a:ea typeface="冬青黑体简体中文 W3" pitchFamily="34" charset="-122"/>
              </a:rPr>
              <a:t>需求方：在校学生、相关从业人员、对科技有兴趣的人群。</a:t>
            </a:r>
          </a:p>
          <a:p>
            <a:r>
              <a:rPr lang="zh-CN" altLang="en-US" sz="2000" dirty="0">
                <a:latin typeface="冬青黑体简体中文 W3" pitchFamily="34" charset="-122"/>
                <a:ea typeface="冬青黑体简体中文 W3" pitchFamily="34" charset="-122"/>
              </a:rPr>
              <a:t>开发方：</a:t>
            </a:r>
            <a:r>
              <a:rPr lang="en-US" altLang="zh-CN" sz="2000" dirty="0">
                <a:latin typeface="冬青黑体简体中文 W3" pitchFamily="34" charset="-122"/>
                <a:ea typeface="冬青黑体简体中文 W3" pitchFamily="34" charset="-122"/>
              </a:rPr>
              <a:t>G20</a:t>
            </a:r>
            <a:r>
              <a:rPr lang="zh-CN" altLang="en-US" sz="2000" dirty="0">
                <a:latin typeface="冬青黑体简体中文 W3" pitchFamily="34" charset="-122"/>
                <a:ea typeface="冬青黑体简体中文 W3" pitchFamily="34" charset="-122"/>
              </a:rPr>
              <a:t>小组</a:t>
            </a:r>
          </a:p>
          <a:p>
            <a:r>
              <a:rPr lang="zh-CN" altLang="en-US" sz="2000" dirty="0">
                <a:latin typeface="冬青黑体简体中文 W3" pitchFamily="34" charset="-122"/>
                <a:ea typeface="冬青黑体简体中文 W3" pitchFamily="34" charset="-122"/>
              </a:rPr>
              <a:t>支持机构：浙江大学城市学院</a:t>
            </a:r>
          </a:p>
          <a:p>
            <a:endParaRPr lang="zh-CN" altLang="zh-CN" sz="2000" dirty="0" smtClean="0"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798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3869695" cy="1147157"/>
            <a:chOff x="323528" y="0"/>
            <a:chExt cx="3188358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81407" y="342106"/>
              <a:ext cx="2930479" cy="23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文档概述和系统级决策</a:t>
              </a:r>
              <a:endParaRPr lang="en-US" altLang="zh-CN" sz="2400" b="1" dirty="0">
                <a:latin typeface="冬青黑体简体中文 W6" pitchFamily="34" charset="-122"/>
                <a:ea typeface="冬青黑体简体中文 W6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788132" y="1417354"/>
            <a:ext cx="638994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冬青黑体简体中文 W6" pitchFamily="34" charset="-122"/>
                <a:ea typeface="冬青黑体简体中文 W6" pitchFamily="34" charset="-122"/>
              </a:rPr>
              <a:t>文档概述：</a:t>
            </a:r>
            <a:r>
              <a:rPr lang="zh-CN" altLang="zh-CN" sz="2000" dirty="0" smtClean="0">
                <a:latin typeface="冬青黑体简体中文 W3" pitchFamily="34" charset="-122"/>
                <a:ea typeface="冬青黑体简体中文 W3" pitchFamily="34" charset="-122"/>
              </a:rPr>
              <a:t>该</a:t>
            </a:r>
            <a:r>
              <a:rPr lang="zh-CN" altLang="zh-CN" sz="2000" dirty="0">
                <a:latin typeface="冬青黑体简体中文 W3" pitchFamily="34" charset="-122"/>
                <a:ea typeface="冬青黑体简体中文 W3" pitchFamily="34" charset="-122"/>
              </a:rPr>
              <a:t>软件是为了服务那些喜好阅读科技、</a:t>
            </a:r>
            <a:r>
              <a:rPr lang="en-US" altLang="zh-CN" sz="2000" dirty="0">
                <a:latin typeface="冬青黑体简体中文 W3" pitchFamily="34" charset="-122"/>
                <a:ea typeface="冬青黑体简体中文 W3" pitchFamily="34" charset="-122"/>
              </a:rPr>
              <a:t>IT</a:t>
            </a:r>
            <a:r>
              <a:rPr lang="zh-CN" altLang="zh-CN" sz="2000" dirty="0">
                <a:latin typeface="冬青黑体简体中文 W3" pitchFamily="34" charset="-122"/>
                <a:ea typeface="冬青黑体简体中文 W3" pitchFamily="34" charset="-122"/>
              </a:rPr>
              <a:t>行业、科研最新的资讯的人群，是其轻松阅读他们喜欢的计算的相关资讯。</a:t>
            </a:r>
          </a:p>
        </p:txBody>
      </p:sp>
      <p:sp>
        <p:nvSpPr>
          <p:cNvPr id="8" name="矩形 7"/>
          <p:cNvSpPr/>
          <p:nvPr/>
        </p:nvSpPr>
        <p:spPr>
          <a:xfrm>
            <a:off x="4788132" y="3049123"/>
            <a:ext cx="6389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冬青黑体简体中文 W6" pitchFamily="34" charset="-122"/>
                <a:ea typeface="冬青黑体简体中文 W6" pitchFamily="34" charset="-122"/>
              </a:rPr>
              <a:t>系统级决策：</a:t>
            </a:r>
            <a:endParaRPr lang="en-US" altLang="zh-CN" sz="2800" dirty="0">
              <a:latin typeface="冬青黑体简体中文 W6" pitchFamily="34" charset="-122"/>
              <a:ea typeface="冬青黑体简体中文 W6" pitchFamily="34" charset="-122"/>
            </a:endParaRPr>
          </a:p>
          <a:p>
            <a:r>
              <a:rPr lang="zh-CN" altLang="en-US" sz="2000" dirty="0">
                <a:latin typeface="冬青黑体简体中文 W3" pitchFamily="34" charset="-122"/>
                <a:ea typeface="冬青黑体简体中文 W3" pitchFamily="34" charset="-122"/>
              </a:rPr>
              <a:t>因为我们的主要的功能是资讯的展示提供，所以主要的运行都是在云服务器上部署的，对于云服务器数据的易丢性和可能存在的不稳定性，以及小可能的安全性问题，我们觉得每天都会将新闻和用户的信息进行备份，拷贝到开发人员的电脑本地，防止存在的风险。</a:t>
            </a:r>
            <a:endParaRPr lang="zh-CN" altLang="zh-CN" sz="2000" dirty="0" smtClean="0">
              <a:latin typeface="冬青黑体简体中文 W3" pitchFamily="34" charset="-122"/>
              <a:ea typeface="冬青黑体简体中文 W3" pitchFamily="34" charset="-122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52504" y="2186247"/>
            <a:ext cx="3616036" cy="2485306"/>
            <a:chOff x="8540751" y="4843463"/>
            <a:chExt cx="8012112" cy="4562475"/>
          </a:xfrm>
          <a:effectLst/>
        </p:grpSpPr>
        <p:sp>
          <p:nvSpPr>
            <p:cNvPr id="10" name="任意多边形: 形状 18"/>
            <p:cNvSpPr>
              <a:spLocks/>
            </p:cNvSpPr>
            <p:nvPr/>
          </p:nvSpPr>
          <p:spPr bwMode="auto">
            <a:xfrm>
              <a:off x="9321800" y="4843463"/>
              <a:ext cx="6480176" cy="4421188"/>
            </a:xfrm>
            <a:custGeom>
              <a:avLst/>
              <a:gdLst>
                <a:gd name="T0" fmla="*/ 17508 w 18000"/>
                <a:gd name="T1" fmla="*/ 12280 h 12281"/>
                <a:gd name="T2" fmla="*/ 491 w 18000"/>
                <a:gd name="T3" fmla="*/ 12280 h 12281"/>
                <a:gd name="T4" fmla="*/ 0 w 18000"/>
                <a:gd name="T5" fmla="*/ 11792 h 12281"/>
                <a:gd name="T6" fmla="*/ 0 w 18000"/>
                <a:gd name="T7" fmla="*/ 488 h 12281"/>
                <a:gd name="T8" fmla="*/ 491 w 18000"/>
                <a:gd name="T9" fmla="*/ 0 h 12281"/>
                <a:gd name="T10" fmla="*/ 17508 w 18000"/>
                <a:gd name="T11" fmla="*/ 0 h 12281"/>
                <a:gd name="T12" fmla="*/ 17999 w 18000"/>
                <a:gd name="T13" fmla="*/ 488 h 12281"/>
                <a:gd name="T14" fmla="*/ 17999 w 18000"/>
                <a:gd name="T15" fmla="*/ 11792 h 12281"/>
                <a:gd name="T16" fmla="*/ 17508 w 18000"/>
                <a:gd name="T17" fmla="*/ 12280 h 122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00"/>
                <a:gd name="T28" fmla="*/ 0 h 12281"/>
                <a:gd name="T29" fmla="*/ 18000 w 18000"/>
                <a:gd name="T30" fmla="*/ 12281 h 122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00" h="12281">
                  <a:moveTo>
                    <a:pt x="17508" y="12280"/>
                  </a:moveTo>
                  <a:lnTo>
                    <a:pt x="491" y="12280"/>
                  </a:lnTo>
                  <a:cubicBezTo>
                    <a:pt x="220" y="12280"/>
                    <a:pt x="0" y="12061"/>
                    <a:pt x="0" y="11792"/>
                  </a:cubicBezTo>
                  <a:lnTo>
                    <a:pt x="0" y="488"/>
                  </a:lnTo>
                  <a:cubicBezTo>
                    <a:pt x="0" y="219"/>
                    <a:pt x="220" y="0"/>
                    <a:pt x="491" y="0"/>
                  </a:cubicBezTo>
                  <a:lnTo>
                    <a:pt x="17508" y="0"/>
                  </a:lnTo>
                  <a:cubicBezTo>
                    <a:pt x="17779" y="0"/>
                    <a:pt x="17999" y="219"/>
                    <a:pt x="17999" y="488"/>
                  </a:cubicBezTo>
                  <a:lnTo>
                    <a:pt x="17999" y="11792"/>
                  </a:lnTo>
                  <a:cubicBezTo>
                    <a:pt x="17999" y="12061"/>
                    <a:pt x="17779" y="12280"/>
                    <a:pt x="17508" y="12280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任意多边形: 形状 19"/>
            <p:cNvSpPr>
              <a:spLocks/>
            </p:cNvSpPr>
            <p:nvPr/>
          </p:nvSpPr>
          <p:spPr bwMode="auto">
            <a:xfrm>
              <a:off x="8542336" y="9169402"/>
              <a:ext cx="8008936" cy="142874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任意多边形: 形状 20"/>
            <p:cNvSpPr>
              <a:spLocks/>
            </p:cNvSpPr>
            <p:nvPr/>
          </p:nvSpPr>
          <p:spPr bwMode="auto">
            <a:xfrm>
              <a:off x="8542339" y="9169399"/>
              <a:ext cx="8008939" cy="236539"/>
            </a:xfrm>
            <a:custGeom>
              <a:avLst/>
              <a:gdLst>
                <a:gd name="T0" fmla="*/ 22247 w 22248"/>
                <a:gd name="T1" fmla="*/ 398 h 657"/>
                <a:gd name="T2" fmla="*/ 21410 w 22248"/>
                <a:gd name="T3" fmla="*/ 656 h 657"/>
                <a:gd name="T4" fmla="*/ 870 w 22248"/>
                <a:gd name="T5" fmla="*/ 656 h 657"/>
                <a:gd name="T6" fmla="*/ 0 w 22248"/>
                <a:gd name="T7" fmla="*/ 398 h 657"/>
                <a:gd name="T8" fmla="*/ 0 w 22248"/>
                <a:gd name="T9" fmla="*/ 0 h 657"/>
                <a:gd name="T10" fmla="*/ 22247 w 22248"/>
                <a:gd name="T11" fmla="*/ 0 h 657"/>
                <a:gd name="T12" fmla="*/ 22247 w 22248"/>
                <a:gd name="T13" fmla="*/ 398 h 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248"/>
                <a:gd name="T22" fmla="*/ 0 h 657"/>
                <a:gd name="T23" fmla="*/ 22248 w 22248"/>
                <a:gd name="T24" fmla="*/ 657 h 6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248" h="657">
                  <a:moveTo>
                    <a:pt x="22247" y="398"/>
                  </a:moveTo>
                  <a:cubicBezTo>
                    <a:pt x="22247" y="398"/>
                    <a:pt x="21890" y="656"/>
                    <a:pt x="21410" y="656"/>
                  </a:cubicBezTo>
                  <a:lnTo>
                    <a:pt x="870" y="656"/>
                  </a:lnTo>
                  <a:cubicBezTo>
                    <a:pt x="462" y="656"/>
                    <a:pt x="0" y="398"/>
                    <a:pt x="0" y="398"/>
                  </a:cubicBezTo>
                  <a:lnTo>
                    <a:pt x="0" y="0"/>
                  </a:lnTo>
                  <a:lnTo>
                    <a:pt x="22247" y="0"/>
                  </a:lnTo>
                  <a:lnTo>
                    <a:pt x="22247" y="398"/>
                  </a:lnTo>
                </a:path>
              </a:pathLst>
            </a:custGeom>
            <a:noFill/>
            <a:ln w="1008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任意多边形: 形状 21"/>
            <p:cNvSpPr>
              <a:spLocks/>
            </p:cNvSpPr>
            <p:nvPr/>
          </p:nvSpPr>
          <p:spPr bwMode="auto">
            <a:xfrm>
              <a:off x="8540751" y="9312275"/>
              <a:ext cx="8012112" cy="93663"/>
            </a:xfrm>
            <a:custGeom>
              <a:avLst/>
              <a:gdLst>
                <a:gd name="T0" fmla="*/ 0 w 22256"/>
                <a:gd name="T1" fmla="*/ 0 h 262"/>
                <a:gd name="T2" fmla="*/ 870 w 22256"/>
                <a:gd name="T3" fmla="*/ 261 h 262"/>
                <a:gd name="T4" fmla="*/ 21418 w 22256"/>
                <a:gd name="T5" fmla="*/ 261 h 262"/>
                <a:gd name="T6" fmla="*/ 22255 w 22256"/>
                <a:gd name="T7" fmla="*/ 0 h 262"/>
                <a:gd name="T8" fmla="*/ 0 w 22256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56"/>
                <a:gd name="T16" fmla="*/ 0 h 262"/>
                <a:gd name="T17" fmla="*/ 22256 w 22256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56" h="262">
                  <a:moveTo>
                    <a:pt x="0" y="0"/>
                  </a:moveTo>
                  <a:cubicBezTo>
                    <a:pt x="0" y="0"/>
                    <a:pt x="462" y="261"/>
                    <a:pt x="870" y="261"/>
                  </a:cubicBezTo>
                  <a:lnTo>
                    <a:pt x="21418" y="261"/>
                  </a:lnTo>
                  <a:cubicBezTo>
                    <a:pt x="21898" y="261"/>
                    <a:pt x="22255" y="0"/>
                    <a:pt x="22255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任意多边形: 形状 22"/>
            <p:cNvSpPr>
              <a:spLocks/>
            </p:cNvSpPr>
            <p:nvPr/>
          </p:nvSpPr>
          <p:spPr bwMode="auto">
            <a:xfrm>
              <a:off x="11979275" y="9167813"/>
              <a:ext cx="1141413" cy="88900"/>
            </a:xfrm>
            <a:custGeom>
              <a:avLst/>
              <a:gdLst>
                <a:gd name="T0" fmla="*/ 0 w 3171"/>
                <a:gd name="T1" fmla="*/ 0 h 249"/>
                <a:gd name="T2" fmla="*/ 349 w 3171"/>
                <a:gd name="T3" fmla="*/ 248 h 249"/>
                <a:gd name="T4" fmla="*/ 2821 w 3171"/>
                <a:gd name="T5" fmla="*/ 248 h 249"/>
                <a:gd name="T6" fmla="*/ 3170 w 3171"/>
                <a:gd name="T7" fmla="*/ 0 h 249"/>
                <a:gd name="T8" fmla="*/ 0 w 3171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71"/>
                <a:gd name="T16" fmla="*/ 0 h 249"/>
                <a:gd name="T17" fmla="*/ 3171 w 3171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71" h="249">
                  <a:moveTo>
                    <a:pt x="0" y="0"/>
                  </a:moveTo>
                  <a:cubicBezTo>
                    <a:pt x="49" y="144"/>
                    <a:pt x="187" y="248"/>
                    <a:pt x="349" y="248"/>
                  </a:cubicBezTo>
                  <a:lnTo>
                    <a:pt x="2821" y="248"/>
                  </a:lnTo>
                  <a:cubicBezTo>
                    <a:pt x="2983" y="248"/>
                    <a:pt x="3120" y="144"/>
                    <a:pt x="3170" y="0"/>
                  </a:cubicBezTo>
                  <a:lnTo>
                    <a:pt x="0" y="0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任意多边形: 形状 23"/>
            <p:cNvSpPr>
              <a:spLocks/>
            </p:cNvSpPr>
            <p:nvPr/>
          </p:nvSpPr>
          <p:spPr bwMode="auto">
            <a:xfrm>
              <a:off x="12571413" y="4937125"/>
              <a:ext cx="38100" cy="36513"/>
            </a:xfrm>
            <a:custGeom>
              <a:avLst/>
              <a:gdLst>
                <a:gd name="T0" fmla="*/ 51 w 104"/>
                <a:gd name="T1" fmla="*/ 102 h 103"/>
                <a:gd name="T2" fmla="*/ 0 w 104"/>
                <a:gd name="T3" fmla="*/ 51 h 103"/>
                <a:gd name="T4" fmla="*/ 51 w 104"/>
                <a:gd name="T5" fmla="*/ 0 h 103"/>
                <a:gd name="T6" fmla="*/ 103 w 104"/>
                <a:gd name="T7" fmla="*/ 51 h 103"/>
                <a:gd name="T8" fmla="*/ 51 w 104"/>
                <a:gd name="T9" fmla="*/ 102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3"/>
                <a:gd name="T17" fmla="*/ 104 w 104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3"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2"/>
                    <a:pt x="23" y="0"/>
                    <a:pt x="51" y="0"/>
                  </a:cubicBezTo>
                  <a:cubicBezTo>
                    <a:pt x="80" y="0"/>
                    <a:pt x="103" y="22"/>
                    <a:pt x="103" y="51"/>
                  </a:cubicBezTo>
                  <a:cubicBezTo>
                    <a:pt x="103" y="79"/>
                    <a:pt x="80" y="102"/>
                    <a:pt x="51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798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484376" y="3171743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设计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2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2677588" cy="1147157"/>
            <a:chOff x="323528" y="0"/>
            <a:chExt cx="2206145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18242" y="290692"/>
              <a:ext cx="2011431" cy="23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系统构思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79897" y="2308128"/>
            <a:ext cx="1490322" cy="1556302"/>
            <a:chOff x="1689792" y="5118601"/>
            <a:chExt cx="688368" cy="688368"/>
          </a:xfrm>
        </p:grpSpPr>
        <p:grpSp>
          <p:nvGrpSpPr>
            <p:cNvPr id="11" name="组合 1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689792" y="5118601"/>
              <a:ext cx="688368" cy="688368"/>
              <a:chOff x="7242071" y="5103361"/>
              <a:chExt cx="688368" cy="68836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242071" y="5103361"/>
                <a:ext cx="688368" cy="688368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286625" y="5148946"/>
                <a:ext cx="608738" cy="608738"/>
              </a:xfrm>
              <a:prstGeom prst="ellipse">
                <a:avLst/>
              </a:prstGeom>
              <a:gradFill>
                <a:gsLst>
                  <a:gs pos="100000">
                    <a:srgbClr val="18478F"/>
                  </a:gs>
                  <a:gs pos="0">
                    <a:srgbClr val="238DED"/>
                  </a:gs>
                </a:gsLst>
                <a:lin ang="7800000" scaled="0"/>
              </a:gradFill>
              <a:ln w="28575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862977" y="5279546"/>
              <a:ext cx="367805" cy="366477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14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4083881" y="1300289"/>
            <a:ext cx="6096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我们的项目由</a:t>
            </a:r>
            <a:r>
              <a:rPr lang="zh-CN" altLang="en-US" sz="2000" b="1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</a:rPr>
              <a:t>三大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部分组成。第一大部分是运行在服务器的爬虫程序，爬虫定期到各大资讯网站上去爬取制定分类的文章。提取出标题、作者、来源和日期信息和标签。然后通过调用数据库的连接接口，将一个资讯作为一条字段加入到数据库中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。</a:t>
            </a:r>
            <a:endParaRPr lang="en-US" altLang="zh-CN" sz="1600" dirty="0" smtClean="0">
              <a:latin typeface="冬青黑体简体中文 W3" pitchFamily="34" charset="-122"/>
              <a:ea typeface="冬青黑体简体中文 W3" pitchFamily="34" charset="-122"/>
            </a:endParaRPr>
          </a:p>
          <a:p>
            <a:endParaRPr lang="zh-CN" altLang="en-US" sz="1600" dirty="0">
              <a:latin typeface="冬青黑体简体中文 W3" pitchFamily="34" charset="-122"/>
              <a:ea typeface="冬青黑体简体中文 W3" pitchFamily="34" charset="-122"/>
            </a:endParaRP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在服务器上搭建的后端，需要有相应程序调用的请求的接口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【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包括相应爬虫程序的插入还有小程序前端调用的请求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】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，要有当数据出错的警告或者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安全措施</a:t>
            </a:r>
            <a:endParaRPr lang="en-US" altLang="zh-CN" sz="1600" dirty="0" smtClean="0">
              <a:latin typeface="冬青黑体简体中文 W3" pitchFamily="34" charset="-122"/>
              <a:ea typeface="冬青黑体简体中文 W3" pitchFamily="34" charset="-122"/>
            </a:endParaRPr>
          </a:p>
          <a:p>
            <a:endParaRPr lang="zh-CN" altLang="en-US" sz="1600" dirty="0">
              <a:latin typeface="冬青黑体简体中文 W3" pitchFamily="34" charset="-122"/>
              <a:ea typeface="冬青黑体简体中文 W3" pitchFamily="34" charset="-122"/>
            </a:endParaRP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在小程序前端设计上，以微信开发者文档为指导进行开发，要有用户注册的模块和界面布局设计（包括与服务器的数据库的调用）。相关分类的资讯的展示模块和界面布局设计（包括与服务器的数据库的调用） 。具体资讯的展示的模块和界面布局设计（括与服务器的数据库的调用） 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. 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具体资讯的喜欢、分享、收藏的功能模块（包括与服务器的数据库的调用和微信接口的调用</a:t>
            </a:r>
            <a:r>
              <a:rPr lang="zh-CN" altLang="en-US" sz="1600" dirty="0" smtClean="0">
                <a:latin typeface="冬青黑体简体中文 W3" pitchFamily="34" charset="-122"/>
                <a:ea typeface="冬青黑体简体中文 W3" pitchFamily="34" charset="-122"/>
              </a:rPr>
              <a:t>）</a:t>
            </a:r>
            <a:endParaRPr lang="en-US" altLang="zh-CN" sz="1600" dirty="0" smtClean="0">
              <a:latin typeface="冬青黑体简体中文 W3" pitchFamily="34" charset="-122"/>
              <a:ea typeface="冬青黑体简体中文 W3" pitchFamily="34" charset="-122"/>
            </a:endParaRPr>
          </a:p>
          <a:p>
            <a:endParaRPr lang="zh-CN" altLang="en-US" sz="1600" dirty="0">
              <a:latin typeface="冬青黑体简体中文 W3" pitchFamily="34" charset="-122"/>
              <a:ea typeface="冬青黑体简体中文 W3" pitchFamily="34" charset="-122"/>
            </a:endParaRP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用户信息的修改（包括与服务器的数据库的调用和微信接口的调用 。时光机功能（展示全部收藏信息、指定时间段）</a:t>
            </a:r>
            <a:endParaRPr lang="zh-CN" altLang="en-US" sz="1600" dirty="0">
              <a:latin typeface="冬青黑体简体中文 W3" pitchFamily="34" charset="-122"/>
              <a:ea typeface="冬青黑体简体中文 W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7984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431371" y="0"/>
            <a:ext cx="2677588" cy="1147157"/>
            <a:chOff x="323528" y="0"/>
            <a:chExt cx="2206145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18242" y="290692"/>
              <a:ext cx="2011431" cy="23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latin typeface="冬青黑体简体中文 W6" pitchFamily="34" charset="-122"/>
                  <a:ea typeface="冬青黑体简体中文 W6" pitchFamily="34" charset="-122"/>
                  <a:cs typeface="+mn-ea"/>
                  <a:sym typeface="+mn-lt"/>
                </a:rPr>
                <a:t>关键技术和算法</a:t>
              </a:r>
              <a:endParaRPr lang="zh-CN" altLang="en-US" sz="2400" b="1" dirty="0">
                <a:latin typeface="冬青黑体简体中文 W6" pitchFamily="34" charset="-122"/>
                <a:ea typeface="冬青黑体简体中文 W6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rgbClr val="1FAB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79897" y="2308128"/>
            <a:ext cx="1490322" cy="1556302"/>
            <a:chOff x="1689792" y="5118601"/>
            <a:chExt cx="688368" cy="688368"/>
          </a:xfrm>
        </p:grpSpPr>
        <p:grpSp>
          <p:nvGrpSpPr>
            <p:cNvPr id="11" name="组合 1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689792" y="5118601"/>
              <a:ext cx="688368" cy="688368"/>
              <a:chOff x="7242071" y="5103361"/>
              <a:chExt cx="688368" cy="68836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7242071" y="5103361"/>
                <a:ext cx="688368" cy="688368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25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  <a:effectLst>
                <a:outerShdw blurRad="63500" sx="103000" sy="103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286625" y="5148946"/>
                <a:ext cx="608738" cy="608738"/>
              </a:xfrm>
              <a:prstGeom prst="ellipse">
                <a:avLst/>
              </a:prstGeom>
              <a:gradFill>
                <a:gsLst>
                  <a:gs pos="100000">
                    <a:srgbClr val="18478F"/>
                  </a:gs>
                  <a:gs pos="0">
                    <a:srgbClr val="238DED"/>
                  </a:gs>
                </a:gsLst>
                <a:lin ang="7800000" scaled="0"/>
              </a:gradFill>
              <a:ln w="28575"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GrpSpPr/>
            <p:nvPr/>
          </p:nvGrpSpPr>
          <p:grpSpPr>
            <a:xfrm>
              <a:off x="1862977" y="5279546"/>
              <a:ext cx="367805" cy="366477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14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4083881" y="130028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</a:rPr>
              <a:t>爬虫相关技术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我们将采用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scarpy+multiprocessing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的技术多线程爬取数据，编程语言采用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python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来实现。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数据的存储方面，我们将使用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MongoDB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和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scrapy_redis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来搭建分布式爬虫。</a:t>
            </a:r>
          </a:p>
          <a:p>
            <a:r>
              <a:rPr lang="en-US" altLang="zh-CN" sz="1600" dirty="0" smtClean="0">
                <a:latin typeface="冬青黑体简体中文 W3" pitchFamily="34" charset="-122"/>
                <a:ea typeface="冬青黑体简体中文 W3" pitchFamily="34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</a:rPr>
              <a:t>新闻</a:t>
            </a:r>
            <a:r>
              <a:rPr lang="zh-CN" altLang="en-US" b="1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</a:rPr>
              <a:t>分类相关技术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利用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python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语言构建朴素贝叶斯分类器，通过网络上已经公开的词库和人工的审核添加，进行模型的训练达到分类新闻的效果。</a:t>
            </a:r>
          </a:p>
          <a:p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</a:rPr>
              <a:t>服务器后端技术和算法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采用的是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Nginx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 + Node.js + Express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的框架，让开发更高效和容易上手。重要的是和服务器调用（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Require(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数据库表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)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），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GET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和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POST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（相关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HTTP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知识）</a:t>
            </a:r>
          </a:p>
          <a:p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</a:rPr>
              <a:t>数据库技术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数据库的技术：采用</a:t>
            </a:r>
            <a:r>
              <a:rPr lang="en-US" altLang="zh-CN" sz="1600" dirty="0" err="1">
                <a:latin typeface="冬青黑体简体中文 W3" pitchFamily="34" charset="-122"/>
                <a:ea typeface="冬青黑体简体中文 W3" pitchFamily="34" charset="-122"/>
              </a:rPr>
              <a:t>MongoDB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，具体详见数据库设计文档，存入的数据为了方便查找应该建立索引</a:t>
            </a:r>
          </a:p>
          <a:p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冬青黑体简体中文 W3" pitchFamily="34" charset="-122"/>
                <a:ea typeface="冬青黑体简体中文 W3" pitchFamily="34" charset="-122"/>
              </a:rPr>
              <a:t>前端技术</a:t>
            </a:r>
          </a:p>
          <a:p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因为微信小程序主要基于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JavaScript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的语言，</a:t>
            </a:r>
            <a:r>
              <a:rPr lang="en-US" altLang="zh-CN" sz="1600" dirty="0">
                <a:latin typeface="冬青黑体简体中文 W3" pitchFamily="34" charset="-122"/>
                <a:ea typeface="冬青黑体简体中文 W3" pitchFamily="34" charset="-122"/>
              </a:rPr>
              <a:t>CSS+HTML5</a:t>
            </a:r>
            <a:r>
              <a:rPr lang="zh-CN" altLang="en-US" sz="1600" dirty="0">
                <a:latin typeface="冬青黑体简体中文 W3" pitchFamily="34" charset="-122"/>
                <a:ea typeface="冬青黑体简体中文 W3" pitchFamily="34" charset="-122"/>
              </a:rPr>
              <a:t>，所以我们界面设计我们主要是参考已有的界面美观的小程序的源码，进行符合我们的界面要求的修改</a:t>
            </a:r>
          </a:p>
        </p:txBody>
      </p:sp>
    </p:spTree>
    <p:extLst>
      <p:ext uri="{BB962C8B-B14F-4D97-AF65-F5344CB8AC3E}">
        <p14:creationId xmlns:p14="http://schemas.microsoft.com/office/powerpoint/2010/main" val="2027195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704509" y="3171743"/>
            <a:ext cx="321095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系统体系结构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</TotalTime>
  <Words>1143</Words>
  <Application>Microsoft Office PowerPoint</Application>
  <PresentationFormat>自定义</PresentationFormat>
  <Paragraphs>276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</dc:creator>
  <dc:description>www.1ppt.com</dc:description>
  <cp:lastModifiedBy>Money</cp:lastModifiedBy>
  <cp:revision>353</cp:revision>
  <dcterms:created xsi:type="dcterms:W3CDTF">2016-06-30T07:01:47Z</dcterms:created>
  <dcterms:modified xsi:type="dcterms:W3CDTF">2019-05-04T09:17:59Z</dcterms:modified>
</cp:coreProperties>
</file>