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6"/>
  </p:notesMasterIdLst>
  <p:sldIdLst>
    <p:sldId id="295" r:id="rId2"/>
    <p:sldId id="273" r:id="rId3"/>
    <p:sldId id="257" r:id="rId4"/>
    <p:sldId id="297" r:id="rId5"/>
    <p:sldId id="331" r:id="rId6"/>
    <p:sldId id="267" r:id="rId7"/>
    <p:sldId id="332" r:id="rId8"/>
    <p:sldId id="333" r:id="rId9"/>
    <p:sldId id="334" r:id="rId10"/>
    <p:sldId id="335" r:id="rId11"/>
    <p:sldId id="336" r:id="rId12"/>
    <p:sldId id="299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19" r:id="rId21"/>
    <p:sldId id="345" r:id="rId22"/>
    <p:sldId id="344" r:id="rId23"/>
    <p:sldId id="320" r:id="rId24"/>
    <p:sldId id="29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BF1"/>
    <a:srgbClr val="18478F"/>
    <a:srgbClr val="238DED"/>
    <a:srgbClr val="D4D2D3"/>
    <a:srgbClr val="20CDF0"/>
    <a:srgbClr val="277FE9"/>
    <a:srgbClr val="3378DD"/>
    <a:srgbClr val="2165C9"/>
    <a:srgbClr val="DFDDDE"/>
    <a:srgbClr val="CF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8" autoAdjust="0"/>
  </p:normalViewPr>
  <p:slideViewPr>
    <p:cSldViewPr snapToGrid="0">
      <p:cViewPr varScale="1">
        <p:scale>
          <a:sx n="113" d="100"/>
          <a:sy n="113" d="100"/>
        </p:scale>
        <p:origin x="-3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9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8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32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32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0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01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91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03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03993" y="3049233"/>
            <a:ext cx="27494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55910" y="2375647"/>
            <a:ext cx="6720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G20</a:t>
            </a:r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——Grateful Dead</a:t>
            </a:r>
            <a:endParaRPr lang="zh-CN" altLang="en-US" sz="4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97209" y="4718860"/>
            <a:ext cx="1667728" cy="288081"/>
            <a:chOff x="4654427" y="4718860"/>
            <a:chExt cx="1667728" cy="288081"/>
          </a:xfrm>
        </p:grpSpPr>
        <p:grpSp>
          <p:nvGrpSpPr>
            <p:cNvPr id="22" name="组合 21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24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929482" y="4729942"/>
              <a:ext cx="1392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汇报人：周磊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23294" y="4718860"/>
            <a:ext cx="3095291" cy="298106"/>
            <a:chOff x="6395842" y="4718860"/>
            <a:chExt cx="3095291" cy="298106"/>
          </a:xfrm>
        </p:grpSpPr>
        <p:grpSp>
          <p:nvGrpSpPr>
            <p:cNvPr id="27" name="组合 26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29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68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672877" y="4739967"/>
              <a:ext cx="2818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制作人：周磊，唐敏敏，许涛，杨际仟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3" y="138553"/>
            <a:ext cx="2108201" cy="210820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3"/>
          <a:stretch/>
        </p:blipFill>
        <p:spPr>
          <a:xfrm>
            <a:off x="9994046" y="4645695"/>
            <a:ext cx="1320396" cy="15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5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0" y="2004400"/>
            <a:ext cx="5750496" cy="3282295"/>
            <a:chOff x="8540751" y="4843463"/>
            <a:chExt cx="8012112" cy="4562475"/>
          </a:xfrm>
          <a:effectLst/>
        </p:grpSpPr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9321800" y="4843463"/>
              <a:ext cx="6480176" cy="4421188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8542336" y="9169402"/>
              <a:ext cx="8008936" cy="142874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8542339" y="9169399"/>
              <a:ext cx="8008939" cy="236539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8540751" y="9312275"/>
              <a:ext cx="8012112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2747927" cy="1147157"/>
            <a:chOff x="323528" y="0"/>
            <a:chExt cx="2264099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154617"/>
              <a:ext cx="2011431" cy="32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 smtClean="0">
                  <a:latin typeface="等线" pitchFamily="2" charset="-122"/>
                  <a:ea typeface="等线" pitchFamily="2" charset="-122"/>
                  <a:cs typeface="+mn-ea"/>
                  <a:sym typeface="+mn-lt"/>
                </a:rPr>
                <a:t>2.</a:t>
              </a:r>
              <a:r>
                <a:rPr lang="zh-CN" altLang="en-US" sz="3600" dirty="0" smtClean="0">
                  <a:latin typeface="等线" pitchFamily="2" charset="-122"/>
                  <a:ea typeface="等线" pitchFamily="2" charset="-122"/>
                  <a:cs typeface="+mn-ea"/>
                  <a:sym typeface="+mn-lt"/>
                </a:rPr>
                <a:t>运行环境</a:t>
              </a:r>
              <a:endParaRPr lang="en-US" altLang="zh-CN" sz="3600" dirty="0">
                <a:latin typeface="等线" pitchFamily="2" charset="-122"/>
                <a:ea typeface="等线" pitchFamily="2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883120" y="2001414"/>
            <a:ext cx="46887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 smtClean="0"/>
              <a:t>能够流畅的运行的微信的移动设备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03179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2466573" cy="1147157"/>
            <a:chOff x="323528" y="0"/>
            <a:chExt cx="2032283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344380" y="0"/>
              <a:ext cx="2011431" cy="29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 smtClean="0">
                  <a:latin typeface="等线" pitchFamily="2" charset="-122"/>
                  <a:ea typeface="等线" pitchFamily="2" charset="-122"/>
                  <a:cs typeface="+mn-ea"/>
                  <a:sym typeface="+mn-lt"/>
                </a:rPr>
                <a:t>设计思想</a:t>
              </a:r>
              <a:endParaRPr lang="en-US" altLang="zh-CN" sz="3200" dirty="0">
                <a:latin typeface="等线" pitchFamily="2" charset="-122"/>
                <a:ea typeface="等线" pitchFamily="2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557" y="681404"/>
            <a:ext cx="1139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 </a:t>
            </a:r>
            <a:r>
              <a:rPr lang="zh-CN" altLang="en-US" sz="3200" dirty="0" smtClean="0"/>
              <a:t>系统构思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2370" y="1448973"/>
            <a:ext cx="108883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我们的项目由三大部分组成。第一大部分是运行在服务器的爬虫程序，爬虫定期到各大资讯网站上去爬取制定分类的文章。提取出标题、作者、来源和日期信息和标签。然后通过调用数据库的连接接口，将一个资讯作为一条字段加入到数据库中。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在服务器上搭建的后端，需要有相应程序调用的请求的接口【包括相应爬虫程序的插入还有小程序前端调用的请求】，要有当数据出错的警告或者安全措施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在小程序前端设计上，以微信开发者文档为指导进行开发，要有用户注册的模块和界面布局设计（包括与服务器的数据库的调用）。相关分类的资讯的展示模块和界面布局设计（包括与服务器的数据库的调用） 。具体资讯的展示的模块和界面布局设计（括与服务器的数据库的调用）</a:t>
            </a:r>
            <a:r>
              <a:rPr lang="en-US" altLang="zh-CN" sz="2400" b="1" dirty="0" smtClean="0"/>
              <a:t> . </a:t>
            </a:r>
            <a:r>
              <a:rPr lang="zh-CN" altLang="zh-CN" sz="2400" b="1" dirty="0" smtClean="0"/>
              <a:t>具体资讯的喜欢、分享、收藏的功能模块（包括与服务器的数据库的调用和微信接口的调用）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用户信息的修改（包括与服务器的数据库的调用和微信接口的调用 。时光机功能（展示全部收藏信息、指定时间段）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79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86"/>
          <p:cNvSpPr txBox="1"/>
          <p:nvPr/>
        </p:nvSpPr>
        <p:spPr>
          <a:xfrm>
            <a:off x="738033" y="306782"/>
            <a:ext cx="403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2.</a:t>
            </a:r>
            <a:r>
              <a:rPr lang="zh-CN" altLang="en-US" sz="24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关键技术与算法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86168" y="954019"/>
            <a:ext cx="2967866" cy="584776"/>
            <a:chOff x="8548025" y="1459078"/>
            <a:chExt cx="2967866" cy="584776"/>
          </a:xfrm>
        </p:grpSpPr>
        <p:sp>
          <p:nvSpPr>
            <p:cNvPr id="29" name="矩形 28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53233" y="1459078"/>
              <a:ext cx="21665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爬虫相关技术：</a:t>
              </a:r>
              <a:endPara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449473" y="2128220"/>
            <a:ext cx="2232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新闻分类相关技术：</a:t>
            </a:r>
            <a:b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</a:br>
            <a:endParaRPr lang="zh-CN" altLang="en-US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5561" y="4051802"/>
            <a:ext cx="1490322" cy="1556302"/>
            <a:chOff x="1689792" y="5118601"/>
            <a:chExt cx="688368" cy="688368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689792" y="5118601"/>
              <a:ext cx="688368" cy="688368"/>
              <a:chOff x="7242071" y="5103361"/>
              <a:chExt cx="688368" cy="68836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242071" y="5103361"/>
                <a:ext cx="688368" cy="688368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286625" y="5148946"/>
                <a:ext cx="608738" cy="608738"/>
              </a:xfrm>
              <a:prstGeom prst="ellipse">
                <a:avLst/>
              </a:prstGeom>
              <a:gradFill>
                <a:gsLst>
                  <a:gs pos="100000">
                    <a:srgbClr val="18478F"/>
                  </a:gs>
                  <a:gs pos="0">
                    <a:srgbClr val="238DED"/>
                  </a:gs>
                </a:gsLst>
                <a:lin ang="7800000" scaled="0"/>
              </a:gradFill>
              <a:ln w="28575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" name="组合 4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862977" y="5279546"/>
              <a:ext cx="367805" cy="366477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43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18526" y="1453168"/>
            <a:ext cx="1405021" cy="1440674"/>
            <a:chOff x="1689792" y="1835674"/>
            <a:chExt cx="688368" cy="688368"/>
          </a:xfrm>
        </p:grpSpPr>
        <p:grpSp>
          <p:nvGrpSpPr>
            <p:cNvPr id="18" name="组合 1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689792" y="1835674"/>
              <a:ext cx="688368" cy="688368"/>
              <a:chOff x="7242071" y="1820434"/>
              <a:chExt cx="688368" cy="68836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242071" y="1820434"/>
                <a:ext cx="688368" cy="688368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286625" y="1866019"/>
                <a:ext cx="608738" cy="608738"/>
              </a:xfrm>
              <a:prstGeom prst="ellipse">
                <a:avLst/>
              </a:prstGeom>
              <a:gradFill>
                <a:gsLst>
                  <a:gs pos="100000">
                    <a:srgbClr val="18478F"/>
                  </a:gs>
                  <a:gs pos="0">
                    <a:srgbClr val="238DED"/>
                  </a:gs>
                </a:gsLst>
                <a:lin ang="7800000" scaled="0"/>
              </a:gradFill>
              <a:ln w="28575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组合 4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858111" y="1998511"/>
              <a:ext cx="369488" cy="372593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47" name="Freeform 78"/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79"/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80"/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2395232" y="1305937"/>
            <a:ext cx="8830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我们将采用</a:t>
            </a:r>
            <a:r>
              <a:rPr lang="en-US" altLang="zh-CN" sz="1600" dirty="0" err="1" smtClean="0">
                <a:latin typeface="冬青黑体简体中文 W3" pitchFamily="34" charset="-122"/>
                <a:ea typeface="冬青黑体简体中文 W3" pitchFamily="34" charset="-122"/>
              </a:rPr>
              <a:t>scarpy+multiprocessing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的技术多线程爬取数据，编程语言采用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python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来实现。</a:t>
            </a:r>
            <a:b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</a:b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数据的存储方面，我们将使用</a:t>
            </a:r>
            <a:r>
              <a:rPr lang="en-US" altLang="zh-CN" sz="1600" dirty="0" err="1" smtClean="0">
                <a:latin typeface="冬青黑体简体中文 W3" pitchFamily="34" charset="-122"/>
                <a:ea typeface="冬青黑体简体中文 W3" pitchFamily="34" charset="-122"/>
              </a:rPr>
              <a:t>MongoDB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和</a:t>
            </a:r>
            <a:r>
              <a:rPr lang="en-US" altLang="zh-CN" sz="1600" dirty="0" err="1" smtClean="0">
                <a:latin typeface="冬青黑体简体中文 W3" pitchFamily="34" charset="-122"/>
                <a:ea typeface="冬青黑体简体中文 W3" pitchFamily="34" charset="-122"/>
              </a:rPr>
              <a:t>scrapy_redis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来搭建分布式爬虫。</a:t>
            </a:r>
          </a:p>
        </p:txBody>
      </p:sp>
      <p:sp>
        <p:nvSpPr>
          <p:cNvPr id="7" name="矩形 6"/>
          <p:cNvSpPr/>
          <p:nvPr/>
        </p:nvSpPr>
        <p:spPr>
          <a:xfrm>
            <a:off x="2421336" y="2471109"/>
            <a:ext cx="8270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利用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python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语言构建朴素贝叶斯分类器，通过网络上已经公开的词库和人工的审核添加，进行模型的训练达到分类新闻的效果。</a:t>
            </a:r>
          </a:p>
        </p:txBody>
      </p:sp>
      <p:sp>
        <p:nvSpPr>
          <p:cNvPr id="30" name="矩形 29"/>
          <p:cNvSpPr/>
          <p:nvPr/>
        </p:nvSpPr>
        <p:spPr>
          <a:xfrm>
            <a:off x="2475264" y="3096547"/>
            <a:ext cx="29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服务器后端技术和算法： </a:t>
            </a:r>
            <a:b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</a:br>
            <a:endParaRPr lang="zh-CN" altLang="en-US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75264" y="3467570"/>
            <a:ext cx="8511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采用的是</a:t>
            </a:r>
            <a:r>
              <a:rPr lang="en-US" altLang="zh-CN" sz="1600" dirty="0" err="1" smtClean="0">
                <a:latin typeface="冬青黑体简体中文 W3" pitchFamily="34" charset="-122"/>
                <a:ea typeface="冬青黑体简体中文 W3" pitchFamily="34" charset="-122"/>
              </a:rPr>
              <a:t>Nginx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 + </a:t>
            </a:r>
            <a:r>
              <a:rPr lang="en-US" altLang="zh-CN" sz="1600" dirty="0" err="1" smtClean="0">
                <a:latin typeface="冬青黑体简体中文 W3" pitchFamily="34" charset="-122"/>
                <a:ea typeface="冬青黑体简体中文 W3" pitchFamily="34" charset="-122"/>
              </a:rPr>
              <a:t>Node.js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 + Express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的框架，让开发更高效和容易上手。重要的是和服务器调用（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Require(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数据库表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)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），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GET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和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POST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（相关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HTTP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知识）</a:t>
            </a:r>
          </a:p>
        </p:txBody>
      </p:sp>
      <p:sp>
        <p:nvSpPr>
          <p:cNvPr id="34" name="矩形 33"/>
          <p:cNvSpPr/>
          <p:nvPr/>
        </p:nvSpPr>
        <p:spPr>
          <a:xfrm>
            <a:off x="2485291" y="4457562"/>
            <a:ext cx="882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，具体详见数据库设计文档，存入的数据为了方便查找应该建立索引</a:t>
            </a:r>
          </a:p>
        </p:txBody>
      </p:sp>
      <p:sp>
        <p:nvSpPr>
          <p:cNvPr id="35" name="矩形 34"/>
          <p:cNvSpPr/>
          <p:nvPr/>
        </p:nvSpPr>
        <p:spPr>
          <a:xfrm>
            <a:off x="2515123" y="4064872"/>
            <a:ext cx="29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数据库的技术： </a:t>
            </a:r>
            <a:b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</a:br>
            <a:endParaRPr lang="zh-CN" altLang="en-US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72920" y="4880799"/>
            <a:ext cx="29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前端技术： </a:t>
            </a:r>
            <a:b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</a:br>
            <a:endParaRPr lang="zh-CN" altLang="en-US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86987" y="5795199"/>
            <a:ext cx="294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关键数据结构</a:t>
            </a:r>
            <a:br>
              <a:rPr lang="zh-CN" altLang="en-US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</a:br>
            <a:endParaRPr lang="zh-CN" altLang="en-US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86987" y="5209619"/>
            <a:ext cx="8511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因为微信小程序主要基于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JavaScript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的语言，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CSS+HTML5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，所以我们界面设计我们主要是参考已有的界面美观的小程序的源码，进行符合我们的界面要求的修改</a:t>
            </a:r>
          </a:p>
        </p:txBody>
      </p:sp>
      <p:sp>
        <p:nvSpPr>
          <p:cNvPr id="53" name="矩形 52"/>
          <p:cNvSpPr/>
          <p:nvPr/>
        </p:nvSpPr>
        <p:spPr>
          <a:xfrm>
            <a:off x="2655799" y="6132548"/>
            <a:ext cx="8511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见数据字典</a:t>
            </a:r>
          </a:p>
        </p:txBody>
      </p:sp>
    </p:spTree>
    <p:extLst>
      <p:ext uri="{BB962C8B-B14F-4D97-AF65-F5344CB8AC3E}">
        <p14:creationId xmlns:p14="http://schemas.microsoft.com/office/powerpoint/2010/main" val="250928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09061" y="475717"/>
            <a:ext cx="3106337" cy="707886"/>
            <a:chOff x="8548025" y="1459078"/>
            <a:chExt cx="3106337" cy="707886"/>
          </a:xfrm>
        </p:grpSpPr>
        <p:sp>
          <p:nvSpPr>
            <p:cNvPr id="29" name="矩形 28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53234" y="1459078"/>
              <a:ext cx="27011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数据流程图</a:t>
              </a:r>
              <a:b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</a:br>
              <a:endPara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pic>
        <p:nvPicPr>
          <p:cNvPr id="12" name="Picture 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4" r="24066"/>
          <a:stretch/>
        </p:blipFill>
        <p:spPr>
          <a:xfrm>
            <a:off x="2672862" y="478302"/>
            <a:ext cx="7202657" cy="59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86"/>
          <p:cNvSpPr txBox="1"/>
          <p:nvPr/>
        </p:nvSpPr>
        <p:spPr>
          <a:xfrm>
            <a:off x="738033" y="306782"/>
            <a:ext cx="403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系统体系结构</a:t>
            </a:r>
          </a:p>
          <a:p>
            <a:endParaRPr lang="zh-CN" altLang="zh-CN" sz="2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113971" y="939951"/>
            <a:ext cx="3106337" cy="707886"/>
            <a:chOff x="8548025" y="1459078"/>
            <a:chExt cx="3106337" cy="707886"/>
          </a:xfrm>
        </p:grpSpPr>
        <p:sp>
          <p:nvSpPr>
            <p:cNvPr id="29" name="矩形 28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53234" y="1459078"/>
              <a:ext cx="27011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系统配置项</a:t>
              </a:r>
              <a:b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</a:br>
              <a:endPara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273571" y="281354"/>
          <a:ext cx="6264324" cy="657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r:id="rId4" imgW="7248600" imgH="9758880" progId="">
                  <p:embed/>
                </p:oleObj>
              </mc:Choice>
              <mc:Fallback>
                <p:oleObj r:id="rId4" imgW="7248600" imgH="97588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571" y="281354"/>
                        <a:ext cx="6264324" cy="6576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09061" y="475717"/>
            <a:ext cx="3106337" cy="707886"/>
            <a:chOff x="8548025" y="1459078"/>
            <a:chExt cx="3106337" cy="707886"/>
          </a:xfrm>
        </p:grpSpPr>
        <p:sp>
          <p:nvSpPr>
            <p:cNvPr id="29" name="矩形 28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53234" y="1459078"/>
              <a:ext cx="27011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系统层次结构</a:t>
              </a:r>
              <a:b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</a:br>
              <a:endPara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422031" y="1336431"/>
          <a:ext cx="11357227" cy="49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r:id="rId4" imgW="14855400" imgH="6437880" progId="">
                  <p:embed/>
                </p:oleObj>
              </mc:Choice>
              <mc:Fallback>
                <p:oleObj r:id="rId4" imgW="14855400" imgH="643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31" y="1336431"/>
                        <a:ext cx="11357227" cy="491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-1" y="475717"/>
            <a:ext cx="4445391" cy="1323439"/>
            <a:chOff x="8548025" y="1459078"/>
            <a:chExt cx="3795653" cy="1323439"/>
          </a:xfrm>
        </p:grpSpPr>
        <p:sp>
          <p:nvSpPr>
            <p:cNvPr id="29" name="矩形 28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53234" y="1459078"/>
              <a:ext cx="339044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功能需求与系统配置项的关系</a:t>
              </a:r>
              <a:b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</a:br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/>
              </a:r>
              <a:b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</a:br>
              <a:endPara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pic>
        <p:nvPicPr>
          <p:cNvPr id="11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160"/>
            <a:ext cx="12192000" cy="3980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86"/>
          <p:cNvSpPr txBox="1"/>
          <p:nvPr/>
        </p:nvSpPr>
        <p:spPr>
          <a:xfrm>
            <a:off x="738033" y="306782"/>
            <a:ext cx="403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接口设计</a:t>
            </a:r>
            <a:endParaRPr lang="zh-CN" altLang="zh-CN" sz="24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886133" y="939951"/>
            <a:ext cx="3193498" cy="1631216"/>
            <a:chOff x="8517135" y="1459078"/>
            <a:chExt cx="3193498" cy="1631216"/>
          </a:xfrm>
        </p:grpSpPr>
        <p:sp>
          <p:nvSpPr>
            <p:cNvPr id="29" name="矩形 28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17135" y="1459078"/>
              <a:ext cx="319349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给用户的接口：</a:t>
              </a:r>
              <a:endParaRPr lang="en-US" altLang="zh-CN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  <a:p>
              <a:r>
                <a:rPr lang="zh-CN" altLang="zh-CN" sz="2000" dirty="0" smtClean="0"/>
                <a:t>登陆界面</a:t>
              </a:r>
              <a:endParaRPr lang="en-US" altLang="zh-CN" sz="2000" dirty="0" smtClean="0"/>
            </a:p>
            <a:p>
              <a:endParaRPr lang="en-US" altLang="zh-CN" sz="2000" dirty="0" smtClean="0"/>
            </a:p>
            <a:p>
              <a:r>
                <a:rPr lang="zh-CN" altLang="zh-CN" sz="2000" dirty="0" smtClean="0"/>
                <a:t>用户个人数据管理接口</a:t>
              </a:r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/>
              </a:r>
              <a:b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</a:br>
              <a:endPara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pic>
        <p:nvPicPr>
          <p:cNvPr id="12" name="图片 11" descr="../Desktop/屏幕快照%202019-04-17%2010.16.49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68" y="137387"/>
            <a:ext cx="3274871" cy="650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../Desktop/屏幕快照%202019-04-17%2010.16.59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61" y="257873"/>
            <a:ext cx="3225751" cy="6600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62576" y="911815"/>
            <a:ext cx="3193498" cy="1938992"/>
            <a:chOff x="8517135" y="1459078"/>
            <a:chExt cx="3193498" cy="1938992"/>
          </a:xfrm>
        </p:grpSpPr>
        <p:sp>
          <p:nvSpPr>
            <p:cNvPr id="29" name="矩形 28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17135" y="1459078"/>
              <a:ext cx="319349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给用户的接口：</a:t>
              </a:r>
              <a:endParaRPr lang="en-US" altLang="zh-CN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  <a:p>
              <a:r>
                <a:rPr lang="zh-CN" altLang="zh-CN" sz="2000" dirty="0" smtClean="0"/>
                <a:t>标签分类选择与删除接口</a:t>
              </a:r>
              <a:endParaRPr lang="en-US" altLang="zh-CN" sz="2000" dirty="0" smtClean="0"/>
            </a:p>
            <a:p>
              <a:r>
                <a:rPr lang="zh-CN" altLang="zh-CN" sz="2000" dirty="0" smtClean="0"/>
                <a:t>资讯评论与分享接口</a:t>
              </a:r>
              <a:endParaRPr lang="en-US" altLang="zh-CN" sz="2000" dirty="0" smtClean="0"/>
            </a:p>
            <a:p>
              <a:r>
                <a:rPr lang="zh-CN" altLang="zh-CN" sz="2000" dirty="0" smtClean="0"/>
                <a:t>收藏和历史记录查看接口</a:t>
              </a:r>
              <a:r>
                <a:rPr lang="en-US" altLang="zh-CN" sz="2000" dirty="0" smtClean="0"/>
                <a:t/>
              </a:r>
              <a:br>
                <a:rPr lang="en-US" altLang="zh-CN" sz="2000" dirty="0" smtClean="0"/>
              </a:br>
              <a: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/>
              </a:r>
              <a:br>
                <a:rPr lang="zh-CN" altLang="en-US" sz="20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</a:br>
              <a:endPara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pic>
        <p:nvPicPr>
          <p:cNvPr id="14" name="图片 13" descr="../Desktop/屏幕快照%202019-04-17%2010.17.2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97" y="646250"/>
            <a:ext cx="2772992" cy="54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../Desktop/屏幕快照%202019-04-17%2010.18.06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32" y="556674"/>
            <a:ext cx="3369451" cy="560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../Desktop/屏幕快照%202019-04-17%2010.17.1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338" y="590842"/>
            <a:ext cx="2977662" cy="5570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07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86"/>
          <p:cNvSpPr txBox="1"/>
          <p:nvPr/>
        </p:nvSpPr>
        <p:spPr>
          <a:xfrm>
            <a:off x="738033" y="306782"/>
            <a:ext cx="365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硬件接口和软件接口</a:t>
            </a:r>
            <a:endParaRPr lang="en-US" altLang="zh-CN" sz="24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组合 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986168" y="1390117"/>
            <a:ext cx="2967866" cy="584776"/>
            <a:chOff x="8548025" y="1459078"/>
            <a:chExt cx="2967866" cy="584776"/>
          </a:xfrm>
        </p:grpSpPr>
        <p:sp>
          <p:nvSpPr>
            <p:cNvPr id="12" name="矩形 11"/>
            <p:cNvSpPr/>
            <p:nvPr/>
          </p:nvSpPr>
          <p:spPr>
            <a:xfrm>
              <a:off x="8548025" y="1766855"/>
              <a:ext cx="29678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53234" y="1459078"/>
              <a:ext cx="15105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等线" pitchFamily="2" charset="-122"/>
                  <a:ea typeface="等线" pitchFamily="2" charset="-122"/>
                  <a:cs typeface="+mn-ea"/>
                  <a:sym typeface="+mn-lt"/>
                </a:rPr>
                <a:t>硬件接口</a:t>
              </a:r>
              <a:endPara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21337" y="3633463"/>
            <a:ext cx="1153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软件接口</a:t>
            </a:r>
            <a:endParaRPr lang="en-US" altLang="zh-CN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575561" y="4051802"/>
            <a:ext cx="1490322" cy="1556302"/>
            <a:chOff x="1689792" y="5118601"/>
            <a:chExt cx="688368" cy="688368"/>
          </a:xfrm>
        </p:grpSpPr>
        <p:grpSp>
          <p:nvGrpSpPr>
            <p:cNvPr id="5" name="组合 1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689792" y="5118601"/>
              <a:ext cx="688368" cy="688368"/>
              <a:chOff x="7242071" y="5103361"/>
              <a:chExt cx="688368" cy="68836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242071" y="5103361"/>
                <a:ext cx="688368" cy="688368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286625" y="5148946"/>
                <a:ext cx="608738" cy="608738"/>
              </a:xfrm>
              <a:prstGeom prst="ellipse">
                <a:avLst/>
              </a:prstGeom>
              <a:gradFill>
                <a:gsLst>
                  <a:gs pos="100000">
                    <a:srgbClr val="18478F"/>
                  </a:gs>
                  <a:gs pos="0">
                    <a:srgbClr val="238DED"/>
                  </a:gs>
                </a:gsLst>
                <a:lin ang="7800000" scaled="0"/>
              </a:gradFill>
              <a:ln w="28575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862977" y="5279546"/>
              <a:ext cx="367805" cy="366477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20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24"/>
          <p:cNvGrpSpPr/>
          <p:nvPr/>
        </p:nvGrpSpPr>
        <p:grpSpPr>
          <a:xfrm>
            <a:off x="618526" y="1453168"/>
            <a:ext cx="1405021" cy="1440674"/>
            <a:chOff x="1689792" y="1835674"/>
            <a:chExt cx="688368" cy="688368"/>
          </a:xfrm>
        </p:grpSpPr>
        <p:grpSp>
          <p:nvGrpSpPr>
            <p:cNvPr id="8" name="组合 2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689792" y="1835674"/>
              <a:ext cx="688368" cy="688368"/>
              <a:chOff x="7242071" y="1820434"/>
              <a:chExt cx="688368" cy="688368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7242071" y="1820434"/>
                <a:ext cx="688368" cy="688368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286625" y="1866019"/>
                <a:ext cx="608738" cy="608738"/>
              </a:xfrm>
              <a:prstGeom prst="ellipse">
                <a:avLst/>
              </a:prstGeom>
              <a:gradFill>
                <a:gsLst>
                  <a:gs pos="100000">
                    <a:srgbClr val="18478F"/>
                  </a:gs>
                  <a:gs pos="0">
                    <a:srgbClr val="238DED"/>
                  </a:gs>
                </a:gsLst>
                <a:lin ang="7800000" scaled="0"/>
              </a:gradFill>
              <a:ln w="28575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组合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858111" y="1998511"/>
              <a:ext cx="369488" cy="372593"/>
              <a:chOff x="5216526" y="1358901"/>
              <a:chExt cx="566738" cy="571500"/>
            </a:xfrm>
            <a:solidFill>
              <a:schemeClr val="bg1"/>
            </a:solidFill>
          </p:grpSpPr>
          <p:sp>
            <p:nvSpPr>
              <p:cNvPr id="28" name="Freeform 78"/>
              <p:cNvSpPr>
                <a:spLocks/>
              </p:cNvSpPr>
              <p:nvPr/>
            </p:nvSpPr>
            <p:spPr bwMode="auto">
              <a:xfrm>
                <a:off x="5416551" y="1562101"/>
                <a:ext cx="366713" cy="368300"/>
              </a:xfrm>
              <a:custGeom>
                <a:avLst/>
                <a:gdLst>
                  <a:gd name="T0" fmla="*/ 27 w 97"/>
                  <a:gd name="T1" fmla="*/ 26 h 98"/>
                  <a:gd name="T2" fmla="*/ 26 w 97"/>
                  <a:gd name="T3" fmla="*/ 27 h 98"/>
                  <a:gd name="T4" fmla="*/ 0 w 97"/>
                  <a:gd name="T5" fmla="*/ 90 h 98"/>
                  <a:gd name="T6" fmla="*/ 0 w 97"/>
                  <a:gd name="T7" fmla="*/ 91 h 98"/>
                  <a:gd name="T8" fmla="*/ 1 w 97"/>
                  <a:gd name="T9" fmla="*/ 93 h 98"/>
                  <a:gd name="T10" fmla="*/ 53 w 97"/>
                  <a:gd name="T11" fmla="*/ 89 h 98"/>
                  <a:gd name="T12" fmla="*/ 89 w 97"/>
                  <a:gd name="T13" fmla="*/ 51 h 98"/>
                  <a:gd name="T14" fmla="*/ 92 w 97"/>
                  <a:gd name="T15" fmla="*/ 2 h 98"/>
                  <a:gd name="T16" fmla="*/ 91 w 97"/>
                  <a:gd name="T17" fmla="*/ 1 h 98"/>
                  <a:gd name="T18" fmla="*/ 89 w 97"/>
                  <a:gd name="T19" fmla="*/ 1 h 98"/>
                  <a:gd name="T20" fmla="*/ 27 w 97"/>
                  <a:gd name="T21" fmla="*/ 2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98">
                    <a:moveTo>
                      <a:pt x="27" y="26"/>
                    </a:moveTo>
                    <a:cubicBezTo>
                      <a:pt x="26" y="26"/>
                      <a:pt x="26" y="27"/>
                      <a:pt x="26" y="2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1"/>
                      <a:pt x="0" y="91"/>
                    </a:cubicBezTo>
                    <a:cubicBezTo>
                      <a:pt x="0" y="92"/>
                      <a:pt x="1" y="92"/>
                      <a:pt x="1" y="93"/>
                    </a:cubicBezTo>
                    <a:cubicBezTo>
                      <a:pt x="19" y="98"/>
                      <a:pt x="37" y="96"/>
                      <a:pt x="53" y="89"/>
                    </a:cubicBezTo>
                    <a:cubicBezTo>
                      <a:pt x="70" y="81"/>
                      <a:pt x="82" y="67"/>
                      <a:pt x="89" y="51"/>
                    </a:cubicBezTo>
                    <a:cubicBezTo>
                      <a:pt x="96" y="35"/>
                      <a:pt x="97" y="18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0" y="0"/>
                      <a:pt x="90" y="0"/>
                      <a:pt x="89" y="1"/>
                    </a:cubicBezTo>
                    <a:lnTo>
                      <a:pt x="2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79"/>
              <p:cNvSpPr>
                <a:spLocks noEditPoints="1"/>
              </p:cNvSpPr>
              <p:nvPr/>
            </p:nvSpPr>
            <p:spPr bwMode="auto">
              <a:xfrm>
                <a:off x="5359401" y="1358901"/>
                <a:ext cx="385763" cy="263525"/>
              </a:xfrm>
              <a:custGeom>
                <a:avLst/>
                <a:gdLst>
                  <a:gd name="T0" fmla="*/ 41 w 102"/>
                  <a:gd name="T1" fmla="*/ 69 h 70"/>
                  <a:gd name="T2" fmla="*/ 100 w 102"/>
                  <a:gd name="T3" fmla="*/ 45 h 70"/>
                  <a:gd name="T4" fmla="*/ 101 w 102"/>
                  <a:gd name="T5" fmla="*/ 43 h 70"/>
                  <a:gd name="T6" fmla="*/ 101 w 102"/>
                  <a:gd name="T7" fmla="*/ 42 h 70"/>
                  <a:gd name="T8" fmla="*/ 65 w 102"/>
                  <a:gd name="T9" fmla="*/ 9 h 70"/>
                  <a:gd name="T10" fmla="*/ 1 w 102"/>
                  <a:gd name="T11" fmla="*/ 13 h 70"/>
                  <a:gd name="T12" fmla="*/ 0 w 102"/>
                  <a:gd name="T13" fmla="*/ 14 h 70"/>
                  <a:gd name="T14" fmla="*/ 0 w 102"/>
                  <a:gd name="T15" fmla="*/ 14 h 70"/>
                  <a:gd name="T16" fmla="*/ 0 w 102"/>
                  <a:gd name="T17" fmla="*/ 16 h 70"/>
                  <a:gd name="T18" fmla="*/ 38 w 102"/>
                  <a:gd name="T19" fmla="*/ 68 h 70"/>
                  <a:gd name="T20" fmla="*/ 41 w 102"/>
                  <a:gd name="T21" fmla="*/ 69 h 70"/>
                  <a:gd name="T22" fmla="*/ 43 w 102"/>
                  <a:gd name="T23" fmla="*/ 56 h 70"/>
                  <a:gd name="T24" fmla="*/ 16 w 102"/>
                  <a:gd name="T25" fmla="*/ 19 h 70"/>
                  <a:gd name="T26" fmla="*/ 32 w 102"/>
                  <a:gd name="T27" fmla="*/ 15 h 70"/>
                  <a:gd name="T28" fmla="*/ 61 w 102"/>
                  <a:gd name="T29" fmla="*/ 20 h 70"/>
                  <a:gd name="T30" fmla="*/ 79 w 102"/>
                  <a:gd name="T31" fmla="*/ 31 h 70"/>
                  <a:gd name="T32" fmla="*/ 85 w 102"/>
                  <a:gd name="T33" fmla="*/ 38 h 70"/>
                  <a:gd name="T34" fmla="*/ 43 w 102"/>
                  <a:gd name="T35" fmla="*/ 56 h 70"/>
                  <a:gd name="T36" fmla="*/ 43 w 102"/>
                  <a:gd name="T37" fmla="*/ 56 h 70"/>
                  <a:gd name="T38" fmla="*/ 43 w 102"/>
                  <a:gd name="T3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70">
                    <a:moveTo>
                      <a:pt x="41" y="69"/>
                    </a:moveTo>
                    <a:cubicBezTo>
                      <a:pt x="100" y="45"/>
                      <a:pt x="100" y="45"/>
                      <a:pt x="100" y="45"/>
                    </a:cubicBezTo>
                    <a:cubicBezTo>
                      <a:pt x="101" y="44"/>
                      <a:pt x="101" y="44"/>
                      <a:pt x="101" y="43"/>
                    </a:cubicBezTo>
                    <a:cubicBezTo>
                      <a:pt x="102" y="43"/>
                      <a:pt x="102" y="42"/>
                      <a:pt x="101" y="42"/>
                    </a:cubicBezTo>
                    <a:cubicBezTo>
                      <a:pt x="93" y="27"/>
                      <a:pt x="81" y="15"/>
                      <a:pt x="65" y="9"/>
                    </a:cubicBezTo>
                    <a:cubicBezTo>
                      <a:pt x="44" y="0"/>
                      <a:pt x="21" y="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9"/>
                      <a:pt x="40" y="70"/>
                      <a:pt x="41" y="69"/>
                    </a:cubicBezTo>
                    <a:close/>
                    <a:moveTo>
                      <a:pt x="43" y="56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22" y="17"/>
                      <a:pt x="27" y="16"/>
                      <a:pt x="32" y="15"/>
                    </a:cubicBezTo>
                    <a:cubicBezTo>
                      <a:pt x="42" y="14"/>
                      <a:pt x="52" y="16"/>
                      <a:pt x="61" y="20"/>
                    </a:cubicBezTo>
                    <a:cubicBezTo>
                      <a:pt x="67" y="23"/>
                      <a:pt x="74" y="26"/>
                      <a:pt x="79" y="31"/>
                    </a:cubicBezTo>
                    <a:cubicBezTo>
                      <a:pt x="81" y="34"/>
                      <a:pt x="83" y="36"/>
                      <a:pt x="85" y="38"/>
                    </a:cubicBezTo>
                    <a:lnTo>
                      <a:pt x="43" y="56"/>
                    </a:lnTo>
                    <a:close/>
                    <a:moveTo>
                      <a:pt x="43" y="56"/>
                    </a:moveTo>
                    <a:cubicBezTo>
                      <a:pt x="43" y="56"/>
                      <a:pt x="43" y="56"/>
                      <a:pt x="43" y="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80"/>
              <p:cNvSpPr>
                <a:spLocks noEditPoints="1"/>
              </p:cNvSpPr>
              <p:nvPr/>
            </p:nvSpPr>
            <p:spPr bwMode="auto">
              <a:xfrm>
                <a:off x="5216526" y="1438276"/>
                <a:ext cx="260350" cy="450850"/>
              </a:xfrm>
              <a:custGeom>
                <a:avLst/>
                <a:gdLst>
                  <a:gd name="T0" fmla="*/ 43 w 69"/>
                  <a:gd name="T1" fmla="*/ 118 h 120"/>
                  <a:gd name="T2" fmla="*/ 68 w 69"/>
                  <a:gd name="T3" fmla="*/ 57 h 120"/>
                  <a:gd name="T4" fmla="*/ 68 w 69"/>
                  <a:gd name="T5" fmla="*/ 55 h 120"/>
                  <a:gd name="T6" fmla="*/ 29 w 69"/>
                  <a:gd name="T7" fmla="*/ 1 h 120"/>
                  <a:gd name="T8" fmla="*/ 28 w 69"/>
                  <a:gd name="T9" fmla="*/ 0 h 120"/>
                  <a:gd name="T10" fmla="*/ 26 w 69"/>
                  <a:gd name="T11" fmla="*/ 1 h 120"/>
                  <a:gd name="T12" fmla="*/ 8 w 69"/>
                  <a:gd name="T13" fmla="*/ 27 h 120"/>
                  <a:gd name="T14" fmla="*/ 6 w 69"/>
                  <a:gd name="T15" fmla="*/ 80 h 120"/>
                  <a:gd name="T16" fmla="*/ 40 w 69"/>
                  <a:gd name="T17" fmla="*/ 119 h 120"/>
                  <a:gd name="T18" fmla="*/ 42 w 69"/>
                  <a:gd name="T19" fmla="*/ 120 h 120"/>
                  <a:gd name="T20" fmla="*/ 43 w 69"/>
                  <a:gd name="T21" fmla="*/ 118 h 120"/>
                  <a:gd name="T22" fmla="*/ 43 w 69"/>
                  <a:gd name="T23" fmla="*/ 118 h 120"/>
                  <a:gd name="T24" fmla="*/ 43 w 69"/>
                  <a:gd name="T25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20">
                    <a:moveTo>
                      <a:pt x="43" y="118"/>
                    </a:moveTo>
                    <a:cubicBezTo>
                      <a:pt x="68" y="57"/>
                      <a:pt x="68" y="57"/>
                      <a:pt x="68" y="57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8" y="0"/>
                    </a:cubicBezTo>
                    <a:cubicBezTo>
                      <a:pt x="27" y="0"/>
                      <a:pt x="27" y="1"/>
                      <a:pt x="26" y="1"/>
                    </a:cubicBezTo>
                    <a:cubicBezTo>
                      <a:pt x="18" y="8"/>
                      <a:pt x="12" y="17"/>
                      <a:pt x="8" y="27"/>
                    </a:cubicBezTo>
                    <a:cubicBezTo>
                      <a:pt x="1" y="44"/>
                      <a:pt x="0" y="63"/>
                      <a:pt x="6" y="80"/>
                    </a:cubicBezTo>
                    <a:cubicBezTo>
                      <a:pt x="12" y="97"/>
                      <a:pt x="24" y="111"/>
                      <a:pt x="40" y="119"/>
                    </a:cubicBezTo>
                    <a:cubicBezTo>
                      <a:pt x="40" y="120"/>
                      <a:pt x="41" y="120"/>
                      <a:pt x="42" y="120"/>
                    </a:cubicBezTo>
                    <a:cubicBezTo>
                      <a:pt x="42" y="119"/>
                      <a:pt x="43" y="119"/>
                      <a:pt x="43" y="118"/>
                    </a:cubicBezTo>
                    <a:close/>
                    <a:moveTo>
                      <a:pt x="43" y="118"/>
                    </a:moveTo>
                    <a:cubicBezTo>
                      <a:pt x="43" y="118"/>
                      <a:pt x="43" y="118"/>
                      <a:pt x="43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2298192" y="183639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	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可以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流畅运行微信客户端（手机平台），且开启小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程序</a:t>
            </a:r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	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功能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。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【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推荐手机配置：小米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3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或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iPhone5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及以上机型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】</a:t>
            </a:r>
            <a:endParaRPr lang="zh-CN" altLang="en-US" sz="1600" dirty="0">
              <a:latin typeface="冬青黑体简体中文 W3" pitchFamily="34" charset="-122"/>
              <a:ea typeface="冬青黑体简体中文 W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1764" y="427177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手机系统：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Android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系统，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iOS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系统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前端编程软件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: 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微信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Web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开发者工具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数据库工具：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MongoDB</a:t>
            </a:r>
            <a:endParaRPr lang="en-US" altLang="zh-CN" sz="1600" dirty="0">
              <a:latin typeface="冬青黑体简体中文 W3" pitchFamily="34" charset="-122"/>
              <a:ea typeface="冬青黑体简体中文 W3" pitchFamily="34" charset="-122"/>
            </a:endParaRP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服务器工具：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Node.js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，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Express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原型设计软件：墨刀、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Axure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 RP 8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版本控制工具：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Git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 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、 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GitKareken</a:t>
            </a:r>
            <a:endParaRPr lang="en-US" altLang="zh-CN" sz="1600" dirty="0"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3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4637648" y="-1615772"/>
            <a:ext cx="2916704" cy="2916704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4791422" y="-1461998"/>
            <a:ext cx="2609154" cy="2609154"/>
          </a:xfrm>
          <a:prstGeom prst="round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1"/>
          </a:gradFill>
          <a:ln w="3175">
            <a:noFill/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49388" y="165970"/>
            <a:ext cx="34765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Open Sans" panose="020B0606030504020204" pitchFamily="34" charset="0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57703" y="750775"/>
            <a:ext cx="34765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2093" y="3071807"/>
            <a:ext cx="2299168" cy="1508628"/>
            <a:chOff x="853722" y="3510427"/>
            <a:chExt cx="2299168" cy="1508628"/>
          </a:xfrm>
        </p:grpSpPr>
        <p:sp>
          <p:nvSpPr>
            <p:cNvPr id="30" name="椭圆 29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1" name="矩形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引言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38934" y="1982770"/>
            <a:ext cx="2299168" cy="1508628"/>
            <a:chOff x="853722" y="3510427"/>
            <a:chExt cx="2299168" cy="1508628"/>
          </a:xfrm>
        </p:grpSpPr>
        <p:sp>
          <p:nvSpPr>
            <p:cNvPr id="38" name="椭圆 37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参考文献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71600" y="3071807"/>
            <a:ext cx="2299168" cy="1508628"/>
            <a:chOff x="853722" y="3510427"/>
            <a:chExt cx="2299168" cy="1508628"/>
          </a:xfrm>
        </p:grpSpPr>
        <p:sp>
          <p:nvSpPr>
            <p:cNvPr id="42" name="椭圆 41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03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3" name="矩形 4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系统级设计决策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13307" y="3058011"/>
            <a:ext cx="2299168" cy="1508628"/>
            <a:chOff x="853722" y="3510427"/>
            <a:chExt cx="2299168" cy="1508628"/>
          </a:xfrm>
        </p:grpSpPr>
        <p:sp>
          <p:nvSpPr>
            <p:cNvPr id="46" name="椭圆 45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05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7" name="矩形 4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小组成员绩效评价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14139" y="2040482"/>
            <a:ext cx="2299168" cy="1508628"/>
            <a:chOff x="853722" y="3510427"/>
            <a:chExt cx="2299168" cy="1508628"/>
          </a:xfrm>
        </p:grpSpPr>
        <p:sp>
          <p:nvSpPr>
            <p:cNvPr id="26" name="椭圆 25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04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7" name="矩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系统体系结构设计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3557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本周</a:t>
            </a:r>
            <a:r>
              <a:rPr lang="zh-CN" altLang="en-US" sz="3200" dirty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会议记录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4536" y="1549748"/>
            <a:ext cx="648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G20</a:t>
            </a:r>
            <a:r>
              <a:rPr lang="zh-CN" altLang="zh-CN" dirty="0" smtClean="0"/>
              <a:t>小组第八周会议纪要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会议时间：</a:t>
            </a:r>
            <a:r>
              <a:rPr lang="en-US" altLang="zh-CN" dirty="0" smtClean="0"/>
              <a:t>2019</a:t>
            </a:r>
            <a:r>
              <a:rPr lang="zh-CN" altLang="zh-CN" dirty="0" smtClean="0"/>
              <a:t>年</a:t>
            </a:r>
            <a:r>
              <a:rPr lang="en-US" altLang="zh-CN" dirty="0" smtClean="0"/>
              <a:t>4</a:t>
            </a:r>
            <a:r>
              <a:rPr lang="zh-CN" altLang="zh-CN" dirty="0" smtClean="0"/>
              <a:t>月</a:t>
            </a:r>
            <a:r>
              <a:rPr lang="en-US" altLang="zh-CN" dirty="0" smtClean="0"/>
              <a:t>16</a:t>
            </a:r>
            <a:r>
              <a:rPr lang="zh-CN" altLang="zh-CN" dirty="0" smtClean="0"/>
              <a:t>日</a:t>
            </a:r>
            <a:r>
              <a:rPr lang="en-US" altLang="zh-CN" dirty="0" smtClean="0"/>
              <a:t>21:45-22:10</a:t>
            </a:r>
            <a:endParaRPr lang="zh-CN" altLang="zh-CN" dirty="0" smtClean="0"/>
          </a:p>
          <a:p>
            <a:r>
              <a:rPr lang="zh-CN" altLang="zh-CN" dirty="0" smtClean="0"/>
              <a:t>会议地点：学生宿舍六楼寝室</a:t>
            </a:r>
          </a:p>
          <a:p>
            <a:r>
              <a:rPr lang="zh-CN" altLang="zh-CN" dirty="0" smtClean="0"/>
              <a:t>参加人员：周磊 唐敏敏 许涛 杨际仟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会议议题：第八周组内任务分配以及学习计划</a:t>
            </a:r>
          </a:p>
          <a:p>
            <a:r>
              <a:rPr lang="zh-CN" altLang="zh-CN" dirty="0" smtClean="0"/>
              <a:t>会议内容：</a:t>
            </a:r>
          </a:p>
          <a:p>
            <a:pPr lvl="0"/>
            <a:r>
              <a:rPr lang="en-US" altLang="zh-CN" dirty="0" smtClean="0"/>
              <a:t>1. IPO</a:t>
            </a:r>
            <a:r>
              <a:rPr lang="zh-CN" altLang="zh-CN" dirty="0" smtClean="0"/>
              <a:t>图、业务流图绘制以及甘特图更新</a:t>
            </a:r>
          </a:p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数据库说明、接口说明、界面说明之类文档的编写</a:t>
            </a:r>
          </a:p>
          <a:p>
            <a:pPr lvl="0"/>
            <a:r>
              <a:rPr lang="en-US" altLang="zh-CN" dirty="0" smtClean="0"/>
              <a:t>3. </a:t>
            </a:r>
            <a:r>
              <a:rPr lang="zh-CN" altLang="zh-CN" dirty="0" smtClean="0"/>
              <a:t>功能可行性细化，更新项目计划书，测试计划等任务的完成</a:t>
            </a:r>
          </a:p>
          <a:p>
            <a:pPr lvl="0"/>
            <a:r>
              <a:rPr lang="en-US" altLang="zh-CN" dirty="0" smtClean="0"/>
              <a:t>4. </a:t>
            </a:r>
            <a:r>
              <a:rPr lang="zh-CN" altLang="zh-CN" dirty="0" smtClean="0"/>
              <a:t>完成课外书的阅读任务并提交读后感</a:t>
            </a:r>
          </a:p>
          <a:p>
            <a:pPr lvl="0"/>
            <a:r>
              <a:rPr lang="en-US" altLang="zh-CN" dirty="0" smtClean="0"/>
              <a:t>5. </a:t>
            </a:r>
            <a:r>
              <a:rPr lang="zh-CN" altLang="zh-CN" dirty="0" smtClean="0"/>
              <a:t>讨论并告知组内下个礼拜详细设计的作业内容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34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9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05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59400" y="3229653"/>
            <a:ext cx="504613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小组成员绩效评价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447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小组</a:t>
            </a:r>
            <a:r>
              <a:rPr lang="zh-CN" altLang="en-US" sz="3200" dirty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成员绩效评价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040598" y="1058122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5400000">
            <a:off x="8822257" y="2636912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5400000">
            <a:off x="7921907" y="2921937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>
            <a:off x="6999875" y="4176402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0800000">
            <a:off x="6999875" y="3561076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 rot="16200000">
            <a:off x="5232803" y="2577160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6133154" y="2862184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06710" y="3048863"/>
            <a:ext cx="497052" cy="736524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9280911" y="3113522"/>
            <a:ext cx="434666" cy="744569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7242347" y="4879600"/>
            <a:ext cx="612826" cy="61365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298702" y="1432590"/>
            <a:ext cx="583473" cy="561118"/>
            <a:chOff x="2607983" y="4241292"/>
            <a:chExt cx="490600" cy="471805"/>
          </a:xfrm>
          <a:effectLst/>
        </p:grpSpPr>
        <p:sp>
          <p:nvSpPr>
            <p:cNvPr id="25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040598" y="2243497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80362" y="3138997"/>
            <a:ext cx="61889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周磊</a:t>
            </a:r>
          </a:p>
        </p:txBody>
      </p:sp>
      <p:sp>
        <p:nvSpPr>
          <p:cNvPr id="29" name="矩形 28"/>
          <p:cNvSpPr/>
          <p:nvPr/>
        </p:nvSpPr>
        <p:spPr>
          <a:xfrm>
            <a:off x="7294657" y="2475011"/>
            <a:ext cx="618894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许涛</a:t>
            </a:r>
          </a:p>
        </p:txBody>
      </p:sp>
      <p:sp>
        <p:nvSpPr>
          <p:cNvPr id="30" name="矩形 29"/>
          <p:cNvSpPr/>
          <p:nvPr/>
        </p:nvSpPr>
        <p:spPr>
          <a:xfrm>
            <a:off x="8153621" y="3017442"/>
            <a:ext cx="618894" cy="9233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杨际仟</a:t>
            </a:r>
          </a:p>
        </p:txBody>
      </p:sp>
      <p:sp>
        <p:nvSpPr>
          <p:cNvPr id="31" name="矩形 30"/>
          <p:cNvSpPr/>
          <p:nvPr/>
        </p:nvSpPr>
        <p:spPr>
          <a:xfrm>
            <a:off x="7249725" y="3705576"/>
            <a:ext cx="618894" cy="9233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唐敏敏</a:t>
            </a:r>
          </a:p>
        </p:txBody>
      </p:sp>
      <p:sp>
        <p:nvSpPr>
          <p:cNvPr id="3" name="矩形 2"/>
          <p:cNvSpPr/>
          <p:nvPr/>
        </p:nvSpPr>
        <p:spPr>
          <a:xfrm>
            <a:off x="10258140" y="2626174"/>
            <a:ext cx="1938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冬青黑体简体中文 W6" pitchFamily="34" charset="-122"/>
                <a:ea typeface="冬青黑体简体中文 W6" pitchFamily="34" charset="-122"/>
              </a:rPr>
              <a:t>杨际仟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：准备详细设计文档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模板</a:t>
            </a:r>
            <a:endParaRPr lang="en-US" altLang="zh-CN" dirty="0" smtClean="0">
              <a:latin typeface="冬青黑体简体中文 W6" pitchFamily="34" charset="-122"/>
              <a:ea typeface="冬青黑体简体中文 W6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测试计划</a:t>
            </a:r>
            <a:endParaRPr lang="en-US" altLang="zh-CN" dirty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冬青黑体简体中文 W6" pitchFamily="34" charset="-122"/>
                <a:ea typeface="冬青黑体简体中文 W6" pitchFamily="34" charset="-122"/>
              </a:rPr>
              <a:t>8.4 /10</a:t>
            </a:r>
            <a:endParaRPr lang="zh-CN" altLang="zh-CN" dirty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4186" y="58463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 smtClean="0">
                <a:latin typeface="冬青黑体简体中文 W6" pitchFamily="34" charset="-122"/>
                <a:ea typeface="冬青黑体简体中文 W6" pitchFamily="34" charset="-122"/>
              </a:rPr>
              <a:t>唐敏敏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：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总体设计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报告   项目计划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书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更新  </a:t>
            </a:r>
            <a:r>
              <a:rPr lang="en-US" altLang="zh-CN" dirty="0" smtClean="0">
                <a:solidFill>
                  <a:srgbClr val="FF0000"/>
                </a:solidFill>
                <a:latin typeface="冬青黑体简体中文 W6" pitchFamily="34" charset="-122"/>
                <a:ea typeface="冬青黑体简体中文 W6" pitchFamily="34" charset="-122"/>
              </a:rPr>
              <a:t>8.7/10</a:t>
            </a:r>
            <a:endParaRPr lang="zh-CN" altLang="zh-CN" i="1" dirty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33" y="30028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冬青黑体简体中文 W6" pitchFamily="34" charset="-122"/>
                <a:ea typeface="冬青黑体简体中文 W6" pitchFamily="34" charset="-122"/>
              </a:rPr>
              <a:t>许涛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：软件用户手册</a:t>
            </a:r>
            <a:endParaRPr lang="en-US" altLang="zh-CN" dirty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冬青黑体简体中文 W6" pitchFamily="34" charset="-122"/>
                <a:ea typeface="冬青黑体简体中文 W6" pitchFamily="34" charset="-122"/>
              </a:rPr>
              <a:t>8.5/10</a:t>
            </a:r>
            <a:endParaRPr lang="zh-CN" altLang="zh-CN" dirty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6925" y="3218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冬青黑体简体中文 W6" pitchFamily="34" charset="-122"/>
                <a:ea typeface="冬青黑体简体中文 W6" pitchFamily="34" charset="-122"/>
              </a:rPr>
              <a:t>周磊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：</a:t>
            </a:r>
            <a:r>
              <a:rPr lang="en-US" altLang="zh-CN" dirty="0">
                <a:latin typeface="冬青黑体简体中文 W6" pitchFamily="34" charset="-122"/>
                <a:ea typeface="冬青黑体简体中文 W6" pitchFamily="34" charset="-122"/>
              </a:rPr>
              <a:t>HIPO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图、业务流图、总体设计报告 重要 </a:t>
            </a:r>
            <a:r>
              <a:rPr lang="en-US" altLang="zh-CN" dirty="0" smtClean="0">
                <a:solidFill>
                  <a:srgbClr val="FF0000"/>
                </a:solidFill>
                <a:latin typeface="冬青黑体简体中文 W6" pitchFamily="34" charset="-122"/>
                <a:ea typeface="冬青黑体简体中文 W6" pitchFamily="34" charset="-122"/>
              </a:rPr>
              <a:t>8.8/10</a:t>
            </a:r>
            <a:endParaRPr lang="zh-CN" altLang="zh-CN" dirty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9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2" grpId="0" animBg="1"/>
          <p:bldP spid="23" grpId="0" animBg="1"/>
          <p:bldP spid="27" grpId="0" animBg="1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2" grpId="0" animBg="1"/>
          <p:bldP spid="23" grpId="0" animBg="1"/>
          <p:bldP spid="27" grpId="0" animBg="1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Last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59400" y="3229653"/>
            <a:ext cx="504613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996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70757" y="2710230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584483" y="3607452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8" y="375750"/>
            <a:ext cx="2108201" cy="21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484376" y="3171743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引言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0" y="2004400"/>
            <a:ext cx="5750496" cy="3282295"/>
            <a:chOff x="8540751" y="4843463"/>
            <a:chExt cx="8012112" cy="4562475"/>
          </a:xfrm>
          <a:effectLst/>
        </p:grpSpPr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9321800" y="4843463"/>
              <a:ext cx="6480176" cy="4421188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8542336" y="9169402"/>
              <a:ext cx="8008936" cy="142874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8542339" y="9169399"/>
              <a:ext cx="8008939" cy="236539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8540751" y="9312275"/>
              <a:ext cx="8012112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2747927" cy="1147157"/>
            <a:chOff x="323528" y="0"/>
            <a:chExt cx="2264099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154617"/>
              <a:ext cx="2011431" cy="29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 smtClean="0">
                  <a:latin typeface="等线" pitchFamily="2" charset="-122"/>
                  <a:ea typeface="等线" pitchFamily="2" charset="-122"/>
                  <a:cs typeface="+mn-ea"/>
                  <a:sym typeface="+mn-lt"/>
                </a:rPr>
                <a:t>编写目的</a:t>
              </a:r>
              <a:endParaRPr lang="en-US" altLang="zh-CN" sz="3200" dirty="0">
                <a:latin typeface="等线" pitchFamily="2" charset="-122"/>
                <a:ea typeface="等线" pitchFamily="2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938197" y="2015482"/>
            <a:ext cx="468876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在经过需求分析阶段的工作后，我们已经确定了做什么，而这份文档的主要目的便是确定系统该怎么去实现这些功能，这份文档会将各个阶段的工作划分为组成系统的物理元素</a:t>
            </a:r>
            <a:r>
              <a:rPr lang="en-US" altLang="zh-CN" sz="2000" b="1" dirty="0" smtClean="0"/>
              <a:t>---</a:t>
            </a:r>
            <a:r>
              <a:rPr lang="zh-CN" altLang="zh-CN" sz="2000" b="1" dirty="0" smtClean="0"/>
              <a:t>程序、文件、数据库、人工过程和文档等，但是每个物理元素又处于黑盒子级。</a:t>
            </a:r>
          </a:p>
          <a:p>
            <a:r>
              <a:rPr lang="en-US" altLang="zh-CN" sz="2000" b="1" dirty="0" smtClean="0"/>
              <a:t>	</a:t>
            </a:r>
            <a:r>
              <a:rPr lang="zh-CN" altLang="zh-CN" sz="2000" b="1" dirty="0" smtClean="0"/>
              <a:t>确定系统中的每个程序是有哪些模块构成的，以及这些模块间的相互关系。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3179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2466573" cy="1147157"/>
            <a:chOff x="323528" y="0"/>
            <a:chExt cx="2032283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344380" y="0"/>
              <a:ext cx="2011431" cy="29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 smtClean="0">
                  <a:latin typeface="等线" pitchFamily="2" charset="-122"/>
                  <a:ea typeface="等线" pitchFamily="2" charset="-122"/>
                  <a:cs typeface="+mn-ea"/>
                  <a:sym typeface="+mn-lt"/>
                </a:rPr>
                <a:t>系统概述</a:t>
              </a:r>
              <a:endParaRPr lang="en-US" altLang="zh-CN" sz="3200" dirty="0">
                <a:latin typeface="等线" pitchFamily="2" charset="-122"/>
                <a:ea typeface="等线" pitchFamily="2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557" y="681404"/>
            <a:ext cx="1139483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 </a:t>
            </a:r>
            <a:r>
              <a:rPr lang="zh-CN" altLang="en-US" sz="3200" dirty="0" smtClean="0"/>
              <a:t>该软件的用途</a:t>
            </a:r>
            <a:br>
              <a:rPr lang="zh-CN" altLang="en-US" sz="3200" dirty="0" smtClean="0"/>
            </a:br>
            <a:r>
              <a:rPr lang="zh-CN" altLang="en-US" sz="3200" dirty="0" smtClean="0"/>
              <a:t>该软件是为了服务那些喜好阅读科技、</a:t>
            </a:r>
            <a:r>
              <a:rPr lang="en-US" altLang="zh-CN" sz="3200" dirty="0" smtClean="0"/>
              <a:t>IT</a:t>
            </a:r>
            <a:r>
              <a:rPr lang="zh-CN" altLang="en-US" sz="3200" dirty="0" smtClean="0"/>
              <a:t>行业、科研最新的资讯的人群。</a:t>
            </a:r>
          </a:p>
          <a:p>
            <a:r>
              <a:rPr lang="en-US" altLang="zh-CN" sz="3200" dirty="0" smtClean="0"/>
              <a:t>2. </a:t>
            </a:r>
            <a:r>
              <a:rPr lang="zh-CN" altLang="en-US" sz="3200" dirty="0" smtClean="0"/>
              <a:t>该软件的一般特性</a:t>
            </a:r>
            <a:br>
              <a:rPr lang="zh-CN" altLang="en-US" sz="3200" dirty="0" smtClean="0"/>
            </a:br>
            <a:r>
              <a:rPr lang="zh-CN" altLang="en-US" sz="3200" dirty="0" smtClean="0"/>
              <a:t>开发、运行和维护的历史：该系统从</a:t>
            </a:r>
            <a:r>
              <a:rPr lang="en-US" altLang="zh-CN" sz="3200" dirty="0" smtClean="0"/>
              <a:t>2019/3/19</a:t>
            </a:r>
            <a:r>
              <a:rPr lang="zh-CN" altLang="en-US" sz="3200" dirty="0" smtClean="0"/>
              <a:t>开始正式开发，暂未正式投入使用和维护</a:t>
            </a:r>
            <a:br>
              <a:rPr lang="zh-CN" altLang="en-US" sz="3200" dirty="0" smtClean="0"/>
            </a:br>
            <a:r>
              <a:rPr lang="zh-CN" altLang="en-US" sz="3200" dirty="0" smtClean="0"/>
              <a:t>投资方：该项目的由</a:t>
            </a:r>
            <a:r>
              <a:rPr lang="en-US" altLang="zh-CN" sz="3200" dirty="0" smtClean="0"/>
              <a:t>G20</a:t>
            </a:r>
            <a:r>
              <a:rPr lang="zh-CN" altLang="en-US" sz="3200" dirty="0" smtClean="0"/>
              <a:t>小组自行负担开发经费</a:t>
            </a:r>
            <a:br>
              <a:rPr lang="zh-CN" altLang="en-US" sz="3200" dirty="0" smtClean="0"/>
            </a:br>
            <a:r>
              <a:rPr lang="zh-CN" altLang="en-US" sz="3200" dirty="0" smtClean="0"/>
              <a:t>需求方：在校学生、相关从业人员、对科技有兴趣的人群。</a:t>
            </a:r>
            <a:br>
              <a:rPr lang="zh-CN" altLang="en-US" sz="3200" dirty="0" smtClean="0"/>
            </a:br>
            <a:r>
              <a:rPr lang="zh-CN" altLang="en-US" sz="3200" dirty="0" smtClean="0"/>
              <a:t>开发方：</a:t>
            </a:r>
            <a:r>
              <a:rPr lang="en-US" altLang="zh-CN" sz="3200" dirty="0" smtClean="0"/>
              <a:t>G20</a:t>
            </a:r>
            <a:r>
              <a:rPr lang="zh-CN" altLang="en-US" sz="3200" dirty="0" smtClean="0"/>
              <a:t>小组</a:t>
            </a:r>
            <a:br>
              <a:rPr lang="zh-CN" altLang="en-US" sz="3200" dirty="0" smtClean="0"/>
            </a:br>
            <a:r>
              <a:rPr lang="zh-CN" altLang="en-US" sz="3200" dirty="0" smtClean="0"/>
              <a:t>支持机构：浙江大学城市学院</a:t>
            </a:r>
          </a:p>
          <a:p>
            <a:r>
              <a:rPr lang="en-US" altLang="zh-CN" sz="3200" dirty="0" smtClean="0"/>
              <a:t>3. </a:t>
            </a:r>
            <a:r>
              <a:rPr lang="zh-CN" altLang="en-US" sz="3200" dirty="0" smtClean="0"/>
              <a:t>基线</a:t>
            </a:r>
            <a:br>
              <a:rPr lang="zh-CN" altLang="en-US" sz="3200" dirty="0" smtClean="0"/>
            </a:br>
            <a:r>
              <a:rPr lang="zh-CN" altLang="en-US" sz="3200" dirty="0" smtClean="0"/>
              <a:t>本项目的需求分析说明书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179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735586" y="2883877"/>
            <a:ext cx="3433813" cy="15081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zh-CN" sz="3600" b="1" dirty="0" smtClean="0">
                <a:latin typeface="+mn-ea"/>
              </a:rPr>
              <a:t>参考文件</a:t>
            </a:r>
          </a:p>
          <a:p>
            <a:endParaRPr lang="en-US" altLang="zh-CN" sz="2800" b="1" dirty="0" smtClean="0"/>
          </a:p>
          <a:p>
            <a:r>
              <a:rPr lang="zh-CN" altLang="zh-CN" sz="2800" b="1" dirty="0" smtClean="0"/>
              <a:t>国标</a:t>
            </a:r>
            <a:r>
              <a:rPr lang="en-US" altLang="zh-CN" sz="2800" b="1" dirty="0" smtClean="0"/>
              <a:t>GBT 8567-2006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2962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735586" y="2883877"/>
            <a:ext cx="3433813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zh-CN" sz="3600" b="1" dirty="0" smtClean="0"/>
              <a:t>系统级设计决策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en-US" altLang="zh-CN" sz="2800" dirty="0" smtClean="0"/>
          </a:p>
          <a:p>
            <a:r>
              <a:rPr lang="zh-CN" altLang="en-US" sz="2400" b="1" dirty="0" smtClean="0">
                <a:latin typeface="+mn-ea"/>
              </a:rPr>
              <a:t>采用微信小程序</a:t>
            </a:r>
          </a:p>
          <a:p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2962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04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735586" y="2883877"/>
            <a:ext cx="3957054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zh-CN" sz="3600" b="1" dirty="0" smtClean="0"/>
              <a:t>系统体系结构设计</a:t>
            </a:r>
          </a:p>
          <a:p>
            <a:endParaRPr lang="zh-CN" altLang="en-US" sz="2400" b="1" dirty="0" smtClean="0">
              <a:latin typeface="+mn-ea"/>
            </a:endParaRPr>
          </a:p>
          <a:p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2962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0" y="0"/>
            <a:ext cx="1805393" cy="1147157"/>
            <a:chOff x="323528" y="0"/>
            <a:chExt cx="1828851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7" y="0"/>
              <a:ext cx="1576182" cy="29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 smtClean="0">
                  <a:latin typeface="等线" pitchFamily="2" charset="-122"/>
                  <a:ea typeface="等线" pitchFamily="2" charset="-122"/>
                  <a:cs typeface="+mn-ea"/>
                  <a:sym typeface="+mn-lt"/>
                </a:rPr>
                <a:t>概述</a:t>
              </a:r>
              <a:endParaRPr lang="en-US" altLang="zh-CN" sz="3200" dirty="0">
                <a:latin typeface="等线" pitchFamily="2" charset="-122"/>
                <a:ea typeface="等线" pitchFamily="2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8" name="Freeform 5"/>
          <p:cNvSpPr>
            <a:spLocks/>
          </p:cNvSpPr>
          <p:nvPr/>
        </p:nvSpPr>
        <p:spPr bwMode="auto">
          <a:xfrm>
            <a:off x="201172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8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Freeform 11"/>
          <p:cNvSpPr>
            <a:spLocks/>
          </p:cNvSpPr>
          <p:nvPr/>
        </p:nvSpPr>
        <p:spPr bwMode="auto">
          <a:xfrm>
            <a:off x="3658196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8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bg1"/>
              </a:solidFill>
              <a:latin typeface="冬青黑体简体中文 W6" pitchFamily="34" charset="-122"/>
              <a:ea typeface="冬青黑体简体中文 W6" pitchFamily="34" charset="-122"/>
              <a:cs typeface="Open Sans" panose="020B0606030504020204" pitchFamily="34" charset="0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6" pitchFamily="34" charset="-122"/>
              <a:ea typeface="冬青黑体简体中文 W6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用户</a:t>
            </a:r>
            <a:r>
              <a:rPr lang="zh-CN" altLang="en-US" dirty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拥有对新闻进行收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藏的</a:t>
            </a:r>
            <a:r>
              <a:rPr lang="zh-CN" altLang="en-US" dirty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功能。</a:t>
            </a:r>
          </a:p>
        </p:txBody>
      </p:sp>
      <p:sp>
        <p:nvSpPr>
          <p:cNvPr id="30" name="Freeform 17"/>
          <p:cNvSpPr>
            <a:spLocks/>
          </p:cNvSpPr>
          <p:nvPr/>
        </p:nvSpPr>
        <p:spPr bwMode="auto">
          <a:xfrm>
            <a:off x="9703330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8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6636918" y="1699936"/>
            <a:ext cx="2249519" cy="5158064"/>
          </a:xfrm>
          <a:custGeom>
            <a:avLst/>
            <a:gdLst>
              <a:gd name="T0" fmla="*/ 130 w 258"/>
              <a:gd name="T1" fmla="*/ 0 h 590"/>
              <a:gd name="T2" fmla="*/ 128 w 258"/>
              <a:gd name="T3" fmla="*/ 0 h 590"/>
              <a:gd name="T4" fmla="*/ 0 w 258"/>
              <a:gd name="T5" fmla="*/ 128 h 590"/>
              <a:gd name="T6" fmla="*/ 0 w 258"/>
              <a:gd name="T7" fmla="*/ 590 h 590"/>
              <a:gd name="T8" fmla="*/ 258 w 258"/>
              <a:gd name="T9" fmla="*/ 590 h 590"/>
              <a:gd name="T10" fmla="*/ 258 w 258"/>
              <a:gd name="T11" fmla="*/ 128 h 590"/>
              <a:gd name="T12" fmla="*/ 130 w 258"/>
              <a:gd name="T13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590">
                <a:moveTo>
                  <a:pt x="13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590"/>
                  <a:pt x="0" y="590"/>
                  <a:pt x="0" y="590"/>
                </a:cubicBezTo>
                <a:cubicBezTo>
                  <a:pt x="258" y="590"/>
                  <a:pt x="258" y="590"/>
                  <a:pt x="258" y="590"/>
                </a:cubicBezTo>
                <a:cubicBezTo>
                  <a:pt x="258" y="128"/>
                  <a:pt x="258" y="128"/>
                  <a:pt x="258" y="128"/>
                </a:cubicBezTo>
                <a:cubicBezTo>
                  <a:pt x="258" y="57"/>
                  <a:pt x="201" y="0"/>
                  <a:pt x="130" y="0"/>
                </a:cubicBezTo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8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296896" y="1806705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3725785" y="1891111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9782236" y="1877041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Oval 23"/>
          <p:cNvSpPr>
            <a:spLocks noChangeArrowheads="1"/>
          </p:cNvSpPr>
          <p:nvPr/>
        </p:nvSpPr>
        <p:spPr bwMode="auto">
          <a:xfrm>
            <a:off x="6732643" y="1806705"/>
            <a:ext cx="2058071" cy="20617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5"/>
          <p:cNvGrpSpPr/>
          <p:nvPr/>
        </p:nvGrpSpPr>
        <p:grpSpPr>
          <a:xfrm>
            <a:off x="10294392" y="2357256"/>
            <a:ext cx="861518" cy="865200"/>
            <a:chOff x="9647278" y="2399459"/>
            <a:chExt cx="861518" cy="865200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800000" scaled="0"/>
          </a:gradFill>
        </p:grpSpPr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0022812" y="2480457"/>
              <a:ext cx="390260" cy="242992"/>
            </a:xfrm>
            <a:custGeom>
              <a:avLst/>
              <a:gdLst>
                <a:gd name="T0" fmla="*/ 7 w 45"/>
                <a:gd name="T1" fmla="*/ 17 h 28"/>
                <a:gd name="T2" fmla="*/ 38 w 45"/>
                <a:gd name="T3" fmla="*/ 17 h 28"/>
                <a:gd name="T4" fmla="*/ 44 w 45"/>
                <a:gd name="T5" fmla="*/ 28 h 28"/>
                <a:gd name="T6" fmla="*/ 38 w 45"/>
                <a:gd name="T7" fmla="*/ 8 h 28"/>
                <a:gd name="T8" fmla="*/ 7 w 45"/>
                <a:gd name="T9" fmla="*/ 8 h 28"/>
                <a:gd name="T10" fmla="*/ 1 w 45"/>
                <a:gd name="T11" fmla="*/ 28 h 28"/>
                <a:gd name="T12" fmla="*/ 7 w 45"/>
                <a:gd name="T13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8">
                  <a:moveTo>
                    <a:pt x="7" y="17"/>
                  </a:moveTo>
                  <a:cubicBezTo>
                    <a:pt x="15" y="8"/>
                    <a:pt x="29" y="8"/>
                    <a:pt x="38" y="17"/>
                  </a:cubicBezTo>
                  <a:cubicBezTo>
                    <a:pt x="41" y="20"/>
                    <a:pt x="43" y="24"/>
                    <a:pt x="44" y="28"/>
                  </a:cubicBezTo>
                  <a:cubicBezTo>
                    <a:pt x="45" y="21"/>
                    <a:pt x="43" y="14"/>
                    <a:pt x="38" y="8"/>
                  </a:cubicBezTo>
                  <a:cubicBezTo>
                    <a:pt x="29" y="0"/>
                    <a:pt x="15" y="0"/>
                    <a:pt x="7" y="8"/>
                  </a:cubicBezTo>
                  <a:cubicBezTo>
                    <a:pt x="2" y="14"/>
                    <a:pt x="0" y="21"/>
                    <a:pt x="1" y="28"/>
                  </a:cubicBezTo>
                  <a:cubicBezTo>
                    <a:pt x="2" y="24"/>
                    <a:pt x="4" y="2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0063310" y="2804446"/>
              <a:ext cx="272446" cy="95724"/>
            </a:xfrm>
            <a:custGeom>
              <a:avLst/>
              <a:gdLst>
                <a:gd name="T0" fmla="*/ 0 w 31"/>
                <a:gd name="T1" fmla="*/ 0 h 11"/>
                <a:gd name="T2" fmla="*/ 2 w 31"/>
                <a:gd name="T3" fmla="*/ 2 h 11"/>
                <a:gd name="T4" fmla="*/ 31 w 31"/>
                <a:gd name="T5" fmla="*/ 4 h 11"/>
                <a:gd name="T6" fmla="*/ 0 w 3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0" y="10"/>
                    <a:pt x="23" y="11"/>
                    <a:pt x="31" y="4"/>
                  </a:cubicBezTo>
                  <a:cubicBezTo>
                    <a:pt x="21" y="9"/>
                    <a:pt x="9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9647278" y="2399459"/>
              <a:ext cx="861518" cy="865200"/>
            </a:xfrm>
            <a:custGeom>
              <a:avLst/>
              <a:gdLst>
                <a:gd name="T0" fmla="*/ 87 w 99"/>
                <a:gd name="T1" fmla="*/ 55 h 99"/>
                <a:gd name="T2" fmla="*/ 86 w 99"/>
                <a:gd name="T3" fmla="*/ 10 h 99"/>
                <a:gd name="T4" fmla="*/ 45 w 99"/>
                <a:gd name="T5" fmla="*/ 10 h 99"/>
                <a:gd name="T6" fmla="*/ 42 w 99"/>
                <a:gd name="T7" fmla="*/ 53 h 99"/>
                <a:gd name="T8" fmla="*/ 37 w 99"/>
                <a:gd name="T9" fmla="*/ 58 h 99"/>
                <a:gd name="T10" fmla="*/ 36 w 99"/>
                <a:gd name="T11" fmla="*/ 57 h 99"/>
                <a:gd name="T12" fmla="*/ 1 w 99"/>
                <a:gd name="T13" fmla="*/ 92 h 99"/>
                <a:gd name="T14" fmla="*/ 1 w 99"/>
                <a:gd name="T15" fmla="*/ 97 h 99"/>
                <a:gd name="T16" fmla="*/ 1 w 99"/>
                <a:gd name="T17" fmla="*/ 97 h 99"/>
                <a:gd name="T18" fmla="*/ 6 w 99"/>
                <a:gd name="T19" fmla="*/ 97 h 99"/>
                <a:gd name="T20" fmla="*/ 41 w 99"/>
                <a:gd name="T21" fmla="*/ 62 h 99"/>
                <a:gd name="T22" fmla="*/ 40 w 99"/>
                <a:gd name="T23" fmla="*/ 61 h 99"/>
                <a:gd name="T24" fmla="*/ 45 w 99"/>
                <a:gd name="T25" fmla="*/ 56 h 99"/>
                <a:gd name="T26" fmla="*/ 87 w 99"/>
                <a:gd name="T27" fmla="*/ 55 h 99"/>
                <a:gd name="T28" fmla="*/ 48 w 99"/>
                <a:gd name="T29" fmla="*/ 15 h 99"/>
                <a:gd name="T30" fmla="*/ 83 w 99"/>
                <a:gd name="T31" fmla="*/ 15 h 99"/>
                <a:gd name="T32" fmla="*/ 83 w 99"/>
                <a:gd name="T33" fmla="*/ 50 h 99"/>
                <a:gd name="T34" fmla="*/ 48 w 99"/>
                <a:gd name="T35" fmla="*/ 50 h 99"/>
                <a:gd name="T36" fmla="*/ 48 w 99"/>
                <a:gd name="T37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99">
                  <a:moveTo>
                    <a:pt x="87" y="55"/>
                  </a:moveTo>
                  <a:cubicBezTo>
                    <a:pt x="99" y="42"/>
                    <a:pt x="99" y="22"/>
                    <a:pt x="86" y="10"/>
                  </a:cubicBezTo>
                  <a:cubicBezTo>
                    <a:pt x="74" y="0"/>
                    <a:pt x="57" y="0"/>
                    <a:pt x="45" y="10"/>
                  </a:cubicBezTo>
                  <a:cubicBezTo>
                    <a:pt x="32" y="21"/>
                    <a:pt x="31" y="40"/>
                    <a:pt x="42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3"/>
                    <a:pt x="0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3" y="99"/>
                    <a:pt x="5" y="99"/>
                    <a:pt x="6" y="97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7" y="66"/>
                    <a:pt x="76" y="66"/>
                    <a:pt x="87" y="55"/>
                  </a:cubicBezTo>
                  <a:close/>
                  <a:moveTo>
                    <a:pt x="48" y="15"/>
                  </a:moveTo>
                  <a:cubicBezTo>
                    <a:pt x="58" y="6"/>
                    <a:pt x="73" y="6"/>
                    <a:pt x="83" y="15"/>
                  </a:cubicBezTo>
                  <a:cubicBezTo>
                    <a:pt x="93" y="25"/>
                    <a:pt x="93" y="41"/>
                    <a:pt x="83" y="50"/>
                  </a:cubicBezTo>
                  <a:cubicBezTo>
                    <a:pt x="73" y="60"/>
                    <a:pt x="58" y="60"/>
                    <a:pt x="48" y="50"/>
                  </a:cubicBezTo>
                  <a:cubicBezTo>
                    <a:pt x="38" y="41"/>
                    <a:pt x="38" y="25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39"/>
          <p:cNvGrpSpPr/>
          <p:nvPr/>
        </p:nvGrpSpPr>
        <p:grpSpPr>
          <a:xfrm>
            <a:off x="7274647" y="2307685"/>
            <a:ext cx="861518" cy="865200"/>
            <a:chOff x="9647278" y="2399459"/>
            <a:chExt cx="861518" cy="865200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800000" scaled="0"/>
          </a:gradFill>
        </p:grpSpPr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0022812" y="2480457"/>
              <a:ext cx="390260" cy="242992"/>
            </a:xfrm>
            <a:custGeom>
              <a:avLst/>
              <a:gdLst>
                <a:gd name="T0" fmla="*/ 7 w 45"/>
                <a:gd name="T1" fmla="*/ 17 h 28"/>
                <a:gd name="T2" fmla="*/ 38 w 45"/>
                <a:gd name="T3" fmla="*/ 17 h 28"/>
                <a:gd name="T4" fmla="*/ 44 w 45"/>
                <a:gd name="T5" fmla="*/ 28 h 28"/>
                <a:gd name="T6" fmla="*/ 38 w 45"/>
                <a:gd name="T7" fmla="*/ 8 h 28"/>
                <a:gd name="T8" fmla="*/ 7 w 45"/>
                <a:gd name="T9" fmla="*/ 8 h 28"/>
                <a:gd name="T10" fmla="*/ 1 w 45"/>
                <a:gd name="T11" fmla="*/ 28 h 28"/>
                <a:gd name="T12" fmla="*/ 7 w 45"/>
                <a:gd name="T13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8">
                  <a:moveTo>
                    <a:pt x="7" y="17"/>
                  </a:moveTo>
                  <a:cubicBezTo>
                    <a:pt x="15" y="8"/>
                    <a:pt x="29" y="8"/>
                    <a:pt x="38" y="17"/>
                  </a:cubicBezTo>
                  <a:cubicBezTo>
                    <a:pt x="41" y="20"/>
                    <a:pt x="43" y="24"/>
                    <a:pt x="44" y="28"/>
                  </a:cubicBezTo>
                  <a:cubicBezTo>
                    <a:pt x="45" y="21"/>
                    <a:pt x="43" y="14"/>
                    <a:pt x="38" y="8"/>
                  </a:cubicBezTo>
                  <a:cubicBezTo>
                    <a:pt x="29" y="0"/>
                    <a:pt x="15" y="0"/>
                    <a:pt x="7" y="8"/>
                  </a:cubicBezTo>
                  <a:cubicBezTo>
                    <a:pt x="2" y="14"/>
                    <a:pt x="0" y="21"/>
                    <a:pt x="1" y="28"/>
                  </a:cubicBezTo>
                  <a:cubicBezTo>
                    <a:pt x="2" y="24"/>
                    <a:pt x="4" y="2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10063310" y="2804446"/>
              <a:ext cx="272446" cy="95724"/>
            </a:xfrm>
            <a:custGeom>
              <a:avLst/>
              <a:gdLst>
                <a:gd name="T0" fmla="*/ 0 w 31"/>
                <a:gd name="T1" fmla="*/ 0 h 11"/>
                <a:gd name="T2" fmla="*/ 2 w 31"/>
                <a:gd name="T3" fmla="*/ 2 h 11"/>
                <a:gd name="T4" fmla="*/ 31 w 31"/>
                <a:gd name="T5" fmla="*/ 4 h 11"/>
                <a:gd name="T6" fmla="*/ 0 w 3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0" y="10"/>
                    <a:pt x="23" y="11"/>
                    <a:pt x="31" y="4"/>
                  </a:cubicBezTo>
                  <a:cubicBezTo>
                    <a:pt x="21" y="9"/>
                    <a:pt x="9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1"/>
            <p:cNvSpPr>
              <a:spLocks noEditPoints="1"/>
            </p:cNvSpPr>
            <p:nvPr/>
          </p:nvSpPr>
          <p:spPr bwMode="auto">
            <a:xfrm>
              <a:off x="9647278" y="2399459"/>
              <a:ext cx="861518" cy="865200"/>
            </a:xfrm>
            <a:custGeom>
              <a:avLst/>
              <a:gdLst>
                <a:gd name="T0" fmla="*/ 87 w 99"/>
                <a:gd name="T1" fmla="*/ 55 h 99"/>
                <a:gd name="T2" fmla="*/ 86 w 99"/>
                <a:gd name="T3" fmla="*/ 10 h 99"/>
                <a:gd name="T4" fmla="*/ 45 w 99"/>
                <a:gd name="T5" fmla="*/ 10 h 99"/>
                <a:gd name="T6" fmla="*/ 42 w 99"/>
                <a:gd name="T7" fmla="*/ 53 h 99"/>
                <a:gd name="T8" fmla="*/ 37 w 99"/>
                <a:gd name="T9" fmla="*/ 58 h 99"/>
                <a:gd name="T10" fmla="*/ 36 w 99"/>
                <a:gd name="T11" fmla="*/ 57 h 99"/>
                <a:gd name="T12" fmla="*/ 1 w 99"/>
                <a:gd name="T13" fmla="*/ 92 h 99"/>
                <a:gd name="T14" fmla="*/ 1 w 99"/>
                <a:gd name="T15" fmla="*/ 97 h 99"/>
                <a:gd name="T16" fmla="*/ 1 w 99"/>
                <a:gd name="T17" fmla="*/ 97 h 99"/>
                <a:gd name="T18" fmla="*/ 6 w 99"/>
                <a:gd name="T19" fmla="*/ 97 h 99"/>
                <a:gd name="T20" fmla="*/ 41 w 99"/>
                <a:gd name="T21" fmla="*/ 62 h 99"/>
                <a:gd name="T22" fmla="*/ 40 w 99"/>
                <a:gd name="T23" fmla="*/ 61 h 99"/>
                <a:gd name="T24" fmla="*/ 45 w 99"/>
                <a:gd name="T25" fmla="*/ 56 h 99"/>
                <a:gd name="T26" fmla="*/ 87 w 99"/>
                <a:gd name="T27" fmla="*/ 55 h 99"/>
                <a:gd name="T28" fmla="*/ 48 w 99"/>
                <a:gd name="T29" fmla="*/ 15 h 99"/>
                <a:gd name="T30" fmla="*/ 83 w 99"/>
                <a:gd name="T31" fmla="*/ 15 h 99"/>
                <a:gd name="T32" fmla="*/ 83 w 99"/>
                <a:gd name="T33" fmla="*/ 50 h 99"/>
                <a:gd name="T34" fmla="*/ 48 w 99"/>
                <a:gd name="T35" fmla="*/ 50 h 99"/>
                <a:gd name="T36" fmla="*/ 48 w 99"/>
                <a:gd name="T37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99">
                  <a:moveTo>
                    <a:pt x="87" y="55"/>
                  </a:moveTo>
                  <a:cubicBezTo>
                    <a:pt x="99" y="42"/>
                    <a:pt x="99" y="22"/>
                    <a:pt x="86" y="10"/>
                  </a:cubicBezTo>
                  <a:cubicBezTo>
                    <a:pt x="74" y="0"/>
                    <a:pt x="57" y="0"/>
                    <a:pt x="45" y="10"/>
                  </a:cubicBezTo>
                  <a:cubicBezTo>
                    <a:pt x="32" y="21"/>
                    <a:pt x="31" y="40"/>
                    <a:pt x="42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3"/>
                    <a:pt x="0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3" y="99"/>
                    <a:pt x="5" y="99"/>
                    <a:pt x="6" y="97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7" y="66"/>
                    <a:pt x="76" y="66"/>
                    <a:pt x="87" y="55"/>
                  </a:cubicBezTo>
                  <a:close/>
                  <a:moveTo>
                    <a:pt x="48" y="15"/>
                  </a:moveTo>
                  <a:cubicBezTo>
                    <a:pt x="58" y="6"/>
                    <a:pt x="73" y="6"/>
                    <a:pt x="83" y="15"/>
                  </a:cubicBezTo>
                  <a:cubicBezTo>
                    <a:pt x="93" y="25"/>
                    <a:pt x="93" y="41"/>
                    <a:pt x="83" y="50"/>
                  </a:cubicBezTo>
                  <a:cubicBezTo>
                    <a:pt x="73" y="60"/>
                    <a:pt x="58" y="60"/>
                    <a:pt x="48" y="50"/>
                  </a:cubicBezTo>
                  <a:cubicBezTo>
                    <a:pt x="38" y="41"/>
                    <a:pt x="38" y="25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43"/>
          <p:cNvGrpSpPr/>
          <p:nvPr/>
        </p:nvGrpSpPr>
        <p:grpSpPr>
          <a:xfrm>
            <a:off x="4324060" y="2435881"/>
            <a:ext cx="861518" cy="865200"/>
            <a:chOff x="9647278" y="2399459"/>
            <a:chExt cx="861518" cy="865200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800000" scaled="0"/>
          </a:gradFill>
        </p:grpSpPr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10022812" y="2480457"/>
              <a:ext cx="390260" cy="242992"/>
            </a:xfrm>
            <a:custGeom>
              <a:avLst/>
              <a:gdLst>
                <a:gd name="T0" fmla="*/ 7 w 45"/>
                <a:gd name="T1" fmla="*/ 17 h 28"/>
                <a:gd name="T2" fmla="*/ 38 w 45"/>
                <a:gd name="T3" fmla="*/ 17 h 28"/>
                <a:gd name="T4" fmla="*/ 44 w 45"/>
                <a:gd name="T5" fmla="*/ 28 h 28"/>
                <a:gd name="T6" fmla="*/ 38 w 45"/>
                <a:gd name="T7" fmla="*/ 8 h 28"/>
                <a:gd name="T8" fmla="*/ 7 w 45"/>
                <a:gd name="T9" fmla="*/ 8 h 28"/>
                <a:gd name="T10" fmla="*/ 1 w 45"/>
                <a:gd name="T11" fmla="*/ 28 h 28"/>
                <a:gd name="T12" fmla="*/ 7 w 45"/>
                <a:gd name="T13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8">
                  <a:moveTo>
                    <a:pt x="7" y="17"/>
                  </a:moveTo>
                  <a:cubicBezTo>
                    <a:pt x="15" y="8"/>
                    <a:pt x="29" y="8"/>
                    <a:pt x="38" y="17"/>
                  </a:cubicBezTo>
                  <a:cubicBezTo>
                    <a:pt x="41" y="20"/>
                    <a:pt x="43" y="24"/>
                    <a:pt x="44" y="28"/>
                  </a:cubicBezTo>
                  <a:cubicBezTo>
                    <a:pt x="45" y="21"/>
                    <a:pt x="43" y="14"/>
                    <a:pt x="38" y="8"/>
                  </a:cubicBezTo>
                  <a:cubicBezTo>
                    <a:pt x="29" y="0"/>
                    <a:pt x="15" y="0"/>
                    <a:pt x="7" y="8"/>
                  </a:cubicBezTo>
                  <a:cubicBezTo>
                    <a:pt x="2" y="14"/>
                    <a:pt x="0" y="21"/>
                    <a:pt x="1" y="28"/>
                  </a:cubicBezTo>
                  <a:cubicBezTo>
                    <a:pt x="2" y="24"/>
                    <a:pt x="4" y="2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10063310" y="2804446"/>
              <a:ext cx="272446" cy="95724"/>
            </a:xfrm>
            <a:custGeom>
              <a:avLst/>
              <a:gdLst>
                <a:gd name="T0" fmla="*/ 0 w 31"/>
                <a:gd name="T1" fmla="*/ 0 h 11"/>
                <a:gd name="T2" fmla="*/ 2 w 31"/>
                <a:gd name="T3" fmla="*/ 2 h 11"/>
                <a:gd name="T4" fmla="*/ 31 w 31"/>
                <a:gd name="T5" fmla="*/ 4 h 11"/>
                <a:gd name="T6" fmla="*/ 0 w 3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0" y="10"/>
                    <a:pt x="23" y="11"/>
                    <a:pt x="31" y="4"/>
                  </a:cubicBezTo>
                  <a:cubicBezTo>
                    <a:pt x="21" y="9"/>
                    <a:pt x="9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1"/>
            <p:cNvSpPr>
              <a:spLocks noEditPoints="1"/>
            </p:cNvSpPr>
            <p:nvPr/>
          </p:nvSpPr>
          <p:spPr bwMode="auto">
            <a:xfrm>
              <a:off x="9647278" y="2399459"/>
              <a:ext cx="861518" cy="865200"/>
            </a:xfrm>
            <a:custGeom>
              <a:avLst/>
              <a:gdLst>
                <a:gd name="T0" fmla="*/ 87 w 99"/>
                <a:gd name="T1" fmla="*/ 55 h 99"/>
                <a:gd name="T2" fmla="*/ 86 w 99"/>
                <a:gd name="T3" fmla="*/ 10 h 99"/>
                <a:gd name="T4" fmla="*/ 45 w 99"/>
                <a:gd name="T5" fmla="*/ 10 h 99"/>
                <a:gd name="T6" fmla="*/ 42 w 99"/>
                <a:gd name="T7" fmla="*/ 53 h 99"/>
                <a:gd name="T8" fmla="*/ 37 w 99"/>
                <a:gd name="T9" fmla="*/ 58 h 99"/>
                <a:gd name="T10" fmla="*/ 36 w 99"/>
                <a:gd name="T11" fmla="*/ 57 h 99"/>
                <a:gd name="T12" fmla="*/ 1 w 99"/>
                <a:gd name="T13" fmla="*/ 92 h 99"/>
                <a:gd name="T14" fmla="*/ 1 w 99"/>
                <a:gd name="T15" fmla="*/ 97 h 99"/>
                <a:gd name="T16" fmla="*/ 1 w 99"/>
                <a:gd name="T17" fmla="*/ 97 h 99"/>
                <a:gd name="T18" fmla="*/ 6 w 99"/>
                <a:gd name="T19" fmla="*/ 97 h 99"/>
                <a:gd name="T20" fmla="*/ 41 w 99"/>
                <a:gd name="T21" fmla="*/ 62 h 99"/>
                <a:gd name="T22" fmla="*/ 40 w 99"/>
                <a:gd name="T23" fmla="*/ 61 h 99"/>
                <a:gd name="T24" fmla="*/ 45 w 99"/>
                <a:gd name="T25" fmla="*/ 56 h 99"/>
                <a:gd name="T26" fmla="*/ 87 w 99"/>
                <a:gd name="T27" fmla="*/ 55 h 99"/>
                <a:gd name="T28" fmla="*/ 48 w 99"/>
                <a:gd name="T29" fmla="*/ 15 h 99"/>
                <a:gd name="T30" fmla="*/ 83 w 99"/>
                <a:gd name="T31" fmla="*/ 15 h 99"/>
                <a:gd name="T32" fmla="*/ 83 w 99"/>
                <a:gd name="T33" fmla="*/ 50 h 99"/>
                <a:gd name="T34" fmla="*/ 48 w 99"/>
                <a:gd name="T35" fmla="*/ 50 h 99"/>
                <a:gd name="T36" fmla="*/ 48 w 99"/>
                <a:gd name="T37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99">
                  <a:moveTo>
                    <a:pt x="87" y="55"/>
                  </a:moveTo>
                  <a:cubicBezTo>
                    <a:pt x="99" y="42"/>
                    <a:pt x="99" y="22"/>
                    <a:pt x="86" y="10"/>
                  </a:cubicBezTo>
                  <a:cubicBezTo>
                    <a:pt x="74" y="0"/>
                    <a:pt x="57" y="0"/>
                    <a:pt x="45" y="10"/>
                  </a:cubicBezTo>
                  <a:cubicBezTo>
                    <a:pt x="32" y="21"/>
                    <a:pt x="31" y="40"/>
                    <a:pt x="42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3"/>
                    <a:pt x="0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3" y="99"/>
                    <a:pt x="5" y="99"/>
                    <a:pt x="6" y="97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7" y="66"/>
                    <a:pt x="76" y="66"/>
                    <a:pt x="87" y="55"/>
                  </a:cubicBezTo>
                  <a:close/>
                  <a:moveTo>
                    <a:pt x="48" y="15"/>
                  </a:moveTo>
                  <a:cubicBezTo>
                    <a:pt x="58" y="6"/>
                    <a:pt x="73" y="6"/>
                    <a:pt x="83" y="15"/>
                  </a:cubicBezTo>
                  <a:cubicBezTo>
                    <a:pt x="93" y="25"/>
                    <a:pt x="93" y="41"/>
                    <a:pt x="83" y="50"/>
                  </a:cubicBezTo>
                  <a:cubicBezTo>
                    <a:pt x="73" y="60"/>
                    <a:pt x="58" y="60"/>
                    <a:pt x="48" y="50"/>
                  </a:cubicBezTo>
                  <a:cubicBezTo>
                    <a:pt x="38" y="41"/>
                    <a:pt x="38" y="25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47"/>
          <p:cNvGrpSpPr/>
          <p:nvPr/>
        </p:nvGrpSpPr>
        <p:grpSpPr>
          <a:xfrm>
            <a:off x="895172" y="2342002"/>
            <a:ext cx="861518" cy="865200"/>
            <a:chOff x="9647278" y="2399459"/>
            <a:chExt cx="861518" cy="865200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800000" scaled="0"/>
          </a:gradFill>
        </p:grpSpPr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10022812" y="2480457"/>
              <a:ext cx="390260" cy="242992"/>
            </a:xfrm>
            <a:custGeom>
              <a:avLst/>
              <a:gdLst>
                <a:gd name="T0" fmla="*/ 7 w 45"/>
                <a:gd name="T1" fmla="*/ 17 h 28"/>
                <a:gd name="T2" fmla="*/ 38 w 45"/>
                <a:gd name="T3" fmla="*/ 17 h 28"/>
                <a:gd name="T4" fmla="*/ 44 w 45"/>
                <a:gd name="T5" fmla="*/ 28 h 28"/>
                <a:gd name="T6" fmla="*/ 38 w 45"/>
                <a:gd name="T7" fmla="*/ 8 h 28"/>
                <a:gd name="T8" fmla="*/ 7 w 45"/>
                <a:gd name="T9" fmla="*/ 8 h 28"/>
                <a:gd name="T10" fmla="*/ 1 w 45"/>
                <a:gd name="T11" fmla="*/ 28 h 28"/>
                <a:gd name="T12" fmla="*/ 7 w 45"/>
                <a:gd name="T13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8">
                  <a:moveTo>
                    <a:pt x="7" y="17"/>
                  </a:moveTo>
                  <a:cubicBezTo>
                    <a:pt x="15" y="8"/>
                    <a:pt x="29" y="8"/>
                    <a:pt x="38" y="17"/>
                  </a:cubicBezTo>
                  <a:cubicBezTo>
                    <a:pt x="41" y="20"/>
                    <a:pt x="43" y="24"/>
                    <a:pt x="44" y="28"/>
                  </a:cubicBezTo>
                  <a:cubicBezTo>
                    <a:pt x="45" y="21"/>
                    <a:pt x="43" y="14"/>
                    <a:pt x="38" y="8"/>
                  </a:cubicBezTo>
                  <a:cubicBezTo>
                    <a:pt x="29" y="0"/>
                    <a:pt x="15" y="0"/>
                    <a:pt x="7" y="8"/>
                  </a:cubicBezTo>
                  <a:cubicBezTo>
                    <a:pt x="2" y="14"/>
                    <a:pt x="0" y="21"/>
                    <a:pt x="1" y="28"/>
                  </a:cubicBezTo>
                  <a:cubicBezTo>
                    <a:pt x="2" y="24"/>
                    <a:pt x="4" y="2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10063310" y="2804446"/>
              <a:ext cx="272446" cy="95724"/>
            </a:xfrm>
            <a:custGeom>
              <a:avLst/>
              <a:gdLst>
                <a:gd name="T0" fmla="*/ 0 w 31"/>
                <a:gd name="T1" fmla="*/ 0 h 11"/>
                <a:gd name="T2" fmla="*/ 2 w 31"/>
                <a:gd name="T3" fmla="*/ 2 h 11"/>
                <a:gd name="T4" fmla="*/ 31 w 31"/>
                <a:gd name="T5" fmla="*/ 4 h 11"/>
                <a:gd name="T6" fmla="*/ 0 w 3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0" y="10"/>
                    <a:pt x="23" y="11"/>
                    <a:pt x="31" y="4"/>
                  </a:cubicBezTo>
                  <a:cubicBezTo>
                    <a:pt x="21" y="9"/>
                    <a:pt x="9" y="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1"/>
            <p:cNvSpPr>
              <a:spLocks noEditPoints="1"/>
            </p:cNvSpPr>
            <p:nvPr/>
          </p:nvSpPr>
          <p:spPr bwMode="auto">
            <a:xfrm>
              <a:off x="9647278" y="2399459"/>
              <a:ext cx="861518" cy="865200"/>
            </a:xfrm>
            <a:custGeom>
              <a:avLst/>
              <a:gdLst>
                <a:gd name="T0" fmla="*/ 87 w 99"/>
                <a:gd name="T1" fmla="*/ 55 h 99"/>
                <a:gd name="T2" fmla="*/ 86 w 99"/>
                <a:gd name="T3" fmla="*/ 10 h 99"/>
                <a:gd name="T4" fmla="*/ 45 w 99"/>
                <a:gd name="T5" fmla="*/ 10 h 99"/>
                <a:gd name="T6" fmla="*/ 42 w 99"/>
                <a:gd name="T7" fmla="*/ 53 h 99"/>
                <a:gd name="T8" fmla="*/ 37 w 99"/>
                <a:gd name="T9" fmla="*/ 58 h 99"/>
                <a:gd name="T10" fmla="*/ 36 w 99"/>
                <a:gd name="T11" fmla="*/ 57 h 99"/>
                <a:gd name="T12" fmla="*/ 1 w 99"/>
                <a:gd name="T13" fmla="*/ 92 h 99"/>
                <a:gd name="T14" fmla="*/ 1 w 99"/>
                <a:gd name="T15" fmla="*/ 97 h 99"/>
                <a:gd name="T16" fmla="*/ 1 w 99"/>
                <a:gd name="T17" fmla="*/ 97 h 99"/>
                <a:gd name="T18" fmla="*/ 6 w 99"/>
                <a:gd name="T19" fmla="*/ 97 h 99"/>
                <a:gd name="T20" fmla="*/ 41 w 99"/>
                <a:gd name="T21" fmla="*/ 62 h 99"/>
                <a:gd name="T22" fmla="*/ 40 w 99"/>
                <a:gd name="T23" fmla="*/ 61 h 99"/>
                <a:gd name="T24" fmla="*/ 45 w 99"/>
                <a:gd name="T25" fmla="*/ 56 h 99"/>
                <a:gd name="T26" fmla="*/ 87 w 99"/>
                <a:gd name="T27" fmla="*/ 55 h 99"/>
                <a:gd name="T28" fmla="*/ 48 w 99"/>
                <a:gd name="T29" fmla="*/ 15 h 99"/>
                <a:gd name="T30" fmla="*/ 83 w 99"/>
                <a:gd name="T31" fmla="*/ 15 h 99"/>
                <a:gd name="T32" fmla="*/ 83 w 99"/>
                <a:gd name="T33" fmla="*/ 50 h 99"/>
                <a:gd name="T34" fmla="*/ 48 w 99"/>
                <a:gd name="T35" fmla="*/ 50 h 99"/>
                <a:gd name="T36" fmla="*/ 48 w 99"/>
                <a:gd name="T37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99">
                  <a:moveTo>
                    <a:pt x="87" y="55"/>
                  </a:moveTo>
                  <a:cubicBezTo>
                    <a:pt x="99" y="42"/>
                    <a:pt x="99" y="22"/>
                    <a:pt x="86" y="10"/>
                  </a:cubicBezTo>
                  <a:cubicBezTo>
                    <a:pt x="74" y="0"/>
                    <a:pt x="57" y="0"/>
                    <a:pt x="45" y="10"/>
                  </a:cubicBezTo>
                  <a:cubicBezTo>
                    <a:pt x="32" y="21"/>
                    <a:pt x="31" y="40"/>
                    <a:pt x="42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3"/>
                    <a:pt x="0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3" y="99"/>
                    <a:pt x="5" y="99"/>
                    <a:pt x="6" y="97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7" y="66"/>
                    <a:pt x="76" y="66"/>
                    <a:pt x="87" y="55"/>
                  </a:cubicBezTo>
                  <a:close/>
                  <a:moveTo>
                    <a:pt x="48" y="15"/>
                  </a:moveTo>
                  <a:cubicBezTo>
                    <a:pt x="58" y="6"/>
                    <a:pt x="73" y="6"/>
                    <a:pt x="83" y="15"/>
                  </a:cubicBezTo>
                  <a:cubicBezTo>
                    <a:pt x="93" y="25"/>
                    <a:pt x="93" y="41"/>
                    <a:pt x="83" y="50"/>
                  </a:cubicBezTo>
                  <a:cubicBezTo>
                    <a:pt x="73" y="60"/>
                    <a:pt x="58" y="60"/>
                    <a:pt x="48" y="50"/>
                  </a:cubicBezTo>
                  <a:cubicBezTo>
                    <a:pt x="38" y="41"/>
                    <a:pt x="38" y="25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383600" y="4254574"/>
            <a:ext cx="194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用户可通过该软件进行登陆注册</a:t>
            </a:r>
            <a:endParaRPr lang="zh-CN" altLang="en-US" dirty="0">
              <a:solidFill>
                <a:schemeClr val="bg1"/>
              </a:solidFill>
              <a:latin typeface="冬青黑体简体中文 W6" pitchFamily="34" charset="-122"/>
              <a:ea typeface="冬青黑体简体中文 W6" pitchFamily="34" charset="-122"/>
              <a:cs typeface="Open Sans" panose="020B0606030504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63462" y="4150753"/>
            <a:ext cx="240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用户收到的信息都是及时的最新</a:t>
            </a:r>
            <a:r>
              <a:rPr lang="zh-CN" altLang="zh-CN" dirty="0" smtClean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内容</a:t>
            </a:r>
            <a:endParaRPr lang="zh-CN" altLang="en-US" dirty="0">
              <a:solidFill>
                <a:schemeClr val="bg1"/>
              </a:solidFill>
              <a:latin typeface="冬青黑体简体中文 W6" pitchFamily="34" charset="-122"/>
              <a:ea typeface="冬青黑体简体中文 W6" pitchFamily="34" charset="-122"/>
              <a:cs typeface="Open Sans" panose="020B0606030504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789152" y="4108549"/>
            <a:ext cx="240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用户可以分享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6" pitchFamily="34" charset="-122"/>
                <a:ea typeface="冬青黑体简体中文 W6" pitchFamily="34" charset="-122"/>
                <a:cs typeface="Open Sans" panose="020B0606030504020204" pitchFamily="34" charset="0"/>
              </a:rPr>
              <a:t>资讯</a:t>
            </a:r>
            <a:endParaRPr lang="en-US" altLang="zh-CN" dirty="0" smtClean="0">
              <a:solidFill>
                <a:schemeClr val="bg1"/>
              </a:solidFill>
              <a:latin typeface="冬青黑体简体中文 W6" pitchFamily="34" charset="-122"/>
              <a:ea typeface="冬青黑体简体中文 W6" pitchFamily="34" charset="-122"/>
              <a:cs typeface="Open Sans" panose="020B060603050402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冬青黑体简体中文 W6" pitchFamily="34" charset="-122"/>
              <a:ea typeface="冬青黑体简体中文 W6" pitchFamily="34" charset="-122"/>
              <a:cs typeface="Open Sans" panose="020B06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3384" y="773723"/>
            <a:ext cx="3770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1.</a:t>
            </a:r>
            <a:r>
              <a:rPr lang="zh-CN" altLang="en-US" sz="3200" dirty="0" smtClean="0">
                <a:latin typeface="+mn-ea"/>
              </a:rPr>
              <a:t>功能描述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5561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633</Words>
  <Application>Microsoft Office PowerPoint</Application>
  <PresentationFormat>自定义</PresentationFormat>
  <Paragraphs>141</Paragraphs>
  <Slides>24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</dc:creator>
  <dc:description>www.1ppt.com</dc:description>
  <cp:lastModifiedBy>Money</cp:lastModifiedBy>
  <cp:revision>283</cp:revision>
  <dcterms:created xsi:type="dcterms:W3CDTF">2016-06-30T07:01:47Z</dcterms:created>
  <dcterms:modified xsi:type="dcterms:W3CDTF">2019-04-21T13:52:59Z</dcterms:modified>
</cp:coreProperties>
</file>