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9" r:id="rId2"/>
    <p:sldId id="263" r:id="rId3"/>
    <p:sldId id="260" r:id="rId4"/>
    <p:sldId id="264" r:id="rId5"/>
    <p:sldId id="266" r:id="rId6"/>
    <p:sldId id="285" r:id="rId7"/>
    <p:sldId id="289" r:id="rId8"/>
    <p:sldId id="291" r:id="rId9"/>
    <p:sldId id="293" r:id="rId10"/>
    <p:sldId id="294" r:id="rId11"/>
    <p:sldId id="288" r:id="rId12"/>
    <p:sldId id="267" r:id="rId13"/>
    <p:sldId id="283"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5" r:id="rId27"/>
    <p:sldId id="297" r:id="rId28"/>
    <p:sldId id="298" r:id="rId29"/>
    <p:sldId id="299" r:id="rId30"/>
    <p:sldId id="301" r:id="rId31"/>
    <p:sldId id="318" r:id="rId32"/>
    <p:sldId id="319" r:id="rId33"/>
    <p:sldId id="300" r:id="rId34"/>
    <p:sldId id="302" r:id="rId35"/>
    <p:sldId id="320" r:id="rId36"/>
    <p:sldId id="321" r:id="rId37"/>
    <p:sldId id="322" r:id="rId38"/>
    <p:sldId id="323" r:id="rId39"/>
    <p:sldId id="325" r:id="rId40"/>
    <p:sldId id="326" r:id="rId41"/>
    <p:sldId id="327" r:id="rId42"/>
    <p:sldId id="262" r:id="rId43"/>
    <p:sldId id="328" r:id="rId44"/>
    <p:sldId id="329" r:id="rId4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6">
          <p15:clr>
            <a:srgbClr val="A4A3A4"/>
          </p15:clr>
        </p15:guide>
        <p15:guide id="2" pos="2878">
          <p15:clr>
            <a:srgbClr val="A4A3A4"/>
          </p15:clr>
        </p15:guide>
        <p15:guide id="3" pos="245">
          <p15:clr>
            <a:srgbClr val="A4A3A4"/>
          </p15:clr>
        </p15:guide>
        <p15:guide id="4" pos="56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3F9"/>
    <a:srgbClr val="254EFB"/>
    <a:srgbClr val="042AC7"/>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50000" autoAdjust="0"/>
  </p:normalViewPr>
  <p:slideViewPr>
    <p:cSldViewPr>
      <p:cViewPr varScale="1">
        <p:scale>
          <a:sx n="115" d="100"/>
          <a:sy n="115" d="100"/>
        </p:scale>
        <p:origin x="200" y="1072"/>
      </p:cViewPr>
      <p:guideLst>
        <p:guide orient="horz" pos="1666"/>
        <p:guide pos="2878"/>
        <p:guide pos="245"/>
        <p:guide pos="563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34593-EBF6-4C3A-B008-26F586B5A38E}" type="datetimeFigureOut">
              <a:rPr lang="ko-KR" altLang="en-US" smtClean="0"/>
              <a:t>2019. 5. 14.</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C6D57-C42E-49B8-A8A9-219B6302ADFC}"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3.wdp"/><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1.png"/><Relationship Id="rId4" Type="http://schemas.microsoft.com/office/2007/relationships/hdphoto" Target="../media/hdphoto2.wdp"/><Relationship Id="rId9" Type="http://schemas.microsoft.com/office/2007/relationships/hdphoto" Target="../media/hdphoto4.wdp"/></Relationships>
</file>

<file path=ppt/slideLayouts/_rels/slideLayout3.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4.wdp"/><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5.wdp"/><Relationship Id="rId7"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10" name="그림 9"/>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5769277" y="1600171"/>
            <a:ext cx="2845912" cy="3146482"/>
          </a:xfrm>
          <a:prstGeom prst="rect">
            <a:avLst/>
          </a:prstGeom>
        </p:spPr>
      </p:pic>
      <p:sp>
        <p:nvSpPr>
          <p:cNvPr id="2" name="텍스트 개체 틀 2"/>
          <p:cNvSpPr>
            <a:spLocks noGrp="1"/>
          </p:cNvSpPr>
          <p:nvPr>
            <p:ph type="body" sz="quarter" idx="13" hasCustomPrompt="1"/>
          </p:nvPr>
        </p:nvSpPr>
        <p:spPr>
          <a:xfrm>
            <a:off x="867843" y="1334242"/>
            <a:ext cx="5936406" cy="1707876"/>
          </a:xfrm>
          <a:prstGeom prst="rect">
            <a:avLst/>
          </a:prstGeom>
        </p:spPr>
        <p:txBody>
          <a:bodyPr lIns="0" tIns="0" rIns="0" bIns="0"/>
          <a:lstStyle>
            <a:lvl1pPr marL="0" indent="0">
              <a:buNone/>
              <a:defRPr sz="5400" b="1" baseline="0">
                <a:ln>
                  <a:solidFill>
                    <a:schemeClr val="bg1"/>
                  </a:solidFill>
                </a:ln>
                <a:blipFill>
                  <a:blip r:embed="rId4"/>
                  <a:stretch>
                    <a:fillRect/>
                  </a:stretch>
                </a:blipFill>
                <a:latin typeface="Tahoma" panose="020B0804030504040204" pitchFamily="34" charset="0"/>
                <a:cs typeface="Tahoma" panose="020B0804030504040204" pitchFamily="34" charset="0"/>
              </a:defRPr>
            </a:lvl1pPr>
          </a:lstStyle>
          <a:p>
            <a:pPr lvl="0"/>
            <a:r>
              <a:rPr lang="en-US" altLang="ko-KR"/>
              <a:t>Presentation title </a:t>
            </a:r>
            <a:endParaRPr lang="ko-KR" altLang="en-US"/>
          </a:p>
        </p:txBody>
      </p:sp>
      <p:sp>
        <p:nvSpPr>
          <p:cNvPr id="3" name="텍스트 개체 틀 2"/>
          <p:cNvSpPr>
            <a:spLocks noGrp="1"/>
          </p:cNvSpPr>
          <p:nvPr>
            <p:ph type="body" sz="quarter" idx="14" hasCustomPrompt="1"/>
          </p:nvPr>
        </p:nvSpPr>
        <p:spPr>
          <a:xfrm>
            <a:off x="867843" y="3071367"/>
            <a:ext cx="5936406" cy="508495"/>
          </a:xfrm>
          <a:prstGeom prst="rect">
            <a:avLst/>
          </a:prstGeom>
        </p:spPr>
        <p:txBody>
          <a:bodyPr lIns="0" tIns="0" rIns="0" bIns="0"/>
          <a:lstStyle>
            <a:lvl1pPr marL="0" indent="0">
              <a:buNone/>
              <a:defRPr sz="24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Presentation sub title </a:t>
            </a:r>
            <a:endParaRPr lang="ko-KR" altLang="en-US"/>
          </a:p>
        </p:txBody>
      </p:sp>
      <p:sp>
        <p:nvSpPr>
          <p:cNvPr id="4" name="Freeform 5"/>
          <p:cNvSpPr/>
          <p:nvPr userDrawn="1"/>
        </p:nvSpPr>
        <p:spPr bwMode="auto">
          <a:xfrm>
            <a:off x="2611204" y="1588"/>
            <a:ext cx="5892549" cy="5136942"/>
          </a:xfrm>
          <a:custGeom>
            <a:avLst/>
            <a:gdLst>
              <a:gd name="T0" fmla="*/ 303 w 4952"/>
              <a:gd name="T1" fmla="*/ 4134 h 4317"/>
              <a:gd name="T2" fmla="*/ 850 w 4952"/>
              <a:gd name="T3" fmla="*/ 3856 h 4317"/>
              <a:gd name="T4" fmla="*/ 1386 w 4952"/>
              <a:gd name="T5" fmla="*/ 3648 h 4317"/>
              <a:gd name="T6" fmla="*/ 1746 w 4952"/>
              <a:gd name="T7" fmla="*/ 3554 h 4317"/>
              <a:gd name="T8" fmla="*/ 2102 w 4952"/>
              <a:gd name="T9" fmla="*/ 3509 h 4317"/>
              <a:gd name="T10" fmla="*/ 2441 w 4952"/>
              <a:gd name="T11" fmla="*/ 3530 h 4317"/>
              <a:gd name="T12" fmla="*/ 2527 w 4952"/>
              <a:gd name="T13" fmla="*/ 3568 h 4317"/>
              <a:gd name="T14" fmla="*/ 2558 w 4952"/>
              <a:gd name="T15" fmla="*/ 3623 h 4317"/>
              <a:gd name="T16" fmla="*/ 2492 w 4952"/>
              <a:gd name="T17" fmla="*/ 3708 h 4317"/>
              <a:gd name="T18" fmla="*/ 2325 w 4952"/>
              <a:gd name="T19" fmla="*/ 3799 h 4317"/>
              <a:gd name="T20" fmla="*/ 2047 w 4952"/>
              <a:gd name="T21" fmla="*/ 3874 h 4317"/>
              <a:gd name="T22" fmla="*/ 1871 w 4952"/>
              <a:gd name="T23" fmla="*/ 3875 h 4317"/>
              <a:gd name="T24" fmla="*/ 1812 w 4952"/>
              <a:gd name="T25" fmla="*/ 3843 h 4317"/>
              <a:gd name="T26" fmla="*/ 1787 w 4952"/>
              <a:gd name="T27" fmla="*/ 3779 h 4317"/>
              <a:gd name="T28" fmla="*/ 1796 w 4952"/>
              <a:gd name="T29" fmla="*/ 3713 h 4317"/>
              <a:gd name="T30" fmla="*/ 1864 w 4952"/>
              <a:gd name="T31" fmla="*/ 3614 h 4317"/>
              <a:gd name="T32" fmla="*/ 2024 w 4952"/>
              <a:gd name="T33" fmla="*/ 3496 h 4317"/>
              <a:gd name="T34" fmla="*/ 2324 w 4952"/>
              <a:gd name="T35" fmla="*/ 3393 h 4317"/>
              <a:gd name="T36" fmla="*/ 2723 w 4952"/>
              <a:gd name="T37" fmla="*/ 3349 h 4317"/>
              <a:gd name="T38" fmla="*/ 3346 w 4952"/>
              <a:gd name="T39" fmla="*/ 3342 h 4317"/>
              <a:gd name="T40" fmla="*/ 3937 w 4952"/>
              <a:gd name="T41" fmla="*/ 3282 h 4317"/>
              <a:gd name="T42" fmla="*/ 4295 w 4952"/>
              <a:gd name="T43" fmla="*/ 3201 h 4317"/>
              <a:gd name="T44" fmla="*/ 4521 w 4952"/>
              <a:gd name="T45" fmla="*/ 3108 h 4317"/>
              <a:gd name="T46" fmla="*/ 4677 w 4952"/>
              <a:gd name="T47" fmla="*/ 2983 h 4317"/>
              <a:gd name="T48" fmla="*/ 4753 w 4952"/>
              <a:gd name="T49" fmla="*/ 2857 h 4317"/>
              <a:gd name="T50" fmla="*/ 4825 w 4952"/>
              <a:gd name="T51" fmla="*/ 2650 h 4317"/>
              <a:gd name="T52" fmla="*/ 4840 w 4952"/>
              <a:gd name="T53" fmla="*/ 2357 h 4317"/>
              <a:gd name="T54" fmla="*/ 4804 w 4952"/>
              <a:gd name="T55" fmla="*/ 2185 h 4317"/>
              <a:gd name="T56" fmla="*/ 4728 w 4952"/>
              <a:gd name="T57" fmla="*/ 1999 h 4317"/>
              <a:gd name="T58" fmla="*/ 4631 w 4952"/>
              <a:gd name="T59" fmla="*/ 1847 h 4317"/>
              <a:gd name="T60" fmla="*/ 4457 w 4952"/>
              <a:gd name="T61" fmla="*/ 1568 h 4317"/>
              <a:gd name="T62" fmla="*/ 4342 w 4952"/>
              <a:gd name="T63" fmla="*/ 1284 h 4317"/>
              <a:gd name="T64" fmla="*/ 4307 w 4952"/>
              <a:gd name="T65" fmla="*/ 1086 h 4317"/>
              <a:gd name="T66" fmla="*/ 4325 w 4952"/>
              <a:gd name="T67" fmla="*/ 891 h 4317"/>
              <a:gd name="T68" fmla="*/ 4411 w 4952"/>
              <a:gd name="T69" fmla="*/ 707 h 4317"/>
              <a:gd name="T70" fmla="*/ 4586 w 4952"/>
              <a:gd name="T71" fmla="*/ 549 h 4317"/>
              <a:gd name="T72" fmla="*/ 4716 w 4952"/>
              <a:gd name="T73" fmla="*/ 492 h 4317"/>
              <a:gd name="T74" fmla="*/ 4827 w 4952"/>
              <a:gd name="T75" fmla="*/ 488 h 4317"/>
              <a:gd name="T76" fmla="*/ 4916 w 4952"/>
              <a:gd name="T77" fmla="*/ 552 h 4317"/>
              <a:gd name="T78" fmla="*/ 4951 w 4952"/>
              <a:gd name="T79" fmla="*/ 689 h 4317"/>
              <a:gd name="T80" fmla="*/ 4938 w 4952"/>
              <a:gd name="T81" fmla="*/ 840 h 4317"/>
              <a:gd name="T82" fmla="*/ 4887 w 4952"/>
              <a:gd name="T83" fmla="*/ 962 h 4317"/>
              <a:gd name="T84" fmla="*/ 4806 w 4952"/>
              <a:gd name="T85" fmla="*/ 1064 h 4317"/>
              <a:gd name="T86" fmla="*/ 4699 w 4952"/>
              <a:gd name="T87" fmla="*/ 1144 h 4317"/>
              <a:gd name="T88" fmla="*/ 4494 w 4952"/>
              <a:gd name="T89" fmla="*/ 1218 h 4317"/>
              <a:gd name="T90" fmla="*/ 4289 w 4952"/>
              <a:gd name="T91" fmla="*/ 1228 h 4317"/>
              <a:gd name="T92" fmla="*/ 4146 w 4952"/>
              <a:gd name="T93" fmla="*/ 1196 h 4317"/>
              <a:gd name="T94" fmla="*/ 4010 w 4952"/>
              <a:gd name="T95" fmla="*/ 1133 h 4317"/>
              <a:gd name="T96" fmla="*/ 3716 w 4952"/>
              <a:gd name="T97" fmla="*/ 897 h 4317"/>
              <a:gd name="T98" fmla="*/ 3338 w 4952"/>
              <a:gd name="T99" fmla="*/ 617 h 4317"/>
              <a:gd name="T100" fmla="*/ 3016 w 4952"/>
              <a:gd name="T101" fmla="*/ 448 h 4317"/>
              <a:gd name="T102" fmla="*/ 2725 w 4952"/>
              <a:gd name="T103" fmla="*/ 370 h 4317"/>
              <a:gd name="T104" fmla="*/ 2551 w 4952"/>
              <a:gd name="T105" fmla="*/ 365 h 4317"/>
              <a:gd name="T106" fmla="*/ 2336 w 4952"/>
              <a:gd name="T107" fmla="*/ 375 h 4317"/>
              <a:gd name="T108" fmla="*/ 2101 w 4952"/>
              <a:gd name="T109" fmla="*/ 342 h 4317"/>
              <a:gd name="T110" fmla="*/ 1896 w 4952"/>
              <a:gd name="T111" fmla="*/ 253 h 4317"/>
              <a:gd name="T112" fmla="*/ 1794 w 4952"/>
              <a:gd name="T113" fmla="*/ 164 h 4317"/>
              <a:gd name="T114" fmla="*/ 1719 w 4952"/>
              <a:gd name="T115" fmla="*/ 42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52" h="4317">
                <a:moveTo>
                  <a:pt x="0" y="4317"/>
                </a:moveTo>
                <a:lnTo>
                  <a:pt x="0" y="4317"/>
                </a:lnTo>
                <a:lnTo>
                  <a:pt x="17" y="4307"/>
                </a:lnTo>
                <a:lnTo>
                  <a:pt x="65" y="4276"/>
                </a:lnTo>
                <a:lnTo>
                  <a:pt x="141" y="4229"/>
                </a:lnTo>
                <a:lnTo>
                  <a:pt x="243" y="4169"/>
                </a:lnTo>
                <a:lnTo>
                  <a:pt x="303" y="4134"/>
                </a:lnTo>
                <a:lnTo>
                  <a:pt x="367" y="4098"/>
                </a:lnTo>
                <a:lnTo>
                  <a:pt x="438" y="4060"/>
                </a:lnTo>
                <a:lnTo>
                  <a:pt x="512" y="4020"/>
                </a:lnTo>
                <a:lnTo>
                  <a:pt x="591" y="3980"/>
                </a:lnTo>
                <a:lnTo>
                  <a:pt x="674" y="3939"/>
                </a:lnTo>
                <a:lnTo>
                  <a:pt x="760" y="3897"/>
                </a:lnTo>
                <a:lnTo>
                  <a:pt x="850" y="3856"/>
                </a:lnTo>
                <a:lnTo>
                  <a:pt x="943" y="3815"/>
                </a:lnTo>
                <a:lnTo>
                  <a:pt x="1038" y="3775"/>
                </a:lnTo>
                <a:lnTo>
                  <a:pt x="1135" y="3736"/>
                </a:lnTo>
                <a:lnTo>
                  <a:pt x="1234" y="3700"/>
                </a:lnTo>
                <a:lnTo>
                  <a:pt x="1285" y="3682"/>
                </a:lnTo>
                <a:lnTo>
                  <a:pt x="1335" y="3664"/>
                </a:lnTo>
                <a:lnTo>
                  <a:pt x="1386" y="3648"/>
                </a:lnTo>
                <a:lnTo>
                  <a:pt x="1437" y="3632"/>
                </a:lnTo>
                <a:lnTo>
                  <a:pt x="1488" y="3617"/>
                </a:lnTo>
                <a:lnTo>
                  <a:pt x="1539" y="3603"/>
                </a:lnTo>
                <a:lnTo>
                  <a:pt x="1590" y="3590"/>
                </a:lnTo>
                <a:lnTo>
                  <a:pt x="1643" y="3577"/>
                </a:lnTo>
                <a:lnTo>
                  <a:pt x="1694" y="3565"/>
                </a:lnTo>
                <a:lnTo>
                  <a:pt x="1746" y="3554"/>
                </a:lnTo>
                <a:lnTo>
                  <a:pt x="1797" y="3544"/>
                </a:lnTo>
                <a:lnTo>
                  <a:pt x="1849" y="3535"/>
                </a:lnTo>
                <a:lnTo>
                  <a:pt x="1900" y="3528"/>
                </a:lnTo>
                <a:lnTo>
                  <a:pt x="1951" y="3521"/>
                </a:lnTo>
                <a:lnTo>
                  <a:pt x="2002" y="3516"/>
                </a:lnTo>
                <a:lnTo>
                  <a:pt x="2052" y="3512"/>
                </a:lnTo>
                <a:lnTo>
                  <a:pt x="2102" y="3509"/>
                </a:lnTo>
                <a:lnTo>
                  <a:pt x="2152" y="3508"/>
                </a:lnTo>
                <a:lnTo>
                  <a:pt x="2202" y="3508"/>
                </a:lnTo>
                <a:lnTo>
                  <a:pt x="2250" y="3509"/>
                </a:lnTo>
                <a:lnTo>
                  <a:pt x="2298" y="3512"/>
                </a:lnTo>
                <a:lnTo>
                  <a:pt x="2347" y="3516"/>
                </a:lnTo>
                <a:lnTo>
                  <a:pt x="2394" y="3522"/>
                </a:lnTo>
                <a:lnTo>
                  <a:pt x="2441" y="3530"/>
                </a:lnTo>
                <a:lnTo>
                  <a:pt x="2441" y="3530"/>
                </a:lnTo>
                <a:lnTo>
                  <a:pt x="2454" y="3533"/>
                </a:lnTo>
                <a:lnTo>
                  <a:pt x="2467" y="3538"/>
                </a:lnTo>
                <a:lnTo>
                  <a:pt x="2484" y="3544"/>
                </a:lnTo>
                <a:lnTo>
                  <a:pt x="2501" y="3552"/>
                </a:lnTo>
                <a:lnTo>
                  <a:pt x="2519" y="3562"/>
                </a:lnTo>
                <a:lnTo>
                  <a:pt x="2527" y="3568"/>
                </a:lnTo>
                <a:lnTo>
                  <a:pt x="2534" y="3574"/>
                </a:lnTo>
                <a:lnTo>
                  <a:pt x="2542" y="3581"/>
                </a:lnTo>
                <a:lnTo>
                  <a:pt x="2548" y="3588"/>
                </a:lnTo>
                <a:lnTo>
                  <a:pt x="2553" y="3596"/>
                </a:lnTo>
                <a:lnTo>
                  <a:pt x="2556" y="3605"/>
                </a:lnTo>
                <a:lnTo>
                  <a:pt x="2558" y="3614"/>
                </a:lnTo>
                <a:lnTo>
                  <a:pt x="2558" y="3623"/>
                </a:lnTo>
                <a:lnTo>
                  <a:pt x="2556" y="3634"/>
                </a:lnTo>
                <a:lnTo>
                  <a:pt x="2552" y="3644"/>
                </a:lnTo>
                <a:lnTo>
                  <a:pt x="2545" y="3656"/>
                </a:lnTo>
                <a:lnTo>
                  <a:pt x="2537" y="3668"/>
                </a:lnTo>
                <a:lnTo>
                  <a:pt x="2524" y="3681"/>
                </a:lnTo>
                <a:lnTo>
                  <a:pt x="2510" y="3695"/>
                </a:lnTo>
                <a:lnTo>
                  <a:pt x="2492" y="3708"/>
                </a:lnTo>
                <a:lnTo>
                  <a:pt x="2472" y="3723"/>
                </a:lnTo>
                <a:lnTo>
                  <a:pt x="2448" y="3738"/>
                </a:lnTo>
                <a:lnTo>
                  <a:pt x="2420" y="3754"/>
                </a:lnTo>
                <a:lnTo>
                  <a:pt x="2387" y="3771"/>
                </a:lnTo>
                <a:lnTo>
                  <a:pt x="2352" y="3788"/>
                </a:lnTo>
                <a:lnTo>
                  <a:pt x="2352" y="3788"/>
                </a:lnTo>
                <a:lnTo>
                  <a:pt x="2325" y="3799"/>
                </a:lnTo>
                <a:lnTo>
                  <a:pt x="2294" y="3810"/>
                </a:lnTo>
                <a:lnTo>
                  <a:pt x="2255" y="3823"/>
                </a:lnTo>
                <a:lnTo>
                  <a:pt x="2209" y="3837"/>
                </a:lnTo>
                <a:lnTo>
                  <a:pt x="2157" y="3851"/>
                </a:lnTo>
                <a:lnTo>
                  <a:pt x="2103" y="3864"/>
                </a:lnTo>
                <a:lnTo>
                  <a:pt x="2076" y="3870"/>
                </a:lnTo>
                <a:lnTo>
                  <a:pt x="2047" y="3874"/>
                </a:lnTo>
                <a:lnTo>
                  <a:pt x="2020" y="3878"/>
                </a:lnTo>
                <a:lnTo>
                  <a:pt x="1993" y="3881"/>
                </a:lnTo>
                <a:lnTo>
                  <a:pt x="1966" y="3883"/>
                </a:lnTo>
                <a:lnTo>
                  <a:pt x="1940" y="3883"/>
                </a:lnTo>
                <a:lnTo>
                  <a:pt x="1916" y="3882"/>
                </a:lnTo>
                <a:lnTo>
                  <a:pt x="1893" y="3879"/>
                </a:lnTo>
                <a:lnTo>
                  <a:pt x="1871" y="3875"/>
                </a:lnTo>
                <a:lnTo>
                  <a:pt x="1861" y="3872"/>
                </a:lnTo>
                <a:lnTo>
                  <a:pt x="1852" y="3868"/>
                </a:lnTo>
                <a:lnTo>
                  <a:pt x="1843" y="3864"/>
                </a:lnTo>
                <a:lnTo>
                  <a:pt x="1835" y="3860"/>
                </a:lnTo>
                <a:lnTo>
                  <a:pt x="1826" y="3855"/>
                </a:lnTo>
                <a:lnTo>
                  <a:pt x="1819" y="3849"/>
                </a:lnTo>
                <a:lnTo>
                  <a:pt x="1812" y="3843"/>
                </a:lnTo>
                <a:lnTo>
                  <a:pt x="1806" y="3836"/>
                </a:lnTo>
                <a:lnTo>
                  <a:pt x="1801" y="3828"/>
                </a:lnTo>
                <a:lnTo>
                  <a:pt x="1797" y="3820"/>
                </a:lnTo>
                <a:lnTo>
                  <a:pt x="1793" y="3811"/>
                </a:lnTo>
                <a:lnTo>
                  <a:pt x="1790" y="3802"/>
                </a:lnTo>
                <a:lnTo>
                  <a:pt x="1788" y="3790"/>
                </a:lnTo>
                <a:lnTo>
                  <a:pt x="1787" y="3779"/>
                </a:lnTo>
                <a:lnTo>
                  <a:pt x="1786" y="3768"/>
                </a:lnTo>
                <a:lnTo>
                  <a:pt x="1787" y="3755"/>
                </a:lnTo>
                <a:lnTo>
                  <a:pt x="1788" y="3742"/>
                </a:lnTo>
                <a:lnTo>
                  <a:pt x="1791" y="3728"/>
                </a:lnTo>
                <a:lnTo>
                  <a:pt x="1791" y="3728"/>
                </a:lnTo>
                <a:lnTo>
                  <a:pt x="1792" y="3724"/>
                </a:lnTo>
                <a:lnTo>
                  <a:pt x="1796" y="3713"/>
                </a:lnTo>
                <a:lnTo>
                  <a:pt x="1805" y="3695"/>
                </a:lnTo>
                <a:lnTo>
                  <a:pt x="1811" y="3685"/>
                </a:lnTo>
                <a:lnTo>
                  <a:pt x="1818" y="3672"/>
                </a:lnTo>
                <a:lnTo>
                  <a:pt x="1827" y="3659"/>
                </a:lnTo>
                <a:lnTo>
                  <a:pt x="1838" y="3645"/>
                </a:lnTo>
                <a:lnTo>
                  <a:pt x="1850" y="3630"/>
                </a:lnTo>
                <a:lnTo>
                  <a:pt x="1864" y="3614"/>
                </a:lnTo>
                <a:lnTo>
                  <a:pt x="1880" y="3598"/>
                </a:lnTo>
                <a:lnTo>
                  <a:pt x="1898" y="3582"/>
                </a:lnTo>
                <a:lnTo>
                  <a:pt x="1918" y="3565"/>
                </a:lnTo>
                <a:lnTo>
                  <a:pt x="1941" y="3547"/>
                </a:lnTo>
                <a:lnTo>
                  <a:pt x="1966" y="3530"/>
                </a:lnTo>
                <a:lnTo>
                  <a:pt x="1994" y="3513"/>
                </a:lnTo>
                <a:lnTo>
                  <a:pt x="2024" y="3496"/>
                </a:lnTo>
                <a:lnTo>
                  <a:pt x="2057" y="3480"/>
                </a:lnTo>
                <a:lnTo>
                  <a:pt x="2094" y="3463"/>
                </a:lnTo>
                <a:lnTo>
                  <a:pt x="2133" y="3448"/>
                </a:lnTo>
                <a:lnTo>
                  <a:pt x="2175" y="3432"/>
                </a:lnTo>
                <a:lnTo>
                  <a:pt x="2222" y="3418"/>
                </a:lnTo>
                <a:lnTo>
                  <a:pt x="2271" y="3405"/>
                </a:lnTo>
                <a:lnTo>
                  <a:pt x="2324" y="3393"/>
                </a:lnTo>
                <a:lnTo>
                  <a:pt x="2380" y="3382"/>
                </a:lnTo>
                <a:lnTo>
                  <a:pt x="2441" y="3372"/>
                </a:lnTo>
                <a:lnTo>
                  <a:pt x="2505" y="3364"/>
                </a:lnTo>
                <a:lnTo>
                  <a:pt x="2574" y="3357"/>
                </a:lnTo>
                <a:lnTo>
                  <a:pt x="2646" y="3352"/>
                </a:lnTo>
                <a:lnTo>
                  <a:pt x="2723" y="3349"/>
                </a:lnTo>
                <a:lnTo>
                  <a:pt x="2723" y="3349"/>
                </a:lnTo>
                <a:lnTo>
                  <a:pt x="2796" y="3351"/>
                </a:lnTo>
                <a:lnTo>
                  <a:pt x="2879" y="3352"/>
                </a:lnTo>
                <a:lnTo>
                  <a:pt x="2988" y="3352"/>
                </a:lnTo>
                <a:lnTo>
                  <a:pt x="3119" y="3350"/>
                </a:lnTo>
                <a:lnTo>
                  <a:pt x="3192" y="3348"/>
                </a:lnTo>
                <a:lnTo>
                  <a:pt x="3268" y="3346"/>
                </a:lnTo>
                <a:lnTo>
                  <a:pt x="3346" y="3342"/>
                </a:lnTo>
                <a:lnTo>
                  <a:pt x="3427" y="3338"/>
                </a:lnTo>
                <a:lnTo>
                  <a:pt x="3511" y="3332"/>
                </a:lnTo>
                <a:lnTo>
                  <a:pt x="3595" y="3324"/>
                </a:lnTo>
                <a:lnTo>
                  <a:pt x="3681" y="3316"/>
                </a:lnTo>
                <a:lnTo>
                  <a:pt x="3767" y="3306"/>
                </a:lnTo>
                <a:lnTo>
                  <a:pt x="3853" y="3295"/>
                </a:lnTo>
                <a:lnTo>
                  <a:pt x="3937" y="3282"/>
                </a:lnTo>
                <a:lnTo>
                  <a:pt x="4021" y="3268"/>
                </a:lnTo>
                <a:lnTo>
                  <a:pt x="4103" y="3252"/>
                </a:lnTo>
                <a:lnTo>
                  <a:pt x="4143" y="3243"/>
                </a:lnTo>
                <a:lnTo>
                  <a:pt x="4182" y="3233"/>
                </a:lnTo>
                <a:lnTo>
                  <a:pt x="4221" y="3223"/>
                </a:lnTo>
                <a:lnTo>
                  <a:pt x="4258" y="3213"/>
                </a:lnTo>
                <a:lnTo>
                  <a:pt x="4295" y="3201"/>
                </a:lnTo>
                <a:lnTo>
                  <a:pt x="4331" y="3190"/>
                </a:lnTo>
                <a:lnTo>
                  <a:pt x="4366" y="3177"/>
                </a:lnTo>
                <a:lnTo>
                  <a:pt x="4399" y="3165"/>
                </a:lnTo>
                <a:lnTo>
                  <a:pt x="4432" y="3152"/>
                </a:lnTo>
                <a:lnTo>
                  <a:pt x="4463" y="3138"/>
                </a:lnTo>
                <a:lnTo>
                  <a:pt x="4493" y="3123"/>
                </a:lnTo>
                <a:lnTo>
                  <a:pt x="4521" y="3108"/>
                </a:lnTo>
                <a:lnTo>
                  <a:pt x="4549" y="3091"/>
                </a:lnTo>
                <a:lnTo>
                  <a:pt x="4574" y="3075"/>
                </a:lnTo>
                <a:lnTo>
                  <a:pt x="4598" y="3058"/>
                </a:lnTo>
                <a:lnTo>
                  <a:pt x="4620" y="3040"/>
                </a:lnTo>
                <a:lnTo>
                  <a:pt x="4641" y="3022"/>
                </a:lnTo>
                <a:lnTo>
                  <a:pt x="4660" y="3003"/>
                </a:lnTo>
                <a:lnTo>
                  <a:pt x="4677" y="2983"/>
                </a:lnTo>
                <a:lnTo>
                  <a:pt x="4692" y="2961"/>
                </a:lnTo>
                <a:lnTo>
                  <a:pt x="4692" y="2961"/>
                </a:lnTo>
                <a:lnTo>
                  <a:pt x="4696" y="2956"/>
                </a:lnTo>
                <a:lnTo>
                  <a:pt x="4707" y="2940"/>
                </a:lnTo>
                <a:lnTo>
                  <a:pt x="4723" y="2914"/>
                </a:lnTo>
                <a:lnTo>
                  <a:pt x="4742" y="2879"/>
                </a:lnTo>
                <a:lnTo>
                  <a:pt x="4753" y="2857"/>
                </a:lnTo>
                <a:lnTo>
                  <a:pt x="4764" y="2833"/>
                </a:lnTo>
                <a:lnTo>
                  <a:pt x="4775" y="2808"/>
                </a:lnTo>
                <a:lnTo>
                  <a:pt x="4786" y="2780"/>
                </a:lnTo>
                <a:lnTo>
                  <a:pt x="4797" y="2751"/>
                </a:lnTo>
                <a:lnTo>
                  <a:pt x="4807" y="2719"/>
                </a:lnTo>
                <a:lnTo>
                  <a:pt x="4816" y="2686"/>
                </a:lnTo>
                <a:lnTo>
                  <a:pt x="4825" y="2650"/>
                </a:lnTo>
                <a:lnTo>
                  <a:pt x="4832" y="2613"/>
                </a:lnTo>
                <a:lnTo>
                  <a:pt x="4838" y="2574"/>
                </a:lnTo>
                <a:lnTo>
                  <a:pt x="4842" y="2534"/>
                </a:lnTo>
                <a:lnTo>
                  <a:pt x="4844" y="2492"/>
                </a:lnTo>
                <a:lnTo>
                  <a:pt x="4845" y="2448"/>
                </a:lnTo>
                <a:lnTo>
                  <a:pt x="4843" y="2404"/>
                </a:lnTo>
                <a:lnTo>
                  <a:pt x="4840" y="2357"/>
                </a:lnTo>
                <a:lnTo>
                  <a:pt x="4837" y="2333"/>
                </a:lnTo>
                <a:lnTo>
                  <a:pt x="4833" y="2310"/>
                </a:lnTo>
                <a:lnTo>
                  <a:pt x="4829" y="2286"/>
                </a:lnTo>
                <a:lnTo>
                  <a:pt x="4824" y="2260"/>
                </a:lnTo>
                <a:lnTo>
                  <a:pt x="4818" y="2235"/>
                </a:lnTo>
                <a:lnTo>
                  <a:pt x="4812" y="2211"/>
                </a:lnTo>
                <a:lnTo>
                  <a:pt x="4804" y="2185"/>
                </a:lnTo>
                <a:lnTo>
                  <a:pt x="4796" y="2160"/>
                </a:lnTo>
                <a:lnTo>
                  <a:pt x="4787" y="2133"/>
                </a:lnTo>
                <a:lnTo>
                  <a:pt x="4778" y="2107"/>
                </a:lnTo>
                <a:lnTo>
                  <a:pt x="4766" y="2081"/>
                </a:lnTo>
                <a:lnTo>
                  <a:pt x="4754" y="2054"/>
                </a:lnTo>
                <a:lnTo>
                  <a:pt x="4742" y="2026"/>
                </a:lnTo>
                <a:lnTo>
                  <a:pt x="4728" y="1999"/>
                </a:lnTo>
                <a:lnTo>
                  <a:pt x="4714" y="1972"/>
                </a:lnTo>
                <a:lnTo>
                  <a:pt x="4698" y="1944"/>
                </a:lnTo>
                <a:lnTo>
                  <a:pt x="4682" y="1916"/>
                </a:lnTo>
                <a:lnTo>
                  <a:pt x="4664" y="1888"/>
                </a:lnTo>
                <a:lnTo>
                  <a:pt x="4664" y="1888"/>
                </a:lnTo>
                <a:lnTo>
                  <a:pt x="4655" y="1877"/>
                </a:lnTo>
                <a:lnTo>
                  <a:pt x="4631" y="1847"/>
                </a:lnTo>
                <a:lnTo>
                  <a:pt x="4597" y="1798"/>
                </a:lnTo>
                <a:lnTo>
                  <a:pt x="4576" y="1768"/>
                </a:lnTo>
                <a:lnTo>
                  <a:pt x="4554" y="1735"/>
                </a:lnTo>
                <a:lnTo>
                  <a:pt x="4530" y="1698"/>
                </a:lnTo>
                <a:lnTo>
                  <a:pt x="4506" y="1657"/>
                </a:lnTo>
                <a:lnTo>
                  <a:pt x="4482" y="1614"/>
                </a:lnTo>
                <a:lnTo>
                  <a:pt x="4457" y="1568"/>
                </a:lnTo>
                <a:lnTo>
                  <a:pt x="4433" y="1521"/>
                </a:lnTo>
                <a:lnTo>
                  <a:pt x="4409" y="1471"/>
                </a:lnTo>
                <a:lnTo>
                  <a:pt x="4388" y="1419"/>
                </a:lnTo>
                <a:lnTo>
                  <a:pt x="4368" y="1366"/>
                </a:lnTo>
                <a:lnTo>
                  <a:pt x="4358" y="1338"/>
                </a:lnTo>
                <a:lnTo>
                  <a:pt x="4350" y="1311"/>
                </a:lnTo>
                <a:lnTo>
                  <a:pt x="4342" y="1284"/>
                </a:lnTo>
                <a:lnTo>
                  <a:pt x="4334" y="1256"/>
                </a:lnTo>
                <a:lnTo>
                  <a:pt x="4328" y="1228"/>
                </a:lnTo>
                <a:lnTo>
                  <a:pt x="4322" y="1199"/>
                </a:lnTo>
                <a:lnTo>
                  <a:pt x="4317" y="1171"/>
                </a:lnTo>
                <a:lnTo>
                  <a:pt x="4313" y="1143"/>
                </a:lnTo>
                <a:lnTo>
                  <a:pt x="4310" y="1115"/>
                </a:lnTo>
                <a:lnTo>
                  <a:pt x="4307" y="1086"/>
                </a:lnTo>
                <a:lnTo>
                  <a:pt x="4306" y="1058"/>
                </a:lnTo>
                <a:lnTo>
                  <a:pt x="4306" y="1030"/>
                </a:lnTo>
                <a:lnTo>
                  <a:pt x="4308" y="1002"/>
                </a:lnTo>
                <a:lnTo>
                  <a:pt x="4310" y="973"/>
                </a:lnTo>
                <a:lnTo>
                  <a:pt x="4314" y="946"/>
                </a:lnTo>
                <a:lnTo>
                  <a:pt x="4318" y="918"/>
                </a:lnTo>
                <a:lnTo>
                  <a:pt x="4325" y="891"/>
                </a:lnTo>
                <a:lnTo>
                  <a:pt x="4332" y="863"/>
                </a:lnTo>
                <a:lnTo>
                  <a:pt x="4342" y="836"/>
                </a:lnTo>
                <a:lnTo>
                  <a:pt x="4352" y="810"/>
                </a:lnTo>
                <a:lnTo>
                  <a:pt x="4364" y="784"/>
                </a:lnTo>
                <a:lnTo>
                  <a:pt x="4378" y="757"/>
                </a:lnTo>
                <a:lnTo>
                  <a:pt x="4394" y="732"/>
                </a:lnTo>
                <a:lnTo>
                  <a:pt x="4411" y="707"/>
                </a:lnTo>
                <a:lnTo>
                  <a:pt x="4431" y="683"/>
                </a:lnTo>
                <a:lnTo>
                  <a:pt x="4452" y="659"/>
                </a:lnTo>
                <a:lnTo>
                  <a:pt x="4475" y="635"/>
                </a:lnTo>
                <a:lnTo>
                  <a:pt x="4499" y="613"/>
                </a:lnTo>
                <a:lnTo>
                  <a:pt x="4526" y="591"/>
                </a:lnTo>
                <a:lnTo>
                  <a:pt x="4555" y="569"/>
                </a:lnTo>
                <a:lnTo>
                  <a:pt x="4586" y="549"/>
                </a:lnTo>
                <a:lnTo>
                  <a:pt x="4619" y="529"/>
                </a:lnTo>
                <a:lnTo>
                  <a:pt x="4619" y="529"/>
                </a:lnTo>
                <a:lnTo>
                  <a:pt x="4634" y="520"/>
                </a:lnTo>
                <a:lnTo>
                  <a:pt x="4652" y="513"/>
                </a:lnTo>
                <a:lnTo>
                  <a:pt x="4675" y="504"/>
                </a:lnTo>
                <a:lnTo>
                  <a:pt x="4702" y="496"/>
                </a:lnTo>
                <a:lnTo>
                  <a:pt x="4716" y="492"/>
                </a:lnTo>
                <a:lnTo>
                  <a:pt x="4731" y="489"/>
                </a:lnTo>
                <a:lnTo>
                  <a:pt x="4747" y="486"/>
                </a:lnTo>
                <a:lnTo>
                  <a:pt x="4762" y="484"/>
                </a:lnTo>
                <a:lnTo>
                  <a:pt x="4779" y="483"/>
                </a:lnTo>
                <a:lnTo>
                  <a:pt x="4796" y="483"/>
                </a:lnTo>
                <a:lnTo>
                  <a:pt x="4811" y="485"/>
                </a:lnTo>
                <a:lnTo>
                  <a:pt x="4827" y="488"/>
                </a:lnTo>
                <a:lnTo>
                  <a:pt x="4843" y="492"/>
                </a:lnTo>
                <a:lnTo>
                  <a:pt x="4858" y="499"/>
                </a:lnTo>
                <a:lnTo>
                  <a:pt x="4872" y="507"/>
                </a:lnTo>
                <a:lnTo>
                  <a:pt x="4885" y="517"/>
                </a:lnTo>
                <a:lnTo>
                  <a:pt x="4899" y="530"/>
                </a:lnTo>
                <a:lnTo>
                  <a:pt x="4911" y="544"/>
                </a:lnTo>
                <a:lnTo>
                  <a:pt x="4916" y="552"/>
                </a:lnTo>
                <a:lnTo>
                  <a:pt x="4921" y="561"/>
                </a:lnTo>
                <a:lnTo>
                  <a:pt x="4926" y="571"/>
                </a:lnTo>
                <a:lnTo>
                  <a:pt x="4930" y="581"/>
                </a:lnTo>
                <a:lnTo>
                  <a:pt x="4938" y="603"/>
                </a:lnTo>
                <a:lnTo>
                  <a:pt x="4944" y="628"/>
                </a:lnTo>
                <a:lnTo>
                  <a:pt x="4948" y="657"/>
                </a:lnTo>
                <a:lnTo>
                  <a:pt x="4951" y="689"/>
                </a:lnTo>
                <a:lnTo>
                  <a:pt x="4952" y="724"/>
                </a:lnTo>
                <a:lnTo>
                  <a:pt x="4950" y="763"/>
                </a:lnTo>
                <a:lnTo>
                  <a:pt x="4950" y="763"/>
                </a:lnTo>
                <a:lnTo>
                  <a:pt x="4948" y="783"/>
                </a:lnTo>
                <a:lnTo>
                  <a:pt x="4946" y="802"/>
                </a:lnTo>
                <a:lnTo>
                  <a:pt x="4942" y="822"/>
                </a:lnTo>
                <a:lnTo>
                  <a:pt x="4938" y="840"/>
                </a:lnTo>
                <a:lnTo>
                  <a:pt x="4933" y="859"/>
                </a:lnTo>
                <a:lnTo>
                  <a:pt x="4928" y="878"/>
                </a:lnTo>
                <a:lnTo>
                  <a:pt x="4921" y="896"/>
                </a:lnTo>
                <a:lnTo>
                  <a:pt x="4914" y="913"/>
                </a:lnTo>
                <a:lnTo>
                  <a:pt x="4906" y="930"/>
                </a:lnTo>
                <a:lnTo>
                  <a:pt x="4898" y="946"/>
                </a:lnTo>
                <a:lnTo>
                  <a:pt x="4887" y="962"/>
                </a:lnTo>
                <a:lnTo>
                  <a:pt x="4877" y="978"/>
                </a:lnTo>
                <a:lnTo>
                  <a:pt x="4867" y="994"/>
                </a:lnTo>
                <a:lnTo>
                  <a:pt x="4856" y="1009"/>
                </a:lnTo>
                <a:lnTo>
                  <a:pt x="4844" y="1024"/>
                </a:lnTo>
                <a:lnTo>
                  <a:pt x="4832" y="1038"/>
                </a:lnTo>
                <a:lnTo>
                  <a:pt x="4819" y="1051"/>
                </a:lnTo>
                <a:lnTo>
                  <a:pt x="4806" y="1064"/>
                </a:lnTo>
                <a:lnTo>
                  <a:pt x="4792" y="1077"/>
                </a:lnTo>
                <a:lnTo>
                  <a:pt x="4778" y="1089"/>
                </a:lnTo>
                <a:lnTo>
                  <a:pt x="4762" y="1101"/>
                </a:lnTo>
                <a:lnTo>
                  <a:pt x="4747" y="1113"/>
                </a:lnTo>
                <a:lnTo>
                  <a:pt x="4731" y="1124"/>
                </a:lnTo>
                <a:lnTo>
                  <a:pt x="4715" y="1134"/>
                </a:lnTo>
                <a:lnTo>
                  <a:pt x="4699" y="1144"/>
                </a:lnTo>
                <a:lnTo>
                  <a:pt x="4682" y="1153"/>
                </a:lnTo>
                <a:lnTo>
                  <a:pt x="4664" y="1162"/>
                </a:lnTo>
                <a:lnTo>
                  <a:pt x="4646" y="1170"/>
                </a:lnTo>
                <a:lnTo>
                  <a:pt x="4610" y="1186"/>
                </a:lnTo>
                <a:lnTo>
                  <a:pt x="4573" y="1198"/>
                </a:lnTo>
                <a:lnTo>
                  <a:pt x="4533" y="1209"/>
                </a:lnTo>
                <a:lnTo>
                  <a:pt x="4494" y="1218"/>
                </a:lnTo>
                <a:lnTo>
                  <a:pt x="4454" y="1224"/>
                </a:lnTo>
                <a:lnTo>
                  <a:pt x="4413" y="1229"/>
                </a:lnTo>
                <a:lnTo>
                  <a:pt x="4372" y="1231"/>
                </a:lnTo>
                <a:lnTo>
                  <a:pt x="4352" y="1231"/>
                </a:lnTo>
                <a:lnTo>
                  <a:pt x="4331" y="1231"/>
                </a:lnTo>
                <a:lnTo>
                  <a:pt x="4311" y="1229"/>
                </a:lnTo>
                <a:lnTo>
                  <a:pt x="4289" y="1228"/>
                </a:lnTo>
                <a:lnTo>
                  <a:pt x="4269" y="1224"/>
                </a:lnTo>
                <a:lnTo>
                  <a:pt x="4248" y="1221"/>
                </a:lnTo>
                <a:lnTo>
                  <a:pt x="4228" y="1217"/>
                </a:lnTo>
                <a:lnTo>
                  <a:pt x="4207" y="1213"/>
                </a:lnTo>
                <a:lnTo>
                  <a:pt x="4186" y="1208"/>
                </a:lnTo>
                <a:lnTo>
                  <a:pt x="4166" y="1202"/>
                </a:lnTo>
                <a:lnTo>
                  <a:pt x="4146" y="1196"/>
                </a:lnTo>
                <a:lnTo>
                  <a:pt x="4126" y="1189"/>
                </a:lnTo>
                <a:lnTo>
                  <a:pt x="4106" y="1182"/>
                </a:lnTo>
                <a:lnTo>
                  <a:pt x="4087" y="1173"/>
                </a:lnTo>
                <a:lnTo>
                  <a:pt x="4066" y="1164"/>
                </a:lnTo>
                <a:lnTo>
                  <a:pt x="4047" y="1155"/>
                </a:lnTo>
                <a:lnTo>
                  <a:pt x="4028" y="1144"/>
                </a:lnTo>
                <a:lnTo>
                  <a:pt x="4010" y="1133"/>
                </a:lnTo>
                <a:lnTo>
                  <a:pt x="3991" y="1122"/>
                </a:lnTo>
                <a:lnTo>
                  <a:pt x="3973" y="1109"/>
                </a:lnTo>
                <a:lnTo>
                  <a:pt x="3955" y="1095"/>
                </a:lnTo>
                <a:lnTo>
                  <a:pt x="3937" y="1081"/>
                </a:lnTo>
                <a:lnTo>
                  <a:pt x="3937" y="1081"/>
                </a:lnTo>
                <a:lnTo>
                  <a:pt x="3792" y="960"/>
                </a:lnTo>
                <a:lnTo>
                  <a:pt x="3716" y="897"/>
                </a:lnTo>
                <a:lnTo>
                  <a:pt x="3636" y="833"/>
                </a:lnTo>
                <a:lnTo>
                  <a:pt x="3553" y="770"/>
                </a:lnTo>
                <a:lnTo>
                  <a:pt x="3512" y="737"/>
                </a:lnTo>
                <a:lnTo>
                  <a:pt x="3469" y="707"/>
                </a:lnTo>
                <a:lnTo>
                  <a:pt x="3426" y="676"/>
                </a:lnTo>
                <a:lnTo>
                  <a:pt x="3383" y="647"/>
                </a:lnTo>
                <a:lnTo>
                  <a:pt x="3338" y="617"/>
                </a:lnTo>
                <a:lnTo>
                  <a:pt x="3294" y="589"/>
                </a:lnTo>
                <a:lnTo>
                  <a:pt x="3249" y="563"/>
                </a:lnTo>
                <a:lnTo>
                  <a:pt x="3203" y="537"/>
                </a:lnTo>
                <a:lnTo>
                  <a:pt x="3157" y="512"/>
                </a:lnTo>
                <a:lnTo>
                  <a:pt x="3110" y="489"/>
                </a:lnTo>
                <a:lnTo>
                  <a:pt x="3063" y="468"/>
                </a:lnTo>
                <a:lnTo>
                  <a:pt x="3016" y="448"/>
                </a:lnTo>
                <a:lnTo>
                  <a:pt x="2968" y="430"/>
                </a:lnTo>
                <a:lnTo>
                  <a:pt x="2920" y="414"/>
                </a:lnTo>
                <a:lnTo>
                  <a:pt x="2871" y="399"/>
                </a:lnTo>
                <a:lnTo>
                  <a:pt x="2823" y="387"/>
                </a:lnTo>
                <a:lnTo>
                  <a:pt x="2775" y="377"/>
                </a:lnTo>
                <a:lnTo>
                  <a:pt x="2749" y="373"/>
                </a:lnTo>
                <a:lnTo>
                  <a:pt x="2725" y="370"/>
                </a:lnTo>
                <a:lnTo>
                  <a:pt x="2700" y="367"/>
                </a:lnTo>
                <a:lnTo>
                  <a:pt x="2676" y="365"/>
                </a:lnTo>
                <a:lnTo>
                  <a:pt x="2650" y="364"/>
                </a:lnTo>
                <a:lnTo>
                  <a:pt x="2625" y="363"/>
                </a:lnTo>
                <a:lnTo>
                  <a:pt x="2601" y="363"/>
                </a:lnTo>
                <a:lnTo>
                  <a:pt x="2576" y="364"/>
                </a:lnTo>
                <a:lnTo>
                  <a:pt x="2551" y="365"/>
                </a:lnTo>
                <a:lnTo>
                  <a:pt x="2525" y="367"/>
                </a:lnTo>
                <a:lnTo>
                  <a:pt x="2525" y="367"/>
                </a:lnTo>
                <a:lnTo>
                  <a:pt x="2496" y="370"/>
                </a:lnTo>
                <a:lnTo>
                  <a:pt x="2463" y="373"/>
                </a:lnTo>
                <a:lnTo>
                  <a:pt x="2419" y="375"/>
                </a:lnTo>
                <a:lnTo>
                  <a:pt x="2365" y="375"/>
                </a:lnTo>
                <a:lnTo>
                  <a:pt x="2336" y="375"/>
                </a:lnTo>
                <a:lnTo>
                  <a:pt x="2306" y="373"/>
                </a:lnTo>
                <a:lnTo>
                  <a:pt x="2273" y="371"/>
                </a:lnTo>
                <a:lnTo>
                  <a:pt x="2240" y="368"/>
                </a:lnTo>
                <a:lnTo>
                  <a:pt x="2206" y="363"/>
                </a:lnTo>
                <a:lnTo>
                  <a:pt x="2171" y="357"/>
                </a:lnTo>
                <a:lnTo>
                  <a:pt x="2136" y="351"/>
                </a:lnTo>
                <a:lnTo>
                  <a:pt x="2101" y="342"/>
                </a:lnTo>
                <a:lnTo>
                  <a:pt x="2066" y="332"/>
                </a:lnTo>
                <a:lnTo>
                  <a:pt x="2030" y="320"/>
                </a:lnTo>
                <a:lnTo>
                  <a:pt x="1995" y="307"/>
                </a:lnTo>
                <a:lnTo>
                  <a:pt x="1962" y="290"/>
                </a:lnTo>
                <a:lnTo>
                  <a:pt x="1928" y="273"/>
                </a:lnTo>
                <a:lnTo>
                  <a:pt x="1911" y="263"/>
                </a:lnTo>
                <a:lnTo>
                  <a:pt x="1896" y="253"/>
                </a:lnTo>
                <a:lnTo>
                  <a:pt x="1880" y="242"/>
                </a:lnTo>
                <a:lnTo>
                  <a:pt x="1865" y="231"/>
                </a:lnTo>
                <a:lnTo>
                  <a:pt x="1850" y="219"/>
                </a:lnTo>
                <a:lnTo>
                  <a:pt x="1836" y="206"/>
                </a:lnTo>
                <a:lnTo>
                  <a:pt x="1821" y="193"/>
                </a:lnTo>
                <a:lnTo>
                  <a:pt x="1807" y="179"/>
                </a:lnTo>
                <a:lnTo>
                  <a:pt x="1794" y="164"/>
                </a:lnTo>
                <a:lnTo>
                  <a:pt x="1782" y="149"/>
                </a:lnTo>
                <a:lnTo>
                  <a:pt x="1770" y="133"/>
                </a:lnTo>
                <a:lnTo>
                  <a:pt x="1758" y="116"/>
                </a:lnTo>
                <a:lnTo>
                  <a:pt x="1747" y="99"/>
                </a:lnTo>
                <a:lnTo>
                  <a:pt x="1737" y="81"/>
                </a:lnTo>
                <a:lnTo>
                  <a:pt x="1728" y="62"/>
                </a:lnTo>
                <a:lnTo>
                  <a:pt x="1719" y="42"/>
                </a:lnTo>
                <a:lnTo>
                  <a:pt x="1709" y="21"/>
                </a:lnTo>
                <a:lnTo>
                  <a:pt x="1702" y="0"/>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pic>
        <p:nvPicPr>
          <p:cNvPr id="6" name="그림 5"/>
          <p:cNvPicPr>
            <a:picLocks noChangeAspect="1"/>
          </p:cNvPicPr>
          <p:nvPr userDrawn="1"/>
        </p:nvPicPr>
        <p:blipFill rotWithShape="1">
          <a:blip r:embed="rId5" cstate="screen"/>
          <a:srcRect/>
          <a:stretch>
            <a:fillRect/>
          </a:stretch>
        </p:blipFill>
        <p:spPr>
          <a:xfrm rot="669373">
            <a:off x="4635345" y="784133"/>
            <a:ext cx="2342027" cy="408449"/>
          </a:xfrm>
          <a:prstGeom prst="rect">
            <a:avLst/>
          </a:prstGeom>
        </p:spPr>
      </p:pic>
      <p:pic>
        <p:nvPicPr>
          <p:cNvPr id="7" name="그림 6"/>
          <p:cNvPicPr>
            <a:picLocks noChangeAspect="1"/>
          </p:cNvPicPr>
          <p:nvPr userDrawn="1"/>
        </p:nvPicPr>
        <p:blipFill rotWithShape="1">
          <a:blip r:embed="rId6" cstate="screen"/>
          <a:srcRect/>
          <a:stretch>
            <a:fillRect/>
          </a:stretch>
        </p:blipFill>
        <p:spPr>
          <a:xfrm rot="2306275">
            <a:off x="358673" y="200594"/>
            <a:ext cx="1180214" cy="1193665"/>
          </a:xfrm>
          <a:prstGeom prst="rect">
            <a:avLst/>
          </a:prstGeom>
        </p:spPr>
      </p:pic>
      <p:pic>
        <p:nvPicPr>
          <p:cNvPr id="8" name="그림 7"/>
          <p:cNvPicPr>
            <a:picLocks noChangeAspect="1"/>
          </p:cNvPicPr>
          <p:nvPr userDrawn="1"/>
        </p:nvPicPr>
        <p:blipFill rotWithShape="1">
          <a:blip r:embed="rId7" cstate="screen"/>
          <a:srcRect/>
          <a:stretch>
            <a:fillRect/>
          </a:stretch>
        </p:blipFill>
        <p:spPr>
          <a:xfrm rot="9400998">
            <a:off x="8041842" y="3786148"/>
            <a:ext cx="857424" cy="86719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Freeform 5"/>
          <p:cNvSpPr/>
          <p:nvPr userDrawn="1"/>
        </p:nvSpPr>
        <p:spPr bwMode="auto">
          <a:xfrm>
            <a:off x="913988" y="1"/>
            <a:ext cx="2534892" cy="5118372"/>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3" name="텍스트 개체 틀 2"/>
          <p:cNvSpPr>
            <a:spLocks noGrp="1"/>
          </p:cNvSpPr>
          <p:nvPr>
            <p:ph type="body" sz="quarter" idx="13" hasCustomPrompt="1"/>
          </p:nvPr>
        </p:nvSpPr>
        <p:spPr>
          <a:xfrm>
            <a:off x="3816424" y="732049"/>
            <a:ext cx="4716016" cy="691079"/>
          </a:xfrm>
          <a:prstGeom prst="rect">
            <a:avLst/>
          </a:prstGeom>
        </p:spPr>
        <p:txBody>
          <a:bodyPr lIns="0" tIns="0" rIns="0" bIns="0"/>
          <a:lstStyle>
            <a:lvl1pPr marL="0" indent="0">
              <a:buNone/>
              <a:defRPr sz="4000" b="1" baseline="0">
                <a:ln>
                  <a:solidFill>
                    <a:schemeClr val="bg1"/>
                  </a:solidFill>
                </a:ln>
                <a:blipFill>
                  <a:blip r:embed="rId2"/>
                  <a:stretch>
                    <a:fillRect/>
                  </a:stretch>
                </a:blipFill>
                <a:latin typeface="Tahoma" panose="020B0804030504040204" pitchFamily="34" charset="0"/>
                <a:cs typeface="Tahoma" panose="020B0804030504040204" pitchFamily="34" charset="0"/>
              </a:defRPr>
            </a:lvl1pPr>
          </a:lstStyle>
          <a:p>
            <a:pPr lvl="0"/>
            <a:r>
              <a:rPr lang="en-US" altLang="ko-KR"/>
              <a:t>Contents title</a:t>
            </a:r>
            <a:endParaRPr lang="ko-KR" altLang="en-US"/>
          </a:p>
        </p:txBody>
      </p:sp>
      <p:sp>
        <p:nvSpPr>
          <p:cNvPr id="4" name="텍스트 개체 틀 3"/>
          <p:cNvSpPr>
            <a:spLocks noGrp="1"/>
          </p:cNvSpPr>
          <p:nvPr>
            <p:ph type="body" sz="quarter" idx="14" hasCustomPrompt="1"/>
          </p:nvPr>
        </p:nvSpPr>
        <p:spPr>
          <a:xfrm>
            <a:off x="3816424" y="1841731"/>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01. Contents sub title</a:t>
            </a:r>
            <a:endParaRPr lang="ko-KR" altLang="en-US"/>
          </a:p>
        </p:txBody>
      </p:sp>
      <p:sp>
        <p:nvSpPr>
          <p:cNvPr id="5" name="텍스트 개체 틀 3"/>
          <p:cNvSpPr>
            <a:spLocks noGrp="1"/>
          </p:cNvSpPr>
          <p:nvPr>
            <p:ph type="body" sz="quarter" idx="15" hasCustomPrompt="1"/>
          </p:nvPr>
        </p:nvSpPr>
        <p:spPr>
          <a:xfrm>
            <a:off x="4209387" y="2185062"/>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6" name="텍스트 개체 틀 3"/>
          <p:cNvSpPr>
            <a:spLocks noGrp="1"/>
          </p:cNvSpPr>
          <p:nvPr>
            <p:ph type="body" sz="quarter" idx="16" hasCustomPrompt="1"/>
          </p:nvPr>
        </p:nvSpPr>
        <p:spPr>
          <a:xfrm>
            <a:off x="4209387" y="2443103"/>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sp>
        <p:nvSpPr>
          <p:cNvPr id="7" name="텍스트 개체 틀 3"/>
          <p:cNvSpPr>
            <a:spLocks noGrp="1"/>
          </p:cNvSpPr>
          <p:nvPr>
            <p:ph type="body" sz="quarter" idx="17" hasCustomPrompt="1"/>
          </p:nvPr>
        </p:nvSpPr>
        <p:spPr>
          <a:xfrm>
            <a:off x="3816424" y="2843597"/>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02. Contents sub title</a:t>
            </a:r>
            <a:endParaRPr lang="ko-KR" altLang="en-US"/>
          </a:p>
        </p:txBody>
      </p:sp>
      <p:sp>
        <p:nvSpPr>
          <p:cNvPr id="8" name="텍스트 개체 틀 3"/>
          <p:cNvSpPr>
            <a:spLocks noGrp="1"/>
          </p:cNvSpPr>
          <p:nvPr>
            <p:ph type="body" sz="quarter" idx="18" hasCustomPrompt="1"/>
          </p:nvPr>
        </p:nvSpPr>
        <p:spPr>
          <a:xfrm>
            <a:off x="4209387" y="3186928"/>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9" name="텍스트 개체 틀 3"/>
          <p:cNvSpPr>
            <a:spLocks noGrp="1"/>
          </p:cNvSpPr>
          <p:nvPr>
            <p:ph type="body" sz="quarter" idx="19" hasCustomPrompt="1"/>
          </p:nvPr>
        </p:nvSpPr>
        <p:spPr>
          <a:xfrm>
            <a:off x="4209387" y="3444969"/>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sp>
        <p:nvSpPr>
          <p:cNvPr id="10" name="텍스트 개체 틀 3"/>
          <p:cNvSpPr>
            <a:spLocks noGrp="1"/>
          </p:cNvSpPr>
          <p:nvPr>
            <p:ph type="body" sz="quarter" idx="20" hasCustomPrompt="1"/>
          </p:nvPr>
        </p:nvSpPr>
        <p:spPr>
          <a:xfrm>
            <a:off x="3816424" y="3847548"/>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03. Contents sub title</a:t>
            </a:r>
            <a:endParaRPr lang="ko-KR" altLang="en-US"/>
          </a:p>
        </p:txBody>
      </p:sp>
      <p:sp>
        <p:nvSpPr>
          <p:cNvPr id="11" name="텍스트 개체 틀 3"/>
          <p:cNvSpPr>
            <a:spLocks noGrp="1"/>
          </p:cNvSpPr>
          <p:nvPr>
            <p:ph type="body" sz="quarter" idx="21" hasCustomPrompt="1"/>
          </p:nvPr>
        </p:nvSpPr>
        <p:spPr>
          <a:xfrm>
            <a:off x="4209387" y="4190879"/>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12" name="텍스트 개체 틀 3"/>
          <p:cNvSpPr>
            <a:spLocks noGrp="1"/>
          </p:cNvSpPr>
          <p:nvPr>
            <p:ph type="body" sz="quarter" idx="22" hasCustomPrompt="1"/>
          </p:nvPr>
        </p:nvSpPr>
        <p:spPr>
          <a:xfrm>
            <a:off x="4209387" y="4448920"/>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pic>
        <p:nvPicPr>
          <p:cNvPr id="13" name="그림 12"/>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132251" y="233916"/>
            <a:ext cx="1339703" cy="1318436"/>
          </a:xfrm>
          <a:prstGeom prst="rect">
            <a:avLst/>
          </a:prstGeom>
        </p:spPr>
      </p:pic>
      <p:pic>
        <p:nvPicPr>
          <p:cNvPr id="14" name="그림 13"/>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7879352" y="3628883"/>
            <a:ext cx="905116" cy="1120193"/>
          </a:xfrm>
          <a:prstGeom prst="rect">
            <a:avLst/>
          </a:prstGeom>
        </p:spPr>
      </p:pic>
      <p:pic>
        <p:nvPicPr>
          <p:cNvPr id="15" name="그림 14"/>
          <p:cNvPicPr>
            <a:picLocks noChangeAspect="1"/>
          </p:cNvPicPr>
          <p:nvPr userDrawn="1"/>
        </p:nvPicPr>
        <p:blipFill rotWithShape="1">
          <a:blip r:embed="rId7" cstate="screen"/>
          <a:srcRect/>
          <a:stretch>
            <a:fillRect/>
          </a:stretch>
        </p:blipFill>
        <p:spPr>
          <a:xfrm rot="4798787">
            <a:off x="799483" y="4059329"/>
            <a:ext cx="635090" cy="642328"/>
          </a:xfrm>
          <a:prstGeom prst="rect">
            <a:avLst/>
          </a:prstGeom>
        </p:spPr>
      </p:pic>
      <p:sp>
        <p:nvSpPr>
          <p:cNvPr id="16"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t>‹#›</a:t>
            </a:fld>
            <a:endParaRPr lang="ko-KR" altLang="en-US">
              <a:solidFill>
                <a:schemeClr val="bg1">
                  <a:lumMod val="75000"/>
                </a:schemeClr>
              </a:solidFill>
            </a:endParaRPr>
          </a:p>
        </p:txBody>
      </p:sp>
      <p:pic>
        <p:nvPicPr>
          <p:cNvPr id="17" name="그림 16"/>
          <p:cNvPicPr>
            <a:picLocks noChangeAspect="1"/>
          </p:cNvPicPr>
          <p:nvPr userDrawn="1"/>
        </p:nvPicPr>
        <p:blipFill rotWithShape="1">
          <a:blip r:embed="rId8" cstate="screen">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grpSp>
        <p:nvGrpSpPr>
          <p:cNvPr id="20" name="그룹 19"/>
          <p:cNvGrpSpPr/>
          <p:nvPr userDrawn="1"/>
        </p:nvGrpSpPr>
        <p:grpSpPr>
          <a:xfrm>
            <a:off x="1593962" y="1787814"/>
            <a:ext cx="1628369" cy="2525769"/>
            <a:chOff x="1146700" y="1787814"/>
            <a:chExt cx="1826719" cy="2833431"/>
          </a:xfrm>
        </p:grpSpPr>
        <p:pic>
          <p:nvPicPr>
            <p:cNvPr id="18" name="그림 17"/>
            <p:cNvPicPr>
              <a:picLocks noChangeAspect="1"/>
            </p:cNvPicPr>
            <p:nvPr userDrawn="1"/>
          </p:nvPicPr>
          <p:blipFill rotWithShape="1">
            <a:blip r:embed="rId10" cstate="screen"/>
            <a:srcRect/>
            <a:stretch>
              <a:fillRect/>
            </a:stretch>
          </p:blipFill>
          <p:spPr>
            <a:xfrm>
              <a:off x="1146700" y="1787814"/>
              <a:ext cx="1123767" cy="2833431"/>
            </a:xfrm>
            <a:prstGeom prst="rect">
              <a:avLst/>
            </a:prstGeom>
          </p:spPr>
        </p:pic>
        <p:pic>
          <p:nvPicPr>
            <p:cNvPr id="19" name="그림 18"/>
            <p:cNvPicPr>
              <a:picLocks noChangeAspect="1"/>
            </p:cNvPicPr>
            <p:nvPr userDrawn="1"/>
          </p:nvPicPr>
          <p:blipFill rotWithShape="1">
            <a:blip r:embed="rId11" cstate="screen"/>
            <a:srcRect/>
            <a:stretch>
              <a:fillRect/>
            </a:stretch>
          </p:blipFill>
          <p:spPr>
            <a:xfrm rot="1341580">
              <a:off x="2265197" y="2382596"/>
              <a:ext cx="708222" cy="821933"/>
            </a:xfrm>
            <a:prstGeom prst="rect">
              <a:avLst/>
            </a:prstGeom>
          </p:spPr>
        </p:pic>
      </p:grpSp>
      <p:sp>
        <p:nvSpPr>
          <p:cNvPr id="21" name="직사각형 20"/>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2"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t>‹#›</a:t>
            </a:fld>
            <a:endParaRPr lang="ko-KR" altLang="en-US">
              <a:solidFill>
                <a:schemeClr val="bg1">
                  <a:lumMod val="75000"/>
                </a:schemeClr>
              </a:solidFill>
            </a:endParaRPr>
          </a:p>
        </p:txBody>
      </p:sp>
      <p:pic>
        <p:nvPicPr>
          <p:cNvPr id="3" name="그림 2"/>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4" name="텍스트 개체 틀 2"/>
          <p:cNvSpPr>
            <a:spLocks noGrp="1"/>
          </p:cNvSpPr>
          <p:nvPr>
            <p:ph type="body" sz="quarter" idx="13" hasCustomPrompt="1"/>
          </p:nvPr>
        </p:nvSpPr>
        <p:spPr>
          <a:xfrm>
            <a:off x="1331641" y="2741274"/>
            <a:ext cx="6292756" cy="691079"/>
          </a:xfrm>
          <a:prstGeom prst="rect">
            <a:avLst/>
          </a:prstGeom>
        </p:spPr>
        <p:txBody>
          <a:bodyPr lIns="0" tIns="0" rIns="0" bIns="0"/>
          <a:lstStyle>
            <a:lvl1pPr marL="0" indent="0">
              <a:buNone/>
              <a:defRPr sz="4000" b="1" baseline="0">
                <a:ln>
                  <a:solidFill>
                    <a:schemeClr val="bg1"/>
                  </a:solidFill>
                </a:ln>
                <a:blipFill>
                  <a:blip r:embed="rId4"/>
                  <a:stretch>
                    <a:fillRect/>
                  </a:stretch>
                </a:blipFill>
                <a:latin typeface="Tahoma" panose="020B0804030504040204" pitchFamily="34" charset="0"/>
                <a:cs typeface="Tahoma" panose="020B0804030504040204" pitchFamily="34" charset="0"/>
              </a:defRPr>
            </a:lvl1pPr>
          </a:lstStyle>
          <a:p>
            <a:pPr lvl="0"/>
            <a:r>
              <a:rPr lang="en-US" altLang="ko-KR"/>
              <a:t>Slide main title</a:t>
            </a:r>
            <a:endParaRPr lang="ko-KR" altLang="en-US"/>
          </a:p>
        </p:txBody>
      </p:sp>
      <p:sp>
        <p:nvSpPr>
          <p:cNvPr id="5" name="텍스트 개체 틀 2"/>
          <p:cNvSpPr>
            <a:spLocks noGrp="1"/>
          </p:cNvSpPr>
          <p:nvPr>
            <p:ph type="body" sz="quarter" idx="14" hasCustomPrompt="1"/>
          </p:nvPr>
        </p:nvSpPr>
        <p:spPr>
          <a:xfrm>
            <a:off x="1331640" y="1589147"/>
            <a:ext cx="3430243" cy="995028"/>
          </a:xfrm>
          <a:prstGeom prst="rect">
            <a:avLst/>
          </a:prstGeom>
        </p:spPr>
        <p:txBody>
          <a:bodyPr lIns="0" tIns="0" rIns="0" bIns="0"/>
          <a:lstStyle>
            <a:lvl1pPr marL="0" indent="0">
              <a:buNone/>
              <a:defRPr sz="6000" b="1" baseline="0">
                <a:ln w="25400">
                  <a:solidFill>
                    <a:srgbClr val="254EFB"/>
                  </a:solidFill>
                </a:ln>
                <a:blipFill>
                  <a:blip r:embed="rId5"/>
                  <a:stretch>
                    <a:fillRect/>
                  </a:stretch>
                </a:blipFill>
                <a:latin typeface="Tahoma" panose="020B0804030504040204" pitchFamily="34" charset="0"/>
                <a:cs typeface="Tahoma" panose="020B0804030504040204" pitchFamily="34" charset="0"/>
              </a:defRPr>
            </a:lvl1pPr>
          </a:lstStyle>
          <a:p>
            <a:pPr lvl="0"/>
            <a:r>
              <a:rPr lang="en-US" altLang="ko-KR"/>
              <a:t>01</a:t>
            </a:r>
            <a:endParaRPr lang="ko-KR" altLang="en-US"/>
          </a:p>
        </p:txBody>
      </p:sp>
      <p:sp>
        <p:nvSpPr>
          <p:cNvPr id="6" name="텍스트 개체 틀 2"/>
          <p:cNvSpPr>
            <a:spLocks noGrp="1"/>
          </p:cNvSpPr>
          <p:nvPr>
            <p:ph type="body" sz="quarter" idx="15" hasCustomPrompt="1"/>
          </p:nvPr>
        </p:nvSpPr>
        <p:spPr>
          <a:xfrm>
            <a:off x="1331640" y="3467945"/>
            <a:ext cx="6292757" cy="399852"/>
          </a:xfrm>
          <a:prstGeom prst="rect">
            <a:avLst/>
          </a:prstGeom>
        </p:spPr>
        <p:txBody>
          <a:bodyPr lIns="0" tIns="0" rIns="0" bIns="0"/>
          <a:lstStyle>
            <a:lvl1pPr marL="0" indent="0">
              <a:buNone/>
              <a:defRPr sz="18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Slide sub title</a:t>
            </a:r>
            <a:endParaRPr lang="ko-KR" altLang="en-US"/>
          </a:p>
        </p:txBody>
      </p:sp>
      <p:pic>
        <p:nvPicPr>
          <p:cNvPr id="7" name="그림 6"/>
          <p:cNvPicPr>
            <a:picLocks noChangeAspect="1"/>
          </p:cNvPicPr>
          <p:nvPr userDrawn="1"/>
        </p:nvPicPr>
        <p:blipFill rotWithShape="1">
          <a:blip r:embed="rId6" cstate="screen"/>
          <a:srcRect/>
          <a:stretch>
            <a:fillRect/>
          </a:stretch>
        </p:blipFill>
        <p:spPr>
          <a:xfrm rot="17880873">
            <a:off x="6681509" y="2023020"/>
            <a:ext cx="1294189" cy="1308939"/>
          </a:xfrm>
          <a:prstGeom prst="rect">
            <a:avLst/>
          </a:prstGeom>
        </p:spPr>
      </p:pic>
      <p:pic>
        <p:nvPicPr>
          <p:cNvPr id="8" name="그림 7"/>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rightnessContrast contrast="-100000"/>
                    </a14:imgEffect>
                  </a14:imgLayer>
                </a14:imgProps>
              </a:ext>
            </a:extLst>
          </a:blip>
          <a:srcRect/>
          <a:stretch>
            <a:fillRect/>
          </a:stretch>
        </p:blipFill>
        <p:spPr>
          <a:xfrm>
            <a:off x="251520" y="233916"/>
            <a:ext cx="1339703" cy="131843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14"/>
          <p:cNvSpPr/>
          <p:nvPr userDrawn="1"/>
        </p:nvSpPr>
        <p:spPr bwMode="auto">
          <a:xfrm rot="1927573">
            <a:off x="4629440" y="308987"/>
            <a:ext cx="3563526" cy="5662921"/>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
        <p:nvSpPr>
          <p:cNvPr id="2" name="슬라이드 번호 개체 틀 6"/>
          <p:cNvSpPr>
            <a:spLocks noGrp="1"/>
          </p:cNvSpPr>
          <p:nvPr>
            <p:ph type="sldNum" sz="quarter" idx="12"/>
          </p:nvPr>
        </p:nvSpPr>
        <p:spPr>
          <a:xfrm>
            <a:off x="6804248" y="146108"/>
            <a:ext cx="2133600" cy="365125"/>
          </a:xfrm>
          <a:prstGeom prst="rect">
            <a:avLst/>
          </a:prstGeom>
        </p:spPr>
        <p:txBody>
          <a:bodyPr/>
          <a:lstStyle>
            <a:lvl1pPr algn="r">
              <a:defRPr sz="1400" b="1">
                <a:solidFill>
                  <a:schemeClr val="bg1">
                    <a:lumMod val="75000"/>
                  </a:schemeClr>
                </a:solidFill>
              </a:defRPr>
            </a:lvl1pPr>
          </a:lstStyle>
          <a:p>
            <a:fld id="{6D496982-6B67-48BF-BE88-CEE75E286A28}" type="slidenum">
              <a:rPr lang="ko-KR" altLang="en-US" smtClean="0"/>
              <a:t>‹#›</a:t>
            </a:fld>
            <a:endParaRPr lang="ko-KR" altLang="en-US"/>
          </a:p>
        </p:txBody>
      </p:sp>
      <p:sp>
        <p:nvSpPr>
          <p:cNvPr id="3" name="텍스트 개체 틀 2"/>
          <p:cNvSpPr>
            <a:spLocks noGrp="1"/>
          </p:cNvSpPr>
          <p:nvPr>
            <p:ph type="body" sz="quarter" idx="13" hasCustomPrompt="1"/>
          </p:nvPr>
        </p:nvSpPr>
        <p:spPr>
          <a:xfrm>
            <a:off x="318976" y="76878"/>
            <a:ext cx="8357479" cy="459836"/>
          </a:xfrm>
          <a:prstGeom prst="rect">
            <a:avLst/>
          </a:prstGeom>
        </p:spPr>
        <p:txBody>
          <a:bodyPr lIns="0" tIns="0" rIns="0" bIns="0"/>
          <a:lstStyle>
            <a:lvl1pPr marL="0" indent="0">
              <a:buNone/>
              <a:defRPr sz="3000" b="1" baseline="0">
                <a:ln>
                  <a:solidFill>
                    <a:schemeClr val="bg1"/>
                  </a:solidFill>
                </a:ln>
                <a:blipFill>
                  <a:blip r:embed="rId2"/>
                  <a:stretch>
                    <a:fillRect/>
                  </a:stretch>
                </a:blipFill>
                <a:latin typeface="Tahoma" panose="020B0804030504040204" pitchFamily="34" charset="0"/>
                <a:cs typeface="Tahoma" panose="020B0804030504040204" pitchFamily="34" charset="0"/>
              </a:defRPr>
            </a:lvl1pPr>
          </a:lstStyle>
          <a:p>
            <a:pPr lvl="0"/>
            <a:r>
              <a:rPr lang="en-US" altLang="ko-KR"/>
              <a:t>Sllide main title</a:t>
            </a:r>
            <a:endParaRPr lang="ko-KR" altLang="en-US"/>
          </a:p>
        </p:txBody>
      </p:sp>
      <p:sp>
        <p:nvSpPr>
          <p:cNvPr id="4" name="텍스트 개체 틀 2"/>
          <p:cNvSpPr>
            <a:spLocks noGrp="1"/>
          </p:cNvSpPr>
          <p:nvPr>
            <p:ph type="body" sz="quarter" idx="14" hasCustomPrompt="1"/>
          </p:nvPr>
        </p:nvSpPr>
        <p:spPr>
          <a:xfrm>
            <a:off x="318976" y="550774"/>
            <a:ext cx="8357480" cy="240485"/>
          </a:xfrm>
          <a:prstGeom prst="rect">
            <a:avLst/>
          </a:prstGeom>
        </p:spPr>
        <p:txBody>
          <a:bodyPr lIns="0" tIns="0" rIns="0" bIns="0"/>
          <a:lstStyle>
            <a:lvl1pPr marL="0" indent="0">
              <a:buNone/>
              <a:defRPr sz="16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Slide sub title</a:t>
            </a:r>
            <a:endParaRPr lang="ko-KR" altLang="en-US"/>
          </a:p>
        </p:txBody>
      </p:sp>
      <p:cxnSp>
        <p:nvCxnSpPr>
          <p:cNvPr id="5" name="직선 연결선 4"/>
          <p:cNvCxnSpPr/>
          <p:nvPr userDrawn="1"/>
        </p:nvCxnSpPr>
        <p:spPr>
          <a:xfrm>
            <a:off x="0" y="845993"/>
            <a:ext cx="9122735" cy="0"/>
          </a:xfrm>
          <a:prstGeom prst="line">
            <a:avLst/>
          </a:pr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cxnSp>
      <p:pic>
        <p:nvPicPr>
          <p:cNvPr id="6" name="그림 5"/>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7" name="직사각형 6"/>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9" name="그림 8"/>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3587937" y="156489"/>
            <a:ext cx="2735746" cy="3024680"/>
          </a:xfrm>
          <a:prstGeom prst="rect">
            <a:avLst/>
          </a:prstGeom>
        </p:spPr>
      </p:pic>
      <p:sp>
        <p:nvSpPr>
          <p:cNvPr id="2" name="Freeform 14"/>
          <p:cNvSpPr/>
          <p:nvPr userDrawn="1"/>
        </p:nvSpPr>
        <p:spPr bwMode="auto">
          <a:xfrm rot="6224017" flipH="1">
            <a:off x="3335209" y="-2643236"/>
            <a:ext cx="2844846" cy="9545642"/>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pic>
        <p:nvPicPr>
          <p:cNvPr id="4" name="그림 3"/>
          <p:cNvPicPr>
            <a:picLocks noChangeAspect="1"/>
          </p:cNvPicPr>
          <p:nvPr userDrawn="1"/>
        </p:nvPicPr>
        <p:blipFill rotWithShape="1">
          <a:blip r:embed="rId4" cstate="screen"/>
          <a:srcRect/>
          <a:stretch>
            <a:fillRect/>
          </a:stretch>
        </p:blipFill>
        <p:spPr>
          <a:xfrm rot="9400998">
            <a:off x="7436540" y="2163626"/>
            <a:ext cx="857424" cy="867196"/>
          </a:xfrm>
          <a:prstGeom prst="rect">
            <a:avLst/>
          </a:prstGeom>
        </p:spPr>
      </p:pic>
      <p:pic>
        <p:nvPicPr>
          <p:cNvPr id="5" name="그림 4"/>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2199281" y="714805"/>
            <a:ext cx="1339703" cy="1318436"/>
          </a:xfrm>
          <a:prstGeom prst="rect">
            <a:avLst/>
          </a:prstGeom>
        </p:spPr>
      </p:pic>
      <p:sp>
        <p:nvSpPr>
          <p:cNvPr id="6" name="텍스트 개체 틀 2"/>
          <p:cNvSpPr>
            <a:spLocks noGrp="1"/>
          </p:cNvSpPr>
          <p:nvPr>
            <p:ph type="body" sz="quarter" idx="13" hasCustomPrompt="1"/>
          </p:nvPr>
        </p:nvSpPr>
        <p:spPr>
          <a:xfrm>
            <a:off x="2007704" y="3148779"/>
            <a:ext cx="5128592" cy="618152"/>
          </a:xfrm>
          <a:prstGeom prst="rect">
            <a:avLst/>
          </a:prstGeom>
        </p:spPr>
        <p:txBody>
          <a:bodyPr lIns="0" tIns="0" rIns="0" bIns="0"/>
          <a:lstStyle>
            <a:lvl1pPr marL="0" indent="0" algn="ctr">
              <a:buNone/>
              <a:defRPr sz="3600" b="1" baseline="0">
                <a:ln>
                  <a:solidFill>
                    <a:schemeClr val="bg1"/>
                  </a:solidFill>
                </a:ln>
                <a:blipFill>
                  <a:blip r:embed="rId7"/>
                  <a:stretch>
                    <a:fillRect/>
                  </a:stretch>
                </a:blipFill>
                <a:latin typeface="Tahoma" panose="020B0804030504040204" pitchFamily="34" charset="0"/>
                <a:cs typeface="Tahoma" panose="020B0804030504040204" pitchFamily="34" charset="0"/>
              </a:defRPr>
            </a:lvl1pPr>
          </a:lstStyle>
          <a:p>
            <a:pPr lvl="0"/>
            <a:r>
              <a:rPr lang="en-US" altLang="ko-KR"/>
              <a:t>Thank you</a:t>
            </a:r>
            <a:endParaRPr lang="ko-KR" altLang="en-US"/>
          </a:p>
        </p:txBody>
      </p:sp>
      <p:pic>
        <p:nvPicPr>
          <p:cNvPr id="7" name="그림 6"/>
          <p:cNvPicPr>
            <a:picLocks noChangeAspect="1"/>
          </p:cNvPicPr>
          <p:nvPr userDrawn="1"/>
        </p:nvPicPr>
        <p:blipFill rotWithShape="1">
          <a:blip r:embed="rId8" cstate="screen"/>
          <a:srcRect/>
          <a:stretch>
            <a:fillRect/>
          </a:stretch>
        </p:blipFill>
        <p:spPr>
          <a:xfrm rot="463896">
            <a:off x="358911" y="2752868"/>
            <a:ext cx="1826809" cy="318595"/>
          </a:xfrm>
          <a:prstGeom prst="rect">
            <a:avLst/>
          </a:prstGeom>
        </p:spPr>
      </p:pic>
      <p:sp>
        <p:nvSpPr>
          <p:cNvPr id="8" name="직사각형 7"/>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6732240" y="4731990"/>
            <a:ext cx="775136" cy="246221"/>
          </a:xfrm>
          <a:prstGeom prst="rect">
            <a:avLst/>
          </a:prstGeom>
        </p:spPr>
        <p:txBody>
          <a:bodyPr wrap="square">
            <a:spAutoFit/>
          </a:bodyPr>
          <a:lstStyle/>
          <a:p>
            <a:pPr latinLnBrk="0"/>
            <a:r>
              <a:rPr lang="en-US" altLang="zh-CN" sz="100" dirty="0">
                <a:solidFill>
                  <a:prstClr val="white"/>
                </a:solidFill>
                <a:latin typeface="Calibri"/>
              </a:rPr>
              <a:t>PPT</a:t>
            </a:r>
            <a:r>
              <a:rPr lang="zh-CN" altLang="en-US" sz="100" dirty="0">
                <a:solidFill>
                  <a:prstClr val="white"/>
                </a:solidFill>
                <a:latin typeface="Calibri"/>
              </a:rPr>
              <a:t>模板下载：</a:t>
            </a:r>
            <a:r>
              <a:rPr lang="en-US" altLang="zh-CN" sz="100" dirty="0">
                <a:solidFill>
                  <a:prstClr val="white"/>
                </a:solidFill>
                <a:latin typeface="Calibri"/>
              </a:rPr>
              <a:t>www.1ppt.com/moban/     </a:t>
            </a:r>
            <a:r>
              <a:rPr lang="zh-CN" altLang="en-US" sz="100" dirty="0">
                <a:solidFill>
                  <a:prstClr val="white"/>
                </a:solidFill>
                <a:latin typeface="Calibri"/>
              </a:rPr>
              <a:t>行业</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www.1ppt.com/hangye/ </a:t>
            </a:r>
          </a:p>
          <a:p>
            <a:pPr latinLnBrk="0"/>
            <a:r>
              <a:rPr lang="zh-CN" altLang="en-US" sz="100" dirty="0">
                <a:solidFill>
                  <a:prstClr val="white"/>
                </a:solidFill>
                <a:latin typeface="Calibri"/>
              </a:rPr>
              <a:t>节日</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www.1ppt.com/jieri/           PPT</a:t>
            </a:r>
            <a:r>
              <a:rPr lang="zh-CN" altLang="en-US" sz="100" dirty="0">
                <a:solidFill>
                  <a:prstClr val="white"/>
                </a:solidFill>
                <a:latin typeface="Calibri"/>
              </a:rPr>
              <a:t>素材下载：</a:t>
            </a:r>
            <a:r>
              <a:rPr lang="en-US" altLang="zh-CN" sz="100" dirty="0">
                <a:solidFill>
                  <a:prstClr val="white"/>
                </a:solidFill>
                <a:latin typeface="Calibri"/>
              </a:rPr>
              <a:t>www.1ppt.com/sucai/</a:t>
            </a:r>
          </a:p>
          <a:p>
            <a:pPr latinLnBrk="0"/>
            <a:r>
              <a:rPr lang="en-US" altLang="zh-CN" sz="100" dirty="0">
                <a:solidFill>
                  <a:prstClr val="white"/>
                </a:solidFill>
                <a:latin typeface="Calibri"/>
              </a:rPr>
              <a:t>PPT</a:t>
            </a:r>
            <a:r>
              <a:rPr lang="zh-CN" altLang="en-US" sz="100" dirty="0">
                <a:solidFill>
                  <a:prstClr val="white"/>
                </a:solidFill>
                <a:latin typeface="Calibri"/>
              </a:rPr>
              <a:t>背景图片：</a:t>
            </a:r>
            <a:r>
              <a:rPr lang="en-US" altLang="zh-CN" sz="100" dirty="0">
                <a:solidFill>
                  <a:prstClr val="white"/>
                </a:solidFill>
                <a:latin typeface="Calibri"/>
              </a:rPr>
              <a:t>www.1ppt.com/beijing/      PPT</a:t>
            </a:r>
            <a:r>
              <a:rPr lang="zh-CN" altLang="en-US" sz="100" dirty="0">
                <a:solidFill>
                  <a:prstClr val="white"/>
                </a:solidFill>
                <a:latin typeface="Calibri"/>
              </a:rPr>
              <a:t>图表下载：</a:t>
            </a:r>
            <a:r>
              <a:rPr lang="en-US" altLang="zh-CN" sz="100" dirty="0">
                <a:solidFill>
                  <a:prstClr val="white"/>
                </a:solidFill>
                <a:latin typeface="Calibri"/>
              </a:rPr>
              <a:t>www.1ppt.com/tubiao/      </a:t>
            </a:r>
          </a:p>
          <a:p>
            <a:pPr latinLnBrk="0"/>
            <a:r>
              <a:rPr lang="zh-CN" altLang="en-US" sz="100" dirty="0">
                <a:solidFill>
                  <a:prstClr val="white"/>
                </a:solidFill>
                <a:latin typeface="Calibri"/>
              </a:rPr>
              <a:t>优秀</a:t>
            </a:r>
            <a:r>
              <a:rPr lang="en-US" altLang="zh-CN" sz="100" dirty="0">
                <a:solidFill>
                  <a:prstClr val="white"/>
                </a:solidFill>
                <a:latin typeface="Calibri"/>
              </a:rPr>
              <a:t>PPT</a:t>
            </a:r>
            <a:r>
              <a:rPr lang="zh-CN" altLang="en-US" sz="100" dirty="0">
                <a:solidFill>
                  <a:prstClr val="white"/>
                </a:solidFill>
                <a:latin typeface="Calibri"/>
              </a:rPr>
              <a:t>下载：</a:t>
            </a:r>
            <a:r>
              <a:rPr lang="en-US" altLang="zh-CN" sz="100" dirty="0">
                <a:solidFill>
                  <a:prstClr val="white"/>
                </a:solidFill>
                <a:latin typeface="Calibri"/>
              </a:rPr>
              <a:t>www.1ppt.com/xiazai/        PPT</a:t>
            </a:r>
            <a:r>
              <a:rPr lang="zh-CN" altLang="en-US" sz="100" dirty="0">
                <a:solidFill>
                  <a:prstClr val="white"/>
                </a:solidFill>
                <a:latin typeface="Calibri"/>
              </a:rPr>
              <a:t>教程： </a:t>
            </a:r>
            <a:r>
              <a:rPr lang="en-US" altLang="zh-CN" sz="100" dirty="0">
                <a:solidFill>
                  <a:prstClr val="white"/>
                </a:solidFill>
                <a:latin typeface="Calibri"/>
              </a:rPr>
              <a:t>www.1ppt.com/powerpoint/      </a:t>
            </a:r>
          </a:p>
          <a:p>
            <a:pPr latinLnBrk="0"/>
            <a:r>
              <a:rPr lang="en-US" altLang="zh-CN" sz="100" dirty="0">
                <a:solidFill>
                  <a:prstClr val="white"/>
                </a:solidFill>
                <a:latin typeface="Calibri"/>
              </a:rPr>
              <a:t>Word</a:t>
            </a:r>
            <a:r>
              <a:rPr lang="zh-CN" altLang="en-US" sz="100" dirty="0">
                <a:solidFill>
                  <a:prstClr val="white"/>
                </a:solidFill>
                <a:latin typeface="Calibri"/>
              </a:rPr>
              <a:t>教程： </a:t>
            </a:r>
            <a:r>
              <a:rPr lang="en-US" altLang="zh-CN" sz="100" dirty="0">
                <a:solidFill>
                  <a:prstClr val="white"/>
                </a:solidFill>
                <a:latin typeface="Calibri"/>
              </a:rPr>
              <a:t>www.1ppt.com/word/              Excel</a:t>
            </a:r>
            <a:r>
              <a:rPr lang="zh-CN" altLang="en-US" sz="100" dirty="0">
                <a:solidFill>
                  <a:prstClr val="white"/>
                </a:solidFill>
                <a:latin typeface="Calibri"/>
              </a:rPr>
              <a:t>教程：</a:t>
            </a:r>
            <a:r>
              <a:rPr lang="en-US" altLang="zh-CN" sz="100" dirty="0">
                <a:solidFill>
                  <a:prstClr val="white"/>
                </a:solidFill>
                <a:latin typeface="Calibri"/>
              </a:rPr>
              <a:t>www.1ppt.com/excel/  </a:t>
            </a:r>
          </a:p>
          <a:p>
            <a:pPr latinLnBrk="0"/>
            <a:r>
              <a:rPr lang="zh-CN" altLang="en-US" sz="100" dirty="0">
                <a:solidFill>
                  <a:prstClr val="white"/>
                </a:solidFill>
                <a:latin typeface="Calibri"/>
              </a:rPr>
              <a:t>资料下载：</a:t>
            </a:r>
            <a:r>
              <a:rPr lang="en-US" altLang="zh-CN" sz="100" dirty="0">
                <a:solidFill>
                  <a:prstClr val="white"/>
                </a:solidFill>
                <a:latin typeface="Calibri"/>
              </a:rPr>
              <a:t>www.1ppt.com/ziliao/                PPT</a:t>
            </a:r>
            <a:r>
              <a:rPr lang="zh-CN" altLang="en-US" sz="100" dirty="0">
                <a:solidFill>
                  <a:prstClr val="white"/>
                </a:solidFill>
                <a:latin typeface="Calibri"/>
              </a:rPr>
              <a:t>课件下载：</a:t>
            </a:r>
            <a:r>
              <a:rPr lang="en-US" altLang="zh-CN" sz="100" dirty="0">
                <a:solidFill>
                  <a:prstClr val="white"/>
                </a:solidFill>
                <a:latin typeface="Calibri"/>
              </a:rPr>
              <a:t>www.1ppt.com/kejian/ </a:t>
            </a:r>
          </a:p>
          <a:p>
            <a:pPr latinLnBrk="0"/>
            <a:r>
              <a:rPr lang="zh-CN" altLang="en-US" sz="100" dirty="0">
                <a:solidFill>
                  <a:prstClr val="white"/>
                </a:solidFill>
                <a:latin typeface="Calibri"/>
              </a:rPr>
              <a:t>范文下载：</a:t>
            </a:r>
            <a:r>
              <a:rPr lang="en-US" altLang="zh-CN" sz="100" dirty="0">
                <a:solidFill>
                  <a:prstClr val="white"/>
                </a:solidFill>
                <a:latin typeface="Calibri"/>
              </a:rPr>
              <a:t>www.1ppt.com/fanwen/             </a:t>
            </a:r>
            <a:r>
              <a:rPr lang="zh-CN" altLang="en-US" sz="100" dirty="0">
                <a:solidFill>
                  <a:prstClr val="white"/>
                </a:solidFill>
                <a:latin typeface="Calibri"/>
              </a:rPr>
              <a:t>试卷下载：</a:t>
            </a:r>
            <a:r>
              <a:rPr lang="en-US" altLang="zh-CN" sz="100" dirty="0">
                <a:solidFill>
                  <a:prstClr val="white"/>
                </a:solidFill>
                <a:latin typeface="Calibri"/>
              </a:rPr>
              <a:t>www.1ppt.com/shiti/  </a:t>
            </a:r>
          </a:p>
          <a:p>
            <a:pPr latinLnBrk="0"/>
            <a:r>
              <a:rPr lang="zh-CN" altLang="en-US" sz="100" dirty="0">
                <a:solidFill>
                  <a:prstClr val="white"/>
                </a:solidFill>
                <a:latin typeface="Calibri"/>
              </a:rPr>
              <a:t>教案下载：</a:t>
            </a:r>
            <a:r>
              <a:rPr lang="en-US" altLang="zh-CN" sz="100" dirty="0">
                <a:solidFill>
                  <a:prstClr val="white"/>
                </a:solidFill>
                <a:latin typeface="Calibri"/>
              </a:rPr>
              <a:t>www.1ppt.com/jiaoan/        </a:t>
            </a:r>
          </a:p>
          <a:p>
            <a:pPr latinLnBrk="0"/>
            <a:r>
              <a:rPr lang="zh-CN" altLang="en-US" sz="100" dirty="0">
                <a:solidFill>
                  <a:prstClr val="white"/>
                </a:solidFill>
                <a:latin typeface="Calibri"/>
              </a:rPr>
              <a:t>字体下载：</a:t>
            </a:r>
            <a:r>
              <a:rPr lang="en-US" altLang="zh-CN" sz="100" dirty="0">
                <a:solidFill>
                  <a:prstClr val="white"/>
                </a:solidFill>
                <a:latin typeface="Calibri"/>
              </a:rPr>
              <a:t>www.1ppt.com/ziti/</a:t>
            </a:r>
          </a:p>
          <a:p>
            <a:pPr latinLnBrk="0"/>
            <a:r>
              <a:rPr lang="en-US" altLang="zh-CN" sz="100" dirty="0">
                <a:solidFill>
                  <a:prstClr val="white"/>
                </a:solidFill>
                <a:latin typeface="Calibri"/>
              </a:rPr>
              <a:t> </a:t>
            </a:r>
            <a:endParaRPr lang="zh-CN" altLang="en-US" sz="100" dirty="0">
              <a:solidFill>
                <a:prstClr val="white"/>
              </a:solidFill>
              <a:latin typeface="Calibri"/>
            </a:endParaRPr>
          </a:p>
        </p:txBody>
      </p:sp>
      <p:pic>
        <p:nvPicPr>
          <p:cNvPr id="2" name="그림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 y="1"/>
            <a:ext cx="9143998" cy="51434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microsoft.com/office/2007/relationships/hdphoto" Target="../media/hdphoto8.wdp"/></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0.png"/><Relationship Id="rId5" Type="http://schemas.microsoft.com/office/2007/relationships/hdphoto" Target="../media/hdphoto10.wdp"/><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0.png"/><Relationship Id="rId4" Type="http://schemas.microsoft.com/office/2007/relationships/hdphoto" Target="../media/hdphoto1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6.png"/><Relationship Id="rId5" Type="http://schemas.microsoft.com/office/2007/relationships/hdphoto" Target="../media/hdphoto14.wdp"/><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868045" y="1334135"/>
            <a:ext cx="7240270" cy="1708150"/>
          </a:xfrm>
        </p:spPr>
        <p:txBody>
          <a:bodyPr/>
          <a:lstStyle/>
          <a:p>
            <a:pPr>
              <a:lnSpc>
                <a:spcPct val="90000"/>
              </a:lnSpc>
            </a:pPr>
            <a:r>
              <a:rPr lang="en-US" altLang="ko-KR" dirty="0">
                <a:ln w="12700">
                  <a:solidFill>
                    <a:schemeClr val="bg1"/>
                  </a:solidFill>
                </a:ln>
              </a:rPr>
              <a:t>Software </a:t>
            </a:r>
            <a:r>
              <a:rPr lang="en-US" altLang="ko-KR" dirty="0">
                <a:ln w="28575">
                  <a:solidFill>
                    <a:srgbClr val="0533F9"/>
                  </a:solidFill>
                </a:ln>
                <a:blipFill>
                  <a:blip r:embed="rId2"/>
                  <a:stretch>
                    <a:fillRect/>
                  </a:stretch>
                </a:blipFill>
              </a:rPr>
              <a:t>engineering</a:t>
            </a:r>
          </a:p>
        </p:txBody>
      </p:sp>
      <p:sp>
        <p:nvSpPr>
          <p:cNvPr id="3" name="텍스트 개체 틀 2"/>
          <p:cNvSpPr>
            <a:spLocks noGrp="1"/>
          </p:cNvSpPr>
          <p:nvPr>
            <p:ph type="body" sz="quarter" idx="14"/>
          </p:nvPr>
        </p:nvSpPr>
        <p:spPr>
          <a:xfrm>
            <a:off x="868045" y="2317115"/>
            <a:ext cx="5975350" cy="832485"/>
          </a:xfrm>
        </p:spPr>
        <p:txBody>
          <a:bodyPr/>
          <a:lstStyle/>
          <a:p>
            <a:endParaRPr lang="en-US" altLang="zh-CN" dirty="0">
              <a:ln>
                <a:noFill/>
              </a:ln>
              <a:solidFill>
                <a:schemeClr val="bg1">
                  <a:lumMod val="65000"/>
                </a:schemeClr>
              </a:solidFill>
            </a:endParaRPr>
          </a:p>
          <a:p>
            <a:r>
              <a:rPr lang="zh-CN" altLang="en-US" dirty="0">
                <a:ln>
                  <a:noFill/>
                </a:ln>
                <a:solidFill>
                  <a:schemeClr val="bg1">
                    <a:lumMod val="65000"/>
                  </a:schemeClr>
                </a:solidFill>
              </a:rPr>
              <a:t>Integration testing</a:t>
            </a:r>
          </a:p>
          <a:p>
            <a:r>
              <a:rPr lang="zh-CN" altLang="en-US" dirty="0">
                <a:ln>
                  <a:noFill/>
                </a:ln>
                <a:solidFill>
                  <a:schemeClr val="bg1">
                    <a:lumMod val="65000"/>
                  </a:schemeClr>
                </a:solidFill>
              </a:rPr>
              <a:t>集成测试</a:t>
            </a:r>
          </a:p>
        </p:txBody>
      </p:sp>
      <p:sp>
        <p:nvSpPr>
          <p:cNvPr id="4" name="Rectangle 3"/>
          <p:cNvSpPr txBox="1">
            <a:spLocks noChangeArrowheads="1"/>
          </p:cNvSpPr>
          <p:nvPr/>
        </p:nvSpPr>
        <p:spPr bwMode="auto">
          <a:xfrm>
            <a:off x="826671" y="3791914"/>
            <a:ext cx="3992189" cy="553720"/>
          </a:xfrm>
          <a:prstGeom prst="rect">
            <a:avLst/>
          </a:prstGeom>
          <a:noFill/>
          <a:ln>
            <a:noFill/>
          </a:ln>
        </p:spPr>
        <p:txBody>
          <a:bodyPr wrap="square" lIns="0" tIns="0" rIns="0" bIns="0" anchor="ct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演讲人：唐敏敏 </a:t>
            </a:r>
          </a:p>
          <a:p>
            <a:pPr eaLnBrk="1" hangingPunct="1"/>
            <a:r>
              <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所属小组：</a:t>
            </a:r>
            <a:r>
              <a:rPr kumimoji="0" lang="en-US" altLang="zh-CN"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G20</a:t>
            </a:r>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a:p>
            <a:pPr eaLnBrk="1" hangingPunct="1"/>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p:txBody>
      </p:sp>
      <p:grpSp>
        <p:nvGrpSpPr>
          <p:cNvPr id="11" name="그룹 10"/>
          <p:cNvGrpSpPr/>
          <p:nvPr/>
        </p:nvGrpSpPr>
        <p:grpSpPr>
          <a:xfrm>
            <a:off x="394335" y="1233805"/>
            <a:ext cx="7064375" cy="1252855"/>
            <a:chOff x="636173" y="2088964"/>
            <a:chExt cx="5106572" cy="1252904"/>
          </a:xfrm>
        </p:grpSpPr>
        <p:cxnSp>
          <p:nvCxnSpPr>
            <p:cNvPr id="8" name="직선 연결선 7"/>
            <p:cNvCxnSpPr/>
            <p:nvPr/>
          </p:nvCxnSpPr>
          <p:spPr>
            <a:xfrm>
              <a:off x="636173" y="2942225"/>
              <a:ext cx="5106572"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cxnSp>
        <p:nvCxnSpPr>
          <p:cNvPr id="10" name="직선 연결선 9"/>
          <p:cNvCxnSpPr/>
          <p:nvPr/>
        </p:nvCxnSpPr>
        <p:spPr>
          <a:xfrm flipH="1">
            <a:off x="826671" y="3149691"/>
            <a:ext cx="2584350" cy="0"/>
          </a:xfrm>
          <a:prstGeom prst="line">
            <a:avLst/>
          </a:prstGeom>
          <a:ln w="3175">
            <a:solidFill>
              <a:srgbClr val="0533F9"/>
            </a:solidFill>
            <a:headEnd type="oval"/>
          </a:ln>
        </p:spPr>
        <p:style>
          <a:lnRef idx="1">
            <a:schemeClr val="accent1"/>
          </a:lnRef>
          <a:fillRef idx="0">
            <a:schemeClr val="accent1"/>
          </a:fillRef>
          <a:effectRef idx="0">
            <a:schemeClr val="accent1"/>
          </a:effectRef>
          <a:fontRef idx="minor">
            <a:schemeClr val="tx1"/>
          </a:fontRef>
        </p:style>
      </p:cxnSp>
      <p:pic>
        <p:nvPicPr>
          <p:cNvPr id="21"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515" y="440055"/>
            <a:ext cx="1042670" cy="1042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集成测试的目标</a:t>
            </a:r>
          </a:p>
        </p:txBody>
      </p:sp>
      <p:sp>
        <p:nvSpPr>
          <p:cNvPr id="4" name="텍스트 개체 틀 3"/>
          <p:cNvSpPr txBox="1"/>
          <p:nvPr/>
        </p:nvSpPr>
        <p:spPr>
          <a:xfrm>
            <a:off x="308816" y="1464187"/>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ea typeface="+mn-ea"/>
              </a:rPr>
              <a:t>集成测试的目标是按照设计要求使用那些通过单元测试的构件来构造程序结构。单个模块具有高质量但不足以保证整个系统的质量。</a:t>
            </a:r>
          </a:p>
          <a:p>
            <a:endParaRPr lang="zh-CN" altLang="en-US" sz="2400" dirty="0">
              <a:solidFill>
                <a:schemeClr val="bg1"/>
              </a:solidFill>
              <a:latin typeface="+mn-ea"/>
              <a:ea typeface="+mn-ea"/>
            </a:endParaRPr>
          </a:p>
          <a:p>
            <a:r>
              <a:rPr lang="zh-CN" altLang="en-US" sz="2400" dirty="0">
                <a:solidFill>
                  <a:schemeClr val="bg1"/>
                </a:solidFill>
                <a:latin typeface="+mn-ea"/>
                <a:ea typeface="+mn-ea"/>
              </a:rPr>
              <a:t>下面的两种测试方法用于集成测试</a:t>
            </a:r>
          </a:p>
          <a:p>
            <a:r>
              <a:rPr lang="en-US" altLang="zh-CN" sz="2400" dirty="0">
                <a:solidFill>
                  <a:schemeClr val="bg1"/>
                </a:solidFill>
                <a:latin typeface="+mn-ea"/>
                <a:ea typeface="+mn-ea"/>
              </a:rPr>
              <a:t>1. </a:t>
            </a:r>
            <a:r>
              <a:rPr lang="zh-CN" altLang="en-US" sz="2400" dirty="0">
                <a:solidFill>
                  <a:schemeClr val="bg1"/>
                </a:solidFill>
                <a:latin typeface="+mn-ea"/>
                <a:ea typeface="+mn-ea"/>
              </a:rPr>
              <a:t>非渐增式调试方法</a:t>
            </a:r>
          </a:p>
          <a:p>
            <a:r>
              <a:rPr lang="en-US" altLang="zh-CN" sz="2400" dirty="0">
                <a:solidFill>
                  <a:schemeClr val="bg1"/>
                </a:solidFill>
                <a:latin typeface="+mn-ea"/>
                <a:ea typeface="+mn-ea"/>
              </a:rPr>
              <a:t>2. </a:t>
            </a:r>
            <a:r>
              <a:rPr lang="zh-CN" altLang="en-US" sz="2400" dirty="0">
                <a:solidFill>
                  <a:schemeClr val="bg1"/>
                </a:solidFill>
                <a:latin typeface="+mn-ea"/>
                <a:ea typeface="+mn-ea"/>
              </a:rPr>
              <a:t>渐增式调试方法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10</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非渐增式测试方法</a:t>
            </a:r>
            <a:endParaRPr lang="en-US" altLang="ko-KR" dirty="0">
              <a:ea typeface="Tahoma" panose="020B0804030504040204" pitchFamily="34" charset="0"/>
            </a:endParaRPr>
          </a:p>
        </p:txBody>
      </p:sp>
      <p:sp>
        <p:nvSpPr>
          <p:cNvPr id="4" name="텍스트 개체 틀 3"/>
          <p:cNvSpPr txBox="1"/>
          <p:nvPr/>
        </p:nvSpPr>
        <p:spPr>
          <a:xfrm>
            <a:off x="308816" y="1464187"/>
            <a:ext cx="8367698" cy="221551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ea typeface="+mn-ea"/>
              </a:rPr>
              <a:t>非渐增式测试一下子将所有的模块放在一起，并把庞大的程序作为一个整体来测试，测试者要面对的情况十分复杂。测试时会遇到许许多多的错误。更改错误更是极端困难，因为在一个</a:t>
            </a:r>
          </a:p>
          <a:p>
            <a:r>
              <a:rPr lang="zh-CN" altLang="en-US" sz="2400" dirty="0">
                <a:solidFill>
                  <a:schemeClr val="bg1"/>
                </a:solidFill>
                <a:latin typeface="+mn-ea"/>
                <a:ea typeface="+mn-ea"/>
              </a:rPr>
              <a:t>庞大的程序中想要诊断定位一个错误是非常困难的。而且一旦更改一个错误之后，马上又会遇到新的错误，这个过程可能将会继续下去，永远没有尽头。</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11</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渐增式测试方法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12</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768600"/>
          </a:xfrm>
          <a:prstGeom prst="rect">
            <a:avLst/>
          </a:prstGeom>
          <a:noFill/>
        </p:spPr>
        <p:txBody>
          <a:bodyPr wrap="square" rtlCol="0">
            <a:spAutoFit/>
          </a:bodyPr>
          <a:lstStyle/>
          <a:p>
            <a:r>
              <a:rPr lang="zh-CN" altLang="en-US" sz="2400">
                <a:solidFill>
                  <a:schemeClr val="bg1">
                    <a:lumMod val="95000"/>
                  </a:schemeClr>
                </a:solidFill>
                <a:latin typeface="+mn-ea"/>
              </a:rPr>
              <a:t>渐增式测试与</a:t>
            </a:r>
            <a:r>
              <a:rPr lang="en-US" altLang="zh-CN" sz="2400">
                <a:solidFill>
                  <a:schemeClr val="bg1">
                    <a:lumMod val="95000"/>
                  </a:schemeClr>
                </a:solidFill>
                <a:latin typeface="+mn-ea"/>
              </a:rPr>
              <a:t>“</a:t>
            </a:r>
            <a:r>
              <a:rPr lang="zh-CN" altLang="en-US" sz="2400">
                <a:solidFill>
                  <a:schemeClr val="bg1">
                    <a:lumMod val="95000"/>
                  </a:schemeClr>
                </a:solidFill>
                <a:latin typeface="+mn-ea"/>
              </a:rPr>
              <a:t>一步到位</a:t>
            </a:r>
            <a:r>
              <a:rPr lang="en-US" altLang="zh-CN" sz="2400">
                <a:solidFill>
                  <a:schemeClr val="bg1">
                    <a:lumMod val="95000"/>
                  </a:schemeClr>
                </a:solidFill>
                <a:latin typeface="+mn-ea"/>
              </a:rPr>
              <a:t>”</a:t>
            </a:r>
            <a:r>
              <a:rPr lang="zh-CN" altLang="en-US" sz="2400">
                <a:solidFill>
                  <a:schemeClr val="bg1">
                    <a:lumMod val="95000"/>
                  </a:schemeClr>
                </a:solidFill>
                <a:latin typeface="+mn-ea"/>
              </a:rPr>
              <a:t>非渐增式测试方法相反</a:t>
            </a:r>
          </a:p>
          <a:p>
            <a:r>
              <a:rPr lang="zh-CN" altLang="en-US" sz="2400">
                <a:solidFill>
                  <a:schemeClr val="bg1">
                    <a:lumMod val="95000"/>
                  </a:schemeClr>
                </a:solidFill>
                <a:latin typeface="+mn-ea"/>
              </a:rPr>
              <a:t>它把程序划分为小段来构造和测试，在这个过程中比较容易定位和改正错误；对接口可以进行更加彻底的测试。可以使用系统化的测试方法。</a:t>
            </a:r>
          </a:p>
          <a:p>
            <a:r>
              <a:rPr lang="zh-CN" altLang="en-US" sz="2400">
                <a:solidFill>
                  <a:schemeClr val="bg1">
                    <a:lumMod val="95000"/>
                  </a:schemeClr>
                </a:solidFill>
                <a:latin typeface="+mn-ea"/>
              </a:rPr>
              <a:t>因此，目前在进行集成测试时普遍采用渐增式测试方法。</a:t>
            </a:r>
          </a:p>
          <a:p>
            <a:endParaRPr lang="zh-CN" altLang="en-US">
              <a:solidFill>
                <a:schemeClr val="bg1">
                  <a:lumMod val="95000"/>
                </a:schemeClr>
              </a:solidFill>
              <a:latin typeface="+mn-ea"/>
            </a:endParaRPr>
          </a:p>
          <a:p>
            <a:endParaRPr lang="zh-CN" altLang="en-US">
              <a:solidFill>
                <a:schemeClr val="bg1">
                  <a:lumMod val="95000"/>
                </a:schemeClr>
              </a:solidFill>
              <a:latin typeface="+mn-ea"/>
            </a:endParaRPr>
          </a:p>
          <a:p>
            <a:endParaRPr lang="zh-CN" altLang="en-US">
              <a:solidFill>
                <a:schemeClr val="bg1">
                  <a:lumMod val="95000"/>
                </a:schemeClr>
              </a:solidFill>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集成测试的策略</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02</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90848"/>
            <a:ext cx="8357479" cy="459836"/>
          </a:xfrm>
        </p:spPr>
        <p:txBody>
          <a:bodyPr/>
          <a:lstStyle/>
          <a:p>
            <a:pPr>
              <a:lnSpc>
                <a:spcPct val="90000"/>
              </a:lnSpc>
              <a:defRPr/>
            </a:pPr>
            <a:r>
              <a:rPr lang="zh-CN" altLang="en-US" dirty="0">
                <a:ea typeface="Tahoma" panose="020B0804030504040204" pitchFamily="34" charset="0"/>
              </a:rPr>
              <a:t>自顶向下的集成方法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14</a:t>
            </a:fld>
            <a:endParaRPr lang="ko-KR" altLang="en-US"/>
          </a:p>
        </p:txBody>
      </p:sp>
      <p:pic>
        <p:nvPicPr>
          <p:cNvPr id="192" name="그림 191"/>
          <p:cNvPicPr>
            <a:picLocks noChangeAspect="1"/>
          </p:cNvPicPr>
          <p:nvPr/>
        </p:nvPicPr>
        <p:blipFill rotWithShape="1">
          <a:blip r:embed="rId2" cstate="screen"/>
          <a:srcRect/>
          <a:stretch>
            <a:fillRect/>
          </a:stretch>
        </p:blipFill>
        <p:spPr>
          <a:xfrm rot="17880873">
            <a:off x="819411" y="3259297"/>
            <a:ext cx="1154826" cy="1167988"/>
          </a:xfrm>
          <a:prstGeom prst="rect">
            <a:avLst/>
          </a:prstGeom>
        </p:spPr>
      </p:pic>
      <p:pic>
        <p:nvPicPr>
          <p:cNvPr id="193" name="그림 192"/>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515466" y="1381863"/>
            <a:ext cx="1195439" cy="1176462"/>
          </a:xfrm>
          <a:prstGeom prst="rect">
            <a:avLst/>
          </a:prstGeom>
        </p:spPr>
      </p:pic>
      <p:sp>
        <p:nvSpPr>
          <p:cNvPr id="195" name="文本框 194"/>
          <p:cNvSpPr txBox="1"/>
          <p:nvPr/>
        </p:nvSpPr>
        <p:spPr>
          <a:xfrm>
            <a:off x="424815" y="1008380"/>
            <a:ext cx="8602980" cy="2676525"/>
          </a:xfrm>
          <a:prstGeom prst="rect">
            <a:avLst/>
          </a:prstGeom>
          <a:noFill/>
        </p:spPr>
        <p:txBody>
          <a:bodyPr wrap="square" rtlCol="0">
            <a:spAutoFit/>
          </a:bodyPr>
          <a:lstStyle/>
          <a:p>
            <a:r>
              <a:rPr lang="zh-CN" altLang="en-US" sz="2400">
                <a:solidFill>
                  <a:schemeClr val="bg1"/>
                </a:solidFill>
              </a:rPr>
              <a:t>自顶向下方法是一个日益为人们广泛采用的测试和组装软件的途径</a:t>
            </a:r>
          </a:p>
          <a:p>
            <a:r>
              <a:rPr lang="zh-CN" altLang="en-US" sz="2400">
                <a:solidFill>
                  <a:schemeClr val="bg1"/>
                </a:solidFill>
              </a:rPr>
              <a:t>从主控制模块开始，沿着程序的控制层次向下移动，逐渐的把各个模块结合起来。在把附属于（及最终附属于）主控制模块的那些模块组装到程序结构中。</a:t>
            </a:r>
          </a:p>
          <a:p>
            <a:r>
              <a:rPr lang="zh-CN" altLang="en-US" sz="2400">
                <a:solidFill>
                  <a:schemeClr val="bg1"/>
                </a:solidFill>
              </a:rPr>
              <a:t>可以使用深度优先或是广度优先的策略。</a:t>
            </a:r>
          </a:p>
          <a:p>
            <a:endParaRPr lang="zh-CN" altLang="en-US" sz="24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ko-KR"/>
              <a:t>采用深度优先</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15</a:t>
            </a:fld>
            <a:endParaRPr lang="ko-KR" altLang="en-US"/>
          </a:p>
        </p:txBody>
      </p:sp>
      <p:pic>
        <p:nvPicPr>
          <p:cNvPr id="55" name="그림 54"/>
          <p:cNvPicPr>
            <a:picLocks noChangeAspect="1"/>
          </p:cNvPicPr>
          <p:nvPr/>
        </p:nvPicPr>
        <p:blipFill rotWithShape="1">
          <a:blip r:embed="rId2" cstate="screen">
            <a:grayscl/>
            <a:extLst>
              <a:ext uri="{BEBA8EAE-BF5A-486C-A8C5-ECC9F3942E4B}">
                <a14:imgProps xmlns:a14="http://schemas.microsoft.com/office/drawing/2010/main">
                  <a14:imgLayer r:embed="rId3">
                    <a14:imgEffect>
                      <a14:brightnessContrast bright="-60000" contrast="40000"/>
                    </a14:imgEffect>
                  </a14:imgLayer>
                </a14:imgProps>
              </a:ext>
            </a:extLst>
          </a:blip>
          <a:srcRect/>
          <a:stretch>
            <a:fillRect/>
          </a:stretch>
        </p:blipFill>
        <p:spPr>
          <a:xfrm>
            <a:off x="318530" y="3537651"/>
            <a:ext cx="1493154" cy="1021049"/>
          </a:xfrm>
          <a:prstGeom prst="rect">
            <a:avLst/>
          </a:prstGeom>
        </p:spPr>
      </p:pic>
      <p:pic>
        <p:nvPicPr>
          <p:cNvPr id="56" name="그림 55"/>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503382" y="1236084"/>
            <a:ext cx="1204501" cy="1185381"/>
          </a:xfrm>
          <a:prstGeom prst="rect">
            <a:avLst/>
          </a:prstGeom>
        </p:spPr>
      </p:pic>
      <p:sp>
        <p:nvSpPr>
          <p:cNvPr id="58" name="文本框 57"/>
          <p:cNvSpPr txBox="1"/>
          <p:nvPr/>
        </p:nvSpPr>
        <p:spPr>
          <a:xfrm>
            <a:off x="238760" y="1242695"/>
            <a:ext cx="4620895" cy="3415030"/>
          </a:xfrm>
          <a:prstGeom prst="rect">
            <a:avLst/>
          </a:prstGeom>
          <a:noFill/>
        </p:spPr>
        <p:txBody>
          <a:bodyPr wrap="square" rtlCol="0">
            <a:spAutoFit/>
          </a:bodyPr>
          <a:lstStyle/>
          <a:p>
            <a:r>
              <a:rPr lang="zh-CN" altLang="en-US" sz="2400">
                <a:solidFill>
                  <a:schemeClr val="bg1"/>
                </a:solidFill>
              </a:rPr>
              <a:t>参考右图，深度优先的结合方法先组转在软件结构的一条主控制通路上的所有模块。选择一条主控制通路取决于应用的特点。并且哟很大的任意性。</a:t>
            </a:r>
          </a:p>
          <a:p>
            <a:r>
              <a:rPr lang="zh-CN" altLang="en-US" sz="2400">
                <a:solidFill>
                  <a:schemeClr val="bg1"/>
                </a:solidFill>
              </a:rPr>
              <a:t>例如，选择左通路，首先结合模块</a:t>
            </a:r>
            <a:r>
              <a:rPr lang="en-US" altLang="zh-CN" sz="2400">
                <a:solidFill>
                  <a:schemeClr val="bg1"/>
                </a:solidFill>
              </a:rPr>
              <a:t>M1</a:t>
            </a:r>
            <a:r>
              <a:rPr lang="zh-CN" altLang="en-US" sz="2400">
                <a:solidFill>
                  <a:schemeClr val="bg1"/>
                </a:solidFill>
              </a:rPr>
              <a:t>、</a:t>
            </a:r>
            <a:r>
              <a:rPr lang="en-US" altLang="zh-CN" sz="2400">
                <a:solidFill>
                  <a:schemeClr val="bg1"/>
                </a:solidFill>
              </a:rPr>
              <a:t>M2</a:t>
            </a:r>
            <a:r>
              <a:rPr lang="zh-CN" altLang="en-US" sz="2400">
                <a:solidFill>
                  <a:schemeClr val="bg1"/>
                </a:solidFill>
              </a:rPr>
              <a:t>和</a:t>
            </a:r>
            <a:r>
              <a:rPr lang="en-US" altLang="zh-CN" sz="2400">
                <a:solidFill>
                  <a:schemeClr val="bg1"/>
                </a:solidFill>
              </a:rPr>
              <a:t>M5</a:t>
            </a:r>
            <a:r>
              <a:rPr lang="zh-CN" altLang="en-US" sz="2400">
                <a:solidFill>
                  <a:schemeClr val="bg1"/>
                </a:solidFill>
              </a:rPr>
              <a:t>；其次，</a:t>
            </a:r>
            <a:r>
              <a:rPr lang="en-US" altLang="zh-CN" sz="2400">
                <a:solidFill>
                  <a:schemeClr val="bg1"/>
                </a:solidFill>
              </a:rPr>
              <a:t>M8</a:t>
            </a:r>
            <a:r>
              <a:rPr lang="zh-CN" altLang="en-US" sz="2400">
                <a:solidFill>
                  <a:schemeClr val="bg1"/>
                </a:solidFill>
              </a:rPr>
              <a:t>或</a:t>
            </a:r>
            <a:r>
              <a:rPr lang="en-US" altLang="zh-CN" sz="2400">
                <a:solidFill>
                  <a:schemeClr val="bg1"/>
                </a:solidFill>
              </a:rPr>
              <a:t>M5</a:t>
            </a:r>
            <a:r>
              <a:rPr lang="zh-CN" altLang="en-US" sz="2400">
                <a:solidFill>
                  <a:schemeClr val="bg1"/>
                </a:solidFill>
              </a:rPr>
              <a:t>将被结合起来。然后构造中央的和右侧的控制通路。</a:t>
            </a:r>
          </a:p>
        </p:txBody>
      </p:sp>
      <p:pic>
        <p:nvPicPr>
          <p:cNvPr id="59" name="图片 58" descr="屏幕快照 2019-05-02 13.53.24"/>
          <p:cNvPicPr>
            <a:picLocks noChangeAspect="1"/>
          </p:cNvPicPr>
          <p:nvPr/>
        </p:nvPicPr>
        <p:blipFill>
          <a:blip r:embed="rId6"/>
          <a:stretch>
            <a:fillRect/>
          </a:stretch>
        </p:blipFill>
        <p:spPr>
          <a:xfrm>
            <a:off x="4859655" y="1224280"/>
            <a:ext cx="4088765" cy="26943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采用广度优先</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16</a:t>
            </a:fld>
            <a:endParaRPr lang="ko-KR" altLang="en-US"/>
          </a:p>
        </p:txBody>
      </p:sp>
      <p:pic>
        <p:nvPicPr>
          <p:cNvPr id="57" name="그림 56"/>
          <p:cNvPicPr>
            <a:picLocks noChangeAspect="1"/>
          </p:cNvPicPr>
          <p:nvPr/>
        </p:nvPicPr>
        <p:blipFill rotWithShape="1">
          <a:blip r:embed="rId2" cstate="screen"/>
          <a:srcRect/>
          <a:stretch>
            <a:fillRect/>
          </a:stretch>
        </p:blipFill>
        <p:spPr>
          <a:xfrm rot="18678163">
            <a:off x="2533682" y="4085908"/>
            <a:ext cx="646128" cy="653492"/>
          </a:xfrm>
          <a:prstGeom prst="rect">
            <a:avLst/>
          </a:prstGeom>
        </p:spPr>
      </p:pic>
      <p:pic>
        <p:nvPicPr>
          <p:cNvPr id="58" name="그림 5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26727" y="1338272"/>
            <a:ext cx="859947" cy="846295"/>
          </a:xfrm>
          <a:prstGeom prst="rect">
            <a:avLst/>
          </a:prstGeom>
        </p:spPr>
      </p:pic>
      <p:sp>
        <p:nvSpPr>
          <p:cNvPr id="59" name="文本框 58"/>
          <p:cNvSpPr txBox="1"/>
          <p:nvPr/>
        </p:nvSpPr>
        <p:spPr>
          <a:xfrm>
            <a:off x="219710" y="1047115"/>
            <a:ext cx="4372610" cy="3046095"/>
          </a:xfrm>
          <a:prstGeom prst="rect">
            <a:avLst/>
          </a:prstGeom>
          <a:noFill/>
        </p:spPr>
        <p:txBody>
          <a:bodyPr wrap="square" rtlCol="0">
            <a:spAutoFit/>
          </a:bodyPr>
          <a:lstStyle/>
          <a:p>
            <a:r>
              <a:rPr lang="zh-CN" altLang="en-US" sz="2400">
                <a:solidFill>
                  <a:schemeClr val="bg1"/>
                </a:solidFill>
              </a:rPr>
              <a:t>参考右图，沿软件结构水平的移动，把处于同一个人层次上的控制模块全部组装起来。首先结合模块</a:t>
            </a:r>
            <a:r>
              <a:rPr lang="en-US" altLang="zh-CN" sz="2400">
                <a:solidFill>
                  <a:schemeClr val="bg1"/>
                </a:solidFill>
              </a:rPr>
              <a:t>M2</a:t>
            </a:r>
            <a:r>
              <a:rPr lang="zh-CN" altLang="en-US" sz="2400">
                <a:solidFill>
                  <a:schemeClr val="bg1"/>
                </a:solidFill>
              </a:rPr>
              <a:t>、</a:t>
            </a:r>
            <a:r>
              <a:rPr lang="en-US" altLang="zh-CN" sz="2400">
                <a:solidFill>
                  <a:schemeClr val="bg1"/>
                </a:solidFill>
              </a:rPr>
              <a:t>M3</a:t>
            </a:r>
            <a:r>
              <a:rPr lang="zh-CN" altLang="en-US" sz="2400">
                <a:solidFill>
                  <a:schemeClr val="bg1"/>
                </a:solidFill>
              </a:rPr>
              <a:t>和</a:t>
            </a:r>
            <a:r>
              <a:rPr lang="en-US" altLang="zh-CN" sz="2400">
                <a:solidFill>
                  <a:schemeClr val="bg1"/>
                </a:solidFill>
              </a:rPr>
              <a:t>M4(</a:t>
            </a:r>
            <a:r>
              <a:rPr lang="zh-CN" altLang="en-US" sz="2400">
                <a:solidFill>
                  <a:schemeClr val="bg1"/>
                </a:solidFill>
              </a:rPr>
              <a:t>替代存根程序</a:t>
            </a:r>
            <a:r>
              <a:rPr lang="en-US" altLang="zh-CN" sz="2400">
                <a:solidFill>
                  <a:schemeClr val="bg1"/>
                </a:solidFill>
              </a:rPr>
              <a:t>S4)</a:t>
            </a:r>
            <a:r>
              <a:rPr lang="zh-CN" altLang="en-US" sz="2400">
                <a:solidFill>
                  <a:schemeClr val="bg1"/>
                </a:solidFill>
              </a:rPr>
              <a:t>，然后结合下一个控制层次中的模块</a:t>
            </a:r>
            <a:r>
              <a:rPr lang="en-US" altLang="zh-CN" sz="2400">
                <a:solidFill>
                  <a:schemeClr val="bg1"/>
                </a:solidFill>
              </a:rPr>
              <a:t>M5</a:t>
            </a:r>
            <a:r>
              <a:rPr lang="zh-CN" altLang="en-US" sz="2400">
                <a:solidFill>
                  <a:schemeClr val="bg1"/>
                </a:solidFill>
              </a:rPr>
              <a:t>、</a:t>
            </a:r>
            <a:r>
              <a:rPr lang="en-US" altLang="zh-CN" sz="2400">
                <a:solidFill>
                  <a:schemeClr val="bg1"/>
                </a:solidFill>
              </a:rPr>
              <a:t>M6</a:t>
            </a:r>
            <a:r>
              <a:rPr lang="zh-CN" altLang="en-US" sz="2400">
                <a:solidFill>
                  <a:schemeClr val="bg1"/>
                </a:solidFill>
              </a:rPr>
              <a:t>和</a:t>
            </a:r>
            <a:r>
              <a:rPr lang="en-US" altLang="zh-CN" sz="2400">
                <a:solidFill>
                  <a:schemeClr val="bg1"/>
                </a:solidFill>
              </a:rPr>
              <a:t>M7</a:t>
            </a:r>
            <a:r>
              <a:rPr lang="zh-CN" altLang="en-US" sz="2400">
                <a:solidFill>
                  <a:schemeClr val="bg1"/>
                </a:solidFill>
              </a:rPr>
              <a:t>。如此的进行下去，直到所有的模块都被结合进来为止。</a:t>
            </a:r>
            <a:endParaRPr lang="en-US" altLang="zh-CN" sz="2400">
              <a:solidFill>
                <a:schemeClr val="bg1"/>
              </a:solidFill>
            </a:endParaRPr>
          </a:p>
        </p:txBody>
      </p:sp>
      <p:pic>
        <p:nvPicPr>
          <p:cNvPr id="60" name="图片 59" descr="屏幕快照 2019-05-02 13.53.24"/>
          <p:cNvPicPr>
            <a:picLocks noChangeAspect="1"/>
          </p:cNvPicPr>
          <p:nvPr/>
        </p:nvPicPr>
        <p:blipFill>
          <a:blip r:embed="rId5"/>
          <a:stretch>
            <a:fillRect/>
          </a:stretch>
        </p:blipFill>
        <p:spPr>
          <a:xfrm>
            <a:off x="4848860" y="1224280"/>
            <a:ext cx="4088765" cy="26943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具体的步骤</a:t>
            </a:r>
          </a:p>
        </p:txBody>
      </p:sp>
      <p:sp>
        <p:nvSpPr>
          <p:cNvPr id="4" name="텍스트 개체 틀 3"/>
          <p:cNvSpPr txBox="1"/>
          <p:nvPr/>
        </p:nvSpPr>
        <p:spPr>
          <a:xfrm>
            <a:off x="308816" y="883797"/>
            <a:ext cx="8367698" cy="369316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pPr marL="228600" indent="-228600">
              <a:buFont typeface="+mj-ea"/>
              <a:buAutoNum type="circleNumDbPlain"/>
            </a:pPr>
            <a:r>
              <a:rPr lang="zh-CN" altLang="en-US" sz="2400" dirty="0">
                <a:solidFill>
                  <a:schemeClr val="bg1"/>
                </a:solidFill>
              </a:rPr>
              <a:t>对主控制模块进行测试，测试时用存根程序代替所有直接附属于主控制模块的模块</a:t>
            </a:r>
          </a:p>
          <a:p>
            <a:pPr marL="228600" indent="-228600">
              <a:buFont typeface="+mj-ea"/>
              <a:buAutoNum type="circleNumDbPlain"/>
            </a:pPr>
            <a:r>
              <a:rPr lang="zh-CN" altLang="en-US" sz="2400" dirty="0">
                <a:solidFill>
                  <a:schemeClr val="bg1"/>
                </a:solidFill>
              </a:rPr>
              <a:t>根据选定的结合策略（深度优先或者是广度优先），每次用一个实际模块代换一个存根程序</a:t>
            </a:r>
          </a:p>
          <a:p>
            <a:pPr marL="228600" indent="-228600">
              <a:buFont typeface="+mj-ea"/>
              <a:buAutoNum type="circleNumDbPlain"/>
            </a:pPr>
            <a:r>
              <a:rPr lang="zh-CN" altLang="en-US" sz="2400" dirty="0">
                <a:solidFill>
                  <a:schemeClr val="bg1"/>
                </a:solidFill>
              </a:rPr>
              <a:t>在结合进一个模块的同时进行测试</a:t>
            </a:r>
          </a:p>
          <a:p>
            <a:pPr marL="228600" indent="-228600">
              <a:buFont typeface="+mj-ea"/>
              <a:buAutoNum type="circleNumDbPlain"/>
            </a:pPr>
            <a:r>
              <a:rPr lang="zh-CN" altLang="en-US" sz="2400" dirty="0">
                <a:solidFill>
                  <a:schemeClr val="bg1"/>
                </a:solidFill>
              </a:rPr>
              <a:t>为了保证加入模块没有引进新的错误，可能需要进行回归测试</a:t>
            </a:r>
          </a:p>
          <a:p>
            <a:pPr>
              <a:buFont typeface="+mj-ea"/>
            </a:pPr>
            <a:endParaRPr lang="zh-CN" altLang="en-US" sz="2400" dirty="0">
              <a:solidFill>
                <a:schemeClr val="bg1"/>
              </a:solidFill>
            </a:endParaRPr>
          </a:p>
          <a:p>
            <a:pPr>
              <a:buFont typeface="+mj-ea"/>
            </a:pPr>
            <a:r>
              <a:rPr lang="zh-CN" altLang="en-US" sz="2400" dirty="0">
                <a:solidFill>
                  <a:schemeClr val="bg1"/>
                </a:solidFill>
              </a:rPr>
              <a:t>从2开始不断地重复进行上述过程，直到构造起完整的软件结构为止。</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17</a:t>
            </a:fld>
            <a:endParaRPr lang="ko-KR" altLang="en-US"/>
          </a:p>
        </p:txBody>
      </p:sp>
      <p:sp>
        <p:nvSpPr>
          <p:cNvPr id="6" name="Freeform 5"/>
          <p:cNvSpPr/>
          <p:nvPr/>
        </p:nvSpPr>
        <p:spPr bwMode="auto">
          <a:xfrm>
            <a:off x="1588" y="2205107"/>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4" name="텍스트 개체 틀 3"/>
          <p:cNvSpPr txBox="1"/>
          <p:nvPr/>
        </p:nvSpPr>
        <p:spPr>
          <a:xfrm>
            <a:off x="308816" y="907292"/>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自顶向下的集合策略能够在测试的早期对主要的控制或关键的抉择进行检验，在一个分解的很好的软件结构中，关键的抉择位于层次系统的较上层，因此首先碰到。如果主要层次确实有问题，早期认识到这些问题是有好处的，可以及早的想办法解决。如果选择深度优先的结合方法，可以在早期实现一个软件的完整功能并且验证这个功能。早期证实软件的一个完整功能，可以增强开发人员和用户双方的信心。</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18</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735791" y="1371835"/>
            <a:ext cx="1065845" cy="10489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4" name="텍스트 개체 틀 3"/>
          <p:cNvSpPr txBox="1"/>
          <p:nvPr/>
        </p:nvSpPr>
        <p:spPr>
          <a:xfrm>
            <a:off x="308816" y="878717"/>
            <a:ext cx="8367698" cy="184658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自顶向下的方法讲起来比较简单，但是实际使用时可能遇到逻辑上的问题。主要问题有：</a:t>
            </a:r>
          </a:p>
          <a:p>
            <a:r>
              <a:rPr lang="zh-CN" altLang="en-US" sz="2400" dirty="0">
                <a:solidFill>
                  <a:schemeClr val="bg1"/>
                </a:solidFill>
              </a:rPr>
              <a:t>为了充分地测试软件系统的较高层次，需要在较低层次上的处理。然而在自顶向下的初期，存根程序代替了低层次的模块，因此，在软件结构中没有重要的数据自下往上流。</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19</a:t>
            </a:fld>
            <a:endParaRPr lang="ko-K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3510041" y="496957"/>
            <a:ext cx="2453437" cy="1140327"/>
            <a:chOff x="636173" y="2201541"/>
            <a:chExt cx="2453437" cy="1140327"/>
          </a:xfrm>
        </p:grpSpPr>
        <p:cxnSp>
          <p:nvCxnSpPr>
            <p:cNvPr id="3" name="직선 연결선 2"/>
            <p:cNvCxnSpPr/>
            <p:nvPr/>
          </p:nvCxnSpPr>
          <p:spPr>
            <a:xfrm>
              <a:off x="636173" y="2942225"/>
              <a:ext cx="245343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201541"/>
              <a:ext cx="0" cy="1140327"/>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1"/>
          <p:cNvSpPr>
            <a:spLocks noGrp="1"/>
          </p:cNvSpPr>
          <p:nvPr>
            <p:ph type="body" sz="quarter" idx="13"/>
          </p:nvPr>
        </p:nvSpPr>
        <p:spPr>
          <a:xfrm>
            <a:off x="3882464" y="546629"/>
            <a:ext cx="4716016" cy="691079"/>
          </a:xfrm>
        </p:spPr>
        <p:txBody>
          <a:bodyPr/>
          <a:lstStyle/>
          <a:p>
            <a:r>
              <a:rPr lang="zh-CN" altLang="en-US">
                <a:solidFill>
                  <a:schemeClr val="accent1"/>
                </a:solidFill>
                <a:effectLst>
                  <a:outerShdw blurRad="38100" dist="25400" dir="5400000" algn="ctr" rotWithShape="0">
                    <a:srgbClr val="6E747A">
                      <a:alpha val="43000"/>
                    </a:srgbClr>
                  </a:outerShdw>
                </a:effectLst>
              </a:rPr>
              <a:t>目录</a:t>
            </a:r>
          </a:p>
        </p:txBody>
      </p:sp>
      <p:sp>
        <p:nvSpPr>
          <p:cNvPr id="6" name="텍스트 개체 틀 2"/>
          <p:cNvSpPr>
            <a:spLocks noGrp="1"/>
          </p:cNvSpPr>
          <p:nvPr>
            <p:ph type="body" sz="quarter" idx="14"/>
          </p:nvPr>
        </p:nvSpPr>
        <p:spPr>
          <a:xfrm>
            <a:off x="3816424" y="1832206"/>
            <a:ext cx="3528392" cy="352941"/>
          </a:xfrm>
        </p:spPr>
        <p:txBody>
          <a:bodyPr/>
          <a:lstStyle/>
          <a:p>
            <a:r>
              <a:rPr lang="en-US" altLang="ko-KR">
                <a:solidFill>
                  <a:schemeClr val="bg1">
                    <a:lumMod val="85000"/>
                  </a:schemeClr>
                </a:solidFill>
              </a:rPr>
              <a:t>01. </a:t>
            </a:r>
            <a:r>
              <a:rPr lang="zh-CN" altLang="en-US">
                <a:solidFill>
                  <a:schemeClr val="bg1">
                    <a:lumMod val="85000"/>
                  </a:schemeClr>
                </a:solidFill>
              </a:rPr>
              <a:t>集成测试的概念</a:t>
            </a:r>
          </a:p>
        </p:txBody>
      </p:sp>
      <p:sp>
        <p:nvSpPr>
          <p:cNvPr id="9" name="텍스트 개체 틀 5"/>
          <p:cNvSpPr>
            <a:spLocks noGrp="1"/>
          </p:cNvSpPr>
          <p:nvPr>
            <p:ph type="body" sz="quarter" idx="17"/>
          </p:nvPr>
        </p:nvSpPr>
        <p:spPr>
          <a:xfrm>
            <a:off x="3822774" y="2395287"/>
            <a:ext cx="3528392" cy="352941"/>
          </a:xfrm>
        </p:spPr>
        <p:txBody>
          <a:bodyPr/>
          <a:lstStyle/>
          <a:p>
            <a:r>
              <a:rPr lang="en-US" altLang="ko-KR">
                <a:solidFill>
                  <a:schemeClr val="bg1">
                    <a:lumMod val="85000"/>
                  </a:schemeClr>
                </a:solidFill>
              </a:rPr>
              <a:t>02. </a:t>
            </a:r>
            <a:r>
              <a:rPr lang="zh-CN" altLang="en-US">
                <a:solidFill>
                  <a:schemeClr val="bg1">
                    <a:lumMod val="85000"/>
                  </a:schemeClr>
                </a:solidFill>
              </a:rPr>
              <a:t>集成测试的策略</a:t>
            </a:r>
          </a:p>
        </p:txBody>
      </p:sp>
      <p:sp>
        <p:nvSpPr>
          <p:cNvPr id="12" name="텍스트 개체 틀 8"/>
          <p:cNvSpPr>
            <a:spLocks noGrp="1"/>
          </p:cNvSpPr>
          <p:nvPr>
            <p:ph type="body" sz="quarter" idx="20"/>
          </p:nvPr>
        </p:nvSpPr>
        <p:spPr>
          <a:xfrm>
            <a:off x="3822774" y="2960453"/>
            <a:ext cx="3528392" cy="352941"/>
          </a:xfrm>
        </p:spPr>
        <p:txBody>
          <a:bodyPr/>
          <a:lstStyle/>
          <a:p>
            <a:r>
              <a:rPr lang="en-US" altLang="ko-KR">
                <a:solidFill>
                  <a:schemeClr val="bg1">
                    <a:lumMod val="85000"/>
                  </a:schemeClr>
                </a:solidFill>
              </a:rPr>
              <a:t>03. </a:t>
            </a:r>
            <a:r>
              <a:rPr lang="zh-CN" altLang="en-US">
                <a:solidFill>
                  <a:schemeClr val="bg1">
                    <a:lumMod val="85000"/>
                  </a:schemeClr>
                </a:solidFill>
              </a:rPr>
              <a:t>两种主流的集成测试策略的优缺点比较</a:t>
            </a:r>
          </a:p>
        </p:txBody>
      </p:sp>
      <p:sp>
        <p:nvSpPr>
          <p:cNvPr id="22" name="텍스트 개체 틀 5"/>
          <p:cNvSpPr>
            <a:spLocks noGrp="1"/>
          </p:cNvSpPr>
          <p:nvPr/>
        </p:nvSpPr>
        <p:spPr>
          <a:xfrm>
            <a:off x="3816424" y="3700847"/>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a:solidFill>
                  <a:schemeClr val="bg1">
                    <a:lumMod val="85000"/>
                  </a:schemeClr>
                </a:solidFill>
              </a:rPr>
              <a:t>04.</a:t>
            </a:r>
            <a:r>
              <a:rPr lang="zh-CN" altLang="en-US">
                <a:solidFill>
                  <a:schemeClr val="bg1">
                    <a:lumMod val="85000"/>
                  </a:schemeClr>
                </a:solidFill>
              </a:rPr>
              <a:t>回归测试</a:t>
            </a:r>
            <a:r>
              <a:rPr lang="en-US" altLang="ko-KR">
                <a:solidFill>
                  <a:schemeClr val="bg1">
                    <a:lumMod val="85000"/>
                  </a:schemeClr>
                </a:solidFill>
              </a:rPr>
              <a:t> </a:t>
            </a:r>
            <a:endParaRPr lang="zh-CN" altLang="en-US">
              <a:solidFill>
                <a:schemeClr val="bg1">
                  <a:lumMod val="85000"/>
                </a:schemeClr>
              </a:solidFill>
            </a:endParaRPr>
          </a:p>
        </p:txBody>
      </p:sp>
      <p:sp>
        <p:nvSpPr>
          <p:cNvPr id="7" name="텍스트 개체 틀 5"/>
          <p:cNvSpPr>
            <a:spLocks noGrp="1"/>
          </p:cNvSpPr>
          <p:nvPr/>
        </p:nvSpPr>
        <p:spPr>
          <a:xfrm>
            <a:off x="3822774" y="4441257"/>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a:solidFill>
                  <a:schemeClr val="bg1">
                    <a:lumMod val="85000"/>
                  </a:schemeClr>
                </a:solidFill>
              </a:rPr>
              <a:t>05.</a:t>
            </a:r>
            <a:r>
              <a:rPr lang="zh-CN" altLang="en-US">
                <a:solidFill>
                  <a:schemeClr val="bg1">
                    <a:lumMod val="85000"/>
                  </a:schemeClr>
                </a:solidFill>
              </a:rPr>
              <a:t>参考目录</a:t>
            </a:r>
            <a:r>
              <a:rPr lang="en-US" altLang="ko-KR">
                <a:solidFill>
                  <a:schemeClr val="bg1">
                    <a:lumMod val="85000"/>
                  </a:schemeClr>
                </a:solidFill>
              </a:rPr>
              <a:t> </a:t>
            </a:r>
            <a:endParaRPr lang="zh-CN" altLang="en-US">
              <a:solidFill>
                <a:schemeClr val="bg1">
                  <a:lumMod val="8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rPr>
              <a:t>自顶向下的集成方法</a:t>
            </a:r>
          </a:p>
          <a:p>
            <a:pPr>
              <a:lnSpc>
                <a:spcPct val="90000"/>
              </a:lnSpc>
              <a:defRPr/>
            </a:pPr>
            <a:endParaRPr lang="en-US" altLang="ko-KR">
              <a:ea typeface="Tahoma" panose="020B0804030504040204" pitchFamily="34" charset="0"/>
            </a:endParaRPr>
          </a:p>
        </p:txBody>
      </p:sp>
      <p:sp>
        <p:nvSpPr>
          <p:cNvPr id="4" name="텍스트 개체 틀 3"/>
          <p:cNvSpPr txBox="1"/>
          <p:nvPr/>
        </p:nvSpPr>
        <p:spPr>
          <a:xfrm>
            <a:off x="318976" y="897767"/>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测试人员有两种选择</a:t>
            </a:r>
          </a:p>
          <a:p>
            <a:pPr marL="457200" indent="-457200">
              <a:buAutoNum type="arabicPeriod"/>
            </a:pPr>
            <a:r>
              <a:rPr lang="zh-CN" altLang="en-US" sz="2400" dirty="0">
                <a:solidFill>
                  <a:schemeClr val="bg1"/>
                </a:solidFill>
              </a:rPr>
              <a:t>把许多测试推迟到用真实模块代替存根程序以后再进行</a:t>
            </a:r>
          </a:p>
          <a:p>
            <a:pPr marL="457200" indent="-457200">
              <a:buAutoNum type="arabicPeriod"/>
            </a:pPr>
            <a:r>
              <a:rPr lang="zh-CN" altLang="en-US" sz="2400" dirty="0">
                <a:solidFill>
                  <a:schemeClr val="bg1"/>
                </a:solidFill>
              </a:rPr>
              <a:t>从层次系统地底部向上组装软件</a:t>
            </a:r>
          </a:p>
          <a:p>
            <a:endParaRPr lang="zh-CN" altLang="en-US" sz="2400" dirty="0">
              <a:solidFill>
                <a:schemeClr val="bg1"/>
              </a:solidFill>
            </a:endParaRPr>
          </a:p>
          <a:p>
            <a:r>
              <a:rPr lang="zh-CN" altLang="en-US" sz="2400" dirty="0">
                <a:solidFill>
                  <a:schemeClr val="bg1"/>
                </a:solidFill>
              </a:rPr>
              <a:t>方法</a:t>
            </a:r>
            <a:r>
              <a:rPr lang="en-US" altLang="zh-CN" sz="2400" dirty="0">
                <a:solidFill>
                  <a:schemeClr val="bg1"/>
                </a:solidFill>
              </a:rPr>
              <a:t>1</a:t>
            </a:r>
            <a:r>
              <a:rPr lang="zh-CN" altLang="en-US" sz="2400" dirty="0">
                <a:solidFill>
                  <a:schemeClr val="bg1"/>
                </a:solidFill>
              </a:rPr>
              <a:t>失去了在特定的测试和组装特定的模块之间的精确对应关系，者可能导致在确定错误的为止和原因时发生困难。</a:t>
            </a:r>
          </a:p>
          <a:p>
            <a:r>
              <a:rPr lang="zh-CN" altLang="en-US" sz="2400" dirty="0">
                <a:solidFill>
                  <a:schemeClr val="bg1"/>
                </a:solidFill>
              </a:rPr>
              <a:t>方法</a:t>
            </a:r>
            <a:r>
              <a:rPr lang="en-US" altLang="zh-CN" sz="2400" dirty="0">
                <a:solidFill>
                  <a:schemeClr val="bg1"/>
                </a:solidFill>
              </a:rPr>
              <a:t>2</a:t>
            </a:r>
            <a:r>
              <a:rPr lang="zh-CN" altLang="en-US" sz="2400" dirty="0">
                <a:solidFill>
                  <a:schemeClr val="bg1"/>
                </a:solidFill>
              </a:rPr>
              <a:t>称为自底向上的测试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20</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78055" y="3653238"/>
            <a:ext cx="1101968" cy="1084476"/>
          </a:xfrm>
          <a:prstGeom prst="rect">
            <a:avLst/>
          </a:prstGeom>
        </p:spPr>
      </p:pic>
      <p:pic>
        <p:nvPicPr>
          <p:cNvPr id="22" name="그림 21"/>
          <p:cNvPicPr>
            <a:picLocks noChangeAspect="1"/>
          </p:cNvPicPr>
          <p:nvPr/>
        </p:nvPicPr>
        <p:blipFill rotWithShape="1">
          <a:blip r:embed="rId4" cstate="screen"/>
          <a:srcRect/>
          <a:stretch>
            <a:fillRect/>
          </a:stretch>
        </p:blipFill>
        <p:spPr>
          <a:xfrm rot="17880873">
            <a:off x="491049" y="3933955"/>
            <a:ext cx="796980" cy="806063"/>
          </a:xfrm>
          <a:prstGeom prst="rect">
            <a:avLst/>
          </a:prstGeom>
        </p:spPr>
      </p:pic>
      <p:pic>
        <p:nvPicPr>
          <p:cNvPr id="23" name="그림 22"/>
          <p:cNvPicPr>
            <a:picLocks noChangeAspect="1"/>
          </p:cNvPicPr>
          <p:nvPr/>
        </p:nvPicPr>
        <p:blipFill rotWithShape="1">
          <a:blip r:embed="rId5" cstate="screen"/>
          <a:srcRect/>
          <a:stretch>
            <a:fillRect/>
          </a:stretch>
        </p:blipFill>
        <p:spPr>
          <a:xfrm rot="463896">
            <a:off x="7024180" y="1491341"/>
            <a:ext cx="1502636" cy="26205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自底向上集成</a:t>
            </a:r>
          </a:p>
        </p:txBody>
      </p:sp>
      <p:sp>
        <p:nvSpPr>
          <p:cNvPr id="4" name="텍스트 개체 틀 3"/>
          <p:cNvSpPr txBox="1"/>
          <p:nvPr/>
        </p:nvSpPr>
        <p:spPr>
          <a:xfrm>
            <a:off x="308816" y="897767"/>
            <a:ext cx="8367698" cy="406273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rPr>
              <a:t>自底向上测试从</a:t>
            </a:r>
            <a:r>
              <a:rPr lang="en-US" altLang="zh-CN" sz="2400" dirty="0">
                <a:solidFill>
                  <a:schemeClr val="bg1"/>
                </a:solidFill>
                <a:latin typeface="+mn-ea"/>
              </a:rPr>
              <a:t>“</a:t>
            </a:r>
            <a:r>
              <a:rPr lang="zh-CN" altLang="en-US" sz="2400" dirty="0">
                <a:solidFill>
                  <a:schemeClr val="bg1"/>
                </a:solidFill>
                <a:latin typeface="+mn-ea"/>
              </a:rPr>
              <a:t>原子</a:t>
            </a:r>
            <a:r>
              <a:rPr lang="en-US" altLang="zh-CN" sz="2400" dirty="0">
                <a:solidFill>
                  <a:schemeClr val="bg1"/>
                </a:solidFill>
                <a:latin typeface="+mn-ea"/>
              </a:rPr>
              <a:t>”</a:t>
            </a:r>
            <a:r>
              <a:rPr lang="zh-CN" altLang="en-US" sz="2400" dirty="0">
                <a:solidFill>
                  <a:schemeClr val="bg1"/>
                </a:solidFill>
                <a:latin typeface="+mn-ea"/>
              </a:rPr>
              <a:t>模块（即在软件结构最低层的模块）开始组装和测试。因为是从底部向上结合模块，总能得到所需的下层模块处理功能，所以不需要存根程序。</a:t>
            </a:r>
          </a:p>
          <a:p>
            <a:endParaRPr lang="zh-CN" altLang="en-US" sz="2400" dirty="0">
              <a:solidFill>
                <a:schemeClr val="bg1"/>
              </a:solidFill>
              <a:latin typeface="+mn-ea"/>
            </a:endParaRPr>
          </a:p>
          <a:p>
            <a:r>
              <a:rPr lang="zh-CN" altLang="en-US" sz="2400" dirty="0">
                <a:solidFill>
                  <a:schemeClr val="bg1"/>
                </a:solidFill>
                <a:latin typeface="+mn-ea"/>
              </a:rPr>
              <a:t>下述的步骤可以实现自底向下的结合策略</a:t>
            </a:r>
          </a:p>
          <a:p>
            <a:pPr marL="457200" indent="-457200">
              <a:buAutoNum type="arabicPeriod"/>
            </a:pPr>
            <a:r>
              <a:rPr lang="zh-CN" altLang="en-US" sz="2400" dirty="0">
                <a:solidFill>
                  <a:schemeClr val="bg1"/>
                </a:solidFill>
                <a:latin typeface="+mn-ea"/>
              </a:rPr>
              <a:t>把低层模块组合成实现某个特定的软件子功能的族</a:t>
            </a:r>
          </a:p>
          <a:p>
            <a:pPr marL="457200" indent="-457200">
              <a:buAutoNum type="arabicPeriod"/>
            </a:pPr>
            <a:r>
              <a:rPr lang="zh-CN" altLang="en-US" sz="2400" dirty="0">
                <a:solidFill>
                  <a:schemeClr val="bg1"/>
                </a:solidFill>
                <a:latin typeface="+mn-ea"/>
              </a:rPr>
              <a:t>写一个驱动程序（用于测试的控制程序），协调数据的输入和输出</a:t>
            </a:r>
          </a:p>
          <a:p>
            <a:pPr marL="457200" indent="-457200">
              <a:buAutoNum type="arabicPeriod"/>
            </a:pPr>
            <a:r>
              <a:rPr lang="zh-CN" altLang="en-US" sz="2400" dirty="0">
                <a:solidFill>
                  <a:schemeClr val="bg1"/>
                </a:solidFill>
                <a:latin typeface="+mn-ea"/>
              </a:rPr>
              <a:t>对由模块组成的自功能族进行测试</a:t>
            </a:r>
          </a:p>
          <a:p>
            <a:pPr marL="457200" indent="-457200">
              <a:buAutoNum type="arabicPeriod"/>
            </a:pPr>
            <a:r>
              <a:rPr lang="zh-CN" altLang="en-US" sz="2400" dirty="0">
                <a:solidFill>
                  <a:schemeClr val="bg1"/>
                </a:solidFill>
                <a:latin typeface="+mn-ea"/>
              </a:rPr>
              <a:t>去掉驱动程序，沿软件结构自下向上移动，把子功能族结合起来组成更大的子功能族</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21</a:t>
            </a:fld>
            <a:endParaRPr lang="ko-KR"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自底向上集成</a:t>
            </a:r>
            <a:endParaRPr lang="en-US" altLang="ko-KR" dirty="0">
              <a:ea typeface="Tahoma" panose="020B0804030504040204" pitchFamily="34" charset="0"/>
            </a:endParaRPr>
          </a:p>
        </p:txBody>
      </p:sp>
      <p:sp>
        <p:nvSpPr>
          <p:cNvPr id="4" name="텍스트 개체 틀 3"/>
          <p:cNvSpPr txBox="1"/>
          <p:nvPr/>
        </p:nvSpPr>
        <p:spPr>
          <a:xfrm>
            <a:off x="318770" y="903605"/>
            <a:ext cx="4234815" cy="406273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右图描绘了自底向上的结合过程，首先把所有模块组合成族</a:t>
            </a:r>
            <a:r>
              <a:rPr lang="en-US" altLang="zh-CN" sz="2400" dirty="0">
                <a:solidFill>
                  <a:schemeClr val="bg1"/>
                </a:solidFill>
              </a:rPr>
              <a:t>1</a:t>
            </a:r>
            <a:r>
              <a:rPr lang="zh-CN" altLang="en-US" sz="2400" dirty="0">
                <a:solidFill>
                  <a:schemeClr val="bg1"/>
                </a:solidFill>
              </a:rPr>
              <a:t>、族</a:t>
            </a:r>
            <a:r>
              <a:rPr lang="en-US" altLang="zh-CN" sz="2400" dirty="0">
                <a:solidFill>
                  <a:schemeClr val="bg1"/>
                </a:solidFill>
              </a:rPr>
              <a:t>2</a:t>
            </a:r>
            <a:r>
              <a:rPr lang="zh-CN" altLang="en-US" sz="2400" dirty="0">
                <a:solidFill>
                  <a:schemeClr val="bg1"/>
                </a:solidFill>
              </a:rPr>
              <a:t>、族</a:t>
            </a:r>
            <a:r>
              <a:rPr lang="en-US" altLang="zh-CN" sz="2400" dirty="0">
                <a:solidFill>
                  <a:schemeClr val="bg1"/>
                </a:solidFill>
              </a:rPr>
              <a:t>3</a:t>
            </a:r>
            <a:r>
              <a:rPr lang="zh-CN" altLang="en-US" sz="2400" dirty="0">
                <a:solidFill>
                  <a:schemeClr val="bg1"/>
                </a:solidFill>
              </a:rPr>
              <a:t>，使用驱动程序（虚线）对每个子功能族进行测试。族</a:t>
            </a:r>
            <a:r>
              <a:rPr lang="en-US" altLang="zh-CN" sz="2400" dirty="0">
                <a:solidFill>
                  <a:schemeClr val="bg1"/>
                </a:solidFill>
              </a:rPr>
              <a:t>1</a:t>
            </a:r>
            <a:r>
              <a:rPr lang="zh-CN" altLang="en-US" sz="2400" dirty="0">
                <a:solidFill>
                  <a:schemeClr val="bg1"/>
                </a:solidFill>
              </a:rPr>
              <a:t>和族</a:t>
            </a:r>
            <a:r>
              <a:rPr lang="en-US" altLang="zh-CN" sz="2400" dirty="0">
                <a:solidFill>
                  <a:schemeClr val="bg1"/>
                </a:solidFill>
              </a:rPr>
              <a:t>2</a:t>
            </a:r>
            <a:r>
              <a:rPr lang="zh-CN" altLang="en-US" sz="2400" dirty="0">
                <a:solidFill>
                  <a:schemeClr val="bg1"/>
                </a:solidFill>
              </a:rPr>
              <a:t>中的模块附属于模块</a:t>
            </a:r>
            <a:r>
              <a:rPr lang="en-US" altLang="zh-CN" sz="2400" dirty="0">
                <a:solidFill>
                  <a:schemeClr val="bg1"/>
                </a:solidFill>
              </a:rPr>
              <a:t>Ma</a:t>
            </a:r>
            <a:r>
              <a:rPr lang="zh-CN" altLang="en-US" sz="2400" dirty="0">
                <a:solidFill>
                  <a:schemeClr val="bg1"/>
                </a:solidFill>
              </a:rPr>
              <a:t>，去掉驱动程序</a:t>
            </a:r>
            <a:r>
              <a:rPr lang="en-US" altLang="zh-CN" sz="2400" dirty="0">
                <a:solidFill>
                  <a:schemeClr val="bg1"/>
                </a:solidFill>
              </a:rPr>
              <a:t>D1</a:t>
            </a:r>
            <a:r>
              <a:rPr lang="zh-CN" altLang="en-US" sz="2400" dirty="0">
                <a:solidFill>
                  <a:schemeClr val="bg1"/>
                </a:solidFill>
              </a:rPr>
              <a:t>和</a:t>
            </a:r>
            <a:r>
              <a:rPr lang="en-US" altLang="zh-CN" sz="2400" dirty="0">
                <a:solidFill>
                  <a:schemeClr val="bg1"/>
                </a:solidFill>
              </a:rPr>
              <a:t>D2</a:t>
            </a:r>
            <a:r>
              <a:rPr lang="zh-CN" altLang="en-US" sz="2400" dirty="0">
                <a:solidFill>
                  <a:schemeClr val="bg1"/>
                </a:solidFill>
              </a:rPr>
              <a:t>，把这两个族同</a:t>
            </a:r>
            <a:r>
              <a:rPr lang="en-US" altLang="zh-CN" sz="2400" dirty="0">
                <a:solidFill>
                  <a:schemeClr val="bg1"/>
                </a:solidFill>
              </a:rPr>
              <a:t>Ma</a:t>
            </a:r>
            <a:r>
              <a:rPr lang="zh-CN" altLang="en-US" sz="2400" dirty="0">
                <a:solidFill>
                  <a:schemeClr val="bg1"/>
                </a:solidFill>
              </a:rPr>
              <a:t>连接起来。类似地，在和模块</a:t>
            </a:r>
            <a:r>
              <a:rPr lang="en-US" altLang="zh-CN" sz="2400" dirty="0">
                <a:solidFill>
                  <a:schemeClr val="bg1"/>
                </a:solidFill>
              </a:rPr>
              <a:t>Mb</a:t>
            </a:r>
            <a:r>
              <a:rPr lang="zh-CN" altLang="en-US" sz="2400" dirty="0">
                <a:solidFill>
                  <a:schemeClr val="bg1"/>
                </a:solidFill>
              </a:rPr>
              <a:t>结合之前去掉族</a:t>
            </a:r>
            <a:r>
              <a:rPr lang="en-US" altLang="zh-CN" sz="2400" dirty="0">
                <a:solidFill>
                  <a:schemeClr val="bg1"/>
                </a:solidFill>
              </a:rPr>
              <a:t>3</a:t>
            </a:r>
          </a:p>
          <a:p>
            <a:r>
              <a:rPr lang="zh-CN" altLang="en-US" sz="2400" dirty="0">
                <a:solidFill>
                  <a:schemeClr val="bg1"/>
                </a:solidFill>
              </a:rPr>
              <a:t>的驱动程序</a:t>
            </a:r>
            <a:r>
              <a:rPr lang="en-US" altLang="zh-CN" sz="2400" dirty="0">
                <a:solidFill>
                  <a:schemeClr val="bg1"/>
                </a:solidFill>
              </a:rPr>
              <a:t>D3</a:t>
            </a:r>
            <a:r>
              <a:rPr lang="zh-CN" altLang="en-US" sz="2400" dirty="0">
                <a:solidFill>
                  <a:schemeClr val="bg1"/>
                </a:solidFill>
              </a:rPr>
              <a:t>。最终</a:t>
            </a:r>
            <a:r>
              <a:rPr lang="en-US" altLang="zh-CN" sz="2400" dirty="0">
                <a:solidFill>
                  <a:schemeClr val="bg1"/>
                </a:solidFill>
              </a:rPr>
              <a:t>Ma</a:t>
            </a:r>
            <a:r>
              <a:rPr lang="zh-CN" altLang="en-US" sz="2400" dirty="0">
                <a:solidFill>
                  <a:schemeClr val="bg1"/>
                </a:solidFill>
              </a:rPr>
              <a:t>和</a:t>
            </a:r>
            <a:r>
              <a:rPr lang="en-US" altLang="zh-CN" sz="2400" dirty="0">
                <a:solidFill>
                  <a:schemeClr val="bg1"/>
                </a:solidFill>
              </a:rPr>
              <a:t>Mb</a:t>
            </a:r>
            <a:r>
              <a:rPr lang="zh-CN" altLang="en-US" sz="2400" dirty="0">
                <a:solidFill>
                  <a:schemeClr val="bg1"/>
                </a:solidFill>
              </a:rPr>
              <a:t>都和</a:t>
            </a:r>
            <a:r>
              <a:rPr lang="en-US" altLang="zh-CN" sz="2400" dirty="0">
                <a:solidFill>
                  <a:schemeClr val="bg1"/>
                </a:solidFill>
              </a:rPr>
              <a:t>Mc</a:t>
            </a:r>
            <a:r>
              <a:rPr lang="zh-CN" altLang="en-US" sz="2400" dirty="0">
                <a:solidFill>
                  <a:schemeClr val="bg1"/>
                </a:solidFill>
              </a:rPr>
              <a:t>结合起来。</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22</a:t>
            </a:fld>
            <a:endParaRPr lang="ko-KR" altLang="en-US"/>
          </a:p>
        </p:txBody>
      </p:sp>
      <p:pic>
        <p:nvPicPr>
          <p:cNvPr id="12" name="그림 1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492585" y="1426600"/>
            <a:ext cx="1207149" cy="1187987"/>
          </a:xfrm>
          <a:prstGeom prst="rect">
            <a:avLst/>
          </a:prstGeom>
        </p:spPr>
      </p:pic>
      <p:pic>
        <p:nvPicPr>
          <p:cNvPr id="14" name="그림 13"/>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63000" contrast="40000"/>
                    </a14:imgEffect>
                  </a14:imgLayer>
                </a14:imgProps>
              </a:ext>
            </a:extLst>
          </a:blip>
          <a:srcRect/>
          <a:stretch>
            <a:fillRect/>
          </a:stretch>
        </p:blipFill>
        <p:spPr>
          <a:xfrm>
            <a:off x="663517" y="3514670"/>
            <a:ext cx="615577" cy="780817"/>
          </a:xfrm>
          <a:prstGeom prst="rect">
            <a:avLst/>
          </a:prstGeom>
        </p:spPr>
      </p:pic>
      <p:pic>
        <p:nvPicPr>
          <p:cNvPr id="16" name="图片 15" descr="屏幕快照 2019-05-02 15.26.10"/>
          <p:cNvPicPr>
            <a:picLocks noChangeAspect="1"/>
          </p:cNvPicPr>
          <p:nvPr/>
        </p:nvPicPr>
        <p:blipFill>
          <a:blip r:embed="rId6"/>
          <a:stretch>
            <a:fillRect/>
          </a:stretch>
        </p:blipFill>
        <p:spPr>
          <a:xfrm>
            <a:off x="4553585" y="1475105"/>
            <a:ext cx="4451350" cy="28206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rPr>
              <a:t>核心系统先行集成测试法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概念</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23</a:t>
            </a:fld>
            <a:endParaRPr lang="ko-KR" altLang="en-US"/>
          </a:p>
        </p:txBody>
      </p:sp>
      <p:sp>
        <p:nvSpPr>
          <p:cNvPr id="6" name="Freeform 5"/>
          <p:cNvSpPr/>
          <p:nvPr/>
        </p:nvSpPr>
        <p:spPr bwMode="auto">
          <a:xfrm flipH="1">
            <a:off x="6636179" y="859316"/>
            <a:ext cx="2095159" cy="4230477"/>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41" name="文本框 40"/>
          <p:cNvSpPr txBox="1"/>
          <p:nvPr/>
        </p:nvSpPr>
        <p:spPr>
          <a:xfrm>
            <a:off x="229235" y="969010"/>
            <a:ext cx="5927090" cy="3415030"/>
          </a:xfrm>
          <a:prstGeom prst="rect">
            <a:avLst/>
          </a:prstGeom>
          <a:noFill/>
        </p:spPr>
        <p:txBody>
          <a:bodyPr wrap="square" rtlCol="0">
            <a:spAutoFit/>
          </a:bodyPr>
          <a:lstStyle/>
          <a:p>
            <a:r>
              <a:rPr lang="zh-CN" altLang="en-US" sz="2400">
                <a:solidFill>
                  <a:schemeClr val="bg1"/>
                </a:solidFill>
              </a:rPr>
              <a:t>核心系统先行集成测试法的思想是先对核心软件部件进行集成测试，在测试通过的基础上再按各外围软件部件的重要程度逐个集成到核心系统中。每次加入一个外围软件部件都产生一个产品基线，直至最后形成稳定的软件产品。核心系统先行集成测试法对应的集成过程是一个逐渐趋于闭合的螺旋形曲线，代表产品逐步定型的过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核心系统先行集成测试法</a:t>
            </a:r>
            <a:endParaRPr lang="en-US" altLang="ko-KR">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步骤</a:t>
            </a:r>
          </a:p>
        </p:txBody>
      </p:sp>
      <p:sp>
        <p:nvSpPr>
          <p:cNvPr id="4" name="텍스트 개체 틀 3"/>
          <p:cNvSpPr txBox="1"/>
          <p:nvPr/>
        </p:nvSpPr>
        <p:spPr>
          <a:xfrm>
            <a:off x="308816" y="888242"/>
            <a:ext cx="8367698" cy="332359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pPr marL="342900" indent="-342900">
              <a:buFont typeface="+mj-ea"/>
              <a:buAutoNum type="circleNumDbPlain"/>
            </a:pPr>
            <a:r>
              <a:rPr lang="en-US" altLang="ko-KR" sz="1800" dirty="0">
                <a:solidFill>
                  <a:schemeClr val="bg1"/>
                </a:solidFill>
              </a:rPr>
              <a:t>步骤一： 对核心系统中的每个模块进行单独的、充分的测试，必要时使用驱动模块和桩模块；</a:t>
            </a:r>
          </a:p>
          <a:p>
            <a:pPr marL="342900" indent="-342900">
              <a:buFont typeface="+mj-ea"/>
              <a:buAutoNum type="circleNumDbPlain"/>
            </a:pPr>
            <a:r>
              <a:rPr lang="en-US" altLang="ko-KR" sz="1800" dirty="0">
                <a:solidFill>
                  <a:schemeClr val="bg1"/>
                </a:solidFill>
              </a:rPr>
              <a:t>步骤二： 对于核心系统中的所有模块一次性集合到被测系统中，解决集成中出现的各类问题。在核心系统规模相对较大的情况下，也可以按照自底向上的步骤，集成核心系统的各组成模块。</a:t>
            </a:r>
          </a:p>
          <a:p>
            <a:pPr marL="342900" indent="-342900">
              <a:buFont typeface="+mj-ea"/>
              <a:buAutoNum type="circleNumDbPlain"/>
            </a:pPr>
            <a:r>
              <a:rPr lang="en-US" altLang="ko-KR" sz="1800" dirty="0">
                <a:solidFill>
                  <a:schemeClr val="bg1"/>
                </a:solidFill>
              </a:rPr>
              <a:t>步骤三： 按照各外围软件部件的重要程度以及模块间的相互制约关系，拟定外围软件部件集成到核心系统中的顺序方案。方案经评审以后，即可进行外围软件部件的集成。</a:t>
            </a:r>
          </a:p>
          <a:p>
            <a:pPr marL="342900" indent="-342900">
              <a:buFont typeface="+mj-ea"/>
              <a:buAutoNum type="circleNumDbPlain"/>
            </a:pPr>
            <a:r>
              <a:rPr lang="en-US" altLang="ko-KR" sz="1800" dirty="0">
                <a:solidFill>
                  <a:schemeClr val="bg1"/>
                </a:solidFill>
              </a:rPr>
              <a:t>步骤四： 在外围软件部件添加到核心系统以前，外围软件部件应先完成内部的模块级集成测试。</a:t>
            </a:r>
          </a:p>
          <a:p>
            <a:pPr marL="342900" indent="-342900">
              <a:buFont typeface="+mj-ea"/>
              <a:buAutoNum type="circleNumDbPlain"/>
            </a:pPr>
            <a:r>
              <a:rPr lang="en-US" altLang="ko-KR" sz="1800" dirty="0">
                <a:solidFill>
                  <a:schemeClr val="bg1"/>
                </a:solidFill>
              </a:rPr>
              <a:t>步骤五： 按顺序不断加入外围软件部件，排除外围软件部件集成中出现的问题，形成最终的用户系统。</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24</a:t>
            </a:fld>
            <a:endParaRPr lang="ko-KR" altLang="en-US"/>
          </a:p>
        </p:txBody>
      </p:sp>
      <p:pic>
        <p:nvPicPr>
          <p:cNvPr id="12" name="그림 1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93042" y="1149920"/>
            <a:ext cx="1339703" cy="131843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dirty="0" err="1">
                <a:ea typeface="Tahoma" panose="020B0804030504040204" pitchFamily="34" charset="0"/>
                <a:sym typeface="+mn-ea"/>
              </a:rPr>
              <a:t>核心系统先行集成测试法</a:t>
            </a:r>
            <a:endParaRPr lang="en-US" altLang="ko-KR" dirty="0">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方案评价</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25</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7134860" cy="2676525"/>
          </a:xfrm>
          <a:prstGeom prst="rect">
            <a:avLst/>
          </a:prstGeom>
          <a:noFill/>
        </p:spPr>
        <p:txBody>
          <a:bodyPr wrap="square" rtlCol="0">
            <a:spAutoFit/>
          </a:bodyPr>
          <a:lstStyle/>
          <a:p>
            <a:r>
              <a:rPr lang="zh-CN" altLang="en-US" sz="2400">
                <a:solidFill>
                  <a:schemeClr val="bg1"/>
                </a:solidFill>
              </a:rPr>
              <a:t>该集成测试方法对于快速软件开发很有效果，适合较复杂系统的集成测试，能保证一些重要的功能和服务的实现。缺点是采用此法的系统一般应能明确区分核心软件部件和外围软件部件，核心软件部件应具有较高的耦合度，外围软件部件内部也应具有较高的耦合度，但各外围软件部件之间应具有较低的耦合度。</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概念</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26</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7134860" cy="3415030"/>
          </a:xfrm>
          <a:prstGeom prst="rect">
            <a:avLst/>
          </a:prstGeom>
          <a:noFill/>
        </p:spPr>
        <p:txBody>
          <a:bodyPr wrap="square" rtlCol="0">
            <a:spAutoFit/>
          </a:bodyPr>
          <a:lstStyle/>
          <a:p>
            <a:r>
              <a:rPr lang="zh-CN" altLang="en-US">
                <a:solidFill>
                  <a:schemeClr val="bg1"/>
                </a:solidFill>
              </a:rPr>
              <a:t>高频集成测试是指同步于软件开发过程，每隔一段时间对开发团队的现有代码进行一次集成测试。如某些自动化集成测试工具能实现每日深夜对开发团队的现有代码进行一次集成测试，然后将测试结果发到各开发人员的电子邮箱中。该集成测试方法频繁地将新代码加入到一个已经稳定的基线中，以免集成故障难以发现，同时控制可能出现的基线偏差。使用高频集成测试需要具备一定的条件： 可以持续获得一个稳定的增量，并且该增量内部已被验证没有问题； 大部分有意义的功能增加可以在一个相对稳定的时间间隔（如每个工作日）内获得； 测试包和代码的开发工作必须是并行进行的，并且需要版本控制工具来保证始终维护的是测试脚本和代码的最新版本； 必须借助于使用自动化工具来完成。高频集成一个显著的特点就是集成次数频繁，显然，人工的方法是不胜任的。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dirty="0" err="1">
                <a:ea typeface="Tahoma" panose="020B0804030504040204" pitchFamily="34" charset="0"/>
                <a:sym typeface="+mn-ea"/>
              </a:rPr>
              <a:t>高频集成测试</a:t>
            </a:r>
            <a:endParaRPr lang="en-US" altLang="ko-KR" dirty="0">
              <a:ea typeface="Tahoma" panose="020B0804030504040204" pitchFamily="34" charset="0"/>
              <a:sym typeface="+mn-ea"/>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ko-KR"/>
              <a:t>步骤</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27</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8684895" cy="3476625"/>
          </a:xfrm>
          <a:prstGeom prst="rect">
            <a:avLst/>
          </a:prstGeom>
          <a:noFill/>
        </p:spPr>
        <p:txBody>
          <a:bodyPr wrap="square" rtlCol="0">
            <a:spAutoFit/>
          </a:bodyPr>
          <a:lstStyle/>
          <a:p>
            <a:pPr marL="342900" indent="-342900">
              <a:buFont typeface="+mj-ea"/>
              <a:buAutoNum type="circleNumDbPlain"/>
            </a:pPr>
            <a:r>
              <a:rPr lang="zh-CN" altLang="en-US" sz="2000">
                <a:solidFill>
                  <a:schemeClr val="bg1"/>
                </a:solidFill>
              </a:rPr>
              <a:t>步骤一： 选择集成测试自动化工具。如很多Java项目采用Junit+Ant方案来实现集成测试的自动化，也有一些商业集成测试工具可供选择。</a:t>
            </a:r>
          </a:p>
          <a:p>
            <a:pPr marL="342900" indent="-342900">
              <a:buFont typeface="+mj-ea"/>
              <a:buAutoNum type="circleNumDbPlain"/>
            </a:pPr>
            <a:r>
              <a:rPr lang="zh-CN" altLang="en-US" sz="2000">
                <a:solidFill>
                  <a:schemeClr val="bg1"/>
                </a:solidFill>
              </a:rPr>
              <a:t>步骤二： 设置版本控制工具，以确保集成测试自动化工具所获得的版本是最新版本。如使用CVS进行版本控制。</a:t>
            </a:r>
          </a:p>
          <a:p>
            <a:pPr marL="342900" indent="-342900">
              <a:buFont typeface="+mj-ea"/>
              <a:buAutoNum type="circleNumDbPlain"/>
            </a:pPr>
            <a:r>
              <a:rPr lang="zh-CN" altLang="en-US" sz="2000">
                <a:solidFill>
                  <a:schemeClr val="bg1"/>
                </a:solidFill>
              </a:rPr>
              <a:t>步骤三： 测试人员和开发人员负责编写对应程序代码的测试脚本</a:t>
            </a:r>
          </a:p>
          <a:p>
            <a:pPr marL="342900" indent="-342900">
              <a:buFont typeface="+mj-ea"/>
              <a:buAutoNum type="circleNumDbPlain"/>
            </a:pPr>
            <a:r>
              <a:rPr lang="zh-CN" altLang="en-US" sz="2000">
                <a:solidFill>
                  <a:schemeClr val="bg1"/>
                </a:solidFill>
              </a:rPr>
              <a:t>步骤四： 设置自动化集成测试工具，每隔一段时间对配置管理库的新添加的代码进行自动化的集成测试，并将测试报告汇报给开发人员和测试人员。</a:t>
            </a:r>
          </a:p>
          <a:p>
            <a:pPr marL="342900" indent="-342900">
              <a:buFont typeface="+mj-ea"/>
              <a:buAutoNum type="circleNumDbPlain"/>
            </a:pPr>
            <a:r>
              <a:rPr lang="zh-CN" altLang="en-US" sz="2000">
                <a:solidFill>
                  <a:schemeClr val="bg1"/>
                </a:solidFill>
              </a:rPr>
              <a:t>步骤五： 测试人员监督代码开发人员及时关闭不合格项。</a:t>
            </a:r>
          </a:p>
          <a:p>
            <a:pPr indent="0">
              <a:buFont typeface="+mj-ea"/>
              <a:buNone/>
            </a:pPr>
            <a:endParaRPr lang="zh-CN" altLang="en-US" sz="2000">
              <a:solidFill>
                <a:schemeClr val="bg1"/>
              </a:solidFill>
            </a:endParaRPr>
          </a:p>
          <a:p>
            <a:pPr indent="0">
              <a:buFont typeface="+mj-ea"/>
              <a:buNone/>
            </a:pPr>
            <a:r>
              <a:rPr lang="zh-CN" altLang="en-US" sz="2000">
                <a:solidFill>
                  <a:schemeClr val="bg1"/>
                </a:solidFill>
              </a:rPr>
              <a:t>按照步骤三至步骤五不断循环，直至形成最终软件产品。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28</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8684895" cy="1938020"/>
          </a:xfrm>
          <a:prstGeom prst="rect">
            <a:avLst/>
          </a:prstGeom>
          <a:noFill/>
        </p:spPr>
        <p:txBody>
          <a:bodyPr wrap="square" rtlCol="0">
            <a:spAutoFit/>
          </a:bodyPr>
          <a:lstStyle/>
          <a:p>
            <a:pPr indent="0">
              <a:buFont typeface="+mj-ea"/>
              <a:buNone/>
            </a:pPr>
            <a:r>
              <a:rPr lang="zh-CN" altLang="en-US" sz="2400">
                <a:solidFill>
                  <a:schemeClr val="bg1"/>
                </a:solidFill>
              </a:rPr>
              <a:t> 该测试方案能在开发过程中及时发现代码错误，能直观地看到开发团队的有效工程进度。在此方案中，开发维护源代码与开发维护软件测试包被赋予了同等的重要性，这对有效防止错误、及时纠正错误都很有帮助。该方案的缺点在于测试包有时候可能不能暴露深层次的编码错误和图形界面错误。</a:t>
            </a:r>
          </a:p>
        </p:txBody>
      </p:sp>
      <p:sp>
        <p:nvSpPr>
          <p:cNvPr id="4" name="文本占位符 3"/>
          <p:cNvSpPr>
            <a:spLocks noGrp="1"/>
          </p:cNvSpPr>
          <p:nvPr>
            <p:ph type="body" sz="quarter" idx="14"/>
          </p:nvPr>
        </p:nvSpPr>
        <p:spPr/>
        <p:txBody>
          <a:bodyPr/>
          <a:lstStyle/>
          <a:p>
            <a:r>
              <a:rPr lang="zh-CN" altLang="en-US"/>
              <a:t>方案评价</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3806715" y="3061449"/>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两种主流集成测试策略的优缺点比较</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03</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集成测试的概念</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01</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自顶向下测试方法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主要的优缺点</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30</a:t>
            </a:fld>
            <a:endParaRPr lang="ko-KR" altLang="en-US"/>
          </a:p>
        </p:txBody>
      </p:sp>
      <p:sp>
        <p:nvSpPr>
          <p:cNvPr id="4" name="文本框 3"/>
          <p:cNvSpPr txBox="1"/>
          <p:nvPr/>
        </p:nvSpPr>
        <p:spPr>
          <a:xfrm>
            <a:off x="318770" y="1000125"/>
            <a:ext cx="7198995" cy="3046095"/>
          </a:xfrm>
          <a:prstGeom prst="rect">
            <a:avLst/>
          </a:prstGeom>
          <a:noFill/>
        </p:spPr>
        <p:txBody>
          <a:bodyPr wrap="square" rtlCol="0">
            <a:spAutoFit/>
          </a:bodyPr>
          <a:lstStyle/>
          <a:p>
            <a:r>
              <a:rPr lang="zh-CN" altLang="en-US" sz="2400">
                <a:solidFill>
                  <a:schemeClr val="accent2"/>
                </a:solidFill>
              </a:rPr>
              <a:t>主要优点：</a:t>
            </a:r>
            <a:endParaRPr lang="zh-CN" altLang="en-US" sz="2400">
              <a:solidFill>
                <a:schemeClr val="bg1"/>
              </a:solidFill>
            </a:endParaRPr>
          </a:p>
          <a:p>
            <a:r>
              <a:rPr lang="zh-CN" altLang="en-US" sz="2400">
                <a:solidFill>
                  <a:schemeClr val="bg1"/>
                </a:solidFill>
              </a:rPr>
              <a:t>不需要测试驱动程序，能够在测试的早期阶段实现并验证系统的主要功能，并且能够在早期发现上层模块的接口错误。</a:t>
            </a:r>
          </a:p>
          <a:p>
            <a:r>
              <a:rPr lang="zh-CN" altLang="en-US" sz="2400">
                <a:solidFill>
                  <a:schemeClr val="accent2"/>
                </a:solidFill>
              </a:rPr>
              <a:t>主要缺点：</a:t>
            </a:r>
          </a:p>
          <a:p>
            <a:r>
              <a:rPr lang="zh-CN" altLang="en-US" sz="2400">
                <a:solidFill>
                  <a:schemeClr val="bg1"/>
                </a:solidFill>
              </a:rPr>
              <a:t>需要存根程序，可能遇到于此相联系的测试困难，低层关键模块中的错误发现较晚，而且用这种方法早期不能充分展开人力。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自底向上测试方法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主要的优缺点</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31</a:t>
            </a:fld>
            <a:endParaRPr lang="ko-KR" altLang="en-US"/>
          </a:p>
        </p:txBody>
      </p:sp>
      <p:sp>
        <p:nvSpPr>
          <p:cNvPr id="4" name="文本框 3"/>
          <p:cNvSpPr txBox="1"/>
          <p:nvPr/>
        </p:nvSpPr>
        <p:spPr>
          <a:xfrm>
            <a:off x="318770" y="1000125"/>
            <a:ext cx="7198995" cy="460375"/>
          </a:xfrm>
          <a:prstGeom prst="rect">
            <a:avLst/>
          </a:prstGeom>
          <a:noFill/>
        </p:spPr>
        <p:txBody>
          <a:bodyPr wrap="square" rtlCol="0">
            <a:spAutoFit/>
          </a:bodyPr>
          <a:lstStyle/>
          <a:p>
            <a:r>
              <a:rPr lang="zh-CN" altLang="en-US" sz="2400">
                <a:solidFill>
                  <a:schemeClr val="bg1"/>
                </a:solidFill>
              </a:rPr>
              <a:t>与自顶向下的优缺点相反</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两种混合策略</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32</a:t>
            </a:fld>
            <a:endParaRPr lang="ko-KR" altLang="en-US"/>
          </a:p>
        </p:txBody>
      </p:sp>
      <p:sp>
        <p:nvSpPr>
          <p:cNvPr id="4" name="文本框 3"/>
          <p:cNvSpPr txBox="1"/>
          <p:nvPr/>
        </p:nvSpPr>
        <p:spPr>
          <a:xfrm>
            <a:off x="318770" y="1000125"/>
            <a:ext cx="7198995" cy="3291840"/>
          </a:xfrm>
          <a:prstGeom prst="rect">
            <a:avLst/>
          </a:prstGeom>
          <a:noFill/>
        </p:spPr>
        <p:txBody>
          <a:bodyPr wrap="square" rtlCol="0">
            <a:spAutoFit/>
          </a:bodyPr>
          <a:lstStyle/>
          <a:p>
            <a:r>
              <a:rPr lang="zh-CN" altLang="en-US" sz="2400">
                <a:solidFill>
                  <a:schemeClr val="accent2"/>
                </a:solidFill>
              </a:rPr>
              <a:t>改进的自顶向下测试方法</a:t>
            </a:r>
            <a:endParaRPr lang="zh-CN" altLang="en-US" sz="2400">
              <a:solidFill>
                <a:schemeClr val="bg1"/>
              </a:solidFill>
            </a:endParaRPr>
          </a:p>
          <a:p>
            <a:r>
              <a:rPr lang="zh-CN" altLang="en-US" sz="2000">
                <a:solidFill>
                  <a:schemeClr val="bg1"/>
                </a:solidFill>
              </a:rPr>
              <a:t>基本上使用自顶向下的测试方法，但是在早期使用自底向上的方法测试软件中的少数关键模块。一般的自顶向下的优点在这也有，而且能在测试的早期发现关键模块中的错误，缺点是：测试关键模块时需要驱动程序</a:t>
            </a:r>
            <a:endParaRPr lang="zh-CN" altLang="en-US" sz="2400">
              <a:solidFill>
                <a:schemeClr val="bg1"/>
              </a:solidFill>
            </a:endParaRPr>
          </a:p>
          <a:p>
            <a:r>
              <a:rPr lang="zh-CN" altLang="en-US" sz="2400">
                <a:solidFill>
                  <a:schemeClr val="accent2"/>
                </a:solidFill>
              </a:rPr>
              <a:t>混合方法</a:t>
            </a:r>
          </a:p>
          <a:p>
            <a:r>
              <a:rPr lang="zh-CN" altLang="en-US" sz="2000">
                <a:solidFill>
                  <a:schemeClr val="bg1"/>
                </a:solidFill>
              </a:rPr>
              <a:t>对软件结构中较上层使用的自顶向下方法与对软件结构中较下层使用自底向上方法相结合。这种方法兼有两种方法的优点和缺点，当被测试的软件中的关键模块较多时，这种混合法可能是最好的折衷方法。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回归测试</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04</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定义</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34</a:t>
            </a:fld>
            <a:endParaRPr lang="ko-KR" altLang="en-US"/>
          </a:p>
        </p:txBody>
      </p:sp>
      <p:sp>
        <p:nvSpPr>
          <p:cNvPr id="6" name="文本框 5"/>
          <p:cNvSpPr txBox="1"/>
          <p:nvPr/>
        </p:nvSpPr>
        <p:spPr>
          <a:xfrm>
            <a:off x="318770" y="1017270"/>
            <a:ext cx="7155815" cy="2676525"/>
          </a:xfrm>
          <a:prstGeom prst="rect">
            <a:avLst/>
          </a:prstGeom>
          <a:noFill/>
        </p:spPr>
        <p:txBody>
          <a:bodyPr wrap="square" rtlCol="0">
            <a:spAutoFit/>
          </a:bodyPr>
          <a:lstStyle/>
          <a:p>
            <a:r>
              <a:rPr lang="zh-CN" altLang="en-US" sz="2400">
                <a:solidFill>
                  <a:schemeClr val="bg1"/>
                </a:solidFill>
              </a:rPr>
              <a:t>在集成测试过程中每当一个新模块结合进来时，程序就发生了变化：建立了新的数据流路径，可能出现新的</a:t>
            </a:r>
            <a:r>
              <a:rPr lang="en-US" altLang="zh-CN" sz="2400">
                <a:solidFill>
                  <a:schemeClr val="bg1"/>
                </a:solidFill>
              </a:rPr>
              <a:t>I/O</a:t>
            </a:r>
            <a:r>
              <a:rPr lang="zh-CN" altLang="en-US" sz="2400">
                <a:solidFill>
                  <a:schemeClr val="bg1"/>
                </a:solidFill>
              </a:rPr>
              <a:t>操作，激活了新的控制逻辑。</a:t>
            </a:r>
          </a:p>
          <a:p>
            <a:r>
              <a:rPr lang="zh-CN" altLang="en-US" sz="2400">
                <a:solidFill>
                  <a:schemeClr val="bg1"/>
                </a:solidFill>
              </a:rPr>
              <a:t>这些变化可能使原来的工作的正常功能出现问题。</a:t>
            </a:r>
          </a:p>
          <a:p>
            <a:r>
              <a:rPr lang="zh-CN" altLang="en-US" sz="2400">
                <a:solidFill>
                  <a:schemeClr val="bg1"/>
                </a:solidFill>
              </a:rPr>
              <a:t>在集成测试的范畴中，所谓的回归测试是指重新执行已经做过的测试的某个子集，以保证上述的这些变化没有带来非预期的副作用。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作用</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35</a:t>
            </a:fld>
            <a:endParaRPr lang="ko-KR" altLang="en-US"/>
          </a:p>
        </p:txBody>
      </p:sp>
      <p:sp>
        <p:nvSpPr>
          <p:cNvPr id="6" name="文本框 5"/>
          <p:cNvSpPr txBox="1"/>
          <p:nvPr/>
        </p:nvSpPr>
        <p:spPr>
          <a:xfrm>
            <a:off x="318770" y="1017270"/>
            <a:ext cx="7155815" cy="2676525"/>
          </a:xfrm>
          <a:prstGeom prst="rect">
            <a:avLst/>
          </a:prstGeom>
          <a:noFill/>
        </p:spPr>
        <p:txBody>
          <a:bodyPr wrap="square" rtlCol="0">
            <a:spAutoFit/>
          </a:bodyPr>
          <a:lstStyle/>
          <a:p>
            <a:r>
              <a:rPr lang="zh-CN" altLang="en-US" sz="2400">
                <a:solidFill>
                  <a:schemeClr val="bg1"/>
                </a:solidFill>
              </a:rPr>
              <a:t>广义的来讲，任何成功的测试都会发现错误，而且错误必须被改正，每当改正软件错误的时候，软件配置的某些成分</a:t>
            </a:r>
            <a:r>
              <a:rPr lang="en-US" altLang="zh-CN" sz="2400">
                <a:solidFill>
                  <a:schemeClr val="bg1"/>
                </a:solidFill>
              </a:rPr>
              <a:t>(</a:t>
            </a:r>
            <a:r>
              <a:rPr lang="zh-CN" altLang="en-US" sz="2400">
                <a:solidFill>
                  <a:schemeClr val="bg1"/>
                </a:solidFill>
              </a:rPr>
              <a:t>程序、文档或数据</a:t>
            </a:r>
            <a:r>
              <a:rPr lang="en-US" altLang="zh-CN" sz="2400">
                <a:solidFill>
                  <a:schemeClr val="bg1"/>
                </a:solidFill>
              </a:rPr>
              <a:t>)</a:t>
            </a:r>
            <a:r>
              <a:rPr lang="zh-CN" altLang="en-US" sz="2400">
                <a:solidFill>
                  <a:schemeClr val="bg1"/>
                </a:solidFill>
              </a:rPr>
              <a:t>也被修改了。回归测试就是用来保证由于调试或是其他原因引起的变化，不会导致非预期软件行为或是额外错误的测试活动。</a:t>
            </a:r>
          </a:p>
          <a:p>
            <a:endParaRPr lang="zh-CN" altLang="en-US" sz="240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36804"/>
            <a:ext cx="8357480" cy="240485"/>
          </a:xfrm>
        </p:spPr>
        <p:txBody>
          <a:bodyPr/>
          <a:lstStyle/>
          <a:p>
            <a:r>
              <a:rPr lang="zh-CN" altLang="en-US"/>
              <a:t>工具及测试集</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36</a:t>
            </a:fld>
            <a:endParaRPr lang="ko-KR" altLang="en-US"/>
          </a:p>
        </p:txBody>
      </p:sp>
      <p:sp>
        <p:nvSpPr>
          <p:cNvPr id="6" name="文本框 5"/>
          <p:cNvSpPr txBox="1"/>
          <p:nvPr/>
        </p:nvSpPr>
        <p:spPr>
          <a:xfrm>
            <a:off x="318770" y="1017270"/>
            <a:ext cx="7155815" cy="5015865"/>
          </a:xfrm>
          <a:prstGeom prst="rect">
            <a:avLst/>
          </a:prstGeom>
          <a:noFill/>
        </p:spPr>
        <p:txBody>
          <a:bodyPr wrap="square" rtlCol="0">
            <a:spAutoFit/>
          </a:bodyPr>
          <a:lstStyle/>
          <a:p>
            <a:r>
              <a:rPr lang="zh-CN" altLang="en-US" sz="2000">
                <a:solidFill>
                  <a:schemeClr val="bg1"/>
                </a:solidFill>
              </a:rPr>
              <a:t>回归测试可以通过重新执行全部测试用例的一个子集人工的进行，也可以使用自动化的捕获回放工具自动进行。利用捕获回放工具，软件工程师可以捕获测试用例和实际运行结果，然后可以回放（即重新执行测试用例），并且比较软件变化前后所得到的运行结果。</a:t>
            </a:r>
          </a:p>
          <a:p>
            <a:r>
              <a:rPr lang="zh-CN" altLang="en-US" sz="2000">
                <a:solidFill>
                  <a:schemeClr val="accent2"/>
                </a:solidFill>
              </a:rPr>
              <a:t>常用的自动化回归测试工具</a:t>
            </a:r>
            <a:endParaRPr lang="zh-CN" altLang="en-US" sz="2000">
              <a:solidFill>
                <a:schemeClr val="bg1"/>
              </a:solidFill>
            </a:endParaRPr>
          </a:p>
          <a:p>
            <a:pPr marL="457200" indent="-457200">
              <a:buAutoNum type="arabicPeriod"/>
            </a:pPr>
            <a:r>
              <a:rPr lang="zh-CN" altLang="en-US" sz="2000">
                <a:solidFill>
                  <a:schemeClr val="bg1"/>
                </a:solidFill>
              </a:rPr>
              <a:t>TestingWhiz</a:t>
            </a:r>
          </a:p>
          <a:p>
            <a:pPr marL="457200" indent="-457200">
              <a:buAutoNum type="arabicPeriod"/>
            </a:pPr>
            <a:r>
              <a:rPr lang="zh-CN" altLang="en-US" sz="2000">
                <a:solidFill>
                  <a:schemeClr val="bg1"/>
                </a:solidFill>
              </a:rPr>
              <a:t>SahiPro</a:t>
            </a:r>
          </a:p>
          <a:p>
            <a:pPr marL="457200" indent="-457200">
              <a:buAutoNum type="arabicPeriod"/>
            </a:pPr>
            <a:r>
              <a:rPr lang="zh-CN" altLang="en-US" sz="2000">
                <a:solidFill>
                  <a:schemeClr val="bg1"/>
                </a:solidFill>
              </a:rPr>
              <a:t>TestComplete</a:t>
            </a:r>
          </a:p>
          <a:p>
            <a:pPr marL="457200" indent="-457200">
              <a:buAutoNum type="arabicPeriod"/>
            </a:pPr>
            <a:r>
              <a:rPr lang="zh-CN" altLang="en-US" sz="2000">
                <a:solidFill>
                  <a:schemeClr val="bg1"/>
                </a:solidFill>
              </a:rPr>
              <a:t>Silk Test</a:t>
            </a:r>
          </a:p>
          <a:p>
            <a:pPr marL="457200" indent="-457200">
              <a:buAutoNum type="arabicPeriod"/>
            </a:pPr>
            <a:r>
              <a:rPr lang="en-US" altLang="zh-CN" sz="2000">
                <a:solidFill>
                  <a:schemeClr val="bg1"/>
                </a:solidFill>
              </a:rPr>
              <a:t>I</a:t>
            </a:r>
            <a:r>
              <a:rPr lang="zh-CN" altLang="en-US" sz="2000">
                <a:solidFill>
                  <a:schemeClr val="bg1"/>
                </a:solidFill>
              </a:rPr>
              <a:t>BM Rational Functional Tester</a:t>
            </a: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36804"/>
            <a:ext cx="8357480" cy="240485"/>
          </a:xfrm>
        </p:spPr>
        <p:txBody>
          <a:bodyPr/>
          <a:lstStyle/>
          <a:p>
            <a:r>
              <a:rPr lang="zh-CN" altLang="en-US"/>
              <a:t>回归测试集</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37</a:t>
            </a:fld>
            <a:endParaRPr lang="ko-KR" altLang="en-US"/>
          </a:p>
        </p:txBody>
      </p:sp>
      <p:sp>
        <p:nvSpPr>
          <p:cNvPr id="6" name="文本框 5"/>
          <p:cNvSpPr txBox="1"/>
          <p:nvPr/>
        </p:nvSpPr>
        <p:spPr>
          <a:xfrm>
            <a:off x="318770" y="1017270"/>
            <a:ext cx="8618855" cy="2306955"/>
          </a:xfrm>
          <a:prstGeom prst="rect">
            <a:avLst/>
          </a:prstGeom>
          <a:noFill/>
        </p:spPr>
        <p:txBody>
          <a:bodyPr wrap="square" rtlCol="0">
            <a:spAutoFit/>
          </a:bodyPr>
          <a:lstStyle/>
          <a:p>
            <a:r>
              <a:rPr lang="zh-CN" altLang="en-US" sz="2400" dirty="0">
                <a:solidFill>
                  <a:schemeClr val="bg1"/>
                </a:solidFill>
              </a:rPr>
              <a:t>回归测试集（已执行过的测试用例的子集）包括下述</a:t>
            </a:r>
            <a:r>
              <a:rPr lang="en-US" altLang="zh-CN" sz="2400" dirty="0">
                <a:solidFill>
                  <a:schemeClr val="bg1"/>
                </a:solidFill>
              </a:rPr>
              <a:t>3</a:t>
            </a:r>
            <a:r>
              <a:rPr lang="zh-CN" altLang="en-US" sz="2400" dirty="0">
                <a:solidFill>
                  <a:schemeClr val="bg1"/>
                </a:solidFill>
              </a:rPr>
              <a:t>类不同的测试用例。</a:t>
            </a:r>
          </a:p>
          <a:p>
            <a:endParaRPr lang="zh-CN" altLang="en-US" sz="2400" dirty="0">
              <a:solidFill>
                <a:schemeClr val="bg1"/>
              </a:solidFill>
            </a:endParaRPr>
          </a:p>
          <a:p>
            <a:pPr marL="457200" indent="-457200">
              <a:buAutoNum type="arabicPeriod"/>
            </a:pPr>
            <a:r>
              <a:rPr lang="zh-CN" altLang="en-US" sz="2400" dirty="0">
                <a:solidFill>
                  <a:schemeClr val="bg1"/>
                </a:solidFill>
              </a:rPr>
              <a:t>检测软件全部功能的代表性测试用例</a:t>
            </a:r>
          </a:p>
          <a:p>
            <a:pPr marL="457200" indent="-457200">
              <a:buAutoNum type="arabicPeriod"/>
            </a:pPr>
            <a:r>
              <a:rPr lang="zh-CN" altLang="en-US" sz="2400" dirty="0">
                <a:solidFill>
                  <a:schemeClr val="bg1"/>
                </a:solidFill>
              </a:rPr>
              <a:t>专门针对可能受修改影响的软件功能的附加测试</a:t>
            </a:r>
          </a:p>
          <a:p>
            <a:pPr marL="457200" indent="-457200">
              <a:buAutoNum type="arabicPeriod"/>
            </a:pPr>
            <a:r>
              <a:rPr lang="zh-CN" altLang="en-US" sz="2400" dirty="0">
                <a:solidFill>
                  <a:schemeClr val="bg1"/>
                </a:solidFill>
              </a:rPr>
              <a:t>针对被修改过的软件成分的测试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总结</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38</a:t>
            </a:fld>
            <a:endParaRPr lang="ko-KR" altLang="en-US"/>
          </a:p>
        </p:txBody>
      </p:sp>
      <p:sp>
        <p:nvSpPr>
          <p:cNvPr id="6" name="文本框 5"/>
          <p:cNvSpPr txBox="1"/>
          <p:nvPr/>
        </p:nvSpPr>
        <p:spPr>
          <a:xfrm>
            <a:off x="318770" y="1017270"/>
            <a:ext cx="7155815" cy="2306955"/>
          </a:xfrm>
          <a:prstGeom prst="rect">
            <a:avLst/>
          </a:prstGeom>
          <a:noFill/>
        </p:spPr>
        <p:txBody>
          <a:bodyPr wrap="square" rtlCol="0">
            <a:spAutoFit/>
          </a:bodyPr>
          <a:lstStyle/>
          <a:p>
            <a:r>
              <a:rPr lang="zh-CN" altLang="en-US" sz="2400">
                <a:solidFill>
                  <a:schemeClr val="bg1"/>
                </a:solidFill>
              </a:rPr>
              <a:t>在集成测试过程中，回归测试用例的数量可能会变得非常大。因此，应该把回归测试集设计成只包括可以检测程序的主要功能中的一类或是多类错误的那样一些测试样例。一旦修改了软件之后就重新执行检测程序每个功能的全部测试用例，是低效而且不切实际的。</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参考目录</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05</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zh-CN" altLang="en-US">
                <a:ea typeface="Tahoma" panose="020B0804030504040204" pitchFamily="34" charset="0"/>
              </a:rPr>
              <a:t>定义</a:t>
            </a:r>
          </a:p>
        </p:txBody>
      </p:sp>
      <p:sp>
        <p:nvSpPr>
          <p:cNvPr id="4" name="텍스트 개체 틀 3"/>
          <p:cNvSpPr txBox="1"/>
          <p:nvPr/>
        </p:nvSpPr>
        <p:spPr>
          <a:xfrm>
            <a:off x="308816" y="872367"/>
            <a:ext cx="8367698" cy="86169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800" dirty="0">
                <a:solidFill>
                  <a:schemeClr val="bg1"/>
                </a:solidFill>
                <a:latin typeface="+mn-ea"/>
                <a:ea typeface="+mn-ea"/>
              </a:rPr>
              <a:t>集成测试是指在单元测试的基础上，将所有的模块按照设计要求组装成为子系统进或系统进行测试。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a:t>
            </a:fld>
            <a:endParaRPr lang="ko-KR" altLang="en-US"/>
          </a:p>
        </p:txBody>
      </p:sp>
      <p:sp>
        <p:nvSpPr>
          <p:cNvPr id="6" name="Freeform 5"/>
          <p:cNvSpPr/>
          <p:nvPr/>
        </p:nvSpPr>
        <p:spPr bwMode="auto">
          <a:xfrm>
            <a:off x="1588" y="2177111"/>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grpSp>
        <p:nvGrpSpPr>
          <p:cNvPr id="9" name="그룹 8"/>
          <p:cNvGrpSpPr/>
          <p:nvPr/>
        </p:nvGrpSpPr>
        <p:grpSpPr>
          <a:xfrm>
            <a:off x="318640" y="2177415"/>
            <a:ext cx="8693785" cy="2564130"/>
            <a:chOff x="1242624" y="3110741"/>
            <a:chExt cx="10242859" cy="2745970"/>
          </a:xfrm>
        </p:grpSpPr>
        <p:sp>
          <p:nvSpPr>
            <p:cNvPr id="10" name="Rectangle 3"/>
            <p:cNvSpPr txBox="1">
              <a:spLocks noChangeArrowheads="1"/>
            </p:cNvSpPr>
            <p:nvPr/>
          </p:nvSpPr>
          <p:spPr bwMode="auto">
            <a:xfrm>
              <a:off x="1242777" y="3110741"/>
              <a:ext cx="3367557" cy="790877"/>
            </a:xfrm>
            <a:prstGeom prst="rect">
              <a:avLst/>
            </a:prstGeom>
          </p:spPr>
          <p:txBody>
            <a:bodyPr wrap="square" lIns="0" tIns="0" rIns="0" bIns="0" anchor="t" anchorCtr="0">
              <a:spAutoFit/>
              <a:scene3d>
                <a:camera prst="orthographicFront"/>
                <a:lightRig rig="threePt" dir="t"/>
              </a:scene3d>
            </a:bodyPr>
            <a:lstStyle>
              <a:lvl1pPr marL="342900" indent="-342900" eaLnBrk="0" hangingPunct="0">
                <a:spcBef>
                  <a:spcPct val="20000"/>
                </a:spcBef>
                <a:buFont typeface="Arial" panose="020B060402020209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90204" pitchFamily="34" charset="0"/>
                <a:buChar char="–"/>
                <a:defRPr sz="2800">
                  <a:latin typeface="+mn-lt"/>
                  <a:ea typeface="+mn-ea"/>
                </a:defRPr>
              </a:lvl2pPr>
              <a:lvl3pPr marL="1143000" indent="-228600" eaLnBrk="0" hangingPunct="0">
                <a:spcBef>
                  <a:spcPct val="20000"/>
                </a:spcBef>
                <a:buFont typeface="Arial" panose="020B0604020202090204" pitchFamily="34" charset="0"/>
                <a:buChar char="•"/>
                <a:defRPr sz="2400">
                  <a:latin typeface="+mn-lt"/>
                  <a:ea typeface="+mn-ea"/>
                </a:defRPr>
              </a:lvl3pPr>
              <a:lvl4pPr marL="1600200" indent="-228600" eaLnBrk="0" hangingPunct="0">
                <a:spcBef>
                  <a:spcPct val="20000"/>
                </a:spcBef>
                <a:buFont typeface="Arial" panose="020B0604020202090204" pitchFamily="34" charset="0"/>
                <a:buChar char="–"/>
                <a:defRPr sz="2000">
                  <a:latin typeface="+mn-lt"/>
                  <a:ea typeface="+mn-ea"/>
                </a:defRPr>
              </a:lvl4pPr>
              <a:lvl5pPr marL="2057400" indent="-228600" eaLnBrk="0" hangingPunct="0">
                <a:spcBef>
                  <a:spcPct val="20000"/>
                </a:spcBef>
                <a:buFont typeface="Arial" panose="020B0604020202090204" pitchFamily="34" charset="0"/>
                <a:buChar char="»"/>
                <a:defRPr sz="2000">
                  <a:latin typeface="+mn-lt"/>
                  <a:ea typeface="+mn-ea"/>
                </a:defRPr>
              </a:lvl5pPr>
              <a:lvl6pPr marL="2514600" indent="-228600">
                <a:spcBef>
                  <a:spcPct val="20000"/>
                </a:spcBef>
                <a:buFont typeface="Arial" panose="020B0604020202090204" pitchFamily="34" charset="0"/>
                <a:buChar char="•"/>
                <a:defRPr sz="2000">
                  <a:latin typeface="+mn-lt"/>
                  <a:ea typeface="+mn-ea"/>
                </a:defRPr>
              </a:lvl6pPr>
              <a:lvl7pPr marL="2971800" indent="-228600">
                <a:spcBef>
                  <a:spcPct val="20000"/>
                </a:spcBef>
                <a:buFont typeface="Arial" panose="020B0604020202090204" pitchFamily="34" charset="0"/>
                <a:buChar char="•"/>
                <a:defRPr sz="2000">
                  <a:latin typeface="+mn-lt"/>
                  <a:ea typeface="+mn-ea"/>
                </a:defRPr>
              </a:lvl7pPr>
              <a:lvl8pPr marL="3429000" indent="-228600">
                <a:spcBef>
                  <a:spcPct val="20000"/>
                </a:spcBef>
                <a:buFont typeface="Arial" panose="020B0604020202090204" pitchFamily="34" charset="0"/>
                <a:buChar char="•"/>
                <a:defRPr sz="2000">
                  <a:latin typeface="+mn-lt"/>
                  <a:ea typeface="+mn-ea"/>
                </a:defRPr>
              </a:lvl8pPr>
              <a:lvl9pPr marL="3886200" indent="-228600">
                <a:spcBef>
                  <a:spcPct val="20000"/>
                </a:spcBef>
                <a:buFont typeface="Arial" panose="020B0604020202090204" pitchFamily="34" charset="0"/>
                <a:buChar char="•"/>
                <a:defRPr sz="2000">
                  <a:latin typeface="+mn-lt"/>
                  <a:ea typeface="+mn-ea"/>
                </a:defRPr>
              </a:lvl9pPr>
            </a:lstStyle>
            <a:p>
              <a:pPr marL="0" indent="0" algn="just">
                <a:defRPr/>
              </a:pPr>
              <a:r>
                <a:rPr lang="zh-CN" altLang="en-US" sz="2400" dirty="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主要目标是发现与接口有关的问题。</a:t>
              </a:r>
            </a:p>
          </p:txBody>
        </p:sp>
        <p:sp>
          <p:nvSpPr>
            <p:cNvPr id="11" name="Rectangle 3"/>
            <p:cNvSpPr txBox="1">
              <a:spLocks noChangeArrowheads="1"/>
            </p:cNvSpPr>
            <p:nvPr/>
          </p:nvSpPr>
          <p:spPr bwMode="auto">
            <a:xfrm>
              <a:off x="1242624" y="4406882"/>
              <a:ext cx="10242859" cy="1449829"/>
            </a:xfrm>
            <a:prstGeom prst="rect">
              <a:avLst/>
            </a:prstGeom>
          </p:spPr>
          <p:txBody>
            <a:bodyPr wrap="square" lIns="0" tIns="0" rIns="0" bIns="0" anchor="t" anchorCtr="0">
              <a:spAutoFit/>
              <a:scene3d>
                <a:camera prst="orthographicFront"/>
                <a:lightRig rig="threePt" dir="t"/>
              </a:scene3d>
            </a:bodyPr>
            <a:lstStyle>
              <a:lvl1pPr marL="342900" indent="-342900" eaLnBrk="0" hangingPunct="0">
                <a:spcBef>
                  <a:spcPct val="20000"/>
                </a:spcBef>
                <a:buFont typeface="Arial" panose="020B060402020209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90204" pitchFamily="34" charset="0"/>
                <a:buChar char="–"/>
                <a:defRPr sz="2800">
                  <a:latin typeface="+mn-lt"/>
                  <a:ea typeface="+mn-ea"/>
                </a:defRPr>
              </a:lvl2pPr>
              <a:lvl3pPr marL="1143000" indent="-228600" eaLnBrk="0" hangingPunct="0">
                <a:spcBef>
                  <a:spcPct val="20000"/>
                </a:spcBef>
                <a:buFont typeface="Arial" panose="020B0604020202090204" pitchFamily="34" charset="0"/>
                <a:buChar char="•"/>
                <a:defRPr sz="2400">
                  <a:latin typeface="+mn-lt"/>
                  <a:ea typeface="+mn-ea"/>
                </a:defRPr>
              </a:lvl3pPr>
              <a:lvl4pPr marL="1600200" indent="-228600" eaLnBrk="0" hangingPunct="0">
                <a:spcBef>
                  <a:spcPct val="20000"/>
                </a:spcBef>
                <a:buFont typeface="Arial" panose="020B0604020202090204" pitchFamily="34" charset="0"/>
                <a:buChar char="–"/>
                <a:defRPr sz="2000">
                  <a:latin typeface="+mn-lt"/>
                  <a:ea typeface="+mn-ea"/>
                </a:defRPr>
              </a:lvl4pPr>
              <a:lvl5pPr marL="2057400" indent="-228600" eaLnBrk="0" hangingPunct="0">
                <a:spcBef>
                  <a:spcPct val="20000"/>
                </a:spcBef>
                <a:buFont typeface="Arial" panose="020B0604020202090204" pitchFamily="34" charset="0"/>
                <a:buChar char="»"/>
                <a:defRPr sz="2000">
                  <a:latin typeface="+mn-lt"/>
                  <a:ea typeface="+mn-ea"/>
                </a:defRPr>
              </a:lvl5pPr>
              <a:lvl6pPr marL="2514600" indent="-228600">
                <a:spcBef>
                  <a:spcPct val="20000"/>
                </a:spcBef>
                <a:buFont typeface="Arial" panose="020B0604020202090204" pitchFamily="34" charset="0"/>
                <a:buChar char="•"/>
                <a:defRPr sz="2000">
                  <a:latin typeface="+mn-lt"/>
                  <a:ea typeface="+mn-ea"/>
                </a:defRPr>
              </a:lvl6pPr>
              <a:lvl7pPr marL="2971800" indent="-228600">
                <a:spcBef>
                  <a:spcPct val="20000"/>
                </a:spcBef>
                <a:buFont typeface="Arial" panose="020B0604020202090204" pitchFamily="34" charset="0"/>
                <a:buChar char="•"/>
                <a:defRPr sz="2000">
                  <a:latin typeface="+mn-lt"/>
                  <a:ea typeface="+mn-ea"/>
                </a:defRPr>
              </a:lvl7pPr>
              <a:lvl8pPr marL="3429000" indent="-228600">
                <a:spcBef>
                  <a:spcPct val="20000"/>
                </a:spcBef>
                <a:buFont typeface="Arial" panose="020B0604020202090204" pitchFamily="34" charset="0"/>
                <a:buChar char="•"/>
                <a:defRPr sz="2000">
                  <a:latin typeface="+mn-lt"/>
                  <a:ea typeface="+mn-ea"/>
                </a:defRPr>
              </a:lvl8pPr>
              <a:lvl9pPr marL="3886200" indent="-228600">
                <a:spcBef>
                  <a:spcPct val="20000"/>
                </a:spcBef>
                <a:buFont typeface="Arial" panose="020B0604020202090204" pitchFamily="34" charset="0"/>
                <a:buChar char="•"/>
                <a:defRPr sz="2000">
                  <a:latin typeface="+mn-lt"/>
                  <a:ea typeface="+mn-ea"/>
                </a:defRPr>
              </a:lvl9pPr>
            </a:lstStyle>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例如数据穿过接口的时候可能丢失；一个模块对另一个模块可能由于疏忽而造成有害影响；</a:t>
              </a:r>
            </a:p>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把子功能组装起来可能不产生预期的主功能；</a:t>
              </a:r>
            </a:p>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全程数据结构可能有问题。</a:t>
              </a:r>
            </a:p>
          </p:txBody>
        </p:sp>
      </p:grpSp>
      <p:pic>
        <p:nvPicPr>
          <p:cNvPr id="13" name="그림 12"/>
          <p:cNvPicPr>
            <a:picLocks noChangeAspect="1"/>
          </p:cNvPicPr>
          <p:nvPr/>
        </p:nvPicPr>
        <p:blipFill rotWithShape="1">
          <a:blip r:embed="rId2" cstate="screen"/>
          <a:srcRect/>
          <a:stretch>
            <a:fillRect/>
          </a:stretch>
        </p:blipFill>
        <p:spPr>
          <a:xfrm rot="669373">
            <a:off x="7574210" y="1500055"/>
            <a:ext cx="1310780" cy="228600"/>
          </a:xfrm>
          <a:prstGeom prst="rect">
            <a:avLst/>
          </a:prstGeom>
        </p:spPr>
      </p:pic>
      <p:pic>
        <p:nvPicPr>
          <p:cNvPr id="14" name="그림 13"/>
          <p:cNvPicPr>
            <a:picLocks noChangeAspect="1"/>
          </p:cNvPicPr>
          <p:nvPr/>
        </p:nvPicPr>
        <p:blipFill rotWithShape="1">
          <a:blip r:embed="rId3" cstate="screen"/>
          <a:srcRect/>
          <a:stretch>
            <a:fillRect/>
          </a:stretch>
        </p:blipFill>
        <p:spPr>
          <a:xfrm rot="18678163">
            <a:off x="160240" y="4008132"/>
            <a:ext cx="763354" cy="77205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参考目录</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40</a:t>
            </a:fld>
            <a:endParaRPr lang="ko-KR" altLang="en-US"/>
          </a:p>
        </p:txBody>
      </p:sp>
      <p:sp>
        <p:nvSpPr>
          <p:cNvPr id="6" name="文本框 5"/>
          <p:cNvSpPr txBox="1"/>
          <p:nvPr/>
        </p:nvSpPr>
        <p:spPr>
          <a:xfrm>
            <a:off x="318770" y="1017270"/>
            <a:ext cx="8697595" cy="1568450"/>
          </a:xfrm>
          <a:prstGeom prst="rect">
            <a:avLst/>
          </a:prstGeom>
          <a:noFill/>
        </p:spPr>
        <p:txBody>
          <a:bodyPr wrap="square" rtlCol="0">
            <a:spAutoFit/>
          </a:bodyPr>
          <a:lstStyle/>
          <a:p>
            <a:r>
              <a:rPr lang="en-US" altLang="zh-CN" sz="2400" dirty="0">
                <a:solidFill>
                  <a:schemeClr val="bg1"/>
                </a:solidFill>
              </a:rPr>
              <a:t>[1] </a:t>
            </a:r>
            <a:r>
              <a:rPr lang="zh-CN" altLang="en-US" sz="2400" dirty="0">
                <a:solidFill>
                  <a:schemeClr val="bg1"/>
                </a:solidFill>
              </a:rPr>
              <a:t>张海潘</a:t>
            </a:r>
            <a:r>
              <a:rPr lang="en-US" altLang="zh-CN" sz="2400" dirty="0">
                <a:solidFill>
                  <a:schemeClr val="bg1"/>
                </a:solidFill>
              </a:rPr>
              <a:t>,</a:t>
            </a:r>
            <a:r>
              <a:rPr lang="zh-CN" altLang="en-US" sz="2400" dirty="0">
                <a:solidFill>
                  <a:schemeClr val="bg1"/>
                </a:solidFill>
              </a:rPr>
              <a:t>牟永敏</a:t>
            </a:r>
            <a:r>
              <a:rPr lang="en-US" altLang="zh-CN" sz="2400" dirty="0">
                <a:solidFill>
                  <a:schemeClr val="bg1"/>
                </a:solidFill>
              </a:rPr>
              <a:t>. </a:t>
            </a:r>
            <a:r>
              <a:rPr lang="zh-CN" altLang="en-US" sz="2400" dirty="0">
                <a:solidFill>
                  <a:schemeClr val="bg1"/>
                </a:solidFill>
              </a:rPr>
              <a:t>软件工程导论</a:t>
            </a:r>
            <a:r>
              <a:rPr lang="en-US" altLang="zh-CN" sz="2400" dirty="0">
                <a:solidFill>
                  <a:schemeClr val="bg1"/>
                </a:solidFill>
              </a:rPr>
              <a:t>(</a:t>
            </a:r>
            <a:r>
              <a:rPr lang="zh-CN" altLang="en-US" sz="2400" dirty="0">
                <a:solidFill>
                  <a:schemeClr val="bg1"/>
                </a:solidFill>
              </a:rPr>
              <a:t>第六版</a:t>
            </a:r>
            <a:r>
              <a:rPr lang="en-US" altLang="zh-CN" sz="2400" dirty="0">
                <a:solidFill>
                  <a:schemeClr val="bg1"/>
                </a:solidFill>
              </a:rPr>
              <a:t>).</a:t>
            </a:r>
            <a:r>
              <a:rPr lang="zh-CN" altLang="en-US" sz="2400" dirty="0">
                <a:solidFill>
                  <a:schemeClr val="bg1"/>
                </a:solidFill>
              </a:rPr>
              <a:t>北京：清华大学出版社</a:t>
            </a:r>
            <a:r>
              <a:rPr lang="en-US" altLang="zh-CN" sz="2400" dirty="0">
                <a:solidFill>
                  <a:schemeClr val="bg1"/>
                </a:solidFill>
              </a:rPr>
              <a:t>,2013</a:t>
            </a:r>
          </a:p>
          <a:p>
            <a:r>
              <a:rPr lang="en-US" altLang="zh-CN" sz="2400" dirty="0">
                <a:solidFill>
                  <a:schemeClr val="bg1"/>
                </a:solidFill>
              </a:rPr>
              <a:t>[2] https://</a:t>
            </a:r>
            <a:r>
              <a:rPr lang="en-US" altLang="zh-CN" sz="2400" dirty="0" err="1">
                <a:solidFill>
                  <a:schemeClr val="bg1"/>
                </a:solidFill>
              </a:rPr>
              <a:t>wiki.mbalib.com</a:t>
            </a:r>
            <a:r>
              <a:rPr lang="en-US" altLang="zh-CN" sz="2400" dirty="0">
                <a:solidFill>
                  <a:schemeClr val="bg1"/>
                </a:solidFill>
              </a:rPr>
              <a:t>/wiki/</a:t>
            </a:r>
            <a:r>
              <a:rPr lang="en-US" altLang="zh-CN" sz="2400" dirty="0" err="1">
                <a:solidFill>
                  <a:schemeClr val="bg1"/>
                </a:solidFill>
              </a:rPr>
              <a:t>集成测试</a:t>
            </a:r>
            <a:r>
              <a:rPr lang="en-US" altLang="zh-CN" sz="2400" dirty="0">
                <a:solidFill>
                  <a:schemeClr val="bg1"/>
                </a:solidFill>
              </a:rPr>
              <a:t>. </a:t>
            </a:r>
            <a:r>
              <a:rPr lang="zh-CN" altLang="en-US" sz="2400" dirty="0">
                <a:solidFill>
                  <a:schemeClr val="bg1"/>
                </a:solidFill>
              </a:rPr>
              <a:t>集成测试</a:t>
            </a:r>
            <a:r>
              <a:rPr lang="en-US" altLang="zh-CN" sz="2400" dirty="0">
                <a:solidFill>
                  <a:schemeClr val="bg1"/>
                </a:solidFill>
              </a:rPr>
              <a:t>-MBA</a:t>
            </a:r>
            <a:r>
              <a:rPr lang="zh-CN" altLang="en-US" sz="2400" dirty="0">
                <a:solidFill>
                  <a:schemeClr val="bg1"/>
                </a:solidFill>
              </a:rPr>
              <a:t>智库百科</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18A2376-A558-B543-A759-19F9C425E434}"/>
              </a:ext>
            </a:extLst>
          </p:cNvPr>
          <p:cNvSpPr>
            <a:spLocks noGrp="1"/>
          </p:cNvSpPr>
          <p:nvPr>
            <p:ph type="sldNum" sz="quarter" idx="12"/>
          </p:nvPr>
        </p:nvSpPr>
        <p:spPr/>
        <p:txBody>
          <a:bodyPr/>
          <a:lstStyle/>
          <a:p>
            <a:fld id="{6D496982-6B67-48BF-BE88-CEE75E286A28}" type="slidenum">
              <a:rPr lang="ko-KR" altLang="en-US" smtClean="0"/>
              <a:t>41</a:t>
            </a:fld>
            <a:endParaRPr lang="ko-KR" altLang="en-US"/>
          </a:p>
        </p:txBody>
      </p:sp>
      <p:sp>
        <p:nvSpPr>
          <p:cNvPr id="3" name="文本占位符 2">
            <a:extLst>
              <a:ext uri="{FF2B5EF4-FFF2-40B4-BE49-F238E27FC236}">
                <a16:creationId xmlns:a16="http://schemas.microsoft.com/office/drawing/2014/main" id="{CC513620-E23B-7449-9565-C6F97D3479D8}"/>
              </a:ext>
            </a:extLst>
          </p:cNvPr>
          <p:cNvSpPr>
            <a:spLocks noGrp="1"/>
          </p:cNvSpPr>
          <p:nvPr>
            <p:ph type="body" sz="quarter" idx="13"/>
          </p:nvPr>
        </p:nvSpPr>
        <p:spPr/>
        <p:txBody>
          <a:bodyPr/>
          <a:lstStyle/>
          <a:p>
            <a:r>
              <a:rPr kumimoji="1" lang="zh-CN" altLang="en-US" dirty="0"/>
              <a:t>小组分工</a:t>
            </a:r>
          </a:p>
        </p:txBody>
      </p:sp>
      <p:sp>
        <p:nvSpPr>
          <p:cNvPr id="5" name="文本框 4">
            <a:extLst>
              <a:ext uri="{FF2B5EF4-FFF2-40B4-BE49-F238E27FC236}">
                <a16:creationId xmlns:a16="http://schemas.microsoft.com/office/drawing/2014/main" id="{9E576C7D-1BD3-754D-9B07-8F966F59E738}"/>
              </a:ext>
            </a:extLst>
          </p:cNvPr>
          <p:cNvSpPr txBox="1"/>
          <p:nvPr/>
        </p:nvSpPr>
        <p:spPr>
          <a:xfrm>
            <a:off x="318976" y="1131590"/>
            <a:ext cx="7061336" cy="2308324"/>
          </a:xfrm>
          <a:prstGeom prst="rect">
            <a:avLst/>
          </a:prstGeom>
          <a:noFill/>
        </p:spPr>
        <p:txBody>
          <a:bodyPr wrap="square" rtlCol="0">
            <a:spAutoFit/>
          </a:bodyPr>
          <a:lstStyle/>
          <a:p>
            <a:endParaRPr kumimoji="1" lang="en-US" altLang="zh-CN" sz="2400" dirty="0">
              <a:solidFill>
                <a:schemeClr val="bg1"/>
              </a:solidFill>
            </a:endParaRPr>
          </a:p>
          <a:p>
            <a:endParaRPr kumimoji="1" lang="en-US" altLang="zh-CN" sz="2400" dirty="0">
              <a:solidFill>
                <a:schemeClr val="bg1"/>
              </a:solidFill>
            </a:endParaRPr>
          </a:p>
          <a:p>
            <a:endParaRPr kumimoji="1" lang="en-US" altLang="zh-CN" sz="2400" dirty="0">
              <a:solidFill>
                <a:schemeClr val="bg1"/>
              </a:solidFill>
            </a:endParaRPr>
          </a:p>
          <a:p>
            <a:r>
              <a:rPr kumimoji="1" lang="en-US" altLang="zh-CN" sz="2400" dirty="0">
                <a:solidFill>
                  <a:schemeClr val="bg1"/>
                </a:solidFill>
              </a:rPr>
              <a:t>ppt</a:t>
            </a:r>
            <a:r>
              <a:rPr kumimoji="1" lang="zh-CN" altLang="en-US" sz="2400" dirty="0">
                <a:solidFill>
                  <a:schemeClr val="bg1"/>
                </a:solidFill>
              </a:rPr>
              <a:t>制作：唐敏敏， 评分：</a:t>
            </a:r>
            <a:r>
              <a:rPr kumimoji="1" lang="en-US" altLang="zh-CN" sz="2400" dirty="0">
                <a:solidFill>
                  <a:schemeClr val="bg1"/>
                </a:solidFill>
              </a:rPr>
              <a:t>8.0</a:t>
            </a:r>
          </a:p>
          <a:p>
            <a:endParaRPr kumimoji="1" lang="en-US" altLang="zh-CN" sz="2400" dirty="0">
              <a:solidFill>
                <a:schemeClr val="bg1"/>
              </a:solidFill>
            </a:endParaRPr>
          </a:p>
          <a:p>
            <a:r>
              <a:rPr kumimoji="1" lang="en-US" altLang="zh-CN" sz="2400" dirty="0">
                <a:solidFill>
                  <a:schemeClr val="bg1"/>
                </a:solidFill>
              </a:rPr>
              <a:t>ppt</a:t>
            </a:r>
            <a:r>
              <a:rPr kumimoji="1" lang="zh-CN" altLang="en-US" sz="2400" dirty="0">
                <a:solidFill>
                  <a:schemeClr val="bg1"/>
                </a:solidFill>
              </a:rPr>
              <a:t>审核：许涛、周磊、杨际仟， 评分：</a:t>
            </a:r>
            <a:r>
              <a:rPr kumimoji="1" lang="en-US" altLang="zh-CN" sz="2400" dirty="0">
                <a:solidFill>
                  <a:schemeClr val="bg1"/>
                </a:solidFill>
              </a:rPr>
              <a:t>6.5</a:t>
            </a:r>
            <a:endParaRPr kumimoji="1" lang="zh-CN" altLang="en-US" sz="2400" dirty="0">
              <a:solidFill>
                <a:schemeClr val="bg1"/>
              </a:solidFill>
            </a:endParaRPr>
          </a:p>
        </p:txBody>
      </p:sp>
    </p:spTree>
    <p:extLst>
      <p:ext uri="{BB962C8B-B14F-4D97-AF65-F5344CB8AC3E}">
        <p14:creationId xmlns:p14="http://schemas.microsoft.com/office/powerpoint/2010/main" val="298469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2676525" y="2903855"/>
            <a:ext cx="4199255" cy="862965"/>
            <a:chOff x="636172" y="2088964"/>
            <a:chExt cx="3540465" cy="997728"/>
          </a:xfrm>
        </p:grpSpPr>
        <p:cxnSp>
          <p:nvCxnSpPr>
            <p:cNvPr id="3" name="직선 연결선 2"/>
            <p:cNvCxnSpPr/>
            <p:nvPr/>
          </p:nvCxnSpPr>
          <p:spPr>
            <a:xfrm>
              <a:off x="636172" y="2942225"/>
              <a:ext cx="3540465"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flipH="1">
              <a:off x="948780" y="2088964"/>
              <a:ext cx="0" cy="997728"/>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a:xfrm>
            <a:off x="1475656" y="3039910"/>
            <a:ext cx="5128592" cy="618152"/>
          </a:xfrm>
        </p:spPr>
        <p:txBody>
          <a:bodyPr/>
          <a:lstStyle/>
          <a:p>
            <a:r>
              <a:rPr lang="en-US" altLang="ko-KR" dirty="0"/>
              <a:t>Thank you  &amp;  Q&amp;A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823AAC4-48C0-E144-95BC-9832F62E0036}"/>
              </a:ext>
            </a:extLst>
          </p:cNvPr>
          <p:cNvSpPr>
            <a:spLocks noGrp="1"/>
          </p:cNvSpPr>
          <p:nvPr>
            <p:ph type="sldNum" sz="quarter" idx="12"/>
          </p:nvPr>
        </p:nvSpPr>
        <p:spPr/>
        <p:txBody>
          <a:bodyPr/>
          <a:lstStyle/>
          <a:p>
            <a:fld id="{6D496982-6B67-48BF-BE88-CEE75E286A28}" type="slidenum">
              <a:rPr lang="ko-KR" altLang="en-US" smtClean="0"/>
              <a:t>43</a:t>
            </a:fld>
            <a:endParaRPr lang="ko-KR" altLang="en-US"/>
          </a:p>
        </p:txBody>
      </p:sp>
      <p:sp>
        <p:nvSpPr>
          <p:cNvPr id="4" name="文本占位符 3">
            <a:extLst>
              <a:ext uri="{FF2B5EF4-FFF2-40B4-BE49-F238E27FC236}">
                <a16:creationId xmlns:a16="http://schemas.microsoft.com/office/drawing/2014/main" id="{79DACB4B-BC76-804B-B973-2808E59E5153}"/>
              </a:ext>
            </a:extLst>
          </p:cNvPr>
          <p:cNvSpPr>
            <a:spLocks noGrp="1"/>
          </p:cNvSpPr>
          <p:nvPr>
            <p:ph type="body" sz="quarter" idx="14"/>
          </p:nvPr>
        </p:nvSpPr>
        <p:spPr>
          <a:xfrm>
            <a:off x="107504" y="915566"/>
            <a:ext cx="8357480" cy="648072"/>
          </a:xfrm>
        </p:spPr>
        <p:txBody>
          <a:bodyPr/>
          <a:lstStyle/>
          <a:p>
            <a:r>
              <a:rPr kumimoji="1" lang="en-US" altLang="zh-CN" sz="2800" dirty="0"/>
              <a:t>Q1</a:t>
            </a:r>
            <a:r>
              <a:rPr kumimoji="1" lang="zh-CN" altLang="en-US" sz="2800" dirty="0"/>
              <a:t>：集成测试的主要目标是什么？</a:t>
            </a:r>
            <a:endParaRPr kumimoji="1" lang="en-US" altLang="zh-CN" sz="2800" dirty="0"/>
          </a:p>
          <a:p>
            <a:endParaRPr kumimoji="1" lang="zh-CN" altLang="en-US" dirty="0"/>
          </a:p>
        </p:txBody>
      </p:sp>
      <p:sp>
        <p:nvSpPr>
          <p:cNvPr id="6" name="文本框 5">
            <a:extLst>
              <a:ext uri="{FF2B5EF4-FFF2-40B4-BE49-F238E27FC236}">
                <a16:creationId xmlns:a16="http://schemas.microsoft.com/office/drawing/2014/main" id="{8A885A18-C2BE-9C4F-A7C4-C8CD8F9E546E}"/>
              </a:ext>
            </a:extLst>
          </p:cNvPr>
          <p:cNvSpPr txBox="1"/>
          <p:nvPr/>
        </p:nvSpPr>
        <p:spPr>
          <a:xfrm>
            <a:off x="0" y="1620169"/>
            <a:ext cx="6492920" cy="954107"/>
          </a:xfrm>
          <a:prstGeom prst="rect">
            <a:avLst/>
          </a:prstGeom>
          <a:noFill/>
        </p:spPr>
        <p:txBody>
          <a:bodyPr wrap="square" rtlCol="0">
            <a:spAutoFit/>
          </a:bodyPr>
          <a:lstStyle/>
          <a:p>
            <a:r>
              <a:rPr kumimoji="1" lang="zh-CN" altLang="en-US" sz="2800" b="1" dirty="0">
                <a:solidFill>
                  <a:srgbClr val="92D050"/>
                </a:solidFill>
                <a:latin typeface="Tahoma" panose="020B0804030504040204" pitchFamily="34" charset="0"/>
                <a:cs typeface="Tahoma" panose="020B0804030504040204" pitchFamily="34" charset="0"/>
              </a:rPr>
              <a:t>主要目标是发现与接口有关的问题。</a:t>
            </a:r>
          </a:p>
          <a:p>
            <a:endParaRPr kumimoji="1" lang="zh-CN" altLang="en-US" sz="2800" dirty="0">
              <a:solidFill>
                <a:srgbClr val="92D050"/>
              </a:solidFill>
            </a:endParaRPr>
          </a:p>
        </p:txBody>
      </p:sp>
      <p:sp>
        <p:nvSpPr>
          <p:cNvPr id="7" name="文本占位符 3">
            <a:extLst>
              <a:ext uri="{FF2B5EF4-FFF2-40B4-BE49-F238E27FC236}">
                <a16:creationId xmlns:a16="http://schemas.microsoft.com/office/drawing/2014/main" id="{78382488-7F70-664E-936B-14D333463F1F}"/>
              </a:ext>
            </a:extLst>
          </p:cNvPr>
          <p:cNvSpPr txBox="1">
            <a:spLocks/>
          </p:cNvSpPr>
          <p:nvPr/>
        </p:nvSpPr>
        <p:spPr>
          <a:xfrm>
            <a:off x="109589" y="2306771"/>
            <a:ext cx="8357480" cy="648072"/>
          </a:xfrm>
          <a:prstGeom prst="rect">
            <a:avLst/>
          </a:prstGeom>
        </p:spPr>
        <p:txBody>
          <a:bodyPr lIns="0" tIns="0" rIns="0" bIns="0"/>
          <a:lstStyle>
            <a:lvl1pPr marL="0" indent="0" algn="l" defTabSz="914400" rtl="0" eaLnBrk="1" latinLnBrk="1" hangingPunct="1">
              <a:spcBef>
                <a:spcPct val="20000"/>
              </a:spcBef>
              <a:buFont typeface="Arial" panose="020B0604020202090204" pitchFamily="34" charset="0"/>
              <a:buNone/>
              <a:defRPr sz="1600" b="1" kern="1200" baseline="0">
                <a:ln>
                  <a:noFill/>
                </a:ln>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kumimoji="1" lang="en-US" altLang="zh-CN" sz="2800" dirty="0"/>
              <a:t>Q2</a:t>
            </a:r>
            <a:r>
              <a:rPr kumimoji="1" lang="zh-CN" altLang="en-US" sz="2800" dirty="0"/>
              <a:t>：回归测试包括哪些测试用例？</a:t>
            </a:r>
            <a:endParaRPr kumimoji="1" lang="zh-CN" altLang="en-US" dirty="0"/>
          </a:p>
        </p:txBody>
      </p:sp>
      <p:sp>
        <p:nvSpPr>
          <p:cNvPr id="8" name="文本框 7">
            <a:extLst>
              <a:ext uri="{FF2B5EF4-FFF2-40B4-BE49-F238E27FC236}">
                <a16:creationId xmlns:a16="http://schemas.microsoft.com/office/drawing/2014/main" id="{BD6F6717-F233-7142-8A96-DB5134D69DD0}"/>
              </a:ext>
            </a:extLst>
          </p:cNvPr>
          <p:cNvSpPr txBox="1"/>
          <p:nvPr/>
        </p:nvSpPr>
        <p:spPr>
          <a:xfrm>
            <a:off x="25540" y="3075806"/>
            <a:ext cx="8218867" cy="1384995"/>
          </a:xfrm>
          <a:prstGeom prst="rect">
            <a:avLst/>
          </a:prstGeom>
          <a:noFill/>
        </p:spPr>
        <p:txBody>
          <a:bodyPr wrap="square" rtlCol="0">
            <a:spAutoFit/>
          </a:bodyPr>
          <a:lstStyle/>
          <a:p>
            <a:pPr marL="457200" indent="-457200">
              <a:buAutoNum type="arabicPeriod"/>
            </a:pPr>
            <a:r>
              <a:rPr lang="zh-CN" altLang="en-US" sz="2800" dirty="0">
                <a:solidFill>
                  <a:srgbClr val="92D050"/>
                </a:solidFill>
              </a:rPr>
              <a:t>检测软件全部功能的代表性测试用例</a:t>
            </a:r>
          </a:p>
          <a:p>
            <a:pPr marL="457200" indent="-457200">
              <a:buAutoNum type="arabicPeriod"/>
            </a:pPr>
            <a:r>
              <a:rPr lang="zh-CN" altLang="en-US" sz="2800" dirty="0">
                <a:solidFill>
                  <a:srgbClr val="92D050"/>
                </a:solidFill>
              </a:rPr>
              <a:t>专门针对可能受修改影响的软件功能的附加测试</a:t>
            </a:r>
          </a:p>
          <a:p>
            <a:pPr marL="457200" indent="-457200">
              <a:buAutoNum type="arabicPeriod"/>
            </a:pPr>
            <a:r>
              <a:rPr lang="zh-CN" altLang="en-US" sz="2800" dirty="0">
                <a:solidFill>
                  <a:srgbClr val="92D050"/>
                </a:solidFill>
              </a:rPr>
              <a:t>针对被修改过的软件成分的测试</a:t>
            </a:r>
          </a:p>
        </p:txBody>
      </p:sp>
    </p:spTree>
    <p:extLst>
      <p:ext uri="{BB962C8B-B14F-4D97-AF65-F5344CB8AC3E}">
        <p14:creationId xmlns:p14="http://schemas.microsoft.com/office/powerpoint/2010/main" val="54241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4FF3FC9-81C8-1A48-A9B0-D81C71B56EB7}"/>
              </a:ext>
            </a:extLst>
          </p:cNvPr>
          <p:cNvSpPr>
            <a:spLocks noGrp="1"/>
          </p:cNvSpPr>
          <p:nvPr>
            <p:ph type="sldNum" sz="quarter" idx="12"/>
          </p:nvPr>
        </p:nvSpPr>
        <p:spPr/>
        <p:txBody>
          <a:bodyPr/>
          <a:lstStyle/>
          <a:p>
            <a:fld id="{6D496982-6B67-48BF-BE88-CEE75E286A28}" type="slidenum">
              <a:rPr lang="ko-KR" altLang="en-US" smtClean="0"/>
              <a:t>44</a:t>
            </a:fld>
            <a:endParaRPr lang="ko-KR" altLang="en-US"/>
          </a:p>
        </p:txBody>
      </p:sp>
      <p:sp>
        <p:nvSpPr>
          <p:cNvPr id="5" name="文本占位符 3">
            <a:extLst>
              <a:ext uri="{FF2B5EF4-FFF2-40B4-BE49-F238E27FC236}">
                <a16:creationId xmlns:a16="http://schemas.microsoft.com/office/drawing/2014/main" id="{AC660B7A-706F-9943-8844-9CEB1222B3EE}"/>
              </a:ext>
            </a:extLst>
          </p:cNvPr>
          <p:cNvSpPr txBox="1">
            <a:spLocks/>
          </p:cNvSpPr>
          <p:nvPr/>
        </p:nvSpPr>
        <p:spPr>
          <a:xfrm>
            <a:off x="107504" y="915566"/>
            <a:ext cx="8357480" cy="648072"/>
          </a:xfrm>
          <a:prstGeom prst="rect">
            <a:avLst/>
          </a:prstGeom>
        </p:spPr>
        <p:txBody>
          <a:bodyPr lIns="0" tIns="0" rIns="0" bIns="0"/>
          <a:lstStyle>
            <a:lvl1pPr marL="0" indent="0" algn="l" defTabSz="914400" rtl="0" eaLnBrk="1" latinLnBrk="1" hangingPunct="1">
              <a:spcBef>
                <a:spcPct val="20000"/>
              </a:spcBef>
              <a:buFont typeface="Arial" panose="020B0604020202090204" pitchFamily="34" charset="0"/>
              <a:buNone/>
              <a:defRPr sz="1600" b="1" kern="1200" baseline="0">
                <a:ln>
                  <a:noFill/>
                </a:ln>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kumimoji="1" lang="en-US" altLang="zh-CN" sz="2800" dirty="0"/>
              <a:t>Q3</a:t>
            </a:r>
            <a:r>
              <a:rPr kumimoji="1" lang="zh-CN" altLang="en-US" sz="2800" dirty="0"/>
              <a:t>：本</a:t>
            </a:r>
            <a:r>
              <a:rPr kumimoji="1" lang="en-US" altLang="zh-CN" sz="2800" dirty="0"/>
              <a:t>PPT</a:t>
            </a:r>
            <a:r>
              <a:rPr kumimoji="1" lang="zh-CN" altLang="en-US" sz="2800" dirty="0"/>
              <a:t>主要的提到了几个集成测试策略？</a:t>
            </a:r>
            <a:endParaRPr kumimoji="1" lang="zh-CN" altLang="en-US" dirty="0"/>
          </a:p>
        </p:txBody>
      </p:sp>
      <p:sp>
        <p:nvSpPr>
          <p:cNvPr id="7" name="文本框 6">
            <a:extLst>
              <a:ext uri="{FF2B5EF4-FFF2-40B4-BE49-F238E27FC236}">
                <a16:creationId xmlns:a16="http://schemas.microsoft.com/office/drawing/2014/main" id="{DBCAE527-AF01-8143-A885-9DE8B9391C36}"/>
              </a:ext>
            </a:extLst>
          </p:cNvPr>
          <p:cNvSpPr txBox="1"/>
          <p:nvPr/>
        </p:nvSpPr>
        <p:spPr>
          <a:xfrm>
            <a:off x="107504" y="1563638"/>
            <a:ext cx="6492920" cy="3754874"/>
          </a:xfrm>
          <a:prstGeom prst="rect">
            <a:avLst/>
          </a:prstGeom>
          <a:noFill/>
        </p:spPr>
        <p:txBody>
          <a:bodyPr wrap="square" rtlCol="0">
            <a:spAutoFit/>
          </a:bodyPr>
          <a:lstStyle/>
          <a:p>
            <a:r>
              <a:rPr kumimoji="1" lang="en-US" altLang="zh-CN" sz="2800" b="1" dirty="0">
                <a:solidFill>
                  <a:srgbClr val="92D050"/>
                </a:solidFill>
                <a:latin typeface="Tahoma" panose="020B0804030504040204" pitchFamily="34" charset="0"/>
                <a:cs typeface="Tahoma" panose="020B0804030504040204" pitchFamily="34" charset="0"/>
              </a:rPr>
              <a:t>4</a:t>
            </a:r>
            <a:r>
              <a:rPr kumimoji="1" lang="zh-CN" altLang="en-US" sz="2800" b="1" dirty="0">
                <a:solidFill>
                  <a:srgbClr val="92D050"/>
                </a:solidFill>
                <a:latin typeface="Tahoma" panose="020B0804030504040204" pitchFamily="34" charset="0"/>
                <a:cs typeface="Tahoma" panose="020B0804030504040204" pitchFamily="34" charset="0"/>
              </a:rPr>
              <a:t>个，分别是</a:t>
            </a:r>
            <a:br>
              <a:rPr kumimoji="1" lang="en-US" altLang="zh-CN" sz="2800" b="1" dirty="0">
                <a:solidFill>
                  <a:srgbClr val="92D050"/>
                </a:solidFill>
                <a:latin typeface="Tahoma" panose="020B0804030504040204" pitchFamily="34" charset="0"/>
                <a:cs typeface="Tahoma" panose="020B0804030504040204" pitchFamily="34" charset="0"/>
              </a:rPr>
            </a:br>
            <a:r>
              <a:rPr kumimoji="1" lang="zh-CN" altLang="en-US" sz="2800" b="1" dirty="0">
                <a:solidFill>
                  <a:srgbClr val="92D050"/>
                </a:solidFill>
                <a:latin typeface="Tahoma" panose="020B0804030504040204" pitchFamily="34" charset="0"/>
                <a:cs typeface="Tahoma" panose="020B0804030504040204" pitchFamily="34" charset="0"/>
              </a:rPr>
              <a:t>自顶向下</a:t>
            </a:r>
            <a:endParaRPr kumimoji="1" lang="en-US" altLang="zh-CN" sz="2800" b="1" dirty="0">
              <a:solidFill>
                <a:srgbClr val="92D050"/>
              </a:solidFill>
              <a:latin typeface="Tahoma" panose="020B0804030504040204" pitchFamily="34" charset="0"/>
              <a:cs typeface="Tahoma" panose="020B0804030504040204" pitchFamily="34" charset="0"/>
            </a:endParaRPr>
          </a:p>
          <a:p>
            <a:r>
              <a:rPr kumimoji="1" lang="zh-CN" altLang="en-US" sz="2800" b="1" dirty="0">
                <a:solidFill>
                  <a:srgbClr val="92D050"/>
                </a:solidFill>
                <a:latin typeface="Tahoma" panose="020B0804030504040204" pitchFamily="34" charset="0"/>
                <a:cs typeface="Tahoma" panose="020B0804030504040204" pitchFamily="34" charset="0"/>
              </a:rPr>
              <a:t>自底向上</a:t>
            </a:r>
            <a:endParaRPr kumimoji="1" lang="en-US" altLang="zh-CN" sz="2800" dirty="0">
              <a:solidFill>
                <a:srgbClr val="92D050"/>
              </a:solidFill>
            </a:endParaRPr>
          </a:p>
          <a:p>
            <a:pPr>
              <a:lnSpc>
                <a:spcPct val="90000"/>
              </a:lnSpc>
              <a:defRPr/>
            </a:pPr>
            <a:r>
              <a:rPr kumimoji="1" lang="en-US" altLang="ko-KR" sz="2800" b="1" dirty="0" err="1">
                <a:solidFill>
                  <a:srgbClr val="92D050"/>
                </a:solidFill>
                <a:latin typeface="Tahoma" panose="020B0804030504040204" pitchFamily="34" charset="0"/>
                <a:cs typeface="Tahoma" panose="020B0804030504040204" pitchFamily="34" charset="0"/>
                <a:sym typeface="+mn-ea"/>
              </a:rPr>
              <a:t>核心系统先行集成测试法</a:t>
            </a:r>
            <a:endParaRPr kumimoji="1" lang="en-US" altLang="ko-KR" sz="2800" b="1" dirty="0">
              <a:solidFill>
                <a:srgbClr val="92D050"/>
              </a:solidFill>
              <a:latin typeface="Tahoma" panose="020B0804030504040204" pitchFamily="34" charset="0"/>
              <a:cs typeface="Tahoma" panose="020B0804030504040204" pitchFamily="34" charset="0"/>
              <a:sym typeface="+mn-ea"/>
            </a:endParaRPr>
          </a:p>
          <a:p>
            <a:pPr>
              <a:lnSpc>
                <a:spcPct val="90000"/>
              </a:lnSpc>
              <a:defRPr/>
            </a:pPr>
            <a:r>
              <a:rPr kumimoji="1" lang="en-US" altLang="ko-KR" sz="2800" b="1" dirty="0" err="1">
                <a:solidFill>
                  <a:srgbClr val="92D050"/>
                </a:solidFill>
                <a:latin typeface="Tahoma" panose="020B0804030504040204" pitchFamily="34" charset="0"/>
                <a:cs typeface="Tahoma" panose="020B0804030504040204" pitchFamily="34" charset="0"/>
                <a:sym typeface="+mn-ea"/>
              </a:rPr>
              <a:t>高频集成测试</a:t>
            </a:r>
            <a:endParaRPr kumimoji="1" lang="en-US" altLang="ko-KR" sz="2800" b="1" dirty="0">
              <a:solidFill>
                <a:srgbClr val="92D050"/>
              </a:solidFill>
              <a:latin typeface="Tahoma" panose="020B0804030504040204" pitchFamily="34" charset="0"/>
              <a:cs typeface="Tahoma" panose="020B0804030504040204" pitchFamily="34" charset="0"/>
              <a:sym typeface="+mn-ea"/>
            </a:endParaRPr>
          </a:p>
          <a:p>
            <a:pPr>
              <a:lnSpc>
                <a:spcPct val="90000"/>
              </a:lnSpc>
              <a:defRPr/>
            </a:pPr>
            <a:endParaRPr kumimoji="1" lang="en-US" altLang="ko-KR" sz="2800" b="1" dirty="0">
              <a:solidFill>
                <a:srgbClr val="92D050"/>
              </a:solidFill>
              <a:latin typeface="Tahoma" panose="020B0804030504040204" pitchFamily="34" charset="0"/>
              <a:cs typeface="Tahoma" panose="020B0804030504040204" pitchFamily="34" charset="0"/>
              <a:sym typeface="+mn-ea"/>
            </a:endParaRPr>
          </a:p>
          <a:p>
            <a:pPr>
              <a:lnSpc>
                <a:spcPct val="90000"/>
              </a:lnSpc>
              <a:defRPr/>
            </a:pPr>
            <a:endParaRPr kumimoji="1" lang="en-US" altLang="ko-KR" sz="2800" b="1" dirty="0">
              <a:solidFill>
                <a:srgbClr val="92D050"/>
              </a:solidFill>
              <a:latin typeface="Tahoma" panose="020B0804030504040204" pitchFamily="34" charset="0"/>
              <a:cs typeface="Tahoma" panose="020B0804030504040204" pitchFamily="34" charset="0"/>
            </a:endParaRPr>
          </a:p>
          <a:p>
            <a:pPr>
              <a:lnSpc>
                <a:spcPct val="90000"/>
              </a:lnSpc>
              <a:defRPr/>
            </a:pPr>
            <a:endParaRPr lang="en-US" altLang="ko-KR" sz="2800" dirty="0">
              <a:ea typeface="Tahoma" panose="020B0804030504040204" pitchFamily="34" charset="0"/>
            </a:endParaRPr>
          </a:p>
          <a:p>
            <a:endParaRPr kumimoji="1" lang="zh-CN" altLang="en-US" sz="2800" dirty="0">
              <a:solidFill>
                <a:srgbClr val="92D050"/>
              </a:solidFill>
            </a:endParaRPr>
          </a:p>
        </p:txBody>
      </p:sp>
    </p:spTree>
    <p:extLst>
      <p:ext uri="{BB962C8B-B14F-4D97-AF65-F5344CB8AC3E}">
        <p14:creationId xmlns:p14="http://schemas.microsoft.com/office/powerpoint/2010/main" val="251015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集成测试的形式</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5</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3" name="文本框 2"/>
          <p:cNvSpPr txBox="1"/>
          <p:nvPr/>
        </p:nvSpPr>
        <p:spPr>
          <a:xfrm>
            <a:off x="261620" y="1075055"/>
            <a:ext cx="6996430" cy="3415030"/>
          </a:xfrm>
          <a:prstGeom prst="rect">
            <a:avLst/>
          </a:prstGeom>
          <a:noFill/>
        </p:spPr>
        <p:txBody>
          <a:bodyPr wrap="square" rtlCol="0">
            <a:spAutoFit/>
          </a:bodyPr>
          <a:lstStyle/>
          <a:p>
            <a:r>
              <a:rPr lang="en-US" altLang="zh-CN" sz="2400">
                <a:solidFill>
                  <a:schemeClr val="bg1"/>
                </a:solidFill>
                <a:latin typeface="+mn-ea"/>
              </a:rPr>
              <a:t>集成测试最简单的形式是：把两个已经测试过的单元组合成一个组件，测试它们之间的接口。从这一层意义上讲，组件是指多个单元的集成聚合。在现实方案中，许多单元组合成组件，而这些组件又聚合为程序的更大部分。方法是测试片段的组合，并最终扩展成进程，将模块与其他组的模块一起测试。最后，将构成进程的所有模块一起测试。此外，如果程序由多个进程组成，应该成对测试它们，而不是同时测试所有进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a:ea typeface="Tahoma" panose="020B0804030504040204" pitchFamily="34" charset="0"/>
              </a:rPr>
              <a:t>集成测试的前提</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6</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78055" y="3653238"/>
            <a:ext cx="1101968" cy="1084476"/>
          </a:xfrm>
          <a:prstGeom prst="rect">
            <a:avLst/>
          </a:prstGeom>
        </p:spPr>
      </p:pic>
      <p:pic>
        <p:nvPicPr>
          <p:cNvPr id="22" name="그림 21"/>
          <p:cNvPicPr>
            <a:picLocks noChangeAspect="1"/>
          </p:cNvPicPr>
          <p:nvPr/>
        </p:nvPicPr>
        <p:blipFill rotWithShape="1">
          <a:blip r:embed="rId4" cstate="screen"/>
          <a:srcRect/>
          <a:stretch>
            <a:fillRect/>
          </a:stretch>
        </p:blipFill>
        <p:spPr>
          <a:xfrm rot="17880873">
            <a:off x="491049" y="3933955"/>
            <a:ext cx="796980" cy="806063"/>
          </a:xfrm>
          <a:prstGeom prst="rect">
            <a:avLst/>
          </a:prstGeom>
        </p:spPr>
      </p:pic>
      <p:pic>
        <p:nvPicPr>
          <p:cNvPr id="23" name="그림 22"/>
          <p:cNvPicPr>
            <a:picLocks noChangeAspect="1"/>
          </p:cNvPicPr>
          <p:nvPr/>
        </p:nvPicPr>
        <p:blipFill rotWithShape="1">
          <a:blip r:embed="rId5" cstate="screen"/>
          <a:srcRect/>
          <a:stretch>
            <a:fillRect/>
          </a:stretch>
        </p:blipFill>
        <p:spPr>
          <a:xfrm rot="463896">
            <a:off x="7024180" y="1491341"/>
            <a:ext cx="1502636" cy="262059"/>
          </a:xfrm>
          <a:prstGeom prst="rect">
            <a:avLst/>
          </a:prstGeom>
        </p:spPr>
      </p:pic>
      <p:sp>
        <p:nvSpPr>
          <p:cNvPr id="26" name="文本框 25"/>
          <p:cNvSpPr txBox="1"/>
          <p:nvPr/>
        </p:nvSpPr>
        <p:spPr>
          <a:xfrm>
            <a:off x="363855" y="1101090"/>
            <a:ext cx="7736205" cy="3046095"/>
          </a:xfrm>
          <a:prstGeom prst="rect">
            <a:avLst/>
          </a:prstGeom>
          <a:noFill/>
        </p:spPr>
        <p:txBody>
          <a:bodyPr wrap="square" rtlCol="0">
            <a:spAutoFit/>
          </a:bodyPr>
          <a:lstStyle/>
          <a:p>
            <a:r>
              <a:rPr lang="zh-CN" altLang="en-US" sz="2400">
                <a:solidFill>
                  <a:schemeClr val="bg1"/>
                </a:solidFill>
              </a:rPr>
              <a:t>集成测试是在单元测试的基础上，测试在将所有的软件单元按照概要设计规格说明的要求组装成模块、子系统或系统的过程中各部分工作是否达到或实现相应技术指标及要求的活动。也就是说，在集成测试之前，单元测试应该已经完成，集成测试中所使用的对象应该是已经经过单元测试的软件单元。这一点很重要，因为如果不经过单元测试，那么集成测试的效果将会受到很大影响，并且会大幅增加软件单元代码纠错的代价。</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测试要求</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7</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676525"/>
          </a:xfrm>
          <a:prstGeom prst="rect">
            <a:avLst/>
          </a:prstGeom>
          <a:noFill/>
        </p:spPr>
        <p:txBody>
          <a:bodyPr wrap="square" rtlCol="0">
            <a:spAutoFit/>
          </a:bodyPr>
          <a:lstStyle/>
          <a:p>
            <a:r>
              <a:rPr lang="zh-CN" altLang="en-US" sz="2400">
                <a:solidFill>
                  <a:schemeClr val="bg1">
                    <a:lumMod val="95000"/>
                  </a:schemeClr>
                </a:solidFill>
                <a:latin typeface="+mn-ea"/>
              </a:rPr>
              <a:t>集成测试是单元测试的逻辑扩展。在现实方案中，集成是指多个单元的聚合，许多单元组合成模块，而这些模块又聚合成程序的更大部分，如分系统或系统。集成测试采用的方法是测试软件单元的组合能否正常工作，以及与其他组的模块能否集成起来工作。最后，还要测试构成系统的所有模块组合能否正常工作。集成测试所持的主要标准是《软件概要设计规格说明》，任何不符合该说明的程序模块行为都应该加以记载并上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98468"/>
            <a:ext cx="8357479" cy="459836"/>
          </a:xfrm>
        </p:spPr>
        <p:txBody>
          <a:bodyPr/>
          <a:lstStyle/>
          <a:p>
            <a:pPr>
              <a:lnSpc>
                <a:spcPct val="90000"/>
              </a:lnSpc>
              <a:defRPr/>
            </a:pPr>
            <a:r>
              <a:rPr lang="zh-CN" altLang="en-US" dirty="0">
                <a:ea typeface="Tahoma" panose="020B0804030504040204" pitchFamily="34" charset="0"/>
              </a:rPr>
              <a:t>集成测试的重要性</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8</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676525"/>
          </a:xfrm>
          <a:prstGeom prst="rect">
            <a:avLst/>
          </a:prstGeom>
          <a:noFill/>
        </p:spPr>
        <p:txBody>
          <a:bodyPr wrap="square" rtlCol="0">
            <a:spAutoFit/>
          </a:bodyPr>
          <a:lstStyle/>
          <a:p>
            <a:r>
              <a:rPr lang="zh-CN" altLang="en-US" sz="2400">
                <a:solidFill>
                  <a:schemeClr val="bg1">
                    <a:lumMod val="95000"/>
                  </a:schemeClr>
                </a:solidFill>
                <a:latin typeface="+mn-ea"/>
              </a:rPr>
              <a:t>所有的软件项目都不能摆脱系统集成这个阶段。不管采用什么开发模式，具体的开发工作总得从一个一个的软件单元做起，软件单元只有经过集成才能形成一个有机的整体。具体的集成过程可能是显性的也可能是隐性的。只要有集成，总是会出现一些常见问题，工程实践中，几乎不存在软件单元组装过程中不出任何问题的情况。从表中可以看出，集成测试需要花费的时间远远超过单元测试，直接从单元测试过渡到系统测试是极不妥当的做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a:xfrm>
            <a:off x="6804248" y="124518"/>
            <a:ext cx="2133600" cy="365125"/>
          </a:xfrm>
        </p:spPr>
        <p:txBody>
          <a:bodyPr/>
          <a:lstStyle/>
          <a:p>
            <a:fld id="{6D496982-6B67-48BF-BE88-CEE75E286A28}" type="slidenum">
              <a:rPr lang="ko-KR" altLang="en-US" smtClean="0"/>
              <a:t>9</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6" name="文本占位符 5"/>
          <p:cNvSpPr>
            <a:spLocks noGrp="1"/>
          </p:cNvSpPr>
          <p:nvPr>
            <p:ph type="body" sz="quarter" idx="13"/>
          </p:nvPr>
        </p:nvSpPr>
        <p:spPr/>
        <p:txBody>
          <a:bodyPr/>
          <a:lstStyle/>
          <a:p>
            <a:r>
              <a:rPr lang="zh-CN" altLang="en-US"/>
              <a:t>集成测试的规划</a:t>
            </a:r>
          </a:p>
        </p:txBody>
      </p:sp>
      <p:graphicFrame>
        <p:nvGraphicFramePr>
          <p:cNvPr id="2" name="表格 -1"/>
          <p:cNvGraphicFramePr/>
          <p:nvPr/>
        </p:nvGraphicFramePr>
        <p:xfrm>
          <a:off x="388620" y="1372870"/>
          <a:ext cx="8734425" cy="2809245"/>
        </p:xfrm>
        <a:graphic>
          <a:graphicData uri="http://schemas.openxmlformats.org/drawingml/2006/table">
            <a:tbl>
              <a:tblPr firstRow="1" bandRow="1">
                <a:tableStyleId>{5940675A-B579-460E-94D1-54222C63F5DA}</a:tableStyleId>
              </a:tblPr>
              <a:tblGrid>
                <a:gridCol w="1061085">
                  <a:extLst>
                    <a:ext uri="{9D8B030D-6E8A-4147-A177-3AD203B41FA5}">
                      <a16:colId xmlns:a16="http://schemas.microsoft.com/office/drawing/2014/main" val="20000"/>
                    </a:ext>
                  </a:extLst>
                </a:gridCol>
                <a:gridCol w="1557655">
                  <a:extLst>
                    <a:ext uri="{9D8B030D-6E8A-4147-A177-3AD203B41FA5}">
                      <a16:colId xmlns:a16="http://schemas.microsoft.com/office/drawing/2014/main" val="20001"/>
                    </a:ext>
                  </a:extLst>
                </a:gridCol>
                <a:gridCol w="1510030">
                  <a:extLst>
                    <a:ext uri="{9D8B030D-6E8A-4147-A177-3AD203B41FA5}">
                      <a16:colId xmlns:a16="http://schemas.microsoft.com/office/drawing/2014/main" val="20002"/>
                    </a:ext>
                  </a:extLst>
                </a:gridCol>
                <a:gridCol w="4605655">
                  <a:extLst>
                    <a:ext uri="{9D8B030D-6E8A-4147-A177-3AD203B41FA5}">
                      <a16:colId xmlns:a16="http://schemas.microsoft.com/office/drawing/2014/main" val="20003"/>
                    </a:ext>
                  </a:extLst>
                </a:gridCol>
              </a:tblGrid>
              <a:tr h="243840">
                <a:tc>
                  <a:txBody>
                    <a:bodyPr/>
                    <a:lstStyle/>
                    <a:p>
                      <a:pPr indent="0" algn="ctr">
                        <a:buNone/>
                      </a:pPr>
                      <a:r>
                        <a:rPr lang="ko-KR" altLang="en-US" sz="1600" b="1">
                          <a:solidFill>
                            <a:schemeClr val="bg1"/>
                          </a:solidFill>
                          <a:latin typeface="-apple-system-font" charset="0"/>
                          <a:cs typeface="-apple-system-font" charset="0"/>
                        </a:rPr>
                        <a:t>活动</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输入</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输出</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参与角色和职责</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020">
                <a:tc>
                  <a:txBody>
                    <a:bodyPr/>
                    <a:lstStyle/>
                    <a:p>
                      <a:pPr indent="0">
                        <a:buNone/>
                      </a:pPr>
                      <a:r>
                        <a:rPr lang="ko-KR" altLang="en-US" sz="1600" b="0">
                          <a:solidFill>
                            <a:schemeClr val="bg1"/>
                          </a:solidFill>
                          <a:latin typeface="-apple-system-font" charset="0"/>
                          <a:cs typeface="-apple-system-font" charset="0"/>
                        </a:rPr>
                        <a:t>制定集成测试计划</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设计模型设计模型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集成测试用例测试过程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测试设计员负责设计集成测试用例和测试过程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680">
                <a:tc rowSpan="2">
                  <a:txBody>
                    <a:bodyPr/>
                    <a:lstStyle/>
                    <a:p>
                      <a:pPr indent="0">
                        <a:buNone/>
                      </a:pPr>
                      <a:r>
                        <a:rPr lang="ko-KR" altLang="en-US" sz="1600" b="0">
                          <a:solidFill>
                            <a:schemeClr val="bg1"/>
                          </a:solidFill>
                          <a:latin typeface="-apple-system-font" charset="0"/>
                          <a:cs typeface="-apple-system-font" charset="0"/>
                        </a:rPr>
                        <a:t>实施集成测试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rowSpan="2">
                  <a:txBody>
                    <a:bodyPr/>
                    <a:lstStyle/>
                    <a:p>
                      <a:pPr indent="0">
                        <a:buNone/>
                      </a:pPr>
                      <a:r>
                        <a:rPr lang="ko-KR" altLang="en-US" sz="1600" b="0">
                          <a:solidFill>
                            <a:schemeClr val="bg1"/>
                          </a:solidFill>
                          <a:latin typeface="-apple-system-font" charset="0"/>
                          <a:cs typeface="-apple-system-font" charset="0"/>
                        </a:rPr>
                        <a:t>集成测试用例</a:t>
                      </a:r>
                    </a:p>
                    <a:p>
                      <a:pPr indent="0">
                        <a:buNone/>
                      </a:pPr>
                      <a:r>
                        <a:rPr lang="ko-KR" altLang="en-US" sz="1600" b="0">
                          <a:solidFill>
                            <a:schemeClr val="bg1"/>
                          </a:solidFill>
                          <a:latin typeface="-apple-system-font" charset="0"/>
                          <a:cs typeface="-apple-system-font" charset="0"/>
                        </a:rPr>
                        <a:t>测试过程</a:t>
                      </a:r>
                    </a:p>
                    <a:p>
                      <a:pPr indent="0">
                        <a:buNone/>
                      </a:pPr>
                      <a:r>
                        <a:rPr lang="ko-KR" altLang="en-US" sz="1600" b="0">
                          <a:solidFill>
                            <a:schemeClr val="bg1"/>
                          </a:solidFill>
                          <a:latin typeface="-apple-system-font" charset="0"/>
                          <a:cs typeface="-apple-system-font" charset="0"/>
                        </a:rPr>
                        <a:t>工作版本</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测试脚本（可选）测试过程（更新）</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测试设计员负责编制测试脚本（可选），更新测试过程。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9385">
                <a:tc vMerge="1">
                  <a:txBody>
                    <a:bodyPr/>
                    <a:lstStyle/>
                    <a:p>
                      <a:endParaRPr lang="zh-CN"/>
                    </a:p>
                  </a:txBody>
                  <a:tcP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B w="12700" cap="flat" cmpd="sng">
                      <a:solidFill>
                        <a:srgbClr val="D8D8D8"/>
                      </a:solidFill>
                      <a:prstDash val="solid"/>
                      <a:headEnd type="none" w="med" len="med"/>
                      <a:tailEnd type="none" w="med" len="med"/>
                    </a:lnB>
                  </a:tcPr>
                </a:tc>
                <a:tc vMerge="1">
                  <a:txBody>
                    <a:bodyPr/>
                    <a:lstStyle/>
                    <a:p>
                      <a:endParaRPr lang="zh-CN"/>
                    </a:p>
                  </a:txBody>
                  <a:tcP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B w="12700" cap="flat" cmpd="sng">
                      <a:solidFill>
                        <a:srgbClr val="D8D8D8"/>
                      </a:solidFill>
                      <a:prstDash val="solid"/>
                      <a:headEnd type="none" w="med" len="med"/>
                      <a:tailEnd type="none" w="med" len="med"/>
                    </a:lnB>
                  </a:tcPr>
                </a:tc>
                <a:tc>
                  <a:txBody>
                    <a:bodyPr/>
                    <a:lstStyle/>
                    <a:p>
                      <a:pPr indent="0">
                        <a:buNone/>
                      </a:pPr>
                      <a:r>
                        <a:rPr lang="ko-KR" altLang="en-US" sz="1600" b="0">
                          <a:solidFill>
                            <a:schemeClr val="bg1"/>
                          </a:solidFill>
                          <a:latin typeface="-apple-system-font" charset="0"/>
                          <a:cs typeface="-apple-system-font" charset="0"/>
                        </a:rPr>
                        <a:t>驱动程序或稳定桩</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设计员负责设计驱动程序和装，实施员负责实施驱动程序和桩</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040">
                <a:tc>
                  <a:txBody>
                    <a:bodyPr/>
                    <a:lstStyle/>
                    <a:p>
                      <a:pPr indent="0">
                        <a:buNone/>
                      </a:pPr>
                      <a:r>
                        <a:rPr lang="ko-KR" altLang="en-US" sz="1600" b="0">
                          <a:solidFill>
                            <a:schemeClr val="bg1"/>
                          </a:solidFill>
                          <a:latin typeface="-apple-system-font" charset="0"/>
                          <a:cs typeface="-apple-system-font" charset="0"/>
                        </a:rPr>
                        <a:t>执行集成测试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测试脚本（可选）工作版本</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测试员负责执行测试并记录测试结果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indent="0">
                        <a:buNone/>
                      </a:pPr>
                      <a:r>
                        <a:rPr lang="ko-KR" altLang="en-US" sz="1600" b="0">
                          <a:solidFill>
                            <a:schemeClr val="bg1"/>
                          </a:solidFill>
                          <a:latin typeface="-apple-system-font" charset="0"/>
                          <a:cs typeface="-apple-system-font" charset="0"/>
                        </a:rPr>
                        <a:t>评估集成测试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集成测试计划测试结果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测试评估摘要</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测试员负责会同及成员、编码员、设计员等有关人员（具体化）评估此次测试，并生成测试评估摘要。</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3240</Words>
  <Application>Microsoft Macintosh PowerPoint</Application>
  <PresentationFormat>全屏显示(16:9)</PresentationFormat>
  <Paragraphs>249</Paragraphs>
  <Slides>44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-apple-system-font</vt:lpstr>
      <vt:lpstr>宋体</vt:lpstr>
      <vt:lpstr>맑은 고딕</vt:lpstr>
      <vt:lpstr>Arial</vt:lpstr>
      <vt:lpstr>Calibri</vt:lpstr>
      <vt:lpstr>Tahoma</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dc:title>
  <dc:subject>Money</dc:subject>
  <dc:creator>Money; 第一PPT</dc:creator>
  <cp:keywords>www.1ppt.com</cp:keywords>
  <dc:description>Money</dc:description>
  <cp:lastModifiedBy>唐 敏敏</cp:lastModifiedBy>
  <cp:revision>76</cp:revision>
  <dcterms:created xsi:type="dcterms:W3CDTF">2019-05-02T17:58:59Z</dcterms:created>
  <dcterms:modified xsi:type="dcterms:W3CDTF">2019-05-14T02:57:13Z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