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9" r:id="rId1"/>
  </p:sldMasterIdLst>
  <p:sldIdLst>
    <p:sldId id="268" r:id="rId2"/>
    <p:sldId id="256" r:id="rId3"/>
    <p:sldId id="257" r:id="rId4"/>
    <p:sldId id="258" r:id="rId5"/>
    <p:sldId id="259" r:id="rId6"/>
    <p:sldId id="266" r:id="rId7"/>
    <p:sldId id="260" r:id="rId8"/>
    <p:sldId id="261" r:id="rId9"/>
    <p:sldId id="264" r:id="rId10"/>
    <p:sldId id="265" r:id="rId11"/>
    <p:sldId id="269" r:id="rId12"/>
    <p:sldId id="26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A51639-B2D6-4652-B8C3-1B4C224A7BAF}" type="datetimeFigureOut">
              <a:rPr lang="en-US" smtClean="0"/>
              <a:t>5/15/2022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5439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35229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30211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391088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59453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47150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83874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5308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013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492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78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867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308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075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905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57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0224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C48EC7-AF6A-48D3-8284-14BACBEBDD84}" type="datetimeFigureOut">
              <a:rPr lang="en-US" smtClean="0"/>
              <a:t>5/15/2022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48185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0DAC31-D7A0-4D1F-B8B0-3522F0BA29A0}"/>
              </a:ext>
            </a:extLst>
          </p:cNvPr>
          <p:cNvPicPr>
            <a:picLocks noChangeAspect="1"/>
          </p:cNvPicPr>
          <p:nvPr/>
        </p:nvPicPr>
        <p:blipFill>
          <a:blip r:embed="rId2"/>
          <a:stretch>
            <a:fillRect/>
          </a:stretch>
        </p:blipFill>
        <p:spPr>
          <a:xfrm>
            <a:off x="3093059" y="1795007"/>
            <a:ext cx="5883964" cy="3267986"/>
          </a:xfrm>
          <a:prstGeom prst="rect">
            <a:avLst/>
          </a:prstGeom>
        </p:spPr>
      </p:pic>
    </p:spTree>
    <p:extLst>
      <p:ext uri="{BB962C8B-B14F-4D97-AF65-F5344CB8AC3E}">
        <p14:creationId xmlns:p14="http://schemas.microsoft.com/office/powerpoint/2010/main" val="120717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9789-AFC2-4435-BFE8-C47A3DCC8485}"/>
              </a:ext>
            </a:extLst>
          </p:cNvPr>
          <p:cNvSpPr>
            <a:spLocks noGrp="1"/>
          </p:cNvSpPr>
          <p:nvPr>
            <p:ph type="title"/>
          </p:nvPr>
        </p:nvSpPr>
        <p:spPr/>
        <p:txBody>
          <a:bodyPr/>
          <a:lstStyle/>
          <a:p>
            <a:r>
              <a:rPr lang="en-IN" dirty="0">
                <a:latin typeface="Algerian" panose="04020705040A02060702" pitchFamily="82" charset="0"/>
              </a:rPr>
              <a:t>HARDWARE REQUIREMENTS</a:t>
            </a:r>
          </a:p>
        </p:txBody>
      </p:sp>
      <p:sp>
        <p:nvSpPr>
          <p:cNvPr id="3" name="Content Placeholder 2">
            <a:extLst>
              <a:ext uri="{FF2B5EF4-FFF2-40B4-BE49-F238E27FC236}">
                <a16:creationId xmlns:a16="http://schemas.microsoft.com/office/drawing/2014/main" id="{F051441D-DF01-4503-B1AD-F88CB181C510}"/>
              </a:ext>
            </a:extLst>
          </p:cNvPr>
          <p:cNvSpPr>
            <a:spLocks noGrp="1"/>
          </p:cNvSpPr>
          <p:nvPr>
            <p:ph idx="1"/>
          </p:nvPr>
        </p:nvSpPr>
        <p:spPr>
          <a:xfrm>
            <a:off x="1295402" y="2844403"/>
            <a:ext cx="8596668" cy="2490924"/>
          </a:xfrm>
        </p:spPr>
        <p:txBody>
          <a:bodyPr/>
          <a:lstStyle/>
          <a:p>
            <a:r>
              <a:rPr lang="en-US" sz="1800" dirty="0"/>
              <a:t>8GB – RAM</a:t>
            </a:r>
          </a:p>
          <a:p>
            <a:r>
              <a:rPr lang="en-US" sz="1800" dirty="0"/>
              <a:t>512GB – SSD</a:t>
            </a:r>
          </a:p>
          <a:p>
            <a:r>
              <a:rPr lang="en-US" sz="1800" dirty="0"/>
              <a:t>Windows 11 – OS</a:t>
            </a:r>
          </a:p>
          <a:p>
            <a:r>
              <a:rPr lang="en-US" sz="1800" dirty="0"/>
              <a:t>I5 - processor</a:t>
            </a:r>
          </a:p>
          <a:p>
            <a:endParaRPr lang="en-IN" dirty="0"/>
          </a:p>
        </p:txBody>
      </p:sp>
    </p:spTree>
    <p:extLst>
      <p:ext uri="{BB962C8B-B14F-4D97-AF65-F5344CB8AC3E}">
        <p14:creationId xmlns:p14="http://schemas.microsoft.com/office/powerpoint/2010/main" val="1851770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7A2F-96B8-478D-B887-F9025BC17DF6}"/>
              </a:ext>
            </a:extLst>
          </p:cNvPr>
          <p:cNvSpPr>
            <a:spLocks noGrp="1"/>
          </p:cNvSpPr>
          <p:nvPr>
            <p:ph type="title"/>
          </p:nvPr>
        </p:nvSpPr>
        <p:spPr>
          <a:xfrm>
            <a:off x="1295402" y="822960"/>
            <a:ext cx="9601196" cy="1474967"/>
          </a:xfrm>
        </p:spPr>
        <p:txBody>
          <a:bodyPr>
            <a:normAutofit/>
          </a:bodyPr>
          <a:lstStyle/>
          <a:p>
            <a:r>
              <a:rPr lang="en-IN" dirty="0">
                <a:latin typeface="Algerian" panose="04020705040A02060702" pitchFamily="82" charset="0"/>
              </a:rPr>
              <a:t>CLASS DIAGRAM</a:t>
            </a:r>
            <a:br>
              <a:rPr lang="en-IN" dirty="0">
                <a:latin typeface="Algerian" panose="04020705040A02060702" pitchFamily="82" charset="0"/>
              </a:rPr>
            </a:br>
            <a:endParaRPr lang="en-IN" dirty="0">
              <a:latin typeface="Algerian" panose="04020705040A02060702" pitchFamily="82" charset="0"/>
            </a:endParaRPr>
          </a:p>
        </p:txBody>
      </p:sp>
      <p:pic>
        <p:nvPicPr>
          <p:cNvPr id="3074" name="Picture 2">
            <a:extLst>
              <a:ext uri="{FF2B5EF4-FFF2-40B4-BE49-F238E27FC236}">
                <a16:creationId xmlns:a16="http://schemas.microsoft.com/office/drawing/2014/main" id="{C00DE828-B617-478A-A2FD-49DA4CDFA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216" y="2592126"/>
            <a:ext cx="7728667" cy="3442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949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D66E-F84F-4EA8-8337-E530E7490270}"/>
              </a:ext>
            </a:extLst>
          </p:cNvPr>
          <p:cNvSpPr>
            <a:spLocks noGrp="1"/>
          </p:cNvSpPr>
          <p:nvPr>
            <p:ph type="title"/>
          </p:nvPr>
        </p:nvSpPr>
        <p:spPr/>
        <p:txBody>
          <a:bodyPr>
            <a:normAutofit/>
          </a:bodyPr>
          <a:lstStyle/>
          <a:p>
            <a:pPr marL="685800" indent="-685800">
              <a:buFont typeface="Arial" panose="020B0604020202020204" pitchFamily="34" charset="0"/>
              <a:buChar char="•"/>
            </a:pPr>
            <a:r>
              <a:rPr lang="en-IN" sz="4800"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C9DF155D-BBAC-479D-89D9-CB2833D34336}"/>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Online Admission System supports the administration team and the applicants with the support needed by making the admission process faster, easier and hassle-free experience for all concerned.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355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BAE3BF-1063-439C-BFBE-D56980167AD6}"/>
              </a:ext>
            </a:extLst>
          </p:cNvPr>
          <p:cNvPicPr>
            <a:picLocks noChangeAspect="1"/>
          </p:cNvPicPr>
          <p:nvPr/>
        </p:nvPicPr>
        <p:blipFill>
          <a:blip r:embed="rId2"/>
          <a:stretch>
            <a:fillRect/>
          </a:stretch>
        </p:blipFill>
        <p:spPr>
          <a:xfrm>
            <a:off x="4055166" y="1143000"/>
            <a:ext cx="3657600" cy="4572000"/>
          </a:xfrm>
          <a:prstGeom prst="rect">
            <a:avLst/>
          </a:prstGeom>
        </p:spPr>
      </p:pic>
    </p:spTree>
    <p:extLst>
      <p:ext uri="{BB962C8B-B14F-4D97-AF65-F5344CB8AC3E}">
        <p14:creationId xmlns:p14="http://schemas.microsoft.com/office/powerpoint/2010/main" val="423002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B186-63CE-4807-9DF2-8075F73DB3B9}"/>
              </a:ext>
            </a:extLst>
          </p:cNvPr>
          <p:cNvSpPr>
            <a:spLocks noGrp="1"/>
          </p:cNvSpPr>
          <p:nvPr>
            <p:ph type="title"/>
          </p:nvPr>
        </p:nvSpPr>
        <p:spPr>
          <a:xfrm>
            <a:off x="714957" y="1133207"/>
            <a:ext cx="9601196" cy="1303867"/>
          </a:xfrm>
        </p:spPr>
        <p:txBody>
          <a:bodyPr/>
          <a:lstStyle/>
          <a:p>
            <a:r>
              <a:rPr lang="en-IN" dirty="0"/>
              <a:t>          </a:t>
            </a:r>
            <a:r>
              <a:rPr lang="en-IN" sz="6000" dirty="0">
                <a:latin typeface="Algerian" panose="04020705040A02060702" pitchFamily="82" charset="0"/>
              </a:rPr>
              <a:t>CTOOD PROJECT</a:t>
            </a:r>
          </a:p>
        </p:txBody>
      </p:sp>
      <p:sp>
        <p:nvSpPr>
          <p:cNvPr id="3" name="Content Placeholder 2">
            <a:extLst>
              <a:ext uri="{FF2B5EF4-FFF2-40B4-BE49-F238E27FC236}">
                <a16:creationId xmlns:a16="http://schemas.microsoft.com/office/drawing/2014/main" id="{EE30180C-C546-443A-87D0-5AC593A632FB}"/>
              </a:ext>
            </a:extLst>
          </p:cNvPr>
          <p:cNvSpPr>
            <a:spLocks noGrp="1"/>
          </p:cNvSpPr>
          <p:nvPr>
            <p:ph idx="1"/>
          </p:nvPr>
        </p:nvSpPr>
        <p:spPr/>
        <p:txBody>
          <a:bodyPr>
            <a:normAutofit/>
          </a:bodyPr>
          <a:lstStyle/>
          <a:p>
            <a:r>
              <a:rPr lang="en-IN" sz="3600" dirty="0">
                <a:latin typeface="Bahnschrift SemiBold" panose="020B0502040204020203" pitchFamily="34" charset="0"/>
              </a:rPr>
              <a:t>UNIVERSITY ONLINE ADMISSION SYSTEM</a:t>
            </a:r>
          </a:p>
        </p:txBody>
      </p:sp>
    </p:spTree>
    <p:extLst>
      <p:ext uri="{BB962C8B-B14F-4D97-AF65-F5344CB8AC3E}">
        <p14:creationId xmlns:p14="http://schemas.microsoft.com/office/powerpoint/2010/main" val="138556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6A8F-C19F-4690-BC73-88C5BC03F81C}"/>
              </a:ext>
            </a:extLst>
          </p:cNvPr>
          <p:cNvSpPr>
            <a:spLocks noGrp="1"/>
          </p:cNvSpPr>
          <p:nvPr>
            <p:ph type="title"/>
          </p:nvPr>
        </p:nvSpPr>
        <p:spPr/>
        <p:txBody>
          <a:bodyPr>
            <a:normAutofit/>
          </a:bodyPr>
          <a:lstStyle/>
          <a:p>
            <a:r>
              <a:rPr lang="en-IN" sz="4000" dirty="0">
                <a:latin typeface="Algerian" panose="04020705040A02060702" pitchFamily="82" charset="0"/>
              </a:rPr>
              <a:t>PROJECT NUMBER: 17</a:t>
            </a:r>
          </a:p>
        </p:txBody>
      </p:sp>
      <p:sp>
        <p:nvSpPr>
          <p:cNvPr id="5" name="Content Placeholder 4">
            <a:extLst>
              <a:ext uri="{FF2B5EF4-FFF2-40B4-BE49-F238E27FC236}">
                <a16:creationId xmlns:a16="http://schemas.microsoft.com/office/drawing/2014/main" id="{19690303-1EBA-AF5D-553D-71FA921E2DD7}"/>
              </a:ext>
            </a:extLst>
          </p:cNvPr>
          <p:cNvSpPr>
            <a:spLocks noGrp="1"/>
          </p:cNvSpPr>
          <p:nvPr>
            <p:ph idx="1"/>
          </p:nvPr>
        </p:nvSpPr>
        <p:spPr/>
        <p:txBody>
          <a:bodyPr/>
          <a:lstStyle/>
          <a:p>
            <a:r>
              <a:rPr lang="en-US" dirty="0"/>
              <a:t>ROHINI PANDIRI 2100031934</a:t>
            </a:r>
          </a:p>
        </p:txBody>
      </p:sp>
    </p:spTree>
    <p:extLst>
      <p:ext uri="{BB962C8B-B14F-4D97-AF65-F5344CB8AC3E}">
        <p14:creationId xmlns:p14="http://schemas.microsoft.com/office/powerpoint/2010/main" val="160582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CDD2-0640-4C3B-A169-0A276AA1FBDA}"/>
              </a:ext>
            </a:extLst>
          </p:cNvPr>
          <p:cNvSpPr>
            <a:spLocks noGrp="1"/>
          </p:cNvSpPr>
          <p:nvPr>
            <p:ph type="title"/>
          </p:nvPr>
        </p:nvSpPr>
        <p:spPr/>
        <p:txBody>
          <a:bodyPr>
            <a:normAutofit/>
          </a:bodyPr>
          <a:lstStyle/>
          <a:p>
            <a:r>
              <a:rPr lang="en-US" sz="4000" dirty="0">
                <a:latin typeface="Algerian" panose="04020705040A02060702" pitchFamily="82" charset="0"/>
              </a:rPr>
              <a:t>Table of contents</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9747DA08-4279-4B80-AF20-7FB1BB16BDD1}"/>
              </a:ext>
            </a:extLst>
          </p:cNvPr>
          <p:cNvSpPr>
            <a:spLocks noGrp="1"/>
          </p:cNvSpPr>
          <p:nvPr>
            <p:ph idx="1"/>
          </p:nvPr>
        </p:nvSpPr>
        <p:spPr/>
        <p:txBody>
          <a:bodyPr>
            <a:normAutofit fontScale="70000" lnSpcReduction="20000"/>
          </a:bodyPr>
          <a:lstStyle/>
          <a:p>
            <a:r>
              <a:rPr lang="en-US" sz="2600" dirty="0"/>
              <a:t>1. Project Statement</a:t>
            </a:r>
          </a:p>
          <a:p>
            <a:r>
              <a:rPr lang="en-US" sz="2600" dirty="0"/>
              <a:t>2. Abstract</a:t>
            </a:r>
          </a:p>
          <a:p>
            <a:r>
              <a:rPr lang="en-US" sz="2600" dirty="0"/>
              <a:t>3. Project Description</a:t>
            </a:r>
          </a:p>
          <a:p>
            <a:r>
              <a:rPr lang="en-US" sz="2600" dirty="0"/>
              <a:t>4. Concepts Required</a:t>
            </a:r>
          </a:p>
          <a:p>
            <a:r>
              <a:rPr lang="en-US" sz="2600" dirty="0"/>
              <a:t>5. Software and Hardware Requirements</a:t>
            </a:r>
          </a:p>
          <a:p>
            <a:r>
              <a:rPr lang="en-US" sz="2600" dirty="0"/>
              <a:t>6. Class Diagram</a:t>
            </a:r>
          </a:p>
          <a:p>
            <a:r>
              <a:rPr lang="en-US" sz="2600" dirty="0"/>
              <a:t>7. Project Code</a:t>
            </a:r>
          </a:p>
          <a:p>
            <a:r>
              <a:rPr lang="en-US" sz="2600" dirty="0"/>
              <a:t>8. Output Screenshots</a:t>
            </a:r>
          </a:p>
          <a:p>
            <a:r>
              <a:rPr lang="en-US" sz="2600" dirty="0"/>
              <a:t>9. Conclusion</a:t>
            </a:r>
          </a:p>
          <a:p>
            <a:endParaRPr lang="en-IN" dirty="0"/>
          </a:p>
        </p:txBody>
      </p:sp>
    </p:spTree>
    <p:extLst>
      <p:ext uri="{BB962C8B-B14F-4D97-AF65-F5344CB8AC3E}">
        <p14:creationId xmlns:p14="http://schemas.microsoft.com/office/powerpoint/2010/main" val="174899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FEA6-EE8D-47B1-AC1E-9E6786842E84}"/>
              </a:ext>
            </a:extLst>
          </p:cNvPr>
          <p:cNvSpPr>
            <a:spLocks noGrp="1"/>
          </p:cNvSpPr>
          <p:nvPr>
            <p:ph type="title"/>
          </p:nvPr>
        </p:nvSpPr>
        <p:spPr/>
        <p:txBody>
          <a:bodyPr>
            <a:normAutofit/>
          </a:bodyPr>
          <a:lstStyle/>
          <a:p>
            <a:r>
              <a:rPr lang="en-IN" sz="4400"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F1200ED1-7C91-4961-978F-08CA9D580AC9}"/>
              </a:ext>
            </a:extLst>
          </p:cNvPr>
          <p:cNvSpPr>
            <a:spLocks noGrp="1"/>
          </p:cNvSpPr>
          <p:nvPr>
            <p:ph idx="1"/>
          </p:nvPr>
        </p:nvSpPr>
        <p:spPr/>
        <p:txBody>
          <a:bodyPr/>
          <a:lstStyle/>
          <a:p>
            <a:pPr>
              <a:spcAft>
                <a:spcPts val="1800"/>
              </a:spcAft>
            </a:pPr>
            <a:r>
              <a:rPr lang="en-IN" sz="1800" b="1" dirty="0">
                <a:solidFill>
                  <a:srgbClr val="333333"/>
                </a:solidFill>
                <a:effectLst/>
                <a:latin typeface="Georgia" panose="02040502050405020303" pitchFamily="18" charset="0"/>
                <a:ea typeface="Times New Roman" panose="02020603050405020304" pitchFamily="18" charset="0"/>
                <a:cs typeface="Helvetica" panose="020B0604020202020204" pitchFamily="34" charset="0"/>
              </a:rPr>
              <a:t>University admission system project</a:t>
            </a:r>
            <a:r>
              <a:rPr lang="en-IN" sz="1800" dirty="0">
                <a:solidFill>
                  <a:srgbClr val="333333"/>
                </a:solidFill>
                <a:effectLst/>
                <a:latin typeface="Georgia" panose="02040502050405020303" pitchFamily="18" charset="0"/>
                <a:ea typeface="Times New Roman" panose="02020603050405020304" pitchFamily="18" charset="0"/>
                <a:cs typeface="Helvetica" panose="020B0604020202020204" pitchFamily="34" charset="0"/>
              </a:rPr>
              <a:t> explains about developing a application through which students from different locations can access university information and take admissions. Using this system time for application process will be reduced and students who are located geographically can fill admissions forms.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33333"/>
                </a:solidFill>
                <a:effectLst/>
                <a:latin typeface="Georgia" panose="02040502050405020303" pitchFamily="18" charset="0"/>
                <a:ea typeface="Calibri" panose="020F0502020204030204" pitchFamily="34" charset="0"/>
                <a:cs typeface="Helvetica" panose="020B0604020202020204" pitchFamily="34" charset="0"/>
              </a:rPr>
              <a:t>This procedure is called as centralized admission process where there is no use of paper admissions. This software application will work on both internal and external sync procedure and the job will be completed in time and it is also possible to integrate other educational agencies if agreed upon common data format.</a:t>
            </a:r>
            <a:endParaRPr lang="en-IN" dirty="0"/>
          </a:p>
        </p:txBody>
      </p:sp>
    </p:spTree>
    <p:extLst>
      <p:ext uri="{BB962C8B-B14F-4D97-AF65-F5344CB8AC3E}">
        <p14:creationId xmlns:p14="http://schemas.microsoft.com/office/powerpoint/2010/main" val="337311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34ECD2-758B-49BA-A07E-FEE5034F7ABB}"/>
              </a:ext>
            </a:extLst>
          </p:cNvPr>
          <p:cNvPicPr>
            <a:picLocks noChangeAspect="1"/>
          </p:cNvPicPr>
          <p:nvPr/>
        </p:nvPicPr>
        <p:blipFill>
          <a:blip r:embed="rId2"/>
          <a:stretch>
            <a:fillRect/>
          </a:stretch>
        </p:blipFill>
        <p:spPr>
          <a:xfrm>
            <a:off x="577794" y="612249"/>
            <a:ext cx="11036412" cy="5661329"/>
          </a:xfrm>
          <a:prstGeom prst="rect">
            <a:avLst/>
          </a:prstGeom>
        </p:spPr>
      </p:pic>
    </p:spTree>
    <p:extLst>
      <p:ext uri="{BB962C8B-B14F-4D97-AF65-F5344CB8AC3E}">
        <p14:creationId xmlns:p14="http://schemas.microsoft.com/office/powerpoint/2010/main" val="315145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42C5-6DFC-49D2-A77F-1AA93D5141AC}"/>
              </a:ext>
            </a:extLst>
          </p:cNvPr>
          <p:cNvSpPr>
            <a:spLocks noGrp="1"/>
          </p:cNvSpPr>
          <p:nvPr>
            <p:ph type="title"/>
          </p:nvPr>
        </p:nvSpPr>
        <p:spPr/>
        <p:txBody>
          <a:bodyPr>
            <a:normAutofit/>
          </a:bodyPr>
          <a:lstStyle/>
          <a:p>
            <a:r>
              <a:rPr lang="en-IN" sz="4000" dirty="0">
                <a:latin typeface="Algerian" panose="04020705040A02060702" pitchFamily="82" charset="0"/>
              </a:rPr>
              <a:t>PROJECT DESCRIPTION</a:t>
            </a:r>
          </a:p>
        </p:txBody>
      </p:sp>
      <p:sp>
        <p:nvSpPr>
          <p:cNvPr id="3" name="Content Placeholder 2">
            <a:extLst>
              <a:ext uri="{FF2B5EF4-FFF2-40B4-BE49-F238E27FC236}">
                <a16:creationId xmlns:a16="http://schemas.microsoft.com/office/drawing/2014/main" id="{D7B6E231-5AD5-4EDD-A84B-527136D7AC9D}"/>
              </a:ext>
            </a:extLst>
          </p:cNvPr>
          <p:cNvSpPr>
            <a:spLocks noGrp="1"/>
          </p:cNvSpPr>
          <p:nvPr>
            <p:ph idx="1"/>
          </p:nvPr>
        </p:nvSpPr>
        <p:spPr/>
        <p:txBody>
          <a:bodyPr>
            <a:normAutofit fontScale="70000" lnSpcReduction="20000"/>
          </a:bodyPr>
          <a:lstStyle/>
          <a:p>
            <a:pPr marL="0" indent="0" fontAlgn="base">
              <a:buNone/>
            </a:pPr>
            <a:r>
              <a:rPr lang="en-US" b="0" i="0" dirty="0">
                <a:solidFill>
                  <a:srgbClr val="273239"/>
                </a:solidFill>
                <a:effectLst/>
                <a:latin typeface="urw-din"/>
              </a:rPr>
              <a:t>The concept is based on the </a:t>
            </a:r>
            <a:r>
              <a:rPr lang="en-US" dirty="0">
                <a:latin typeface="urw-din"/>
              </a:rPr>
              <a:t>GUI</a:t>
            </a:r>
            <a:r>
              <a:rPr lang="en-US" b="0" i="0" dirty="0">
                <a:solidFill>
                  <a:srgbClr val="273239"/>
                </a:solidFill>
                <a:effectLst/>
                <a:latin typeface="urw-din"/>
              </a:rPr>
              <a:t>. The idea is to use JAVA SWING AND AWT. Therefore, we need to define all the methods based on functionality. The methods in the program are as follows:</a:t>
            </a:r>
          </a:p>
          <a:p>
            <a:pPr fontAlgn="base">
              <a:buFont typeface="+mj-lt"/>
              <a:buAutoNum type="arabicPeriod"/>
            </a:pPr>
            <a:r>
              <a:rPr lang="en-US" b="1" i="0" dirty="0">
                <a:solidFill>
                  <a:srgbClr val="273239"/>
                </a:solidFill>
                <a:effectLst/>
                <a:latin typeface="urw-din"/>
              </a:rPr>
              <a:t>Receipt:</a:t>
            </a:r>
            <a:r>
              <a:rPr lang="en-US" b="0" i="0" dirty="0">
                <a:solidFill>
                  <a:srgbClr val="273239"/>
                </a:solidFill>
                <a:effectLst/>
                <a:latin typeface="urw-din"/>
              </a:rPr>
              <a:t> The prime functionality of this method is to display all the data that is entered in the text fields, the course to be taken and the final amount that needs to be paid. These operations can be done by adding Action Listeners to the button named as </a:t>
            </a:r>
            <a:r>
              <a:rPr lang="en-US" b="0" i="1" dirty="0">
                <a:solidFill>
                  <a:srgbClr val="273239"/>
                </a:solidFill>
                <a:effectLst/>
                <a:latin typeface="urw-din"/>
              </a:rPr>
              <a:t>receipt</a:t>
            </a:r>
            <a:r>
              <a:rPr lang="en-US" b="0" i="0" dirty="0">
                <a:solidFill>
                  <a:srgbClr val="273239"/>
                </a:solidFill>
                <a:effectLst/>
                <a:latin typeface="urw-din"/>
              </a:rPr>
              <a:t>.</a:t>
            </a:r>
          </a:p>
          <a:p>
            <a:pPr fontAlgn="base">
              <a:buFont typeface="+mj-lt"/>
              <a:buAutoNum type="arabicPeriod"/>
            </a:pPr>
            <a:r>
              <a:rPr lang="en-US" b="1" i="0" dirty="0">
                <a:solidFill>
                  <a:srgbClr val="273239"/>
                </a:solidFill>
                <a:effectLst/>
                <a:latin typeface="urw-din"/>
              </a:rPr>
              <a:t>Reset:</a:t>
            </a:r>
            <a:r>
              <a:rPr lang="en-US" b="0" i="0" dirty="0">
                <a:solidFill>
                  <a:srgbClr val="273239"/>
                </a:solidFill>
                <a:effectLst/>
                <a:latin typeface="urw-din"/>
              </a:rPr>
              <a:t> The functionality of this method is to clear the information that is already visible to in the text areas and in the text fields and to add new student’s details and print the fees of that particular student. It can be done by adding Action listeners to the button.</a:t>
            </a:r>
          </a:p>
          <a:p>
            <a:pPr fontAlgn="base">
              <a:buFont typeface="+mj-lt"/>
              <a:buAutoNum type="arabicPeriod"/>
            </a:pPr>
            <a:r>
              <a:rPr lang="en-US" b="1" i="0" dirty="0">
                <a:solidFill>
                  <a:srgbClr val="273239"/>
                </a:solidFill>
                <a:effectLst/>
                <a:latin typeface="urw-din"/>
              </a:rPr>
              <a:t>Print:</a:t>
            </a:r>
            <a:r>
              <a:rPr lang="en-US" b="0" i="0" dirty="0">
                <a:solidFill>
                  <a:srgbClr val="273239"/>
                </a:solidFill>
                <a:effectLst/>
                <a:latin typeface="urw-din"/>
              </a:rPr>
              <a:t> The functionality of this method is to print the fee receipt if the printer is available. We can do this by adding ActionListener to the button. The entire information in the text area is named as </a:t>
            </a:r>
            <a:r>
              <a:rPr lang="en-US" b="0" i="1" dirty="0">
                <a:solidFill>
                  <a:srgbClr val="273239"/>
                </a:solidFill>
                <a:effectLst/>
                <a:latin typeface="urw-din"/>
              </a:rPr>
              <a:t>area2</a:t>
            </a:r>
            <a:r>
              <a:rPr lang="en-US" b="0" i="0" dirty="0">
                <a:solidFill>
                  <a:srgbClr val="273239"/>
                </a:solidFill>
                <a:effectLst/>
                <a:latin typeface="urw-din"/>
              </a:rPr>
              <a:t> and is saved in a file in the computer under the name of </a:t>
            </a:r>
            <a:r>
              <a:rPr lang="en-US" b="0" i="1" dirty="0">
                <a:solidFill>
                  <a:srgbClr val="273239"/>
                </a:solidFill>
                <a:effectLst/>
                <a:latin typeface="urw-din"/>
              </a:rPr>
              <a:t>java.txt</a:t>
            </a:r>
            <a:r>
              <a:rPr lang="en-US" b="0" i="0" dirty="0">
                <a:solidFill>
                  <a:srgbClr val="273239"/>
                </a:solidFill>
                <a:effectLst/>
                <a:latin typeface="urw-din"/>
              </a:rPr>
              <a:t>. It will also show a dialog box as </a:t>
            </a:r>
            <a:r>
              <a:rPr lang="en-US" b="0" i="1" dirty="0">
                <a:solidFill>
                  <a:srgbClr val="273239"/>
                </a:solidFill>
                <a:effectLst/>
                <a:latin typeface="urw-din"/>
              </a:rPr>
              <a:t>Data saved successfully</a:t>
            </a:r>
            <a:r>
              <a:rPr lang="en-US" b="0" i="0" dirty="0">
                <a:solidFill>
                  <a:srgbClr val="273239"/>
                </a:solidFill>
                <a:effectLst/>
                <a:latin typeface="urw-din"/>
              </a:rPr>
              <a:t>.</a:t>
            </a:r>
          </a:p>
          <a:p>
            <a:endParaRPr lang="en-IN" dirty="0"/>
          </a:p>
        </p:txBody>
      </p:sp>
    </p:spTree>
    <p:extLst>
      <p:ext uri="{BB962C8B-B14F-4D97-AF65-F5344CB8AC3E}">
        <p14:creationId xmlns:p14="http://schemas.microsoft.com/office/powerpoint/2010/main" val="397275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0004-3E47-413B-8EDE-BC0D727CC4AB}"/>
              </a:ext>
            </a:extLst>
          </p:cNvPr>
          <p:cNvSpPr>
            <a:spLocks noGrp="1"/>
          </p:cNvSpPr>
          <p:nvPr>
            <p:ph type="title"/>
          </p:nvPr>
        </p:nvSpPr>
        <p:spPr/>
        <p:txBody>
          <a:bodyPr>
            <a:normAutofit/>
          </a:bodyPr>
          <a:lstStyle/>
          <a:p>
            <a:r>
              <a:rPr lang="en-US" sz="4000" b="1" dirty="0">
                <a:latin typeface="Algerian" panose="04020705040A02060702" pitchFamily="82" charset="0"/>
              </a:rPr>
              <a:t>CONCEPTS REQUIRED</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9C4D1267-B242-41B7-A7FD-6CFDBEBF2C41}"/>
              </a:ext>
            </a:extLst>
          </p:cNvPr>
          <p:cNvSpPr>
            <a:spLocks noGrp="1"/>
          </p:cNvSpPr>
          <p:nvPr>
            <p:ph idx="1"/>
          </p:nvPr>
        </p:nvSpPr>
        <p:spPr/>
        <p:txBody>
          <a:bodyPr/>
          <a:lstStyle/>
          <a:p>
            <a:pPr marL="0" indent="0">
              <a:lnSpc>
                <a:spcPct val="150000"/>
              </a:lnSpc>
              <a:buNone/>
            </a:pPr>
            <a:endParaRPr lang="en-US" sz="3200" b="1" dirty="0"/>
          </a:p>
          <a:p>
            <a:pPr marL="342900" lvl="0" indent="-342900">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Files concept</a:t>
            </a:r>
          </a:p>
          <a:p>
            <a:pPr marL="342900" lvl="0" indent="-342900">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Exception Handling</a:t>
            </a:r>
          </a:p>
          <a:p>
            <a:pPr marL="342900" lvl="0" indent="-342900">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GUI by importing java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awt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OOPs concept like  Polymorphism, Encapsulation, Inheritance etc…</a:t>
            </a:r>
          </a:p>
          <a:p>
            <a:pPr>
              <a:lnSpc>
                <a:spcPct val="150000"/>
              </a:lnSpc>
            </a:pPr>
            <a:endParaRPr lang="en-US" sz="2000" dirty="0"/>
          </a:p>
          <a:p>
            <a:endParaRPr lang="en-IN" dirty="0"/>
          </a:p>
        </p:txBody>
      </p:sp>
    </p:spTree>
    <p:extLst>
      <p:ext uri="{BB962C8B-B14F-4D97-AF65-F5344CB8AC3E}">
        <p14:creationId xmlns:p14="http://schemas.microsoft.com/office/powerpoint/2010/main" val="131725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F05C-E037-41CB-9C28-8A92740EFB40}"/>
              </a:ext>
            </a:extLst>
          </p:cNvPr>
          <p:cNvSpPr>
            <a:spLocks noGrp="1"/>
          </p:cNvSpPr>
          <p:nvPr>
            <p:ph type="title"/>
          </p:nvPr>
        </p:nvSpPr>
        <p:spPr/>
        <p:txBody>
          <a:bodyPr/>
          <a:lstStyle/>
          <a:p>
            <a:r>
              <a:rPr lang="en-IN" dirty="0">
                <a:latin typeface="Algerian" panose="04020705040A02060702" pitchFamily="82" charset="0"/>
              </a:rPr>
              <a:t>SOFTWARE REQUIREMENTS</a:t>
            </a:r>
          </a:p>
        </p:txBody>
      </p:sp>
      <p:sp>
        <p:nvSpPr>
          <p:cNvPr id="3" name="Content Placeholder 2">
            <a:extLst>
              <a:ext uri="{FF2B5EF4-FFF2-40B4-BE49-F238E27FC236}">
                <a16:creationId xmlns:a16="http://schemas.microsoft.com/office/drawing/2014/main" id="{0D88A1BC-44BC-4214-ABD6-C3B4F43C7C75}"/>
              </a:ext>
            </a:extLst>
          </p:cNvPr>
          <p:cNvSpPr>
            <a:spLocks noGrp="1"/>
          </p:cNvSpPr>
          <p:nvPr>
            <p:ph idx="1"/>
          </p:nvPr>
        </p:nvSpPr>
        <p:spPr>
          <a:xfrm>
            <a:off x="1114656" y="2629717"/>
            <a:ext cx="8596668" cy="2443216"/>
          </a:xfrm>
        </p:spPr>
        <p:txBody>
          <a:bodyPr/>
          <a:lstStyle/>
          <a:p>
            <a:r>
              <a:rPr lang="en-US" sz="1800" dirty="0"/>
              <a:t>Runtime – JAVA</a:t>
            </a:r>
          </a:p>
          <a:p>
            <a:r>
              <a:rPr lang="en-US" sz="1800" dirty="0"/>
              <a:t>Eclipse IDE</a:t>
            </a:r>
          </a:p>
          <a:p>
            <a:r>
              <a:rPr lang="en-US" sz="1800" dirty="0"/>
              <a:t>GUI – User Interface</a:t>
            </a:r>
            <a:endParaRPr lang="en-IN" sz="1800" dirty="0"/>
          </a:p>
          <a:p>
            <a:endParaRPr lang="en-IN" dirty="0"/>
          </a:p>
        </p:txBody>
      </p:sp>
    </p:spTree>
    <p:extLst>
      <p:ext uri="{BB962C8B-B14F-4D97-AF65-F5344CB8AC3E}">
        <p14:creationId xmlns:p14="http://schemas.microsoft.com/office/powerpoint/2010/main" val="36929500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61</TotalTime>
  <Words>450</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Bahnschrift SemiBold</vt:lpstr>
      <vt:lpstr>Garamond</vt:lpstr>
      <vt:lpstr>Georgia</vt:lpstr>
      <vt:lpstr>Symbol</vt:lpstr>
      <vt:lpstr>Times New Roman</vt:lpstr>
      <vt:lpstr>urw-din</vt:lpstr>
      <vt:lpstr>Organic</vt:lpstr>
      <vt:lpstr>PowerPoint Presentation</vt:lpstr>
      <vt:lpstr>          CTOOD PROJECT</vt:lpstr>
      <vt:lpstr>PROJECT NUMBER: 17</vt:lpstr>
      <vt:lpstr>Table of contents</vt:lpstr>
      <vt:lpstr>ABSTRACT</vt:lpstr>
      <vt:lpstr>PowerPoint Presentation</vt:lpstr>
      <vt:lpstr>PROJECT DESCRIPTION</vt:lpstr>
      <vt:lpstr>CONCEPTS REQUIRED</vt:lpstr>
      <vt:lpstr>SOFTWARE REQUIREMENTS</vt:lpstr>
      <vt:lpstr>HARDWARE REQUIREMENTS</vt:lpstr>
      <vt:lpstr>CLASS DIAGRAM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PASUMARTHI  SIRISHA</dc:creator>
  <cp:lastModifiedBy>ROHINI</cp:lastModifiedBy>
  <cp:revision>4</cp:revision>
  <dcterms:created xsi:type="dcterms:W3CDTF">2022-04-12T01:55:12Z</dcterms:created>
  <dcterms:modified xsi:type="dcterms:W3CDTF">2022-05-15T05:01:35Z</dcterms:modified>
</cp:coreProperties>
</file>