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7" r:id="rId4"/>
  </p:sldMasterIdLst>
  <p:sldIdLst>
    <p:sldId id="256" r:id="rId5"/>
    <p:sldId id="269" r:id="rId6"/>
    <p:sldId id="289" r:id="rId7"/>
    <p:sldId id="290" r:id="rId8"/>
    <p:sldId id="298" r:id="rId9"/>
    <p:sldId id="299" r:id="rId10"/>
    <p:sldId id="296" r:id="rId11"/>
    <p:sldId id="300" r:id="rId12"/>
    <p:sldId id="282" r:id="rId13"/>
    <p:sldId id="285" r:id="rId14"/>
    <p:sldId id="295" r:id="rId15"/>
    <p:sldId id="29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B9EBBA-996F-894A-B54A-D6246ED52CEA}" type="datetimeFigureOut">
              <a:rPr lang="en-US" smtClean="0"/>
              <a:pPr/>
              <a:t>5/5/2022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563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3425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9B482E8-6E0E-1B4F-B1FD-C69DB9E858D9}" type="datetimeFigureOut">
              <a:rPr lang="en-US" smtClean="0"/>
              <a:pPr/>
              <a:t>5/5/2022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59444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9B482E8-6E0E-1B4F-B1FD-C69DB9E858D9}" type="datetimeFigureOut">
              <a:rPr lang="en-US" smtClean="0"/>
              <a:pPr/>
              <a:t>5/5/2022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21969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9B482E8-6E0E-1B4F-B1FD-C69DB9E858D9}" type="datetimeFigureOut">
              <a:rPr lang="en-US" smtClean="0"/>
              <a:pPr/>
              <a:t>5/5/2022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4946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39620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87373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327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62726E-379B-B349-9EED-81ED093FA806}" type="datetimeFigureOut">
              <a:rPr lang="en-US" smtClean="0"/>
              <a:pPr/>
              <a:t>5/5/2022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2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77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DFA1846-DA80-1C48-A609-854EA85C59AD}" type="datetimeFigureOut">
              <a:rPr lang="en-US" smtClean="0"/>
              <a:pPr/>
              <a:t>5/5/2022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195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71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90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42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50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479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1930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B482E8-6E0E-1B4F-B1FD-C69DB9E858D9}" type="datetimeFigureOut">
              <a:rPr lang="en-US" smtClean="0"/>
              <a:pPr/>
              <a:t>5/5/2022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765357"/>
      </p:ext>
    </p:extLst>
  </p:cSld>
  <p:clrMap bg1="dk1" tx1="lt1" bg2="dk2" tx2="lt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 id="214748402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4CBD-ED81-4EAB-8DC4-9B108150D1AA}"/>
              </a:ext>
            </a:extLst>
          </p:cNvPr>
          <p:cNvSpPr>
            <a:spLocks noGrp="1"/>
          </p:cNvSpPr>
          <p:nvPr>
            <p:ph type="ctrTitle"/>
          </p:nvPr>
        </p:nvSpPr>
        <p:spPr>
          <a:xfrm>
            <a:off x="667958" y="250662"/>
            <a:ext cx="10572000" cy="2971051"/>
          </a:xfrm>
        </p:spPr>
        <p:txBody>
          <a:bodyPr>
            <a:normAutofit/>
          </a:bodyPr>
          <a:lstStyle/>
          <a:p>
            <a:r>
              <a:rPr lang="en-IN" sz="4800" dirty="0"/>
              <a:t>KLU Design Thinking for Innovation</a:t>
            </a:r>
            <a:br>
              <a:rPr lang="en-IN" sz="4800" dirty="0"/>
            </a:br>
            <a:r>
              <a:rPr lang="en-IN" sz="4800" dirty="0"/>
              <a:t>Project Title:</a:t>
            </a:r>
            <a:br>
              <a:rPr lang="en-IN" sz="4800" dirty="0"/>
            </a:br>
            <a:r>
              <a:rPr lang="en-IN" sz="4800" dirty="0"/>
              <a:t>Work In Progress Submission 2</a:t>
            </a:r>
          </a:p>
        </p:txBody>
      </p:sp>
      <p:sp>
        <p:nvSpPr>
          <p:cNvPr id="3" name="Subtitle 2">
            <a:extLst>
              <a:ext uri="{FF2B5EF4-FFF2-40B4-BE49-F238E27FC236}">
                <a16:creationId xmlns:a16="http://schemas.microsoft.com/office/drawing/2014/main" id="{B3A4C0A1-027B-412D-AEB5-A07C575A473D}"/>
              </a:ext>
            </a:extLst>
          </p:cNvPr>
          <p:cNvSpPr>
            <a:spLocks noGrp="1"/>
          </p:cNvSpPr>
          <p:nvPr>
            <p:ph type="subTitle" idx="1"/>
          </p:nvPr>
        </p:nvSpPr>
        <p:spPr>
          <a:xfrm>
            <a:off x="1371599" y="3632201"/>
            <a:ext cx="10496350" cy="2971050"/>
          </a:xfrm>
        </p:spPr>
        <p:txBody>
          <a:bodyPr>
            <a:normAutofit lnSpcReduction="10000"/>
          </a:bodyPr>
          <a:lstStyle/>
          <a:p>
            <a:r>
              <a:rPr lang="en-IN" dirty="0"/>
              <a:t>Department :CSE       </a:t>
            </a:r>
          </a:p>
          <a:p>
            <a:endParaRPr lang="en-IN" dirty="0"/>
          </a:p>
          <a:p>
            <a:endParaRPr lang="en-IN" dirty="0"/>
          </a:p>
          <a:p>
            <a:endParaRPr lang="en-IN" dirty="0"/>
          </a:p>
          <a:p>
            <a:endParaRPr lang="en-IN" dirty="0"/>
          </a:p>
          <a:p>
            <a:endParaRPr lang="en-IN" dirty="0"/>
          </a:p>
          <a:p>
            <a:r>
              <a:rPr lang="en-IN" dirty="0"/>
              <a:t>                                                                                                    Rohini </a:t>
            </a:r>
            <a:r>
              <a:rPr lang="en-IN" dirty="0" err="1"/>
              <a:t>Pandiri</a:t>
            </a:r>
            <a:r>
              <a:rPr lang="en-IN" dirty="0"/>
              <a:t>       					 			</a:t>
            </a:r>
          </a:p>
        </p:txBody>
      </p:sp>
    </p:spTree>
    <p:extLst>
      <p:ext uri="{BB962C8B-B14F-4D97-AF65-F5344CB8AC3E}">
        <p14:creationId xmlns:p14="http://schemas.microsoft.com/office/powerpoint/2010/main" val="313647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9FDB-3DD5-4750-B967-C33D89051C1D}"/>
              </a:ext>
            </a:extLst>
          </p:cNvPr>
          <p:cNvSpPr>
            <a:spLocks noGrp="1"/>
          </p:cNvSpPr>
          <p:nvPr>
            <p:ph type="title"/>
          </p:nvPr>
        </p:nvSpPr>
        <p:spPr>
          <a:xfrm>
            <a:off x="-327260" y="745192"/>
            <a:ext cx="12050829" cy="1218361"/>
          </a:xfrm>
        </p:spPr>
        <p:txBody>
          <a:bodyPr>
            <a:normAutofit/>
          </a:bodyPr>
          <a:lstStyle/>
          <a:p>
            <a:r>
              <a:rPr lang="en-IN" dirty="0"/>
              <a:t> </a:t>
            </a:r>
            <a:r>
              <a:rPr lang="en-IN" sz="3600" dirty="0">
                <a:solidFill>
                  <a:schemeClr val="accent2">
                    <a:lumMod val="60000"/>
                    <a:lumOff val="40000"/>
                  </a:schemeClr>
                </a:solidFill>
              </a:rPr>
              <a:t>Things we Learned about Design Thinking: </a:t>
            </a:r>
          </a:p>
        </p:txBody>
      </p:sp>
      <p:sp>
        <p:nvSpPr>
          <p:cNvPr id="3" name="Content Placeholder 2">
            <a:extLst>
              <a:ext uri="{FF2B5EF4-FFF2-40B4-BE49-F238E27FC236}">
                <a16:creationId xmlns:a16="http://schemas.microsoft.com/office/drawing/2014/main" id="{8B2E0690-EB4C-42B5-A70A-BE3C003E5515}"/>
              </a:ext>
            </a:extLst>
          </p:cNvPr>
          <p:cNvSpPr>
            <a:spLocks noGrp="1"/>
          </p:cNvSpPr>
          <p:nvPr>
            <p:ph idx="1"/>
          </p:nvPr>
        </p:nvSpPr>
        <p:spPr>
          <a:xfrm>
            <a:off x="1167063" y="2964581"/>
            <a:ext cx="10820400" cy="4024125"/>
          </a:xfrm>
        </p:spPr>
        <p:txBody>
          <a:bodyPr>
            <a:normAutofit/>
          </a:bodyPr>
          <a:lstStyle/>
          <a:p>
            <a:pPr marL="0" indent="0">
              <a:buNone/>
            </a:pPr>
            <a:r>
              <a:rPr lang="en-GB" sz="2400" dirty="0"/>
              <a:t>                         </a:t>
            </a:r>
            <a:r>
              <a:rPr lang="en-GB" sz="2800" dirty="0"/>
              <a:t>Design thinking is a process for solving</a:t>
            </a:r>
          </a:p>
          <a:p>
            <a:pPr marL="0" indent="0">
              <a:buNone/>
            </a:pPr>
            <a:r>
              <a:rPr lang="en-GB" sz="2800" dirty="0"/>
              <a:t>problems by prioritizing the consumer's needs above</a:t>
            </a:r>
          </a:p>
          <a:p>
            <a:pPr marL="0" indent="0">
              <a:buNone/>
            </a:pPr>
            <a:r>
              <a:rPr lang="en-GB" sz="2800" dirty="0"/>
              <a:t>all else. It relies on observing, with empathy, how </a:t>
            </a:r>
          </a:p>
          <a:p>
            <a:pPr marL="0" indent="0">
              <a:buNone/>
            </a:pPr>
            <a:r>
              <a:rPr lang="en-GB" sz="2800" dirty="0"/>
              <a:t>people interact with their environments, and employs</a:t>
            </a:r>
          </a:p>
          <a:p>
            <a:pPr marL="0" indent="0">
              <a:buNone/>
            </a:pPr>
            <a:r>
              <a:rPr lang="en-GB" sz="2800" dirty="0"/>
              <a:t>an iterative, hands-on approach to creating innovative</a:t>
            </a:r>
          </a:p>
          <a:p>
            <a:pPr marL="0" indent="0">
              <a:buNone/>
            </a:pPr>
            <a:r>
              <a:rPr lang="en-GB" sz="2800" dirty="0"/>
              <a:t> solutions. </a:t>
            </a:r>
            <a:endParaRPr lang="en-IN" sz="2800" dirty="0"/>
          </a:p>
        </p:txBody>
      </p:sp>
    </p:spTree>
    <p:extLst>
      <p:ext uri="{BB962C8B-B14F-4D97-AF65-F5344CB8AC3E}">
        <p14:creationId xmlns:p14="http://schemas.microsoft.com/office/powerpoint/2010/main" val="335635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9FDB-3DD5-4750-B967-C33D89051C1D}"/>
              </a:ext>
            </a:extLst>
          </p:cNvPr>
          <p:cNvSpPr>
            <a:spLocks noGrp="1"/>
          </p:cNvSpPr>
          <p:nvPr>
            <p:ph type="title"/>
          </p:nvPr>
        </p:nvSpPr>
        <p:spPr/>
        <p:txBody>
          <a:bodyPr>
            <a:normAutofit fontScale="90000"/>
          </a:bodyPr>
          <a:lstStyle/>
          <a:p>
            <a:r>
              <a:rPr lang="en-IN" dirty="0"/>
              <a:t> </a:t>
            </a:r>
            <a:r>
              <a:rPr lang="en-IN" dirty="0">
                <a:solidFill>
                  <a:schemeClr val="accent3">
                    <a:lumMod val="60000"/>
                    <a:lumOff val="40000"/>
                  </a:schemeClr>
                </a:solidFill>
              </a:rPr>
              <a:t>Things we Learned about applying Design Thinking in future</a:t>
            </a:r>
          </a:p>
        </p:txBody>
      </p:sp>
      <p:sp>
        <p:nvSpPr>
          <p:cNvPr id="3" name="Content Placeholder 2">
            <a:extLst>
              <a:ext uri="{FF2B5EF4-FFF2-40B4-BE49-F238E27FC236}">
                <a16:creationId xmlns:a16="http://schemas.microsoft.com/office/drawing/2014/main" id="{8B2E0690-EB4C-42B5-A70A-BE3C003E5515}"/>
              </a:ext>
            </a:extLst>
          </p:cNvPr>
          <p:cNvSpPr>
            <a:spLocks noGrp="1"/>
          </p:cNvSpPr>
          <p:nvPr>
            <p:ph idx="1"/>
          </p:nvPr>
        </p:nvSpPr>
        <p:spPr/>
        <p:txBody>
          <a:bodyPr>
            <a:normAutofit/>
          </a:bodyPr>
          <a:lstStyle/>
          <a:p>
            <a:pPr marL="0" indent="0">
              <a:buNone/>
            </a:pPr>
            <a:r>
              <a:rPr lang="en-IN" dirty="0"/>
              <a:t>What will do differently in applying design thinking for projects that you will take up in upcoming years of degree and Profession?</a:t>
            </a:r>
            <a:r>
              <a:rPr lang="en-GB" dirty="0"/>
              <a:t> </a:t>
            </a:r>
          </a:p>
          <a:p>
            <a:r>
              <a:rPr lang="en-GB" dirty="0"/>
              <a:t>Reduce stress throughout a project </a:t>
            </a:r>
          </a:p>
          <a:p>
            <a:r>
              <a:rPr lang="en-GB" dirty="0"/>
              <a:t>Prevent repetitive issues</a:t>
            </a:r>
          </a:p>
          <a:p>
            <a:r>
              <a:rPr lang="en-GB" dirty="0"/>
              <a:t>Achieve better results faster</a:t>
            </a:r>
            <a:endParaRPr lang="en-IN" dirty="0"/>
          </a:p>
          <a:p>
            <a:r>
              <a:rPr lang="en-GB" dirty="0"/>
              <a:t>You will have to test new ways to engage and motivate your teammates, and iterate as time goes on. But with benefits like increased efficiency and collaboration, design thinking is worth it.</a:t>
            </a:r>
            <a:endParaRPr lang="en-IN" dirty="0"/>
          </a:p>
        </p:txBody>
      </p:sp>
    </p:spTree>
    <p:extLst>
      <p:ext uri="{BB962C8B-B14F-4D97-AF65-F5344CB8AC3E}">
        <p14:creationId xmlns:p14="http://schemas.microsoft.com/office/powerpoint/2010/main" val="205796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ABEB9-2EB3-44C3-9DBB-0AC819E5172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9250"/>
            <a:ext cx="12191999" cy="6858000"/>
          </a:xfrm>
          <a:prstGeom prst="rect">
            <a:avLst/>
          </a:prstGeom>
        </p:spPr>
      </p:pic>
    </p:spTree>
    <p:extLst>
      <p:ext uri="{BB962C8B-B14F-4D97-AF65-F5344CB8AC3E}">
        <p14:creationId xmlns:p14="http://schemas.microsoft.com/office/powerpoint/2010/main" val="257617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78DC-ED3C-498E-86CD-274FE927B02E}"/>
              </a:ext>
            </a:extLst>
          </p:cNvPr>
          <p:cNvSpPr>
            <a:spLocks noGrp="1"/>
          </p:cNvSpPr>
          <p:nvPr>
            <p:ph type="title"/>
          </p:nvPr>
        </p:nvSpPr>
        <p:spPr>
          <a:xfrm>
            <a:off x="1018674" y="677746"/>
            <a:ext cx="8610600" cy="1293028"/>
          </a:xfrm>
        </p:spPr>
        <p:txBody>
          <a:bodyPr/>
          <a:lstStyle/>
          <a:p>
            <a:r>
              <a:rPr lang="en-US" dirty="0">
                <a:solidFill>
                  <a:schemeClr val="accent2">
                    <a:lumMod val="60000"/>
                    <a:lumOff val="40000"/>
                  </a:schemeClr>
                </a:solidFill>
              </a:rPr>
              <a:t>Project -Introduction</a:t>
            </a:r>
          </a:p>
        </p:txBody>
      </p:sp>
      <p:graphicFrame>
        <p:nvGraphicFramePr>
          <p:cNvPr id="4" name="Table 4">
            <a:extLst>
              <a:ext uri="{FF2B5EF4-FFF2-40B4-BE49-F238E27FC236}">
                <a16:creationId xmlns:a16="http://schemas.microsoft.com/office/drawing/2014/main" id="{6F65EFD2-32D4-4310-9CD7-4A6B7CAFC219}"/>
              </a:ext>
            </a:extLst>
          </p:cNvPr>
          <p:cNvGraphicFramePr>
            <a:graphicFrameLocks noGrp="1"/>
          </p:cNvGraphicFramePr>
          <p:nvPr>
            <p:ph idx="1"/>
            <p:extLst>
              <p:ext uri="{D42A27DB-BD31-4B8C-83A1-F6EECF244321}">
                <p14:modId xmlns:p14="http://schemas.microsoft.com/office/powerpoint/2010/main" val="3695586597"/>
              </p:ext>
            </p:extLst>
          </p:nvPr>
        </p:nvGraphicFramePr>
        <p:xfrm>
          <a:off x="1273584" y="2840854"/>
          <a:ext cx="8922996" cy="736600"/>
        </p:xfrm>
        <a:graphic>
          <a:graphicData uri="http://schemas.openxmlformats.org/drawingml/2006/table">
            <a:tbl>
              <a:tblPr firstRow="1" bandRow="1">
                <a:tableStyleId>{5C22544A-7EE6-4342-B048-85BDC9FD1C3A}</a:tableStyleId>
              </a:tblPr>
              <a:tblGrid>
                <a:gridCol w="870011">
                  <a:extLst>
                    <a:ext uri="{9D8B030D-6E8A-4147-A177-3AD203B41FA5}">
                      <a16:colId xmlns:a16="http://schemas.microsoft.com/office/drawing/2014/main" val="1560942518"/>
                    </a:ext>
                  </a:extLst>
                </a:gridCol>
                <a:gridCol w="2157274">
                  <a:extLst>
                    <a:ext uri="{9D8B030D-6E8A-4147-A177-3AD203B41FA5}">
                      <a16:colId xmlns:a16="http://schemas.microsoft.com/office/drawing/2014/main" val="1854815345"/>
                    </a:ext>
                  </a:extLst>
                </a:gridCol>
                <a:gridCol w="2929631">
                  <a:extLst>
                    <a:ext uri="{9D8B030D-6E8A-4147-A177-3AD203B41FA5}">
                      <a16:colId xmlns:a16="http://schemas.microsoft.com/office/drawing/2014/main" val="2052755397"/>
                    </a:ext>
                  </a:extLst>
                </a:gridCol>
                <a:gridCol w="2966080">
                  <a:extLst>
                    <a:ext uri="{9D8B030D-6E8A-4147-A177-3AD203B41FA5}">
                      <a16:colId xmlns:a16="http://schemas.microsoft.com/office/drawing/2014/main" val="613329106"/>
                    </a:ext>
                  </a:extLst>
                </a:gridCol>
              </a:tblGrid>
              <a:tr h="346103">
                <a:tc>
                  <a:txBody>
                    <a:bodyPr/>
                    <a:lstStyle/>
                    <a:p>
                      <a:r>
                        <a:rPr lang="en-US" dirty="0"/>
                        <a:t>S.NO</a:t>
                      </a:r>
                    </a:p>
                  </a:txBody>
                  <a:tcPr/>
                </a:tc>
                <a:tc>
                  <a:txBody>
                    <a:bodyPr/>
                    <a:lstStyle/>
                    <a:p>
                      <a:r>
                        <a:rPr lang="en-US" dirty="0"/>
                        <a:t>ID.NO</a:t>
                      </a:r>
                    </a:p>
                  </a:txBody>
                  <a:tcPr/>
                </a:tc>
                <a:tc>
                  <a:txBody>
                    <a:bodyPr/>
                    <a:lstStyle/>
                    <a:p>
                      <a:r>
                        <a:rPr lang="en-US" dirty="0"/>
                        <a:t>Name</a:t>
                      </a:r>
                    </a:p>
                  </a:txBody>
                  <a:tcPr/>
                </a:tc>
                <a:tc>
                  <a:txBody>
                    <a:bodyPr/>
                    <a:lstStyle/>
                    <a:p>
                      <a:r>
                        <a:rPr lang="en-US" dirty="0"/>
                        <a:t>Role in the project</a:t>
                      </a:r>
                    </a:p>
                  </a:txBody>
                  <a:tcPr/>
                </a:tc>
                <a:extLst>
                  <a:ext uri="{0D108BD9-81ED-4DB2-BD59-A6C34878D82A}">
                    <a16:rowId xmlns:a16="http://schemas.microsoft.com/office/drawing/2014/main" val="625836740"/>
                  </a:ext>
                </a:extLst>
              </a:tr>
              <a:tr h="370840">
                <a:tc>
                  <a:txBody>
                    <a:bodyPr/>
                    <a:lstStyle/>
                    <a:p>
                      <a:r>
                        <a:rPr lang="en-US" dirty="0"/>
                        <a:t>  01</a:t>
                      </a:r>
                    </a:p>
                  </a:txBody>
                  <a:tcPr/>
                </a:tc>
                <a:tc>
                  <a:txBody>
                    <a:bodyPr/>
                    <a:lstStyle/>
                    <a:p>
                      <a:r>
                        <a:rPr lang="en-US" dirty="0"/>
                        <a:t>2100031934</a:t>
                      </a:r>
                    </a:p>
                  </a:txBody>
                  <a:tcPr/>
                </a:tc>
                <a:tc>
                  <a:txBody>
                    <a:bodyPr/>
                    <a:lstStyle/>
                    <a:p>
                      <a:r>
                        <a:rPr lang="en-US" dirty="0"/>
                        <a:t>Rohini </a:t>
                      </a:r>
                      <a:r>
                        <a:rPr lang="en-US" dirty="0" err="1"/>
                        <a:t>Pandiri</a:t>
                      </a:r>
                      <a:endParaRPr lang="en-US" dirty="0"/>
                    </a:p>
                  </a:txBody>
                  <a:tcPr/>
                </a:tc>
                <a:tc>
                  <a:txBody>
                    <a:bodyPr/>
                    <a:lstStyle/>
                    <a:p>
                      <a:r>
                        <a:rPr lang="en-US" dirty="0"/>
                        <a:t>Mentor</a:t>
                      </a:r>
                    </a:p>
                  </a:txBody>
                  <a:tcPr/>
                </a:tc>
                <a:extLst>
                  <a:ext uri="{0D108BD9-81ED-4DB2-BD59-A6C34878D82A}">
                    <a16:rowId xmlns:a16="http://schemas.microsoft.com/office/drawing/2014/main" val="1850518374"/>
                  </a:ext>
                </a:extLst>
              </a:tr>
            </a:tbl>
          </a:graphicData>
        </a:graphic>
      </p:graphicFrame>
    </p:spTree>
    <p:extLst>
      <p:ext uri="{BB962C8B-B14F-4D97-AF65-F5344CB8AC3E}">
        <p14:creationId xmlns:p14="http://schemas.microsoft.com/office/powerpoint/2010/main" val="425471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5AEB-5788-4261-A1C3-95B840377144}"/>
              </a:ext>
            </a:extLst>
          </p:cNvPr>
          <p:cNvSpPr>
            <a:spLocks noGrp="1"/>
          </p:cNvSpPr>
          <p:nvPr>
            <p:ph type="title"/>
          </p:nvPr>
        </p:nvSpPr>
        <p:spPr>
          <a:xfrm>
            <a:off x="1674795" y="745193"/>
            <a:ext cx="6834774" cy="970450"/>
          </a:xfrm>
        </p:spPr>
        <p:txBody>
          <a:bodyPr>
            <a:normAutofit/>
          </a:bodyPr>
          <a:lstStyle/>
          <a:p>
            <a:r>
              <a:rPr lang="en-IN" dirty="0">
                <a:solidFill>
                  <a:schemeClr val="accent2">
                    <a:lumMod val="40000"/>
                    <a:lumOff val="60000"/>
                  </a:schemeClr>
                </a:solidFill>
              </a:rPr>
              <a:t>Rough Prototype</a:t>
            </a:r>
            <a:r>
              <a:rPr lang="en-IN" dirty="0"/>
              <a:t>: </a:t>
            </a:r>
          </a:p>
        </p:txBody>
      </p:sp>
      <p:pic>
        <p:nvPicPr>
          <p:cNvPr id="7" name="Content Placeholder 6">
            <a:extLst>
              <a:ext uri="{FF2B5EF4-FFF2-40B4-BE49-F238E27FC236}">
                <a16:creationId xmlns:a16="http://schemas.microsoft.com/office/drawing/2014/main" id="{83F53BCA-4284-4B4F-87B6-EE581A8CF612}"/>
              </a:ext>
            </a:extLst>
          </p:cNvPr>
          <p:cNvPicPr>
            <a:picLocks noGrp="1" noChangeAspect="1"/>
          </p:cNvPicPr>
          <p:nvPr>
            <p:ph idx="1"/>
          </p:nvPr>
        </p:nvPicPr>
        <p:blipFill>
          <a:blip r:embed="rId2"/>
          <a:stretch>
            <a:fillRect/>
          </a:stretch>
        </p:blipFill>
        <p:spPr>
          <a:xfrm rot="16200000">
            <a:off x="3804371" y="1417145"/>
            <a:ext cx="3925057" cy="5233411"/>
          </a:xfrm>
        </p:spPr>
      </p:pic>
    </p:spTree>
    <p:extLst>
      <p:ext uri="{BB962C8B-B14F-4D97-AF65-F5344CB8AC3E}">
        <p14:creationId xmlns:p14="http://schemas.microsoft.com/office/powerpoint/2010/main" val="353571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CACC-D20C-4152-878C-6FF0612A893E}"/>
              </a:ext>
            </a:extLst>
          </p:cNvPr>
          <p:cNvSpPr>
            <a:spLocks noGrp="1"/>
          </p:cNvSpPr>
          <p:nvPr>
            <p:ph type="title"/>
          </p:nvPr>
        </p:nvSpPr>
        <p:spPr>
          <a:xfrm>
            <a:off x="1499937" y="648870"/>
            <a:ext cx="8610600" cy="1293028"/>
          </a:xfrm>
        </p:spPr>
        <p:txBody>
          <a:bodyPr>
            <a:normAutofit/>
          </a:bodyPr>
          <a:lstStyle/>
          <a:p>
            <a:r>
              <a:rPr lang="en-IN" sz="3600" dirty="0">
                <a:solidFill>
                  <a:schemeClr val="accent2">
                    <a:lumMod val="60000"/>
                    <a:lumOff val="40000"/>
                  </a:schemeClr>
                </a:solidFill>
              </a:rPr>
              <a:t>Our Most Important Learnings :</a:t>
            </a:r>
          </a:p>
        </p:txBody>
      </p:sp>
      <p:sp>
        <p:nvSpPr>
          <p:cNvPr id="3" name="Content Placeholder 2">
            <a:extLst>
              <a:ext uri="{FF2B5EF4-FFF2-40B4-BE49-F238E27FC236}">
                <a16:creationId xmlns:a16="http://schemas.microsoft.com/office/drawing/2014/main" id="{90C48C04-F68C-4E55-9EC6-F344115915B3}"/>
              </a:ext>
            </a:extLst>
          </p:cNvPr>
          <p:cNvSpPr>
            <a:spLocks noGrp="1"/>
          </p:cNvSpPr>
          <p:nvPr>
            <p:ph idx="1"/>
          </p:nvPr>
        </p:nvSpPr>
        <p:spPr>
          <a:xfrm>
            <a:off x="685800" y="2833875"/>
            <a:ext cx="10820400" cy="4024125"/>
          </a:xfrm>
        </p:spPr>
        <p:txBody>
          <a:bodyPr/>
          <a:lstStyle/>
          <a:p>
            <a:r>
              <a:rPr lang="en-GB" dirty="0"/>
              <a:t>Necessity of prototype is a chance to gather more accurate requirements and obtain market feedback.</a:t>
            </a:r>
            <a:r>
              <a:rPr lang="en-IN" dirty="0"/>
              <a:t> </a:t>
            </a:r>
          </a:p>
          <a:p>
            <a:pPr marL="0" indent="0">
              <a:buNone/>
            </a:pPr>
            <a:endParaRPr lang="en-IN" dirty="0"/>
          </a:p>
          <a:p>
            <a:r>
              <a:rPr lang="en-IN" dirty="0"/>
              <a:t> Rough</a:t>
            </a:r>
            <a:r>
              <a:rPr lang="en-GB" dirty="0"/>
              <a:t> prototyping quickly mock-up the ideas using simple assets that are already available in the spot</a:t>
            </a:r>
            <a:endParaRPr lang="en-IN" dirty="0"/>
          </a:p>
        </p:txBody>
      </p:sp>
    </p:spTree>
    <p:extLst>
      <p:ext uri="{BB962C8B-B14F-4D97-AF65-F5344CB8AC3E}">
        <p14:creationId xmlns:p14="http://schemas.microsoft.com/office/powerpoint/2010/main" val="353336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F4BC-84D7-47CA-A8B6-C13E54705F54}"/>
              </a:ext>
            </a:extLst>
          </p:cNvPr>
          <p:cNvSpPr>
            <a:spLocks noGrp="1"/>
          </p:cNvSpPr>
          <p:nvPr>
            <p:ph type="title"/>
          </p:nvPr>
        </p:nvSpPr>
        <p:spPr>
          <a:xfrm>
            <a:off x="685800" y="610439"/>
            <a:ext cx="3311387" cy="1293028"/>
          </a:xfrm>
        </p:spPr>
        <p:txBody>
          <a:bodyPr/>
          <a:lstStyle/>
          <a:p>
            <a:r>
              <a:rPr lang="en-GB" dirty="0">
                <a:solidFill>
                  <a:schemeClr val="accent2">
                    <a:lumMod val="60000"/>
                    <a:lumOff val="40000"/>
                  </a:schemeClr>
                </a:solidFill>
              </a:rPr>
              <a:t>Testing :</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C8E2E8F9-63DD-46A5-AEDC-11C4D2E8F8A4}"/>
              </a:ext>
            </a:extLst>
          </p:cNvPr>
          <p:cNvSpPr>
            <a:spLocks noGrp="1"/>
          </p:cNvSpPr>
          <p:nvPr>
            <p:ph idx="1"/>
          </p:nvPr>
        </p:nvSpPr>
        <p:spPr>
          <a:xfrm>
            <a:off x="685800" y="2223436"/>
            <a:ext cx="10820400" cy="4024125"/>
          </a:xfrm>
        </p:spPr>
        <p:txBody>
          <a:bodyPr>
            <a:normAutofit/>
          </a:bodyPr>
          <a:lstStyle/>
          <a:p>
            <a:r>
              <a:rPr lang="en-GB" dirty="0"/>
              <a:t>1)What works ? </a:t>
            </a:r>
          </a:p>
          <a:p>
            <a:pPr marL="0" indent="0">
              <a:buNone/>
            </a:pPr>
            <a:r>
              <a:rPr lang="en-GB" dirty="0"/>
              <a:t>    the idea of urban farming works in urban areas.</a:t>
            </a:r>
          </a:p>
          <a:p>
            <a:pPr marL="0" indent="0">
              <a:buNone/>
            </a:pPr>
            <a:endParaRPr lang="en-GB" dirty="0"/>
          </a:p>
          <a:p>
            <a:r>
              <a:rPr lang="en-GB" dirty="0"/>
              <a:t>2)What doesn't works ?</a:t>
            </a:r>
          </a:p>
          <a:p>
            <a:pPr marL="0" indent="0">
              <a:buNone/>
            </a:pPr>
            <a:r>
              <a:rPr lang="en-GB" dirty="0"/>
              <a:t>    It works fine but the surrounding conditions around the urban farm plants like humidity and light varies from prototype to real model</a:t>
            </a:r>
          </a:p>
          <a:p>
            <a:pPr marL="0" indent="0">
              <a:buNone/>
            </a:pPr>
            <a:endParaRPr lang="en-GB" dirty="0"/>
          </a:p>
          <a:p>
            <a:r>
              <a:rPr lang="en-GB" dirty="0"/>
              <a:t>3)What could Be improved?</a:t>
            </a:r>
          </a:p>
          <a:p>
            <a:pPr marL="0" indent="0">
              <a:buNone/>
            </a:pPr>
            <a:r>
              <a:rPr lang="en-GB" dirty="0"/>
              <a:t>  smart water management </a:t>
            </a:r>
          </a:p>
          <a:p>
            <a:endParaRPr lang="en-IN" dirty="0"/>
          </a:p>
        </p:txBody>
      </p:sp>
    </p:spTree>
    <p:extLst>
      <p:ext uri="{BB962C8B-B14F-4D97-AF65-F5344CB8AC3E}">
        <p14:creationId xmlns:p14="http://schemas.microsoft.com/office/powerpoint/2010/main" val="173175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CD958-958A-4F8F-ADB7-77CEF1D173FB}"/>
              </a:ext>
            </a:extLst>
          </p:cNvPr>
          <p:cNvSpPr>
            <a:spLocks noGrp="1"/>
          </p:cNvSpPr>
          <p:nvPr>
            <p:ph idx="1"/>
          </p:nvPr>
        </p:nvSpPr>
        <p:spPr>
          <a:xfrm>
            <a:off x="772427" y="1761422"/>
            <a:ext cx="10820400" cy="4024125"/>
          </a:xfrm>
        </p:spPr>
        <p:txBody>
          <a:bodyPr>
            <a:normAutofit fontScale="85000" lnSpcReduction="20000"/>
          </a:bodyPr>
          <a:lstStyle/>
          <a:p>
            <a:r>
              <a:rPr lang="en-GB" dirty="0"/>
              <a:t>4)Things you like  most? </a:t>
            </a:r>
          </a:p>
          <a:p>
            <a:pPr marL="0" indent="0">
              <a:buNone/>
            </a:pPr>
            <a:r>
              <a:rPr lang="en-GB" dirty="0"/>
              <a:t>                 implementing this idea helps in food and livelihood insecurity in urban areas</a:t>
            </a:r>
          </a:p>
          <a:p>
            <a:pPr marL="0" indent="0">
              <a:buNone/>
            </a:pPr>
            <a:r>
              <a:rPr lang="en-GB" dirty="0"/>
              <a:t> as it makes the fresh food available for nearby residencies people and less</a:t>
            </a:r>
          </a:p>
          <a:p>
            <a:pPr marL="0" indent="0">
              <a:buNone/>
            </a:pPr>
            <a:r>
              <a:rPr lang="en-GB" dirty="0"/>
              <a:t>transportation charges needed</a:t>
            </a:r>
          </a:p>
          <a:p>
            <a:pPr marL="0" indent="0">
              <a:buNone/>
            </a:pPr>
            <a:endParaRPr lang="en-GB" dirty="0"/>
          </a:p>
          <a:p>
            <a:r>
              <a:rPr lang="en-IN" dirty="0"/>
              <a:t>5) Current scenario of urban farming ?</a:t>
            </a:r>
          </a:p>
          <a:p>
            <a:pPr marL="0" indent="0">
              <a:buNone/>
            </a:pPr>
            <a:r>
              <a:rPr lang="en-GB" dirty="0"/>
              <a:t>       Scientists in West Bengal, had initial success on growing brinjal and tomato</a:t>
            </a:r>
          </a:p>
          <a:p>
            <a:pPr marL="0" indent="0">
              <a:buNone/>
            </a:pPr>
            <a:r>
              <a:rPr lang="en-GB" dirty="0"/>
              <a:t>hydroponically on a small scale. Punjab also has succeeded in producing potato</a:t>
            </a:r>
          </a:p>
          <a:p>
            <a:pPr marL="0" indent="0">
              <a:buNone/>
            </a:pPr>
            <a:r>
              <a:rPr lang="en-GB" dirty="0"/>
              <a:t>tubers through vertical farming</a:t>
            </a:r>
          </a:p>
          <a:p>
            <a:pPr marL="0" indent="0">
              <a:buNone/>
            </a:pPr>
            <a:endParaRPr lang="en-GB" dirty="0"/>
          </a:p>
          <a:p>
            <a:pPr marL="0" indent="0">
              <a:buNone/>
            </a:pPr>
            <a:r>
              <a:rPr lang="en-GB" dirty="0"/>
              <a:t>6) What was difficult or strange about this task, if anything?</a:t>
            </a:r>
          </a:p>
          <a:p>
            <a:pPr marL="0" indent="0">
              <a:buNone/>
            </a:pPr>
            <a:r>
              <a:rPr lang="en-GB" dirty="0"/>
              <a:t>     Meeting  the demand for more food of higher quality.</a:t>
            </a:r>
          </a:p>
          <a:p>
            <a:pPr marL="0" indent="0">
              <a:buNone/>
            </a:pPr>
            <a:endParaRPr lang="en-IN" dirty="0"/>
          </a:p>
        </p:txBody>
      </p:sp>
    </p:spTree>
    <p:extLst>
      <p:ext uri="{BB962C8B-B14F-4D97-AF65-F5344CB8AC3E}">
        <p14:creationId xmlns:p14="http://schemas.microsoft.com/office/powerpoint/2010/main" val="418232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DD09-4A47-476E-A9D3-D984302713DF}"/>
              </a:ext>
            </a:extLst>
          </p:cNvPr>
          <p:cNvSpPr>
            <a:spLocks noGrp="1"/>
          </p:cNvSpPr>
          <p:nvPr>
            <p:ph type="title"/>
          </p:nvPr>
        </p:nvSpPr>
        <p:spPr>
          <a:xfrm>
            <a:off x="-251861" y="822125"/>
            <a:ext cx="10531641" cy="1293028"/>
          </a:xfrm>
        </p:spPr>
        <p:txBody>
          <a:bodyPr>
            <a:normAutofit/>
          </a:bodyPr>
          <a:lstStyle/>
          <a:p>
            <a:r>
              <a:rPr lang="en-GB" dirty="0">
                <a:solidFill>
                  <a:schemeClr val="accent2">
                    <a:lumMod val="60000"/>
                    <a:lumOff val="40000"/>
                  </a:schemeClr>
                </a:solidFill>
              </a:rPr>
              <a:t>Learnings from Testing </a:t>
            </a:r>
            <a:r>
              <a:rPr lang="en-GB" dirty="0" err="1">
                <a:solidFill>
                  <a:schemeClr val="accent2">
                    <a:lumMod val="60000"/>
                    <a:lumOff val="40000"/>
                  </a:schemeClr>
                </a:solidFill>
              </a:rPr>
              <a:t>anD</a:t>
            </a:r>
            <a:r>
              <a:rPr lang="en-GB" dirty="0">
                <a:solidFill>
                  <a:schemeClr val="accent2">
                    <a:lumMod val="60000"/>
                    <a:lumOff val="40000"/>
                  </a:schemeClr>
                </a:solidFill>
              </a:rPr>
              <a:t> High fidelity prototype</a:t>
            </a:r>
            <a:r>
              <a:rPr lang="en-GB" dirty="0"/>
              <a:t>:</a:t>
            </a:r>
            <a:endParaRPr lang="en-IN" dirty="0"/>
          </a:p>
        </p:txBody>
      </p:sp>
      <p:sp>
        <p:nvSpPr>
          <p:cNvPr id="3" name="Rectangle 2">
            <a:extLst>
              <a:ext uri="{FF2B5EF4-FFF2-40B4-BE49-F238E27FC236}">
                <a16:creationId xmlns:a16="http://schemas.microsoft.com/office/drawing/2014/main" id="{39FB98BF-7752-4E3A-9670-6CCE37B9A149}"/>
              </a:ext>
            </a:extLst>
          </p:cNvPr>
          <p:cNvSpPr/>
          <p:nvPr/>
        </p:nvSpPr>
        <p:spPr>
          <a:xfrm>
            <a:off x="1690837" y="3429000"/>
            <a:ext cx="7963301" cy="2215991"/>
          </a:xfrm>
          <a:prstGeom prst="rect">
            <a:avLst/>
          </a:prstGeom>
        </p:spPr>
        <p:txBody>
          <a:bodyPr wrap="square">
            <a:spAutoFit/>
          </a:bodyPr>
          <a:lstStyle/>
          <a:p>
            <a:r>
              <a:rPr lang="en-IN" sz="2400" dirty="0"/>
              <a:t>It is important to test the product before launching it in the market to foresee any issues or failures. Getting the most out of the feedback can be done with a prototype that is closest to the final product in its detail and functionality.</a:t>
            </a:r>
          </a:p>
          <a:p>
            <a:endParaRPr lang="en-IN" dirty="0"/>
          </a:p>
        </p:txBody>
      </p:sp>
    </p:spTree>
    <p:extLst>
      <p:ext uri="{BB962C8B-B14F-4D97-AF65-F5344CB8AC3E}">
        <p14:creationId xmlns:p14="http://schemas.microsoft.com/office/powerpoint/2010/main" val="415126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BFCE-ADE4-46F5-AF23-039BE7059ADA}"/>
              </a:ext>
            </a:extLst>
          </p:cNvPr>
          <p:cNvSpPr>
            <a:spLocks noGrp="1"/>
          </p:cNvSpPr>
          <p:nvPr>
            <p:ph type="ctrTitle"/>
          </p:nvPr>
        </p:nvSpPr>
        <p:spPr>
          <a:xfrm>
            <a:off x="685800" y="109237"/>
            <a:ext cx="10820400" cy="1825096"/>
          </a:xfrm>
        </p:spPr>
        <p:txBody>
          <a:bodyPr/>
          <a:lstStyle/>
          <a:p>
            <a:r>
              <a:rPr lang="en-GB" dirty="0"/>
              <a:t>Business model canvas</a:t>
            </a:r>
            <a:endParaRPr lang="en-IN" dirty="0"/>
          </a:p>
        </p:txBody>
      </p:sp>
      <p:pic>
        <p:nvPicPr>
          <p:cNvPr id="5" name="Picture 4">
            <a:extLst>
              <a:ext uri="{FF2B5EF4-FFF2-40B4-BE49-F238E27FC236}">
                <a16:creationId xmlns:a16="http://schemas.microsoft.com/office/drawing/2014/main" id="{98924D7F-F59D-4D5A-A151-0AE6ABBC2FAD}"/>
              </a:ext>
            </a:extLst>
          </p:cNvPr>
          <p:cNvPicPr>
            <a:picLocks noChangeAspect="1"/>
          </p:cNvPicPr>
          <p:nvPr/>
        </p:nvPicPr>
        <p:blipFill>
          <a:blip r:embed="rId2"/>
          <a:stretch>
            <a:fillRect/>
          </a:stretch>
        </p:blipFill>
        <p:spPr>
          <a:xfrm>
            <a:off x="2695575" y="1995788"/>
            <a:ext cx="6800850" cy="4752975"/>
          </a:xfrm>
          <a:prstGeom prst="rect">
            <a:avLst/>
          </a:prstGeom>
        </p:spPr>
      </p:pic>
    </p:spTree>
    <p:extLst>
      <p:ext uri="{BB962C8B-B14F-4D97-AF65-F5344CB8AC3E}">
        <p14:creationId xmlns:p14="http://schemas.microsoft.com/office/powerpoint/2010/main" val="71490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5AEB-5788-4261-A1C3-95B840377144}"/>
              </a:ext>
            </a:extLst>
          </p:cNvPr>
          <p:cNvSpPr>
            <a:spLocks noGrp="1"/>
          </p:cNvSpPr>
          <p:nvPr>
            <p:ph type="title"/>
          </p:nvPr>
        </p:nvSpPr>
        <p:spPr>
          <a:xfrm>
            <a:off x="1270535" y="639315"/>
            <a:ext cx="6049602" cy="970450"/>
          </a:xfrm>
        </p:spPr>
        <p:txBody>
          <a:bodyPr>
            <a:normAutofit/>
          </a:bodyPr>
          <a:lstStyle/>
          <a:p>
            <a:r>
              <a:rPr lang="en-IN" dirty="0">
                <a:solidFill>
                  <a:schemeClr val="accent2">
                    <a:lumMod val="40000"/>
                    <a:lumOff val="60000"/>
                  </a:schemeClr>
                </a:solidFill>
              </a:rPr>
              <a:t>Cost of Estimation</a:t>
            </a:r>
            <a:r>
              <a:rPr lang="en-IN" dirty="0"/>
              <a:t> : </a:t>
            </a:r>
          </a:p>
        </p:txBody>
      </p:sp>
      <p:sp>
        <p:nvSpPr>
          <p:cNvPr id="3" name="Content Placeholder 2">
            <a:extLst>
              <a:ext uri="{FF2B5EF4-FFF2-40B4-BE49-F238E27FC236}">
                <a16:creationId xmlns:a16="http://schemas.microsoft.com/office/drawing/2014/main" id="{FB7E5380-F51F-4668-BEEE-AA9F9579B6FC}"/>
              </a:ext>
            </a:extLst>
          </p:cNvPr>
          <p:cNvSpPr>
            <a:spLocks noGrp="1"/>
          </p:cNvSpPr>
          <p:nvPr>
            <p:ph idx="1"/>
          </p:nvPr>
        </p:nvSpPr>
        <p:spPr/>
        <p:txBody>
          <a:bodyPr>
            <a:normAutofit/>
          </a:bodyPr>
          <a:lstStyle/>
          <a:p>
            <a:r>
              <a:rPr lang="en-GB" dirty="0"/>
              <a:t>Small vertical farms spend an average of $3.45 per square foot on energy while large vertical farms spend an average of $8.02 per square foot. Small farms are facilities smaller than 10,000 square feet, while large farms are anything bigger than that.</a:t>
            </a:r>
          </a:p>
          <a:p>
            <a:r>
              <a:rPr lang="en-GB" dirty="0"/>
              <a:t>Indoor vertical farms typically spend 56% of their operating budget on labour, roughly $20per square feet.</a:t>
            </a:r>
          </a:p>
          <a:p>
            <a:r>
              <a:rPr lang="en-GB" dirty="0"/>
              <a:t>Expenses for materials like growing media, seeds, and nutrient solution, typically accounting for 11% of a vertical farm’s budget </a:t>
            </a:r>
            <a:r>
              <a:rPr lang="en-GB" dirty="0" err="1"/>
              <a:t>I.e</a:t>
            </a:r>
            <a:r>
              <a:rPr lang="en-GB" dirty="0"/>
              <a:t> $5.</a:t>
            </a:r>
            <a:endParaRPr lang="en-IN" dirty="0"/>
          </a:p>
          <a:p>
            <a:pPr marL="0" indent="0">
              <a:buNone/>
            </a:pPr>
            <a:endParaRPr lang="en-IN" dirty="0"/>
          </a:p>
        </p:txBody>
      </p:sp>
    </p:spTree>
    <p:extLst>
      <p:ext uri="{BB962C8B-B14F-4D97-AF65-F5344CB8AC3E}">
        <p14:creationId xmlns:p14="http://schemas.microsoft.com/office/powerpoint/2010/main" val="12616107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50B0043813AA449A0E8318380316D1A" ma:contentTypeVersion="7" ma:contentTypeDescription="Create a new document." ma:contentTypeScope="" ma:versionID="75595f0f4444f6d495c6f39c1aa42db9">
  <xsd:schema xmlns:xsd="http://www.w3.org/2001/XMLSchema" xmlns:xs="http://www.w3.org/2001/XMLSchema" xmlns:p="http://schemas.microsoft.com/office/2006/metadata/properties" xmlns:ns2="7f2aa108-8372-4f1a-bc43-faa6d0035113" targetNamespace="http://schemas.microsoft.com/office/2006/metadata/properties" ma:root="true" ma:fieldsID="acb04c84e6a005d544ea79bb32f88523" ns2:_="">
    <xsd:import namespace="7f2aa108-8372-4f1a-bc43-faa6d00351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2aa108-8372-4f1a-bc43-faa6d00351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BFB772-9227-458B-8741-F55C09FA49DD}">
  <ds:schemaRefs>
    <ds:schemaRef ds:uri="http://schemas.microsoft.com/sharepoint/v3/contenttype/forms"/>
  </ds:schemaRefs>
</ds:datastoreItem>
</file>

<file path=customXml/itemProps2.xml><?xml version="1.0" encoding="utf-8"?>
<ds:datastoreItem xmlns:ds="http://schemas.openxmlformats.org/officeDocument/2006/customXml" ds:itemID="{31AD597D-0998-43AF-A30C-6166253A336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67F7158-587A-4EC2-9025-4E4570F0C3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2aa108-8372-4f1a-bc43-faa6d00351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6813</TotalTime>
  <Words>542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KLU Design Thinking for Innovation Project Title: Work In Progress Submission 2</vt:lpstr>
      <vt:lpstr>Project -Introduction</vt:lpstr>
      <vt:lpstr>Rough Prototype: </vt:lpstr>
      <vt:lpstr>Our Most Important Learnings :</vt:lpstr>
      <vt:lpstr>Testing :</vt:lpstr>
      <vt:lpstr>PowerPoint Presentation</vt:lpstr>
      <vt:lpstr>Learnings from Testing anD High fidelity prototype:</vt:lpstr>
      <vt:lpstr>Business model canvas</vt:lpstr>
      <vt:lpstr>Cost of Estimation : </vt:lpstr>
      <vt:lpstr> Things we Learned about Design Thinking: </vt:lpstr>
      <vt:lpstr> Things we Learned about applying Design Thinking in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In Progress Submission 1</dc:title>
  <dc:creator>David Wittenberg</dc:creator>
  <cp:lastModifiedBy>ROHINI</cp:lastModifiedBy>
  <cp:revision>32</cp:revision>
  <dcterms:created xsi:type="dcterms:W3CDTF">2021-01-14T15:24:21Z</dcterms:created>
  <dcterms:modified xsi:type="dcterms:W3CDTF">2022-05-05T05:08:11Z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0x010100850B0043813AA449A0E8318380316D1A</vt:lpwstr>
  </property>
</Properties>
</file>