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sldIdLst>
    <p:sldId id="259" r:id="rId3"/>
    <p:sldId id="308" r:id="rId4"/>
    <p:sldId id="305" r:id="rId5"/>
    <p:sldId id="306" r:id="rId6"/>
    <p:sldId id="309" r:id="rId7"/>
    <p:sldId id="265" r:id="rId8"/>
    <p:sldId id="268" r:id="rId9"/>
    <p:sldId id="271" r:id="rId10"/>
    <p:sldId id="274" r:id="rId11"/>
    <p:sldId id="277" r:id="rId12"/>
    <p:sldId id="280" r:id="rId13"/>
    <p:sldId id="289" r:id="rId14"/>
    <p:sldId id="286" r:id="rId15"/>
    <p:sldId id="307" r:id="rId16"/>
    <p:sldId id="292" r:id="rId17"/>
    <p:sldId id="295" r:id="rId18"/>
    <p:sldId id="301" r:id="rId19"/>
    <p:sldId id="298" r:id="rId20"/>
    <p:sldId id="304" r:id="rId21"/>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2" d="100"/>
          <a:sy n="82" d="100"/>
        </p:scale>
        <p:origin x="672"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8FA2590E-FFF9-4EC7-8E44-ED931B4AA073}" type="datetimeFigureOut">
              <a:rPr lang="en-US" smtClean="0"/>
              <a:t>4/18/2022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C848C4E-EAE6-4ACA-B3CE-8B2A6885C618}" type="datetimeFigureOut">
              <a:rPr lang="en-US" smtClean="0"/>
              <a:t>4/18/2022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C61586A-CAD1-4518-A860-DC40191D3678}" type="datetimeFigureOut">
              <a:rPr lang="en-US" smtClean="0"/>
              <a:t>4/18/2022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427430124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21764273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4835355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0A8BC-A147-447E-97A7-9EB4CD564D8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8596091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0A8BC-A147-447E-97A7-9EB4CD564D87}"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418235519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8B0A8BC-A147-447E-97A7-9EB4CD564D87}"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11049424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0A8BC-A147-447E-97A7-9EB4CD564D87}"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425196588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B0A8BC-A147-447E-97A7-9EB4CD564D8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3621266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D8FC09-E8F9-4120-9A60-2421C8D9C7A2}" type="datetimeFigureOut">
              <a:rPr lang="en-US" smtClean="0"/>
              <a:t>4/18/2022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49D9-0CA4-48F2-B9D0-99C1D1FC8E49}" type="slidenum">
              <a:rPr lang="en-IN" smtClean="0"/>
              <a:t>‹#›</a:t>
            </a:fld>
            <a:endParaRPr lang="en-IN"/>
          </a:p>
        </p:txBody>
      </p:sp>
      <p:sp>
        <p:nvSpPr>
          <p:cNvPr id="5" name="Date Placeholder 4"/>
          <p:cNvSpPr>
            <a:spLocks noGrp="1"/>
          </p:cNvSpPr>
          <p:nvPr>
            <p:ph type="dt" sz="half" idx="10"/>
          </p:nvPr>
        </p:nvSpPr>
        <p:spPr/>
        <p:txBody>
          <a:bodyPr/>
          <a:lstStyle/>
          <a:p>
            <a:fld id="{F8B0A8BC-A147-447E-97A7-9EB4CD564D87}" type="datetimeFigureOut">
              <a:rPr lang="en-IN" smtClean="0"/>
              <a:t>18-04-2022</a:t>
            </a:fld>
            <a:endParaRPr lang="en-IN"/>
          </a:p>
        </p:txBody>
      </p:sp>
    </p:spTree>
    <p:extLst>
      <p:ext uri="{BB962C8B-B14F-4D97-AF65-F5344CB8AC3E}">
        <p14:creationId xmlns:p14="http://schemas.microsoft.com/office/powerpoint/2010/main" val="312128108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165902446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pitchFamily="34" charset="0"/>
              </a:rPr>
              <a:t>”</a:t>
            </a:r>
          </a:p>
        </p:txBody>
      </p:sp>
    </p:spTree>
    <p:extLst>
      <p:ext uri="{BB962C8B-B14F-4D97-AF65-F5344CB8AC3E}">
        <p14:creationId xmlns:p14="http://schemas.microsoft.com/office/powerpoint/2010/main" val="38305236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277986273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pitchFamily="34" charset="0"/>
              </a:rPr>
              <a:t>”</a:t>
            </a:r>
          </a:p>
        </p:txBody>
      </p:sp>
    </p:spTree>
    <p:extLst>
      <p:ext uri="{BB962C8B-B14F-4D97-AF65-F5344CB8AC3E}">
        <p14:creationId xmlns:p14="http://schemas.microsoft.com/office/powerpoint/2010/main" val="155992762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143910634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292297544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A8BC-A147-447E-97A7-9EB4CD564D8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49D9-0CA4-48F2-B9D0-99C1D1FC8E49}" type="slidenum">
              <a:rPr lang="en-IN" smtClean="0"/>
              <a:t>‹#›</a:t>
            </a:fld>
            <a:endParaRPr lang="en-IN"/>
          </a:p>
        </p:txBody>
      </p:sp>
    </p:spTree>
    <p:extLst>
      <p:ext uri="{BB962C8B-B14F-4D97-AF65-F5344CB8AC3E}">
        <p14:creationId xmlns:p14="http://schemas.microsoft.com/office/powerpoint/2010/main" val="33084176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B2C8AC9-C26F-4259-9E73-8C6E9458ECD2}" type="datetimeFigureOut">
              <a:rPr lang="en-US" smtClean="0"/>
              <a:t>4/18/2022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F867127-299F-4013-A99D-EB18EDFA4830}" type="datetimeFigureOut">
              <a:rPr lang="en-US" smtClean="0"/>
              <a:t>4/18/2022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076A928-7B71-4628-8EC5-B7087E72748F}" type="datetimeFigureOut">
              <a:rPr lang="en-US" smtClean="0"/>
              <a:t>4/18/2022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4F468DE6-B92D-49BB-865F-9CFFAACD8A55}" type="datetimeFigureOut">
              <a:rPr lang="en-US" smtClean="0"/>
              <a:t>4/18/2022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4B4290D-4FFC-4004-BE7C-64A5D8FEC706}" type="datetimeFigureOut">
              <a:rPr lang="en-US" smtClean="0"/>
              <a:t>4/18/2022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702DF5A-001D-4C53-A32C-E87261F8D342}" type="datetimeFigureOut">
              <a:rPr lang="en-US" smtClean="0"/>
              <a:t>4/18/2022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613938C-A147-4B92-B5CB-FF3771BB656B}" type="datetimeFigureOut">
              <a:rPr lang="en-US" smtClean="0"/>
              <a:t>4/18/2022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0A8BC-A147-447E-97A7-9EB4CD564D87}" type="datetimeFigureOut">
              <a:rPr lang="en-IN" smtClean="0"/>
              <a:t>18-04-2022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03549D9-0CA4-48F2-B9D0-99C1D1FC8E49}" type="slidenum">
              <a:rPr lang="en-IN" smtClean="0"/>
              <a:t>‹#›</a:t>
            </a:fld>
            <a:endParaRPr lang="en-IN"/>
          </a:p>
        </p:txBody>
      </p:sp>
    </p:spTree>
    <p:extLst>
      <p:ext uri="{BB962C8B-B14F-4D97-AF65-F5344CB8AC3E}">
        <p14:creationId xmlns:p14="http://schemas.microsoft.com/office/powerpoint/2010/main" val="4113895872"/>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hyperlink" Target="https://omgnews.today/berlin-urban-farm-box-raises-25-million-european-expans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www.sustainabilitywithinreach.com/2017/11/29/sdg-11-sustainable-cities-and-communit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3736-514B-4355-8EB1-7F8977488729}"/>
              </a:ext>
            </a:extLst>
          </p:cNvPr>
          <p:cNvSpPr>
            <a:spLocks noGrp="1"/>
          </p:cNvSpPr>
          <p:nvPr>
            <p:ph type="ctrTitle"/>
          </p:nvPr>
        </p:nvSpPr>
        <p:spPr>
          <a:xfrm>
            <a:off x="1060026" y="1440456"/>
            <a:ext cx="9059333" cy="1988544"/>
          </a:xfrm>
        </p:spPr>
        <p:txBody>
          <a:bodyPr/>
          <a:lstStyle/>
          <a:p>
            <a:r>
              <a:rPr lang="en-GB" sz="4800" b="1">
                <a:solidFill>
                  <a:schemeClr val="tx1"/>
                </a:solidFill>
                <a:latin typeface="Algerian" panose="04020705040A02060702" pitchFamily="82" charset="0"/>
              </a:rPr>
              <a:t>Design Thinking Innovation</a:t>
            </a:r>
            <a:br>
              <a:rPr lang="en-GB">
                <a:latin typeface="Algerian" panose="04020705040A02060702" pitchFamily="82" charset="0"/>
              </a:rPr>
            </a:br>
            <a:endParaRPr lang="en-IN">
              <a:latin typeface="Algerian" panose="04020705040A02060702" pitchFamily="82" charset="0"/>
            </a:endParaRPr>
          </a:p>
        </p:txBody>
      </p:sp>
      <p:sp>
        <p:nvSpPr>
          <p:cNvPr id="3" name="Subtitle 2">
            <a:extLst>
              <a:ext uri="{FF2B5EF4-FFF2-40B4-BE49-F238E27FC236}">
                <a16:creationId xmlns:a16="http://schemas.microsoft.com/office/drawing/2014/main" id="{FAD427D3-975F-4E36-AF13-0F6647AB7090}"/>
              </a:ext>
            </a:extLst>
          </p:cNvPr>
          <p:cNvSpPr>
            <a:spLocks noGrp="1"/>
          </p:cNvSpPr>
          <p:nvPr>
            <p:ph type="subTitle" idx="1"/>
          </p:nvPr>
        </p:nvSpPr>
        <p:spPr>
          <a:xfrm>
            <a:off x="4646507" y="3116113"/>
            <a:ext cx="7766936" cy="1096899"/>
          </a:xfrm>
        </p:spPr>
        <p:txBody>
          <a:bodyPr>
            <a:normAutofit fontScale="32500" lnSpcReduction="20000"/>
          </a:bodyPr>
          <a:lstStyle/>
          <a:p>
            <a:endParaRPr lang="en-GB" sz="6000" b="1">
              <a:solidFill>
                <a:schemeClr val="tx1"/>
              </a:solidFill>
              <a:latin typeface="OCR A Extended" panose="02010509020102010303" pitchFamily="50" charset="0"/>
            </a:endParaRPr>
          </a:p>
          <a:p>
            <a:pPr algn="l"/>
            <a:r>
              <a:rPr lang="en-GB" sz="16000" b="1" u="sng">
                <a:solidFill>
                  <a:schemeClr val="tx1"/>
                </a:solidFill>
                <a:latin typeface="Bahnschrift SemiBold" panose="020B0502040204020203" pitchFamily="34" charset="0"/>
              </a:rPr>
              <a:t>WIP- 1         </a:t>
            </a:r>
            <a:endParaRPr lang="en-IN" sz="16000" b="1" u="sng">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36406504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C9C30F-B7DC-4F6B-8EA9-B54965AE8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1745" y="1684421"/>
            <a:ext cx="3627320" cy="4836426"/>
          </a:xfrm>
          <a:prstGeom prst="rect">
            <a:avLst/>
          </a:prstGeom>
        </p:spPr>
      </p:pic>
      <p:sp>
        <p:nvSpPr>
          <p:cNvPr id="4" name="Rectangle 3">
            <a:extLst>
              <a:ext uri="{FF2B5EF4-FFF2-40B4-BE49-F238E27FC236}">
                <a16:creationId xmlns:a16="http://schemas.microsoft.com/office/drawing/2014/main" id="{214237DA-D0AD-4247-AD82-E85BFE581FEB}"/>
              </a:ext>
            </a:extLst>
          </p:cNvPr>
          <p:cNvSpPr/>
          <p:nvPr/>
        </p:nvSpPr>
        <p:spPr>
          <a:xfrm>
            <a:off x="728310" y="674463"/>
            <a:ext cx="9994233" cy="83099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ct val="0"/>
              </a:spcAft>
            </a:pPr>
            <a:r>
              <a:rPr lang="en-US" sz="1600">
                <a:latin typeface="Times New Roman" panose="02020603050405020304" pitchFamily="18" charset="0"/>
                <a:ea typeface="Times New Roman" panose="02020603050405020304" pitchFamily="18" charset="0"/>
              </a:rPr>
              <a:t> </a:t>
            </a:r>
            <a:r>
              <a:rPr lang="en-US" sz="2400">
                <a:latin typeface="Times New Roman" panose="02020603050405020304" pitchFamily="18" charset="0"/>
                <a:ea typeface="Times New Roman" panose="02020603050405020304" pitchFamily="18" charset="0"/>
              </a:rPr>
              <a:t>Example  Nugget. City refers to urban area and Tilling means farming</a:t>
            </a:r>
            <a:endParaRPr lang="en-IN" sz="2400">
              <a:latin typeface="Times New Roman" panose="02020603050405020304" pitchFamily="18" charset="0"/>
              <a:ea typeface="Times New Roman" panose="02020603050405020304" pitchFamily="18" charset="0"/>
            </a:endParaRPr>
          </a:p>
          <a:p>
            <a:pPr>
              <a:spcAft>
                <a:spcPct val="0"/>
              </a:spcAft>
            </a:pPr>
            <a:r>
              <a:rPr lang="en-US" sz="2400">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3653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5BE-9647-4CBF-A8FD-8A9C950798C8}"/>
              </a:ext>
            </a:extLst>
          </p:cNvPr>
          <p:cNvSpPr>
            <a:spLocks noGrp="1"/>
          </p:cNvSpPr>
          <p:nvPr>
            <p:ph type="title"/>
          </p:nvPr>
        </p:nvSpPr>
        <p:spPr>
          <a:xfrm>
            <a:off x="581082" y="-885162"/>
            <a:ext cx="8596668" cy="3403600"/>
          </a:xfrm>
        </p:spPr>
        <p:txBody>
          <a:bodyPr/>
          <a:lstStyle/>
          <a:p>
            <a:r>
              <a:rPr lang="en-GB">
                <a:solidFill>
                  <a:schemeClr val="tx1"/>
                </a:solidFill>
              </a:rPr>
              <a:t>Persona about an urban farmer </a:t>
            </a:r>
            <a:endParaRPr lang="en-IN"/>
          </a:p>
        </p:txBody>
      </p:sp>
      <p:sp>
        <p:nvSpPr>
          <p:cNvPr id="3" name="Text Placeholder 2">
            <a:extLst>
              <a:ext uri="{FF2B5EF4-FFF2-40B4-BE49-F238E27FC236}">
                <a16:creationId xmlns:a16="http://schemas.microsoft.com/office/drawing/2014/main" id="{0DB56754-0EAF-4082-A2B4-4AD3875050DC}"/>
              </a:ext>
            </a:extLst>
          </p:cNvPr>
          <p:cNvSpPr>
            <a:spLocks noGrp="1"/>
          </p:cNvSpPr>
          <p:nvPr>
            <p:ph type="body" idx="1"/>
          </p:nvPr>
        </p:nvSpPr>
        <p:spPr/>
        <p:txBody>
          <a:bodyPr/>
          <a:lstStyle/>
          <a:p>
            <a:r>
              <a:rPr lang="en-GB"/>
              <a:t>.</a:t>
            </a:r>
          </a:p>
          <a:p>
            <a:endParaRPr lang="en-IN"/>
          </a:p>
        </p:txBody>
      </p:sp>
      <p:pic>
        <p:nvPicPr>
          <p:cNvPr id="5" name="Picture 4">
            <a:extLst>
              <a:ext uri="{FF2B5EF4-FFF2-40B4-BE49-F238E27FC236}">
                <a16:creationId xmlns:a16="http://schemas.microsoft.com/office/drawing/2014/main" id="{33BEB0CD-FEE1-4640-8217-9652E3A4C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20" y="1215190"/>
            <a:ext cx="7584698" cy="5532120"/>
          </a:xfrm>
          <a:prstGeom prst="rect">
            <a:avLst/>
          </a:prstGeom>
        </p:spPr>
      </p:pic>
    </p:spTree>
    <p:extLst>
      <p:ext uri="{BB962C8B-B14F-4D97-AF65-F5344CB8AC3E}">
        <p14:creationId xmlns:p14="http://schemas.microsoft.com/office/powerpoint/2010/main" val="12952173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19A3-848D-4E74-87F7-C576FAC5722E}"/>
              </a:ext>
            </a:extLst>
          </p:cNvPr>
          <p:cNvSpPr>
            <a:spLocks noGrp="1"/>
          </p:cNvSpPr>
          <p:nvPr>
            <p:ph type="title"/>
          </p:nvPr>
        </p:nvSpPr>
        <p:spPr>
          <a:xfrm>
            <a:off x="1140351" y="505098"/>
            <a:ext cx="9875520" cy="1356360"/>
          </a:xfrm>
        </p:spPr>
        <p:txBody>
          <a:bodyPr>
            <a:normAutofit/>
          </a:bodyPr>
          <a:lstStyle/>
          <a:p>
            <a:r>
              <a:rPr lang="en-US" sz="6000" dirty="0">
                <a:solidFill>
                  <a:schemeClr val="tx1"/>
                </a:solidFill>
                <a:effectLst>
                  <a:outerShdw blurRad="38100" dist="38100" dir="2700000" algn="tl">
                    <a:srgbClr val="000000">
                      <a:alpha val="43137"/>
                    </a:srgbClr>
                  </a:outerShdw>
                </a:effectLst>
                <a:latin typeface="Baskerville Old Face" panose="02020602080505020303" pitchFamily="18" charset="0"/>
              </a:rPr>
              <a:t>PROBLEM</a:t>
            </a:r>
            <a:r>
              <a:rPr lang="en-US" sz="6000" dirty="0">
                <a:solidFill>
                  <a:schemeClr val="tx1"/>
                </a:solidFill>
                <a:latin typeface="Baskerville Old Face" panose="02020602080505020303" pitchFamily="18" charset="0"/>
              </a:rPr>
              <a:t> </a:t>
            </a:r>
            <a:r>
              <a:rPr lang="en-US" sz="6000" dirty="0">
                <a:solidFill>
                  <a:schemeClr val="tx1"/>
                </a:solidFill>
                <a:effectLst>
                  <a:outerShdw blurRad="38100" dist="38100" dir="2700000" algn="tl">
                    <a:srgbClr val="000000">
                      <a:alpha val="43137"/>
                    </a:srgbClr>
                  </a:outerShdw>
                </a:effectLst>
                <a:latin typeface="Baskerville Old Face" panose="02020602080505020303" pitchFamily="18" charset="0"/>
              </a:rPr>
              <a:t>STATEMENT</a:t>
            </a:r>
          </a:p>
        </p:txBody>
      </p:sp>
      <p:sp>
        <p:nvSpPr>
          <p:cNvPr id="3" name="Content Placeholder 2">
            <a:extLst>
              <a:ext uri="{FF2B5EF4-FFF2-40B4-BE49-F238E27FC236}">
                <a16:creationId xmlns:a16="http://schemas.microsoft.com/office/drawing/2014/main" id="{19DFAFB5-0EF3-4CED-A62B-779E287B8A02}"/>
              </a:ext>
            </a:extLst>
          </p:cNvPr>
          <p:cNvSpPr>
            <a:spLocks noGrp="1"/>
          </p:cNvSpPr>
          <p:nvPr>
            <p:ph idx="1"/>
          </p:nvPr>
        </p:nvSpPr>
        <p:spPr>
          <a:xfrm>
            <a:off x="1143000" y="1861458"/>
            <a:ext cx="9872871" cy="4038600"/>
          </a:xfrm>
        </p:spPr>
        <p:txBody>
          <a:bodyPr>
            <a:normAutofit/>
          </a:bodyPr>
          <a:lstStyle/>
          <a:p>
            <a:pPr marL="0" indent="0" algn="just">
              <a:buNone/>
            </a:pPr>
            <a:endParaRPr lang="en-US" sz="2000" b="1" i="1" dirty="0">
              <a:solidFill>
                <a:srgbClr val="00B050"/>
              </a:solidFill>
              <a:latin typeface="Baskerville Old Face" panose="02020602080505020303" pitchFamily="18" charset="0"/>
            </a:endParaRPr>
          </a:p>
          <a:p>
            <a:pPr algn="just"/>
            <a:r>
              <a:rPr lang="en-US" sz="2000" dirty="0">
                <a:solidFill>
                  <a:srgbClr val="00B050"/>
                </a:solidFill>
                <a:latin typeface="Baskerville Old Face" panose="02020602080505020303" pitchFamily="18" charset="0"/>
              </a:rPr>
              <a:t>Easy accessing of food in urban areas</a:t>
            </a:r>
          </a:p>
          <a:p>
            <a:pPr algn="just"/>
            <a:r>
              <a:rPr lang="en-US" sz="2000" b="1" i="1" dirty="0">
                <a:solidFill>
                  <a:srgbClr val="00B050"/>
                </a:solidFill>
                <a:latin typeface="Baskerville Old Face" panose="02020602080505020303" pitchFamily="18" charset="0"/>
              </a:rPr>
              <a:t> WHY THE PROBLEM..?</a:t>
            </a:r>
          </a:p>
          <a:p>
            <a:pPr algn="just"/>
            <a:r>
              <a:rPr lang="en-US" sz="2000" i="1" dirty="0">
                <a:solidFill>
                  <a:srgbClr val="00B050"/>
                </a:solidFill>
                <a:latin typeface="Baskerville Old Face" panose="02020602080505020303" pitchFamily="18" charset="0"/>
              </a:rPr>
              <a:t>There is no proper facilities which are required for farming…</a:t>
            </a:r>
          </a:p>
          <a:p>
            <a:pPr algn="just"/>
            <a:r>
              <a:rPr lang="en-US" sz="2000" b="1" i="1" dirty="0">
                <a:solidFill>
                  <a:srgbClr val="00B050"/>
                </a:solidFill>
                <a:latin typeface="Baskerville Old Face" panose="02020602080505020303" pitchFamily="18" charset="0"/>
              </a:rPr>
              <a:t>HOW WE HAVE TO SLOVE THE PROBLEM..?</a:t>
            </a:r>
          </a:p>
          <a:p>
            <a:pPr algn="just"/>
            <a:r>
              <a:rPr lang="en-US" sz="2000" i="1" dirty="0">
                <a:solidFill>
                  <a:srgbClr val="00B050"/>
                </a:solidFill>
                <a:latin typeface="Baskerville Old Face" panose="02020602080505020303" pitchFamily="18" charset="0"/>
              </a:rPr>
              <a:t>We enable market access to quality seeds, crop-specific fertilizers and agricultural lime…</a:t>
            </a:r>
          </a:p>
          <a:p>
            <a:pPr algn="just"/>
            <a:r>
              <a:rPr lang="en-US" sz="2000" b="1" i="1" dirty="0">
                <a:solidFill>
                  <a:srgbClr val="00B050"/>
                </a:solidFill>
                <a:latin typeface="Baskerville Old Face" panose="02020602080505020303" pitchFamily="18" charset="0"/>
              </a:rPr>
              <a:t>TO WHOM THE PROBLEM..?</a:t>
            </a:r>
          </a:p>
          <a:p>
            <a:pPr algn="just"/>
            <a:r>
              <a:rPr lang="en-US" sz="2000" i="1" dirty="0">
                <a:solidFill>
                  <a:srgbClr val="00B050"/>
                </a:solidFill>
                <a:latin typeface="Baskerville Old Face" panose="02020602080505020303" pitchFamily="18" charset="0"/>
              </a:rPr>
              <a:t>In recent years there has occurred a fall in agricultural production mainly due to fall in the output of non-food articles…</a:t>
            </a:r>
          </a:p>
        </p:txBody>
      </p:sp>
    </p:spTree>
    <p:extLst>
      <p:ext uri="{BB962C8B-B14F-4D97-AF65-F5344CB8AC3E}">
        <p14:creationId xmlns:p14="http://schemas.microsoft.com/office/powerpoint/2010/main" val="18116205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FC2E7E-A50F-4217-B303-A8D7E628EF25}"/>
              </a:ext>
            </a:extLst>
          </p:cNvPr>
          <p:cNvSpPr/>
          <p:nvPr/>
        </p:nvSpPr>
        <p:spPr>
          <a:xfrm>
            <a:off x="795188" y="532446"/>
            <a:ext cx="9425978"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anose="02020602080505020303" pitchFamily="18" charset="0"/>
              </a:rPr>
              <a:t>TYPES OF URBAN FARMING</a:t>
            </a:r>
          </a:p>
        </p:txBody>
      </p:sp>
      <p:sp>
        <p:nvSpPr>
          <p:cNvPr id="5" name="Rectangle 4">
            <a:extLst>
              <a:ext uri="{FF2B5EF4-FFF2-40B4-BE49-F238E27FC236}">
                <a16:creationId xmlns:a16="http://schemas.microsoft.com/office/drawing/2014/main" id="{854896F9-568B-4EA2-84AA-00F3B551A4DF}"/>
              </a:ext>
            </a:extLst>
          </p:cNvPr>
          <p:cNvSpPr/>
          <p:nvPr/>
        </p:nvSpPr>
        <p:spPr>
          <a:xfrm>
            <a:off x="2709928" y="1455776"/>
            <a:ext cx="1124954" cy="923330"/>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Rectangle 5">
            <a:extLst>
              <a:ext uri="{FF2B5EF4-FFF2-40B4-BE49-F238E27FC236}">
                <a16:creationId xmlns:a16="http://schemas.microsoft.com/office/drawing/2014/main" id="{3E59479D-99FB-4345-BA91-2BDFBF9B045A}"/>
              </a:ext>
            </a:extLst>
          </p:cNvPr>
          <p:cNvSpPr/>
          <p:nvPr/>
        </p:nvSpPr>
        <p:spPr>
          <a:xfrm>
            <a:off x="888494" y="1642388"/>
            <a:ext cx="10939213" cy="5016758"/>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14350" indent="-514350">
              <a:buFont typeface="+mj-lt"/>
              <a:buAutoNum type="alphaLcPeriod"/>
            </a:pPr>
            <a:r>
              <a:rPr lang="en-US" sz="3200" b="0" i="0">
                <a:solidFill>
                  <a:srgbClr val="002060"/>
                </a:solidFill>
                <a:effectLst/>
                <a:latin typeface="Baskerville Old Face" panose="02020602080505020303" pitchFamily="18" charset="0"/>
              </a:rPr>
              <a:t>Arable:         Crops</a:t>
            </a:r>
          </a:p>
          <a:p>
            <a:pPr marL="514350" indent="-514350">
              <a:buFont typeface="+mj-lt"/>
              <a:buAutoNum type="alphaLcPeriod"/>
            </a:pPr>
            <a:r>
              <a:rPr lang="en-US" sz="3200" b="0" i="0">
                <a:solidFill>
                  <a:srgbClr val="002060"/>
                </a:solidFill>
                <a:effectLst/>
                <a:latin typeface="Baskerville Old Face" panose="02020602080505020303" pitchFamily="18" charset="0"/>
              </a:rPr>
              <a:t>Pastoral:      Animals</a:t>
            </a:r>
          </a:p>
          <a:p>
            <a:pPr marL="514350" indent="-514350">
              <a:buFont typeface="+mj-lt"/>
              <a:buAutoNum type="alphaLcPeriod"/>
            </a:pPr>
            <a:r>
              <a:rPr lang="en-US" sz="3200" b="0" i="0">
                <a:solidFill>
                  <a:srgbClr val="002060"/>
                </a:solidFill>
                <a:effectLst/>
                <a:latin typeface="Baskerville Old Face" panose="02020602080505020303" pitchFamily="18" charset="0"/>
              </a:rPr>
              <a:t>Mixed:        Crops and animals</a:t>
            </a:r>
          </a:p>
          <a:p>
            <a:pPr marL="514350" indent="-514350">
              <a:buFont typeface="+mj-lt"/>
              <a:buAutoNum type="alphaLcPeriod"/>
            </a:pPr>
            <a:r>
              <a:rPr lang="en-US" sz="3200" b="0" i="0">
                <a:solidFill>
                  <a:srgbClr val="002060"/>
                </a:solidFill>
                <a:effectLst/>
                <a:latin typeface="Baskerville Old Face" panose="02020602080505020303" pitchFamily="18" charset="0"/>
              </a:rPr>
              <a:t>Subsistence:  Grown just for the farmer and his family</a:t>
            </a:r>
          </a:p>
          <a:p>
            <a:pPr marL="514350" indent="-514350">
              <a:buFont typeface="+mj-lt"/>
              <a:buAutoNum type="alphaLcPeriod"/>
            </a:pPr>
            <a:r>
              <a:rPr lang="en-US" sz="3200" b="0" i="0">
                <a:solidFill>
                  <a:srgbClr val="002060"/>
                </a:solidFill>
                <a:effectLst/>
                <a:latin typeface="Baskerville Old Face" panose="02020602080505020303" pitchFamily="18" charset="0"/>
              </a:rPr>
              <a:t>Commercial: Grown to sell</a:t>
            </a:r>
          </a:p>
          <a:p>
            <a:pPr marL="514350" indent="-514350">
              <a:buFont typeface="+mj-lt"/>
              <a:buAutoNum type="alphaLcPeriod"/>
            </a:pPr>
            <a:r>
              <a:rPr lang="en-US" sz="3200" b="0" i="0">
                <a:solidFill>
                  <a:srgbClr val="002060"/>
                </a:solidFill>
                <a:effectLst/>
                <a:latin typeface="Baskerville Old Face" panose="02020602080505020303" pitchFamily="18" charset="0"/>
              </a:rPr>
              <a:t>Intensive:    High inputs of labour or capital usually small</a:t>
            </a:r>
          </a:p>
          <a:p>
            <a:pPr marL="514350" indent="-514350">
              <a:buFont typeface="+mj-lt"/>
              <a:buAutoNum type="alphaLcPeriod"/>
            </a:pPr>
            <a:r>
              <a:rPr lang="en-US" sz="3200" b="0" i="0">
                <a:solidFill>
                  <a:srgbClr val="002060"/>
                </a:solidFill>
                <a:effectLst/>
                <a:latin typeface="Baskerville Old Face" panose="02020602080505020303" pitchFamily="18" charset="0"/>
              </a:rPr>
              <a:t>Extensive:   Low inputs of labour or capital</a:t>
            </a:r>
          </a:p>
          <a:p>
            <a:pPr marL="514350" indent="-514350">
              <a:buFont typeface="+mj-lt"/>
              <a:buAutoNum type="alphaLcPeriod"/>
            </a:pPr>
            <a:r>
              <a:rPr lang="en-US" sz="3200" b="0" i="0">
                <a:solidFill>
                  <a:srgbClr val="002060"/>
                </a:solidFill>
                <a:effectLst/>
                <a:latin typeface="Baskerville Old Face" panose="02020602080505020303" pitchFamily="18" charset="0"/>
              </a:rPr>
              <a:t>Sedentary:  Permanently in in one place</a:t>
            </a:r>
          </a:p>
          <a:p>
            <a:pPr marL="514350" indent="-514350">
              <a:buFont typeface="+mj-lt"/>
              <a:buAutoNum type="alphaLcPeriod"/>
            </a:pPr>
            <a:r>
              <a:rPr lang="en-US" sz="3200" b="0" i="0">
                <a:solidFill>
                  <a:srgbClr val="002060"/>
                </a:solidFill>
                <a:effectLst/>
                <a:latin typeface="Baskerville Old Face" panose="02020602080505020303" pitchFamily="18" charset="0"/>
              </a:rPr>
              <a:t>Nomadic:  The farmers move around to find new areas to farm</a:t>
            </a:r>
          </a:p>
          <a:p>
            <a:pPr marL="514350" indent="-514350">
              <a:buFont typeface="+mj-lt"/>
              <a:buAutoNum type="alphaLcPeriod"/>
            </a:pPr>
            <a:endParaRPr lang="en-US" sz="3200" b="1" cap="none" spc="0">
              <a:ln w="13462">
                <a:solidFill>
                  <a:schemeClr val="bg1"/>
                </a:solidFill>
                <a:prstDash val="solid"/>
              </a:ln>
              <a:solidFill>
                <a:srgbClr val="002060"/>
              </a:solidFill>
              <a:effectLst>
                <a:outerShdw dist="38100" dir="2700000" algn="bl" rotWithShape="0">
                  <a:schemeClr val="accent5"/>
                </a:outerShdw>
              </a:effectLst>
              <a:latin typeface="Baskerville Old Face" panose="02020602080505020303" pitchFamily="18" charset="0"/>
            </a:endParaRPr>
          </a:p>
        </p:txBody>
      </p:sp>
    </p:spTree>
    <p:extLst>
      <p:ext uri="{BB962C8B-B14F-4D97-AF65-F5344CB8AC3E}">
        <p14:creationId xmlns:p14="http://schemas.microsoft.com/office/powerpoint/2010/main" val="1388243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nodeType="clickPar">
                      <p:stCondLst>
                        <p:cond delay="indefinite"/>
                      </p:stCondLst>
                      <p:childTnLst>
                        <p:par>
                          <p:cTn id="22" fill="hold" nodeType="after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circle(in)">
                                      <p:cBhvr>
                                        <p:cTn id="25" dur="2000"/>
                                        <p:tgtEl>
                                          <p:spTgt spid="6">
                                            <p:txEl>
                                              <p:pRg st="0" end="0"/>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circle(in)">
                                      <p:cBhvr>
                                        <p:cTn id="28" dur="2000"/>
                                        <p:tgtEl>
                                          <p:spTgt spid="6">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circle(in)">
                                      <p:cBhvr>
                                        <p:cTn id="31" dur="2000"/>
                                        <p:tgtEl>
                                          <p:spTgt spid="6">
                                            <p:txEl>
                                              <p:pRg st="2" end="2"/>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circle(in)">
                                      <p:cBhvr>
                                        <p:cTn id="34" dur="2000"/>
                                        <p:tgtEl>
                                          <p:spTgt spid="6">
                                            <p:txEl>
                                              <p:pRg st="3" end="3"/>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ircle(in)">
                                      <p:cBhvr>
                                        <p:cTn id="37" dur="2000"/>
                                        <p:tgtEl>
                                          <p:spTgt spid="6">
                                            <p:txEl>
                                              <p:pRg st="4" end="4"/>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circle(in)">
                                      <p:cBhvr>
                                        <p:cTn id="40" dur="2000"/>
                                        <p:tgtEl>
                                          <p:spTgt spid="6">
                                            <p:txEl>
                                              <p:pRg st="5" end="5"/>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circle(in)">
                                      <p:cBhvr>
                                        <p:cTn id="43" dur="2000"/>
                                        <p:tgtEl>
                                          <p:spTgt spid="6">
                                            <p:txEl>
                                              <p:pRg st="6" end="6"/>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circle(in)">
                                      <p:cBhvr>
                                        <p:cTn id="46" dur="2000"/>
                                        <p:tgtEl>
                                          <p:spTgt spid="6">
                                            <p:txEl>
                                              <p:pRg st="7" end="7"/>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circle(in)">
                                      <p:cBhvr>
                                        <p:cTn id="49" dur="2000"/>
                                        <p:tgtEl>
                                          <p:spTgt spid="6">
                                            <p:txEl>
                                              <p:pRg st="8" end="8"/>
                                            </p:txEl>
                                          </p:spTgt>
                                        </p:tgtEl>
                                      </p:cBhvr>
                                    </p:animEffect>
                                  </p:childTnLst>
                                </p:cTn>
                              </p:par>
                            </p:childTnLst>
                          </p:cTn>
                        </p:par>
                      </p:childTnLst>
                    </p:cTn>
                  </p:par>
                  <p:par>
                    <p:cTn id="50" fill="hold" nodeType="clickPar">
                      <p:stCondLst>
                        <p:cond delay="indefinite"/>
                      </p:stCondLst>
                      <p:childTnLst>
                        <p:par>
                          <p:cTn id="51" fill="hold" nodeType="afterGroup">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2000"/>
                                        <p:tgtEl>
                                          <p:spTgt spid="6">
                                            <p:txEl>
                                              <p:pRg st="0" end="0"/>
                                            </p:txEl>
                                          </p:spTgt>
                                        </p:tgtEl>
                                      </p:cBhvr>
                                    </p:animEffect>
                                    <p:anim calcmode="lin" valueType="num">
                                      <p:cBhvr>
                                        <p:cTn id="55"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56" dur="2000" fill="hold"/>
                                        <p:tgtEl>
                                          <p:spTgt spid="6">
                                            <p:txEl>
                                              <p:pRg st="0" end="0"/>
                                            </p:txEl>
                                          </p:spTgt>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Effect transition="in" filter="fade">
                                      <p:cBhvr>
                                        <p:cTn id="59" dur="2000"/>
                                        <p:tgtEl>
                                          <p:spTgt spid="6">
                                            <p:txEl>
                                              <p:pRg st="1" end="1"/>
                                            </p:txEl>
                                          </p:spTgt>
                                        </p:tgtEl>
                                      </p:cBhvr>
                                    </p:animEffect>
                                    <p:anim calcmode="lin" valueType="num">
                                      <p:cBhvr>
                                        <p:cTn id="60" dur="2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61" dur="2000" fill="hold"/>
                                        <p:tgtEl>
                                          <p:spTgt spid="6">
                                            <p:txEl>
                                              <p:pRg st="1" end="1"/>
                                            </p:txEl>
                                          </p:spTgt>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2000"/>
                                        <p:tgtEl>
                                          <p:spTgt spid="6">
                                            <p:txEl>
                                              <p:pRg st="2" end="2"/>
                                            </p:txEl>
                                          </p:spTgt>
                                        </p:tgtEl>
                                      </p:cBhvr>
                                    </p:animEffect>
                                    <p:anim calcmode="lin" valueType="num">
                                      <p:cBhvr>
                                        <p:cTn id="65" dur="2000" fill="hold"/>
                                        <p:tgtEl>
                                          <p:spTgt spid="6">
                                            <p:txEl>
                                              <p:pRg st="2" end="2"/>
                                            </p:txEl>
                                          </p:spTgt>
                                        </p:tgtEl>
                                        <p:attrNameLst>
                                          <p:attrName>ppt_w</p:attrName>
                                        </p:attrNameLst>
                                      </p:cBhvr>
                                      <p:tavLst>
                                        <p:tav tm="0" fmla="#ppt_w*sin(2.5*pi*$)">
                                          <p:val>
                                            <p:fltVal val="0"/>
                                          </p:val>
                                        </p:tav>
                                        <p:tav tm="100000">
                                          <p:val>
                                            <p:fltVal val="1"/>
                                          </p:val>
                                        </p:tav>
                                      </p:tavLst>
                                    </p:anim>
                                    <p:anim calcmode="lin" valueType="num">
                                      <p:cBhvr>
                                        <p:cTn id="66" dur="2000" fill="hold"/>
                                        <p:tgtEl>
                                          <p:spTgt spid="6">
                                            <p:txEl>
                                              <p:pRg st="2" end="2"/>
                                            </p:txEl>
                                          </p:spTgt>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animEffect transition="in" filter="fade">
                                      <p:cBhvr>
                                        <p:cTn id="69" dur="2000"/>
                                        <p:tgtEl>
                                          <p:spTgt spid="6">
                                            <p:txEl>
                                              <p:pRg st="3" end="3"/>
                                            </p:txEl>
                                          </p:spTgt>
                                        </p:tgtEl>
                                      </p:cBhvr>
                                    </p:animEffect>
                                    <p:anim calcmode="lin" valueType="num">
                                      <p:cBhvr>
                                        <p:cTn id="70" dur="2000" fill="hold"/>
                                        <p:tgtEl>
                                          <p:spTgt spid="6">
                                            <p:txEl>
                                              <p:pRg st="3" end="3"/>
                                            </p:txEl>
                                          </p:spTgt>
                                        </p:tgtEl>
                                        <p:attrNameLst>
                                          <p:attrName>ppt_w</p:attrName>
                                        </p:attrNameLst>
                                      </p:cBhvr>
                                      <p:tavLst>
                                        <p:tav tm="0" fmla="#ppt_w*sin(2.5*pi*$)">
                                          <p:val>
                                            <p:fltVal val="0"/>
                                          </p:val>
                                        </p:tav>
                                        <p:tav tm="100000">
                                          <p:val>
                                            <p:fltVal val="1"/>
                                          </p:val>
                                        </p:tav>
                                      </p:tavLst>
                                    </p:anim>
                                    <p:anim calcmode="lin" valueType="num">
                                      <p:cBhvr>
                                        <p:cTn id="71" dur="2000" fill="hold"/>
                                        <p:tgtEl>
                                          <p:spTgt spid="6">
                                            <p:txEl>
                                              <p:pRg st="3" end="3"/>
                                            </p:txEl>
                                          </p:spTgt>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0"/>
                                  </p:stCondLst>
                                  <p:childTnLst>
                                    <p:set>
                                      <p:cBhvr>
                                        <p:cTn id="73" dur="1" fill="hold">
                                          <p:stCondLst>
                                            <p:cond delay="0"/>
                                          </p:stCondLst>
                                        </p:cTn>
                                        <p:tgtEl>
                                          <p:spTgt spid="6">
                                            <p:txEl>
                                              <p:pRg st="4" end="4"/>
                                            </p:txEl>
                                          </p:spTgt>
                                        </p:tgtEl>
                                        <p:attrNameLst>
                                          <p:attrName>style.visibility</p:attrName>
                                        </p:attrNameLst>
                                      </p:cBhvr>
                                      <p:to>
                                        <p:strVal val="visible"/>
                                      </p:to>
                                    </p:set>
                                    <p:animEffect transition="in" filter="fade">
                                      <p:cBhvr>
                                        <p:cTn id="74" dur="2000"/>
                                        <p:tgtEl>
                                          <p:spTgt spid="6">
                                            <p:txEl>
                                              <p:pRg st="4" end="4"/>
                                            </p:txEl>
                                          </p:spTgt>
                                        </p:tgtEl>
                                      </p:cBhvr>
                                    </p:animEffect>
                                    <p:anim calcmode="lin" valueType="num">
                                      <p:cBhvr>
                                        <p:cTn id="75" dur="2000" fill="hold"/>
                                        <p:tgtEl>
                                          <p:spTgt spid="6">
                                            <p:txEl>
                                              <p:pRg st="4" end="4"/>
                                            </p:txEl>
                                          </p:spTgt>
                                        </p:tgtEl>
                                        <p:attrNameLst>
                                          <p:attrName>ppt_w</p:attrName>
                                        </p:attrNameLst>
                                      </p:cBhvr>
                                      <p:tavLst>
                                        <p:tav tm="0" fmla="#ppt_w*sin(2.5*pi*$)">
                                          <p:val>
                                            <p:fltVal val="0"/>
                                          </p:val>
                                        </p:tav>
                                        <p:tav tm="100000">
                                          <p:val>
                                            <p:fltVal val="1"/>
                                          </p:val>
                                        </p:tav>
                                      </p:tavLst>
                                    </p:anim>
                                    <p:anim calcmode="lin" valueType="num">
                                      <p:cBhvr>
                                        <p:cTn id="76" dur="2000" fill="hold"/>
                                        <p:tgtEl>
                                          <p:spTgt spid="6">
                                            <p:txEl>
                                              <p:pRg st="4" end="4"/>
                                            </p:txEl>
                                          </p:spTgt>
                                        </p:tgtEl>
                                        <p:attrNameLst>
                                          <p:attrName>ppt_h</p:attrName>
                                        </p:attrNameLst>
                                      </p:cBhvr>
                                      <p:tavLst>
                                        <p:tav tm="0">
                                          <p:val>
                                            <p:strVal val="#ppt_h"/>
                                          </p:val>
                                        </p:tav>
                                        <p:tav tm="100000">
                                          <p:val>
                                            <p:strVal val="#ppt_h"/>
                                          </p:val>
                                        </p:tav>
                                      </p:tavLst>
                                    </p:anim>
                                  </p:childTnLst>
                                </p:cTn>
                              </p:par>
                              <p:par>
                                <p:cTn id="77" presetID="45" presetClass="entr" presetSubtype="0" fill="hold" grpId="0"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animEffect transition="in" filter="fade">
                                      <p:cBhvr>
                                        <p:cTn id="79" dur="2000"/>
                                        <p:tgtEl>
                                          <p:spTgt spid="6">
                                            <p:txEl>
                                              <p:pRg st="5" end="5"/>
                                            </p:txEl>
                                          </p:spTgt>
                                        </p:tgtEl>
                                      </p:cBhvr>
                                    </p:animEffect>
                                    <p:anim calcmode="lin" valueType="num">
                                      <p:cBhvr>
                                        <p:cTn id="80" dur="2000" fill="hold"/>
                                        <p:tgtEl>
                                          <p:spTgt spid="6">
                                            <p:txEl>
                                              <p:pRg st="5" end="5"/>
                                            </p:txEl>
                                          </p:spTgt>
                                        </p:tgtEl>
                                        <p:attrNameLst>
                                          <p:attrName>ppt_w</p:attrName>
                                        </p:attrNameLst>
                                      </p:cBhvr>
                                      <p:tavLst>
                                        <p:tav tm="0" fmla="#ppt_w*sin(2.5*pi*$)">
                                          <p:val>
                                            <p:fltVal val="0"/>
                                          </p:val>
                                        </p:tav>
                                        <p:tav tm="100000">
                                          <p:val>
                                            <p:fltVal val="1"/>
                                          </p:val>
                                        </p:tav>
                                      </p:tavLst>
                                    </p:anim>
                                    <p:anim calcmode="lin" valueType="num">
                                      <p:cBhvr>
                                        <p:cTn id="81" dur="2000" fill="hold"/>
                                        <p:tgtEl>
                                          <p:spTgt spid="6">
                                            <p:txEl>
                                              <p:pRg st="5" end="5"/>
                                            </p:txEl>
                                          </p:spTgt>
                                        </p:tgtEl>
                                        <p:attrNameLst>
                                          <p:attrName>ppt_h</p:attrName>
                                        </p:attrNameLst>
                                      </p:cBhvr>
                                      <p:tavLst>
                                        <p:tav tm="0">
                                          <p:val>
                                            <p:strVal val="#ppt_h"/>
                                          </p:val>
                                        </p:tav>
                                        <p:tav tm="100000">
                                          <p:val>
                                            <p:strVal val="#ppt_h"/>
                                          </p:val>
                                        </p:tav>
                                      </p:tavLst>
                                    </p:anim>
                                  </p:childTnLst>
                                </p:cTn>
                              </p:par>
                              <p:par>
                                <p:cTn id="82" presetID="45" presetClass="entr" presetSubtype="0" fill="hold" grpId="0"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2000"/>
                                        <p:tgtEl>
                                          <p:spTgt spid="6">
                                            <p:txEl>
                                              <p:pRg st="6" end="6"/>
                                            </p:txEl>
                                          </p:spTgt>
                                        </p:tgtEl>
                                      </p:cBhvr>
                                    </p:animEffect>
                                    <p:anim calcmode="lin" valueType="num">
                                      <p:cBhvr>
                                        <p:cTn id="85"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86" dur="2000" fill="hold"/>
                                        <p:tgtEl>
                                          <p:spTgt spid="6">
                                            <p:txEl>
                                              <p:pRg st="6" end="6"/>
                                            </p:txEl>
                                          </p:spTgt>
                                        </p:tgtEl>
                                        <p:attrNameLst>
                                          <p:attrName>ppt_h</p:attrName>
                                        </p:attrNameLst>
                                      </p:cBhvr>
                                      <p:tavLst>
                                        <p:tav tm="0">
                                          <p:val>
                                            <p:strVal val="#ppt_h"/>
                                          </p:val>
                                        </p:tav>
                                        <p:tav tm="100000">
                                          <p:val>
                                            <p:strVal val="#ppt_h"/>
                                          </p:val>
                                        </p:tav>
                                      </p:tavLst>
                                    </p:anim>
                                  </p:childTnLst>
                                </p:cTn>
                              </p:par>
                              <p:par>
                                <p:cTn id="87" presetID="45" presetClass="entr" presetSubtype="0" fill="hold" grpId="0" nodeType="with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animEffect transition="in" filter="fade">
                                      <p:cBhvr>
                                        <p:cTn id="89" dur="2000"/>
                                        <p:tgtEl>
                                          <p:spTgt spid="6">
                                            <p:txEl>
                                              <p:pRg st="7" end="7"/>
                                            </p:txEl>
                                          </p:spTgt>
                                        </p:tgtEl>
                                      </p:cBhvr>
                                    </p:animEffect>
                                    <p:anim calcmode="lin" valueType="num">
                                      <p:cBhvr>
                                        <p:cTn id="90" dur="2000" fill="hold"/>
                                        <p:tgtEl>
                                          <p:spTgt spid="6">
                                            <p:txEl>
                                              <p:pRg st="7" end="7"/>
                                            </p:txEl>
                                          </p:spTgt>
                                        </p:tgtEl>
                                        <p:attrNameLst>
                                          <p:attrName>ppt_w</p:attrName>
                                        </p:attrNameLst>
                                      </p:cBhvr>
                                      <p:tavLst>
                                        <p:tav tm="0" fmla="#ppt_w*sin(2.5*pi*$)">
                                          <p:val>
                                            <p:fltVal val="0"/>
                                          </p:val>
                                        </p:tav>
                                        <p:tav tm="100000">
                                          <p:val>
                                            <p:fltVal val="1"/>
                                          </p:val>
                                        </p:tav>
                                      </p:tavLst>
                                    </p:anim>
                                    <p:anim calcmode="lin" valueType="num">
                                      <p:cBhvr>
                                        <p:cTn id="91" dur="2000" fill="hold"/>
                                        <p:tgtEl>
                                          <p:spTgt spid="6">
                                            <p:txEl>
                                              <p:pRg st="7" end="7"/>
                                            </p:txEl>
                                          </p:spTgt>
                                        </p:tgtEl>
                                        <p:attrNameLst>
                                          <p:attrName>ppt_h</p:attrName>
                                        </p:attrNameLst>
                                      </p:cBhvr>
                                      <p:tavLst>
                                        <p:tav tm="0">
                                          <p:val>
                                            <p:strVal val="#ppt_h"/>
                                          </p:val>
                                        </p:tav>
                                        <p:tav tm="100000">
                                          <p:val>
                                            <p:strVal val="#ppt_h"/>
                                          </p:val>
                                        </p:tav>
                                      </p:tavLst>
                                    </p:anim>
                                  </p:childTnLst>
                                </p:cTn>
                              </p:par>
                              <p:par>
                                <p:cTn id="92" presetID="45" presetClass="entr" presetSubtype="0" fill="hold" grpId="0" nodeType="withEffect">
                                  <p:stCondLst>
                                    <p:cond delay="0"/>
                                  </p:stCondLst>
                                  <p:childTnLst>
                                    <p:set>
                                      <p:cBhvr>
                                        <p:cTn id="93" dur="1" fill="hold">
                                          <p:stCondLst>
                                            <p:cond delay="0"/>
                                          </p:stCondLst>
                                        </p:cTn>
                                        <p:tgtEl>
                                          <p:spTgt spid="6">
                                            <p:txEl>
                                              <p:pRg st="8" end="8"/>
                                            </p:txEl>
                                          </p:spTgt>
                                        </p:tgtEl>
                                        <p:attrNameLst>
                                          <p:attrName>style.visibility</p:attrName>
                                        </p:attrNameLst>
                                      </p:cBhvr>
                                      <p:to>
                                        <p:strVal val="visible"/>
                                      </p:to>
                                    </p:set>
                                    <p:animEffect transition="in" filter="fade">
                                      <p:cBhvr>
                                        <p:cTn id="94" dur="2000"/>
                                        <p:tgtEl>
                                          <p:spTgt spid="6">
                                            <p:txEl>
                                              <p:pRg st="8" end="8"/>
                                            </p:txEl>
                                          </p:spTgt>
                                        </p:tgtEl>
                                      </p:cBhvr>
                                    </p:animEffect>
                                    <p:anim calcmode="lin" valueType="num">
                                      <p:cBhvr>
                                        <p:cTn id="95" dur="2000" fill="hold"/>
                                        <p:tgtEl>
                                          <p:spTgt spid="6">
                                            <p:txEl>
                                              <p:pRg st="8" end="8"/>
                                            </p:txEl>
                                          </p:spTgt>
                                        </p:tgtEl>
                                        <p:attrNameLst>
                                          <p:attrName>ppt_w</p:attrName>
                                        </p:attrNameLst>
                                      </p:cBhvr>
                                      <p:tavLst>
                                        <p:tav tm="0" fmla="#ppt_w*sin(2.5*pi*$)">
                                          <p:val>
                                            <p:fltVal val="0"/>
                                          </p:val>
                                        </p:tav>
                                        <p:tav tm="100000">
                                          <p:val>
                                            <p:fltVal val="1"/>
                                          </p:val>
                                        </p:tav>
                                      </p:tavLst>
                                    </p:anim>
                                    <p:anim calcmode="lin" valueType="num">
                                      <p:cBhvr>
                                        <p:cTn id="96" dur="2000" fill="hold"/>
                                        <p:tgtEl>
                                          <p:spTgt spid="6">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24338B-6229-4030-AB43-865FCE0E4068}"/>
              </a:ext>
            </a:extLst>
          </p:cNvPr>
          <p:cNvSpPr/>
          <p:nvPr/>
        </p:nvSpPr>
        <p:spPr>
          <a:xfrm>
            <a:off x="2267744" y="1556792"/>
            <a:ext cx="7656512" cy="3970318"/>
          </a:xfrm>
          <a:prstGeom prst="rect">
            <a:avLst/>
          </a:prstGeom>
        </p:spPr>
        <p:txBody>
          <a:bodyPr wrap="square">
            <a:spAutoFit/>
          </a:bodyPr>
          <a:lstStyle/>
          <a:p>
            <a:r>
              <a:rPr lang="en-US" sz="2800" dirty="0">
                <a:ln w="0"/>
                <a:solidFill>
                  <a:srgbClr val="FF0000"/>
                </a:solidFill>
                <a:effectLst>
                  <a:outerShdw blurRad="38100" dist="19050" dir="2700000" algn="tl" rotWithShape="0">
                    <a:schemeClr val="dk1">
                      <a:alpha val="40000"/>
                    </a:schemeClr>
                  </a:outerShdw>
                </a:effectLst>
                <a:latin typeface="Baskerville Old Face" panose="02020602080505020303" pitchFamily="18" charset="0"/>
              </a:rPr>
              <a:t>What are the benefits of Urban Farming..?</a:t>
            </a:r>
          </a:p>
          <a:p>
            <a:pPr marL="285750" indent="-285750">
              <a:buFont typeface="Arial" pitchFamily="34" charset="0"/>
              <a:buChar char="•"/>
            </a:pPr>
            <a:r>
              <a:rPr lang="en-US" sz="2800" dirty="0">
                <a:solidFill>
                  <a:schemeClr val="accent2"/>
                </a:solidFill>
                <a:latin typeface="Baskerville Old Face" panose="02020602080505020303" pitchFamily="18" charset="0"/>
              </a:rPr>
              <a:t>It helps in keeping agricultural production at a higher level and makes it sustainable.</a:t>
            </a:r>
          </a:p>
          <a:p>
            <a:pPr marL="285750" indent="-285750">
              <a:buFont typeface="Arial" pitchFamily="34" charset="0"/>
              <a:buChar char="•"/>
            </a:pPr>
            <a:r>
              <a:rPr lang="en-US" sz="2800" dirty="0">
                <a:solidFill>
                  <a:schemeClr val="accent2"/>
                </a:solidFill>
                <a:latin typeface="Baskerville Old Face" panose="02020602080505020303" pitchFamily="18" charset="0"/>
              </a:rPr>
              <a:t>It reduces the cost of agricultural production and also improves the soil health.</a:t>
            </a:r>
          </a:p>
          <a:p>
            <a:pPr marL="285750" indent="-285750">
              <a:buFont typeface="Arial" pitchFamily="34" charset="0"/>
              <a:buChar char="•"/>
            </a:pPr>
            <a:r>
              <a:rPr lang="en-US" sz="2800" dirty="0">
                <a:solidFill>
                  <a:schemeClr val="accent2"/>
                </a:solidFill>
                <a:latin typeface="Baskerville Old Face" panose="02020602080505020303" pitchFamily="18" charset="0"/>
              </a:rPr>
              <a:t>It not only saves energy for both animal and machine, but also reduces risk of crop failure.</a:t>
            </a:r>
          </a:p>
          <a:p>
            <a:pPr marL="285750" indent="-285750">
              <a:buFont typeface="Arial" pitchFamily="34" charset="0"/>
              <a:buChar char="•"/>
            </a:pPr>
            <a:r>
              <a:rPr lang="en-US" sz="2800" dirty="0">
                <a:ln w="6600">
                  <a:solidFill>
                    <a:schemeClr val="accent2"/>
                  </a:solidFill>
                  <a:prstDash val="solid"/>
                </a:ln>
                <a:solidFill>
                  <a:srgbClr val="FF0000"/>
                </a:solidFill>
                <a:latin typeface="Baskerville Old Face" panose="02020602080505020303" pitchFamily="18" charset="0"/>
              </a:rPr>
              <a:t>It helps in maintaining environment health by reducing the level of pollution</a:t>
            </a:r>
          </a:p>
        </p:txBody>
      </p:sp>
    </p:spTree>
    <p:extLst>
      <p:ext uri="{BB962C8B-B14F-4D97-AF65-F5344CB8AC3E}">
        <p14:creationId xmlns:p14="http://schemas.microsoft.com/office/powerpoint/2010/main" val="3869170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7380B-2D43-4E7E-A24C-BDD741575C1C}"/>
              </a:ext>
            </a:extLst>
          </p:cNvPr>
          <p:cNvPicPr>
            <a:picLocks noChangeAspect="1"/>
          </p:cNvPicPr>
          <p:nvPr/>
        </p:nvPicPr>
        <p:blipFill>
          <a:blip r:embed="rId2"/>
          <a:stretch>
            <a:fillRect/>
          </a:stretch>
        </p:blipFill>
        <p:spPr>
          <a:xfrm>
            <a:off x="436983" y="452534"/>
            <a:ext cx="11318033" cy="5952931"/>
          </a:xfrm>
          <a:prstGeom prst="rect">
            <a:avLst/>
          </a:prstGeom>
          <a:effectLst>
            <a:glow rad="228600">
              <a:schemeClr val="accent4">
                <a:satMod val="175000"/>
                <a:alpha val="40000"/>
              </a:schemeClr>
            </a:glow>
          </a:effectLst>
        </p:spPr>
      </p:pic>
      <p:sp>
        <p:nvSpPr>
          <p:cNvPr id="6" name="Rectangle 5">
            <a:extLst>
              <a:ext uri="{FF2B5EF4-FFF2-40B4-BE49-F238E27FC236}">
                <a16:creationId xmlns:a16="http://schemas.microsoft.com/office/drawing/2014/main" id="{F3B3EC3B-1378-4B43-9FB5-E8658CB4F281}"/>
              </a:ext>
            </a:extLst>
          </p:cNvPr>
          <p:cNvSpPr/>
          <p:nvPr/>
        </p:nvSpPr>
        <p:spPr>
          <a:xfrm>
            <a:off x="2732441" y="616021"/>
            <a:ext cx="6017994"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Baskerville Old Face" panose="02020602080505020303" pitchFamily="18" charset="0"/>
              </a:rPr>
              <a:t>URBAN</a:t>
            </a:r>
            <a:r>
              <a:rPr lang="en-US" sz="5400" b="1">
                <a:ln w="22225">
                  <a:solidFill>
                    <a:schemeClr val="accent2"/>
                  </a:solidFill>
                  <a:prstDash val="solid"/>
                </a:ln>
                <a:solidFill>
                  <a:schemeClr val="accent2">
                    <a:lumMod val="40000"/>
                    <a:lumOff val="60000"/>
                  </a:schemeClr>
                </a:solidFill>
                <a:latin typeface="Baskerville Old Face" panose="02020602080505020303" pitchFamily="18" charset="0"/>
              </a:rPr>
              <a:t> </a:t>
            </a:r>
            <a:r>
              <a:rPr lang="en-US" sz="5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Baskerville Old Face" panose="02020602080505020303" pitchFamily="18" charset="0"/>
              </a:rPr>
              <a:t>FARMING</a:t>
            </a:r>
          </a:p>
        </p:txBody>
      </p:sp>
      <p:sp>
        <p:nvSpPr>
          <p:cNvPr id="7" name="Rectangle 6">
            <a:extLst>
              <a:ext uri="{FF2B5EF4-FFF2-40B4-BE49-F238E27FC236}">
                <a16:creationId xmlns:a16="http://schemas.microsoft.com/office/drawing/2014/main" id="{982FFD1F-C25A-4B29-A2FA-B42DD2B53C80}"/>
              </a:ext>
            </a:extLst>
          </p:cNvPr>
          <p:cNvSpPr/>
          <p:nvPr/>
        </p:nvSpPr>
        <p:spPr>
          <a:xfrm>
            <a:off x="1023937" y="2897256"/>
            <a:ext cx="10144123"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There is a survey on Urban Farming</a:t>
            </a:r>
          </a:p>
        </p:txBody>
      </p:sp>
      <p:sp>
        <p:nvSpPr>
          <p:cNvPr id="8" name="Rectangle 7">
            <a:extLst>
              <a:ext uri="{FF2B5EF4-FFF2-40B4-BE49-F238E27FC236}">
                <a16:creationId xmlns:a16="http://schemas.microsoft.com/office/drawing/2014/main" id="{634E1991-260D-4D95-9C7C-48F9960BD1FB}"/>
              </a:ext>
            </a:extLst>
          </p:cNvPr>
          <p:cNvSpPr/>
          <p:nvPr/>
        </p:nvSpPr>
        <p:spPr>
          <a:xfrm>
            <a:off x="7572313" y="5293663"/>
            <a:ext cx="4244730" cy="523220"/>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cap="none" spc="0">
                <a:ln w="9525">
                  <a:solidFill>
                    <a:schemeClr val="bg1"/>
                  </a:solidFill>
                  <a:prstDash val="solid"/>
                </a:ln>
                <a:solidFill>
                  <a:schemeClr val="accent5"/>
                </a:solidFill>
                <a:effectLst>
                  <a:outerShdw blurRad="38100" dist="38100" dir="2700000" algn="tl">
                    <a:srgbClr val="000000">
                      <a:alpha val="43137"/>
                    </a:srgbClr>
                  </a:outerShdw>
                </a:effectLst>
              </a:rPr>
              <a:t>Date : 9</a:t>
            </a:r>
            <a:r>
              <a:rPr lang="en-US" sz="2800" b="1" cap="none" spc="0" baseline="30000">
                <a:ln w="9525">
                  <a:solidFill>
                    <a:schemeClr val="bg1"/>
                  </a:solidFill>
                  <a:prstDash val="solid"/>
                </a:ln>
                <a:solidFill>
                  <a:schemeClr val="accent5"/>
                </a:solidFill>
                <a:effectLst>
                  <a:outerShdw blurRad="38100" dist="38100" dir="2700000" algn="tl">
                    <a:srgbClr val="000000">
                      <a:alpha val="43137"/>
                    </a:srgbClr>
                  </a:outerShdw>
                </a:effectLst>
              </a:rPr>
              <a:t>th</a:t>
            </a:r>
            <a:r>
              <a:rPr lang="en-US" sz="2800" b="1" baseline="30000">
                <a:ln w="9525">
                  <a:solidFill>
                    <a:schemeClr val="bg1"/>
                  </a:solidFill>
                  <a:prstDash val="solid"/>
                </a:ln>
                <a:solidFill>
                  <a:schemeClr val="accent5"/>
                </a:solidFill>
                <a:effectLst>
                  <a:outerShdw blurRad="38100" dist="38100" dir="2700000" algn="tl">
                    <a:srgbClr val="000000">
                      <a:alpha val="43137"/>
                    </a:srgbClr>
                  </a:outerShdw>
                </a:effectLst>
              </a:rPr>
              <a:t> </a:t>
            </a:r>
            <a:r>
              <a:rPr lang="en-US" sz="2800" b="1" cap="none" spc="0">
                <a:ln w="9525">
                  <a:solidFill>
                    <a:schemeClr val="bg1"/>
                  </a:solidFill>
                  <a:prstDash val="solid"/>
                </a:ln>
                <a:solidFill>
                  <a:schemeClr val="accent5"/>
                </a:solidFill>
                <a:effectLst>
                  <a:outerShdw blurRad="38100" dist="38100" dir="2700000" algn="tl">
                    <a:srgbClr val="000000">
                      <a:alpha val="43137"/>
                    </a:srgbClr>
                  </a:outerShdw>
                </a:effectLst>
              </a:rPr>
              <a:t>February</a:t>
            </a:r>
            <a:r>
              <a:rPr lang="en-US" sz="2800" b="1">
                <a:ln w="9525">
                  <a:solidFill>
                    <a:schemeClr val="bg1"/>
                  </a:solidFill>
                  <a:prstDash val="solid"/>
                </a:ln>
                <a:solidFill>
                  <a:schemeClr val="accent5"/>
                </a:solidFill>
                <a:effectLst>
                  <a:outerShdw blurRad="38100" dist="38100" dir="2700000" algn="tl">
                    <a:srgbClr val="000000">
                      <a:alpha val="43137"/>
                    </a:srgbClr>
                  </a:outerShdw>
                </a:effectLst>
              </a:rPr>
              <a:t>, </a:t>
            </a:r>
            <a:r>
              <a:rPr lang="en-US" sz="2800" b="1" cap="none" spc="0">
                <a:ln w="9525">
                  <a:solidFill>
                    <a:schemeClr val="bg1"/>
                  </a:solidFill>
                  <a:prstDash val="solid"/>
                </a:ln>
                <a:solidFill>
                  <a:schemeClr val="accent5"/>
                </a:solidFill>
                <a:effectLst>
                  <a:outerShdw blurRad="38100" dist="38100" dir="2700000" algn="tl">
                    <a:srgbClr val="000000">
                      <a:alpha val="43137"/>
                    </a:srgbClr>
                  </a:outerShdw>
                </a:effectLst>
              </a:rPr>
              <a:t>2022</a:t>
            </a:r>
          </a:p>
        </p:txBody>
      </p:sp>
      <p:sp>
        <p:nvSpPr>
          <p:cNvPr id="9" name="Rectangle 8">
            <a:extLst>
              <a:ext uri="{FF2B5EF4-FFF2-40B4-BE49-F238E27FC236}">
                <a16:creationId xmlns:a16="http://schemas.microsoft.com/office/drawing/2014/main" id="{0DC2FDB6-F04F-4CB3-99DA-40517E65EDD4}"/>
              </a:ext>
            </a:extLst>
          </p:cNvPr>
          <p:cNvSpPr/>
          <p:nvPr/>
        </p:nvSpPr>
        <p:spPr>
          <a:xfrm>
            <a:off x="7819053" y="5718759"/>
            <a:ext cx="4060018" cy="523220"/>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cap="none" spc="0">
                <a:ln w="6600">
                  <a:solidFill>
                    <a:schemeClr val="accent2"/>
                  </a:solidFill>
                  <a:prstDash val="solid"/>
                </a:ln>
                <a:solidFill>
                  <a:srgbClr val="FFFFFF"/>
                </a:solidFill>
                <a:effectLst>
                  <a:outerShdw dist="38100" dir="2700000" algn="tl" rotWithShape="0">
                    <a:schemeClr val="accent2"/>
                  </a:outerShdw>
                </a:effectLst>
              </a:rPr>
              <a:t>Venue : K L University</a:t>
            </a:r>
          </a:p>
        </p:txBody>
      </p:sp>
    </p:spTree>
    <p:extLst>
      <p:ext uri="{BB962C8B-B14F-4D97-AF65-F5344CB8AC3E}">
        <p14:creationId xmlns:p14="http://schemas.microsoft.com/office/powerpoint/2010/main" val="373235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6">
                                            <p:txEl>
                                              <p:pRg st="0" end="0"/>
                                            </p:txEl>
                                          </p:spTgt>
                                        </p:tgtEl>
                                        <p:attrNameLst>
                                          <p:attrName>style.color</p:attrName>
                                        </p:attrNameLst>
                                      </p:cBhvr>
                                      <p:to>
                                        <a:schemeClr val="bg1"/>
                                      </p:to>
                                    </p:animClr>
                                    <p:animClr clrSpc="rgb" dir="cw">
                                      <p:cBhvr>
                                        <p:cTn id="12" dur="250" autoRev="1" fill="remove"/>
                                        <p:tgtEl>
                                          <p:spTgt spid="6">
                                            <p:txEl>
                                              <p:pRg st="0" end="0"/>
                                            </p:txEl>
                                          </p:spTgt>
                                        </p:tgtEl>
                                        <p:attrNameLst>
                                          <p:attrName>fillcolor</p:attrName>
                                        </p:attrNameLst>
                                      </p:cBhvr>
                                      <p:to>
                                        <a:schemeClr val="bg1"/>
                                      </p:to>
                                    </p:animClr>
                                    <p:set>
                                      <p:cBhvr>
                                        <p:cTn id="13" dur="250" autoRev="1" fill="remove"/>
                                        <p:tgtEl>
                                          <p:spTgt spid="6">
                                            <p:txEl>
                                              <p:pRg st="0" end="0"/>
                                            </p:txEl>
                                          </p:spTgt>
                                        </p:tgtEl>
                                        <p:attrNameLst>
                                          <p:attrName>fill.type</p:attrName>
                                        </p:attrNameLst>
                                      </p:cBhvr>
                                      <p:to>
                                        <p:strVal val="solid"/>
                                      </p:to>
                                    </p:set>
                                    <p:set>
                                      <p:cBhvr>
                                        <p:cTn id="14" dur="250" autoRev="1" fill="remove"/>
                                        <p:tgtEl>
                                          <p:spTgt spid="6">
                                            <p:txEl>
                                              <p:pRg st="0" end="0"/>
                                            </p:txEl>
                                          </p:spTgt>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7">
                                            <p:txEl>
                                              <p:pRg st="0" end="0"/>
                                            </p:txEl>
                                          </p:spTgt>
                                        </p:tgtEl>
                                      </p:cBhvr>
                                    </p:animEffect>
                                    <p:animScale>
                                      <p:cBhvr>
                                        <p:cTn id="19" dur="250" autoRev="1" fill="hold"/>
                                        <p:tgtEl>
                                          <p:spTgt spid="7">
                                            <p:txEl>
                                              <p:pRg st="0" end="0"/>
                                            </p:txEl>
                                          </p:spTgt>
                                        </p:tgtEl>
                                      </p:cBhvr>
                                      <p:by x="105000" y="105000"/>
                                    </p:animScale>
                                  </p:childTnLst>
                                </p:cTn>
                              </p:par>
                            </p:childTnLst>
                          </p:cTn>
                        </p:par>
                      </p:childTnLst>
                    </p:cTn>
                  </p:par>
                  <p:par>
                    <p:cTn id="20" fill="hold" nodeType="clickPar">
                      <p:stCondLst>
                        <p:cond delay="indefinite"/>
                      </p:stCondLst>
                      <p:childTnLst>
                        <p:par>
                          <p:cTn id="21" fill="hold" nodeType="afterGroup">
                            <p:stCondLst>
                              <p:cond delay="0"/>
                            </p:stCondLst>
                            <p:childTnLst>
                              <p:par>
                                <p:cTn id="22" presetID="6" presetClass="entr" presetSubtype="16"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circle(in)">
                                      <p:cBhvr>
                                        <p:cTn id="24" dur="2000"/>
                                        <p:tgtEl>
                                          <p:spTgt spid="8">
                                            <p:txEl>
                                              <p:pRg st="0" end="0"/>
                                            </p:txEl>
                                          </p:spTgt>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B9671-C49A-429C-9963-1252706898E4}"/>
              </a:ext>
            </a:extLst>
          </p:cNvPr>
          <p:cNvPicPr>
            <a:picLocks noChangeAspect="1"/>
          </p:cNvPicPr>
          <p:nvPr/>
        </p:nvPicPr>
        <p:blipFill>
          <a:blip r:embed="rId2"/>
          <a:stretch>
            <a:fillRect/>
          </a:stretch>
        </p:blipFill>
        <p:spPr>
          <a:xfrm>
            <a:off x="9254995" y="1143371"/>
            <a:ext cx="2724539" cy="1866122"/>
          </a:xfrm>
          <a:prstGeom prst="rect">
            <a:avLst/>
          </a:prstGeom>
          <a:ln>
            <a:noFill/>
          </a:ln>
          <a:effectLst>
            <a:softEdge rad="112500"/>
          </a:effectLst>
        </p:spPr>
      </p:pic>
      <p:sp>
        <p:nvSpPr>
          <p:cNvPr id="6" name="Rectangle 5">
            <a:extLst>
              <a:ext uri="{FF2B5EF4-FFF2-40B4-BE49-F238E27FC236}">
                <a16:creationId xmlns:a16="http://schemas.microsoft.com/office/drawing/2014/main" id="{F35185B3-A324-4F3D-B205-853EA272AFEC}"/>
              </a:ext>
            </a:extLst>
          </p:cNvPr>
          <p:cNvSpPr/>
          <p:nvPr/>
        </p:nvSpPr>
        <p:spPr>
          <a:xfrm>
            <a:off x="1627600" y="220041"/>
            <a:ext cx="7396576"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Survey for Urban Farming</a:t>
            </a:r>
          </a:p>
        </p:txBody>
      </p:sp>
      <p:sp>
        <p:nvSpPr>
          <p:cNvPr id="10" name="Rectangle 9">
            <a:extLst>
              <a:ext uri="{FF2B5EF4-FFF2-40B4-BE49-F238E27FC236}">
                <a16:creationId xmlns:a16="http://schemas.microsoft.com/office/drawing/2014/main" id="{B4D307F5-F966-45A8-BE41-5537D5D25826}"/>
              </a:ext>
            </a:extLst>
          </p:cNvPr>
          <p:cNvSpPr/>
          <p:nvPr/>
        </p:nvSpPr>
        <p:spPr>
          <a:xfrm>
            <a:off x="623392" y="681706"/>
            <a:ext cx="8870302" cy="7201972"/>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600" b="0" i="0" dirty="0">
              <a:solidFill>
                <a:srgbClr val="333333"/>
              </a:solidFill>
              <a:effectLst/>
              <a:latin typeface="Baskerville Old Face" panose="02020602080505020303" pitchFamily="18" charset="0"/>
            </a:endParaRPr>
          </a:p>
          <a:p>
            <a:endParaRPr lang="en-US" sz="1400" dirty="0">
              <a:ln w="6600">
                <a:solidFill>
                  <a:schemeClr val="accent2"/>
                </a:solidFill>
                <a:prstDash val="solid"/>
              </a:ln>
              <a:solidFill>
                <a:srgbClr val="FF0000"/>
              </a:solidFill>
              <a:latin typeface="Baskerville Old Face" panose="02020602080505020303" pitchFamily="18" charset="0"/>
            </a:endParaRPr>
          </a:p>
          <a:p>
            <a:r>
              <a:rPr lang="en-US" sz="2400" dirty="0">
                <a:effectLst>
                  <a:outerShdw blurRad="38100" dist="38100" dir="2700000" algn="tl">
                    <a:srgbClr val="000000">
                      <a:alpha val="43137"/>
                    </a:srgbClr>
                  </a:outerShdw>
                </a:effectLst>
                <a:latin typeface="Baskerville Old Face" panose="02020602080505020303" pitchFamily="18" charset="0"/>
              </a:rPr>
              <a:t>1)Can you describe any environmentally friendly practices which you have used to replace </a:t>
            </a:r>
          </a:p>
          <a:p>
            <a:r>
              <a:rPr lang="en-US" sz="2400" dirty="0">
                <a:effectLst>
                  <a:outerShdw blurRad="38100" dist="38100" dir="2700000" algn="tl">
                    <a:srgbClr val="000000">
                      <a:alpha val="43137"/>
                    </a:srgbClr>
                  </a:outerShdw>
                </a:effectLst>
                <a:latin typeface="Baskerville Old Face" panose="02020602080505020303" pitchFamily="18" charset="0"/>
              </a:rPr>
              <a:t>chemical pesticides?</a:t>
            </a:r>
          </a:p>
          <a:p>
            <a:r>
              <a:rPr lang="en-US" sz="2400" dirty="0">
                <a:latin typeface="Baskerville Old Face" panose="02020602080505020303" pitchFamily="18" charset="0"/>
              </a:rPr>
              <a:t>A)Demonstrates knowledge of environmentally friendly farming practices.</a:t>
            </a:r>
          </a:p>
          <a:p>
            <a:r>
              <a:rPr lang="en-US" sz="2400" b="1" dirty="0">
                <a:latin typeface="Baskerville Old Face" panose="02020602080505020303" pitchFamily="18" charset="0"/>
              </a:rPr>
              <a:t> 2)</a:t>
            </a:r>
            <a:r>
              <a:rPr lang="en-US" sz="2400" dirty="0">
                <a:effectLst>
                  <a:outerShdw blurRad="38100" dist="38100" dir="2700000" algn="tl">
                    <a:srgbClr val="000000">
                      <a:alpha val="43137"/>
                    </a:srgbClr>
                  </a:outerShdw>
                </a:effectLst>
                <a:latin typeface="Baskerville Old Face" panose="02020602080505020303" pitchFamily="18" charset="0"/>
              </a:rPr>
              <a:t>How do you ensure the proper functioning of farm equipment?</a:t>
            </a:r>
          </a:p>
          <a:p>
            <a:r>
              <a:rPr lang="en-US" sz="2400" dirty="0">
                <a:latin typeface="Baskerville Old Face" panose="02020602080505020303" pitchFamily="18" charset="0"/>
              </a:rPr>
              <a:t>A)Demonstrates knowledge of ensuring farm equipment is used correctly.</a:t>
            </a:r>
          </a:p>
          <a:p>
            <a:r>
              <a:rPr lang="en-US" sz="2400" b="1" dirty="0">
                <a:latin typeface="Baskerville Old Face" panose="02020602080505020303" pitchFamily="18" charset="0"/>
              </a:rPr>
              <a:t> 3)</a:t>
            </a:r>
            <a:r>
              <a:rPr lang="en-US" sz="2400" dirty="0">
                <a:effectLst>
                  <a:outerShdw blurRad="38100" dist="38100" dir="2700000" algn="tl">
                    <a:srgbClr val="000000">
                      <a:alpha val="43137"/>
                    </a:srgbClr>
                  </a:outerShdw>
                </a:effectLst>
                <a:latin typeface="Baskerville Old Face" panose="02020602080505020303" pitchFamily="18" charset="0"/>
              </a:rPr>
              <a:t>What method do you use to demonstrate and describe techniques, practices, and safety regulations to</a:t>
            </a:r>
          </a:p>
          <a:p>
            <a:r>
              <a:rPr lang="en-US" sz="2400" dirty="0">
                <a:effectLst>
                  <a:outerShdw blurRad="38100" dist="38100" dir="2700000" algn="tl">
                    <a:srgbClr val="000000">
                      <a:alpha val="43137"/>
                    </a:srgbClr>
                  </a:outerShdw>
                </a:effectLst>
                <a:latin typeface="Baskerville Old Face" panose="02020602080505020303" pitchFamily="18" charset="0"/>
              </a:rPr>
              <a:t> laborers? Provide an example.</a:t>
            </a:r>
            <a:endParaRPr lang="en-US" sz="2400" b="1" dirty="0">
              <a:latin typeface="Baskerville Old Face" panose="02020602080505020303" pitchFamily="18" charset="0"/>
            </a:endParaRPr>
          </a:p>
          <a:p>
            <a:r>
              <a:rPr lang="en-US" sz="2400" dirty="0">
                <a:latin typeface="Baskerville Old Face" panose="02020602080505020303" pitchFamily="18" charset="0"/>
              </a:rPr>
              <a:t>Demonstrates leadership skills and ability to demonstrate and describe farming knowledge effectively.</a:t>
            </a:r>
          </a:p>
          <a:p>
            <a:r>
              <a:rPr lang="en-US" sz="2400" b="1" dirty="0">
                <a:latin typeface="Baskerville Old Face" panose="02020602080505020303" pitchFamily="18" charset="0"/>
              </a:rPr>
              <a:t> 4)</a:t>
            </a:r>
            <a:r>
              <a:rPr lang="en-US" sz="2400" dirty="0">
                <a:effectLst>
                  <a:outerShdw blurRad="38100" dist="38100" dir="2700000" algn="tl">
                    <a:srgbClr val="000000">
                      <a:alpha val="43137"/>
                    </a:srgbClr>
                  </a:outerShdw>
                </a:effectLst>
                <a:latin typeface="Baskerville Old Face" panose="02020602080505020303" pitchFamily="18" charset="0"/>
              </a:rPr>
              <a:t>How is your ability to work under pressure?</a:t>
            </a:r>
          </a:p>
          <a:p>
            <a:r>
              <a:rPr lang="en-US" sz="2400" dirty="0">
                <a:latin typeface="Baskerville Old Face" panose="02020602080505020303" pitchFamily="18" charset="0"/>
              </a:rPr>
              <a:t>Demonstrates time management skills and ability to prioritize.</a:t>
            </a:r>
          </a:p>
          <a:p>
            <a:pPr algn="ctr"/>
            <a:endParaRPr lang="en-US" sz="2400" dirty="0">
              <a:ln w="0"/>
              <a:effectLst>
                <a:outerShdw blurRad="38100" dist="19050" dir="2700000" algn="tl" rotWithShape="0">
                  <a:schemeClr val="dk1">
                    <a:alpha val="40000"/>
                  </a:schemeClr>
                </a:outerShdw>
              </a:effectLst>
              <a:latin typeface="Baskerville Old Face" panose="02020602080505020303" pitchFamily="18" charset="0"/>
            </a:endParaRPr>
          </a:p>
          <a:p>
            <a:pPr marL="285750" indent="-285750">
              <a:buFont typeface="Arial" pitchFamily="34" charset="0"/>
              <a:buChar char="•"/>
            </a:pPr>
            <a:endParaRPr lang="en-US" sz="1600" dirty="0">
              <a:ln w="6600">
                <a:solidFill>
                  <a:schemeClr val="accent2"/>
                </a:solidFill>
                <a:prstDash val="solid"/>
              </a:ln>
              <a:solidFill>
                <a:srgbClr val="FF0000"/>
              </a:solidFill>
              <a:latin typeface="Baskerville Old Face" panose="02020602080505020303" pitchFamily="18" charset="0"/>
            </a:endParaRPr>
          </a:p>
          <a:p>
            <a:endParaRPr lang="en-US" sz="16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ndParaRPr>
          </a:p>
          <a:p>
            <a:endParaRPr lang="en-US" sz="16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ndParaRPr>
          </a:p>
        </p:txBody>
      </p:sp>
    </p:spTree>
    <p:extLst>
      <p:ext uri="{BB962C8B-B14F-4D97-AF65-F5344CB8AC3E}">
        <p14:creationId xmlns:p14="http://schemas.microsoft.com/office/powerpoint/2010/main" val="3098842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mph" presetSubtype="0" fill="hold" nodeType="clickEffect">
                                  <p:stCondLst>
                                    <p:cond delay="0"/>
                                  </p:stCondLst>
                                  <p:childTnLst>
                                    <p:animRot by="21600000">
                                      <p:cBhvr>
                                        <p:cTn id="6" dur="2000" fill="hold"/>
                                        <p:tgtEl>
                                          <p:spTgt spid="6">
                                            <p:txEl>
                                              <p:pRg st="0" end="0"/>
                                            </p:txEl>
                                          </p:spTgt>
                                        </p:tgtEl>
                                        <p:attrNameLst>
                                          <p:attrName>r</p:attrName>
                                        </p:attrNameLst>
                                      </p:cBhvr>
                                    </p:animRot>
                                  </p:childTnLst>
                                </p:cTn>
                              </p:par>
                              <p:par>
                                <p:cTn id="7" presetID="30" presetClass="emph" presetSubtype="0" fill="hold" nodeType="withEffect">
                                  <p:stCondLst>
                                    <p:cond delay="0"/>
                                  </p:stCondLst>
                                  <p:childTnLst>
                                    <p:animClr clrSpc="hsl" dir="cw">
                                      <p:cBhvr override="childStyle">
                                        <p:cTn id="8" dur="500" fill="hold"/>
                                        <p:tgtEl>
                                          <p:spTgt spid="10">
                                            <p:txEl>
                                              <p:pRg st="2" end="2"/>
                                            </p:txEl>
                                          </p:spTgt>
                                        </p:tgtEl>
                                        <p:attrNameLst>
                                          <p:attrName>style.color</p:attrName>
                                        </p:attrNameLst>
                                      </p:cBhvr>
                                      <p:by>
                                        <p:hsl h="0" s="12549" l="25098"/>
                                      </p:by>
                                    </p:animClr>
                                    <p:animClr clrSpc="hsl" dir="cw">
                                      <p:cBhvr>
                                        <p:cTn id="9" dur="500" fill="hold"/>
                                        <p:tgtEl>
                                          <p:spTgt spid="10">
                                            <p:txEl>
                                              <p:pRg st="2" end="2"/>
                                            </p:txEl>
                                          </p:spTgt>
                                        </p:tgtEl>
                                        <p:attrNameLst>
                                          <p:attrName>fillcolor</p:attrName>
                                        </p:attrNameLst>
                                      </p:cBhvr>
                                      <p:by>
                                        <p:hsl h="0" s="12549" l="25098"/>
                                      </p:by>
                                    </p:animClr>
                                    <p:animClr clrSpc="hsl" dir="cw">
                                      <p:cBhvr>
                                        <p:cTn id="10" dur="500" fill="hold"/>
                                        <p:tgtEl>
                                          <p:spTgt spid="10">
                                            <p:txEl>
                                              <p:pRg st="2" end="2"/>
                                            </p:txEl>
                                          </p:spTgt>
                                        </p:tgtEl>
                                        <p:attrNameLst>
                                          <p:attrName>stroke.color</p:attrName>
                                        </p:attrNameLst>
                                      </p:cBhvr>
                                      <p:by>
                                        <p:hsl h="0" s="12549" l="25098"/>
                                      </p:by>
                                    </p:animClr>
                                    <p:set>
                                      <p:cBhvr>
                                        <p:cTn id="11" dur="500" fill="hold"/>
                                        <p:tgtEl>
                                          <p:spTgt spid="10">
                                            <p:txEl>
                                              <p:pRg st="2" end="2"/>
                                            </p:txEl>
                                          </p:spTgt>
                                        </p:tgtEl>
                                        <p:attrNameLst>
                                          <p:attrName>fill.type</p:attrName>
                                        </p:attrNameLst>
                                      </p:cBhvr>
                                      <p:to>
                                        <p:strVal val="solid"/>
                                      </p:to>
                                    </p:set>
                                  </p:childTnLst>
                                </p:cTn>
                              </p:par>
                              <p:par>
                                <p:cTn id="12" presetID="30" presetClass="emph" presetSubtype="0" fill="hold" nodeType="withEffect">
                                  <p:stCondLst>
                                    <p:cond delay="0"/>
                                  </p:stCondLst>
                                  <p:childTnLst>
                                    <p:animClr clrSpc="hsl" dir="cw">
                                      <p:cBhvr override="childStyle">
                                        <p:cTn id="13" dur="500" fill="hold"/>
                                        <p:tgtEl>
                                          <p:spTgt spid="10">
                                            <p:txEl>
                                              <p:pRg st="3" end="3"/>
                                            </p:txEl>
                                          </p:spTgt>
                                        </p:tgtEl>
                                        <p:attrNameLst>
                                          <p:attrName>style.color</p:attrName>
                                        </p:attrNameLst>
                                      </p:cBhvr>
                                      <p:by>
                                        <p:hsl h="0" s="12549" l="25098"/>
                                      </p:by>
                                    </p:animClr>
                                    <p:animClr clrSpc="hsl" dir="cw">
                                      <p:cBhvr>
                                        <p:cTn id="14" dur="500" fill="hold"/>
                                        <p:tgtEl>
                                          <p:spTgt spid="10">
                                            <p:txEl>
                                              <p:pRg st="3" end="3"/>
                                            </p:txEl>
                                          </p:spTgt>
                                        </p:tgtEl>
                                        <p:attrNameLst>
                                          <p:attrName>fillcolor</p:attrName>
                                        </p:attrNameLst>
                                      </p:cBhvr>
                                      <p:by>
                                        <p:hsl h="0" s="12549" l="25098"/>
                                      </p:by>
                                    </p:animClr>
                                    <p:animClr clrSpc="hsl" dir="cw">
                                      <p:cBhvr>
                                        <p:cTn id="15" dur="500" fill="hold"/>
                                        <p:tgtEl>
                                          <p:spTgt spid="10">
                                            <p:txEl>
                                              <p:pRg st="3" end="3"/>
                                            </p:txEl>
                                          </p:spTgt>
                                        </p:tgtEl>
                                        <p:attrNameLst>
                                          <p:attrName>stroke.color</p:attrName>
                                        </p:attrNameLst>
                                      </p:cBhvr>
                                      <p:by>
                                        <p:hsl h="0" s="12549" l="25098"/>
                                      </p:by>
                                    </p:animClr>
                                    <p:set>
                                      <p:cBhvr>
                                        <p:cTn id="16" dur="500" fill="hold"/>
                                        <p:tgtEl>
                                          <p:spTgt spid="10">
                                            <p:txEl>
                                              <p:pRg st="3" end="3"/>
                                            </p:txEl>
                                          </p:spTgt>
                                        </p:tgtEl>
                                        <p:attrNameLst>
                                          <p:attrName>fill.type</p:attrName>
                                        </p:attrNameLst>
                                      </p:cBhvr>
                                      <p:to>
                                        <p:strVal val="solid"/>
                                      </p:to>
                                    </p:set>
                                  </p:childTnLst>
                                </p:cTn>
                              </p:par>
                              <p:par>
                                <p:cTn id="17" presetID="30" presetClass="emph" presetSubtype="0" fill="hold" nodeType="withEffect">
                                  <p:stCondLst>
                                    <p:cond delay="0"/>
                                  </p:stCondLst>
                                  <p:childTnLst>
                                    <p:animClr clrSpc="hsl" dir="cw">
                                      <p:cBhvr override="childStyle">
                                        <p:cTn id="18" dur="500" fill="hold"/>
                                        <p:tgtEl>
                                          <p:spTgt spid="10">
                                            <p:txEl>
                                              <p:pRg st="4" end="4"/>
                                            </p:txEl>
                                          </p:spTgt>
                                        </p:tgtEl>
                                        <p:attrNameLst>
                                          <p:attrName>style.color</p:attrName>
                                        </p:attrNameLst>
                                      </p:cBhvr>
                                      <p:by>
                                        <p:hsl h="0" s="12549" l="25098"/>
                                      </p:by>
                                    </p:animClr>
                                    <p:animClr clrSpc="hsl" dir="cw">
                                      <p:cBhvr>
                                        <p:cTn id="19" dur="500" fill="hold"/>
                                        <p:tgtEl>
                                          <p:spTgt spid="10">
                                            <p:txEl>
                                              <p:pRg st="4" end="4"/>
                                            </p:txEl>
                                          </p:spTgt>
                                        </p:tgtEl>
                                        <p:attrNameLst>
                                          <p:attrName>fillcolor</p:attrName>
                                        </p:attrNameLst>
                                      </p:cBhvr>
                                      <p:by>
                                        <p:hsl h="0" s="12549" l="25098"/>
                                      </p:by>
                                    </p:animClr>
                                    <p:animClr clrSpc="hsl" dir="cw">
                                      <p:cBhvr>
                                        <p:cTn id="20" dur="500" fill="hold"/>
                                        <p:tgtEl>
                                          <p:spTgt spid="10">
                                            <p:txEl>
                                              <p:pRg st="4" end="4"/>
                                            </p:txEl>
                                          </p:spTgt>
                                        </p:tgtEl>
                                        <p:attrNameLst>
                                          <p:attrName>stroke.color</p:attrName>
                                        </p:attrNameLst>
                                      </p:cBhvr>
                                      <p:by>
                                        <p:hsl h="0" s="12549" l="25098"/>
                                      </p:by>
                                    </p:animClr>
                                    <p:set>
                                      <p:cBhvr>
                                        <p:cTn id="21" dur="500" fill="hold"/>
                                        <p:tgtEl>
                                          <p:spTgt spid="10">
                                            <p:txEl>
                                              <p:pRg st="4" end="4"/>
                                            </p:txEl>
                                          </p:spTgt>
                                        </p:tgtEl>
                                        <p:attrNameLst>
                                          <p:attrName>fill.type</p:attrName>
                                        </p:attrNameLst>
                                      </p:cBhvr>
                                      <p:to>
                                        <p:strVal val="solid"/>
                                      </p:to>
                                    </p:set>
                                  </p:childTnLst>
                                </p:cTn>
                              </p:par>
                              <p:par>
                                <p:cTn id="22" presetID="30" presetClass="emph" presetSubtype="0" fill="hold" nodeType="withEffect">
                                  <p:stCondLst>
                                    <p:cond delay="0"/>
                                  </p:stCondLst>
                                  <p:childTnLst>
                                    <p:animClr clrSpc="hsl" dir="cw">
                                      <p:cBhvr override="childStyle">
                                        <p:cTn id="23" dur="500" fill="hold"/>
                                        <p:tgtEl>
                                          <p:spTgt spid="10">
                                            <p:txEl>
                                              <p:pRg st="5" end="5"/>
                                            </p:txEl>
                                          </p:spTgt>
                                        </p:tgtEl>
                                        <p:attrNameLst>
                                          <p:attrName>style.color</p:attrName>
                                        </p:attrNameLst>
                                      </p:cBhvr>
                                      <p:by>
                                        <p:hsl h="0" s="12549" l="25098"/>
                                      </p:by>
                                    </p:animClr>
                                    <p:animClr clrSpc="hsl" dir="cw">
                                      <p:cBhvr>
                                        <p:cTn id="24" dur="500" fill="hold"/>
                                        <p:tgtEl>
                                          <p:spTgt spid="10">
                                            <p:txEl>
                                              <p:pRg st="5" end="5"/>
                                            </p:txEl>
                                          </p:spTgt>
                                        </p:tgtEl>
                                        <p:attrNameLst>
                                          <p:attrName>fillcolor</p:attrName>
                                        </p:attrNameLst>
                                      </p:cBhvr>
                                      <p:by>
                                        <p:hsl h="0" s="12549" l="25098"/>
                                      </p:by>
                                    </p:animClr>
                                    <p:animClr clrSpc="hsl" dir="cw">
                                      <p:cBhvr>
                                        <p:cTn id="25" dur="500" fill="hold"/>
                                        <p:tgtEl>
                                          <p:spTgt spid="10">
                                            <p:txEl>
                                              <p:pRg st="5" end="5"/>
                                            </p:txEl>
                                          </p:spTgt>
                                        </p:tgtEl>
                                        <p:attrNameLst>
                                          <p:attrName>stroke.color</p:attrName>
                                        </p:attrNameLst>
                                      </p:cBhvr>
                                      <p:by>
                                        <p:hsl h="0" s="12549" l="25098"/>
                                      </p:by>
                                    </p:animClr>
                                    <p:set>
                                      <p:cBhvr>
                                        <p:cTn id="26" dur="500" fill="hold"/>
                                        <p:tgtEl>
                                          <p:spTgt spid="10">
                                            <p:txEl>
                                              <p:pRg st="5" end="5"/>
                                            </p:txEl>
                                          </p:spTgt>
                                        </p:tgtEl>
                                        <p:attrNameLst>
                                          <p:attrName>fill.type</p:attrName>
                                        </p:attrNameLst>
                                      </p:cBhvr>
                                      <p:to>
                                        <p:strVal val="solid"/>
                                      </p:to>
                                    </p:set>
                                  </p:childTnLst>
                                </p:cTn>
                              </p:par>
                              <p:par>
                                <p:cTn id="27" presetID="30" presetClass="emph" presetSubtype="0" fill="hold" nodeType="withEffect">
                                  <p:stCondLst>
                                    <p:cond delay="0"/>
                                  </p:stCondLst>
                                  <p:childTnLst>
                                    <p:animClr clrSpc="hsl" dir="cw">
                                      <p:cBhvr override="childStyle">
                                        <p:cTn id="28" dur="500" fill="hold"/>
                                        <p:tgtEl>
                                          <p:spTgt spid="10">
                                            <p:txEl>
                                              <p:pRg st="6" end="6"/>
                                            </p:txEl>
                                          </p:spTgt>
                                        </p:tgtEl>
                                        <p:attrNameLst>
                                          <p:attrName>style.color</p:attrName>
                                        </p:attrNameLst>
                                      </p:cBhvr>
                                      <p:by>
                                        <p:hsl h="0" s="12549" l="25098"/>
                                      </p:by>
                                    </p:animClr>
                                    <p:animClr clrSpc="hsl" dir="cw">
                                      <p:cBhvr>
                                        <p:cTn id="29" dur="500" fill="hold"/>
                                        <p:tgtEl>
                                          <p:spTgt spid="10">
                                            <p:txEl>
                                              <p:pRg st="6" end="6"/>
                                            </p:txEl>
                                          </p:spTgt>
                                        </p:tgtEl>
                                        <p:attrNameLst>
                                          <p:attrName>fillcolor</p:attrName>
                                        </p:attrNameLst>
                                      </p:cBhvr>
                                      <p:by>
                                        <p:hsl h="0" s="12549" l="25098"/>
                                      </p:by>
                                    </p:animClr>
                                    <p:animClr clrSpc="hsl" dir="cw">
                                      <p:cBhvr>
                                        <p:cTn id="30" dur="500" fill="hold"/>
                                        <p:tgtEl>
                                          <p:spTgt spid="10">
                                            <p:txEl>
                                              <p:pRg st="6" end="6"/>
                                            </p:txEl>
                                          </p:spTgt>
                                        </p:tgtEl>
                                        <p:attrNameLst>
                                          <p:attrName>stroke.color</p:attrName>
                                        </p:attrNameLst>
                                      </p:cBhvr>
                                      <p:by>
                                        <p:hsl h="0" s="12549" l="25098"/>
                                      </p:by>
                                    </p:animClr>
                                    <p:set>
                                      <p:cBhvr>
                                        <p:cTn id="31" dur="500" fill="hold"/>
                                        <p:tgtEl>
                                          <p:spTgt spid="10">
                                            <p:txEl>
                                              <p:pRg st="6" end="6"/>
                                            </p:txEl>
                                          </p:spTgt>
                                        </p:tgtEl>
                                        <p:attrNameLst>
                                          <p:attrName>fill.type</p:attrName>
                                        </p:attrNameLst>
                                      </p:cBhvr>
                                      <p:to>
                                        <p:strVal val="solid"/>
                                      </p:to>
                                    </p:set>
                                  </p:childTnLst>
                                </p:cTn>
                              </p:par>
                              <p:par>
                                <p:cTn id="32" presetID="30" presetClass="emph" presetSubtype="0" fill="hold" nodeType="withEffect">
                                  <p:stCondLst>
                                    <p:cond delay="0"/>
                                  </p:stCondLst>
                                  <p:childTnLst>
                                    <p:animClr clrSpc="hsl" dir="cw">
                                      <p:cBhvr override="childStyle">
                                        <p:cTn id="33" dur="500" fill="hold"/>
                                        <p:tgtEl>
                                          <p:spTgt spid="10">
                                            <p:txEl>
                                              <p:pRg st="7" end="7"/>
                                            </p:txEl>
                                          </p:spTgt>
                                        </p:tgtEl>
                                        <p:attrNameLst>
                                          <p:attrName>style.color</p:attrName>
                                        </p:attrNameLst>
                                      </p:cBhvr>
                                      <p:by>
                                        <p:hsl h="0" s="12549" l="25098"/>
                                      </p:by>
                                    </p:animClr>
                                    <p:animClr clrSpc="hsl" dir="cw">
                                      <p:cBhvr>
                                        <p:cTn id="34" dur="500" fill="hold"/>
                                        <p:tgtEl>
                                          <p:spTgt spid="10">
                                            <p:txEl>
                                              <p:pRg st="7" end="7"/>
                                            </p:txEl>
                                          </p:spTgt>
                                        </p:tgtEl>
                                        <p:attrNameLst>
                                          <p:attrName>fillcolor</p:attrName>
                                        </p:attrNameLst>
                                      </p:cBhvr>
                                      <p:by>
                                        <p:hsl h="0" s="12549" l="25098"/>
                                      </p:by>
                                    </p:animClr>
                                    <p:animClr clrSpc="hsl" dir="cw">
                                      <p:cBhvr>
                                        <p:cTn id="35" dur="500" fill="hold"/>
                                        <p:tgtEl>
                                          <p:spTgt spid="10">
                                            <p:txEl>
                                              <p:pRg st="7" end="7"/>
                                            </p:txEl>
                                          </p:spTgt>
                                        </p:tgtEl>
                                        <p:attrNameLst>
                                          <p:attrName>stroke.color</p:attrName>
                                        </p:attrNameLst>
                                      </p:cBhvr>
                                      <p:by>
                                        <p:hsl h="0" s="12549" l="25098"/>
                                      </p:by>
                                    </p:animClr>
                                    <p:set>
                                      <p:cBhvr>
                                        <p:cTn id="36" dur="500" fill="hold"/>
                                        <p:tgtEl>
                                          <p:spTgt spid="10">
                                            <p:txEl>
                                              <p:pRg st="7" end="7"/>
                                            </p:txEl>
                                          </p:spTgt>
                                        </p:tgtEl>
                                        <p:attrNameLst>
                                          <p:attrName>fill.type</p:attrName>
                                        </p:attrNameLst>
                                      </p:cBhvr>
                                      <p:to>
                                        <p:strVal val="solid"/>
                                      </p:to>
                                    </p:set>
                                  </p:childTnLst>
                                </p:cTn>
                              </p:par>
                              <p:par>
                                <p:cTn id="37" presetID="30" presetClass="emph" presetSubtype="0" fill="hold" nodeType="withEffect">
                                  <p:stCondLst>
                                    <p:cond delay="0"/>
                                  </p:stCondLst>
                                  <p:childTnLst>
                                    <p:animClr clrSpc="hsl" dir="cw">
                                      <p:cBhvr override="childStyle">
                                        <p:cTn id="38" dur="500" fill="hold"/>
                                        <p:tgtEl>
                                          <p:spTgt spid="10">
                                            <p:txEl>
                                              <p:pRg st="8" end="8"/>
                                            </p:txEl>
                                          </p:spTgt>
                                        </p:tgtEl>
                                        <p:attrNameLst>
                                          <p:attrName>style.color</p:attrName>
                                        </p:attrNameLst>
                                      </p:cBhvr>
                                      <p:by>
                                        <p:hsl h="0" s="12549" l="25098"/>
                                      </p:by>
                                    </p:animClr>
                                    <p:animClr clrSpc="hsl" dir="cw">
                                      <p:cBhvr>
                                        <p:cTn id="39" dur="500" fill="hold"/>
                                        <p:tgtEl>
                                          <p:spTgt spid="10">
                                            <p:txEl>
                                              <p:pRg st="8" end="8"/>
                                            </p:txEl>
                                          </p:spTgt>
                                        </p:tgtEl>
                                        <p:attrNameLst>
                                          <p:attrName>fillcolor</p:attrName>
                                        </p:attrNameLst>
                                      </p:cBhvr>
                                      <p:by>
                                        <p:hsl h="0" s="12549" l="25098"/>
                                      </p:by>
                                    </p:animClr>
                                    <p:animClr clrSpc="hsl" dir="cw">
                                      <p:cBhvr>
                                        <p:cTn id="40" dur="500" fill="hold"/>
                                        <p:tgtEl>
                                          <p:spTgt spid="10">
                                            <p:txEl>
                                              <p:pRg st="8" end="8"/>
                                            </p:txEl>
                                          </p:spTgt>
                                        </p:tgtEl>
                                        <p:attrNameLst>
                                          <p:attrName>stroke.color</p:attrName>
                                        </p:attrNameLst>
                                      </p:cBhvr>
                                      <p:by>
                                        <p:hsl h="0" s="12549" l="25098"/>
                                      </p:by>
                                    </p:animClr>
                                    <p:set>
                                      <p:cBhvr>
                                        <p:cTn id="41" dur="500" fill="hold"/>
                                        <p:tgtEl>
                                          <p:spTgt spid="10">
                                            <p:txEl>
                                              <p:pRg st="8" end="8"/>
                                            </p:txEl>
                                          </p:spTgt>
                                        </p:tgtEl>
                                        <p:attrNameLst>
                                          <p:attrName>fill.type</p:attrName>
                                        </p:attrNameLst>
                                      </p:cBhvr>
                                      <p:to>
                                        <p:strVal val="solid"/>
                                      </p:to>
                                    </p:set>
                                  </p:childTnLst>
                                </p:cTn>
                              </p:par>
                              <p:par>
                                <p:cTn id="42" presetID="30" presetClass="emph" presetSubtype="0" fill="hold" nodeType="withEffect">
                                  <p:stCondLst>
                                    <p:cond delay="0"/>
                                  </p:stCondLst>
                                  <p:childTnLst>
                                    <p:animClr clrSpc="hsl" dir="cw">
                                      <p:cBhvr override="childStyle">
                                        <p:cTn id="43" dur="500" fill="hold"/>
                                        <p:tgtEl>
                                          <p:spTgt spid="10">
                                            <p:txEl>
                                              <p:pRg st="9" end="9"/>
                                            </p:txEl>
                                          </p:spTgt>
                                        </p:tgtEl>
                                        <p:attrNameLst>
                                          <p:attrName>style.color</p:attrName>
                                        </p:attrNameLst>
                                      </p:cBhvr>
                                      <p:by>
                                        <p:hsl h="0" s="12549" l="25098"/>
                                      </p:by>
                                    </p:animClr>
                                    <p:animClr clrSpc="hsl" dir="cw">
                                      <p:cBhvr>
                                        <p:cTn id="44" dur="500" fill="hold"/>
                                        <p:tgtEl>
                                          <p:spTgt spid="10">
                                            <p:txEl>
                                              <p:pRg st="9" end="9"/>
                                            </p:txEl>
                                          </p:spTgt>
                                        </p:tgtEl>
                                        <p:attrNameLst>
                                          <p:attrName>fillcolor</p:attrName>
                                        </p:attrNameLst>
                                      </p:cBhvr>
                                      <p:by>
                                        <p:hsl h="0" s="12549" l="25098"/>
                                      </p:by>
                                    </p:animClr>
                                    <p:animClr clrSpc="hsl" dir="cw">
                                      <p:cBhvr>
                                        <p:cTn id="45" dur="500" fill="hold"/>
                                        <p:tgtEl>
                                          <p:spTgt spid="10">
                                            <p:txEl>
                                              <p:pRg st="9" end="9"/>
                                            </p:txEl>
                                          </p:spTgt>
                                        </p:tgtEl>
                                        <p:attrNameLst>
                                          <p:attrName>stroke.color</p:attrName>
                                        </p:attrNameLst>
                                      </p:cBhvr>
                                      <p:by>
                                        <p:hsl h="0" s="12549" l="25098"/>
                                      </p:by>
                                    </p:animClr>
                                    <p:set>
                                      <p:cBhvr>
                                        <p:cTn id="46" dur="500" fill="hold"/>
                                        <p:tgtEl>
                                          <p:spTgt spid="10">
                                            <p:txEl>
                                              <p:pRg st="9" end="9"/>
                                            </p:txEl>
                                          </p:spTgt>
                                        </p:tgtEl>
                                        <p:attrNameLst>
                                          <p:attrName>fill.type</p:attrName>
                                        </p:attrNameLst>
                                      </p:cBhvr>
                                      <p:to>
                                        <p:strVal val="solid"/>
                                      </p:to>
                                    </p:set>
                                  </p:childTnLst>
                                </p:cTn>
                              </p:par>
                              <p:par>
                                <p:cTn id="47" presetID="30" presetClass="emph" presetSubtype="0" fill="hold" nodeType="withEffect">
                                  <p:stCondLst>
                                    <p:cond delay="0"/>
                                  </p:stCondLst>
                                  <p:childTnLst>
                                    <p:animClr clrSpc="hsl" dir="cw">
                                      <p:cBhvr override="childStyle">
                                        <p:cTn id="48" dur="500" fill="hold"/>
                                        <p:tgtEl>
                                          <p:spTgt spid="10">
                                            <p:txEl>
                                              <p:pRg st="10" end="10"/>
                                            </p:txEl>
                                          </p:spTgt>
                                        </p:tgtEl>
                                        <p:attrNameLst>
                                          <p:attrName>style.color</p:attrName>
                                        </p:attrNameLst>
                                      </p:cBhvr>
                                      <p:by>
                                        <p:hsl h="0" s="12549" l="25098"/>
                                      </p:by>
                                    </p:animClr>
                                    <p:animClr clrSpc="hsl" dir="cw">
                                      <p:cBhvr>
                                        <p:cTn id="49" dur="500" fill="hold"/>
                                        <p:tgtEl>
                                          <p:spTgt spid="10">
                                            <p:txEl>
                                              <p:pRg st="10" end="10"/>
                                            </p:txEl>
                                          </p:spTgt>
                                        </p:tgtEl>
                                        <p:attrNameLst>
                                          <p:attrName>fillcolor</p:attrName>
                                        </p:attrNameLst>
                                      </p:cBhvr>
                                      <p:by>
                                        <p:hsl h="0" s="12549" l="25098"/>
                                      </p:by>
                                    </p:animClr>
                                    <p:animClr clrSpc="hsl" dir="cw">
                                      <p:cBhvr>
                                        <p:cTn id="50" dur="500" fill="hold"/>
                                        <p:tgtEl>
                                          <p:spTgt spid="10">
                                            <p:txEl>
                                              <p:pRg st="10" end="10"/>
                                            </p:txEl>
                                          </p:spTgt>
                                        </p:tgtEl>
                                        <p:attrNameLst>
                                          <p:attrName>stroke.color</p:attrName>
                                        </p:attrNameLst>
                                      </p:cBhvr>
                                      <p:by>
                                        <p:hsl h="0" s="12549" l="25098"/>
                                      </p:by>
                                    </p:animClr>
                                    <p:set>
                                      <p:cBhvr>
                                        <p:cTn id="51" dur="500" fill="hold"/>
                                        <p:tgtEl>
                                          <p:spTgt spid="10">
                                            <p:txEl>
                                              <p:pRg st="10" end="10"/>
                                            </p:txEl>
                                          </p:spTgt>
                                        </p:tgtEl>
                                        <p:attrNameLst>
                                          <p:attrName>fill.type</p:attrName>
                                        </p:attrNameLst>
                                      </p:cBhvr>
                                      <p:to>
                                        <p:strVal val="solid"/>
                                      </p:to>
                                    </p:set>
                                  </p:childTnLst>
                                </p:cTn>
                              </p:par>
                              <p:par>
                                <p:cTn id="52" presetID="30" presetClass="emph" presetSubtype="0" fill="hold" nodeType="withEffect">
                                  <p:stCondLst>
                                    <p:cond delay="0"/>
                                  </p:stCondLst>
                                  <p:childTnLst>
                                    <p:animClr clrSpc="hsl" dir="cw">
                                      <p:cBhvr override="childStyle">
                                        <p:cTn id="53" dur="500" fill="hold"/>
                                        <p:tgtEl>
                                          <p:spTgt spid="10">
                                            <p:txEl>
                                              <p:pRg st="11" end="11"/>
                                            </p:txEl>
                                          </p:spTgt>
                                        </p:tgtEl>
                                        <p:attrNameLst>
                                          <p:attrName>style.color</p:attrName>
                                        </p:attrNameLst>
                                      </p:cBhvr>
                                      <p:by>
                                        <p:hsl h="0" s="12549" l="25098"/>
                                      </p:by>
                                    </p:animClr>
                                    <p:animClr clrSpc="hsl" dir="cw">
                                      <p:cBhvr>
                                        <p:cTn id="54" dur="500" fill="hold"/>
                                        <p:tgtEl>
                                          <p:spTgt spid="10">
                                            <p:txEl>
                                              <p:pRg st="11" end="11"/>
                                            </p:txEl>
                                          </p:spTgt>
                                        </p:tgtEl>
                                        <p:attrNameLst>
                                          <p:attrName>fillcolor</p:attrName>
                                        </p:attrNameLst>
                                      </p:cBhvr>
                                      <p:by>
                                        <p:hsl h="0" s="12549" l="25098"/>
                                      </p:by>
                                    </p:animClr>
                                    <p:animClr clrSpc="hsl" dir="cw">
                                      <p:cBhvr>
                                        <p:cTn id="55" dur="500" fill="hold"/>
                                        <p:tgtEl>
                                          <p:spTgt spid="10">
                                            <p:txEl>
                                              <p:pRg st="11" end="11"/>
                                            </p:txEl>
                                          </p:spTgt>
                                        </p:tgtEl>
                                        <p:attrNameLst>
                                          <p:attrName>stroke.color</p:attrName>
                                        </p:attrNameLst>
                                      </p:cBhvr>
                                      <p:by>
                                        <p:hsl h="0" s="12549" l="25098"/>
                                      </p:by>
                                    </p:animClr>
                                    <p:set>
                                      <p:cBhvr>
                                        <p:cTn id="56" dur="500" fill="hold"/>
                                        <p:tgtEl>
                                          <p:spTgt spid="10">
                                            <p:txEl>
                                              <p:pRg st="11" end="11"/>
                                            </p:txEl>
                                          </p:spTgt>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afterGroup">
                            <p:stCondLst>
                              <p:cond delay="0"/>
                            </p:stCondLst>
                            <p:childTnLst>
                              <p:par>
                                <p:cTn id="59" presetID="21" presetClass="entr" presetSubtype="1"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heel(1)">
                                      <p:cBhvr>
                                        <p:cTn id="6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71DBF-C344-4FA8-B29D-81CA8B1A287A}"/>
              </a:ext>
            </a:extLst>
          </p:cNvPr>
          <p:cNvSpPr/>
          <p:nvPr/>
        </p:nvSpPr>
        <p:spPr>
          <a:xfrm>
            <a:off x="342900" y="628650"/>
            <a:ext cx="11315699" cy="923330"/>
          </a:xfrm>
          <a:prstGeom prst="rect">
            <a:avLst/>
          </a:prstGeom>
          <a:solidFill>
            <a:srgbClr val="FFFF00"/>
          </a:solidFill>
          <a:ln>
            <a:solidFill>
              <a:schemeClr val="accent5">
                <a:lumMod val="50000"/>
              </a:schemeClr>
            </a:solidFill>
          </a:ln>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a:solidFill>
                  <a:srgbClr val="002060"/>
                </a:solidFill>
                <a:latin typeface="Baskerville Old Face" panose="02020602080505020303" pitchFamily="18" charset="0"/>
              </a:rPr>
              <a:t>Point of View About Urban Forming</a:t>
            </a:r>
            <a:endParaRPr lang="en-US" sz="5400" b="1" cap="none" spc="0">
              <a:solidFill>
                <a:srgbClr val="002060"/>
              </a:solidFill>
              <a:effectLst>
                <a:outerShdw blurRad="38100" dist="19050" dir="2700000" algn="tl" rotWithShape="0">
                  <a:schemeClr val="dk1">
                    <a:lumMod val="50000"/>
                    <a:alpha val="40000"/>
                  </a:schemeClr>
                </a:outerShdw>
              </a:effectLst>
              <a:latin typeface="Baskerville Old Face" panose="02020602080505020303" pitchFamily="18" charset="0"/>
            </a:endParaRPr>
          </a:p>
        </p:txBody>
      </p:sp>
      <p:sp>
        <p:nvSpPr>
          <p:cNvPr id="5" name="Rectangle 4">
            <a:extLst>
              <a:ext uri="{FF2B5EF4-FFF2-40B4-BE49-F238E27FC236}">
                <a16:creationId xmlns:a16="http://schemas.microsoft.com/office/drawing/2014/main" id="{48784426-4B4C-4571-BF9A-0BB768E8D4A8}"/>
              </a:ext>
            </a:extLst>
          </p:cNvPr>
          <p:cNvSpPr/>
          <p:nvPr/>
        </p:nvSpPr>
        <p:spPr>
          <a:xfrm>
            <a:off x="342900" y="1800753"/>
            <a:ext cx="11315699" cy="6986528"/>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3200" b="1" i="0">
                <a:solidFill>
                  <a:srgbClr val="333333"/>
                </a:solidFill>
                <a:effectLst/>
                <a:latin typeface="Baskerville Old Face" panose="02020602080505020303" pitchFamily="18" charset="0"/>
              </a:rPr>
              <a:t>Growth in agriculture remains more poverty reducing than growth</a:t>
            </a:r>
          </a:p>
          <a:p>
            <a:endParaRPr lang="en-US" sz="3200" b="1" i="0">
              <a:solidFill>
                <a:srgbClr val="333333"/>
              </a:solidFill>
              <a:effectLst/>
              <a:latin typeface="Baskerville Old Face" panose="02020602080505020303" pitchFamily="18" charset="0"/>
            </a:endParaRPr>
          </a:p>
          <a:p>
            <a:pPr marL="457200" indent="-457200">
              <a:buFont typeface="Wingdings" panose="05000000000000000000" pitchFamily="2" charset="2"/>
              <a:buChar char="Ø"/>
            </a:pPr>
            <a:r>
              <a:rPr lang="en-US" sz="3200" b="1">
                <a:solidFill>
                  <a:srgbClr val="333333"/>
                </a:solidFill>
                <a:latin typeface="Baskerville Old Face" panose="02020602080505020303" pitchFamily="18" charset="0"/>
              </a:rPr>
              <a:t>The poorest benefit  most from agricultural growth</a:t>
            </a:r>
          </a:p>
          <a:p>
            <a:endParaRPr lang="en-US" sz="3200" b="1">
              <a:solidFill>
                <a:srgbClr val="333333"/>
              </a:solidFill>
              <a:latin typeface="Baskerville Old Face" panose="02020602080505020303" pitchFamily="18" charset="0"/>
            </a:endParaRPr>
          </a:p>
          <a:p>
            <a:pPr marL="457200" indent="-457200">
              <a:buFont typeface="Wingdings" panose="05000000000000000000" pitchFamily="2" charset="2"/>
              <a:buChar char="Ø"/>
            </a:pPr>
            <a:r>
              <a:rPr lang="en-US" sz="3200" b="1">
                <a:solidFill>
                  <a:srgbClr val="333333"/>
                </a:solidFill>
                <a:latin typeface="Baskerville Old Face" panose="02020602080505020303" pitchFamily="18" charset="0"/>
              </a:rPr>
              <a:t>The comparative advantage of agriculture is not limited to landlocked countries</a:t>
            </a:r>
          </a:p>
          <a:p>
            <a:endParaRPr lang="en-US" sz="3200" b="1">
              <a:solidFill>
                <a:srgbClr val="333333"/>
              </a:solidFill>
              <a:latin typeface="Baskerville Old Face" panose="02020602080505020303" pitchFamily="18" charset="0"/>
            </a:endParaRPr>
          </a:p>
          <a:p>
            <a:pPr marL="457200" indent="-457200">
              <a:buFont typeface="Wingdings" panose="05000000000000000000" pitchFamily="2" charset="2"/>
              <a:buChar char="Ø"/>
            </a:pPr>
            <a:r>
              <a:rPr lang="en-US" sz="3200" b="1">
                <a:solidFill>
                  <a:srgbClr val="424142"/>
                </a:solidFill>
                <a:latin typeface="Baskerville Old Face" panose="02020602080505020303" pitchFamily="18" charset="0"/>
              </a:rPr>
              <a:t>Agriculture is the main occupation. It provides employment to nearly 61% persons of total population.</a:t>
            </a:r>
            <a:endParaRPr lang="en-US" sz="32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a:p>
            <a:pPr marL="457200" indent="-457200">
              <a:buFont typeface="Wingdings" panose="05000000000000000000" pitchFamily="2" charset="2"/>
              <a:buChar char="Ø"/>
            </a:pPr>
            <a:endParaRPr lang="en-US" sz="3200" b="1">
              <a:solidFill>
                <a:srgbClr val="333333"/>
              </a:solidFill>
              <a:latin typeface="Baskerville Old Face" panose="02020602080505020303" pitchFamily="18" charset="0"/>
            </a:endParaRPr>
          </a:p>
          <a:p>
            <a:pPr marL="457200" indent="-457200">
              <a:buFont typeface="Wingdings" panose="05000000000000000000" pitchFamily="2" charset="2"/>
              <a:buChar char="Ø"/>
            </a:pPr>
            <a:endParaRPr lang="en-US" sz="3200" b="1">
              <a:solidFill>
                <a:srgbClr val="333333"/>
              </a:solidFill>
              <a:latin typeface="Baskerville Old Face" panose="02020602080505020303" pitchFamily="18" charset="0"/>
            </a:endParaRPr>
          </a:p>
          <a:p>
            <a:pPr marL="457200" indent="-457200">
              <a:buFont typeface="Wingdings" panose="05000000000000000000" pitchFamily="2" charset="2"/>
              <a:buChar char="Ø"/>
            </a:pPr>
            <a:endParaRPr lang="en-US" sz="32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a:p>
            <a:pPr marL="342900" indent="-342900">
              <a:buFont typeface="Wingdings" panose="05000000000000000000" pitchFamily="2" charset="2"/>
              <a:buChar char="Ø"/>
            </a:pPr>
            <a:endParaRPr lang="en-US" sz="3200" b="1" i="0">
              <a:solidFill>
                <a:srgbClr val="333333"/>
              </a:solidFill>
              <a:effectLst/>
              <a:latin typeface="Baskerville Old Face" panose="02020602080505020303" pitchFamily="18" charset="0"/>
            </a:endParaRPr>
          </a:p>
          <a:p>
            <a:pPr marL="342900" indent="-342900">
              <a:buFont typeface="Wingdings" panose="05000000000000000000" pitchFamily="2" charset="2"/>
              <a:buChar char="Ø"/>
            </a:pPr>
            <a:endParaRPr lang="en-US" sz="3200" b="1" cap="none" spc="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p:txBody>
      </p:sp>
    </p:spTree>
    <p:extLst>
      <p:ext uri="{BB962C8B-B14F-4D97-AF65-F5344CB8AC3E}">
        <p14:creationId xmlns:p14="http://schemas.microsoft.com/office/powerpoint/2010/main" val="42077037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8" dur="500"/>
                                        <p:tgtEl>
                                          <p:spTgt spid="5">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0D3844-7233-4D84-92D3-C99FB2BE225E}"/>
              </a:ext>
            </a:extLst>
          </p:cNvPr>
          <p:cNvSpPr/>
          <p:nvPr/>
        </p:nvSpPr>
        <p:spPr>
          <a:xfrm>
            <a:off x="551854" y="505397"/>
            <a:ext cx="11088292" cy="769441"/>
          </a:xfrm>
          <a:prstGeom prst="rect">
            <a:avLst/>
          </a:prstGeom>
          <a:solidFill>
            <a:srgbClr val="FFC000"/>
          </a:solid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400" i="1" cap="none" spc="0">
                <a:ln w="9525">
                  <a:solidFill>
                    <a:schemeClr val="bg1"/>
                  </a:solidFill>
                  <a:prstDash val="solid"/>
                </a:ln>
                <a:solidFill>
                  <a:schemeClr val="accent4"/>
                </a:solidFill>
                <a:effectLst>
                  <a:outerShdw blurRad="12700" dist="38100" dir="2700000" algn="tl" rotWithShape="0">
                    <a:schemeClr val="bg1">
                      <a:lumMod val="50000"/>
                    </a:schemeClr>
                  </a:outerShdw>
                </a:effectLst>
                <a:latin typeface="Baskerville Old Face" panose="02020602080505020303" pitchFamily="18" charset="0"/>
              </a:rPr>
              <a:t>How to solve the problems in Urban Forming..? </a:t>
            </a:r>
          </a:p>
        </p:txBody>
      </p:sp>
      <p:sp>
        <p:nvSpPr>
          <p:cNvPr id="5" name="Rectangle 4">
            <a:extLst>
              <a:ext uri="{FF2B5EF4-FFF2-40B4-BE49-F238E27FC236}">
                <a16:creationId xmlns:a16="http://schemas.microsoft.com/office/drawing/2014/main" id="{3FBF5FAB-5A6A-4CA2-9D91-8E71CCB7DDA1}"/>
              </a:ext>
            </a:extLst>
          </p:cNvPr>
          <p:cNvSpPr/>
          <p:nvPr/>
        </p:nvSpPr>
        <p:spPr>
          <a:xfrm>
            <a:off x="495829" y="1455776"/>
            <a:ext cx="10924840" cy="923330"/>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B4EA7B90-185B-4801-A0FD-B6305D6A2102}"/>
              </a:ext>
            </a:extLst>
          </p:cNvPr>
          <p:cNvSpPr/>
          <p:nvPr/>
        </p:nvSpPr>
        <p:spPr>
          <a:xfrm>
            <a:off x="568765" y="1329479"/>
            <a:ext cx="1943160"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0" cap="none" spc="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Seeds:</a:t>
            </a:r>
          </a:p>
        </p:txBody>
      </p:sp>
      <p:sp>
        <p:nvSpPr>
          <p:cNvPr id="8" name="Rectangle 7">
            <a:extLst>
              <a:ext uri="{FF2B5EF4-FFF2-40B4-BE49-F238E27FC236}">
                <a16:creationId xmlns:a16="http://schemas.microsoft.com/office/drawing/2014/main" id="{B4AB26F0-6081-4AAF-93B3-B752093A2B0C}"/>
              </a:ext>
            </a:extLst>
          </p:cNvPr>
          <p:cNvSpPr/>
          <p:nvPr/>
        </p:nvSpPr>
        <p:spPr>
          <a:xfrm>
            <a:off x="2511925" y="1455776"/>
            <a:ext cx="8778787" cy="1015663"/>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b="0" cap="none" spc="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The emerging global challenges like climate change, pest resistance, herbicide tolerance, higher costs to R&amp;D, and supply chain disruptions have made the seed industry facing challenging future…</a:t>
            </a:r>
          </a:p>
        </p:txBody>
      </p:sp>
      <p:sp>
        <p:nvSpPr>
          <p:cNvPr id="2" name="Rectangle 1">
            <a:extLst>
              <a:ext uri="{FF2B5EF4-FFF2-40B4-BE49-F238E27FC236}">
                <a16:creationId xmlns:a16="http://schemas.microsoft.com/office/drawing/2014/main" id="{52713C09-6D75-4356-A032-E814D4370F7C}"/>
              </a:ext>
            </a:extLst>
          </p:cNvPr>
          <p:cNvSpPr/>
          <p:nvPr/>
        </p:nvSpPr>
        <p:spPr>
          <a:xfrm>
            <a:off x="604094" y="2448246"/>
            <a:ext cx="5096267" cy="92333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b="0" cap="none" spc="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Cropping Pattern:</a:t>
            </a:r>
          </a:p>
        </p:txBody>
      </p:sp>
      <p:sp>
        <p:nvSpPr>
          <p:cNvPr id="3" name="Rectangle 2">
            <a:extLst>
              <a:ext uri="{FF2B5EF4-FFF2-40B4-BE49-F238E27FC236}">
                <a16:creationId xmlns:a16="http://schemas.microsoft.com/office/drawing/2014/main" id="{80245E2A-72A2-44FD-9634-B75D0C01F05D}"/>
              </a:ext>
            </a:extLst>
          </p:cNvPr>
          <p:cNvSpPr/>
          <p:nvPr/>
        </p:nvSpPr>
        <p:spPr>
          <a:xfrm>
            <a:off x="5670659" y="2580720"/>
            <a:ext cx="6025512" cy="707886"/>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a:solidFill>
                  <a:srgbClr val="424142"/>
                </a:solidFill>
                <a:effectLst>
                  <a:outerShdw blurRad="38100" dist="38100" dir="2700000" algn="tl">
                    <a:srgbClr val="000000">
                      <a:alpha val="43137"/>
                    </a:srgbClr>
                  </a:outerShdw>
                </a:effectLst>
                <a:latin typeface="Baskerville Old Face" panose="02020602080505020303" pitchFamily="18" charset="0"/>
              </a:rPr>
              <a:t>T</a:t>
            </a:r>
            <a:r>
              <a:rPr lang="en-US" sz="2000" b="0" i="0">
                <a:solidFill>
                  <a:srgbClr val="424142"/>
                </a:solidFill>
                <a:effectLst>
                  <a:outerShdw blurRad="38100" dist="38100" dir="2700000" algn="tl">
                    <a:srgbClr val="000000">
                      <a:alpha val="43137"/>
                    </a:srgbClr>
                  </a:outerShdw>
                </a:effectLst>
                <a:latin typeface="Baskerville Old Face" panose="02020602080505020303" pitchFamily="18" charset="0"/>
              </a:rPr>
              <a:t>here has occurred a fall in agricultural production </a:t>
            </a:r>
          </a:p>
          <a:p>
            <a:pPr algn="just"/>
            <a:r>
              <a:rPr lang="en-US" sz="2000" b="0" i="0">
                <a:solidFill>
                  <a:srgbClr val="424142"/>
                </a:solidFill>
                <a:effectLst>
                  <a:outerShdw blurRad="38100" dist="38100" dir="2700000" algn="tl">
                    <a:srgbClr val="000000">
                      <a:alpha val="43137"/>
                    </a:srgbClr>
                  </a:outerShdw>
                </a:effectLst>
                <a:latin typeface="Baskerville Old Face" panose="02020602080505020303" pitchFamily="18" charset="0"/>
              </a:rPr>
              <a:t>mainly due to fall in the output of non-food articles.</a:t>
            </a:r>
            <a:endParaRPr lang="en-US" sz="2000" b="0" cap="none" spc="0">
              <a:ln w="0"/>
              <a:solidFill>
                <a:schemeClr val="tx1"/>
              </a:solidFill>
              <a:effectLst>
                <a:outerShdw blurRad="38100" dist="38100" dir="2700000" algn="tl">
                  <a:srgbClr val="000000">
                    <a:alpha val="43137"/>
                  </a:srgbClr>
                </a:outerShdw>
              </a:effectLst>
              <a:latin typeface="Baskerville Old Face" panose="02020602080505020303" pitchFamily="18" charset="0"/>
            </a:endParaRPr>
          </a:p>
        </p:txBody>
      </p:sp>
      <p:sp>
        <p:nvSpPr>
          <p:cNvPr id="7" name="Rectangle 6">
            <a:extLst>
              <a:ext uri="{FF2B5EF4-FFF2-40B4-BE49-F238E27FC236}">
                <a16:creationId xmlns:a16="http://schemas.microsoft.com/office/drawing/2014/main" id="{AD438169-B0F9-455B-8295-BA1A63CAC4E4}"/>
              </a:ext>
            </a:extLst>
          </p:cNvPr>
          <p:cNvSpPr/>
          <p:nvPr/>
        </p:nvSpPr>
        <p:spPr>
          <a:xfrm>
            <a:off x="568765" y="3480857"/>
            <a:ext cx="11365088" cy="280076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fontAlgn="base">
              <a:buFont typeface="Wingdings" panose="05000000000000000000" pitchFamily="2" charset="2"/>
              <a:buChar char="ü"/>
            </a:pPr>
            <a:r>
              <a:rPr lang="en-US" sz="4400" b="0">
                <a:solidFill>
                  <a:srgbClr val="424142"/>
                </a:solidFill>
                <a:effectLst/>
                <a:latin typeface="Georgia" panose="02040502050405020303" pitchFamily="18" charset="0"/>
              </a:rPr>
              <a:t>The systems and techniques of farming,</a:t>
            </a:r>
          </a:p>
          <a:p>
            <a:pPr marL="342900" indent="-342900" fontAlgn="base">
              <a:buFont typeface="Wingdings" panose="05000000000000000000" pitchFamily="2" charset="2"/>
              <a:buChar char="ü"/>
            </a:pPr>
            <a:r>
              <a:rPr lang="en-US" sz="4400" b="0">
                <a:solidFill>
                  <a:srgbClr val="424142"/>
                </a:solidFill>
                <a:effectLst/>
                <a:latin typeface="Georgia" panose="02040502050405020303" pitchFamily="18" charset="0"/>
              </a:rPr>
              <a:t>The marketing of agricultural products </a:t>
            </a:r>
          </a:p>
          <a:p>
            <a:pPr marL="342900" indent="-342900" fontAlgn="base">
              <a:buFont typeface="Wingdings" panose="05000000000000000000" pitchFamily="2" charset="2"/>
              <a:buChar char="ü"/>
            </a:pPr>
            <a:r>
              <a:rPr lang="en-US" sz="4400" b="0">
                <a:solidFill>
                  <a:srgbClr val="424142"/>
                </a:solidFill>
                <a:effectLst/>
                <a:latin typeface="Georgia" panose="02040502050405020303" pitchFamily="18" charset="0"/>
              </a:rPr>
              <a:t>The indebtedness of the farmers.</a:t>
            </a:r>
          </a:p>
          <a:p>
            <a:pPr algn="ctr"/>
            <a:endParaRPr lang="en-US" sz="44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25044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2" presetClass="entr" presetSubtype="4"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after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after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arn(inVertical)">
                                      <p:cBhvr>
                                        <p:cTn id="29" dur="500"/>
                                        <p:tgtEl>
                                          <p:spTgt spid="3">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arn(inVertical)">
                                      <p:cBhvr>
                                        <p:cTn id="32" dur="500"/>
                                        <p:tgtEl>
                                          <p:spTgt spid="3">
                                            <p:txEl>
                                              <p:pRg st="1" end="1"/>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wipe(down)">
                                      <p:cBhvr>
                                        <p:cTn id="40" dur="500"/>
                                        <p:tgtEl>
                                          <p:spTgt spid="7">
                                            <p:txEl>
                                              <p:pRg st="1" end="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wipe(down)">
                                      <p:cBhvr>
                                        <p:cTn id="4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autiful Greenery Of Lush Summer Tree And Green Grass Stock Photo, Picture  And Royalty Free Image. Image 106354386.">
            <a:extLst>
              <a:ext uri="{FF2B5EF4-FFF2-40B4-BE49-F238E27FC236}">
                <a16:creationId xmlns:a16="http://schemas.microsoft.com/office/drawing/2014/main" id="{ED3DF4FD-FF38-4848-9DD4-EC1DE7F8B5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191" y="383959"/>
            <a:ext cx="11203618" cy="60900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294E28C-5D69-48D7-9401-9C82990B233E}"/>
              </a:ext>
            </a:extLst>
          </p:cNvPr>
          <p:cNvSpPr/>
          <p:nvPr/>
        </p:nvSpPr>
        <p:spPr>
          <a:xfrm>
            <a:off x="7568132" y="5293285"/>
            <a:ext cx="3802772" cy="923330"/>
          </a:xfrm>
          <a:prstGeom prst="rect">
            <a:avLst/>
          </a:prstGeom>
          <a:solidFill>
            <a:schemeClr val="tx1"/>
          </a:solid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5400">
                <a:ln w="0">
                  <a:solidFill>
                    <a:schemeClr val="accent2"/>
                  </a:solidFill>
                </a:ln>
                <a:solidFill>
                  <a:srgbClr val="FF0000"/>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189706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53"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p:cTn id="15"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3BF05C-5E21-46E3-A7E5-6F40DA8E1375}"/>
              </a:ext>
            </a:extLst>
          </p:cNvPr>
          <p:cNvSpPr/>
          <p:nvPr/>
        </p:nvSpPr>
        <p:spPr>
          <a:xfrm>
            <a:off x="1631504" y="1988840"/>
            <a:ext cx="7656512" cy="3108543"/>
          </a:xfrm>
          <a:prstGeom prst="rect">
            <a:avLst/>
          </a:prstGeom>
        </p:spPr>
        <p:txBody>
          <a:bodyPr wrap="square">
            <a:spAutoFit/>
          </a:bodyPr>
          <a:lstStyle/>
          <a:p>
            <a:r>
              <a:rPr lang="en-US" sz="2800" dirty="0">
                <a:ln w="0"/>
                <a:solidFill>
                  <a:srgbClr val="FF0000"/>
                </a:solidFill>
                <a:effectLst>
                  <a:outerShdw blurRad="38100" dist="19050" dir="2700000" algn="tl" rotWithShape="0">
                    <a:schemeClr val="dk1">
                      <a:alpha val="40000"/>
                    </a:schemeClr>
                  </a:outerShdw>
                </a:effectLst>
                <a:latin typeface="Baskerville Old Face" panose="02020602080505020303" pitchFamily="18" charset="0"/>
              </a:rPr>
              <a:t>What is Urban Farming..?</a:t>
            </a:r>
          </a:p>
          <a:p>
            <a:r>
              <a:rPr lang="en-US" sz="2800" dirty="0">
                <a:solidFill>
                  <a:schemeClr val="accent2"/>
                </a:solidFill>
                <a:latin typeface="Baskerville Old Face" panose="02020602080505020303" pitchFamily="18" charset="0"/>
              </a:rPr>
              <a:t>Urban farming is a system, which avoids or largely excludes the use of synthetic inputs and to the maximum extent feasible relies upon crop rotations, crop residues, animal manures, off-farm organic waste, mineral grade rock additives and biological system of nutrient mobilization and plant protection</a:t>
            </a:r>
            <a:endParaRPr lang="en-IN" sz="2800" dirty="0"/>
          </a:p>
        </p:txBody>
      </p:sp>
    </p:spTree>
    <p:extLst>
      <p:ext uri="{BB962C8B-B14F-4D97-AF65-F5344CB8AC3E}">
        <p14:creationId xmlns:p14="http://schemas.microsoft.com/office/powerpoint/2010/main" val="6745489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74EF-C256-4A13-84AC-B566A47B393E}"/>
              </a:ext>
            </a:extLst>
          </p:cNvPr>
          <p:cNvSpPr>
            <a:spLocks noGrp="1"/>
          </p:cNvSpPr>
          <p:nvPr>
            <p:ph type="title"/>
          </p:nvPr>
        </p:nvSpPr>
        <p:spPr/>
        <p:txBody>
          <a:bodyPr/>
          <a:lstStyle/>
          <a:p>
            <a:r>
              <a:rPr lang="en-GB" b="1" dirty="0">
                <a:solidFill>
                  <a:schemeClr val="tx1"/>
                </a:solidFill>
              </a:rPr>
              <a:t>Challenges:</a:t>
            </a:r>
            <a:endParaRPr lang="en-IN" b="1" dirty="0">
              <a:solidFill>
                <a:schemeClr val="tx1"/>
              </a:solidFill>
            </a:endParaRPr>
          </a:p>
        </p:txBody>
      </p:sp>
      <p:sp>
        <p:nvSpPr>
          <p:cNvPr id="3" name="Rectangle 2">
            <a:extLst>
              <a:ext uri="{FF2B5EF4-FFF2-40B4-BE49-F238E27FC236}">
                <a16:creationId xmlns:a16="http://schemas.microsoft.com/office/drawing/2014/main" id="{E9818FA1-7E97-4CF9-9EFC-542A833BB8ED}"/>
              </a:ext>
            </a:extLst>
          </p:cNvPr>
          <p:cNvSpPr/>
          <p:nvPr/>
        </p:nvSpPr>
        <p:spPr>
          <a:xfrm>
            <a:off x="1775520" y="1930400"/>
            <a:ext cx="7416824" cy="3518912"/>
          </a:xfrm>
          <a:prstGeom prst="rect">
            <a:avLst/>
          </a:prstGeom>
        </p:spPr>
        <p:txBody>
          <a:bodyPr wrap="square">
            <a:spAutoFit/>
          </a:bodyPr>
          <a:lstStyle/>
          <a:p>
            <a:pPr algn="ctr" fontAlgn="base">
              <a:spcBef>
                <a:spcPts val="200"/>
              </a:spcBef>
              <a:spcAft>
                <a:spcPts val="790"/>
              </a:spcAft>
            </a:pPr>
            <a:r>
              <a:rPr lang="en-GB" sz="2400" dirty="0">
                <a:solidFill>
                  <a:srgbClr val="2C2C2C"/>
                </a:solidFill>
                <a:latin typeface="Arial" panose="020B0604020202020204" pitchFamily="34" charset="0"/>
              </a:rPr>
              <a:t>Urban growth could become problematic in terms of feeding the population. In response to the need for food and the growing demand for local food to reduce the impact on the environment, current farming practices needed to be redesigned. Urban and peri-urban farming was the result. It consists of producing vegetables, fruit and other food or raising animals in and around cities</a:t>
            </a:r>
            <a:r>
              <a:rPr lang="en-GB" dirty="0">
                <a:solidFill>
                  <a:srgbClr val="2C2C2C"/>
                </a:solidFill>
                <a:latin typeface="Arial" panose="020B0604020202020204" pitchFamily="34" charset="0"/>
              </a:rPr>
              <a:t>.</a:t>
            </a:r>
            <a:endParaRPr lang="en-GB" sz="1600" dirty="0">
              <a:solidFill>
                <a:srgbClr val="2F5496"/>
              </a:solidFill>
              <a:latin typeface="Calibri Light" panose="020F0302020204030204" pitchFamily="34" charset="0"/>
            </a:endParaRPr>
          </a:p>
          <a:p>
            <a:r>
              <a:rPr lang="en-GB" sz="2400" dirty="0">
                <a:solidFill>
                  <a:srgbClr val="201F1E"/>
                </a:solidFill>
                <a:latin typeface="inherit"/>
              </a:rPr>
              <a:t> </a:t>
            </a:r>
            <a:endParaRPr lang="en-GB" sz="1200" b="0" i="0" dirty="0">
              <a:solidFill>
                <a:srgbClr val="201F1E"/>
              </a:solidFill>
              <a:effectLst/>
              <a:latin typeface="Calibri" panose="020F0502020204030204" pitchFamily="34" charset="0"/>
            </a:endParaRPr>
          </a:p>
        </p:txBody>
      </p:sp>
    </p:spTree>
    <p:extLst>
      <p:ext uri="{BB962C8B-B14F-4D97-AF65-F5344CB8AC3E}">
        <p14:creationId xmlns:p14="http://schemas.microsoft.com/office/powerpoint/2010/main" val="186762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C8566-75FB-4FAD-BAB9-2A0825700411}"/>
              </a:ext>
            </a:extLst>
          </p:cNvPr>
          <p:cNvSpPr/>
          <p:nvPr/>
        </p:nvSpPr>
        <p:spPr>
          <a:xfrm>
            <a:off x="2063552" y="1659285"/>
            <a:ext cx="6096000" cy="3539430"/>
          </a:xfrm>
          <a:prstGeom prst="rect">
            <a:avLst/>
          </a:prstGeom>
        </p:spPr>
        <p:txBody>
          <a:bodyPr wrap="square">
            <a:spAutoFit/>
          </a:bodyPr>
          <a:lstStyle/>
          <a:p>
            <a:r>
              <a:rPr lang="en-GB" sz="2800" dirty="0">
                <a:solidFill>
                  <a:srgbClr val="2C2C2C"/>
                </a:solidFill>
                <a:latin typeface="Arial" panose="020B0604020202020204" pitchFamily="34" charset="0"/>
              </a:rPr>
              <a:t>it helps feed people in the city, produces fresh local produce, helps green cities by sequestering carbon and limiting urban heat islands, creates social ties, creates jobs, enhances the value of empty spaces, enriches the city's biodiversity, and more.</a:t>
            </a:r>
            <a:endParaRPr lang="en-IN" sz="2800" dirty="0"/>
          </a:p>
        </p:txBody>
      </p:sp>
    </p:spTree>
    <p:extLst>
      <p:ext uri="{BB962C8B-B14F-4D97-AF65-F5344CB8AC3E}">
        <p14:creationId xmlns:p14="http://schemas.microsoft.com/office/powerpoint/2010/main" val="29376312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ACF3-B2C8-4C46-91CB-500CBD76C10E}"/>
              </a:ext>
            </a:extLst>
          </p:cNvPr>
          <p:cNvSpPr>
            <a:spLocks noGrp="1"/>
          </p:cNvSpPr>
          <p:nvPr>
            <p:ph type="title"/>
          </p:nvPr>
        </p:nvSpPr>
        <p:spPr/>
        <p:txBody>
          <a:bodyPr/>
          <a:lstStyle/>
          <a:p>
            <a:r>
              <a:rPr lang="en-GB" b="1" dirty="0">
                <a:solidFill>
                  <a:schemeClr val="tx1"/>
                </a:solidFill>
              </a:rPr>
              <a:t>Learnings From Design thinking</a:t>
            </a:r>
            <a:r>
              <a:rPr lang="en-GB" dirty="0"/>
              <a:t>:</a:t>
            </a:r>
            <a:endParaRPr lang="en-IN" dirty="0"/>
          </a:p>
        </p:txBody>
      </p:sp>
      <p:sp>
        <p:nvSpPr>
          <p:cNvPr id="3" name="Rectangle 2">
            <a:extLst>
              <a:ext uri="{FF2B5EF4-FFF2-40B4-BE49-F238E27FC236}">
                <a16:creationId xmlns:a16="http://schemas.microsoft.com/office/drawing/2014/main" id="{E4B88093-2D82-4344-A34D-11B1DC7AF54E}"/>
              </a:ext>
            </a:extLst>
          </p:cNvPr>
          <p:cNvSpPr/>
          <p:nvPr/>
        </p:nvSpPr>
        <p:spPr>
          <a:xfrm>
            <a:off x="1927668" y="2551837"/>
            <a:ext cx="6760620" cy="2677656"/>
          </a:xfrm>
          <a:prstGeom prst="rect">
            <a:avLst/>
          </a:prstGeom>
        </p:spPr>
        <p:txBody>
          <a:bodyPr wrap="square">
            <a:spAutoFit/>
          </a:bodyPr>
          <a:lstStyle/>
          <a:p>
            <a:r>
              <a:rPr lang="en-GB" sz="2400" dirty="0">
                <a:highlight>
                  <a:srgbClr val="FFFF00"/>
                </a:highlight>
              </a:rPr>
              <a:t>Gather Inspiration—Inspire new thinking by discovering what people really need. Generate Ideas—Push past obvious solutions to get to breakthrough ideas. Make Ideas Tangible—Build rough prototypes to learn how to make ideas better. Test to Learn—Refine ideas by gathering feedback and experimenting forward</a:t>
            </a:r>
            <a:endParaRPr lang="en-IN" sz="2400" dirty="0">
              <a:highlight>
                <a:srgbClr val="FFFF00"/>
              </a:highlight>
            </a:endParaRPr>
          </a:p>
        </p:txBody>
      </p:sp>
    </p:spTree>
    <p:extLst>
      <p:ext uri="{BB962C8B-B14F-4D97-AF65-F5344CB8AC3E}">
        <p14:creationId xmlns:p14="http://schemas.microsoft.com/office/powerpoint/2010/main" val="34859614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9AAA-8C69-4CC8-AC37-6632E20B6EE6}"/>
              </a:ext>
            </a:extLst>
          </p:cNvPr>
          <p:cNvSpPr>
            <a:spLocks noGrp="1"/>
          </p:cNvSpPr>
          <p:nvPr>
            <p:ph type="title"/>
          </p:nvPr>
        </p:nvSpPr>
        <p:spPr/>
        <p:txBody>
          <a:bodyPr/>
          <a:lstStyle/>
          <a:p>
            <a:r>
              <a:rPr lang="en-GB" b="1">
                <a:solidFill>
                  <a:schemeClr val="accent4"/>
                </a:solidFill>
              </a:rPr>
              <a:t>URBAN FARMING</a:t>
            </a:r>
            <a:endParaRPr lang="en-IN" b="1">
              <a:solidFill>
                <a:schemeClr val="accent4"/>
              </a:solidFill>
            </a:endParaRPr>
          </a:p>
        </p:txBody>
      </p:sp>
      <p:pic>
        <p:nvPicPr>
          <p:cNvPr id="5" name="Content Placeholder 4">
            <a:extLst>
              <a:ext uri="{FF2B5EF4-FFF2-40B4-BE49-F238E27FC236}">
                <a16:creationId xmlns:a16="http://schemas.microsoft.com/office/drawing/2014/main" id="{F1240C00-E16E-40FD-A41D-36635AAA6AC8}"/>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59131" y="2160588"/>
            <a:ext cx="7534612" cy="4042858"/>
          </a:xfrm>
        </p:spPr>
      </p:pic>
      <p:sp>
        <p:nvSpPr>
          <p:cNvPr id="6" name="TextBox 5">
            <a:extLst>
              <a:ext uri="{FF2B5EF4-FFF2-40B4-BE49-F238E27FC236}">
                <a16:creationId xmlns:a16="http://schemas.microsoft.com/office/drawing/2014/main" id="{D18B1E87-6223-4C6D-BB58-E7015E20D37D}"/>
              </a:ext>
            </a:extLst>
          </p:cNvPr>
          <p:cNvSpPr txBox="1"/>
          <p:nvPr/>
        </p:nvSpPr>
        <p:spPr>
          <a:xfrm>
            <a:off x="1359131" y="6042025"/>
            <a:ext cx="7534612"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900">
                <a:hlinkClick r:id="rId4" tooltip="https://omgnews.today/berlin-urban-farm-box-raises-25-million-european-expansion/"/>
              </a:rPr>
              <a:t>This Photo</a:t>
            </a:r>
            <a:r>
              <a:rPr lang="en-IN" sz="900"/>
              <a:t> by Unknown Author is licensed under </a:t>
            </a:r>
            <a:r>
              <a:rPr lang="en-IN" sz="900">
                <a:hlinkClick r:id="rId3" tooltip="https://creativecommons.org/licenses/by-nc/3.0/"/>
              </a:rPr>
              <a:t>CC BY-NC</a:t>
            </a:r>
            <a:endParaRPr lang="en-IN" sz="900"/>
          </a:p>
        </p:txBody>
      </p:sp>
    </p:spTree>
    <p:extLst>
      <p:ext uri="{BB962C8B-B14F-4D97-AF65-F5344CB8AC3E}">
        <p14:creationId xmlns:p14="http://schemas.microsoft.com/office/powerpoint/2010/main" val="24976793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26D7-11C1-4795-B90F-2CD4F1A0BEA8}"/>
              </a:ext>
            </a:extLst>
          </p:cNvPr>
          <p:cNvSpPr>
            <a:spLocks noGrp="1"/>
          </p:cNvSpPr>
          <p:nvPr>
            <p:ph type="title"/>
          </p:nvPr>
        </p:nvSpPr>
        <p:spPr/>
        <p:txBody>
          <a:bodyPr/>
          <a:lstStyle/>
          <a:p>
            <a:r>
              <a:rPr lang="en-GB" b="1">
                <a:solidFill>
                  <a:schemeClr val="tx1"/>
                </a:solidFill>
              </a:rPr>
              <a:t>CONTEXT</a:t>
            </a:r>
            <a:endParaRPr lang="en-IN" b="1">
              <a:solidFill>
                <a:schemeClr val="tx1"/>
              </a:solidFill>
            </a:endParaRPr>
          </a:p>
        </p:txBody>
      </p:sp>
      <p:sp>
        <p:nvSpPr>
          <p:cNvPr id="3" name="Content Placeholder 2">
            <a:extLst>
              <a:ext uri="{FF2B5EF4-FFF2-40B4-BE49-F238E27FC236}">
                <a16:creationId xmlns:a16="http://schemas.microsoft.com/office/drawing/2014/main" id="{DFAA1EF7-4F69-425D-9BB7-239290322729}"/>
              </a:ext>
            </a:extLst>
          </p:cNvPr>
          <p:cNvSpPr>
            <a:spLocks noGrp="1"/>
          </p:cNvSpPr>
          <p:nvPr>
            <p:ph idx="1"/>
          </p:nvPr>
        </p:nvSpPr>
        <p:spPr/>
        <p:txBody>
          <a:bodyPr>
            <a:normAutofit lnSpcReduction="10000"/>
          </a:bodyPr>
          <a:lstStyle/>
          <a:p>
            <a:r>
              <a:rPr lang="en-US" sz="2800"/>
              <a:t>urban farming is a response to food and livelihood insecurity. urban farming grows a greener future because food grown locally requires less transportation . urban farms can bring greater yields in smaller areas, increase access to healthy options in urban food deserts.</a:t>
            </a:r>
          </a:p>
          <a:p>
            <a:pPr marL="0" indent="0">
              <a:buNone/>
            </a:pPr>
            <a:endParaRPr lang="en-IN" sz="2800"/>
          </a:p>
          <a:p>
            <a:r>
              <a:rPr lang="en-IN" sz="2800"/>
              <a:t>IT will benefit local people and it is affordable as there are minimal transportation charges </a:t>
            </a:r>
          </a:p>
          <a:p>
            <a:endParaRPr lang="en-US"/>
          </a:p>
        </p:txBody>
      </p:sp>
    </p:spTree>
    <p:extLst>
      <p:ext uri="{BB962C8B-B14F-4D97-AF65-F5344CB8AC3E}">
        <p14:creationId xmlns:p14="http://schemas.microsoft.com/office/powerpoint/2010/main" val="1465743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EBF6-76C8-46F0-87C6-81F9173039AD}"/>
              </a:ext>
            </a:extLst>
          </p:cNvPr>
          <p:cNvSpPr>
            <a:spLocks noGrp="1"/>
          </p:cNvSpPr>
          <p:nvPr>
            <p:ph type="title"/>
          </p:nvPr>
        </p:nvSpPr>
        <p:spPr/>
        <p:txBody>
          <a:bodyPr/>
          <a:lstStyle/>
          <a:p>
            <a:r>
              <a:rPr lang="en-GB">
                <a:solidFill>
                  <a:schemeClr val="tx1"/>
                </a:solidFill>
              </a:rPr>
              <a:t>Cont..</a:t>
            </a:r>
            <a:endParaRPr lang="en-IN">
              <a:solidFill>
                <a:schemeClr val="tx1"/>
              </a:solidFill>
            </a:endParaRPr>
          </a:p>
        </p:txBody>
      </p:sp>
      <p:sp>
        <p:nvSpPr>
          <p:cNvPr id="3" name="Content Placeholder 2">
            <a:extLst>
              <a:ext uri="{FF2B5EF4-FFF2-40B4-BE49-F238E27FC236}">
                <a16:creationId xmlns:a16="http://schemas.microsoft.com/office/drawing/2014/main" id="{D63A91C8-FB60-4E78-87DF-5EC4AC91ADE5}"/>
              </a:ext>
            </a:extLst>
          </p:cNvPr>
          <p:cNvSpPr>
            <a:spLocks noGrp="1"/>
          </p:cNvSpPr>
          <p:nvPr>
            <p:ph idx="1"/>
          </p:nvPr>
        </p:nvSpPr>
        <p:spPr/>
        <p:txBody>
          <a:bodyPr>
            <a:normAutofit/>
          </a:bodyPr>
          <a:lstStyle/>
          <a:p>
            <a:r>
              <a:rPr lang="en-US" sz="2400"/>
              <a:t>With massive urbanization fertile lands are diminishing every day. So urban farming is probable solution for efficient usage of land to feed people</a:t>
            </a:r>
            <a:r>
              <a:rPr lang="en-IN" sz="2400"/>
              <a:t>  because roof top gardens not only take minimal space but also provides tones of fresh produce</a:t>
            </a:r>
          </a:p>
          <a:p>
            <a:r>
              <a:rPr lang="en-IN" sz="2400"/>
              <a:t>It grows a plant in about 16 days instead of 30 days on field </a:t>
            </a:r>
          </a:p>
          <a:p>
            <a:r>
              <a:rPr lang="en-US" sz="2400"/>
              <a:t>That seems like enough of a reason to continue to develop this in cities.</a:t>
            </a:r>
            <a:endParaRPr lang="en-IN" sz="2400"/>
          </a:p>
        </p:txBody>
      </p:sp>
    </p:spTree>
    <p:extLst>
      <p:ext uri="{BB962C8B-B14F-4D97-AF65-F5344CB8AC3E}">
        <p14:creationId xmlns:p14="http://schemas.microsoft.com/office/powerpoint/2010/main" val="8253034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95D2-3EB7-4480-B1E1-D2C7F66EA1C7}"/>
              </a:ext>
            </a:extLst>
          </p:cNvPr>
          <p:cNvSpPr>
            <a:spLocks noGrp="1"/>
          </p:cNvSpPr>
          <p:nvPr>
            <p:ph type="title"/>
          </p:nvPr>
        </p:nvSpPr>
        <p:spPr/>
        <p:txBody>
          <a:bodyPr>
            <a:normAutofit/>
          </a:bodyPr>
          <a:lstStyle/>
          <a:p>
            <a:r>
              <a:rPr lang="en-GB" sz="2800" b="1">
                <a:solidFill>
                  <a:schemeClr val="tx1"/>
                </a:solidFill>
              </a:rPr>
              <a:t>Urban farming will fulfil the Sustainable goal 11</a:t>
            </a:r>
            <a:endParaRPr lang="en-IN" sz="2800" b="1">
              <a:solidFill>
                <a:schemeClr val="tx1"/>
              </a:solidFill>
            </a:endParaRPr>
          </a:p>
        </p:txBody>
      </p:sp>
      <p:pic>
        <p:nvPicPr>
          <p:cNvPr id="5" name="Content Placeholder 4">
            <a:extLst>
              <a:ext uri="{FF2B5EF4-FFF2-40B4-BE49-F238E27FC236}">
                <a16:creationId xmlns:a16="http://schemas.microsoft.com/office/drawing/2014/main" id="{B4287FFD-5054-4528-9167-A25EDE4E437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35300" y="2160588"/>
            <a:ext cx="3881437" cy="3881437"/>
          </a:xfrm>
        </p:spPr>
      </p:pic>
      <p:sp>
        <p:nvSpPr>
          <p:cNvPr id="6" name="TextBox 5">
            <a:extLst>
              <a:ext uri="{FF2B5EF4-FFF2-40B4-BE49-F238E27FC236}">
                <a16:creationId xmlns:a16="http://schemas.microsoft.com/office/drawing/2014/main" id="{0D49C7C5-30AA-4647-A8A2-A5FFD50AE4D9}"/>
              </a:ext>
            </a:extLst>
          </p:cNvPr>
          <p:cNvSpPr txBox="1"/>
          <p:nvPr/>
        </p:nvSpPr>
        <p:spPr>
          <a:xfrm>
            <a:off x="3035300" y="6042025"/>
            <a:ext cx="3881437"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900">
                <a:hlinkClick r:id="rId4" tooltip="http://www.sustainabilitywithinreach.com/2017/11/29/sdg-11-sustainable-cities-and-communities/"/>
              </a:rPr>
              <a:t>This Photo</a:t>
            </a:r>
            <a:r>
              <a:rPr lang="en-IN" sz="900"/>
              <a:t> by Unknown Author is licensed under </a:t>
            </a:r>
            <a:r>
              <a:rPr lang="en-IN" sz="900">
                <a:hlinkClick r:id="rId3" tooltip="https://creativecommons.org/licenses/by-nc-nd/3.0/"/>
              </a:rPr>
              <a:t>CC BY-NC-ND</a:t>
            </a:r>
            <a:endParaRPr lang="en-IN" sz="900"/>
          </a:p>
        </p:txBody>
      </p:sp>
    </p:spTree>
    <p:extLst>
      <p:ext uri="{BB962C8B-B14F-4D97-AF65-F5344CB8AC3E}">
        <p14:creationId xmlns:p14="http://schemas.microsoft.com/office/powerpoint/2010/main" val="167518214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1.0.1028"/>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Arial" pitchFamily="34" charset="0"/>
        <a:cs typeface="Arial" pitchFamily="34" charset="0"/>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Arial" pitchFamily="34" charset="0"/>
        <a:cs typeface="Arial" pitchFamily="34" charset="0"/>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70</TotalTime>
  <Words>905</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19</vt:i4>
      </vt:variant>
    </vt:vector>
  </HeadingPairs>
  <TitlesOfParts>
    <vt:vector size="34" baseType="lpstr">
      <vt:lpstr>Algerian</vt:lpstr>
      <vt:lpstr>Arial</vt:lpstr>
      <vt:lpstr>Bahnschrift SemiBold</vt:lpstr>
      <vt:lpstr>Baskerville Old Face</vt:lpstr>
      <vt:lpstr>Calibri</vt:lpstr>
      <vt:lpstr>Calibri Light</vt:lpstr>
      <vt:lpstr>Georgia</vt:lpstr>
      <vt:lpstr>inherit</vt:lpstr>
      <vt:lpstr>OCR A Extended</vt:lpstr>
      <vt:lpstr>Times New Roman</vt:lpstr>
      <vt:lpstr>Trebuchet MS</vt:lpstr>
      <vt:lpstr>Wingdings</vt:lpstr>
      <vt:lpstr>Wingdings 3</vt:lpstr>
      <vt:lpstr>Office Theme</vt:lpstr>
      <vt:lpstr>Facet</vt:lpstr>
      <vt:lpstr>Design Thinking Innovation </vt:lpstr>
      <vt:lpstr>PowerPoint Presentation</vt:lpstr>
      <vt:lpstr>Challenges:</vt:lpstr>
      <vt:lpstr>PowerPoint Presentation</vt:lpstr>
      <vt:lpstr>Learnings From Design thinking:</vt:lpstr>
      <vt:lpstr>URBAN FARMING</vt:lpstr>
      <vt:lpstr>CONTEXT</vt:lpstr>
      <vt:lpstr>Cont..</vt:lpstr>
      <vt:lpstr>Urban farming will fulfil the Sustainable goal 11</vt:lpstr>
      <vt:lpstr>PowerPoint Presentation</vt:lpstr>
      <vt:lpstr>Persona about an urban farmer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Innovation</dc:title>
  <dc:creator>SAI VARMA 1</dc:creator>
  <cp:lastModifiedBy>ROHINI</cp:lastModifiedBy>
  <cp:revision>8</cp:revision>
  <cp:lastPrinted>2022-03-09T02:04:26Z</cp:lastPrinted>
  <dcterms:created xsi:type="dcterms:W3CDTF">2022-03-09T02:04:26Z</dcterms:created>
  <dcterms:modified xsi:type="dcterms:W3CDTF">2022-04-18T15:47:41Z</dcterms:modified>
</cp:coreProperties>
</file>