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6" r:id="rId1"/>
  </p:sldMasterIdLst>
  <p:sldIdLst>
    <p:sldId id="256" r:id="rId2"/>
    <p:sldId id="270" r:id="rId3"/>
    <p:sldId id="271" r:id="rId4"/>
    <p:sldId id="272" r:id="rId5"/>
    <p:sldId id="273" r:id="rId6"/>
    <p:sldId id="257" r:id="rId7"/>
    <p:sldId id="258" r:id="rId8"/>
    <p:sldId id="259" r:id="rId9"/>
    <p:sldId id="274" r:id="rId10"/>
    <p:sldId id="260" r:id="rId11"/>
    <p:sldId id="275" r:id="rId12"/>
    <p:sldId id="261" r:id="rId13"/>
    <p:sldId id="276" r:id="rId14"/>
    <p:sldId id="262" r:id="rId15"/>
    <p:sldId id="277" r:id="rId16"/>
    <p:sldId id="263" r:id="rId17"/>
    <p:sldId id="264" r:id="rId18"/>
    <p:sldId id="265" r:id="rId19"/>
    <p:sldId id="266" r:id="rId20"/>
    <p:sldId id="278" r:id="rId21"/>
    <p:sldId id="267" r:id="rId22"/>
    <p:sldId id="279" r:id="rId23"/>
    <p:sldId id="268" r:id="rId24"/>
    <p:sldId id="269" r:id="rId25"/>
  </p:sldIdLst>
  <p:sldSz cx="12192000" cy="6858000"/>
  <p:notesSz cx="6858000" cy="9144000"/>
  <p:custShowLst>
    <p:custShow name="Custom Show 1" id="0">
      <p:sldLst>
        <p:sld r:id="rId2"/>
        <p:sld r:id="rId3"/>
        <p:sld r:id="rId4"/>
        <p:sld r:id="rId5"/>
        <p:sld r:id="rId6"/>
        <p:sld r:id="rId7"/>
        <p:sld r:id="rId8"/>
        <p:sld r:id="rId9"/>
        <p:sld r:id="rId10"/>
        <p:sld r:id="rId11"/>
        <p:sld r:id="rId12"/>
        <p:sld r:id="rId13"/>
        <p:sld r:id="rId14"/>
        <p:sld r:id="rId15"/>
        <p:sld r:id="rId16"/>
        <p:sld r:id="rId17"/>
        <p:sld r:id="rId18"/>
        <p:sld r:id="rId19"/>
        <p:sld r:id="rId20"/>
        <p:sld r:id="rId21"/>
        <p:sld r:id="rId22"/>
        <p:sld r:id="rId23"/>
        <p:sld r:id="rId24"/>
        <p:sld r:id="rId25"/>
      </p:sldLst>
    </p:custShow>
    <p:custShow name="Custom Show 2" id="1">
      <p:sldLst>
        <p:sld r:id="rId2"/>
        <p:sld r:id="rId7"/>
        <p:sld r:id="rId8"/>
        <p:sld r:id="rId9"/>
        <p:sld r:id="rId11"/>
        <p:sld r:id="rId13"/>
        <p:sld r:id="rId15"/>
        <p:sld r:id="rId17"/>
        <p:sld r:id="rId18"/>
        <p:sld r:id="rId19"/>
        <p:sld r:id="rId20"/>
        <p:sld r:id="rId22"/>
        <p:sld r:id="rId25"/>
        <p:sld r:id="rId24"/>
      </p:sldLst>
    </p:custShow>
  </p:custShow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686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126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96840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591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3032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990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47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792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63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830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39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792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815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2/9/2022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55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877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847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750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  <p:sldLayoutId id="2147483868" r:id="rId12"/>
    <p:sldLayoutId id="2147483869" r:id="rId13"/>
    <p:sldLayoutId id="2147483870" r:id="rId14"/>
    <p:sldLayoutId id="2147483871" r:id="rId15"/>
    <p:sldLayoutId id="2147483872" r:id="rId16"/>
  </p:sldLayoutIdLst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media1.m4a"/><Relationship Id="rId2" Type="http://schemas.microsoft.com/office/2007/relationships/media" Target="../media/media1.m4a"/><Relationship Id="rId1" Type="http://schemas.openxmlformats.org/officeDocument/2006/relationships/tags" Target="../tags/tag1.xml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media5.m4a"/><Relationship Id="rId2" Type="http://schemas.microsoft.com/office/2007/relationships/media" Target="../media/media5.m4a"/><Relationship Id="rId1" Type="http://schemas.openxmlformats.org/officeDocument/2006/relationships/tags" Target="../tags/tag5.xml"/><Relationship Id="rId6" Type="http://schemas.openxmlformats.org/officeDocument/2006/relationships/image" Target="../media/image7.png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audio" Target="../media/media6.m4a"/><Relationship Id="rId2" Type="http://schemas.microsoft.com/office/2007/relationships/media" Target="../media/media6.m4a"/><Relationship Id="rId1" Type="http://schemas.openxmlformats.org/officeDocument/2006/relationships/tags" Target="../tags/tag6.xml"/><Relationship Id="rId6" Type="http://schemas.openxmlformats.org/officeDocument/2006/relationships/image" Target="../media/image8.png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audio" Target="../media/media7.m4a"/><Relationship Id="rId2" Type="http://schemas.microsoft.com/office/2007/relationships/media" Target="../media/media7.m4a"/><Relationship Id="rId1" Type="http://schemas.openxmlformats.org/officeDocument/2006/relationships/tags" Target="../tags/tag7.xml"/><Relationship Id="rId6" Type="http://schemas.openxmlformats.org/officeDocument/2006/relationships/image" Target="../media/image9.png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audio" Target="../media/media8.m4a"/><Relationship Id="rId2" Type="http://schemas.microsoft.com/office/2007/relationships/media" Target="../media/media8.m4a"/><Relationship Id="rId1" Type="http://schemas.openxmlformats.org/officeDocument/2006/relationships/tags" Target="../tags/tag8.xml"/><Relationship Id="rId6" Type="http://schemas.openxmlformats.org/officeDocument/2006/relationships/image" Target="../media/image10.png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audio" Target="../media/media9.m4a"/><Relationship Id="rId2" Type="http://schemas.microsoft.com/office/2007/relationships/media" Target="../media/media9.m4a"/><Relationship Id="rId1" Type="http://schemas.openxmlformats.org/officeDocument/2006/relationships/tags" Target="../tags/tag9.xml"/><Relationship Id="rId6" Type="http://schemas.openxmlformats.org/officeDocument/2006/relationships/image" Target="../media/image11.png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audio" Target="../media/media10.m4a"/><Relationship Id="rId2" Type="http://schemas.microsoft.com/office/2007/relationships/media" Target="../media/media10.m4a"/><Relationship Id="rId1" Type="http://schemas.openxmlformats.org/officeDocument/2006/relationships/tags" Target="../tags/tag10.xml"/><Relationship Id="rId6" Type="http://schemas.openxmlformats.org/officeDocument/2006/relationships/image" Target="../media/image12.png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audio" Target="../media/media11.m4a"/><Relationship Id="rId2" Type="http://schemas.microsoft.com/office/2007/relationships/media" Target="../media/media11.m4a"/><Relationship Id="rId1" Type="http://schemas.openxmlformats.org/officeDocument/2006/relationships/tags" Target="../tags/tag11.xml"/><Relationship Id="rId6" Type="http://schemas.openxmlformats.org/officeDocument/2006/relationships/image" Target="../media/image13.png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audio" Target="../media/media12.m4a"/><Relationship Id="rId2" Type="http://schemas.microsoft.com/office/2007/relationships/media" Target="../media/media12.m4a"/><Relationship Id="rId1" Type="http://schemas.openxmlformats.org/officeDocument/2006/relationships/tags" Target="../tags/tag12.xml"/><Relationship Id="rId6" Type="http://schemas.openxmlformats.org/officeDocument/2006/relationships/image" Target="../media/image14.png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audio" Target="../media/media13.m4a"/><Relationship Id="rId2" Type="http://schemas.microsoft.com/office/2007/relationships/media" Target="../media/media13.m4a"/><Relationship Id="rId1" Type="http://schemas.openxmlformats.org/officeDocument/2006/relationships/tags" Target="../tags/tag13.xml"/><Relationship Id="rId6" Type="http://schemas.openxmlformats.org/officeDocument/2006/relationships/image" Target="../media/image15.png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audio" Target="../media/media14.m4a"/><Relationship Id="rId2" Type="http://schemas.microsoft.com/office/2007/relationships/media" Target="../media/media14.m4a"/><Relationship Id="rId1" Type="http://schemas.openxmlformats.org/officeDocument/2006/relationships/tags" Target="../tags/tag14.xml"/><Relationship Id="rId6" Type="http://schemas.openxmlformats.org/officeDocument/2006/relationships/image" Target="../media/image16.png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media2.m4a"/><Relationship Id="rId2" Type="http://schemas.microsoft.com/office/2007/relationships/media" Target="../media/media2.m4a"/><Relationship Id="rId1" Type="http://schemas.openxmlformats.org/officeDocument/2006/relationships/tags" Target="../tags/tag2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media3.m4a"/><Relationship Id="rId2" Type="http://schemas.microsoft.com/office/2007/relationships/media" Target="../media/media3.m4a"/><Relationship Id="rId1" Type="http://schemas.openxmlformats.org/officeDocument/2006/relationships/tags" Target="../tags/tag3.xml"/><Relationship Id="rId6" Type="http://schemas.openxmlformats.org/officeDocument/2006/relationships/image" Target="../media/image5.png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media4.m4a"/><Relationship Id="rId2" Type="http://schemas.microsoft.com/office/2007/relationships/media" Target="../media/media4.m4a"/><Relationship Id="rId1" Type="http://schemas.openxmlformats.org/officeDocument/2006/relationships/tags" Target="../tags/tag4.xml"/><Relationship Id="rId6" Type="http://schemas.openxmlformats.org/officeDocument/2006/relationships/image" Target="../media/image6.png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964C5-D219-4347-9D35-FB33B241F7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627" y="1582812"/>
            <a:ext cx="9019860" cy="1171786"/>
          </a:xfrm>
          <a:effectLst>
            <a:reflection stA="39000" endPos="65000" dist="50800" dir="5400000" sy="-100000" algn="bl" rotWithShape="0"/>
          </a:effectLst>
        </p:spPr>
        <p:txBody>
          <a:bodyPr>
            <a:normAutofit fontScale="90000"/>
          </a:bodyPr>
          <a:lstStyle/>
          <a:p>
            <a:r>
              <a:rPr lang="en-US" sz="6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TREE DATA STRUCTURES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F99A83-89C6-441B-89EF-CD6B19B4B8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853" y="4388714"/>
            <a:ext cx="6445188" cy="630316"/>
          </a:xfrm>
          <a:effectLst>
            <a:glow rad="1803400">
              <a:schemeClr val="accent1">
                <a:alpha val="40000"/>
              </a:schemeClr>
            </a:glow>
            <a:softEdge rad="1270000"/>
          </a:effectLst>
        </p:spPr>
        <p:txBody>
          <a:bodyPr>
            <a:normAutofit/>
          </a:bodyPr>
          <a:lstStyle/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 about the tree’s topic…</a:t>
            </a:r>
          </a:p>
        </p:txBody>
      </p:sp>
      <p:pic>
        <p:nvPicPr>
          <p:cNvPr id="5" name="Audio 4">
            <a:hlinkClick r:id="" action="ppaction://media"/>
            <a:extLst>
              <a:ext uri="{FF2B5EF4-FFF2-40B4-BE49-F238E27FC236}">
                <a16:creationId xmlns:a16="http://schemas.microsoft.com/office/drawing/2014/main" id="{05EED865-237E-4C22-8E36-A0ED35640D88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552238" y="6218238"/>
            <a:ext cx="487362" cy="48736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11196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1279">
        <p:wipe/>
      </p:transition>
    </mc:Choice>
    <mc:Fallback xmlns="">
      <p:transition spd="slow" advTm="1279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2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91D95-BFD0-4F3D-A843-D8386AE43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66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Child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FC92E-F00B-426A-89C6-0FDA9BF21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The node which is a descendant of some node is called as a Child Node...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All the nodes expect root node are child nodes...</a:t>
            </a:r>
          </a:p>
        </p:txBody>
      </p:sp>
      <p:pic>
        <p:nvPicPr>
          <p:cNvPr id="5" name="Audio 4">
            <a:hlinkClick r:id="" action="ppaction://media"/>
            <a:extLst>
              <a:ext uri="{FF2B5EF4-FFF2-40B4-BE49-F238E27FC236}">
                <a16:creationId xmlns:a16="http://schemas.microsoft.com/office/drawing/2014/main" id="{6647B0DE-938E-4099-8049-41BBFF894B76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552238" y="6218238"/>
            <a:ext cx="487362" cy="4873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1B437DF-558B-427B-B7C4-14FAB69EEC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86757" y="3551069"/>
            <a:ext cx="5760288" cy="265749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22711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5131">
        <p:wipe/>
      </p:transition>
    </mc:Choice>
    <mc:Fallback xmlns="">
      <p:transition spd="slow" advTm="5131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 override="childStyle">
                                        <p:cTn id="1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3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79283-DC7B-4269-AC4A-57C4D96A4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Here..,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50940-32E6-4BBE-AFD5-4C9496352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303030"/>
                </a:solidFill>
                <a:effectLst/>
                <a:latin typeface="Arimo"/>
              </a:rPr>
              <a:t>Nodes B and C are the children of node A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303030"/>
                </a:solidFill>
                <a:effectLst/>
                <a:latin typeface="Arimo"/>
              </a:rPr>
              <a:t>Nodes D, E and F are the children of node B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303030"/>
                </a:solidFill>
                <a:effectLst/>
                <a:latin typeface="Arimo"/>
              </a:rPr>
              <a:t>Nodes G and H are the children of node C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303030"/>
                </a:solidFill>
                <a:effectLst/>
                <a:latin typeface="Arimo"/>
              </a:rPr>
              <a:t>Nodes I and J are the children of node E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303030"/>
                </a:solidFill>
                <a:effectLst/>
                <a:latin typeface="Arimo"/>
              </a:rPr>
              <a:t>Node K is the child of node G</a:t>
            </a:r>
          </a:p>
        </p:txBody>
      </p:sp>
    </p:spTree>
    <p:extLst>
      <p:ext uri="{BB962C8B-B14F-4D97-AF65-F5344CB8AC3E}">
        <p14:creationId xmlns:p14="http://schemas.microsoft.com/office/powerpoint/2010/main" val="1308488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 tmFilter="0, 0; .2, .5; .8, .5; 1, 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250" autoRev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 tmFilter="0, 0; .2, .5; .8, .5; 1, 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250" autoRev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 tmFilter="0, 0; .2, .5; .8, .5; 1, 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" dur="250" autoRev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8C284-9F85-4671-A292-1C12EBB36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72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Siblings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6AA82-4211-486E-B9CB-508094BAD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Nodes which belong to the same parent are called as Siblings...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In other words, nodes with the same parent are sibling nodes...</a:t>
            </a:r>
          </a:p>
        </p:txBody>
      </p:sp>
      <p:pic>
        <p:nvPicPr>
          <p:cNvPr id="5" name="Audio 4">
            <a:hlinkClick r:id="" action="ppaction://media"/>
            <a:extLst>
              <a:ext uri="{FF2B5EF4-FFF2-40B4-BE49-F238E27FC236}">
                <a16:creationId xmlns:a16="http://schemas.microsoft.com/office/drawing/2014/main" id="{41B02698-151C-4E6F-A246-8AA00BDFE0EA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552238" y="6218238"/>
            <a:ext cx="487362" cy="4873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68D4FDE-7F38-451A-9436-186BE05B27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95130" y="3338003"/>
            <a:ext cx="4710605" cy="320484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20620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4319">
        <p:wipe/>
      </p:transition>
    </mc:Choice>
    <mc:Fallback xmlns="">
      <p:transition spd="slow" advTm="4319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2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B3130-380C-49FC-B2BD-A401B30D4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18477"/>
            <a:ext cx="8596668" cy="1320800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Here..,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32160-1642-48B6-9378-1EC7D13BE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sz="4800" b="0" i="0" dirty="0">
                <a:solidFill>
                  <a:srgbClr val="30303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mo"/>
              </a:rPr>
              <a:t>Nodes B and C are siblings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4800" b="0" i="0" dirty="0">
                <a:solidFill>
                  <a:srgbClr val="30303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mo"/>
              </a:rPr>
              <a:t>Nodes D, E and F are siblings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4800" b="0" i="0" dirty="0">
                <a:solidFill>
                  <a:srgbClr val="30303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mo"/>
              </a:rPr>
              <a:t>Nodes G and H are siblings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4800" b="0" i="0" dirty="0">
                <a:solidFill>
                  <a:srgbClr val="30303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mo"/>
              </a:rPr>
              <a:t>Nodes I and J are siblings</a:t>
            </a:r>
          </a:p>
        </p:txBody>
      </p:sp>
    </p:spTree>
    <p:extLst>
      <p:ext uri="{BB962C8B-B14F-4D97-AF65-F5344CB8AC3E}">
        <p14:creationId xmlns:p14="http://schemas.microsoft.com/office/powerpoint/2010/main" val="790234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5" presetClass="emph" presetSubtype="0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mph" presetSubtype="0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5" presetClass="emph" presetSubtype="0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mph" presetSubtype="0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1C5B7-A301-4E64-B42F-6EC7D6F3E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72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Degree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DF017-F693-457C-B5A4-6EF1FAFC4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Degree of a node is the total number of children of that node...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Degree of a tree is the highest degree of a node among all the nodes in the tree...</a:t>
            </a:r>
          </a:p>
        </p:txBody>
      </p:sp>
      <p:pic>
        <p:nvPicPr>
          <p:cNvPr id="5" name="Audio 4">
            <a:hlinkClick r:id="" action="ppaction://media"/>
            <a:extLst>
              <a:ext uri="{FF2B5EF4-FFF2-40B4-BE49-F238E27FC236}">
                <a16:creationId xmlns:a16="http://schemas.microsoft.com/office/drawing/2014/main" id="{A4B4F167-9C20-4CE3-BC71-78A222B55B11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552238" y="6218238"/>
            <a:ext cx="487362" cy="4873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ADAE07C-2D7F-4326-9DE5-CF1E34256D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28801" y="3431117"/>
            <a:ext cx="5986290" cy="284043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17707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5669">
        <p:wipe/>
      </p:transition>
    </mc:Choice>
    <mc:Fallback xmlns="">
      <p:transition spd="slow" advTm="5669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 0.033 0.027 0.06 0.06 0.06 C 0.099 0.06 0.113 0.03 0.119 0.012 L 0.125 -0.012 C 0.131 -0.03 0.146 -0.06 0.19 -0.06 C 0.218 -0.06 0.25 -0.033 0.25 0 C 0.25 0.033 0.218 0.06 0.19 0.06 C 0.146 0.06 0.131 0.03 0.125 0.012 L 0.119 -0.012 C 0.113 -0.03 0.099 -0.06 0.06 -0.06 C 0.027 -0.06 0 -0.033 0 0 Z" pathEditMode="relative" ptsTypes="">
                                      <p:cBhvr>
                                        <p:cTn id="2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2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31D8F-4AB8-449D-BDCD-92954CA65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Here..,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FEF71-B6C6-464C-A43C-0CE35A236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414" y="1867626"/>
            <a:ext cx="8596668" cy="3880773"/>
          </a:xfrm>
        </p:spPr>
        <p:txBody>
          <a:bodyPr>
            <a:noAutofit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0303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mo"/>
              </a:rPr>
              <a:t>Degree of node A = 2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0303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mo"/>
              </a:rPr>
              <a:t>Degree of node B = 3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0303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mo"/>
              </a:rPr>
              <a:t>Degree of node C = 2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0303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mo"/>
              </a:rPr>
              <a:t>Degree of node D = 0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0303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mo"/>
              </a:rPr>
              <a:t>Degree of node E = 2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0303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mo"/>
              </a:rPr>
              <a:t>Degree of node F = 0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0303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mo"/>
              </a:rPr>
              <a:t>Degree of node G = 1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0303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mo"/>
              </a:rPr>
              <a:t>Degree of node H = 0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0303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mo"/>
              </a:rPr>
              <a:t>Degree of node I = 0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0303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mo"/>
              </a:rPr>
              <a:t>Degree of node J = 0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0303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mo"/>
              </a:rPr>
              <a:t>Degree of node K = 0</a:t>
            </a:r>
          </a:p>
        </p:txBody>
      </p:sp>
    </p:spTree>
    <p:extLst>
      <p:ext uri="{BB962C8B-B14F-4D97-AF65-F5344CB8AC3E}">
        <p14:creationId xmlns:p14="http://schemas.microsoft.com/office/powerpoint/2010/main" val="801117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7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8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9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9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9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B99C1-0508-459E-9696-7198030F0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72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Internal</a:t>
            </a:r>
            <a:r>
              <a:rPr lang="en-US" sz="72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72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75172-8927-46FB-81F0-AC4BFE0F3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The node which has at least one child as an Internal Node...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Internal nodes are also called as non-terminal nodes...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Every non-leaf node is an internal node...</a:t>
            </a:r>
          </a:p>
        </p:txBody>
      </p:sp>
      <p:pic>
        <p:nvPicPr>
          <p:cNvPr id="5" name="Audio 4">
            <a:hlinkClick r:id="" action="ppaction://media"/>
            <a:extLst>
              <a:ext uri="{FF2B5EF4-FFF2-40B4-BE49-F238E27FC236}">
                <a16:creationId xmlns:a16="http://schemas.microsoft.com/office/drawing/2014/main" id="{AAF8D2AC-C403-4E8C-946F-E74A0F72B8DC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552238" y="6218238"/>
            <a:ext cx="487362" cy="4873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26DECC6-66A1-47DE-A088-898A26B38D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0349" y="3497801"/>
            <a:ext cx="6236138" cy="31338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23578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5397">
        <p:wipe/>
      </p:transition>
    </mc:Choice>
    <mc:Fallback xmlns="">
      <p:transition spd="slow" advTm="5397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4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3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977F2-028C-481F-844C-61006D614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72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Leaf Node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28354-66F4-498D-AFC1-2991A037C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The node which does not have any child is called as a leaf node...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Leaf nodes are also called as External nodes or Terminal nodes...</a:t>
            </a:r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9AA743E1-5AEC-434E-BB2D-D49E3003E6CF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552238" y="6218238"/>
            <a:ext cx="487362" cy="4873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74C0D72-2FDC-48E8-B0CE-C1D73E5EA2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12885" y="3312667"/>
            <a:ext cx="4634792" cy="339293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30533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4926">
        <p:wipe/>
      </p:transition>
    </mc:Choice>
    <mc:Fallback xmlns="">
      <p:transition spd="slow" advTm="4926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2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404A5-0A03-4978-8814-2EAC4301C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554" y="600393"/>
            <a:ext cx="9601196" cy="1303867"/>
          </a:xfrm>
        </p:spPr>
        <p:txBody>
          <a:bodyPr>
            <a:normAutofit/>
          </a:bodyPr>
          <a:lstStyle/>
          <a:p>
            <a:pPr algn="just"/>
            <a:r>
              <a:rPr lang="en-US" sz="72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ED721-2ABC-4AAF-ABEC-207835A53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860" y="1904260"/>
            <a:ext cx="8596668" cy="3880773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In a tree, each step from top to bottom is called as level of a tree...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The level count starts with 0 and increment's by 1 at each level or step…</a:t>
            </a:r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2A15F76B-DB1B-4A57-A057-94151DC48A08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552238" y="6218238"/>
            <a:ext cx="487362" cy="4873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9994346-7B9C-4F30-86E3-43C80C3D8B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5421" y="3208127"/>
            <a:ext cx="6748899" cy="34126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64175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695">
        <p:wipe/>
      </p:transition>
    </mc:Choice>
    <mc:Fallback xmlns="">
      <p:transition spd="slow" advTm="3695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2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17CFE-F8BD-49CA-A079-1E35E5BF3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72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21475-9BE1-4886-9B78-E839E44F4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Total number of edges that lies on the longest path from any leaf node to a particular node is called as Height of that node...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Height of a tree is the height of root node...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Height of all leaf nodes=0...</a:t>
            </a:r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D7D9D2AD-5123-4EAC-808C-6321B8F0775E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552238" y="6218238"/>
            <a:ext cx="487362" cy="4873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3FAA40C-1D1F-4B2D-9466-C70E810024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93793" y="3801423"/>
            <a:ext cx="5841508" cy="290417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96240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4899">
        <p:wipe/>
      </p:transition>
    </mc:Choice>
    <mc:Fallback xmlns="">
      <p:transition spd="slow" advTm="4899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69 0 0.125 0.056 0.125 0.125 C 0.125 0.194 0.069 0.25 0 0.25 C -0.069 0.25 -0.125 0.194 -0.125 0.125 C -0.125 0.056 -0.069 0 0 0 Z" pathEditMode="relative" ptsTypes="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2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98474-2877-438E-AB90-EB13273AF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068" y="831541"/>
            <a:ext cx="8596668" cy="1320800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Tree Data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BC534-291F-4FFF-B121-39232FF47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068" y="2675494"/>
            <a:ext cx="8596668" cy="3880773"/>
          </a:xfrm>
        </p:spPr>
        <p:txBody>
          <a:bodyPr/>
          <a:lstStyle/>
          <a:p>
            <a:pPr algn="just" fontAlgn="base"/>
            <a:r>
              <a:rPr lang="en-US" b="0" i="0" dirty="0">
                <a:solidFill>
                  <a:srgbClr val="30303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mo"/>
              </a:rPr>
              <a:t>Tree is a non-linear data structure which organizes data in a hierarchical structure and this is a recursive definition…</a:t>
            </a:r>
          </a:p>
          <a:p>
            <a:pPr marL="0" indent="0" algn="just" fontAlgn="base">
              <a:buNone/>
            </a:pPr>
            <a:r>
              <a:rPr lang="en-US" sz="1800" b="1" i="0" dirty="0">
                <a:solidFill>
                  <a:srgbClr val="30303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mo"/>
              </a:rPr>
              <a:t>                                                                        OR</a:t>
            </a:r>
            <a:endParaRPr lang="en-US" b="0" i="0" dirty="0">
              <a:solidFill>
                <a:srgbClr val="3030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mo"/>
            </a:endParaRPr>
          </a:p>
          <a:p>
            <a:pPr algn="just" fontAlgn="base"/>
            <a:r>
              <a:rPr lang="en-US" b="0" i="0" dirty="0">
                <a:solidFill>
                  <a:srgbClr val="30303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mo"/>
              </a:rPr>
              <a:t>A tree is a connected graph without any circuits…</a:t>
            </a:r>
          </a:p>
          <a:p>
            <a:pPr marL="0" indent="0" algn="just" fontAlgn="base">
              <a:buNone/>
            </a:pPr>
            <a:r>
              <a:rPr lang="en-US" sz="1800" b="1" i="0" dirty="0">
                <a:solidFill>
                  <a:srgbClr val="30303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mo"/>
              </a:rPr>
              <a:t>                                                                         OR</a:t>
            </a:r>
            <a:endParaRPr lang="en-US" b="0" i="0" dirty="0">
              <a:solidFill>
                <a:srgbClr val="30303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mo"/>
            </a:endParaRPr>
          </a:p>
          <a:p>
            <a:pPr algn="just" fontAlgn="base"/>
            <a:r>
              <a:rPr lang="en-US" b="0" i="0" dirty="0">
                <a:solidFill>
                  <a:srgbClr val="30303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mo"/>
              </a:rPr>
              <a:t>If in a graph, there is one and only one path between every pair of vertices, then graph is called as a tree…</a:t>
            </a:r>
          </a:p>
          <a:p>
            <a:pPr marL="0" indent="0" algn="just">
              <a:buNone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46750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EE4FF-9B7B-4D62-B7FC-AD88C4B2C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Here..,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5F979-6AEB-4BC5-94B5-21C52D597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404522" cy="3858471"/>
          </a:xfrm>
        </p:spPr>
        <p:txBody>
          <a:bodyPr>
            <a:noAutofit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0303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mo"/>
              </a:rPr>
              <a:t>Height of node A = 3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0303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mo"/>
              </a:rPr>
              <a:t>Height of node B = 2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0303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mo"/>
              </a:rPr>
              <a:t>Height of node C = 2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0303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mo"/>
              </a:rPr>
              <a:t>Height of node D = 0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0303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mo"/>
              </a:rPr>
              <a:t>Height of node E = 1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0303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mo"/>
              </a:rPr>
              <a:t>Height of node F = 0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0303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mo"/>
              </a:rPr>
              <a:t>Height of node G = 1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0303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mo"/>
              </a:rPr>
              <a:t>Height of node H = 0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0303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mo"/>
              </a:rPr>
              <a:t>Height of node I = 0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0303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mo"/>
              </a:rPr>
              <a:t>Height of node J = 0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0303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mo"/>
              </a:rPr>
              <a:t>Height of node K = 0</a:t>
            </a:r>
          </a:p>
        </p:txBody>
      </p:sp>
    </p:spTree>
    <p:extLst>
      <p:ext uri="{BB962C8B-B14F-4D97-AF65-F5344CB8AC3E}">
        <p14:creationId xmlns:p14="http://schemas.microsoft.com/office/powerpoint/2010/main" val="3531910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19A7B-065B-4A67-9939-A28B7033B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025" y="473024"/>
            <a:ext cx="8596668" cy="1320800"/>
          </a:xfrm>
        </p:spPr>
        <p:txBody>
          <a:bodyPr>
            <a:normAutofit/>
          </a:bodyPr>
          <a:lstStyle/>
          <a:p>
            <a:pPr algn="just"/>
            <a:r>
              <a:rPr lang="en-US" sz="72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8C498-9FC1-4936-B3AE-07EE5780A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025" y="1668503"/>
            <a:ext cx="8596668" cy="3880773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Total number of edges from root to a particular node is called as depth of that node...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Depth of a tree is the total number of edges from node to a leaf node in the longest path...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Depth of the root node=0...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The terms "Level"  and  "Depth"  are used interchangeably...</a:t>
            </a:r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59CBC9FD-1A87-4C2B-B486-B8C8840F42DD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552238" y="6218238"/>
            <a:ext cx="487362" cy="4873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E5BE767-5B26-4E34-9B13-BC684C683A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40722" y="4010860"/>
            <a:ext cx="5879274" cy="265515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53348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8336">
        <p:wipe/>
      </p:transition>
    </mc:Choice>
    <mc:Fallback xmlns="">
      <p:transition spd="slow" advTm="8336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2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44EAD-8403-40B8-82BA-F92A05A95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658" y="333762"/>
            <a:ext cx="8596668" cy="1320800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Here..,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EB4A2-4EF2-4E08-8C70-3CA31F731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658" y="1849871"/>
            <a:ext cx="8596668" cy="3880773"/>
          </a:xfrm>
        </p:spPr>
        <p:txBody>
          <a:bodyPr>
            <a:noAutofit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0303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mo"/>
              </a:rPr>
              <a:t>Depth of node A = 0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0303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mo"/>
              </a:rPr>
              <a:t>Depth of node B = 1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0303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mo"/>
              </a:rPr>
              <a:t>Depth of node C = 1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0303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mo"/>
              </a:rPr>
              <a:t>Depth of node D = 2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0303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mo"/>
              </a:rPr>
              <a:t>Depth of node E = 2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0303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mo"/>
              </a:rPr>
              <a:t>Depth of node F = 2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0303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mo"/>
              </a:rPr>
              <a:t>Depth of node G = 2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0303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mo"/>
              </a:rPr>
              <a:t>Depth of node H = 2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0303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mo"/>
              </a:rPr>
              <a:t>Depth of node I = 3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0303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mo"/>
              </a:rPr>
              <a:t>Depth of node J = 3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0303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mo"/>
              </a:rPr>
              <a:t>Depth of node K = 3</a:t>
            </a:r>
          </a:p>
        </p:txBody>
      </p:sp>
    </p:spTree>
    <p:extLst>
      <p:ext uri="{BB962C8B-B14F-4D97-AF65-F5344CB8AC3E}">
        <p14:creationId xmlns:p14="http://schemas.microsoft.com/office/powerpoint/2010/main" val="3606481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444C4-DB01-476E-BAF9-875E6FA7E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91515"/>
            <a:ext cx="9601197" cy="1303867"/>
          </a:xfrm>
        </p:spPr>
        <p:txBody>
          <a:bodyPr>
            <a:normAutofit/>
          </a:bodyPr>
          <a:lstStyle/>
          <a:p>
            <a:pPr algn="just"/>
            <a:r>
              <a:rPr lang="en-US" sz="72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CFD62-AAEE-4A9E-9A4A-2B8165CA6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In a tree, each child from a node forms a subtree recursively...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Every child node forms a subtree on its parent node...</a:t>
            </a:r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E6D0F92F-6E09-4C83-B3FF-EB12B0284A18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552238" y="6218238"/>
            <a:ext cx="487362" cy="4873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9A235DB-7CD8-4B48-B91D-761DE63ECF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2440" y="3199969"/>
            <a:ext cx="5238443" cy="31066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93363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5503">
        <p:wipe/>
      </p:transition>
    </mc:Choice>
    <mc:Fallback xmlns="">
      <p:transition spd="slow" advTm="5503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6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E04D9-39AF-4049-BD33-D0C74482F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72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9FB96-1BEB-4E02-BA79-F7B4587EB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A forest is a set of disjoint trees...</a:t>
            </a:r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4CAD87BF-4270-4733-9FE2-3BD82919AFE4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552238" y="6218238"/>
            <a:ext cx="487362" cy="4873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0BF2AEC-59A7-423B-9D11-9BA08A9EF5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6379" y="2984967"/>
            <a:ext cx="5725324" cy="328658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42860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7523">
        <p:wipe/>
      </p:transition>
    </mc:Choice>
    <mc:Fallback xmlns="">
      <p:transition spd="slow" advTm="7523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 0.033 0.027 0.06 0.06 0.06 C 0.099 0.06 0.113 0.03 0.119 0.012 L 0.125 -0.012 C 0.131 -0.03 0.146 -0.06 0.19 -0.06 C 0.218 -0.06 0.25 -0.033 0.25 0 C 0.25 0.033 0.218 0.06 0.19 0.06 C 0.146 0.06 0.131 0.03 0.125 0.012 L 0.119 -0.012 C 0.113 -0.03 0.099 -0.06 0.06 -0.06 C 0.027 -0.06 0 -0.033 0 0 Z" pathEditMode="relative" ptsTypes="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4 -0.008 0.018 -0.016 0.023 -0.016 c 0.031 0 0.063 0.125 0.063 0.25 c 0 -0.063 0.016 -0.125 0.031 -0.125 c 0.016 0 0.031 0.063 0.031 0.125 c 0 -0.031 0.008 -0.063 0.016 -0.063 c 0.008 0 0.016 0.031 0.016 0.063 c 0 -0.016 0.004 -0.031 0.008 -0.031 c 0.004 0 0.008 0.016 0.008 0.031 c 0 -0.008 0.002 -0.016 0.004 -0.016 c 0.001 0 0.004 0.008 0.004 0.016 c 0 -0.004 0.001 -0.008 0.002 -0.008 c 0 0.001 0.002 0.004 0.002 0.008 c 0 -0.002 0 -0.004 0.001 -0.004 c 0 0.001 0.001 0.002 0.001 0.004 c 0 -0.001 0 -0.002 0 -0.003 c 0.001 0 0.001 0.001 0.001 0.002 c 0.001 0 0.001 -0.001 0.001 -0.002 c 0.001 0 0.001 0.001 0.001 0.002 E" pathEditMode="relative" ptsTypes="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0A960-D72C-4AA2-A9D9-CAA82EFE4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068" y="556334"/>
            <a:ext cx="8596668" cy="1320800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503F57-7150-4B33-9A68-6469539618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0326" y="2364189"/>
            <a:ext cx="6738152" cy="3180156"/>
          </a:xfrm>
        </p:spPr>
      </p:pic>
    </p:spTree>
    <p:extLst>
      <p:ext uri="{BB962C8B-B14F-4D97-AF65-F5344CB8AC3E}">
        <p14:creationId xmlns:p14="http://schemas.microsoft.com/office/powerpoint/2010/main" val="641446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1DA7A-C798-473C-83D0-B3B735F9E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515" y="1000217"/>
            <a:ext cx="11147722" cy="908482"/>
          </a:xfrm>
        </p:spPr>
        <p:txBody>
          <a:bodyPr/>
          <a:lstStyle/>
          <a:p>
            <a:r>
              <a:rPr lang="en-US" sz="2800" b="0" i="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mo"/>
              </a:rPr>
              <a:t>The important properties of tree data structure are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C23CC-12DA-4BCE-9ED4-73AADADC3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515" y="1840993"/>
            <a:ext cx="8596668" cy="3880773"/>
          </a:xfrm>
        </p:spPr>
        <p:txBody>
          <a:bodyPr>
            <a:noAutofit/>
          </a:bodyPr>
          <a:lstStyle/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30303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mo"/>
              </a:rPr>
              <a:t>There is one and only one path between every pair of vertices in a tree.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30303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mo"/>
              </a:rPr>
              <a:t>A tree with n vertices has exactly (n-1) edges.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30303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mo"/>
              </a:rPr>
              <a:t>A graph is a tree if and only if it is minimally connected.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30303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mo"/>
              </a:rPr>
              <a:t>Any connected graph with n vertices and (n-1) edges is a tree.</a:t>
            </a:r>
          </a:p>
        </p:txBody>
      </p:sp>
    </p:spTree>
    <p:extLst>
      <p:ext uri="{BB962C8B-B14F-4D97-AF65-F5344CB8AC3E}">
        <p14:creationId xmlns:p14="http://schemas.microsoft.com/office/powerpoint/2010/main" val="2853152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5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6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3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C0A80-7D94-4BB8-B410-C64F23350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680" y="549676"/>
            <a:ext cx="8596668" cy="1320800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Tree Terminology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620F0E-36AD-4B75-ADF7-F3B432A047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4198" y="1870476"/>
            <a:ext cx="7034848" cy="4318000"/>
          </a:xfrm>
        </p:spPr>
      </p:pic>
    </p:spTree>
    <p:extLst>
      <p:ext uri="{BB962C8B-B14F-4D97-AF65-F5344CB8AC3E}">
        <p14:creationId xmlns:p14="http://schemas.microsoft.com/office/powerpoint/2010/main" val="2234271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8AE3C-9AEA-402F-97EB-12DF8D2F4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39191"/>
            <a:ext cx="2530874" cy="1402835"/>
          </a:xfrm>
        </p:spPr>
        <p:txBody>
          <a:bodyPr>
            <a:normAutofit/>
          </a:bodyPr>
          <a:lstStyle/>
          <a:p>
            <a:pPr algn="just"/>
            <a:r>
              <a:rPr lang="en-US" sz="80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D8CC1-AEFE-4B29-AF98-3F5DAE2D6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The first node from where the tree originates is called a Root Node...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In any tree, there must be only one root node...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We can never have  multiple root nodes in a tree data structure...</a:t>
            </a:r>
          </a:p>
        </p:txBody>
      </p:sp>
      <p:pic>
        <p:nvPicPr>
          <p:cNvPr id="5" name="Audio 4">
            <a:hlinkClick r:id="" action="ppaction://media"/>
            <a:extLst>
              <a:ext uri="{FF2B5EF4-FFF2-40B4-BE49-F238E27FC236}">
                <a16:creationId xmlns:a16="http://schemas.microsoft.com/office/drawing/2014/main" id="{0CC45FE5-EB4B-49F2-A4B7-8DD926DC18DD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552238" y="6218238"/>
            <a:ext cx="487362" cy="4873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1CAABAA-AF6D-4C1A-823A-F93ABDA521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96833" y="3602747"/>
            <a:ext cx="4417162" cy="310285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59245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7002">
        <p:wipe/>
      </p:transition>
    </mc:Choice>
    <mc:Fallback xmlns="">
      <p:transition spd="slow" advTm="7002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3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4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5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6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7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7 0.04 C 0.081 0.049 0.102 0.054 0.124 0.054 C 0.149 0.054 0.169 0.049 0.183 0.04 L 0.25 0 E" pathEditMode="relative" ptsTypes="">
                                      <p:cBhvr>
                                        <p:cTn id="21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7 0.04 C 0.081 0.049 0.102 0.054 0.124 0.054 C 0.149 0.054 0.169 0.049 0.183 0.04 L 0.25 0 E" pathEditMode="relative" ptsTypes="">
                                      <p:cBhvr>
                                        <p:cTn id="23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4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7 0.04 C 0.081 0.049 0.102 0.054 0.124 0.054 C 0.149 0.054 0.169 0.049 0.183 0.04 L 0.25 0 E" pathEditMode="relative" ptsTypes="">
                                      <p:cBhvr>
                                        <p:cTn id="25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25 0 C 0.181 0 0.25 0.069 0.25 0.125 L 0.25 0.25 E" pathEditMode="relative" ptsTypes="">
                                      <p:cBhvr>
                                        <p:cTn id="2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3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61B9F-F4FC-4117-84D0-4126021B4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938" y="574089"/>
            <a:ext cx="8596668" cy="1320800"/>
          </a:xfrm>
        </p:spPr>
        <p:txBody>
          <a:bodyPr>
            <a:normAutofit/>
          </a:bodyPr>
          <a:lstStyle/>
          <a:p>
            <a:pPr algn="just"/>
            <a:r>
              <a:rPr lang="en-US" sz="72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77CFE-57D7-42D2-B548-4C5F57BD5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938" y="2053289"/>
            <a:ext cx="10023629" cy="1303868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The connecting link between any two nodes    is called as an Edge...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In a tree with n number of nodes, there are exactly (n-1) number of edges...</a:t>
            </a:r>
          </a:p>
        </p:txBody>
      </p:sp>
      <p:pic>
        <p:nvPicPr>
          <p:cNvPr id="5" name="Audio 4">
            <a:hlinkClick r:id="" action="ppaction://media"/>
            <a:extLst>
              <a:ext uri="{FF2B5EF4-FFF2-40B4-BE49-F238E27FC236}">
                <a16:creationId xmlns:a16="http://schemas.microsoft.com/office/drawing/2014/main" id="{175BCDAA-8F1D-4301-8AD7-54D7C08BCAAF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552238" y="6218238"/>
            <a:ext cx="487362" cy="4873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54A6774-A877-4DB6-B79A-2A408553E5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79712" y="3515557"/>
            <a:ext cx="4471121" cy="299337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00383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902">
        <p:wipe/>
      </p:transition>
    </mc:Choice>
    <mc:Fallback xmlns="">
      <p:transition spd="slow" advTm="2902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3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C0169-8F0E-47B8-9FD2-0C57CB1F4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742435"/>
            <a:ext cx="9601196" cy="1303867"/>
          </a:xfrm>
        </p:spPr>
        <p:txBody>
          <a:bodyPr>
            <a:normAutofit/>
          </a:bodyPr>
          <a:lstStyle/>
          <a:p>
            <a:pPr algn="just"/>
            <a:r>
              <a:rPr lang="en-US" sz="66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9B594-8386-4106-9FAE-A848D025D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The node which has a branch from it to any other node is called as a Parent Node...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In other words, the node which has one or more children is called as a parent node...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In a tree, a parent node can have any number of child nodes...</a:t>
            </a:r>
          </a:p>
        </p:txBody>
      </p:sp>
      <p:pic>
        <p:nvPicPr>
          <p:cNvPr id="5" name="Audio 4">
            <a:hlinkClick r:id="" action="ppaction://media"/>
            <a:extLst>
              <a:ext uri="{FF2B5EF4-FFF2-40B4-BE49-F238E27FC236}">
                <a16:creationId xmlns:a16="http://schemas.microsoft.com/office/drawing/2014/main" id="{DEFA222B-F49D-42D4-A3EC-8D28674F49B4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552238" y="6218238"/>
            <a:ext cx="487362" cy="4873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3BAF08B-AD0C-4FD6-A343-9DE15C2C0A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49250" y="3962385"/>
            <a:ext cx="3546749" cy="272233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49271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5052">
        <p:wipe/>
      </p:transition>
    </mc:Choice>
    <mc:Fallback xmlns="">
      <p:transition spd="slow" advTm="5052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3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84796-60AD-472F-AEC5-FE818EBB1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Here..,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F097A-4B28-4F6F-9A52-D397F4D89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30303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mo"/>
              </a:rPr>
              <a:t>Node A is the parent of nodes B and C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30303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mo"/>
              </a:rPr>
              <a:t>Node B is the parent of nodes D, E and F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30303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mo"/>
              </a:rPr>
              <a:t>Node C is the parent of nodes G and H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30303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mo"/>
              </a:rPr>
              <a:t>Node E is the parent of nodes I and J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30303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mo"/>
              </a:rPr>
              <a:t>Node G is the parent of node K</a:t>
            </a:r>
          </a:p>
        </p:txBody>
      </p:sp>
    </p:spTree>
    <p:extLst>
      <p:ext uri="{BB962C8B-B14F-4D97-AF65-F5344CB8AC3E}">
        <p14:creationId xmlns:p14="http://schemas.microsoft.com/office/powerpoint/2010/main" val="507239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1.9|1.3|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1.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3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1.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2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1.7|1.3|0.9|0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0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2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1.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2.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1.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1.6"/>
</p:tagLst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497</TotalTime>
  <Words>992</Words>
  <Application>Microsoft Office PowerPoint</Application>
  <PresentationFormat>Widescreen</PresentationFormat>
  <Paragraphs>112</Paragraphs>
  <Slides>24</Slides>
  <Notes>0</Notes>
  <HiddenSlides>0</HiddenSlides>
  <MMClips>14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  <vt:variant>
        <vt:lpstr>Custom Shows</vt:lpstr>
      </vt:variant>
      <vt:variant>
        <vt:i4>2</vt:i4>
      </vt:variant>
    </vt:vector>
  </HeadingPairs>
  <TitlesOfParts>
    <vt:vector size="31" baseType="lpstr">
      <vt:lpstr>Arial</vt:lpstr>
      <vt:lpstr>Arimo</vt:lpstr>
      <vt:lpstr>Trebuchet MS</vt:lpstr>
      <vt:lpstr>Wingdings 3</vt:lpstr>
      <vt:lpstr>Facet</vt:lpstr>
      <vt:lpstr>TREE DATA STRUCTURES</vt:lpstr>
      <vt:lpstr>Tree Data Structure</vt:lpstr>
      <vt:lpstr>Properties</vt:lpstr>
      <vt:lpstr>The important properties of tree data structure are</vt:lpstr>
      <vt:lpstr>Tree Terminology</vt:lpstr>
      <vt:lpstr>Root</vt:lpstr>
      <vt:lpstr>Edge</vt:lpstr>
      <vt:lpstr>Parent</vt:lpstr>
      <vt:lpstr>Here..,</vt:lpstr>
      <vt:lpstr>Child</vt:lpstr>
      <vt:lpstr>Here..,</vt:lpstr>
      <vt:lpstr>Siblings</vt:lpstr>
      <vt:lpstr>Here..,</vt:lpstr>
      <vt:lpstr>Degree</vt:lpstr>
      <vt:lpstr>Here..,</vt:lpstr>
      <vt:lpstr>Internal Node</vt:lpstr>
      <vt:lpstr>Leaf Node</vt:lpstr>
      <vt:lpstr>Level</vt:lpstr>
      <vt:lpstr>Height</vt:lpstr>
      <vt:lpstr>Here..,</vt:lpstr>
      <vt:lpstr>Depth</vt:lpstr>
      <vt:lpstr>Here..,</vt:lpstr>
      <vt:lpstr>Sub Tree</vt:lpstr>
      <vt:lpstr>Forest</vt:lpstr>
      <vt:lpstr>Custom Show 1</vt:lpstr>
      <vt:lpstr>Custom Show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 DATA STRUCTURES</dc:title>
  <dc:creator>ROHINI</dc:creator>
  <cp:lastModifiedBy>ROHINI</cp:lastModifiedBy>
  <cp:revision>4</cp:revision>
  <dcterms:created xsi:type="dcterms:W3CDTF">2021-12-24T15:18:19Z</dcterms:created>
  <dcterms:modified xsi:type="dcterms:W3CDTF">2022-02-09T05:10:36Z</dcterms:modified>
</cp:coreProperties>
</file>