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58" r:id="rId6"/>
    <p:sldId id="25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80" y="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6DDD6-6B7B-4D16-8FB4-94B52203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B2AAD-BB65-48F3-A760-5D720F2C2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8B1B-02FC-40A4-A9ED-C30EFE1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25-9CD9-48EA-9C5E-B76939A7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4AEED-7394-4E9B-B24F-C4A5507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F08F-6EA8-4616-A387-8403F683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FD8FA-157E-4BA8-81EB-C043494B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4C757-0F22-4533-B5FD-96C8BB4B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419B2-9BA1-4288-9055-386BC79C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1E5FD-0EDE-4F6A-B4EA-F03BE7B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9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EC945-5E89-47FB-9B8F-567E9A60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B8D34-D3E0-4107-AACC-9F043E0C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97C1C-5C0F-4C46-AA29-B8DC38B0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059F-F904-486D-88EF-EEE7FCA7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578E7-B683-4BE6-BC49-1650D54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308A6-BCFD-477E-B6B5-1711FB16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0744-B559-489D-B182-2DA224BB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242AC-6516-4E50-850A-BC84F26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24666-B445-490C-AD8C-83D5E88E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84E16-71A4-4296-8FCF-D332B6FF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9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1835-8220-40A2-A5FF-D2627C35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D3CCB-E6DF-4E57-B04A-EB492945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FB3C7-3CD6-43BC-8DC6-55B81832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290FA-4F7F-4EA6-BDF6-284EB3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9C73-9762-44E2-BF66-B331BF0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D39AC-CC1B-4AD1-8648-EE28621C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777EE-ED21-4B44-B2AE-A07CCFFFD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CA694-ABE5-4107-9774-C285B540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EB0CF-DDC2-4614-A744-CD2933F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0AD0F-2A37-4399-9282-D82BF28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0FE8-6727-4686-A6A4-AAA5212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4442-590B-44EE-A647-9B7B361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3D003-1DAA-420D-8029-48707306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E8DA-AE7D-447D-9AB4-18BEB266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EB6D3-4262-4D6E-8164-E58FA8D4C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6D553-04A2-4BAC-83CD-CB7F2718B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35C08-E77B-40E5-86E7-0CDCC04E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15A22-09E3-4969-94C5-469EB39B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C4048-54FE-47E4-9CD6-93953F90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03FD0-E2E2-4E6E-B782-4A5C4703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F4356-212B-4D42-B595-D0F499B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B61FD-FDD8-4B53-88E9-5F1C82E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FC614-753C-4F95-9201-997767E7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0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ADD123-849A-4469-9F90-E7945DE8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0E367-F337-44C3-882F-FB02A35E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B9BF5-F24C-46B6-90E9-BAF145E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03B5D-9571-4A51-AB55-41C2189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C312-40F8-48AE-82E7-428DEA9C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077F0-9FCF-4043-A239-9E0AD305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8CBF9-F05D-40A3-946C-F3F50CD8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2533F-85DF-414D-A557-97BD55E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78047-6853-4845-BA84-C10FE50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80FB-463E-4810-9827-57A5F36A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D734D-B557-4D72-A534-D4B6442DC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DAACE-E256-40D8-B235-6333D631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F8801-33C5-4AAD-B44A-839E9FB4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BC9BF-6705-4B25-A584-9752C55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35558-1D56-4130-BC3B-B3AF918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CD0EA-30F7-453F-8B14-2B38605E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85D71-87DD-4FED-9E80-AABC4C76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E8829-FB62-451F-8D01-1B0D9B46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2FFC-0258-44C6-982C-9F773BFA9A5B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19381-B7B7-450F-8203-02BCCE523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DC8B6-B4FD-4119-A796-E7B93243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56D0-2416-4468-98CB-FB57AA59B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8FD05E-A08D-4DA4-9336-7BCBED47B7F1}"/>
              </a:ext>
            </a:extLst>
          </p:cNvPr>
          <p:cNvSpPr/>
          <p:nvPr/>
        </p:nvSpPr>
        <p:spPr>
          <a:xfrm>
            <a:off x="3233678" y="1818719"/>
            <a:ext cx="5724644" cy="3220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大学化学</a:t>
            </a:r>
            <a:r>
              <a:rPr lang="en-US" altLang="zh-CN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复习习题概要</a:t>
            </a:r>
          </a:p>
        </p:txBody>
      </p:sp>
    </p:spTree>
    <p:extLst>
      <p:ext uri="{BB962C8B-B14F-4D97-AF65-F5344CB8AC3E}">
        <p14:creationId xmlns:p14="http://schemas.microsoft.com/office/powerpoint/2010/main" val="228914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189EE7-0B30-4E67-B638-346A7AFD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468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F7796B-2AA1-4CD2-A0D9-A0A388756DEE}"/>
              </a:ext>
            </a:extLst>
          </p:cNvPr>
          <p:cNvSpPr/>
          <p:nvPr/>
        </p:nvSpPr>
        <p:spPr>
          <a:xfrm>
            <a:off x="3383796" y="65161"/>
            <a:ext cx="8673584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注意：标准平衡常数不是标准状态下的平衡常数！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B7BC2F-A4C9-43DE-B324-DA9EC2C1F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"/>
          <a:stretch/>
        </p:blipFill>
        <p:spPr>
          <a:xfrm>
            <a:off x="3376176" y="748523"/>
            <a:ext cx="7982704" cy="59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38B6635-985A-4A90-A6F3-A3D702468651}"/>
              </a:ext>
            </a:extLst>
          </p:cNvPr>
          <p:cNvGrpSpPr/>
          <p:nvPr/>
        </p:nvGrpSpPr>
        <p:grpSpPr>
          <a:xfrm>
            <a:off x="1800225" y="514350"/>
            <a:ext cx="8152096" cy="2643377"/>
            <a:chOff x="1800225" y="158750"/>
            <a:chExt cx="5772150" cy="18716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8F312A-1E65-44D4-A6C5-76D9773F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00225" y="158750"/>
              <a:ext cx="5772150" cy="11811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FF5D81-65B2-4DF7-BCFD-00545D02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5000" y="1525587"/>
              <a:ext cx="4724400" cy="504825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1F370DD-E9E2-4B87-9D21-298216983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8123" y="3848100"/>
            <a:ext cx="8656300" cy="19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0B49D7-5B50-4763-AD7F-3E869965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00" y="192936"/>
            <a:ext cx="12090400" cy="6025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86F2EC-218E-46B4-8721-E2E3E26F6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60548"/>
            <a:ext cx="8701394" cy="6025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48D531-9A42-4713-898F-53958FAF84F6}"/>
              </a:ext>
            </a:extLst>
          </p:cNvPr>
          <p:cNvSpPr txBox="1"/>
          <p:nvPr/>
        </p:nvSpPr>
        <p:spPr>
          <a:xfrm>
            <a:off x="5486400" y="146655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0.1 mol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7C0E93-45C5-4AE7-BC4A-7B705D5F9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69" y="2676525"/>
            <a:ext cx="12019224" cy="104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C70B7B-24F8-4DEA-8382-BA2EB5A39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4" y="3870847"/>
            <a:ext cx="10634443" cy="22124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9231CB-295B-4F77-9749-2C4D994C68C3}"/>
              </a:ext>
            </a:extLst>
          </p:cNvPr>
          <p:cNvSpPr txBox="1"/>
          <p:nvPr/>
        </p:nvSpPr>
        <p:spPr>
          <a:xfrm>
            <a:off x="762000" y="2078432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注意用 </a:t>
            </a:r>
            <a:r>
              <a:rPr lang="en-US" altLang="zh-CN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en-US" altLang="zh-CN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求分压</a:t>
            </a:r>
          </a:p>
        </p:txBody>
      </p:sp>
    </p:spTree>
    <p:extLst>
      <p:ext uri="{BB962C8B-B14F-4D97-AF65-F5344CB8AC3E}">
        <p14:creationId xmlns:p14="http://schemas.microsoft.com/office/powerpoint/2010/main" val="79930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6450CE-B680-42BE-B2F2-808F3C6C01E6}"/>
              </a:ext>
            </a:extLst>
          </p:cNvPr>
          <p:cNvSpPr/>
          <p:nvPr/>
        </p:nvSpPr>
        <p:spPr>
          <a:xfrm>
            <a:off x="0" y="20935"/>
            <a:ext cx="12192000" cy="249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问题：将含有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2.0 mol/L NH</a:t>
            </a:r>
            <a:r>
              <a:rPr lang="en-US" altLang="zh-CN" sz="36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2.0 mol/L NH</a:t>
            </a:r>
            <a:r>
              <a:rPr lang="en-US" altLang="zh-CN" sz="36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的溶液与含有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0.30 mol/L [Cu(NH</a:t>
            </a:r>
            <a:r>
              <a:rPr lang="en-US" altLang="zh-CN" sz="36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36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3600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的溶液等体积混合，通过计算说明，混合后有无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Cu(OH)</a:t>
            </a:r>
            <a:r>
              <a:rPr lang="en-US" altLang="zh-CN" sz="36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沉淀生成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5D88AD-744B-4DB1-9A58-2ECE489F18AF}"/>
              </a:ext>
            </a:extLst>
          </p:cNvPr>
          <p:cNvSpPr/>
          <p:nvPr/>
        </p:nvSpPr>
        <p:spPr>
          <a:xfrm>
            <a:off x="0" y="2578861"/>
            <a:ext cx="12192000" cy="428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解答：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altLang="zh-CN" sz="28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altLang="zh-CN" sz="28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混合液是个缓冲溶液，pOH = p</a:t>
            </a:r>
            <a:r>
              <a:rPr lang="zh-CN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4.754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通过查表得Cu[(NH</a:t>
            </a:r>
            <a:r>
              <a:rPr lang="zh-CN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的稳定常数是10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-13.32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而溶液中游离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altLang="zh-CN" sz="2800" b="0" i="0" baseline="-2500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浓度是1 mol/L，所以[Cu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 = 10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-13.32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[Cu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   } {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[OH]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/   }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-13.32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4.754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10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-22.8 </a:t>
            </a:r>
            <a:endParaRPr lang="en-US" altLang="zh-CN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查表得</a:t>
            </a:r>
            <a:r>
              <a:rPr lang="en-US" altLang="zh-CN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4.8X10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[Cu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[OH]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    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因此无沉淀生成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CEAD23-678E-4F0D-A56F-36FF4648F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87640"/>
              </p:ext>
            </p:extLst>
          </p:nvPr>
        </p:nvGraphicFramePr>
        <p:xfrm>
          <a:off x="8726488" y="1682876"/>
          <a:ext cx="31718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110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488" y="1682876"/>
                        <a:ext cx="31718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B1AEFC8-B30A-48CF-B9D2-A6C5A8769905}"/>
              </a:ext>
            </a:extLst>
          </p:cNvPr>
          <p:cNvSpPr/>
          <p:nvPr/>
        </p:nvSpPr>
        <p:spPr>
          <a:xfrm>
            <a:off x="8754533" y="2653705"/>
            <a:ext cx="3530600" cy="2803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若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共轭酸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共轭碱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 =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altLang="zh-CN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则pOH =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14 - pH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= 14 -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altLang="zh-CN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4.754 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A91AE4-9330-4370-9FE9-4FD0663921E4}"/>
              </a:ext>
            </a:extLst>
          </p:cNvPr>
          <p:cNvSpPr/>
          <p:nvPr/>
        </p:nvSpPr>
        <p:spPr>
          <a:xfrm>
            <a:off x="8754533" y="1790700"/>
            <a:ext cx="3437467" cy="356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614F764-4FEA-4DEC-82F6-5CFA7558F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301777"/>
              </p:ext>
            </p:extLst>
          </p:nvPr>
        </p:nvGraphicFramePr>
        <p:xfrm>
          <a:off x="1813421" y="5630155"/>
          <a:ext cx="402803" cy="4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E3B75BE6-91B4-4362-B7F3-1973E26C0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421" y="5630155"/>
                        <a:ext cx="402803" cy="491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6F161E0-6D83-490E-BE24-6C5CA730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22146"/>
              </p:ext>
            </p:extLst>
          </p:nvPr>
        </p:nvGraphicFramePr>
        <p:xfrm>
          <a:off x="3374743" y="5611492"/>
          <a:ext cx="402803" cy="4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A614F764-4FEA-4DEC-82F6-5CFA7558F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743" y="5611492"/>
                        <a:ext cx="402803" cy="491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6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E9A4AF-045E-402D-921F-7534EDBB2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468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8B98CC-C430-4403-8446-D58539278393}"/>
              </a:ext>
            </a:extLst>
          </p:cNvPr>
          <p:cNvSpPr/>
          <p:nvPr/>
        </p:nvSpPr>
        <p:spPr>
          <a:xfrm>
            <a:off x="3302000" y="258356"/>
            <a:ext cx="8676640" cy="341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第一，写出这个电对的反应：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MnO</a:t>
            </a:r>
            <a:r>
              <a:rPr lang="zh-CN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+ 8H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+ 5e = Mn</a:t>
            </a:r>
            <a:r>
              <a:rPr lang="zh-CN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+ 4H</a:t>
            </a:r>
            <a:r>
              <a:rPr lang="zh-CN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第二，用能斯特方程，它是用来解决非标准条件下电极电势的变化，也可以用来判断浓度改变的时候的电极电势的变化。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F151C5E-B9B2-4224-AFE2-83967E65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104" y="4136014"/>
            <a:ext cx="5021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氧化态 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+ ne</a:t>
            </a:r>
            <a:r>
              <a:rPr lang="en-US" altLang="zh-CN" sz="2800" b="1" baseline="30000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 = b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还原态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23">
            <a:extLst>
              <a:ext uri="{FF2B5EF4-FFF2-40B4-BE49-F238E27FC236}">
                <a16:creationId xmlns:a16="http://schemas.microsoft.com/office/drawing/2014/main" id="{C68A4660-05A4-4DE5-983A-3639E2F62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66725"/>
              </p:ext>
            </p:extLst>
          </p:nvPr>
        </p:nvGraphicFramePr>
        <p:xfrm>
          <a:off x="3424238" y="4846638"/>
          <a:ext cx="49276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1777680" imgH="495000" progId="Equation.DSMT4">
                  <p:embed/>
                </p:oleObj>
              </mc:Choice>
              <mc:Fallback>
                <p:oleObj name="Equation" r:id="rId4" imgW="1777680" imgH="495000" progId="Equation.DSMT4">
                  <p:embed/>
                  <p:pic>
                    <p:nvPicPr>
                      <p:cNvPr id="5734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846638"/>
                        <a:ext cx="4927600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D4E2ACD5-66BE-4583-8583-62E176FBCDD3}"/>
              </a:ext>
            </a:extLst>
          </p:cNvPr>
          <p:cNvSpPr/>
          <p:nvPr/>
        </p:nvSpPr>
        <p:spPr bwMode="auto">
          <a:xfrm>
            <a:off x="3349104" y="4850097"/>
            <a:ext cx="5021784" cy="1246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83CF22-EBD7-4A66-A085-050E1D448390}"/>
              </a:ext>
            </a:extLst>
          </p:cNvPr>
          <p:cNvSpPr/>
          <p:nvPr/>
        </p:nvSpPr>
        <p:spPr bwMode="auto">
          <a:xfrm>
            <a:off x="8015312" y="4921408"/>
            <a:ext cx="216024" cy="216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F97341-6C7E-4286-AD67-5E1F9448AFA9}"/>
              </a:ext>
            </a:extLst>
          </p:cNvPr>
          <p:cNvSpPr/>
          <p:nvPr/>
        </p:nvSpPr>
        <p:spPr bwMode="auto">
          <a:xfrm>
            <a:off x="8056377" y="5549062"/>
            <a:ext cx="216024" cy="216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C91521-B4D1-4643-8916-8A31844EF1FF}"/>
              </a:ext>
            </a:extLst>
          </p:cNvPr>
          <p:cNvSpPr/>
          <p:nvPr/>
        </p:nvSpPr>
        <p:spPr>
          <a:xfrm>
            <a:off x="7892782" y="4756466"/>
            <a:ext cx="338554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宋体" pitchFamily="2" charset="-122"/>
                <a:cs typeface="Times New Roman" panose="02020603050405020304" pitchFamily="18" charset="0"/>
              </a:rPr>
              <a:t>a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57C08D-AC7A-4C01-B08E-E3EDA54E3DB0}"/>
              </a:ext>
            </a:extLst>
          </p:cNvPr>
          <p:cNvSpPr/>
          <p:nvPr/>
        </p:nvSpPr>
        <p:spPr>
          <a:xfrm>
            <a:off x="7995650" y="5431865"/>
            <a:ext cx="356188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宋体" pitchFamily="2" charset="-122"/>
                <a:cs typeface="Times New Roman" panose="02020603050405020304" pitchFamily="18" charset="0"/>
              </a:rPr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788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3CC4F1-28A6-49D9-B3BF-4E913497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8110"/>
            <a:ext cx="12192000" cy="16467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2000" algn="l"/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2000" algn="l"/>
                <a:tab pos="1143000" algn="l"/>
              </a:tabLst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对于电池：（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Ag(s) | Ag</a:t>
            </a:r>
            <a:r>
              <a:rPr kumimoji="0" lang="en-US" altLang="zh-CN" sz="3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O(s) | OH</a:t>
            </a:r>
            <a:r>
              <a:rPr kumimoji="0" lang="en-US" altLang="zh-CN" sz="3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(0.5 mol/L) | O</a:t>
            </a:r>
            <a:r>
              <a:rPr kumimoji="0" lang="en-US" altLang="zh-CN" sz="3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(g, </a:t>
            </a:r>
            <a:r>
              <a:rPr kumimoji="0" lang="en-US" altLang="zh-CN" sz="36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kumimoji="0" lang="en-US" altLang="zh-CN" sz="3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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) | Pt</a:t>
            </a:r>
            <a:r>
              <a:rPr kumimoji="0" lang="zh-CN" altLang="en-US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（</a:t>
            </a:r>
            <a:r>
              <a:rPr kumimoji="0" lang="en-US" altLang="zh-CN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+</a:t>
            </a:r>
            <a:r>
              <a:rPr kumimoji="0" lang="zh-CN" altLang="en-US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），</a:t>
            </a:r>
            <a:r>
              <a:rPr kumimoji="0" lang="zh-CN" altLang="en-US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写出电极反应及电池反应；</a:t>
            </a:r>
            <a:r>
              <a:rPr kumimoji="0" lang="zh-CN" altLang="en-US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zh-CN" altLang="en-US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6B180-21FE-469C-81F2-E0CAFA47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8" y="1771124"/>
            <a:ext cx="10380964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340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龚</dc:creator>
  <cp:lastModifiedBy>江 龚</cp:lastModifiedBy>
  <cp:revision>42</cp:revision>
  <dcterms:created xsi:type="dcterms:W3CDTF">2019-12-22T11:59:20Z</dcterms:created>
  <dcterms:modified xsi:type="dcterms:W3CDTF">2020-11-20T16:05:13Z</dcterms:modified>
</cp:coreProperties>
</file>