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2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8FF"/>
    <a:srgbClr val="EBEBFF"/>
    <a:srgbClr val="1C1C1C"/>
    <a:srgbClr val="8B36D8"/>
    <a:srgbClr val="654EC0"/>
    <a:srgbClr val="9B53FB"/>
    <a:srgbClr val="FF33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5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58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93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8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60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47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14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7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07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BF90-DC9E-4550-8801-593CE63F5600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4C0C-C436-4F6E-8605-73F6671F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119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8;&#1080;&#1087;&#1086;&#1075;&#1088;&#1072;&#1092;&#1080;&#1103;" TargetMode="External"/><Relationship Id="rId2" Type="http://schemas.openxmlformats.org/officeDocument/2006/relationships/hyperlink" Target="https://media.contented.ru/opyt/instrukcii/10-pravil-tipografiki-v-interfejsah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113384" y="308472"/>
            <a:ext cx="7127930" cy="570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400" b="1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Типографика в пользовательском интерфейсе: рекомендации по подбору и использованию шрифтов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7345" cy="6870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7178" y="6163674"/>
            <a:ext cx="2412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Шандроха Полина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9829" y="402815"/>
            <a:ext cx="4230915" cy="9034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900"/>
              </a:lnSpc>
              <a:buNone/>
            </a:pPr>
            <a:r>
              <a:rPr lang="ru-RU" sz="4400" b="1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Заключение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2349881" y="2727192"/>
            <a:ext cx="8027194" cy="1021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Типографика — это мощный инструмент, который может сделать ваш интерфейс более привлекательным, функциональным и удобным для пользователей. Используйте лучшие практики и экспериментируйте с различными шрифтами и стилями, чтобы найти оптимальное решение для вашего проекта.</a:t>
            </a:r>
            <a:endParaRPr lang="en-US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7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52261" y="222424"/>
            <a:ext cx="7498703" cy="9034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900"/>
              </a:lnSpc>
              <a:buNone/>
            </a:pPr>
            <a:r>
              <a:rPr lang="ru-RU" sz="4400" b="1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Список использованных источников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45976" y="1992382"/>
            <a:ext cx="7707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https://media.contented.ru/opyt/instrukcii/10-pravil-tipografiki-v-interfejsah</a:t>
            </a:r>
            <a:r>
              <a:rPr lang="ru-RU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5976" y="2746701"/>
            <a:ext cx="419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ru.wikipedia.org/wiki/Типография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Скругленная соединительная линия 13"/>
          <p:cNvCxnSpPr/>
          <p:nvPr/>
        </p:nvCxnSpPr>
        <p:spPr>
          <a:xfrm flipV="1">
            <a:off x="0" y="2220686"/>
            <a:ext cx="12254204" cy="2873830"/>
          </a:xfrm>
          <a:prstGeom prst="curvedConnector3">
            <a:avLst>
              <a:gd name="adj1" fmla="val 34670"/>
            </a:avLst>
          </a:prstGeom>
          <a:ln w="76200">
            <a:solidFill>
              <a:srgbClr val="654EC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кругленная соединительная линия 5"/>
          <p:cNvCxnSpPr/>
          <p:nvPr/>
        </p:nvCxnSpPr>
        <p:spPr>
          <a:xfrm flipV="1">
            <a:off x="0" y="2460492"/>
            <a:ext cx="12254204" cy="2873830"/>
          </a:xfrm>
          <a:prstGeom prst="curvedConnector3">
            <a:avLst>
              <a:gd name="adj1" fmla="val 34670"/>
            </a:avLst>
          </a:prstGeom>
          <a:ln w="241300">
            <a:solidFill>
              <a:srgbClr val="9B53F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кругленная соединительная линия 6"/>
          <p:cNvCxnSpPr/>
          <p:nvPr/>
        </p:nvCxnSpPr>
        <p:spPr>
          <a:xfrm flipV="1">
            <a:off x="0" y="2863903"/>
            <a:ext cx="12254204" cy="2873830"/>
          </a:xfrm>
          <a:prstGeom prst="curvedConnector3">
            <a:avLst>
              <a:gd name="adj1" fmla="val 20734"/>
            </a:avLst>
          </a:prstGeom>
          <a:ln w="76200">
            <a:solidFill>
              <a:srgbClr val="654EC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8"/>
          <p:cNvCxnSpPr/>
          <p:nvPr/>
        </p:nvCxnSpPr>
        <p:spPr>
          <a:xfrm flipV="1">
            <a:off x="0" y="2962516"/>
            <a:ext cx="12254204" cy="2873830"/>
          </a:xfrm>
          <a:prstGeom prst="curvedConnector3">
            <a:avLst>
              <a:gd name="adj1" fmla="val 25178"/>
            </a:avLst>
          </a:prstGeom>
          <a:ln w="371475">
            <a:solidFill>
              <a:srgbClr val="8B36D8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0"/>
          <p:cNvCxnSpPr/>
          <p:nvPr/>
        </p:nvCxnSpPr>
        <p:spPr>
          <a:xfrm flipV="1">
            <a:off x="0" y="3267314"/>
            <a:ext cx="12254204" cy="2873830"/>
          </a:xfrm>
          <a:prstGeom prst="curvedConnector3">
            <a:avLst>
              <a:gd name="adj1" fmla="val 37688"/>
            </a:avLst>
          </a:prstGeom>
          <a:ln w="76200">
            <a:solidFill>
              <a:schemeClr val="tx1"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/>
          <p:nvPr/>
        </p:nvCxnSpPr>
        <p:spPr>
          <a:xfrm flipV="1">
            <a:off x="-62204" y="1980880"/>
            <a:ext cx="12254204" cy="2873830"/>
          </a:xfrm>
          <a:prstGeom prst="curvedConnector3">
            <a:avLst>
              <a:gd name="adj1" fmla="val 37688"/>
            </a:avLst>
          </a:prstGeom>
          <a:ln w="101600">
            <a:solidFill>
              <a:srgbClr val="EBEBF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0"/>
          <p:cNvSpPr/>
          <p:nvPr/>
        </p:nvSpPr>
        <p:spPr>
          <a:xfrm>
            <a:off x="2357535" y="3014384"/>
            <a:ext cx="6929533" cy="80682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900"/>
              </a:lnSpc>
              <a:buNone/>
            </a:pPr>
            <a:r>
              <a:rPr lang="ru-RU" sz="4400" b="1" i="1" dirty="0" smtClean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Спасибо за внимание</a:t>
            </a:r>
            <a:endParaRPr lang="en-US" sz="4400" i="1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9829" y="402815"/>
            <a:ext cx="4230915" cy="9034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900"/>
              </a:lnSpc>
              <a:buNone/>
            </a:pPr>
            <a:r>
              <a:rPr lang="ru-RU" sz="4400" b="1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Содержание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-конечная звезда 2"/>
          <p:cNvSpPr/>
          <p:nvPr/>
        </p:nvSpPr>
        <p:spPr>
          <a:xfrm>
            <a:off x="627754" y="1229207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 0">
            <a:hlinkClick r:id="rId2" action="ppaction://hlinksldjump"/>
          </p:cNvPr>
          <p:cNvSpPr/>
          <p:nvPr/>
        </p:nvSpPr>
        <p:spPr>
          <a:xfrm>
            <a:off x="1214080" y="1058692"/>
            <a:ext cx="1404712" cy="658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2400" dirty="0" err="1" smtClean="0">
                <a:solidFill>
                  <a:srgbClr val="9998FF"/>
                </a:solidFill>
                <a:latin typeface="Times New Roman" panose="02020603050405020304" pitchFamily="18" charset="0"/>
                <a:ea typeface="Barlow Bold"/>
                <a:cs typeface="Times New Roman" panose="02020603050405020304" pitchFamily="18" charset="0"/>
              </a:rPr>
              <a:t>Введение</a:t>
            </a:r>
            <a:endParaRPr lang="en-US" sz="2400" dirty="0">
              <a:latin typeface="Times New Roman" panose="02020603050405020304" pitchFamily="18" charset="0"/>
              <a:ea typeface="Barlow Bold"/>
              <a:cs typeface="Times New Roman" panose="02020603050405020304" pitchFamily="18" charset="0"/>
            </a:endParaRPr>
          </a:p>
        </p:txBody>
      </p:sp>
      <p:sp>
        <p:nvSpPr>
          <p:cNvPr id="5" name="5-конечная звезда 4"/>
          <p:cNvSpPr/>
          <p:nvPr/>
        </p:nvSpPr>
        <p:spPr>
          <a:xfrm>
            <a:off x="627754" y="1763888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5-конечная звезда 5"/>
          <p:cNvSpPr/>
          <p:nvPr/>
        </p:nvSpPr>
        <p:spPr>
          <a:xfrm>
            <a:off x="627754" y="2267464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5-конечная звезда 6"/>
          <p:cNvSpPr/>
          <p:nvPr/>
        </p:nvSpPr>
        <p:spPr>
          <a:xfrm>
            <a:off x="627754" y="2764827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5-конечная звезда 7"/>
          <p:cNvSpPr/>
          <p:nvPr/>
        </p:nvSpPr>
        <p:spPr>
          <a:xfrm>
            <a:off x="627754" y="3343047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 0">
            <a:hlinkClick r:id="rId3" action="ppaction://hlinksldjump"/>
          </p:cNvPr>
          <p:cNvSpPr/>
          <p:nvPr/>
        </p:nvSpPr>
        <p:spPr>
          <a:xfrm>
            <a:off x="1214080" y="1580671"/>
            <a:ext cx="3117103" cy="519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ru-RU" sz="2400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Основные принципы</a:t>
            </a:r>
            <a:endParaRPr lang="en-US" sz="2400" dirty="0">
              <a:solidFill>
                <a:srgbClr val="99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5-конечная звезда 9"/>
          <p:cNvSpPr/>
          <p:nvPr/>
        </p:nvSpPr>
        <p:spPr>
          <a:xfrm>
            <a:off x="627754" y="3958595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5-конечная звезда 10"/>
          <p:cNvSpPr/>
          <p:nvPr/>
        </p:nvSpPr>
        <p:spPr>
          <a:xfrm>
            <a:off x="627754" y="4654999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5-конечная звезда 11"/>
          <p:cNvSpPr/>
          <p:nvPr/>
        </p:nvSpPr>
        <p:spPr>
          <a:xfrm>
            <a:off x="627754" y="5258111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15" name="Text 0">
            <a:hlinkClick r:id="rId4" action="ppaction://hlinksldjump"/>
          </p:cNvPr>
          <p:cNvSpPr/>
          <p:nvPr/>
        </p:nvSpPr>
        <p:spPr>
          <a:xfrm>
            <a:off x="1214080" y="2143740"/>
            <a:ext cx="7015517" cy="45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2400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Управление </a:t>
            </a:r>
            <a:r>
              <a:rPr lang="en-US" sz="2400" dirty="0" err="1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размерами</a:t>
            </a:r>
            <a:r>
              <a:rPr lang="en-US" sz="2400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и </a:t>
            </a:r>
            <a:r>
              <a:rPr lang="en-US" sz="2400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межстрочным интервалом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0">
            <a:hlinkClick r:id="rId5" action="ppaction://hlinksldjump"/>
          </p:cNvPr>
          <p:cNvSpPr/>
          <p:nvPr/>
        </p:nvSpPr>
        <p:spPr>
          <a:xfrm>
            <a:off x="1214080" y="2615004"/>
            <a:ext cx="7824173" cy="561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2400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Использование различных начертаний и стилей шрифта</a:t>
            </a:r>
            <a:endParaRPr lang="en-US" sz="2400" dirty="0">
              <a:solidFill>
                <a:srgbClr val="99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0">
            <a:hlinkClick r:id="rId6" action="ppaction://hlinksldjump"/>
          </p:cNvPr>
          <p:cNvSpPr/>
          <p:nvPr/>
        </p:nvSpPr>
        <p:spPr>
          <a:xfrm>
            <a:off x="1214080" y="3211801"/>
            <a:ext cx="8378564" cy="5002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2400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Построение оптимальных иерархии заголовков и текста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0">
            <a:hlinkClick r:id="rId7" action="ppaction://hlinksldjump"/>
          </p:cNvPr>
          <p:cNvSpPr/>
          <p:nvPr/>
        </p:nvSpPr>
        <p:spPr>
          <a:xfrm>
            <a:off x="1214080" y="3667832"/>
            <a:ext cx="3661746" cy="75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ru-RU" sz="2400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Примеры плохого шрифта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0">
            <a:hlinkClick r:id="rId8" action="ppaction://hlinksldjump"/>
          </p:cNvPr>
          <p:cNvSpPr/>
          <p:nvPr/>
        </p:nvSpPr>
        <p:spPr>
          <a:xfrm>
            <a:off x="1214080" y="4456649"/>
            <a:ext cx="3663994" cy="569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ru-RU" sz="2400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Рекомендации</a:t>
            </a:r>
            <a:endParaRPr lang="en-US" sz="2400" dirty="0">
              <a:solidFill>
                <a:srgbClr val="99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1163217" y="5157297"/>
            <a:ext cx="339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99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dirty="0">
              <a:solidFill>
                <a:srgbClr val="99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5-конечная звезда 19"/>
          <p:cNvSpPr/>
          <p:nvPr/>
        </p:nvSpPr>
        <p:spPr>
          <a:xfrm>
            <a:off x="627754" y="5865958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21" name="TextBox 20">
            <a:hlinkClick r:id="rId10" action="ppaction://hlinksldjump"/>
          </p:cNvPr>
          <p:cNvSpPr txBox="1"/>
          <p:nvPr/>
        </p:nvSpPr>
        <p:spPr>
          <a:xfrm>
            <a:off x="1163216" y="5765144"/>
            <a:ext cx="541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99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  <a:endParaRPr lang="ru-RU" sz="2400" dirty="0">
              <a:solidFill>
                <a:srgbClr val="999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597098"/>
            <a:ext cx="3796166" cy="658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4800" b="1" dirty="0" err="1" smtClean="0">
                <a:solidFill>
                  <a:srgbClr val="9998FF"/>
                </a:solidFill>
                <a:latin typeface="Times New Roman" panose="02020603050405020304" pitchFamily="18" charset="0"/>
                <a:ea typeface="Barlow Bold"/>
                <a:cs typeface="Times New Roman" panose="02020603050405020304" pitchFamily="18" charset="0"/>
              </a:rPr>
              <a:t>Введение</a:t>
            </a:r>
            <a:endParaRPr lang="en-US" sz="4800" dirty="0">
              <a:latin typeface="Times New Roman" panose="02020603050405020304" pitchFamily="18" charset="0"/>
              <a:ea typeface="Barlow Bold"/>
              <a:cs typeface="Times New Roman" panose="02020603050405020304" pitchFamily="18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652463" y="1110343"/>
            <a:ext cx="7839075" cy="868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800"/>
              </a:lnSpc>
            </a:pPr>
            <a:r>
              <a:rPr lang="ru-RU" sz="3200" b="1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Р</a:t>
            </a:r>
            <a:r>
              <a:rPr lang="en-US" sz="3200" b="1" dirty="0" err="1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оль</a:t>
            </a:r>
            <a:r>
              <a:rPr lang="ru-RU" sz="3200" b="1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типографик</a:t>
            </a:r>
            <a:r>
              <a:rPr lang="ru-RU" sz="3200" b="1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и</a:t>
            </a:r>
            <a:r>
              <a:rPr lang="en-US" sz="3200" b="1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в UI-дизайне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844" y="-18661"/>
            <a:ext cx="4195156" cy="6858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2463" y="1823083"/>
            <a:ext cx="7023521" cy="11930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Типографика — это искусство и техника использования шрифтов для создания визуально привлекательного и читабельного текста. В UI-дизайне типографика играет ключевую роль в передаче информации, создании иерархии контента и формировании визуального стиля интерфейса.</a:t>
            </a:r>
            <a:endParaRPr lang="en-US" sz="14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137950" y="3143454"/>
            <a:ext cx="1975831" cy="261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Читаемость</a:t>
            </a:r>
            <a:endParaRPr lang="en-US" sz="19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1137950" y="3514000"/>
            <a:ext cx="2594447" cy="1018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Шрифты должны быть легко читаемыми, чтобы пользователи могли комфортно воспринимать информацию.</a:t>
            </a:r>
            <a:endParaRPr lang="en-US" sz="14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4621978" y="3163587"/>
            <a:ext cx="1975831" cy="261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Иерархия</a:t>
            </a:r>
            <a:endParaRPr lang="en-US" sz="19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4646857" y="3514000"/>
            <a:ext cx="2594447" cy="127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Использование различных размеров и стилей шрифтов позволяет организовать контент и выделить важную информацию.</a:t>
            </a:r>
            <a:endParaRPr lang="en-US" sz="14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1137950" y="5137018"/>
            <a:ext cx="1975831" cy="261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Визуальный стиль</a:t>
            </a:r>
            <a:endParaRPr lang="en-US" sz="19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1137949" y="5499532"/>
            <a:ext cx="2594447" cy="763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Шрифты создают определенное настроение и атмосферу, влияя на общий стиль интерфейса.</a:t>
            </a:r>
            <a:endParaRPr lang="en-US" sz="14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4653086" y="5137018"/>
            <a:ext cx="1975831" cy="261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Брендинг</a:t>
            </a:r>
            <a:endParaRPr lang="en-US" sz="19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4665525" y="5499532"/>
            <a:ext cx="2774086" cy="1018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Типографика может быть важным элементом фирменного стиля компании, подчеркивая ее индивидуальность.</a:t>
            </a:r>
            <a:endParaRPr lang="en-US" sz="14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5-конечная звезда 21"/>
          <p:cNvSpPr/>
          <p:nvPr/>
        </p:nvSpPr>
        <p:spPr>
          <a:xfrm>
            <a:off x="646416" y="3163749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5-конечная звезда 22"/>
          <p:cNvSpPr/>
          <p:nvPr/>
        </p:nvSpPr>
        <p:spPr>
          <a:xfrm>
            <a:off x="646416" y="5137017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5-конечная звезда 23"/>
          <p:cNvSpPr/>
          <p:nvPr/>
        </p:nvSpPr>
        <p:spPr>
          <a:xfrm>
            <a:off x="4118441" y="3134201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5-конечная звезда 24"/>
          <p:cNvSpPr/>
          <p:nvPr/>
        </p:nvSpPr>
        <p:spPr>
          <a:xfrm>
            <a:off x="4118441" y="5137016"/>
            <a:ext cx="317240" cy="261687"/>
          </a:xfrm>
          <a:prstGeom prst="star5">
            <a:avLst/>
          </a:prstGeom>
          <a:solidFill>
            <a:srgbClr val="654EC0"/>
          </a:solidFill>
          <a:ln>
            <a:solidFill>
              <a:srgbClr val="654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8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12192000" cy="1847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064496" y="594731"/>
            <a:ext cx="9393496" cy="658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ru-RU" sz="5400" b="1" dirty="0" smtClean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Основные принципы</a:t>
            </a:r>
            <a:endParaRPr lang="en-US" sz="54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95528" y="2007648"/>
            <a:ext cx="11732271" cy="8698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При выборе шрифтов для UI-дизайна важно следовать основным принципам типографики, чтобы создать гармоничный и эффективный интерфейс.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01959" y="2998039"/>
            <a:ext cx="2550396" cy="446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Читаемость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65131" y="3511417"/>
            <a:ext cx="3595033" cy="2609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Шрифты должны быть легко читаемыми, с четким контрастом между символами и фоном. Избегайте слишком тонких или слишком толстых шрифтов, которые могут усложнять чтение.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199944" y="2998038"/>
            <a:ext cx="2550396" cy="446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Контраст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4491014" y="3444919"/>
            <a:ext cx="3595033" cy="2609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Создайте контраст между основным текстом и заголовками, используя разные размеры, стили и цвета шрифтов. Это поможет пользователям легко ориентироваться в контенте.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8711128" y="2998038"/>
            <a:ext cx="2550396" cy="446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Согласованность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516897" y="3444919"/>
            <a:ext cx="3595033" cy="3044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Используйте ограниченное количество шрифтов для создания визуальной целостности. Избегайте хаоса и несогласованности, используя не более двух-трех шрифтовых гарнитур в одном интерфейсе.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256" y="-18661"/>
            <a:ext cx="1923370" cy="69295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931569" y="239391"/>
            <a:ext cx="6528187" cy="1346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00" b="1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Управление </a:t>
            </a:r>
            <a:r>
              <a:rPr lang="en-US" sz="3400" b="1" dirty="0" err="1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размерами</a:t>
            </a:r>
            <a:r>
              <a:rPr lang="en-US" sz="3400" b="1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 </a:t>
            </a:r>
            <a:endParaRPr lang="ru-RU" sz="3400" b="1" dirty="0" smtClean="0">
              <a:solidFill>
                <a:srgbClr val="9998FF"/>
              </a:solidFill>
              <a:latin typeface="Times New Roman" panose="02020603050405020304" pitchFamily="18" charset="0"/>
              <a:ea typeface="Barlow Bold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4300"/>
              </a:lnSpc>
              <a:buNone/>
            </a:pPr>
            <a:r>
              <a:rPr lang="en-US" sz="3400" b="1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и </a:t>
            </a:r>
            <a:r>
              <a:rPr lang="en-US" sz="3400" b="1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межстрочным интервалом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931569" y="1445898"/>
            <a:ext cx="8804857" cy="426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Размер шрифта и </a:t>
            </a:r>
            <a:r>
              <a:rPr lang="en-US" sz="1600" dirty="0" err="1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межстрочный</a:t>
            </a: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интервал</a:t>
            </a:r>
            <a:r>
              <a:rPr lang="en-US" sz="1600" dirty="0" smtClean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— важные параметры, влияющие на читаемость и восприятие текста.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931569" y="2231647"/>
            <a:ext cx="2186940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b="1" dirty="0">
                <a:solidFill>
                  <a:srgbClr val="CCCC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Размер шрифта</a:t>
            </a:r>
            <a:endParaRPr lang="en-US" sz="2000" dirty="0">
              <a:solidFill>
                <a:srgbClr val="CC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931569" y="2558834"/>
            <a:ext cx="9901625" cy="531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Подбирайте размер шрифта в соответствии с размером экрана, расстоянием до глаз пользователя и типом контента. Для основного текста рекомендуется использовать размер от 16 до 18 пикселей.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931569" y="3352861"/>
            <a:ext cx="2809399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b="1" dirty="0">
                <a:solidFill>
                  <a:srgbClr val="CCCC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Межстрочный</a:t>
            </a:r>
            <a:r>
              <a:rPr lang="en-US" b="1" dirty="0">
                <a:solidFill>
                  <a:srgbClr val="CCCC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 интервал</a:t>
            </a:r>
            <a:endParaRPr lang="en-US" dirty="0">
              <a:solidFill>
                <a:srgbClr val="CC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1931569" y="3670041"/>
            <a:ext cx="9841399" cy="531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Межстрочный интервал — это расстояние между строками текста. Он должен быть достаточно большим, чтобы текст был легко читаемым. Рекомендуется использовать межстрочный интервал, равный 1,5-2 высоты шрифта.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931569" y="4351151"/>
            <a:ext cx="2186940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b="1" dirty="0">
                <a:solidFill>
                  <a:srgbClr val="CCCC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Пропорции</a:t>
            </a:r>
            <a:endParaRPr lang="en-US" sz="1700" dirty="0">
              <a:solidFill>
                <a:srgbClr val="CC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1931569" y="4773896"/>
            <a:ext cx="8549819" cy="426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Важно правильно соотносить размер шрифта и межстрочный интервал, чтобы создать гармоничный и </a:t>
            </a:r>
            <a:endParaRPr lang="en-US" sz="1600" dirty="0" smtClean="0">
              <a:solidFill>
                <a:srgbClr val="EBEBFF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050"/>
              </a:lnSpc>
              <a:buNone/>
            </a:pPr>
            <a:r>
              <a:rPr lang="en-US" sz="1600" dirty="0" err="1" smtClean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читабельный</a:t>
            </a:r>
            <a:r>
              <a:rPr lang="en-US" sz="1600" dirty="0" smtClean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текст.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61"/>
            <a:ext cx="12192000" cy="1692986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136675" y="336029"/>
            <a:ext cx="11937137" cy="1215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Использование различных начертаний и стилей шрифта</a:t>
            </a:r>
            <a:endParaRPr lang="en-US" sz="38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36676" y="2090092"/>
            <a:ext cx="11794068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В UI-дизайне можно использовать различные начертания и стили шрифтов для создания иерархии, выделения важной информации и улучшения читаемости.</a:t>
            </a:r>
            <a:endParaRPr lang="en-US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37226" y="2956212"/>
            <a:ext cx="2431375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dirty="0" err="1" smtClean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Обычный</a:t>
            </a:r>
            <a:endParaRPr lang="en-US" sz="24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37225" y="3400971"/>
            <a:ext cx="5975509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Основной стиль шрифта, используемый для основного текста.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236814" y="2956212"/>
            <a:ext cx="2431375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b="1" dirty="0" err="1" smtClean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Полужирный</a:t>
            </a:r>
            <a:endParaRPr lang="en-US" sz="24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236814" y="3400971"/>
            <a:ext cx="4955186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Используется для выделения важной информации, заголовков и кнопок.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37225" y="4243992"/>
            <a:ext cx="2431375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i="1" dirty="0" err="1" smtClean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Курсив</a:t>
            </a:r>
            <a:endParaRPr lang="en-US" sz="1900" i="1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37225" y="4797039"/>
            <a:ext cx="5975509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Может использоваться для выделения цитат, названия книг или других элементов текста.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236814" y="4243992"/>
            <a:ext cx="4041577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ru-RU" sz="1900" b="1" dirty="0" smtClean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ПРОПИСНЫЕ БУКВЫ</a:t>
            </a:r>
            <a:endParaRPr lang="en-US" sz="19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236815" y="4797039"/>
            <a:ext cx="4644166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Используются для заголовков, логотипов и других элементов, где требуется визуальная выразительность.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3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437" y="-47049"/>
            <a:ext cx="3470988" cy="69765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146" y="271079"/>
            <a:ext cx="8378564" cy="1111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Построение оптимальных иерархии заголовков и текста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16146" y="1635773"/>
            <a:ext cx="7961471" cy="810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Использование различных размеров, стилей и цветов шрифтов для заголовков и текста позволяет создавать визуальную иерархию и направлять внимание пользователей на важную информацию.</a:t>
            </a:r>
            <a:endParaRPr lang="en-US" sz="14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16146" y="2316931"/>
            <a:ext cx="2222778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400" b="1" dirty="0">
                <a:solidFill>
                  <a:srgbClr val="CCCC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Заголовки</a:t>
            </a:r>
            <a:endParaRPr lang="en-US" sz="2400" dirty="0">
              <a:solidFill>
                <a:srgbClr val="CC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16146" y="2643994"/>
            <a:ext cx="6779062" cy="540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Используйте более крупные и жирные шрифты для заголовков, чтобы они выделялись на фоне основного текста.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616146" y="3407601"/>
            <a:ext cx="2222778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400" b="1" dirty="0">
                <a:solidFill>
                  <a:srgbClr val="CCCC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Подзаголовки</a:t>
            </a:r>
            <a:endParaRPr lang="en-US" sz="2400" dirty="0">
              <a:solidFill>
                <a:srgbClr val="CC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616146" y="3881865"/>
            <a:ext cx="6779062" cy="810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Подзаголовки должны быть меньше, чем заголовки, но больше, чем основной текст. Они помогают структурировать контент и облегчают его восприятие.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616146" y="4692681"/>
            <a:ext cx="2222778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400" b="1" dirty="0">
                <a:solidFill>
                  <a:srgbClr val="CCCC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Основной текст</a:t>
            </a:r>
            <a:endParaRPr lang="en-US" sz="2400" dirty="0">
              <a:solidFill>
                <a:srgbClr val="CC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616146" y="5162516"/>
            <a:ext cx="6779062" cy="810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Основной текст должен быть легко читаемым и не перегружать интерфейс. Используйте простой, четкий шрифт с оптимальным размером и межстрочным интервалом.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95511" y="166440"/>
            <a:ext cx="6964783" cy="9034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900"/>
              </a:lnSpc>
              <a:buNone/>
            </a:pPr>
            <a:r>
              <a:rPr lang="ru-RU" sz="4400" b="1" dirty="0" smtClean="0">
                <a:solidFill>
                  <a:srgbClr val="9998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Примеры плохого шрифта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3" y="1948430"/>
            <a:ext cx="5797420" cy="14471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3" y="3886077"/>
            <a:ext cx="5039131" cy="17265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818" y="5180908"/>
            <a:ext cx="5316851" cy="11956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164" y="3703120"/>
            <a:ext cx="3920848" cy="1494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8241" y="2451943"/>
            <a:ext cx="2449922" cy="4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17737" y="385654"/>
            <a:ext cx="3663994" cy="758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ru-RU" sz="3800" b="1" dirty="0" smtClean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Рекомендации</a:t>
            </a:r>
            <a:endParaRPr lang="en-US" sz="38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4"/>
          <p:cNvSpPr/>
          <p:nvPr/>
        </p:nvSpPr>
        <p:spPr>
          <a:xfrm>
            <a:off x="2196593" y="1872294"/>
            <a:ext cx="2816781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2000" b="1" dirty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Проведите исследование</a:t>
            </a:r>
            <a:endParaRPr lang="en-US" sz="20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5"/>
          <p:cNvSpPr/>
          <p:nvPr/>
        </p:nvSpPr>
        <p:spPr>
          <a:xfrm>
            <a:off x="2196593" y="2230315"/>
            <a:ext cx="3415308" cy="765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Перед выбором шрифтов изучите целевую аудиторию, тип приложения и общий стиль интерфейса.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8"/>
          <p:cNvSpPr/>
          <p:nvPr/>
        </p:nvSpPr>
        <p:spPr>
          <a:xfrm>
            <a:off x="6289962" y="1872294"/>
            <a:ext cx="3415308" cy="524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2000" b="1" dirty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Используйте ограниченное количество шрифтов</a:t>
            </a:r>
            <a:endParaRPr lang="en-US" sz="20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9"/>
          <p:cNvSpPr/>
          <p:nvPr/>
        </p:nvSpPr>
        <p:spPr>
          <a:xfrm>
            <a:off x="6289962" y="2492609"/>
            <a:ext cx="3415308" cy="1021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Избегайте хаоса и несогласованности, используя не более двух-трех шрифтовых гарнитур в одном интерфейсе.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2"/>
          <p:cNvSpPr/>
          <p:nvPr/>
        </p:nvSpPr>
        <p:spPr>
          <a:xfrm>
            <a:off x="2196593" y="3852660"/>
            <a:ext cx="2534841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2000" b="1" dirty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Проверьте читаемость</a:t>
            </a:r>
            <a:endParaRPr lang="en-US" sz="20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3"/>
          <p:cNvSpPr/>
          <p:nvPr/>
        </p:nvSpPr>
        <p:spPr>
          <a:xfrm>
            <a:off x="2196593" y="4210681"/>
            <a:ext cx="3415308" cy="765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Убедитесь, что шрифты легко читаемы на всех типах экранов и в различных условиях освещения.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6"/>
          <p:cNvSpPr/>
          <p:nvPr/>
        </p:nvSpPr>
        <p:spPr>
          <a:xfrm>
            <a:off x="6289962" y="3852660"/>
            <a:ext cx="2273022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2000" b="1" dirty="0">
                <a:solidFill>
                  <a:srgbClr val="EBEBFF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Экспериментируйте</a:t>
            </a:r>
            <a:endParaRPr lang="en-US" sz="20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7"/>
          <p:cNvSpPr/>
          <p:nvPr/>
        </p:nvSpPr>
        <p:spPr>
          <a:xfrm>
            <a:off x="6289962" y="4210681"/>
            <a:ext cx="3415308" cy="1021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EBEBFF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Не бойтесь экспериментировать с различными шрифтами, стилями и настройками, чтобы найти оптимальное решение для вашего проекта.</a:t>
            </a:r>
            <a:endParaRPr lang="en-US" sz="1600" dirty="0">
              <a:solidFill>
                <a:srgbClr val="EBE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256" y="-18661"/>
            <a:ext cx="1923370" cy="6929534"/>
          </a:xfrm>
          <a:prstGeom prst="rect">
            <a:avLst/>
          </a:prstGeom>
        </p:spPr>
      </p:pic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83331" y="-18661"/>
            <a:ext cx="1923370" cy="69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648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Barlow Bold</vt:lpstr>
      <vt:lpstr>Calibri</vt:lpstr>
      <vt:lpstr>Calibri Light</vt:lpstr>
      <vt:lpstr>Montserrat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43</cp:revision>
  <dcterms:created xsi:type="dcterms:W3CDTF">2024-10-19T06:38:43Z</dcterms:created>
  <dcterms:modified xsi:type="dcterms:W3CDTF">2024-10-22T09:01:09Z</dcterms:modified>
</cp:coreProperties>
</file>