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3CD4D-ADB0-4D1C-A191-6A7ACD1D6089}" v="3394" dt="2021-04-09T12:11:18.991"/>
    <p1510:client id="{B713CB4F-1765-4634-919C-A5493A7369C4}" v="4" dt="2021-04-09T18:23:48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73" y="807535"/>
            <a:ext cx="3450689" cy="5276918"/>
          </a:xfrm>
        </p:spPr>
        <p:txBody>
          <a:bodyPr/>
          <a:lstStyle/>
          <a:p>
            <a:pPr algn="ctr"/>
            <a:r>
              <a:rPr lang="en-US" i="1" dirty="0"/>
              <a:t>Formation </a:t>
            </a:r>
            <a:r>
              <a:rPr lang="en-US" i="1" dirty="0" err="1"/>
              <a:t>OpenClassRooms</a:t>
            </a:r>
            <a:br>
              <a:rPr lang="en-US" i="1" dirty="0"/>
            </a:br>
            <a:br>
              <a:rPr lang="en-US" dirty="0"/>
            </a:br>
            <a:r>
              <a:rPr lang="en-US" sz="3300" dirty="0"/>
              <a:t>Alice Marti-Cavalle</a:t>
            </a:r>
            <a:br>
              <a:rPr lang="en-US" sz="3300" dirty="0"/>
            </a:br>
            <a:br>
              <a:rPr lang="en-US" dirty="0"/>
            </a:br>
            <a:br>
              <a:rPr lang="en-US" dirty="0"/>
            </a:br>
            <a:r>
              <a:rPr lang="en-US" sz="3800" b="1" dirty="0" err="1"/>
              <a:t>Projet</a:t>
            </a:r>
            <a:r>
              <a:rPr lang="en-US" sz="3800" b="1" dirty="0"/>
              <a:t> 3 :</a:t>
            </a:r>
            <a:br>
              <a:rPr lang="en-US" sz="3800" b="1" dirty="0"/>
            </a:br>
            <a:r>
              <a:rPr lang="en-US" sz="3800" b="1" dirty="0"/>
              <a:t>animations CSS</a:t>
            </a:r>
            <a:endParaRPr lang="fr-FR" sz="3800" b="1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83645" y="562183"/>
            <a:ext cx="7315200" cy="57244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accent1"/>
                </a:solidFill>
              </a:rPr>
              <a:t>Introduction : </a:t>
            </a:r>
            <a:r>
              <a:rPr lang="en-US" sz="3000" dirty="0"/>
              <a:t>arborescence, maps &amp; </a:t>
            </a:r>
            <a:r>
              <a:rPr lang="en-US" sz="3000" dirty="0" err="1"/>
              <a:t>mixins</a:t>
            </a:r>
            <a:endParaRPr lang="en-US" sz="3000" dirty="0"/>
          </a:p>
          <a:p>
            <a:pPr marL="0" indent="0">
              <a:buNone/>
            </a:pPr>
            <a:r>
              <a:rPr lang="en-US" sz="3000" b="1" dirty="0">
                <a:solidFill>
                  <a:schemeClr val="accent1"/>
                </a:solidFill>
              </a:rPr>
              <a:t>  </a:t>
            </a:r>
            <a:r>
              <a:rPr lang="en-US" sz="3000" b="1" dirty="0" err="1">
                <a:solidFill>
                  <a:schemeClr val="accent1"/>
                </a:solidFill>
              </a:rPr>
              <a:t>Partie</a:t>
            </a:r>
            <a:r>
              <a:rPr lang="en-US" sz="3000" b="1" dirty="0">
                <a:solidFill>
                  <a:schemeClr val="accent1"/>
                </a:solidFill>
              </a:rPr>
              <a:t> 1 :</a:t>
            </a:r>
            <a:r>
              <a:rPr lang="en-US" sz="3000" dirty="0"/>
              <a:t> petits </a:t>
            </a:r>
            <a:r>
              <a:rPr lang="en-US" sz="3000" dirty="0" err="1"/>
              <a:t>éléments</a:t>
            </a:r>
            <a:endParaRPr lang="en-US" sz="3000" dirty="0"/>
          </a:p>
          <a:p>
            <a:pPr marL="0" indent="0">
              <a:buNone/>
            </a:pPr>
            <a:r>
              <a:rPr lang="en-US" sz="3000" b="1" dirty="0">
                <a:solidFill>
                  <a:schemeClr val="accent1"/>
                </a:solidFill>
              </a:rPr>
              <a:t>      a.</a:t>
            </a:r>
            <a:r>
              <a:rPr lang="en-US" sz="3000" dirty="0"/>
              <a:t> &lt;li&gt; de la </a:t>
            </a:r>
            <a:r>
              <a:rPr lang="en-US" sz="3000" dirty="0" err="1"/>
              <a:t>partie</a:t>
            </a:r>
            <a:r>
              <a:rPr lang="en-US" sz="3000" dirty="0"/>
              <a:t> </a:t>
            </a:r>
            <a:r>
              <a:rPr lang="en-US" sz="3000" dirty="0" err="1"/>
              <a:t>fonctionnement</a:t>
            </a:r>
            <a:endParaRPr lang="en-US" sz="3000" dirty="0"/>
          </a:p>
          <a:p>
            <a:pPr marL="0" indent="0">
              <a:buNone/>
            </a:pPr>
            <a:r>
              <a:rPr lang="en-US" sz="3000" b="1" dirty="0">
                <a:solidFill>
                  <a:schemeClr val="accent1"/>
                </a:solidFill>
              </a:rPr>
              <a:t>      b.</a:t>
            </a:r>
            <a:r>
              <a:rPr lang="en-US" sz="3000" dirty="0"/>
              <a:t> Bouton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accent1"/>
                </a:solidFill>
              </a:rPr>
              <a:t>      c. </a:t>
            </a:r>
            <a:r>
              <a:rPr lang="en-US" sz="3000" dirty="0"/>
              <a:t>Coeur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accent1"/>
                </a:solidFill>
              </a:rPr>
              <a:t>  </a:t>
            </a:r>
            <a:r>
              <a:rPr lang="en-US" sz="3000" b="1" dirty="0" err="1">
                <a:solidFill>
                  <a:schemeClr val="accent1"/>
                </a:solidFill>
              </a:rPr>
              <a:t>Partie</a:t>
            </a:r>
            <a:r>
              <a:rPr lang="en-US" sz="3000" b="1" dirty="0">
                <a:solidFill>
                  <a:schemeClr val="accent1"/>
                </a:solidFill>
              </a:rPr>
              <a:t> 2 :</a:t>
            </a:r>
            <a:r>
              <a:rPr lang="en-US" sz="3000" dirty="0"/>
              <a:t> animations </a:t>
            </a:r>
            <a:r>
              <a:rPr lang="en-US" sz="3000" dirty="0" err="1"/>
              <a:t>globales</a:t>
            </a:r>
            <a:endParaRPr lang="en-US" sz="3000" dirty="0"/>
          </a:p>
          <a:p>
            <a:pPr marL="0" indent="0">
              <a:buNone/>
            </a:pPr>
            <a:r>
              <a:rPr lang="en-US" sz="3000" b="1" dirty="0">
                <a:solidFill>
                  <a:schemeClr val="accent1"/>
                </a:solidFill>
              </a:rPr>
              <a:t>      a.</a:t>
            </a:r>
            <a:r>
              <a:rPr lang="en-US" sz="3000" dirty="0"/>
              <a:t> Spinner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accent1"/>
                </a:solidFill>
              </a:rPr>
              <a:t>      b.</a:t>
            </a:r>
            <a:r>
              <a:rPr lang="en-US" sz="3000" dirty="0"/>
              <a:t> Loader menu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accent1"/>
                </a:solidFill>
              </a:rPr>
              <a:t>      c.</a:t>
            </a:r>
            <a:r>
              <a:rPr lang="en-US" sz="3000" dirty="0"/>
              <a:t> Choix du menu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accent1"/>
                </a:solidFill>
              </a:rPr>
              <a:t>Conclusion :</a:t>
            </a:r>
            <a:r>
              <a:rPr lang="en-US" sz="3000" dirty="0"/>
              <a:t> axes </a:t>
            </a:r>
            <a:r>
              <a:rPr lang="en-US" sz="3000" dirty="0" err="1"/>
              <a:t>d'amélioration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7A295-90A4-43F0-A95E-53B158BE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60" y="2753263"/>
            <a:ext cx="3452866" cy="1227251"/>
          </a:xfrm>
        </p:spPr>
        <p:txBody>
          <a:bodyPr>
            <a:normAutofit/>
          </a:bodyPr>
          <a:lstStyle/>
          <a:p>
            <a:pPr algn="ctr"/>
            <a:r>
              <a:rPr lang="fr-FR" sz="3400" b="1" dirty="0"/>
              <a:t>Conclusion : </a:t>
            </a:r>
            <a:br>
              <a:rPr lang="fr-FR" dirty="0"/>
            </a:br>
            <a:r>
              <a:rPr lang="fr-FR" dirty="0"/>
              <a:t>axes d'amélioration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59B47-AC68-44CD-B97C-26A5B03B1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969" y="1113095"/>
            <a:ext cx="8120332" cy="11956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fr-FR" sz="3000" b="1" dirty="0">
                <a:solidFill>
                  <a:schemeClr val="accent1"/>
                </a:solidFill>
                <a:ea typeface="+mn-lt"/>
                <a:cs typeface="+mn-lt"/>
              </a:rPr>
              <a:t>mieux nommer les variables &amp; commenter plus</a:t>
            </a:r>
            <a:endParaRPr lang="fr-FR" sz="3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fr-FR" sz="2500" i="1" dirty="0"/>
              <a:t>(pour ne pas perdre un temps infini à chercher les éléments)</a:t>
            </a:r>
          </a:p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FD5CFC-E51C-4CF1-8734-2480A59AB056}"/>
              </a:ext>
            </a:extLst>
          </p:cNvPr>
          <p:cNvSpPr txBox="1"/>
          <p:nvPr/>
        </p:nvSpPr>
        <p:spPr>
          <a:xfrm>
            <a:off x="3531080" y="2970363"/>
            <a:ext cx="8436633" cy="12157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000" b="1" dirty="0">
                <a:solidFill>
                  <a:schemeClr val="accent1"/>
                </a:solidFill>
                <a:ea typeface="+mn-lt"/>
                <a:cs typeface="+mn-lt"/>
              </a:rPr>
              <a:t>commencer par les fonts pour éviter les problèmes</a:t>
            </a:r>
            <a:endParaRPr lang="fr-FR" sz="3000" b="1" dirty="0">
              <a:solidFill>
                <a:schemeClr val="accent1"/>
              </a:solidFill>
            </a:endParaRPr>
          </a:p>
          <a:p>
            <a:pPr algn="ctr"/>
            <a:r>
              <a:rPr lang="fr-FR" sz="2500" i="1" dirty="0"/>
              <a:t>(de marges, de couleurs, de font-</a:t>
            </a:r>
            <a:r>
              <a:rPr lang="fr-FR" sz="2500" i="1" dirty="0" err="1"/>
              <a:t>weight</a:t>
            </a:r>
            <a:r>
              <a:rPr lang="fr-FR" sz="2500" i="1" dirty="0"/>
              <a:t>...)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509CB0-E081-4D72-8121-BC470BA58B99}"/>
              </a:ext>
            </a:extLst>
          </p:cNvPr>
          <p:cNvSpPr txBox="1"/>
          <p:nvPr/>
        </p:nvSpPr>
        <p:spPr>
          <a:xfrm>
            <a:off x="3443917" y="4838520"/>
            <a:ext cx="8810445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000" b="1" dirty="0">
                <a:solidFill>
                  <a:schemeClr val="accent1"/>
                </a:solidFill>
              </a:rPr>
              <a:t>Prendre des notes lors du processus de conception</a:t>
            </a:r>
          </a:p>
          <a:p>
            <a:r>
              <a:rPr lang="fr-FR" sz="2500" i="1" dirty="0"/>
              <a:t>(et éviter de réapprendre son propre code pour la soutenance - -" )</a:t>
            </a:r>
          </a:p>
        </p:txBody>
      </p:sp>
    </p:spTree>
    <p:extLst>
      <p:ext uri="{BB962C8B-B14F-4D97-AF65-F5344CB8AC3E}">
        <p14:creationId xmlns:p14="http://schemas.microsoft.com/office/powerpoint/2010/main" val="634489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D9AB4-B5D7-4D68-B031-C2845C95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1" y="869830"/>
            <a:ext cx="2259547" cy="580271"/>
          </a:xfrm>
          <a:ln w="28575">
            <a:noFill/>
            <a:prstDash val="sysDot"/>
          </a:ln>
        </p:spPr>
        <p:txBody>
          <a:bodyPr>
            <a:normAutofit fontScale="90000"/>
          </a:bodyPr>
          <a:lstStyle/>
          <a:p>
            <a:pPr algn="ctr"/>
            <a:r>
              <a:rPr lang="fr-FR" sz="3400" b="1" dirty="0">
                <a:solidFill>
                  <a:schemeClr val="bg1"/>
                </a:solidFill>
              </a:rPr>
              <a:t>Introduction</a:t>
            </a:r>
            <a:endParaRPr lang="fr-FR" b="1">
              <a:solidFill>
                <a:schemeClr val="bg1"/>
              </a:solidFill>
            </a:endParaRP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EB465E8-AF27-4C74-8EEB-C20FFD63F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039" y="546339"/>
            <a:ext cx="2319247" cy="5578415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812A0-1C5A-4A59-BE43-D674B6C3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183" y="3134742"/>
            <a:ext cx="2633357" cy="582329"/>
          </a:xfrm>
        </p:spPr>
        <p:txBody>
          <a:bodyPr>
            <a:noAutofit/>
          </a:bodyPr>
          <a:lstStyle/>
          <a:p>
            <a:r>
              <a:rPr lang="fr-FR" sz="3400" dirty="0"/>
              <a:t>arborescence</a:t>
            </a:r>
          </a:p>
        </p:txBody>
      </p:sp>
      <p:pic>
        <p:nvPicPr>
          <p:cNvPr id="6" name="Image 6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5C005D62-76B0-47BE-AB18-F700F013E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06" y="542116"/>
            <a:ext cx="2976113" cy="181999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3907855-3875-448E-910A-C328797CF060}"/>
              </a:ext>
            </a:extLst>
          </p:cNvPr>
          <p:cNvSpPr txBox="1"/>
          <p:nvPr/>
        </p:nvSpPr>
        <p:spPr>
          <a:xfrm>
            <a:off x="7700514" y="2682815"/>
            <a:ext cx="320327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000" b="1" dirty="0">
                <a:solidFill>
                  <a:schemeClr val="accent1"/>
                </a:solidFill>
              </a:rPr>
              <a:t>Organisation 7-1 :</a:t>
            </a:r>
            <a:endParaRPr lang="fr-FR"/>
          </a:p>
          <a:p>
            <a:pPr lvl="2"/>
            <a:r>
              <a:rPr lang="fr-FR" sz="3000" b="1" dirty="0">
                <a:solidFill>
                  <a:schemeClr val="accent1"/>
                </a:solidFill>
                <a:ea typeface="+mn-lt"/>
                <a:cs typeface="+mn-lt"/>
              </a:rPr>
              <a:t>B</a:t>
            </a:r>
            <a:r>
              <a:rPr lang="fr-FR" sz="3000" dirty="0">
                <a:ea typeface="+mn-lt"/>
                <a:cs typeface="+mn-lt"/>
              </a:rPr>
              <a:t>ase.</a:t>
            </a:r>
            <a:endParaRPr lang="fr-FR" sz="3000" dirty="0"/>
          </a:p>
          <a:p>
            <a:pPr lvl="2"/>
            <a:r>
              <a:rPr lang="fr-FR" sz="3000" b="1" dirty="0">
                <a:solidFill>
                  <a:schemeClr val="accent1"/>
                </a:solidFill>
                <a:ea typeface="+mn-lt"/>
                <a:cs typeface="+mn-lt"/>
              </a:rPr>
              <a:t>C</a:t>
            </a:r>
            <a:r>
              <a:rPr lang="fr-FR" sz="3000" dirty="0">
                <a:ea typeface="+mn-lt"/>
                <a:cs typeface="+mn-lt"/>
              </a:rPr>
              <a:t>omponents</a:t>
            </a:r>
          </a:p>
          <a:p>
            <a:pPr lvl="2"/>
            <a:r>
              <a:rPr lang="fr-FR" sz="3000" b="1" err="1">
                <a:solidFill>
                  <a:schemeClr val="accent1"/>
                </a:solidFill>
                <a:ea typeface="+mn-lt"/>
                <a:cs typeface="+mn-lt"/>
              </a:rPr>
              <a:t>L</a:t>
            </a:r>
            <a:r>
              <a:rPr lang="fr-FR" sz="3000" err="1">
                <a:ea typeface="+mn-lt"/>
                <a:cs typeface="+mn-lt"/>
              </a:rPr>
              <a:t>ayouts</a:t>
            </a:r>
            <a:endParaRPr lang="fr-FR" sz="3000">
              <a:ea typeface="+mn-lt"/>
              <a:cs typeface="+mn-lt"/>
            </a:endParaRPr>
          </a:p>
          <a:p>
            <a:pPr lvl="2"/>
            <a:r>
              <a:rPr lang="fr-FR" sz="3000" b="1" dirty="0">
                <a:solidFill>
                  <a:schemeClr val="accent1"/>
                </a:solidFill>
                <a:ea typeface="+mn-lt"/>
                <a:cs typeface="+mn-lt"/>
              </a:rPr>
              <a:t>P</a:t>
            </a:r>
            <a:r>
              <a:rPr lang="fr-FR" sz="3000" dirty="0">
                <a:ea typeface="+mn-lt"/>
                <a:cs typeface="+mn-lt"/>
              </a:rPr>
              <a:t>ages</a:t>
            </a:r>
          </a:p>
          <a:p>
            <a:pPr lvl="2"/>
            <a:r>
              <a:rPr lang="fr-FR" sz="3000" b="1" dirty="0" err="1">
                <a:solidFill>
                  <a:schemeClr val="accent1"/>
                </a:solidFill>
                <a:ea typeface="+mn-lt"/>
                <a:cs typeface="+mn-lt"/>
              </a:rPr>
              <a:t>U</a:t>
            </a:r>
            <a:r>
              <a:rPr lang="fr-FR" sz="3000" dirty="0" err="1">
                <a:ea typeface="+mn-lt"/>
                <a:cs typeface="+mn-lt"/>
              </a:rPr>
              <a:t>tils</a:t>
            </a:r>
            <a:endParaRPr lang="fr-FR" sz="3000">
              <a:ea typeface="+mn-lt"/>
              <a:cs typeface="+mn-lt"/>
            </a:endParaRPr>
          </a:p>
          <a:p>
            <a:pPr lvl="2"/>
            <a:r>
              <a:rPr lang="fr-FR" sz="3000" b="1" i="1" strike="sngStrike" err="1">
                <a:solidFill>
                  <a:schemeClr val="accent1"/>
                </a:solidFill>
                <a:ea typeface="+mn-lt"/>
                <a:cs typeface="+mn-lt"/>
              </a:rPr>
              <a:t>T</a:t>
            </a:r>
            <a:r>
              <a:rPr lang="fr-FR" sz="3000" i="1" strike="sngStrike" err="1">
                <a:ea typeface="+mn-lt"/>
                <a:cs typeface="+mn-lt"/>
              </a:rPr>
              <a:t>hemes</a:t>
            </a:r>
            <a:endParaRPr lang="fr-FR" i="1" strike="sngStrike">
              <a:ea typeface="+mn-lt"/>
              <a:cs typeface="+mn-lt"/>
            </a:endParaRPr>
          </a:p>
          <a:p>
            <a:pPr lvl="2"/>
            <a:r>
              <a:rPr lang="fr-FR" sz="3000" b="1" i="1" strike="sngStrike" dirty="0">
                <a:solidFill>
                  <a:schemeClr val="accent1"/>
                </a:solidFill>
                <a:ea typeface="+mn-lt"/>
                <a:cs typeface="+mn-lt"/>
              </a:rPr>
              <a:t>T</a:t>
            </a:r>
            <a:r>
              <a:rPr lang="fr-FR" sz="3000" i="1" strike="sngStrike" dirty="0">
                <a:solidFill>
                  <a:srgbClr val="000000"/>
                </a:solidFill>
                <a:ea typeface="+mn-lt"/>
                <a:cs typeface="+mn-lt"/>
              </a:rPr>
              <a:t>iers</a:t>
            </a:r>
            <a:endParaRPr lang="fr-FR" i="1" strike="sngStrike" dirty="0"/>
          </a:p>
        </p:txBody>
      </p:sp>
    </p:spTree>
    <p:extLst>
      <p:ext uri="{BB962C8B-B14F-4D97-AF65-F5344CB8AC3E}">
        <p14:creationId xmlns:p14="http://schemas.microsoft.com/office/powerpoint/2010/main" val="278914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D9AB4-B5D7-4D68-B031-C2845C95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1" y="869830"/>
            <a:ext cx="2259547" cy="580271"/>
          </a:xfrm>
          <a:ln w="28575">
            <a:noFill/>
            <a:prstDash val="sysDot"/>
          </a:ln>
        </p:spPr>
        <p:txBody>
          <a:bodyPr>
            <a:normAutofit fontScale="90000"/>
          </a:bodyPr>
          <a:lstStyle/>
          <a:p>
            <a:pPr algn="ctr"/>
            <a:r>
              <a:rPr lang="fr-FR" sz="3400" b="1" dirty="0">
                <a:solidFill>
                  <a:schemeClr val="bg1"/>
                </a:solidFill>
              </a:rPr>
              <a:t>Introduction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812A0-1C5A-4A59-BE43-D674B6C3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786" y="3134743"/>
            <a:ext cx="2834640" cy="5823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3400" dirty="0" err="1"/>
              <a:t>Maps</a:t>
            </a:r>
            <a:r>
              <a:rPr lang="fr-FR" sz="3400" dirty="0"/>
              <a:t> </a:t>
            </a:r>
            <a:r>
              <a:rPr lang="fr-FR" sz="3400" b="1" dirty="0">
                <a:solidFill>
                  <a:schemeClr val="accent2"/>
                </a:solidFill>
              </a:rPr>
              <a:t>&amp;</a:t>
            </a:r>
            <a:r>
              <a:rPr lang="fr-FR" sz="3400" dirty="0"/>
              <a:t> </a:t>
            </a:r>
            <a:r>
              <a:rPr lang="fr-FR" sz="3400" dirty="0" err="1"/>
              <a:t>mixins</a:t>
            </a:r>
            <a:endParaRPr lang="fr-FR" sz="3400" dirty="0"/>
          </a:p>
        </p:txBody>
      </p:sp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2CCD4F-3942-4B42-8624-E214450D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773" y="169384"/>
            <a:ext cx="3788793" cy="1860969"/>
          </a:xfrm>
          <a:prstGeom prst="rect">
            <a:avLst/>
          </a:prstGeom>
        </p:spPr>
      </p:pic>
      <p:pic>
        <p:nvPicPr>
          <p:cNvPr id="10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8472CA-47A4-42E2-A7DD-2E675796B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758" y="2192923"/>
            <a:ext cx="6236898" cy="44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D9AB4-B5D7-4D68-B031-C2845C95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1" y="869830"/>
            <a:ext cx="879321" cy="580271"/>
          </a:xfrm>
          <a:ln w="28575">
            <a:noFill/>
            <a:prstDash val="sysDot"/>
          </a:ln>
        </p:spPr>
        <p:txBody>
          <a:bodyPr>
            <a:normAutofit/>
          </a:bodyPr>
          <a:lstStyle/>
          <a:p>
            <a:pPr algn="ctr"/>
            <a:r>
              <a:rPr lang="fr-FR" sz="3400" b="1" dirty="0">
                <a:solidFill>
                  <a:schemeClr val="bg1"/>
                </a:solidFill>
              </a:rPr>
              <a:t>1.a.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812A0-1C5A-4A59-BE43-D674B6C3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390" y="2933461"/>
            <a:ext cx="3150942" cy="984894"/>
          </a:xfrm>
        </p:spPr>
        <p:txBody>
          <a:bodyPr>
            <a:noAutofit/>
          </a:bodyPr>
          <a:lstStyle/>
          <a:p>
            <a:pPr algn="ctr"/>
            <a:r>
              <a:rPr lang="fr-FR" sz="3400" dirty="0"/>
              <a:t>&lt;li&gt; de la partie fonctionnement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820272EB-98DB-4E64-8172-93E81264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08" y="532302"/>
            <a:ext cx="5474898" cy="12501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8CAC83-996D-42E9-A998-7540C2930E89}"/>
              </a:ext>
            </a:extLst>
          </p:cNvPr>
          <p:cNvSpPr txBox="1"/>
          <p:nvPr/>
        </p:nvSpPr>
        <p:spPr>
          <a:xfrm>
            <a:off x="5802702" y="3876137"/>
            <a:ext cx="3807125" cy="1785104"/>
          </a:xfrm>
          <a:prstGeom prst="rect">
            <a:avLst/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sz="1500"/>
          </a:p>
          <a:p>
            <a:pPr algn="ctr"/>
            <a:r>
              <a:rPr lang="fr-FR" sz="4000" dirty="0"/>
              <a:t>Stretch-</a:t>
            </a:r>
            <a:r>
              <a:rPr lang="fr-FR" sz="4000" dirty="0" err="1"/>
              <a:t>link</a:t>
            </a:r>
            <a:r>
              <a:rPr lang="fr-FR" sz="4000" dirty="0"/>
              <a:t> </a:t>
            </a:r>
            <a:endParaRPr lang="fr-FR" dirty="0"/>
          </a:p>
          <a:p>
            <a:pPr algn="ctr"/>
            <a:r>
              <a:rPr lang="fr-FR" sz="4000" b="1" dirty="0">
                <a:solidFill>
                  <a:schemeClr val="accent2"/>
                </a:solidFill>
              </a:rPr>
              <a:t>&amp;</a:t>
            </a:r>
            <a:r>
              <a:rPr lang="fr-FR" sz="4000" dirty="0"/>
              <a:t> box-</a:t>
            </a:r>
            <a:r>
              <a:rPr lang="fr-FR" sz="4000" dirty="0" err="1"/>
              <a:t>shadow</a:t>
            </a:r>
            <a:endParaRPr lang="fr-FR" sz="4000" dirty="0"/>
          </a:p>
          <a:p>
            <a:pPr algn="ctr"/>
            <a:endParaRPr lang="fr-FR" sz="150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7DF558A-D043-4EED-918C-B0694EA2365F}"/>
              </a:ext>
            </a:extLst>
          </p:cNvPr>
          <p:cNvGrpSpPr/>
          <p:nvPr/>
        </p:nvGrpSpPr>
        <p:grpSpPr>
          <a:xfrm>
            <a:off x="4132426" y="1783655"/>
            <a:ext cx="6311287" cy="1186995"/>
            <a:chOff x="4132426" y="1783655"/>
            <a:chExt cx="6311287" cy="1186995"/>
          </a:xfrm>
        </p:grpSpPr>
        <p:pic>
          <p:nvPicPr>
            <p:cNvPr id="6" name="Image 6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10B4AC52-60AF-428E-8B15-E209E94D9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8815" y="1788259"/>
              <a:ext cx="5474898" cy="1182391"/>
            </a:xfrm>
            <a:prstGeom prst="rect">
              <a:avLst/>
            </a:prstGeom>
          </p:spPr>
        </p:pic>
        <p:sp>
          <p:nvSpPr>
            <p:cNvPr id="8" name="Flèche : angle droit 7">
              <a:extLst>
                <a:ext uri="{FF2B5EF4-FFF2-40B4-BE49-F238E27FC236}">
                  <a16:creationId xmlns:a16="http://schemas.microsoft.com/office/drawing/2014/main" id="{BD1F94EC-F98A-48EB-8742-07C1BE157019}"/>
                </a:ext>
              </a:extLst>
            </p:cNvPr>
            <p:cNvSpPr/>
            <p:nvPr/>
          </p:nvSpPr>
          <p:spPr>
            <a:xfrm rot="5400000">
              <a:off x="4074917" y="1841164"/>
              <a:ext cx="848264" cy="733245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315994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D9AB4-B5D7-4D68-B031-C2845C95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1" y="869830"/>
            <a:ext cx="879321" cy="580271"/>
          </a:xfrm>
          <a:ln w="28575">
            <a:noFill/>
            <a:prstDash val="sysDot"/>
          </a:ln>
        </p:spPr>
        <p:txBody>
          <a:bodyPr>
            <a:normAutofit/>
          </a:bodyPr>
          <a:lstStyle/>
          <a:p>
            <a:pPr algn="ctr"/>
            <a:r>
              <a:rPr lang="fr-FR" sz="3400" b="1" dirty="0">
                <a:solidFill>
                  <a:schemeClr val="bg1"/>
                </a:solidFill>
              </a:rPr>
              <a:t>1.b.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812A0-1C5A-4A59-BE43-D674B6C3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749" y="3177876"/>
            <a:ext cx="1598188" cy="481687"/>
          </a:xfrm>
        </p:spPr>
        <p:txBody>
          <a:bodyPr>
            <a:noAutofit/>
          </a:bodyPr>
          <a:lstStyle/>
          <a:p>
            <a:pPr algn="ctr"/>
            <a:r>
              <a:rPr lang="fr-FR" sz="3400" dirty="0"/>
              <a:t>Bouton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8CAC83-996D-42E9-A998-7540C2930E89}"/>
              </a:ext>
            </a:extLst>
          </p:cNvPr>
          <p:cNvSpPr txBox="1"/>
          <p:nvPr/>
        </p:nvSpPr>
        <p:spPr>
          <a:xfrm>
            <a:off x="5558287" y="3919269"/>
            <a:ext cx="4339087" cy="1813858"/>
          </a:xfrm>
          <a:prstGeom prst="rect">
            <a:avLst/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sz="1500"/>
          </a:p>
          <a:p>
            <a:pPr algn="ctr"/>
            <a:r>
              <a:rPr lang="fr-FR" sz="4000" dirty="0" err="1"/>
              <a:t>Transform</a:t>
            </a:r>
            <a:r>
              <a:rPr lang="fr-FR" sz="4000" dirty="0"/>
              <a:t> : </a:t>
            </a:r>
            <a:r>
              <a:rPr lang="fr-FR" sz="4000" dirty="0" err="1"/>
              <a:t>scale</a:t>
            </a:r>
          </a:p>
          <a:p>
            <a:pPr algn="ctr"/>
            <a:r>
              <a:rPr lang="fr-FR" sz="4000" b="1" dirty="0">
                <a:solidFill>
                  <a:schemeClr val="accent2"/>
                </a:solidFill>
              </a:rPr>
              <a:t>&amp;</a:t>
            </a:r>
            <a:r>
              <a:rPr lang="fr-FR" sz="4000" dirty="0"/>
              <a:t> </a:t>
            </a:r>
            <a:r>
              <a:rPr lang="fr-FR" sz="4000" dirty="0" err="1"/>
              <a:t>linear</a:t>
            </a:r>
            <a:r>
              <a:rPr lang="fr-FR" sz="4000" dirty="0"/>
              <a:t>-gradient</a:t>
            </a:r>
          </a:p>
          <a:p>
            <a:pPr algn="ctr"/>
            <a:endParaRPr lang="fr-FR" sz="1500" dirty="0"/>
          </a:p>
        </p:txBody>
      </p:sp>
      <p:pic>
        <p:nvPicPr>
          <p:cNvPr id="3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AB917C-0179-4281-A66E-19A5CEC5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772" y="868663"/>
            <a:ext cx="3420913" cy="1641356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7B441EB9-942C-4A48-AEDF-038B3F123975}"/>
              </a:ext>
            </a:extLst>
          </p:cNvPr>
          <p:cNvGrpSpPr/>
          <p:nvPr/>
        </p:nvGrpSpPr>
        <p:grpSpPr>
          <a:xfrm>
            <a:off x="6551848" y="873604"/>
            <a:ext cx="4914005" cy="2419673"/>
            <a:chOff x="6551848" y="873604"/>
            <a:chExt cx="4914005" cy="2419673"/>
          </a:xfrm>
        </p:grpSpPr>
        <p:pic>
          <p:nvPicPr>
            <p:cNvPr id="9" name="Image 9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73B68D5D-0215-4164-9513-AA25A40A4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7392" y="873604"/>
              <a:ext cx="3148461" cy="1660225"/>
            </a:xfrm>
            <a:prstGeom prst="rect">
              <a:avLst/>
            </a:prstGeom>
          </p:spPr>
        </p:pic>
        <p:sp>
          <p:nvSpPr>
            <p:cNvPr id="10" name="Flèche : courbe vers le haut 9">
              <a:extLst>
                <a:ext uri="{FF2B5EF4-FFF2-40B4-BE49-F238E27FC236}">
                  <a16:creationId xmlns:a16="http://schemas.microsoft.com/office/drawing/2014/main" id="{B5E919B1-5BD1-4690-B834-97E79CD8AEAD}"/>
                </a:ext>
              </a:extLst>
            </p:cNvPr>
            <p:cNvSpPr/>
            <p:nvPr/>
          </p:nvSpPr>
          <p:spPr>
            <a:xfrm>
              <a:off x="6551848" y="2746938"/>
              <a:ext cx="2343509" cy="54633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0817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D9AB4-B5D7-4D68-B031-C2845C95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1" y="869830"/>
            <a:ext cx="879321" cy="580271"/>
          </a:xfrm>
          <a:ln w="28575">
            <a:noFill/>
            <a:prstDash val="sysDot"/>
          </a:ln>
        </p:spPr>
        <p:txBody>
          <a:bodyPr>
            <a:normAutofit/>
          </a:bodyPr>
          <a:lstStyle/>
          <a:p>
            <a:pPr algn="ctr"/>
            <a:r>
              <a:rPr lang="fr-FR" sz="3400" b="1" dirty="0">
                <a:solidFill>
                  <a:schemeClr val="bg1"/>
                </a:solidFill>
              </a:rPr>
              <a:t>1.c.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812A0-1C5A-4A59-BE43-D674B6C3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882" y="3177876"/>
            <a:ext cx="1483168" cy="481687"/>
          </a:xfrm>
        </p:spPr>
        <p:txBody>
          <a:bodyPr>
            <a:noAutofit/>
          </a:bodyPr>
          <a:lstStyle/>
          <a:p>
            <a:pPr algn="ctr"/>
            <a:r>
              <a:rPr lang="fr-FR" sz="3400" dirty="0"/>
              <a:t>Cœur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8CAC83-996D-42E9-A998-7540C2930E89}"/>
              </a:ext>
            </a:extLst>
          </p:cNvPr>
          <p:cNvSpPr txBox="1"/>
          <p:nvPr/>
        </p:nvSpPr>
        <p:spPr>
          <a:xfrm>
            <a:off x="3717985" y="267421"/>
            <a:ext cx="4756030" cy="1785104"/>
          </a:xfrm>
          <a:prstGeom prst="rect">
            <a:avLst/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sz="1500"/>
          </a:p>
          <a:p>
            <a:pPr algn="ctr"/>
            <a:r>
              <a:rPr lang="fr-FR" sz="4000" dirty="0"/>
              <a:t>Position : </a:t>
            </a:r>
            <a:r>
              <a:rPr lang="fr-FR" sz="4000" dirty="0" err="1"/>
              <a:t>absolute</a:t>
            </a:r>
            <a:endParaRPr lang="fr-FR" sz="4000" dirty="0"/>
          </a:p>
          <a:p>
            <a:pPr algn="ctr"/>
            <a:r>
              <a:rPr lang="fr-FR" sz="4000" b="1" dirty="0">
                <a:solidFill>
                  <a:schemeClr val="accent2"/>
                </a:solidFill>
              </a:rPr>
              <a:t>&amp;</a:t>
            </a:r>
            <a:r>
              <a:rPr lang="fr-FR" sz="4000" dirty="0"/>
              <a:t> dégradé SVG</a:t>
            </a:r>
          </a:p>
          <a:p>
            <a:pPr algn="ctr"/>
            <a:endParaRPr lang="fr-FR" sz="1500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3674DFC7-92A4-4C10-A7B0-F438CBF20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728" y="2347733"/>
            <a:ext cx="1357222" cy="134302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C6B26A81-14BA-4AE1-B1AB-7D70B86C3DE4}"/>
              </a:ext>
            </a:extLst>
          </p:cNvPr>
          <p:cNvGrpSpPr/>
          <p:nvPr/>
        </p:nvGrpSpPr>
        <p:grpSpPr>
          <a:xfrm>
            <a:off x="3575199" y="3891176"/>
            <a:ext cx="3100657" cy="2214709"/>
            <a:chOff x="3575199" y="3891176"/>
            <a:chExt cx="3100657" cy="2214709"/>
          </a:xfrm>
        </p:grpSpPr>
        <p:pic>
          <p:nvPicPr>
            <p:cNvPr id="6" name="Image 7">
              <a:extLst>
                <a:ext uri="{FF2B5EF4-FFF2-40B4-BE49-F238E27FC236}">
                  <a16:creationId xmlns:a16="http://schemas.microsoft.com/office/drawing/2014/main" id="{9961462F-B18F-45DE-A402-35FEFFE9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5199" y="4763400"/>
              <a:ext cx="3100657" cy="1342485"/>
            </a:xfrm>
            <a:prstGeom prst="rect">
              <a:avLst/>
            </a:prstGeom>
          </p:spPr>
        </p:pic>
        <p:sp>
          <p:nvSpPr>
            <p:cNvPr id="8" name="Flèche : droite 7">
              <a:extLst>
                <a:ext uri="{FF2B5EF4-FFF2-40B4-BE49-F238E27FC236}">
                  <a16:creationId xmlns:a16="http://schemas.microsoft.com/office/drawing/2014/main" id="{8C7741E5-3CD3-415E-A6E8-5A49395FC895}"/>
                </a:ext>
              </a:extLst>
            </p:cNvPr>
            <p:cNvSpPr/>
            <p:nvPr/>
          </p:nvSpPr>
          <p:spPr>
            <a:xfrm rot="5400000">
              <a:off x="4823230" y="4042138"/>
              <a:ext cx="589471" cy="2875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FEE5378A-853F-47B1-BC7B-565730755D5D}"/>
              </a:ext>
            </a:extLst>
          </p:cNvPr>
          <p:cNvSpPr txBox="1"/>
          <p:nvPr/>
        </p:nvSpPr>
        <p:spPr>
          <a:xfrm>
            <a:off x="6904007" y="3022123"/>
            <a:ext cx="4684143" cy="3016210"/>
          </a:xfrm>
          <a:prstGeom prst="rect">
            <a:avLst/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sz="1500"/>
          </a:p>
          <a:p>
            <a:pPr algn="ctr"/>
            <a:r>
              <a:rPr lang="fr-FR" sz="4000" dirty="0"/>
              <a:t>hors section</a:t>
            </a:r>
            <a:r>
              <a:rPr lang="fr-FR" sz="4000" dirty="0">
                <a:solidFill>
                  <a:srgbClr val="000000"/>
                </a:solidFill>
              </a:rPr>
              <a:t> (HTML) +</a:t>
            </a:r>
            <a:endParaRPr lang="fr-FR" dirty="0"/>
          </a:p>
          <a:p>
            <a:pPr algn="ctr"/>
            <a:r>
              <a:rPr lang="fr-FR" sz="4000" dirty="0">
                <a:solidFill>
                  <a:srgbClr val="000000"/>
                </a:solidFill>
              </a:rPr>
              <a:t>position : </a:t>
            </a:r>
            <a:r>
              <a:rPr lang="fr-FR" sz="4000" dirty="0" err="1">
                <a:solidFill>
                  <a:srgbClr val="000000"/>
                </a:solidFill>
              </a:rPr>
              <a:t>absolute</a:t>
            </a:r>
            <a:endParaRPr lang="fr-FR" sz="4000" dirty="0">
              <a:solidFill>
                <a:srgbClr val="000000"/>
              </a:solidFill>
            </a:endParaRPr>
          </a:p>
          <a:p>
            <a:pPr algn="ctr"/>
            <a:r>
              <a:rPr lang="fr-FR" sz="4000" b="1" dirty="0">
                <a:solidFill>
                  <a:schemeClr val="accent2"/>
                </a:solidFill>
              </a:rPr>
              <a:t>&amp;</a:t>
            </a:r>
            <a:r>
              <a:rPr lang="fr-FR" sz="4000" dirty="0"/>
              <a:t> </a:t>
            </a:r>
            <a:r>
              <a:rPr lang="fr-FR" sz="4000" dirty="0" err="1"/>
              <a:t>cursor</a:t>
            </a:r>
            <a:r>
              <a:rPr lang="fr-FR" sz="4000" dirty="0"/>
              <a:t> custom</a:t>
            </a:r>
            <a:endParaRPr lang="fr-FR"/>
          </a:p>
          <a:p>
            <a:pPr algn="ctr"/>
            <a:endParaRPr lang="fr-FR" sz="1500" dirty="0"/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C51C6AD7-DC1F-4452-B8F6-07A8B56DA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8891" y="670255"/>
            <a:ext cx="1898709" cy="15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172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D9AB4-B5D7-4D68-B031-C2845C95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1" y="869830"/>
            <a:ext cx="879321" cy="580271"/>
          </a:xfrm>
          <a:ln w="28575">
            <a:noFill/>
            <a:prstDash val="sysDot"/>
          </a:ln>
        </p:spPr>
        <p:txBody>
          <a:bodyPr>
            <a:normAutofit/>
          </a:bodyPr>
          <a:lstStyle/>
          <a:p>
            <a:pPr algn="ctr"/>
            <a:r>
              <a:rPr lang="fr-FR" sz="3400" b="1" dirty="0">
                <a:solidFill>
                  <a:schemeClr val="bg1"/>
                </a:solidFill>
              </a:rPr>
              <a:t>2.a.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812A0-1C5A-4A59-BE43-D674B6C3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996" y="3105989"/>
            <a:ext cx="1785092" cy="452933"/>
          </a:xfrm>
        </p:spPr>
        <p:txBody>
          <a:bodyPr>
            <a:noAutofit/>
          </a:bodyPr>
          <a:lstStyle/>
          <a:p>
            <a:pPr algn="ctr"/>
            <a:r>
              <a:rPr lang="fr-FR" sz="3400" dirty="0"/>
              <a:t>Spinner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8CAC83-996D-42E9-A998-7540C2930E89}"/>
              </a:ext>
            </a:extLst>
          </p:cNvPr>
          <p:cNvSpPr txBox="1"/>
          <p:nvPr/>
        </p:nvSpPr>
        <p:spPr>
          <a:xfrm>
            <a:off x="6535948" y="353685"/>
            <a:ext cx="4986069" cy="6155531"/>
          </a:xfrm>
          <a:prstGeom prst="rect">
            <a:avLst/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sz="1500"/>
          </a:p>
          <a:p>
            <a:pPr algn="ctr"/>
            <a:r>
              <a:rPr lang="fr-FR" sz="2800" b="1" u="sng" dirty="0"/>
              <a:t>Modifications :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</a:rPr>
              <a:t>+ lent </a:t>
            </a:r>
            <a:r>
              <a:rPr lang="fr-FR" sz="2800" b="1" dirty="0">
                <a:solidFill>
                  <a:schemeClr val="accent2"/>
                </a:solidFill>
                <a:ea typeface="+mn-lt"/>
                <a:cs typeface="+mn-lt"/>
              </a:rPr>
              <a:t>&amp;</a:t>
            </a:r>
            <a:r>
              <a:rPr lang="fr-FR" sz="2800" dirty="0">
                <a:solidFill>
                  <a:srgbClr val="000000"/>
                </a:solidFill>
              </a:rPr>
              <a:t> traits + larges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</a:rPr>
              <a:t>Z-index 9999 </a:t>
            </a:r>
            <a:r>
              <a:rPr lang="fr-FR" sz="2800" b="1" dirty="0">
                <a:solidFill>
                  <a:schemeClr val="accent2"/>
                </a:solidFill>
                <a:ea typeface="+mn-lt"/>
                <a:cs typeface="+mn-lt"/>
              </a:rPr>
              <a:t>&amp;</a:t>
            </a:r>
            <a:r>
              <a:rPr lang="fr-FR" sz="2800" dirty="0">
                <a:solidFill>
                  <a:srgbClr val="000000"/>
                </a:solidFill>
              </a:rPr>
              <a:t> fond transparent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</a:rPr>
              <a:t>Couleurs du site</a:t>
            </a:r>
          </a:p>
          <a:p>
            <a:pPr algn="ctr"/>
            <a:endParaRPr lang="fr-FR" sz="2800" dirty="0">
              <a:solidFill>
                <a:srgbClr val="000000"/>
              </a:solidFill>
            </a:endParaRPr>
          </a:p>
          <a:p>
            <a:pPr algn="ctr"/>
            <a:r>
              <a:rPr lang="fr-FR" sz="2800" b="1" u="sng" dirty="0">
                <a:solidFill>
                  <a:srgbClr val="000000"/>
                </a:solidFill>
              </a:rPr>
              <a:t>@Keyframes :</a:t>
            </a:r>
          </a:p>
          <a:p>
            <a:pPr algn="ctr"/>
            <a:r>
              <a:rPr lang="fr-FR" sz="2800" dirty="0" err="1"/>
              <a:t>Fadeout</a:t>
            </a:r>
            <a:r>
              <a:rPr lang="fr-FR" sz="2800" dirty="0"/>
              <a:t> :</a:t>
            </a:r>
          </a:p>
          <a:p>
            <a:pPr algn="ctr"/>
            <a:r>
              <a:rPr lang="fr-FR" sz="2800" dirty="0"/>
              <a:t>display : none &amp; </a:t>
            </a:r>
            <a:r>
              <a:rPr lang="fr-FR" sz="2800" dirty="0" err="1"/>
              <a:t>opacity</a:t>
            </a:r>
            <a:r>
              <a:rPr lang="fr-FR" sz="2800" dirty="0"/>
              <a:t> O%</a:t>
            </a:r>
            <a:endParaRPr lang="fr-FR"/>
          </a:p>
          <a:p>
            <a:pPr algn="ctr"/>
            <a:endParaRPr lang="fr-FR" sz="1500">
              <a:solidFill>
                <a:srgbClr val="000000"/>
              </a:solidFill>
            </a:endParaRPr>
          </a:p>
          <a:p>
            <a:pPr algn="ctr"/>
            <a:r>
              <a:rPr lang="fr-FR" sz="2800" dirty="0" err="1">
                <a:solidFill>
                  <a:srgbClr val="000000"/>
                </a:solidFill>
              </a:rPr>
              <a:t>Fadeinout</a:t>
            </a:r>
            <a:r>
              <a:rPr lang="fr-FR" sz="2800" dirty="0">
                <a:solidFill>
                  <a:srgbClr val="000000"/>
                </a:solidFill>
              </a:rPr>
              <a:t> :</a:t>
            </a:r>
          </a:p>
          <a:p>
            <a:pPr algn="ctr"/>
            <a:r>
              <a:rPr lang="fr-FR" sz="2800" dirty="0" err="1">
                <a:solidFill>
                  <a:srgbClr val="000000"/>
                </a:solidFill>
              </a:rPr>
              <a:t>opacity</a:t>
            </a:r>
            <a:r>
              <a:rPr lang="fr-FR" sz="2800" dirty="0">
                <a:solidFill>
                  <a:srgbClr val="000000"/>
                </a:solidFill>
              </a:rPr>
              <a:t> : 1 à 70%</a:t>
            </a:r>
            <a:endParaRPr lang="fr-FR" sz="4000" dirty="0"/>
          </a:p>
          <a:p>
            <a:pPr algn="ctr"/>
            <a:endParaRPr lang="fr-FR" sz="2800">
              <a:solidFill>
                <a:srgbClr val="000000"/>
              </a:solidFill>
            </a:endParaRPr>
          </a:p>
          <a:p>
            <a:pPr algn="ctr"/>
            <a:r>
              <a:rPr lang="fr-FR" sz="2800" dirty="0" err="1">
                <a:solidFill>
                  <a:srgbClr val="000000"/>
                </a:solidFill>
              </a:rPr>
              <a:t>RotateX</a:t>
            </a:r>
            <a:r>
              <a:rPr lang="fr-FR" sz="2800" dirty="0">
                <a:solidFill>
                  <a:srgbClr val="000000"/>
                </a:solidFill>
              </a:rPr>
              <a:t>-Y-Z</a:t>
            </a:r>
          </a:p>
          <a:p>
            <a:pPr algn="ctr"/>
            <a:endParaRPr lang="fr-FR" sz="1500">
              <a:solidFill>
                <a:srgbClr val="000000"/>
              </a:solidFill>
            </a:endParaRPr>
          </a:p>
        </p:txBody>
      </p:sp>
      <p:pic>
        <p:nvPicPr>
          <p:cNvPr id="3" name="Image 8" descr="Une image contenant ciel nocturne&#10;&#10;Description générée automatiquement">
            <a:extLst>
              <a:ext uri="{FF2B5EF4-FFF2-40B4-BE49-F238E27FC236}">
                <a16:creationId xmlns:a16="http://schemas.microsoft.com/office/drawing/2014/main" id="{04B7F68D-607D-429B-B27E-38A06053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757" y="734594"/>
            <a:ext cx="1525617" cy="1449417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38322F50-1557-42C0-A29C-B8DB9380485F}"/>
              </a:ext>
            </a:extLst>
          </p:cNvPr>
          <p:cNvGrpSpPr/>
          <p:nvPr/>
        </p:nvGrpSpPr>
        <p:grpSpPr>
          <a:xfrm>
            <a:off x="3816110" y="2410306"/>
            <a:ext cx="2316911" cy="3586850"/>
            <a:chOff x="3816110" y="2410306"/>
            <a:chExt cx="2316911" cy="3586850"/>
          </a:xfrm>
        </p:grpSpPr>
        <p:sp>
          <p:nvSpPr>
            <p:cNvPr id="8" name="Flèche : droite 7">
              <a:extLst>
                <a:ext uri="{FF2B5EF4-FFF2-40B4-BE49-F238E27FC236}">
                  <a16:creationId xmlns:a16="http://schemas.microsoft.com/office/drawing/2014/main" id="{8C7741E5-3CD3-415E-A6E8-5A49395FC895}"/>
                </a:ext>
              </a:extLst>
            </p:cNvPr>
            <p:cNvSpPr/>
            <p:nvPr/>
          </p:nvSpPr>
          <p:spPr>
            <a:xfrm rot="5400000">
              <a:off x="4212193" y="2927891"/>
              <a:ext cx="1523999" cy="4888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9">
              <a:extLst>
                <a:ext uri="{FF2B5EF4-FFF2-40B4-BE49-F238E27FC236}">
                  <a16:creationId xmlns:a16="http://schemas.microsoft.com/office/drawing/2014/main" id="{C1890138-F9CC-4C3A-8AB1-5636CDDA5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6110" y="3951977"/>
              <a:ext cx="2316911" cy="2045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818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D9AB4-B5D7-4D68-B031-C2845C95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1" y="869830"/>
            <a:ext cx="879321" cy="580271"/>
          </a:xfrm>
          <a:ln w="28575">
            <a:noFill/>
            <a:prstDash val="sysDot"/>
          </a:ln>
        </p:spPr>
        <p:txBody>
          <a:bodyPr>
            <a:normAutofit/>
          </a:bodyPr>
          <a:lstStyle/>
          <a:p>
            <a:pPr algn="ctr"/>
            <a:r>
              <a:rPr lang="fr-FR" sz="3400" b="1" dirty="0">
                <a:solidFill>
                  <a:schemeClr val="bg1"/>
                </a:solidFill>
              </a:rPr>
              <a:t>2.b.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812A0-1C5A-4A59-BE43-D674B6C3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2902" y="3134744"/>
            <a:ext cx="2964034" cy="582330"/>
          </a:xfrm>
        </p:spPr>
        <p:txBody>
          <a:bodyPr>
            <a:noAutofit/>
          </a:bodyPr>
          <a:lstStyle/>
          <a:p>
            <a:pPr algn="ctr"/>
            <a:r>
              <a:rPr lang="fr-FR" sz="3400" dirty="0"/>
              <a:t>Loader menu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7D1D5797-86FA-4598-AB2B-0B6C5E8B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66" y="509232"/>
            <a:ext cx="3562709" cy="2547118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A14AEEB9-7F56-4BB3-9BD5-5BCDC74E02A8}"/>
              </a:ext>
            </a:extLst>
          </p:cNvPr>
          <p:cNvGrpSpPr/>
          <p:nvPr/>
        </p:nvGrpSpPr>
        <p:grpSpPr>
          <a:xfrm>
            <a:off x="7245816" y="506544"/>
            <a:ext cx="4405595" cy="2552495"/>
            <a:chOff x="7245816" y="506544"/>
            <a:chExt cx="4405595" cy="2552495"/>
          </a:xfrm>
        </p:grpSpPr>
        <p:sp>
          <p:nvSpPr>
            <p:cNvPr id="8" name="Flèche : droite 7">
              <a:extLst>
                <a:ext uri="{FF2B5EF4-FFF2-40B4-BE49-F238E27FC236}">
                  <a16:creationId xmlns:a16="http://schemas.microsoft.com/office/drawing/2014/main" id="{8C7741E5-3CD3-415E-A6E8-5A49395FC895}"/>
                </a:ext>
              </a:extLst>
            </p:cNvPr>
            <p:cNvSpPr/>
            <p:nvPr/>
          </p:nvSpPr>
          <p:spPr>
            <a:xfrm>
              <a:off x="7245816" y="1662682"/>
              <a:ext cx="747623" cy="2444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9">
              <a:extLst>
                <a:ext uri="{FF2B5EF4-FFF2-40B4-BE49-F238E27FC236}">
                  <a16:creationId xmlns:a16="http://schemas.microsoft.com/office/drawing/2014/main" id="{FC491A69-A3CD-43D2-9811-79B95AD12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8702" y="506544"/>
              <a:ext cx="3562709" cy="2552495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BBCD7C1-5520-4A91-AECB-402FDE5AC5D7}"/>
              </a:ext>
            </a:extLst>
          </p:cNvPr>
          <p:cNvGrpSpPr/>
          <p:nvPr/>
        </p:nvGrpSpPr>
        <p:grpSpPr>
          <a:xfrm>
            <a:off x="5500778" y="3545457"/>
            <a:ext cx="4252823" cy="2939266"/>
            <a:chOff x="5500778" y="3545457"/>
            <a:chExt cx="4252823" cy="2939266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48CAC83-996D-42E9-A998-7540C2930E89}"/>
                </a:ext>
              </a:extLst>
            </p:cNvPr>
            <p:cNvSpPr txBox="1"/>
            <p:nvPr/>
          </p:nvSpPr>
          <p:spPr>
            <a:xfrm>
              <a:off x="5500778" y="3545457"/>
              <a:ext cx="4252823" cy="2939266"/>
            </a:xfrm>
            <a:prstGeom prst="rect">
              <a:avLst/>
            </a:prstGeom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fr-FR" sz="1500"/>
            </a:p>
            <a:p>
              <a:pPr algn="ctr"/>
              <a:r>
                <a:rPr lang="fr-FR" sz="2800" b="1" u="sng" dirty="0"/>
                <a:t>@Keyframes </a:t>
              </a:r>
              <a:r>
                <a:rPr lang="fr-FR" sz="2800" b="1" u="sng" dirty="0" err="1"/>
                <a:t>fadein</a:t>
              </a:r>
              <a:r>
                <a:rPr lang="fr-FR" sz="2800" b="1" u="sng" dirty="0"/>
                <a:t> :</a:t>
              </a:r>
            </a:p>
            <a:p>
              <a:pPr algn="ctr"/>
              <a:endParaRPr lang="fr-FR" sz="1500" b="1" u="sng">
                <a:solidFill>
                  <a:srgbClr val="000000"/>
                </a:solidFill>
              </a:endParaRPr>
            </a:p>
            <a:p>
              <a:pPr algn="ctr"/>
              <a:r>
                <a:rPr lang="fr-FR" sz="2800" dirty="0" err="1">
                  <a:solidFill>
                    <a:srgbClr val="000000"/>
                  </a:solidFill>
                </a:rPr>
                <a:t>Opacity</a:t>
              </a:r>
              <a:r>
                <a:rPr lang="fr-FR" sz="2800" dirty="0">
                  <a:solidFill>
                    <a:srgbClr val="000000"/>
                  </a:solidFill>
                </a:rPr>
                <a:t> : 0%        100%</a:t>
              </a:r>
              <a:endParaRPr lang="fr-FR" sz="2800" b="1" dirty="0">
                <a:solidFill>
                  <a:schemeClr val="accent2"/>
                </a:solidFill>
              </a:endParaRPr>
            </a:p>
            <a:p>
              <a:pPr algn="ctr"/>
              <a:r>
                <a:rPr lang="fr-FR" sz="2800" dirty="0" err="1">
                  <a:solidFill>
                    <a:srgbClr val="000000"/>
                  </a:solidFill>
                </a:rPr>
                <a:t>TranslateY</a:t>
              </a:r>
              <a:endParaRPr lang="fr-FR" sz="2800" dirty="0">
                <a:solidFill>
                  <a:srgbClr val="000000"/>
                </a:solidFill>
              </a:endParaRPr>
            </a:p>
            <a:p>
              <a:pPr algn="ctr"/>
              <a:r>
                <a:rPr lang="fr-FR" sz="2800" b="1" dirty="0">
                  <a:solidFill>
                    <a:schemeClr val="accent2"/>
                  </a:solidFill>
                  <a:ea typeface="+mn-lt"/>
                  <a:cs typeface="+mn-lt"/>
                </a:rPr>
                <a:t>&amp;</a:t>
              </a:r>
              <a:endParaRPr lang="fr-FR" dirty="0">
                <a:solidFill>
                  <a:schemeClr val="accent2"/>
                </a:solidFill>
              </a:endParaRPr>
            </a:p>
            <a:p>
              <a:pPr algn="ctr"/>
              <a:r>
                <a:rPr lang="fr-FR" sz="2800" dirty="0">
                  <a:solidFill>
                    <a:srgbClr val="000000"/>
                  </a:solidFill>
                </a:rPr>
                <a:t>Animation : temps, délai</a:t>
              </a:r>
            </a:p>
            <a:p>
              <a:pPr algn="ctr"/>
              <a:endParaRPr lang="fr-FR" sz="1500" dirty="0">
                <a:solidFill>
                  <a:srgbClr val="000000"/>
                </a:solidFill>
              </a:endParaRPr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E3A96F32-CB7A-4814-8757-05F0749552AA}"/>
                </a:ext>
              </a:extLst>
            </p:cNvPr>
            <p:cNvSpPr/>
            <p:nvPr/>
          </p:nvSpPr>
          <p:spPr>
            <a:xfrm>
              <a:off x="7992538" y="4594768"/>
              <a:ext cx="345057" cy="201283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67837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D9AB4-B5D7-4D68-B031-C2845C95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1" y="869830"/>
            <a:ext cx="879321" cy="580271"/>
          </a:xfrm>
          <a:ln w="28575">
            <a:noFill/>
            <a:prstDash val="sysDot"/>
          </a:ln>
        </p:spPr>
        <p:txBody>
          <a:bodyPr>
            <a:normAutofit/>
          </a:bodyPr>
          <a:lstStyle/>
          <a:p>
            <a:pPr algn="ctr"/>
            <a:r>
              <a:rPr lang="fr-FR" sz="3400" b="1" dirty="0">
                <a:solidFill>
                  <a:schemeClr val="bg1"/>
                </a:solidFill>
              </a:rPr>
              <a:t>2.c.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812A0-1C5A-4A59-BE43-D674B6C3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279" y="2962215"/>
            <a:ext cx="2964034" cy="582330"/>
          </a:xfrm>
        </p:spPr>
        <p:txBody>
          <a:bodyPr>
            <a:noAutofit/>
          </a:bodyPr>
          <a:lstStyle/>
          <a:p>
            <a:pPr algn="ctr"/>
            <a:r>
              <a:rPr lang="fr-FR" sz="3400" dirty="0"/>
              <a:t>Choix du menu</a:t>
            </a:r>
          </a:p>
        </p:txBody>
      </p:sp>
      <p:pic>
        <p:nvPicPr>
          <p:cNvPr id="10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7A7A6A6C-8EE8-4F7B-8001-332E464B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96" y="370536"/>
            <a:ext cx="5546784" cy="797307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2CB5EE0B-B1D5-4064-B09B-C14B4DEB467D}"/>
              </a:ext>
            </a:extLst>
          </p:cNvPr>
          <p:cNvGrpSpPr/>
          <p:nvPr/>
        </p:nvGrpSpPr>
        <p:grpSpPr>
          <a:xfrm>
            <a:off x="5368879" y="1395466"/>
            <a:ext cx="5031702" cy="868783"/>
            <a:chOff x="5368879" y="1395466"/>
            <a:chExt cx="5031702" cy="868783"/>
          </a:xfrm>
        </p:grpSpPr>
        <p:pic>
          <p:nvPicPr>
            <p:cNvPr id="12" name="Image 12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142138A3-E21E-48F4-B68E-D3D61C0A9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0287" y="1459487"/>
              <a:ext cx="4080294" cy="804762"/>
            </a:xfrm>
            <a:prstGeom prst="rect">
              <a:avLst/>
            </a:prstGeom>
          </p:spPr>
        </p:pic>
        <p:sp>
          <p:nvSpPr>
            <p:cNvPr id="13" name="Flèche : angle droit 12">
              <a:extLst>
                <a:ext uri="{FF2B5EF4-FFF2-40B4-BE49-F238E27FC236}">
                  <a16:creationId xmlns:a16="http://schemas.microsoft.com/office/drawing/2014/main" id="{3441309B-7467-43D6-9668-D1B0B999E729}"/>
                </a:ext>
              </a:extLst>
            </p:cNvPr>
            <p:cNvSpPr/>
            <p:nvPr/>
          </p:nvSpPr>
          <p:spPr>
            <a:xfrm rot="5400000">
              <a:off x="5311370" y="1452975"/>
              <a:ext cx="848264" cy="733245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2F92AA4-D213-4320-89D2-28C9683FC59D}"/>
              </a:ext>
            </a:extLst>
          </p:cNvPr>
          <p:cNvGrpSpPr/>
          <p:nvPr/>
        </p:nvGrpSpPr>
        <p:grpSpPr>
          <a:xfrm>
            <a:off x="3574212" y="2467154"/>
            <a:ext cx="8192217" cy="4231928"/>
            <a:chOff x="3574212" y="2467154"/>
            <a:chExt cx="8192217" cy="4231928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48CAC83-996D-42E9-A998-7540C2930E89}"/>
                </a:ext>
              </a:extLst>
            </p:cNvPr>
            <p:cNvSpPr txBox="1"/>
            <p:nvPr/>
          </p:nvSpPr>
          <p:spPr>
            <a:xfrm>
              <a:off x="3574212" y="2467154"/>
              <a:ext cx="8192217" cy="4231928"/>
            </a:xfrm>
            <a:prstGeom prst="rect">
              <a:avLst/>
            </a:prstGeom>
            <a:ln w="571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fr-FR" sz="1500" b="1">
                <a:solidFill>
                  <a:schemeClr val="tx1"/>
                </a:solidFill>
              </a:endParaRPr>
            </a:p>
            <a:p>
              <a:r>
                <a:rPr lang="fr-FR" sz="2800" b="1" dirty="0">
                  <a:solidFill>
                    <a:schemeClr val="tx1"/>
                  </a:solidFill>
                </a:rPr>
                <a:t>Li :</a:t>
              </a:r>
              <a:r>
                <a:rPr lang="fr-FR" sz="2800" dirty="0">
                  <a:solidFill>
                    <a:schemeClr val="tx1"/>
                  </a:solidFill>
                </a:rPr>
                <a:t> </a:t>
              </a:r>
              <a:r>
                <a:rPr lang="fr-FR" sz="2800" dirty="0" err="1">
                  <a:solidFill>
                    <a:schemeClr val="tx1"/>
                  </a:solidFill>
                </a:rPr>
                <a:t>overflow</a:t>
              </a:r>
              <a:r>
                <a:rPr lang="fr-FR" sz="2800" dirty="0">
                  <a:solidFill>
                    <a:schemeClr val="tx1"/>
                  </a:solidFill>
                </a:rPr>
                <a:t> : </a:t>
              </a:r>
              <a:r>
                <a:rPr lang="fr-FR" sz="2800" dirty="0" err="1">
                  <a:solidFill>
                    <a:schemeClr val="tx1"/>
                  </a:solidFill>
                </a:rPr>
                <a:t>hidden</a:t>
              </a:r>
              <a:endParaRPr lang="fr-FR">
                <a:solidFill>
                  <a:schemeClr val="tx1"/>
                </a:solidFill>
                <a:ea typeface="+mn-lt"/>
                <a:cs typeface="+mn-lt"/>
              </a:endParaRPr>
            </a:p>
            <a:p>
              <a:r>
                <a:rPr lang="fr-FR" sz="2800" b="1" dirty="0">
                  <a:solidFill>
                    <a:schemeClr val="accent2"/>
                  </a:solidFill>
                  <a:ea typeface="+mn-lt"/>
                  <a:cs typeface="+mn-lt"/>
                </a:rPr>
                <a:t>     .colonne :</a:t>
              </a:r>
              <a:r>
                <a:rPr lang="fr-FR" sz="2800" dirty="0">
                  <a:ea typeface="+mn-lt"/>
                  <a:cs typeface="+mn-lt"/>
                </a:rPr>
                <a:t> @keyframes : </a:t>
              </a:r>
              <a:r>
                <a:rPr lang="fr-FR" sz="2800" dirty="0" err="1">
                  <a:ea typeface="+mn-lt"/>
                  <a:cs typeface="+mn-lt"/>
                </a:rPr>
                <a:t>width</a:t>
              </a:r>
              <a:r>
                <a:rPr lang="fr-FR" sz="2800" dirty="0">
                  <a:ea typeface="+mn-lt"/>
                  <a:cs typeface="+mn-lt"/>
                </a:rPr>
                <a:t> 80%       48%</a:t>
              </a:r>
              <a:endParaRPr lang="fr-FR" dirty="0">
                <a:ea typeface="+mn-lt"/>
                <a:cs typeface="+mn-lt"/>
              </a:endParaRPr>
            </a:p>
            <a:p>
              <a:r>
                <a:rPr lang="fr-FR" sz="2800" dirty="0">
                  <a:ea typeface="+mn-lt"/>
                  <a:cs typeface="+mn-lt"/>
                </a:rPr>
                <a:t>             </a:t>
              </a:r>
              <a:r>
                <a:rPr lang="fr-FR" sz="2800" b="1" dirty="0">
                  <a:ea typeface="+mn-lt"/>
                  <a:cs typeface="+mn-lt"/>
                </a:rPr>
                <a:t>+</a:t>
              </a:r>
              <a:r>
                <a:rPr lang="fr-FR" sz="2800" dirty="0">
                  <a:ea typeface="+mn-lt"/>
                  <a:cs typeface="+mn-lt"/>
                </a:rPr>
                <a:t> </a:t>
              </a:r>
              <a:r>
                <a:rPr lang="fr-FR" sz="2800" dirty="0" err="1">
                  <a:ea typeface="+mn-lt"/>
                  <a:cs typeface="+mn-lt"/>
                </a:rPr>
                <a:t>text-overflow</a:t>
              </a:r>
              <a:r>
                <a:rPr lang="fr-FR" sz="2800" dirty="0">
                  <a:ea typeface="+mn-lt"/>
                  <a:cs typeface="+mn-lt"/>
                </a:rPr>
                <a:t> : </a:t>
              </a:r>
              <a:r>
                <a:rPr lang="fr-FR" sz="2800" dirty="0" err="1">
                  <a:ea typeface="+mn-lt"/>
                  <a:cs typeface="+mn-lt"/>
                </a:rPr>
                <a:t>ellipsis</a:t>
              </a:r>
              <a:r>
                <a:rPr lang="fr-FR" sz="2800" dirty="0">
                  <a:ea typeface="+mn-lt"/>
                  <a:cs typeface="+mn-lt"/>
                </a:rPr>
                <a:t> </a:t>
              </a:r>
              <a:r>
                <a:rPr lang="fr-FR" sz="2800" b="1" dirty="0">
                  <a:ea typeface="+mn-lt"/>
                  <a:cs typeface="+mn-lt"/>
                </a:rPr>
                <a:t>&amp;</a:t>
              </a:r>
              <a:r>
                <a:rPr lang="fr-FR" sz="2800" dirty="0">
                  <a:ea typeface="+mn-lt"/>
                  <a:cs typeface="+mn-lt"/>
                </a:rPr>
                <a:t> white-</a:t>
              </a:r>
              <a:r>
                <a:rPr lang="fr-FR" sz="2800" dirty="0" err="1">
                  <a:ea typeface="+mn-lt"/>
                  <a:cs typeface="+mn-lt"/>
                </a:rPr>
                <a:t>space</a:t>
              </a:r>
              <a:r>
                <a:rPr lang="fr-FR" sz="2800" dirty="0">
                  <a:ea typeface="+mn-lt"/>
                  <a:cs typeface="+mn-lt"/>
                </a:rPr>
                <a:t> : </a:t>
              </a:r>
              <a:r>
                <a:rPr lang="fr-FR" sz="2800" dirty="0" err="1">
                  <a:ea typeface="+mn-lt"/>
                  <a:cs typeface="+mn-lt"/>
                </a:rPr>
                <a:t>nowrap</a:t>
              </a:r>
              <a:endParaRPr lang="fr-FR" sz="2800" dirty="0" err="1"/>
            </a:p>
            <a:p>
              <a:r>
                <a:rPr lang="fr-FR" sz="2800" b="1" dirty="0">
                  <a:solidFill>
                    <a:srgbClr val="00B050"/>
                  </a:solidFill>
                  <a:ea typeface="+mn-lt"/>
                  <a:cs typeface="+mn-lt"/>
                </a:rPr>
                <a:t>     p :</a:t>
              </a:r>
              <a:r>
                <a:rPr lang="fr-FR" sz="2800" dirty="0">
                  <a:ea typeface="+mn-lt"/>
                  <a:cs typeface="+mn-lt"/>
                </a:rPr>
                <a:t> </a:t>
              </a:r>
              <a:r>
                <a:rPr lang="fr-FR" sz="2800" dirty="0" err="1">
                  <a:latin typeface="Corbel"/>
                  <a:ea typeface="+mn-lt"/>
                  <a:cs typeface="+mn-lt"/>
                </a:rPr>
                <a:t>transform</a:t>
              </a:r>
              <a:r>
                <a:rPr lang="fr-FR" sz="2800" dirty="0">
                  <a:latin typeface="Corbel"/>
                  <a:ea typeface="+mn-lt"/>
                  <a:cs typeface="+mn-lt"/>
                </a:rPr>
                <a:t>: </a:t>
              </a:r>
              <a:r>
                <a:rPr lang="fr-FR" sz="2800" dirty="0" err="1">
                  <a:latin typeface="Corbel"/>
                  <a:ea typeface="+mn-lt"/>
                  <a:cs typeface="+mn-lt"/>
                </a:rPr>
                <a:t>translateX</a:t>
              </a:r>
              <a:endParaRPr lang="fr-FR" dirty="0">
                <a:latin typeface="Corbel"/>
                <a:ea typeface="+mn-lt"/>
                <a:cs typeface="+mn-lt"/>
              </a:endParaRPr>
            </a:p>
            <a:p>
              <a:r>
                <a:rPr lang="fr-FR" sz="2800" b="1" dirty="0">
                  <a:solidFill>
                    <a:srgbClr val="FF0000"/>
                  </a:solidFill>
                  <a:latin typeface="Corbel"/>
                  <a:ea typeface="+mn-lt"/>
                  <a:cs typeface="+mn-lt"/>
                </a:rPr>
                <a:t>     div</a:t>
              </a:r>
              <a:r>
                <a:rPr lang="fr-FR" sz="2800" b="1" dirty="0">
                  <a:solidFill>
                    <a:srgbClr val="FF0000"/>
                  </a:solidFill>
                  <a:ea typeface="+mn-lt"/>
                  <a:cs typeface="+mn-lt"/>
                </a:rPr>
                <a:t>:nth-child(3) :</a:t>
              </a:r>
              <a:r>
                <a:rPr lang="fr-FR" sz="2800" dirty="0">
                  <a:ea typeface="+mn-lt"/>
                  <a:cs typeface="+mn-lt"/>
                </a:rPr>
                <a:t> cachée &amp; décalée</a:t>
              </a:r>
            </a:p>
            <a:p>
              <a:r>
                <a:rPr lang="fr-FR" sz="2800" dirty="0">
                  <a:latin typeface="Corbel"/>
                  <a:ea typeface="+mn-lt"/>
                  <a:cs typeface="+mn-lt"/>
                </a:rPr>
                <a:t>                                         </a:t>
              </a:r>
              <a:r>
                <a:rPr lang="fr-FR" sz="2800" b="1" dirty="0">
                  <a:latin typeface="Corbel"/>
                  <a:ea typeface="+mn-lt"/>
                  <a:cs typeface="+mn-lt"/>
                </a:rPr>
                <a:t> +</a:t>
              </a:r>
              <a:r>
                <a:rPr lang="fr-FR" sz="2800" dirty="0">
                  <a:latin typeface="Corbel"/>
                  <a:ea typeface="+mn-lt"/>
                  <a:cs typeface="+mn-lt"/>
                </a:rPr>
                <a:t> </a:t>
              </a:r>
              <a:r>
                <a:rPr lang="fr-FR" sz="2800" dirty="0" err="1">
                  <a:latin typeface="Corbel"/>
                  <a:ea typeface="+mn-lt"/>
                  <a:cs typeface="+mn-lt"/>
                </a:rPr>
                <a:t>transform</a:t>
              </a:r>
              <a:r>
                <a:rPr lang="fr-FR" sz="2800" dirty="0">
                  <a:latin typeface="Corbel"/>
                  <a:ea typeface="+mn-lt"/>
                  <a:cs typeface="+mn-lt"/>
                </a:rPr>
                <a:t>: </a:t>
              </a:r>
              <a:r>
                <a:rPr lang="fr-FR" sz="2800" dirty="0" err="1">
                  <a:latin typeface="Corbel"/>
                  <a:ea typeface="+mn-lt"/>
                  <a:cs typeface="+mn-lt"/>
                </a:rPr>
                <a:t>translateX</a:t>
              </a:r>
              <a:endParaRPr lang="fr-FR" sz="2800" dirty="0" err="1">
                <a:latin typeface="Corbel"/>
              </a:endParaRPr>
            </a:p>
            <a:p>
              <a:r>
                <a:rPr lang="fr-FR" sz="2800" b="1" dirty="0">
                  <a:solidFill>
                    <a:srgbClr val="FF0000"/>
                  </a:solidFill>
                  <a:ea typeface="+mn-lt"/>
                  <a:cs typeface="+mn-lt"/>
                </a:rPr>
                <a:t>           i  :</a:t>
              </a:r>
              <a:r>
                <a:rPr lang="fr-FR" sz="2800" dirty="0">
                  <a:ea typeface="+mn-lt"/>
                  <a:cs typeface="+mn-lt"/>
                </a:rPr>
                <a:t> </a:t>
              </a:r>
              <a:r>
                <a:rPr lang="fr-FR" sz="2800" dirty="0" err="1">
                  <a:ea typeface="+mn-lt"/>
                  <a:cs typeface="+mn-lt"/>
                </a:rPr>
                <a:t>rotate</a:t>
              </a:r>
              <a:r>
                <a:rPr lang="fr-FR" sz="2800" dirty="0">
                  <a:ea typeface="+mn-lt"/>
                  <a:cs typeface="+mn-lt"/>
                </a:rPr>
                <a:t> : 3 </a:t>
              </a:r>
              <a:r>
                <a:rPr lang="fr-FR" sz="2800" dirty="0" err="1">
                  <a:ea typeface="+mn-lt"/>
                  <a:cs typeface="+mn-lt"/>
                </a:rPr>
                <a:t>turn</a:t>
              </a:r>
              <a:endParaRPr lang="fr-FR" dirty="0"/>
            </a:p>
            <a:p>
              <a:pPr algn="ctr"/>
              <a:endParaRPr lang="en-US" sz="1500" dirty="0"/>
            </a:p>
            <a:p>
              <a:pPr algn="ctr"/>
              <a:r>
                <a:rPr lang="fr-FR" sz="2800" b="1" u="sng" dirty="0">
                  <a:ea typeface="+mn-lt"/>
                  <a:cs typeface="+mn-lt"/>
                </a:rPr>
                <a:t>transition :</a:t>
              </a:r>
              <a:r>
                <a:rPr lang="fr-FR" sz="2800" dirty="0">
                  <a:ea typeface="+mn-lt"/>
                  <a:cs typeface="+mn-lt"/>
                </a:rPr>
                <a:t> temps, délai </a:t>
              </a:r>
              <a:r>
                <a:rPr lang="fr-FR" sz="2800" b="1" dirty="0">
                  <a:solidFill>
                    <a:srgbClr val="FFC000"/>
                  </a:solidFill>
                  <a:ea typeface="+mn-lt"/>
                  <a:cs typeface="+mn-lt"/>
                </a:rPr>
                <a:t>&amp;</a:t>
              </a:r>
              <a:r>
                <a:rPr lang="fr-FR" sz="2800" dirty="0">
                  <a:ea typeface="+mn-lt"/>
                  <a:cs typeface="+mn-lt"/>
                </a:rPr>
                <a:t> </a:t>
              </a:r>
              <a:r>
                <a:rPr lang="fr-FR" sz="2800" dirty="0" err="1">
                  <a:ea typeface="+mn-lt"/>
                  <a:cs typeface="+mn-lt"/>
                </a:rPr>
                <a:t>cubic-bezier</a:t>
              </a:r>
              <a:endParaRPr lang="fr-FR" sz="2800">
                <a:ea typeface="+mn-lt"/>
                <a:cs typeface="+mn-lt"/>
              </a:endParaRPr>
            </a:p>
            <a:p>
              <a:pPr algn="ctr"/>
              <a:endParaRPr lang="fr-FR" sz="1500"/>
            </a:p>
          </p:txBody>
        </p:sp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A12031B4-4CF8-4F28-A0FF-FB51ECB1769B}"/>
                </a:ext>
              </a:extLst>
            </p:cNvPr>
            <p:cNvSpPr/>
            <p:nvPr/>
          </p:nvSpPr>
          <p:spPr>
            <a:xfrm>
              <a:off x="9372765" y="3343935"/>
              <a:ext cx="359435" cy="172529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4520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Frame</vt:lpstr>
      <vt:lpstr>Formation OpenClassRooms  Alice Marti-Cavalle   Projet 3 : animations CSS</vt:lpstr>
      <vt:lpstr>Introduction</vt:lpstr>
      <vt:lpstr>Introduction</vt:lpstr>
      <vt:lpstr>1.a.</vt:lpstr>
      <vt:lpstr>1.b.</vt:lpstr>
      <vt:lpstr>1.c.</vt:lpstr>
      <vt:lpstr>2.a.</vt:lpstr>
      <vt:lpstr>2.b.</vt:lpstr>
      <vt:lpstr>2.c.</vt:lpstr>
      <vt:lpstr>Conclusion :  axes d'amélioration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572</cp:revision>
  <dcterms:created xsi:type="dcterms:W3CDTF">2014-08-26T23:50:58Z</dcterms:created>
  <dcterms:modified xsi:type="dcterms:W3CDTF">2021-04-19T08:41:19Z</dcterms:modified>
</cp:coreProperties>
</file>