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71" r:id="rId2"/>
    <p:sldId id="257" r:id="rId3"/>
    <p:sldId id="256" r:id="rId4"/>
    <p:sldId id="259" r:id="rId5"/>
    <p:sldId id="270" r:id="rId6"/>
    <p:sldId id="263" r:id="rId7"/>
    <p:sldId id="273" r:id="rId8"/>
    <p:sldId id="275" r:id="rId9"/>
    <p:sldId id="277" r:id="rId10"/>
    <p:sldId id="278" r:id="rId11"/>
    <p:sldId id="279" r:id="rId12"/>
    <p:sldId id="280" r:id="rId13"/>
    <p:sldId id="272" r:id="rId14"/>
    <p:sldId id="274"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946" y="2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4F5D958-514E-4263-90A2-CA6F0F1ACB20}" type="datetimeFigureOut">
              <a:rPr lang="en-IN" smtClean="0"/>
              <a:t>27-08-2023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70E95D-CAAE-45BC-A01C-3A77291ED3E3}"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03578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F5D958-514E-4263-90A2-CA6F0F1ACB20}" type="datetimeFigureOut">
              <a:rPr lang="en-IN" smtClean="0"/>
              <a:t>27-08-2023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70E95D-CAAE-45BC-A01C-3A77291ED3E3}" type="slidenum">
              <a:rPr lang="en-IN" smtClean="0"/>
              <a:t>‹#›</a:t>
            </a:fld>
            <a:endParaRPr lang="en-IN"/>
          </a:p>
        </p:txBody>
      </p:sp>
    </p:spTree>
    <p:extLst>
      <p:ext uri="{BB962C8B-B14F-4D97-AF65-F5344CB8AC3E}">
        <p14:creationId xmlns:p14="http://schemas.microsoft.com/office/powerpoint/2010/main" val="7838713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F5D958-514E-4263-90A2-CA6F0F1ACB20}" type="datetimeFigureOut">
              <a:rPr lang="en-IN" smtClean="0"/>
              <a:t>27-08-2023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70E95D-CAAE-45BC-A01C-3A77291ED3E3}" type="slidenum">
              <a:rPr lang="en-IN" smtClean="0"/>
              <a:t>‹#›</a:t>
            </a:fld>
            <a:endParaRPr lang="en-IN"/>
          </a:p>
        </p:txBody>
      </p:sp>
    </p:spTree>
    <p:extLst>
      <p:ext uri="{BB962C8B-B14F-4D97-AF65-F5344CB8AC3E}">
        <p14:creationId xmlns:p14="http://schemas.microsoft.com/office/powerpoint/2010/main" val="7502326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F5D958-514E-4263-90A2-CA6F0F1ACB20}" type="datetimeFigureOut">
              <a:rPr lang="en-IN" smtClean="0"/>
              <a:t>27-08-2023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70E95D-CAAE-45BC-A01C-3A77291ED3E3}" type="slidenum">
              <a:rPr lang="en-IN" smtClean="0"/>
              <a:t>‹#›</a:t>
            </a:fld>
            <a:endParaRPr lang="en-IN"/>
          </a:p>
        </p:txBody>
      </p:sp>
    </p:spTree>
    <p:extLst>
      <p:ext uri="{BB962C8B-B14F-4D97-AF65-F5344CB8AC3E}">
        <p14:creationId xmlns:p14="http://schemas.microsoft.com/office/powerpoint/2010/main" val="9051184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4F5D958-514E-4263-90A2-CA6F0F1ACB20}" type="datetimeFigureOut">
              <a:rPr lang="en-IN" smtClean="0"/>
              <a:t>27-08-2023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70E95D-CAAE-45BC-A01C-3A77291ED3E3}"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29078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4F5D958-514E-4263-90A2-CA6F0F1ACB20}" type="datetimeFigureOut">
              <a:rPr lang="en-IN" smtClean="0"/>
              <a:t>27-08-2023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370E95D-CAAE-45BC-A01C-3A77291ED3E3}" type="slidenum">
              <a:rPr lang="en-IN" smtClean="0"/>
              <a:t>‹#›</a:t>
            </a:fld>
            <a:endParaRPr lang="en-IN"/>
          </a:p>
        </p:txBody>
      </p:sp>
    </p:spTree>
    <p:extLst>
      <p:ext uri="{BB962C8B-B14F-4D97-AF65-F5344CB8AC3E}">
        <p14:creationId xmlns:p14="http://schemas.microsoft.com/office/powerpoint/2010/main" val="32273761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4F5D958-514E-4263-90A2-CA6F0F1ACB20}" type="datetimeFigureOut">
              <a:rPr lang="en-IN" smtClean="0"/>
              <a:t>27-08-2023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370E95D-CAAE-45BC-A01C-3A77291ED3E3}" type="slidenum">
              <a:rPr lang="en-IN" smtClean="0"/>
              <a:t>‹#›</a:t>
            </a:fld>
            <a:endParaRPr lang="en-IN"/>
          </a:p>
        </p:txBody>
      </p:sp>
    </p:spTree>
    <p:extLst>
      <p:ext uri="{BB962C8B-B14F-4D97-AF65-F5344CB8AC3E}">
        <p14:creationId xmlns:p14="http://schemas.microsoft.com/office/powerpoint/2010/main" val="8697633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4F5D958-514E-4263-90A2-CA6F0F1ACB20}" type="datetimeFigureOut">
              <a:rPr lang="en-IN" smtClean="0"/>
              <a:t>27-08-2023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370E95D-CAAE-45BC-A01C-3A77291ED3E3}" type="slidenum">
              <a:rPr lang="en-IN" smtClean="0"/>
              <a:t>‹#›</a:t>
            </a:fld>
            <a:endParaRPr lang="en-IN"/>
          </a:p>
        </p:txBody>
      </p:sp>
    </p:spTree>
    <p:extLst>
      <p:ext uri="{BB962C8B-B14F-4D97-AF65-F5344CB8AC3E}">
        <p14:creationId xmlns:p14="http://schemas.microsoft.com/office/powerpoint/2010/main" val="30411810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4F5D958-514E-4263-90A2-CA6F0F1ACB20}" type="datetimeFigureOut">
              <a:rPr lang="en-IN" smtClean="0"/>
              <a:t>27-08-2023</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D370E95D-CAAE-45BC-A01C-3A77291ED3E3}" type="slidenum">
              <a:rPr lang="en-IN" smtClean="0"/>
              <a:t>‹#›</a:t>
            </a:fld>
            <a:endParaRPr lang="en-IN"/>
          </a:p>
        </p:txBody>
      </p:sp>
    </p:spTree>
    <p:extLst>
      <p:ext uri="{BB962C8B-B14F-4D97-AF65-F5344CB8AC3E}">
        <p14:creationId xmlns:p14="http://schemas.microsoft.com/office/powerpoint/2010/main" val="1439595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4F5D958-514E-4263-90A2-CA6F0F1ACB20}" type="datetimeFigureOut">
              <a:rPr lang="en-IN" smtClean="0"/>
              <a:t>27-08-2023</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370E95D-CAAE-45BC-A01C-3A77291ED3E3}" type="slidenum">
              <a:rPr lang="en-IN" smtClean="0"/>
              <a:t>‹#›</a:t>
            </a:fld>
            <a:endParaRPr lang="en-IN"/>
          </a:p>
        </p:txBody>
      </p:sp>
    </p:spTree>
    <p:extLst>
      <p:ext uri="{BB962C8B-B14F-4D97-AF65-F5344CB8AC3E}">
        <p14:creationId xmlns:p14="http://schemas.microsoft.com/office/powerpoint/2010/main" val="2180945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4F5D958-514E-4263-90A2-CA6F0F1ACB20}" type="datetimeFigureOut">
              <a:rPr lang="en-IN" smtClean="0"/>
              <a:t>27-08-2023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370E95D-CAAE-45BC-A01C-3A77291ED3E3}" type="slidenum">
              <a:rPr lang="en-IN" smtClean="0"/>
              <a:t>‹#›</a:t>
            </a:fld>
            <a:endParaRPr lang="en-IN"/>
          </a:p>
        </p:txBody>
      </p:sp>
    </p:spTree>
    <p:extLst>
      <p:ext uri="{BB962C8B-B14F-4D97-AF65-F5344CB8AC3E}">
        <p14:creationId xmlns:p14="http://schemas.microsoft.com/office/powerpoint/2010/main" val="38296591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4F5D958-514E-4263-90A2-CA6F0F1ACB20}" type="datetimeFigureOut">
              <a:rPr lang="en-IN" smtClean="0"/>
              <a:t>27-08-2023</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370E95D-CAAE-45BC-A01C-3A77291ED3E3}"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6320333"/>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DE41B-862C-4A76-9084-EC4E69310514}"/>
              </a:ext>
            </a:extLst>
          </p:cNvPr>
          <p:cNvSpPr>
            <a:spLocks noGrp="1"/>
          </p:cNvSpPr>
          <p:nvPr>
            <p:ph type="title"/>
          </p:nvPr>
        </p:nvSpPr>
        <p:spPr>
          <a:xfrm>
            <a:off x="1841500" y="1238885"/>
            <a:ext cx="8509000" cy="1280795"/>
          </a:xfrm>
        </p:spPr>
        <p:txBody>
          <a:bodyPr>
            <a:normAutofit/>
          </a:bodyPr>
          <a:lstStyle/>
          <a:p>
            <a:pPr marL="0" indent="0"/>
            <a:r>
              <a:rPr lang="en-IN" sz="4000" dirty="0">
                <a:effectLst>
                  <a:outerShdw blurRad="38100" dist="38100" dir="2700000" algn="tl">
                    <a:srgbClr val="000000">
                      <a:alpha val="43137"/>
                    </a:srgbClr>
                  </a:outerShdw>
                </a:effectLst>
              </a:rPr>
              <a:t>Loan Approval Prediction</a:t>
            </a:r>
            <a:endParaRPr lang="en-IN" sz="4000" b="1" u="sng" dirty="0"/>
          </a:p>
        </p:txBody>
      </p:sp>
      <p:sp>
        <p:nvSpPr>
          <p:cNvPr id="4" name="TextBox 3">
            <a:extLst>
              <a:ext uri="{FF2B5EF4-FFF2-40B4-BE49-F238E27FC236}">
                <a16:creationId xmlns:a16="http://schemas.microsoft.com/office/drawing/2014/main" id="{34EF5732-5AD9-4230-83F2-66CA29FC0AC3}"/>
              </a:ext>
            </a:extLst>
          </p:cNvPr>
          <p:cNvSpPr txBox="1"/>
          <p:nvPr/>
        </p:nvSpPr>
        <p:spPr>
          <a:xfrm>
            <a:off x="9418320" y="5434449"/>
            <a:ext cx="2773680" cy="369332"/>
          </a:xfrm>
          <a:prstGeom prst="rect">
            <a:avLst/>
          </a:prstGeom>
          <a:noFill/>
        </p:spPr>
        <p:txBody>
          <a:bodyPr wrap="square" rtlCol="0">
            <a:spAutoFit/>
          </a:bodyPr>
          <a:lstStyle/>
          <a:p>
            <a:r>
              <a:rPr lang="en-GB" dirty="0"/>
              <a:t>By: Noble Stephen</a:t>
            </a:r>
            <a:endParaRPr lang="en-IN" dirty="0"/>
          </a:p>
        </p:txBody>
      </p:sp>
    </p:spTree>
    <p:extLst>
      <p:ext uri="{BB962C8B-B14F-4D97-AF65-F5344CB8AC3E}">
        <p14:creationId xmlns:p14="http://schemas.microsoft.com/office/powerpoint/2010/main" val="2418191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D650E-AFD9-424D-A96D-C8652263E697}"/>
              </a:ext>
            </a:extLst>
          </p:cNvPr>
          <p:cNvSpPr>
            <a:spLocks noGrp="1"/>
          </p:cNvSpPr>
          <p:nvPr>
            <p:ph type="title"/>
          </p:nvPr>
        </p:nvSpPr>
        <p:spPr/>
        <p:txBody>
          <a:bodyPr/>
          <a:lstStyle/>
          <a:p>
            <a:r>
              <a:rPr lang="en-GB" dirty="0"/>
              <a:t>Histogram showing customer’s </a:t>
            </a:r>
            <a:r>
              <a:rPr lang="en-GB" dirty="0" err="1"/>
              <a:t>cibil</a:t>
            </a:r>
            <a:r>
              <a:rPr lang="en-GB" dirty="0"/>
              <a:t> score</a:t>
            </a:r>
            <a:endParaRPr lang="en-IN" dirty="0"/>
          </a:p>
        </p:txBody>
      </p:sp>
      <p:pic>
        <p:nvPicPr>
          <p:cNvPr id="8" name="Content Placeholder 7">
            <a:extLst>
              <a:ext uri="{FF2B5EF4-FFF2-40B4-BE49-F238E27FC236}">
                <a16:creationId xmlns:a16="http://schemas.microsoft.com/office/drawing/2014/main" id="{4959D0AE-04B7-487D-9131-AD611CB94AE6}"/>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84586" y="2682740"/>
            <a:ext cx="4415733" cy="3378335"/>
          </a:xfrm>
        </p:spPr>
      </p:pic>
      <p:sp>
        <p:nvSpPr>
          <p:cNvPr id="6" name="Content Placeholder 5">
            <a:extLst>
              <a:ext uri="{FF2B5EF4-FFF2-40B4-BE49-F238E27FC236}">
                <a16:creationId xmlns:a16="http://schemas.microsoft.com/office/drawing/2014/main" id="{51F2292C-E058-4721-8162-7006274F8807}"/>
              </a:ext>
            </a:extLst>
          </p:cNvPr>
          <p:cNvSpPr>
            <a:spLocks noGrp="1"/>
          </p:cNvSpPr>
          <p:nvPr>
            <p:ph sz="quarter" idx="4"/>
          </p:nvPr>
        </p:nvSpPr>
        <p:spPr>
          <a:xfrm>
            <a:off x="5425440" y="2814320"/>
            <a:ext cx="5902960" cy="3061547"/>
          </a:xfrm>
        </p:spPr>
        <p:txBody>
          <a:bodyPr>
            <a:normAutofit/>
          </a:bodyPr>
          <a:lstStyle/>
          <a:p>
            <a:r>
              <a:rPr lang="en-GB" dirty="0"/>
              <a:t>Looking at the table, most customers have low CIBIL scores (below 669), which could make it hard for them to get loans approved.</a:t>
            </a:r>
          </a:p>
          <a:p>
            <a:r>
              <a:rPr lang="en-GB" dirty="0"/>
              <a:t>But there's a good number of customers with high scores (above 669).</a:t>
            </a:r>
          </a:p>
          <a:p>
            <a:r>
              <a:rPr lang="en-GB" dirty="0"/>
              <a:t>People with high CIBIL scores are more likely to get their loans approved.</a:t>
            </a:r>
          </a:p>
          <a:p>
            <a:endParaRPr lang="en-IN" dirty="0"/>
          </a:p>
        </p:txBody>
      </p:sp>
    </p:spTree>
    <p:extLst>
      <p:ext uri="{BB962C8B-B14F-4D97-AF65-F5344CB8AC3E}">
        <p14:creationId xmlns:p14="http://schemas.microsoft.com/office/powerpoint/2010/main" val="25652060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848F5-4464-4F44-B926-43BD470596FF}"/>
              </a:ext>
            </a:extLst>
          </p:cNvPr>
          <p:cNvSpPr>
            <a:spLocks noGrp="1"/>
          </p:cNvSpPr>
          <p:nvPr>
            <p:ph type="title"/>
          </p:nvPr>
        </p:nvSpPr>
        <p:spPr>
          <a:xfrm>
            <a:off x="848361" y="934720"/>
            <a:ext cx="5186678" cy="988907"/>
          </a:xfrm>
        </p:spPr>
        <p:txBody>
          <a:bodyPr anchor="t">
            <a:normAutofit/>
          </a:bodyPr>
          <a:lstStyle/>
          <a:p>
            <a:r>
              <a:rPr lang="en-IN" sz="3200" b="1" dirty="0"/>
              <a:t>Converting Categorical Data To Numerical Data:</a:t>
            </a:r>
            <a:endParaRPr lang="en-IN" sz="3200" dirty="0"/>
          </a:p>
        </p:txBody>
      </p:sp>
      <p:pic>
        <p:nvPicPr>
          <p:cNvPr id="6" name="Content Placeholder 5">
            <a:extLst>
              <a:ext uri="{FF2B5EF4-FFF2-40B4-BE49-F238E27FC236}">
                <a16:creationId xmlns:a16="http://schemas.microsoft.com/office/drawing/2014/main" id="{D7309A63-AADA-43ED-A194-75F40ABBB8AF}"/>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304800" y="2423828"/>
            <a:ext cx="6943447" cy="3499452"/>
          </a:xfrm>
        </p:spPr>
      </p:pic>
      <p:sp>
        <p:nvSpPr>
          <p:cNvPr id="4" name="Content Placeholder 3">
            <a:extLst>
              <a:ext uri="{FF2B5EF4-FFF2-40B4-BE49-F238E27FC236}">
                <a16:creationId xmlns:a16="http://schemas.microsoft.com/office/drawing/2014/main" id="{1706CE41-060B-4F85-A7C6-661F6C9827E3}"/>
              </a:ext>
            </a:extLst>
          </p:cNvPr>
          <p:cNvSpPr>
            <a:spLocks noGrp="1"/>
          </p:cNvSpPr>
          <p:nvPr>
            <p:ph sz="half" idx="2"/>
          </p:nvPr>
        </p:nvSpPr>
        <p:spPr>
          <a:xfrm>
            <a:off x="7325362" y="3480140"/>
            <a:ext cx="4718304" cy="1463040"/>
          </a:xfrm>
        </p:spPr>
        <p:txBody>
          <a:bodyPr>
            <a:normAutofit/>
          </a:bodyPr>
          <a:lstStyle/>
          <a:p>
            <a:r>
              <a:rPr lang="en-GB" dirty="0"/>
              <a:t>It is a very necessary step because Machine Learning Model cannot process Categorical Data.</a:t>
            </a:r>
            <a:endParaRPr lang="en-IN" dirty="0"/>
          </a:p>
        </p:txBody>
      </p:sp>
    </p:spTree>
    <p:extLst>
      <p:ext uri="{BB962C8B-B14F-4D97-AF65-F5344CB8AC3E}">
        <p14:creationId xmlns:p14="http://schemas.microsoft.com/office/powerpoint/2010/main" val="9786197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24961-658D-4E5D-9D97-43CF7FE76D4F}"/>
              </a:ext>
            </a:extLst>
          </p:cNvPr>
          <p:cNvSpPr>
            <a:spLocks noGrp="1"/>
          </p:cNvSpPr>
          <p:nvPr>
            <p:ph type="title"/>
          </p:nvPr>
        </p:nvSpPr>
        <p:spPr>
          <a:xfrm>
            <a:off x="579120" y="382692"/>
            <a:ext cx="3296918" cy="1303867"/>
          </a:xfrm>
        </p:spPr>
        <p:txBody>
          <a:bodyPr>
            <a:normAutofit/>
          </a:bodyPr>
          <a:lstStyle/>
          <a:p>
            <a:r>
              <a:rPr lang="en-GB" sz="3600" dirty="0"/>
              <a:t>Train Test Split:</a:t>
            </a:r>
            <a:endParaRPr lang="en-IN" sz="3600" dirty="0"/>
          </a:p>
        </p:txBody>
      </p:sp>
      <p:pic>
        <p:nvPicPr>
          <p:cNvPr id="6" name="Content Placeholder 5">
            <a:extLst>
              <a:ext uri="{FF2B5EF4-FFF2-40B4-BE49-F238E27FC236}">
                <a16:creationId xmlns:a16="http://schemas.microsoft.com/office/drawing/2014/main" id="{513E3C4B-4E8A-4D95-B29F-4792646F72E0}"/>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661804" y="3954160"/>
            <a:ext cx="8868391" cy="1623680"/>
          </a:xfrm>
        </p:spPr>
      </p:pic>
      <p:sp>
        <p:nvSpPr>
          <p:cNvPr id="4" name="Content Placeholder 3">
            <a:extLst>
              <a:ext uri="{FF2B5EF4-FFF2-40B4-BE49-F238E27FC236}">
                <a16:creationId xmlns:a16="http://schemas.microsoft.com/office/drawing/2014/main" id="{D861741A-B257-4DD7-AEA9-94ED911745D8}"/>
              </a:ext>
            </a:extLst>
          </p:cNvPr>
          <p:cNvSpPr>
            <a:spLocks noGrp="1"/>
          </p:cNvSpPr>
          <p:nvPr>
            <p:ph sz="half" idx="2"/>
          </p:nvPr>
        </p:nvSpPr>
        <p:spPr>
          <a:xfrm>
            <a:off x="4934683" y="549878"/>
            <a:ext cx="6762561" cy="3181785"/>
          </a:xfrm>
        </p:spPr>
        <p:txBody>
          <a:bodyPr>
            <a:normAutofit/>
          </a:bodyPr>
          <a:lstStyle/>
          <a:p>
            <a:pPr marL="0" indent="0">
              <a:buNone/>
            </a:pPr>
            <a:r>
              <a:rPr lang="en-GB" dirty="0"/>
              <a:t>In this step our population data is split into:</a:t>
            </a:r>
          </a:p>
          <a:p>
            <a:r>
              <a:rPr lang="en-GB" dirty="0"/>
              <a:t>Y (Dependent Variable) which is “loan_status”  in current project</a:t>
            </a:r>
          </a:p>
          <a:p>
            <a:r>
              <a:rPr lang="en-GB" dirty="0"/>
              <a:t>X (Independent Variable) which is rest of columns</a:t>
            </a:r>
          </a:p>
          <a:p>
            <a:r>
              <a:rPr lang="en-GB" dirty="0"/>
              <a:t>Respective X and Y variables are split into training data and test data</a:t>
            </a:r>
            <a:r>
              <a:rPr lang="en-IN" dirty="0"/>
              <a:t> according to test size assigned</a:t>
            </a:r>
            <a:endParaRPr lang="en-GB" dirty="0"/>
          </a:p>
        </p:txBody>
      </p:sp>
    </p:spTree>
    <p:extLst>
      <p:ext uri="{BB962C8B-B14F-4D97-AF65-F5344CB8AC3E}">
        <p14:creationId xmlns:p14="http://schemas.microsoft.com/office/powerpoint/2010/main" val="3192114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54803-F209-454E-B600-27C6B7424454}"/>
              </a:ext>
            </a:extLst>
          </p:cNvPr>
          <p:cNvSpPr>
            <a:spLocks noGrp="1"/>
          </p:cNvSpPr>
          <p:nvPr>
            <p:ph type="title"/>
          </p:nvPr>
        </p:nvSpPr>
        <p:spPr/>
        <p:txBody>
          <a:bodyPr/>
          <a:lstStyle/>
          <a:p>
            <a:r>
              <a:rPr lang="en-GB" dirty="0"/>
              <a:t>Algorithms Implemented &amp; It’s Accuracy:</a:t>
            </a:r>
            <a:endParaRPr lang="en-IN" dirty="0"/>
          </a:p>
        </p:txBody>
      </p:sp>
      <p:sp>
        <p:nvSpPr>
          <p:cNvPr id="3" name="Content Placeholder 2">
            <a:extLst>
              <a:ext uri="{FF2B5EF4-FFF2-40B4-BE49-F238E27FC236}">
                <a16:creationId xmlns:a16="http://schemas.microsoft.com/office/drawing/2014/main" id="{46D07F26-3B04-4B9C-901C-F05813884B11}"/>
              </a:ext>
            </a:extLst>
          </p:cNvPr>
          <p:cNvSpPr>
            <a:spLocks noGrp="1"/>
          </p:cNvSpPr>
          <p:nvPr>
            <p:ph idx="1"/>
          </p:nvPr>
        </p:nvSpPr>
        <p:spPr/>
        <p:txBody>
          <a:bodyPr/>
          <a:lstStyle/>
          <a:p>
            <a:r>
              <a:rPr lang="en-GB" dirty="0"/>
              <a:t>Logistic Regression: 72%</a:t>
            </a:r>
          </a:p>
          <a:p>
            <a:r>
              <a:rPr lang="en-GB" dirty="0"/>
              <a:t>Decision Tree: 97%</a:t>
            </a:r>
          </a:p>
          <a:p>
            <a:r>
              <a:rPr lang="en-GB" dirty="0"/>
              <a:t>Random Forest: 97%</a:t>
            </a:r>
            <a:endParaRPr lang="en-IN" dirty="0"/>
          </a:p>
        </p:txBody>
      </p:sp>
    </p:spTree>
    <p:extLst>
      <p:ext uri="{BB962C8B-B14F-4D97-AF65-F5344CB8AC3E}">
        <p14:creationId xmlns:p14="http://schemas.microsoft.com/office/powerpoint/2010/main" val="37020706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5D326-267D-4E1C-A0EC-A0988EBBEAE7}"/>
              </a:ext>
            </a:extLst>
          </p:cNvPr>
          <p:cNvSpPr>
            <a:spLocks noGrp="1"/>
          </p:cNvSpPr>
          <p:nvPr>
            <p:ph type="title"/>
          </p:nvPr>
        </p:nvSpPr>
        <p:spPr/>
        <p:txBody>
          <a:bodyPr/>
          <a:lstStyle/>
          <a:p>
            <a:r>
              <a:rPr lang="en-GB" dirty="0"/>
              <a:t>Conclusion</a:t>
            </a:r>
            <a:endParaRPr lang="en-IN" dirty="0"/>
          </a:p>
        </p:txBody>
      </p:sp>
      <p:sp>
        <p:nvSpPr>
          <p:cNvPr id="3" name="Content Placeholder 2">
            <a:extLst>
              <a:ext uri="{FF2B5EF4-FFF2-40B4-BE49-F238E27FC236}">
                <a16:creationId xmlns:a16="http://schemas.microsoft.com/office/drawing/2014/main" id="{DB1EE0F9-A4E8-432C-9D19-DB5620071198}"/>
              </a:ext>
            </a:extLst>
          </p:cNvPr>
          <p:cNvSpPr>
            <a:spLocks noGrp="1"/>
          </p:cNvSpPr>
          <p:nvPr>
            <p:ph idx="1"/>
          </p:nvPr>
        </p:nvSpPr>
        <p:spPr/>
        <p:txBody>
          <a:bodyPr>
            <a:normAutofit/>
          </a:bodyPr>
          <a:lstStyle/>
          <a:p>
            <a:r>
              <a:rPr lang="en-GB" dirty="0"/>
              <a:t>When looking at different ways to predict if loans will be approved or not, we found that the Decision Tree model &amp; Random Forest model worked really well. It was accurate and could predict outcomes quite accurately.</a:t>
            </a:r>
          </a:p>
          <a:p>
            <a:r>
              <a:rPr lang="en-GB" dirty="0"/>
              <a:t>However, Logistic Regression model didn't work well for this dataset. It didn't predict as accurately as the Decision Tree and Random Forest models.</a:t>
            </a:r>
          </a:p>
          <a:p>
            <a:r>
              <a:rPr lang="en-GB" dirty="0"/>
              <a:t>This tells us that picking the right model is really important. The Decision Tree and Random Forest models were great for this data, but Logistic Regression wasn't a good fit.</a:t>
            </a:r>
          </a:p>
          <a:p>
            <a:endParaRPr lang="en-IN" dirty="0"/>
          </a:p>
        </p:txBody>
      </p:sp>
    </p:spTree>
    <p:extLst>
      <p:ext uri="{BB962C8B-B14F-4D97-AF65-F5344CB8AC3E}">
        <p14:creationId xmlns:p14="http://schemas.microsoft.com/office/powerpoint/2010/main" val="18658834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68787-0607-4436-8F1B-53852B4D1650}"/>
              </a:ext>
            </a:extLst>
          </p:cNvPr>
          <p:cNvSpPr>
            <a:spLocks noGrp="1"/>
          </p:cNvSpPr>
          <p:nvPr>
            <p:ph type="title"/>
          </p:nvPr>
        </p:nvSpPr>
        <p:spPr>
          <a:xfrm>
            <a:off x="838200" y="520171"/>
            <a:ext cx="10515600" cy="1325563"/>
          </a:xfrm>
        </p:spPr>
        <p:txBody>
          <a:bodyPr>
            <a:normAutofit/>
          </a:bodyPr>
          <a:lstStyle/>
          <a:p>
            <a:r>
              <a:rPr lang="en-GB" dirty="0">
                <a:solidFill>
                  <a:schemeClr val="tx1"/>
                </a:solidFill>
              </a:rPr>
              <a:t>What Is Loan?</a:t>
            </a:r>
            <a:endParaRPr lang="en-IN" b="1" dirty="0">
              <a:solidFill>
                <a:schemeClr val="tx1"/>
              </a:solidFill>
            </a:endParaRPr>
          </a:p>
        </p:txBody>
      </p:sp>
      <p:sp>
        <p:nvSpPr>
          <p:cNvPr id="3" name="Content Placeholder 2">
            <a:extLst>
              <a:ext uri="{FF2B5EF4-FFF2-40B4-BE49-F238E27FC236}">
                <a16:creationId xmlns:a16="http://schemas.microsoft.com/office/drawing/2014/main" id="{C1C74C80-6D9D-4835-B59A-BE5E0C7A881B}"/>
              </a:ext>
            </a:extLst>
          </p:cNvPr>
          <p:cNvSpPr>
            <a:spLocks noGrp="1"/>
          </p:cNvSpPr>
          <p:nvPr>
            <p:ph idx="1"/>
          </p:nvPr>
        </p:nvSpPr>
        <p:spPr/>
        <p:txBody>
          <a:bodyPr>
            <a:noAutofit/>
          </a:bodyPr>
          <a:lstStyle/>
          <a:p>
            <a:r>
              <a:rPr lang="en-GB" dirty="0"/>
              <a:t>In finance, a loan is the transfer of money by one party to another with an agreement to pay it back. The recipient, or borrower, incurs a debt and is usually required to pay interest for the use of the money.</a:t>
            </a:r>
          </a:p>
          <a:p>
            <a:r>
              <a:rPr lang="en-GB" dirty="0"/>
              <a:t>When someone needs money, they apply for a loan from a bank, corporation, government, or other entity. The borrower may be required to provide specific details such as the reason for the loan, their financial history, Social Security number (SSN), and other information. The lender reviews this information as well as a person's debt-to-income (DTI) ratio to determine if the loan can be paid back.</a:t>
            </a:r>
            <a:endParaRPr lang="en-IN" dirty="0"/>
          </a:p>
        </p:txBody>
      </p:sp>
    </p:spTree>
    <p:extLst>
      <p:ext uri="{BB962C8B-B14F-4D97-AF65-F5344CB8AC3E}">
        <p14:creationId xmlns:p14="http://schemas.microsoft.com/office/powerpoint/2010/main" val="20382312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396D0-8D7D-4568-AFD4-50DE409AF9CE}"/>
              </a:ext>
            </a:extLst>
          </p:cNvPr>
          <p:cNvSpPr>
            <a:spLocks noGrp="1"/>
          </p:cNvSpPr>
          <p:nvPr>
            <p:ph type="ctrTitle"/>
          </p:nvPr>
        </p:nvSpPr>
        <p:spPr>
          <a:xfrm>
            <a:off x="1524000" y="2028305"/>
            <a:ext cx="9144000" cy="1290320"/>
          </a:xfrm>
        </p:spPr>
        <p:txBody>
          <a:bodyPr anchor="ctr"/>
          <a:lstStyle/>
          <a:p>
            <a:r>
              <a:rPr lang="en-GB" dirty="0">
                <a:solidFill>
                  <a:schemeClr val="tx1"/>
                </a:solidFill>
              </a:rPr>
              <a:t>Objective:</a:t>
            </a:r>
            <a:endParaRPr lang="en-IN" dirty="0">
              <a:solidFill>
                <a:schemeClr val="tx1"/>
              </a:solidFill>
            </a:endParaRPr>
          </a:p>
        </p:txBody>
      </p:sp>
      <p:sp>
        <p:nvSpPr>
          <p:cNvPr id="3" name="Subtitle 2">
            <a:extLst>
              <a:ext uri="{FF2B5EF4-FFF2-40B4-BE49-F238E27FC236}">
                <a16:creationId xmlns:a16="http://schemas.microsoft.com/office/drawing/2014/main" id="{F933FCDA-BC9F-472C-8288-8BDF9C6A2A5B}"/>
              </a:ext>
            </a:extLst>
          </p:cNvPr>
          <p:cNvSpPr>
            <a:spLocks noGrp="1"/>
          </p:cNvSpPr>
          <p:nvPr>
            <p:ph type="subTitle" idx="1"/>
          </p:nvPr>
        </p:nvSpPr>
        <p:spPr>
          <a:xfrm>
            <a:off x="1524000" y="3539375"/>
            <a:ext cx="9144000" cy="2607425"/>
          </a:xfrm>
        </p:spPr>
        <p:txBody>
          <a:bodyPr>
            <a:normAutofit/>
          </a:bodyPr>
          <a:lstStyle/>
          <a:p>
            <a:pPr algn="l"/>
            <a:endParaRPr lang="en-GB" b="1" u="sng" dirty="0"/>
          </a:p>
          <a:p>
            <a:pPr marL="342900" indent="-342900">
              <a:buFont typeface="Arial" panose="020B0604020202020204" pitchFamily="34" charset="0"/>
              <a:buChar char="•"/>
            </a:pPr>
            <a:r>
              <a:rPr lang="en-GB" sz="2400" dirty="0"/>
              <a:t>To discover insights about how the loan has been approved.</a:t>
            </a:r>
          </a:p>
          <a:p>
            <a:endParaRPr lang="en-GB" dirty="0"/>
          </a:p>
        </p:txBody>
      </p:sp>
    </p:spTree>
    <p:extLst>
      <p:ext uri="{BB962C8B-B14F-4D97-AF65-F5344CB8AC3E}">
        <p14:creationId xmlns:p14="http://schemas.microsoft.com/office/powerpoint/2010/main" val="42407101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621AD-0E2E-48A8-9268-845F67F0FFEF}"/>
              </a:ext>
            </a:extLst>
          </p:cNvPr>
          <p:cNvSpPr>
            <a:spLocks noGrp="1"/>
          </p:cNvSpPr>
          <p:nvPr>
            <p:ph type="title"/>
          </p:nvPr>
        </p:nvSpPr>
        <p:spPr/>
        <p:txBody>
          <a:bodyPr>
            <a:normAutofit/>
          </a:bodyPr>
          <a:lstStyle/>
          <a:p>
            <a:r>
              <a:rPr lang="en-IN" dirty="0"/>
              <a:t>Problem Statement:</a:t>
            </a:r>
          </a:p>
        </p:txBody>
      </p:sp>
      <p:sp>
        <p:nvSpPr>
          <p:cNvPr id="3" name="Content Placeholder 2">
            <a:extLst>
              <a:ext uri="{FF2B5EF4-FFF2-40B4-BE49-F238E27FC236}">
                <a16:creationId xmlns:a16="http://schemas.microsoft.com/office/drawing/2014/main" id="{C9155A5E-A15E-4261-B8E1-09A055A917E3}"/>
              </a:ext>
            </a:extLst>
          </p:cNvPr>
          <p:cNvSpPr>
            <a:spLocks noGrp="1"/>
          </p:cNvSpPr>
          <p:nvPr>
            <p:ph idx="1"/>
          </p:nvPr>
        </p:nvSpPr>
        <p:spPr/>
        <p:txBody>
          <a:bodyPr>
            <a:normAutofit/>
          </a:bodyPr>
          <a:lstStyle/>
          <a:p>
            <a:r>
              <a:rPr lang="en-GB" dirty="0"/>
              <a:t>The company wants to automate the loan eligibility process (real-time) based on customer detail provided while filling the online application form. </a:t>
            </a:r>
          </a:p>
          <a:p>
            <a:r>
              <a:rPr lang="en-GB" dirty="0"/>
              <a:t>To automate this process, they have given a problem to identify the customer's segments, those are eligible for loan amount so that they can specifically target these customers.</a:t>
            </a:r>
            <a:endParaRPr lang="en-IN" dirty="0"/>
          </a:p>
        </p:txBody>
      </p:sp>
    </p:spTree>
    <p:extLst>
      <p:ext uri="{BB962C8B-B14F-4D97-AF65-F5344CB8AC3E}">
        <p14:creationId xmlns:p14="http://schemas.microsoft.com/office/powerpoint/2010/main" val="21665564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C4553-7663-41D0-AB8F-53DD114A5CCD}"/>
              </a:ext>
            </a:extLst>
          </p:cNvPr>
          <p:cNvSpPr>
            <a:spLocks noGrp="1"/>
          </p:cNvSpPr>
          <p:nvPr>
            <p:ph type="title"/>
          </p:nvPr>
        </p:nvSpPr>
        <p:spPr/>
        <p:txBody>
          <a:bodyPr/>
          <a:lstStyle/>
          <a:p>
            <a:r>
              <a:rPr lang="en-GB" dirty="0"/>
              <a:t>Steps For Model Building:</a:t>
            </a:r>
            <a:endParaRPr lang="en-IN" dirty="0"/>
          </a:p>
        </p:txBody>
      </p:sp>
      <p:sp>
        <p:nvSpPr>
          <p:cNvPr id="3" name="Content Placeholder 2">
            <a:extLst>
              <a:ext uri="{FF2B5EF4-FFF2-40B4-BE49-F238E27FC236}">
                <a16:creationId xmlns:a16="http://schemas.microsoft.com/office/drawing/2014/main" id="{FCBA7C9E-76A7-4BDF-8EB9-8C1FEAFE77DA}"/>
              </a:ext>
            </a:extLst>
          </p:cNvPr>
          <p:cNvSpPr>
            <a:spLocks noGrp="1"/>
          </p:cNvSpPr>
          <p:nvPr>
            <p:ph idx="1"/>
          </p:nvPr>
        </p:nvSpPr>
        <p:spPr/>
        <p:txBody>
          <a:bodyPr>
            <a:normAutofit/>
          </a:bodyPr>
          <a:lstStyle/>
          <a:p>
            <a:r>
              <a:rPr lang="en-GB" dirty="0"/>
              <a:t>Importing Data</a:t>
            </a:r>
          </a:p>
          <a:p>
            <a:r>
              <a:rPr lang="en-GB" dirty="0"/>
              <a:t>Data Cleaning</a:t>
            </a:r>
          </a:p>
          <a:p>
            <a:r>
              <a:rPr lang="en-GB" dirty="0"/>
              <a:t>EDA </a:t>
            </a:r>
          </a:p>
          <a:p>
            <a:r>
              <a:rPr lang="en-GB" dirty="0"/>
              <a:t>Train Test Split</a:t>
            </a:r>
          </a:p>
          <a:p>
            <a:r>
              <a:rPr lang="en-GB" dirty="0"/>
              <a:t>Model Building On Training And Test Data</a:t>
            </a:r>
          </a:p>
          <a:p>
            <a:r>
              <a:rPr lang="en-GB" dirty="0"/>
              <a:t>Checking Accuracy</a:t>
            </a:r>
            <a:endParaRPr lang="en-IN" dirty="0"/>
          </a:p>
        </p:txBody>
      </p:sp>
    </p:spTree>
    <p:extLst>
      <p:ext uri="{BB962C8B-B14F-4D97-AF65-F5344CB8AC3E}">
        <p14:creationId xmlns:p14="http://schemas.microsoft.com/office/powerpoint/2010/main" val="36034249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EAFD8-34D9-4E22-BBE2-001CA0A41FC4}"/>
              </a:ext>
            </a:extLst>
          </p:cNvPr>
          <p:cNvSpPr>
            <a:spLocks noGrp="1"/>
          </p:cNvSpPr>
          <p:nvPr>
            <p:ph type="title"/>
          </p:nvPr>
        </p:nvSpPr>
        <p:spPr>
          <a:xfrm>
            <a:off x="1295400" y="372532"/>
            <a:ext cx="9601196" cy="1303867"/>
          </a:xfrm>
        </p:spPr>
        <p:txBody>
          <a:bodyPr>
            <a:normAutofit/>
          </a:bodyPr>
          <a:lstStyle/>
          <a:p>
            <a:r>
              <a:rPr lang="en-GB" dirty="0"/>
              <a:t>About Variables:</a:t>
            </a:r>
            <a:endParaRPr lang="en-IN" dirty="0"/>
          </a:p>
        </p:txBody>
      </p:sp>
      <p:sp>
        <p:nvSpPr>
          <p:cNvPr id="4" name="Rectangle 1">
            <a:extLst>
              <a:ext uri="{FF2B5EF4-FFF2-40B4-BE49-F238E27FC236}">
                <a16:creationId xmlns:a16="http://schemas.microsoft.com/office/drawing/2014/main" id="{49F45C0D-B321-45A9-A626-557A5CD65E2A}"/>
              </a:ext>
            </a:extLst>
          </p:cNvPr>
          <p:cNvSpPr>
            <a:spLocks noGrp="1" noChangeArrowheads="1"/>
          </p:cNvSpPr>
          <p:nvPr>
            <p:ph idx="1"/>
          </p:nvPr>
        </p:nvSpPr>
        <p:spPr bwMode="auto">
          <a:xfrm>
            <a:off x="714662" y="1668058"/>
            <a:ext cx="10762673" cy="4883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01568" rIns="91440" bIns="101568" numCol="1" anchor="ctr" anchorCtr="0" compatLnSpc="1">
            <a:prstTxWarp prst="textNoShape">
              <a:avLst/>
            </a:prstTxWarp>
            <a:spAutoFit/>
          </a:bodyPr>
          <a:lstStyle/>
          <a:p>
            <a:pPr eaLnBrk="0" fontAlgn="base" hangingPunct="0">
              <a:lnSpc>
                <a:spcPct val="100000"/>
              </a:lnSpc>
              <a:spcBef>
                <a:spcPct val="0"/>
              </a:spcBef>
              <a:spcAft>
                <a:spcPct val="0"/>
              </a:spcAft>
            </a:pPr>
            <a:r>
              <a:rPr kumimoji="0" lang="en-US" altLang="en-US" sz="2200" b="0" i="0" u="none" strike="noStrike" cap="none" normalizeH="0" baseline="0" dirty="0">
                <a:ln>
                  <a:noFill/>
                </a:ln>
                <a:solidFill>
                  <a:schemeClr val="tx1"/>
                </a:solidFill>
                <a:effectLst/>
              </a:rPr>
              <a:t>loan_id: </a:t>
            </a:r>
            <a:r>
              <a:rPr lang="en-IN" sz="2200" dirty="0"/>
              <a:t>Unique loan ID.</a:t>
            </a:r>
            <a:endParaRPr kumimoji="0" lang="en-US" altLang="en-US" sz="2200" b="0" i="0" u="none" strike="noStrike" cap="none" normalizeH="0" baseline="0" dirty="0">
              <a:ln>
                <a:noFill/>
              </a:ln>
              <a:solidFill>
                <a:schemeClr val="tx1"/>
              </a:solidFill>
              <a:effectLst/>
            </a:endParaRPr>
          </a:p>
          <a:p>
            <a:pPr eaLnBrk="0" fontAlgn="base" hangingPunct="0">
              <a:lnSpc>
                <a:spcPct val="100000"/>
              </a:lnSpc>
              <a:spcBef>
                <a:spcPct val="0"/>
              </a:spcBef>
              <a:spcAft>
                <a:spcPct val="0"/>
              </a:spcAft>
            </a:pPr>
            <a:r>
              <a:rPr kumimoji="0" lang="en-US" altLang="en-US" sz="2200" b="0" i="0" u="none" strike="noStrike" cap="none" normalizeH="0" baseline="0" dirty="0" err="1">
                <a:ln>
                  <a:noFill/>
                </a:ln>
                <a:solidFill>
                  <a:schemeClr val="tx1"/>
                </a:solidFill>
                <a:effectLst/>
              </a:rPr>
              <a:t>no_of_dependents</a:t>
            </a:r>
            <a:r>
              <a:rPr kumimoji="0" lang="en-US" altLang="en-US" sz="2200" b="0" i="0" u="none" strike="noStrike" cap="none" normalizeH="0" baseline="0" dirty="0">
                <a:ln>
                  <a:noFill/>
                </a:ln>
                <a:solidFill>
                  <a:schemeClr val="tx1"/>
                </a:solidFill>
                <a:effectLst/>
              </a:rPr>
              <a:t>: Number of dependents of the applicant.</a:t>
            </a:r>
          </a:p>
          <a:p>
            <a:pPr eaLnBrk="0" fontAlgn="base" hangingPunct="0">
              <a:lnSpc>
                <a:spcPct val="100000"/>
              </a:lnSpc>
              <a:spcBef>
                <a:spcPct val="0"/>
              </a:spcBef>
              <a:spcAft>
                <a:spcPct val="0"/>
              </a:spcAft>
            </a:pPr>
            <a:r>
              <a:rPr kumimoji="0" lang="en-US" altLang="en-US" sz="2200" b="0" i="0" u="none" strike="noStrike" cap="none" normalizeH="0" baseline="0" dirty="0">
                <a:ln>
                  <a:noFill/>
                </a:ln>
                <a:solidFill>
                  <a:schemeClr val="tx1"/>
                </a:solidFill>
                <a:effectLst/>
              </a:rPr>
              <a:t>education: Education of the applicant (Graduate/Not Graduate).</a:t>
            </a:r>
          </a:p>
          <a:p>
            <a:pPr eaLnBrk="0" fontAlgn="base" hangingPunct="0">
              <a:lnSpc>
                <a:spcPct val="100000"/>
              </a:lnSpc>
              <a:spcBef>
                <a:spcPct val="0"/>
              </a:spcBef>
              <a:spcAft>
                <a:spcPct val="0"/>
              </a:spcAft>
            </a:pPr>
            <a:r>
              <a:rPr kumimoji="0" lang="en-US" altLang="en-US" sz="2200" b="0" i="0" u="none" strike="noStrike" cap="none" normalizeH="0" baseline="0" dirty="0" err="1">
                <a:ln>
                  <a:noFill/>
                </a:ln>
                <a:solidFill>
                  <a:schemeClr val="tx1"/>
                </a:solidFill>
                <a:effectLst/>
              </a:rPr>
              <a:t>self_employed</a:t>
            </a:r>
            <a:r>
              <a:rPr kumimoji="0" lang="en-US" altLang="en-US" sz="2200" b="0" i="0" u="none" strike="noStrike" cap="none" normalizeH="0" baseline="0" dirty="0">
                <a:ln>
                  <a:noFill/>
                </a:ln>
                <a:solidFill>
                  <a:schemeClr val="tx1"/>
                </a:solidFill>
                <a:effectLst/>
              </a:rPr>
              <a:t>: Employment status of the applicant.</a:t>
            </a:r>
          </a:p>
          <a:p>
            <a:pPr eaLnBrk="0" fontAlgn="base" hangingPunct="0">
              <a:lnSpc>
                <a:spcPct val="100000"/>
              </a:lnSpc>
              <a:spcBef>
                <a:spcPct val="0"/>
              </a:spcBef>
              <a:spcAft>
                <a:spcPct val="0"/>
              </a:spcAft>
            </a:pPr>
            <a:r>
              <a:rPr kumimoji="0" lang="en-US" altLang="en-US" sz="2200" b="0" i="0" u="none" strike="noStrike" cap="none" normalizeH="0" baseline="0" dirty="0" err="1">
                <a:ln>
                  <a:noFill/>
                </a:ln>
                <a:solidFill>
                  <a:schemeClr val="tx1"/>
                </a:solidFill>
                <a:effectLst/>
              </a:rPr>
              <a:t>income_annum</a:t>
            </a:r>
            <a:r>
              <a:rPr kumimoji="0" lang="en-US" altLang="en-US" sz="2200" b="0" i="0" u="none" strike="noStrike" cap="none" normalizeH="0" baseline="0" dirty="0">
                <a:ln>
                  <a:noFill/>
                </a:ln>
                <a:solidFill>
                  <a:schemeClr val="tx1"/>
                </a:solidFill>
                <a:effectLst/>
              </a:rPr>
              <a:t>: Annual income of the applicant.</a:t>
            </a:r>
          </a:p>
          <a:p>
            <a:pPr eaLnBrk="0" fontAlgn="base" hangingPunct="0">
              <a:lnSpc>
                <a:spcPct val="100000"/>
              </a:lnSpc>
              <a:spcBef>
                <a:spcPct val="0"/>
              </a:spcBef>
              <a:spcAft>
                <a:spcPct val="0"/>
              </a:spcAft>
            </a:pPr>
            <a:r>
              <a:rPr kumimoji="0" lang="en-US" altLang="en-US" sz="2200" b="0" i="0" u="none" strike="noStrike" cap="none" normalizeH="0" baseline="0" dirty="0" err="1">
                <a:ln>
                  <a:noFill/>
                </a:ln>
                <a:solidFill>
                  <a:schemeClr val="tx1"/>
                </a:solidFill>
                <a:effectLst/>
              </a:rPr>
              <a:t>loan_amount</a:t>
            </a:r>
            <a:r>
              <a:rPr kumimoji="0" lang="en-US" altLang="en-US" sz="2200" b="0" i="0" u="none" strike="noStrike" cap="none" normalizeH="0" baseline="0" dirty="0">
                <a:ln>
                  <a:noFill/>
                </a:ln>
                <a:solidFill>
                  <a:schemeClr val="tx1"/>
                </a:solidFill>
                <a:effectLst/>
              </a:rPr>
              <a:t>: Loan amount </a:t>
            </a:r>
            <a:r>
              <a:rPr lang="en-IN" sz="2200" dirty="0"/>
              <a:t>requested by the applicant.</a:t>
            </a:r>
            <a:endParaRPr kumimoji="0" lang="en-US" altLang="en-US" sz="2200" b="0" i="0" u="none" strike="noStrike" cap="none" normalizeH="0" baseline="0" dirty="0">
              <a:ln>
                <a:noFill/>
              </a:ln>
              <a:solidFill>
                <a:schemeClr val="tx1"/>
              </a:solidFill>
              <a:effectLst/>
            </a:endParaRPr>
          </a:p>
          <a:p>
            <a:pPr eaLnBrk="0" fontAlgn="base" hangingPunct="0">
              <a:lnSpc>
                <a:spcPct val="100000"/>
              </a:lnSpc>
              <a:spcBef>
                <a:spcPct val="0"/>
              </a:spcBef>
              <a:spcAft>
                <a:spcPct val="0"/>
              </a:spcAft>
            </a:pPr>
            <a:r>
              <a:rPr kumimoji="0" lang="en-US" altLang="en-US" sz="2200" b="0" i="0" u="none" strike="noStrike" cap="none" normalizeH="0" baseline="0" dirty="0" err="1">
                <a:ln>
                  <a:noFill/>
                </a:ln>
                <a:solidFill>
                  <a:schemeClr val="tx1"/>
                </a:solidFill>
                <a:effectLst/>
              </a:rPr>
              <a:t>loan_term</a:t>
            </a:r>
            <a:r>
              <a:rPr kumimoji="0" lang="en-US" altLang="en-US" sz="2200" b="0" i="0" u="none" strike="noStrike" cap="none" normalizeH="0" baseline="0" dirty="0">
                <a:ln>
                  <a:noFill/>
                </a:ln>
                <a:solidFill>
                  <a:schemeClr val="tx1"/>
                </a:solidFill>
                <a:effectLst/>
              </a:rPr>
              <a:t>: </a:t>
            </a:r>
            <a:r>
              <a:rPr lang="en-GB" sz="2200" dirty="0"/>
              <a:t>Tenure of the loan requested by the applicant (in Years).</a:t>
            </a:r>
            <a:endParaRPr kumimoji="0" lang="en-US" altLang="en-US" sz="2200" b="0" i="0" u="none" strike="noStrike" cap="none" normalizeH="0" baseline="0" dirty="0">
              <a:ln>
                <a:noFill/>
              </a:ln>
              <a:solidFill>
                <a:schemeClr val="tx1"/>
              </a:solidFill>
              <a:effectLst/>
            </a:endParaRPr>
          </a:p>
          <a:p>
            <a:pPr eaLnBrk="0" fontAlgn="base" hangingPunct="0">
              <a:lnSpc>
                <a:spcPct val="100000"/>
              </a:lnSpc>
              <a:spcBef>
                <a:spcPct val="0"/>
              </a:spcBef>
              <a:spcAft>
                <a:spcPct val="0"/>
              </a:spcAft>
            </a:pPr>
            <a:r>
              <a:rPr kumimoji="0" lang="en-US" altLang="en-US" sz="2200" b="0" i="0" u="none" strike="noStrike" cap="none" normalizeH="0" baseline="0" dirty="0" err="1">
                <a:ln>
                  <a:noFill/>
                </a:ln>
                <a:solidFill>
                  <a:schemeClr val="tx1"/>
                </a:solidFill>
                <a:effectLst/>
              </a:rPr>
              <a:t>cibil_score</a:t>
            </a:r>
            <a:r>
              <a:rPr kumimoji="0" lang="en-US" altLang="en-US" sz="2200" b="0" i="0" u="none" strike="noStrike" cap="none" normalizeH="0" baseline="0" dirty="0">
                <a:ln>
                  <a:noFill/>
                </a:ln>
                <a:solidFill>
                  <a:schemeClr val="tx1"/>
                </a:solidFill>
                <a:effectLst/>
              </a:rPr>
              <a:t>: Credit score.</a:t>
            </a:r>
          </a:p>
          <a:p>
            <a:pPr eaLnBrk="0" fontAlgn="base" hangingPunct="0">
              <a:lnSpc>
                <a:spcPct val="100000"/>
              </a:lnSpc>
              <a:spcBef>
                <a:spcPct val="0"/>
              </a:spcBef>
              <a:spcAft>
                <a:spcPct val="0"/>
              </a:spcAft>
            </a:pPr>
            <a:r>
              <a:rPr kumimoji="0" lang="en-US" altLang="en-US" sz="2200" b="0" i="0" u="none" strike="noStrike" cap="none" normalizeH="0" baseline="0" dirty="0" err="1">
                <a:ln>
                  <a:noFill/>
                </a:ln>
                <a:solidFill>
                  <a:schemeClr val="tx1"/>
                </a:solidFill>
                <a:effectLst/>
              </a:rPr>
              <a:t>residential_assets_value</a:t>
            </a:r>
            <a:r>
              <a:rPr kumimoji="0" lang="en-US" altLang="en-US" sz="2200" b="0" i="0" u="none" strike="noStrike" cap="none" normalizeH="0" baseline="0" dirty="0">
                <a:ln>
                  <a:noFill/>
                </a:ln>
                <a:solidFill>
                  <a:schemeClr val="tx1"/>
                </a:solidFill>
                <a:effectLst/>
              </a:rPr>
              <a:t>: </a:t>
            </a:r>
            <a:r>
              <a:rPr lang="en-GB" sz="2200" dirty="0"/>
              <a:t>Value of the residential asset of the applicant.</a:t>
            </a:r>
            <a:endParaRPr kumimoji="0" lang="en-US" altLang="en-US" sz="2200" b="0" i="0" u="none" strike="noStrike" cap="none" normalizeH="0" baseline="0" dirty="0">
              <a:ln>
                <a:noFill/>
              </a:ln>
              <a:solidFill>
                <a:schemeClr val="tx1"/>
              </a:solidFill>
              <a:effectLst/>
            </a:endParaRPr>
          </a:p>
          <a:p>
            <a:pPr eaLnBrk="0" fontAlgn="base" hangingPunct="0">
              <a:lnSpc>
                <a:spcPct val="100000"/>
              </a:lnSpc>
              <a:spcBef>
                <a:spcPct val="0"/>
              </a:spcBef>
              <a:spcAft>
                <a:spcPct val="0"/>
              </a:spcAft>
            </a:pPr>
            <a:r>
              <a:rPr kumimoji="0" lang="en-US" altLang="en-US" sz="2200" b="0" i="0" u="none" strike="noStrike" cap="none" normalizeH="0" baseline="0" dirty="0" err="1">
                <a:ln>
                  <a:noFill/>
                </a:ln>
                <a:solidFill>
                  <a:schemeClr val="tx1"/>
                </a:solidFill>
                <a:effectLst/>
              </a:rPr>
              <a:t>commercial_assets_value</a:t>
            </a:r>
            <a:r>
              <a:rPr kumimoji="0" lang="en-US" altLang="en-US" sz="2200" b="0" i="0" u="none" strike="noStrike" cap="none" normalizeH="0" baseline="0" dirty="0">
                <a:ln>
                  <a:noFill/>
                </a:ln>
                <a:solidFill>
                  <a:schemeClr val="tx1"/>
                </a:solidFill>
                <a:effectLst/>
              </a:rPr>
              <a:t>: </a:t>
            </a:r>
            <a:r>
              <a:rPr lang="en-GB" sz="2200" dirty="0"/>
              <a:t>Value of the commercial asset of the applicant.</a:t>
            </a:r>
            <a:endParaRPr kumimoji="0" lang="en-US" altLang="en-US" sz="2200" b="0" i="0" u="none" strike="noStrike" cap="none" normalizeH="0" baseline="0" dirty="0">
              <a:ln>
                <a:noFill/>
              </a:ln>
              <a:solidFill>
                <a:schemeClr val="tx1"/>
              </a:solidFill>
              <a:effectLst/>
            </a:endParaRPr>
          </a:p>
          <a:p>
            <a:pPr eaLnBrk="0" fontAlgn="base" hangingPunct="0">
              <a:lnSpc>
                <a:spcPct val="100000"/>
              </a:lnSpc>
              <a:spcBef>
                <a:spcPct val="0"/>
              </a:spcBef>
              <a:spcAft>
                <a:spcPct val="0"/>
              </a:spcAft>
            </a:pPr>
            <a:r>
              <a:rPr kumimoji="0" lang="en-US" altLang="en-US" sz="2200" b="0" i="0" u="none" strike="noStrike" cap="none" normalizeH="0" baseline="0" dirty="0" err="1">
                <a:ln>
                  <a:noFill/>
                </a:ln>
                <a:solidFill>
                  <a:schemeClr val="tx1"/>
                </a:solidFill>
                <a:effectLst/>
              </a:rPr>
              <a:t>luxury_assets_value</a:t>
            </a:r>
            <a:r>
              <a:rPr kumimoji="0" lang="en-US" altLang="en-US" sz="2200" b="0" i="0" u="none" strike="noStrike" cap="none" normalizeH="0" baseline="0" dirty="0">
                <a:ln>
                  <a:noFill/>
                </a:ln>
                <a:solidFill>
                  <a:schemeClr val="tx1"/>
                </a:solidFill>
                <a:effectLst/>
              </a:rPr>
              <a:t>: </a:t>
            </a:r>
            <a:r>
              <a:rPr lang="en-GB" sz="2200" dirty="0"/>
              <a:t>Value of the luxury asset of the applicant.</a:t>
            </a:r>
            <a:endParaRPr kumimoji="0" lang="en-US" altLang="en-US" sz="2200" b="0" i="0" u="none" strike="noStrike" cap="none" normalizeH="0" baseline="0" dirty="0">
              <a:ln>
                <a:noFill/>
              </a:ln>
              <a:solidFill>
                <a:schemeClr val="tx1"/>
              </a:solidFill>
              <a:effectLst/>
            </a:endParaRPr>
          </a:p>
          <a:p>
            <a:pPr eaLnBrk="0" fontAlgn="base" hangingPunct="0">
              <a:lnSpc>
                <a:spcPct val="100000"/>
              </a:lnSpc>
              <a:spcBef>
                <a:spcPct val="0"/>
              </a:spcBef>
              <a:spcAft>
                <a:spcPct val="0"/>
              </a:spcAft>
            </a:pPr>
            <a:r>
              <a:rPr kumimoji="0" lang="en-US" altLang="en-US" sz="2200" b="0" i="0" u="none" strike="noStrike" cap="none" normalizeH="0" baseline="0" dirty="0">
                <a:ln>
                  <a:noFill/>
                </a:ln>
                <a:solidFill>
                  <a:schemeClr val="tx1"/>
                </a:solidFill>
                <a:effectLst/>
              </a:rPr>
              <a:t>bank_asset_value: </a:t>
            </a:r>
            <a:r>
              <a:rPr lang="en-GB" sz="2200" dirty="0"/>
              <a:t>Value of the bank asset of the applicant.</a:t>
            </a:r>
            <a:endParaRPr kumimoji="0" lang="en-US" altLang="en-US" sz="2200" b="0" i="0" u="none" strike="noStrike" cap="none" normalizeH="0" baseline="0" dirty="0">
              <a:ln>
                <a:noFill/>
              </a:ln>
              <a:solidFill>
                <a:schemeClr val="tx1"/>
              </a:solidFill>
              <a:effectLst/>
            </a:endParaRPr>
          </a:p>
          <a:p>
            <a:pPr eaLnBrk="0" fontAlgn="base" hangingPunct="0">
              <a:lnSpc>
                <a:spcPct val="100000"/>
              </a:lnSpc>
              <a:spcBef>
                <a:spcPct val="0"/>
              </a:spcBef>
              <a:spcAft>
                <a:spcPct val="0"/>
              </a:spcAft>
            </a:pPr>
            <a:r>
              <a:rPr kumimoji="0" lang="en-US" altLang="en-US" sz="2200" b="0" i="0" u="none" strike="noStrike" cap="none" normalizeH="0" baseline="0" dirty="0">
                <a:ln>
                  <a:noFill/>
                </a:ln>
                <a:solidFill>
                  <a:schemeClr val="tx1"/>
                </a:solidFill>
                <a:effectLst/>
              </a:rPr>
              <a:t>loan_status: Loan Approval Status (Approved/Rejected).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727262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ABA3E-3AA3-4598-949B-2BE95B4C5A04}"/>
              </a:ext>
            </a:extLst>
          </p:cNvPr>
          <p:cNvSpPr>
            <a:spLocks noGrp="1"/>
          </p:cNvSpPr>
          <p:nvPr>
            <p:ph type="title"/>
          </p:nvPr>
        </p:nvSpPr>
        <p:spPr/>
        <p:txBody>
          <a:bodyPr/>
          <a:lstStyle/>
          <a:p>
            <a:r>
              <a:rPr lang="en-GB" dirty="0"/>
              <a:t>Exploratory Data Analysis</a:t>
            </a:r>
            <a:endParaRPr lang="en-IN" dirty="0"/>
          </a:p>
        </p:txBody>
      </p:sp>
      <p:sp>
        <p:nvSpPr>
          <p:cNvPr id="3" name="Content Placeholder 2">
            <a:extLst>
              <a:ext uri="{FF2B5EF4-FFF2-40B4-BE49-F238E27FC236}">
                <a16:creationId xmlns:a16="http://schemas.microsoft.com/office/drawing/2014/main" id="{B99158B2-152A-4940-B12E-37C862912139}"/>
              </a:ext>
            </a:extLst>
          </p:cNvPr>
          <p:cNvSpPr>
            <a:spLocks noGrp="1"/>
          </p:cNvSpPr>
          <p:nvPr>
            <p:ph idx="1"/>
          </p:nvPr>
        </p:nvSpPr>
        <p:spPr/>
        <p:txBody>
          <a:bodyPr/>
          <a:lstStyle/>
          <a:p>
            <a:r>
              <a:rPr lang="en-GB" dirty="0"/>
              <a:t>Data pre-processing, Feature Engineering, and EDA are fundamental early steps after data collection.</a:t>
            </a:r>
          </a:p>
          <a:p>
            <a:r>
              <a:rPr lang="en-GB" dirty="0"/>
              <a:t>Data pre-processing involves cleaning and preparing raw data to facilitate feature engineering</a:t>
            </a:r>
          </a:p>
          <a:p>
            <a:r>
              <a:rPr lang="en-GB" dirty="0"/>
              <a:t>Feature engineering entails employing various techniques to manipulate the data. This may include adding or removing relevant features, handling missing data, encoding variables, and dealing with categorical variables, among other tasks.</a:t>
            </a:r>
            <a:endParaRPr lang="en-IN" dirty="0"/>
          </a:p>
        </p:txBody>
      </p:sp>
    </p:spTree>
    <p:extLst>
      <p:ext uri="{BB962C8B-B14F-4D97-AF65-F5344CB8AC3E}">
        <p14:creationId xmlns:p14="http://schemas.microsoft.com/office/powerpoint/2010/main" val="25070435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01DA0-EF3A-4A6C-A877-B5635C5EA56F}"/>
              </a:ext>
            </a:extLst>
          </p:cNvPr>
          <p:cNvSpPr>
            <a:spLocks noGrp="1"/>
          </p:cNvSpPr>
          <p:nvPr>
            <p:ph type="title"/>
          </p:nvPr>
        </p:nvSpPr>
        <p:spPr>
          <a:xfrm>
            <a:off x="1295402" y="690880"/>
            <a:ext cx="9601196" cy="1869439"/>
          </a:xfrm>
        </p:spPr>
        <p:txBody>
          <a:bodyPr>
            <a:normAutofit fontScale="90000"/>
          </a:bodyPr>
          <a:lstStyle/>
          <a:p>
            <a:r>
              <a:rPr lang="en-GB" u="sng" dirty="0"/>
              <a:t>Graphs:</a:t>
            </a:r>
            <a:br>
              <a:rPr lang="en-GB" dirty="0"/>
            </a:br>
            <a:r>
              <a:rPr lang="en-GB" dirty="0"/>
              <a:t>Graphs are used because they can show complex data in a simple and concise way</a:t>
            </a:r>
            <a:endParaRPr lang="en-IN" dirty="0"/>
          </a:p>
        </p:txBody>
      </p:sp>
      <p:pic>
        <p:nvPicPr>
          <p:cNvPr id="5" name="Content Placeholder 4">
            <a:extLst>
              <a:ext uri="{FF2B5EF4-FFF2-40B4-BE49-F238E27FC236}">
                <a16:creationId xmlns:a16="http://schemas.microsoft.com/office/drawing/2014/main" id="{E129723D-C8EB-4A4A-8243-A12AADF09D1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5402" y="2638743"/>
            <a:ext cx="4079238" cy="3317875"/>
          </a:xfrm>
        </p:spPr>
      </p:pic>
      <p:sp>
        <p:nvSpPr>
          <p:cNvPr id="7" name="TextBox 6">
            <a:extLst>
              <a:ext uri="{FF2B5EF4-FFF2-40B4-BE49-F238E27FC236}">
                <a16:creationId xmlns:a16="http://schemas.microsoft.com/office/drawing/2014/main" id="{45860C4C-7EC9-49DE-8866-585CEC64D5B9}"/>
              </a:ext>
            </a:extLst>
          </p:cNvPr>
          <p:cNvSpPr txBox="1"/>
          <p:nvPr/>
        </p:nvSpPr>
        <p:spPr>
          <a:xfrm>
            <a:off x="7127238" y="3169920"/>
            <a:ext cx="3769360" cy="1477328"/>
          </a:xfrm>
          <a:prstGeom prst="rect">
            <a:avLst/>
          </a:prstGeom>
          <a:noFill/>
        </p:spPr>
        <p:txBody>
          <a:bodyPr wrap="square" rtlCol="0">
            <a:spAutoFit/>
          </a:bodyPr>
          <a:lstStyle/>
          <a:p>
            <a:r>
              <a:rPr lang="en-GB" dirty="0"/>
              <a:t>Box plots are used to check if there is any outlying data in a data set. Using following graph we can understand there is no outliers present in this column.</a:t>
            </a:r>
            <a:endParaRPr lang="en-IN" dirty="0"/>
          </a:p>
        </p:txBody>
      </p:sp>
    </p:spTree>
    <p:extLst>
      <p:ext uri="{BB962C8B-B14F-4D97-AF65-F5344CB8AC3E}">
        <p14:creationId xmlns:p14="http://schemas.microsoft.com/office/powerpoint/2010/main" val="18942207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26017-82E4-4BCE-B1EB-DEB3140A48C4}"/>
              </a:ext>
            </a:extLst>
          </p:cNvPr>
          <p:cNvSpPr>
            <a:spLocks noGrp="1"/>
          </p:cNvSpPr>
          <p:nvPr>
            <p:ph type="title"/>
          </p:nvPr>
        </p:nvSpPr>
        <p:spPr>
          <a:xfrm>
            <a:off x="1295402" y="650425"/>
            <a:ext cx="9601196" cy="1303867"/>
          </a:xfrm>
        </p:spPr>
        <p:txBody>
          <a:bodyPr>
            <a:normAutofit/>
          </a:bodyPr>
          <a:lstStyle/>
          <a:p>
            <a:r>
              <a:rPr lang="en-GB" sz="3600" b="1" dirty="0">
                <a:cs typeface="Calibri Light" panose="020F0302020204030204" pitchFamily="34" charset="0"/>
              </a:rPr>
              <a:t>Bar Chart on Employment and Education</a:t>
            </a:r>
            <a:endParaRPr lang="en-IN" sz="3600" b="1" dirty="0">
              <a:cs typeface="Calibri Light" panose="020F0302020204030204" pitchFamily="34" charset="0"/>
            </a:endParaRPr>
          </a:p>
        </p:txBody>
      </p:sp>
      <p:pic>
        <p:nvPicPr>
          <p:cNvPr id="8" name="Content Placeholder 7">
            <a:extLst>
              <a:ext uri="{FF2B5EF4-FFF2-40B4-BE49-F238E27FC236}">
                <a16:creationId xmlns:a16="http://schemas.microsoft.com/office/drawing/2014/main" id="{69344C4D-98F5-4671-90EB-CAD1D1501637}"/>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53440" y="2614664"/>
            <a:ext cx="4270663" cy="3260674"/>
          </a:xfrm>
        </p:spPr>
      </p:pic>
      <p:sp>
        <p:nvSpPr>
          <p:cNvPr id="6" name="Content Placeholder 5">
            <a:extLst>
              <a:ext uri="{FF2B5EF4-FFF2-40B4-BE49-F238E27FC236}">
                <a16:creationId xmlns:a16="http://schemas.microsoft.com/office/drawing/2014/main" id="{00530074-9D1E-4451-B0F3-E81B4CA40F15}"/>
              </a:ext>
            </a:extLst>
          </p:cNvPr>
          <p:cNvSpPr>
            <a:spLocks noGrp="1"/>
          </p:cNvSpPr>
          <p:nvPr>
            <p:ph sz="quarter" idx="4"/>
          </p:nvPr>
        </p:nvSpPr>
        <p:spPr>
          <a:xfrm>
            <a:off x="5232400" y="2282428"/>
            <a:ext cx="6281257" cy="3925147"/>
          </a:xfrm>
        </p:spPr>
        <p:txBody>
          <a:bodyPr>
            <a:normAutofit/>
          </a:bodyPr>
          <a:lstStyle/>
          <a:p>
            <a:r>
              <a:rPr lang="en-GB" dirty="0"/>
              <a:t>This graph depicts the relationship between the employment status of applicants and their education levels which highlights important trends for loan approval considerations.</a:t>
            </a:r>
          </a:p>
          <a:p>
            <a:r>
              <a:rPr lang="en-GB" dirty="0"/>
              <a:t>It reveals that a majority of non-graduate applicants are self-employed, while most graduate applicants are not self-employed which this indicates that graduates are more likely to be employed in salaried positions, whereas non-graduates tend to be self-employed.</a:t>
            </a:r>
          </a:p>
        </p:txBody>
      </p:sp>
    </p:spTree>
    <p:extLst>
      <p:ext uri="{BB962C8B-B14F-4D97-AF65-F5344CB8AC3E}">
        <p14:creationId xmlns:p14="http://schemas.microsoft.com/office/powerpoint/2010/main" val="2764474925"/>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1544</TotalTime>
  <Words>760</Words>
  <Application>Microsoft Office PowerPoint</Application>
  <PresentationFormat>Widescreen</PresentationFormat>
  <Paragraphs>60</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Retrospect</vt:lpstr>
      <vt:lpstr>Loan Approval Prediction</vt:lpstr>
      <vt:lpstr>What Is Loan?</vt:lpstr>
      <vt:lpstr>Objective:</vt:lpstr>
      <vt:lpstr>Problem Statement:</vt:lpstr>
      <vt:lpstr>Steps For Model Building:</vt:lpstr>
      <vt:lpstr>About Variables:</vt:lpstr>
      <vt:lpstr>Exploratory Data Analysis</vt:lpstr>
      <vt:lpstr>Graphs: Graphs are used because they can show complex data in a simple and concise way</vt:lpstr>
      <vt:lpstr>Bar Chart on Employment and Education</vt:lpstr>
      <vt:lpstr>Histogram showing customer’s cibil score</vt:lpstr>
      <vt:lpstr>Converting Categorical Data To Numerical Data:</vt:lpstr>
      <vt:lpstr>Train Test Split:</vt:lpstr>
      <vt:lpstr>Algorithms Implemented &amp; It’s Accuracy:</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Loan Approval Prediction </dc:title>
  <dc:creator>DELL</dc:creator>
  <cp:lastModifiedBy>DELL</cp:lastModifiedBy>
  <cp:revision>33</cp:revision>
  <dcterms:created xsi:type="dcterms:W3CDTF">2023-08-27T08:16:35Z</dcterms:created>
  <dcterms:modified xsi:type="dcterms:W3CDTF">2023-08-28T10:01:13Z</dcterms:modified>
</cp:coreProperties>
</file>