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00"/>
    <a:srgbClr val="C41230"/>
    <a:srgbClr val="AC2B37"/>
    <a:srgbClr val="B53443"/>
    <a:srgbClr val="FAAA47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DB3F-57DE-4C6B-9214-F6DDB9C21D9D}" v="64" dt="2025-03-22T16:15:0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 varScale="1">
        <p:scale>
          <a:sx n="32" d="100"/>
          <a:sy n="32" d="100"/>
        </p:scale>
        <p:origin x="2736" y="27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c3e9a4fd0bc3e3ee" providerId="LiveId" clId="{09BADB3F-57DE-4C6B-9214-F6DDB9C21D9D}"/>
    <pc:docChg chg="undo custSel modSld">
      <pc:chgData name="James Stevens" userId="c3e9a4fd0bc3e3ee" providerId="LiveId" clId="{09BADB3F-57DE-4C6B-9214-F6DDB9C21D9D}" dt="2025-03-22T16:15:22.232" v="634" actId="20577"/>
      <pc:docMkLst>
        <pc:docMk/>
      </pc:docMkLst>
      <pc:sldChg chg="addSp delSp modSp mod">
        <pc:chgData name="James Stevens" userId="c3e9a4fd0bc3e3ee" providerId="LiveId" clId="{09BADB3F-57DE-4C6B-9214-F6DDB9C21D9D}" dt="2025-03-22T16:15:22.232" v="634" actId="20577"/>
        <pc:sldMkLst>
          <pc:docMk/>
          <pc:sldMk cId="2702103839" sldId="256"/>
        </pc:sldMkLst>
        <pc:spChg chg="add mod">
          <ac:chgData name="James Stevens" userId="c3e9a4fd0bc3e3ee" providerId="LiveId" clId="{09BADB3F-57DE-4C6B-9214-F6DDB9C21D9D}" dt="2025-03-22T15:42:56.762" v="143"/>
          <ac:spMkLst>
            <pc:docMk/>
            <pc:sldMk cId="2702103839" sldId="256"/>
            <ac:spMk id="2" creationId="{55BE4817-0DE0-5D9E-C702-6727574C97D5}"/>
          </ac:spMkLst>
        </pc:spChg>
        <pc:spChg chg="add mod">
          <ac:chgData name="James Stevens" userId="c3e9a4fd0bc3e3ee" providerId="LiveId" clId="{09BADB3F-57DE-4C6B-9214-F6DDB9C21D9D}" dt="2025-03-22T15:43:19.507" v="149"/>
          <ac:spMkLst>
            <pc:docMk/>
            <pc:sldMk cId="2702103839" sldId="256"/>
            <ac:spMk id="3" creationId="{397E2CDE-D69C-7809-11E6-818AA2BF0940}"/>
          </ac:spMkLst>
        </pc:spChg>
        <pc:spChg chg="mod">
          <ac:chgData name="James Stevens" userId="c3e9a4fd0bc3e3ee" providerId="LiveId" clId="{09BADB3F-57DE-4C6B-9214-F6DDB9C21D9D}" dt="2025-03-22T16:10:05.556" v="335" actId="20577"/>
          <ac:spMkLst>
            <pc:docMk/>
            <pc:sldMk cId="2702103839" sldId="256"/>
            <ac:spMk id="5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6:15:17.347" v="621" actId="478"/>
          <ac:spMkLst>
            <pc:docMk/>
            <pc:sldMk cId="2702103839" sldId="256"/>
            <ac:spMk id="6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9:48.232" v="327" actId="20577"/>
          <ac:spMkLst>
            <pc:docMk/>
            <pc:sldMk cId="2702103839" sldId="256"/>
            <ac:spMk id="7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10.237" v="308" actId="2711"/>
          <ac:spMkLst>
            <pc:docMk/>
            <pc:sldMk cId="2702103839" sldId="256"/>
            <ac:spMk id="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46.553" v="303" actId="113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7:46.710" v="320" actId="255"/>
          <ac:spMkLst>
            <pc:docMk/>
            <pc:sldMk cId="2702103839" sldId="256"/>
            <ac:spMk id="11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55.776" v="306" actId="113"/>
          <ac:spMkLst>
            <pc:docMk/>
            <pc:sldMk cId="2702103839" sldId="256"/>
            <ac:spMk id="12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3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53.046" v="313" actId="2711"/>
          <ac:spMkLst>
            <pc:docMk/>
            <pc:sldMk cId="2702103839" sldId="256"/>
            <ac:spMk id="14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4:59.449" v="619" actId="2711"/>
          <ac:spMkLst>
            <pc:docMk/>
            <pc:sldMk cId="2702103839" sldId="256"/>
            <ac:spMk id="17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5:43:42.503" v="150"/>
          <ac:spMkLst>
            <pc:docMk/>
            <pc:sldMk cId="2702103839" sldId="256"/>
            <ac:spMk id="18" creationId="{E471ACC4-59C4-B644-64D1-1D14AC7FC216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22.232" v="634" actId="20577"/>
          <ac:spMkLst>
            <pc:docMk/>
            <pc:sldMk cId="2702103839" sldId="256"/>
            <ac:spMk id="22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53:51.656" v="271" actId="478"/>
          <ac:spMkLst>
            <pc:docMk/>
            <pc:sldMk cId="2702103839" sldId="256"/>
            <ac:spMk id="24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40:24.139" v="105" actId="478"/>
          <ac:spMkLst>
            <pc:docMk/>
            <pc:sldMk cId="2702103839" sldId="256"/>
            <ac:spMk id="27" creationId="{00000000-0000-0000-0000-000000000000}"/>
          </ac:spMkLst>
        </pc:spChg>
        <pc:spChg chg="add del mod">
          <ac:chgData name="James Stevens" userId="c3e9a4fd0bc3e3ee" providerId="LiveId" clId="{09BADB3F-57DE-4C6B-9214-F6DDB9C21D9D}" dt="2025-03-22T15:51:22.286" v="203" actId="478"/>
          <ac:spMkLst>
            <pc:docMk/>
            <pc:sldMk cId="2702103839" sldId="256"/>
            <ac:spMk id="27" creationId="{47AE6FD1-E67B-323C-25C5-3C02D9940E84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3:04.676" v="509" actId="255"/>
          <ac:spMkLst>
            <pc:docMk/>
            <pc:sldMk cId="2702103839" sldId="256"/>
            <ac:spMk id="29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6:06:18.454" v="309" actId="2711"/>
          <ac:spMkLst>
            <pc:docMk/>
            <pc:sldMk cId="2702103839" sldId="256"/>
            <ac:spMk id="31" creationId="{002B0BC0-29A2-22FF-F37F-45CCBFF1B274}"/>
          </ac:spMkLst>
        </pc:spChg>
        <pc:spChg chg="mod">
          <ac:chgData name="James Stevens" userId="c3e9a4fd0bc3e3ee" providerId="LiveId" clId="{09BADB3F-57DE-4C6B-9214-F6DDB9C21D9D}" dt="2025-03-22T15:39:56.433" v="104" actId="20577"/>
          <ac:spMkLst>
            <pc:docMk/>
            <pc:sldMk cId="2702103839" sldId="256"/>
            <ac:spMk id="32" creationId="{F88A5571-B82C-DF8F-A613-8A9E557DAE26}"/>
          </ac:spMkLst>
        </pc:spChg>
        <pc:spChg chg="add">
          <ac:chgData name="James Stevens" userId="c3e9a4fd0bc3e3ee" providerId="LiveId" clId="{09BADB3F-57DE-4C6B-9214-F6DDB9C21D9D}" dt="2025-03-22T15:29:42.031" v="0"/>
          <ac:spMkLst>
            <pc:docMk/>
            <pc:sldMk cId="2702103839" sldId="256"/>
            <ac:spMk id="33" creationId="{7A19DFF2-3908-F787-77C9-389FAED1BA92}"/>
          </ac:spMkLst>
        </pc:spChg>
        <pc:spChg chg="add del">
          <ac:chgData name="James Stevens" userId="c3e9a4fd0bc3e3ee" providerId="LiveId" clId="{09BADB3F-57DE-4C6B-9214-F6DDB9C21D9D}" dt="2025-03-22T15:36:07.274" v="82" actId="22"/>
          <ac:spMkLst>
            <pc:docMk/>
            <pc:sldMk cId="2702103839" sldId="256"/>
            <ac:spMk id="36" creationId="{AB0A5060-B85D-26EB-A4FA-A5C075ABC3D9}"/>
          </ac:spMkLst>
        </pc:spChg>
        <pc:grpChg chg="mod">
          <ac:chgData name="James Stevens" userId="c3e9a4fd0bc3e3ee" providerId="LiveId" clId="{09BADB3F-57DE-4C6B-9214-F6DDB9C21D9D}" dt="2025-03-22T16:15:06.973" v="620" actId="1076"/>
          <ac:grpSpMkLst>
            <pc:docMk/>
            <pc:sldMk cId="2702103839" sldId="256"/>
            <ac:grpSpMk id="25" creationId="{00000000-0000-0000-0000-000000000000}"/>
          </ac:grpSpMkLst>
        </pc:grpChg>
        <pc:picChg chg="add mod">
          <ac:chgData name="James Stevens" userId="c3e9a4fd0bc3e3ee" providerId="LiveId" clId="{09BADB3F-57DE-4C6B-9214-F6DDB9C21D9D}" dt="2025-03-22T16:07:52.507" v="321" actId="1076"/>
          <ac:picMkLst>
            <pc:docMk/>
            <pc:sldMk cId="2702103839" sldId="256"/>
            <ac:picMk id="34" creationId="{23342A02-CAAC-058B-79C6-10E942821230}"/>
          </ac:picMkLst>
        </pc:picChg>
        <pc:picChg chg="add mod">
          <ac:chgData name="James Stevens" userId="c3e9a4fd0bc3e3ee" providerId="LiveId" clId="{09BADB3F-57DE-4C6B-9214-F6DDB9C21D9D}" dt="2025-03-22T16:01:16.654" v="285" actId="1076"/>
          <ac:picMkLst>
            <pc:docMk/>
            <pc:sldMk cId="2702103839" sldId="256"/>
            <ac:picMk id="1026" creationId="{B8254E67-49C2-0967-7676-E598F1A846C5}"/>
          </ac:picMkLst>
        </pc:picChg>
        <pc:picChg chg="add del">
          <ac:chgData name="James Stevens" userId="c3e9a4fd0bc3e3ee" providerId="LiveId" clId="{09BADB3F-57DE-4C6B-9214-F6DDB9C21D9D}" dt="2025-03-22T15:51:24.578" v="204" actId="478"/>
          <ac:picMkLst>
            <pc:docMk/>
            <pc:sldMk cId="2702103839" sldId="256"/>
            <ac:picMk id="1028" creationId="{9FF58991-B908-1F09-F10F-67B9A289A18D}"/>
          </ac:picMkLst>
        </pc:picChg>
        <pc:picChg chg="add del mod">
          <ac:chgData name="James Stevens" userId="c3e9a4fd0bc3e3ee" providerId="LiveId" clId="{09BADB3F-57DE-4C6B-9214-F6DDB9C21D9D}" dt="2025-03-22T15:51:22.286" v="203" actId="478"/>
          <ac:picMkLst>
            <pc:docMk/>
            <pc:sldMk cId="2702103839" sldId="256"/>
            <ac:picMk id="1030" creationId="{A33A7081-F66D-2CDB-913E-7B17C19593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410960" rtl="0" fontAlgn="base">
        <a:spcBef>
          <a:spcPct val="0"/>
        </a:spcBef>
        <a:spcAft>
          <a:spcPct val="0"/>
        </a:spcAft>
        <a:defRPr sz="13566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410960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821918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4232879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643837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058219" indent="-1058219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9901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292808" indent="-88185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861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52739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7457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93835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6349318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»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776027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6pPr>
      <a:lvl7pPr marL="9171235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7pPr>
      <a:lvl8pPr marL="1058219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8pPr>
      <a:lvl9pPr marL="11993154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1pPr>
      <a:lvl2pPr marL="141096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2pPr>
      <a:lvl3pPr marL="2821918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3pPr>
      <a:lvl4pPr marL="4232879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4pPr>
      <a:lvl5pPr marL="564383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5pPr>
      <a:lvl6pPr marL="705479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6pPr>
      <a:lvl7pPr marL="846575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7pPr>
      <a:lvl8pPr marL="987671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8pPr>
      <a:lvl9pPr marL="11287675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-2765686"/>
            <a:ext cx="43891200" cy="45562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740652" y="-2069689"/>
            <a:ext cx="36830882" cy="403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152" tIns="38576" rIns="77152" bIns="38576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dirty="0"/>
              <a:t>Generative Learning and AI: </a:t>
            </a:r>
          </a:p>
          <a:p>
            <a:pPr algn="ctr"/>
            <a:r>
              <a:rPr lang="en-US" sz="6000" b="1" dirty="0"/>
              <a:t>Using Retrieval-Augmented Generation for C++ Tutoring</a:t>
            </a:r>
          </a:p>
          <a:p>
            <a:pPr algn="ctr"/>
            <a:r>
              <a:rPr lang="en-US" sz="4800" b="1" dirty="0"/>
              <a:t>Ben Carpenter (Computer Science), James Stevens (Computer Science) </a:t>
            </a:r>
          </a:p>
          <a:p>
            <a:pPr algn="ctr"/>
            <a:r>
              <a:rPr lang="en-US" sz="4800" b="1" dirty="0"/>
              <a:t>Advisor: Professor Hao Loi (Computer Science)</a:t>
            </a:r>
          </a:p>
          <a:p>
            <a:pPr algn="ctr"/>
            <a:endParaRPr lang="en-US" sz="3657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07494" y="2399426"/>
            <a:ext cx="13422080" cy="30146666"/>
            <a:chOff x="1137049" y="5906899"/>
            <a:chExt cx="13321925" cy="29084688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195324" y="5906899"/>
              <a:ext cx="13159862" cy="85666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Introduction</a:t>
              </a:r>
            </a:p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goal of our project was to design and implement an AI tutor for an introductory C++ programming course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a RAG method to provide an effective framework for learning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are drawn from a strict data pool. This framework ensures relevant, concise responses to user queries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aim to eliminate the drawbacks of typical AI generation which includes hallucination</a:t>
              </a:r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299113" y="14872166"/>
              <a:ext cx="13159861" cy="10452303"/>
            </a:xfrm>
            <a:prstGeom prst="roundRect">
              <a:avLst>
                <a:gd name="adj" fmla="val 830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Challenges</a:t>
              </a:r>
            </a:p>
            <a:p>
              <a:pPr algn="ctr"/>
              <a:endParaRPr lang="en-US" sz="706" b="1" dirty="0"/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195324" y="25810596"/>
              <a:ext cx="13159862" cy="9180991"/>
            </a:xfrm>
            <a:prstGeom prst="roundRect">
              <a:avLst>
                <a:gd name="adj" fmla="val 1059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Lora" pitchFamily="2" charset="0"/>
                </a:rPr>
                <a:t>Methodology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12642" y="18894594"/>
              <a:ext cx="4361712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7049" y="19991549"/>
              <a:ext cx="12149111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2699" y="27475442"/>
              <a:ext cx="12394567" cy="5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text from </a:t>
              </a:r>
              <a:r>
                <a:rPr lang="en-US" sz="4000" dirty="0" err="1">
                  <a:latin typeface="Lora" pitchFamily="2" charset="0"/>
                </a:rPr>
                <a:t>ZyBooks</a:t>
              </a:r>
              <a:r>
                <a:rPr lang="en-US" sz="4000" dirty="0">
                  <a:latin typeface="Lora" pitchFamily="2" charset="0"/>
                </a:rPr>
                <a:t> as our data files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textbook provided updated, accurate information to supplement the LLM in response to user queries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began implementing the tutor by communicating with the LLM and then integrating the RAG system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Backend is an API so anyone can attach a front-end of their preference</a:t>
              </a:r>
              <a:endParaRPr lang="en-US" sz="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423492" y="2399426"/>
            <a:ext cx="13258800" cy="29838235"/>
            <a:chOff x="15544803" y="5906899"/>
            <a:chExt cx="12670970" cy="30560695"/>
          </a:xfrm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5544803" y="5906899"/>
              <a:ext cx="12670970" cy="176094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Retrieval-Augmented Generation (RAG)</a:t>
              </a:r>
            </a:p>
            <a:p>
              <a:pPr algn="ctr"/>
              <a:endParaRPr lang="en-US" sz="5029" b="1" dirty="0"/>
            </a:p>
            <a:p>
              <a:pPr algn="ctr"/>
              <a:endParaRPr lang="en-US" sz="3729" b="1" dirty="0"/>
            </a:p>
            <a:p>
              <a:pPr algn="just"/>
              <a:endParaRPr lang="en-US" sz="2701" b="1" dirty="0"/>
            </a:p>
            <a:p>
              <a:pPr algn="just"/>
              <a:endParaRPr lang="en-US" sz="2314" dirty="0">
                <a:latin typeface="+mn-lt"/>
              </a:endParaRPr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b="1" dirty="0"/>
            </a:p>
            <a:p>
              <a:pPr lvl="1" algn="just"/>
              <a:r>
                <a:rPr lang="en-US" sz="2378" b="1" dirty="0"/>
                <a:t> </a:t>
              </a:r>
            </a:p>
            <a:p>
              <a:pPr lvl="1" algn="just"/>
              <a:endParaRPr lang="en-US" sz="2378" b="1" dirty="0"/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15544803" y="23995645"/>
              <a:ext cx="12670970" cy="124719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Results</a:t>
              </a:r>
            </a:p>
            <a:p>
              <a:pPr algn="ctr"/>
              <a:endParaRPr lang="en-US" sz="2573" b="1" dirty="0"/>
            </a:p>
            <a:p>
              <a:r>
                <a:rPr lang="en-US" sz="2830" dirty="0">
                  <a:latin typeface="+mn-lt"/>
                </a:rPr>
                <a:t>. 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9351" y="25893860"/>
              <a:ext cx="11872498" cy="639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chat tutor is fully-functional and will answer students’ queries, generating accurate responses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cite the section of the textbook that the information is retrieved from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Python RAG pipeline is slightly more resource intensive than a C++ build, but is still effective and developer-friendly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Anyone can host the API and tailor it to their needs</a:t>
              </a:r>
              <a:endParaRPr lang="en-US" sz="4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47776" y="7985871"/>
              <a:ext cx="11395646" cy="69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428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This algorithm enhances the performance of generative AI models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It begins with indexing of data from relevant sources/documents in a vector database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Next it retrieves the most accurate information based on a similarity search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Augmentation occurs when info is supplied to the LLM along with the user query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generated response is created based on its knowledge and the supplied data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6184" y="2543119"/>
            <a:ext cx="13302919" cy="29694541"/>
            <a:chOff x="29427608" y="5931344"/>
            <a:chExt cx="13776906" cy="28420189"/>
          </a:xfrm>
        </p:grpSpPr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>
              <a:off x="29484763" y="5931344"/>
              <a:ext cx="13717807" cy="5458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ctr"/>
            <a:lstStyle/>
            <a:p>
              <a:pPr algn="ctr" defTabSz="2821262"/>
              <a:endParaRPr lang="en-US" sz="2701" dirty="0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9486707" y="11607889"/>
              <a:ext cx="13717807" cy="6547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Systems Used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29427608" y="18359542"/>
              <a:ext cx="13731213" cy="1599199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Data Flow</a:t>
              </a:r>
              <a:endParaRPr lang="en-US" sz="5400" b="1" dirty="0">
                <a:latin typeface="Lora" pitchFamily="2" charset="0"/>
              </a:endParaRPr>
            </a:p>
            <a:p>
              <a:pPr algn="ctr"/>
              <a:endParaRPr lang="en-US" sz="5400" b="1" dirty="0">
                <a:latin typeface="Lora" pitchFamily="2" charset="0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922970" y="10482719"/>
              <a:ext cx="10600126" cy="83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365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algn="ctr"/>
              <a:endParaRPr lang="en-US" sz="2378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09047" y="12887247"/>
              <a:ext cx="12445118" cy="4958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backend is built in Python with </a:t>
              </a:r>
              <a:r>
                <a:rPr lang="en-US" sz="4000" dirty="0" err="1">
                  <a:latin typeface="Lora" pitchFamily="2" charset="0"/>
                </a:rPr>
                <a:t>ChromaDB</a:t>
              </a:r>
              <a:r>
                <a:rPr lang="en-US" sz="4000" dirty="0">
                  <a:latin typeface="Lora" pitchFamily="2" charset="0"/>
                </a:rPr>
                <a:t> and </a:t>
              </a:r>
              <a:r>
                <a:rPr lang="en-US" sz="4000" dirty="0" err="1">
                  <a:latin typeface="Lora" pitchFamily="2" charset="0"/>
                </a:rPr>
                <a:t>Ollama</a:t>
              </a:r>
              <a:endParaRPr lang="en-US" sz="4000" dirty="0">
                <a:latin typeface="Lora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used llama 3.2 for our LLM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user interface was made with JavaScript and HTML/CSS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Testing supplemented by XAMPP</a:t>
              </a:r>
            </a:p>
            <a:p>
              <a:pPr>
                <a:buClr>
                  <a:srgbClr val="519D48"/>
                </a:buClr>
              </a:pPr>
              <a:endParaRPr lang="en-US" sz="4000" dirty="0">
                <a:latin typeface="Lor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87989" y="26663738"/>
              <a:ext cx="12870088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543E909-F71C-C571-1D9B-69D58FB5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843" y="-3210488"/>
            <a:ext cx="6801498" cy="5255702"/>
          </a:xfrm>
          <a:prstGeom prst="rect">
            <a:avLst/>
          </a:prstGeom>
        </p:spPr>
      </p:pic>
      <p:pic>
        <p:nvPicPr>
          <p:cNvPr id="39" name="Picture 38" descr="Logos &amp; Templates | Quinsigamond Community College (QCC)">
            <a:extLst>
              <a:ext uri="{FF2B5EF4-FFF2-40B4-BE49-F238E27FC236}">
                <a16:creationId xmlns:a16="http://schemas.microsoft.com/office/drawing/2014/main" id="{296C92CE-1203-D807-77D0-6F8D6F22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5" y="-1773208"/>
            <a:ext cx="10015556" cy="2279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8A5571-B82C-DF8F-A613-8A9E557DAE26}"/>
              </a:ext>
            </a:extLst>
          </p:cNvPr>
          <p:cNvSpPr txBox="1"/>
          <p:nvPr/>
        </p:nvSpPr>
        <p:spPr>
          <a:xfrm>
            <a:off x="1973180" y="12615499"/>
            <a:ext cx="11277466" cy="923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Our goal was to create an effective, concise RAG tutor for an introductory C++ course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Initial challenges included: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implementation in C++ itself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communication within the RAG pipeline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the lack of supported vector database libraries in C++ forced us to use a Python framework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Other challenges encountered: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generate the most accurate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responses based on the data files we supplied the RAG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minimize hallucination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inappropriate answers</a:t>
            </a:r>
            <a:endParaRPr lang="en-US" sz="4000" b="1" dirty="0"/>
          </a:p>
        </p:txBody>
      </p:sp>
      <p:sp>
        <p:nvSpPr>
          <p:cNvPr id="33" name="AutoShape 2" descr="O que é Retrieval Augmented Generation (RAG)? Um guia para os conceitos ...">
            <a:extLst>
              <a:ext uri="{FF2B5EF4-FFF2-40B4-BE49-F238E27FC236}">
                <a16:creationId xmlns:a16="http://schemas.microsoft.com/office/drawing/2014/main" id="{7A19DFF2-3908-F787-77C9-389FAED1B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Ollama Language Model Logo PNG vector in SVG, PDF, AI, CDR format">
            <a:extLst>
              <a:ext uri="{FF2B5EF4-FFF2-40B4-BE49-F238E27FC236}">
                <a16:creationId xmlns:a16="http://schemas.microsoft.com/office/drawing/2014/main" id="{55BE4817-0DE0-5D9E-C702-6727574C9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45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Ollama Language Model Logo PNG vector in SVG, PDF, AI, CDR format">
            <a:extLst>
              <a:ext uri="{FF2B5EF4-FFF2-40B4-BE49-F238E27FC236}">
                <a16:creationId xmlns:a16="http://schemas.microsoft.com/office/drawing/2014/main" id="{397E2CDE-D69C-7809-11E6-818AA2BF0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0" y="1661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Ollama Language Model Logo PNG vector in SVG, PDF, AI, CDR format">
            <a:extLst>
              <a:ext uri="{FF2B5EF4-FFF2-40B4-BE49-F238E27FC236}">
                <a16:creationId xmlns:a16="http://schemas.microsoft.com/office/drawing/2014/main" id="{E471ACC4-59C4-B644-64D1-1D14AC7F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50400" y="1676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B0BC0-29A2-22FF-F37F-45CCBFF1B274}"/>
              </a:ext>
            </a:extLst>
          </p:cNvPr>
          <p:cNvSpPr txBox="1"/>
          <p:nvPr/>
        </p:nvSpPr>
        <p:spPr>
          <a:xfrm>
            <a:off x="30908902" y="3107240"/>
            <a:ext cx="1163064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3400"/>
                </a:solidFill>
                <a:latin typeface="+mj-lt"/>
              </a:rPr>
              <a:t>Conclusion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An effective Python implementation that provides concise answers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 great tool for any beginning programmer in C++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Bulit as an API, the RAG framework allows for custom frontends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4FD42CD-0AEF-DA65-92FA-11B41F9397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171985" y="11802620"/>
            <a:ext cx="12044914" cy="603536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696E784-7D98-A3FE-C6DA-FF8A1F356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60510" y="17109020"/>
            <a:ext cx="12307578" cy="1432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432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Cambo</vt:lpstr>
      <vt:lpstr>Cambria</vt:lpstr>
      <vt:lpstr>Lora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54</cp:revision>
  <dcterms:created xsi:type="dcterms:W3CDTF">2009-11-05T19:41:53Z</dcterms:created>
  <dcterms:modified xsi:type="dcterms:W3CDTF">2025-04-05T04:27:16Z</dcterms:modified>
</cp:coreProperties>
</file>