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350475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700946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7051419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9401897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1752374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4102845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6453320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8803794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230"/>
    <a:srgbClr val="AC2B37"/>
    <a:srgbClr val="B53443"/>
    <a:srgbClr val="FAAA47"/>
    <a:srgbClr val="4B647B"/>
    <a:srgbClr val="496279"/>
    <a:srgbClr val="476077"/>
    <a:srgbClr val="455E75"/>
    <a:srgbClr val="292E36"/>
    <a:srgbClr val="2A2F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2EBE9-202C-4B4E-9258-2391087284AF}" v="1" dt="2025-03-15T23:45:00.2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94673" autoAdjust="0"/>
  </p:normalViewPr>
  <p:slideViewPr>
    <p:cSldViewPr snapToGrid="0" snapToObjects="1">
      <p:cViewPr>
        <p:scale>
          <a:sx n="25" d="100"/>
          <a:sy n="25" d="100"/>
        </p:scale>
        <p:origin x="404" y="-524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1pPr>
    <a:lvl2pPr marL="2350475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2pPr>
    <a:lvl3pPr marL="4700946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3pPr>
    <a:lvl4pPr marL="7051419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4pPr>
    <a:lvl5pPr marL="9401897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5pPr>
    <a:lvl6pPr marL="11752374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6pPr>
    <a:lvl7pPr marL="14102845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7pPr>
    <a:lvl8pPr marL="16453320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8pPr>
    <a:lvl9pPr marL="18803794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8" y="10225771"/>
            <a:ext cx="37308367" cy="7055984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42" y="18653354"/>
            <a:ext cx="30725535" cy="8413296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30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6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92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22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653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984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14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645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ctr" defTabSz="1209334" rtl="0" fontAlgn="base">
        <a:spcBef>
          <a:spcPct val="0"/>
        </a:spcBef>
        <a:spcAft>
          <a:spcPct val="0"/>
        </a:spcAft>
        <a:defRPr sz="11627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209334" rtl="0" fontAlgn="base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209334" rtl="0" fontAlgn="base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209334" rtl="0" fontAlgn="base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209334" rtl="0" fontAlgn="base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209334" algn="ctr" defTabSz="1209334" rtl="0" eaLnBrk="1" fontAlgn="base" hangingPunct="1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418666" algn="ctr" defTabSz="1209334" rtl="0" eaLnBrk="1" fontAlgn="base" hangingPunct="1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3628001" algn="ctr" defTabSz="1209334" rtl="0" eaLnBrk="1" fontAlgn="base" hangingPunct="1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4837333" algn="ctr" defTabSz="1209334" rtl="0" eaLnBrk="1" fontAlgn="base" hangingPunct="1">
        <a:spcBef>
          <a:spcPct val="0"/>
        </a:spcBef>
        <a:spcAft>
          <a:spcPct val="0"/>
        </a:spcAft>
        <a:defRPr sz="11627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907000" indent="-907000" algn="l" defTabSz="1209334" rtl="0" fontAlgn="base">
        <a:spcBef>
          <a:spcPct val="20000"/>
        </a:spcBef>
        <a:spcAft>
          <a:spcPct val="0"/>
        </a:spcAft>
        <a:buFont typeface="Arial" charset="0"/>
        <a:buChar char="•"/>
        <a:defRPr sz="8486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1965166" indent="-755834" algn="l" defTabSz="1209334" rtl="0" fontAlgn="base">
        <a:spcBef>
          <a:spcPct val="20000"/>
        </a:spcBef>
        <a:spcAft>
          <a:spcPct val="0"/>
        </a:spcAft>
        <a:buFont typeface="Arial" charset="0"/>
        <a:buChar char="–"/>
        <a:defRPr sz="7384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023332" indent="-604667" algn="l" defTabSz="1209334" rtl="0" fontAlgn="base">
        <a:spcBef>
          <a:spcPct val="20000"/>
        </a:spcBef>
        <a:spcAft>
          <a:spcPct val="0"/>
        </a:spcAft>
        <a:buFont typeface="Arial" charset="0"/>
        <a:buChar char="•"/>
        <a:defRPr sz="639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4232666" indent="-604667" algn="l" defTabSz="1209334" rtl="0" fontAlgn="base">
        <a:spcBef>
          <a:spcPct val="20000"/>
        </a:spcBef>
        <a:spcAft>
          <a:spcPct val="0"/>
        </a:spcAft>
        <a:buFont typeface="Arial" charset="0"/>
        <a:buChar char="–"/>
        <a:defRPr sz="529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5442000" indent="-604667" algn="l" defTabSz="1209334" rtl="0" fontAlgn="base">
        <a:spcBef>
          <a:spcPct val="20000"/>
        </a:spcBef>
        <a:spcAft>
          <a:spcPct val="0"/>
        </a:spcAft>
        <a:buFont typeface="Arial" charset="0"/>
        <a:buChar char="»"/>
        <a:defRPr sz="5291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6651333" indent="-604667" algn="l" defTabSz="1209334" rtl="0" eaLnBrk="1" latinLnBrk="0" hangingPunct="1">
        <a:spcBef>
          <a:spcPct val="20000"/>
        </a:spcBef>
        <a:buFont typeface="Arial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6pPr>
      <a:lvl7pPr marL="7860666" indent="-604667" algn="l" defTabSz="1209334" rtl="0" eaLnBrk="1" latinLnBrk="0" hangingPunct="1">
        <a:spcBef>
          <a:spcPct val="20000"/>
        </a:spcBef>
        <a:buFont typeface="Arial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7pPr>
      <a:lvl8pPr marL="9070000" indent="-604667" algn="l" defTabSz="1209334" rtl="0" eaLnBrk="1" latinLnBrk="0" hangingPunct="1">
        <a:spcBef>
          <a:spcPct val="20000"/>
        </a:spcBef>
        <a:buFont typeface="Arial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8pPr>
      <a:lvl9pPr marL="10279332" indent="-604667" algn="l" defTabSz="1209334" rtl="0" eaLnBrk="1" latinLnBrk="0" hangingPunct="1">
        <a:spcBef>
          <a:spcPct val="20000"/>
        </a:spcBef>
        <a:buFont typeface="Arial"/>
        <a:buChar char="•"/>
        <a:defRPr sz="52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1pPr>
      <a:lvl2pPr marL="1209334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2pPr>
      <a:lvl3pPr marL="2418666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3pPr>
      <a:lvl4pPr marL="3628001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4pPr>
      <a:lvl5pPr marL="4837333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5pPr>
      <a:lvl6pPr marL="6046667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6pPr>
      <a:lvl7pPr marL="7255999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7pPr>
      <a:lvl8pPr marL="8465333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8pPr>
      <a:lvl9pPr marL="9674666" algn="l" defTabSz="1209334" rtl="0" eaLnBrk="1" latinLnBrk="0" hangingPunct="1">
        <a:defRPr sz="47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8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/>
        </p:nvSpPr>
        <p:spPr>
          <a:xfrm rot="10800000">
            <a:off x="3135086" y="-19274"/>
            <a:ext cx="37621029" cy="3905314"/>
          </a:xfrm>
          <a:prstGeom prst="round2Same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180" tIns="33591" rIns="67180" bIns="335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6160937" y="577295"/>
            <a:ext cx="31569327" cy="287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6130" tIns="33065" rIns="66130" bIns="33065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465" b="1" dirty="0"/>
              <a:t>Wall Following and JPS+</a:t>
            </a:r>
          </a:p>
          <a:p>
            <a:pPr algn="ctr"/>
            <a:r>
              <a:rPr lang="en-US" sz="4310" b="1" dirty="0"/>
              <a:t>Erick </a:t>
            </a:r>
            <a:r>
              <a:rPr lang="en-US" sz="4310" b="1" dirty="0" err="1"/>
              <a:t>Ropi</a:t>
            </a:r>
            <a:r>
              <a:rPr lang="en-US" sz="4310" b="1" dirty="0"/>
              <a:t> (Computer Science), Robert Pellegrino (Computer Science)</a:t>
            </a:r>
          </a:p>
          <a:p>
            <a:pPr algn="ctr"/>
            <a:r>
              <a:rPr lang="en-US" sz="4310" b="1" dirty="0"/>
              <a:t>Advisor: Professor Hao </a:t>
            </a:r>
            <a:r>
              <a:rPr lang="en-US" sz="4310" b="1" dirty="0" err="1"/>
              <a:t>Loi</a:t>
            </a:r>
            <a:r>
              <a:rPr lang="en-US" sz="4310" b="1" dirty="0"/>
              <a:t> (Computer Science)</a:t>
            </a:r>
          </a:p>
          <a:p>
            <a:pPr algn="ctr"/>
            <a:endParaRPr lang="en-US" sz="3134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5363" y="-473223"/>
            <a:ext cx="5829855" cy="450488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993144" y="4407965"/>
            <a:ext cx="11372509" cy="27475740"/>
            <a:chOff x="1186263" y="5906899"/>
            <a:chExt cx="13168923" cy="30925826"/>
          </a:xfrm>
          <a:blipFill>
            <a:blip r:embed="rId6"/>
            <a:stretch>
              <a:fillRect/>
            </a:stretch>
          </a:blipFill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1195324" y="5906899"/>
              <a:ext cx="13159862" cy="856661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6130" tIns="33065" rIns="66130" bIns="33065" anchor="t"/>
            <a:lstStyle/>
            <a:p>
              <a:pPr algn="ctr"/>
              <a:r>
                <a:rPr lang="en-US" sz="4400" b="1" dirty="0"/>
                <a:t>Introduction</a:t>
              </a:r>
              <a:endParaRPr lang="en-US" sz="3428" b="1" dirty="0"/>
            </a:p>
            <a:p>
              <a:r>
                <a:rPr lang="en-US" sz="3428" b="1" dirty="0"/>
                <a:t>Our main goal was to devise a faster and more comprehensive method for the Roomba to clean a room</a:t>
              </a:r>
            </a:p>
            <a:p>
              <a:r>
                <a:rPr lang="en-US" sz="3428" b="1" dirty="0"/>
                <a:t>Our methodology included the implementation of two algorithms: Wall Following and JPS+</a:t>
              </a:r>
            </a:p>
            <a:p>
              <a:r>
                <a:rPr lang="en-US" sz="3428" b="1" dirty="0"/>
                <a:t>Wall Following, as the name suggests, allows the robot to follow the path of a wall</a:t>
              </a:r>
            </a:p>
            <a:p>
              <a:r>
                <a:rPr lang="en-US" sz="3428" b="1" dirty="0"/>
                <a:t>JPS+ works as a pathing algorithm, calculating the optimal path between 2 designated points while still allowing for backtracking</a:t>
              </a:r>
            </a:p>
            <a:p>
              <a:pPr algn="ctr"/>
              <a:endParaRPr lang="en-US" sz="3428" b="1" dirty="0"/>
            </a:p>
            <a:p>
              <a:pPr algn="ctr"/>
              <a:endParaRPr lang="en-US" sz="343" dirty="0"/>
            </a:p>
          </p:txBody>
        </p:sp>
        <p:sp>
          <p:nvSpPr>
            <p:cNvPr id="12" name="AutoShape 20"/>
            <p:cNvSpPr>
              <a:spLocks noChangeArrowheads="1"/>
            </p:cNvSpPr>
            <p:nvPr/>
          </p:nvSpPr>
          <p:spPr bwMode="auto">
            <a:xfrm>
              <a:off x="1195322" y="15757458"/>
              <a:ext cx="13159861" cy="10452303"/>
            </a:xfrm>
            <a:prstGeom prst="roundRect">
              <a:avLst>
                <a:gd name="adj" fmla="val 8301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6130" tIns="33065" rIns="66130" bIns="33065" anchor="t"/>
            <a:lstStyle/>
            <a:p>
              <a:pPr algn="ctr"/>
              <a:r>
                <a:rPr lang="en-US" sz="4628" b="1" dirty="0">
                  <a:latin typeface="Cambria" pitchFamily="18" charset="0"/>
                </a:rPr>
                <a:t>Challenge</a:t>
              </a:r>
            </a:p>
            <a:p>
              <a:pPr algn="ctr"/>
              <a:endParaRPr lang="en-US" sz="4628" b="1" dirty="0">
                <a:latin typeface="Cambria" pitchFamily="18" charset="0"/>
              </a:endParaRPr>
            </a:p>
            <a:p>
              <a:pPr algn="ctr"/>
              <a:endParaRPr lang="en-US" sz="4628" b="1" dirty="0">
                <a:latin typeface="Cambria" pitchFamily="18" charset="0"/>
              </a:endParaRPr>
            </a:p>
          </p:txBody>
        </p:sp>
        <p:sp>
          <p:nvSpPr>
            <p:cNvPr id="14" name="AutoShape 23"/>
            <p:cNvSpPr>
              <a:spLocks noChangeArrowheads="1"/>
            </p:cNvSpPr>
            <p:nvPr/>
          </p:nvSpPr>
          <p:spPr bwMode="auto">
            <a:xfrm>
              <a:off x="1186263" y="27651734"/>
              <a:ext cx="13159862" cy="9180991"/>
            </a:xfrm>
            <a:prstGeom prst="roundRect">
              <a:avLst>
                <a:gd name="adj" fmla="val 10593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6130" tIns="33065" rIns="66130" bIns="33065" anchor="t"/>
            <a:lstStyle/>
            <a:p>
              <a:pPr algn="ctr"/>
              <a:r>
                <a:rPr lang="en-US" sz="4310" b="1" dirty="0"/>
                <a:t>Wall Following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68910" y="29531153"/>
              <a:ext cx="12394567" cy="621310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939" b="1" dirty="0">
                  <a:latin typeface="+mn-lt"/>
                </a:rPr>
                <a:t>Wall following does exactly what it’s name suggests. It travels along a wall, following it, until it reaches a set destination. Our Wall Following algorithm was built from the ground up using the LIDAR detector to maintain a set distance from a wall to the left of the robot. It’s able to continue maintaining this distance all while avoiding obstacles. </a:t>
              </a:r>
            </a:p>
            <a:p>
              <a:endParaRPr lang="en-US" sz="2939" b="1" dirty="0">
                <a:latin typeface="+mn-lt"/>
              </a:endParaRPr>
            </a:p>
            <a:p>
              <a:r>
                <a:rPr lang="en-US" sz="2939" b="1" dirty="0">
                  <a:latin typeface="+mn-lt"/>
                </a:rPr>
                <a:t>Our robot does an initial spin to double check that it’s not already near a wall, drives forwards to find a wall, then rotates to become even with the wall it finds. </a:t>
              </a:r>
            </a:p>
            <a:p>
              <a:endParaRPr lang="en-US" sz="2939" b="1" dirty="0">
                <a:latin typeface="+mn-lt"/>
              </a:endParaRPr>
            </a:p>
            <a:p>
              <a:endParaRPr lang="en-US" sz="2939" b="1" dirty="0">
                <a:latin typeface="+mn-lt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413800" y="4540372"/>
            <a:ext cx="23627786" cy="23986160"/>
            <a:chOff x="15610115" y="6055931"/>
            <a:chExt cx="26343620" cy="26998066"/>
          </a:xfrm>
          <a:blipFill>
            <a:blip r:embed="rId6"/>
            <a:stretch>
              <a:fillRect/>
            </a:stretch>
          </a:blipFill>
        </p:grpSpPr>
        <p:sp>
          <p:nvSpPr>
            <p:cNvPr id="9" name="AutoShape 25"/>
            <p:cNvSpPr>
              <a:spLocks noChangeArrowheads="1"/>
            </p:cNvSpPr>
            <p:nvPr/>
          </p:nvSpPr>
          <p:spPr bwMode="auto">
            <a:xfrm>
              <a:off x="29282765" y="6055931"/>
              <a:ext cx="12670970" cy="17174348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6130" tIns="33065" rIns="66130" bIns="33065" anchor="t"/>
            <a:lstStyle/>
            <a:p>
              <a:pPr algn="ctr"/>
              <a:r>
                <a:rPr lang="en-US" sz="4310" b="1" dirty="0"/>
                <a:t>JPS+</a:t>
              </a:r>
              <a:r>
                <a:rPr lang="en-US" sz="4310" b="1" baseline="30000" dirty="0"/>
                <a:t>1</a:t>
              </a:r>
              <a:endParaRPr lang="en-US" sz="3196" b="1" dirty="0"/>
            </a:p>
            <a:p>
              <a:pPr algn="just"/>
              <a:endParaRPr lang="en-US" sz="2315" b="1" dirty="0"/>
            </a:p>
            <a:p>
              <a:pPr algn="just"/>
              <a:endParaRPr lang="en-US" sz="1983" dirty="0">
                <a:latin typeface="+mn-lt"/>
              </a:endParaRPr>
            </a:p>
            <a:p>
              <a:pPr algn="just"/>
              <a:endParaRPr lang="en-US" sz="2038" dirty="0"/>
            </a:p>
            <a:p>
              <a:pPr algn="just"/>
              <a:endParaRPr lang="en-US" sz="2038" dirty="0"/>
            </a:p>
            <a:p>
              <a:pPr algn="just"/>
              <a:endParaRPr lang="en-US" sz="2038" dirty="0"/>
            </a:p>
            <a:p>
              <a:pPr algn="just"/>
              <a:endParaRPr lang="en-US" sz="2038" dirty="0"/>
            </a:p>
            <a:p>
              <a:pPr algn="just"/>
              <a:endParaRPr lang="en-US" sz="2038" dirty="0"/>
            </a:p>
            <a:p>
              <a:pPr algn="just"/>
              <a:endParaRPr lang="en-US" sz="2038" b="1" dirty="0"/>
            </a:p>
            <a:p>
              <a:pPr lvl="1" algn="just"/>
              <a:r>
                <a:rPr lang="en-US" sz="2038" b="1" dirty="0"/>
                <a:t> </a:t>
              </a:r>
            </a:p>
            <a:p>
              <a:pPr lvl="1" algn="just"/>
              <a:endParaRPr lang="en-US" sz="2038" b="1" dirty="0"/>
            </a:p>
          </p:txBody>
        </p:sp>
        <p:sp>
          <p:nvSpPr>
            <p:cNvPr id="17" name="AutoShape 32"/>
            <p:cNvSpPr>
              <a:spLocks noChangeArrowheads="1"/>
            </p:cNvSpPr>
            <p:nvPr/>
          </p:nvSpPr>
          <p:spPr bwMode="auto">
            <a:xfrm>
              <a:off x="15610115" y="18998753"/>
              <a:ext cx="12670970" cy="14055244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6130" tIns="33065" rIns="66130" bIns="33065" anchor="t"/>
            <a:lstStyle/>
            <a:p>
              <a:pPr algn="ctr"/>
              <a:r>
                <a:rPr lang="en-US" sz="4310" b="1" dirty="0"/>
                <a:t>Lidar Mapping</a:t>
              </a:r>
            </a:p>
            <a:p>
              <a:pPr algn="ctr"/>
              <a:endParaRPr lang="en-US" sz="2205" b="1" dirty="0"/>
            </a:p>
            <a:p>
              <a:r>
                <a:rPr lang="en-US" sz="2426" dirty="0">
                  <a:latin typeface="+mn-lt"/>
                </a:rPr>
                <a:t>. 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9351" y="20946738"/>
              <a:ext cx="11872499" cy="607554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134" b="1" dirty="0"/>
                <a:t>LIDAR or Light Detection and Ranging is a sensor that uses lasers to measure the distance of objects. It’s main purpose in our robot is to map out an entire room to give our robot a sense of where obstacles and walls are.</a:t>
              </a:r>
            </a:p>
            <a:p>
              <a:endParaRPr lang="en-US" sz="3134" b="1" dirty="0"/>
            </a:p>
            <a:p>
              <a:r>
                <a:rPr lang="en-US" sz="3134" b="1" dirty="0"/>
                <a:t>Using the Navigation 2 (NAV2) stack, we can use this LIDAR data to navigate our robot around a room automatically, avoiding obstacles while maintaining a sense of location. </a:t>
              </a:r>
            </a:p>
            <a:p>
              <a:endParaRPr lang="en-US" sz="3134" b="1" dirty="0">
                <a:latin typeface="+mn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077400" y="7934322"/>
              <a:ext cx="11395645" cy="71612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134" b="1" dirty="0">
                  <a:latin typeface="+mn-lt"/>
                </a:rPr>
                <a:t>JPS +, or “Jump Point Search +,  is a highly optimized path finding algorithm used to find the shortest path between two points. It is built upon the widely known and used a*</a:t>
              </a:r>
              <a:r>
                <a:rPr lang="en-US" sz="3134" b="1" baseline="30000" dirty="0">
                  <a:latin typeface="+mn-lt"/>
                </a:rPr>
                <a:t>2</a:t>
              </a:r>
              <a:r>
                <a:rPr lang="en-US" sz="3134" b="1" dirty="0">
                  <a:latin typeface="+mn-lt"/>
                </a:rPr>
                <a:t> pathfinding algorithm and is guaranteed to find the optimal path through a grid.</a:t>
              </a:r>
            </a:p>
            <a:p>
              <a:endParaRPr lang="en-US" sz="3134" b="1" dirty="0">
                <a:latin typeface="+mn-lt"/>
              </a:endParaRPr>
            </a:p>
            <a:p>
              <a:r>
                <a:rPr lang="en-US" sz="3134" b="1" dirty="0">
                  <a:latin typeface="+mn-lt"/>
                </a:rPr>
                <a:t> Normally, a pathfinding algorithm will look at every square around it to determine if it’s open and if it provides a closer path to it’s goal but instead, JPS+ searches the entire x and y axis next to a node to determine open ‘lanes’. This allows you to skip searching nodes that would otherwise be inefficient by looking past them entirely.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8663257" y="20282719"/>
            <a:ext cx="11364684" cy="8243813"/>
            <a:chOff x="29480947" y="27504516"/>
            <a:chExt cx="13731213" cy="9278977"/>
          </a:xfrm>
          <a:blipFill>
            <a:blip r:embed="rId6"/>
            <a:stretch>
              <a:fillRect/>
            </a:stretch>
          </a:blipFill>
        </p:grpSpPr>
        <p:sp>
          <p:nvSpPr>
            <p:cNvPr id="22" name="AutoShape 38"/>
            <p:cNvSpPr>
              <a:spLocks noChangeArrowheads="1"/>
            </p:cNvSpPr>
            <p:nvPr/>
          </p:nvSpPr>
          <p:spPr bwMode="auto">
            <a:xfrm>
              <a:off x="29480947" y="27504516"/>
              <a:ext cx="13731213" cy="9278977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6130" tIns="33065" rIns="66130" bIns="33065" anchor="t"/>
            <a:lstStyle/>
            <a:p>
              <a:pPr algn="ctr"/>
              <a:r>
                <a:rPr lang="en-US" sz="4310" b="1" dirty="0"/>
                <a:t>Conclusion</a:t>
              </a:r>
            </a:p>
            <a:p>
              <a:pPr algn="ctr"/>
              <a:endParaRPr lang="en-US" sz="2205" dirty="0">
                <a:latin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0000476" y="29531154"/>
              <a:ext cx="12870088" cy="608110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3137" b="1" dirty="0"/>
                <a:t>We believe that using Wall Follow alongside JPS+ will lead to increased efficiency in the robot’s cleaning method</a:t>
              </a:r>
            </a:p>
            <a:p>
              <a:endParaRPr lang="en-US" sz="3137" b="1" dirty="0"/>
            </a:p>
            <a:p>
              <a:r>
                <a:rPr lang="en-US" sz="3137" b="1" dirty="0"/>
                <a:t>A typical Roomba cleaning robot uses a random algorithm, cleaning until it hits something and turns, </a:t>
              </a:r>
            </a:p>
            <a:p>
              <a:r>
                <a:rPr lang="en-US" sz="3137" b="1" dirty="0"/>
                <a:t>so you never know if the full room will ever be clean.</a:t>
              </a:r>
            </a:p>
            <a:p>
              <a:endParaRPr lang="en-US" sz="3137" b="1" dirty="0"/>
            </a:p>
            <a:p>
              <a:r>
                <a:rPr lang="en-US" sz="3137" b="1" dirty="0"/>
                <a:t>Using our algorithms the Roomba will clean in a uniform and orderly method, ensuring entire room coverage in less time</a:t>
              </a:r>
            </a:p>
          </p:txBody>
        </p:sp>
      </p:grpSp>
      <p:pic>
        <p:nvPicPr>
          <p:cNvPr id="1028" name="Picture 4" descr="Quinsigamond Wyvern">
            <a:extLst>
              <a:ext uri="{FF2B5EF4-FFF2-40B4-BE49-F238E27FC236}">
                <a16:creationId xmlns:a16="http://schemas.microsoft.com/office/drawing/2014/main" id="{77BA97B8-A19D-E4E3-05A5-305520FF2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04" y="95852"/>
            <a:ext cx="3718066" cy="347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04380FD-9FF3-4D4B-3249-613299067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16286" y="14440701"/>
            <a:ext cx="3165822" cy="31350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25F79F1-9C8B-14A6-4FC4-0DD4F447A8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5509" y="14440701"/>
            <a:ext cx="3165670" cy="313508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368EED-C49A-D905-2DF6-5F98FD1B3005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160936" y="18194269"/>
            <a:ext cx="3166437" cy="313508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5C3BBDA-F2DE-AB8B-0720-C9FAA9D16E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74669" y="14440702"/>
            <a:ext cx="3166437" cy="31971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C6FFD8E-8CB1-3822-9562-994479BC7050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0452503" y="18194269"/>
            <a:ext cx="3166437" cy="3135086"/>
          </a:xfrm>
          <a:prstGeom prst="rect">
            <a:avLst/>
          </a:prstGeom>
        </p:spPr>
      </p:pic>
      <p:pic>
        <p:nvPicPr>
          <p:cNvPr id="32" name="Picture 2" descr="Rodney - A Long Time Coming Autonomous Robot (Part 7) - CodeProject">
            <a:extLst>
              <a:ext uri="{FF2B5EF4-FFF2-40B4-BE49-F238E27FC236}">
                <a16:creationId xmlns:a16="http://schemas.microsoft.com/office/drawing/2014/main" id="{E8DA3F8B-C266-8E10-4E8A-59D200684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42040" y="22973976"/>
            <a:ext cx="7892803" cy="449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16272049" y="4482612"/>
            <a:ext cx="11648189" cy="11233386"/>
          </a:xfrm>
          <a:prstGeom prst="roundRect">
            <a:avLst>
              <a:gd name="adj" fmla="val 16667"/>
            </a:avLst>
          </a:prstGeom>
          <a:blipFill>
            <a:blip r:embed="rId6"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66130" tIns="33065" rIns="66130" bIns="33065" anchor="t"/>
          <a:lstStyle/>
          <a:p>
            <a:pPr algn="ctr"/>
            <a:r>
              <a:rPr lang="en-US" sz="4400" b="1" dirty="0"/>
              <a:t>Methodology</a:t>
            </a:r>
          </a:p>
          <a:p>
            <a:pPr algn="ctr"/>
            <a:endParaRPr lang="en-US" sz="2205" dirty="0">
              <a:latin typeface="Times New Roman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7374622" y="6619290"/>
            <a:ext cx="10220838" cy="973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34" b="1" dirty="0">
                <a:latin typeface="+mn-lt"/>
              </a:rPr>
              <a:t>The IRobot Create3 platform is an all-in-one robot development platform used to learn about ROS2. It was developed by IRobot, the company that makes Roomba, as an educational tool to teach students robotics.</a:t>
            </a:r>
          </a:p>
          <a:p>
            <a:endParaRPr lang="en-US" sz="3134" b="1" dirty="0">
              <a:latin typeface="+mn-lt"/>
            </a:endParaRPr>
          </a:p>
          <a:p>
            <a:r>
              <a:rPr lang="en-US" sz="3134" b="1" dirty="0">
                <a:latin typeface="+mn-lt"/>
              </a:rPr>
              <a:t>ROS2, or Robot Operating System 2, is an operating system like Windows that is specifically made for robots. Is has all the features need to interact and program with ready-made robot systems like the Create3 Platform</a:t>
            </a:r>
          </a:p>
          <a:p>
            <a:endParaRPr lang="en-US" sz="3134" b="1" dirty="0">
              <a:latin typeface="+mn-lt"/>
            </a:endParaRPr>
          </a:p>
          <a:p>
            <a:r>
              <a:rPr lang="en-US" sz="3134" b="1" dirty="0">
                <a:latin typeface="+mn-lt"/>
              </a:rPr>
              <a:t>RVIZ2, or ROS Virtualization is a powerful 3D Visualization tool used by ROS to visualize your robot and it’s sensors. We use this software along with our Lidar to map a room and keep track of our robot within the room!</a:t>
            </a:r>
          </a:p>
          <a:p>
            <a:endParaRPr lang="en-US" sz="3134" b="1" dirty="0">
              <a:latin typeface="+mn-lt"/>
            </a:endParaRPr>
          </a:p>
          <a:p>
            <a:endParaRPr lang="en-US" sz="3134" b="1" dirty="0">
              <a:latin typeface="+mn-lt"/>
            </a:endParaRPr>
          </a:p>
          <a:p>
            <a:endParaRPr lang="en-US" sz="3134" b="1" dirty="0">
              <a:latin typeface="+mn-lt"/>
            </a:endParaRPr>
          </a:p>
        </p:txBody>
      </p:sp>
      <p:pic>
        <p:nvPicPr>
          <p:cNvPr id="1026" name="Picture 2" descr="A* Optimizations and Improvements | JumpPointSearch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0049" y="13068063"/>
            <a:ext cx="8125832" cy="625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AutoShape 23"/>
          <p:cNvSpPr>
            <a:spLocks noChangeArrowheads="1"/>
          </p:cNvSpPr>
          <p:nvPr/>
        </p:nvSpPr>
        <p:spPr bwMode="auto">
          <a:xfrm>
            <a:off x="16413800" y="29010502"/>
            <a:ext cx="23627786" cy="3218076"/>
          </a:xfrm>
          <a:prstGeom prst="roundRect">
            <a:avLst>
              <a:gd name="adj" fmla="val 10593"/>
            </a:avLst>
          </a:prstGeom>
          <a:blipFill>
            <a:blip r:embed="rId6"/>
            <a:stretch>
              <a:fillRect/>
            </a:stretch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66130" tIns="33065" rIns="66130" bIns="33065" anchor="t"/>
          <a:lstStyle/>
          <a:p>
            <a:pPr algn="ctr"/>
            <a:r>
              <a:rPr lang="en-US" sz="4310" b="1" dirty="0"/>
              <a:t>References</a:t>
            </a:r>
          </a:p>
          <a:p>
            <a:r>
              <a:rPr lang="en-US" sz="3137" b="1" dirty="0"/>
              <a:t>1. JPS+ - Steve Rabin </a:t>
            </a:r>
            <a:r>
              <a:rPr lang="en-US" sz="3137" b="1" i="1" dirty="0"/>
              <a:t>et al</a:t>
            </a:r>
            <a:r>
              <a:rPr lang="en-US" sz="3137" b="1" dirty="0"/>
              <a:t>,  </a:t>
            </a:r>
            <a:r>
              <a:rPr lang="en-US" sz="3137" b="1" i="1" dirty="0"/>
              <a:t>An Extreme A* Speed Optimization for Static Uniform Cost Grids, 2019</a:t>
            </a:r>
          </a:p>
          <a:p>
            <a:r>
              <a:rPr lang="en-US" sz="3137" b="1" dirty="0"/>
              <a:t>2. A* - Nils Nilsson </a:t>
            </a:r>
            <a:r>
              <a:rPr lang="en-US" sz="3137" b="1" i="1" dirty="0"/>
              <a:t>et al</a:t>
            </a:r>
            <a:r>
              <a:rPr lang="en-US" sz="3137" b="1" dirty="0"/>
              <a:t>, </a:t>
            </a:r>
            <a:r>
              <a:rPr lang="en-US" sz="3137" b="1" i="1" dirty="0"/>
              <a:t>A Formal Basis for the Heuristic Determination of Minimum Cost Path, 1986</a:t>
            </a:r>
          </a:p>
        </p:txBody>
      </p:sp>
    </p:spTree>
    <p:extLst>
      <p:ext uri="{BB962C8B-B14F-4D97-AF65-F5344CB8AC3E}">
        <p14:creationId xmlns:p14="http://schemas.microsoft.com/office/powerpoint/2010/main" val="2702103839"/>
      </p:ext>
    </p:extLst>
  </p:cSld>
  <p:clrMapOvr>
    <a:masterClrMapping/>
  </p:clrMapOvr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5945</TotalTime>
  <Words>648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</vt:lpstr>
      <vt:lpstr>Times New Roman</vt:lpstr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Noble Wolf</cp:lastModifiedBy>
  <cp:revision>59</cp:revision>
  <dcterms:created xsi:type="dcterms:W3CDTF">2009-11-05T19:41:53Z</dcterms:created>
  <dcterms:modified xsi:type="dcterms:W3CDTF">2025-03-21T16:53:24Z</dcterms:modified>
</cp:coreProperties>
</file>