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Uc0o0ef0MQGLQ0LivMlRkME6k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CD151-8AD3-4D73-B3C1-6C008365CCAD}" v="10" dt="2024-04-14T01:21:0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235DCE7-4AC1-8E99-D376-D3D9FC85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85F9E5B4-ACFB-0ABA-A802-FB8966D74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1890BD7-7C41-278C-B10A-783686127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5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Droplet of water"/>
          <p:cNvPicPr preferRelativeResize="0"/>
          <p:nvPr/>
        </p:nvPicPr>
        <p:blipFill rotWithShape="1">
          <a:blip r:embed="rId3">
            <a:alphaModFix/>
          </a:blip>
          <a:srcRect l="12747" r="2048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1" y="0"/>
            <a:ext cx="610565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52750" y="640081"/>
            <a:ext cx="4806184" cy="412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5400" dirty="0">
                <a:solidFill>
                  <a:schemeClr val="lt1"/>
                </a:solidFill>
              </a:rPr>
              <a:t>Research Paper and Documentation</a:t>
            </a:r>
            <a:endParaRPr sz="5400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652750" y="4901783"/>
            <a:ext cx="4806184" cy="131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3200"/>
              <a:buNone/>
            </a:pPr>
            <a:r>
              <a:rPr lang="en-US" sz="3200">
                <a:solidFill>
                  <a:srgbClr val="D8E2F3"/>
                </a:solidFill>
              </a:rPr>
              <a:t>Professor Hao Loi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rgbClr val="FFFFFF"/>
                </a:solidFill>
              </a:rPr>
              <a:t>Rubrics for the research paper (20 points)</a:t>
            </a:r>
            <a:endParaRPr lang="en-US" dirty="0"/>
          </a:p>
        </p:txBody>
      </p:sp>
      <p:grpSp>
        <p:nvGrpSpPr>
          <p:cNvPr id="94" name="Google Shape;94;p2"/>
          <p:cNvGrpSpPr/>
          <p:nvPr/>
        </p:nvGrpSpPr>
        <p:grpSpPr>
          <a:xfrm>
            <a:off x="5468389" y="653070"/>
            <a:ext cx="6323892" cy="5613259"/>
            <a:chOff x="0" y="32678"/>
            <a:chExt cx="6323892" cy="5439331"/>
          </a:xfrm>
        </p:grpSpPr>
        <p:sp>
          <p:nvSpPr>
            <p:cNvPr id="95" name="Google Shape;95;p2"/>
            <p:cNvSpPr/>
            <p:nvPr/>
          </p:nvSpPr>
          <p:spPr>
            <a:xfrm>
              <a:off x="0" y="32678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0442" y="63120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Title/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 (if missing, -10%)</a:t>
              </a: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731168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55BAC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0442" y="761610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(10%)</a:t>
              </a: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429658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50C9B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0442" y="1460100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Related works (10%)</a:t>
              </a: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2128148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21092" y="2158590"/>
              <a:ext cx="6202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Body (</a:t>
              </a: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50%</a:t>
              </a: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2751758"/>
              <a:ext cx="6263640" cy="69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2751758"/>
              <a:ext cx="6263640" cy="69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8850" tIns="33000" rIns="184900" bIns="33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statements/Purpose of research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Solutions/implementation</a:t>
              </a: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3451419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48BD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3512303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Future works (10%)</a:t>
              </a: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4149909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4FB5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0442" y="4180351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 (10%)</a:t>
              </a: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4848399"/>
              <a:ext cx="6263640" cy="62361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0442" y="4878841"/>
              <a:ext cx="6202756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References (10%)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998048C6-7B3E-A9E7-E9E1-D02BC299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>
            <a:extLst>
              <a:ext uri="{FF2B5EF4-FFF2-40B4-BE49-F238E27FC236}">
                <a16:creationId xmlns:a16="http://schemas.microsoft.com/office/drawing/2014/main" id="{03C1E821-523F-FC03-0E2D-A591809C2132}"/>
              </a:ext>
            </a:extLst>
          </p:cNvPr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>
            <a:extLst>
              <a:ext uri="{FF2B5EF4-FFF2-40B4-BE49-F238E27FC236}">
                <a16:creationId xmlns:a16="http://schemas.microsoft.com/office/drawing/2014/main" id="{99D82081-E587-EDA2-BD83-F275EEEA180A}"/>
              </a:ext>
            </a:extLst>
          </p:cNvPr>
          <p:cNvSpPr/>
          <p:nvPr/>
        </p:nvSpPr>
        <p:spPr>
          <a:xfrm>
            <a:off x="4142164" y="900814"/>
            <a:ext cx="759618" cy="5710965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84C1C399-F7F3-1335-046B-5E2FED385360}"/>
              </a:ext>
            </a:extLst>
          </p:cNvPr>
          <p:cNvSpPr/>
          <p:nvPr/>
        </p:nvSpPr>
        <p:spPr>
          <a:xfrm>
            <a:off x="4144437" y="633165"/>
            <a:ext cx="482654" cy="5521414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840CB63F-5B0C-6E9F-12FC-01866711CD82}"/>
              </a:ext>
            </a:extLst>
          </p:cNvPr>
          <p:cNvSpPr/>
          <p:nvPr/>
        </p:nvSpPr>
        <p:spPr>
          <a:xfrm>
            <a:off x="634621" y="636723"/>
            <a:ext cx="4000062" cy="5257799"/>
          </a:xfrm>
          <a:custGeom>
            <a:avLst/>
            <a:gdLst/>
            <a:ahLst/>
            <a:cxnLst/>
            <a:rect l="l" t="t" r="r" b="b"/>
            <a:pathLst>
              <a:path w="4634682" h="5257799" extrusionOk="0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9056F4DB-B31A-F644-D6E9-8BAE786FA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References</a:t>
            </a:r>
            <a:endParaRPr dirty="0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DD427C27-60FF-41C8-EF46-27A75884B265}"/>
              </a:ext>
            </a:extLst>
          </p:cNvPr>
          <p:cNvSpPr/>
          <p:nvPr/>
        </p:nvSpPr>
        <p:spPr>
          <a:xfrm>
            <a:off x="4868478" y="1360133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9E8D8558-B72B-107C-DDEA-DA39D2F34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1860" y="1732318"/>
            <a:ext cx="5948831" cy="571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Identify at least 5 core research papers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These should be peer-reviewed sources (journal articles, conference proceedings) that lay the groundwork for your topic.</a:t>
            </a:r>
          </a:p>
          <a:p>
            <a:pPr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List up to 10 total 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You may include additional sources (up to 10) that provide deeper context or complementary perspectives.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</a:rPr>
              <a:t>All references must be cited in the paper properly.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</a:rPr>
              <a:t>Each missing or misquoted reference will result in a 10% deduction from your final grade.</a:t>
            </a: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7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142164" y="900814"/>
            <a:ext cx="759618" cy="5710965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144437" y="633165"/>
            <a:ext cx="482654" cy="5521414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34621" y="636723"/>
            <a:ext cx="4000062" cy="5257799"/>
          </a:xfrm>
          <a:custGeom>
            <a:avLst/>
            <a:gdLst/>
            <a:ahLst/>
            <a:cxnLst/>
            <a:rect l="l" t="t" r="r" b="b"/>
            <a:pathLst>
              <a:path w="4634682" h="5257799" extrusionOk="0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Research Paper Evaluation Criteria</a:t>
            </a:r>
            <a:endParaRPr lang="en-US" dirty="0"/>
          </a:p>
        </p:txBody>
      </p:sp>
      <p:sp>
        <p:nvSpPr>
          <p:cNvPr id="120" name="Google Shape;120;p3"/>
          <p:cNvSpPr/>
          <p:nvPr/>
        </p:nvSpPr>
        <p:spPr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5221862" y="1719618"/>
            <a:ext cx="5948831" cy="43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20 pages / double spaced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dirty="0">
                <a:solidFill>
                  <a:srgbClr val="FEFFFF"/>
                </a:solidFill>
              </a:rPr>
              <a:t>Quality of work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dirty="0">
                <a:solidFill>
                  <a:srgbClr val="FEFFFF"/>
                </a:solidFill>
              </a:rPr>
              <a:t>Effort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dirty="0">
                <a:solidFill>
                  <a:srgbClr val="FEFFFF"/>
                </a:solidFill>
              </a:rPr>
              <a:t>Completeness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dirty="0">
                <a:solidFill>
                  <a:srgbClr val="FEFFFF"/>
                </a:solidFill>
              </a:rPr>
              <a:t>Correct spelling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FFF"/>
              </a:buClr>
              <a:buSzPts val="2400"/>
              <a:buChar char="•"/>
            </a:pPr>
            <a:r>
              <a:rPr lang="en-US" dirty="0">
                <a:solidFill>
                  <a:srgbClr val="FEFFFF"/>
                </a:solidFill>
              </a:rPr>
              <a:t>Grammar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Documentation (20 points)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Set it up on </a:t>
            </a:r>
            <a:r>
              <a:rPr lang="en-US" sz="2000" dirty="0" err="1"/>
              <a:t>Github</a:t>
            </a:r>
            <a:endParaRPr lang="en-US" sz="2000" dirty="0"/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Doxygen</a:t>
            </a:r>
            <a:r>
              <a:rPr lang="en-US" sz="1600" dirty="0"/>
              <a:t> / HTML Doc tool</a:t>
            </a:r>
            <a:endParaRPr sz="1600" dirty="0"/>
          </a:p>
          <a:p>
            <a:pPr marL="1143000" lvl="2" indent="-228600">
              <a:buSzPts val="2000"/>
            </a:pPr>
            <a:r>
              <a:rPr lang="en-US" sz="1600" dirty="0"/>
              <a:t>Comments/Javadoc</a:t>
            </a:r>
            <a:endParaRPr dirty="0"/>
          </a:p>
          <a:p>
            <a:pPr marL="1143000" lvl="2" indent="-228600">
              <a:buSzPts val="2000"/>
            </a:pPr>
            <a:r>
              <a:rPr lang="en-US" sz="1600" dirty="0"/>
              <a:t>Use Javadoc to generate HTML hyperlinks as a separate document</a:t>
            </a:r>
            <a:endParaRPr dirty="0"/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Readme</a:t>
            </a:r>
            <a:endParaRPr dirty="0"/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Implementation (source code)</a:t>
            </a:r>
            <a:endParaRPr dirty="0"/>
          </a:p>
          <a:p>
            <a:pPr marL="1143000" lvl="2" indent="-228600">
              <a:buSzPts val="2000"/>
            </a:pPr>
            <a:r>
              <a:rPr lang="en-US" sz="1600" dirty="0"/>
              <a:t>Platform set up</a:t>
            </a:r>
          </a:p>
          <a:p>
            <a:pPr marL="1143000" lvl="2" indent="-228600">
              <a:buSzPts val="2000"/>
            </a:pPr>
            <a:r>
              <a:rPr lang="en-US" sz="1600" dirty="0"/>
              <a:t>Link to your project</a:t>
            </a:r>
          </a:p>
          <a:p>
            <a:pPr marL="1143000" lvl="2" indent="-228600">
              <a:buSzPts val="2000"/>
            </a:pPr>
            <a:r>
              <a:rPr lang="en-US" sz="1600" dirty="0"/>
              <a:t>Clearly indicate who is responsible for the code</a:t>
            </a:r>
          </a:p>
          <a:p>
            <a:pPr marL="685800" lvl="1" indent="-228600">
              <a:buSzPts val="2000"/>
            </a:pPr>
            <a:r>
              <a:rPr lang="en-US" sz="1600" dirty="0"/>
              <a:t>Instructions</a:t>
            </a:r>
          </a:p>
          <a:p>
            <a:pPr marL="1143000" lvl="2" indent="-228600">
              <a:buSzPts val="2000"/>
            </a:pPr>
            <a:r>
              <a:rPr lang="en-US" sz="1600" dirty="0"/>
              <a:t>Give step by step instructions on how to set up your system</a:t>
            </a:r>
            <a:endParaRPr sz="1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28" name="Google Shape;128;p4" descr="Computer script on a screen"/>
          <p:cNvPicPr preferRelativeResize="0"/>
          <p:nvPr/>
        </p:nvPicPr>
        <p:blipFill rotWithShape="1">
          <a:blip r:embed="rId3">
            <a:alphaModFix/>
          </a:blip>
          <a:srcRect l="7553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4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19050" cap="flat" cmpd="sng">
            <a:solidFill>
              <a:srgbClr val="04D3E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1646-B603-C961-DCA8-7F023EDE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94" y="385612"/>
            <a:ext cx="3788767" cy="2811737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B5D83-0523-ED1C-C105-33B93443B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385612"/>
            <a:ext cx="3614857" cy="545838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/>
              <a:t>Abstract and Progress </a:t>
            </a:r>
            <a:r>
              <a:rPr lang="en-US" dirty="0"/>
              <a:t>Report (20%)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Implementation (20%)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Presentation (20%)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Documentation (20%)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Research Paper (20%)</a:t>
            </a:r>
          </a:p>
          <a:p>
            <a:pPr algn="l"/>
            <a:endParaRPr lang="en-US" dirty="0"/>
          </a:p>
        </p:txBody>
      </p:sp>
      <p:pic>
        <p:nvPicPr>
          <p:cNvPr id="16" name="Picture 15" descr="Colored pencils inside a pencil holder which is on top of a wood table">
            <a:extLst>
              <a:ext uri="{FF2B5EF4-FFF2-40B4-BE49-F238E27FC236}">
                <a16:creationId xmlns:a16="http://schemas.microsoft.com/office/drawing/2014/main" id="{BD67AAF1-6C90-EB3A-04E5-ABC86ABD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9" r="-1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58195-653D-22ED-CB85-3F9BB091ECB4}"/>
              </a:ext>
            </a:extLst>
          </p:cNvPr>
          <p:cNvSpPr txBox="1"/>
          <p:nvPr/>
        </p:nvSpPr>
        <p:spPr>
          <a:xfrm>
            <a:off x="671513" y="935137"/>
            <a:ext cx="6118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Course Rubrics</a:t>
            </a:r>
          </a:p>
        </p:txBody>
      </p:sp>
    </p:spTree>
    <p:extLst>
      <p:ext uri="{BB962C8B-B14F-4D97-AF65-F5344CB8AC3E}">
        <p14:creationId xmlns:p14="http://schemas.microsoft.com/office/powerpoint/2010/main" val="191097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245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Wingdings</vt:lpstr>
      <vt:lpstr>Office Theme</vt:lpstr>
      <vt:lpstr>Research Paper and Documentation</vt:lpstr>
      <vt:lpstr>Rubrics for the research paper (20 points)</vt:lpstr>
      <vt:lpstr>References</vt:lpstr>
      <vt:lpstr>Research Paper Evaluation Criteria</vt:lpstr>
      <vt:lpstr>Documentation (20 points)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and documentation</dc:title>
  <dc:creator>Hao Loi</dc:creator>
  <cp:lastModifiedBy>Hao Loi</cp:lastModifiedBy>
  <cp:revision>7</cp:revision>
  <dcterms:created xsi:type="dcterms:W3CDTF">2022-04-16T15:39:51Z</dcterms:created>
  <dcterms:modified xsi:type="dcterms:W3CDTF">2025-04-25T20:06:45Z</dcterms:modified>
</cp:coreProperties>
</file>