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350475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700946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7051419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9401897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1752374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4102845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6453320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8803794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00"/>
    <a:srgbClr val="C41230"/>
    <a:srgbClr val="AC2B37"/>
    <a:srgbClr val="B53443"/>
    <a:srgbClr val="FAAA47"/>
    <a:srgbClr val="4B647B"/>
    <a:srgbClr val="496279"/>
    <a:srgbClr val="476077"/>
    <a:srgbClr val="455E75"/>
    <a:srgbClr val="292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ADB3F-57DE-4C6B-9214-F6DDB9C21D9D}" v="64" dt="2025-03-22T16:15:06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94673" autoAdjust="0"/>
  </p:normalViewPr>
  <p:slideViewPr>
    <p:cSldViewPr snapToGrid="0" snapToObjects="1">
      <p:cViewPr varScale="1">
        <p:scale>
          <a:sx n="22" d="100"/>
          <a:sy n="22" d="100"/>
        </p:scale>
        <p:origin x="884" y="13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tevens" userId="c3e9a4fd0bc3e3ee" providerId="LiveId" clId="{09BADB3F-57DE-4C6B-9214-F6DDB9C21D9D}"/>
    <pc:docChg chg="undo custSel modSld">
      <pc:chgData name="James Stevens" userId="c3e9a4fd0bc3e3ee" providerId="LiveId" clId="{09BADB3F-57DE-4C6B-9214-F6DDB9C21D9D}" dt="2025-03-22T16:15:22.232" v="634" actId="20577"/>
      <pc:docMkLst>
        <pc:docMk/>
      </pc:docMkLst>
      <pc:sldChg chg="addSp delSp modSp mod">
        <pc:chgData name="James Stevens" userId="c3e9a4fd0bc3e3ee" providerId="LiveId" clId="{09BADB3F-57DE-4C6B-9214-F6DDB9C21D9D}" dt="2025-03-22T16:15:22.232" v="634" actId="20577"/>
        <pc:sldMkLst>
          <pc:docMk/>
          <pc:sldMk cId="2702103839" sldId="256"/>
        </pc:sldMkLst>
        <pc:spChg chg="add mod">
          <ac:chgData name="James Stevens" userId="c3e9a4fd0bc3e3ee" providerId="LiveId" clId="{09BADB3F-57DE-4C6B-9214-F6DDB9C21D9D}" dt="2025-03-22T15:42:56.762" v="143"/>
          <ac:spMkLst>
            <pc:docMk/>
            <pc:sldMk cId="2702103839" sldId="256"/>
            <ac:spMk id="2" creationId="{55BE4817-0DE0-5D9E-C702-6727574C97D5}"/>
          </ac:spMkLst>
        </pc:spChg>
        <pc:spChg chg="add mod">
          <ac:chgData name="James Stevens" userId="c3e9a4fd0bc3e3ee" providerId="LiveId" clId="{09BADB3F-57DE-4C6B-9214-F6DDB9C21D9D}" dt="2025-03-22T15:43:19.507" v="149"/>
          <ac:spMkLst>
            <pc:docMk/>
            <pc:sldMk cId="2702103839" sldId="256"/>
            <ac:spMk id="3" creationId="{397E2CDE-D69C-7809-11E6-818AA2BF0940}"/>
          </ac:spMkLst>
        </pc:spChg>
        <pc:spChg chg="mod">
          <ac:chgData name="James Stevens" userId="c3e9a4fd0bc3e3ee" providerId="LiveId" clId="{09BADB3F-57DE-4C6B-9214-F6DDB9C21D9D}" dt="2025-03-22T16:10:05.556" v="335" actId="20577"/>
          <ac:spMkLst>
            <pc:docMk/>
            <pc:sldMk cId="2702103839" sldId="256"/>
            <ac:spMk id="5" creationId="{00000000-0000-0000-0000-000000000000}"/>
          </ac:spMkLst>
        </pc:spChg>
        <pc:spChg chg="del mod">
          <ac:chgData name="James Stevens" userId="c3e9a4fd0bc3e3ee" providerId="LiveId" clId="{09BADB3F-57DE-4C6B-9214-F6DDB9C21D9D}" dt="2025-03-22T16:15:17.347" v="621" actId="478"/>
          <ac:spMkLst>
            <pc:docMk/>
            <pc:sldMk cId="2702103839" sldId="256"/>
            <ac:spMk id="6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9:48.232" v="327" actId="20577"/>
          <ac:spMkLst>
            <pc:docMk/>
            <pc:sldMk cId="2702103839" sldId="256"/>
            <ac:spMk id="7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8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6:10.237" v="308" actId="2711"/>
          <ac:spMkLst>
            <pc:docMk/>
            <pc:sldMk cId="2702103839" sldId="256"/>
            <ac:spMk id="9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5:46.553" v="303" actId="113"/>
          <ac:spMkLst>
            <pc:docMk/>
            <pc:sldMk cId="2702103839" sldId="256"/>
            <ac:spMk id="10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7:46.710" v="320" actId="255"/>
          <ac:spMkLst>
            <pc:docMk/>
            <pc:sldMk cId="2702103839" sldId="256"/>
            <ac:spMk id="11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5:55.776" v="306" actId="113"/>
          <ac:spMkLst>
            <pc:docMk/>
            <pc:sldMk cId="2702103839" sldId="256"/>
            <ac:spMk id="12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13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6:53.046" v="313" actId="2711"/>
          <ac:spMkLst>
            <pc:docMk/>
            <pc:sldMk cId="2702103839" sldId="256"/>
            <ac:spMk id="14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4:59.449" v="619" actId="2711"/>
          <ac:spMkLst>
            <pc:docMk/>
            <pc:sldMk cId="2702103839" sldId="256"/>
            <ac:spMk id="17" creationId="{00000000-0000-0000-0000-000000000000}"/>
          </ac:spMkLst>
        </pc:spChg>
        <pc:spChg chg="add mod">
          <ac:chgData name="James Stevens" userId="c3e9a4fd0bc3e3ee" providerId="LiveId" clId="{09BADB3F-57DE-4C6B-9214-F6DDB9C21D9D}" dt="2025-03-22T15:43:42.503" v="150"/>
          <ac:spMkLst>
            <pc:docMk/>
            <pc:sldMk cId="2702103839" sldId="256"/>
            <ac:spMk id="18" creationId="{E471ACC4-59C4-B644-64D1-1D14AC7FC216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19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20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22.232" v="634" actId="20577"/>
          <ac:spMkLst>
            <pc:docMk/>
            <pc:sldMk cId="2702103839" sldId="256"/>
            <ac:spMk id="22" creationId="{00000000-0000-0000-0000-000000000000}"/>
          </ac:spMkLst>
        </pc:spChg>
        <pc:spChg chg="del mod">
          <ac:chgData name="James Stevens" userId="c3e9a4fd0bc3e3ee" providerId="LiveId" clId="{09BADB3F-57DE-4C6B-9214-F6DDB9C21D9D}" dt="2025-03-22T15:53:51.656" v="271" actId="478"/>
          <ac:spMkLst>
            <pc:docMk/>
            <pc:sldMk cId="2702103839" sldId="256"/>
            <ac:spMk id="24" creationId="{00000000-0000-0000-0000-000000000000}"/>
          </ac:spMkLst>
        </pc:spChg>
        <pc:spChg chg="del mod">
          <ac:chgData name="James Stevens" userId="c3e9a4fd0bc3e3ee" providerId="LiveId" clId="{09BADB3F-57DE-4C6B-9214-F6DDB9C21D9D}" dt="2025-03-22T15:40:24.139" v="105" actId="478"/>
          <ac:spMkLst>
            <pc:docMk/>
            <pc:sldMk cId="2702103839" sldId="256"/>
            <ac:spMk id="27" creationId="{00000000-0000-0000-0000-000000000000}"/>
          </ac:spMkLst>
        </pc:spChg>
        <pc:spChg chg="add del mod">
          <ac:chgData name="James Stevens" userId="c3e9a4fd0bc3e3ee" providerId="LiveId" clId="{09BADB3F-57DE-4C6B-9214-F6DDB9C21D9D}" dt="2025-03-22T15:51:22.286" v="203" actId="478"/>
          <ac:spMkLst>
            <pc:docMk/>
            <pc:sldMk cId="2702103839" sldId="256"/>
            <ac:spMk id="27" creationId="{47AE6FD1-E67B-323C-25C5-3C02D9940E84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28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3:04.676" v="509" actId="255"/>
          <ac:spMkLst>
            <pc:docMk/>
            <pc:sldMk cId="2702103839" sldId="256"/>
            <ac:spMk id="29" creationId="{00000000-0000-0000-0000-000000000000}"/>
          </ac:spMkLst>
        </pc:spChg>
        <pc:spChg chg="add mod">
          <ac:chgData name="James Stevens" userId="c3e9a4fd0bc3e3ee" providerId="LiveId" clId="{09BADB3F-57DE-4C6B-9214-F6DDB9C21D9D}" dt="2025-03-22T16:06:18.454" v="309" actId="2711"/>
          <ac:spMkLst>
            <pc:docMk/>
            <pc:sldMk cId="2702103839" sldId="256"/>
            <ac:spMk id="31" creationId="{002B0BC0-29A2-22FF-F37F-45CCBFF1B274}"/>
          </ac:spMkLst>
        </pc:spChg>
        <pc:spChg chg="mod">
          <ac:chgData name="James Stevens" userId="c3e9a4fd0bc3e3ee" providerId="LiveId" clId="{09BADB3F-57DE-4C6B-9214-F6DDB9C21D9D}" dt="2025-03-22T15:39:56.433" v="104" actId="20577"/>
          <ac:spMkLst>
            <pc:docMk/>
            <pc:sldMk cId="2702103839" sldId="256"/>
            <ac:spMk id="32" creationId="{F88A5571-B82C-DF8F-A613-8A9E557DAE26}"/>
          </ac:spMkLst>
        </pc:spChg>
        <pc:spChg chg="add">
          <ac:chgData name="James Stevens" userId="c3e9a4fd0bc3e3ee" providerId="LiveId" clId="{09BADB3F-57DE-4C6B-9214-F6DDB9C21D9D}" dt="2025-03-22T15:29:42.031" v="0"/>
          <ac:spMkLst>
            <pc:docMk/>
            <pc:sldMk cId="2702103839" sldId="256"/>
            <ac:spMk id="33" creationId="{7A19DFF2-3908-F787-77C9-389FAED1BA92}"/>
          </ac:spMkLst>
        </pc:spChg>
        <pc:spChg chg="add del">
          <ac:chgData name="James Stevens" userId="c3e9a4fd0bc3e3ee" providerId="LiveId" clId="{09BADB3F-57DE-4C6B-9214-F6DDB9C21D9D}" dt="2025-03-22T15:36:07.274" v="82" actId="22"/>
          <ac:spMkLst>
            <pc:docMk/>
            <pc:sldMk cId="2702103839" sldId="256"/>
            <ac:spMk id="36" creationId="{AB0A5060-B85D-26EB-A4FA-A5C075ABC3D9}"/>
          </ac:spMkLst>
        </pc:spChg>
        <pc:grpChg chg="mod">
          <ac:chgData name="James Stevens" userId="c3e9a4fd0bc3e3ee" providerId="LiveId" clId="{09BADB3F-57DE-4C6B-9214-F6DDB9C21D9D}" dt="2025-03-22T16:15:06.973" v="620" actId="1076"/>
          <ac:grpSpMkLst>
            <pc:docMk/>
            <pc:sldMk cId="2702103839" sldId="256"/>
            <ac:grpSpMk id="25" creationId="{00000000-0000-0000-0000-000000000000}"/>
          </ac:grpSpMkLst>
        </pc:grpChg>
        <pc:picChg chg="add mod">
          <ac:chgData name="James Stevens" userId="c3e9a4fd0bc3e3ee" providerId="LiveId" clId="{09BADB3F-57DE-4C6B-9214-F6DDB9C21D9D}" dt="2025-03-22T16:07:52.507" v="321" actId="1076"/>
          <ac:picMkLst>
            <pc:docMk/>
            <pc:sldMk cId="2702103839" sldId="256"/>
            <ac:picMk id="34" creationId="{23342A02-CAAC-058B-79C6-10E942821230}"/>
          </ac:picMkLst>
        </pc:picChg>
        <pc:picChg chg="add mod">
          <ac:chgData name="James Stevens" userId="c3e9a4fd0bc3e3ee" providerId="LiveId" clId="{09BADB3F-57DE-4C6B-9214-F6DDB9C21D9D}" dt="2025-03-22T16:01:16.654" v="285" actId="1076"/>
          <ac:picMkLst>
            <pc:docMk/>
            <pc:sldMk cId="2702103839" sldId="256"/>
            <ac:picMk id="1026" creationId="{B8254E67-49C2-0967-7676-E598F1A846C5}"/>
          </ac:picMkLst>
        </pc:picChg>
        <pc:picChg chg="add del">
          <ac:chgData name="James Stevens" userId="c3e9a4fd0bc3e3ee" providerId="LiveId" clId="{09BADB3F-57DE-4C6B-9214-F6DDB9C21D9D}" dt="2025-03-22T15:51:24.578" v="204" actId="478"/>
          <ac:picMkLst>
            <pc:docMk/>
            <pc:sldMk cId="2702103839" sldId="256"/>
            <ac:picMk id="1028" creationId="{9FF58991-B908-1F09-F10F-67B9A289A18D}"/>
          </ac:picMkLst>
        </pc:picChg>
        <pc:picChg chg="add del mod">
          <ac:chgData name="James Stevens" userId="c3e9a4fd0bc3e3ee" providerId="LiveId" clId="{09BADB3F-57DE-4C6B-9214-F6DDB9C21D9D}" dt="2025-03-22T15:51:22.286" v="203" actId="478"/>
          <ac:picMkLst>
            <pc:docMk/>
            <pc:sldMk cId="2702103839" sldId="256"/>
            <ac:picMk id="1030" creationId="{A33A7081-F66D-2CDB-913E-7B17C195938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1pPr>
    <a:lvl2pPr marL="2350475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2pPr>
    <a:lvl3pPr marL="4700946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3pPr>
    <a:lvl4pPr marL="7051419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4pPr>
    <a:lvl5pPr marL="9401897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5pPr>
    <a:lvl6pPr marL="11752374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6pPr>
    <a:lvl7pPr marL="14102845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7pPr>
    <a:lvl8pPr marL="16453320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8pPr>
    <a:lvl9pPr marL="18803794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8" y="10225771"/>
            <a:ext cx="37308367" cy="7055984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42" y="18653354"/>
            <a:ext cx="30725535" cy="8413296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1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7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9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86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ctr" defTabSz="1410960" rtl="0" fontAlgn="base">
        <a:spcBef>
          <a:spcPct val="0"/>
        </a:spcBef>
        <a:spcAft>
          <a:spcPct val="0"/>
        </a:spcAft>
        <a:defRPr sz="13566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410960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821918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4232879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5643837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1058219" indent="-1058219" algn="l" defTabSz="1410960" rtl="0" fontAlgn="base">
        <a:spcBef>
          <a:spcPct val="20000"/>
        </a:spcBef>
        <a:spcAft>
          <a:spcPct val="0"/>
        </a:spcAft>
        <a:buFont typeface="Arial" charset="0"/>
        <a:buChar char="•"/>
        <a:defRPr sz="9901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292808" indent="-881850" algn="l" defTabSz="1410960" rtl="0" fontAlgn="base">
        <a:spcBef>
          <a:spcPct val="20000"/>
        </a:spcBef>
        <a:spcAft>
          <a:spcPct val="0"/>
        </a:spcAft>
        <a:buFont typeface="Arial" charset="0"/>
        <a:buChar char="–"/>
        <a:defRPr sz="8615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527397" indent="-705480" algn="l" defTabSz="1410960" rtl="0" fontAlgn="base">
        <a:spcBef>
          <a:spcPct val="20000"/>
        </a:spcBef>
        <a:spcAft>
          <a:spcPct val="0"/>
        </a:spcAft>
        <a:buFont typeface="Arial" charset="0"/>
        <a:buChar char="•"/>
        <a:defRPr sz="7457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938357" indent="-705480" algn="l" defTabSz="1410960" rtl="0" fontAlgn="base">
        <a:spcBef>
          <a:spcPct val="20000"/>
        </a:spcBef>
        <a:spcAft>
          <a:spcPct val="0"/>
        </a:spcAft>
        <a:buFont typeface="Arial" charset="0"/>
        <a:buChar char="–"/>
        <a:defRPr sz="6173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6349318" indent="-705480" algn="l" defTabSz="1410960" rtl="0" fontAlgn="base">
        <a:spcBef>
          <a:spcPct val="20000"/>
        </a:spcBef>
        <a:spcAft>
          <a:spcPct val="0"/>
        </a:spcAft>
        <a:buFont typeface="Arial" charset="0"/>
        <a:buChar char="»"/>
        <a:defRPr sz="6173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7760276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6pPr>
      <a:lvl7pPr marL="9171235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7pPr>
      <a:lvl8pPr marL="10582196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8pPr>
      <a:lvl9pPr marL="11993154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1pPr>
      <a:lvl2pPr marL="1410960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2pPr>
      <a:lvl3pPr marL="2821918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3pPr>
      <a:lvl4pPr marL="4232879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4pPr>
      <a:lvl5pPr marL="5643837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5pPr>
      <a:lvl6pPr marL="7054797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6pPr>
      <a:lvl7pPr marL="8465756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7pPr>
      <a:lvl8pPr marL="9876716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8pPr>
      <a:lvl9pPr marL="11287675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/>
        </p:nvSpPr>
        <p:spPr>
          <a:xfrm rot="10800000">
            <a:off x="-1" y="-57116"/>
            <a:ext cx="43891200" cy="4556200"/>
          </a:xfrm>
          <a:prstGeom prst="round2SameRect">
            <a:avLst/>
          </a:prstGeom>
          <a:solidFill>
            <a:schemeClr val="bg1"/>
          </a:solidFill>
          <a:ln w="1174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377" tIns="39189" rIns="78377" bIns="391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987359" y="-34951"/>
            <a:ext cx="36830882" cy="403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7152" tIns="38576" rIns="77152" bIns="38576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000" b="1" dirty="0"/>
              <a:t>Generative Learning and AI: </a:t>
            </a:r>
          </a:p>
          <a:p>
            <a:pPr algn="ctr"/>
            <a:r>
              <a:rPr lang="en-US" sz="6000" b="1" dirty="0"/>
              <a:t>Using Retrieval-Augmented Generation for C++ Tutoring</a:t>
            </a:r>
          </a:p>
          <a:p>
            <a:pPr algn="ctr"/>
            <a:r>
              <a:rPr lang="en-US" sz="4800" b="1" dirty="0"/>
              <a:t>Ben Carpenter (Computer Science), James Stevens (Computer Science) </a:t>
            </a:r>
          </a:p>
          <a:p>
            <a:pPr algn="ctr"/>
            <a:r>
              <a:rPr lang="en-US" sz="4800" b="1" dirty="0"/>
              <a:t>Advisor: Professor Hao Loi (Computer Science)</a:t>
            </a:r>
          </a:p>
          <a:p>
            <a:pPr algn="ctr"/>
            <a:endParaRPr lang="en-US" sz="3657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812233" y="5166168"/>
            <a:ext cx="13422080" cy="26944506"/>
            <a:chOff x="1137049" y="5906899"/>
            <a:chExt cx="13321925" cy="27128979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195324" y="5906899"/>
              <a:ext cx="13159862" cy="85666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>
                <a:spcAft>
                  <a:spcPts val="1200"/>
                </a:spcAft>
              </a:pPr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Introduction</a:t>
              </a:r>
              <a:endParaRPr lang="en-US" sz="4000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The goal of our project was to design and implement an AI tutor for an introductory C++ programming course</a:t>
              </a: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We utilized a RAG method to provide an effective framework for learning</a:t>
              </a: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The responses are drawn from a strict data pool. This framework ensures relevant, concise responses to user queries</a:t>
              </a: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We aim to eliminate the drawbacks of typical AI generation which includes hallucination</a:t>
              </a:r>
            </a:p>
          </p:txBody>
        </p:sp>
        <p:sp>
          <p:nvSpPr>
            <p:cNvPr id="12" name="AutoShape 20"/>
            <p:cNvSpPr>
              <a:spLocks noChangeArrowheads="1"/>
            </p:cNvSpPr>
            <p:nvPr/>
          </p:nvSpPr>
          <p:spPr bwMode="auto">
            <a:xfrm>
              <a:off x="1299113" y="14872166"/>
              <a:ext cx="13159861" cy="10452303"/>
            </a:xfrm>
            <a:prstGeom prst="roundRect">
              <a:avLst>
                <a:gd name="adj" fmla="val 830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Challenges</a:t>
              </a:r>
            </a:p>
            <a:p>
              <a:pPr algn="ctr"/>
              <a:endParaRPr lang="en-US" sz="706" b="1" dirty="0"/>
            </a:p>
          </p:txBody>
        </p:sp>
        <p:sp>
          <p:nvSpPr>
            <p:cNvPr id="14" name="AutoShape 23"/>
            <p:cNvSpPr>
              <a:spLocks noChangeArrowheads="1"/>
            </p:cNvSpPr>
            <p:nvPr/>
          </p:nvSpPr>
          <p:spPr bwMode="auto">
            <a:xfrm>
              <a:off x="1195324" y="25810596"/>
              <a:ext cx="13159862" cy="7225282"/>
            </a:xfrm>
            <a:prstGeom prst="roundRect">
              <a:avLst>
                <a:gd name="adj" fmla="val 1059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Methodology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12642" y="18894594"/>
              <a:ext cx="4361712" cy="63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57" b="1" dirty="0">
                <a:latin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37049" y="19991549"/>
              <a:ext cx="12149111" cy="63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57" b="1" dirty="0">
                <a:latin typeface="Cambria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4566" y="27201090"/>
              <a:ext cx="12394567" cy="543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We utilized text from </a:t>
              </a:r>
              <a:r>
                <a:rPr lang="en-US" sz="4000" dirty="0" err="1">
                  <a:latin typeface="Lora" pitchFamily="2" charset="0"/>
                </a:rPr>
                <a:t>ZyBooks</a:t>
              </a:r>
              <a:r>
                <a:rPr lang="en-US" sz="4000" dirty="0">
                  <a:latin typeface="Lora" pitchFamily="2" charset="0"/>
                </a:rPr>
                <a:t> as our data files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textbook provided updated, accurate information to supplement the LLM in response to user queries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We began implementing the tutor by communicating with the LLM and then integrating the RAG system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Backend is an API so anyone can attach a front-end of their preference</a:t>
              </a:r>
              <a:endParaRPr lang="en-US" sz="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623647" y="5012008"/>
            <a:ext cx="13258800" cy="27098665"/>
            <a:chOff x="15544803" y="5906899"/>
            <a:chExt cx="12670970" cy="27058592"/>
          </a:xfrm>
        </p:grpSpPr>
        <p:sp>
          <p:nvSpPr>
            <p:cNvPr id="9" name="AutoShape 25"/>
            <p:cNvSpPr>
              <a:spLocks noChangeArrowheads="1"/>
            </p:cNvSpPr>
            <p:nvPr/>
          </p:nvSpPr>
          <p:spPr bwMode="auto">
            <a:xfrm>
              <a:off x="15544803" y="5906899"/>
              <a:ext cx="12670970" cy="176094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Retrieval-Augmented Generation (RAG)</a:t>
              </a:r>
            </a:p>
            <a:p>
              <a:pPr algn="ctr"/>
              <a:endParaRPr lang="en-US" sz="5029" b="1" dirty="0"/>
            </a:p>
            <a:p>
              <a:pPr algn="ctr"/>
              <a:endParaRPr lang="en-US" sz="3729" b="1" dirty="0"/>
            </a:p>
            <a:p>
              <a:pPr algn="just"/>
              <a:endParaRPr lang="en-US" sz="2701" b="1" dirty="0"/>
            </a:p>
            <a:p>
              <a:pPr algn="just"/>
              <a:endParaRPr lang="en-US" sz="2314" dirty="0">
                <a:latin typeface="+mn-lt"/>
              </a:endParaRPr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b="1" dirty="0"/>
            </a:p>
            <a:p>
              <a:pPr lvl="1" algn="just"/>
              <a:r>
                <a:rPr lang="en-US" sz="2378" b="1" dirty="0"/>
                <a:t> </a:t>
              </a:r>
            </a:p>
            <a:p>
              <a:pPr lvl="1" algn="just"/>
              <a:endParaRPr lang="en-US" sz="2378" b="1" dirty="0"/>
            </a:p>
          </p:txBody>
        </p:sp>
        <p:sp>
          <p:nvSpPr>
            <p:cNvPr id="17" name="AutoShape 32"/>
            <p:cNvSpPr>
              <a:spLocks noChangeArrowheads="1"/>
            </p:cNvSpPr>
            <p:nvPr/>
          </p:nvSpPr>
          <p:spPr bwMode="auto">
            <a:xfrm>
              <a:off x="15544803" y="23995645"/>
              <a:ext cx="12670970" cy="89698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Results</a:t>
              </a:r>
            </a:p>
            <a:p>
              <a:pPr algn="ctr"/>
              <a:endParaRPr lang="en-US" sz="2573" b="1" dirty="0"/>
            </a:p>
            <a:p>
              <a:r>
                <a:rPr lang="en-US" sz="2830" dirty="0">
                  <a:latin typeface="+mn-lt"/>
                </a:rPr>
                <a:t>. 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9351" y="25010265"/>
              <a:ext cx="11872498" cy="639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chat tutor is fully-functional and will answer students’ queries, generating accurate responses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responses cite the section of the textbook that the information is retrieved from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Python RAG pipeline is slightly more resource intensive than a C++ build, but is still effective and developer-friendly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Anyone can host the API and tailor it to their needs</a:t>
              </a:r>
              <a:endParaRPr lang="en-US" sz="4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47776" y="7985871"/>
              <a:ext cx="11395646" cy="69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428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This algorithm enhances the performance of generative AI models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It begins with indexing of data from relevant sources/documents in a vector database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Next it retrieves the most accurate information based on a similarity search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Augmentation occurs when info is supplied to the LLM along with the user query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generated response is created based on its knowledge and the supplied data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136184" y="5012008"/>
            <a:ext cx="13302919" cy="27098666"/>
            <a:chOff x="29427608" y="5931344"/>
            <a:chExt cx="13776906" cy="28420189"/>
          </a:xfrm>
        </p:grpSpPr>
        <p:sp>
          <p:nvSpPr>
            <p:cNvPr id="19" name="AutoShape 34"/>
            <p:cNvSpPr>
              <a:spLocks noChangeArrowheads="1"/>
            </p:cNvSpPr>
            <p:nvPr/>
          </p:nvSpPr>
          <p:spPr bwMode="auto">
            <a:xfrm>
              <a:off x="29484763" y="5931344"/>
              <a:ext cx="13717807" cy="5458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ctr"/>
            <a:lstStyle/>
            <a:p>
              <a:pPr algn="ctr" defTabSz="2821262"/>
              <a:endParaRPr lang="en-US" sz="2701" dirty="0"/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>
              <a:off x="29486707" y="11607889"/>
              <a:ext cx="13717807" cy="65470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Systems Used</a:t>
              </a:r>
            </a:p>
          </p:txBody>
        </p:sp>
        <p:sp>
          <p:nvSpPr>
            <p:cNvPr id="22" name="AutoShape 38"/>
            <p:cNvSpPr>
              <a:spLocks noChangeArrowheads="1"/>
            </p:cNvSpPr>
            <p:nvPr/>
          </p:nvSpPr>
          <p:spPr bwMode="auto">
            <a:xfrm>
              <a:off x="29427608" y="18359542"/>
              <a:ext cx="13731213" cy="1599199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Data Flow</a:t>
              </a:r>
              <a:endParaRPr lang="en-US" sz="5400" b="1" dirty="0">
                <a:latin typeface="Cambo" panose="02000000000000000000" pitchFamily="2" charset="0"/>
              </a:endParaRPr>
            </a:p>
            <a:p>
              <a:pPr algn="ctr"/>
              <a:endParaRPr lang="en-US" sz="5400" b="1" dirty="0">
                <a:latin typeface="Lora" pitchFamily="2" charset="0"/>
              </a:endParaRPr>
            </a:p>
          </p:txBody>
        </p: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30922970" y="10482719"/>
              <a:ext cx="10600126" cy="836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/>
            <a:lstStyle>
              <a:lvl1pPr defTabSz="33432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33432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33432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33432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33432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365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 algn="ctr"/>
              <a:endParaRPr lang="en-US" sz="2378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970616" y="12395080"/>
              <a:ext cx="12445118" cy="4958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backend is built in Python with </a:t>
              </a:r>
              <a:r>
                <a:rPr lang="en-US" sz="4000" dirty="0" err="1">
                  <a:latin typeface="Lora" pitchFamily="2" charset="0"/>
                </a:rPr>
                <a:t>ChromaDB</a:t>
              </a:r>
              <a:r>
                <a:rPr lang="en-US" sz="4000" dirty="0">
                  <a:latin typeface="Lora" pitchFamily="2" charset="0"/>
                </a:rPr>
                <a:t> and </a:t>
              </a:r>
              <a:r>
                <a:rPr lang="en-US" sz="4000" dirty="0" err="1">
                  <a:latin typeface="Lora" pitchFamily="2" charset="0"/>
                </a:rPr>
                <a:t>Ollama</a:t>
              </a:r>
              <a:endParaRPr lang="en-US" sz="4000" dirty="0">
                <a:latin typeface="Lora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We used llama 3.2 for our LLM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user interface was made with JavaScript and HTML/CSS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Testing supplemented by XAMPP</a:t>
              </a:r>
            </a:p>
            <a:p>
              <a:pPr>
                <a:buClr>
                  <a:srgbClr val="519D48"/>
                </a:buClr>
              </a:pPr>
              <a:endParaRPr lang="en-US" sz="4000" dirty="0">
                <a:latin typeface="Lor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87989" y="26663738"/>
              <a:ext cx="12870088" cy="63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57" b="1" dirty="0">
                <a:latin typeface="+mn-lt"/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4543E909-F71C-C571-1D9B-69D58FB57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7562" y="-878115"/>
            <a:ext cx="6801498" cy="5255702"/>
          </a:xfrm>
          <a:prstGeom prst="rect">
            <a:avLst/>
          </a:prstGeom>
        </p:spPr>
      </p:pic>
      <p:pic>
        <p:nvPicPr>
          <p:cNvPr id="39" name="Picture 38" descr="Logos &amp; Templates | Quinsigamond Community College (QCC)">
            <a:extLst>
              <a:ext uri="{FF2B5EF4-FFF2-40B4-BE49-F238E27FC236}">
                <a16:creationId xmlns:a16="http://schemas.microsoft.com/office/drawing/2014/main" id="{296C92CE-1203-D807-77D0-6F8D6F22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33" y="609965"/>
            <a:ext cx="10015556" cy="22795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8A5571-B82C-DF8F-A613-8A9E557DAE26}"/>
              </a:ext>
            </a:extLst>
          </p:cNvPr>
          <p:cNvSpPr txBox="1"/>
          <p:nvPr/>
        </p:nvSpPr>
        <p:spPr>
          <a:xfrm>
            <a:off x="1273190" y="14909952"/>
            <a:ext cx="12566470" cy="862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428" b="1" dirty="0">
              <a:solidFill>
                <a:srgbClr val="003400"/>
              </a:solidFill>
              <a:latin typeface="Cambo" panose="02000000000000000000" pitchFamily="2" charset="0"/>
            </a:endParaRP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Our goal was to create an effective, concise RAG tutor for an introductory C++ course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Initial challenges included: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implementation in C++ itself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communication within the RAG pipeline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the lack of supported vector database libraries in C++ forced us to use a Python framework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Other challenges encountered: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how to generate the most accurate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responses based on the data files we supplied the RAG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how to minimize hallucination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inappropriate answers</a:t>
            </a:r>
            <a:endParaRPr lang="en-US" sz="4000" b="1" dirty="0"/>
          </a:p>
        </p:txBody>
      </p:sp>
      <p:sp>
        <p:nvSpPr>
          <p:cNvPr id="33" name="AutoShape 2" descr="O que é Retrieval Augmented Generation (RAG)? Um guia para os conceitos ...">
            <a:extLst>
              <a:ext uri="{FF2B5EF4-FFF2-40B4-BE49-F238E27FC236}">
                <a16:creationId xmlns:a16="http://schemas.microsoft.com/office/drawing/2014/main" id="{7A19DFF2-3908-F787-77C9-389FAED1BA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4" descr="Ollama Language Model Logo PNG vector in SVG, PDF, AI, CDR format">
            <a:extLst>
              <a:ext uri="{FF2B5EF4-FFF2-40B4-BE49-F238E27FC236}">
                <a16:creationId xmlns:a16="http://schemas.microsoft.com/office/drawing/2014/main" id="{55BE4817-0DE0-5D9E-C702-6727574C97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45600" y="1645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Ollama Language Model Logo PNG vector in SVG, PDF, AI, CDR format">
            <a:extLst>
              <a:ext uri="{FF2B5EF4-FFF2-40B4-BE49-F238E27FC236}">
                <a16:creationId xmlns:a16="http://schemas.microsoft.com/office/drawing/2014/main" id="{397E2CDE-D69C-7809-11E6-818AA2BF09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0" y="16611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8" descr="Ollama Language Model Logo PNG vector in SVG, PDF, AI, CDR format">
            <a:extLst>
              <a:ext uri="{FF2B5EF4-FFF2-40B4-BE49-F238E27FC236}">
                <a16:creationId xmlns:a16="http://schemas.microsoft.com/office/drawing/2014/main" id="{E471ACC4-59C4-B644-64D1-1D14AC7FC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50400" y="16764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B0BC0-29A2-22FF-F37F-45CCBFF1B274}"/>
              </a:ext>
            </a:extLst>
          </p:cNvPr>
          <p:cNvSpPr txBox="1"/>
          <p:nvPr/>
        </p:nvSpPr>
        <p:spPr>
          <a:xfrm>
            <a:off x="30660510" y="5166168"/>
            <a:ext cx="1235974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5400" b="1" dirty="0">
                <a:solidFill>
                  <a:srgbClr val="003400"/>
                </a:solidFill>
                <a:latin typeface="Cambo" panose="02000000000000000000" pitchFamily="2" charset="0"/>
              </a:rPr>
              <a:t>Conclusion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An effective Python implementation that provides concise answers to user queries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A great tool for any beginning programmer in C++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Bulit as an API, the RAG framework allows for custom frontends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696E784-7D98-A3FE-C6DA-FF8A1F356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1974" y="18693288"/>
            <a:ext cx="11164257" cy="129914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15486B-2DC3-3990-08DE-F1342B17A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1257" y="14174923"/>
            <a:ext cx="12072286" cy="67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432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Cambo</vt:lpstr>
      <vt:lpstr>Cambria</vt:lpstr>
      <vt:lpstr>Lora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Noble Wolf</cp:lastModifiedBy>
  <cp:revision>58</cp:revision>
  <dcterms:created xsi:type="dcterms:W3CDTF">2009-11-05T19:41:53Z</dcterms:created>
  <dcterms:modified xsi:type="dcterms:W3CDTF">2025-04-05T14:48:07Z</dcterms:modified>
</cp:coreProperties>
</file>