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350475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700946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051419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401897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175237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4102845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6453320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880379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D48"/>
    <a:srgbClr val="003400"/>
    <a:srgbClr val="008000"/>
    <a:srgbClr val="C0C0C0"/>
    <a:srgbClr val="999999"/>
    <a:srgbClr val="ABABAB"/>
    <a:srgbClr val="E2E2E2"/>
    <a:srgbClr val="4D4D4D"/>
    <a:srgbClr val="53776D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2EBE9-202C-4B4E-9258-2391087284AF}" v="1" dt="2025-03-15T23:45:00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4673" autoAdjust="0"/>
  </p:normalViewPr>
  <p:slideViewPr>
    <p:cSldViewPr snapToGrid="0" snapToObjects="1">
      <p:cViewPr>
        <p:scale>
          <a:sx n="33" d="100"/>
          <a:sy n="33" d="100"/>
        </p:scale>
        <p:origin x="1896" y="5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1pPr>
    <a:lvl2pPr marL="2350475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2pPr>
    <a:lvl3pPr marL="4700946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3pPr>
    <a:lvl4pPr marL="7051419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4pPr>
    <a:lvl5pPr marL="9401897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5pPr>
    <a:lvl6pPr marL="1175237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6pPr>
    <a:lvl7pPr marL="14102845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7pPr>
    <a:lvl8pPr marL="16453320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8pPr>
    <a:lvl9pPr marL="1880379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8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42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0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2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3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4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4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209334" rtl="0" fontAlgn="base">
        <a:spcBef>
          <a:spcPct val="0"/>
        </a:spcBef>
        <a:spcAft>
          <a:spcPct val="0"/>
        </a:spcAft>
        <a:defRPr sz="11627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209334" rtl="0" fontAlgn="base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209334" rtl="0" fontAlgn="base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209334" rtl="0" fontAlgn="base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209334" rtl="0" fontAlgn="base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209334" algn="ctr" defTabSz="1209334" rtl="0" eaLnBrk="1" fontAlgn="base" hangingPunct="1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418666" algn="ctr" defTabSz="1209334" rtl="0" eaLnBrk="1" fontAlgn="base" hangingPunct="1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628001" algn="ctr" defTabSz="1209334" rtl="0" eaLnBrk="1" fontAlgn="base" hangingPunct="1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837333" algn="ctr" defTabSz="1209334" rtl="0" eaLnBrk="1" fontAlgn="base" hangingPunct="1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07000" indent="-907000" algn="l" defTabSz="1209334" rtl="0" fontAlgn="base">
        <a:spcBef>
          <a:spcPct val="20000"/>
        </a:spcBef>
        <a:spcAft>
          <a:spcPct val="0"/>
        </a:spcAft>
        <a:buFont typeface="Arial" charset="0"/>
        <a:buChar char="•"/>
        <a:defRPr sz="8486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1965166" indent="-755834" algn="l" defTabSz="1209334" rtl="0" fontAlgn="base">
        <a:spcBef>
          <a:spcPct val="20000"/>
        </a:spcBef>
        <a:spcAft>
          <a:spcPct val="0"/>
        </a:spcAft>
        <a:buFont typeface="Arial" charset="0"/>
        <a:buChar char="–"/>
        <a:defRPr sz="7384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023332" indent="-604667" algn="l" defTabSz="1209334" rtl="0" fontAlgn="base">
        <a:spcBef>
          <a:spcPct val="20000"/>
        </a:spcBef>
        <a:spcAft>
          <a:spcPct val="0"/>
        </a:spcAft>
        <a:buFont typeface="Arial" charset="0"/>
        <a:buChar char="•"/>
        <a:defRPr sz="639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232666" indent="-604667" algn="l" defTabSz="1209334" rtl="0" fontAlgn="base">
        <a:spcBef>
          <a:spcPct val="20000"/>
        </a:spcBef>
        <a:spcAft>
          <a:spcPct val="0"/>
        </a:spcAft>
        <a:buFont typeface="Arial" charset="0"/>
        <a:buChar char="–"/>
        <a:defRPr sz="529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442000" indent="-604667" algn="l" defTabSz="1209334" rtl="0" fontAlgn="base">
        <a:spcBef>
          <a:spcPct val="20000"/>
        </a:spcBef>
        <a:spcAft>
          <a:spcPct val="0"/>
        </a:spcAft>
        <a:buFont typeface="Arial" charset="0"/>
        <a:buChar char="»"/>
        <a:defRPr sz="529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6651333" indent="-604667" algn="l" defTabSz="1209334" rtl="0" eaLnBrk="1" latinLnBrk="0" hangingPunct="1">
        <a:spcBef>
          <a:spcPct val="20000"/>
        </a:spcBef>
        <a:buFont typeface="Arial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6pPr>
      <a:lvl7pPr marL="7860666" indent="-604667" algn="l" defTabSz="1209334" rtl="0" eaLnBrk="1" latinLnBrk="0" hangingPunct="1">
        <a:spcBef>
          <a:spcPct val="20000"/>
        </a:spcBef>
        <a:buFont typeface="Arial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7pPr>
      <a:lvl8pPr marL="9070000" indent="-604667" algn="l" defTabSz="1209334" rtl="0" eaLnBrk="1" latinLnBrk="0" hangingPunct="1">
        <a:spcBef>
          <a:spcPct val="20000"/>
        </a:spcBef>
        <a:buFont typeface="Arial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8pPr>
      <a:lvl9pPr marL="10279332" indent="-604667" algn="l" defTabSz="1209334" rtl="0" eaLnBrk="1" latinLnBrk="0" hangingPunct="1">
        <a:spcBef>
          <a:spcPct val="20000"/>
        </a:spcBef>
        <a:buFont typeface="Arial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1pPr>
      <a:lvl2pPr marL="1209334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2pPr>
      <a:lvl3pPr marL="2418666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3pPr>
      <a:lvl4pPr marL="3628001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4pPr>
      <a:lvl5pPr marL="4837333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5pPr>
      <a:lvl6pPr marL="6046667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6pPr>
      <a:lvl7pPr marL="7255999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7pPr>
      <a:lvl8pPr marL="8465333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8pPr>
      <a:lvl9pPr marL="9674666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8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DF0F35-0C1B-D0C9-BB19-1CB97B80F4CB}"/>
              </a:ext>
            </a:extLst>
          </p:cNvPr>
          <p:cNvSpPr/>
          <p:nvPr/>
        </p:nvSpPr>
        <p:spPr>
          <a:xfrm>
            <a:off x="3135086" y="5042124"/>
            <a:ext cx="37621030" cy="27522315"/>
          </a:xfrm>
          <a:prstGeom prst="roundRect">
            <a:avLst>
              <a:gd name="adj" fmla="val 288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76200">
            <a:solidFill>
              <a:schemeClr val="tx1"/>
            </a:solidFill>
          </a:ln>
          <a:effectLst>
            <a:glow rad="127000">
              <a:srgbClr val="999999">
                <a:alpha val="60000"/>
              </a:srgbClr>
            </a:glow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 Same Side Corner Rectangle 14"/>
          <p:cNvSpPr/>
          <p:nvPr/>
        </p:nvSpPr>
        <p:spPr>
          <a:xfrm rot="10800000">
            <a:off x="0" y="301421"/>
            <a:ext cx="43891199" cy="390531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1270000" dist="635000" sx="117000" sy="117000" algn="ctr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80" tIns="33591" rIns="67180" bIns="335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1"/>
              </a:solidFill>
              <a:effectLst>
                <a:outerShdw blurRad="50800" dist="50800" dir="5400000" algn="ctr" rotWithShape="0">
                  <a:schemeClr val="bg1"/>
                </a:outerShdw>
              </a:effectLst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1082040" y="574207"/>
            <a:ext cx="31569327" cy="386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130" tIns="33065" rIns="66130" bIns="3306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465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Generative AI and Learning: Using Retrieval-Augmented Generation for C++ Tutoring</a:t>
            </a:r>
          </a:p>
          <a:p>
            <a:pPr algn="ctr"/>
            <a:r>
              <a:rPr lang="en-US" sz="431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Carpenter (Computer Science), James Stevens (Computer Science)</a:t>
            </a:r>
          </a:p>
          <a:p>
            <a:pPr algn="ctr"/>
            <a:r>
              <a:rPr lang="en-US" sz="431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Advisor: Professor Hao Loi (Computer Science)</a:t>
            </a:r>
          </a:p>
          <a:p>
            <a:pPr algn="ctr"/>
            <a:endParaRPr lang="en-US" sz="3134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4000969" y="5699387"/>
            <a:ext cx="11364684" cy="6319502"/>
          </a:xfrm>
          <a:prstGeom prst="roundRect">
            <a:avLst>
              <a:gd name="adj" fmla="val 6655"/>
            </a:avLst>
          </a:prstGeom>
          <a:solidFill>
            <a:srgbClr val="C0C0C0">
              <a:alpha val="10000"/>
            </a:srgbClr>
          </a:solidFill>
          <a:ln w="76200">
            <a:solidFill>
              <a:srgbClr val="53776D"/>
            </a:solidFill>
            <a:round/>
            <a:headEnd/>
            <a:tailEnd/>
          </a:ln>
          <a:effectLst>
            <a:innerShdw blurRad="127000">
              <a:prstClr val="black"/>
            </a:innerShdw>
          </a:effectLst>
        </p:spPr>
        <p:txBody>
          <a:bodyPr lIns="66130" tIns="33065" rIns="66130" bIns="33065" anchor="t"/>
          <a:lstStyle/>
          <a:p>
            <a:pPr algn="ctr"/>
            <a:r>
              <a:rPr lang="en-US" sz="4400" b="1" dirty="0">
                <a:solidFill>
                  <a:srgbClr val="003400"/>
                </a:solidFill>
                <a:latin typeface="Cambo" panose="02000000000000000000" pitchFamily="2" charset="0"/>
              </a:rPr>
              <a:t>Introduction</a:t>
            </a:r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Lora" pitchFamily="2" charset="0"/>
              <a:buChar char="•"/>
            </a:pPr>
            <a:r>
              <a:rPr lang="en-US" sz="3428" dirty="0">
                <a:latin typeface="Lora" pitchFamily="2" charset="0"/>
              </a:rPr>
              <a:t>The goal of our project was to design and implement an AI tutor for an introductory C++ programming course</a:t>
            </a:r>
          </a:p>
          <a:p>
            <a:pPr marL="457200" indent="-457200">
              <a:buClr>
                <a:srgbClr val="519D48"/>
              </a:buClr>
              <a:buFont typeface="Lora" pitchFamily="2" charset="0"/>
              <a:buChar char="•"/>
            </a:pPr>
            <a:r>
              <a:rPr lang="en-US" sz="3428" dirty="0">
                <a:latin typeface="Lora" pitchFamily="2" charset="0"/>
              </a:rPr>
              <a:t>We utilized a RAG method to provide an effective framework for learning</a:t>
            </a:r>
          </a:p>
          <a:p>
            <a:pPr marL="457200" indent="-457200">
              <a:buClr>
                <a:srgbClr val="519D48"/>
              </a:buClr>
              <a:buFont typeface="Lora" pitchFamily="2" charset="0"/>
              <a:buChar char="•"/>
            </a:pPr>
            <a:r>
              <a:rPr lang="en-US" sz="3428" dirty="0">
                <a:latin typeface="Lora" pitchFamily="2" charset="0"/>
              </a:rPr>
              <a:t>The responses are drawn from a strict data pool. This framework ensures relevant, concise responses to user queries</a:t>
            </a:r>
          </a:p>
          <a:p>
            <a:pPr marL="457200" indent="-457200">
              <a:buClr>
                <a:srgbClr val="519D48"/>
              </a:buClr>
              <a:buFont typeface="Lora" pitchFamily="2" charset="0"/>
              <a:buChar char="•"/>
            </a:pPr>
            <a:r>
              <a:rPr lang="en-US" sz="3428" dirty="0">
                <a:latin typeface="Lora" pitchFamily="2" charset="0"/>
              </a:rPr>
              <a:t>We aim to eliminate the drawbacks of typical AI generation which includes hallucination</a:t>
            </a:r>
          </a:p>
          <a:p>
            <a:pPr algn="ctr"/>
            <a:endParaRPr lang="en-US" sz="3428" b="1" dirty="0"/>
          </a:p>
          <a:p>
            <a:pPr algn="ctr"/>
            <a:endParaRPr lang="en-US" sz="343" dirty="0"/>
          </a:p>
        </p:txBody>
      </p:sp>
      <p:pic>
        <p:nvPicPr>
          <p:cNvPr id="1028" name="Picture 4" descr="Quinsigamond Wyvern">
            <a:extLst>
              <a:ext uri="{FF2B5EF4-FFF2-40B4-BE49-F238E27FC236}">
                <a16:creationId xmlns:a16="http://schemas.microsoft.com/office/drawing/2014/main" id="{77BA97B8-A19D-E4E3-05A5-305520FF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614" y="515459"/>
            <a:ext cx="3718066" cy="347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75E3514-305B-BAF8-1927-2EDBE2335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96340"/>
            <a:ext cx="43891200" cy="46953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22C146-AB31-0915-557F-CACC993F9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040" y="3937260"/>
            <a:ext cx="43891200" cy="469534"/>
          </a:xfrm>
          <a:prstGeom prst="rect">
            <a:avLst/>
          </a:prstGeom>
        </p:spPr>
      </p:pic>
      <p:sp>
        <p:nvSpPr>
          <p:cNvPr id="2" name="AutoShape 17">
            <a:extLst>
              <a:ext uri="{FF2B5EF4-FFF2-40B4-BE49-F238E27FC236}">
                <a16:creationId xmlns:a16="http://schemas.microsoft.com/office/drawing/2014/main" id="{1F78F92D-C4EB-D5C9-FB49-7D120CD1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0636" y="19910281"/>
            <a:ext cx="11364684" cy="7935137"/>
          </a:xfrm>
          <a:prstGeom prst="roundRect">
            <a:avLst>
              <a:gd name="adj" fmla="val 6655"/>
            </a:avLst>
          </a:prstGeom>
          <a:solidFill>
            <a:srgbClr val="C0C0C0">
              <a:alpha val="10000"/>
            </a:srgbClr>
          </a:solidFill>
          <a:ln w="76200">
            <a:solidFill>
              <a:srgbClr val="53776D"/>
            </a:solidFill>
            <a:round/>
            <a:headEnd/>
            <a:tailEnd/>
          </a:ln>
          <a:effectLst>
            <a:innerShdw blurRad="127000">
              <a:prstClr val="black"/>
            </a:innerShdw>
          </a:effectLst>
        </p:spPr>
        <p:txBody>
          <a:bodyPr lIns="66130" tIns="33065" rIns="66130" bIns="33065" anchor="t"/>
          <a:lstStyle/>
          <a:p>
            <a:pPr algn="ctr"/>
            <a:r>
              <a:rPr lang="en-US" sz="4400" b="1" dirty="0">
                <a:solidFill>
                  <a:srgbClr val="003400"/>
                </a:solidFill>
                <a:latin typeface="Cambo" panose="02000000000000000000" pitchFamily="2" charset="0"/>
              </a:rPr>
              <a:t>Title</a:t>
            </a:r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Text</a:t>
            </a:r>
            <a:endParaRPr lang="en-US" sz="3428" b="1" dirty="0">
              <a:latin typeface="Lora" pitchFamily="2" charset="0"/>
            </a:endParaRPr>
          </a:p>
          <a:p>
            <a:pPr algn="ctr"/>
            <a:endParaRPr lang="en-US" sz="343" dirty="0"/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C21981D1-1765-271D-65E9-9E86FF9F6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1116" y="5699387"/>
            <a:ext cx="11364684" cy="13045812"/>
          </a:xfrm>
          <a:prstGeom prst="roundRect">
            <a:avLst>
              <a:gd name="adj" fmla="val 6655"/>
            </a:avLst>
          </a:prstGeom>
          <a:solidFill>
            <a:srgbClr val="C0C0C0">
              <a:alpha val="10000"/>
            </a:srgbClr>
          </a:solidFill>
          <a:ln w="76200">
            <a:solidFill>
              <a:srgbClr val="53776D"/>
            </a:solidFill>
            <a:round/>
            <a:headEnd/>
            <a:tailEnd/>
          </a:ln>
          <a:effectLst>
            <a:innerShdw blurRad="127000">
              <a:prstClr val="black"/>
            </a:innerShdw>
          </a:effectLst>
        </p:spPr>
        <p:txBody>
          <a:bodyPr lIns="66130" tIns="33065" rIns="66130" bIns="33065" anchor="t"/>
          <a:lstStyle/>
          <a:p>
            <a:pPr algn="ctr"/>
            <a:r>
              <a:rPr lang="en-US" sz="4400" b="1" dirty="0">
                <a:solidFill>
                  <a:srgbClr val="003400"/>
                </a:solidFill>
                <a:latin typeface="Cambo" panose="02000000000000000000" pitchFamily="2" charset="0"/>
              </a:rPr>
              <a:t>Systems Used</a:t>
            </a:r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The backend is built in Python with ChromaDB and Ollama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We used llama 3.2 for our LLM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The user interface was made with JavaScript and HTML/CSS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Testing supplemented by XAMPP</a:t>
            </a:r>
          </a:p>
          <a:p>
            <a:pPr algn="ctr"/>
            <a:endParaRPr lang="en-US" sz="343" dirty="0"/>
          </a:p>
        </p:txBody>
      </p:sp>
      <p:sp>
        <p:nvSpPr>
          <p:cNvPr id="7" name="AutoShape 17">
            <a:extLst>
              <a:ext uri="{FF2B5EF4-FFF2-40B4-BE49-F238E27FC236}">
                <a16:creationId xmlns:a16="http://schemas.microsoft.com/office/drawing/2014/main" id="{CDB50B6F-B9B5-216A-3A45-C0E928B72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925" y="16119859"/>
            <a:ext cx="11688702" cy="11725560"/>
          </a:xfrm>
          <a:prstGeom prst="roundRect">
            <a:avLst>
              <a:gd name="adj" fmla="val 6655"/>
            </a:avLst>
          </a:prstGeom>
          <a:solidFill>
            <a:srgbClr val="C0C0C0">
              <a:alpha val="10000"/>
            </a:srgbClr>
          </a:solidFill>
          <a:ln w="76200">
            <a:solidFill>
              <a:srgbClr val="53776D"/>
            </a:solidFill>
            <a:round/>
            <a:headEnd/>
            <a:tailEnd/>
          </a:ln>
          <a:effectLst>
            <a:innerShdw blurRad="127000">
              <a:prstClr val="black"/>
            </a:innerShdw>
          </a:effectLst>
        </p:spPr>
        <p:txBody>
          <a:bodyPr lIns="66130" tIns="33065" rIns="66130" bIns="33065" anchor="t"/>
          <a:lstStyle/>
          <a:p>
            <a:pPr algn="ctr"/>
            <a:r>
              <a:rPr lang="en-US" sz="4400" b="1" dirty="0">
                <a:solidFill>
                  <a:srgbClr val="003400"/>
                </a:solidFill>
                <a:latin typeface="Cambo" panose="02000000000000000000" pitchFamily="2" charset="0"/>
              </a:rPr>
              <a:t>Results</a:t>
            </a:r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The chat tutor is fully-functional and will answer students’ queries, generating accurate responses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The responses cite the section of the textbook that the information is retrieved from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The Python RAG pipeline is slightly more resource intensive than a C++ build, but is still effective and developer-friendly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Anyone can host the API and tailor it to their needs</a:t>
            </a:r>
            <a:endParaRPr lang="en-US" sz="3428" b="1" dirty="0"/>
          </a:p>
          <a:p>
            <a:pPr algn="ctr"/>
            <a:endParaRPr lang="en-US" sz="343" dirty="0"/>
          </a:p>
        </p:txBody>
      </p:sp>
      <p:sp>
        <p:nvSpPr>
          <p:cNvPr id="11" name="AutoShape 17">
            <a:extLst>
              <a:ext uri="{FF2B5EF4-FFF2-40B4-BE49-F238E27FC236}">
                <a16:creationId xmlns:a16="http://schemas.microsoft.com/office/drawing/2014/main" id="{F8AC075F-E99C-9FBC-D412-2096E1476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445" y="23767038"/>
            <a:ext cx="11364684" cy="8156759"/>
          </a:xfrm>
          <a:prstGeom prst="roundRect">
            <a:avLst>
              <a:gd name="adj" fmla="val 6655"/>
            </a:avLst>
          </a:prstGeom>
          <a:solidFill>
            <a:srgbClr val="C0C0C0">
              <a:alpha val="10000"/>
            </a:srgbClr>
          </a:solidFill>
          <a:ln w="76200">
            <a:solidFill>
              <a:srgbClr val="53776D"/>
            </a:solidFill>
            <a:round/>
            <a:headEnd/>
            <a:tailEnd/>
          </a:ln>
          <a:effectLst>
            <a:innerShdw blurRad="127000">
              <a:prstClr val="black"/>
            </a:innerShdw>
          </a:effectLst>
        </p:spPr>
        <p:txBody>
          <a:bodyPr lIns="66130" tIns="33065" rIns="66130" bIns="33065" anchor="t"/>
          <a:lstStyle/>
          <a:p>
            <a:pPr algn="ctr"/>
            <a:r>
              <a:rPr lang="en-US" sz="4400" b="1" dirty="0">
                <a:solidFill>
                  <a:srgbClr val="003400"/>
                </a:solidFill>
                <a:latin typeface="Cambo" panose="02000000000000000000" pitchFamily="2" charset="0"/>
              </a:rPr>
              <a:t>Methodology</a:t>
            </a:r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We utilized text from ZyBooks as our data files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The textbook provided updated, accurate information to supplement the LLM in response to user queries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We began implementing the tutor by communicating with the LLM and then integrating the RAG system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Backend is an API so anyone can attach a front-end of their preference</a:t>
            </a:r>
            <a:endParaRPr lang="en-US" sz="343" dirty="0"/>
          </a:p>
        </p:txBody>
      </p:sp>
      <p:sp>
        <p:nvSpPr>
          <p:cNvPr id="12" name="AutoShape 17">
            <a:extLst>
              <a:ext uri="{FF2B5EF4-FFF2-40B4-BE49-F238E27FC236}">
                <a16:creationId xmlns:a16="http://schemas.microsoft.com/office/drawing/2014/main" id="{1C17BAE6-6A5B-BA7D-1C2E-EDB47D0DA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969" y="13229795"/>
            <a:ext cx="11364684" cy="9286244"/>
          </a:xfrm>
          <a:prstGeom prst="roundRect">
            <a:avLst>
              <a:gd name="adj" fmla="val 6655"/>
            </a:avLst>
          </a:prstGeom>
          <a:solidFill>
            <a:srgbClr val="C0C0C0">
              <a:alpha val="10000"/>
            </a:srgbClr>
          </a:solidFill>
          <a:ln w="76200">
            <a:solidFill>
              <a:srgbClr val="53776D"/>
            </a:solidFill>
            <a:round/>
            <a:headEnd/>
            <a:tailEnd/>
          </a:ln>
          <a:effectLst>
            <a:innerShdw blurRad="127000">
              <a:prstClr val="black"/>
            </a:innerShdw>
          </a:effectLst>
        </p:spPr>
        <p:txBody>
          <a:bodyPr lIns="66130" tIns="33065" rIns="66130" bIns="33065" anchor="t"/>
          <a:lstStyle/>
          <a:p>
            <a:pPr algn="ctr"/>
            <a:r>
              <a:rPr lang="en-US" sz="4400" b="1" dirty="0">
                <a:solidFill>
                  <a:srgbClr val="003400"/>
                </a:solidFill>
                <a:latin typeface="Cambo" panose="02000000000000000000" pitchFamily="2" charset="0"/>
              </a:rPr>
              <a:t>Challenges</a:t>
            </a:r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Our goal was to create an effective, concise RAG tutor for an introductory C++ course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Initial challenges included: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implementation in C++ itself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communication within the RAG pipeline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the lack of supported vector database libraries in C++ forced us to use a Python framework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Other challenges encountered: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how to generate the most accurate responses based on the data files we supplied the RAG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how to minimize hallucination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inappropriate answers</a:t>
            </a:r>
            <a:endParaRPr lang="en-US" sz="3428" b="1" dirty="0"/>
          </a:p>
          <a:p>
            <a:pPr algn="ctr"/>
            <a:endParaRPr lang="en-US" sz="343" dirty="0"/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992979FD-8878-9A8B-57DF-7E244E2A2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3800" y="29010502"/>
            <a:ext cx="23623838" cy="2873202"/>
          </a:xfrm>
          <a:prstGeom prst="roundRect">
            <a:avLst>
              <a:gd name="adj" fmla="val 6655"/>
            </a:avLst>
          </a:prstGeom>
          <a:solidFill>
            <a:srgbClr val="C0C0C0">
              <a:alpha val="10000"/>
            </a:srgbClr>
          </a:solidFill>
          <a:ln w="76200">
            <a:solidFill>
              <a:srgbClr val="53776D"/>
            </a:solidFill>
            <a:round/>
            <a:headEnd/>
            <a:tailEnd/>
          </a:ln>
          <a:effectLst>
            <a:innerShdw blurRad="127000">
              <a:prstClr val="black"/>
            </a:innerShdw>
          </a:effectLst>
        </p:spPr>
        <p:txBody>
          <a:bodyPr lIns="66130" tIns="33065" rIns="66130" bIns="33065" anchor="t"/>
          <a:lstStyle/>
          <a:p>
            <a:pPr algn="ctr"/>
            <a:r>
              <a:rPr lang="en-US" sz="4400" b="1" dirty="0">
                <a:solidFill>
                  <a:srgbClr val="003400"/>
                </a:solidFill>
                <a:latin typeface="Cambo" panose="02000000000000000000" pitchFamily="2" charset="0"/>
              </a:rPr>
              <a:t>Conclusion</a:t>
            </a:r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An effective Python implementation that provides concise answers to user queries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A great tool for any beginning programmer in C++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Bulit as an API, the RAG framework allows for custom frontends</a:t>
            </a:r>
          </a:p>
          <a:p>
            <a:pPr algn="ctr"/>
            <a:endParaRPr lang="en-US" sz="343" dirty="0"/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1DF56FE7-2B1D-279D-DC56-0F8CEF9A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925" y="5743371"/>
            <a:ext cx="11688702" cy="9242259"/>
          </a:xfrm>
          <a:prstGeom prst="roundRect">
            <a:avLst>
              <a:gd name="adj" fmla="val 6655"/>
            </a:avLst>
          </a:prstGeom>
          <a:solidFill>
            <a:srgbClr val="C0C0C0">
              <a:alpha val="10000"/>
            </a:srgbClr>
          </a:solidFill>
          <a:ln w="76200">
            <a:solidFill>
              <a:srgbClr val="53776D"/>
            </a:solidFill>
            <a:round/>
            <a:headEnd/>
            <a:tailEnd/>
          </a:ln>
          <a:effectLst>
            <a:innerShdw blurRad="127000">
              <a:prstClr val="black"/>
            </a:innerShdw>
          </a:effectLst>
        </p:spPr>
        <p:txBody>
          <a:bodyPr lIns="66130" tIns="33065" rIns="66130" bIns="33065" anchor="t"/>
          <a:lstStyle/>
          <a:p>
            <a:pPr algn="ctr"/>
            <a:r>
              <a:rPr lang="en-US" sz="4400" b="1" dirty="0">
                <a:solidFill>
                  <a:srgbClr val="003400"/>
                </a:solidFill>
                <a:latin typeface="Cambo" panose="02000000000000000000" pitchFamily="2" charset="0"/>
              </a:rPr>
              <a:t>Retrieval-Augmented Generation (RAG)</a:t>
            </a:r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This algorithm enhances the performance of generative AI models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It begins with indexing of data from relevant sources/documents in a vector database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Next it retrieves the most accurate information based on a similarity search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Augmentation occurs when info is supplied to the LLM along with the user query</a:t>
            </a:r>
          </a:p>
          <a:p>
            <a:pPr marL="2807675" lvl="1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3428" dirty="0">
                <a:latin typeface="Lora" pitchFamily="2" charset="0"/>
              </a:rPr>
              <a:t>The generated response is created based on its knowledge and the supplied data</a:t>
            </a:r>
          </a:p>
          <a:p>
            <a:pPr algn="ctr"/>
            <a:endParaRPr lang="en-US" sz="3428" b="1" dirty="0"/>
          </a:p>
          <a:p>
            <a:pPr algn="ctr"/>
            <a:endParaRPr lang="en-US" sz="343" dirty="0"/>
          </a:p>
        </p:txBody>
      </p:sp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6020</TotalTime>
  <Words>430</Words>
  <Application>Microsoft Office PowerPoint</Application>
  <PresentationFormat>Custom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Cambo</vt:lpstr>
      <vt:lpstr>Courier New</vt:lpstr>
      <vt:lpstr>Lora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Noble Wolf</cp:lastModifiedBy>
  <cp:revision>67</cp:revision>
  <dcterms:created xsi:type="dcterms:W3CDTF">2009-11-05T19:41:53Z</dcterms:created>
  <dcterms:modified xsi:type="dcterms:W3CDTF">2025-03-21T18:13:55Z</dcterms:modified>
</cp:coreProperties>
</file>