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9144000"/>
  <p:notesSz cx="6858000" cy="9144000"/>
  <p:embeddedFontLst>
    <p:embeddedFont>
      <p:font typeface="Helvetica Neue"/>
      <p:regular r:id="rId33"/>
      <p:bold r:id="rId34"/>
      <p:italic r:id="rId35"/>
      <p:boldItalic r:id="rId36"/>
    </p:embeddedFont>
    <p:embeddedFont>
      <p:font typeface="Century Gothic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1" roundtripDataSignature="AMtx7mh5ZzG8incWzWw9qgK21owUkasQ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Gothic-boldItalic.fntdata"/><Relationship Id="rId20" Type="http://schemas.openxmlformats.org/officeDocument/2006/relationships/slide" Target="slides/slide14.xml"/><Relationship Id="rId41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6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9.xml"/><Relationship Id="rId37" Type="http://schemas.openxmlformats.org/officeDocument/2006/relationships/font" Target="fonts/CenturyGothic-regular.fntdata"/><Relationship Id="rId14" Type="http://schemas.openxmlformats.org/officeDocument/2006/relationships/slide" Target="slides/slide8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1.xml"/><Relationship Id="rId39" Type="http://schemas.openxmlformats.org/officeDocument/2006/relationships/font" Target="fonts/CenturyGothic-italic.fntdata"/><Relationship Id="rId16" Type="http://schemas.openxmlformats.org/officeDocument/2006/relationships/slide" Target="slides/slide10.xml"/><Relationship Id="rId38" Type="http://schemas.openxmlformats.org/officeDocument/2006/relationships/font" Target="fonts/CenturyGothic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6" name="Google Shape;16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cc446ab5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32cc446ab5c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0"/>
          <p:cNvSpPr txBox="1"/>
          <p:nvPr>
            <p:ph type="ctrTitle"/>
          </p:nvPr>
        </p:nvSpPr>
        <p:spPr>
          <a:xfrm>
            <a:off x="1942416" y="2514601"/>
            <a:ext cx="6600451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1" type="subTitle"/>
          </p:nvPr>
        </p:nvSpPr>
        <p:spPr>
          <a:xfrm>
            <a:off x="1942416" y="4777380"/>
            <a:ext cx="6600451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30"/>
          <p:cNvSpPr txBox="1"/>
          <p:nvPr>
            <p:ph idx="10" type="dt"/>
          </p:nvPr>
        </p:nvSpPr>
        <p:spPr>
          <a:xfrm>
            <a:off x="7772400" y="6135687"/>
            <a:ext cx="766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1" type="ftr"/>
          </p:nvPr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423862" y="4529137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/>
          <p:nvPr>
            <p:ph type="title"/>
          </p:nvPr>
        </p:nvSpPr>
        <p:spPr>
          <a:xfrm>
            <a:off x="1945201" y="624110"/>
            <a:ext cx="658919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2"/>
          <p:cNvSpPr txBox="1"/>
          <p:nvPr>
            <p:ph idx="1" type="body"/>
          </p:nvPr>
        </p:nvSpPr>
        <p:spPr>
          <a:xfrm>
            <a:off x="1942415" y="2133600"/>
            <a:ext cx="6591985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86" name="Google Shape;86;p32"/>
          <p:cNvSpPr txBox="1"/>
          <p:nvPr>
            <p:ph idx="10" type="dt"/>
          </p:nvPr>
        </p:nvSpPr>
        <p:spPr>
          <a:xfrm>
            <a:off x="7772400" y="6135687"/>
            <a:ext cx="766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11" type="ftr"/>
          </p:nvPr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12" type="sldNum"/>
          </p:nvPr>
        </p:nvSpPr>
        <p:spPr>
          <a:xfrm>
            <a:off x="511175" y="78740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9"/>
          <p:cNvGrpSpPr/>
          <p:nvPr/>
        </p:nvGrpSpPr>
        <p:grpSpPr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11" name="Google Shape;11;p29"/>
            <p:cNvSpPr/>
            <p:nvPr/>
          </p:nvSpPr>
          <p:spPr>
            <a:xfrm>
              <a:off x="2487613" y="2284222"/>
              <a:ext cx="85633" cy="534098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1921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9"/>
            <p:cNvSpPr/>
            <p:nvPr/>
          </p:nvSpPr>
          <p:spPr>
            <a:xfrm>
              <a:off x="2596601" y="2779108"/>
              <a:ext cx="550779" cy="1978191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1921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9"/>
            <p:cNvSpPr/>
            <p:nvPr/>
          </p:nvSpPr>
          <p:spPr>
            <a:xfrm>
              <a:off x="3174627" y="4730255"/>
              <a:ext cx="519639" cy="1210171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1921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9"/>
            <p:cNvSpPr/>
            <p:nvPr/>
          </p:nvSpPr>
          <p:spPr>
            <a:xfrm>
              <a:off x="3305023" y="5630785"/>
              <a:ext cx="145967" cy="309641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1921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9"/>
            <p:cNvSpPr/>
            <p:nvPr/>
          </p:nvSpPr>
          <p:spPr>
            <a:xfrm>
              <a:off x="2573246" y="2818321"/>
              <a:ext cx="700637" cy="2834099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1921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9"/>
            <p:cNvSpPr/>
            <p:nvPr/>
          </p:nvSpPr>
          <p:spPr>
            <a:xfrm>
              <a:off x="2507075" y="285750"/>
              <a:ext cx="89526" cy="2493358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1921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9"/>
            <p:cNvSpPr/>
            <p:nvPr/>
          </p:nvSpPr>
          <p:spPr>
            <a:xfrm>
              <a:off x="2553784" y="2599273"/>
              <a:ext cx="68118" cy="420517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21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9"/>
            <p:cNvSpPr/>
            <p:nvPr/>
          </p:nvSpPr>
          <p:spPr>
            <a:xfrm>
              <a:off x="3143488" y="4757298"/>
              <a:ext cx="161535" cy="873487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21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9"/>
            <p:cNvSpPr/>
            <p:nvPr/>
          </p:nvSpPr>
          <p:spPr>
            <a:xfrm>
              <a:off x="3147380" y="1282282"/>
              <a:ext cx="1769108" cy="3447973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1921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9"/>
            <p:cNvSpPr/>
            <p:nvPr/>
          </p:nvSpPr>
          <p:spPr>
            <a:xfrm>
              <a:off x="3273883" y="5652419"/>
              <a:ext cx="138182" cy="288007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21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9"/>
            <p:cNvSpPr/>
            <p:nvPr/>
          </p:nvSpPr>
          <p:spPr>
            <a:xfrm>
              <a:off x="3143488" y="4655887"/>
              <a:ext cx="31139" cy="189300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1921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9"/>
            <p:cNvSpPr/>
            <p:nvPr/>
          </p:nvSpPr>
          <p:spPr>
            <a:xfrm>
              <a:off x="3211605" y="5410385"/>
              <a:ext cx="202406" cy="530041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1921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" name="Google Shape;23;p29"/>
          <p:cNvGrpSpPr/>
          <p:nvPr/>
        </p:nvGrpSpPr>
        <p:grpSpPr>
          <a:xfrm>
            <a:off x="20637" y="0"/>
            <a:ext cx="1952625" cy="6853237"/>
            <a:chOff x="6627813" y="195717"/>
            <a:chExt cx="1952625" cy="5678034"/>
          </a:xfrm>
        </p:grpSpPr>
        <p:sp>
          <p:nvSpPr>
            <p:cNvPr id="24" name="Google Shape;24;p29"/>
            <p:cNvSpPr/>
            <p:nvPr/>
          </p:nvSpPr>
          <p:spPr>
            <a:xfrm>
              <a:off x="6627813" y="195717"/>
              <a:ext cx="409575" cy="3645937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9"/>
            <p:cNvSpPr/>
            <p:nvPr/>
          </p:nvSpPr>
          <p:spPr>
            <a:xfrm>
              <a:off x="7061200" y="3771945"/>
              <a:ext cx="350838" cy="1310012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9"/>
            <p:cNvSpPr/>
            <p:nvPr/>
          </p:nvSpPr>
          <p:spPr>
            <a:xfrm>
              <a:off x="7439025" y="5053021"/>
              <a:ext cx="357188" cy="820730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9"/>
            <p:cNvSpPr/>
            <p:nvPr/>
          </p:nvSpPr>
          <p:spPr>
            <a:xfrm>
              <a:off x="7037388" y="3811403"/>
              <a:ext cx="457200" cy="1853219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9"/>
            <p:cNvSpPr/>
            <p:nvPr/>
          </p:nvSpPr>
          <p:spPr>
            <a:xfrm>
              <a:off x="6992938" y="1263719"/>
              <a:ext cx="144462" cy="2508226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9"/>
            <p:cNvSpPr/>
            <p:nvPr/>
          </p:nvSpPr>
          <p:spPr>
            <a:xfrm>
              <a:off x="7526338" y="5640947"/>
              <a:ext cx="111125" cy="232804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9"/>
            <p:cNvSpPr/>
            <p:nvPr/>
          </p:nvSpPr>
          <p:spPr>
            <a:xfrm>
              <a:off x="7021513" y="3598329"/>
              <a:ext cx="68262" cy="42483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9"/>
            <p:cNvSpPr/>
            <p:nvPr/>
          </p:nvSpPr>
          <p:spPr>
            <a:xfrm>
              <a:off x="7412038" y="2802588"/>
              <a:ext cx="1168400" cy="2250433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9"/>
            <p:cNvSpPr/>
            <p:nvPr/>
          </p:nvSpPr>
          <p:spPr>
            <a:xfrm>
              <a:off x="7494588" y="5664622"/>
              <a:ext cx="100012" cy="209129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9"/>
            <p:cNvSpPr/>
            <p:nvPr/>
          </p:nvSpPr>
          <p:spPr>
            <a:xfrm>
              <a:off x="7412038" y="5081957"/>
              <a:ext cx="114300" cy="558991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9"/>
            <p:cNvSpPr/>
            <p:nvPr/>
          </p:nvSpPr>
          <p:spPr>
            <a:xfrm>
              <a:off x="7412038" y="4978050"/>
              <a:ext cx="31750" cy="189399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9"/>
            <p:cNvSpPr/>
            <p:nvPr/>
          </p:nvSpPr>
          <p:spPr>
            <a:xfrm>
              <a:off x="7439025" y="5434450"/>
              <a:ext cx="174625" cy="439301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29"/>
          <p:cNvSpPr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9"/>
          <p:cNvSpPr/>
          <p:nvPr/>
        </p:nvSpPr>
        <p:spPr>
          <a:xfrm>
            <a:off x="-31750" y="4321175"/>
            <a:ext cx="1395412" cy="781050"/>
          </a:xfrm>
          <a:custGeom>
            <a:rect b="b" l="l" r="r" t="t"/>
            <a:pathLst>
              <a:path extrusionOk="0" h="10000" w="8042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9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29"/>
          <p:cNvSpPr txBox="1"/>
          <p:nvPr>
            <p:ph idx="1" type="body"/>
          </p:nvPr>
        </p:nvSpPr>
        <p:spPr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29"/>
          <p:cNvSpPr txBox="1"/>
          <p:nvPr>
            <p:ph idx="10" type="dt"/>
          </p:nvPr>
        </p:nvSpPr>
        <p:spPr>
          <a:xfrm>
            <a:off x="7772400" y="6135687"/>
            <a:ext cx="766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29"/>
          <p:cNvSpPr txBox="1"/>
          <p:nvPr>
            <p:ph idx="11" type="ftr"/>
          </p:nvPr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29"/>
          <p:cNvSpPr txBox="1"/>
          <p:nvPr>
            <p:ph idx="12" type="sldNum"/>
          </p:nvPr>
        </p:nvSpPr>
        <p:spPr>
          <a:xfrm>
            <a:off x="423862" y="4529137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1"/>
          <p:cNvGrpSpPr/>
          <p:nvPr/>
        </p:nvGrpSpPr>
        <p:grpSpPr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51" name="Google Shape;51;p31"/>
            <p:cNvSpPr/>
            <p:nvPr/>
          </p:nvSpPr>
          <p:spPr>
            <a:xfrm>
              <a:off x="2487613" y="2284222"/>
              <a:ext cx="85633" cy="534098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1921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1"/>
            <p:cNvSpPr/>
            <p:nvPr/>
          </p:nvSpPr>
          <p:spPr>
            <a:xfrm>
              <a:off x="2596601" y="2779108"/>
              <a:ext cx="550779" cy="1978191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1921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1"/>
            <p:cNvSpPr/>
            <p:nvPr/>
          </p:nvSpPr>
          <p:spPr>
            <a:xfrm>
              <a:off x="3174627" y="4730255"/>
              <a:ext cx="519639" cy="1210171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1921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1"/>
            <p:cNvSpPr/>
            <p:nvPr/>
          </p:nvSpPr>
          <p:spPr>
            <a:xfrm>
              <a:off x="3305023" y="5630785"/>
              <a:ext cx="145967" cy="309641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1921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1"/>
            <p:cNvSpPr/>
            <p:nvPr/>
          </p:nvSpPr>
          <p:spPr>
            <a:xfrm>
              <a:off x="2573246" y="2818321"/>
              <a:ext cx="700637" cy="2834099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1921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1"/>
            <p:cNvSpPr/>
            <p:nvPr/>
          </p:nvSpPr>
          <p:spPr>
            <a:xfrm>
              <a:off x="2507075" y="285750"/>
              <a:ext cx="89526" cy="2493358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1921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1"/>
            <p:cNvSpPr/>
            <p:nvPr/>
          </p:nvSpPr>
          <p:spPr>
            <a:xfrm>
              <a:off x="2553784" y="2599273"/>
              <a:ext cx="68118" cy="420517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21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1"/>
            <p:cNvSpPr/>
            <p:nvPr/>
          </p:nvSpPr>
          <p:spPr>
            <a:xfrm>
              <a:off x="3143488" y="4757298"/>
              <a:ext cx="161535" cy="873487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21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1"/>
            <p:cNvSpPr/>
            <p:nvPr/>
          </p:nvSpPr>
          <p:spPr>
            <a:xfrm>
              <a:off x="3147380" y="1282282"/>
              <a:ext cx="1769108" cy="3447973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1921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1"/>
            <p:cNvSpPr/>
            <p:nvPr/>
          </p:nvSpPr>
          <p:spPr>
            <a:xfrm>
              <a:off x="3273883" y="5652419"/>
              <a:ext cx="138182" cy="288007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21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1"/>
            <p:cNvSpPr/>
            <p:nvPr/>
          </p:nvSpPr>
          <p:spPr>
            <a:xfrm>
              <a:off x="3143488" y="4655887"/>
              <a:ext cx="31139" cy="189300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1921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1"/>
            <p:cNvSpPr/>
            <p:nvPr/>
          </p:nvSpPr>
          <p:spPr>
            <a:xfrm>
              <a:off x="3211605" y="5410385"/>
              <a:ext cx="202406" cy="530041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1921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31"/>
          <p:cNvGrpSpPr/>
          <p:nvPr/>
        </p:nvGrpSpPr>
        <p:grpSpPr>
          <a:xfrm>
            <a:off x="20637" y="0"/>
            <a:ext cx="1952625" cy="6853237"/>
            <a:chOff x="6627813" y="195717"/>
            <a:chExt cx="1952625" cy="5678034"/>
          </a:xfrm>
        </p:grpSpPr>
        <p:sp>
          <p:nvSpPr>
            <p:cNvPr id="64" name="Google Shape;64;p31"/>
            <p:cNvSpPr/>
            <p:nvPr/>
          </p:nvSpPr>
          <p:spPr>
            <a:xfrm>
              <a:off x="6627813" y="195717"/>
              <a:ext cx="409575" cy="3645937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1"/>
            <p:cNvSpPr/>
            <p:nvPr/>
          </p:nvSpPr>
          <p:spPr>
            <a:xfrm>
              <a:off x="7061200" y="3771945"/>
              <a:ext cx="350838" cy="1310012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1"/>
            <p:cNvSpPr/>
            <p:nvPr/>
          </p:nvSpPr>
          <p:spPr>
            <a:xfrm>
              <a:off x="7439025" y="5053021"/>
              <a:ext cx="357188" cy="820730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1"/>
            <p:cNvSpPr/>
            <p:nvPr/>
          </p:nvSpPr>
          <p:spPr>
            <a:xfrm>
              <a:off x="7037388" y="3811403"/>
              <a:ext cx="457200" cy="1853219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1"/>
            <p:cNvSpPr/>
            <p:nvPr/>
          </p:nvSpPr>
          <p:spPr>
            <a:xfrm>
              <a:off x="6992938" y="1263719"/>
              <a:ext cx="144462" cy="2508226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1"/>
            <p:cNvSpPr/>
            <p:nvPr/>
          </p:nvSpPr>
          <p:spPr>
            <a:xfrm>
              <a:off x="7526338" y="5640947"/>
              <a:ext cx="111125" cy="232804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1"/>
            <p:cNvSpPr/>
            <p:nvPr/>
          </p:nvSpPr>
          <p:spPr>
            <a:xfrm>
              <a:off x="7021513" y="3598329"/>
              <a:ext cx="68262" cy="42483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1"/>
            <p:cNvSpPr/>
            <p:nvPr/>
          </p:nvSpPr>
          <p:spPr>
            <a:xfrm>
              <a:off x="7412038" y="2802588"/>
              <a:ext cx="1168400" cy="2250433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1"/>
            <p:cNvSpPr/>
            <p:nvPr/>
          </p:nvSpPr>
          <p:spPr>
            <a:xfrm>
              <a:off x="7494588" y="5664622"/>
              <a:ext cx="100012" cy="209129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1"/>
            <p:cNvSpPr/>
            <p:nvPr/>
          </p:nvSpPr>
          <p:spPr>
            <a:xfrm>
              <a:off x="7412038" y="5081957"/>
              <a:ext cx="114300" cy="558991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1"/>
            <p:cNvSpPr/>
            <p:nvPr/>
          </p:nvSpPr>
          <p:spPr>
            <a:xfrm>
              <a:off x="7412038" y="4978050"/>
              <a:ext cx="31750" cy="189399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1"/>
            <p:cNvSpPr/>
            <p:nvPr/>
          </p:nvSpPr>
          <p:spPr>
            <a:xfrm>
              <a:off x="7439025" y="5434450"/>
              <a:ext cx="174625" cy="439301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31"/>
          <p:cNvSpPr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1"/>
          <p:cNvSpPr/>
          <p:nvPr/>
        </p:nvSpPr>
        <p:spPr>
          <a:xfrm flipH="1" rot="10800000">
            <a:off x="0" y="711200"/>
            <a:ext cx="1358900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1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31"/>
          <p:cNvSpPr txBox="1"/>
          <p:nvPr>
            <p:ph idx="1" type="body"/>
          </p:nvPr>
        </p:nvSpPr>
        <p:spPr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Google Shape;80;p31"/>
          <p:cNvSpPr txBox="1"/>
          <p:nvPr>
            <p:ph idx="10" type="dt"/>
          </p:nvPr>
        </p:nvSpPr>
        <p:spPr>
          <a:xfrm>
            <a:off x="7772400" y="6135687"/>
            <a:ext cx="766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31"/>
          <p:cNvSpPr txBox="1"/>
          <p:nvPr>
            <p:ph idx="11" type="ftr"/>
          </p:nvPr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31"/>
          <p:cNvSpPr txBox="1"/>
          <p:nvPr>
            <p:ph idx="12" type="sldNum"/>
          </p:nvPr>
        </p:nvSpPr>
        <p:spPr>
          <a:xfrm>
            <a:off x="511175" y="78740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shahriar.rahman@bracu.ac.b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914400" y="2743200"/>
            <a:ext cx="77724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CSE 470 : Software Engineering</a:t>
            </a:r>
            <a:endParaRPr/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1943100" y="4776787"/>
            <a:ext cx="6599100" cy="11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>
            <p:ph type="title"/>
          </p:nvPr>
        </p:nvSpPr>
        <p:spPr>
          <a:xfrm>
            <a:off x="1295400" y="609600"/>
            <a:ext cx="7620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entury Gothic"/>
              <a:buNone/>
            </a:pPr>
            <a:r>
              <a:rPr b="1" i="0" lang="en-US" sz="32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What Is Software ?</a:t>
            </a:r>
            <a:endParaRPr/>
          </a:p>
        </p:txBody>
      </p:sp>
      <p:sp>
        <p:nvSpPr>
          <p:cNvPr id="150" name="Google Shape;150;p10"/>
          <p:cNvSpPr txBox="1"/>
          <p:nvPr>
            <p:ph idx="1" type="body"/>
          </p:nvPr>
        </p:nvSpPr>
        <p:spPr>
          <a:xfrm>
            <a:off x="1447800" y="1784350"/>
            <a:ext cx="6591300" cy="377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🠶"/>
            </a:pPr>
            <a:r>
              <a:rPr b="0" i="0" lang="en-US" sz="24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 code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structures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🠶"/>
            </a:pPr>
            <a:r>
              <a:rPr b="0" i="0" lang="en-US" sz="24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Requirements and specification documents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Design documents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suites and test plans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/>
          <p:nvPr>
            <p:ph type="title"/>
          </p:nvPr>
        </p:nvSpPr>
        <p:spPr>
          <a:xfrm>
            <a:off x="1582737" y="609600"/>
            <a:ext cx="7312025" cy="75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entury Gothic"/>
              <a:buNone/>
            </a:pPr>
            <a:r>
              <a:rPr b="1" i="0" lang="en-US" sz="32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Good Software?</a:t>
            </a:r>
            <a:br>
              <a:rPr b="0" i="0" lang="en-US" sz="32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/>
          </a:p>
        </p:txBody>
      </p:sp>
      <p:sp>
        <p:nvSpPr>
          <p:cNvPr id="156" name="Google Shape;156;p13"/>
          <p:cNvSpPr txBox="1"/>
          <p:nvPr>
            <p:ph idx="1" type="body"/>
          </p:nvPr>
        </p:nvSpPr>
        <p:spPr>
          <a:xfrm>
            <a:off x="1447800" y="1600200"/>
            <a:ext cx="7446962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Correct, correct, correct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Maintainable</a:t>
            </a: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easy to modify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Well modularized with well-designed interfaces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Reliable and robust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Has a </a:t>
            </a: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good user interface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Well documented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Internal documentation for maintenance and modification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External documentation for end users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Efficient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1" i="0" lang="en-US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 wasteful of system resources</a:t>
            </a:r>
            <a:r>
              <a:rPr b="0" i="0" lang="en-US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cpu &amp; memory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1" i="0" lang="en-US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Optimized data structures and algorithms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/>
          <p:nvPr>
            <p:ph type="title"/>
          </p:nvPr>
        </p:nvSpPr>
        <p:spPr>
          <a:xfrm>
            <a:off x="1320800" y="685800"/>
            <a:ext cx="7235825" cy="75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entury Gothic"/>
              <a:buNone/>
            </a:pPr>
            <a:r>
              <a:rPr b="1" i="0" lang="en-US" sz="32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Goodness Goals Conflict</a:t>
            </a:r>
            <a:br>
              <a:rPr b="0" i="0" lang="en-US" sz="32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/>
          </a:p>
        </p:txBody>
      </p:sp>
      <p:sp>
        <p:nvSpPr>
          <p:cNvPr id="162" name="Google Shape;162;p14"/>
          <p:cNvSpPr txBox="1"/>
          <p:nvPr>
            <p:ph idx="1" type="body"/>
          </p:nvPr>
        </p:nvSpPr>
        <p:spPr>
          <a:xfrm>
            <a:off x="1317625" y="1752600"/>
            <a:ext cx="7237412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🠶"/>
            </a:pPr>
            <a:r>
              <a:rPr b="1" i="0" lang="en-US" sz="24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goodness attributes cost $s to achieve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🠶"/>
            </a:pPr>
            <a:r>
              <a:rPr b="0" i="0" lang="en-US" sz="24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Interaction between attributes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1" i="0" lang="en-US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efficiency may degrade maintainability, reliability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More complex user interface may degrade efficiency, maintainability, and reliability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Better documentation may divert effort from efficiency and reliability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🠶"/>
            </a:pPr>
            <a:r>
              <a:rPr b="1" i="0" lang="en-US" sz="24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Software engineering management has to trade-off satisfy</a:t>
            </a:r>
            <a:r>
              <a:rPr b="1" i="0" lang="en-US" sz="24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ing</a:t>
            </a:r>
            <a:r>
              <a:rPr b="1" i="0" lang="en-US" sz="24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goodness goals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1" i="0" sz="240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 txBox="1"/>
          <p:nvPr/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5"/>
          <p:cNvSpPr txBox="1"/>
          <p:nvPr>
            <p:ph type="title"/>
          </p:nvPr>
        </p:nvSpPr>
        <p:spPr>
          <a:xfrm>
            <a:off x="1139825" y="914400"/>
            <a:ext cx="4991100" cy="785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Legacy Software</a:t>
            </a:r>
            <a:endParaRPr/>
          </a:p>
        </p:txBody>
      </p:sp>
      <p:sp>
        <p:nvSpPr>
          <p:cNvPr id="170" name="Google Shape;170;p15"/>
          <p:cNvSpPr txBox="1"/>
          <p:nvPr>
            <p:ph idx="1" type="body"/>
          </p:nvPr>
        </p:nvSpPr>
        <p:spPr>
          <a:xfrm>
            <a:off x="763587" y="2667000"/>
            <a:ext cx="6492875" cy="302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</a:pPr>
            <a:r>
              <a:rPr b="0" i="0" lang="en-US" sz="16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software must be </a:t>
            </a:r>
            <a:r>
              <a:rPr b="0" i="0" lang="en-US" sz="1600" u="none">
                <a:solidFill>
                  <a:schemeClr val="folHlink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adapted</a:t>
            </a:r>
            <a:r>
              <a:rPr b="0" i="0" lang="en-US" sz="16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 meet the needs of new computing environments or technology.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</a:pPr>
            <a:r>
              <a:rPr b="0" i="0" lang="en-US" sz="16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software must be </a:t>
            </a:r>
            <a:r>
              <a:rPr b="0" i="0" lang="en-US" sz="1600" u="none">
                <a:solidFill>
                  <a:schemeClr val="folHlink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enhanced</a:t>
            </a:r>
            <a:r>
              <a:rPr b="0" i="0" lang="en-US" sz="16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 implement new business requirements.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</a:pPr>
            <a:r>
              <a:rPr b="0" i="0" lang="en-US" sz="16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software must be </a:t>
            </a:r>
            <a:r>
              <a:rPr b="0" i="0" lang="en-US" sz="1600" u="none">
                <a:solidFill>
                  <a:schemeClr val="folHlink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extended to make it interoperable </a:t>
            </a:r>
            <a:r>
              <a:rPr b="0" i="0" lang="en-US" sz="16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with other more modern systems or databases.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</a:pPr>
            <a:r>
              <a:rPr b="0" i="0" lang="en-US" sz="16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software must be </a:t>
            </a:r>
            <a:r>
              <a:rPr b="0" i="0" lang="en-US" sz="1600" u="none">
                <a:solidFill>
                  <a:schemeClr val="folHlink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re-architected </a:t>
            </a:r>
            <a:r>
              <a:rPr b="0" i="0" lang="en-US" sz="16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make it viable within a network environment</a:t>
            </a:r>
            <a:r>
              <a:rPr b="1" i="0" lang="en-US" sz="1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</p:txBody>
      </p:sp>
      <p:sp>
        <p:nvSpPr>
          <p:cNvPr id="171" name="Google Shape;171;p15"/>
          <p:cNvSpPr txBox="1"/>
          <p:nvPr/>
        </p:nvSpPr>
        <p:spPr>
          <a:xfrm>
            <a:off x="2438400" y="1752600"/>
            <a:ext cx="3292475" cy="868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Palatino"/>
              <a:buNone/>
            </a:pPr>
            <a:r>
              <a:rPr b="1" i="1" lang="en-US" sz="2800" u="none" cap="none" strike="noStrik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Why must it change?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/>
          <p:nvPr>
            <p:ph type="title"/>
          </p:nvPr>
        </p:nvSpPr>
        <p:spPr>
          <a:xfrm>
            <a:off x="1524000" y="609600"/>
            <a:ext cx="6589712" cy="671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600"/>
              <a:buFont typeface="Century Gothic"/>
              <a:buNone/>
            </a:pPr>
            <a:r>
              <a:rPr b="0" i="0" lang="en-US" sz="3600" u="none">
                <a:solidFill>
                  <a:srgbClr val="7B98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Software Myths</a:t>
            </a:r>
            <a:endParaRPr/>
          </a:p>
        </p:txBody>
      </p:sp>
      <p:sp>
        <p:nvSpPr>
          <p:cNvPr id="177" name="Google Shape;177;p16"/>
          <p:cNvSpPr txBox="1"/>
          <p:nvPr>
            <p:ph idx="1" type="body"/>
          </p:nvPr>
        </p:nvSpPr>
        <p:spPr>
          <a:xfrm>
            <a:off x="457200" y="1676400"/>
            <a:ext cx="8077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🠶"/>
            </a:pPr>
            <a:r>
              <a:rPr b="0" i="0" lang="en-US" sz="2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Management myths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🠶"/>
            </a:pPr>
            <a:r>
              <a:rPr b="0" i="0" lang="en-US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already have a book that’s full of standards and procedures for building software. Won’t that provide my people with everything they need to know.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🠶"/>
            </a:pPr>
            <a:r>
              <a:rPr b="0" i="0" lang="en-US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My people do have state-of-the-art software development tools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🠶"/>
            </a:pPr>
            <a:r>
              <a:rPr b="0" i="0" lang="en-US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we get behind schedule, we can add more programmers and catch up – Mongolian Horde Concept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>
            <p:ph type="title"/>
          </p:nvPr>
        </p:nvSpPr>
        <p:spPr>
          <a:xfrm>
            <a:off x="1524000" y="685800"/>
            <a:ext cx="39624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200"/>
              <a:buFont typeface="Century Gothic"/>
              <a:buNone/>
            </a:pPr>
            <a:r>
              <a:rPr b="0" i="0" lang="en-US" sz="3200" u="none">
                <a:solidFill>
                  <a:srgbClr val="7B98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Software Myths…</a:t>
            </a:r>
            <a:endParaRPr/>
          </a:p>
        </p:txBody>
      </p:sp>
      <p:sp>
        <p:nvSpPr>
          <p:cNvPr id="183" name="Google Shape;183;p17"/>
          <p:cNvSpPr txBox="1"/>
          <p:nvPr>
            <p:ph idx="1" type="body"/>
          </p:nvPr>
        </p:nvSpPr>
        <p:spPr>
          <a:xfrm>
            <a:off x="1143000" y="1752600"/>
            <a:ext cx="7467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🠶"/>
            </a:pPr>
            <a:r>
              <a:rPr b="0" i="0" lang="en-US" sz="32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Customer myths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🠶"/>
            </a:pPr>
            <a:r>
              <a:rPr b="0" i="0" lang="en-US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general statement of objectives is sufficient to begin writing programs…we can fill in the details later.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🠶"/>
            </a:pPr>
            <a:r>
              <a:rPr b="0" i="0" lang="en-US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requirement continually change, but change can be easily accommodated because software is flexible.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>
            <p:ph type="title"/>
          </p:nvPr>
        </p:nvSpPr>
        <p:spPr>
          <a:xfrm>
            <a:off x="1600200" y="685800"/>
            <a:ext cx="39624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200"/>
              <a:buFont typeface="Century Gothic"/>
              <a:buNone/>
            </a:pPr>
            <a:r>
              <a:rPr b="0" i="0" lang="en-US" sz="3200" u="none">
                <a:solidFill>
                  <a:srgbClr val="7B98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Software Myths…</a:t>
            </a:r>
            <a:endParaRPr/>
          </a:p>
        </p:txBody>
      </p:sp>
      <p:sp>
        <p:nvSpPr>
          <p:cNvPr id="189" name="Google Shape;189;p18"/>
          <p:cNvSpPr txBox="1"/>
          <p:nvPr>
            <p:ph idx="1" type="body"/>
          </p:nvPr>
        </p:nvSpPr>
        <p:spPr>
          <a:xfrm>
            <a:off x="1219200" y="1600200"/>
            <a:ext cx="7696200" cy="377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🠶"/>
            </a:pPr>
            <a:r>
              <a:rPr b="0" i="0" lang="en-US" sz="2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Developer myths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🠶"/>
            </a:pPr>
            <a:r>
              <a:rPr b="0" i="0" lang="en-US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Once we write the program and get it to work, our job is done.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🠶"/>
            </a:pPr>
            <a:r>
              <a:rPr b="0" i="0" lang="en-US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Until I get the program “running” I really have no way of assessing its quality.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🠶"/>
            </a:pPr>
            <a:r>
              <a:rPr b="0" i="0" lang="en-US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only deliverable for a successful project is a working program.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type="title"/>
          </p:nvPr>
        </p:nvSpPr>
        <p:spPr>
          <a:xfrm>
            <a:off x="1447800" y="457200"/>
            <a:ext cx="7235825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entury Gothic"/>
              <a:buNone/>
            </a:pPr>
            <a:r>
              <a:rPr b="1" i="0" lang="en-US" sz="32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Need Different Approaches for Developing Large Software</a:t>
            </a:r>
            <a:endParaRPr/>
          </a:p>
        </p:txBody>
      </p:sp>
      <p:sp>
        <p:nvSpPr>
          <p:cNvPr id="195" name="Google Shape;195;p19"/>
          <p:cNvSpPr txBox="1"/>
          <p:nvPr>
            <p:ph idx="1" type="body"/>
          </p:nvPr>
        </p:nvSpPr>
        <p:spPr>
          <a:xfrm>
            <a:off x="1447800" y="1981200"/>
            <a:ext cx="7391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🠶"/>
            </a:pPr>
            <a:r>
              <a:rPr b="0" i="0" lang="en-US" sz="22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Need formal </a:t>
            </a:r>
            <a:r>
              <a:rPr b="1" i="0" lang="en-US" sz="22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management</a:t>
            </a:r>
            <a:r>
              <a:rPr b="0" i="0" lang="en-US" sz="22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software production process.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🠶"/>
            </a:pPr>
            <a:r>
              <a:rPr b="0" i="0" lang="en-US" sz="22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Formal &amp; detailed statement of requirements, specification and design.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🠶"/>
            </a:pPr>
            <a:r>
              <a:rPr b="0" i="0" lang="en-US" sz="22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Much more attention to modularity and interfaces.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🠶"/>
            </a:pPr>
            <a:r>
              <a:rPr b="0" i="1" lang="en-US" sz="22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Must be separable </a:t>
            </a:r>
            <a:r>
              <a:rPr b="0" i="0" lang="en-US" sz="22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into manageable pieces.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🠶"/>
            </a:pPr>
            <a:r>
              <a:rPr b="0" i="0" lang="en-US" sz="22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Need version control.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🠶"/>
            </a:pPr>
            <a:r>
              <a:rPr b="0" i="0" lang="en-US" sz="22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More emphasis of rigorous and thorough testing.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🠶"/>
            </a:pPr>
            <a:r>
              <a:rPr b="0" i="0" lang="en-US" sz="22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Need to plan for long term maintenance and modification.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🠶"/>
            </a:pPr>
            <a:r>
              <a:rPr b="0" i="0" lang="en-US" sz="22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Need much more documentation, internal and external.</a:t>
            </a:r>
            <a:endParaRPr/>
          </a:p>
          <a:p>
            <a:pPr indent="-2032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>
            <p:ph type="title"/>
          </p:nvPr>
        </p:nvSpPr>
        <p:spPr>
          <a:xfrm>
            <a:off x="1524000" y="381000"/>
            <a:ext cx="68707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Why Is Software Development Hard?</a:t>
            </a:r>
            <a:br>
              <a:rPr b="0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/>
          </a:p>
        </p:txBody>
      </p:sp>
      <p:sp>
        <p:nvSpPr>
          <p:cNvPr id="201" name="Google Shape;201;p20"/>
          <p:cNvSpPr txBox="1"/>
          <p:nvPr>
            <p:ph idx="1" type="body"/>
          </p:nvPr>
        </p:nvSpPr>
        <p:spPr>
          <a:xfrm>
            <a:off x="1295400" y="2133600"/>
            <a:ext cx="7620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Changing requirements </a:t>
            </a: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specifications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Inability to develop complete </a:t>
            </a: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correct requirements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Programmer variability </a:t>
            </a: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unpredictability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Communication and coordination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Imprecise and incomplete requirements and specifications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Inadequate</a:t>
            </a: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software </a:t>
            </a: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development tools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Inability to accurately estimate </a:t>
            </a: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effort or time required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Overwhelming complexity of large systems, more than linear growth in complexity with size of the system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Poor software development processes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Lack of attention to issues of software architecture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>
            <p:ph type="title"/>
          </p:nvPr>
        </p:nvSpPr>
        <p:spPr>
          <a:xfrm>
            <a:off x="1447800" y="623887"/>
            <a:ext cx="7086600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600"/>
              <a:buFont typeface="Century Gothic"/>
              <a:buNone/>
            </a:pPr>
            <a:r>
              <a:rPr b="0" i="0" lang="en-US" sz="3600" u="none">
                <a:solidFill>
                  <a:srgbClr val="7B98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is Software Engineering?</a:t>
            </a:r>
            <a:endParaRPr/>
          </a:p>
        </p:txBody>
      </p:sp>
      <p:sp>
        <p:nvSpPr>
          <p:cNvPr id="207" name="Google Shape;207;p21"/>
          <p:cNvSpPr txBox="1"/>
          <p:nvPr>
            <p:ph idx="1" type="body"/>
          </p:nvPr>
        </p:nvSpPr>
        <p:spPr>
          <a:xfrm>
            <a:off x="854750" y="4495800"/>
            <a:ext cx="8196600" cy="19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Software Engineering:</a:t>
            </a:r>
            <a:r>
              <a:rPr lang="en-US"/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70C0"/>
                </a:solidFill>
              </a:rPr>
              <a:t>    </a:t>
            </a:r>
            <a:r>
              <a:rPr b="0" i="0" lang="en-US" sz="2400" u="non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application of a systematic, disciplined,</a:t>
            </a:r>
            <a:r>
              <a:rPr lang="en-US" sz="2400">
                <a:solidFill>
                  <a:srgbClr val="0070C0"/>
                </a:solidFill>
              </a:rPr>
              <a:t> </a:t>
            </a:r>
            <a:r>
              <a:rPr b="0" i="0" lang="en-US" sz="2400" u="non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quantifiable approach to the development, </a:t>
            </a:r>
            <a:br>
              <a:rPr b="0" i="0" lang="en-US" sz="2400" u="non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-US" sz="2400" u="non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operation, and maintenance of</a:t>
            </a:r>
            <a:br>
              <a:rPr b="0" i="0" lang="en-US" sz="2400" u="non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-US" sz="2400" u="non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Software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Google Shape;208;p21"/>
          <p:cNvSpPr txBox="1"/>
          <p:nvPr/>
        </p:nvSpPr>
        <p:spPr>
          <a:xfrm>
            <a:off x="1441450" y="1600200"/>
            <a:ext cx="65913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entury Gothic"/>
              <a:buNone/>
            </a:pPr>
            <a:r>
              <a:rPr b="0" i="0" lang="en-US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science ( &amp; art) of building </a:t>
            </a:r>
            <a:r>
              <a:rPr b="0" i="1" lang="en-US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quality </a:t>
            </a:r>
            <a:r>
              <a:rPr b="0" i="0" lang="en-US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software systems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 </a:t>
            </a:r>
            <a:r>
              <a:rPr b="1" i="0" lang="en-US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 </a:t>
            </a:r>
            <a:r>
              <a:rPr b="1" i="0" lang="en-US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budget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With </a:t>
            </a:r>
            <a:r>
              <a:rPr b="1" i="0" lang="en-US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correct</a:t>
            </a:r>
            <a:r>
              <a:rPr b="0" i="0" lang="en-US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operation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With </a:t>
            </a:r>
            <a:r>
              <a:rPr b="1" i="0" lang="en-US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acceptable performance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cc446ab5c_0_0"/>
          <p:cNvSpPr txBox="1"/>
          <p:nvPr>
            <p:ph type="ctrTitle"/>
          </p:nvPr>
        </p:nvSpPr>
        <p:spPr>
          <a:xfrm>
            <a:off x="1295400" y="419100"/>
            <a:ext cx="68580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Times New Roman"/>
              <a:buNone/>
            </a:pPr>
            <a:r>
              <a:rPr b="1" i="0" lang="en-US" sz="33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Marks Distribution</a:t>
            </a:r>
            <a:endParaRPr/>
          </a:p>
        </p:txBody>
      </p:sp>
      <p:sp>
        <p:nvSpPr>
          <p:cNvPr id="100" name="Google Shape;100;g32cc446ab5c_0_0"/>
          <p:cNvSpPr txBox="1"/>
          <p:nvPr>
            <p:ph idx="1" type="subTitle"/>
          </p:nvPr>
        </p:nvSpPr>
        <p:spPr>
          <a:xfrm>
            <a:off x="1828800" y="1466850"/>
            <a:ext cx="6324600" cy="25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Attendance : </a:t>
            </a:r>
            <a:r>
              <a:rPr lang="en-US"/>
              <a:t>0</a:t>
            </a:r>
            <a:r>
              <a:rPr b="0" i="0" lang="en-US" sz="18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</a:t>
            </a:r>
            <a:r>
              <a:rPr lang="en-US"/>
              <a:t>70% Mandatory as per policy)</a:t>
            </a:r>
            <a:endParaRPr/>
          </a:p>
          <a:p>
            <a:pPr indent="-257175" lvl="0" marL="25717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Quiz: 1</a:t>
            </a:r>
            <a:r>
              <a:rPr lang="en-US"/>
              <a:t>5 (4 Quizzes, N-1 will be considered)</a:t>
            </a:r>
            <a:endParaRPr/>
          </a:p>
          <a:p>
            <a:pPr indent="-257175" lvl="0" marL="25717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/>
              <a:t>Assignments: 5 (Average of two assignments)</a:t>
            </a:r>
            <a:endParaRPr/>
          </a:p>
          <a:p>
            <a:pPr indent="-257175" lvl="0" marL="25717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Mid Term Exam : 2</a:t>
            </a:r>
            <a:r>
              <a:rPr lang="en-US"/>
              <a:t>5</a:t>
            </a:r>
            <a:endParaRPr/>
          </a:p>
          <a:p>
            <a:pPr indent="-257175" lvl="0" marL="25717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Project: </a:t>
            </a:r>
            <a:r>
              <a:rPr lang="en-US"/>
              <a:t>20</a:t>
            </a:r>
            <a:endParaRPr/>
          </a:p>
          <a:p>
            <a:pPr indent="-257175" lvl="0" marL="25717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Final Exam : </a:t>
            </a:r>
            <a:r>
              <a:rPr lang="en-US"/>
              <a:t>35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1800" u="non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32cc446ab5c_0_0"/>
          <p:cNvSpPr txBox="1"/>
          <p:nvPr/>
        </p:nvSpPr>
        <p:spPr>
          <a:xfrm>
            <a:off x="423862" y="4529137"/>
            <a:ext cx="584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Arial"/>
              <a:buNone/>
            </a:pPr>
            <a:fld id="{00000000-1234-1234-1234-123412341234}" type="slidenum">
              <a:rPr b="0" i="0" lang="en-US" sz="2000" u="non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2" name="Google Shape;102;g32cc446ab5c_0_0"/>
          <p:cNvSpPr txBox="1"/>
          <p:nvPr/>
        </p:nvSpPr>
        <p:spPr>
          <a:xfrm>
            <a:off x="-228600" y="3594100"/>
            <a:ext cx="62229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Times New Roman"/>
              <a:buNone/>
            </a:pPr>
            <a:r>
              <a:rPr b="1" i="0" lang="en-US" sz="33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Books</a:t>
            </a:r>
            <a:endParaRPr/>
          </a:p>
        </p:txBody>
      </p:sp>
      <p:sp>
        <p:nvSpPr>
          <p:cNvPr id="103" name="Google Shape;103;g32cc446ab5c_0_0"/>
          <p:cNvSpPr txBox="1"/>
          <p:nvPr/>
        </p:nvSpPr>
        <p:spPr>
          <a:xfrm>
            <a:off x="1657350" y="4646600"/>
            <a:ext cx="6858000" cy="20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b="0" i="0" lang="en-US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Ian Sommerville, "Software Engineering", Addison Wesley, 8th edition, 2007.</a:t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b="0" i="0" lang="en-US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Roger S Pressman, Roger Pressman,"Software Engineering: A Practitioner's Approach", McGraw-Hill, 7th edition, 2010.</a:t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b="0" i="0" lang="en-US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Clean Code: A Handbook of Agile Software Craftsmanship, Robert C. Martin, 2017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/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2"/>
          <p:cNvSpPr txBox="1"/>
          <p:nvPr>
            <p:ph type="title"/>
          </p:nvPr>
        </p:nvSpPr>
        <p:spPr>
          <a:xfrm>
            <a:off x="811212" y="1143000"/>
            <a:ext cx="4964112" cy="63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entury Gothic"/>
              <a:buNone/>
            </a:pPr>
            <a:r>
              <a:rPr b="0" i="0" lang="en-US" sz="32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Framework Activities</a:t>
            </a:r>
            <a:endParaRPr/>
          </a:p>
        </p:txBody>
      </p:sp>
      <p:sp>
        <p:nvSpPr>
          <p:cNvPr id="215" name="Google Shape;215;p22"/>
          <p:cNvSpPr txBox="1"/>
          <p:nvPr>
            <p:ph idx="1" type="body"/>
          </p:nvPr>
        </p:nvSpPr>
        <p:spPr>
          <a:xfrm>
            <a:off x="1447800" y="1776412"/>
            <a:ext cx="53197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Communication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</a:pPr>
            <a:r>
              <a:rPr b="0" i="0" lang="en-US" sz="16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Requirement collection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Planning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</a:pPr>
            <a:r>
              <a:rPr b="0" i="0" lang="en-US" sz="16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Specification </a:t>
            </a:r>
            <a:r>
              <a:rPr lang="en-US"/>
              <a:t>(Documentation)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</a:pPr>
            <a:r>
              <a:rPr b="0" i="0" lang="en-US" sz="16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Requirement Analysis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</a:pPr>
            <a:r>
              <a:rPr b="0" i="0" lang="en-US" sz="16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Design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Construction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</a:pPr>
            <a:r>
              <a:rPr b="0" i="0" lang="en-US" sz="16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 generation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</a:pPr>
            <a:r>
              <a:rPr b="0" i="0" lang="en-US" sz="16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Deployment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</a:pPr>
            <a:r>
              <a:rPr b="0" i="0" lang="en-US" sz="16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Release (</a:t>
            </a:r>
            <a:r>
              <a:rPr lang="en-US"/>
              <a:t>Versions of softwares</a:t>
            </a:r>
            <a:r>
              <a:rPr b="0" i="0" lang="en-US" sz="16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</a:pPr>
            <a:r>
              <a:rPr b="0" i="0" lang="en-US" sz="16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Maintenance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1676400" y="152400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600"/>
              <a:buFont typeface="Century Gothic"/>
              <a:buNone/>
            </a:pPr>
            <a:r>
              <a:rPr b="1" i="0" lang="en-US" sz="3600" u="none">
                <a:solidFill>
                  <a:srgbClr val="7B98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Major Software Production Tasks</a:t>
            </a:r>
            <a:endParaRPr/>
          </a:p>
        </p:txBody>
      </p:sp>
      <p:sp>
        <p:nvSpPr>
          <p:cNvPr id="221" name="Google Shape;221;p23"/>
          <p:cNvSpPr txBox="1"/>
          <p:nvPr>
            <p:ph idx="1" type="body"/>
          </p:nvPr>
        </p:nvSpPr>
        <p:spPr>
          <a:xfrm>
            <a:off x="1193800" y="1524000"/>
            <a:ext cx="7924800" cy="3776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1" i="0" lang="en-US" sz="1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Requirements analysis: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Analyze software system requirements in detail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1" i="0" lang="en-US" sz="1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Specification</a:t>
            </a:r>
            <a:r>
              <a:rPr b="0" i="0" lang="en-US" sz="1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Develop a detailed specification for the software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1" i="0" lang="en-US" sz="1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Design</a:t>
            </a:r>
            <a:r>
              <a:rPr b="0" i="0" lang="en-US" sz="1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Develop detailed design for the software data structures, software architecture procedural detail, interfaces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1" i="0" lang="en-US" sz="1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Coding</a:t>
            </a:r>
            <a:r>
              <a:rPr b="0" i="0" lang="en-US" sz="1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Transform design into one or more programming language(s)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1" i="0" lang="en-US" sz="1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Testing</a:t>
            </a:r>
            <a:r>
              <a:rPr b="0" i="0" lang="en-US" sz="1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internal operation of the system and externally visible operations &amp; performance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1" i="0" lang="en-US" sz="1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Release</a:t>
            </a:r>
            <a:r>
              <a:rPr b="0" i="0" lang="en-US" sz="1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Package and deliver software to users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1" i="0" lang="en-US" sz="1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Maintenance</a:t>
            </a:r>
            <a:r>
              <a:rPr b="0" i="0" lang="en-US" sz="1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Error correction and enhancement after system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/>
          <p:nvPr/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4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Essence of Practice</a:t>
            </a:r>
            <a:endParaRPr/>
          </a:p>
        </p:txBody>
      </p:sp>
      <p:sp>
        <p:nvSpPr>
          <p:cNvPr id="228" name="Google Shape;228;p24"/>
          <p:cNvSpPr txBox="1"/>
          <p:nvPr>
            <p:ph idx="1" type="body"/>
          </p:nvPr>
        </p:nvSpPr>
        <p:spPr>
          <a:xfrm>
            <a:off x="1143000" y="1676400"/>
            <a:ext cx="6591300" cy="377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Polya suggests: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0" i="1" lang="en-US" sz="1400" u="non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1.	Understand the problem</a:t>
            </a:r>
            <a:r>
              <a:rPr b="0" i="0" lang="en-US" sz="1400" u="non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 (communication and analysis).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b="0" i="1" lang="en-US" sz="1400" u="non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2.	Plan a solution</a:t>
            </a:r>
            <a:r>
              <a:rPr b="0" i="0" lang="en-US" sz="1400" u="non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 (modeling and software design).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b="0" i="1" lang="en-US" sz="1400" u="non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3.	Carry out the plan</a:t>
            </a:r>
            <a:r>
              <a:rPr b="0" i="0" lang="en-US" sz="1400" u="non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 (code generation).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b="0" i="1" lang="en-US" sz="1400" u="non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4.	Examine the result for accuracy</a:t>
            </a:r>
            <a:r>
              <a:rPr b="0" i="0" lang="en-US" sz="1400" u="non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 (testing and quality assurance).</a:t>
            </a:r>
            <a:endParaRPr/>
          </a:p>
          <a:p>
            <a:pPr indent="-2540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400" u="none">
              <a:solidFill>
                <a:srgbClr val="404040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/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5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Understand the Problem</a:t>
            </a:r>
            <a:endParaRPr/>
          </a:p>
        </p:txBody>
      </p:sp>
      <p:sp>
        <p:nvSpPr>
          <p:cNvPr id="235" name="Google Shape;235;p25"/>
          <p:cNvSpPr txBox="1"/>
          <p:nvPr>
            <p:ph idx="1" type="body"/>
          </p:nvPr>
        </p:nvSpPr>
        <p:spPr>
          <a:xfrm>
            <a:off x="1524000" y="1524000"/>
            <a:ext cx="6591300" cy="377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1" lang="en-US" sz="18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Who has a stake in the solution to the problem?</a:t>
            </a:r>
            <a:r>
              <a:rPr b="0" i="0" lang="en-US" sz="1800" u="non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 That is, who are the stakeholders?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1" lang="en-US" sz="18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What are the unknowns?</a:t>
            </a:r>
            <a:r>
              <a:rPr b="0" i="1" lang="en-US" sz="1800" u="non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 </a:t>
            </a:r>
            <a:r>
              <a:rPr b="0" i="0" lang="en-US" sz="1800" u="non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What data, functions, and features are required to properly solve the problem?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1" lang="en-US" sz="18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Can the problem be compartmentalized?</a:t>
            </a:r>
            <a:r>
              <a:rPr b="0" i="0" lang="en-US" sz="1800" u="non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 Is it possible to represent smaller problems that may be easier to understand?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1" lang="en-US" sz="18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Can the problem be represented graphically?</a:t>
            </a:r>
            <a:r>
              <a:rPr b="0" i="0" lang="en-US" sz="1800" u="non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 Can an analysis model be created?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1800" u="none">
              <a:solidFill>
                <a:srgbClr val="404040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/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6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 the Solution</a:t>
            </a:r>
            <a:endParaRPr/>
          </a:p>
        </p:txBody>
      </p:sp>
      <p:sp>
        <p:nvSpPr>
          <p:cNvPr id="242" name="Google Shape;242;p26"/>
          <p:cNvSpPr txBox="1"/>
          <p:nvPr>
            <p:ph idx="1" type="body"/>
          </p:nvPr>
        </p:nvSpPr>
        <p:spPr>
          <a:xfrm>
            <a:off x="1295400" y="1524000"/>
            <a:ext cx="6591300" cy="377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1" lang="en-US" sz="20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Have you seen similar problems before?</a:t>
            </a:r>
            <a:r>
              <a:rPr b="0" i="1" lang="en-US" sz="2000" u="non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 </a:t>
            </a:r>
            <a:r>
              <a:rPr b="0" i="0" lang="en-US" sz="2000" u="non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Are there patterns that are recognizable in a potential solution? Is there existing software that implements the data, functions, and features that are required?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1" lang="en-US" sz="20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Has a similar problem been solved?</a:t>
            </a:r>
            <a:r>
              <a:rPr b="0" i="0" lang="en-US" sz="2000" u="non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 If so, are elements of the solution reusable?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1" lang="en-US" sz="20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Can subproblems be defined?</a:t>
            </a:r>
            <a:r>
              <a:rPr b="0" i="0" lang="en-US" sz="2000" u="non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 If so, are solutions readily apparent for the subproblems?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1" lang="en-US" sz="20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Can you represent a solution in a manner that leads to effective implementation? </a:t>
            </a:r>
            <a:r>
              <a:rPr b="0" i="0" lang="en-US" sz="2000" u="non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Can a design model be created?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 sz="2000" u="none">
              <a:solidFill>
                <a:srgbClr val="404040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/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7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Carry Out the Plan</a:t>
            </a:r>
            <a:endParaRPr/>
          </a:p>
        </p:txBody>
      </p:sp>
      <p:sp>
        <p:nvSpPr>
          <p:cNvPr id="249" name="Google Shape;249;p27"/>
          <p:cNvSpPr txBox="1"/>
          <p:nvPr>
            <p:ph idx="1" type="body"/>
          </p:nvPr>
        </p:nvSpPr>
        <p:spPr>
          <a:xfrm>
            <a:off x="1219200" y="1447800"/>
            <a:ext cx="6591300" cy="377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1" lang="en-US" sz="18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Does the solution conform to the plan?</a:t>
            </a:r>
            <a:r>
              <a:rPr b="0" i="0" lang="en-US" sz="1800" u="non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 Is source code traceable to the design model?</a:t>
            </a:r>
            <a:endParaRPr b="0" i="1" sz="1800" u="none">
              <a:solidFill>
                <a:srgbClr val="40404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1" lang="en-US" sz="18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Is each component part of the solution provably correct?</a:t>
            </a:r>
            <a:r>
              <a:rPr b="0" i="0" lang="en-US" sz="1800" u="non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 Has the design and code been reviewed, or better, have correctness proofs been applied to algorithm?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1800" u="none">
              <a:solidFill>
                <a:srgbClr val="404040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/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8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Examine the Result</a:t>
            </a:r>
            <a:endParaRPr/>
          </a:p>
        </p:txBody>
      </p:sp>
      <p:sp>
        <p:nvSpPr>
          <p:cNvPr id="256" name="Google Shape;256;p28"/>
          <p:cNvSpPr txBox="1"/>
          <p:nvPr>
            <p:ph idx="1" type="body"/>
          </p:nvPr>
        </p:nvSpPr>
        <p:spPr>
          <a:xfrm>
            <a:off x="1524000" y="1524000"/>
            <a:ext cx="6591300" cy="377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1" lang="en-US" sz="18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Is it possible to test each component part of the solution?</a:t>
            </a:r>
            <a:r>
              <a:rPr b="0" i="1" lang="en-US" sz="1800" u="non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 </a:t>
            </a:r>
            <a:r>
              <a:rPr b="0" i="0" lang="en-US" sz="1800" u="non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Has a reasonable testing strategy been implemented?</a:t>
            </a:r>
            <a:endParaRPr b="0" i="1" sz="1800" u="none">
              <a:solidFill>
                <a:srgbClr val="40404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1" lang="en-US" sz="1800" u="none">
                <a:solidFill>
                  <a:schemeClr val="folHlink"/>
                </a:solidFill>
                <a:latin typeface="Palatino"/>
                <a:ea typeface="Palatino"/>
                <a:cs typeface="Palatino"/>
                <a:sym typeface="Palatino"/>
              </a:rPr>
              <a:t>Does the solution produce results that conform to the data, functions, and features that are required?</a:t>
            </a:r>
            <a:r>
              <a:rPr b="0" i="1" lang="en-US" sz="1800" u="non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 </a:t>
            </a:r>
            <a:r>
              <a:rPr b="0" i="0" lang="en-US" sz="1800" u="none">
                <a:solidFill>
                  <a:srgbClr val="404040"/>
                </a:solidFill>
                <a:latin typeface="Palatino"/>
                <a:ea typeface="Palatino"/>
                <a:cs typeface="Palatino"/>
                <a:sym typeface="Palatino"/>
              </a:rPr>
              <a:t>Has the software been validated against all stakeholder requirements?</a:t>
            </a:r>
            <a:endParaRPr b="0" i="1" sz="1800" u="none">
              <a:solidFill>
                <a:srgbClr val="40404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1" sz="1800" u="none">
              <a:solidFill>
                <a:srgbClr val="404040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Ground Rules</a:t>
            </a:r>
            <a:endParaRPr/>
          </a:p>
        </p:txBody>
      </p:sp>
      <p:sp>
        <p:nvSpPr>
          <p:cNvPr id="109" name="Google Shape;109;p3"/>
          <p:cNvSpPr txBox="1"/>
          <p:nvPr>
            <p:ph idx="1" type="body"/>
          </p:nvPr>
        </p:nvSpPr>
        <p:spPr>
          <a:xfrm>
            <a:off x="1204950" y="1488800"/>
            <a:ext cx="75957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Makeup </a:t>
            </a:r>
            <a:r>
              <a:rPr b="1" i="0" lang="en-US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MID</a:t>
            </a:r>
            <a:r>
              <a:rPr b="0" i="0" lang="en-US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</a:t>
            </a:r>
            <a:r>
              <a:rPr b="1" i="0" lang="en-US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FINAL</a:t>
            </a:r>
            <a:r>
              <a:rPr b="0" i="0" lang="en-US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will be conducted as BRACU policy.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1" i="0" lang="en-US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Assignment/Report Submission</a:t>
            </a:r>
            <a:r>
              <a:rPr b="0" i="0" lang="en-US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needs to be submitted by given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deadline</a:t>
            </a:r>
            <a:r>
              <a:rPr b="0" i="0" lang="en-US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0" i="0" sz="1800" u="none" cap="none" strike="noStrik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You need to maintain </a:t>
            </a:r>
            <a:r>
              <a:rPr b="1" lang="en-US">
                <a:solidFill>
                  <a:srgbClr val="FF0000"/>
                </a:solidFill>
              </a:rPr>
              <a:t>class norms</a:t>
            </a:r>
            <a:r>
              <a:rPr lang="en-US"/>
              <a:t>.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You are </a:t>
            </a:r>
            <a:r>
              <a:rPr b="1" lang="en-US">
                <a:solidFill>
                  <a:srgbClr val="4B866E"/>
                </a:solidFill>
              </a:rPr>
              <a:t>encouraged</a:t>
            </a:r>
            <a:r>
              <a:rPr lang="en-US">
                <a:solidFill>
                  <a:srgbClr val="4B866E"/>
                </a:solidFill>
              </a:rPr>
              <a:t> </a:t>
            </a:r>
            <a:r>
              <a:rPr lang="en-US"/>
              <a:t>to ask questions in class.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You can </a:t>
            </a:r>
            <a:r>
              <a:rPr b="1" lang="en-US">
                <a:solidFill>
                  <a:srgbClr val="4B866E"/>
                </a:solidFill>
              </a:rPr>
              <a:t>reach me </a:t>
            </a:r>
            <a:r>
              <a:rPr lang="en-US"/>
              <a:t>by email 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shahriar.rahman@bracu.ac.bd</a:t>
            </a:r>
            <a:r>
              <a:rPr lang="en-US"/>
              <a:t>) in case of an urgent query within 8 PM.</a:t>
            </a:r>
            <a:endParaRPr/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Visit me in my </a:t>
            </a:r>
            <a:r>
              <a:rPr b="1" lang="en-US">
                <a:solidFill>
                  <a:srgbClr val="4B866E"/>
                </a:solidFill>
              </a:rPr>
              <a:t>consultation hour</a:t>
            </a:r>
            <a:r>
              <a:rPr lang="en-US"/>
              <a:t> for any query or discussion.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type="title"/>
          </p:nvPr>
        </p:nvSpPr>
        <p:spPr>
          <a:xfrm>
            <a:off x="1447800" y="609600"/>
            <a:ext cx="719931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600"/>
              <a:buFont typeface="Century Gothic"/>
              <a:buNone/>
            </a:pPr>
            <a:r>
              <a:rPr b="0" i="0" lang="en-US" sz="3600" u="none">
                <a:solidFill>
                  <a:srgbClr val="7B98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Goals of Software Engineering</a:t>
            </a:r>
            <a:endParaRPr/>
          </a:p>
        </p:txBody>
      </p:sp>
      <p:sp>
        <p:nvSpPr>
          <p:cNvPr id="115" name="Google Shape;115;p4"/>
          <p:cNvSpPr txBox="1"/>
          <p:nvPr>
            <p:ph idx="1" type="body"/>
          </p:nvPr>
        </p:nvSpPr>
        <p:spPr>
          <a:xfrm rot="128">
            <a:off x="761959" y="1752739"/>
            <a:ext cx="8077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produce software that is </a:t>
            </a: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absolutely correct</a:t>
            </a: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produce software with </a:t>
            </a: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minimum effort</a:t>
            </a: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produce software at the </a:t>
            </a: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lowest possible cost</a:t>
            </a: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produce software in the </a:t>
            </a: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least possible time</a:t>
            </a: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produce software that is </a:t>
            </a: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easily maintained </a:t>
            </a: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</a:t>
            </a: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modified</a:t>
            </a: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maximize the </a:t>
            </a: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profitability </a:t>
            </a: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 the software production effort.</a:t>
            </a:r>
            <a:endParaRPr/>
          </a:p>
          <a:p>
            <a:pPr indent="-215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practice, none of these ideal goals is completely achievable. The challenge of software engineering is to see how close we can get to achieving these goals.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</a:t>
            </a:r>
            <a:r>
              <a:rPr b="0" i="1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art </a:t>
            </a: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 software engineering is balancing these goals for a particular project.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600"/>
              <a:buFont typeface="Century Gothic"/>
              <a:buNone/>
            </a:pPr>
            <a:r>
              <a:rPr b="0" i="0" lang="en-US" sz="3600" u="none">
                <a:solidFill>
                  <a:srgbClr val="7B98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Real-life Software</a:t>
            </a:r>
            <a:endParaRPr/>
          </a:p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914400" y="2133600"/>
            <a:ext cx="7620000" cy="377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rPr b="0" i="0" lang="en-US" sz="22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Inevitably most software systems are LARGE  Systems.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rPr b="0" i="0" lang="en-US" sz="22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means: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🠶"/>
            </a:pPr>
            <a:r>
              <a:rPr b="0" i="0" lang="en-US" sz="22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 people involved in design, building and testing,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🠶"/>
            </a:pPr>
            <a:r>
              <a:rPr b="0" i="0" lang="en-US" sz="22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 effort, not individual effort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🠶"/>
            </a:pPr>
            <a:r>
              <a:rPr b="0" i="0" lang="en-US" sz="22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 millions of $ spent on design and implementation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🠶"/>
            </a:pPr>
            <a:r>
              <a:rPr b="0" i="0" lang="en-US" sz="22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Millions of lines of source code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🠶"/>
            </a:pPr>
            <a:r>
              <a:rPr b="0" i="0" lang="en-US" sz="22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Lifetime measured in years or decades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🠶"/>
            </a:pPr>
            <a:r>
              <a:rPr b="0" i="0" lang="en-US" sz="22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Continuing modification and maintenance</a:t>
            </a:r>
            <a:endParaRPr/>
          </a:p>
          <a:p>
            <a:pPr indent="-2032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>
            <a:off x="1447800" y="685800"/>
            <a:ext cx="8534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entury Gothic"/>
              <a:buNone/>
            </a:pPr>
            <a:r>
              <a:rPr b="1" i="0" lang="en-US" sz="32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 — Eclipse</a:t>
            </a:r>
            <a:br>
              <a:rPr b="0" i="0" lang="en-US" sz="32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/>
          </a:p>
        </p:txBody>
      </p:sp>
      <p:sp>
        <p:nvSpPr>
          <p:cNvPr id="127" name="Google Shape;127;p6"/>
          <p:cNvSpPr txBox="1"/>
          <p:nvPr>
            <p:ph idx="1" type="body"/>
          </p:nvPr>
        </p:nvSpPr>
        <p:spPr>
          <a:xfrm>
            <a:off x="1447800" y="1676400"/>
            <a:ext cx="7467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Eclipse is a popular software development environment for Java.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Some interesting characteristics of a recent release: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Lines of source code &gt; 1,350,000.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Effort(person-years) &gt; 400.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17,456.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Inheritance relations 15,187.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Methods 124,359.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 instantiations 43,923.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Fields 48,441.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Call relations 1,066,838.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Lifetime bugs &gt; 40,000.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Est. Development cost &gt; $ 54,000,000.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/>
          <p:nvPr>
            <p:ph type="title"/>
          </p:nvPr>
        </p:nvSpPr>
        <p:spPr>
          <a:xfrm>
            <a:off x="152400" y="76200"/>
            <a:ext cx="8839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br>
              <a:rPr b="1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36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Why Is Software Engineering Important</a:t>
            </a:r>
            <a:endParaRPr/>
          </a:p>
        </p:txBody>
      </p:sp>
      <p:sp>
        <p:nvSpPr>
          <p:cNvPr id="133" name="Google Shape;133;p7"/>
          <p:cNvSpPr txBox="1"/>
          <p:nvPr>
            <p:ph idx="1" type="body"/>
          </p:nvPr>
        </p:nvSpPr>
        <p:spPr>
          <a:xfrm>
            <a:off x="762000" y="1676400"/>
            <a:ext cx="8101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Cost of getting software </a:t>
            </a:r>
            <a:r>
              <a:rPr b="0" i="1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wrong </a:t>
            </a: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often terrible.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1" i="0" lang="en-US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Bankruptcy</a:t>
            </a: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software producer.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Injury or loss of human life </a:t>
            </a: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broken software can KILL people.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Software producer profitability depends on producing software efficiently and minimizing maintenance effort. </a:t>
            </a: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Software reuse is an economic necessity. </a:t>
            </a:r>
            <a:r>
              <a:rPr b="1" lang="en-US" sz="2000"/>
              <a:t>(USIS -&gt; CONNECT)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Immense body of old software (legacy code or dusty decks) that must be rebuilt or redesigned to be usable on modern computer systems.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Very, very few contemporary systems work correctly when first installed</a:t>
            </a: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We need to do much better.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🠶"/>
            </a:pPr>
            <a:r>
              <a:rPr b="1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 $600,000,000,000 spent each year on producing software</a:t>
            </a:r>
            <a:r>
              <a:rPr b="0" i="0" lang="en-US" sz="20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1524000" y="609600"/>
            <a:ext cx="7312025" cy="75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Century Gothic"/>
              <a:buNone/>
            </a:pPr>
            <a:r>
              <a:rPr b="1" i="0" lang="en-US" sz="32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Software Horror Stories</a:t>
            </a:r>
            <a:br>
              <a:rPr b="0" i="0" lang="en-US" sz="3200" u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/>
          </a:p>
        </p:txBody>
      </p:sp>
      <p:sp>
        <p:nvSpPr>
          <p:cNvPr id="139" name="Google Shape;139;p8"/>
          <p:cNvSpPr txBox="1"/>
          <p:nvPr>
            <p:ph idx="1" type="body"/>
          </p:nvPr>
        </p:nvSpPr>
        <p:spPr>
          <a:xfrm>
            <a:off x="914400" y="1368425"/>
            <a:ext cx="7620000" cy="53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🠶"/>
            </a:pPr>
            <a:r>
              <a:rPr b="0" i="0" lang="en-US" sz="24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Bank of America spent $23,000,000 on a 5-year project to develop a new accounting system. Spent over $60,000,000 trying to make new system work, finally abandoned it. Loss of business estimated in excess of $1,000,000,000.</a:t>
            </a:r>
            <a:endParaRPr/>
          </a:p>
          <a:p>
            <a:pPr indent="-1905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🠶"/>
            </a:pPr>
            <a:r>
              <a:rPr b="0" i="0" lang="en-US" sz="24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B1 bomber required an additional $1,000,000,000 to improve its air defense software, but the software still isn’t working to specification.</a:t>
            </a:r>
            <a:endParaRPr/>
          </a:p>
          <a:p>
            <a:pPr indent="-1905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🠶"/>
            </a:pPr>
            <a:r>
              <a:rPr b="0" i="0" lang="en-US" sz="24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Ariane 5, flight 501.</a:t>
            </a:r>
            <a:r>
              <a:rPr lang="en-US"/>
              <a:t> </a:t>
            </a:r>
            <a:r>
              <a:rPr b="0" i="0" lang="en-US" sz="24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loss of a $500,000,000 spacecraft was</a:t>
            </a:r>
            <a:r>
              <a:rPr lang="en-US" sz="2400"/>
              <a:t> </a:t>
            </a:r>
            <a:r>
              <a:rPr b="0" i="0" lang="en-US" sz="2400" u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ultimately attributed to errors in requirements, specifications and inadequate software reuse practices.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e_swing_development_requirements.jpg" id="144" name="Google Shape;14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8763000" cy="6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2006-01-28T17:10:54Z</dcterms:created>
  <dc:creator>Shadid</dc:creator>
</cp:coreProperties>
</file>