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hTQaqO9NWjY5dgx9zPvImbEg+o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illSan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8" name="Google Shape;10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1" name="Google Shape;30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ctrTitle"/>
          </p:nvPr>
        </p:nvSpPr>
        <p:spPr>
          <a:xfrm>
            <a:off x="1219200" y="38862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1219200" y="512445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None/>
              <a:defRPr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None/>
              <a:defRPr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1216152" y="6355080"/>
            <a:ext cx="1219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18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" name="Google Shape;25;p18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cap="rnd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" name="Google Shape;26;p18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18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" type="body"/>
          </p:nvPr>
        </p:nvSpPr>
        <p:spPr>
          <a:xfrm rot="5400000">
            <a:off x="2116836" y="-440436"/>
            <a:ext cx="4910328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99" name="Google Shape;99;p28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8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2" name="Google Shape;102;p2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03" name="Google Shape;103;p28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4" name="Google Shape;104;p28"/>
          <p:cNvCxnSpPr/>
          <p:nvPr/>
        </p:nvCxnSpPr>
        <p:spPr>
          <a:xfrm rot="5400000">
            <a:off x="3629607" y="3201952"/>
            <a:ext cx="585216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19"/>
          <p:cNvSpPr txBox="1"/>
          <p:nvPr>
            <p:ph idx="1" type="body"/>
          </p:nvPr>
        </p:nvSpPr>
        <p:spPr>
          <a:xfrm>
            <a:off x="457200" y="1219200"/>
            <a:ext cx="822960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rgbClr val="888888"/>
                </a:solidFill>
              </a:defRPr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1069848" y="6355080"/>
            <a:ext cx="1520952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20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" name="Google Shape;41;p20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1"/>
          <p:cNvSpPr txBox="1"/>
          <p:nvPr>
            <p:ph idx="1" type="body"/>
          </p:nvPr>
        </p:nvSpPr>
        <p:spPr>
          <a:xfrm>
            <a:off x="457200" y="1219200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2" type="body"/>
          </p:nvPr>
        </p:nvSpPr>
        <p:spPr>
          <a:xfrm>
            <a:off x="4632198" y="1216152"/>
            <a:ext cx="4041648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" type="body"/>
          </p:nvPr>
        </p:nvSpPr>
        <p:spPr>
          <a:xfrm>
            <a:off x="457200" y="1285875"/>
            <a:ext cx="404018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2" type="body"/>
          </p:nvPr>
        </p:nvSpPr>
        <p:spPr>
          <a:xfrm>
            <a:off x="4648200" y="1295400"/>
            <a:ext cx="404177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24"/>
              <a:buNone/>
              <a:defRPr b="1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2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2"/>
          <p:cNvSpPr txBox="1"/>
          <p:nvPr>
            <p:ph idx="3" type="body"/>
          </p:nvPr>
        </p:nvSpPr>
        <p:spPr>
          <a:xfrm>
            <a:off x="457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4" type="body"/>
          </p:nvPr>
        </p:nvSpPr>
        <p:spPr>
          <a:xfrm>
            <a:off x="4648200" y="2133600"/>
            <a:ext cx="40386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3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8" name="Google Shape;68;p2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69" name="Google Shape;69;p24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b="1" sz="20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6" name="Google Shape;76;p25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25"/>
          <p:cNvCxnSpPr/>
          <p:nvPr/>
        </p:nvCxnSpPr>
        <p:spPr>
          <a:xfrm rot="5400000">
            <a:off x="3160645" y="3324225"/>
            <a:ext cx="603504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78" name="Google Shape;78;p25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9" name="Google Shape;79;p25"/>
          <p:cNvSpPr txBox="1"/>
          <p:nvPr>
            <p:ph idx="2" type="body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5468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68"/>
              <a:buChar char="?"/>
              <a:defRPr/>
            </a:lvl1pPr>
            <a:lvl2pPr indent="-315468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2pPr>
            <a:lvl3pPr indent="-315467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68"/>
              <a:buChar char="?"/>
              <a:defRPr/>
            </a:lvl3pPr>
            <a:lvl4pPr indent="-30861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indent="-30861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6"/>
          <p:cNvSpPr txBox="1"/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274300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ookman Old Style"/>
              <a:buNone/>
              <a:defRPr b="0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/>
          <p:nvPr>
            <p:ph idx="2" type="pic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sp>
        <p:nvSpPr>
          <p:cNvPr id="83" name="Google Shape;83;p26"/>
          <p:cNvSpPr txBox="1"/>
          <p:nvPr>
            <p:ph idx="1" type="body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indent="-286512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12"/>
              <a:buChar char="?"/>
              <a:defRPr sz="1200"/>
            </a:lvl2pPr>
            <a:lvl3pPr indent="-27686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760"/>
              <a:buChar char="?"/>
              <a:defRPr sz="1000"/>
            </a:lvl3pPr>
            <a:lvl4pPr indent="-268605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indent="-268604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indent="-314325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6pPr>
            <a:lvl7pPr indent="-314325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7pPr>
            <a:lvl8pPr indent="-314325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8pPr>
            <a:lvl9pPr indent="-314325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50"/>
              <a:buChar char="?"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7" name="Google Shape;87;p2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8" name="Google Shape;88;p26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9" name="Google Shape;89;p26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  <a:defRPr b="0" i="0" sz="32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4076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b="0" i="0" sz="2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9597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b="0" i="0" sz="23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251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BABABA"/>
              </a:buClr>
              <a:buSzPts val="1520"/>
              <a:buFont typeface="Noto Sans Symbols"/>
              <a:buChar char="🞂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D58F3E"/>
              </a:buClr>
              <a:buSzPts val="1260"/>
              <a:buFont typeface="Noto Sans Symbols"/>
              <a:buChar char="◻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5275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5275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857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" name="Google Shape;16;p17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" name="Google Shape;17;p17"/>
          <p:cNvSpPr/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jp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jpg"/><Relationship Id="rId4" Type="http://schemas.openxmlformats.org/officeDocument/2006/relationships/image" Target="../media/image27.png"/><Relationship Id="rId5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3.jpg"/><Relationship Id="rId4" Type="http://schemas.openxmlformats.org/officeDocument/2006/relationships/image" Target="../media/image26.png"/><Relationship Id="rId5" Type="http://schemas.openxmlformats.org/officeDocument/2006/relationships/image" Target="../media/image29.jpg"/><Relationship Id="rId6" Type="http://schemas.openxmlformats.org/officeDocument/2006/relationships/image" Target="../media/image35.jpg"/><Relationship Id="rId7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1.jp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4.gif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16.png"/><Relationship Id="rId5" Type="http://schemas.openxmlformats.org/officeDocument/2006/relationships/image" Target="../media/image2.jp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7.png"/><Relationship Id="rId5" Type="http://schemas.openxmlformats.org/officeDocument/2006/relationships/image" Target="../media/image3.jp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.jpg"/><Relationship Id="rId5" Type="http://schemas.openxmlformats.org/officeDocument/2006/relationships/image" Target="../media/image12.png"/><Relationship Id="rId6" Type="http://schemas.openxmlformats.org/officeDocument/2006/relationships/image" Target="../media/image17.png"/><Relationship Id="rId7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20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0.jpg"/><Relationship Id="rId5" Type="http://schemas.openxmlformats.org/officeDocument/2006/relationships/image" Target="../media/image24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jpg"/><Relationship Id="rId4" Type="http://schemas.openxmlformats.org/officeDocument/2006/relationships/image" Target="../media/image23.jp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"/>
          <p:cNvSpPr txBox="1"/>
          <p:nvPr>
            <p:ph type="ctrTitle"/>
          </p:nvPr>
        </p:nvSpPr>
        <p:spPr>
          <a:xfrm>
            <a:off x="1143000" y="3810000"/>
            <a:ext cx="6858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lang="en-US"/>
              <a:t>CSE 470 – Waterfall Model</a:t>
            </a:r>
            <a:endParaRPr/>
          </a:p>
        </p:txBody>
      </p:sp>
      <p:sp>
        <p:nvSpPr>
          <p:cNvPr id="111" name="Google Shape;111;p1"/>
          <p:cNvSpPr txBox="1"/>
          <p:nvPr>
            <p:ph idx="1" type="subTitle"/>
          </p:nvPr>
        </p:nvSpPr>
        <p:spPr>
          <a:xfrm>
            <a:off x="1219200" y="5410200"/>
            <a:ext cx="685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/>
              <a:t>BRAC University</a:t>
            </a:r>
            <a:endParaRPr/>
          </a:p>
        </p:txBody>
      </p:sp>
      <p:pic>
        <p:nvPicPr>
          <p:cNvPr descr="software-engineering-5b4daa8bab12ae7f4848c482.jpg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c.png" id="113" name="Google Shape;1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4000"/>
          </a:blip>
          <a:stretch>
            <a:fillRect/>
          </a:stretch>
        </a:blip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 txBox="1"/>
          <p:nvPr>
            <p:ph type="title"/>
          </p:nvPr>
        </p:nvSpPr>
        <p:spPr>
          <a:xfrm>
            <a:off x="3200400" y="1600200"/>
            <a:ext cx="3886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</a:pPr>
            <a:r>
              <a:rPr b="1" lang="en-US">
                <a:solidFill>
                  <a:schemeClr val="dk1"/>
                </a:solidFill>
              </a:rPr>
              <a:t>Coding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descr="download.png" id="224" name="Google Shape;224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 rot="-591950">
            <a:off x="6895773" y="2893926"/>
            <a:ext cx="1490834" cy="139924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0"/>
          <p:cNvSpPr txBox="1"/>
          <p:nvPr/>
        </p:nvSpPr>
        <p:spPr>
          <a:xfrm>
            <a:off x="2209800" y="2743200"/>
            <a:ext cx="4495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 need to build it first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Coding can not start until design is fixed properly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Starts with converting the design in actual running software.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design is spilt into blocks, and blocks are converted to code modules on after another.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 rot="-1411495">
            <a:off x="4329953" y="4924336"/>
            <a:ext cx="481128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APPROVED</a:t>
            </a:r>
            <a:endParaRPr b="1" i="0" sz="6000" u="none" cap="none" strike="noStrike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28" name="Google Shape;22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type="title"/>
          </p:nvPr>
        </p:nvSpPr>
        <p:spPr>
          <a:xfrm>
            <a:off x="228600" y="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Testing</a:t>
            </a:r>
            <a:endParaRPr/>
          </a:p>
        </p:txBody>
      </p:sp>
      <p:sp>
        <p:nvSpPr>
          <p:cNvPr id="234" name="Google Shape;234;p11"/>
          <p:cNvSpPr txBox="1"/>
          <p:nvPr/>
        </p:nvSpPr>
        <p:spPr>
          <a:xfrm>
            <a:off x="3886200" y="1600200"/>
            <a:ext cx="449580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Check the software against the requirements set at Requirement Analysis Phase.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 case of any problem, that problem is fixed in the code.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3352800"/>
            <a:ext cx="4953000" cy="30194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6" name="Google Shape;236;p11"/>
          <p:cNvGrpSpPr/>
          <p:nvPr/>
        </p:nvGrpSpPr>
        <p:grpSpPr>
          <a:xfrm>
            <a:off x="4343400" y="3124200"/>
            <a:ext cx="1794264" cy="1777187"/>
            <a:chOff x="6858000" y="900696"/>
            <a:chExt cx="1794264" cy="1959011"/>
          </a:xfrm>
        </p:grpSpPr>
        <p:pic>
          <p:nvPicPr>
            <p:cNvPr id="237" name="Google Shape;237;p1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858000" y="900696"/>
              <a:ext cx="1794264" cy="195901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8" name="Google Shape;238;p11"/>
            <p:cNvSpPr txBox="1"/>
            <p:nvPr/>
          </p:nvSpPr>
          <p:spPr>
            <a:xfrm>
              <a:off x="6858000" y="1320676"/>
              <a:ext cx="1752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Gill Sans"/>
                  <a:ea typeface="Gill Sans"/>
                  <a:cs typeface="Gill Sans"/>
                  <a:sym typeface="Gill Sans"/>
                </a:rPr>
                <a:t>That does not work !!</a:t>
              </a:r>
              <a:endParaRPr b="0" i="0" sz="1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239" name="Google Shape;239;p11"/>
          <p:cNvGrpSpPr/>
          <p:nvPr/>
        </p:nvGrpSpPr>
        <p:grpSpPr>
          <a:xfrm>
            <a:off x="381000" y="2209800"/>
            <a:ext cx="2209800" cy="1688123"/>
            <a:chOff x="2286000" y="1171584"/>
            <a:chExt cx="2209800" cy="1688123"/>
          </a:xfrm>
        </p:grpSpPr>
        <p:pic>
          <p:nvPicPr>
            <p:cNvPr id="240" name="Google Shape;240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286000" y="1171584"/>
              <a:ext cx="2209800" cy="1688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1" name="Google Shape;241;p11"/>
            <p:cNvSpPr txBox="1"/>
            <p:nvPr/>
          </p:nvSpPr>
          <p:spPr>
            <a:xfrm>
              <a:off x="2743200" y="1493107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70C0"/>
                  </a:solidFill>
                  <a:latin typeface="Gill Sans"/>
                  <a:ea typeface="Gill Sans"/>
                  <a:cs typeface="Gill Sans"/>
                  <a:sym typeface="Gill Sans"/>
                </a:rPr>
                <a:t>It works perfectly !!</a:t>
              </a:r>
              <a:endParaRPr b="0" i="0" sz="18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242" name="Google Shape;242;p11"/>
          <p:cNvSpPr txBox="1"/>
          <p:nvPr/>
        </p:nvSpPr>
        <p:spPr>
          <a:xfrm rot="-1411495">
            <a:off x="4818236" y="4995785"/>
            <a:ext cx="445328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APPROVED</a:t>
            </a:r>
            <a:endParaRPr b="1" i="0" sz="6000" u="none" cap="none" strike="noStrike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43" name="Google Shape;243;p11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44" name="Google Shape;244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Deployment and Maintenance</a:t>
            </a:r>
            <a:endParaRPr/>
          </a:p>
        </p:txBody>
      </p:sp>
      <p:pic>
        <p:nvPicPr>
          <p:cNvPr descr="unnamed (2).png" id="250" name="Google Shape;250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524000"/>
            <a:ext cx="1676400" cy="170656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2"/>
          <p:cNvSpPr txBox="1"/>
          <p:nvPr/>
        </p:nvSpPr>
        <p:spPr>
          <a:xfrm>
            <a:off x="4114800" y="1524000"/>
            <a:ext cx="4495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The software goes in production in actual information technology environment, specially goes to user environment.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Step by step deployment and maintenance performed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If anything goes wrong here will be maintained and resolved by the team.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Feedback may also be collected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named (2).png" id="252" name="Google Shape;2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810000"/>
            <a:ext cx="1676400" cy="1706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named (2).png" id="253" name="Google Shape;25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810000"/>
            <a:ext cx="1676400" cy="17065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named (2).png" id="254" name="Google Shape;25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0200" y="3810000"/>
            <a:ext cx="1676400" cy="170656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2"/>
          <p:cNvSpPr txBox="1"/>
          <p:nvPr/>
        </p:nvSpPr>
        <p:spPr>
          <a:xfrm>
            <a:off x="838200" y="1905000"/>
            <a:ext cx="11891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Location A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6" name="Google Shape;256;p12"/>
          <p:cNvSpPr txBox="1"/>
          <p:nvPr/>
        </p:nvSpPr>
        <p:spPr>
          <a:xfrm>
            <a:off x="838200" y="4191000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Location B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2"/>
          <p:cNvSpPr txBox="1"/>
          <p:nvPr/>
        </p:nvSpPr>
        <p:spPr>
          <a:xfrm>
            <a:off x="3276600" y="4191000"/>
            <a:ext cx="12218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Location C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8" name="Google Shape;258;p12"/>
          <p:cNvSpPr txBox="1"/>
          <p:nvPr/>
        </p:nvSpPr>
        <p:spPr>
          <a:xfrm>
            <a:off x="5638800" y="4191000"/>
            <a:ext cx="1231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Location D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59" name="Google Shape;259;p12"/>
          <p:cNvCxnSpPr>
            <a:stCxn id="250" idx="2"/>
          </p:cNvCxnSpPr>
          <p:nvPr/>
        </p:nvCxnSpPr>
        <p:spPr>
          <a:xfrm>
            <a:off x="1447800" y="3230562"/>
            <a:ext cx="0" cy="50310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0" name="Google Shape;260;p12"/>
          <p:cNvCxnSpPr/>
          <p:nvPr/>
        </p:nvCxnSpPr>
        <p:spPr>
          <a:xfrm>
            <a:off x="2438400" y="4495800"/>
            <a:ext cx="5334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1" name="Google Shape;261;p12"/>
          <p:cNvCxnSpPr/>
          <p:nvPr/>
        </p:nvCxnSpPr>
        <p:spPr>
          <a:xfrm>
            <a:off x="4800600" y="4495800"/>
            <a:ext cx="5334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2" name="Google Shape;262;p1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63" name="Google Shape;263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When to choose Waterfall Model</a:t>
            </a:r>
            <a:endParaRPr/>
          </a:p>
        </p:txBody>
      </p:sp>
      <p:pic>
        <p:nvPicPr>
          <p:cNvPr descr="wrench-nuts-and-bolt-icon-vector-1979345.jpg" id="269" name="Google Shape;2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5105400"/>
            <a:ext cx="9144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appy_Man_Human_Resource__Life_Style_62-512.png" id="270" name="Google Shape;27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4600" y="3886200"/>
            <a:ext cx="990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xed-round-grunge-stamp-fixed-sign-fixed-fixed-stamp-136894795.jpg" id="271" name="Google Shape;271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4600" y="2743200"/>
            <a:ext cx="990600" cy="9098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ime-icon-vector-png_125592.jpg" id="272" name="Google Shape;272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14600" y="1524000"/>
            <a:ext cx="99060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3"/>
          <p:cNvSpPr txBox="1"/>
          <p:nvPr/>
        </p:nvSpPr>
        <p:spPr>
          <a:xfrm>
            <a:off x="3733800" y="1752600"/>
            <a:ext cx="297863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Requirements are well 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4" name="Google Shape;274;p13"/>
          <p:cNvSpPr txBox="1"/>
          <p:nvPr/>
        </p:nvSpPr>
        <p:spPr>
          <a:xfrm>
            <a:off x="3733800" y="2895600"/>
            <a:ext cx="339593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Small scale and short term project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5" name="Google Shape;275;p13"/>
          <p:cNvSpPr txBox="1"/>
          <p:nvPr/>
        </p:nvSpPr>
        <p:spPr>
          <a:xfrm>
            <a:off x="3810000" y="4038600"/>
            <a:ext cx="34587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Resources are available and trained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6" name="Google Shape;276;p13"/>
          <p:cNvSpPr txBox="1"/>
          <p:nvPr/>
        </p:nvSpPr>
        <p:spPr>
          <a:xfrm>
            <a:off x="3886200" y="5181600"/>
            <a:ext cx="363919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Technological tools required are not dynamic, instead are stable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13"/>
          <p:cNvSpPr txBox="1"/>
          <p:nvPr>
            <p:ph idx="1" type="body"/>
          </p:nvPr>
        </p:nvSpPr>
        <p:spPr>
          <a:xfrm flipH="1" rot="10800000">
            <a:off x="457200" y="6156960"/>
            <a:ext cx="8229600" cy="24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-214718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79" name="Google Shape;279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Advantages &amp; Disadvantages</a:t>
            </a:r>
            <a:endParaRPr/>
          </a:p>
        </p:txBody>
      </p:sp>
      <p:pic>
        <p:nvPicPr>
          <p:cNvPr descr="Library of svg library advantages and disadvantages png files ..." id="285" name="Google Shape;285;p14"/>
          <p:cNvPicPr preferRelativeResize="0"/>
          <p:nvPr/>
        </p:nvPicPr>
        <p:blipFill rotWithShape="1">
          <a:blip r:embed="rId3">
            <a:alphaModFix/>
          </a:blip>
          <a:srcRect b="7340" l="5279" r="-5279" t="-7339"/>
          <a:stretch/>
        </p:blipFill>
        <p:spPr>
          <a:xfrm rot="2018503">
            <a:off x="5154050" y="1900989"/>
            <a:ext cx="3660775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14"/>
          <p:cNvSpPr txBox="1"/>
          <p:nvPr/>
        </p:nvSpPr>
        <p:spPr>
          <a:xfrm>
            <a:off x="1241425" y="3429000"/>
            <a:ext cx="66663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While completing a stage, it freezes all the subsequent stages. (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parallel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teamwork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way to verify the design (take whatever you got from the previous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phase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more features can be added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or modified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after requirement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collection.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High risk(rigidity or no flexibility, as all problems will be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observed at the last phase)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7" name="Google Shape;287;p14"/>
          <p:cNvSpPr txBox="1"/>
          <p:nvPr/>
        </p:nvSpPr>
        <p:spPr>
          <a:xfrm>
            <a:off x="228600" y="1143000"/>
            <a:ext cx="4801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Simple to Use and Easy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Stages go one by one, so sudden changes can not create confusions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Any changes is done only in Development stage, so no need to get back and change everything.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8" name="Google Shape;288;p1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89" name="Google Shape;28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33000"/>
          </a:blip>
          <a:stretch>
            <a:fillRect/>
          </a:stretch>
        </a:blip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Example Case</a:t>
            </a:r>
            <a:endParaRPr/>
          </a:p>
        </p:txBody>
      </p:sp>
      <p:sp>
        <p:nvSpPr>
          <p:cNvPr id="295" name="Google Shape;295;p15"/>
          <p:cNvSpPr txBox="1"/>
          <p:nvPr>
            <p:ph idx="1" type="body"/>
          </p:nvPr>
        </p:nvSpPr>
        <p:spPr>
          <a:xfrm>
            <a:off x="457200" y="1219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arabicPeriod"/>
            </a:pPr>
            <a:r>
              <a:rPr lang="en-US"/>
              <a:t>One of your uncle requested you to develop an accounting calculator for his local shop.</a:t>
            </a:r>
            <a:endParaRPr/>
          </a:p>
          <a:p>
            <a:pPr indent="-514350" lvl="0" marL="5143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76"/>
              <a:buFont typeface="Bookman Old Style"/>
              <a:buAutoNum type="arabicPeriod"/>
            </a:pPr>
            <a:r>
              <a:rPr lang="en-US"/>
              <a:t>Your start-up company wants to develop an accounting calculator for super shops.</a:t>
            </a:r>
            <a:endParaRPr/>
          </a:p>
        </p:txBody>
      </p:sp>
      <p:sp>
        <p:nvSpPr>
          <p:cNvPr id="296" name="Google Shape;296;p1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97" name="Google Shape;29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5"/>
          <p:cNvSpPr txBox="1"/>
          <p:nvPr/>
        </p:nvSpPr>
        <p:spPr>
          <a:xfrm>
            <a:off x="1447800" y="4800600"/>
            <a:ext cx="54648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Will you use Waterfall model for both Case 1 and 2 ?</a:t>
            </a:r>
            <a:endParaRPr b="1" i="1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descr="1474612861_giphy (1).gif" id="304" name="Google Shape;30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8400" y="1447800"/>
            <a:ext cx="3886200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306" name="Google Shape;30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496" y="-228600"/>
            <a:ext cx="8209767" cy="4952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2"/>
          <p:cNvGrpSpPr/>
          <p:nvPr/>
        </p:nvGrpSpPr>
        <p:grpSpPr>
          <a:xfrm>
            <a:off x="2362200" y="4701435"/>
            <a:ext cx="3352800" cy="1471490"/>
            <a:chOff x="2362200" y="4701435"/>
            <a:chExt cx="3352800" cy="1471490"/>
          </a:xfrm>
        </p:grpSpPr>
        <p:pic>
          <p:nvPicPr>
            <p:cNvPr id="121" name="Google Shape;121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362200" y="4724399"/>
              <a:ext cx="3352800" cy="14485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2"/>
            <p:cNvSpPr txBox="1"/>
            <p:nvPr/>
          </p:nvSpPr>
          <p:spPr>
            <a:xfrm rot="-777044">
              <a:off x="4506909" y="4813893"/>
              <a:ext cx="10769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New Project </a:t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id="123" name="Google Shape;123;p2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2362200"/>
            <a:ext cx="1752600" cy="36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533400" y="5791200"/>
            <a:ext cx="11791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Team Lead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" name="Google Shape;125;p2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26" name="Google Shape;12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id="132" name="Google Shape;13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2590800"/>
            <a:ext cx="2206814" cy="37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956244">
            <a:off x="2034900" y="1797743"/>
            <a:ext cx="1845945" cy="187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1956244">
            <a:off x="3635101" y="-31057"/>
            <a:ext cx="1845945" cy="187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73113">
            <a:off x="5449920" y="1034312"/>
            <a:ext cx="1845945" cy="187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 rot="-2703835">
            <a:off x="2351269" y="2332562"/>
            <a:ext cx="96468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A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7" name="Google Shape;137;p3"/>
          <p:cNvSpPr txBox="1"/>
          <p:nvPr/>
        </p:nvSpPr>
        <p:spPr>
          <a:xfrm rot="-3147765">
            <a:off x="3844358" y="462343"/>
            <a:ext cx="9637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B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" name="Google Shape;138;p3"/>
          <p:cNvSpPr txBox="1"/>
          <p:nvPr/>
        </p:nvSpPr>
        <p:spPr>
          <a:xfrm rot="1350636">
            <a:off x="5917030" y="1447801"/>
            <a:ext cx="9973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 C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named.jpg" id="139" name="Google Shape;13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7200" y="1524000"/>
            <a:ext cx="804862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3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41" name="Google Shape;141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id="147" name="Google Shape;147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2286000"/>
            <a:ext cx="6477000" cy="40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2029216"/>
            <a:ext cx="1752600" cy="3641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9" name="Google Shape;149;p4"/>
          <p:cNvGrpSpPr/>
          <p:nvPr/>
        </p:nvGrpSpPr>
        <p:grpSpPr>
          <a:xfrm>
            <a:off x="6248400" y="584778"/>
            <a:ext cx="2403864" cy="2462987"/>
            <a:chOff x="6248400" y="396720"/>
            <a:chExt cx="2403864" cy="2462987"/>
          </a:xfrm>
        </p:grpSpPr>
        <p:pic>
          <p:nvPicPr>
            <p:cNvPr id="150" name="Google Shape;150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248400" y="396720"/>
              <a:ext cx="2403864" cy="2462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4"/>
            <p:cNvSpPr txBox="1"/>
            <p:nvPr/>
          </p:nvSpPr>
          <p:spPr>
            <a:xfrm>
              <a:off x="6705600" y="981882"/>
              <a:ext cx="17526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Small Customer Base</a:t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52" name="Google Shape;152;p4"/>
          <p:cNvGrpSpPr/>
          <p:nvPr/>
        </p:nvGrpSpPr>
        <p:grpSpPr>
          <a:xfrm>
            <a:off x="2286000" y="1171584"/>
            <a:ext cx="2209800" cy="1688123"/>
            <a:chOff x="2286000" y="1171584"/>
            <a:chExt cx="2209800" cy="1688123"/>
          </a:xfrm>
        </p:grpSpPr>
        <p:pic>
          <p:nvPicPr>
            <p:cNvPr id="153" name="Google Shape;153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286000" y="1171584"/>
              <a:ext cx="2209800" cy="16881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4" name="Google Shape;154;p4"/>
            <p:cNvSpPr txBox="1"/>
            <p:nvPr/>
          </p:nvSpPr>
          <p:spPr>
            <a:xfrm>
              <a:off x="2743200" y="1493107"/>
              <a:ext cx="1600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We know What we Want</a:t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55" name="Google Shape;155;p4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56" name="Google Shape;156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4000"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"/>
          <p:cNvSpPr txBox="1"/>
          <p:nvPr>
            <p:ph type="title"/>
          </p:nvPr>
        </p:nvSpPr>
        <p:spPr>
          <a:xfrm>
            <a:off x="2819400" y="1371600"/>
            <a:ext cx="3733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b="1" lang="en-US"/>
              <a:t>Waterfall Model</a:t>
            </a:r>
            <a:endParaRPr b="1"/>
          </a:p>
        </p:txBody>
      </p:sp>
      <p:sp>
        <p:nvSpPr>
          <p:cNvPr id="162" name="Google Shape;162;p5"/>
          <p:cNvSpPr txBox="1"/>
          <p:nvPr>
            <p:ph idx="1" type="body"/>
          </p:nvPr>
        </p:nvSpPr>
        <p:spPr>
          <a:xfrm>
            <a:off x="457200" y="2438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76"/>
              <a:buChar char="?"/>
            </a:pPr>
            <a:r>
              <a:rPr lang="en-US"/>
              <a:t>A sequential methodology for software project management.</a:t>
            </a:r>
            <a:endParaRPr/>
          </a:p>
        </p:txBody>
      </p:sp>
      <p:sp>
        <p:nvSpPr>
          <p:cNvPr id="163" name="Google Shape;163;p5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64" name="Google Shape;16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44000"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152400" y="457200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lang="en-US" sz="2400"/>
              <a:t>Requirement Analysis</a:t>
            </a:r>
            <a:endParaRPr b="1" sz="2400"/>
          </a:p>
        </p:txBody>
      </p:sp>
      <p:sp>
        <p:nvSpPr>
          <p:cNvPr id="170" name="Google Shape;170;p6"/>
          <p:cNvSpPr txBox="1"/>
          <p:nvPr/>
        </p:nvSpPr>
        <p:spPr>
          <a:xfrm>
            <a:off x="1447800" y="1622121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1" name="Google Shape;171;p6"/>
          <p:cNvSpPr txBox="1"/>
          <p:nvPr/>
        </p:nvSpPr>
        <p:spPr>
          <a:xfrm>
            <a:off x="2362200" y="2438400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2" name="Google Shape;172;p6"/>
          <p:cNvSpPr txBox="1"/>
          <p:nvPr/>
        </p:nvSpPr>
        <p:spPr>
          <a:xfrm>
            <a:off x="3505200" y="3425868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3" name="Google Shape;173;p6"/>
          <p:cNvSpPr txBox="1"/>
          <p:nvPr/>
        </p:nvSpPr>
        <p:spPr>
          <a:xfrm>
            <a:off x="4403682" y="4247889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Deployment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4" name="Google Shape;174;p6"/>
          <p:cNvSpPr txBox="1"/>
          <p:nvPr/>
        </p:nvSpPr>
        <p:spPr>
          <a:xfrm>
            <a:off x="5705345" y="5047989"/>
            <a:ext cx="2590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rPr b="1" i="0" lang="en-US" sz="2400" u="none" cap="none" strike="noStrik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Maintenance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ookman Old Style"/>
              <a:buNone/>
            </a:pPr>
            <a:r>
              <a:t/>
            </a:r>
            <a:endParaRPr b="1" i="0" sz="2400" u="none" cap="none" strike="noStrike">
              <a:solidFill>
                <a:schemeClr val="dk2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457200" y="5943600"/>
            <a:ext cx="8229600" cy="21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0000" lnSpcReduction="20000"/>
          </a:bodyPr>
          <a:lstStyle/>
          <a:p>
            <a:pPr indent="-224129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6000"/>
              <a:buNone/>
            </a:pPr>
            <a:r>
              <a:t/>
            </a:r>
            <a:endParaRPr/>
          </a:p>
        </p:txBody>
      </p:sp>
      <p:sp>
        <p:nvSpPr>
          <p:cNvPr id="176" name="Google Shape;176;p6"/>
          <p:cNvSpPr/>
          <p:nvPr/>
        </p:nvSpPr>
        <p:spPr>
          <a:xfrm rot="5400000">
            <a:off x="1545400" y="1226769"/>
            <a:ext cx="6096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7" name="Google Shape;177;p6"/>
          <p:cNvSpPr/>
          <p:nvPr/>
        </p:nvSpPr>
        <p:spPr>
          <a:xfrm rot="5400000">
            <a:off x="2686050" y="2079321"/>
            <a:ext cx="6096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8" name="Google Shape;178;p6"/>
          <p:cNvSpPr/>
          <p:nvPr/>
        </p:nvSpPr>
        <p:spPr>
          <a:xfrm rot="5400000">
            <a:off x="3607235" y="2935788"/>
            <a:ext cx="6096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9" name="Google Shape;179;p6"/>
          <p:cNvSpPr/>
          <p:nvPr/>
        </p:nvSpPr>
        <p:spPr>
          <a:xfrm rot="5400000">
            <a:off x="4885673" y="3864018"/>
            <a:ext cx="6096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0" name="Google Shape;180;p6"/>
          <p:cNvSpPr/>
          <p:nvPr/>
        </p:nvSpPr>
        <p:spPr>
          <a:xfrm rot="5400000">
            <a:off x="6448295" y="4686039"/>
            <a:ext cx="609600" cy="4953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1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1" name="Google Shape;181;p6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82" name="Google Shape;18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"/>
          <p:cNvSpPr txBox="1"/>
          <p:nvPr>
            <p:ph type="title"/>
          </p:nvPr>
        </p:nvSpPr>
        <p:spPr>
          <a:xfrm>
            <a:off x="457200" y="1524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Bookman Old Style"/>
              <a:buNone/>
            </a:pPr>
            <a:r>
              <a:rPr lang="en-US"/>
              <a:t>Requirement Collection</a:t>
            </a:r>
            <a:endParaRPr/>
          </a:p>
        </p:txBody>
      </p:sp>
      <p:grpSp>
        <p:nvGrpSpPr>
          <p:cNvPr id="188" name="Google Shape;188;p7"/>
          <p:cNvGrpSpPr/>
          <p:nvPr/>
        </p:nvGrpSpPr>
        <p:grpSpPr>
          <a:xfrm>
            <a:off x="304800" y="1339920"/>
            <a:ext cx="4419600" cy="3544724"/>
            <a:chOff x="304800" y="1339920"/>
            <a:chExt cx="4419600" cy="3544724"/>
          </a:xfrm>
        </p:grpSpPr>
        <p:pic>
          <p:nvPicPr>
            <p:cNvPr id="189" name="Google Shape;18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04800" y="1339920"/>
              <a:ext cx="4419600" cy="35089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7"/>
            <p:cNvSpPr txBox="1"/>
            <p:nvPr/>
          </p:nvSpPr>
          <p:spPr>
            <a:xfrm>
              <a:off x="1447800" y="4515312"/>
              <a:ext cx="15600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Gill Sans"/>
                  <a:ea typeface="Gill Sans"/>
                  <a:cs typeface="Gill Sans"/>
                  <a:sym typeface="Gill Sans"/>
                </a:rPr>
                <a:t>Client Meeting</a:t>
              </a:r>
              <a:endPara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191" name="Google Shape;191;p7"/>
          <p:cNvSpPr txBox="1"/>
          <p:nvPr/>
        </p:nvSpPr>
        <p:spPr>
          <a:xfrm>
            <a:off x="4866362" y="1295400"/>
            <a:ext cx="389530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 starts with the concept about what the customer wants to do.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92" name="Google Shape;192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71072" y="2489362"/>
            <a:ext cx="2669634" cy="274505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 txBox="1"/>
          <p:nvPr/>
        </p:nvSpPr>
        <p:spPr>
          <a:xfrm>
            <a:off x="5699672" y="4848838"/>
            <a:ext cx="22286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Collect Requirements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4" name="Google Shape;194;p7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195" name="Google Shape;19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"/>
          <p:cNvSpPr txBox="1"/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t/>
            </a:r>
            <a:endParaRPr/>
          </a:p>
        </p:txBody>
      </p:sp>
      <p:pic>
        <p:nvPicPr>
          <p:cNvPr id="201" name="Google Shape;201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304800"/>
            <a:ext cx="5943600" cy="4307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600" y="1143000"/>
            <a:ext cx="1597214" cy="312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200" y="2286000"/>
            <a:ext cx="1334817" cy="1371599"/>
          </a:xfrm>
          <a:prstGeom prst="rect">
            <a:avLst/>
          </a:prstGeom>
          <a:noFill/>
          <a:ln cap="flat" cmpd="sng" w="444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4" name="Google Shape;204;p8"/>
          <p:cNvSpPr txBox="1"/>
          <p:nvPr/>
        </p:nvSpPr>
        <p:spPr>
          <a:xfrm>
            <a:off x="745024" y="4539641"/>
            <a:ext cx="62484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Address the problem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Identify the feasible and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infeasible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AutoNum type="arabicPeriod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Identify how the software will meet the customer requirements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5" name="Google Shape;205;p8"/>
          <p:cNvSpPr txBox="1"/>
          <p:nvPr/>
        </p:nvSpPr>
        <p:spPr>
          <a:xfrm rot="-1411495">
            <a:off x="4727158" y="4952521"/>
            <a:ext cx="481128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APPROVED</a:t>
            </a:r>
            <a:endParaRPr b="1" i="0" sz="6000" u="none" cap="none" strike="noStrike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06" name="Google Shape;206;p8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07" name="Google Shape;20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"/>
          <p:cNvSpPr txBox="1"/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Bookman Old Style"/>
              <a:buNone/>
            </a:pPr>
            <a:r>
              <a:rPr lang="en-US"/>
              <a:t>Design</a:t>
            </a:r>
            <a:endParaRPr/>
          </a:p>
        </p:txBody>
      </p:sp>
      <p:pic>
        <p:nvPicPr>
          <p:cNvPr id="213" name="Google Shape;213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24000"/>
            <a:ext cx="2981325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9"/>
          <p:cNvSpPr txBox="1"/>
          <p:nvPr/>
        </p:nvSpPr>
        <p:spPr>
          <a:xfrm>
            <a:off x="4267200" y="1676400"/>
            <a:ext cx="4343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Creates the logical and physical design of the software project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5" name="Google Shape;215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14800" y="3623104"/>
            <a:ext cx="21336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9"/>
          <p:cNvSpPr txBox="1"/>
          <p:nvPr/>
        </p:nvSpPr>
        <p:spPr>
          <a:xfrm rot="-1411495">
            <a:off x="4329953" y="5032799"/>
            <a:ext cx="481128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B050"/>
                </a:solidFill>
                <a:latin typeface="Algerian"/>
                <a:ea typeface="Algerian"/>
                <a:cs typeface="Algerian"/>
                <a:sym typeface="Algerian"/>
              </a:rPr>
              <a:t>APPROVED</a:t>
            </a:r>
            <a:endParaRPr b="1" i="0" sz="6000" u="none" cap="none" strike="noStrike">
              <a:solidFill>
                <a:srgbClr val="00B050"/>
              </a:solidFill>
              <a:latin typeface="Algerian"/>
              <a:ea typeface="Algerian"/>
              <a:cs typeface="Algerian"/>
              <a:sym typeface="Algerian"/>
            </a:endParaRPr>
          </a:p>
        </p:txBody>
      </p:sp>
      <p:sp>
        <p:nvSpPr>
          <p:cNvPr id="217" name="Google Shape;217;p9"/>
          <p:cNvSpPr txBox="1"/>
          <p:nvPr>
            <p:ph idx="12" type="sldNum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brac.png" id="218" name="Google Shape;21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29600" y="6019800"/>
            <a:ext cx="91440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rigin">
  <a:themeElements>
    <a:clrScheme name="Paper">
      <a:dk1>
        <a:srgbClr val="000000"/>
      </a:dk1>
      <a:lt1>
        <a:srgbClr val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2020-05-26T17:53:17Z</dcterms:created>
  <dc:creator>User</dc:creator>
</cp:coreProperties>
</file>