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gIAurH/I3JVU0wzS4PNeiO2wOG0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18"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e447fe057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e447fe0572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g2e447fe0572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447fe0572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447fe0572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e447fe0572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GB"/>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2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8" name="Shape 28"/>
        <p:cNvGrpSpPr/>
        <p:nvPr/>
      </p:nvGrpSpPr>
      <p:grpSpPr>
        <a:xfrm>
          <a:off x="0" y="0"/>
          <a:ext cx="0" cy="0"/>
          <a:chOff x="0" y="0"/>
          <a:chExt cx="0" cy="0"/>
        </a:xfrm>
      </p:grpSpPr>
      <p:sp>
        <p:nvSpPr>
          <p:cNvPr id="29" name="Google Shape;29;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1" name="Google Shape;31;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1" name="Shape 41"/>
        <p:cNvGrpSpPr/>
        <p:nvPr/>
      </p:nvGrpSpPr>
      <p:grpSpPr>
        <a:xfrm>
          <a:off x="0" y="0"/>
          <a:ext cx="0" cy="0"/>
          <a:chOff x="0" y="0"/>
          <a:chExt cx="0" cy="0"/>
        </a:xfrm>
      </p:grpSpPr>
      <p:sp>
        <p:nvSpPr>
          <p:cNvPr id="42" name="Google Shape;42;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1"/>
          <p:cNvSpPr/>
          <p:nvPr>
            <p:ph idx="2" type="pic"/>
          </p:nvPr>
        </p:nvSpPr>
        <p:spPr>
          <a:xfrm>
            <a:off x="5183188" y="987425"/>
            <a:ext cx="6172200" cy="4873625"/>
          </a:xfrm>
          <a:prstGeom prst="rect">
            <a:avLst/>
          </a:prstGeom>
          <a:noFill/>
          <a:ln>
            <a:noFill/>
          </a:ln>
        </p:spPr>
      </p:sp>
      <p:sp>
        <p:nvSpPr>
          <p:cNvPr id="69" name="Google Shape;69;p2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pic>
        <p:nvPicPr>
          <p:cNvPr id="15" name="Google Shape;15;p12"/>
          <p:cNvPicPr preferRelativeResize="0"/>
          <p:nvPr/>
        </p:nvPicPr>
        <p:blipFill rotWithShape="1">
          <a:blip r:embed="rId1">
            <a:alphaModFix/>
          </a:blip>
          <a:srcRect b="0" l="0" r="0" t="0"/>
          <a:stretch/>
        </p:blipFill>
        <p:spPr>
          <a:xfrm>
            <a:off x="10792870" y="5787342"/>
            <a:ext cx="1018129" cy="9341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4.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 Id="rId4" Type="http://schemas.openxmlformats.org/officeDocument/2006/relationships/image" Target="../media/image3.gif"/><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gif"/><Relationship Id="rId4" Type="http://schemas.openxmlformats.org/officeDocument/2006/relationships/image" Target="../media/image4.gif"/><Relationship Id="rId5" Type="http://schemas.openxmlformats.org/officeDocument/2006/relationships/image" Target="../media/image15.gif"/><Relationship Id="rId6"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8.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8.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gif"/><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gif"/><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b="1" lang="en-GB" u="sng"/>
              <a:t>Software Engineering</a:t>
            </a:r>
            <a:br>
              <a:rPr b="1" lang="en-GB" u="sng"/>
            </a:br>
            <a:r>
              <a:rPr b="1" lang="en-GB" u="sng"/>
              <a:t> </a:t>
            </a:r>
            <a:r>
              <a:rPr b="1" lang="en-GB" sz="3200" u="sng"/>
              <a:t>The Software Process(Spiral&amp;CMMI)</a:t>
            </a:r>
            <a:endParaRPr b="1" sz="3200" u="sng"/>
          </a:p>
        </p:txBody>
      </p:sp>
      <p:sp>
        <p:nvSpPr>
          <p:cNvPr id="90" name="Google Shape;90;p1"/>
          <p:cNvSpPr txBox="1"/>
          <p:nvPr>
            <p:ph idx="1" type="subTitle"/>
          </p:nvPr>
        </p:nvSpPr>
        <p:spPr>
          <a:xfrm>
            <a:off x="1524000" y="3900488"/>
            <a:ext cx="9144000" cy="1814511"/>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GB"/>
              <a:t>Slides for cse470 video lecture series produced by:</a:t>
            </a:r>
            <a:endParaRPr/>
          </a:p>
          <a:p>
            <a:pPr indent="0" lvl="0" marL="0" rtl="0" algn="ctr">
              <a:lnSpc>
                <a:spcPct val="90000"/>
              </a:lnSpc>
              <a:spcBef>
                <a:spcPts val="1000"/>
              </a:spcBef>
              <a:spcAft>
                <a:spcPts val="0"/>
              </a:spcAft>
              <a:buClr>
                <a:schemeClr val="dk1"/>
              </a:buClr>
              <a:buSzPts val="2400"/>
              <a:buNone/>
            </a:pPr>
            <a:r>
              <a:rPr lang="en-GB"/>
              <a:t>A.M.Esfar-E-Alam</a:t>
            </a:r>
            <a:endParaRPr/>
          </a:p>
          <a:p>
            <a:pPr indent="0" lvl="0" marL="0" rtl="0" algn="ctr">
              <a:lnSpc>
                <a:spcPct val="90000"/>
              </a:lnSpc>
              <a:spcBef>
                <a:spcPts val="1000"/>
              </a:spcBef>
              <a:spcAft>
                <a:spcPts val="0"/>
              </a:spcAft>
              <a:buClr>
                <a:schemeClr val="dk1"/>
              </a:buClr>
              <a:buSzPts val="2400"/>
              <a:buNone/>
            </a:pPr>
            <a:r>
              <a:rPr lang="en-GB"/>
              <a:t>Afrina Khatun</a:t>
            </a:r>
            <a:endParaRPr/>
          </a:p>
          <a:p>
            <a:pPr indent="0" lvl="0" marL="0" rtl="0" algn="ctr">
              <a:lnSpc>
                <a:spcPct val="90000"/>
              </a:lnSpc>
              <a:spcBef>
                <a:spcPts val="1000"/>
              </a:spcBef>
              <a:spcAft>
                <a:spcPts val="0"/>
              </a:spcAft>
              <a:buClr>
                <a:schemeClr val="dk1"/>
              </a:buClr>
              <a:buSzPts val="2400"/>
              <a:buNone/>
            </a:pPr>
            <a:r>
              <a:rPr lang="en-GB"/>
              <a:t>Dr.Muhammad Zavid Parvez</a:t>
            </a:r>
            <a:endParaRPr/>
          </a:p>
        </p:txBody>
      </p:sp>
    </p:spTree>
  </p:cSld>
  <p:clrMapOvr>
    <a:masterClrMapping/>
  </p:clrMapOvr>
  <p:transition spd="slow">
    <p:push dir="r"/>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e447fe0572_0_0"/>
          <p:cNvSpPr txBox="1"/>
          <p:nvPr>
            <p:ph idx="1" type="body"/>
          </p:nvPr>
        </p:nvSpPr>
        <p:spPr>
          <a:xfrm>
            <a:off x="829650" y="178050"/>
            <a:ext cx="10532700" cy="6501900"/>
          </a:xfrm>
          <a:prstGeom prst="rect">
            <a:avLst/>
          </a:prstGeom>
        </p:spPr>
        <p:txBody>
          <a:bodyPr anchorCtr="0" anchor="t" bIns="45700" lIns="91425" spcFirstLastPara="1" rIns="91425" wrap="square" tIns="45700">
            <a:normAutofit lnSpcReduction="10000"/>
          </a:bodyPr>
          <a:lstStyle/>
          <a:p>
            <a:pPr indent="0" lvl="0" marL="0" rtl="0" algn="l">
              <a:spcBef>
                <a:spcPts val="1000"/>
              </a:spcBef>
              <a:spcAft>
                <a:spcPts val="0"/>
              </a:spcAft>
              <a:buClr>
                <a:schemeClr val="dk1"/>
              </a:buClr>
              <a:buSzPts val="1100"/>
              <a:buFont typeface="Arial"/>
              <a:buNone/>
            </a:pPr>
            <a:r>
              <a:rPr b="1" i="1" lang="en-GB"/>
              <a:t>CMMI Model – Maturity Levels :</a:t>
            </a:r>
            <a:endParaRPr b="1" i="1"/>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b="1" lang="en-GB"/>
              <a:t>Maturity level 1 : Initial</a:t>
            </a:r>
            <a:endParaRPr b="1"/>
          </a:p>
          <a:p>
            <a:pPr indent="-342900" lvl="0" marL="457200" rtl="0" algn="l">
              <a:spcBef>
                <a:spcPts val="1000"/>
              </a:spcBef>
              <a:spcAft>
                <a:spcPts val="0"/>
              </a:spcAft>
              <a:buSzPts val="1800"/>
              <a:buAutoNum type="arabicPeriod"/>
            </a:pPr>
            <a:r>
              <a:rPr lang="en-GB"/>
              <a:t>Processes are poorly managed or controlled.</a:t>
            </a:r>
            <a:endParaRPr/>
          </a:p>
          <a:p>
            <a:pPr indent="-342900" lvl="0" marL="457200" rtl="0" algn="l">
              <a:spcBef>
                <a:spcPts val="0"/>
              </a:spcBef>
              <a:spcAft>
                <a:spcPts val="0"/>
              </a:spcAft>
              <a:buSzPts val="1800"/>
              <a:buAutoNum type="arabicPeriod"/>
            </a:pPr>
            <a:r>
              <a:rPr lang="en-GB"/>
              <a:t>Unpredictable outcomes of processes involved.</a:t>
            </a:r>
            <a:endParaRPr/>
          </a:p>
          <a:p>
            <a:pPr indent="-342900" lvl="0" marL="457200" rtl="0" algn="l">
              <a:spcBef>
                <a:spcPts val="0"/>
              </a:spcBef>
              <a:spcAft>
                <a:spcPts val="0"/>
              </a:spcAft>
              <a:buSzPts val="1800"/>
              <a:buAutoNum type="arabicPeriod"/>
            </a:pPr>
            <a:r>
              <a:rPr lang="en-GB"/>
              <a:t>Ad hoc and chaotic approach used.</a:t>
            </a:r>
            <a:endParaRPr/>
          </a:p>
          <a:p>
            <a:pPr indent="-342900" lvl="0" marL="457200" rtl="0" algn="l">
              <a:spcBef>
                <a:spcPts val="0"/>
              </a:spcBef>
              <a:spcAft>
                <a:spcPts val="0"/>
              </a:spcAft>
              <a:buSzPts val="1800"/>
              <a:buAutoNum type="arabicPeriod"/>
            </a:pPr>
            <a:r>
              <a:rPr lang="en-GB"/>
              <a:t>Lowest quality and highest risk.</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rPr b="1" lang="en-GB"/>
              <a:t>Maturity level 2 : Managed</a:t>
            </a:r>
            <a:endParaRPr b="1"/>
          </a:p>
          <a:p>
            <a:pPr indent="-342900" lvl="0" marL="457200" rtl="0" algn="l">
              <a:spcBef>
                <a:spcPts val="1000"/>
              </a:spcBef>
              <a:spcAft>
                <a:spcPts val="0"/>
              </a:spcAft>
              <a:buSzPts val="1800"/>
              <a:buAutoNum type="arabicPeriod"/>
            </a:pPr>
            <a:r>
              <a:rPr lang="en-GB"/>
              <a:t>Requirements are managed.</a:t>
            </a:r>
            <a:endParaRPr/>
          </a:p>
          <a:p>
            <a:pPr indent="-342900" lvl="0" marL="457200" rtl="0" algn="l">
              <a:spcBef>
                <a:spcPts val="0"/>
              </a:spcBef>
              <a:spcAft>
                <a:spcPts val="0"/>
              </a:spcAft>
              <a:buSzPts val="1800"/>
              <a:buAutoNum type="arabicPeriod"/>
            </a:pPr>
            <a:r>
              <a:rPr lang="en-GB"/>
              <a:t>Processes are planned and controlled.</a:t>
            </a:r>
            <a:endParaRPr/>
          </a:p>
          <a:p>
            <a:pPr indent="-342900" lvl="0" marL="457200" rtl="0" algn="l">
              <a:spcBef>
                <a:spcPts val="0"/>
              </a:spcBef>
              <a:spcAft>
                <a:spcPts val="0"/>
              </a:spcAft>
              <a:buSzPts val="1800"/>
              <a:buAutoNum type="arabicPeriod"/>
            </a:pPr>
            <a:r>
              <a:rPr lang="en-GB"/>
              <a:t>Projects are managed and implemented according to their documented plans.</a:t>
            </a:r>
            <a:endParaRPr/>
          </a:p>
          <a:p>
            <a:pPr indent="-342900" lvl="0" marL="457200" rtl="0" algn="l">
              <a:spcBef>
                <a:spcPts val="0"/>
              </a:spcBef>
              <a:spcAft>
                <a:spcPts val="0"/>
              </a:spcAft>
              <a:buSzPts val="1800"/>
              <a:buAutoNum type="arabicPeriod"/>
            </a:pPr>
            <a:r>
              <a:rPr lang="en-GB"/>
              <a:t>This risk involved is lower than Initial level, but still exists.</a:t>
            </a:r>
            <a:endParaRPr/>
          </a:p>
          <a:p>
            <a:pPr indent="-342900" lvl="0" marL="457200" rtl="0" algn="l">
              <a:spcBef>
                <a:spcPts val="0"/>
              </a:spcBef>
              <a:spcAft>
                <a:spcPts val="0"/>
              </a:spcAft>
              <a:buSzPts val="1800"/>
              <a:buAutoNum type="arabicPeriod"/>
            </a:pPr>
            <a:r>
              <a:rPr lang="en-GB"/>
              <a:t>Quality is better than Initial level.</a:t>
            </a:r>
            <a:endParaRPr/>
          </a:p>
          <a:p>
            <a:pPr indent="0" lvl="0" marL="0" rtl="0" algn="l">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e447fe0572_0_9"/>
          <p:cNvSpPr txBox="1"/>
          <p:nvPr>
            <p:ph idx="1" type="body"/>
          </p:nvPr>
        </p:nvSpPr>
        <p:spPr>
          <a:xfrm>
            <a:off x="1216200" y="191850"/>
            <a:ext cx="9759600" cy="6474300"/>
          </a:xfrm>
          <a:prstGeom prst="rect">
            <a:avLst/>
          </a:prstGeom>
        </p:spPr>
        <p:txBody>
          <a:bodyPr anchorCtr="0" anchor="t" bIns="45700" lIns="91425" spcFirstLastPara="1" rIns="91425" wrap="square" tIns="45700">
            <a:normAutofit fontScale="92500" lnSpcReduction="20000"/>
          </a:bodyPr>
          <a:lstStyle/>
          <a:p>
            <a:pPr indent="0" lvl="0" marL="0" rtl="0" algn="l">
              <a:spcBef>
                <a:spcPts val="1000"/>
              </a:spcBef>
              <a:spcAft>
                <a:spcPts val="0"/>
              </a:spcAft>
              <a:buNone/>
            </a:pPr>
            <a:r>
              <a:rPr b="1" lang="en-GB"/>
              <a:t>Maturity level 3 : Defined</a:t>
            </a:r>
            <a:endParaRPr b="1"/>
          </a:p>
          <a:p>
            <a:pPr indent="-334327" lvl="0" marL="457200" rtl="0" algn="l">
              <a:spcBef>
                <a:spcPts val="1000"/>
              </a:spcBef>
              <a:spcAft>
                <a:spcPts val="0"/>
              </a:spcAft>
              <a:buSzPct val="64285"/>
              <a:buAutoNum type="arabicPeriod"/>
            </a:pPr>
            <a:r>
              <a:rPr lang="en-GB"/>
              <a:t>P</a:t>
            </a:r>
            <a:r>
              <a:rPr lang="en-GB"/>
              <a:t>rocesses are well characterized and described using standards, proper procedures, and methods, tools, etc.</a:t>
            </a:r>
            <a:endParaRPr/>
          </a:p>
          <a:p>
            <a:pPr indent="-334327" lvl="0" marL="457200" rtl="0" algn="l">
              <a:spcBef>
                <a:spcPts val="0"/>
              </a:spcBef>
              <a:spcAft>
                <a:spcPts val="0"/>
              </a:spcAft>
              <a:buSzPct val="64285"/>
              <a:buAutoNum type="arabicPeriod"/>
            </a:pPr>
            <a:r>
              <a:rPr lang="en-GB"/>
              <a:t>Medium quality and medium risk involved.</a:t>
            </a:r>
            <a:endParaRPr/>
          </a:p>
          <a:p>
            <a:pPr indent="-334327" lvl="0" marL="457200" rtl="0" algn="l">
              <a:spcBef>
                <a:spcPts val="0"/>
              </a:spcBef>
              <a:spcAft>
                <a:spcPts val="0"/>
              </a:spcAft>
              <a:buClr>
                <a:srgbClr val="FF0000"/>
              </a:buClr>
              <a:buSzPct val="64285"/>
              <a:buAutoNum type="arabicPeriod"/>
            </a:pPr>
            <a:r>
              <a:rPr lang="en-GB">
                <a:solidFill>
                  <a:srgbClr val="FF0000"/>
                </a:solidFill>
              </a:rPr>
              <a:t>Focus is process standardization</a:t>
            </a:r>
            <a:r>
              <a:rPr lang="en-GB">
                <a:solidFill>
                  <a:srgbClr val="FF0000"/>
                </a:solidFill>
              </a:rPr>
              <a:t>.</a:t>
            </a:r>
            <a:endParaRPr>
              <a:solidFill>
                <a:srgbClr val="FF0000"/>
              </a:solidFill>
            </a:endParaRPr>
          </a:p>
          <a:p>
            <a:pPr indent="0" lvl="0" marL="457200" rtl="0" algn="l">
              <a:spcBef>
                <a:spcPts val="1000"/>
              </a:spcBef>
              <a:spcAft>
                <a:spcPts val="0"/>
              </a:spcAft>
              <a:buNone/>
            </a:pPr>
            <a:r>
              <a:t/>
            </a:r>
            <a:endParaRPr/>
          </a:p>
          <a:p>
            <a:pPr indent="0" lvl="0" marL="0" rtl="0" algn="l">
              <a:spcBef>
                <a:spcPts val="1000"/>
              </a:spcBef>
              <a:spcAft>
                <a:spcPts val="0"/>
              </a:spcAft>
              <a:buNone/>
            </a:pPr>
            <a:r>
              <a:rPr b="1" lang="en-GB"/>
              <a:t>Maturity level 4 : Quantitatively managed</a:t>
            </a:r>
            <a:endParaRPr b="1"/>
          </a:p>
          <a:p>
            <a:pPr indent="-334327" lvl="0" marL="457200" rtl="0" algn="l">
              <a:spcBef>
                <a:spcPts val="1000"/>
              </a:spcBef>
              <a:spcAft>
                <a:spcPts val="0"/>
              </a:spcAft>
              <a:buSzPct val="64285"/>
              <a:buAutoNum type="arabicPeriod"/>
            </a:pPr>
            <a:r>
              <a:rPr lang="en-GB"/>
              <a:t>Q</a:t>
            </a:r>
            <a:r>
              <a:rPr lang="en-GB"/>
              <a:t>uantitative objectives for process performance and quality are set.</a:t>
            </a:r>
            <a:endParaRPr/>
          </a:p>
          <a:p>
            <a:pPr indent="-334327" lvl="0" marL="457200" rtl="0" algn="l">
              <a:spcBef>
                <a:spcPts val="0"/>
              </a:spcBef>
              <a:spcAft>
                <a:spcPts val="0"/>
              </a:spcAft>
              <a:buSzPct val="64285"/>
              <a:buAutoNum type="arabicPeriod"/>
            </a:pPr>
            <a:r>
              <a:rPr lang="en-GB"/>
              <a:t>Quantitative objectives are based on customer requirements, organization needs, etc.</a:t>
            </a:r>
            <a:endParaRPr/>
          </a:p>
          <a:p>
            <a:pPr indent="-334327" lvl="0" marL="457200" rtl="0" algn="l">
              <a:spcBef>
                <a:spcPts val="0"/>
              </a:spcBef>
              <a:spcAft>
                <a:spcPts val="0"/>
              </a:spcAft>
              <a:buSzPct val="64285"/>
              <a:buAutoNum type="arabicPeriod"/>
            </a:pPr>
            <a:r>
              <a:rPr lang="en-GB"/>
              <a:t>Process performance measures are analyzed quantitatively.</a:t>
            </a:r>
            <a:endParaRPr/>
          </a:p>
          <a:p>
            <a:pPr indent="-334327" lvl="0" marL="457200" rtl="0" algn="l">
              <a:spcBef>
                <a:spcPts val="0"/>
              </a:spcBef>
              <a:spcAft>
                <a:spcPts val="0"/>
              </a:spcAft>
              <a:buSzPct val="64285"/>
              <a:buAutoNum type="arabicPeriod"/>
            </a:pPr>
            <a:r>
              <a:rPr lang="en-GB"/>
              <a:t>Higher quality of processes is achieved.</a:t>
            </a:r>
            <a:endParaRPr/>
          </a:p>
          <a:p>
            <a:pPr indent="-334327" lvl="0" marL="457200" rtl="0" algn="l">
              <a:spcBef>
                <a:spcPts val="0"/>
              </a:spcBef>
              <a:spcAft>
                <a:spcPts val="0"/>
              </a:spcAft>
              <a:buSzPct val="64285"/>
              <a:buAutoNum type="arabicPeriod"/>
            </a:pPr>
            <a:r>
              <a:rPr lang="en-GB"/>
              <a:t>Lower risk</a:t>
            </a:r>
            <a:endParaRPr/>
          </a:p>
          <a:p>
            <a:pPr indent="0" lvl="0" marL="457200" rtl="0" algn="l">
              <a:spcBef>
                <a:spcPts val="1000"/>
              </a:spcBef>
              <a:spcAft>
                <a:spcPts val="0"/>
              </a:spcAft>
              <a:buNone/>
            </a:pPr>
            <a:r>
              <a:t/>
            </a:r>
            <a:endParaRPr/>
          </a:p>
          <a:p>
            <a:pPr indent="0" lvl="0" marL="0" rtl="0" algn="l">
              <a:spcBef>
                <a:spcPts val="1000"/>
              </a:spcBef>
              <a:spcAft>
                <a:spcPts val="0"/>
              </a:spcAft>
              <a:buNone/>
            </a:pPr>
            <a:r>
              <a:rPr b="1" lang="en-GB"/>
              <a:t>Maturity level 5 : Optimizing</a:t>
            </a:r>
            <a:endParaRPr b="1"/>
          </a:p>
          <a:p>
            <a:pPr indent="-334327" lvl="0" marL="457200" rtl="0" algn="l">
              <a:spcBef>
                <a:spcPts val="1000"/>
              </a:spcBef>
              <a:spcAft>
                <a:spcPts val="0"/>
              </a:spcAft>
              <a:buSzPct val="64285"/>
              <a:buAutoNum type="arabicPeriod"/>
            </a:pPr>
            <a:r>
              <a:rPr lang="en-GB"/>
              <a:t>C</a:t>
            </a:r>
            <a:r>
              <a:rPr lang="en-GB"/>
              <a:t>ontinuous improvement in processes and their performance.</a:t>
            </a:r>
            <a:endParaRPr/>
          </a:p>
          <a:p>
            <a:pPr indent="-334327" lvl="0" marL="457200" rtl="0" algn="l">
              <a:spcBef>
                <a:spcPts val="0"/>
              </a:spcBef>
              <a:spcAft>
                <a:spcPts val="0"/>
              </a:spcAft>
              <a:buSzPct val="64285"/>
              <a:buAutoNum type="arabicPeriod"/>
            </a:pPr>
            <a:r>
              <a:rPr lang="en-GB"/>
              <a:t>Improvement has to be both incremental and innovative.</a:t>
            </a:r>
            <a:endParaRPr/>
          </a:p>
          <a:p>
            <a:pPr indent="-334327" lvl="0" marL="457200" rtl="0" algn="l">
              <a:spcBef>
                <a:spcPts val="0"/>
              </a:spcBef>
              <a:spcAft>
                <a:spcPts val="0"/>
              </a:spcAft>
              <a:buSzPct val="64285"/>
              <a:buAutoNum type="arabicPeriod"/>
            </a:pPr>
            <a:r>
              <a:rPr lang="en-GB"/>
              <a:t>Highest quality of processes.</a:t>
            </a:r>
            <a:endParaRPr/>
          </a:p>
          <a:p>
            <a:pPr indent="-334327" lvl="0" marL="457200" rtl="0" algn="l">
              <a:spcBef>
                <a:spcPts val="0"/>
              </a:spcBef>
              <a:spcAft>
                <a:spcPts val="0"/>
              </a:spcAft>
              <a:buSzPct val="64285"/>
              <a:buAutoNum type="arabicPeriod"/>
            </a:pPr>
            <a:r>
              <a:rPr lang="en-GB"/>
              <a:t>Lowest risk in processes and their performance.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idx="1" type="body"/>
          </p:nvPr>
        </p:nvSpPr>
        <p:spPr>
          <a:xfrm>
            <a:off x="9368883" y="1428413"/>
            <a:ext cx="2823000" cy="4486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GB"/>
              <a:t>Pause and go through this chart that will give you detailed Idea of what happens in each maturity levels</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80" name="Google Shape;180;p10"/>
          <p:cNvPicPr preferRelativeResize="0"/>
          <p:nvPr/>
        </p:nvPicPr>
        <p:blipFill rotWithShape="1">
          <a:blip r:embed="rId3">
            <a:alphaModFix/>
          </a:blip>
          <a:srcRect b="0" l="0" r="0" t="0"/>
          <a:stretch/>
        </p:blipFill>
        <p:spPr>
          <a:xfrm>
            <a:off x="2" y="157375"/>
            <a:ext cx="9240476" cy="5618375"/>
          </a:xfrm>
          <a:prstGeom prst="rect">
            <a:avLst/>
          </a:prstGeom>
          <a:noFill/>
          <a:ln>
            <a:noFill/>
          </a:ln>
        </p:spPr>
      </p:pic>
      <p:sp>
        <p:nvSpPr>
          <p:cNvPr id="181" name="Google Shape;181;p10"/>
          <p:cNvSpPr/>
          <p:nvPr/>
        </p:nvSpPr>
        <p:spPr>
          <a:xfrm>
            <a:off x="0" y="5557839"/>
            <a:ext cx="1743075" cy="1300162"/>
          </a:xfrm>
          <a:prstGeom prst="rtTriangle">
            <a:avLst/>
          </a:prstGeom>
          <a:blipFill rotWithShape="1">
            <a:blip r:embed="rId4">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82" name="Google Shape;182;p10"/>
          <p:cNvSpPr/>
          <p:nvPr/>
        </p:nvSpPr>
        <p:spPr>
          <a:xfrm rot="10800000">
            <a:off x="10448925" y="0"/>
            <a:ext cx="1743075" cy="1300162"/>
          </a:xfrm>
          <a:prstGeom prst="rtTriangle">
            <a:avLst/>
          </a:prstGeom>
          <a:blipFill rotWithShape="1">
            <a:blip r:embed="rId4">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86" name="Shape 186"/>
        <p:cNvGrpSpPr/>
        <p:nvPr/>
      </p:nvGrpSpPr>
      <p:grpSpPr>
        <a:xfrm>
          <a:off x="0" y="0"/>
          <a:ext cx="0" cy="0"/>
          <a:chOff x="0" y="0"/>
          <a:chExt cx="0" cy="0"/>
        </a:xfrm>
      </p:grpSpPr>
      <p:sp>
        <p:nvSpPr>
          <p:cNvPr id="187" name="Google Shape;187;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pic>
        <p:nvPicPr>
          <p:cNvPr id="188" name="Google Shape;188;p11"/>
          <p:cNvPicPr preferRelativeResize="0"/>
          <p:nvPr>
            <p:ph idx="1" type="body"/>
          </p:nvPr>
        </p:nvPicPr>
        <p:blipFill rotWithShape="1">
          <a:blip r:embed="rId4">
            <a:alphaModFix/>
          </a:blip>
          <a:srcRect b="0" l="0" r="0" t="0"/>
          <a:stretch/>
        </p:blipFill>
        <p:spPr>
          <a:xfrm>
            <a:off x="3557719" y="785814"/>
            <a:ext cx="5076561" cy="5391150"/>
          </a:xfrm>
          <a:prstGeom prst="rect">
            <a:avLst/>
          </a:prstGeom>
          <a:noFill/>
          <a:ln>
            <a:noFill/>
          </a:ln>
        </p:spPr>
      </p:pic>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142876"/>
            <a:ext cx="10515600" cy="129222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GB" u="sng"/>
              <a:t>Spiral Model</a:t>
            </a:r>
            <a:endParaRPr u="sng"/>
          </a:p>
        </p:txBody>
      </p:sp>
      <p:sp>
        <p:nvSpPr>
          <p:cNvPr id="96" name="Google Shape;96;p2"/>
          <p:cNvSpPr txBox="1"/>
          <p:nvPr>
            <p:ph idx="1" type="body"/>
          </p:nvPr>
        </p:nvSpPr>
        <p:spPr>
          <a:xfrm>
            <a:off x="838200" y="1825625"/>
            <a:ext cx="6562800" cy="31545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GB"/>
              <a:t>Rarely Used but an important model</a:t>
            </a:r>
            <a:endParaRPr/>
          </a:p>
          <a:p>
            <a:pPr indent="-228600" lvl="0" marL="228600" rtl="0" algn="l">
              <a:lnSpc>
                <a:spcPct val="90000"/>
              </a:lnSpc>
              <a:spcBef>
                <a:spcPts val="1000"/>
              </a:spcBef>
              <a:spcAft>
                <a:spcPts val="0"/>
              </a:spcAft>
              <a:buClr>
                <a:schemeClr val="dk1"/>
              </a:buClr>
              <a:buSzPts val="2800"/>
              <a:buFont typeface="Noto Sans Symbols"/>
              <a:buChar char="⮚"/>
            </a:pPr>
            <a:r>
              <a:rPr lang="en-GB"/>
              <a:t>Its a model that works for projects with unlimited budget, time and projects that has </a:t>
            </a:r>
            <a:r>
              <a:rPr lang="en-GB">
                <a:solidFill>
                  <a:srgbClr val="FF0000"/>
                </a:solidFill>
              </a:rPr>
              <a:t>huge risk factors</a:t>
            </a:r>
            <a:r>
              <a:rPr lang="en-GB"/>
              <a:t>.</a:t>
            </a:r>
            <a:endParaRPr/>
          </a:p>
          <a:p>
            <a:pPr indent="-228600" lvl="0" marL="228600" rtl="0" algn="l">
              <a:lnSpc>
                <a:spcPct val="90000"/>
              </a:lnSpc>
              <a:spcBef>
                <a:spcPts val="1000"/>
              </a:spcBef>
              <a:spcAft>
                <a:spcPts val="0"/>
              </a:spcAft>
              <a:buClr>
                <a:schemeClr val="dk1"/>
              </a:buClr>
              <a:buSzPts val="2800"/>
              <a:buFont typeface="Noto Sans Symbols"/>
              <a:buChar char="⮚"/>
            </a:pPr>
            <a:r>
              <a:rPr lang="en-GB"/>
              <a:t> Example, making a heavy lift system for space shuttle and international space station.</a:t>
            </a:r>
            <a:endParaRPr/>
          </a:p>
        </p:txBody>
      </p:sp>
      <p:pic>
        <p:nvPicPr>
          <p:cNvPr id="97" name="Google Shape;97;p2"/>
          <p:cNvPicPr preferRelativeResize="0"/>
          <p:nvPr/>
        </p:nvPicPr>
        <p:blipFill rotWithShape="1">
          <a:blip r:embed="rId3">
            <a:alphaModFix/>
          </a:blip>
          <a:srcRect b="0" l="0" r="0" t="0"/>
          <a:stretch/>
        </p:blipFill>
        <p:spPr>
          <a:xfrm>
            <a:off x="7666038" y="1919288"/>
            <a:ext cx="2654300" cy="3060700"/>
          </a:xfrm>
          <a:prstGeom prst="rect">
            <a:avLst/>
          </a:prstGeom>
          <a:noFill/>
          <a:ln>
            <a:noFill/>
          </a:ln>
        </p:spPr>
      </p:pic>
      <p:pic>
        <p:nvPicPr>
          <p:cNvPr id="98" name="Google Shape;98;p2"/>
          <p:cNvPicPr preferRelativeResize="0"/>
          <p:nvPr/>
        </p:nvPicPr>
        <p:blipFill rotWithShape="1">
          <a:blip r:embed="rId4">
            <a:alphaModFix/>
          </a:blip>
          <a:srcRect b="0" l="0" r="0" t="0"/>
          <a:stretch/>
        </p:blipFill>
        <p:spPr>
          <a:xfrm>
            <a:off x="7929563" y="976313"/>
            <a:ext cx="1885950" cy="1885950"/>
          </a:xfrm>
          <a:prstGeom prst="rect">
            <a:avLst/>
          </a:prstGeom>
          <a:noFill/>
          <a:ln>
            <a:noFill/>
          </a:ln>
        </p:spPr>
      </p:pic>
      <p:sp>
        <p:nvSpPr>
          <p:cNvPr id="99" name="Google Shape;99;p2"/>
          <p:cNvSpPr/>
          <p:nvPr/>
        </p:nvSpPr>
        <p:spPr>
          <a:xfrm>
            <a:off x="0" y="5557839"/>
            <a:ext cx="1743075" cy="1300162"/>
          </a:xfrm>
          <a:prstGeom prst="rtTriangle">
            <a:avLst/>
          </a:prstGeom>
          <a:blipFill rotWithShape="1">
            <a:blip r:embed="rId5">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0" name="Google Shape;100;p2"/>
          <p:cNvSpPr/>
          <p:nvPr/>
        </p:nvSpPr>
        <p:spPr>
          <a:xfrm rot="10800000">
            <a:off x="10448925" y="0"/>
            <a:ext cx="1743075" cy="1300162"/>
          </a:xfrm>
          <a:prstGeom prst="rtTriangle">
            <a:avLst/>
          </a:prstGeom>
          <a:blipFill rotWithShape="1">
            <a:blip r:embed="rId5">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animEffect filter="fade" transition="in">
                                      <p:cBhvr>
                                        <p:cTn dur="500"/>
                                        <p:tgtEl>
                                          <p:spTgt spid="9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animEffect filter="fade" transition="in">
                                      <p:cBhvr>
                                        <p:cTn dur="500"/>
                                        <p:tgtEl>
                                          <p:spTgt spid="9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animEffect filter="fade" transition="in">
                                      <p:cBhvr>
                                        <p:cTn dur="500"/>
                                        <p:tgtEl>
                                          <p:spTgt spid="96">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idx="1" type="body"/>
          </p:nvPr>
        </p:nvSpPr>
        <p:spPr>
          <a:xfrm>
            <a:off x="897400" y="330625"/>
            <a:ext cx="7084500" cy="6036300"/>
          </a:xfrm>
          <a:prstGeom prst="rect">
            <a:avLst/>
          </a:prstGeom>
          <a:noFill/>
          <a:ln>
            <a:noFill/>
          </a:ln>
        </p:spPr>
        <p:txBody>
          <a:bodyPr anchorCtr="0" anchor="t" bIns="45700" lIns="91425" spcFirstLastPara="1" rIns="91425" wrap="square" tIns="45700">
            <a:normAutofit/>
          </a:bodyPr>
          <a:lstStyle/>
          <a:p>
            <a:pPr indent="0" lvl="0" marL="457200" rtl="0" algn="ctr">
              <a:lnSpc>
                <a:spcPct val="70000"/>
              </a:lnSpc>
              <a:spcBef>
                <a:spcPts val="0"/>
              </a:spcBef>
              <a:spcAft>
                <a:spcPts val="0"/>
              </a:spcAft>
              <a:buNone/>
            </a:pPr>
            <a:r>
              <a:rPr lang="en-GB" sz="2590">
                <a:solidFill>
                  <a:schemeClr val="dk2"/>
                </a:solidFill>
              </a:rPr>
              <a:t>Galaxy Inc.</a:t>
            </a:r>
            <a:endParaRPr sz="2590">
              <a:solidFill>
                <a:schemeClr val="dk2"/>
              </a:solidFill>
            </a:endParaRPr>
          </a:p>
          <a:p>
            <a:pPr indent="0" lvl="0" marL="457200" rtl="0" algn="l">
              <a:lnSpc>
                <a:spcPct val="70000"/>
              </a:lnSpc>
              <a:spcBef>
                <a:spcPts val="0"/>
              </a:spcBef>
              <a:spcAft>
                <a:spcPts val="0"/>
              </a:spcAft>
              <a:buNone/>
            </a:pPr>
            <a:r>
              <a:t/>
            </a:r>
            <a:endParaRPr sz="2590"/>
          </a:p>
          <a:p>
            <a:pPr indent="-228600" lvl="0" marL="228600" rtl="0" algn="l">
              <a:lnSpc>
                <a:spcPct val="70000"/>
              </a:lnSpc>
              <a:spcBef>
                <a:spcPts val="0"/>
              </a:spcBef>
              <a:spcAft>
                <a:spcPts val="0"/>
              </a:spcAft>
              <a:buClr>
                <a:schemeClr val="dk1"/>
              </a:buClr>
              <a:buSzPts val="2590"/>
              <a:buChar char="•"/>
            </a:pPr>
            <a:r>
              <a:rPr lang="en-GB" sz="2590"/>
              <a:t>They wanted to send 6 </a:t>
            </a:r>
            <a:r>
              <a:rPr lang="en-GB" sz="2590"/>
              <a:t>dozens</a:t>
            </a:r>
            <a:r>
              <a:rPr lang="en-GB" sz="2590"/>
              <a:t> satellite in space and build a satellite based </a:t>
            </a:r>
            <a:r>
              <a:rPr lang="en-GB" sz="2590"/>
              <a:t>cellular</a:t>
            </a:r>
            <a:r>
              <a:rPr lang="en-GB" sz="2590"/>
              <a:t> system.</a:t>
            </a:r>
            <a:endParaRPr/>
          </a:p>
          <a:p>
            <a:pPr indent="-228600" lvl="0" marL="228600" rtl="0" algn="l">
              <a:lnSpc>
                <a:spcPct val="70000"/>
              </a:lnSpc>
              <a:spcBef>
                <a:spcPts val="1000"/>
              </a:spcBef>
              <a:spcAft>
                <a:spcPts val="0"/>
              </a:spcAft>
              <a:buClr>
                <a:schemeClr val="dk1"/>
              </a:buClr>
              <a:buSzPts val="2590"/>
              <a:buChar char="•"/>
            </a:pPr>
            <a:r>
              <a:rPr lang="en-GB" sz="2590"/>
              <a:t> So that remote places like even in Antarctica where you don’t have any BTS(mobile tower) you can still be able to communicate using your cell. </a:t>
            </a:r>
            <a:endParaRPr sz="2590"/>
          </a:p>
          <a:p>
            <a:pPr indent="-228600" lvl="0" marL="228600" rtl="0" algn="l">
              <a:lnSpc>
                <a:spcPct val="70000"/>
              </a:lnSpc>
              <a:spcBef>
                <a:spcPts val="1000"/>
              </a:spcBef>
              <a:spcAft>
                <a:spcPts val="0"/>
              </a:spcAft>
              <a:buClr>
                <a:schemeClr val="dk1"/>
              </a:buClr>
              <a:buSzPts val="2590"/>
              <a:buChar char="•"/>
            </a:pPr>
            <a:r>
              <a:rPr lang="en-GB" sz="2590"/>
              <a:t>You are never out of network. </a:t>
            </a:r>
            <a:endParaRPr sz="2590"/>
          </a:p>
          <a:p>
            <a:pPr indent="0" lvl="0" marL="457200" rtl="0" algn="l">
              <a:lnSpc>
                <a:spcPct val="70000"/>
              </a:lnSpc>
              <a:spcBef>
                <a:spcPts val="1000"/>
              </a:spcBef>
              <a:spcAft>
                <a:spcPts val="0"/>
              </a:spcAft>
              <a:buNone/>
            </a:pPr>
            <a:r>
              <a:t/>
            </a:r>
            <a:endParaRPr sz="2590"/>
          </a:p>
          <a:p>
            <a:pPr indent="0" lvl="0" marL="0" rtl="0" algn="l">
              <a:lnSpc>
                <a:spcPct val="70000"/>
              </a:lnSpc>
              <a:spcBef>
                <a:spcPts val="1000"/>
              </a:spcBef>
              <a:spcAft>
                <a:spcPts val="0"/>
              </a:spcAft>
              <a:buClr>
                <a:schemeClr val="dk1"/>
              </a:buClr>
              <a:buSzPts val="2590"/>
              <a:buNone/>
            </a:pPr>
            <a:r>
              <a:rPr lang="en-GB" sz="2590"/>
              <a:t>As you can see for this project:</a:t>
            </a:r>
            <a:endParaRPr sz="2590"/>
          </a:p>
          <a:p>
            <a:pPr indent="0" lvl="0" marL="0" rtl="0" algn="l">
              <a:lnSpc>
                <a:spcPct val="70000"/>
              </a:lnSpc>
              <a:spcBef>
                <a:spcPts val="1000"/>
              </a:spcBef>
              <a:spcAft>
                <a:spcPts val="0"/>
              </a:spcAft>
              <a:buClr>
                <a:schemeClr val="dk1"/>
              </a:buClr>
              <a:buSzPts val="2590"/>
              <a:buNone/>
            </a:pPr>
            <a:r>
              <a:t/>
            </a:r>
            <a:endParaRPr sz="2590"/>
          </a:p>
          <a:p>
            <a:pPr indent="-228600" lvl="0" marL="228600" rtl="0" algn="l">
              <a:lnSpc>
                <a:spcPct val="70000"/>
              </a:lnSpc>
              <a:spcBef>
                <a:spcPts val="1000"/>
              </a:spcBef>
              <a:spcAft>
                <a:spcPts val="0"/>
              </a:spcAft>
              <a:buClr>
                <a:schemeClr val="dk1"/>
              </a:buClr>
              <a:buSzPts val="2590"/>
              <a:buChar char="•"/>
            </a:pPr>
            <a:r>
              <a:rPr lang="en-GB" sz="2590"/>
              <a:t>Risk were enormous</a:t>
            </a:r>
            <a:endParaRPr sz="2590"/>
          </a:p>
          <a:p>
            <a:pPr indent="-228600" lvl="0" marL="228600" rtl="0" algn="l">
              <a:lnSpc>
                <a:spcPct val="70000"/>
              </a:lnSpc>
              <a:spcBef>
                <a:spcPts val="1000"/>
              </a:spcBef>
              <a:spcAft>
                <a:spcPts val="0"/>
              </a:spcAft>
              <a:buClr>
                <a:schemeClr val="dk1"/>
              </a:buClr>
              <a:buSzPts val="2590"/>
              <a:buChar char="•"/>
            </a:pPr>
            <a:r>
              <a:rPr lang="en-GB" sz="2590"/>
              <a:t>Needs a huge budget</a:t>
            </a:r>
            <a:endParaRPr sz="2590"/>
          </a:p>
          <a:p>
            <a:pPr indent="-228600" lvl="0" marL="228600" rtl="0" algn="l">
              <a:lnSpc>
                <a:spcPct val="70000"/>
              </a:lnSpc>
              <a:spcBef>
                <a:spcPts val="1000"/>
              </a:spcBef>
              <a:spcAft>
                <a:spcPts val="0"/>
              </a:spcAft>
              <a:buClr>
                <a:schemeClr val="dk1"/>
              </a:buClr>
              <a:buSzPts val="2590"/>
              <a:buChar char="•"/>
            </a:pPr>
            <a:r>
              <a:rPr lang="en-GB" sz="2590"/>
              <a:t>No published materials or experienced worker</a:t>
            </a:r>
            <a:endParaRPr sz="2590"/>
          </a:p>
          <a:p>
            <a:pPr indent="-228600" lvl="0" marL="228600" rtl="0" algn="l">
              <a:lnSpc>
                <a:spcPct val="70000"/>
              </a:lnSpc>
              <a:spcBef>
                <a:spcPts val="1000"/>
              </a:spcBef>
              <a:spcAft>
                <a:spcPts val="0"/>
              </a:spcAft>
              <a:buClr>
                <a:schemeClr val="dk1"/>
              </a:buClr>
              <a:buSzPts val="2590"/>
              <a:buChar char="•"/>
            </a:pPr>
            <a:r>
              <a:rPr lang="en-GB" sz="2590"/>
              <a:t>Risks will be coming and identified once the project kicks off</a:t>
            </a:r>
            <a:endParaRPr sz="2590"/>
          </a:p>
        </p:txBody>
      </p:sp>
      <p:pic>
        <p:nvPicPr>
          <p:cNvPr id="106" name="Google Shape;106;p3"/>
          <p:cNvPicPr preferRelativeResize="0"/>
          <p:nvPr/>
        </p:nvPicPr>
        <p:blipFill rotWithShape="1">
          <a:blip r:embed="rId3">
            <a:alphaModFix/>
          </a:blip>
          <a:srcRect b="0" l="0" r="0" t="0"/>
          <a:stretch/>
        </p:blipFill>
        <p:spPr>
          <a:xfrm>
            <a:off x="8134348" y="1057275"/>
            <a:ext cx="2305051" cy="1728788"/>
          </a:xfrm>
          <a:prstGeom prst="rect">
            <a:avLst/>
          </a:prstGeom>
          <a:noFill/>
          <a:ln>
            <a:noFill/>
          </a:ln>
        </p:spPr>
      </p:pic>
      <p:pic>
        <p:nvPicPr>
          <p:cNvPr id="107" name="Google Shape;107;p3"/>
          <p:cNvPicPr preferRelativeResize="0"/>
          <p:nvPr/>
        </p:nvPicPr>
        <p:blipFill rotWithShape="1">
          <a:blip r:embed="rId4">
            <a:alphaModFix/>
          </a:blip>
          <a:srcRect b="0" l="0" r="0" t="0"/>
          <a:stretch/>
        </p:blipFill>
        <p:spPr>
          <a:xfrm>
            <a:off x="8078627" y="3018002"/>
            <a:ext cx="1302072" cy="1065334"/>
          </a:xfrm>
          <a:prstGeom prst="rect">
            <a:avLst/>
          </a:prstGeom>
          <a:noFill/>
          <a:ln>
            <a:noFill/>
          </a:ln>
        </p:spPr>
      </p:pic>
      <p:pic>
        <p:nvPicPr>
          <p:cNvPr id="108" name="Google Shape;108;p3"/>
          <p:cNvPicPr preferRelativeResize="0"/>
          <p:nvPr/>
        </p:nvPicPr>
        <p:blipFill rotWithShape="1">
          <a:blip r:embed="rId5">
            <a:alphaModFix/>
          </a:blip>
          <a:srcRect b="0" l="0" r="0" t="0"/>
          <a:stretch/>
        </p:blipFill>
        <p:spPr>
          <a:xfrm>
            <a:off x="9829028" y="3222992"/>
            <a:ext cx="954086" cy="792014"/>
          </a:xfrm>
          <a:prstGeom prst="rect">
            <a:avLst/>
          </a:prstGeom>
          <a:noFill/>
          <a:ln>
            <a:noFill/>
          </a:ln>
        </p:spPr>
      </p:pic>
      <p:sp>
        <p:nvSpPr>
          <p:cNvPr id="109" name="Google Shape;109;p3"/>
          <p:cNvSpPr/>
          <p:nvPr/>
        </p:nvSpPr>
        <p:spPr>
          <a:xfrm>
            <a:off x="0" y="5557839"/>
            <a:ext cx="1743075" cy="1300162"/>
          </a:xfrm>
          <a:prstGeom prst="rtTriangle">
            <a:avLst/>
          </a:prstGeom>
          <a:blipFill rotWithShape="1">
            <a:blip r:embed="rId6">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p3"/>
          <p:cNvSpPr/>
          <p:nvPr/>
        </p:nvSpPr>
        <p:spPr>
          <a:xfrm rot="10800000">
            <a:off x="10448925" y="0"/>
            <a:ext cx="1743075" cy="1300162"/>
          </a:xfrm>
          <a:prstGeom prst="rtTriangle">
            <a:avLst/>
          </a:prstGeom>
          <a:blipFill rotWithShape="1">
            <a:blip r:embed="rId6">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11" name="Google Shape;111;p3"/>
          <p:cNvCxnSpPr/>
          <p:nvPr/>
        </p:nvCxnSpPr>
        <p:spPr>
          <a:xfrm flipH="1">
            <a:off x="8729663" y="2428875"/>
            <a:ext cx="314325" cy="520797"/>
          </a:xfrm>
          <a:prstGeom prst="straightConnector1">
            <a:avLst/>
          </a:prstGeom>
          <a:noFill/>
          <a:ln cap="flat" cmpd="sng" w="9525">
            <a:solidFill>
              <a:schemeClr val="accent1"/>
            </a:solidFill>
            <a:prstDash val="solid"/>
            <a:miter lim="800000"/>
            <a:headEnd len="sm" w="sm" type="none"/>
            <a:tailEnd len="med" w="med" type="triangle"/>
          </a:ln>
        </p:spPr>
      </p:cxnSp>
      <p:cxnSp>
        <p:nvCxnSpPr>
          <p:cNvPr id="112" name="Google Shape;112;p3"/>
          <p:cNvCxnSpPr/>
          <p:nvPr/>
        </p:nvCxnSpPr>
        <p:spPr>
          <a:xfrm>
            <a:off x="9208620" y="3612080"/>
            <a:ext cx="506880" cy="6919"/>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5">
                                            <p:txEl>
                                              <p:pRg end="0" st="0"/>
                                            </p:txEl>
                                          </p:spTgt>
                                        </p:tgtEl>
                                        <p:attrNameLst>
                                          <p:attrName>style.visibility</p:attrName>
                                        </p:attrNameLst>
                                      </p:cBhvr>
                                      <p:to>
                                        <p:strVal val="visible"/>
                                      </p:to>
                                    </p:set>
                                    <p:anim calcmode="lin" valueType="num">
                                      <p:cBhvr additive="base">
                                        <p:cTn dur="500"/>
                                        <p:tgtEl>
                                          <p:spTgt spid="10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5">
                                            <p:txEl>
                                              <p:pRg end="1" st="1"/>
                                            </p:txEl>
                                          </p:spTgt>
                                        </p:tgtEl>
                                        <p:attrNameLst>
                                          <p:attrName>style.visibility</p:attrName>
                                        </p:attrNameLst>
                                      </p:cBhvr>
                                      <p:to>
                                        <p:strVal val="visible"/>
                                      </p:to>
                                    </p:set>
                                    <p:anim calcmode="lin" valueType="num">
                                      <p:cBhvr additive="base">
                                        <p:cTn dur="500"/>
                                        <p:tgtEl>
                                          <p:spTgt spid="10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5">
                                            <p:txEl>
                                              <p:pRg end="2" st="2"/>
                                            </p:txEl>
                                          </p:spTgt>
                                        </p:tgtEl>
                                        <p:attrNameLst>
                                          <p:attrName>style.visibility</p:attrName>
                                        </p:attrNameLst>
                                      </p:cBhvr>
                                      <p:to>
                                        <p:strVal val="visible"/>
                                      </p:to>
                                    </p:set>
                                    <p:anim calcmode="lin" valueType="num">
                                      <p:cBhvr additive="base">
                                        <p:cTn dur="500"/>
                                        <p:tgtEl>
                                          <p:spTgt spid="10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5">
                                            <p:txEl>
                                              <p:pRg end="3" st="3"/>
                                            </p:txEl>
                                          </p:spTgt>
                                        </p:tgtEl>
                                        <p:attrNameLst>
                                          <p:attrName>style.visibility</p:attrName>
                                        </p:attrNameLst>
                                      </p:cBhvr>
                                      <p:to>
                                        <p:strVal val="visible"/>
                                      </p:to>
                                    </p:set>
                                    <p:anim calcmode="lin" valueType="num">
                                      <p:cBhvr additive="base">
                                        <p:cTn dur="500"/>
                                        <p:tgtEl>
                                          <p:spTgt spid="10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5">
                                            <p:txEl>
                                              <p:pRg end="4" st="4"/>
                                            </p:txEl>
                                          </p:spTgt>
                                        </p:tgtEl>
                                        <p:attrNameLst>
                                          <p:attrName>style.visibility</p:attrName>
                                        </p:attrNameLst>
                                      </p:cBhvr>
                                      <p:to>
                                        <p:strVal val="visible"/>
                                      </p:to>
                                    </p:set>
                                    <p:anim calcmode="lin" valueType="num">
                                      <p:cBhvr additive="base">
                                        <p:cTn dur="500"/>
                                        <p:tgtEl>
                                          <p:spTgt spid="10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5">
                                            <p:txEl>
                                              <p:pRg end="5" st="5"/>
                                            </p:txEl>
                                          </p:spTgt>
                                        </p:tgtEl>
                                        <p:attrNameLst>
                                          <p:attrName>style.visibility</p:attrName>
                                        </p:attrNameLst>
                                      </p:cBhvr>
                                      <p:to>
                                        <p:strVal val="visible"/>
                                      </p:to>
                                    </p:set>
                                    <p:anim calcmode="lin" valueType="num">
                                      <p:cBhvr additive="base">
                                        <p:cTn dur="500"/>
                                        <p:tgtEl>
                                          <p:spTgt spid="105">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5">
                                            <p:txEl>
                                              <p:pRg end="6" st="6"/>
                                            </p:txEl>
                                          </p:spTgt>
                                        </p:tgtEl>
                                        <p:attrNameLst>
                                          <p:attrName>style.visibility</p:attrName>
                                        </p:attrNameLst>
                                      </p:cBhvr>
                                      <p:to>
                                        <p:strVal val="visible"/>
                                      </p:to>
                                    </p:set>
                                    <p:anim calcmode="lin" valueType="num">
                                      <p:cBhvr additive="base">
                                        <p:cTn dur="500"/>
                                        <p:tgtEl>
                                          <p:spTgt spid="105">
                                            <p:txEl>
                                              <p:pRg end="6" st="6"/>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5">
                                            <p:txEl>
                                              <p:pRg end="7" st="7"/>
                                            </p:txEl>
                                          </p:spTgt>
                                        </p:tgtEl>
                                        <p:attrNameLst>
                                          <p:attrName>style.visibility</p:attrName>
                                        </p:attrNameLst>
                                      </p:cBhvr>
                                      <p:to>
                                        <p:strVal val="visible"/>
                                      </p:to>
                                    </p:set>
                                    <p:anim calcmode="lin" valueType="num">
                                      <p:cBhvr additive="base">
                                        <p:cTn dur="500"/>
                                        <p:tgtEl>
                                          <p:spTgt spid="105">
                                            <p:txEl>
                                              <p:pRg end="7" st="7"/>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5">
                                            <p:txEl>
                                              <p:pRg end="8" st="8"/>
                                            </p:txEl>
                                          </p:spTgt>
                                        </p:tgtEl>
                                        <p:attrNameLst>
                                          <p:attrName>style.visibility</p:attrName>
                                        </p:attrNameLst>
                                      </p:cBhvr>
                                      <p:to>
                                        <p:strVal val="visible"/>
                                      </p:to>
                                    </p:set>
                                    <p:anim calcmode="lin" valueType="num">
                                      <p:cBhvr additive="base">
                                        <p:cTn dur="500"/>
                                        <p:tgtEl>
                                          <p:spTgt spid="105">
                                            <p:txEl>
                                              <p:pRg end="8" st="8"/>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5">
                                            <p:txEl>
                                              <p:pRg end="9" st="9"/>
                                            </p:txEl>
                                          </p:spTgt>
                                        </p:tgtEl>
                                        <p:attrNameLst>
                                          <p:attrName>style.visibility</p:attrName>
                                        </p:attrNameLst>
                                      </p:cBhvr>
                                      <p:to>
                                        <p:strVal val="visible"/>
                                      </p:to>
                                    </p:set>
                                    <p:anim calcmode="lin" valueType="num">
                                      <p:cBhvr additive="base">
                                        <p:cTn dur="500"/>
                                        <p:tgtEl>
                                          <p:spTgt spid="105">
                                            <p:txEl>
                                              <p:pRg end="9" st="9"/>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5">
                                            <p:txEl>
                                              <p:pRg end="10" st="10"/>
                                            </p:txEl>
                                          </p:spTgt>
                                        </p:tgtEl>
                                        <p:attrNameLst>
                                          <p:attrName>style.visibility</p:attrName>
                                        </p:attrNameLst>
                                      </p:cBhvr>
                                      <p:to>
                                        <p:strVal val="visible"/>
                                      </p:to>
                                    </p:set>
                                    <p:anim calcmode="lin" valueType="num">
                                      <p:cBhvr additive="base">
                                        <p:cTn dur="500"/>
                                        <p:tgtEl>
                                          <p:spTgt spid="105">
                                            <p:txEl>
                                              <p:pRg end="10" st="1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05">
                                            <p:txEl>
                                              <p:pRg end="11" st="11"/>
                                            </p:txEl>
                                          </p:spTgt>
                                        </p:tgtEl>
                                        <p:attrNameLst>
                                          <p:attrName>style.visibility</p:attrName>
                                        </p:attrNameLst>
                                      </p:cBhvr>
                                      <p:to>
                                        <p:strVal val="visible"/>
                                      </p:to>
                                    </p:set>
                                    <p:anim calcmode="lin" valueType="num">
                                      <p:cBhvr additive="base">
                                        <p:cTn dur="500"/>
                                        <p:tgtEl>
                                          <p:spTgt spid="105">
                                            <p:txEl>
                                              <p:pRg end="11" st="1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16" name="Shape 116"/>
        <p:cNvGrpSpPr/>
        <p:nvPr/>
      </p:nvGrpSpPr>
      <p:grpSpPr>
        <a:xfrm>
          <a:off x="0" y="0"/>
          <a:ext cx="0" cy="0"/>
          <a:chOff x="0" y="0"/>
          <a:chExt cx="0" cy="0"/>
        </a:xfrm>
      </p:grpSpPr>
      <p:sp>
        <p:nvSpPr>
          <p:cNvPr id="117" name="Google Shape;117;p4"/>
          <p:cNvSpPr txBox="1"/>
          <p:nvPr>
            <p:ph type="title"/>
          </p:nvPr>
        </p:nvSpPr>
        <p:spPr>
          <a:xfrm>
            <a:off x="1485900" y="471488"/>
            <a:ext cx="9972675" cy="101123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GB" u="sng"/>
              <a:t>Spiral Model Formal Definition</a:t>
            </a:r>
            <a:endParaRPr u="sng"/>
          </a:p>
        </p:txBody>
      </p:sp>
      <p:sp>
        <p:nvSpPr>
          <p:cNvPr id="118" name="Google Shape;118;p4"/>
          <p:cNvSpPr txBox="1"/>
          <p:nvPr>
            <p:ph idx="1" type="body"/>
          </p:nvPr>
        </p:nvSpPr>
        <p:spPr>
          <a:xfrm>
            <a:off x="1085851" y="1825625"/>
            <a:ext cx="8015288" cy="4646613"/>
          </a:xfrm>
          <a:prstGeom prst="rect">
            <a:avLst/>
          </a:prstGeom>
          <a:solidFill>
            <a:srgbClr val="548135"/>
          </a:solidFill>
          <a:ln>
            <a:noFill/>
          </a:ln>
        </p:spPr>
        <p:txBody>
          <a:bodyPr anchorCtr="0" anchor="t" bIns="45700" lIns="91425" spcFirstLastPara="1" rIns="91425" wrap="square" tIns="45700">
            <a:normAutofit lnSpcReduction="10000"/>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lt1"/>
              </a:buClr>
              <a:buSzPts val="2800"/>
              <a:buFont typeface="Noto Sans Symbols"/>
              <a:buChar char="⮚"/>
            </a:pPr>
            <a:r>
              <a:rPr lang="en-GB">
                <a:solidFill>
                  <a:schemeClr val="lt1"/>
                </a:solidFill>
              </a:rPr>
              <a:t>The </a:t>
            </a:r>
            <a:r>
              <a:rPr b="1" lang="en-GB">
                <a:solidFill>
                  <a:schemeClr val="lt1"/>
                </a:solidFill>
              </a:rPr>
              <a:t>spiral model</a:t>
            </a:r>
            <a:r>
              <a:rPr lang="en-GB">
                <a:solidFill>
                  <a:schemeClr val="lt1"/>
                </a:solidFill>
              </a:rPr>
              <a:t> is a </a:t>
            </a:r>
            <a:r>
              <a:rPr b="1" lang="en-GB">
                <a:solidFill>
                  <a:schemeClr val="lt1"/>
                </a:solidFill>
              </a:rPr>
              <a:t>risk-driven</a:t>
            </a:r>
            <a:r>
              <a:rPr lang="en-GB">
                <a:solidFill>
                  <a:schemeClr val="lt1"/>
                </a:solidFill>
              </a:rPr>
              <a:t> process model generator for software projects. Based on the unique risk patterns of a given project, the spiral model guides a team to adopt elements of one or more process models, such as incremental, waterfall, v-model or iterative prototyping. </a:t>
            </a:r>
            <a:endParaRPr/>
          </a:p>
          <a:p>
            <a:pPr indent="-228600" lvl="0" marL="228600" rtl="0" algn="l">
              <a:lnSpc>
                <a:spcPct val="90000"/>
              </a:lnSpc>
              <a:spcBef>
                <a:spcPts val="1000"/>
              </a:spcBef>
              <a:spcAft>
                <a:spcPts val="0"/>
              </a:spcAft>
              <a:buClr>
                <a:schemeClr val="lt1"/>
              </a:buClr>
              <a:buSzPts val="2800"/>
              <a:buFont typeface="Noto Sans Symbols"/>
              <a:buChar char="⮚"/>
            </a:pPr>
            <a:r>
              <a:rPr lang="en-GB">
                <a:solidFill>
                  <a:schemeClr val="lt1"/>
                </a:solidFill>
              </a:rPr>
              <a:t>This model was first described by </a:t>
            </a:r>
            <a:r>
              <a:rPr b="1" lang="en-GB">
                <a:solidFill>
                  <a:schemeClr val="lt1"/>
                </a:solidFill>
              </a:rPr>
              <a:t>Barry Boehm </a:t>
            </a:r>
            <a:r>
              <a:rPr lang="en-GB">
                <a:solidFill>
                  <a:schemeClr val="lt1"/>
                </a:solidFill>
              </a:rPr>
              <a:t>in his 1986 paper "A Spiral Model of Software Development and Enhancement".</a:t>
            </a:r>
            <a:endParaRPr/>
          </a:p>
          <a:p>
            <a:pPr indent="-50800" lvl="0" marL="228600" rtl="0" algn="l">
              <a:lnSpc>
                <a:spcPct val="90000"/>
              </a:lnSpc>
              <a:spcBef>
                <a:spcPts val="1000"/>
              </a:spcBef>
              <a:spcAft>
                <a:spcPts val="0"/>
              </a:spcAft>
              <a:buClr>
                <a:schemeClr val="dk1"/>
              </a:buClr>
              <a:buSzPts val="2800"/>
              <a:buNone/>
            </a:pPr>
            <a:r>
              <a:t/>
            </a:r>
            <a:endParaRPr/>
          </a:p>
        </p:txBody>
      </p:sp>
      <p:pic>
        <p:nvPicPr>
          <p:cNvPr id="119" name="Google Shape;119;p4"/>
          <p:cNvPicPr preferRelativeResize="0"/>
          <p:nvPr/>
        </p:nvPicPr>
        <p:blipFill rotWithShape="1">
          <a:blip r:embed="rId4">
            <a:alphaModFix/>
          </a:blip>
          <a:srcRect b="0" l="0" r="0" t="0"/>
          <a:stretch/>
        </p:blipFill>
        <p:spPr>
          <a:xfrm>
            <a:off x="8535802" y="2474421"/>
            <a:ext cx="2365561" cy="3997818"/>
          </a:xfrm>
          <a:prstGeom prst="rect">
            <a:avLst/>
          </a:prstGeom>
          <a:noFill/>
          <a:ln>
            <a:noFill/>
          </a:ln>
        </p:spPr>
      </p:pic>
    </p:spTree>
  </p:cSld>
  <p:clrMapOvr>
    <a:masterClrMapping/>
  </p:clrMapOvr>
  <p:transition spd="slow">
    <p:push dir="r"/>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5"/>
          <p:cNvSpPr txBox="1"/>
          <p:nvPr>
            <p:ph type="title"/>
          </p:nvPr>
        </p:nvSpPr>
        <p:spPr>
          <a:xfrm>
            <a:off x="643625" y="196771"/>
            <a:ext cx="10515600" cy="906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GB" u="sng"/>
              <a:t>Spiral model Figure</a:t>
            </a:r>
            <a:endParaRPr u="sng"/>
          </a:p>
        </p:txBody>
      </p:sp>
      <p:sp>
        <p:nvSpPr>
          <p:cNvPr id="125" name="Google Shape;125;p5"/>
          <p:cNvSpPr txBox="1"/>
          <p:nvPr>
            <p:ph idx="1" type="body"/>
          </p:nvPr>
        </p:nvSpPr>
        <p:spPr>
          <a:xfrm>
            <a:off x="6819750" y="1103375"/>
            <a:ext cx="5068200" cy="43119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b="1" lang="en-GB"/>
              <a:t>Here is the image depicting spiral model. </a:t>
            </a:r>
            <a:endParaRPr b="1"/>
          </a:p>
          <a:p>
            <a:pPr indent="-228600" lvl="0" marL="228600" rtl="0" algn="l">
              <a:lnSpc>
                <a:spcPct val="90000"/>
              </a:lnSpc>
              <a:spcBef>
                <a:spcPts val="1000"/>
              </a:spcBef>
              <a:spcAft>
                <a:spcPts val="0"/>
              </a:spcAft>
              <a:buClr>
                <a:schemeClr val="dk1"/>
              </a:buClr>
              <a:buSzPts val="2800"/>
              <a:buFont typeface="Noto Sans Symbols"/>
              <a:buChar char="⮚"/>
            </a:pPr>
            <a:r>
              <a:rPr b="1" lang="en-GB"/>
              <a:t>As you can see spiral loops showing phase by phase development. </a:t>
            </a:r>
            <a:endParaRPr/>
          </a:p>
          <a:p>
            <a:pPr indent="-228600" lvl="0" marL="228600" rtl="0" algn="l">
              <a:lnSpc>
                <a:spcPct val="90000"/>
              </a:lnSpc>
              <a:spcBef>
                <a:spcPts val="1000"/>
              </a:spcBef>
              <a:spcAft>
                <a:spcPts val="0"/>
              </a:spcAft>
              <a:buClr>
                <a:schemeClr val="dk1"/>
              </a:buClr>
              <a:buSzPts val="2800"/>
              <a:buFont typeface="Noto Sans Symbols"/>
              <a:buChar char="⮚"/>
            </a:pPr>
            <a:r>
              <a:rPr b="1" lang="en-GB"/>
              <a:t>You can see we are doing risk analysis in every phase, planning and keep building prototype until we reach our goal.</a:t>
            </a:r>
            <a:endParaRPr/>
          </a:p>
        </p:txBody>
      </p:sp>
      <p:sp>
        <p:nvSpPr>
          <p:cNvPr id="126" name="Google Shape;126;p5"/>
          <p:cNvSpPr/>
          <p:nvPr/>
        </p:nvSpPr>
        <p:spPr>
          <a:xfrm>
            <a:off x="0" y="5557839"/>
            <a:ext cx="1743075" cy="1300162"/>
          </a:xfrm>
          <a:prstGeom prst="rtTriangle">
            <a:avLst/>
          </a:prstGeom>
          <a:blipFill rotWithShape="1">
            <a:blip r:embed="rId3">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7" name="Google Shape;127;p5"/>
          <p:cNvSpPr/>
          <p:nvPr/>
        </p:nvSpPr>
        <p:spPr>
          <a:xfrm rot="10800000">
            <a:off x="10448925" y="0"/>
            <a:ext cx="1743075" cy="1300162"/>
          </a:xfrm>
          <a:prstGeom prst="rtTriangle">
            <a:avLst/>
          </a:prstGeom>
          <a:blipFill rotWithShape="1">
            <a:blip r:embed="rId3">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28" name="Google Shape;128;p5"/>
          <p:cNvPicPr preferRelativeResize="0"/>
          <p:nvPr/>
        </p:nvPicPr>
        <p:blipFill>
          <a:blip r:embed="rId4">
            <a:alphaModFix/>
          </a:blip>
          <a:stretch>
            <a:fillRect/>
          </a:stretch>
        </p:blipFill>
        <p:spPr>
          <a:xfrm>
            <a:off x="1032900" y="1234471"/>
            <a:ext cx="4695825" cy="4762500"/>
          </a:xfrm>
          <a:prstGeom prst="rect">
            <a:avLst/>
          </a:prstGeom>
          <a:noFill/>
          <a:ln>
            <a:noFill/>
          </a:ln>
        </p:spPr>
      </p:pic>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0" st="0"/>
                                            </p:txEl>
                                          </p:spTgt>
                                        </p:tgtEl>
                                        <p:attrNameLst>
                                          <p:attrName>style.visibility</p:attrName>
                                        </p:attrNameLst>
                                      </p:cBhvr>
                                      <p:to>
                                        <p:strVal val="visible"/>
                                      </p:to>
                                    </p:set>
                                    <p:animEffect filter="fade" transition="in">
                                      <p:cBhvr>
                                        <p:cTn dur="500"/>
                                        <p:tgtEl>
                                          <p:spTgt spid="12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1" st="1"/>
                                            </p:txEl>
                                          </p:spTgt>
                                        </p:tgtEl>
                                        <p:attrNameLst>
                                          <p:attrName>style.visibility</p:attrName>
                                        </p:attrNameLst>
                                      </p:cBhvr>
                                      <p:to>
                                        <p:strVal val="visible"/>
                                      </p:to>
                                    </p:set>
                                    <p:animEffect filter="fade" transition="in">
                                      <p:cBhvr>
                                        <p:cTn dur="500"/>
                                        <p:tgtEl>
                                          <p:spTgt spid="12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xEl>
                                              <p:pRg end="2" st="2"/>
                                            </p:txEl>
                                          </p:spTgt>
                                        </p:tgtEl>
                                        <p:attrNameLst>
                                          <p:attrName>style.visibility</p:attrName>
                                        </p:attrNameLst>
                                      </p:cBhvr>
                                      <p:to>
                                        <p:strVal val="visible"/>
                                      </p:to>
                                    </p:set>
                                    <p:animEffect filter="fade" transition="in">
                                      <p:cBhvr>
                                        <p:cTn dur="500"/>
                                        <p:tgtEl>
                                          <p:spTgt spid="12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blip>
          <a:tile algn="tl" flip="none" tx="0" sx="100000" ty="0" sy="100000"/>
        </a:blipFill>
      </p:bgPr>
    </p:bg>
    <p:spTree>
      <p:nvGrpSpPr>
        <p:cNvPr id="132" name="Shape 132"/>
        <p:cNvGrpSpPr/>
        <p:nvPr/>
      </p:nvGrpSpPr>
      <p:grpSpPr>
        <a:xfrm>
          <a:off x="0" y="0"/>
          <a:ext cx="0" cy="0"/>
          <a:chOff x="0" y="0"/>
          <a:chExt cx="0" cy="0"/>
        </a:xfrm>
      </p:grpSpPr>
      <p:sp>
        <p:nvSpPr>
          <p:cNvPr id="133" name="Google Shape;133;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GB" u="sng"/>
              <a:t>Spiral model sectors</a:t>
            </a:r>
            <a:r>
              <a:rPr lang="en-GB" u="sng"/>
              <a:t> </a:t>
            </a:r>
            <a:endParaRPr u="sng"/>
          </a:p>
        </p:txBody>
      </p:sp>
      <p:sp>
        <p:nvSpPr>
          <p:cNvPr id="134" name="Google Shape;134;p6"/>
          <p:cNvSpPr txBox="1"/>
          <p:nvPr>
            <p:ph idx="1" type="body"/>
          </p:nvPr>
        </p:nvSpPr>
        <p:spPr>
          <a:xfrm>
            <a:off x="838200" y="1690688"/>
            <a:ext cx="7705725" cy="4695825"/>
          </a:xfrm>
          <a:prstGeom prst="rect">
            <a:avLst/>
          </a:prstGeom>
          <a:solidFill>
            <a:srgbClr val="548135"/>
          </a:solidFill>
          <a:ln>
            <a:noFill/>
          </a:ln>
        </p:spPr>
        <p:txBody>
          <a:bodyPr anchorCtr="0" anchor="t" bIns="45700" lIns="91425" spcFirstLastPara="1" rIns="91425" wrap="square" tIns="45700">
            <a:normAutofit/>
          </a:bodyPr>
          <a:lstStyle/>
          <a:p>
            <a:pPr indent="-64135" lvl="0" marL="228600" rtl="0" algn="l">
              <a:lnSpc>
                <a:spcPct val="70000"/>
              </a:lnSpc>
              <a:spcBef>
                <a:spcPts val="0"/>
              </a:spcBef>
              <a:spcAft>
                <a:spcPts val="0"/>
              </a:spcAft>
              <a:buClr>
                <a:schemeClr val="dk1"/>
              </a:buClr>
              <a:buSzPts val="2590"/>
              <a:buFont typeface="Noto Sans Symbols"/>
              <a:buNone/>
            </a:pPr>
            <a:r>
              <a:t/>
            </a:r>
            <a:endParaRPr sz="2590">
              <a:solidFill>
                <a:schemeClr val="lt1"/>
              </a:solidFill>
            </a:endParaRPr>
          </a:p>
          <a:p>
            <a:pPr indent="-228600" lvl="0" marL="228600" rtl="0" algn="l">
              <a:lnSpc>
                <a:spcPct val="70000"/>
              </a:lnSpc>
              <a:spcBef>
                <a:spcPts val="1000"/>
              </a:spcBef>
              <a:spcAft>
                <a:spcPts val="0"/>
              </a:spcAft>
              <a:buClr>
                <a:schemeClr val="lt1"/>
              </a:buClr>
              <a:buSzPts val="2590"/>
              <a:buFont typeface="Noto Sans Symbols"/>
              <a:buChar char="⮚"/>
            </a:pPr>
            <a:r>
              <a:rPr lang="en-GB" sz="2590">
                <a:solidFill>
                  <a:schemeClr val="lt1"/>
                </a:solidFill>
              </a:rPr>
              <a:t>Objective setting</a:t>
            </a:r>
            <a:endParaRPr/>
          </a:p>
          <a:p>
            <a:pPr indent="0" lvl="0" marL="0" rtl="0" algn="l">
              <a:lnSpc>
                <a:spcPct val="70000"/>
              </a:lnSpc>
              <a:spcBef>
                <a:spcPts val="1000"/>
              </a:spcBef>
              <a:spcAft>
                <a:spcPts val="0"/>
              </a:spcAft>
              <a:buClr>
                <a:schemeClr val="lt1"/>
              </a:buClr>
              <a:buSzPts val="2590"/>
              <a:buNone/>
            </a:pPr>
            <a:r>
              <a:rPr lang="en-GB" sz="2590">
                <a:solidFill>
                  <a:schemeClr val="lt1"/>
                </a:solidFill>
              </a:rPr>
              <a:t>   • Specific objectives for the phase are identified </a:t>
            </a:r>
            <a:endParaRPr/>
          </a:p>
          <a:p>
            <a:pPr indent="-228600" lvl="0" marL="228600" rtl="0" algn="l">
              <a:lnSpc>
                <a:spcPct val="70000"/>
              </a:lnSpc>
              <a:spcBef>
                <a:spcPts val="1000"/>
              </a:spcBef>
              <a:spcAft>
                <a:spcPts val="0"/>
              </a:spcAft>
              <a:buClr>
                <a:schemeClr val="lt1"/>
              </a:buClr>
              <a:buSzPts val="2590"/>
              <a:buFont typeface="Noto Sans Symbols"/>
              <a:buChar char="⮚"/>
            </a:pPr>
            <a:r>
              <a:rPr lang="en-GB" sz="2590">
                <a:solidFill>
                  <a:schemeClr val="lt1"/>
                </a:solidFill>
              </a:rPr>
              <a:t>Risk assessment and reduction</a:t>
            </a:r>
            <a:endParaRPr/>
          </a:p>
          <a:p>
            <a:pPr indent="0" lvl="0" marL="0" rtl="0" algn="l">
              <a:lnSpc>
                <a:spcPct val="70000"/>
              </a:lnSpc>
              <a:spcBef>
                <a:spcPts val="1000"/>
              </a:spcBef>
              <a:spcAft>
                <a:spcPts val="0"/>
              </a:spcAft>
              <a:buClr>
                <a:schemeClr val="lt1"/>
              </a:buClr>
              <a:buSzPts val="2590"/>
              <a:buNone/>
            </a:pPr>
            <a:r>
              <a:rPr lang="en-GB" sz="2590">
                <a:solidFill>
                  <a:schemeClr val="lt1"/>
                </a:solidFill>
              </a:rPr>
              <a:t>   • Risks are assessed and activities put in place to reduce key risks</a:t>
            </a:r>
            <a:endParaRPr/>
          </a:p>
          <a:p>
            <a:pPr indent="-228600" lvl="0" marL="228600" rtl="0" algn="l">
              <a:lnSpc>
                <a:spcPct val="70000"/>
              </a:lnSpc>
              <a:spcBef>
                <a:spcPts val="1000"/>
              </a:spcBef>
              <a:spcAft>
                <a:spcPts val="0"/>
              </a:spcAft>
              <a:buClr>
                <a:schemeClr val="lt1"/>
              </a:buClr>
              <a:buSzPts val="2590"/>
              <a:buFont typeface="Noto Sans Symbols"/>
              <a:buChar char="⮚"/>
            </a:pPr>
            <a:r>
              <a:rPr lang="en-GB" sz="2590">
                <a:solidFill>
                  <a:schemeClr val="lt1"/>
                </a:solidFill>
              </a:rPr>
              <a:t>Development and validation</a:t>
            </a:r>
            <a:endParaRPr/>
          </a:p>
          <a:p>
            <a:pPr indent="0" lvl="0" marL="0" rtl="0" algn="l">
              <a:lnSpc>
                <a:spcPct val="70000"/>
              </a:lnSpc>
              <a:spcBef>
                <a:spcPts val="1000"/>
              </a:spcBef>
              <a:spcAft>
                <a:spcPts val="0"/>
              </a:spcAft>
              <a:buClr>
                <a:schemeClr val="lt1"/>
              </a:buClr>
              <a:buSzPts val="2590"/>
              <a:buNone/>
            </a:pPr>
            <a:r>
              <a:rPr lang="en-GB" sz="2590">
                <a:solidFill>
                  <a:schemeClr val="lt1"/>
                </a:solidFill>
              </a:rPr>
              <a:t>   • A development model for the system is chosen which can be any of the generic models</a:t>
            </a:r>
            <a:endParaRPr/>
          </a:p>
          <a:p>
            <a:pPr indent="-228600" lvl="0" marL="228600" rtl="0" algn="l">
              <a:lnSpc>
                <a:spcPct val="70000"/>
              </a:lnSpc>
              <a:spcBef>
                <a:spcPts val="1000"/>
              </a:spcBef>
              <a:spcAft>
                <a:spcPts val="0"/>
              </a:spcAft>
              <a:buClr>
                <a:schemeClr val="lt1"/>
              </a:buClr>
              <a:buSzPts val="2590"/>
              <a:buFont typeface="Noto Sans Symbols"/>
              <a:buChar char="⮚"/>
            </a:pPr>
            <a:r>
              <a:rPr lang="en-GB" sz="2590">
                <a:solidFill>
                  <a:schemeClr val="lt1"/>
                </a:solidFill>
              </a:rPr>
              <a:t> Planning</a:t>
            </a:r>
            <a:endParaRPr/>
          </a:p>
          <a:p>
            <a:pPr indent="0" lvl="0" marL="0" rtl="0" algn="l">
              <a:lnSpc>
                <a:spcPct val="70000"/>
              </a:lnSpc>
              <a:spcBef>
                <a:spcPts val="1000"/>
              </a:spcBef>
              <a:spcAft>
                <a:spcPts val="0"/>
              </a:spcAft>
              <a:buClr>
                <a:schemeClr val="lt1"/>
              </a:buClr>
              <a:buSzPts val="2590"/>
              <a:buNone/>
            </a:pPr>
            <a:r>
              <a:rPr lang="en-GB" sz="2590">
                <a:solidFill>
                  <a:schemeClr val="lt1"/>
                </a:solidFill>
              </a:rPr>
              <a:t>   • The project is reviewed and next phase of the spiral is planned</a:t>
            </a:r>
            <a:endParaRPr sz="2590">
              <a:solidFill>
                <a:schemeClr val="lt1"/>
              </a:solidFill>
            </a:endParaRPr>
          </a:p>
          <a:p>
            <a:pPr indent="-64135" lvl="0" marL="228600" rtl="0" algn="l">
              <a:lnSpc>
                <a:spcPct val="70000"/>
              </a:lnSpc>
              <a:spcBef>
                <a:spcPts val="1000"/>
              </a:spcBef>
              <a:spcAft>
                <a:spcPts val="0"/>
              </a:spcAft>
              <a:buClr>
                <a:schemeClr val="dk1"/>
              </a:buClr>
              <a:buSzPts val="2590"/>
              <a:buNone/>
            </a:pPr>
            <a:r>
              <a:t/>
            </a:r>
            <a:endParaRPr sz="2590"/>
          </a:p>
        </p:txBody>
      </p:sp>
      <p:pic>
        <p:nvPicPr>
          <p:cNvPr id="135" name="Google Shape;135;p6"/>
          <p:cNvPicPr preferRelativeResize="0"/>
          <p:nvPr/>
        </p:nvPicPr>
        <p:blipFill rotWithShape="1">
          <a:blip r:embed="rId4">
            <a:alphaModFix/>
          </a:blip>
          <a:srcRect b="0" l="0" r="0" t="0"/>
          <a:stretch/>
        </p:blipFill>
        <p:spPr>
          <a:xfrm>
            <a:off x="8315325" y="2168525"/>
            <a:ext cx="2365561" cy="3997818"/>
          </a:xfrm>
          <a:prstGeom prst="rect">
            <a:avLst/>
          </a:prstGeom>
          <a:noFill/>
          <a:ln>
            <a:noFill/>
          </a:ln>
        </p:spPr>
      </p:pic>
    </p:spTree>
  </p:cSld>
  <p:clrMapOvr>
    <a:masterClrMapping/>
  </p:clrMapOvr>
  <p:transition spd="slow">
    <p:push dir="r"/>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Calibri"/>
              <a:buNone/>
            </a:pPr>
            <a:r>
              <a:rPr b="1" lang="en-GB" sz="4000"/>
              <a:t>Spiral model usage</a:t>
            </a:r>
            <a:r>
              <a:rPr lang="en-GB" sz="4000"/>
              <a:t> </a:t>
            </a:r>
            <a:endParaRPr sz="4000"/>
          </a:p>
        </p:txBody>
      </p:sp>
      <p:sp>
        <p:nvSpPr>
          <p:cNvPr id="141" name="Google Shape;141;p7"/>
          <p:cNvSpPr txBox="1"/>
          <p:nvPr>
            <p:ph idx="1" type="body"/>
          </p:nvPr>
        </p:nvSpPr>
        <p:spPr>
          <a:xfrm>
            <a:off x="860800" y="1501975"/>
            <a:ext cx="8005800" cy="4175400"/>
          </a:xfrm>
          <a:prstGeom prst="rect">
            <a:avLst/>
          </a:prstGeom>
          <a:noFill/>
          <a:ln>
            <a:noFill/>
          </a:ln>
        </p:spPr>
        <p:txBody>
          <a:bodyPr anchorCtr="0" anchor="t" bIns="45700" lIns="91425" spcFirstLastPara="1" rIns="91425" wrap="square" tIns="45700">
            <a:normAutofit/>
          </a:bodyPr>
          <a:lstStyle/>
          <a:p>
            <a:pPr indent="-228600" lvl="0" marL="228600" rtl="0" algn="l">
              <a:lnSpc>
                <a:spcPct val="70000"/>
              </a:lnSpc>
              <a:spcBef>
                <a:spcPts val="0"/>
              </a:spcBef>
              <a:spcAft>
                <a:spcPts val="0"/>
              </a:spcAft>
              <a:buClr>
                <a:schemeClr val="dk1"/>
              </a:buClr>
              <a:buSzPts val="2590"/>
              <a:buFont typeface="Noto Sans Symbols"/>
              <a:buChar char="❑"/>
            </a:pPr>
            <a:r>
              <a:rPr lang="en-GB" sz="2590"/>
              <a:t>Spiral model has been very influential in helping people to think about iteration in software processes and introducing the </a:t>
            </a:r>
            <a:r>
              <a:rPr lang="en-GB" sz="2590" u="sng"/>
              <a:t>risk-driven approach to development</a:t>
            </a:r>
            <a:r>
              <a:rPr lang="en-GB" sz="2590"/>
              <a:t>.</a:t>
            </a:r>
            <a:br>
              <a:rPr lang="en-GB" sz="2590"/>
            </a:br>
            <a:r>
              <a:rPr lang="en-GB" sz="2590"/>
              <a:t> In practice, however as mentioned, the model is </a:t>
            </a:r>
            <a:r>
              <a:rPr lang="en-GB" sz="2590" u="sng"/>
              <a:t>rarely used</a:t>
            </a:r>
            <a:r>
              <a:rPr lang="en-GB" sz="2590"/>
              <a:t> as published for practical software development.</a:t>
            </a:r>
            <a:endParaRPr/>
          </a:p>
          <a:p>
            <a:pPr indent="-228600" lvl="0" marL="228600" rtl="0" algn="l">
              <a:lnSpc>
                <a:spcPct val="70000"/>
              </a:lnSpc>
              <a:spcBef>
                <a:spcPts val="1000"/>
              </a:spcBef>
              <a:spcAft>
                <a:spcPts val="0"/>
              </a:spcAft>
              <a:buClr>
                <a:schemeClr val="dk1"/>
              </a:buClr>
              <a:buSzPts val="2590"/>
              <a:buFont typeface="Noto Sans Symbols"/>
              <a:buChar char="❑"/>
            </a:pPr>
            <a:r>
              <a:rPr lang="en-GB" sz="2590"/>
              <a:t>So if you are a project manager or lead developer when would you suggest spiral model? It is if you have:</a:t>
            </a:r>
            <a:endParaRPr/>
          </a:p>
          <a:p>
            <a:pPr indent="-228600" lvl="1" marL="685800" rtl="0" algn="l">
              <a:lnSpc>
                <a:spcPct val="70000"/>
              </a:lnSpc>
              <a:spcBef>
                <a:spcPts val="500"/>
              </a:spcBef>
              <a:spcAft>
                <a:spcPts val="0"/>
              </a:spcAft>
              <a:buClr>
                <a:schemeClr val="dk1"/>
              </a:buClr>
              <a:buSzPts val="2220"/>
              <a:buFont typeface="Noto Sans Symbols"/>
              <a:buChar char="⮚"/>
            </a:pPr>
            <a:r>
              <a:rPr lang="en-GB" sz="2220"/>
              <a:t>Long term project commitment and budget</a:t>
            </a:r>
            <a:endParaRPr/>
          </a:p>
          <a:p>
            <a:pPr indent="-228600" lvl="1" marL="685800" rtl="0" algn="l">
              <a:lnSpc>
                <a:spcPct val="70000"/>
              </a:lnSpc>
              <a:spcBef>
                <a:spcPts val="500"/>
              </a:spcBef>
              <a:spcAft>
                <a:spcPts val="0"/>
              </a:spcAft>
              <a:buClr>
                <a:schemeClr val="dk1"/>
              </a:buClr>
              <a:buSzPts val="2220"/>
              <a:buFont typeface="Noto Sans Symbols"/>
              <a:buChar char="⮚"/>
            </a:pPr>
            <a:r>
              <a:rPr lang="en-GB" sz="2220"/>
              <a:t>Users and developers unsure of the needs</a:t>
            </a:r>
            <a:endParaRPr/>
          </a:p>
          <a:p>
            <a:pPr indent="-228600" lvl="1" marL="685800" rtl="0" algn="l">
              <a:lnSpc>
                <a:spcPct val="70000"/>
              </a:lnSpc>
              <a:spcBef>
                <a:spcPts val="500"/>
              </a:spcBef>
              <a:spcAft>
                <a:spcPts val="0"/>
              </a:spcAft>
              <a:buClr>
                <a:schemeClr val="dk1"/>
              </a:buClr>
              <a:buSzPts val="2220"/>
              <a:buFont typeface="Noto Sans Symbols"/>
              <a:buChar char="⮚"/>
            </a:pPr>
            <a:r>
              <a:rPr lang="en-GB" sz="2220"/>
              <a:t>Requirements are complex</a:t>
            </a:r>
            <a:endParaRPr/>
          </a:p>
          <a:p>
            <a:pPr indent="-228600" lvl="1" marL="685800" rtl="0" algn="l">
              <a:lnSpc>
                <a:spcPct val="70000"/>
              </a:lnSpc>
              <a:spcBef>
                <a:spcPts val="500"/>
              </a:spcBef>
              <a:spcAft>
                <a:spcPts val="0"/>
              </a:spcAft>
              <a:buClr>
                <a:schemeClr val="dk1"/>
              </a:buClr>
              <a:buSzPts val="2220"/>
              <a:buFont typeface="Noto Sans Symbols"/>
              <a:buChar char="⮚"/>
            </a:pPr>
            <a:r>
              <a:rPr lang="en-GB" sz="2220"/>
              <a:t>New product line (a new category product)</a:t>
            </a:r>
            <a:endParaRPr/>
          </a:p>
          <a:p>
            <a:pPr indent="-228600" lvl="1" marL="685800" rtl="0" algn="l">
              <a:lnSpc>
                <a:spcPct val="70000"/>
              </a:lnSpc>
              <a:spcBef>
                <a:spcPts val="500"/>
              </a:spcBef>
              <a:spcAft>
                <a:spcPts val="0"/>
              </a:spcAft>
              <a:buClr>
                <a:schemeClr val="dk1"/>
              </a:buClr>
              <a:buSzPts val="2220"/>
              <a:buFont typeface="Noto Sans Symbols"/>
              <a:buChar char="⮚"/>
            </a:pPr>
            <a:r>
              <a:rPr lang="en-GB" sz="2220"/>
              <a:t>Significant changes are expected(research and explanation)</a:t>
            </a:r>
            <a:br>
              <a:rPr lang="en-GB" sz="2220"/>
            </a:br>
            <a:endParaRPr sz="2220"/>
          </a:p>
        </p:txBody>
      </p:sp>
      <p:pic>
        <p:nvPicPr>
          <p:cNvPr id="142" name="Google Shape;142;p7"/>
          <p:cNvPicPr preferRelativeResize="0"/>
          <p:nvPr/>
        </p:nvPicPr>
        <p:blipFill rotWithShape="1">
          <a:blip r:embed="rId3">
            <a:alphaModFix/>
          </a:blip>
          <a:srcRect b="0" l="0" r="0" t="0"/>
          <a:stretch/>
        </p:blipFill>
        <p:spPr>
          <a:xfrm>
            <a:off x="8343901" y="2154692"/>
            <a:ext cx="3348037" cy="4022271"/>
          </a:xfrm>
          <a:prstGeom prst="rect">
            <a:avLst/>
          </a:prstGeom>
          <a:noFill/>
          <a:ln>
            <a:noFill/>
          </a:ln>
        </p:spPr>
      </p:pic>
      <p:sp>
        <p:nvSpPr>
          <p:cNvPr id="143" name="Google Shape;143;p7"/>
          <p:cNvSpPr/>
          <p:nvPr/>
        </p:nvSpPr>
        <p:spPr>
          <a:xfrm>
            <a:off x="0" y="5557839"/>
            <a:ext cx="1743075" cy="1300162"/>
          </a:xfrm>
          <a:prstGeom prst="rtTriangle">
            <a:avLst/>
          </a:prstGeom>
          <a:blipFill rotWithShape="1">
            <a:blip r:embed="rId4">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44" name="Google Shape;144;p7"/>
          <p:cNvSpPr/>
          <p:nvPr/>
        </p:nvSpPr>
        <p:spPr>
          <a:xfrm rot="10800000">
            <a:off x="10448925" y="0"/>
            <a:ext cx="1743075" cy="1300162"/>
          </a:xfrm>
          <a:prstGeom prst="rtTriangle">
            <a:avLst/>
          </a:prstGeom>
          <a:blipFill rotWithShape="1">
            <a:blip r:embed="rId4">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animEffect filter="fade" transition="in">
                                      <p:cBhvr>
                                        <p:cTn dur="500"/>
                                        <p:tgtEl>
                                          <p:spTgt spid="141">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1" st="1"/>
                                            </p:txEl>
                                          </p:spTgt>
                                        </p:tgtEl>
                                        <p:attrNameLst>
                                          <p:attrName>style.visibility</p:attrName>
                                        </p:attrNameLst>
                                      </p:cBhvr>
                                      <p:to>
                                        <p:strVal val="visible"/>
                                      </p:to>
                                    </p:set>
                                    <p:animEffect filter="fade" transition="in">
                                      <p:cBhvr>
                                        <p:cTn dur="500"/>
                                        <p:tgtEl>
                                          <p:spTgt spid="141">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2" st="2"/>
                                            </p:txEl>
                                          </p:spTgt>
                                        </p:tgtEl>
                                        <p:attrNameLst>
                                          <p:attrName>style.visibility</p:attrName>
                                        </p:attrNameLst>
                                      </p:cBhvr>
                                      <p:to>
                                        <p:strVal val="visible"/>
                                      </p:to>
                                    </p:set>
                                    <p:animEffect filter="fade" transition="in">
                                      <p:cBhvr>
                                        <p:cTn dur="500"/>
                                        <p:tgtEl>
                                          <p:spTgt spid="141">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3" st="3"/>
                                            </p:txEl>
                                          </p:spTgt>
                                        </p:tgtEl>
                                        <p:attrNameLst>
                                          <p:attrName>style.visibility</p:attrName>
                                        </p:attrNameLst>
                                      </p:cBhvr>
                                      <p:to>
                                        <p:strVal val="visible"/>
                                      </p:to>
                                    </p:set>
                                    <p:animEffect filter="fade" transition="in">
                                      <p:cBhvr>
                                        <p:cTn dur="500"/>
                                        <p:tgtEl>
                                          <p:spTgt spid="141">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4" st="4"/>
                                            </p:txEl>
                                          </p:spTgt>
                                        </p:tgtEl>
                                        <p:attrNameLst>
                                          <p:attrName>style.visibility</p:attrName>
                                        </p:attrNameLst>
                                      </p:cBhvr>
                                      <p:to>
                                        <p:strVal val="visible"/>
                                      </p:to>
                                    </p:set>
                                    <p:animEffect filter="fade" transition="in">
                                      <p:cBhvr>
                                        <p:cTn dur="500"/>
                                        <p:tgtEl>
                                          <p:spTgt spid="141">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5" st="5"/>
                                            </p:txEl>
                                          </p:spTgt>
                                        </p:tgtEl>
                                        <p:attrNameLst>
                                          <p:attrName>style.visibility</p:attrName>
                                        </p:attrNameLst>
                                      </p:cBhvr>
                                      <p:to>
                                        <p:strVal val="visible"/>
                                      </p:to>
                                    </p:set>
                                    <p:animEffect filter="fade" transition="in">
                                      <p:cBhvr>
                                        <p:cTn dur="500"/>
                                        <p:tgtEl>
                                          <p:spTgt spid="141">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xEl>
                                              <p:pRg end="6" st="6"/>
                                            </p:txEl>
                                          </p:spTgt>
                                        </p:tgtEl>
                                        <p:attrNameLst>
                                          <p:attrName>style.visibility</p:attrName>
                                        </p:attrNameLst>
                                      </p:cBhvr>
                                      <p:to>
                                        <p:strVal val="visible"/>
                                      </p:to>
                                    </p:set>
                                    <p:animEffect filter="fade" transition="in">
                                      <p:cBhvr>
                                        <p:cTn dur="500"/>
                                        <p:tgtEl>
                                          <p:spTgt spid="141">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title"/>
          </p:nvPr>
        </p:nvSpPr>
        <p:spPr>
          <a:xfrm>
            <a:off x="838200" y="144250"/>
            <a:ext cx="10515600" cy="1325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GB" u="sng"/>
              <a:t>CMMI</a:t>
            </a:r>
            <a:endParaRPr u="sng"/>
          </a:p>
        </p:txBody>
      </p:sp>
      <p:sp>
        <p:nvSpPr>
          <p:cNvPr id="150" name="Google Shape;150;p8"/>
          <p:cNvSpPr txBox="1"/>
          <p:nvPr>
            <p:ph idx="1" type="body"/>
          </p:nvPr>
        </p:nvSpPr>
        <p:spPr>
          <a:xfrm>
            <a:off x="444000" y="1220300"/>
            <a:ext cx="8089800" cy="5356200"/>
          </a:xfrm>
          <a:prstGeom prst="rect">
            <a:avLst/>
          </a:prstGeom>
          <a:noFill/>
          <a:ln>
            <a:noFill/>
          </a:ln>
        </p:spPr>
        <p:txBody>
          <a:bodyPr anchorCtr="0" anchor="t" bIns="45700" lIns="91425" spcFirstLastPara="1" rIns="91425" wrap="square" tIns="45700">
            <a:normAutofit/>
          </a:bodyPr>
          <a:lstStyle/>
          <a:p>
            <a:pPr indent="-241300" lvl="0" marL="228600" rtl="0" algn="l">
              <a:lnSpc>
                <a:spcPct val="70000"/>
              </a:lnSpc>
              <a:spcBef>
                <a:spcPts val="0"/>
              </a:spcBef>
              <a:spcAft>
                <a:spcPts val="0"/>
              </a:spcAft>
              <a:buClr>
                <a:schemeClr val="dk1"/>
              </a:buClr>
              <a:buSzPts val="2580"/>
              <a:buFont typeface="Noto Sans Symbols"/>
              <a:buChar char="❑"/>
            </a:pPr>
            <a:r>
              <a:rPr lang="en-GB" sz="2580"/>
              <a:t>The Capability Maturity Model Integration (CMMI) is a </a:t>
            </a:r>
            <a:r>
              <a:rPr lang="en-GB" sz="2580">
                <a:solidFill>
                  <a:srgbClr val="FF0000"/>
                </a:solidFill>
              </a:rPr>
              <a:t>process and behavioral</a:t>
            </a:r>
            <a:r>
              <a:rPr lang="en-GB" sz="2580"/>
              <a:t> model that helps organizations streamline process improvement and encourage productive, efficient behaviors that decrease risks in software, product and service development. It measures the maturity of the organization in terms of Software Development Process.</a:t>
            </a:r>
            <a:endParaRPr sz="3000"/>
          </a:p>
          <a:p>
            <a:pPr indent="-241300" lvl="0" marL="228600" rtl="0" algn="l">
              <a:lnSpc>
                <a:spcPct val="70000"/>
              </a:lnSpc>
              <a:spcBef>
                <a:spcPts val="1000"/>
              </a:spcBef>
              <a:spcAft>
                <a:spcPts val="0"/>
              </a:spcAft>
              <a:buClr>
                <a:schemeClr val="dk1"/>
              </a:buClr>
              <a:buSzPts val="2580"/>
              <a:buFont typeface="Noto Sans Symbols"/>
              <a:buChar char="❑"/>
            </a:pPr>
            <a:r>
              <a:rPr lang="en-GB" sz="2580"/>
              <a:t>It is developed by CMU </a:t>
            </a:r>
            <a:endParaRPr sz="2580"/>
          </a:p>
          <a:p>
            <a:pPr indent="-241300" lvl="0" marL="228600" rtl="0" algn="l">
              <a:lnSpc>
                <a:spcPct val="70000"/>
              </a:lnSpc>
              <a:spcBef>
                <a:spcPts val="1000"/>
              </a:spcBef>
              <a:spcAft>
                <a:spcPts val="0"/>
              </a:spcAft>
              <a:buClr>
                <a:schemeClr val="dk1"/>
              </a:buClr>
              <a:buSzPts val="2580"/>
              <a:buFont typeface="Noto Sans Symbols"/>
              <a:buChar char="❑"/>
            </a:pPr>
            <a:r>
              <a:rPr lang="en-GB" sz="2580"/>
              <a:t>This process is mostly a requirement if you want to get a contract for software development in US govt organization. </a:t>
            </a:r>
            <a:endParaRPr sz="2580"/>
          </a:p>
          <a:p>
            <a:pPr indent="-241300" lvl="0" marL="228600" rtl="0" algn="l">
              <a:lnSpc>
                <a:spcPct val="70000"/>
              </a:lnSpc>
              <a:spcBef>
                <a:spcPts val="1000"/>
              </a:spcBef>
              <a:spcAft>
                <a:spcPts val="0"/>
              </a:spcAft>
              <a:buClr>
                <a:schemeClr val="dk1"/>
              </a:buClr>
              <a:buSzPts val="2580"/>
              <a:buFont typeface="Noto Sans Symbols"/>
              <a:buChar char="❑"/>
            </a:pPr>
            <a:r>
              <a:rPr lang="en-GB" sz="2580"/>
              <a:t>In this model work is divided in such a way so that you have different maturity level of a system you are building. </a:t>
            </a:r>
            <a:endParaRPr sz="3000"/>
          </a:p>
          <a:p>
            <a:pPr indent="-241300" lvl="0" marL="228600" rtl="0" algn="l">
              <a:lnSpc>
                <a:spcPct val="70000"/>
              </a:lnSpc>
              <a:spcBef>
                <a:spcPts val="1000"/>
              </a:spcBef>
              <a:spcAft>
                <a:spcPts val="0"/>
              </a:spcAft>
              <a:buClr>
                <a:schemeClr val="dk1"/>
              </a:buClr>
              <a:buSzPts val="2580"/>
              <a:buFont typeface="Noto Sans Symbols"/>
              <a:buChar char="❑"/>
            </a:pPr>
            <a:r>
              <a:rPr lang="en-GB" sz="2580"/>
              <a:t>It divided in 5 maturity level and you need to improve the system until you reach level 5</a:t>
            </a:r>
            <a:endParaRPr sz="2580"/>
          </a:p>
        </p:txBody>
      </p:sp>
      <p:pic>
        <p:nvPicPr>
          <p:cNvPr id="151" name="Google Shape;151;p8"/>
          <p:cNvPicPr preferRelativeResize="0"/>
          <p:nvPr/>
        </p:nvPicPr>
        <p:blipFill rotWithShape="1">
          <a:blip r:embed="rId3">
            <a:alphaModFix/>
          </a:blip>
          <a:srcRect b="0" l="0" r="0" t="0"/>
          <a:stretch/>
        </p:blipFill>
        <p:spPr>
          <a:xfrm>
            <a:off x="8602700" y="2142375"/>
            <a:ext cx="3589300" cy="3214676"/>
          </a:xfrm>
          <a:prstGeom prst="rect">
            <a:avLst/>
          </a:prstGeom>
          <a:noFill/>
          <a:ln>
            <a:noFill/>
          </a:ln>
        </p:spPr>
      </p:pic>
      <p:sp>
        <p:nvSpPr>
          <p:cNvPr id="152" name="Google Shape;152;p8"/>
          <p:cNvSpPr/>
          <p:nvPr/>
        </p:nvSpPr>
        <p:spPr>
          <a:xfrm>
            <a:off x="0" y="5557839"/>
            <a:ext cx="1743075" cy="1300162"/>
          </a:xfrm>
          <a:prstGeom prst="rtTriangle">
            <a:avLst/>
          </a:prstGeom>
          <a:blipFill rotWithShape="1">
            <a:blip r:embed="rId4">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3" name="Google Shape;153;p8"/>
          <p:cNvSpPr/>
          <p:nvPr/>
        </p:nvSpPr>
        <p:spPr>
          <a:xfrm rot="10800000">
            <a:off x="10448925" y="0"/>
            <a:ext cx="1743075" cy="1300162"/>
          </a:xfrm>
          <a:prstGeom prst="rtTriangle">
            <a:avLst/>
          </a:prstGeom>
          <a:blipFill rotWithShape="1">
            <a:blip r:embed="rId4">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transition spd="slow">
    <p:push dir="r"/>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0">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p:nvPr/>
        </p:nvSpPr>
        <p:spPr>
          <a:xfrm>
            <a:off x="7351563" y="1149195"/>
            <a:ext cx="3533700" cy="4402200"/>
          </a:xfrm>
          <a:prstGeom prst="rect">
            <a:avLst/>
          </a:prstGeom>
          <a:noFill/>
          <a:ln cap="flat" cmpd="sng" w="381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59" name="Google Shape;159;p9"/>
          <p:cNvSpPr txBox="1"/>
          <p:nvPr>
            <p:ph idx="1" type="body"/>
          </p:nvPr>
        </p:nvSpPr>
        <p:spPr>
          <a:xfrm>
            <a:off x="7511740" y="1665288"/>
            <a:ext cx="3213409" cy="423227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Noto Sans Symbols"/>
              <a:buChar char="⮚"/>
            </a:pPr>
            <a:r>
              <a:rPr lang="en-GB"/>
              <a:t>Once you reach level 5 that does not mean the end of your system.</a:t>
            </a:r>
            <a:endParaRPr/>
          </a:p>
          <a:p>
            <a:pPr indent="-228600" lvl="0" marL="228600" rtl="0" algn="l">
              <a:lnSpc>
                <a:spcPct val="90000"/>
              </a:lnSpc>
              <a:spcBef>
                <a:spcPts val="1000"/>
              </a:spcBef>
              <a:spcAft>
                <a:spcPts val="0"/>
              </a:spcAft>
              <a:buClr>
                <a:schemeClr val="dk1"/>
              </a:buClr>
              <a:buSzPts val="2800"/>
              <a:buFont typeface="Noto Sans Symbols"/>
              <a:buChar char="⮚"/>
            </a:pPr>
            <a:r>
              <a:rPr lang="en-GB"/>
              <a:t> It means now the system is full proof, it just need regular maintenance nothing else.</a:t>
            </a:r>
            <a:endParaRPr/>
          </a:p>
          <a:p>
            <a:pPr indent="-50800" lvl="0" marL="228600" rtl="0" algn="l">
              <a:lnSpc>
                <a:spcPct val="90000"/>
              </a:lnSpc>
              <a:spcBef>
                <a:spcPts val="1000"/>
              </a:spcBef>
              <a:spcAft>
                <a:spcPts val="0"/>
              </a:spcAft>
              <a:buClr>
                <a:schemeClr val="dk1"/>
              </a:buClr>
              <a:buSzPts val="2800"/>
              <a:buFont typeface="Noto Sans Symbols"/>
              <a:buNone/>
            </a:pPr>
            <a:r>
              <a:t/>
            </a:r>
            <a:endParaRPr/>
          </a:p>
        </p:txBody>
      </p:sp>
      <p:sp>
        <p:nvSpPr>
          <p:cNvPr id="160" name="Google Shape;160;p9"/>
          <p:cNvSpPr/>
          <p:nvPr/>
        </p:nvSpPr>
        <p:spPr>
          <a:xfrm>
            <a:off x="0" y="5557839"/>
            <a:ext cx="1743075" cy="1300162"/>
          </a:xfrm>
          <a:prstGeom prst="rtTriangle">
            <a:avLst/>
          </a:prstGeom>
          <a:blipFill rotWithShape="1">
            <a:blip r:embed="rId3">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61" name="Google Shape;161;p9"/>
          <p:cNvSpPr/>
          <p:nvPr/>
        </p:nvSpPr>
        <p:spPr>
          <a:xfrm rot="10800000">
            <a:off x="10448925" y="0"/>
            <a:ext cx="1743075" cy="1300162"/>
          </a:xfrm>
          <a:prstGeom prst="rtTriangle">
            <a:avLst/>
          </a:prstGeom>
          <a:blipFill rotWithShape="1">
            <a:blip r:embed="rId3">
              <a:alphaModFix/>
            </a:blip>
            <a:tile algn="tl" flip="none" tx="0" sx="100000" ty="0" sy="100000"/>
          </a:blip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id="162" name="Google Shape;162;p9"/>
          <p:cNvPicPr preferRelativeResize="0"/>
          <p:nvPr/>
        </p:nvPicPr>
        <p:blipFill>
          <a:blip r:embed="rId4">
            <a:alphaModFix/>
          </a:blip>
          <a:stretch>
            <a:fillRect/>
          </a:stretch>
        </p:blipFill>
        <p:spPr>
          <a:xfrm>
            <a:off x="484651" y="875200"/>
            <a:ext cx="6600175" cy="4950125"/>
          </a:xfrm>
          <a:prstGeom prst="rect">
            <a:avLst/>
          </a:prstGeom>
          <a:noFill/>
          <a:ln>
            <a:noFill/>
          </a:ln>
        </p:spPr>
      </p:pic>
    </p:spTree>
  </p:cSld>
  <p:clrMapOvr>
    <a:masterClrMapping/>
  </p:clrMapOvr>
  <p:transition spd="slow">
    <p:push dir="r"/>
  </p:transition>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2020-06-15T16:43:11Z</dcterms:created>
  <dc:creator>A M Esfar-E-Alam</dc:creator>
</cp:coreProperties>
</file>