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4"/>
  </p:notesMasterIdLst>
  <p:handoutMasterIdLst>
    <p:handoutMasterId r:id="rId35"/>
  </p:handoutMasterIdLst>
  <p:sldIdLst>
    <p:sldId id="256" r:id="rId2"/>
    <p:sldId id="313" r:id="rId3"/>
    <p:sldId id="327" r:id="rId4"/>
    <p:sldId id="315" r:id="rId5"/>
    <p:sldId id="345" r:id="rId6"/>
    <p:sldId id="316" r:id="rId7"/>
    <p:sldId id="325" r:id="rId8"/>
    <p:sldId id="318" r:id="rId9"/>
    <p:sldId id="319" r:id="rId10"/>
    <p:sldId id="326" r:id="rId11"/>
    <p:sldId id="342" r:id="rId12"/>
    <p:sldId id="321" r:id="rId13"/>
    <p:sldId id="343" r:id="rId14"/>
    <p:sldId id="344" r:id="rId15"/>
    <p:sldId id="322" r:id="rId16"/>
    <p:sldId id="323" r:id="rId17"/>
    <p:sldId id="324" r:id="rId18"/>
    <p:sldId id="328" r:id="rId19"/>
    <p:sldId id="340" r:id="rId20"/>
    <p:sldId id="329" r:id="rId21"/>
    <p:sldId id="330" r:id="rId22"/>
    <p:sldId id="331" r:id="rId23"/>
    <p:sldId id="332" r:id="rId24"/>
    <p:sldId id="333" r:id="rId25"/>
    <p:sldId id="334" r:id="rId26"/>
    <p:sldId id="335" r:id="rId27"/>
    <p:sldId id="336" r:id="rId28"/>
    <p:sldId id="337" r:id="rId29"/>
    <p:sldId id="338" r:id="rId30"/>
    <p:sldId id="346" r:id="rId31"/>
    <p:sldId id="339" r:id="rId32"/>
    <p:sldId id="341"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694" autoAdjust="0"/>
  </p:normalViewPr>
  <p:slideViewPr>
    <p:cSldViewPr snapToGrid="0" snapToObjects="1">
      <p:cViewPr varScale="1">
        <p:scale>
          <a:sx n="45" d="100"/>
          <a:sy n="45" d="100"/>
        </p:scale>
        <p:origin x="2106"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9/26/2019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p14="http://schemas.microsoft.com/office/powerpoint/2010/main" val="6925766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9/26/2019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extLst>
      <p:ext uri="{BB962C8B-B14F-4D97-AF65-F5344CB8AC3E}">
        <p14:creationId xmlns:p14="http://schemas.microsoft.com/office/powerpoint/2010/main" val="4257230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4026B8-A08C-44B6-931E-268AC4CE821E}" type="slidenum">
              <a:rPr lang="en-US">
                <a:latin typeface="Calibri" panose="020F0502020204030204" pitchFamily="34" charset="0"/>
              </a:rPr>
              <a:pPr/>
              <a:t>2</a:t>
            </a:fld>
            <a:endParaRPr lang="en-US">
              <a:latin typeface="Calibri" panose="020F0502020204030204" pitchFamily="34" charset="0"/>
            </a:endParaRPr>
          </a:p>
        </p:txBody>
      </p:sp>
    </p:spTree>
    <p:extLst>
      <p:ext uri="{BB962C8B-B14F-4D97-AF65-F5344CB8AC3E}">
        <p14:creationId xmlns:p14="http://schemas.microsoft.com/office/powerpoint/2010/main" val="358756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C18F9D8-1C9A-4B4F-8CE0-EFFACED9B51A}" type="slidenum">
              <a:rPr lang="en-US"/>
              <a:pPr/>
              <a:t>22</a:t>
            </a:fld>
            <a:endParaRPr lang="en-US"/>
          </a:p>
        </p:txBody>
      </p:sp>
      <p:sp>
        <p:nvSpPr>
          <p:cNvPr id="77826" name="Rectangle 7"/>
          <p:cNvSpPr txBox="1">
            <a:spLocks noGrp="1"/>
          </p:cNvSpPr>
          <p:nvPr/>
        </p:nvSpPr>
        <p:spPr bwMode="auto">
          <a:xfrm>
            <a:off x="3816932" y="9372997"/>
            <a:ext cx="2918831" cy="493316"/>
          </a:xfrm>
          <a:prstGeom prst="rect">
            <a:avLst/>
          </a:prstGeom>
          <a:noFill/>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830782E-FFC5-49EF-A218-E9D6062B21BB}" type="slidenum">
              <a:rPr lang="en-US" sz="1200">
                <a:solidFill>
                  <a:srgbClr val="000000"/>
                </a:solidFill>
                <a:latin typeface="Gill Sans" charset="0"/>
                <a:ea typeface="ヒラギノ角ゴ Pro W3" charset="-128"/>
                <a:sym typeface="Gill Sans" charset="0"/>
              </a:rPr>
              <a:pPr algn="r"/>
              <a:t>22</a:t>
            </a:fld>
            <a:endParaRPr lang="en-US" sz="1200">
              <a:solidFill>
                <a:srgbClr val="000000"/>
              </a:solidFill>
              <a:latin typeface="Gill Sans" charset="0"/>
              <a:ea typeface="ヒラギノ角ゴ Pro W3" charset="-128"/>
              <a:sym typeface="Gill Sans"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501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E6B48F2-A3CB-44C2-812C-54925B41E5A3}" type="slidenum">
              <a:rPr lang="en-US"/>
              <a:pPr/>
              <a:t>26</a:t>
            </a:fld>
            <a:endParaRPr lang="en-US"/>
          </a:p>
        </p:txBody>
      </p:sp>
      <p:sp>
        <p:nvSpPr>
          <p:cNvPr id="84994" name="Rectangle 7"/>
          <p:cNvSpPr txBox="1">
            <a:spLocks noGrp="1"/>
          </p:cNvSpPr>
          <p:nvPr/>
        </p:nvSpPr>
        <p:spPr bwMode="auto">
          <a:xfrm>
            <a:off x="3816932" y="9372997"/>
            <a:ext cx="2918831" cy="493316"/>
          </a:xfrm>
          <a:prstGeom prst="rect">
            <a:avLst/>
          </a:prstGeom>
          <a:noFill/>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FDC4B8B9-1476-457B-8339-3C05581DCB0E}" type="slidenum">
              <a:rPr lang="en-US" sz="1200">
                <a:solidFill>
                  <a:srgbClr val="000000"/>
                </a:solidFill>
                <a:latin typeface="Gill Sans" charset="0"/>
                <a:ea typeface="ヒラギノ角ゴ Pro W3" charset="-128"/>
                <a:sym typeface="Gill Sans" charset="0"/>
              </a:rPr>
              <a:pPr algn="r"/>
              <a:t>26</a:t>
            </a:fld>
            <a:endParaRPr lang="en-US" sz="1200">
              <a:solidFill>
                <a:srgbClr val="000000"/>
              </a:solidFill>
              <a:latin typeface="Gill Sans" charset="0"/>
              <a:ea typeface="ヒラギノ角ゴ Pro W3" charset="-128"/>
              <a:sym typeface="Gill Sans"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48757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8E10142-A255-4707-89D7-D62960D32647}" type="slidenum">
              <a:rPr lang="en-US"/>
              <a:pPr/>
              <a:t>28</a:t>
            </a:fld>
            <a:endParaRPr lang="en-US"/>
          </a:p>
        </p:txBody>
      </p:sp>
      <p:sp>
        <p:nvSpPr>
          <p:cNvPr id="89090" name="Rectangle 7"/>
          <p:cNvSpPr txBox="1">
            <a:spLocks noGrp="1"/>
          </p:cNvSpPr>
          <p:nvPr/>
        </p:nvSpPr>
        <p:spPr bwMode="auto">
          <a:xfrm>
            <a:off x="3816932" y="9372997"/>
            <a:ext cx="2918831" cy="493316"/>
          </a:xfrm>
          <a:prstGeom prst="rect">
            <a:avLst/>
          </a:prstGeom>
          <a:noFill/>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6F9D5C4-AEF5-4418-9ADC-7C5635CC5188}" type="slidenum">
              <a:rPr lang="en-US" sz="1200">
                <a:solidFill>
                  <a:srgbClr val="000000"/>
                </a:solidFill>
                <a:latin typeface="Gill Sans" charset="0"/>
                <a:ea typeface="ヒラギノ角ゴ Pro W3" charset="-128"/>
                <a:sym typeface="Gill Sans" charset="0"/>
              </a:rPr>
              <a:pPr algn="r"/>
              <a:t>28</a:t>
            </a:fld>
            <a:endParaRPr lang="en-US" sz="1200">
              <a:solidFill>
                <a:srgbClr val="000000"/>
              </a:solidFill>
              <a:latin typeface="Gill Sans" charset="0"/>
              <a:ea typeface="ヒラギノ角ゴ Pro W3" charset="-128"/>
              <a:sym typeface="Gill Sans"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p:cNvSpPr>
          <p:nvPr>
            <p:ph type="body" idx="1"/>
          </p:nvPr>
        </p:nvSpPr>
        <p:spPr/>
        <p:txBody>
          <a:bodyPr/>
          <a:lstStyle/>
          <a:p>
            <a:endParaRPr lang="en-US"/>
          </a:p>
        </p:txBody>
      </p:sp>
    </p:spTree>
    <p:extLst>
      <p:ext uri="{BB962C8B-B14F-4D97-AF65-F5344CB8AC3E}">
        <p14:creationId xmlns:p14="http://schemas.microsoft.com/office/powerpoint/2010/main" val="35913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AFBD97-3294-43AB-9D62-DCB7BAD1EDFA}" type="slidenum">
              <a:rPr lang="en-US">
                <a:latin typeface="Calibri" panose="020F0502020204030204" pitchFamily="34" charset="0"/>
              </a:rPr>
              <a:pPr/>
              <a:t>4</a:t>
            </a:fld>
            <a:endParaRPr lang="en-US">
              <a:latin typeface="Calibri" panose="020F0502020204030204" pitchFamily="34" charset="0"/>
            </a:endParaRPr>
          </a:p>
        </p:txBody>
      </p:sp>
    </p:spTree>
    <p:extLst>
      <p:ext uri="{BB962C8B-B14F-4D97-AF65-F5344CB8AC3E}">
        <p14:creationId xmlns:p14="http://schemas.microsoft.com/office/powerpoint/2010/main" val="242142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D40090-3BC4-4D8A-A358-BA48079B99A1}" type="slidenum">
              <a:rPr lang="en-US">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54506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1C20A9-A1A5-404D-B77D-4E2E262292E6}" type="slidenum">
              <a:rPr lang="en-US">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390744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03AD9C-B4C7-4800-A2BD-298DEE6EC3C3}" type="slidenum">
              <a:rPr lang="en-US">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131497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58EC89-5BAD-46E1-BE43-2089CB6935DE}" type="slidenum">
              <a:rPr lang="en-US">
                <a:latin typeface="Calibri" panose="020F0502020204030204" pitchFamily="34" charset="0"/>
              </a:rPr>
              <a:pPr/>
              <a:t>12</a:t>
            </a:fld>
            <a:endParaRPr lang="en-US">
              <a:latin typeface="Calibri" panose="020F0502020204030204" pitchFamily="34" charset="0"/>
            </a:endParaRPr>
          </a:p>
        </p:txBody>
      </p:sp>
    </p:spTree>
    <p:extLst>
      <p:ext uri="{BB962C8B-B14F-4D97-AF65-F5344CB8AC3E}">
        <p14:creationId xmlns:p14="http://schemas.microsoft.com/office/powerpoint/2010/main" val="14454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The initial step in the AUP is the model workflow which begins with the Inception phase. Here project scope, risks, costs  and  schedule,  and  project  feasibility  are  defined,  including  the  preparation  for  the  project  environment.</a:t>
            </a:r>
          </a:p>
          <a:p>
            <a:pPr eaLnBrk="1" hangingPunct="1">
              <a:spcBef>
                <a:spcPct val="0"/>
              </a:spcBef>
            </a:pPr>
            <a:endParaRPr lang="en-US" dirty="0"/>
          </a:p>
          <a:p>
            <a:r>
              <a:rPr lang="en-US" sz="1200" kern="1200" dirty="0">
                <a:solidFill>
                  <a:schemeClr val="tx1"/>
                </a:solidFill>
                <a:effectLst/>
                <a:latin typeface="+mn-lt"/>
                <a:ea typeface="+mn-ea"/>
                <a:cs typeface="+mn-cs"/>
              </a:rPr>
              <a:t>The requirement's phase includes identifying the stakeholders, understanding the user's problem, establishing a basis of estimation, and defining the user interface for the system. Although these activities occur during the Inception and Elaboration phases, they can continue through other phases to improve the  unfolding design.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During the construction phase, user stories are implemented and iteratively reworked to reflect the expanding understanding of the problem domain as the project progresses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eaLnBrk="1" hangingPunct="1">
              <a:spcBef>
                <a:spcPct val="0"/>
              </a:spcBef>
            </a:pPr>
            <a:endParaRPr lang="en-US" dirty="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961851-C72E-45A7-B2B4-2D98908E9D1A}" type="slidenum">
              <a:rPr lang="en-US">
                <a:latin typeface="Calibri" panose="020F0502020204030204" pitchFamily="34" charset="0"/>
              </a:rPr>
              <a:pPr/>
              <a:t>15</a:t>
            </a:fld>
            <a:endParaRPr lang="en-US">
              <a:latin typeface="Calibri" panose="020F0502020204030204" pitchFamily="34" charset="0"/>
            </a:endParaRPr>
          </a:p>
        </p:txBody>
      </p:sp>
    </p:spTree>
    <p:extLst>
      <p:ext uri="{BB962C8B-B14F-4D97-AF65-F5344CB8AC3E}">
        <p14:creationId xmlns:p14="http://schemas.microsoft.com/office/powerpoint/2010/main" val="831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E2542C-0DE6-43F6-9AFC-9EE10CF6A43F}" type="slidenum">
              <a:rPr lang="en-US">
                <a:latin typeface="Calibri" panose="020F0502020204030204" pitchFamily="34" charset="0"/>
              </a:rPr>
              <a:pPr/>
              <a:t>16</a:t>
            </a:fld>
            <a:endParaRPr lang="en-US">
              <a:latin typeface="Calibri" panose="020F0502020204030204" pitchFamily="34" charset="0"/>
            </a:endParaRPr>
          </a:p>
        </p:txBody>
      </p:sp>
    </p:spTree>
    <p:extLst>
      <p:ext uri="{BB962C8B-B14F-4D97-AF65-F5344CB8AC3E}">
        <p14:creationId xmlns:p14="http://schemas.microsoft.com/office/powerpoint/2010/main" val="118516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8FF3C6-E93C-49B7-934D-4A1F84656181}" type="slidenum">
              <a:rPr lang="en-US">
                <a:latin typeface="Calibri" panose="020F0502020204030204" pitchFamily="34" charset="0"/>
              </a:rPr>
              <a:pPr/>
              <a:t>17</a:t>
            </a:fld>
            <a:endParaRPr lang="en-US">
              <a:latin typeface="Calibri" panose="020F0502020204030204" pitchFamily="34" charset="0"/>
            </a:endParaRPr>
          </a:p>
        </p:txBody>
      </p:sp>
    </p:spTree>
    <p:extLst>
      <p:ext uri="{BB962C8B-B14F-4D97-AF65-F5344CB8AC3E}">
        <p14:creationId xmlns:p14="http://schemas.microsoft.com/office/powerpoint/2010/main" val="282856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pPr>
                <a:defRPr/>
              </a:pPr>
              <a:t>9/26/2019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pPr>
                <a:defRPr/>
              </a:pPr>
              <a:t>9/26/2019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pPr>
                <a:defRPr/>
              </a:pPr>
              <a:t>9/26/2019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pPr>
                <a:defRPr/>
              </a:pPr>
              <a:t>9/26/2019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pPr>
                <a:defRPr/>
              </a:pPr>
              <a:t>9/26/2019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pPr>
                <a:defRPr/>
              </a:pPr>
              <a:t>9/26/2019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pPr>
                <a:defRPr/>
              </a:pPr>
              <a:t>9/26/2019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pPr>
                <a:defRPr/>
              </a:pPr>
              <a:t>9/26/2019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pPr>
                <a:defRPr/>
              </a:pPr>
              <a:t>9/26/2019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pPr>
                <a:defRPr/>
              </a:pPr>
              <a:t>9/26/2019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pPr>
                <a:defRPr/>
              </a:pPr>
              <a:t>9/26/2019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pPr>
                <a:defRPr/>
              </a:pPr>
              <a:t>9/26/2019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gilescrum.com/" TargetMode="External"/><Relationship Id="rId7" Type="http://schemas.openxmlformats.org/officeDocument/2006/relationships/hyperlink" Target="http://agilealliance.com/articles/articles/InventingSCRUM.pdf" TargetMode="External"/><Relationship Id="rId2" Type="http://schemas.openxmlformats.org/officeDocument/2006/relationships/hyperlink" Target="http://www.mountaingoatsoftware.com/" TargetMode="External"/><Relationship Id="rId1" Type="http://schemas.openxmlformats.org/officeDocument/2006/relationships/slideLayout" Target="../slideLayouts/slideLayout2.xml"/><Relationship Id="rId6" Type="http://schemas.openxmlformats.org/officeDocument/2006/relationships/hyperlink" Target="http://www.controlchaos.com/scrumwp.htm" TargetMode="External"/><Relationship Id="rId5" Type="http://schemas.openxmlformats.org/officeDocument/2006/relationships/hyperlink" Target="http://jeffsutherland.com/" TargetMode="External"/><Relationship Id="rId4" Type="http://schemas.openxmlformats.org/officeDocument/2006/relationships/hyperlink" Target="http://www.objectmentor.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3044825"/>
            <a:ext cx="7772400" cy="1470025"/>
          </a:xfrm>
        </p:spPr>
        <p:txBody>
          <a:bodyPr/>
          <a:lstStyle/>
          <a:p>
            <a:pPr algn="ctr"/>
            <a:r>
              <a:rPr lang="en-US" dirty="0"/>
              <a:t>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dirty="0"/>
              <a:t>Agile software development</a:t>
            </a:r>
          </a:p>
        </p:txBody>
      </p:sp>
      <p:sp>
        <p:nvSpPr>
          <p:cNvPr id="6" name="Rectangle 2"/>
          <p:cNvSpPr txBox="1">
            <a:spLocks noChangeArrowheads="1"/>
          </p:cNvSpPr>
          <p:nvPr/>
        </p:nvSpPr>
        <p:spPr bwMode="auto">
          <a:xfrm>
            <a:off x="254000" y="0"/>
            <a:ext cx="8204200"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sz="3600" dirty="0"/>
              <a:t>CSE 470 : Software Engineering</a:t>
            </a:r>
            <a:endParaRPr lang="en-US" sz="3600" dirty="0">
              <a:solidFill>
                <a:srgbClr val="063DE8"/>
              </a:solidFill>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t>Extreme Programming</a:t>
            </a:r>
          </a:p>
        </p:txBody>
      </p:sp>
      <p:sp>
        <p:nvSpPr>
          <p:cNvPr id="1168387" name="Rectangle 3"/>
          <p:cNvSpPr>
            <a:spLocks noGrp="1" noChangeArrowheads="1"/>
          </p:cNvSpPr>
          <p:nvPr>
            <p:ph type="body" idx="1"/>
          </p:nvPr>
        </p:nvSpPr>
        <p:spPr/>
        <p:txBody>
          <a:bodyPr/>
          <a:lstStyle/>
          <a:p>
            <a:pPr algn="just">
              <a:lnSpc>
                <a:spcPct val="90000"/>
              </a:lnSpc>
            </a:pPr>
            <a:r>
              <a:rPr lang="en-US" sz="2800" dirty="0"/>
              <a:t>Perhaps the best-known and most widely used agile method.</a:t>
            </a:r>
          </a:p>
          <a:p>
            <a:pPr algn="just">
              <a:lnSpc>
                <a:spcPct val="90000"/>
              </a:lnSpc>
            </a:pPr>
            <a:endParaRPr lang="en-US" sz="2800" dirty="0"/>
          </a:p>
          <a:p>
            <a:pPr algn="just">
              <a:lnSpc>
                <a:spcPct val="90000"/>
              </a:lnSpc>
            </a:pPr>
            <a:r>
              <a:rPr lang="en-US" sz="2800" dirty="0"/>
              <a:t>Extreme Programming (XP) takes an ‘extreme’ approach to iterative development. </a:t>
            </a:r>
          </a:p>
          <a:p>
            <a:pPr lvl="1" algn="just">
              <a:lnSpc>
                <a:spcPct val="90000"/>
              </a:lnSpc>
            </a:pPr>
            <a:r>
              <a:rPr lang="en-US" sz="2400" dirty="0"/>
              <a:t>New versions may be built several times per day;</a:t>
            </a:r>
          </a:p>
          <a:p>
            <a:pPr lvl="1" algn="just">
              <a:lnSpc>
                <a:spcPct val="90000"/>
              </a:lnSpc>
            </a:pPr>
            <a:r>
              <a:rPr lang="en-US" sz="2400" dirty="0"/>
              <a:t>Increments are delivered to customers every 2 weeks;</a:t>
            </a:r>
          </a:p>
          <a:p>
            <a:pPr lvl="1" algn="just">
              <a:lnSpc>
                <a:spcPct val="90000"/>
              </a:lnSpc>
            </a:pPr>
            <a:r>
              <a:rPr lang="en-US" sz="2400" dirty="0"/>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a:t>Agile software development</a:t>
            </a:r>
          </a:p>
        </p:txBody>
      </p:sp>
    </p:spTree>
    <p:extLst>
      <p:ext uri="{BB962C8B-B14F-4D97-AF65-F5344CB8AC3E}">
        <p14:creationId xmlns:p14="http://schemas.microsoft.com/office/powerpoint/2010/main" val="311793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pic>
        <p:nvPicPr>
          <p:cNvPr id="6" name="Picture 3"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76200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58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0573" y="1600200"/>
            <a:ext cx="8921922" cy="4814248"/>
          </a:xfrm>
          <a:prstGeom prst="rect">
            <a:avLst/>
          </a:prstGeom>
        </p:spPr>
      </p:pic>
      <p:sp>
        <p:nvSpPr>
          <p:cNvPr id="6" name="Rectangle 2"/>
          <p:cNvSpPr>
            <a:spLocks noGrp="1" noChangeArrowheads="1"/>
          </p:cNvSpPr>
          <p:nvPr>
            <p:ph type="title"/>
          </p:nvPr>
        </p:nvSpPr>
        <p:spPr>
          <a:xfrm>
            <a:off x="457200" y="274638"/>
            <a:ext cx="7293232" cy="1143000"/>
          </a:xfrm>
        </p:spPr>
        <p:txBody>
          <a:bodyPr/>
          <a:lstStyle/>
          <a:p>
            <a:r>
              <a:rPr lang="en-US" dirty="0"/>
              <a:t>Extreme Programming Project</a:t>
            </a:r>
          </a:p>
        </p:txBody>
      </p:sp>
    </p:spTree>
    <p:extLst>
      <p:ext uri="{BB962C8B-B14F-4D97-AF65-F5344CB8AC3E}">
        <p14:creationId xmlns:p14="http://schemas.microsoft.com/office/powerpoint/2010/main" val="202423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581846"/>
          </a:xfrm>
        </p:spPr>
        <p:txBody>
          <a:bodyPr/>
          <a:lstStyle/>
          <a:p>
            <a:r>
              <a:rPr lang="en-US" dirty="0"/>
              <a:t>Extreme Programming Project</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56484"/>
            <a:ext cx="7696200" cy="5864991"/>
          </a:xfrm>
        </p:spPr>
      </p:pic>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7" name="Rectangle 6"/>
          <p:cNvSpPr/>
          <p:nvPr/>
        </p:nvSpPr>
        <p:spPr>
          <a:xfrm rot="16200000">
            <a:off x="7545605" y="4554574"/>
            <a:ext cx="2783134" cy="276999"/>
          </a:xfrm>
          <a:prstGeom prst="rect">
            <a:avLst/>
          </a:prstGeom>
        </p:spPr>
        <p:txBody>
          <a:bodyPr wrap="none">
            <a:spAutoFit/>
          </a:bodyPr>
          <a:lstStyle/>
          <a:p>
            <a:r>
              <a:rPr lang="en-US" sz="1200" dirty="0"/>
              <a:t>CRC - class-responsibility collaborator</a:t>
            </a:r>
          </a:p>
        </p:txBody>
      </p:sp>
    </p:spTree>
    <p:extLst>
      <p:ext uri="{BB962C8B-B14F-4D97-AF65-F5344CB8AC3E}">
        <p14:creationId xmlns:p14="http://schemas.microsoft.com/office/powerpoint/2010/main" val="139901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Principle or Practice</a:t>
            </a:r>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5725" b="46369"/>
          <a:stretch/>
        </p:blipFill>
        <p:spPr>
          <a:xfrm>
            <a:off x="326571" y="2496457"/>
            <a:ext cx="2667000" cy="3254001"/>
          </a:xfrm>
        </p:spPr>
      </p:pic>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392" y="3335584"/>
            <a:ext cx="2679215" cy="1572873"/>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267" y="2496457"/>
            <a:ext cx="2766919" cy="3251129"/>
          </a:xfrm>
          <a:prstGeom prst="rect">
            <a:avLst/>
          </a:prstGeom>
        </p:spPr>
      </p:pic>
    </p:spTree>
    <p:extLst>
      <p:ext uri="{BB962C8B-B14F-4D97-AF65-F5344CB8AC3E}">
        <p14:creationId xmlns:p14="http://schemas.microsoft.com/office/powerpoint/2010/main" val="51803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Agile Unified Process</a:t>
            </a:r>
          </a:p>
        </p:txBody>
      </p:sp>
      <p:sp>
        <p:nvSpPr>
          <p:cNvPr id="26627" name="Content Placeholder 2"/>
          <p:cNvSpPr>
            <a:spLocks noGrp="1"/>
          </p:cNvSpPr>
          <p:nvPr>
            <p:ph idx="1"/>
          </p:nvPr>
        </p:nvSpPr>
        <p:spPr/>
        <p:txBody>
          <a:bodyPr/>
          <a:lstStyle/>
          <a:p>
            <a:pPr eaLnBrk="1" hangingPunct="1"/>
            <a:endParaRPr lang="en-US" dirty="0"/>
          </a:p>
          <a:p>
            <a:pPr eaLnBrk="1" hangingPunct="1"/>
            <a:r>
              <a:rPr lang="en-US" dirty="0"/>
              <a:t>Agile Unified Process (AUP) is a simplified version of the Rational Unified Process (RUP).</a:t>
            </a:r>
          </a:p>
          <a:p>
            <a:pPr eaLnBrk="1" hangingPunct="1">
              <a:buFont typeface="Wingdings 2" panose="05020102010507070707" pitchFamily="18" charset="2"/>
              <a:buNone/>
            </a:pPr>
            <a:endParaRPr lang="en-US" dirty="0"/>
          </a:p>
          <a:p>
            <a:pPr eaLnBrk="1" hangingPunct="1">
              <a:buFont typeface="Wingdings 2" panose="05020102010507070707" pitchFamily="18" charset="2"/>
              <a:buNone/>
            </a:pPr>
            <a:r>
              <a:rPr lang="en-US" dirty="0"/>
              <a:t>   Phases of AUP</a:t>
            </a:r>
          </a:p>
          <a:p>
            <a:pPr eaLnBrk="1" hangingPunct="1">
              <a:buFont typeface="Wingdings" panose="05000000000000000000" pitchFamily="2" charset="2"/>
              <a:buChar char="Ø"/>
            </a:pPr>
            <a:r>
              <a:rPr lang="en-US" dirty="0"/>
              <a:t> Inception (scope of the project)</a:t>
            </a:r>
          </a:p>
          <a:p>
            <a:pPr eaLnBrk="1" hangingPunct="1">
              <a:buFont typeface="Wingdings" panose="05000000000000000000" pitchFamily="2" charset="2"/>
              <a:buChar char="Ø"/>
            </a:pPr>
            <a:r>
              <a:rPr lang="en-US" dirty="0"/>
              <a:t> Elaboration (basic architecture design)</a:t>
            </a:r>
          </a:p>
          <a:p>
            <a:pPr eaLnBrk="1" hangingPunct="1">
              <a:buFont typeface="Wingdings" panose="05000000000000000000" pitchFamily="2" charset="2"/>
              <a:buChar char="Ø"/>
            </a:pPr>
            <a:r>
              <a:rPr lang="en-US" dirty="0"/>
              <a:t> Construction (implementation)</a:t>
            </a:r>
          </a:p>
          <a:p>
            <a:pPr eaLnBrk="1" hangingPunct="1">
              <a:buFont typeface="Wingdings" panose="05000000000000000000" pitchFamily="2" charset="2"/>
              <a:buChar char="Ø"/>
            </a:pPr>
            <a:r>
              <a:rPr lang="en-US" dirty="0"/>
              <a:t> Transition (final product release)</a:t>
            </a:r>
          </a:p>
        </p:txBody>
      </p:sp>
    </p:spTree>
    <p:extLst>
      <p:ext uri="{BB962C8B-B14F-4D97-AF65-F5344CB8AC3E}">
        <p14:creationId xmlns:p14="http://schemas.microsoft.com/office/powerpoint/2010/main" val="199735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Disciplines of AUP</a:t>
            </a:r>
          </a:p>
        </p:txBody>
      </p:sp>
      <p:sp>
        <p:nvSpPr>
          <p:cNvPr id="28675" name="Content Placeholder 2"/>
          <p:cNvSpPr>
            <a:spLocks noGrp="1"/>
          </p:cNvSpPr>
          <p:nvPr>
            <p:ph idx="1"/>
          </p:nvPr>
        </p:nvSpPr>
        <p:spPr/>
        <p:txBody>
          <a:bodyPr/>
          <a:lstStyle/>
          <a:p>
            <a:pPr>
              <a:buFont typeface="Wingdings" panose="05000000000000000000" pitchFamily="2" charset="2"/>
              <a:buChar char="Ø"/>
            </a:pPr>
            <a:r>
              <a:rPr lang="en-US" dirty="0"/>
              <a:t> Business Modelling (requirements and design)</a:t>
            </a:r>
          </a:p>
          <a:p>
            <a:pPr eaLnBrk="1" hangingPunct="1">
              <a:buFont typeface="Wingdings" panose="05000000000000000000" pitchFamily="2" charset="2"/>
              <a:buChar char="Ø"/>
            </a:pPr>
            <a:r>
              <a:rPr lang="en-US" dirty="0"/>
              <a:t> Implementation</a:t>
            </a:r>
          </a:p>
          <a:p>
            <a:pPr eaLnBrk="1" hangingPunct="1">
              <a:buFont typeface="Wingdings" panose="05000000000000000000" pitchFamily="2" charset="2"/>
              <a:buChar char="Ø"/>
            </a:pPr>
            <a:r>
              <a:rPr lang="en-US" dirty="0"/>
              <a:t> Test</a:t>
            </a:r>
          </a:p>
          <a:p>
            <a:pPr eaLnBrk="1" hangingPunct="1">
              <a:buFont typeface="Wingdings" panose="05000000000000000000" pitchFamily="2" charset="2"/>
              <a:buChar char="Ø"/>
            </a:pPr>
            <a:r>
              <a:rPr lang="en-US" dirty="0"/>
              <a:t> Deployment</a:t>
            </a:r>
          </a:p>
          <a:p>
            <a:pPr eaLnBrk="1" hangingPunct="1">
              <a:buFont typeface="Wingdings" panose="05000000000000000000" pitchFamily="2" charset="2"/>
              <a:buChar char="Ø"/>
            </a:pPr>
            <a:r>
              <a:rPr lang="en-US" dirty="0"/>
              <a:t> Configuration and Change Management</a:t>
            </a:r>
          </a:p>
          <a:p>
            <a:pPr eaLnBrk="1" hangingPunct="1">
              <a:buFont typeface="Wingdings" panose="05000000000000000000" pitchFamily="2" charset="2"/>
              <a:buChar char="Ø"/>
            </a:pPr>
            <a:r>
              <a:rPr lang="en-US" dirty="0"/>
              <a:t> Project Management</a:t>
            </a:r>
          </a:p>
          <a:p>
            <a:pPr eaLnBrk="1" hangingPunct="1">
              <a:buFont typeface="Wingdings" panose="05000000000000000000" pitchFamily="2" charset="2"/>
              <a:buChar char="Ø"/>
            </a:pPr>
            <a:r>
              <a:rPr lang="en-US" dirty="0"/>
              <a:t> Environment</a:t>
            </a:r>
          </a:p>
          <a:p>
            <a:pPr eaLnBrk="1" hangingPunct="1">
              <a:buFont typeface="Wingdings 2" panose="05020102010507070707" pitchFamily="18" charset="2"/>
              <a:buNone/>
            </a:pPr>
            <a:endParaRPr lang="en-US" dirty="0"/>
          </a:p>
          <a:p>
            <a:pPr eaLnBrk="1" hangingPunct="1">
              <a:buFont typeface="Wingdings 2" panose="05020102010507070707" pitchFamily="18" charset="2"/>
              <a:buNone/>
            </a:pPr>
            <a:endParaRPr lang="en-US" dirty="0"/>
          </a:p>
        </p:txBody>
      </p:sp>
    </p:spTree>
    <p:extLst>
      <p:ext uri="{BB962C8B-B14F-4D97-AF65-F5344CB8AC3E}">
        <p14:creationId xmlns:p14="http://schemas.microsoft.com/office/powerpoint/2010/main" val="352255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3600" dirty="0"/>
              <a:t>Scrum</a:t>
            </a:r>
          </a:p>
        </p:txBody>
      </p:sp>
      <p:sp>
        <p:nvSpPr>
          <p:cNvPr id="30723" name="Content Placeholder 2"/>
          <p:cNvSpPr>
            <a:spLocks noGrp="1"/>
          </p:cNvSpPr>
          <p:nvPr>
            <p:ph idx="1"/>
          </p:nvPr>
        </p:nvSpPr>
        <p:spPr/>
        <p:txBody>
          <a:bodyPr/>
          <a:lstStyle/>
          <a:p>
            <a:pPr eaLnBrk="1" hangingPunct="1">
              <a:buFont typeface="Wingdings" panose="05000000000000000000" pitchFamily="2" charset="2"/>
              <a:buChar char="Ø"/>
            </a:pPr>
            <a:r>
              <a:rPr lang="en-US" dirty="0"/>
              <a:t>It is an Agile S/W development method for project management</a:t>
            </a:r>
          </a:p>
          <a:p>
            <a:pPr eaLnBrk="1" hangingPunct="1">
              <a:buFont typeface="Wingdings 2" panose="05020102010507070707" pitchFamily="18" charset="2"/>
              <a:buNone/>
            </a:pPr>
            <a:endParaRPr lang="en-US" dirty="0"/>
          </a:p>
          <a:p>
            <a:pPr eaLnBrk="1" hangingPunct="1">
              <a:buFont typeface="Wingdings 2" panose="05020102010507070707" pitchFamily="18" charset="2"/>
              <a:buNone/>
            </a:pPr>
            <a:r>
              <a:rPr lang="en-US" dirty="0"/>
              <a:t>Characteristics:</a:t>
            </a:r>
          </a:p>
          <a:p>
            <a:pPr eaLnBrk="1" hangingPunct="1">
              <a:buFont typeface="Wingdings" panose="05000000000000000000" pitchFamily="2" charset="2"/>
              <a:buChar char="§"/>
            </a:pPr>
            <a:r>
              <a:rPr lang="en-US" dirty="0"/>
              <a:t>Prioritized work is done</a:t>
            </a:r>
          </a:p>
          <a:p>
            <a:pPr eaLnBrk="1" hangingPunct="1">
              <a:buFont typeface="Wingdings" panose="05000000000000000000" pitchFamily="2" charset="2"/>
              <a:buChar char="§"/>
            </a:pPr>
            <a:r>
              <a:rPr lang="en-US" dirty="0"/>
              <a:t>Completion of backlog items</a:t>
            </a:r>
          </a:p>
          <a:p>
            <a:pPr eaLnBrk="1" hangingPunct="1">
              <a:buFont typeface="Wingdings" panose="05000000000000000000" pitchFamily="2" charset="2"/>
              <a:buChar char="§"/>
            </a:pPr>
            <a:r>
              <a:rPr lang="en-US" dirty="0"/>
              <a:t>Progress is explained</a:t>
            </a:r>
          </a:p>
          <a:p>
            <a:pPr eaLnBrk="1" hangingPunct="1">
              <a:buFont typeface="Wingdings" panose="05000000000000000000" pitchFamily="2" charset="2"/>
              <a:buChar char="§"/>
            </a:pPr>
            <a:r>
              <a:rPr lang="en-US" dirty="0"/>
              <a:t>Agile Software Development</a:t>
            </a:r>
          </a:p>
          <a:p>
            <a:pPr eaLnBrk="1" hangingPunct="1">
              <a:buFont typeface="Wingdings" panose="05000000000000000000" pitchFamily="2" charset="2"/>
              <a:buChar char="§"/>
            </a:pPr>
            <a:endParaRPr lang="en-US" dirty="0"/>
          </a:p>
          <a:p>
            <a:pPr eaLnBrk="1" hangingPunct="1">
              <a:buFont typeface="Wingdings" panose="05000000000000000000" pitchFamily="2" charset="2"/>
              <a:buChar char="§"/>
            </a:pPr>
            <a:endParaRPr lang="en-US" dirty="0"/>
          </a:p>
          <a:p>
            <a:pPr eaLnBrk="1" hangingPunct="1">
              <a:buFont typeface="Wingdings" panose="05000000000000000000" pitchFamily="2" charset="2"/>
              <a:buChar char="§"/>
            </a:pPr>
            <a:endParaRPr lang="en-US" dirty="0"/>
          </a:p>
          <a:p>
            <a:pPr eaLnBrk="1" hangingPunct="1">
              <a:buFont typeface="Wingdings" panose="05000000000000000000" pitchFamily="2" charset="2"/>
              <a:buChar char="§"/>
            </a:pPr>
            <a:endParaRPr lang="en-US" dirty="0"/>
          </a:p>
          <a:p>
            <a:pPr eaLnBrk="1" hangingPunct="1">
              <a:buFont typeface="Wingdings" panose="05000000000000000000" pitchFamily="2" charset="2"/>
              <a:buChar char="§"/>
            </a:pPr>
            <a:endParaRPr lang="en-US" dirty="0"/>
          </a:p>
        </p:txBody>
      </p:sp>
    </p:spTree>
    <p:extLst>
      <p:ext uri="{BB962C8B-B14F-4D97-AF65-F5344CB8AC3E}">
        <p14:creationId xmlns:p14="http://schemas.microsoft.com/office/powerpoint/2010/main" val="242097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r>
              <a:rPr lang="en-US"/>
              <a:t>Scrum Framework</a:t>
            </a:r>
          </a:p>
        </p:txBody>
      </p:sp>
      <p:grpSp>
        <p:nvGrpSpPr>
          <p:cNvPr id="1058820" name="Group 2"/>
          <p:cNvGrpSpPr>
            <a:grpSpLocks/>
          </p:cNvGrpSpPr>
          <p:nvPr/>
        </p:nvGrpSpPr>
        <p:grpSpPr bwMode="auto">
          <a:xfrm>
            <a:off x="650875" y="1494695"/>
            <a:ext cx="3727450" cy="1839912"/>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22"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buClr>
                  <a:srgbClr val="FFFFFF"/>
                </a:buClr>
                <a:buSzPct val="125000"/>
                <a:buFont typeface="Gill Sans" charset="0"/>
                <a:buChar char="•"/>
              </a:pPr>
              <a:r>
                <a:rPr lang="en-US" sz="2500">
                  <a:solidFill>
                    <a:srgbClr val="FFFFFF"/>
                  </a:solidFill>
                  <a:latin typeface="Gill Sans" charset="0"/>
                  <a:ea typeface="ヒラギノ角ゴ Pro W3" charset="-128"/>
                  <a:sym typeface="Gill Sans" charset="0"/>
                </a:rPr>
                <a:t>Product owner</a:t>
              </a:r>
            </a:p>
            <a:p>
              <a:pPr>
                <a:buClr>
                  <a:srgbClr val="FFFFFF"/>
                </a:buClr>
                <a:buSzPct val="125000"/>
                <a:buFont typeface="Gill Sans" charset="0"/>
                <a:buChar char="•"/>
              </a:pPr>
              <a:r>
                <a:rPr lang="en-US" sz="2500">
                  <a:solidFill>
                    <a:srgbClr val="FFFFFF"/>
                  </a:solidFill>
                  <a:latin typeface="Gill Sans" charset="0"/>
                  <a:ea typeface="ヒラギノ角ゴ Pro W3" charset="-128"/>
                  <a:sym typeface="Gill Sans" charset="0"/>
                </a:rPr>
                <a:t>Scrum Master</a:t>
              </a:r>
            </a:p>
            <a:p>
              <a:pPr>
                <a:buClr>
                  <a:srgbClr val="FFFFFF"/>
                </a:buClr>
                <a:buSzPct val="125000"/>
                <a:buFont typeface="Gill Sans" charset="0"/>
                <a:buChar char="•"/>
              </a:pPr>
              <a:r>
                <a:rPr lang="en-US" sz="2500">
                  <a:solidFill>
                    <a:srgbClr val="FFFFFF"/>
                  </a:solidFill>
                  <a:latin typeface="Gill Sans" charset="0"/>
                  <a:ea typeface="ヒラギノ角ゴ Pro W3" charset="-128"/>
                  <a:sym typeface="Gill Sans" charset="0"/>
                </a:rPr>
                <a:t>Team</a:t>
              </a:r>
            </a:p>
          </p:txBody>
        </p:sp>
        <p:sp>
          <p:nvSpPr>
            <p:cNvPr id="1058823"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24" name="AutoShape 6"/>
            <p:cNvSpPr>
              <a:spLocks/>
            </p:cNvSpPr>
            <p:nvPr/>
          </p:nvSpPr>
          <p:spPr bwMode="auto">
            <a:xfrm rot="10800000">
              <a:off x="1432" y="88"/>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58825" name="AutoShape 7"/>
            <p:cNvSpPr>
              <a:spLocks/>
            </p:cNvSpPr>
            <p:nvPr/>
          </p:nvSpPr>
          <p:spPr bwMode="auto">
            <a:xfrm>
              <a:off x="0"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58826"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27"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28"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r>
                <a:rPr lang="en-US" sz="2900">
                  <a:solidFill>
                    <a:srgbClr val="FFFFFF"/>
                  </a:solidFill>
                  <a:latin typeface="Gill Sans" charset="0"/>
                  <a:ea typeface="ヒラギノ角ゴ Pro W3" charset="-128"/>
                  <a:sym typeface="Gill Sans" charset="0"/>
                </a:rPr>
                <a:t>Roles</a:t>
              </a:r>
            </a:p>
          </p:txBody>
        </p:sp>
      </p:grpSp>
      <p:grpSp>
        <p:nvGrpSpPr>
          <p:cNvPr id="1058829" name="Group 11"/>
          <p:cNvGrpSpPr>
            <a:grpSpLocks/>
          </p:cNvGrpSpPr>
          <p:nvPr/>
        </p:nvGrpSpPr>
        <p:grpSpPr bwMode="auto">
          <a:xfrm>
            <a:off x="2238233" y="2847576"/>
            <a:ext cx="6366017" cy="2274887"/>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31"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buClr>
                  <a:srgbClr val="FFFFFF"/>
                </a:buClr>
                <a:buSzPct val="125000"/>
                <a:buFont typeface="Gill Sans" charset="0"/>
                <a:buChar char="•"/>
              </a:pPr>
              <a:r>
                <a:rPr lang="en-US" sz="2500" dirty="0">
                  <a:solidFill>
                    <a:srgbClr val="FFFFFF"/>
                  </a:solidFill>
                  <a:latin typeface="Gill Sans" charset="0"/>
                  <a:ea typeface="ヒラギノ角ゴ Pro W3" charset="-128"/>
                  <a:sym typeface="Gill Sans" charset="0"/>
                </a:rPr>
                <a:t>Sprint planning</a:t>
              </a:r>
            </a:p>
            <a:p>
              <a:pPr>
                <a:buClr>
                  <a:srgbClr val="FFFFFF"/>
                </a:buClr>
                <a:buSzPct val="125000"/>
                <a:buFont typeface="Gill Sans" charset="0"/>
                <a:buChar char="•"/>
              </a:pPr>
              <a:r>
                <a:rPr lang="en-US" sz="2500" dirty="0">
                  <a:solidFill>
                    <a:srgbClr val="FFFFFF"/>
                  </a:solidFill>
                  <a:latin typeface="Gill Sans" charset="0"/>
                  <a:ea typeface="ヒラギノ角ゴ Pro W3" charset="-128"/>
                  <a:sym typeface="Gill Sans" charset="0"/>
                </a:rPr>
                <a:t>Sprint review and Sprint retrospective</a:t>
              </a:r>
            </a:p>
            <a:p>
              <a:pPr>
                <a:buClr>
                  <a:srgbClr val="FFFFFF"/>
                </a:buClr>
                <a:buSzPct val="125000"/>
                <a:buFont typeface="Gill Sans" charset="0"/>
                <a:buChar char="•"/>
              </a:pPr>
              <a:r>
                <a:rPr lang="en-US" sz="2500" dirty="0">
                  <a:solidFill>
                    <a:srgbClr val="FFFFFF"/>
                  </a:solidFill>
                  <a:latin typeface="Gill Sans" charset="0"/>
                  <a:ea typeface="ヒラギノ角ゴ Pro W3" charset="-128"/>
                  <a:sym typeface="Gill Sans" charset="0"/>
                </a:rPr>
                <a:t>Daily scrum meeting</a:t>
              </a:r>
            </a:p>
          </p:txBody>
        </p:sp>
        <p:sp>
          <p:nvSpPr>
            <p:cNvPr id="1058832"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33" name="AutoShape 15"/>
            <p:cNvSpPr>
              <a:spLocks/>
            </p:cNvSpPr>
            <p:nvPr/>
          </p:nvSpPr>
          <p:spPr bwMode="auto">
            <a:xfrm rot="10800000">
              <a:off x="1432" y="88"/>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58834" name="AutoShape 16"/>
            <p:cNvSpPr>
              <a:spLocks/>
            </p:cNvSpPr>
            <p:nvPr/>
          </p:nvSpPr>
          <p:spPr bwMode="auto">
            <a:xfrm>
              <a:off x="0"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58835"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36"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37"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r>
                <a:rPr lang="en-US" sz="2900">
                  <a:solidFill>
                    <a:srgbClr val="FFFFFF"/>
                  </a:solidFill>
                  <a:latin typeface="Gill Sans" charset="0"/>
                  <a:ea typeface="ヒラギノ角ゴ Pro W3" charset="-128"/>
                  <a:sym typeface="Gill Sans" charset="0"/>
                </a:rPr>
                <a:t>Ceremonies</a:t>
              </a:r>
            </a:p>
          </p:txBody>
        </p:sp>
      </p:grpSp>
      <p:grpSp>
        <p:nvGrpSpPr>
          <p:cNvPr id="1058838" name="Group 20"/>
          <p:cNvGrpSpPr>
            <a:grpSpLocks/>
          </p:cNvGrpSpPr>
          <p:nvPr/>
        </p:nvGrpSpPr>
        <p:grpSpPr bwMode="auto">
          <a:xfrm>
            <a:off x="5190702" y="4828846"/>
            <a:ext cx="3727450" cy="1841500"/>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40"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buClr>
                  <a:srgbClr val="FFFFFF"/>
                </a:buClr>
                <a:buSzPct val="125000"/>
                <a:buFont typeface="Gill Sans" charset="0"/>
                <a:buChar char="•"/>
              </a:pPr>
              <a:r>
                <a:rPr lang="en-US" sz="2500">
                  <a:solidFill>
                    <a:srgbClr val="FFFFFF"/>
                  </a:solidFill>
                  <a:latin typeface="Gill Sans" charset="0"/>
                  <a:ea typeface="ヒラギノ角ゴ Pro W3" charset="-128"/>
                  <a:sym typeface="Gill Sans" charset="0"/>
                </a:rPr>
                <a:t>Product backlog</a:t>
              </a:r>
            </a:p>
            <a:p>
              <a:pPr>
                <a:buClr>
                  <a:srgbClr val="FFFFFF"/>
                </a:buClr>
                <a:buSzPct val="125000"/>
                <a:buFont typeface="Gill Sans" charset="0"/>
                <a:buChar char="•"/>
              </a:pPr>
              <a:r>
                <a:rPr lang="en-US" sz="2500">
                  <a:solidFill>
                    <a:srgbClr val="FFFFFF"/>
                  </a:solidFill>
                  <a:latin typeface="Gill Sans" charset="0"/>
                  <a:ea typeface="ヒラギノ角ゴ Pro W3" charset="-128"/>
                  <a:sym typeface="Gill Sans" charset="0"/>
                </a:rPr>
                <a:t>Sprint backlog</a:t>
              </a:r>
            </a:p>
            <a:p>
              <a:pPr>
                <a:buClr>
                  <a:srgbClr val="FFFFFF"/>
                </a:buClr>
                <a:buSzPct val="125000"/>
                <a:buFont typeface="Gill Sans" charset="0"/>
                <a:buChar char="•"/>
              </a:pPr>
              <a:r>
                <a:rPr lang="en-US" sz="2500">
                  <a:solidFill>
                    <a:srgbClr val="FFFFFF"/>
                  </a:solidFill>
                  <a:latin typeface="Gill Sans" charset="0"/>
                  <a:ea typeface="ヒラギノ角ゴ Pro W3" charset="-128"/>
                  <a:sym typeface="Gill Sans" charset="0"/>
                </a:rPr>
                <a:t>Burndown charts</a:t>
              </a:r>
            </a:p>
          </p:txBody>
        </p:sp>
        <p:sp>
          <p:nvSpPr>
            <p:cNvPr id="1058841"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42" name="AutoShape 24"/>
            <p:cNvSpPr>
              <a:spLocks/>
            </p:cNvSpPr>
            <p:nvPr/>
          </p:nvSpPr>
          <p:spPr bwMode="auto">
            <a:xfrm rot="10800000">
              <a:off x="1432" y="88"/>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58843" name="AutoShape 25"/>
            <p:cNvSpPr>
              <a:spLocks/>
            </p:cNvSpPr>
            <p:nvPr/>
          </p:nvSpPr>
          <p:spPr bwMode="auto">
            <a:xfrm>
              <a:off x="0"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58844"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45"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58846"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r>
                <a:rPr lang="en-US" sz="2900">
                  <a:solidFill>
                    <a:srgbClr val="FFFFFF"/>
                  </a:solidFill>
                  <a:latin typeface="Gill Sans" charset="0"/>
                  <a:ea typeface="ヒラギノ角ゴ Pro W3" charset="-128"/>
                  <a:sym typeface="Gill Sans" charset="0"/>
                </a:rPr>
                <a:t>Artifacts</a:t>
              </a:r>
            </a:p>
          </p:txBody>
        </p:sp>
      </p:grpSp>
    </p:spTree>
    <p:extLst>
      <p:ext uri="{BB962C8B-B14F-4D97-AF65-F5344CB8AC3E}">
        <p14:creationId xmlns:p14="http://schemas.microsoft.com/office/powerpoint/2010/main" val="128018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r>
              <a:rPr lang="en-US" dirty="0"/>
              <a:t>Scrum Framework (cont.)</a:t>
            </a:r>
          </a:p>
        </p:txBody>
      </p:sp>
      <p:pic>
        <p:nvPicPr>
          <p:cNvPr id="1026" name="Picture 2" descr="Image result for scrum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62" y="1856095"/>
            <a:ext cx="7962712" cy="438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07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200" dirty="0"/>
              <a:t>Topics</a:t>
            </a:r>
          </a:p>
        </p:txBody>
      </p:sp>
      <p:sp>
        <p:nvSpPr>
          <p:cNvPr id="8195" name="Content Placeholder 2"/>
          <p:cNvSpPr>
            <a:spLocks noGrp="1"/>
          </p:cNvSpPr>
          <p:nvPr>
            <p:ph idx="1"/>
          </p:nvPr>
        </p:nvSpPr>
        <p:spPr/>
        <p:txBody>
          <a:bodyPr/>
          <a:lstStyle/>
          <a:p>
            <a:pPr eaLnBrk="1" hangingPunct="1"/>
            <a:endParaRPr lang="en-US" sz="2800" dirty="0"/>
          </a:p>
          <a:p>
            <a:pPr eaLnBrk="1" hangingPunct="1"/>
            <a:r>
              <a:rPr lang="en-US" sz="2800" dirty="0"/>
              <a:t>Agile Software Development</a:t>
            </a:r>
          </a:p>
          <a:p>
            <a:pPr eaLnBrk="1" hangingPunct="1"/>
            <a:r>
              <a:rPr lang="en-US" sz="2800" dirty="0"/>
              <a:t>Agile manifesto</a:t>
            </a:r>
          </a:p>
          <a:p>
            <a:r>
              <a:rPr lang="en-US" sz="2800" dirty="0"/>
              <a:t>Agile Characteristics</a:t>
            </a:r>
          </a:p>
          <a:p>
            <a:pPr eaLnBrk="1" hangingPunct="1"/>
            <a:r>
              <a:rPr lang="en-US" sz="2800" dirty="0"/>
              <a:t>Existing Agile Methods</a:t>
            </a:r>
          </a:p>
          <a:p>
            <a:pPr lvl="1"/>
            <a:r>
              <a:rPr lang="en-US" sz="2400" dirty="0"/>
              <a:t>Extreme Programming</a:t>
            </a:r>
          </a:p>
          <a:p>
            <a:pPr lvl="1"/>
            <a:r>
              <a:rPr lang="en-US" sz="2400" dirty="0"/>
              <a:t>Agile Unified Process</a:t>
            </a:r>
          </a:p>
          <a:p>
            <a:pPr lvl="1"/>
            <a:r>
              <a:rPr lang="en-US" sz="2400" dirty="0"/>
              <a:t>Scrum</a:t>
            </a:r>
          </a:p>
          <a:p>
            <a:pPr marL="0" indent="0" eaLnBrk="1" hangingPunct="1">
              <a:buNone/>
            </a:pPr>
            <a:endParaRPr lang="en-US" dirty="0"/>
          </a:p>
          <a:p>
            <a:pPr eaLnBrk="1" hangingPunct="1">
              <a:buFont typeface="Wingdings 2" panose="05020102010507070707" pitchFamily="18" charset="2"/>
              <a:buNone/>
            </a:pPr>
            <a:endParaRPr lang="en-US" dirty="0"/>
          </a:p>
        </p:txBody>
      </p:sp>
    </p:spTree>
    <p:extLst>
      <p:ext uri="{BB962C8B-B14F-4D97-AF65-F5344CB8AC3E}">
        <p14:creationId xmlns:p14="http://schemas.microsoft.com/office/powerpoint/2010/main" val="268367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GB"/>
              <a:t>Scrum Roles</a:t>
            </a:r>
          </a:p>
        </p:txBody>
      </p:sp>
      <p:sp>
        <p:nvSpPr>
          <p:cNvPr id="1001475" name="Rectangle 3"/>
          <p:cNvSpPr>
            <a:spLocks noGrp="1" noChangeArrowheads="1"/>
          </p:cNvSpPr>
          <p:nvPr>
            <p:ph type="body" idx="1"/>
          </p:nvPr>
        </p:nvSpPr>
        <p:spPr/>
        <p:txBody>
          <a:bodyPr/>
          <a:lstStyle/>
          <a:p>
            <a:pPr lvl="1" defTabSz="1028700">
              <a:lnSpc>
                <a:spcPct val="90000"/>
              </a:lnSpc>
              <a:tabLst>
                <a:tab pos="2171700" algn="l"/>
              </a:tabLst>
            </a:pPr>
            <a:r>
              <a:rPr lang="en-GB"/>
              <a:t>Product Owner</a:t>
            </a:r>
          </a:p>
          <a:p>
            <a:pPr lvl="2" defTabSz="1028700">
              <a:lnSpc>
                <a:spcPct val="90000"/>
              </a:lnSpc>
              <a:tabLst>
                <a:tab pos="2171700" algn="l"/>
              </a:tabLst>
            </a:pPr>
            <a:r>
              <a:rPr lang="en-US" sz="1800"/>
              <a:t>Possibly a Product Manager or Project Sponsor</a:t>
            </a:r>
          </a:p>
          <a:p>
            <a:pPr lvl="2" defTabSz="1028700">
              <a:lnSpc>
                <a:spcPct val="90000"/>
              </a:lnSpc>
              <a:tabLst>
                <a:tab pos="2171700" algn="l"/>
              </a:tabLst>
            </a:pPr>
            <a:r>
              <a:rPr lang="en-GB" sz="1800"/>
              <a:t>Decides features, release date, prioritization, $$$</a:t>
            </a:r>
          </a:p>
          <a:p>
            <a:pPr lvl="2" defTabSz="1028700">
              <a:lnSpc>
                <a:spcPct val="90000"/>
              </a:lnSpc>
              <a:tabLst>
                <a:tab pos="2171700" algn="l"/>
              </a:tabLst>
            </a:pPr>
            <a:endParaRPr lang="en-GB" sz="1200"/>
          </a:p>
          <a:p>
            <a:pPr lvl="2" defTabSz="1028700">
              <a:lnSpc>
                <a:spcPct val="90000"/>
              </a:lnSpc>
              <a:tabLst>
                <a:tab pos="2171700" algn="l"/>
              </a:tabLst>
            </a:pPr>
            <a:endParaRPr lang="en-GB" sz="1200"/>
          </a:p>
          <a:p>
            <a:pPr lvl="1" defTabSz="1028700">
              <a:lnSpc>
                <a:spcPct val="90000"/>
              </a:lnSpc>
              <a:tabLst>
                <a:tab pos="2171700" algn="l"/>
              </a:tabLst>
            </a:pPr>
            <a:r>
              <a:rPr lang="en-GB"/>
              <a:t>Scrum Master</a:t>
            </a:r>
          </a:p>
          <a:p>
            <a:pPr lvl="2" defTabSz="1028700">
              <a:lnSpc>
                <a:spcPct val="90000"/>
              </a:lnSpc>
              <a:tabLst>
                <a:tab pos="2171700" algn="l"/>
              </a:tabLst>
            </a:pPr>
            <a:r>
              <a:rPr lang="en-US" sz="1800"/>
              <a:t>Typically a Project Manager or Team Leader</a:t>
            </a:r>
          </a:p>
          <a:p>
            <a:pPr lvl="2" defTabSz="1028700">
              <a:lnSpc>
                <a:spcPct val="90000"/>
              </a:lnSpc>
              <a:tabLst>
                <a:tab pos="2171700" algn="l"/>
              </a:tabLst>
            </a:pPr>
            <a:r>
              <a:rPr lang="en-US" sz="1800"/>
              <a:t>Responsible for enacting Scrum values and practices</a:t>
            </a:r>
          </a:p>
          <a:p>
            <a:pPr lvl="2" defTabSz="1028700">
              <a:lnSpc>
                <a:spcPct val="90000"/>
              </a:lnSpc>
              <a:tabLst>
                <a:tab pos="2171700" algn="l"/>
              </a:tabLst>
            </a:pPr>
            <a:r>
              <a:rPr lang="en-US" sz="1800"/>
              <a:t>Remove impediments / politics, keeps everyone productive</a:t>
            </a:r>
          </a:p>
          <a:p>
            <a:pPr lvl="2" defTabSz="1028700">
              <a:lnSpc>
                <a:spcPct val="90000"/>
              </a:lnSpc>
              <a:tabLst>
                <a:tab pos="2171700" algn="l"/>
              </a:tabLst>
            </a:pPr>
            <a:endParaRPr lang="en-US" sz="1200"/>
          </a:p>
          <a:p>
            <a:pPr lvl="2" defTabSz="1028700">
              <a:lnSpc>
                <a:spcPct val="90000"/>
              </a:lnSpc>
              <a:tabLst>
                <a:tab pos="2171700" algn="l"/>
              </a:tabLst>
            </a:pPr>
            <a:endParaRPr lang="en-US" sz="1200"/>
          </a:p>
          <a:p>
            <a:pPr lvl="1" defTabSz="1028700">
              <a:lnSpc>
                <a:spcPct val="90000"/>
              </a:lnSpc>
              <a:tabLst>
                <a:tab pos="2171700" algn="l"/>
              </a:tabLst>
            </a:pPr>
            <a:r>
              <a:rPr lang="en-GB"/>
              <a:t>Project Team</a:t>
            </a:r>
          </a:p>
          <a:p>
            <a:pPr lvl="2" defTabSz="1028700">
              <a:lnSpc>
                <a:spcPct val="90000"/>
              </a:lnSpc>
              <a:tabLst>
                <a:tab pos="2171700" algn="l"/>
              </a:tabLst>
            </a:pPr>
            <a:r>
              <a:rPr lang="en-GB" sz="1800"/>
              <a:t>5-10 members;  </a:t>
            </a:r>
            <a:r>
              <a:rPr lang="en-US" sz="1800"/>
              <a:t>Teams are self-organizing</a:t>
            </a:r>
            <a:endParaRPr lang="en-GB" sz="1800"/>
          </a:p>
          <a:p>
            <a:pPr lvl="2" defTabSz="1028700">
              <a:lnSpc>
                <a:spcPct val="90000"/>
              </a:lnSpc>
              <a:tabLst>
                <a:tab pos="2171700" algn="l"/>
              </a:tabLst>
            </a:pPr>
            <a:r>
              <a:rPr lang="en-US" sz="1800"/>
              <a:t>Cross-functional: QA, Programmers, UI Designers, etc.</a:t>
            </a:r>
          </a:p>
          <a:p>
            <a:pPr lvl="2" defTabSz="1028700">
              <a:lnSpc>
                <a:spcPct val="90000"/>
              </a:lnSpc>
              <a:tabLst>
                <a:tab pos="2171700" algn="l"/>
              </a:tabLst>
            </a:pPr>
            <a:r>
              <a:rPr lang="en-US" sz="1800"/>
              <a:t>Membership should change only between sprints</a:t>
            </a:r>
          </a:p>
        </p:txBody>
      </p:sp>
      <p:pic>
        <p:nvPicPr>
          <p:cNvPr id="10014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675" y="1720760"/>
            <a:ext cx="8985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14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3124200"/>
            <a:ext cx="8382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01478" name="Group 3"/>
          <p:cNvGrpSpPr>
            <a:grpSpLocks/>
          </p:cNvGrpSpPr>
          <p:nvPr/>
        </p:nvGrpSpPr>
        <p:grpSpPr bwMode="auto">
          <a:xfrm>
            <a:off x="7239000" y="4648200"/>
            <a:ext cx="1295400" cy="1066800"/>
            <a:chOff x="0" y="0"/>
            <a:chExt cx="1704" cy="1346"/>
          </a:xfrm>
        </p:grpSpPr>
        <p:pic>
          <p:nvPicPr>
            <p:cNvPr id="10014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01480" name="Group 5"/>
            <p:cNvGrpSpPr>
              <a:grpSpLocks/>
            </p:cNvGrpSpPr>
            <p:nvPr/>
          </p:nvGrpSpPr>
          <p:grpSpPr bwMode="auto">
            <a:xfrm>
              <a:off x="0" y="0"/>
              <a:ext cx="1704" cy="1346"/>
              <a:chOff x="0" y="0"/>
              <a:chExt cx="1704" cy="1346"/>
            </a:xfrm>
          </p:grpSpPr>
          <p:grpSp>
            <p:nvGrpSpPr>
              <p:cNvPr id="1001481" name="Group 6"/>
              <p:cNvGrpSpPr>
                <a:grpSpLocks/>
              </p:cNvGrpSpPr>
              <p:nvPr/>
            </p:nvGrpSpPr>
            <p:grpSpPr bwMode="auto">
              <a:xfrm>
                <a:off x="0" y="0"/>
                <a:ext cx="1704" cy="440"/>
                <a:chOff x="0" y="0"/>
                <a:chExt cx="1704" cy="440"/>
              </a:xfrm>
            </p:grpSpPr>
            <p:pic>
              <p:nvPicPr>
                <p:cNvPr id="10014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148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148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01485"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01486" name="Group 11"/>
              <p:cNvGrpSpPr>
                <a:grpSpLocks/>
              </p:cNvGrpSpPr>
              <p:nvPr/>
            </p:nvGrpSpPr>
            <p:grpSpPr bwMode="auto">
              <a:xfrm>
                <a:off x="0" y="906"/>
                <a:ext cx="1704" cy="440"/>
                <a:chOff x="0" y="0"/>
                <a:chExt cx="1704" cy="440"/>
              </a:xfrm>
            </p:grpSpPr>
            <p:pic>
              <p:nvPicPr>
                <p:cNvPr id="100148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148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148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extLst>
      <p:ext uri="{BB962C8B-B14F-4D97-AF65-F5344CB8AC3E}">
        <p14:creationId xmlns:p14="http://schemas.microsoft.com/office/powerpoint/2010/main" val="12732285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Sprint Planning Mtg.</a:t>
            </a:r>
          </a:p>
        </p:txBody>
      </p:sp>
      <p:sp>
        <p:nvSpPr>
          <p:cNvPr id="27649" name="AutoShape 1"/>
          <p:cNvSpPr>
            <a:spLocks/>
          </p:cNvSpPr>
          <p:nvPr/>
        </p:nvSpPr>
        <p:spPr bwMode="auto">
          <a:xfrm>
            <a:off x="2217738" y="1211263"/>
            <a:ext cx="4583112" cy="5418137"/>
          </a:xfrm>
          <a:prstGeom prst="roundRect">
            <a:avLst>
              <a:gd name="adj" fmla="val 5981"/>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34245" name="Rectangle 2"/>
          <p:cNvSpPr>
            <a:spLocks/>
          </p:cNvSpPr>
          <p:nvPr/>
        </p:nvSpPr>
        <p:spPr bwMode="auto">
          <a:xfrm>
            <a:off x="2640013" y="1211263"/>
            <a:ext cx="3143250" cy="538162"/>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34246" name="AutoShape 3"/>
          <p:cNvSpPr>
            <a:spLocks/>
          </p:cNvSpPr>
          <p:nvPr/>
        </p:nvSpPr>
        <p:spPr bwMode="auto">
          <a:xfrm>
            <a:off x="2206625" y="1211263"/>
            <a:ext cx="444500" cy="411162"/>
          </a:xfrm>
          <a:custGeom>
            <a:avLst/>
            <a:gdLst>
              <a:gd name="T0" fmla="*/ 7221474 w 21600"/>
              <a:gd name="T1" fmla="*/ 29125 h 21600"/>
              <a:gd name="T2" fmla="*/ 7361 w 21600"/>
              <a:gd name="T3" fmla="*/ 6330633 h 21600"/>
              <a:gd name="T4" fmla="*/ 0 w 21600"/>
              <a:gd name="T5" fmla="*/ 9677400 h 21600"/>
              <a:gd name="T6" fmla="*/ 11357504 w 21600"/>
              <a:gd name="T7" fmla="*/ 9677400 h 21600"/>
              <a:gd name="T8" fmla="*/ 11357504 w 21600"/>
              <a:gd name="T9" fmla="*/ 0 h 21600"/>
              <a:gd name="T10" fmla="*/ 7221474 w 21600"/>
              <a:gd name="T11" fmla="*/ 29125 h 21600"/>
              <a:gd name="T12" fmla="*/ 7221474 w 21600"/>
              <a:gd name="T13" fmla="*/ 29125 h 21600"/>
              <a:gd name="T14" fmla="*/ 7221474 w 21600"/>
              <a:gd name="T15" fmla="*/ 29125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34247" name="Rectangle 4"/>
          <p:cNvSpPr>
            <a:spLocks/>
          </p:cNvSpPr>
          <p:nvPr/>
        </p:nvSpPr>
        <p:spPr bwMode="auto">
          <a:xfrm>
            <a:off x="2206625" y="1520825"/>
            <a:ext cx="558800" cy="22860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grpSp>
        <p:nvGrpSpPr>
          <p:cNvPr id="1034248" name="Group 5"/>
          <p:cNvGrpSpPr>
            <a:grpSpLocks/>
          </p:cNvGrpSpPr>
          <p:nvPr/>
        </p:nvGrpSpPr>
        <p:grpSpPr bwMode="auto">
          <a:xfrm>
            <a:off x="5611813" y="1211263"/>
            <a:ext cx="560387" cy="538162"/>
            <a:chOff x="0" y="0"/>
            <a:chExt cx="392" cy="376"/>
          </a:xfrm>
        </p:grpSpPr>
        <p:sp>
          <p:nvSpPr>
            <p:cNvPr id="1034249" name="AutoShape 6"/>
            <p:cNvSpPr>
              <a:spLocks/>
            </p:cNvSpPr>
            <p:nvPr/>
          </p:nvSpPr>
          <p:spPr bwMode="auto">
            <a:xfrm rot="10800000">
              <a:off x="80" y="88"/>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34250" name="Rectangle 7"/>
            <p:cNvSpPr>
              <a:spLocks/>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grpSp>
      <p:sp>
        <p:nvSpPr>
          <p:cNvPr id="1034251" name="Rectangle 8"/>
          <p:cNvSpPr>
            <a:spLocks/>
          </p:cNvSpPr>
          <p:nvPr/>
        </p:nvSpPr>
        <p:spPr bwMode="auto">
          <a:xfrm>
            <a:off x="2354263" y="1211263"/>
            <a:ext cx="38179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r>
              <a:rPr lang="en-US" sz="2500">
                <a:solidFill>
                  <a:srgbClr val="FFFFFF"/>
                </a:solidFill>
                <a:latin typeface="Gill Sans" charset="0"/>
                <a:ea typeface="ヒラギノ角ゴ Pro W3" charset="-128"/>
                <a:sym typeface="Gill Sans" charset="0"/>
              </a:rPr>
              <a:t>Sprint planning meeting</a:t>
            </a:r>
          </a:p>
        </p:txBody>
      </p:sp>
      <p:grpSp>
        <p:nvGrpSpPr>
          <p:cNvPr id="27657" name="Group 9"/>
          <p:cNvGrpSpPr>
            <a:grpSpLocks/>
          </p:cNvGrpSpPr>
          <p:nvPr/>
        </p:nvGrpSpPr>
        <p:grpSpPr bwMode="auto">
          <a:xfrm>
            <a:off x="2446338" y="1931988"/>
            <a:ext cx="4194175" cy="1679575"/>
            <a:chOff x="0" y="0"/>
            <a:chExt cx="2936" cy="1176"/>
          </a:xfrm>
        </p:grpSpPr>
        <p:sp>
          <p:nvSpPr>
            <p:cNvPr id="27658" name="AutoShape 10"/>
            <p:cNvSpPr>
              <a:spLocks/>
            </p:cNvSpPr>
            <p:nvPr/>
          </p:nvSpPr>
          <p:spPr bwMode="auto">
            <a:xfrm>
              <a:off x="0" y="0"/>
              <a:ext cx="2936" cy="1176"/>
            </a:xfrm>
            <a:prstGeom prst="roundRect">
              <a:avLst>
                <a:gd name="adj" fmla="val 16324"/>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34254" name="Rectangle 11"/>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34255" name="AutoShape 12"/>
            <p:cNvSpPr>
              <a:spLocks/>
            </p:cNvSpPr>
            <p:nvPr/>
          </p:nvSpPr>
          <p:spPr bwMode="auto">
            <a:xfrm rot="10800000">
              <a:off x="1656"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34256" name="AutoShape 13"/>
            <p:cNvSpPr>
              <a:spLocks/>
            </p:cNvSpPr>
            <p:nvPr/>
          </p:nvSpPr>
          <p:spPr bwMode="auto">
            <a:xfrm>
              <a:off x="0"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34257" name="Rectangle 14"/>
            <p:cNvSpPr>
              <a:spLocks/>
            </p:cNvSpPr>
            <p:nvPr/>
          </p:nvSpPr>
          <p:spPr bwMode="auto">
            <a:xfrm>
              <a:off x="104" y="0"/>
              <a:ext cx="1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r>
                <a:rPr lang="en-US" sz="2200">
                  <a:solidFill>
                    <a:srgbClr val="FFFFFF"/>
                  </a:solidFill>
                  <a:latin typeface="Gill Sans" charset="0"/>
                  <a:ea typeface="ヒラギノ角ゴ Pro W3" charset="-128"/>
                  <a:sym typeface="Gill Sans" charset="0"/>
                </a:rPr>
                <a:t>Sprint prioritization</a:t>
              </a:r>
            </a:p>
          </p:txBody>
        </p:sp>
        <p:sp>
          <p:nvSpPr>
            <p:cNvPr id="1034258" name="Rectangle 15"/>
            <p:cNvSpPr>
              <a:spLocks/>
            </p:cNvSpPr>
            <p:nvPr/>
          </p:nvSpPr>
          <p:spPr bwMode="auto">
            <a:xfrm>
              <a:off x="40" y="336"/>
              <a:ext cx="2720"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marL="252413" indent="-252413"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buClr>
                  <a:srgbClr val="FFFFFF"/>
                </a:buClr>
                <a:buSzPct val="125000"/>
                <a:buFont typeface="Gill Sans" charset="0"/>
                <a:buChar char="•"/>
              </a:pPr>
              <a:r>
                <a:rPr lang="en-US" sz="2100">
                  <a:solidFill>
                    <a:srgbClr val="FFFFFF"/>
                  </a:solidFill>
                  <a:latin typeface="Gill Sans" charset="0"/>
                  <a:ea typeface="ヒラギノ角ゴ Pro W3" charset="-128"/>
                  <a:sym typeface="Gill Sans" charset="0"/>
                </a:rPr>
                <a:t>Analyze/evaluate product backlog</a:t>
              </a:r>
            </a:p>
            <a:p>
              <a:pPr>
                <a:buClr>
                  <a:srgbClr val="FFFFFF"/>
                </a:buClr>
                <a:buSzPct val="125000"/>
                <a:buFont typeface="Gill Sans" charset="0"/>
                <a:buChar char="•"/>
              </a:pPr>
              <a:r>
                <a:rPr lang="en-US" sz="2100">
                  <a:solidFill>
                    <a:srgbClr val="FFFFFF"/>
                  </a:solidFill>
                  <a:latin typeface="Gill Sans" charset="0"/>
                  <a:ea typeface="ヒラギノ角ゴ Pro W3" charset="-128"/>
                  <a:sym typeface="Gill Sans" charset="0"/>
                </a:rPr>
                <a:t>Select sprint goal</a:t>
              </a:r>
            </a:p>
          </p:txBody>
        </p:sp>
      </p:grpSp>
      <p:grpSp>
        <p:nvGrpSpPr>
          <p:cNvPr id="27664" name="Group 16"/>
          <p:cNvGrpSpPr>
            <a:grpSpLocks/>
          </p:cNvGrpSpPr>
          <p:nvPr/>
        </p:nvGrpSpPr>
        <p:grpSpPr bwMode="auto">
          <a:xfrm>
            <a:off x="2446338" y="3771900"/>
            <a:ext cx="4194175" cy="2640013"/>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34261" name="Rectangle 18"/>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34262" name="AutoShape 19"/>
            <p:cNvSpPr>
              <a:spLocks/>
            </p:cNvSpPr>
            <p:nvPr/>
          </p:nvSpPr>
          <p:spPr bwMode="auto">
            <a:xfrm rot="10800000">
              <a:off x="1656"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34263" name="AutoShape 20"/>
            <p:cNvSpPr>
              <a:spLocks/>
            </p:cNvSpPr>
            <p:nvPr/>
          </p:nvSpPr>
          <p:spPr bwMode="auto">
            <a:xfrm>
              <a:off x="0" y="0"/>
              <a:ext cx="312" cy="288"/>
            </a:xfrm>
            <a:custGeom>
              <a:avLst/>
              <a:gdLst>
                <a:gd name="T0" fmla="*/ 3 w 21600"/>
                <a:gd name="T1" fmla="*/ 0 h 21600"/>
                <a:gd name="T2" fmla="*/ 0 w 21600"/>
                <a:gd name="T3" fmla="*/ 3 h 21600"/>
                <a:gd name="T4" fmla="*/ 0 w 21600"/>
                <a:gd name="T5" fmla="*/ 4 h 21600"/>
                <a:gd name="T6" fmla="*/ 5 w 21600"/>
                <a:gd name="T7" fmla="*/ 4 h 21600"/>
                <a:gd name="T8" fmla="*/ 5 w 21600"/>
                <a:gd name="T9" fmla="*/ 0 h 21600"/>
                <a:gd name="T10" fmla="*/ 3 w 21600"/>
                <a:gd name="T11" fmla="*/ 0 h 21600"/>
                <a:gd name="T12" fmla="*/ 3 w 21600"/>
                <a:gd name="T13" fmla="*/ 0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34264" name="Rectangle 21"/>
            <p:cNvSpPr>
              <a:spLocks/>
            </p:cNvSpPr>
            <p:nvPr/>
          </p:nvSpPr>
          <p:spPr bwMode="auto">
            <a:xfrm>
              <a:off x="104"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r>
                <a:rPr lang="en-US" sz="2200">
                  <a:solidFill>
                    <a:srgbClr val="FFFFFF"/>
                  </a:solidFill>
                  <a:latin typeface="Gill Sans" charset="0"/>
                  <a:ea typeface="ヒラギノ角ゴ Pro W3" charset="-128"/>
                  <a:sym typeface="Gill Sans" charset="0"/>
                </a:rPr>
                <a:t>Sprint planning</a:t>
              </a:r>
            </a:p>
          </p:txBody>
        </p:sp>
        <p:sp>
          <p:nvSpPr>
            <p:cNvPr id="1034265" name="Rectangle 22"/>
            <p:cNvSpPr>
              <a:spLocks/>
            </p:cNvSpPr>
            <p:nvPr/>
          </p:nvSpPr>
          <p:spPr bwMode="auto">
            <a:xfrm>
              <a:off x="40" y="336"/>
              <a:ext cx="289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45720" rIns="45720"/>
            <a:lstStyle>
              <a:lvl1pPr marL="252413" indent="-252413"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buClr>
                  <a:srgbClr val="FFFFFF"/>
                </a:buClr>
                <a:buSzPct val="125000"/>
                <a:buFont typeface="Gill Sans" charset="0"/>
                <a:buChar char="•"/>
              </a:pPr>
              <a:r>
                <a:rPr lang="en-US" sz="2100">
                  <a:solidFill>
                    <a:srgbClr val="FFFFFF"/>
                  </a:solidFill>
                  <a:latin typeface="Gill Sans" charset="0"/>
                  <a:ea typeface="ヒラギノ角ゴ Pro W3" charset="-128"/>
                  <a:sym typeface="Gill Sans" charset="0"/>
                </a:rPr>
                <a:t>Decide how to achieve sprint goal (design)</a:t>
              </a:r>
            </a:p>
            <a:p>
              <a:pPr>
                <a:buClr>
                  <a:srgbClr val="FFFFFF"/>
                </a:buClr>
                <a:buSzPct val="125000"/>
                <a:buFont typeface="Gill Sans" charset="0"/>
                <a:buChar char="•"/>
              </a:pPr>
              <a:r>
                <a:rPr lang="en-US" sz="2100">
                  <a:solidFill>
                    <a:srgbClr val="FFFFFF"/>
                  </a:solidFill>
                  <a:latin typeface="Gill Sans" charset="0"/>
                  <a:ea typeface="ヒラギノ角ゴ Pro W3" charset="-128"/>
                  <a:sym typeface="Gill Sans" charset="0"/>
                </a:rPr>
                <a:t>Create sprint backlog (tasks) from product backlog items (user stories / features)</a:t>
              </a:r>
            </a:p>
            <a:p>
              <a:pPr>
                <a:buClr>
                  <a:srgbClr val="FFFFFF"/>
                </a:buClr>
                <a:buSzPct val="125000"/>
                <a:buFont typeface="Gill Sans" charset="0"/>
                <a:buChar char="•"/>
              </a:pPr>
              <a:r>
                <a:rPr lang="en-US" sz="2100">
                  <a:solidFill>
                    <a:srgbClr val="FFFFFF"/>
                  </a:solidFill>
                  <a:latin typeface="Gill Sans" charset="0"/>
                  <a:ea typeface="ヒラギノ角ゴ Pro W3" charset="-128"/>
                  <a:sym typeface="Gill Sans" charset="0"/>
                </a:rPr>
                <a:t>Estimate sprint backlog in hours</a:t>
              </a:r>
            </a:p>
          </p:txBody>
        </p:sp>
      </p:grpSp>
      <p:grpSp>
        <p:nvGrpSpPr>
          <p:cNvPr id="27671" name="Group 23"/>
          <p:cNvGrpSpPr>
            <a:grpSpLocks/>
          </p:cNvGrpSpPr>
          <p:nvPr/>
        </p:nvGrpSpPr>
        <p:grpSpPr bwMode="auto">
          <a:xfrm>
            <a:off x="6640513" y="2251075"/>
            <a:ext cx="2274887" cy="1041400"/>
            <a:chOff x="0" y="0"/>
            <a:chExt cx="1592" cy="728"/>
          </a:xfrm>
        </p:grpSpPr>
        <p:sp>
          <p:nvSpPr>
            <p:cNvPr id="1034267" name="Line 24"/>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27673" name="AutoShape 25"/>
            <p:cNvSpPr>
              <a:spLocks/>
            </p:cNvSpPr>
            <p:nvPr/>
          </p:nvSpPr>
          <p:spPr bwMode="auto">
            <a:xfrm>
              <a:off x="528" y="0"/>
              <a:ext cx="1064" cy="728"/>
            </a:xfrm>
            <a:prstGeom prst="roundRect">
              <a:avLst>
                <a:gd name="adj" fmla="val 26370"/>
              </a:avLst>
            </a:prstGeom>
            <a:blipFill dpi="0" rotWithShape="0">
              <a:blip r:embed="rId4"/>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2900">
                  <a:solidFill>
                    <a:srgbClr val="E3F0FF"/>
                  </a:solidFill>
                  <a:latin typeface="Gill Sans" charset="0"/>
                  <a:ea typeface="ヒラギノ角ゴ Pro W3" charset="-128"/>
                  <a:sym typeface="Gill Sans" charset="0"/>
                </a:rPr>
                <a:t>Sprint</a:t>
              </a:r>
            </a:p>
            <a:p>
              <a:pPr algn="ctr"/>
              <a:r>
                <a:rPr lang="en-US" sz="2900">
                  <a:solidFill>
                    <a:srgbClr val="E3F0FF"/>
                  </a:solidFill>
                  <a:latin typeface="Gill Sans" charset="0"/>
                  <a:ea typeface="ヒラギノ角ゴ Pro W3" charset="-128"/>
                  <a:sym typeface="Gill Sans" charset="0"/>
                </a:rPr>
                <a:t>goal</a:t>
              </a:r>
            </a:p>
          </p:txBody>
        </p:sp>
      </p:grpSp>
      <p:sp>
        <p:nvSpPr>
          <p:cNvPr id="1034269" name="Line 26"/>
          <p:cNvSpPr>
            <a:spLocks noChangeShapeType="1"/>
          </p:cNvSpPr>
          <p:nvPr/>
        </p:nvSpPr>
        <p:spPr bwMode="auto">
          <a:xfrm flipH="1">
            <a:off x="1628775" y="1751013"/>
            <a:ext cx="588963"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grpSp>
        <p:nvGrpSpPr>
          <p:cNvPr id="27675" name="Group 27"/>
          <p:cNvGrpSpPr>
            <a:grpSpLocks/>
          </p:cNvGrpSpPr>
          <p:nvPr/>
        </p:nvGrpSpPr>
        <p:grpSpPr bwMode="auto">
          <a:xfrm>
            <a:off x="6640513" y="4560888"/>
            <a:ext cx="2274887" cy="1039812"/>
            <a:chOff x="0" y="0"/>
            <a:chExt cx="1592" cy="728"/>
          </a:xfrm>
        </p:grpSpPr>
        <p:sp>
          <p:nvSpPr>
            <p:cNvPr id="27676" name="AutoShape 28"/>
            <p:cNvSpPr>
              <a:spLocks/>
            </p:cNvSpPr>
            <p:nvPr/>
          </p:nvSpPr>
          <p:spPr bwMode="auto">
            <a:xfrm>
              <a:off x="528" y="0"/>
              <a:ext cx="1064" cy="728"/>
            </a:xfrm>
            <a:prstGeom prst="roundRect">
              <a:avLst>
                <a:gd name="adj" fmla="val 26370"/>
              </a:avLst>
            </a:prstGeom>
            <a:blipFill dpi="0" rotWithShape="0">
              <a:blip r:embed="rId4"/>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2900">
                  <a:solidFill>
                    <a:srgbClr val="E3F0FF"/>
                  </a:solidFill>
                  <a:latin typeface="Gill Sans" charset="0"/>
                  <a:ea typeface="ヒラギノ角ゴ Pro W3" charset="-128"/>
                  <a:sym typeface="Gill Sans" charset="0"/>
                </a:rPr>
                <a:t>Sprint</a:t>
              </a:r>
            </a:p>
            <a:p>
              <a:pPr algn="ctr"/>
              <a:r>
                <a:rPr lang="en-US" sz="2900">
                  <a:solidFill>
                    <a:srgbClr val="E3F0FF"/>
                  </a:solidFill>
                  <a:latin typeface="Gill Sans" charset="0"/>
                  <a:ea typeface="ヒラギノ角ゴ Pro W3" charset="-128"/>
                  <a:sym typeface="Gill Sans" charset="0"/>
                </a:rPr>
                <a:t>backlog</a:t>
              </a:r>
            </a:p>
          </p:txBody>
        </p:sp>
        <p:sp>
          <p:nvSpPr>
            <p:cNvPr id="1034272"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grpSp>
      <p:sp>
        <p:nvSpPr>
          <p:cNvPr id="27678" name="AutoShape 30"/>
          <p:cNvSpPr>
            <a:spLocks/>
          </p:cNvSpPr>
          <p:nvPr/>
        </p:nvSpPr>
        <p:spPr bwMode="auto">
          <a:xfrm>
            <a:off x="263525" y="3475038"/>
            <a:ext cx="1371600" cy="914400"/>
          </a:xfrm>
          <a:prstGeom prst="roundRect">
            <a:avLst>
              <a:gd name="adj" fmla="val 30000"/>
            </a:avLst>
          </a:prstGeom>
          <a:blipFill dpi="0" rotWithShape="0">
            <a:blip r:embed="rId5"/>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a:solidFill>
                  <a:srgbClr val="E3F0FF"/>
                </a:solidFill>
                <a:latin typeface="Gill Sans" charset="0"/>
                <a:ea typeface="ヒラギノ角ゴ Pro W3" charset="-128"/>
                <a:sym typeface="Gill Sans" charset="0"/>
              </a:rPr>
              <a:t>Business conditions</a:t>
            </a:r>
          </a:p>
        </p:txBody>
      </p:sp>
      <p:sp>
        <p:nvSpPr>
          <p:cNvPr id="27679" name="AutoShape 31"/>
          <p:cNvSpPr>
            <a:spLocks/>
          </p:cNvSpPr>
          <p:nvPr/>
        </p:nvSpPr>
        <p:spPr bwMode="auto">
          <a:xfrm>
            <a:off x="263525" y="1303338"/>
            <a:ext cx="1371600" cy="914400"/>
          </a:xfrm>
          <a:prstGeom prst="roundRect">
            <a:avLst>
              <a:gd name="adj" fmla="val 30000"/>
            </a:avLst>
          </a:prstGeom>
          <a:blipFill dpi="0" rotWithShape="0">
            <a:blip r:embed="rId5"/>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a:solidFill>
                  <a:srgbClr val="E3F0FF"/>
                </a:solidFill>
                <a:latin typeface="Gill Sans" charset="0"/>
                <a:ea typeface="ヒラギノ角ゴ Pro W3" charset="-128"/>
                <a:sym typeface="Gill Sans" charset="0"/>
              </a:rPr>
              <a:t>Team capacity</a:t>
            </a:r>
          </a:p>
        </p:txBody>
      </p:sp>
      <p:sp>
        <p:nvSpPr>
          <p:cNvPr id="27680" name="AutoShape 32"/>
          <p:cNvSpPr>
            <a:spLocks/>
          </p:cNvSpPr>
          <p:nvPr/>
        </p:nvSpPr>
        <p:spPr bwMode="auto">
          <a:xfrm>
            <a:off x="263525" y="2389188"/>
            <a:ext cx="1371600" cy="914400"/>
          </a:xfrm>
          <a:prstGeom prst="roundRect">
            <a:avLst>
              <a:gd name="adj" fmla="val 30000"/>
            </a:avLst>
          </a:prstGeom>
          <a:blipFill dpi="0" rotWithShape="0">
            <a:blip r:embed="rId5"/>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a:solidFill>
                  <a:srgbClr val="E3F0FF"/>
                </a:solidFill>
                <a:latin typeface="Gill Sans" charset="0"/>
                <a:ea typeface="ヒラギノ角ゴ Pro W3" charset="-128"/>
                <a:sym typeface="Gill Sans" charset="0"/>
              </a:rPr>
              <a:t>Product backlog</a:t>
            </a:r>
          </a:p>
        </p:txBody>
      </p:sp>
      <p:sp>
        <p:nvSpPr>
          <p:cNvPr id="27681" name="AutoShape 33"/>
          <p:cNvSpPr>
            <a:spLocks/>
          </p:cNvSpPr>
          <p:nvPr/>
        </p:nvSpPr>
        <p:spPr bwMode="auto">
          <a:xfrm>
            <a:off x="263525" y="5646738"/>
            <a:ext cx="1371600" cy="914400"/>
          </a:xfrm>
          <a:prstGeom prst="roundRect">
            <a:avLst>
              <a:gd name="adj" fmla="val 30000"/>
            </a:avLst>
          </a:prstGeom>
          <a:blipFill dpi="0" rotWithShape="0">
            <a:blip r:embed="rId5"/>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a:solidFill>
                  <a:srgbClr val="E3F0FF"/>
                </a:solidFill>
                <a:latin typeface="Gill Sans" charset="0"/>
                <a:ea typeface="ヒラギノ角ゴ Pro W3" charset="-128"/>
                <a:sym typeface="Gill Sans" charset="0"/>
              </a:rPr>
              <a:t>Technology</a:t>
            </a:r>
          </a:p>
        </p:txBody>
      </p:sp>
      <p:sp>
        <p:nvSpPr>
          <p:cNvPr id="27682" name="AutoShape 34"/>
          <p:cNvSpPr>
            <a:spLocks/>
          </p:cNvSpPr>
          <p:nvPr/>
        </p:nvSpPr>
        <p:spPr bwMode="auto">
          <a:xfrm>
            <a:off x="263525" y="4560888"/>
            <a:ext cx="1371600" cy="914400"/>
          </a:xfrm>
          <a:prstGeom prst="roundRect">
            <a:avLst>
              <a:gd name="adj" fmla="val 30000"/>
            </a:avLst>
          </a:prstGeom>
          <a:blipFill dpi="0" rotWithShape="0">
            <a:blip r:embed="rId5"/>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a:solidFill>
                  <a:srgbClr val="E3F0FF"/>
                </a:solidFill>
                <a:latin typeface="Gill Sans" charset="0"/>
                <a:ea typeface="ヒラギノ角ゴ Pro W3" charset="-128"/>
                <a:sym typeface="Gill Sans" charset="0"/>
              </a:rPr>
              <a:t>Current product</a:t>
            </a:r>
          </a:p>
        </p:txBody>
      </p:sp>
      <p:sp>
        <p:nvSpPr>
          <p:cNvPr id="1034278" name="Line 35"/>
          <p:cNvSpPr>
            <a:spLocks noChangeShapeType="1"/>
          </p:cNvSpPr>
          <p:nvPr/>
        </p:nvSpPr>
        <p:spPr bwMode="auto">
          <a:xfrm flipH="1">
            <a:off x="1628775" y="2836863"/>
            <a:ext cx="588963"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034279" name="Line 36"/>
          <p:cNvSpPr>
            <a:spLocks noChangeShapeType="1"/>
          </p:cNvSpPr>
          <p:nvPr/>
        </p:nvSpPr>
        <p:spPr bwMode="auto">
          <a:xfrm flipH="1">
            <a:off x="1628775" y="3922713"/>
            <a:ext cx="588963"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034280" name="Line 37"/>
          <p:cNvSpPr>
            <a:spLocks noChangeShapeType="1"/>
          </p:cNvSpPr>
          <p:nvPr/>
        </p:nvSpPr>
        <p:spPr bwMode="auto">
          <a:xfrm flipH="1">
            <a:off x="1628775" y="5008563"/>
            <a:ext cx="588963"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034281" name="Line 38"/>
          <p:cNvSpPr>
            <a:spLocks noChangeShapeType="1"/>
          </p:cNvSpPr>
          <p:nvPr/>
        </p:nvSpPr>
        <p:spPr bwMode="auto">
          <a:xfrm flipH="1">
            <a:off x="1628775" y="6094413"/>
            <a:ext cx="588963"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43603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fade">
                                      <p:cBhvr>
                                        <p:cTn id="7" dur="500"/>
                                        <p:tgtEl>
                                          <p:spTgt spid="27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671"/>
                                        </p:tgtEl>
                                        <p:attrNameLst>
                                          <p:attrName>style.visibility</p:attrName>
                                        </p:attrNameLst>
                                      </p:cBhvr>
                                      <p:to>
                                        <p:strVal val="visible"/>
                                      </p:to>
                                    </p:set>
                                    <p:animEffect transition="in" filter="fade">
                                      <p:cBhvr>
                                        <p:cTn id="12" dur="500"/>
                                        <p:tgtEl>
                                          <p:spTgt spid="27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animEffect transition="in" filter="fade">
                                      <p:cBhvr>
                                        <p:cTn id="17" dur="500"/>
                                        <p:tgtEl>
                                          <p:spTgt spid="27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7675"/>
                                        </p:tgtEl>
                                        <p:attrNameLst>
                                          <p:attrName>style.visibility</p:attrName>
                                        </p:attrNameLst>
                                      </p:cBhvr>
                                      <p:to>
                                        <p:strVal val="visible"/>
                                      </p:to>
                                    </p:set>
                                    <p:animEffect transition="in" filter="fade">
                                      <p:cBhvr>
                                        <p:cTn id="22"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p:txBody>
          <a:bodyPr lIns="34290" tIns="34290" rIns="34290" bIns="34290"/>
          <a:lstStyle/>
          <a:p>
            <a:r>
              <a:rPr lang="en-US"/>
              <a:t>Daily Scrum Meeting</a:t>
            </a:r>
          </a:p>
        </p:txBody>
      </p:sp>
      <p:sp>
        <p:nvSpPr>
          <p:cNvPr id="29699" name="Rectangle 2"/>
          <p:cNvSpPr>
            <a:spLocks noGrp="1" noChangeArrowheads="1"/>
          </p:cNvSpPr>
          <p:nvPr>
            <p:ph type="body" idx="4294967295"/>
          </p:nvPr>
        </p:nvSpPr>
        <p:spPr>
          <a:xfrm>
            <a:off x="152400" y="1439863"/>
            <a:ext cx="8839200" cy="4926012"/>
          </a:xfrm>
          <a:prstGeom prst="rect">
            <a:avLst/>
          </a:prstGeom>
        </p:spPr>
        <p:txBody>
          <a:bodyPr lIns="34290" tIns="34290" rIns="34290" bIns="34290"/>
          <a:lstStyle/>
          <a:p>
            <a:pPr marL="698500" indent="-444500"/>
            <a:r>
              <a:rPr lang="en-US" sz="2800" dirty="0"/>
              <a:t>Parameters</a:t>
            </a:r>
          </a:p>
          <a:p>
            <a:pPr marL="1041400" lvl="1" indent="-444500"/>
            <a:r>
              <a:rPr lang="en-US" sz="2400" dirty="0"/>
              <a:t>Daily, ~15 minutes, Stand-up</a:t>
            </a:r>
          </a:p>
          <a:p>
            <a:pPr marL="1041400" lvl="1" indent="-444500"/>
            <a:r>
              <a:rPr lang="en-US" sz="2400" dirty="0"/>
              <a:t>Anyone late pays a $1 fee</a:t>
            </a:r>
          </a:p>
          <a:p>
            <a:pPr marL="1041400" lvl="1" indent="-444500"/>
            <a:endParaRPr lang="en-US" sz="1100" dirty="0"/>
          </a:p>
          <a:p>
            <a:pPr marL="698500" indent="-444500"/>
            <a:r>
              <a:rPr lang="en-US" sz="2800" dirty="0"/>
              <a:t>Not for problem solving</a:t>
            </a:r>
          </a:p>
          <a:p>
            <a:pPr marL="1041400" lvl="1" indent="-444500"/>
            <a:r>
              <a:rPr lang="en-US" sz="2400" dirty="0"/>
              <a:t>Whole world is invited</a:t>
            </a:r>
          </a:p>
          <a:p>
            <a:pPr marL="1041400" lvl="1" indent="-444500"/>
            <a:r>
              <a:rPr lang="en-US" sz="2400" dirty="0"/>
              <a:t>Only team members, Scrum Master, product owner, can talk</a:t>
            </a:r>
            <a:endParaRPr lang="en-US" sz="1100" dirty="0"/>
          </a:p>
          <a:p>
            <a:pPr marL="1041400" lvl="1" indent="-444500"/>
            <a:r>
              <a:rPr lang="en-US" sz="2400" dirty="0"/>
              <a:t>Helps avoid other unnecessary meetings</a:t>
            </a:r>
          </a:p>
          <a:p>
            <a:pPr marL="1041400" lvl="1" indent="-444500"/>
            <a:endParaRPr lang="en-US" sz="1100" dirty="0"/>
          </a:p>
          <a:p>
            <a:pPr marL="698500" indent="-444500"/>
            <a:r>
              <a:rPr lang="en-US" sz="2000" dirty="0"/>
              <a:t>Three questions answered by each team member:</a:t>
            </a:r>
          </a:p>
          <a:p>
            <a:pPr marL="1041400" lvl="1" indent="-444500">
              <a:buFont typeface="Wingdings" panose="05000000000000000000" pitchFamily="2" charset="2"/>
              <a:buAutoNum type="arabicPeriod"/>
            </a:pPr>
            <a:r>
              <a:rPr lang="en-US" sz="1800" dirty="0"/>
              <a:t>What did you do yesterday?</a:t>
            </a:r>
          </a:p>
          <a:p>
            <a:pPr marL="1041400" lvl="1" indent="-444500">
              <a:buFont typeface="Wingdings" panose="05000000000000000000" pitchFamily="2" charset="2"/>
              <a:buAutoNum type="arabicPeriod"/>
            </a:pPr>
            <a:r>
              <a:rPr lang="en-US" sz="1800" dirty="0"/>
              <a:t>What will you do today?</a:t>
            </a:r>
          </a:p>
          <a:p>
            <a:pPr marL="1041400" lvl="1" indent="-444500">
              <a:buFont typeface="Wingdings" panose="05000000000000000000" pitchFamily="2" charset="2"/>
              <a:buAutoNum type="arabicPeriod"/>
            </a:pPr>
            <a:r>
              <a:rPr lang="en-US" sz="1800" dirty="0"/>
              <a:t>What obstacles are in your way?</a:t>
            </a:r>
            <a:r>
              <a:rPr lang="en-GB" sz="1800" dirty="0"/>
              <a:t> </a:t>
            </a:r>
            <a:endParaRPr lang="en-US" sz="2400" dirty="0"/>
          </a:p>
        </p:txBody>
      </p:sp>
      <p:pic>
        <p:nvPicPr>
          <p:cNvPr id="1032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891" y="1875574"/>
            <a:ext cx="25146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241883"/>
      </p:ext>
    </p:extLst>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lstStyle/>
          <a:p>
            <a:r>
              <a:rPr lang="en-GB"/>
              <a:t>Scrum's Artifacts</a:t>
            </a:r>
          </a:p>
        </p:txBody>
      </p:sp>
      <p:sp>
        <p:nvSpPr>
          <p:cNvPr id="1004547" name="Rectangle 3"/>
          <p:cNvSpPr>
            <a:spLocks noGrp="1" noChangeArrowheads="1"/>
          </p:cNvSpPr>
          <p:nvPr>
            <p:ph type="body" idx="1"/>
          </p:nvPr>
        </p:nvSpPr>
        <p:spPr/>
        <p:txBody>
          <a:bodyPr/>
          <a:lstStyle/>
          <a:p>
            <a:r>
              <a:rPr lang="en-GB"/>
              <a:t>Scrum has remarkably few artifacts</a:t>
            </a:r>
          </a:p>
          <a:p>
            <a:pPr lvl="1"/>
            <a:r>
              <a:rPr lang="en-GB"/>
              <a:t>Product Backlog</a:t>
            </a:r>
          </a:p>
          <a:p>
            <a:pPr lvl="1"/>
            <a:r>
              <a:rPr lang="en-GB"/>
              <a:t>Sprint Backlog</a:t>
            </a:r>
          </a:p>
          <a:p>
            <a:pPr lvl="1"/>
            <a:r>
              <a:rPr lang="en-GB"/>
              <a:t>Burndown Charts</a:t>
            </a:r>
          </a:p>
          <a:p>
            <a:pPr lvl="1"/>
            <a:endParaRPr lang="en-GB"/>
          </a:p>
          <a:p>
            <a:r>
              <a:rPr lang="en-GB"/>
              <a:t>Can be managed using just an Excel spreadsheet</a:t>
            </a:r>
          </a:p>
          <a:p>
            <a:pPr lvl="1"/>
            <a:r>
              <a:rPr lang="en-GB"/>
              <a:t>More advanced / complicated tools exist:</a:t>
            </a:r>
          </a:p>
          <a:p>
            <a:pPr lvl="2"/>
            <a:r>
              <a:rPr lang="en-GB"/>
              <a:t>Expensive</a:t>
            </a:r>
          </a:p>
          <a:p>
            <a:pPr lvl="2"/>
            <a:r>
              <a:rPr lang="en-GB"/>
              <a:t>Web-based – no good for Scrum Master/project manager who travels</a:t>
            </a:r>
          </a:p>
          <a:p>
            <a:pPr lvl="2"/>
            <a:r>
              <a:rPr lang="en-GB"/>
              <a:t>Still under development</a:t>
            </a:r>
          </a:p>
          <a:p>
            <a:pPr lvl="1"/>
            <a:endParaRPr lang="en-GB"/>
          </a:p>
        </p:txBody>
      </p:sp>
    </p:spTree>
    <p:extLst>
      <p:ext uri="{BB962C8B-B14F-4D97-AF65-F5344CB8AC3E}">
        <p14:creationId xmlns:p14="http://schemas.microsoft.com/office/powerpoint/2010/main" val="33800452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60" name="Rectangle 4"/>
          <p:cNvSpPr>
            <a:spLocks noGrp="1" noChangeArrowheads="1"/>
          </p:cNvSpPr>
          <p:nvPr>
            <p:ph type="title"/>
          </p:nvPr>
        </p:nvSpPr>
        <p:spPr/>
        <p:txBody>
          <a:bodyPr/>
          <a:lstStyle/>
          <a:p>
            <a:r>
              <a:rPr lang="en-US"/>
              <a:t>Product Backlog</a:t>
            </a:r>
          </a:p>
        </p:txBody>
      </p:sp>
      <p:sp>
        <p:nvSpPr>
          <p:cNvPr id="1069062" name="Rectangle 6"/>
          <p:cNvSpPr>
            <a:spLocks noGrp="1" noChangeArrowheads="1"/>
          </p:cNvSpPr>
          <p:nvPr>
            <p:ph type="body" sz="half" idx="2"/>
          </p:nvPr>
        </p:nvSpPr>
        <p:spPr/>
        <p:txBody>
          <a:bodyPr/>
          <a:lstStyle/>
          <a:p>
            <a:pPr>
              <a:spcBef>
                <a:spcPct val="100000"/>
              </a:spcBef>
            </a:pPr>
            <a:r>
              <a:rPr lang="en-US" sz="2000"/>
              <a:t>The requirements</a:t>
            </a:r>
          </a:p>
          <a:p>
            <a:pPr>
              <a:spcBef>
                <a:spcPct val="100000"/>
              </a:spcBef>
            </a:pPr>
            <a:r>
              <a:rPr lang="en-US" sz="2000"/>
              <a:t>A list of all desired work on project</a:t>
            </a:r>
          </a:p>
          <a:p>
            <a:pPr>
              <a:spcBef>
                <a:spcPct val="100000"/>
              </a:spcBef>
            </a:pPr>
            <a:r>
              <a:rPr lang="en-US" sz="2000"/>
              <a:t>Ideally expressed as a list of user stories along with "story points", such that each item has value to users or customers of the product </a:t>
            </a:r>
          </a:p>
          <a:p>
            <a:pPr>
              <a:spcBef>
                <a:spcPct val="100000"/>
              </a:spcBef>
            </a:pPr>
            <a:r>
              <a:rPr lang="en-US" sz="2000"/>
              <a:t>Prioritized by the product owner</a:t>
            </a:r>
          </a:p>
          <a:p>
            <a:pPr>
              <a:spcBef>
                <a:spcPct val="100000"/>
              </a:spcBef>
            </a:pPr>
            <a:r>
              <a:rPr lang="en-US" sz="2000"/>
              <a:t>Reprioritized at start of each sprint</a:t>
            </a:r>
          </a:p>
        </p:txBody>
      </p:sp>
      <p:pic>
        <p:nvPicPr>
          <p:cNvPr id="1069063" name="Picture 3"/>
          <p:cNvPicPr>
            <a:picLocks noChangeAspect="1" noChangeArrowheads="1"/>
          </p:cNvPicPr>
          <p:nvPr/>
        </p:nvPicPr>
        <p:blipFill>
          <a:blip r:embed="rId2">
            <a:extLst>
              <a:ext uri="{28A0092B-C50C-407E-A947-70E740481C1C}">
                <a14:useLocalDpi xmlns:a14="http://schemas.microsoft.com/office/drawing/2010/main" val="0"/>
              </a:ext>
            </a:extLst>
          </a:blip>
          <a:srcRect b="6540"/>
          <a:stretch>
            <a:fillRect/>
          </a:stretch>
        </p:blipFill>
        <p:spPr bwMode="auto">
          <a:xfrm>
            <a:off x="217488" y="1676400"/>
            <a:ext cx="4046537"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p:cNvSpPr>
            <a:spLocks/>
          </p:cNvSpPr>
          <p:nvPr/>
        </p:nvSpPr>
        <p:spPr bwMode="auto">
          <a:xfrm>
            <a:off x="1428750" y="4037013"/>
            <a:ext cx="2525713" cy="914400"/>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2400">
                <a:latin typeface="Gill Sans" charset="0"/>
                <a:ea typeface="ヒラギノ角ゴ Pro W3" charset="-128"/>
                <a:sym typeface="Gill Sans" charset="0"/>
              </a:rPr>
              <a:t>This is the</a:t>
            </a:r>
            <a:br>
              <a:rPr lang="en-US" sz="2400">
                <a:latin typeface="Gill Sans" charset="0"/>
                <a:ea typeface="ヒラギノ角ゴ Pro W3" charset="-128"/>
                <a:sym typeface="Gill Sans" charset="0"/>
              </a:rPr>
            </a:br>
            <a:r>
              <a:rPr lang="en-US" sz="2400">
                <a:latin typeface="Gill Sans" charset="0"/>
                <a:ea typeface="ヒラギノ角ゴ Pro W3" charset="-128"/>
                <a:sym typeface="Gill Sans" charset="0"/>
              </a:rPr>
              <a:t>product backlog</a:t>
            </a:r>
          </a:p>
        </p:txBody>
      </p:sp>
      <p:sp>
        <p:nvSpPr>
          <p:cNvPr id="1069065" name="Line 5"/>
          <p:cNvSpPr>
            <a:spLocks noChangeShapeType="1"/>
          </p:cNvSpPr>
          <p:nvPr/>
        </p:nvSpPr>
        <p:spPr bwMode="auto">
          <a:xfrm>
            <a:off x="982663" y="2824163"/>
            <a:ext cx="387350" cy="1371600"/>
          </a:xfrm>
          <a:prstGeom prst="line">
            <a:avLst/>
          </a:prstGeom>
          <a:noFill/>
          <a:ln w="38100">
            <a:solidFill>
              <a:srgbClr val="033F7F"/>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00684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r>
              <a:rPr lang="en-US"/>
              <a:t>User Stories</a:t>
            </a:r>
          </a:p>
        </p:txBody>
      </p:sp>
      <p:sp>
        <p:nvSpPr>
          <p:cNvPr id="1064963" name="Rectangle 3"/>
          <p:cNvSpPr>
            <a:spLocks noGrp="1" noChangeArrowheads="1"/>
          </p:cNvSpPr>
          <p:nvPr>
            <p:ph type="body" idx="1"/>
          </p:nvPr>
        </p:nvSpPr>
        <p:spPr>
          <a:xfrm>
            <a:off x="457200" y="1600200"/>
            <a:ext cx="8229600" cy="4986867"/>
          </a:xfrm>
        </p:spPr>
        <p:txBody>
          <a:bodyPr/>
          <a:lstStyle/>
          <a:p>
            <a:r>
              <a:rPr lang="en-US" sz="2000" dirty="0"/>
              <a:t>Instead of Use Cases, Agile project owners do "user stories"</a:t>
            </a:r>
          </a:p>
          <a:p>
            <a:pPr lvl="1"/>
            <a:r>
              <a:rPr lang="en-US" sz="1800" b="1" dirty="0"/>
              <a:t>Who </a:t>
            </a:r>
            <a:r>
              <a:rPr lang="en-US" sz="1800" dirty="0"/>
              <a:t>(user role) – Is this a customer, employee, admin, etc.?</a:t>
            </a:r>
          </a:p>
          <a:p>
            <a:pPr lvl="1"/>
            <a:r>
              <a:rPr lang="en-US" sz="1800" b="1" dirty="0"/>
              <a:t>What</a:t>
            </a:r>
            <a:r>
              <a:rPr lang="en-US" sz="1800" dirty="0"/>
              <a:t> (goal) – What functionality must be achieved/developed? </a:t>
            </a:r>
          </a:p>
          <a:p>
            <a:pPr lvl="1"/>
            <a:r>
              <a:rPr lang="en-US" sz="1800" b="1" dirty="0"/>
              <a:t>Why</a:t>
            </a:r>
            <a:r>
              <a:rPr lang="en-US" sz="1800" dirty="0"/>
              <a:t> (reason) – Why does user want to accomplish this goal?</a:t>
            </a:r>
          </a:p>
          <a:p>
            <a:pPr>
              <a:buFontTx/>
              <a:buNone/>
            </a:pPr>
            <a:endParaRPr lang="en-US" sz="1100" dirty="0"/>
          </a:p>
          <a:p>
            <a:pPr algn="ctr">
              <a:buFontTx/>
              <a:buNone/>
            </a:pPr>
            <a:r>
              <a:rPr lang="en-US" sz="2000" dirty="0"/>
              <a:t>As a </a:t>
            </a:r>
            <a:r>
              <a:rPr lang="en-US" sz="2000" dirty="0">
                <a:solidFill>
                  <a:srgbClr val="800000"/>
                </a:solidFill>
              </a:rPr>
              <a:t>[user role]</a:t>
            </a:r>
            <a:r>
              <a:rPr lang="en-US" sz="2000" dirty="0"/>
              <a:t>, I want to </a:t>
            </a:r>
            <a:r>
              <a:rPr lang="en-US" sz="2000" dirty="0">
                <a:solidFill>
                  <a:srgbClr val="800000"/>
                </a:solidFill>
              </a:rPr>
              <a:t>[goal]</a:t>
            </a:r>
            <a:r>
              <a:rPr lang="en-US" sz="2000" dirty="0"/>
              <a:t>, so I can </a:t>
            </a:r>
            <a:r>
              <a:rPr lang="en-US" sz="2000" dirty="0">
                <a:solidFill>
                  <a:srgbClr val="800000"/>
                </a:solidFill>
              </a:rPr>
              <a:t>[reason]</a:t>
            </a:r>
            <a:r>
              <a:rPr lang="en-US" sz="2000" dirty="0"/>
              <a:t>.</a:t>
            </a:r>
          </a:p>
          <a:p>
            <a:pPr>
              <a:buFontTx/>
              <a:buNone/>
            </a:pPr>
            <a:endParaRPr lang="en-US" sz="2000" dirty="0"/>
          </a:p>
          <a:p>
            <a:r>
              <a:rPr lang="en-US" sz="2000" dirty="0"/>
              <a:t>Example:</a:t>
            </a:r>
          </a:p>
          <a:p>
            <a:pPr lvl="1"/>
            <a:r>
              <a:rPr lang="en-US" sz="1800" dirty="0"/>
              <a:t>"As a user, I want to log in, so I can access subscriber content."</a:t>
            </a:r>
          </a:p>
          <a:p>
            <a:pPr lvl="1"/>
            <a:endParaRPr lang="en-US" sz="1800" dirty="0"/>
          </a:p>
          <a:p>
            <a:r>
              <a:rPr lang="en-US" sz="2000" b="1" dirty="0"/>
              <a:t>story points</a:t>
            </a:r>
            <a:r>
              <a:rPr lang="en-US" sz="2000" dirty="0"/>
              <a:t>: Rating of effort needed to implement this story</a:t>
            </a:r>
          </a:p>
          <a:p>
            <a:pPr lvl="1"/>
            <a:r>
              <a:rPr lang="en-US" sz="1800" dirty="0"/>
              <a:t>common scales: 1-10, shirt sizes (XS, S, M, L, XL), etc.</a:t>
            </a:r>
          </a:p>
        </p:txBody>
      </p:sp>
    </p:spTree>
    <p:extLst>
      <p:ext uri="{BB962C8B-B14F-4D97-AF65-F5344CB8AC3E}">
        <p14:creationId xmlns:p14="http://schemas.microsoft.com/office/powerpoint/2010/main" val="393683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p:txBody>
          <a:bodyPr lIns="34290" tIns="34290" rIns="34290" bIns="34290"/>
          <a:lstStyle/>
          <a:p>
            <a:r>
              <a:rPr lang="en-US"/>
              <a:t>Sample Product Backlog</a:t>
            </a:r>
          </a:p>
        </p:txBody>
      </p:sp>
      <p:graphicFrame>
        <p:nvGraphicFramePr>
          <p:cNvPr id="2" name="Group 2"/>
          <p:cNvGraphicFramePr>
            <a:graphicFrameLocks noGrp="1"/>
          </p:cNvGraphicFramePr>
          <p:nvPr>
            <p:extLst>
              <p:ext uri="{D42A27DB-BD31-4B8C-83A1-F6EECF244321}">
                <p14:modId xmlns:p14="http://schemas.microsoft.com/office/powerpoint/2010/main" val="2409330011"/>
              </p:ext>
            </p:extLst>
          </p:nvPr>
        </p:nvGraphicFramePr>
        <p:xfrm>
          <a:off x="750629" y="1569490"/>
          <a:ext cx="7554344" cy="5071616"/>
        </p:xfrm>
        <a:graphic>
          <a:graphicData uri="http://schemas.openxmlformats.org/drawingml/2006/table">
            <a:tbl>
              <a:tblPr/>
              <a:tblGrid>
                <a:gridCol w="5670644">
                  <a:extLst>
                    <a:ext uri="{9D8B030D-6E8A-4147-A177-3AD203B41FA5}">
                      <a16:colId xmlns:a16="http://schemas.microsoft.com/office/drawing/2014/main" val="20000"/>
                    </a:ext>
                  </a:extLst>
                </a:gridCol>
                <a:gridCol w="1883700">
                  <a:extLst>
                    <a:ext uri="{9D8B030D-6E8A-4147-A177-3AD203B41FA5}">
                      <a16:colId xmlns:a16="http://schemas.microsoft.com/office/drawing/2014/main" val="20001"/>
                    </a:ext>
                  </a:extLst>
                </a:gridCol>
              </a:tblGrid>
              <a:tr h="730811">
                <a:tc>
                  <a:txBody>
                    <a:bodyPr/>
                    <a:lstStyle>
                      <a:lvl1pPr algn="l">
                        <a:spcBef>
                          <a:spcPct val="20000"/>
                        </a:spcBef>
                        <a:tabLst>
                          <a:tab pos="1066800" algn="l"/>
                        </a:tabLst>
                        <a:defRPr sz="2000">
                          <a:solidFill>
                            <a:schemeClr val="tx1"/>
                          </a:solidFill>
                          <a:latin typeface="Tahoma" panose="020B0604030504040204" pitchFamily="34" charset="0"/>
                        </a:defRPr>
                      </a:lvl1pPr>
                      <a:lvl2pPr marL="742950" indent="-285750" algn="l">
                        <a:spcBef>
                          <a:spcPct val="20000"/>
                        </a:spcBef>
                        <a:tabLst>
                          <a:tab pos="1066800" algn="l"/>
                        </a:tabLst>
                        <a:defRPr sz="2000">
                          <a:solidFill>
                            <a:schemeClr val="tx1"/>
                          </a:solidFill>
                          <a:latin typeface="Tahoma" panose="020B0604030504040204" pitchFamily="34" charset="0"/>
                        </a:defRPr>
                      </a:lvl2pPr>
                      <a:lvl3pPr marL="1143000" indent="-228600" algn="l">
                        <a:spcBef>
                          <a:spcPct val="20000"/>
                        </a:spcBef>
                        <a:tabLst>
                          <a:tab pos="1066800" algn="l"/>
                        </a:tabLst>
                        <a:defRPr>
                          <a:solidFill>
                            <a:schemeClr val="tx1"/>
                          </a:solidFill>
                          <a:latin typeface="Tahoma" panose="020B0604030504040204" pitchFamily="34" charset="0"/>
                        </a:defRPr>
                      </a:lvl3pPr>
                      <a:lvl4pPr marL="1600200" indent="-228600" algn="l">
                        <a:spcBef>
                          <a:spcPct val="20000"/>
                        </a:spcBef>
                        <a:tabLst>
                          <a:tab pos="1066800" algn="l"/>
                        </a:tabLst>
                        <a:defRPr sz="1600">
                          <a:solidFill>
                            <a:schemeClr val="tx1"/>
                          </a:solidFill>
                          <a:latin typeface="Tahoma" panose="020B0604030504040204" pitchFamily="34" charset="0"/>
                        </a:defRPr>
                      </a:lvl4pPr>
                      <a:lvl5pPr marL="2057400" indent="-228600" algn="l">
                        <a:spcBef>
                          <a:spcPct val="20000"/>
                        </a:spcBef>
                        <a:tabLst>
                          <a:tab pos="10668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10668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10668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10668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10668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66800" algn="l"/>
                        </a:tabLst>
                      </a:pPr>
                      <a:r>
                        <a:rPr kumimoji="0" lang="en-US" sz="2400" b="0" i="0" u="none" strike="noStrike" cap="none" normalizeH="0" baseline="0">
                          <a:ln>
                            <a:noFill/>
                          </a:ln>
                          <a:solidFill>
                            <a:srgbClr val="FFFFFF"/>
                          </a:solidFill>
                          <a:effectLst/>
                          <a:latin typeface="Tahoma" panose="020B0604030504040204" pitchFamily="34" charset="0"/>
                        </a:rPr>
                        <a:t>Backlog item</a:t>
                      </a:r>
                    </a:p>
                  </a:txBody>
                  <a:tcPr marL="34290" marR="34290" marT="34294" marB="34294"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c>
                  <a:txBody>
                    <a:bodyPr/>
                    <a:lstStyle>
                      <a:lvl1pPr algn="l">
                        <a:spcBef>
                          <a:spcPct val="20000"/>
                        </a:spcBef>
                        <a:tabLst>
                          <a:tab pos="1066800" algn="l"/>
                        </a:tabLst>
                        <a:defRPr sz="2000">
                          <a:solidFill>
                            <a:schemeClr val="tx1"/>
                          </a:solidFill>
                          <a:latin typeface="Tahoma" panose="020B0604030504040204" pitchFamily="34" charset="0"/>
                        </a:defRPr>
                      </a:lvl1pPr>
                      <a:lvl2pPr marL="742950" indent="-285750" algn="l">
                        <a:spcBef>
                          <a:spcPct val="20000"/>
                        </a:spcBef>
                        <a:tabLst>
                          <a:tab pos="1066800" algn="l"/>
                        </a:tabLst>
                        <a:defRPr sz="2000">
                          <a:solidFill>
                            <a:schemeClr val="tx1"/>
                          </a:solidFill>
                          <a:latin typeface="Tahoma" panose="020B0604030504040204" pitchFamily="34" charset="0"/>
                        </a:defRPr>
                      </a:lvl2pPr>
                      <a:lvl3pPr marL="1143000" indent="-228600" algn="l">
                        <a:spcBef>
                          <a:spcPct val="20000"/>
                        </a:spcBef>
                        <a:tabLst>
                          <a:tab pos="1066800" algn="l"/>
                        </a:tabLst>
                        <a:defRPr>
                          <a:solidFill>
                            <a:schemeClr val="tx1"/>
                          </a:solidFill>
                          <a:latin typeface="Tahoma" panose="020B0604030504040204" pitchFamily="34" charset="0"/>
                        </a:defRPr>
                      </a:lvl3pPr>
                      <a:lvl4pPr marL="1600200" indent="-228600" algn="l">
                        <a:spcBef>
                          <a:spcPct val="20000"/>
                        </a:spcBef>
                        <a:tabLst>
                          <a:tab pos="1066800" algn="l"/>
                        </a:tabLst>
                        <a:defRPr sz="1600">
                          <a:solidFill>
                            <a:schemeClr val="tx1"/>
                          </a:solidFill>
                          <a:latin typeface="Tahoma" panose="020B0604030504040204" pitchFamily="34" charset="0"/>
                        </a:defRPr>
                      </a:lvl4pPr>
                      <a:lvl5pPr marL="2057400" indent="-228600" algn="l">
                        <a:spcBef>
                          <a:spcPct val="20000"/>
                        </a:spcBef>
                        <a:tabLst>
                          <a:tab pos="10668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10668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10668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10668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10668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66800" algn="l"/>
                        </a:tabLst>
                      </a:pPr>
                      <a:r>
                        <a:rPr kumimoji="0" lang="en-US" sz="2400" b="0" i="0" u="none" strike="noStrike" cap="none" normalizeH="0" baseline="0">
                          <a:ln>
                            <a:noFill/>
                          </a:ln>
                          <a:solidFill>
                            <a:srgbClr val="FFFFFF"/>
                          </a:solidFill>
                          <a:effectLst/>
                          <a:latin typeface="Tahoma" panose="020B0604030504040204" pitchFamily="34" charset="0"/>
                        </a:rPr>
                        <a:t>Estimate</a:t>
                      </a:r>
                    </a:p>
                  </a:txBody>
                  <a:tcPr marL="34290" marR="34290" marT="34294" marB="34294"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extLst>
                  <a:ext uri="{0D108BD9-81ED-4DB2-BD59-A6C34878D82A}">
                    <a16:rowId xmlns:a16="http://schemas.microsoft.com/office/drawing/2014/main" val="10000"/>
                  </a:ext>
                </a:extLst>
              </a:tr>
              <a:tr h="498349">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Allow a guest to make a reservation</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3 (story points)</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800702">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As a guest, I want to cancel a reservation.</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5</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815895">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As a guest, I want to change the dates of a reservation.</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3</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r h="814375">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As a hotel employee, I can run RevPAR reports (revenue-per-available-room)</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8</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492272">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Improve exception handling</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8</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460366">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30</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458846">
                <a:tc>
                  <a:txBody>
                    <a:bodyPr/>
                    <a:lstStyle>
                      <a:lvl1pPr marL="114300"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11430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a:ln>
                            <a:noFill/>
                          </a:ln>
                          <a:solidFill>
                            <a:schemeClr val="tx1"/>
                          </a:solidFill>
                          <a:effectLst/>
                          <a:latin typeface="Tahoma" panose="020B0604030504040204" pitchFamily="34" charset="0"/>
                        </a:rPr>
                        <a:t>...</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tabLst>
                          <a:tab pos="914400" algn="l"/>
                        </a:tabLst>
                        <a:defRPr sz="2000">
                          <a:solidFill>
                            <a:schemeClr val="tx1"/>
                          </a:solidFill>
                          <a:latin typeface="Tahoma" panose="020B0604030504040204" pitchFamily="34" charset="0"/>
                        </a:defRPr>
                      </a:lvl1pPr>
                      <a:lvl2pPr marL="742950" indent="-285750" algn="l">
                        <a:spcBef>
                          <a:spcPct val="20000"/>
                        </a:spcBef>
                        <a:tabLst>
                          <a:tab pos="914400" algn="l"/>
                        </a:tabLst>
                        <a:defRPr sz="2000">
                          <a:solidFill>
                            <a:schemeClr val="tx1"/>
                          </a:solidFill>
                          <a:latin typeface="Tahoma" panose="020B0604030504040204" pitchFamily="34" charset="0"/>
                        </a:defRPr>
                      </a:lvl2pPr>
                      <a:lvl3pPr marL="1143000" indent="-228600" algn="l">
                        <a:spcBef>
                          <a:spcPct val="20000"/>
                        </a:spcBef>
                        <a:tabLst>
                          <a:tab pos="914400" algn="l"/>
                        </a:tabLst>
                        <a:defRPr>
                          <a:solidFill>
                            <a:schemeClr val="tx1"/>
                          </a:solidFill>
                          <a:latin typeface="Tahoma" panose="020B0604030504040204" pitchFamily="34" charset="0"/>
                        </a:defRPr>
                      </a:lvl3pPr>
                      <a:lvl4pPr marL="1600200" indent="-228600" algn="l">
                        <a:spcBef>
                          <a:spcPct val="20000"/>
                        </a:spcBef>
                        <a:tabLst>
                          <a:tab pos="914400" algn="l"/>
                        </a:tabLst>
                        <a:defRPr sz="1600">
                          <a:solidFill>
                            <a:schemeClr val="tx1"/>
                          </a:solidFill>
                          <a:latin typeface="Tahoma" panose="020B0604030504040204" pitchFamily="34" charset="0"/>
                        </a:defRPr>
                      </a:lvl4pPr>
                      <a:lvl5pPr marL="2057400" indent="-228600" algn="l">
                        <a:spcBef>
                          <a:spcPct val="20000"/>
                        </a:spcBef>
                        <a:tabLst>
                          <a:tab pos="914400" algn="l"/>
                        </a:tabLst>
                        <a:defRPr sz="1600">
                          <a:solidFill>
                            <a:schemeClr val="tx1"/>
                          </a:solidFill>
                          <a:latin typeface="Tahoma" panose="020B0604030504040204" pitchFamily="34" charset="0"/>
                        </a:defRPr>
                      </a:lvl5pPr>
                      <a:lvl6pPr marL="2514600" indent="-228600" fontAlgn="base">
                        <a:spcBef>
                          <a:spcPct val="20000"/>
                        </a:spcBef>
                        <a:spcAft>
                          <a:spcPct val="0"/>
                        </a:spcAft>
                        <a:tabLst>
                          <a:tab pos="914400" algn="l"/>
                        </a:tabLst>
                        <a:defRPr sz="1600">
                          <a:solidFill>
                            <a:schemeClr val="tx1"/>
                          </a:solidFill>
                          <a:latin typeface="Tahoma" panose="020B0604030504040204" pitchFamily="34" charset="0"/>
                        </a:defRPr>
                      </a:lvl6pPr>
                      <a:lvl7pPr marL="2971800" indent="-228600" fontAlgn="base">
                        <a:spcBef>
                          <a:spcPct val="20000"/>
                        </a:spcBef>
                        <a:spcAft>
                          <a:spcPct val="0"/>
                        </a:spcAft>
                        <a:tabLst>
                          <a:tab pos="914400" algn="l"/>
                        </a:tabLst>
                        <a:defRPr sz="1600">
                          <a:solidFill>
                            <a:schemeClr val="tx1"/>
                          </a:solidFill>
                          <a:latin typeface="Tahoma" panose="020B0604030504040204" pitchFamily="34" charset="0"/>
                        </a:defRPr>
                      </a:lvl7pPr>
                      <a:lvl8pPr marL="3429000" indent="-228600" fontAlgn="base">
                        <a:spcBef>
                          <a:spcPct val="20000"/>
                        </a:spcBef>
                        <a:spcAft>
                          <a:spcPct val="0"/>
                        </a:spcAft>
                        <a:tabLst>
                          <a:tab pos="914400" algn="l"/>
                        </a:tabLst>
                        <a:defRPr sz="1600">
                          <a:solidFill>
                            <a:schemeClr val="tx1"/>
                          </a:solidFill>
                          <a:latin typeface="Tahoma" panose="020B0604030504040204" pitchFamily="34" charset="0"/>
                        </a:defRPr>
                      </a:lvl8pPr>
                      <a:lvl9pPr marL="3886200" indent="-228600" fontAlgn="base">
                        <a:spcBef>
                          <a:spcPct val="20000"/>
                        </a:spcBef>
                        <a:spcAft>
                          <a:spcPct val="0"/>
                        </a:spcAft>
                        <a:tabLst>
                          <a:tab pos="914400" algn="l"/>
                        </a:tabLs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r>
                        <a:rPr kumimoji="0" lang="en-US" sz="1800" b="0" i="0" u="none" strike="noStrike" cap="none" normalizeH="0" baseline="0" dirty="0">
                          <a:ln>
                            <a:noFill/>
                          </a:ln>
                          <a:solidFill>
                            <a:schemeClr val="tx1"/>
                          </a:solidFill>
                          <a:effectLst/>
                          <a:latin typeface="Tahoma" panose="020B0604030504040204" pitchFamily="34" charset="0"/>
                        </a:rPr>
                        <a:t>50</a:t>
                      </a:r>
                    </a:p>
                  </a:txBody>
                  <a:tcPr marL="34290" marR="34290" marT="34294" marB="3429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36322662"/>
      </p:ext>
    </p:extLst>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en-US"/>
              <a:t>Sprint Backlog</a:t>
            </a:r>
          </a:p>
        </p:txBody>
      </p:sp>
      <p:sp>
        <p:nvSpPr>
          <p:cNvPr id="1071107" name="Rectangle 3"/>
          <p:cNvSpPr>
            <a:spLocks noGrp="1" noChangeArrowheads="1"/>
          </p:cNvSpPr>
          <p:nvPr>
            <p:ph type="body" idx="1"/>
          </p:nvPr>
        </p:nvSpPr>
        <p:spPr/>
        <p:txBody>
          <a:bodyPr/>
          <a:lstStyle/>
          <a:p>
            <a:r>
              <a:rPr lang="en-US" dirty="0"/>
              <a:t>Individuals sign up for work of their own choosing</a:t>
            </a:r>
          </a:p>
          <a:p>
            <a:pPr lvl="1"/>
            <a:r>
              <a:rPr lang="en-US" dirty="0"/>
              <a:t>Work is never assigned</a:t>
            </a:r>
          </a:p>
          <a:p>
            <a:r>
              <a:rPr lang="en-US" dirty="0"/>
              <a:t>Estimated work remaining is updated daily</a:t>
            </a:r>
          </a:p>
          <a:p>
            <a:endParaRPr lang="en-US" dirty="0"/>
          </a:p>
          <a:p>
            <a:r>
              <a:rPr lang="en-US" dirty="0"/>
              <a:t>Any team member can add, delete change sprint backlog</a:t>
            </a:r>
          </a:p>
          <a:p>
            <a:r>
              <a:rPr lang="en-US" dirty="0"/>
              <a:t>Work for the sprint emerges</a:t>
            </a:r>
          </a:p>
          <a:p>
            <a:r>
              <a:rPr lang="en-US" dirty="0"/>
              <a:t>If work is unclear, define a sprint backlog item with a larger amount of time and break it down later</a:t>
            </a:r>
          </a:p>
          <a:p>
            <a:r>
              <a:rPr lang="en-US" dirty="0"/>
              <a:t>Update work remaining as more becomes known</a:t>
            </a:r>
          </a:p>
        </p:txBody>
      </p:sp>
    </p:spTree>
    <p:extLst>
      <p:ext uri="{BB962C8B-B14F-4D97-AF65-F5344CB8AC3E}">
        <p14:creationId xmlns:p14="http://schemas.microsoft.com/office/powerpoint/2010/main" val="1002675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p:txBody>
          <a:bodyPr lIns="34290" tIns="34290" rIns="34290" bIns="34290"/>
          <a:lstStyle/>
          <a:p>
            <a:r>
              <a:rPr lang="en-US"/>
              <a:t>Sample Sprint backlog</a:t>
            </a:r>
          </a:p>
        </p:txBody>
      </p:sp>
      <p:grpSp>
        <p:nvGrpSpPr>
          <p:cNvPr id="1041458" name="Group 50"/>
          <p:cNvGrpSpPr>
            <a:grpSpLocks/>
          </p:cNvGrpSpPr>
          <p:nvPr/>
        </p:nvGrpSpPr>
        <p:grpSpPr bwMode="auto">
          <a:xfrm>
            <a:off x="628650" y="1524000"/>
            <a:ext cx="7886700" cy="3681413"/>
            <a:chOff x="396" y="960"/>
            <a:chExt cx="4968" cy="2319"/>
          </a:xfrm>
        </p:grpSpPr>
        <p:sp>
          <p:nvSpPr>
            <p:cNvPr id="39938" name="Rectangle 2"/>
            <p:cNvSpPr>
              <a:spLocks/>
            </p:cNvSpPr>
            <p:nvPr/>
          </p:nvSpPr>
          <p:spPr bwMode="auto">
            <a:xfrm>
              <a:off x="396" y="960"/>
              <a:ext cx="2088" cy="331"/>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3000">
                  <a:solidFill>
                    <a:srgbClr val="FFFFFF"/>
                  </a:solidFill>
                  <a:latin typeface="Gill Sans" charset="0"/>
                  <a:ea typeface="ヒラギノ角ゴ Pro W3" charset="-128"/>
                  <a:sym typeface="Gill Sans" charset="0"/>
                </a:rPr>
                <a:t>Tasks</a:t>
              </a:r>
            </a:p>
          </p:txBody>
        </p:sp>
        <p:sp>
          <p:nvSpPr>
            <p:cNvPr id="1041412" name="Rectangle 3"/>
            <p:cNvSpPr>
              <a:spLocks/>
            </p:cNvSpPr>
            <p:nvPr/>
          </p:nvSpPr>
          <p:spPr bwMode="auto">
            <a:xfrm>
              <a:off x="396" y="1291"/>
              <a:ext cx="2088" cy="332"/>
            </a:xfrm>
            <a:prstGeom prst="rect">
              <a:avLst/>
            </a:prstGeom>
            <a:solidFill>
              <a:srgbClr val="E6E6E6"/>
            </a:solidFill>
            <a:ln w="25400">
              <a:solidFill>
                <a:schemeClr val="tx1"/>
              </a:solidFill>
              <a:miter lim="800000"/>
              <a:headEnd/>
              <a:tailEnd/>
            </a:ln>
          </p:spPr>
          <p:txBody>
            <a:bodyPr lIns="57150" tIns="57150" rIns="57150"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r>
                <a:rPr lang="en-US" sz="2200">
                  <a:latin typeface="Gill Sans" charset="0"/>
                  <a:ea typeface="ヒラギノ角ゴ Pro W3" charset="-128"/>
                  <a:sym typeface="Gill Sans" charset="0"/>
                </a:rPr>
                <a:t>Code the user interface</a:t>
              </a:r>
            </a:p>
          </p:txBody>
        </p:sp>
        <p:sp>
          <p:nvSpPr>
            <p:cNvPr id="1041413" name="Rectangle 4"/>
            <p:cNvSpPr>
              <a:spLocks/>
            </p:cNvSpPr>
            <p:nvPr/>
          </p:nvSpPr>
          <p:spPr bwMode="auto">
            <a:xfrm>
              <a:off x="396" y="1623"/>
              <a:ext cx="2088" cy="331"/>
            </a:xfrm>
            <a:prstGeom prst="rect">
              <a:avLst/>
            </a:prstGeom>
            <a:solidFill>
              <a:srgbClr val="E6E6E6"/>
            </a:solidFill>
            <a:ln w="25400">
              <a:solidFill>
                <a:schemeClr val="tx1"/>
              </a:solidFill>
              <a:miter lim="800000"/>
              <a:headEnd/>
              <a:tailEnd/>
            </a:ln>
          </p:spPr>
          <p:txBody>
            <a:bodyPr lIns="57150" tIns="57150" rIns="57150"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r>
                <a:rPr lang="en-US" sz="2200">
                  <a:latin typeface="Gill Sans" charset="0"/>
                  <a:ea typeface="ヒラギノ角ゴ Pro W3" charset="-128"/>
                  <a:sym typeface="Gill Sans" charset="0"/>
                </a:rPr>
                <a:t>Code the middle tier</a:t>
              </a:r>
            </a:p>
          </p:txBody>
        </p:sp>
        <p:sp>
          <p:nvSpPr>
            <p:cNvPr id="1041414" name="Rectangle 5"/>
            <p:cNvSpPr>
              <a:spLocks/>
            </p:cNvSpPr>
            <p:nvPr/>
          </p:nvSpPr>
          <p:spPr bwMode="auto">
            <a:xfrm>
              <a:off x="396" y="1954"/>
              <a:ext cx="2088" cy="331"/>
            </a:xfrm>
            <a:prstGeom prst="rect">
              <a:avLst/>
            </a:prstGeom>
            <a:solidFill>
              <a:srgbClr val="E6E6E6"/>
            </a:solidFill>
            <a:ln w="25400">
              <a:solidFill>
                <a:schemeClr val="tx1"/>
              </a:solidFill>
              <a:miter lim="800000"/>
              <a:headEnd/>
              <a:tailEnd/>
            </a:ln>
          </p:spPr>
          <p:txBody>
            <a:bodyPr lIns="57150" tIns="57150" rIns="57150"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r>
                <a:rPr lang="en-US" sz="2200">
                  <a:latin typeface="Gill Sans" charset="0"/>
                  <a:ea typeface="ヒラギノ角ゴ Pro W3" charset="-128"/>
                  <a:sym typeface="Gill Sans" charset="0"/>
                </a:rPr>
                <a:t>Test the middle tier</a:t>
              </a:r>
            </a:p>
          </p:txBody>
        </p:sp>
        <p:sp>
          <p:nvSpPr>
            <p:cNvPr id="1041415" name="Rectangle 6"/>
            <p:cNvSpPr>
              <a:spLocks/>
            </p:cNvSpPr>
            <p:nvPr/>
          </p:nvSpPr>
          <p:spPr bwMode="auto">
            <a:xfrm>
              <a:off x="396" y="2285"/>
              <a:ext cx="2088" cy="331"/>
            </a:xfrm>
            <a:prstGeom prst="rect">
              <a:avLst/>
            </a:prstGeom>
            <a:solidFill>
              <a:srgbClr val="E6E6E6"/>
            </a:solidFill>
            <a:ln w="25400">
              <a:solidFill>
                <a:schemeClr val="tx1"/>
              </a:solidFill>
              <a:miter lim="800000"/>
              <a:headEnd/>
              <a:tailEnd/>
            </a:ln>
          </p:spPr>
          <p:txBody>
            <a:bodyPr lIns="57150" tIns="57150" rIns="57150"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r>
                <a:rPr lang="en-US" sz="2200">
                  <a:latin typeface="Gill Sans" charset="0"/>
                  <a:ea typeface="ヒラギノ角ゴ Pro W3" charset="-128"/>
                  <a:sym typeface="Gill Sans" charset="0"/>
                </a:rPr>
                <a:t>Write online help</a:t>
              </a:r>
            </a:p>
          </p:txBody>
        </p:sp>
        <p:sp>
          <p:nvSpPr>
            <p:cNvPr id="1041416" name="Rectangle 7"/>
            <p:cNvSpPr>
              <a:spLocks/>
            </p:cNvSpPr>
            <p:nvPr/>
          </p:nvSpPr>
          <p:spPr bwMode="auto">
            <a:xfrm>
              <a:off x="396" y="2616"/>
              <a:ext cx="2088" cy="331"/>
            </a:xfrm>
            <a:prstGeom prst="rect">
              <a:avLst/>
            </a:prstGeom>
            <a:solidFill>
              <a:srgbClr val="E6E6E6"/>
            </a:solidFill>
            <a:ln w="25400">
              <a:solidFill>
                <a:schemeClr val="tx1"/>
              </a:solidFill>
              <a:miter lim="800000"/>
              <a:headEnd/>
              <a:tailEnd/>
            </a:ln>
          </p:spPr>
          <p:txBody>
            <a:bodyPr lIns="57150" tIns="57150" rIns="57150"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r>
                <a:rPr lang="en-US" sz="2200">
                  <a:latin typeface="Gill Sans" charset="0"/>
                  <a:ea typeface="ヒラギノ角ゴ Pro W3" charset="-128"/>
                  <a:sym typeface="Gill Sans" charset="0"/>
                </a:rPr>
                <a:t>Write the Foo class</a:t>
              </a:r>
            </a:p>
          </p:txBody>
        </p:sp>
        <p:sp>
          <p:nvSpPr>
            <p:cNvPr id="39944" name="Rectangle 8"/>
            <p:cNvSpPr>
              <a:spLocks/>
            </p:cNvSpPr>
            <p:nvPr/>
          </p:nvSpPr>
          <p:spPr bwMode="auto">
            <a:xfrm>
              <a:off x="2484" y="960"/>
              <a:ext cx="576" cy="331"/>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3000">
                  <a:solidFill>
                    <a:srgbClr val="FFFFFF"/>
                  </a:solidFill>
                  <a:latin typeface="Gill Sans" charset="0"/>
                  <a:ea typeface="ヒラギノ角ゴ Pro W3" charset="-128"/>
                  <a:sym typeface="Gill Sans" charset="0"/>
                </a:rPr>
                <a:t>Mon</a:t>
              </a:r>
            </a:p>
          </p:txBody>
        </p:sp>
        <p:grpSp>
          <p:nvGrpSpPr>
            <p:cNvPr id="1041418" name="Group 9"/>
            <p:cNvGrpSpPr>
              <a:grpSpLocks/>
            </p:cNvGrpSpPr>
            <p:nvPr/>
          </p:nvGrpSpPr>
          <p:grpSpPr bwMode="auto">
            <a:xfrm>
              <a:off x="2484" y="1291"/>
              <a:ext cx="576" cy="1656"/>
              <a:chOff x="0" y="0"/>
              <a:chExt cx="640" cy="1840"/>
            </a:xfrm>
          </p:grpSpPr>
          <p:sp>
            <p:nvSpPr>
              <p:cNvPr id="1041419" name="Rectangle 10"/>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20" name="Rectangle 11"/>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16</a:t>
                </a:r>
              </a:p>
            </p:txBody>
          </p:sp>
          <p:sp>
            <p:nvSpPr>
              <p:cNvPr id="1041421" name="Rectangle 12"/>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22" name="Rectangle 13"/>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12</a:t>
                </a:r>
              </a:p>
            </p:txBody>
          </p:sp>
          <p:sp>
            <p:nvSpPr>
              <p:cNvPr id="1041423" name="Rectangle 14"/>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grpSp>
        <p:sp>
          <p:nvSpPr>
            <p:cNvPr id="39951" name="Rectangle 15"/>
            <p:cNvSpPr>
              <a:spLocks/>
            </p:cNvSpPr>
            <p:nvPr/>
          </p:nvSpPr>
          <p:spPr bwMode="auto">
            <a:xfrm>
              <a:off x="3060" y="960"/>
              <a:ext cx="576" cy="331"/>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3000">
                  <a:solidFill>
                    <a:srgbClr val="FFFFFF"/>
                  </a:solidFill>
                  <a:latin typeface="Gill Sans" charset="0"/>
                  <a:ea typeface="ヒラギノ角ゴ Pro W3" charset="-128"/>
                  <a:sym typeface="Gill Sans" charset="0"/>
                </a:rPr>
                <a:t>Tue</a:t>
              </a:r>
            </a:p>
          </p:txBody>
        </p:sp>
        <p:grpSp>
          <p:nvGrpSpPr>
            <p:cNvPr id="39952" name="Group 16"/>
            <p:cNvGrpSpPr>
              <a:grpSpLocks/>
            </p:cNvGrpSpPr>
            <p:nvPr/>
          </p:nvGrpSpPr>
          <p:grpSpPr bwMode="auto">
            <a:xfrm>
              <a:off x="3060" y="1291"/>
              <a:ext cx="576" cy="1656"/>
              <a:chOff x="0" y="0"/>
              <a:chExt cx="640" cy="1840"/>
            </a:xfrm>
          </p:grpSpPr>
          <p:sp>
            <p:nvSpPr>
              <p:cNvPr id="1041426" name="Rectangle 17"/>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4</a:t>
                </a:r>
              </a:p>
            </p:txBody>
          </p:sp>
          <p:sp>
            <p:nvSpPr>
              <p:cNvPr id="1041427" name="Rectangle 18"/>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12</a:t>
                </a:r>
              </a:p>
            </p:txBody>
          </p:sp>
          <p:sp>
            <p:nvSpPr>
              <p:cNvPr id="1041428" name="Rectangle 19"/>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16</a:t>
                </a:r>
              </a:p>
            </p:txBody>
          </p:sp>
          <p:sp>
            <p:nvSpPr>
              <p:cNvPr id="1041429" name="Rectangle 20"/>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30" name="Rectangle 21"/>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grpSp>
        <p:sp>
          <p:nvSpPr>
            <p:cNvPr id="39958" name="Rectangle 22"/>
            <p:cNvSpPr>
              <a:spLocks/>
            </p:cNvSpPr>
            <p:nvPr/>
          </p:nvSpPr>
          <p:spPr bwMode="auto">
            <a:xfrm>
              <a:off x="3636" y="960"/>
              <a:ext cx="576" cy="331"/>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3000">
                  <a:solidFill>
                    <a:srgbClr val="FFFFFF"/>
                  </a:solidFill>
                  <a:latin typeface="Gill Sans" charset="0"/>
                  <a:ea typeface="ヒラギノ角ゴ Pro W3" charset="-128"/>
                  <a:sym typeface="Gill Sans" charset="0"/>
                </a:rPr>
                <a:t>Wed</a:t>
              </a:r>
            </a:p>
          </p:txBody>
        </p:sp>
        <p:sp>
          <p:nvSpPr>
            <p:cNvPr id="39959" name="Rectangle 23"/>
            <p:cNvSpPr>
              <a:spLocks/>
            </p:cNvSpPr>
            <p:nvPr/>
          </p:nvSpPr>
          <p:spPr bwMode="auto">
            <a:xfrm>
              <a:off x="4212" y="960"/>
              <a:ext cx="576" cy="331"/>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3000">
                  <a:solidFill>
                    <a:srgbClr val="FFFFFF"/>
                  </a:solidFill>
                  <a:latin typeface="Gill Sans" charset="0"/>
                  <a:ea typeface="ヒラギノ角ゴ Pro W3" charset="-128"/>
                  <a:sym typeface="Gill Sans" charset="0"/>
                </a:rPr>
                <a:t>Thu</a:t>
              </a:r>
            </a:p>
          </p:txBody>
        </p:sp>
        <p:grpSp>
          <p:nvGrpSpPr>
            <p:cNvPr id="39960" name="Group 24"/>
            <p:cNvGrpSpPr>
              <a:grpSpLocks/>
            </p:cNvGrpSpPr>
            <p:nvPr/>
          </p:nvGrpSpPr>
          <p:grpSpPr bwMode="auto">
            <a:xfrm>
              <a:off x="4212" y="1291"/>
              <a:ext cx="576" cy="1988"/>
              <a:chOff x="0" y="0"/>
              <a:chExt cx="640" cy="2208"/>
            </a:xfrm>
          </p:grpSpPr>
          <p:sp>
            <p:nvSpPr>
              <p:cNvPr id="1041434" name="Rectangle 25"/>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35" name="Rectangle 26"/>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4</a:t>
                </a:r>
              </a:p>
            </p:txBody>
          </p:sp>
          <p:sp>
            <p:nvSpPr>
              <p:cNvPr id="1041436" name="Rectangle 27"/>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11</a:t>
                </a:r>
              </a:p>
            </p:txBody>
          </p:sp>
          <p:sp>
            <p:nvSpPr>
              <p:cNvPr id="1041437" name="Rectangle 28"/>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38" name="Rectangle 29"/>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39" name="Rectangle 30"/>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4</a:t>
                </a:r>
              </a:p>
            </p:txBody>
          </p:sp>
        </p:grpSp>
        <p:sp>
          <p:nvSpPr>
            <p:cNvPr id="39967" name="Rectangle 31"/>
            <p:cNvSpPr>
              <a:spLocks/>
            </p:cNvSpPr>
            <p:nvPr/>
          </p:nvSpPr>
          <p:spPr bwMode="auto">
            <a:xfrm>
              <a:off x="4788" y="960"/>
              <a:ext cx="576" cy="331"/>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lvl1pPr algn="l" defTabSz="822325">
                <a:tabLst>
                  <a:tab pos="960438" algn="l"/>
                </a:tabLst>
                <a:defRPr>
                  <a:solidFill>
                    <a:schemeClr val="tx1"/>
                  </a:solidFill>
                  <a:latin typeface="Arial" panose="020B0604020202020204" pitchFamily="34" charset="0"/>
                </a:defRPr>
              </a:lvl1pPr>
              <a:lvl2pPr marL="668338" indent="-257175" algn="l" defTabSz="822325">
                <a:tabLst>
                  <a:tab pos="960438" algn="l"/>
                </a:tabLst>
                <a:defRPr>
                  <a:solidFill>
                    <a:schemeClr val="tx1"/>
                  </a:solidFill>
                  <a:latin typeface="Arial" panose="020B0604020202020204" pitchFamily="34" charset="0"/>
                </a:defRPr>
              </a:lvl2pPr>
              <a:lvl3pPr marL="1028700" indent="-206375" algn="l" defTabSz="822325">
                <a:tabLst>
                  <a:tab pos="960438" algn="l"/>
                </a:tabLst>
                <a:defRPr>
                  <a:solidFill>
                    <a:schemeClr val="tx1"/>
                  </a:solidFill>
                  <a:latin typeface="Arial" panose="020B0604020202020204" pitchFamily="34" charset="0"/>
                </a:defRPr>
              </a:lvl3pPr>
              <a:lvl4pPr marL="1439863" indent="-204788" algn="l" defTabSz="822325">
                <a:tabLst>
                  <a:tab pos="960438" algn="l"/>
                </a:tabLst>
                <a:defRPr>
                  <a:solidFill>
                    <a:schemeClr val="tx1"/>
                  </a:solidFill>
                  <a:latin typeface="Arial" panose="020B0604020202020204" pitchFamily="34" charset="0"/>
                </a:defRPr>
              </a:lvl4pPr>
              <a:lvl5pPr marL="1851025" indent="-204788" algn="l" defTabSz="822325">
                <a:tabLst>
                  <a:tab pos="960438" algn="l"/>
                </a:tabLst>
                <a:defRPr>
                  <a:solidFill>
                    <a:schemeClr val="tx1"/>
                  </a:solidFill>
                  <a:latin typeface="Arial" panose="020B0604020202020204" pitchFamily="34" charset="0"/>
                </a:defRPr>
              </a:lvl5pPr>
              <a:lvl6pPr marL="2308225" indent="-204788" defTabSz="822325" fontAlgn="base">
                <a:spcBef>
                  <a:spcPct val="0"/>
                </a:spcBef>
                <a:spcAft>
                  <a:spcPct val="0"/>
                </a:spcAft>
                <a:tabLst>
                  <a:tab pos="960438" algn="l"/>
                </a:tabLst>
                <a:defRPr>
                  <a:solidFill>
                    <a:schemeClr val="tx1"/>
                  </a:solidFill>
                  <a:latin typeface="Arial" panose="020B0604020202020204" pitchFamily="34" charset="0"/>
                </a:defRPr>
              </a:lvl6pPr>
              <a:lvl7pPr marL="2765425" indent="-204788" defTabSz="822325" fontAlgn="base">
                <a:spcBef>
                  <a:spcPct val="0"/>
                </a:spcBef>
                <a:spcAft>
                  <a:spcPct val="0"/>
                </a:spcAft>
                <a:tabLst>
                  <a:tab pos="960438" algn="l"/>
                </a:tabLst>
                <a:defRPr>
                  <a:solidFill>
                    <a:schemeClr val="tx1"/>
                  </a:solidFill>
                  <a:latin typeface="Arial" panose="020B0604020202020204" pitchFamily="34" charset="0"/>
                </a:defRPr>
              </a:lvl7pPr>
              <a:lvl8pPr marL="3222625" indent="-204788" defTabSz="822325" fontAlgn="base">
                <a:spcBef>
                  <a:spcPct val="0"/>
                </a:spcBef>
                <a:spcAft>
                  <a:spcPct val="0"/>
                </a:spcAft>
                <a:tabLst>
                  <a:tab pos="960438" algn="l"/>
                </a:tabLst>
                <a:defRPr>
                  <a:solidFill>
                    <a:schemeClr val="tx1"/>
                  </a:solidFill>
                  <a:latin typeface="Arial" panose="020B0604020202020204" pitchFamily="34" charset="0"/>
                </a:defRPr>
              </a:lvl8pPr>
              <a:lvl9pPr marL="3679825" indent="-204788" defTabSz="822325" fontAlgn="base">
                <a:spcBef>
                  <a:spcPct val="0"/>
                </a:spcBef>
                <a:spcAft>
                  <a:spcPct val="0"/>
                </a:spcAft>
                <a:tabLst>
                  <a:tab pos="960438" algn="l"/>
                </a:tabLst>
                <a:defRPr>
                  <a:solidFill>
                    <a:schemeClr val="tx1"/>
                  </a:solidFill>
                  <a:latin typeface="Arial" panose="020B0604020202020204" pitchFamily="34" charset="0"/>
                </a:defRPr>
              </a:lvl9pPr>
            </a:lstStyle>
            <a:p>
              <a:pPr algn="ctr"/>
              <a:r>
                <a:rPr lang="en-US" sz="3000">
                  <a:solidFill>
                    <a:srgbClr val="FFFFFF"/>
                  </a:solidFill>
                  <a:latin typeface="Gill Sans" charset="0"/>
                  <a:ea typeface="ヒラギノ角ゴ Pro W3" charset="-128"/>
                  <a:sym typeface="Gill Sans" charset="0"/>
                </a:rPr>
                <a:t>Fri</a:t>
              </a:r>
            </a:p>
          </p:txBody>
        </p:sp>
        <p:grpSp>
          <p:nvGrpSpPr>
            <p:cNvPr id="39968" name="Group 32"/>
            <p:cNvGrpSpPr>
              <a:grpSpLocks/>
            </p:cNvGrpSpPr>
            <p:nvPr/>
          </p:nvGrpSpPr>
          <p:grpSpPr bwMode="auto">
            <a:xfrm>
              <a:off x="4788" y="1291"/>
              <a:ext cx="576" cy="1988"/>
              <a:chOff x="0" y="0"/>
              <a:chExt cx="640" cy="2208"/>
            </a:xfrm>
          </p:grpSpPr>
          <p:sp>
            <p:nvSpPr>
              <p:cNvPr id="1041442" name="Rectangle 33"/>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43" name="Rectangle 34"/>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44" name="Rectangle 35"/>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45" name="Rectangle 36"/>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46" name="Rectangle 37"/>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47" name="Rectangle 38"/>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grpSp>
        <p:grpSp>
          <p:nvGrpSpPr>
            <p:cNvPr id="39975" name="Group 39"/>
            <p:cNvGrpSpPr>
              <a:grpSpLocks/>
            </p:cNvGrpSpPr>
            <p:nvPr/>
          </p:nvGrpSpPr>
          <p:grpSpPr bwMode="auto">
            <a:xfrm>
              <a:off x="396" y="1291"/>
              <a:ext cx="3816" cy="1988"/>
              <a:chOff x="0" y="0"/>
              <a:chExt cx="4240" cy="2208"/>
            </a:xfrm>
          </p:grpSpPr>
          <p:sp>
            <p:nvSpPr>
              <p:cNvPr id="1041449" name="Rectangle 40"/>
              <p:cNvSpPr>
                <a:spLocks/>
              </p:cNvSpPr>
              <p:nvPr/>
            </p:nvSpPr>
            <p:spPr bwMode="auto">
              <a:xfrm>
                <a:off x="0" y="1840"/>
                <a:ext cx="2320" cy="368"/>
              </a:xfrm>
              <a:prstGeom prst="rect">
                <a:avLst/>
              </a:prstGeom>
              <a:solidFill>
                <a:srgbClr val="E6E6E6"/>
              </a:solidFill>
              <a:ln w="25400">
                <a:solidFill>
                  <a:schemeClr val="tx1"/>
                </a:solidFill>
                <a:miter lim="800000"/>
                <a:headEnd/>
                <a:tailEnd/>
              </a:ln>
            </p:spPr>
            <p:txBody>
              <a:bodyPr lIns="57150" tIns="57150" rIns="57150"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r>
                  <a:rPr lang="en-US" sz="2200">
                    <a:latin typeface="Gill Sans" charset="0"/>
                    <a:ea typeface="ヒラギノ角ゴ Pro W3" charset="-128"/>
                    <a:sym typeface="Gill Sans" charset="0"/>
                  </a:rPr>
                  <a:t>Add error logging</a:t>
                </a:r>
              </a:p>
            </p:txBody>
          </p:sp>
          <p:sp>
            <p:nvSpPr>
              <p:cNvPr id="1041450" name="Rectangle 41"/>
              <p:cNvSpPr>
                <a:spLocks/>
              </p:cNvSpPr>
              <p:nvPr/>
            </p:nvSpPr>
            <p:spPr bwMode="auto">
              <a:xfrm>
                <a:off x="2320" y="1840"/>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51" name="Rectangle 42"/>
              <p:cNvSpPr>
                <a:spLocks/>
              </p:cNvSpPr>
              <p:nvPr/>
            </p:nvSpPr>
            <p:spPr bwMode="auto">
              <a:xfrm>
                <a:off x="2960" y="1840"/>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52" name="Rectangle 43"/>
              <p:cNvSpPr>
                <a:spLocks/>
              </p:cNvSpPr>
              <p:nvPr/>
            </p:nvSpPr>
            <p:spPr bwMode="auto">
              <a:xfrm>
                <a:off x="3600" y="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53" name="Rectangle 44"/>
              <p:cNvSpPr>
                <a:spLocks/>
              </p:cNvSpPr>
              <p:nvPr/>
            </p:nvSpPr>
            <p:spPr bwMode="auto">
              <a:xfrm>
                <a:off x="3600" y="368"/>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10</a:t>
                </a:r>
              </a:p>
            </p:txBody>
          </p:sp>
          <p:sp>
            <p:nvSpPr>
              <p:cNvPr id="1041454" name="Rectangle 45"/>
              <p:cNvSpPr>
                <a:spLocks/>
              </p:cNvSpPr>
              <p:nvPr/>
            </p:nvSpPr>
            <p:spPr bwMode="auto">
              <a:xfrm>
                <a:off x="3600" y="736"/>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16</a:t>
                </a:r>
              </a:p>
            </p:txBody>
          </p:sp>
          <p:sp>
            <p:nvSpPr>
              <p:cNvPr id="1041455" name="Rectangle 46"/>
              <p:cNvSpPr>
                <a:spLocks/>
              </p:cNvSpPr>
              <p:nvPr/>
            </p:nvSpPr>
            <p:spPr bwMode="auto">
              <a:xfrm>
                <a:off x="3600" y="1104"/>
                <a:ext cx="640" cy="368"/>
              </a:xfrm>
              <a:prstGeom prst="rect">
                <a:avLst/>
              </a:prstGeom>
              <a:solidFill>
                <a:srgbClr val="E6E6E6"/>
              </a:solidFill>
              <a:ln w="25400">
                <a:solidFill>
                  <a:schemeClr val="tx1"/>
                </a:solidFill>
                <a:miter lim="800000"/>
                <a:headEnd/>
                <a:tailEnd/>
              </a:ln>
            </p:spPr>
            <p:txBody>
              <a:bodyPr lIns="82296" tIns="41148" rIns="82296" bIns="41148"/>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ctr"/>
                <a:endParaRPr lang="en-US" sz="2900">
                  <a:solidFill>
                    <a:srgbClr val="000000"/>
                  </a:solidFill>
                  <a:latin typeface="Gill Sans" charset="0"/>
                  <a:ea typeface="ヒラギノ角ゴ Pro W3" charset="-128"/>
                  <a:sym typeface="Gill Sans" charset="0"/>
                </a:endParaRPr>
              </a:p>
            </p:txBody>
          </p:sp>
          <p:sp>
            <p:nvSpPr>
              <p:cNvPr id="1041456" name="Rectangle 47"/>
              <p:cNvSpPr>
                <a:spLocks/>
              </p:cNvSpPr>
              <p:nvPr/>
            </p:nvSpPr>
            <p:spPr bwMode="auto">
              <a:xfrm>
                <a:off x="3600" y="1472"/>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sp>
            <p:nvSpPr>
              <p:cNvPr id="1041457" name="Rectangle 48"/>
              <p:cNvSpPr>
                <a:spLocks/>
              </p:cNvSpPr>
              <p:nvPr/>
            </p:nvSpPr>
            <p:spPr bwMode="auto">
              <a:xfrm>
                <a:off x="3600" y="1840"/>
                <a:ext cx="640" cy="368"/>
              </a:xfrm>
              <a:prstGeom prst="rect">
                <a:avLst/>
              </a:prstGeom>
              <a:solidFill>
                <a:srgbClr val="E6E6E6"/>
              </a:solidFill>
              <a:ln w="25400">
                <a:solidFill>
                  <a:schemeClr val="tx1"/>
                </a:solidFill>
                <a:miter lim="800000"/>
                <a:headEnd/>
                <a:tailEnd/>
              </a:ln>
            </p:spPr>
            <p:txBody>
              <a:bodyPr lIns="57150" tIns="57150" rIns="182761" bIns="57150" anchor="ctr"/>
              <a:lstStyle>
                <a:lvl1pPr algn="l" defTabSz="822325">
                  <a:defRPr>
                    <a:solidFill>
                      <a:schemeClr val="tx1"/>
                    </a:solidFill>
                    <a:latin typeface="Arial" panose="020B0604020202020204" pitchFamily="34" charset="0"/>
                  </a:defRPr>
                </a:lvl1pPr>
                <a:lvl2pPr marL="668338" indent="-257175" algn="l" defTabSz="822325">
                  <a:defRPr>
                    <a:solidFill>
                      <a:schemeClr val="tx1"/>
                    </a:solidFill>
                    <a:latin typeface="Arial" panose="020B0604020202020204" pitchFamily="34" charset="0"/>
                  </a:defRPr>
                </a:lvl2pPr>
                <a:lvl3pPr marL="1028700" indent="-206375" algn="l" defTabSz="822325">
                  <a:defRPr>
                    <a:solidFill>
                      <a:schemeClr val="tx1"/>
                    </a:solidFill>
                    <a:latin typeface="Arial" panose="020B0604020202020204" pitchFamily="34" charset="0"/>
                  </a:defRPr>
                </a:lvl3pPr>
                <a:lvl4pPr marL="1439863" indent="-204788" algn="l" defTabSz="822325">
                  <a:defRPr>
                    <a:solidFill>
                      <a:schemeClr val="tx1"/>
                    </a:solidFill>
                    <a:latin typeface="Arial" panose="020B0604020202020204" pitchFamily="34" charset="0"/>
                  </a:defRPr>
                </a:lvl4pPr>
                <a:lvl5pPr marL="1851025" indent="-204788" algn="l" defTabSz="822325">
                  <a:defRPr>
                    <a:solidFill>
                      <a:schemeClr val="tx1"/>
                    </a:solidFill>
                    <a:latin typeface="Arial" panose="020B0604020202020204" pitchFamily="34" charset="0"/>
                  </a:defRPr>
                </a:lvl5pPr>
                <a:lvl6pPr marL="2308225" indent="-204788" defTabSz="822325" fontAlgn="base">
                  <a:spcBef>
                    <a:spcPct val="0"/>
                  </a:spcBef>
                  <a:spcAft>
                    <a:spcPct val="0"/>
                  </a:spcAft>
                  <a:defRPr>
                    <a:solidFill>
                      <a:schemeClr val="tx1"/>
                    </a:solidFill>
                    <a:latin typeface="Arial" panose="020B0604020202020204" pitchFamily="34" charset="0"/>
                  </a:defRPr>
                </a:lvl6pPr>
                <a:lvl7pPr marL="2765425" indent="-204788" defTabSz="822325" fontAlgn="base">
                  <a:spcBef>
                    <a:spcPct val="0"/>
                  </a:spcBef>
                  <a:spcAft>
                    <a:spcPct val="0"/>
                  </a:spcAft>
                  <a:defRPr>
                    <a:solidFill>
                      <a:schemeClr val="tx1"/>
                    </a:solidFill>
                    <a:latin typeface="Arial" panose="020B0604020202020204" pitchFamily="34" charset="0"/>
                  </a:defRPr>
                </a:lvl7pPr>
                <a:lvl8pPr marL="3222625" indent="-204788" defTabSz="822325" fontAlgn="base">
                  <a:spcBef>
                    <a:spcPct val="0"/>
                  </a:spcBef>
                  <a:spcAft>
                    <a:spcPct val="0"/>
                  </a:spcAft>
                  <a:defRPr>
                    <a:solidFill>
                      <a:schemeClr val="tx1"/>
                    </a:solidFill>
                    <a:latin typeface="Arial" panose="020B0604020202020204" pitchFamily="34" charset="0"/>
                  </a:defRPr>
                </a:lvl8pPr>
                <a:lvl9pPr marL="3679825" indent="-204788" defTabSz="822325" fontAlgn="base">
                  <a:spcBef>
                    <a:spcPct val="0"/>
                  </a:spcBef>
                  <a:spcAft>
                    <a:spcPct val="0"/>
                  </a:spcAft>
                  <a:defRPr>
                    <a:solidFill>
                      <a:schemeClr val="tx1"/>
                    </a:solidFill>
                    <a:latin typeface="Arial" panose="020B0604020202020204" pitchFamily="34" charset="0"/>
                  </a:defRPr>
                </a:lvl9pPr>
              </a:lstStyle>
              <a:p>
                <a:pPr algn="r"/>
                <a:r>
                  <a:rPr lang="en-US" sz="2500">
                    <a:latin typeface="Gill Sans" charset="0"/>
                    <a:ea typeface="ヒラギノ角ゴ Pro W3" charset="-128"/>
                    <a:sym typeface="Gill Sans" charset="0"/>
                  </a:rPr>
                  <a:t>8</a:t>
                </a:r>
              </a:p>
            </p:txBody>
          </p:sp>
        </p:grpSp>
      </p:grpSp>
    </p:spTree>
    <p:extLst>
      <p:ext uri="{BB962C8B-B14F-4D97-AF65-F5344CB8AC3E}">
        <p14:creationId xmlns:p14="http://schemas.microsoft.com/office/powerpoint/2010/main" val="3037278153"/>
      </p:ext>
    </p:extLst>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dirty="0"/>
              <a:t>Sprint Burndown Chart</a:t>
            </a:r>
          </a:p>
        </p:txBody>
      </p:sp>
      <p:sp>
        <p:nvSpPr>
          <p:cNvPr id="1072131" name="Rectangle 3"/>
          <p:cNvSpPr>
            <a:spLocks noGrp="1" noChangeArrowheads="1"/>
          </p:cNvSpPr>
          <p:nvPr>
            <p:ph type="body" idx="1"/>
          </p:nvPr>
        </p:nvSpPr>
        <p:spPr/>
        <p:txBody>
          <a:bodyPr/>
          <a:lstStyle/>
          <a:p>
            <a:r>
              <a:rPr lang="en-US"/>
              <a:t>A display of what work has been completed</a:t>
            </a:r>
            <a:br>
              <a:rPr lang="en-US"/>
            </a:br>
            <a:r>
              <a:rPr lang="en-US"/>
              <a:t>and what is left to complete</a:t>
            </a:r>
          </a:p>
          <a:p>
            <a:pPr lvl="1"/>
            <a:r>
              <a:rPr lang="en-US"/>
              <a:t>one for each developer or work item</a:t>
            </a:r>
          </a:p>
          <a:p>
            <a:pPr lvl="1"/>
            <a:r>
              <a:rPr lang="en-US"/>
              <a:t>updated every day</a:t>
            </a:r>
          </a:p>
          <a:p>
            <a:pPr lvl="1"/>
            <a:r>
              <a:rPr lang="en-US"/>
              <a:t>(make best guess about hours/points completed each day)</a:t>
            </a:r>
          </a:p>
          <a:p>
            <a:pPr lvl="1"/>
            <a:endParaRPr lang="en-US"/>
          </a:p>
          <a:p>
            <a:pPr lvl="1"/>
            <a:endParaRPr lang="en-US"/>
          </a:p>
          <a:p>
            <a:r>
              <a:rPr lang="en-US" i="1"/>
              <a:t>variation:</a:t>
            </a:r>
            <a:r>
              <a:rPr lang="en-US"/>
              <a:t> Release burndown chart</a:t>
            </a:r>
          </a:p>
          <a:p>
            <a:pPr lvl="1"/>
            <a:r>
              <a:rPr lang="en-US"/>
              <a:t>shows overall progress</a:t>
            </a:r>
          </a:p>
          <a:p>
            <a:pPr lvl="1"/>
            <a:r>
              <a:rPr lang="en-US"/>
              <a:t>updated at end of each sprint</a:t>
            </a:r>
          </a:p>
        </p:txBody>
      </p:sp>
    </p:spTree>
    <p:extLst>
      <p:ext uri="{BB962C8B-B14F-4D97-AF65-F5344CB8AC3E}">
        <p14:creationId xmlns:p14="http://schemas.microsoft.com/office/powerpoint/2010/main" val="421910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Agile Software Development (cont.)</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a:t>
            </a:r>
            <a:r>
              <a:rPr lang="en-US" sz="2000" b="1" dirty="0"/>
              <a:t>code</a:t>
            </a:r>
            <a:r>
              <a:rPr lang="en-US" sz="2000" dirty="0"/>
              <a:t> rather than the design</a:t>
            </a:r>
          </a:p>
          <a:p>
            <a:pPr lvl="1"/>
            <a:r>
              <a:rPr lang="en-US" sz="2000" dirty="0"/>
              <a:t>Are based on an </a:t>
            </a:r>
            <a:r>
              <a:rPr lang="en-US" sz="2000" b="1" dirty="0"/>
              <a:t>iterative approach </a:t>
            </a:r>
            <a:r>
              <a:rPr lang="en-US" sz="2000" dirty="0"/>
              <a:t>to software development</a:t>
            </a:r>
          </a:p>
          <a:p>
            <a:pPr lvl="1"/>
            <a:r>
              <a:rPr lang="en-US" sz="2000" dirty="0"/>
              <a:t>Are intended to </a:t>
            </a:r>
            <a:r>
              <a:rPr lang="en-US" sz="2000" b="1" dirty="0"/>
              <a:t>deliver working software quickly </a:t>
            </a:r>
            <a:r>
              <a:rPr lang="en-US" sz="2000" dirty="0"/>
              <a:t>and evolve quickly to meet changing requirements.</a:t>
            </a:r>
          </a:p>
          <a:p>
            <a:r>
              <a:rPr lang="en-US" sz="2400" dirty="0"/>
              <a:t>The aim of agile methods is to </a:t>
            </a:r>
            <a:r>
              <a:rPr lang="en-US" sz="2400" b="1" dirty="0"/>
              <a:t>reduce overheads </a:t>
            </a:r>
            <a:r>
              <a:rPr lang="en-US" sz="2400" dirty="0"/>
              <a:t>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a:t>Agile software development</a:t>
            </a:r>
          </a:p>
        </p:txBody>
      </p:sp>
    </p:spTree>
    <p:extLst>
      <p:ext uri="{BB962C8B-B14F-4D97-AF65-F5344CB8AC3E}">
        <p14:creationId xmlns:p14="http://schemas.microsoft.com/office/powerpoint/2010/main" val="659517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627A-332B-471C-A40C-8A8D9D517A20}"/>
              </a:ext>
            </a:extLst>
          </p:cNvPr>
          <p:cNvSpPr>
            <a:spLocks noGrp="1"/>
          </p:cNvSpPr>
          <p:nvPr>
            <p:ph type="title"/>
          </p:nvPr>
        </p:nvSpPr>
        <p:spPr/>
        <p:txBody>
          <a:bodyPr/>
          <a:lstStyle/>
          <a:p>
            <a:r>
              <a:rPr lang="en-US"/>
              <a:t>Sprint Burndown Chart</a:t>
            </a:r>
          </a:p>
        </p:txBody>
      </p:sp>
      <p:sp>
        <p:nvSpPr>
          <p:cNvPr id="4" name="Footer Placeholder 3">
            <a:extLst>
              <a:ext uri="{FF2B5EF4-FFF2-40B4-BE49-F238E27FC236}">
                <a16:creationId xmlns:a16="http://schemas.microsoft.com/office/drawing/2014/main" id="{86012E0D-C230-478B-B0E5-69EBEE764343}"/>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D0DA7974-DD95-4CE5-AE10-4B1A555E2FA8}"/>
              </a:ext>
            </a:extLst>
          </p:cNvPr>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pic>
        <p:nvPicPr>
          <p:cNvPr id="6" name="Content Placeholder 5">
            <a:extLst>
              <a:ext uri="{FF2B5EF4-FFF2-40B4-BE49-F238E27FC236}">
                <a16:creationId xmlns:a16="http://schemas.microsoft.com/office/drawing/2014/main" id="{9208FCA3-406F-4CC6-928A-BC600F0254F1}"/>
              </a:ext>
            </a:extLst>
          </p:cNvPr>
          <p:cNvPicPr>
            <a:picLocks noGrp="1" noChangeAspect="1"/>
          </p:cNvPicPr>
          <p:nvPr>
            <p:ph idx="1"/>
          </p:nvPr>
        </p:nvPicPr>
        <p:blipFill>
          <a:blip r:embed="rId2"/>
          <a:stretch>
            <a:fillRect/>
          </a:stretch>
        </p:blipFill>
        <p:spPr>
          <a:xfrm>
            <a:off x="744278" y="1808996"/>
            <a:ext cx="7942521" cy="4108370"/>
          </a:xfrm>
          <a:prstGeom prst="rect">
            <a:avLst/>
          </a:prstGeom>
        </p:spPr>
      </p:pic>
    </p:spTree>
    <p:extLst>
      <p:ext uri="{BB962C8B-B14F-4D97-AF65-F5344CB8AC3E}">
        <p14:creationId xmlns:p14="http://schemas.microsoft.com/office/powerpoint/2010/main" val="2891568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a:t>The Sprint Review</a:t>
            </a:r>
          </a:p>
        </p:txBody>
      </p:sp>
      <p:sp>
        <p:nvSpPr>
          <p:cNvPr id="1073155" name="Rectangle 3"/>
          <p:cNvSpPr>
            <a:spLocks noGrp="1" noChangeArrowheads="1"/>
          </p:cNvSpPr>
          <p:nvPr>
            <p:ph type="body" idx="1"/>
          </p:nvPr>
        </p:nvSpPr>
        <p:spPr/>
        <p:txBody>
          <a:bodyPr/>
          <a:lstStyle/>
          <a:p>
            <a:r>
              <a:rPr lang="en-US"/>
              <a:t>Team presents what it accomplished during the sprint</a:t>
            </a:r>
          </a:p>
          <a:p>
            <a:r>
              <a:rPr lang="en-US"/>
              <a:t>Typically takes the form of a demo of new features or underlying architecture</a:t>
            </a:r>
          </a:p>
          <a:p>
            <a:r>
              <a:rPr lang="en-US"/>
              <a:t>Informal</a:t>
            </a:r>
          </a:p>
          <a:p>
            <a:pPr lvl="1"/>
            <a:r>
              <a:rPr lang="en-US"/>
              <a:t>2-hour prep time rule</a:t>
            </a:r>
          </a:p>
          <a:p>
            <a:pPr lvl="1"/>
            <a:r>
              <a:rPr lang="en-US"/>
              <a:t>No slides</a:t>
            </a:r>
          </a:p>
          <a:p>
            <a:r>
              <a:rPr lang="en-US"/>
              <a:t>Whole team participates</a:t>
            </a:r>
          </a:p>
          <a:p>
            <a:r>
              <a:rPr lang="en-US"/>
              <a:t>Invite the world</a:t>
            </a:r>
          </a:p>
          <a:p>
            <a:endParaRPr lang="en-US"/>
          </a:p>
        </p:txBody>
      </p:sp>
      <p:pic>
        <p:nvPicPr>
          <p:cNvPr id="1073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350" y="4000500"/>
            <a:ext cx="250825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31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514600"/>
            <a:ext cx="250825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7626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t>Credits, References</a:t>
            </a:r>
          </a:p>
        </p:txBody>
      </p:sp>
      <p:sp>
        <p:nvSpPr>
          <p:cNvPr id="1056771" name="Rectangle 3"/>
          <p:cNvSpPr>
            <a:spLocks noGrp="1" noChangeArrowheads="1"/>
          </p:cNvSpPr>
          <p:nvPr>
            <p:ph type="body" idx="1"/>
          </p:nvPr>
        </p:nvSpPr>
        <p:spPr/>
        <p:txBody>
          <a:bodyPr/>
          <a:lstStyle/>
          <a:p>
            <a:pPr lvl="1"/>
            <a:r>
              <a:rPr lang="en-US" sz="1800" dirty="0">
                <a:sym typeface="Gill Sans" charset="0"/>
              </a:rPr>
              <a:t>Mike Cohn, Mountain Goat Software</a:t>
            </a:r>
            <a:br>
              <a:rPr lang="en-US" sz="1800" dirty="0">
                <a:sym typeface="Gill Sans" charset="0"/>
              </a:rPr>
            </a:br>
            <a:r>
              <a:rPr lang="en-US" sz="1800" dirty="0">
                <a:sym typeface="Gill Sans" charset="0"/>
              </a:rPr>
              <a:t>	</a:t>
            </a:r>
            <a:r>
              <a:rPr lang="en-US" sz="1800" dirty="0">
                <a:sym typeface="Gill Sans" charset="0"/>
                <a:hlinkClick r:id="rId2"/>
              </a:rPr>
              <a:t>www.mountaingoatsoftware.com</a:t>
            </a:r>
            <a:endParaRPr lang="en-US" sz="1800" dirty="0">
              <a:sym typeface="Gill Sans" charset="0"/>
            </a:endParaRPr>
          </a:p>
          <a:p>
            <a:pPr lvl="1"/>
            <a:r>
              <a:rPr lang="en-US" sz="1800" i="1" dirty="0"/>
              <a:t>Scrum and The Enterprise</a:t>
            </a:r>
            <a:r>
              <a:rPr lang="en-US" sz="1800" dirty="0"/>
              <a:t> by Ken </a:t>
            </a:r>
            <a:r>
              <a:rPr lang="en-US" sz="1800" dirty="0" err="1"/>
              <a:t>Schwaber</a:t>
            </a:r>
            <a:endParaRPr lang="en-US" sz="1800" dirty="0"/>
          </a:p>
          <a:p>
            <a:pPr lvl="1"/>
            <a:r>
              <a:rPr lang="en-US" sz="1800" i="1" dirty="0"/>
              <a:t>Succeeding with Agile </a:t>
            </a:r>
            <a:r>
              <a:rPr lang="en-US" sz="1800" dirty="0"/>
              <a:t>by Mike Cohn</a:t>
            </a:r>
          </a:p>
          <a:p>
            <a:pPr lvl="1"/>
            <a:r>
              <a:rPr lang="en-US" sz="1800" i="1" dirty="0"/>
              <a:t>Agile Software Development Ecosystems</a:t>
            </a:r>
            <a:r>
              <a:rPr lang="en-US" sz="1800" dirty="0"/>
              <a:t> by Jim </a:t>
            </a:r>
            <a:r>
              <a:rPr lang="en-US" sz="1800" dirty="0" err="1"/>
              <a:t>Highsmith</a:t>
            </a:r>
            <a:endParaRPr lang="en-US" sz="1800" dirty="0"/>
          </a:p>
          <a:p>
            <a:pPr lvl="1"/>
            <a:r>
              <a:rPr lang="en-US" sz="1800" i="1" dirty="0"/>
              <a:t>Agile Software Development with Scrum</a:t>
            </a:r>
            <a:r>
              <a:rPr lang="en-US" sz="1800" dirty="0"/>
              <a:t> by K. </a:t>
            </a:r>
            <a:r>
              <a:rPr lang="en-US" sz="1800" dirty="0" err="1"/>
              <a:t>Schwaber</a:t>
            </a:r>
            <a:r>
              <a:rPr lang="en-US" sz="1800" dirty="0"/>
              <a:t> and M. </a:t>
            </a:r>
            <a:r>
              <a:rPr lang="en-US" sz="1800" dirty="0" err="1"/>
              <a:t>Beedle</a:t>
            </a:r>
            <a:endParaRPr lang="en-US" sz="1800" dirty="0"/>
          </a:p>
          <a:p>
            <a:pPr lvl="1"/>
            <a:r>
              <a:rPr lang="en-US" sz="1800" i="1" dirty="0"/>
              <a:t>User Stories Applied for Agile Software Development</a:t>
            </a:r>
            <a:r>
              <a:rPr lang="en-US" sz="1800" dirty="0"/>
              <a:t> by Mike Cohn</a:t>
            </a:r>
          </a:p>
          <a:p>
            <a:pPr lvl="1"/>
            <a:endParaRPr lang="en-US" sz="1100" dirty="0"/>
          </a:p>
          <a:p>
            <a:pPr lvl="1"/>
            <a:r>
              <a:rPr lang="en-US" sz="1800" dirty="0">
                <a:ea typeface="Arial Unicode MS" panose="020B0604020202020204" pitchFamily="34" charset="-128"/>
                <a:cs typeface="Arial Unicode MS" panose="020B0604020202020204" pitchFamily="34" charset="-128"/>
                <a:hlinkClick r:id="rId3"/>
              </a:rPr>
              <a:t>www.agilescrum.com/</a:t>
            </a:r>
            <a:endParaRPr lang="en-US" sz="1800" dirty="0">
              <a:ea typeface="Arial Unicode MS" panose="020B0604020202020204" pitchFamily="34" charset="-128"/>
              <a:cs typeface="Arial Unicode MS" panose="020B0604020202020204" pitchFamily="34" charset="-128"/>
            </a:endParaRPr>
          </a:p>
          <a:p>
            <a:pPr lvl="1"/>
            <a:r>
              <a:rPr lang="en-US" sz="1800" dirty="0">
                <a:ea typeface="Arial Unicode MS" panose="020B0604020202020204" pitchFamily="34" charset="-128"/>
                <a:cs typeface="Arial Unicode MS" panose="020B0604020202020204" pitchFamily="34" charset="-128"/>
                <a:hlinkClick r:id="rId4"/>
              </a:rPr>
              <a:t>www.objectmentor.com</a:t>
            </a:r>
            <a:endParaRPr lang="en-US" sz="1800" dirty="0">
              <a:ea typeface="Arial Unicode MS" panose="020B0604020202020204" pitchFamily="34" charset="-128"/>
              <a:cs typeface="Arial Unicode MS" panose="020B0604020202020204" pitchFamily="34" charset="-128"/>
            </a:endParaRPr>
          </a:p>
          <a:p>
            <a:pPr lvl="1"/>
            <a:r>
              <a:rPr lang="en-US" sz="1800" dirty="0">
                <a:ea typeface="Arial Unicode MS" panose="020B0604020202020204" pitchFamily="34" charset="-128"/>
                <a:cs typeface="Arial Unicode MS" panose="020B0604020202020204" pitchFamily="34" charset="-128"/>
                <a:hlinkClick r:id="rId5"/>
              </a:rPr>
              <a:t>jeffsutherland.com/</a:t>
            </a:r>
            <a:endParaRPr lang="en-US" sz="1800" dirty="0">
              <a:ea typeface="Arial Unicode MS" panose="020B0604020202020204" pitchFamily="34" charset="-128"/>
              <a:cs typeface="Arial Unicode MS" panose="020B0604020202020204" pitchFamily="34" charset="-128"/>
            </a:endParaRPr>
          </a:p>
          <a:p>
            <a:pPr lvl="1"/>
            <a:r>
              <a:rPr lang="en-US" sz="1800" dirty="0">
                <a:ea typeface="Arial Unicode MS" panose="020B0604020202020204" pitchFamily="34" charset="-128"/>
                <a:cs typeface="Arial Unicode MS" panose="020B0604020202020204" pitchFamily="34" charset="-128"/>
                <a:hlinkClick r:id="rId6"/>
              </a:rPr>
              <a:t>www.controlchaos.com/scrumwp.htm</a:t>
            </a:r>
            <a:endParaRPr lang="en-US" sz="1800" dirty="0">
              <a:ea typeface="Arial Unicode MS" panose="020B0604020202020204" pitchFamily="34" charset="-128"/>
              <a:cs typeface="Arial Unicode MS" panose="020B0604020202020204" pitchFamily="34" charset="-128"/>
            </a:endParaRPr>
          </a:p>
          <a:p>
            <a:pPr lvl="1"/>
            <a:r>
              <a:rPr lang="en-US" sz="1800" dirty="0">
                <a:ea typeface="Arial Unicode MS" panose="020B0604020202020204" pitchFamily="34" charset="-128"/>
                <a:cs typeface="Arial Unicode MS" panose="020B0604020202020204" pitchFamily="34" charset="-128"/>
                <a:hlinkClick r:id="rId7"/>
              </a:rPr>
              <a:t>agilealliance.com/articles/articles/InventingScrum.pdf</a:t>
            </a:r>
            <a:endParaRPr lang="en-US" sz="18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9122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Agile Software Development (cont.)	</a:t>
            </a:r>
          </a:p>
        </p:txBody>
      </p:sp>
      <p:sp>
        <p:nvSpPr>
          <p:cNvPr id="12291" name="Content Placeholder 2"/>
          <p:cNvSpPr>
            <a:spLocks noGrp="1"/>
          </p:cNvSpPr>
          <p:nvPr>
            <p:ph idx="1"/>
          </p:nvPr>
        </p:nvSpPr>
        <p:spPr>
          <a:xfrm>
            <a:off x="457200" y="1600200"/>
            <a:ext cx="8229600" cy="5088467"/>
          </a:xfrm>
        </p:spPr>
        <p:txBody>
          <a:bodyPr/>
          <a:lstStyle/>
          <a:p>
            <a:pPr eaLnBrk="1" hangingPunct="1"/>
            <a:r>
              <a:rPr lang="en-US" sz="2000" b="1" dirty="0"/>
              <a:t>Agile software development</a:t>
            </a:r>
            <a:r>
              <a:rPr lang="en-US" sz="2000" dirty="0"/>
              <a:t> is a conceptual framework for software engineering  that promotes development iterations throughout the life-cycle of the project.</a:t>
            </a:r>
          </a:p>
          <a:p>
            <a:pPr eaLnBrk="1" hangingPunct="1"/>
            <a:r>
              <a:rPr lang="en-US" sz="2000" dirty="0"/>
              <a:t>Software developed during one unit of time is referred to as an iteration, which may last from one to four weeks.</a:t>
            </a:r>
          </a:p>
          <a:p>
            <a:pPr eaLnBrk="1" hangingPunct="1"/>
            <a:r>
              <a:rPr lang="en-US" sz="2000" dirty="0"/>
              <a:t>Agile methods also emphasize working software as the primary measure of progress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432" y="3962403"/>
            <a:ext cx="4683801"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pic>
    </p:spTree>
    <p:extLst>
      <p:ext uri="{BB962C8B-B14F-4D97-AF65-F5344CB8AC3E}">
        <p14:creationId xmlns:p14="http://schemas.microsoft.com/office/powerpoint/2010/main" val="256775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specification</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882" y="1531787"/>
            <a:ext cx="7160236" cy="5316341"/>
          </a:xfrm>
        </p:spPr>
      </p:pic>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extLst>
      <p:ext uri="{BB962C8B-B14F-4D97-AF65-F5344CB8AC3E}">
        <p14:creationId xmlns:p14="http://schemas.microsoft.com/office/powerpoint/2010/main" val="48674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t>Agile Software Development (cont.)</a:t>
            </a:r>
          </a:p>
        </p:txBody>
      </p:sp>
      <p:sp>
        <p:nvSpPr>
          <p:cNvPr id="14339" name="Content Placeholder 2"/>
          <p:cNvSpPr>
            <a:spLocks noGrp="1"/>
          </p:cNvSpPr>
          <p:nvPr>
            <p:ph idx="1"/>
          </p:nvPr>
        </p:nvSpPr>
        <p:spPr/>
        <p:txBody>
          <a:bodyPr/>
          <a:lstStyle/>
          <a:p>
            <a:pPr eaLnBrk="1" hangingPunct="1"/>
            <a:endParaRPr lang="en-US" dirty="0"/>
          </a:p>
          <a:p>
            <a:pPr eaLnBrk="1" hangingPunct="1"/>
            <a:r>
              <a:rPr lang="en-US" dirty="0"/>
              <a:t>Characteristics of Agile Software Development</a:t>
            </a:r>
          </a:p>
          <a:p>
            <a:pPr eaLnBrk="1" hangingPunct="1">
              <a:buFont typeface="Wingdings 2" panose="05020102010507070707" pitchFamily="18" charset="2"/>
              <a:buNone/>
            </a:pPr>
            <a:r>
              <a:rPr lang="en-US" dirty="0"/>
              <a:t>     -- Light Weighted methodology</a:t>
            </a:r>
          </a:p>
          <a:p>
            <a:pPr eaLnBrk="1" hangingPunct="1">
              <a:buFont typeface="Wingdings 2" panose="05020102010507070707" pitchFamily="18" charset="2"/>
              <a:buNone/>
            </a:pPr>
            <a:r>
              <a:rPr lang="en-US" dirty="0"/>
              <a:t>     -- Small to medium sized teams</a:t>
            </a:r>
          </a:p>
          <a:p>
            <a:pPr eaLnBrk="1" hangingPunct="1">
              <a:buFont typeface="Wingdings 2" panose="05020102010507070707" pitchFamily="18" charset="2"/>
              <a:buNone/>
            </a:pPr>
            <a:r>
              <a:rPr lang="en-US" dirty="0"/>
              <a:t>     -- vague and/or changing requirements</a:t>
            </a:r>
          </a:p>
          <a:p>
            <a:pPr eaLnBrk="1" hangingPunct="1">
              <a:buFont typeface="Wingdings 2" panose="05020102010507070707" pitchFamily="18" charset="2"/>
              <a:buNone/>
            </a:pPr>
            <a:r>
              <a:rPr lang="en-US" dirty="0"/>
              <a:t>     -- vague and/or changing techniques</a:t>
            </a:r>
          </a:p>
          <a:p>
            <a:pPr eaLnBrk="1" hangingPunct="1">
              <a:buFont typeface="Wingdings 2" panose="05020102010507070707" pitchFamily="18" charset="2"/>
              <a:buNone/>
            </a:pPr>
            <a:r>
              <a:rPr lang="en-US" dirty="0"/>
              <a:t>     -- Simple design</a:t>
            </a:r>
          </a:p>
          <a:p>
            <a:pPr eaLnBrk="1" hangingPunct="1">
              <a:buFont typeface="Wingdings 2" panose="05020102010507070707" pitchFamily="18" charset="2"/>
              <a:buNone/>
            </a:pPr>
            <a:r>
              <a:rPr lang="en-US" dirty="0"/>
              <a:t>     -- Minimal system into production</a:t>
            </a:r>
          </a:p>
          <a:p>
            <a:pPr eaLnBrk="1" hangingPunct="1">
              <a:buFont typeface="Wingdings 2" panose="05020102010507070707" pitchFamily="18" charset="2"/>
              <a:buNone/>
            </a:pPr>
            <a:endParaRPr lang="en-US" sz="2800" dirty="0"/>
          </a:p>
          <a:p>
            <a:pPr eaLnBrk="1" hangingPunct="1">
              <a:buFont typeface="Wingdings 2" panose="05020102010507070707" pitchFamily="18" charset="2"/>
              <a:buNone/>
            </a:pPr>
            <a:endParaRPr lang="en-US" sz="2800" dirty="0"/>
          </a:p>
        </p:txBody>
      </p:sp>
    </p:spTree>
    <p:extLst>
      <p:ext uri="{BB962C8B-B14F-4D97-AF65-F5344CB8AC3E}">
        <p14:creationId xmlns:p14="http://schemas.microsoft.com/office/powerpoint/2010/main" val="139041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sz="2800" i="1" dirty="0"/>
              <a:t>We are uncovering better ways of developing software by doing it and helping others do it. Through this work we have come to value:</a:t>
            </a:r>
            <a:endParaRPr lang="en-GB" sz="2800" dirty="0"/>
          </a:p>
          <a:p>
            <a:pPr lvl="1"/>
            <a:r>
              <a:rPr lang="en-US" sz="2400" b="1" i="1" dirty="0"/>
              <a:t>Individuals and interactions </a:t>
            </a:r>
            <a:r>
              <a:rPr lang="en-US" sz="2400" i="1" dirty="0"/>
              <a:t>over processes and tools</a:t>
            </a:r>
            <a:br>
              <a:rPr lang="en-US" sz="2400" i="1" dirty="0"/>
            </a:br>
            <a:r>
              <a:rPr lang="en-US" sz="2400" b="1" i="1" dirty="0"/>
              <a:t>Working software </a:t>
            </a:r>
            <a:r>
              <a:rPr lang="en-US" sz="2400" i="1" dirty="0"/>
              <a:t>over comprehensive documentation </a:t>
            </a:r>
            <a:br>
              <a:rPr lang="en-US" sz="2400" i="1" dirty="0"/>
            </a:br>
            <a:r>
              <a:rPr lang="en-US" sz="2400" b="1" i="1" dirty="0"/>
              <a:t>Customer collaboration </a:t>
            </a:r>
            <a:r>
              <a:rPr lang="en-US" sz="2400" i="1" dirty="0"/>
              <a:t>over contract negotiation</a:t>
            </a:r>
            <a:br>
              <a:rPr lang="en-US" sz="2400" i="1" dirty="0"/>
            </a:br>
            <a:r>
              <a:rPr lang="en-US" sz="2400" b="1" i="1" dirty="0"/>
              <a:t>Responding to change </a:t>
            </a:r>
            <a:r>
              <a:rPr lang="en-US" sz="2400" i="1" dirty="0"/>
              <a:t>over following a plan </a:t>
            </a:r>
            <a:endParaRPr lang="en-GB" sz="2400" dirty="0"/>
          </a:p>
          <a:p>
            <a:r>
              <a:rPr lang="en-US" sz="2800" i="1" dirty="0"/>
              <a:t>That is, while there is value in the items on the right, we value the items on the left more.</a:t>
            </a:r>
            <a:endParaRPr lang="en-US" sz="2800" dirty="0"/>
          </a:p>
        </p:txBody>
      </p:sp>
      <p:sp>
        <p:nvSpPr>
          <p:cNvPr id="4" name="Footer Placeholder 3"/>
          <p:cNvSpPr>
            <a:spLocks noGrp="1"/>
          </p:cNvSpPr>
          <p:nvPr>
            <p:ph type="ftr" sz="quarter" idx="11"/>
          </p:nvPr>
        </p:nvSpPr>
        <p:spPr/>
        <p:txBody>
          <a:bodyPr/>
          <a:lstStyle/>
          <a:p>
            <a:pPr>
              <a:defRPr/>
            </a:pPr>
            <a:r>
              <a:rPr lang="en-US" dirty="0"/>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204671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spect="1"/>
          </p:cNvSpPr>
          <p:nvPr>
            <p:ph type="title"/>
          </p:nvPr>
        </p:nvSpPr>
        <p:spPr/>
        <p:txBody>
          <a:bodyPr/>
          <a:lstStyle/>
          <a:p>
            <a:pPr eaLnBrk="1" hangingPunct="1"/>
            <a:r>
              <a:rPr lang="en-US" dirty="0"/>
              <a:t>Agile Characteristics</a:t>
            </a:r>
          </a:p>
        </p:txBody>
      </p:sp>
      <p:sp>
        <p:nvSpPr>
          <p:cNvPr id="18435" name="Content Placeholder 2"/>
          <p:cNvSpPr>
            <a:spLocks noGrp="1"/>
          </p:cNvSpPr>
          <p:nvPr>
            <p:ph idx="1"/>
          </p:nvPr>
        </p:nvSpPr>
        <p:spPr/>
        <p:txBody>
          <a:bodyPr/>
          <a:lstStyle/>
          <a:p>
            <a:pPr eaLnBrk="1" hangingPunct="1"/>
            <a:r>
              <a:rPr lang="en-US"/>
              <a:t>Modularity</a:t>
            </a:r>
          </a:p>
          <a:p>
            <a:pPr eaLnBrk="1" hangingPunct="1"/>
            <a:r>
              <a:rPr lang="en-US"/>
              <a:t>Iterative</a:t>
            </a:r>
          </a:p>
          <a:p>
            <a:pPr eaLnBrk="1" hangingPunct="1"/>
            <a:r>
              <a:rPr lang="en-US"/>
              <a:t>Time-bound</a:t>
            </a:r>
          </a:p>
          <a:p>
            <a:pPr eaLnBrk="1" hangingPunct="1"/>
            <a:r>
              <a:rPr lang="en-US"/>
              <a:t>Incremental</a:t>
            </a:r>
          </a:p>
          <a:p>
            <a:pPr eaLnBrk="1" hangingPunct="1"/>
            <a:r>
              <a:rPr lang="en-US"/>
              <a:t>Convergent</a:t>
            </a:r>
          </a:p>
          <a:p>
            <a:pPr eaLnBrk="1" hangingPunct="1"/>
            <a:r>
              <a:rPr lang="en-US"/>
              <a:t>People-oriented</a:t>
            </a:r>
          </a:p>
          <a:p>
            <a:pPr eaLnBrk="1" hangingPunct="1"/>
            <a:r>
              <a:rPr lang="en-US"/>
              <a:t>Collaborative</a:t>
            </a:r>
          </a:p>
        </p:txBody>
      </p:sp>
    </p:spTree>
    <p:extLst>
      <p:ext uri="{BB962C8B-B14F-4D97-AF65-F5344CB8AC3E}">
        <p14:creationId xmlns:p14="http://schemas.microsoft.com/office/powerpoint/2010/main" val="250755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a:t>Existing Agile Methods</a:t>
            </a:r>
          </a:p>
        </p:txBody>
      </p:sp>
      <p:sp>
        <p:nvSpPr>
          <p:cNvPr id="20483" name="Content Placeholder 2"/>
          <p:cNvSpPr>
            <a:spLocks noGrp="1"/>
          </p:cNvSpPr>
          <p:nvPr>
            <p:ph idx="1"/>
          </p:nvPr>
        </p:nvSpPr>
        <p:spPr/>
        <p:txBody>
          <a:bodyPr/>
          <a:lstStyle/>
          <a:p>
            <a:pPr eaLnBrk="1" hangingPunct="1"/>
            <a:endParaRPr lang="en-US" dirty="0"/>
          </a:p>
          <a:p>
            <a:pPr eaLnBrk="1" hangingPunct="1"/>
            <a:r>
              <a:rPr lang="en-US" dirty="0"/>
              <a:t>Extreme Programming (“XP”)</a:t>
            </a:r>
          </a:p>
          <a:p>
            <a:pPr eaLnBrk="1" hangingPunct="1"/>
            <a:endParaRPr lang="en-US" dirty="0"/>
          </a:p>
          <a:p>
            <a:pPr eaLnBrk="1" hangingPunct="1"/>
            <a:r>
              <a:rPr lang="en-US" dirty="0"/>
              <a:t>Agile Unified Process</a:t>
            </a:r>
          </a:p>
          <a:p>
            <a:pPr eaLnBrk="1" hangingPunct="1">
              <a:buFont typeface="Wingdings 2" panose="05020102010507070707" pitchFamily="18" charset="2"/>
              <a:buNone/>
            </a:pPr>
            <a:endParaRPr lang="en-US" dirty="0"/>
          </a:p>
          <a:p>
            <a:pPr eaLnBrk="1" hangingPunct="1"/>
            <a:r>
              <a:rPr lang="en-US" dirty="0"/>
              <a:t>Scrum</a:t>
            </a:r>
          </a:p>
        </p:txBody>
      </p:sp>
    </p:spTree>
    <p:extLst>
      <p:ext uri="{BB962C8B-B14F-4D97-AF65-F5344CB8AC3E}">
        <p14:creationId xmlns:p14="http://schemas.microsoft.com/office/powerpoint/2010/main" val="787256304"/>
      </p:ext>
    </p:extLst>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27673</TotalTime>
  <Words>1361</Words>
  <Application>Microsoft Office PowerPoint</Application>
  <PresentationFormat>On-screen Show (4:3)</PresentationFormat>
  <Paragraphs>313</Paragraphs>
  <Slides>32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 Antiqua</vt:lpstr>
      <vt:lpstr>Calibri</vt:lpstr>
      <vt:lpstr>Gill Sans</vt:lpstr>
      <vt:lpstr>Tahoma</vt:lpstr>
      <vt:lpstr>Wingdings</vt:lpstr>
      <vt:lpstr>Wingdings 2</vt:lpstr>
      <vt:lpstr>SE9</vt:lpstr>
      <vt:lpstr>Agile Software Development</vt:lpstr>
      <vt:lpstr>Topics</vt:lpstr>
      <vt:lpstr>Agile Software Development (cont.)</vt:lpstr>
      <vt:lpstr>Agile Software Development (cont.) </vt:lpstr>
      <vt:lpstr>Plan-driven and agile specification</vt:lpstr>
      <vt:lpstr>Agile Software Development (cont.)</vt:lpstr>
      <vt:lpstr>Agile manifesto </vt:lpstr>
      <vt:lpstr>Agile Characteristics</vt:lpstr>
      <vt:lpstr>Existing Agile Methods</vt:lpstr>
      <vt:lpstr>Extreme Programming</vt:lpstr>
      <vt:lpstr>Extreme Programming</vt:lpstr>
      <vt:lpstr>Extreme Programming Project</vt:lpstr>
      <vt:lpstr>Extreme Programming Project</vt:lpstr>
      <vt:lpstr>XP Principle or Practice</vt:lpstr>
      <vt:lpstr>Agile Unified Process</vt:lpstr>
      <vt:lpstr>Disciplines of AUP</vt:lpstr>
      <vt:lpstr>Scrum</vt:lpstr>
      <vt:lpstr>Scrum Framework</vt:lpstr>
      <vt:lpstr>Scrum Framework (cont.)</vt:lpstr>
      <vt:lpstr>Scrum Roles</vt:lpstr>
      <vt:lpstr>Sprint Planning Mtg.</vt:lpstr>
      <vt:lpstr>Daily Scrum Meeting</vt:lpstr>
      <vt:lpstr>Scrum's Artifacts</vt:lpstr>
      <vt:lpstr>Product Backlog</vt:lpstr>
      <vt:lpstr>User Stories</vt:lpstr>
      <vt:lpstr>Sample Product Backlog</vt:lpstr>
      <vt:lpstr>Sprint Backlog</vt:lpstr>
      <vt:lpstr>Sample Sprint backlog</vt:lpstr>
      <vt:lpstr>Sprint Burndown Chart</vt:lpstr>
      <vt:lpstr>Sprint Burndown Chart</vt:lpstr>
      <vt:lpstr>The Sprint Review</vt:lpstr>
      <vt:lpstr>Credits, References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Afrina Khatun</cp:lastModifiedBy>
  <cp:revision>72</cp:revision>
  <dcterms:created xsi:type="dcterms:W3CDTF">2010-01-06T20:28:26Z</dcterms:created>
  <dcterms:modified xsi:type="dcterms:W3CDTF">2019-09-26T08:47:43Z</dcterms:modified>
</cp:coreProperties>
</file>