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embeddedFontLst>
    <p:embeddedFont>
      <p:font typeface="Bahnschrift Light Condensed" panose="020B0502040204020203" pitchFamily="34" charset="0"/>
      <p:regular r:id="rId10"/>
    </p:embeddedFont>
    <p:embeddedFont>
      <p:font typeface="Bahnschrift SemiCondensed" panose="020B0502040204020203" pitchFamily="34" charset="0"/>
      <p:regular r:id="rId11"/>
      <p:bold r:id="rId12"/>
    </p:embeddedFont>
    <p:embeddedFont>
      <p:font typeface="Bahnschrift SemiLight" panose="020B0502040204020203" pitchFamily="34" charset="0"/>
      <p:regular r:id="rId13"/>
    </p:embeddedFont>
    <p:embeddedFont>
      <p:font typeface="Bahnschrift SemiLight Condensed" panose="020B0502040204020203" pitchFamily="34" charset="0"/>
      <p:regular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f679c348d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f679c348d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ef679c348d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f679c348d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f679c348d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ef679c348d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f679c348d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f679c348d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ef679c348d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f679c348d_0_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f679c348d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ef679c348d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latin typeface="Bahnschrift SemiLight Condensed" panose="020B0502040204020203" pitchFamily="34" charset="0"/>
              </a:rPr>
              <a:t>NLP Based Question Answering System</a:t>
            </a:r>
            <a:endParaRPr b="1" dirty="0">
              <a:latin typeface="Bahnschrift SemiLight Condensed" panose="020B0502040204020203" pitchFamily="34" charset="0"/>
            </a:endParaRPr>
          </a:p>
        </p:txBody>
      </p:sp>
      <p:sp>
        <p:nvSpPr>
          <p:cNvPr id="89" name="Google Shape;89;p13"/>
          <p:cNvSpPr txBox="1">
            <a:spLocks noGrp="1"/>
          </p:cNvSpPr>
          <p:nvPr>
            <p:ph type="subTitle" idx="1"/>
          </p:nvPr>
        </p:nvSpPr>
        <p:spPr>
          <a:xfrm>
            <a:off x="1371600" y="4114800"/>
            <a:ext cx="6400800" cy="1981200"/>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spcBef>
                <a:spcPts val="0"/>
              </a:spcBef>
              <a:spcAft>
                <a:spcPts val="0"/>
              </a:spcAft>
              <a:buClr>
                <a:srgbClr val="888888"/>
              </a:buClr>
              <a:buSzPct val="100000"/>
              <a:buNone/>
            </a:pPr>
            <a:r>
              <a:rPr lang="en-US"/>
              <a:t>Student 1 Reg No:RA1811031010067</a:t>
            </a:r>
            <a:endParaRPr/>
          </a:p>
          <a:p>
            <a:pPr marL="0" lvl="0" indent="0" algn="ctr" rtl="0">
              <a:spcBef>
                <a:spcPts val="592"/>
              </a:spcBef>
              <a:spcAft>
                <a:spcPts val="0"/>
              </a:spcAft>
              <a:buClr>
                <a:srgbClr val="888888"/>
              </a:buClr>
              <a:buSzPct val="100000"/>
              <a:buNone/>
            </a:pPr>
            <a:r>
              <a:rPr lang="en-US"/>
              <a:t>Student 2 Reg No:RA1811031010063</a:t>
            </a:r>
            <a:endParaRPr/>
          </a:p>
          <a:p>
            <a:pPr marL="0" lvl="0" indent="0" algn="ctr" rtl="0">
              <a:spcBef>
                <a:spcPts val="592"/>
              </a:spcBef>
              <a:spcAft>
                <a:spcPts val="0"/>
              </a:spcAft>
              <a:buClr>
                <a:srgbClr val="888888"/>
              </a:buClr>
              <a:buSzPct val="100000"/>
              <a:buNone/>
            </a:pPr>
            <a:r>
              <a:rPr lang="en-US"/>
              <a:t>Batch ID:</a:t>
            </a:r>
            <a:endParaRPr/>
          </a:p>
          <a:p>
            <a:pPr marL="0" lvl="0" indent="0" algn="ctr" rtl="0">
              <a:spcBef>
                <a:spcPts val="592"/>
              </a:spcBef>
              <a:spcAft>
                <a:spcPts val="0"/>
              </a:spcAft>
              <a:buClr>
                <a:srgbClr val="888888"/>
              </a:buClr>
              <a:buSzPct val="100000"/>
              <a:buNone/>
            </a:pPr>
            <a:r>
              <a:rPr lang="en-US"/>
              <a:t>Guide name and Designation:DR.S.Supraja</a:t>
            </a:r>
            <a:endParaRPr/>
          </a:p>
          <a:p>
            <a:pPr marL="0" lvl="0" indent="0" algn="ctr" rtl="0">
              <a:spcBef>
                <a:spcPts val="592"/>
              </a:spcBef>
              <a:spcAft>
                <a:spcPts val="0"/>
              </a:spcAft>
              <a:buClr>
                <a:srgbClr val="888888"/>
              </a:buClr>
              <a:buSzPct val="100000"/>
              <a:buNone/>
            </a:pPr>
            <a:endParaRPr/>
          </a:p>
        </p:txBody>
      </p:sp>
      <p:pic>
        <p:nvPicPr>
          <p:cNvPr id="90" name="Google Shape;90;p13"/>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3"/>
          <p:cNvSpPr/>
          <p:nvPr/>
        </p:nvSpPr>
        <p:spPr>
          <a:xfrm>
            <a:off x="2819400" y="457200"/>
            <a:ext cx="61722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SRM INSTITUTE OF SCIENCE AND TECHNOLOGY </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FACULTY OF ENGINEERING AND TECHNOLOGY</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DEPARTMENT OF NETWORKING AND COMMUNICATIONS</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18CSP107L / 18CSP108L- MINOR PROJECT / INTERNSHIP</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b="1" dirty="0">
                <a:latin typeface="Bahnschrift SemiCondensed" panose="020B0502040204020203" pitchFamily="34" charset="0"/>
              </a:rPr>
              <a:t>Table of contents</a:t>
            </a:r>
            <a:endParaRPr b="1" dirty="0">
              <a:latin typeface="Bahnschrift SemiCondensed" panose="020B0502040204020203" pitchFamily="34" charset="0"/>
            </a:endParaRPr>
          </a:p>
        </p:txBody>
      </p:sp>
      <p:sp>
        <p:nvSpPr>
          <p:cNvPr id="97" name="Google Shape;9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dirty="0"/>
              <a:t>                      </a:t>
            </a:r>
            <a:endParaRPr dirty="0"/>
          </a:p>
          <a:p>
            <a:pPr marL="342900" lvl="0" indent="-281940" algn="l" rtl="0">
              <a:spcBef>
                <a:spcPts val="640"/>
              </a:spcBef>
              <a:spcAft>
                <a:spcPts val="0"/>
              </a:spcAft>
              <a:buClr>
                <a:schemeClr val="dk1"/>
              </a:buClr>
              <a:buSzPct val="100000"/>
              <a:buChar char="•"/>
            </a:pPr>
            <a:r>
              <a:rPr lang="en-US" sz="3000" b="1" dirty="0"/>
              <a:t>Introduction</a:t>
            </a:r>
            <a:endParaRPr sz="3000" b="1" dirty="0"/>
          </a:p>
          <a:p>
            <a:pPr marL="342900" lvl="0" indent="-219709" algn="l" rtl="0">
              <a:spcBef>
                <a:spcPts val="640"/>
              </a:spcBef>
              <a:spcAft>
                <a:spcPts val="0"/>
              </a:spcAft>
              <a:buSzPct val="56250"/>
              <a:buChar char="•"/>
            </a:pPr>
            <a:endParaRPr sz="3000" b="1" dirty="0"/>
          </a:p>
          <a:p>
            <a:pPr marL="342900" lvl="0" indent="-281940" algn="l" rtl="0">
              <a:spcBef>
                <a:spcPts val="640"/>
              </a:spcBef>
              <a:spcAft>
                <a:spcPts val="0"/>
              </a:spcAft>
              <a:buClr>
                <a:schemeClr val="dk1"/>
              </a:buClr>
              <a:buSzPct val="100000"/>
              <a:buChar char="•"/>
            </a:pPr>
            <a:r>
              <a:rPr lang="en-US" sz="3000" b="1" dirty="0"/>
              <a:t>Motivation </a:t>
            </a:r>
            <a:endParaRPr sz="3000" b="1" dirty="0"/>
          </a:p>
          <a:p>
            <a:pPr marL="342900" lvl="0" indent="-219709" algn="l" rtl="0">
              <a:spcBef>
                <a:spcPts val="640"/>
              </a:spcBef>
              <a:spcAft>
                <a:spcPts val="0"/>
              </a:spcAft>
              <a:buSzPct val="56250"/>
              <a:buChar char="•"/>
            </a:pPr>
            <a:endParaRPr sz="3000" b="1" dirty="0"/>
          </a:p>
          <a:p>
            <a:pPr marL="342900" lvl="0" indent="-281940" algn="l" rtl="0">
              <a:spcBef>
                <a:spcPts val="640"/>
              </a:spcBef>
              <a:spcAft>
                <a:spcPts val="0"/>
              </a:spcAft>
              <a:buClr>
                <a:schemeClr val="dk1"/>
              </a:buClr>
              <a:buSzPct val="100000"/>
              <a:buChar char="•"/>
            </a:pPr>
            <a:r>
              <a:rPr lang="en-US" sz="3000" b="1" dirty="0"/>
              <a:t>Innovation idea of the project</a:t>
            </a:r>
            <a:endParaRPr sz="3000" b="1" dirty="0"/>
          </a:p>
          <a:p>
            <a:pPr marL="342900" lvl="0" indent="-219709" algn="l" rtl="0">
              <a:spcBef>
                <a:spcPts val="640"/>
              </a:spcBef>
              <a:spcAft>
                <a:spcPts val="0"/>
              </a:spcAft>
              <a:buSzPct val="56250"/>
              <a:buChar char="•"/>
            </a:pPr>
            <a:endParaRPr sz="3000" b="1" dirty="0"/>
          </a:p>
          <a:p>
            <a:pPr marL="342900" lvl="0" indent="-281940" algn="l" rtl="0">
              <a:spcBef>
                <a:spcPts val="640"/>
              </a:spcBef>
              <a:spcAft>
                <a:spcPts val="0"/>
              </a:spcAft>
              <a:buClr>
                <a:schemeClr val="dk1"/>
              </a:buClr>
              <a:buSzPct val="100000"/>
              <a:buChar char="•"/>
            </a:pPr>
            <a:r>
              <a:rPr lang="en-US" sz="3000" b="1" dirty="0"/>
              <a:t>Purpose of the project</a:t>
            </a:r>
            <a:endParaRPr sz="3000" b="1" dirty="0"/>
          </a:p>
          <a:p>
            <a:pPr marL="342900" lvl="0" indent="-219709" algn="l" rtl="0">
              <a:spcBef>
                <a:spcPts val="640"/>
              </a:spcBef>
              <a:spcAft>
                <a:spcPts val="0"/>
              </a:spcAft>
              <a:buSzPct val="56250"/>
              <a:buChar char="•"/>
            </a:pPr>
            <a:endParaRPr sz="3000" b="1" dirty="0"/>
          </a:p>
          <a:p>
            <a:pPr marL="342900" lvl="0" indent="-281940" algn="l" rtl="0">
              <a:spcBef>
                <a:spcPts val="640"/>
              </a:spcBef>
              <a:spcAft>
                <a:spcPts val="0"/>
              </a:spcAft>
              <a:buClr>
                <a:schemeClr val="dk1"/>
              </a:buClr>
              <a:buSzPct val="100000"/>
              <a:buChar char="•"/>
            </a:pPr>
            <a:r>
              <a:rPr lang="en-US" sz="3000" b="1" dirty="0"/>
              <a:t>Scope of the project</a:t>
            </a:r>
            <a:endParaRPr sz="3000" b="1" dirty="0"/>
          </a:p>
          <a:p>
            <a:pPr marL="342900" lvl="0" indent="-139700" algn="l" rtl="0">
              <a:spcBef>
                <a:spcPts val="640"/>
              </a:spcBef>
              <a:spcAft>
                <a:spcPts val="0"/>
              </a:spcAft>
              <a:buClr>
                <a:schemeClr val="dk1"/>
              </a:buClr>
              <a:buSzPct val="100000"/>
              <a:buNone/>
            </a:pPr>
            <a:endParaRPr dirty="0"/>
          </a:p>
          <a:p>
            <a:pPr marL="342900" lvl="0" indent="-139700" algn="l" rtl="0">
              <a:spcBef>
                <a:spcPts val="640"/>
              </a:spcBef>
              <a:spcAft>
                <a:spcPts val="0"/>
              </a:spcAft>
              <a:buClr>
                <a:schemeClr val="dk1"/>
              </a:buClr>
              <a:buSzPct val="100000"/>
              <a:buNone/>
            </a:pPr>
            <a:endParaRPr dirty="0"/>
          </a:p>
        </p:txBody>
      </p:sp>
      <p:pic>
        <p:nvPicPr>
          <p:cNvPr id="98" name="Google Shape;98;p14"/>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8/19/2021</a:t>
            </a:r>
            <a:endParaRPr/>
          </a:p>
        </p:txBody>
      </p:sp>
      <p:sp>
        <p:nvSpPr>
          <p:cNvPr id="100" name="Google Shape;10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t>Introduction</a:t>
            </a:r>
            <a:endParaRPr b="1" dirty="0"/>
          </a:p>
        </p:txBody>
      </p:sp>
      <p:sp>
        <p:nvSpPr>
          <p:cNvPr id="107" name="Google Shape;107;p15"/>
          <p:cNvSpPr txBox="1">
            <a:spLocks noGrp="1"/>
          </p:cNvSpPr>
          <p:nvPr>
            <p:ph type="body" idx="1"/>
          </p:nvPr>
        </p:nvSpPr>
        <p:spPr>
          <a:xfrm>
            <a:off x="457200" y="1697700"/>
            <a:ext cx="8229600" cy="4526100"/>
          </a:xfrm>
          <a:prstGeom prst="rect">
            <a:avLst/>
          </a:prstGeom>
          <a:noFill/>
          <a:ln>
            <a:noFill/>
          </a:ln>
        </p:spPr>
        <p:txBody>
          <a:bodyPr spcFirstLastPara="1" wrap="square" lIns="91425" tIns="45700" rIns="91425" bIns="45700" anchor="t" anchorCtr="0">
            <a:noAutofit/>
          </a:bodyPr>
          <a:lstStyle/>
          <a:p>
            <a:pPr indent="-457200">
              <a:spcBef>
                <a:spcPts val="0"/>
              </a:spcBef>
              <a:buClr>
                <a:srgbClr val="FF0000"/>
              </a:buClr>
              <a:buSzPts val="3200"/>
            </a:pPr>
            <a:r>
              <a:rPr lang="en-US" sz="2400" i="1" dirty="0">
                <a:solidFill>
                  <a:srgbClr val="202122"/>
                </a:solidFill>
                <a:highlight>
                  <a:srgbClr val="FFFFFF"/>
                </a:highlight>
                <a:latin typeface="Bahnschrift Light Condensed" panose="020B0502040204020203" pitchFamily="34" charset="0"/>
                <a:ea typeface="Arial"/>
                <a:cs typeface="Arial"/>
                <a:sym typeface="Arial"/>
              </a:rPr>
              <a:t>Natural language processing (NLP) is the intersection of computer science, linguistics and machine learning. </a:t>
            </a:r>
          </a:p>
          <a:p>
            <a:pPr indent="-457200">
              <a:spcBef>
                <a:spcPts val="0"/>
              </a:spcBef>
              <a:buClr>
                <a:srgbClr val="FF0000"/>
              </a:buClr>
              <a:buSzPts val="3200"/>
            </a:pPr>
            <a:r>
              <a:rPr lang="en-US" sz="2400" i="1" dirty="0">
                <a:solidFill>
                  <a:srgbClr val="202122"/>
                </a:solidFill>
                <a:highlight>
                  <a:srgbClr val="FFFFFF"/>
                </a:highlight>
                <a:latin typeface="Bahnschrift Light Condensed" panose="020B0502040204020203" pitchFamily="34" charset="0"/>
                <a:ea typeface="Arial"/>
                <a:cs typeface="Arial"/>
                <a:sym typeface="Arial"/>
              </a:rPr>
              <a:t>The field focuses on communication between computers and humans in natural language and NLP is all about making computers understand and generate human language. </a:t>
            </a:r>
          </a:p>
          <a:p>
            <a:pPr indent="-457200">
              <a:spcBef>
                <a:spcPts val="0"/>
              </a:spcBef>
              <a:buClr>
                <a:srgbClr val="FF0000"/>
              </a:buClr>
              <a:buSzPts val="3200"/>
            </a:pPr>
            <a:r>
              <a:rPr lang="en-US" sz="2400" i="1" dirty="0">
                <a:solidFill>
                  <a:srgbClr val="202122"/>
                </a:solidFill>
                <a:highlight>
                  <a:srgbClr val="FFFFFF"/>
                </a:highlight>
                <a:latin typeface="Bahnschrift Light Condensed" panose="020B0502040204020203" pitchFamily="34" charset="0"/>
                <a:ea typeface="Arial"/>
                <a:cs typeface="Arial"/>
                <a:sym typeface="Arial"/>
              </a:rPr>
              <a:t>Applications of NLP techniques include voice assistants like Amazon's Alexa and Apple's Siri, but also things like machine translation and </a:t>
            </a:r>
            <a:r>
              <a:rPr lang="en-US" sz="2400" i="1" dirty="0" err="1">
                <a:solidFill>
                  <a:srgbClr val="202122"/>
                </a:solidFill>
                <a:highlight>
                  <a:srgbClr val="FFFFFF"/>
                </a:highlight>
                <a:latin typeface="Bahnschrift Light Condensed" panose="020B0502040204020203" pitchFamily="34" charset="0"/>
                <a:ea typeface="Arial"/>
                <a:cs typeface="Arial"/>
                <a:sym typeface="Arial"/>
              </a:rPr>
              <a:t>text-filtering,Q&amp;A</a:t>
            </a:r>
            <a:r>
              <a:rPr lang="en-US" sz="2400" i="1" dirty="0">
                <a:solidFill>
                  <a:srgbClr val="202122"/>
                </a:solidFill>
                <a:highlight>
                  <a:srgbClr val="FFFFFF"/>
                </a:highlight>
                <a:latin typeface="Bahnschrift Light Condensed" panose="020B0502040204020203" pitchFamily="34" charset="0"/>
                <a:ea typeface="Arial"/>
                <a:cs typeface="Arial"/>
                <a:sym typeface="Arial"/>
              </a:rPr>
              <a:t> chatbots.</a:t>
            </a:r>
            <a:endParaRPr sz="2400" i="1" dirty="0">
              <a:solidFill>
                <a:srgbClr val="202122"/>
              </a:solidFill>
              <a:highlight>
                <a:srgbClr val="FFFFFF"/>
              </a:highlight>
              <a:latin typeface="Bahnschrift Light Condensed" panose="020B0502040204020203" pitchFamily="34" charset="0"/>
              <a:ea typeface="Arial"/>
              <a:cs typeface="Arial"/>
              <a:sym typeface="Arial"/>
            </a:endParaRPr>
          </a:p>
          <a:p>
            <a:pPr indent="-457200">
              <a:spcBef>
                <a:spcPts val="0"/>
              </a:spcBef>
              <a:buClr>
                <a:srgbClr val="FF0000"/>
              </a:buClr>
              <a:buSzPts val="3200"/>
            </a:pPr>
            <a:r>
              <a:rPr lang="en-US" sz="2400" i="1" dirty="0">
                <a:solidFill>
                  <a:srgbClr val="202122"/>
                </a:solidFill>
                <a:highlight>
                  <a:srgbClr val="FFFFFF"/>
                </a:highlight>
                <a:latin typeface="Bahnschrift Light Condensed" panose="020B0502040204020203" pitchFamily="34" charset="0"/>
                <a:ea typeface="Arial"/>
                <a:cs typeface="Arial"/>
                <a:sym typeface="Arial"/>
              </a:rPr>
              <a:t>NLP is based on mainly three steps which include</a:t>
            </a:r>
          </a:p>
          <a:p>
            <a:pPr marL="0" indent="0">
              <a:spcBef>
                <a:spcPts val="0"/>
              </a:spcBef>
              <a:buClr>
                <a:srgbClr val="FF0000"/>
              </a:buClr>
              <a:buSzPts val="3200"/>
              <a:buNone/>
            </a:pPr>
            <a:r>
              <a:rPr lang="en-US" sz="2400" i="1" dirty="0">
                <a:solidFill>
                  <a:srgbClr val="202122"/>
                </a:solidFill>
                <a:highlight>
                  <a:srgbClr val="FFFFFF"/>
                </a:highlight>
                <a:latin typeface="Bahnschrift Light Condensed" panose="020B0502040204020203" pitchFamily="34" charset="0"/>
                <a:ea typeface="Arial"/>
                <a:cs typeface="Arial"/>
                <a:sym typeface="Arial"/>
              </a:rPr>
              <a:t>1)</a:t>
            </a:r>
            <a:r>
              <a:rPr lang="en-US" sz="2400" i="1" dirty="0" err="1">
                <a:solidFill>
                  <a:srgbClr val="202122"/>
                </a:solidFill>
                <a:highlight>
                  <a:srgbClr val="FFFFFF"/>
                </a:highlight>
                <a:latin typeface="Bahnschrift Light Condensed" panose="020B0502040204020203" pitchFamily="34" charset="0"/>
                <a:ea typeface="Arial"/>
                <a:cs typeface="Arial"/>
                <a:sym typeface="Arial"/>
              </a:rPr>
              <a:t>Implemantation</a:t>
            </a:r>
            <a:r>
              <a:rPr lang="en-US" sz="2400" i="1" dirty="0">
                <a:solidFill>
                  <a:srgbClr val="202122"/>
                </a:solidFill>
                <a:highlight>
                  <a:srgbClr val="FFFFFF"/>
                </a:highlight>
                <a:latin typeface="Bahnschrift Light Condensed" panose="020B0502040204020203" pitchFamily="34" charset="0"/>
                <a:ea typeface="Arial"/>
                <a:cs typeface="Arial"/>
                <a:sym typeface="Arial"/>
              </a:rPr>
              <a:t> of pre training model</a:t>
            </a:r>
            <a:endParaRPr sz="2400" i="1" dirty="0">
              <a:solidFill>
                <a:srgbClr val="202122"/>
              </a:solidFill>
              <a:highlight>
                <a:srgbClr val="FFFFFF"/>
              </a:highlight>
              <a:latin typeface="Bahnschrift Light Condensed" panose="020B0502040204020203" pitchFamily="34" charset="0"/>
              <a:ea typeface="Arial"/>
              <a:cs typeface="Arial"/>
              <a:sym typeface="Arial"/>
            </a:endParaRPr>
          </a:p>
          <a:p>
            <a:pPr marL="0" lvl="0" indent="0" algn="l" rtl="0">
              <a:spcBef>
                <a:spcPts val="0"/>
              </a:spcBef>
              <a:spcAft>
                <a:spcPts val="0"/>
              </a:spcAft>
              <a:buClr>
                <a:srgbClr val="FF0000"/>
              </a:buClr>
              <a:buSzPts val="3200"/>
              <a:buNone/>
            </a:pPr>
            <a:r>
              <a:rPr lang="en-US" sz="2400" i="1" dirty="0">
                <a:solidFill>
                  <a:srgbClr val="202122"/>
                </a:solidFill>
                <a:highlight>
                  <a:srgbClr val="FFFFFF"/>
                </a:highlight>
                <a:latin typeface="Bahnschrift Light Condensed" panose="020B0502040204020203" pitchFamily="34" charset="0"/>
                <a:ea typeface="Arial"/>
                <a:cs typeface="Arial"/>
                <a:sym typeface="Arial"/>
              </a:rPr>
              <a:t>2)Deploying model as an API</a:t>
            </a:r>
            <a:endParaRPr sz="2400" i="1" dirty="0">
              <a:solidFill>
                <a:srgbClr val="202122"/>
              </a:solidFill>
              <a:highlight>
                <a:srgbClr val="FFFFFF"/>
              </a:highlight>
              <a:latin typeface="Bahnschrift Light Condensed" panose="020B0502040204020203" pitchFamily="34" charset="0"/>
              <a:ea typeface="Arial"/>
              <a:cs typeface="Arial"/>
              <a:sym typeface="Arial"/>
            </a:endParaRPr>
          </a:p>
          <a:p>
            <a:pPr marL="0" lvl="0" indent="0" algn="l" rtl="0">
              <a:spcBef>
                <a:spcPts val="0"/>
              </a:spcBef>
              <a:spcAft>
                <a:spcPts val="0"/>
              </a:spcAft>
              <a:buClr>
                <a:srgbClr val="FF0000"/>
              </a:buClr>
              <a:buSzPts val="3200"/>
              <a:buNone/>
            </a:pPr>
            <a:r>
              <a:rPr lang="en-US" sz="2400" i="1" dirty="0">
                <a:solidFill>
                  <a:srgbClr val="202122"/>
                </a:solidFill>
                <a:highlight>
                  <a:srgbClr val="FFFFFF"/>
                </a:highlight>
                <a:latin typeface="Bahnschrift Light Condensed" panose="020B0502040204020203" pitchFamily="34" charset="0"/>
                <a:ea typeface="Arial"/>
                <a:cs typeface="Arial"/>
                <a:sym typeface="Arial"/>
              </a:rPr>
              <a:t>3)Connecting API to your main application</a:t>
            </a:r>
            <a:endParaRPr sz="2400" i="1" dirty="0">
              <a:solidFill>
                <a:srgbClr val="202122"/>
              </a:solidFill>
              <a:highlight>
                <a:srgbClr val="FFFFFF"/>
              </a:highlight>
              <a:latin typeface="Bahnschrift Light Condensed" panose="020B0502040204020203" pitchFamily="34" charset="0"/>
              <a:ea typeface="Arial"/>
              <a:cs typeface="Arial"/>
              <a:sym typeface="Arial"/>
            </a:endParaRPr>
          </a:p>
          <a:p>
            <a:pPr marL="0" lvl="0" indent="0" algn="l" rtl="0">
              <a:spcBef>
                <a:spcPts val="0"/>
              </a:spcBef>
              <a:spcAft>
                <a:spcPts val="0"/>
              </a:spcAft>
              <a:buClr>
                <a:srgbClr val="FF0000"/>
              </a:buClr>
              <a:buSzPts val="3200"/>
              <a:buNone/>
            </a:pPr>
            <a:endParaRPr sz="2400" i="1" dirty="0">
              <a:solidFill>
                <a:srgbClr val="202122"/>
              </a:solidFill>
              <a:highlight>
                <a:srgbClr val="FFFFFF"/>
              </a:highlight>
              <a:latin typeface="Bahnschrift Light Condensed" panose="020B0502040204020203" pitchFamily="34" charset="0"/>
              <a:ea typeface="Arial"/>
              <a:cs typeface="Arial"/>
              <a:sym typeface="Arial"/>
            </a:endParaRPr>
          </a:p>
          <a:p>
            <a:pPr marL="342900">
              <a:spcBef>
                <a:spcPts val="0"/>
              </a:spcBef>
              <a:buClr>
                <a:srgbClr val="FF0000"/>
              </a:buClr>
              <a:buSzPts val="3200"/>
            </a:pPr>
            <a:r>
              <a:rPr lang="en-US" sz="2400" i="1" dirty="0">
                <a:solidFill>
                  <a:schemeClr val="tx1"/>
                </a:solidFill>
                <a:highlight>
                  <a:srgbClr val="FFFFFF"/>
                </a:highlight>
                <a:latin typeface="Bahnschrift Light Condensed" panose="020B0502040204020203" pitchFamily="34" charset="0"/>
                <a:ea typeface="Arial"/>
                <a:cs typeface="Arial"/>
                <a:sym typeface="Arial"/>
              </a:rPr>
              <a:t>This pattern is known as real-time inference and brings in multiple benefits to your NLP design. Firstly, it offloads your main application to a server that is built explicitly for ML models. So, it makes the computation process less cumbersome. </a:t>
            </a:r>
          </a:p>
          <a:p>
            <a:pPr marL="342900">
              <a:spcBef>
                <a:spcPts val="0"/>
              </a:spcBef>
              <a:buClr>
                <a:srgbClr val="FF0000"/>
              </a:buClr>
              <a:buSzPts val="3200"/>
            </a:pPr>
            <a:r>
              <a:rPr lang="en-US" sz="2400" i="1" dirty="0">
                <a:solidFill>
                  <a:schemeClr val="tx1"/>
                </a:solidFill>
                <a:highlight>
                  <a:srgbClr val="FFFFFF"/>
                </a:highlight>
                <a:latin typeface="Bahnschrift Light Condensed" panose="020B0502040204020203" pitchFamily="34" charset="0"/>
                <a:ea typeface="Arial"/>
                <a:cs typeface="Arial"/>
                <a:sym typeface="Arial"/>
              </a:rPr>
              <a:t>Next, it lets you incorporate predictions via an API. And finally, it enables you to deploy the APIs and automate the entire infrastructure by using open-source tools, such as Cortex. </a:t>
            </a:r>
            <a:endParaRPr sz="2400" i="1" dirty="0">
              <a:solidFill>
                <a:schemeClr val="tx1"/>
              </a:solidFill>
              <a:highlight>
                <a:srgbClr val="FFFFFF"/>
              </a:highlight>
              <a:latin typeface="Bahnschrift Light Condensed" panose="020B0502040204020203" pitchFamily="34" charset="0"/>
              <a:ea typeface="Arial"/>
              <a:cs typeface="Arial"/>
              <a:sym typeface="Arial"/>
            </a:endParaRPr>
          </a:p>
          <a:p>
            <a:pPr marL="342900">
              <a:spcBef>
                <a:spcPts val="0"/>
              </a:spcBef>
              <a:buClr>
                <a:srgbClr val="FF0000"/>
              </a:buClr>
              <a:buSzPts val="3200"/>
            </a:pPr>
            <a:endParaRPr sz="2400" i="1" dirty="0">
              <a:solidFill>
                <a:schemeClr val="tx1"/>
              </a:solidFill>
              <a:highlight>
                <a:srgbClr val="FFFFFF"/>
              </a:highlight>
              <a:latin typeface="Bahnschrift Light Condensed" panose="020B0502040204020203" pitchFamily="34" charset="0"/>
              <a:ea typeface="Arial"/>
              <a:cs typeface="Arial"/>
              <a:sym typeface="Arial"/>
            </a:endParaRPr>
          </a:p>
          <a:p>
            <a:pPr marL="0" lvl="0" indent="0" algn="l" rtl="0">
              <a:spcBef>
                <a:spcPts val="0"/>
              </a:spcBef>
              <a:spcAft>
                <a:spcPts val="0"/>
              </a:spcAft>
              <a:buClr>
                <a:srgbClr val="FF0000"/>
              </a:buClr>
              <a:buSzPts val="3200"/>
              <a:buNone/>
            </a:pPr>
            <a:endParaRPr sz="1750" i="1" dirty="0">
              <a:solidFill>
                <a:srgbClr val="202122"/>
              </a:solidFill>
              <a:highlight>
                <a:srgbClr val="FFFFFF"/>
              </a:highlight>
              <a:latin typeface="Arial"/>
              <a:ea typeface="Arial"/>
              <a:cs typeface="Arial"/>
              <a:sym typeface="Arial"/>
            </a:endParaRPr>
          </a:p>
        </p:txBody>
      </p:sp>
      <p:pic>
        <p:nvPicPr>
          <p:cNvPr id="108" name="Google Shape;108;p1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9" name="Google Shape;10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8/19/2021</a:t>
            </a:r>
            <a:endParaRPr dirty="0"/>
          </a:p>
        </p:txBody>
      </p:sp>
      <p:sp>
        <p:nvSpPr>
          <p:cNvPr id="110" name="Google Shape;11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1" name="Google Shape;11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Bahnschrift SemiLight" panose="020B0502040204020203" pitchFamily="34" charset="0"/>
              </a:rPr>
              <a:t>Motivation</a:t>
            </a:r>
            <a:endParaRPr b="1" dirty="0">
              <a:latin typeface="Bahnschrift SemiLight" panose="020B0502040204020203" pitchFamily="34" charset="0"/>
            </a:endParaRPr>
          </a:p>
        </p:txBody>
      </p:sp>
      <p:sp>
        <p:nvSpPr>
          <p:cNvPr id="118" name="Google Shape;118;p16"/>
          <p:cNvSpPr txBox="1">
            <a:spLocks noGrp="1"/>
          </p:cNvSpPr>
          <p:nvPr>
            <p:ph type="body" idx="1"/>
          </p:nvPr>
        </p:nvSpPr>
        <p:spPr>
          <a:xfrm>
            <a:off x="261546" y="1417638"/>
            <a:ext cx="8229600" cy="4107260"/>
          </a:xfrm>
          <a:prstGeom prst="rect">
            <a:avLst/>
          </a:prstGeom>
        </p:spPr>
        <p:txBody>
          <a:bodyPr spcFirstLastPara="1" wrap="square" lIns="91425" tIns="45700" rIns="91425" bIns="45700" anchor="t" anchorCtr="0">
            <a:noAutofit/>
          </a:bodyPr>
          <a:lstStyle/>
          <a:p>
            <a:pPr marL="342900"/>
            <a:r>
              <a:rPr lang="en-US" sz="2400" dirty="0">
                <a:latin typeface="Bahnschrift Light Condensed" panose="020B0502040204020203" pitchFamily="34" charset="0"/>
              </a:rPr>
              <a:t>When it comes to careers in software development, it is a must for aspiring developers to work on their own projects. Developing real-world projects is the best way to hone your skills and materialize your theoretical knowledge into practical experience.</a:t>
            </a:r>
            <a:endParaRPr sz="2400" dirty="0">
              <a:latin typeface="Bahnschrift Light Condensed" panose="020B0502040204020203" pitchFamily="34" charset="0"/>
            </a:endParaRPr>
          </a:p>
          <a:p>
            <a:pPr marL="342900"/>
            <a:r>
              <a:rPr lang="en-US" sz="2400" dirty="0">
                <a:latin typeface="Bahnschrift Light Condensed" panose="020B0502040204020203" pitchFamily="34" charset="0"/>
              </a:rPr>
              <a:t>  NLP around us include spell check, autocomplete, spam filters, voice text messaging, and virtual assistants like Alexa, Siri, etc. As you start working on NLP projects, you will not only be able to test your strengths and weaknesses, but you will also gain exposure that can be immensely helpful to boost your career.</a:t>
            </a:r>
            <a:endParaRPr sz="2400" dirty="0">
              <a:latin typeface="Bahnschrift Light Condensed" panose="020B0502040204020203" pitchFamily="34" charset="0"/>
            </a:endParaRPr>
          </a:p>
          <a:p>
            <a:pPr marL="342900"/>
            <a:r>
              <a:rPr lang="en-US" sz="2400" dirty="0">
                <a:latin typeface="Bahnschrift Light Condensed" panose="020B0502040204020203" pitchFamily="34" charset="0"/>
              </a:rPr>
              <a:t>Also If you are interested in something you do not require motivation to do it as You are already motivated to do the work in the best possible way</a:t>
            </a:r>
            <a:r>
              <a:rPr lang="en-US" sz="2800" dirty="0">
                <a:latin typeface="Bahnschrift Light Condensed" panose="020B0502040204020203" pitchFamily="34" charset="0"/>
              </a:rPr>
              <a:t> .</a:t>
            </a:r>
            <a:endParaRPr sz="2800" dirty="0">
              <a:latin typeface="Bahnschrift Light Condensed" panose="020B0502040204020203" pitchFamily="34" charset="0"/>
            </a:endParaRPr>
          </a:p>
        </p:txBody>
      </p:sp>
      <p:sp>
        <p:nvSpPr>
          <p:cNvPr id="119" name="Google Shape;119;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342900" lvl="0" indent="0" rtl="0">
              <a:spcBef>
                <a:spcPts val="640"/>
              </a:spcBef>
              <a:spcAft>
                <a:spcPts val="0"/>
              </a:spcAft>
              <a:buNone/>
            </a:pPr>
            <a:r>
              <a:rPr lang="en-US" b="1" dirty="0">
                <a:latin typeface="Bahnschrift SemiCondensed" panose="020B0502040204020203" pitchFamily="34" charset="0"/>
              </a:rPr>
              <a:t>Innovation idea of the project</a:t>
            </a:r>
            <a:endParaRPr b="1" dirty="0">
              <a:latin typeface="Bahnschrift SemiCondensed" panose="020B0502040204020203" pitchFamily="34" charset="0"/>
            </a:endParaRPr>
          </a:p>
          <a:p>
            <a:pPr marL="0" lvl="0" indent="0" algn="ctr" rtl="0">
              <a:spcBef>
                <a:spcPts val="0"/>
              </a:spcBef>
              <a:spcAft>
                <a:spcPts val="0"/>
              </a:spcAft>
              <a:buNone/>
            </a:pPr>
            <a:endParaRPr dirty="0"/>
          </a:p>
        </p:txBody>
      </p:sp>
      <p:sp>
        <p:nvSpPr>
          <p:cNvPr id="126" name="Google Shape;126;p1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25000" lnSpcReduction="20000"/>
          </a:bodyPr>
          <a:lstStyle/>
          <a:p>
            <a:pPr marL="1143000" indent="-1143000"/>
            <a:r>
              <a:rPr lang="en-US" sz="9600" dirty="0">
                <a:latin typeface="Bahnschrift SemiLight" panose="020B0502040204020203" pitchFamily="34" charset="0"/>
              </a:rPr>
              <a:t>This project is based on NLP and is one of the branch which is based on Question and Answering .</a:t>
            </a:r>
            <a:endParaRPr sz="9600" dirty="0">
              <a:latin typeface="Bahnschrift SemiLight" panose="020B0502040204020203" pitchFamily="34" charset="0"/>
            </a:endParaRPr>
          </a:p>
          <a:p>
            <a:pPr marL="1143000" indent="-1143000"/>
            <a:r>
              <a:rPr lang="en-US" sz="9600" dirty="0">
                <a:latin typeface="Bahnschrift SemiLight" panose="020B0502040204020203" pitchFamily="34" charset="0"/>
              </a:rPr>
              <a:t>In this project It’s a Q&amp;A AI for </a:t>
            </a:r>
            <a:r>
              <a:rPr lang="en-US" sz="9600" dirty="0" err="1">
                <a:latin typeface="Bahnschrift SemiLight" panose="020B0502040204020203" pitchFamily="34" charset="0"/>
              </a:rPr>
              <a:t>Srm</a:t>
            </a:r>
            <a:r>
              <a:rPr lang="en-US" sz="9600" dirty="0">
                <a:latin typeface="Bahnschrift SemiLight" panose="020B0502040204020203" pitchFamily="34" charset="0"/>
              </a:rPr>
              <a:t> students which give answer to the question.</a:t>
            </a:r>
            <a:endParaRPr sz="9600" dirty="0">
              <a:latin typeface="Bahnschrift SemiLight" panose="020B0502040204020203" pitchFamily="34" charset="0"/>
            </a:endParaRPr>
          </a:p>
          <a:p>
            <a:pPr marL="1143000" indent="-1143000"/>
            <a:r>
              <a:rPr lang="en-US" sz="9600" dirty="0">
                <a:latin typeface="Bahnschrift SemiLight" panose="020B0502040204020203" pitchFamily="34" charset="0"/>
              </a:rPr>
              <a:t>As NLP is one of the latest and fastest growing technology I thought to make my project based on this topic.</a:t>
            </a:r>
            <a:endParaRPr sz="9600" dirty="0">
              <a:latin typeface="Bahnschrift SemiLight" panose="020B0502040204020203" pitchFamily="34" charset="0"/>
            </a:endParaRPr>
          </a:p>
          <a:p>
            <a:pPr marL="1143000" indent="-1143000"/>
            <a:r>
              <a:rPr lang="en-US" sz="9600" dirty="0">
                <a:latin typeface="Bahnschrift SemiLight" panose="020B0502040204020203" pitchFamily="34" charset="0"/>
              </a:rPr>
              <a:t>This is a conversational AI chatbot which have various  uses in different industries .</a:t>
            </a:r>
            <a:r>
              <a:rPr lang="en-US" sz="9600" dirty="0" err="1">
                <a:latin typeface="Bahnschrift SemiLight" panose="020B0502040204020203" pitchFamily="34" charset="0"/>
              </a:rPr>
              <a:t>Nowdays</a:t>
            </a:r>
            <a:r>
              <a:rPr lang="en-US" sz="9600" dirty="0">
                <a:latin typeface="Bahnschrift SemiLight" panose="020B0502040204020203" pitchFamily="34" charset="0"/>
              </a:rPr>
              <a:t> every top companies have these type of bots in there Q&amp;A page to answer the queries .</a:t>
            </a:r>
            <a:endParaRPr sz="9600" dirty="0">
              <a:latin typeface="Bahnschrift SemiLight" panose="020B0502040204020203" pitchFamily="34" charset="0"/>
            </a:endParaRPr>
          </a:p>
          <a:p>
            <a:pPr marL="1143000" indent="-1143000"/>
            <a:r>
              <a:rPr lang="en-US" sz="9600" dirty="0">
                <a:latin typeface="Bahnschrift SemiLight" panose="020B0502040204020203" pitchFamily="34" charset="0"/>
              </a:rPr>
              <a:t>AS NLP is one of the fastest growing technology out there making project in related to this help us boost our confidence and gain knowledge </a:t>
            </a:r>
            <a:endParaRPr sz="9600" dirty="0">
              <a:latin typeface="Bahnschrift SemiLight" panose="020B0502040204020203" pitchFamily="34" charset="0"/>
            </a:endParaRPr>
          </a:p>
          <a:p>
            <a:pPr marL="1143000" indent="-1143000"/>
            <a:endParaRPr sz="9600" dirty="0">
              <a:latin typeface="Bahnschrift SemiLight" panose="020B0502040204020203" pitchFamily="34" charset="0"/>
            </a:endParaRPr>
          </a:p>
          <a:p>
            <a:pPr marL="0" lvl="0" indent="0" algn="l" rtl="0">
              <a:spcBef>
                <a:spcPts val="360"/>
              </a:spcBef>
              <a:spcAft>
                <a:spcPts val="0"/>
              </a:spcAft>
              <a:buNone/>
            </a:pPr>
            <a:endParaRPr sz="9600" dirty="0">
              <a:latin typeface="Bahnschrift SemiLight" panose="020B0502040204020203" pitchFamily="34" charset="0"/>
            </a:endParaRPr>
          </a:p>
          <a:p>
            <a:pPr marL="0" lvl="0" indent="0" algn="l" rtl="0">
              <a:spcBef>
                <a:spcPts val="360"/>
              </a:spcBef>
              <a:spcAft>
                <a:spcPts val="0"/>
              </a:spcAft>
              <a:buNone/>
            </a:pPr>
            <a:endParaRPr dirty="0"/>
          </a:p>
        </p:txBody>
      </p:sp>
      <p:sp>
        <p:nvSpPr>
          <p:cNvPr id="127" name="Google Shape;127;p1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342900" lvl="0" indent="0" algn="ctr" rtl="0">
              <a:spcBef>
                <a:spcPts val="640"/>
              </a:spcBef>
              <a:spcAft>
                <a:spcPts val="0"/>
              </a:spcAft>
              <a:buNone/>
            </a:pPr>
            <a:r>
              <a:rPr lang="en-US" b="1" dirty="0">
                <a:latin typeface="Bahnschrift SemiCondensed" panose="020B0502040204020203" pitchFamily="34" charset="0"/>
              </a:rPr>
              <a:t>Purpose of the project</a:t>
            </a:r>
            <a:endParaRPr b="1" dirty="0">
              <a:latin typeface="Bahnschrift SemiCondensed" panose="020B0502040204020203" pitchFamily="34" charset="0"/>
            </a:endParaRPr>
          </a:p>
          <a:p>
            <a:pPr marL="0" lvl="0" indent="0" algn="ctr" rtl="0">
              <a:spcBef>
                <a:spcPts val="0"/>
              </a:spcBef>
              <a:spcAft>
                <a:spcPts val="0"/>
              </a:spcAft>
              <a:buNone/>
            </a:pPr>
            <a:endParaRPr dirty="0"/>
          </a:p>
        </p:txBody>
      </p:sp>
      <p:sp>
        <p:nvSpPr>
          <p:cNvPr id="134" name="Google Shape;134;p1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a:lnSpc>
                <a:spcPct val="80000"/>
              </a:lnSpc>
              <a:buSzPts val="1018"/>
            </a:pPr>
            <a:r>
              <a:rPr lang="en-US" sz="2400" dirty="0">
                <a:latin typeface="Bahnschrift SemiLight Condensed" panose="020B0502040204020203" pitchFamily="34" charset="0"/>
              </a:rPr>
              <a:t>NLP is all about analyzing and representing human language computationally.</a:t>
            </a:r>
            <a:endParaRPr sz="2400" dirty="0">
              <a:latin typeface="Bahnschrift SemiLight Condensed" panose="020B0502040204020203" pitchFamily="34" charset="0"/>
            </a:endParaRPr>
          </a:p>
          <a:p>
            <a:pPr marL="342900">
              <a:lnSpc>
                <a:spcPct val="80000"/>
              </a:lnSpc>
              <a:buSzPts val="1018"/>
            </a:pPr>
            <a:r>
              <a:rPr lang="en-US" sz="2400" dirty="0">
                <a:latin typeface="Bahnschrift SemiLight Condensed" panose="020B0502040204020203" pitchFamily="34" charset="0"/>
              </a:rPr>
              <a:t>As I’ve studied in SRM there are many questions we ask to faculty and students and it’s time consuming to go here and there so </a:t>
            </a:r>
            <a:r>
              <a:rPr lang="en-US" sz="2400" dirty="0" err="1">
                <a:latin typeface="Bahnschrift SemiLight Condensed" panose="020B0502040204020203" pitchFamily="34" charset="0"/>
              </a:rPr>
              <a:t>i</a:t>
            </a:r>
            <a:r>
              <a:rPr lang="en-US" sz="2400" dirty="0">
                <a:latin typeface="Bahnschrift SemiLight Condensed" panose="020B0502040204020203" pitchFamily="34" charset="0"/>
              </a:rPr>
              <a:t> planned to use a NLP based Automated Messenger Bot which will be equipped with all the questions which can be in the mind of a student related to anything within the campus related queries.</a:t>
            </a:r>
            <a:endParaRPr sz="2400" dirty="0">
              <a:latin typeface="Bahnschrift SemiLight Condensed" panose="020B0502040204020203" pitchFamily="34" charset="0"/>
            </a:endParaRPr>
          </a:p>
          <a:p>
            <a:pPr marL="342900">
              <a:lnSpc>
                <a:spcPct val="80000"/>
              </a:lnSpc>
              <a:buSzPts val="1018"/>
            </a:pPr>
            <a:r>
              <a:rPr lang="en-US" sz="2400" dirty="0">
                <a:latin typeface="Bahnschrift SemiLight Condensed" panose="020B0502040204020203" pitchFamily="34" charset="0"/>
              </a:rPr>
              <a:t>The bot will also have  a scope to upgrade itself so if there are new questions we can deploy it within the code.</a:t>
            </a:r>
            <a:endParaRPr sz="2400" dirty="0">
              <a:latin typeface="Bahnschrift SemiLight Condensed" panose="020B0502040204020203" pitchFamily="34" charset="0"/>
            </a:endParaRPr>
          </a:p>
          <a:p>
            <a:pPr marL="342900">
              <a:lnSpc>
                <a:spcPct val="80000"/>
              </a:lnSpc>
              <a:buSzPts val="1018"/>
            </a:pPr>
            <a:r>
              <a:rPr lang="en-US" sz="2400" dirty="0">
                <a:latin typeface="Bahnschrift SemiLight Condensed" panose="020B0502040204020203" pitchFamily="34" charset="0"/>
              </a:rPr>
              <a:t>Developing real-world projects is the best way to hone your skills and materialize your theoretical knowledge into practical </a:t>
            </a:r>
            <a:r>
              <a:rPr lang="en-US" sz="2400" dirty="0" err="1">
                <a:latin typeface="Bahnschrift SemiLight Condensed" panose="020B0502040204020203" pitchFamily="34" charset="0"/>
              </a:rPr>
              <a:t>experience,And</a:t>
            </a:r>
            <a:r>
              <a:rPr lang="en-US" sz="2400" dirty="0">
                <a:latin typeface="Bahnschrift SemiLight Condensed" panose="020B0502040204020203" pitchFamily="34" charset="0"/>
              </a:rPr>
              <a:t> this project is one of the best way to do it. </a:t>
            </a:r>
            <a:endParaRPr sz="2400" dirty="0">
              <a:latin typeface="Bahnschrift SemiLight Condensed" panose="020B0502040204020203" pitchFamily="34" charset="0"/>
            </a:endParaRPr>
          </a:p>
        </p:txBody>
      </p:sp>
      <p:sp>
        <p:nvSpPr>
          <p:cNvPr id="135" name="Google Shape;135;p1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342900" lvl="0" indent="0" algn="ctr" rtl="0">
              <a:spcBef>
                <a:spcPts val="640"/>
              </a:spcBef>
              <a:spcAft>
                <a:spcPts val="0"/>
              </a:spcAft>
              <a:buNone/>
            </a:pPr>
            <a:r>
              <a:rPr lang="en-US" b="1" dirty="0">
                <a:latin typeface="Bahnschrift SemiCondensed" panose="020B0502040204020203" pitchFamily="34" charset="0"/>
              </a:rPr>
              <a:t>Scope of the project</a:t>
            </a:r>
            <a:endParaRPr b="1" dirty="0">
              <a:latin typeface="Bahnschrift SemiCondensed" panose="020B0502040204020203" pitchFamily="34" charset="0"/>
            </a:endParaRPr>
          </a:p>
        </p:txBody>
      </p:sp>
      <p:sp>
        <p:nvSpPr>
          <p:cNvPr id="142" name="Google Shape;142;p19"/>
          <p:cNvSpPr txBox="1">
            <a:spLocks noGrp="1"/>
          </p:cNvSpPr>
          <p:nvPr>
            <p:ph type="body" idx="1"/>
          </p:nvPr>
        </p:nvSpPr>
        <p:spPr>
          <a:xfrm>
            <a:off x="991800" y="1822450"/>
            <a:ext cx="7160400" cy="4533900"/>
          </a:xfrm>
          <a:prstGeom prst="rect">
            <a:avLst/>
          </a:prstGeom>
        </p:spPr>
        <p:txBody>
          <a:bodyPr spcFirstLastPara="1" wrap="square" lIns="91425" tIns="45700" rIns="91425" bIns="45700" anchor="t" anchorCtr="0">
            <a:noAutofit/>
          </a:bodyPr>
          <a:lstStyle/>
          <a:p>
            <a:pPr marL="342900"/>
            <a:r>
              <a:rPr lang="en-US" sz="2400" dirty="0">
                <a:highlight>
                  <a:srgbClr val="FFFFFF"/>
                </a:highlight>
                <a:latin typeface="Bahnschrift SemiCondensed" panose="020B0502040204020203" pitchFamily="34" charset="0"/>
                <a:ea typeface="Roboto"/>
                <a:cs typeface="Roboto"/>
                <a:sym typeface="Roboto"/>
              </a:rPr>
              <a:t>NLP has a broad scope, with so many uses in customer service, grammar check software, business marketing, etc. If you are interested in computing and languages, then NLP is a good career option for you. You can consider career options like NLP Engineer, NLP Architect, etc.</a:t>
            </a:r>
            <a:endParaRPr sz="2400" dirty="0">
              <a:highlight>
                <a:srgbClr val="FFFFFF"/>
              </a:highlight>
              <a:latin typeface="Bahnschrift SemiCondensed" panose="020B0502040204020203" pitchFamily="34" charset="0"/>
              <a:ea typeface="Roboto"/>
              <a:cs typeface="Roboto"/>
              <a:sym typeface="Roboto"/>
            </a:endParaRPr>
          </a:p>
          <a:p>
            <a:pPr marL="342900"/>
            <a:r>
              <a:rPr lang="en-US" sz="2400" dirty="0">
                <a:highlight>
                  <a:srgbClr val="FFFFFF"/>
                </a:highlight>
                <a:latin typeface="Bahnschrift SemiCondensed" panose="020B0502040204020203" pitchFamily="34" charset="0"/>
                <a:ea typeface="Roboto"/>
                <a:cs typeface="Roboto"/>
                <a:sym typeface="Roboto"/>
              </a:rPr>
              <a:t>NLP is one of the growing technologies. With constant innovation and research going on in this field, it is only expected to grow in the future. Since this is such an upcoming field, there is a dire need for skilled professionals. </a:t>
            </a:r>
            <a:endParaRPr sz="2400" dirty="0">
              <a:highlight>
                <a:srgbClr val="FFFFFF"/>
              </a:highlight>
              <a:latin typeface="Bahnschrift SemiCondensed" panose="020B0502040204020203" pitchFamily="34" charset="0"/>
              <a:ea typeface="Roboto"/>
              <a:cs typeface="Roboto"/>
              <a:sym typeface="Roboto"/>
            </a:endParaRPr>
          </a:p>
          <a:p>
            <a:pPr marL="342900"/>
            <a:r>
              <a:rPr lang="en-US" sz="2400" dirty="0">
                <a:highlight>
                  <a:srgbClr val="FFFFFF"/>
                </a:highlight>
                <a:latin typeface="Bahnschrift SemiCondensed" panose="020B0502040204020203" pitchFamily="34" charset="0"/>
                <a:ea typeface="Roboto"/>
                <a:cs typeface="Roboto"/>
                <a:sym typeface="Roboto"/>
              </a:rPr>
              <a:t>Making a NLP based project helps us to understand the complexity of the problem .</a:t>
            </a:r>
            <a:endParaRPr sz="2400" dirty="0">
              <a:highlight>
                <a:srgbClr val="FFFFFF"/>
              </a:highlight>
              <a:latin typeface="Bahnschrift SemiCondensed" panose="020B0502040204020203" pitchFamily="34" charset="0"/>
              <a:ea typeface="Roboto"/>
              <a:cs typeface="Roboto"/>
              <a:sym typeface="Roboto"/>
            </a:endParaRPr>
          </a:p>
          <a:p>
            <a:pPr marL="342900"/>
            <a:r>
              <a:rPr lang="en-US" sz="2400" dirty="0">
                <a:highlight>
                  <a:srgbClr val="FFFFFF"/>
                </a:highlight>
                <a:latin typeface="Bahnschrift SemiCondensed" panose="020B0502040204020203" pitchFamily="34" charset="0"/>
                <a:ea typeface="Roboto"/>
                <a:cs typeface="Roboto"/>
                <a:sym typeface="Roboto"/>
              </a:rPr>
              <a:t>Nowadays the requirement of skills in ML is high and many companies are searching for people who can do complex analysis of code and this project is best way to hone your skills and materialize your theoretical knowledge into practical experience</a:t>
            </a:r>
            <a:r>
              <a:rPr lang="en-US" sz="2800" dirty="0">
                <a:highlight>
                  <a:srgbClr val="FFFFFF"/>
                </a:highlight>
                <a:latin typeface="Bahnschrift SemiCondensed" panose="020B0502040204020203" pitchFamily="34" charset="0"/>
                <a:ea typeface="Roboto"/>
                <a:cs typeface="Roboto"/>
                <a:sym typeface="Roboto"/>
              </a:rPr>
              <a:t>.</a:t>
            </a:r>
            <a:endParaRPr sz="2800" dirty="0">
              <a:highlight>
                <a:srgbClr val="FFFFFF"/>
              </a:highlight>
              <a:latin typeface="Bahnschrift SemiCondensed" panose="020B0502040204020203" pitchFamily="34" charset="0"/>
              <a:ea typeface="Roboto"/>
              <a:cs typeface="Roboto"/>
              <a:sym typeface="Roboto"/>
            </a:endParaRPr>
          </a:p>
        </p:txBody>
      </p:sp>
      <p:sp>
        <p:nvSpPr>
          <p:cNvPr id="143" name="Google Shape;143;p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On-screen Show (4:3)</PresentationFormat>
  <Paragraphs>64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 SemiLight Condensed</vt:lpstr>
      <vt:lpstr>Bahnschrift SemiCondensed</vt:lpstr>
      <vt:lpstr>Bahnschrift Light Condensed</vt:lpstr>
      <vt:lpstr>Calibri</vt:lpstr>
      <vt:lpstr>Bahnschrift SemiLight</vt:lpstr>
      <vt:lpstr>Office Theme</vt:lpstr>
      <vt:lpstr>NLP Based Question Answering System</vt:lpstr>
      <vt:lpstr>      Table of contents</vt:lpstr>
      <vt:lpstr>Introduction</vt:lpstr>
      <vt:lpstr>Motivation</vt:lpstr>
      <vt:lpstr>Innovation idea of the project </vt:lpstr>
      <vt:lpstr>Purpose of the project </vt:lpstr>
      <vt:lpstr>Scope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Based Question Answering System</dc:title>
  <dc:creator>Umang Pandey</dc:creator>
  <cp:lastModifiedBy>umangpandey126@gmail.com</cp:lastModifiedBy>
  <cp:revision>1</cp:revision>
  <dcterms:modified xsi:type="dcterms:W3CDTF">2021-09-26T07:13:51Z</dcterms:modified>
</cp:coreProperties>
</file>