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99C26FF-E752-4423-BB51-EC6B95255F4F}">
  <a:tblStyle styleId="{799C26FF-E752-4423-BB51-EC6B95255F4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11" Type="http://schemas.openxmlformats.org/officeDocument/2006/relationships/slide" Target="slides/slide5.xml"/><Relationship Id="rId10" Type="http://schemas.openxmlformats.org/officeDocument/2006/relationships/slide" Target="slides/slide4.xml"/><Relationship Id="rId12" Type="http://schemas.openxmlformats.org/officeDocument/2006/relationships/slide" Target="slides/slide6.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997fa6f95fab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997fa6f95fab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f36fed0642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f36fed0642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997fa6f95fab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997fa6f95fab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f36fed064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f36fed064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f36fed064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f36fed064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f36fed064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f36fed064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hyperlink" Target="https://www.mdpi.com/2076-3417/11/12/5456"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Clr>
                <a:schemeClr val="dk1"/>
              </a:buClr>
              <a:buSzPct val="36666"/>
              <a:buFont typeface="Arial"/>
              <a:buNone/>
            </a:pPr>
            <a:r>
              <a:rPr b="1" lang="en" sz="3000"/>
              <a:t>LITERATURE SURVEY</a:t>
            </a:r>
            <a:endParaRPr b="1" sz="3000"/>
          </a:p>
          <a:p>
            <a:pPr indent="0" lvl="0" marL="0" rtl="0" algn="ctr">
              <a:lnSpc>
                <a:spcPct val="115000"/>
              </a:lnSpc>
              <a:spcBef>
                <a:spcPts val="0"/>
              </a:spcBef>
              <a:spcAft>
                <a:spcPts val="0"/>
              </a:spcAft>
              <a:buClr>
                <a:schemeClr val="dk1"/>
              </a:buClr>
              <a:buSzPct val="100000"/>
              <a:buFont typeface="Arial"/>
              <a:buNone/>
            </a:pPr>
            <a:r>
              <a:t/>
            </a:r>
            <a:endParaRPr sz="1100"/>
          </a:p>
          <a:p>
            <a:pPr indent="0" lvl="0" marL="0" rtl="0" algn="ctr">
              <a:spcBef>
                <a:spcPts val="0"/>
              </a:spcBef>
              <a:spcAft>
                <a:spcPts val="0"/>
              </a:spcAft>
              <a:buNone/>
            </a:pPr>
            <a:r>
              <a:t/>
            </a:r>
            <a:endParaRPr/>
          </a:p>
        </p:txBody>
      </p:sp>
      <p:sp>
        <p:nvSpPr>
          <p:cNvPr id="55" name="Google Shape;55;p13"/>
          <p:cNvSpPr txBox="1"/>
          <p:nvPr>
            <p:ph idx="1" type="body"/>
          </p:nvPr>
        </p:nvSpPr>
        <p:spPr>
          <a:xfrm flipH="1" rot="10800000">
            <a:off x="6086475" y="1101475"/>
            <a:ext cx="10800" cy="510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1200"/>
              </a:spcAft>
              <a:buNone/>
            </a:pPr>
            <a:r>
              <a:t/>
            </a:r>
            <a:endParaRPr/>
          </a:p>
        </p:txBody>
      </p:sp>
      <p:graphicFrame>
        <p:nvGraphicFramePr>
          <p:cNvPr id="56" name="Google Shape;56;p13"/>
          <p:cNvGraphicFramePr/>
          <p:nvPr/>
        </p:nvGraphicFramePr>
        <p:xfrm>
          <a:off x="-491162" y="1152480"/>
          <a:ext cx="3000000" cy="3000000"/>
        </p:xfrm>
        <a:graphic>
          <a:graphicData uri="http://schemas.openxmlformats.org/drawingml/2006/table">
            <a:tbl>
              <a:tblPr>
                <a:noFill/>
                <a:tableStyleId>{799C26FF-E752-4423-BB51-EC6B95255F4F}</a:tableStyleId>
              </a:tblPr>
              <a:tblGrid>
                <a:gridCol w="749950"/>
                <a:gridCol w="2066325"/>
                <a:gridCol w="2175100"/>
                <a:gridCol w="5134925"/>
              </a:tblGrid>
              <a:tr h="405525">
                <a:tc>
                  <a:txBody>
                    <a:bodyPr/>
                    <a:lstStyle/>
                    <a:p>
                      <a:pPr indent="0" lvl="0" marL="0" rtl="0" algn="ctr">
                        <a:spcBef>
                          <a:spcPts val="0"/>
                        </a:spcBef>
                        <a:spcAft>
                          <a:spcPts val="0"/>
                        </a:spcAft>
                        <a:buNone/>
                      </a:pPr>
                      <a:r>
                        <a:rPr b="1" lang="en"/>
                        <a:t>Year</a:t>
                      </a:r>
                      <a:endParaRPr b="1"/>
                    </a:p>
                  </a:txBody>
                  <a:tcPr marT="91425" marB="91425" marR="91425" marL="91425"/>
                </a:tc>
                <a:tc>
                  <a:txBody>
                    <a:bodyPr/>
                    <a:lstStyle/>
                    <a:p>
                      <a:pPr indent="0" lvl="0" marL="0" rtl="0" algn="ctr">
                        <a:spcBef>
                          <a:spcPts val="0"/>
                        </a:spcBef>
                        <a:spcAft>
                          <a:spcPts val="0"/>
                        </a:spcAft>
                        <a:buNone/>
                      </a:pPr>
                      <a:r>
                        <a:rPr b="1" lang="en"/>
                        <a:t>Title</a:t>
                      </a:r>
                      <a:endParaRPr b="1"/>
                    </a:p>
                  </a:txBody>
                  <a:tcPr marT="91425" marB="91425" marR="91425" marL="91425"/>
                </a:tc>
                <a:tc>
                  <a:txBody>
                    <a:bodyPr/>
                    <a:lstStyle/>
                    <a:p>
                      <a:pPr indent="0" lvl="0" marL="0" rtl="0" algn="ctr">
                        <a:spcBef>
                          <a:spcPts val="0"/>
                        </a:spcBef>
                        <a:spcAft>
                          <a:spcPts val="0"/>
                        </a:spcAft>
                        <a:buNone/>
                      </a:pPr>
                      <a:r>
                        <a:rPr b="1" lang="en"/>
                        <a:t>Source </a:t>
                      </a:r>
                      <a:endParaRPr b="1"/>
                    </a:p>
                  </a:txBody>
                  <a:tcPr marT="91425" marB="91425" marR="91425" marL="91425"/>
                </a:tc>
                <a:tc>
                  <a:txBody>
                    <a:bodyPr/>
                    <a:lstStyle/>
                    <a:p>
                      <a:pPr indent="0" lvl="0" marL="0" rtl="0" algn="ctr">
                        <a:spcBef>
                          <a:spcPts val="0"/>
                        </a:spcBef>
                        <a:spcAft>
                          <a:spcPts val="0"/>
                        </a:spcAft>
                        <a:buNone/>
                      </a:pPr>
                      <a:r>
                        <a:rPr b="1" lang="en"/>
                        <a:t>Finding</a:t>
                      </a:r>
                      <a:endParaRPr b="1"/>
                    </a:p>
                  </a:txBody>
                  <a:tcPr marT="91425" marB="91425" marR="91425" marL="91425"/>
                </a:tc>
              </a:tr>
              <a:tr h="2079975">
                <a:tc>
                  <a:txBody>
                    <a:bodyPr/>
                    <a:lstStyle/>
                    <a:p>
                      <a:pPr indent="0" lvl="0" marL="0" rtl="0" algn="l">
                        <a:spcBef>
                          <a:spcPts val="0"/>
                        </a:spcBef>
                        <a:spcAft>
                          <a:spcPts val="0"/>
                        </a:spcAft>
                        <a:buNone/>
                      </a:pPr>
                      <a:r>
                        <a:rPr b="1" lang="en"/>
                        <a:t>2013</a:t>
                      </a:r>
                      <a:endParaRPr b="1"/>
                    </a:p>
                  </a:txBody>
                  <a:tcPr marT="91425" marB="91425" marR="91425" marL="91425"/>
                </a:tc>
                <a:tc>
                  <a:txBody>
                    <a:bodyPr/>
                    <a:lstStyle/>
                    <a:p>
                      <a:pPr indent="0" lvl="0" marL="0" rtl="0" algn="l">
                        <a:spcBef>
                          <a:spcPts val="0"/>
                        </a:spcBef>
                        <a:spcAft>
                          <a:spcPts val="0"/>
                        </a:spcAft>
                        <a:buNone/>
                      </a:pPr>
                      <a:r>
                        <a:rPr b="1" lang="en"/>
                        <a:t>Research and reviews in question answering system</a:t>
                      </a:r>
                      <a:endParaRPr b="1"/>
                    </a:p>
                  </a:txBody>
                  <a:tcPr marT="91425" marB="91425" marR="91425" marL="91425"/>
                </a:tc>
                <a:tc>
                  <a:txBody>
                    <a:bodyPr/>
                    <a:lstStyle/>
                    <a:p>
                      <a:pPr indent="0" lvl="0" marL="0" rtl="0" algn="l">
                        <a:spcBef>
                          <a:spcPts val="0"/>
                        </a:spcBef>
                        <a:spcAft>
                          <a:spcPts val="0"/>
                        </a:spcAft>
                        <a:buNone/>
                      </a:pPr>
                      <a:r>
                        <a:rPr b="1" lang="en"/>
                        <a:t>International Conference on Computational Intelligence: Modeling Techniques and Applications(https://www.sciencedirect.com/#open-access)</a:t>
                      </a:r>
                      <a:endParaRPr b="1"/>
                    </a:p>
                  </a:txBody>
                  <a:tcPr marT="91425" marB="91425" marR="91425" marL="91425"/>
                </a:tc>
                <a:tc>
                  <a:txBody>
                    <a:bodyPr/>
                    <a:lstStyle/>
                    <a:p>
                      <a:pPr indent="0" lvl="0" marL="0" rtl="0" algn="l">
                        <a:spcBef>
                          <a:spcPts val="0"/>
                        </a:spcBef>
                        <a:spcAft>
                          <a:spcPts val="0"/>
                        </a:spcAft>
                        <a:buNone/>
                      </a:pPr>
                      <a:r>
                        <a:rPr b="1" lang="en"/>
                        <a:t>We observed that the choice of a technique is highly problem specific. Often a hybrid approach, judiciously blending apparently different techniques, provides improved results in the form of faster speed, increased relevancy, and higher precision and recall measures. It is, however, realized that question answering techniques, based on linguistic approach, statistical approach and pattern based approach will continue to remain in sharp focus, receiving attention of a large number of Question Answering System researchers.</a:t>
                      </a:r>
                      <a:endParaRPr b="1"/>
                    </a:p>
                  </a:txBody>
                  <a:tcPr marT="91425" marB="91425" marR="91425" marL="91425"/>
                </a:tc>
              </a:tr>
              <a:tr h="2310700">
                <a:tc>
                  <a:txBody>
                    <a:bodyPr/>
                    <a:lstStyle/>
                    <a:p>
                      <a:pPr indent="0" lvl="0" marL="0" rtl="0" algn="l">
                        <a:spcBef>
                          <a:spcPts val="0"/>
                        </a:spcBef>
                        <a:spcAft>
                          <a:spcPts val="0"/>
                        </a:spcAft>
                        <a:buNone/>
                      </a:pPr>
                      <a:r>
                        <a:rPr b="1" lang="en"/>
                        <a:t>May 2018</a:t>
                      </a:r>
                      <a:endParaRPr b="1"/>
                    </a:p>
                  </a:txBody>
                  <a:tcPr marT="91425" marB="91425" marR="91425" marL="91425"/>
                </a:tc>
                <a:tc>
                  <a:txBody>
                    <a:bodyPr/>
                    <a:lstStyle/>
                    <a:p>
                      <a:pPr indent="0" lvl="0" marL="0" rtl="0" algn="l">
                        <a:spcBef>
                          <a:spcPts val="0"/>
                        </a:spcBef>
                        <a:spcAft>
                          <a:spcPts val="0"/>
                        </a:spcAft>
                        <a:buNone/>
                      </a:pPr>
                      <a:r>
                        <a:rPr b="1" lang="en"/>
                        <a:t>Implementation of a Chatbot System using AI and NLP</a:t>
                      </a:r>
                      <a:endParaRPr b="1"/>
                    </a:p>
                    <a:p>
                      <a:pPr indent="0" lvl="0" marL="0" rtl="0" algn="l">
                        <a:spcBef>
                          <a:spcPts val="0"/>
                        </a:spcBef>
                        <a:spcAft>
                          <a:spcPts val="0"/>
                        </a:spcAft>
                        <a:buNone/>
                      </a:pPr>
                      <a:r>
                        <a:rPr b="1" lang="en"/>
                        <a:t>A College chatbot</a:t>
                      </a:r>
                      <a:endParaRPr b="1"/>
                    </a:p>
                  </a:txBody>
                  <a:tcPr marT="91425" marB="91425" marR="91425" marL="91425"/>
                </a:tc>
                <a:tc>
                  <a:txBody>
                    <a:bodyPr/>
                    <a:lstStyle/>
                    <a:p>
                      <a:pPr indent="0" lvl="0" marL="0" rtl="0" algn="l">
                        <a:spcBef>
                          <a:spcPts val="0"/>
                        </a:spcBef>
                        <a:spcAft>
                          <a:spcPts val="0"/>
                        </a:spcAft>
                        <a:buNone/>
                      </a:pPr>
                      <a:r>
                        <a:rPr b="1" lang="en"/>
                        <a:t>International Journal of Innovative Research in Computer Science &amp; Technology (IJIRCST) ISSN: 2347-5552, Volume-6, Issue-3, May 2018              </a:t>
                      </a:r>
                      <a:endParaRPr b="1"/>
                    </a:p>
                  </a:txBody>
                  <a:tcPr marT="91425" marB="91425" marR="91425" marL="91425"/>
                </a:tc>
                <a:tc>
                  <a:txBody>
                    <a:bodyPr/>
                    <a:lstStyle/>
                    <a:p>
                      <a:pPr indent="0" lvl="0" marL="0" rtl="0" algn="l">
                        <a:spcBef>
                          <a:spcPts val="0"/>
                        </a:spcBef>
                        <a:spcAft>
                          <a:spcPts val="0"/>
                        </a:spcAft>
                        <a:buNone/>
                      </a:pPr>
                      <a:r>
                        <a:rPr b="1" lang="en"/>
                        <a:t>The college chatbot aims to remove this difficulty by providing a common and user-friendly interface to solve queries of college students and teachers. The purpose of a chatbot system is to simulate a human conversation. Its architecture integrates a language model and computational algorithm to emulate information online communication between a human and a computer using natural language. Instead of AIML based bot, other algorithms can be implemented. We can include voice-based queries. The users will have to give voice input and the system will give the text output.</a:t>
                      </a:r>
                      <a:endParaRPr b="1"/>
                    </a:p>
                  </a:txBody>
                  <a:tcPr marT="91425" marB="91425" marR="91425" marL="91425"/>
                </a:tc>
              </a:tr>
              <a:tr h="1901375">
                <a:tc>
                  <a:txBody>
                    <a:bodyPr/>
                    <a:lstStyle/>
                    <a:p>
                      <a:pPr indent="0" lvl="0" marL="0" rtl="0" algn="l">
                        <a:spcBef>
                          <a:spcPts val="0"/>
                        </a:spcBef>
                        <a:spcAft>
                          <a:spcPts val="0"/>
                        </a:spcAft>
                        <a:buNone/>
                      </a:pPr>
                      <a:r>
                        <a:rPr b="1" lang="en"/>
                        <a:t>6/08/2018</a:t>
                      </a:r>
                      <a:endParaRPr b="1"/>
                    </a:p>
                  </a:txBody>
                  <a:tcPr marT="91425" marB="91425" marR="91425" marL="91425"/>
                </a:tc>
                <a:tc>
                  <a:txBody>
                    <a:bodyPr/>
                    <a:lstStyle/>
                    <a:p>
                      <a:pPr indent="0" lvl="0" marL="0" rtl="0" algn="l">
                        <a:spcBef>
                          <a:spcPts val="0"/>
                        </a:spcBef>
                        <a:spcAft>
                          <a:spcPts val="0"/>
                        </a:spcAft>
                        <a:buNone/>
                      </a:pPr>
                      <a:r>
                        <a:rPr b="1" lang="en"/>
                        <a:t>International Journal of Engineering and Technology(UAE)</a:t>
                      </a:r>
                      <a:endParaRPr b="1"/>
                    </a:p>
                  </a:txBody>
                  <a:tcPr marT="91425" marB="91425" marR="91425" marL="91425"/>
                </a:tc>
                <a:tc>
                  <a:txBody>
                    <a:bodyPr/>
                    <a:lstStyle/>
                    <a:p>
                      <a:pPr indent="0" lvl="0" marL="0" rtl="0" algn="l">
                        <a:spcBef>
                          <a:spcPts val="0"/>
                        </a:spcBef>
                        <a:spcAft>
                          <a:spcPts val="0"/>
                        </a:spcAft>
                        <a:buNone/>
                      </a:pPr>
                      <a:r>
                        <a:rPr b="1" lang="en"/>
                        <a:t>A literature survey on question answering system in Natural Language Processing</a:t>
                      </a:r>
                      <a:endParaRPr b="1"/>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
                          <a:solidFill>
                            <a:schemeClr val="dk1"/>
                          </a:solidFill>
                          <a:highlight>
                            <a:srgbClr val="FFFFFF"/>
                          </a:highlight>
                        </a:rPr>
                        <a:t>It was based on Q&amp;A techniques </a:t>
                      </a:r>
                      <a:r>
                        <a:rPr b="1" lang="en">
                          <a:solidFill>
                            <a:schemeClr val="dk1"/>
                          </a:solidFill>
                          <a:highlight>
                            <a:srgbClr val="FFFFFF"/>
                          </a:highlight>
                        </a:rPr>
                        <a:t>available</a:t>
                      </a:r>
                      <a:r>
                        <a:rPr b="1" lang="en">
                          <a:solidFill>
                            <a:schemeClr val="dk1"/>
                          </a:solidFill>
                          <a:highlight>
                            <a:srgbClr val="FFFFFF"/>
                          </a:highlight>
                        </a:rPr>
                        <a:t>. It is however, realized that question answering techniques, based on linguistic approach are faster and helps in user based friendly interaction.</a:t>
                      </a:r>
                      <a:endParaRPr b="1">
                        <a:solidFill>
                          <a:schemeClr val="dk1"/>
                        </a:solidFill>
                        <a:highlight>
                          <a:srgbClr val="FFFFFF"/>
                        </a:highlight>
                      </a:endParaRPr>
                    </a:p>
                  </a:txBody>
                  <a:tcPr marT="91425" marB="91425" marR="91425" marL="91425"/>
                </a:tc>
              </a:tr>
              <a:tr h="3317925">
                <a:tc>
                  <a:txBody>
                    <a:bodyPr/>
                    <a:lstStyle/>
                    <a:p>
                      <a:pPr indent="0" lvl="0" marL="0" rtl="0" algn="l">
                        <a:spcBef>
                          <a:spcPts val="0"/>
                        </a:spcBef>
                        <a:spcAft>
                          <a:spcPts val="0"/>
                        </a:spcAft>
                        <a:buNone/>
                      </a:pPr>
                      <a:r>
                        <a:rPr b="1" lang="en"/>
                        <a:t>12/01/</a:t>
                      </a:r>
                      <a:r>
                        <a:rPr b="1" lang="en"/>
                        <a:t>2016</a:t>
                      </a:r>
                      <a:endParaRPr b="1"/>
                    </a:p>
                  </a:txBody>
                  <a:tcPr marT="91425" marB="91425" marR="91425" marL="91425"/>
                </a:tc>
                <a:tc>
                  <a:txBody>
                    <a:bodyPr/>
                    <a:lstStyle/>
                    <a:p>
                      <a:pPr indent="0" lvl="0" marL="0" rtl="0" algn="l">
                        <a:spcBef>
                          <a:spcPts val="0"/>
                        </a:spcBef>
                        <a:spcAft>
                          <a:spcPts val="0"/>
                        </a:spcAft>
                        <a:buNone/>
                      </a:pPr>
                      <a:r>
                        <a:rPr b="1" lang="en">
                          <a:solidFill>
                            <a:schemeClr val="dk1"/>
                          </a:solidFill>
                        </a:rPr>
                        <a:t>The Question Answering System Using NLP and AI </a:t>
                      </a:r>
                      <a:endParaRPr b="1"/>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
                          <a:solidFill>
                            <a:schemeClr val="dk1"/>
                          </a:solidFill>
                        </a:rPr>
                        <a:t>International Journal of Scientific &amp; Engineering Research Volume 7, Issue 12</a:t>
                      </a:r>
                      <a:endParaRPr b="1">
                        <a:solidFill>
                          <a:schemeClr val="dk1"/>
                        </a:solidFill>
                      </a:endParaRPr>
                    </a:p>
                    <a:p>
                      <a:pPr indent="0" lvl="0" marL="0" rtl="0" algn="l">
                        <a:spcBef>
                          <a:spcPts val="0"/>
                        </a:spcBef>
                        <a:spcAft>
                          <a:spcPts val="0"/>
                        </a:spcAft>
                        <a:buNone/>
                      </a:pPr>
                      <a:r>
                        <a:t/>
                      </a:r>
                      <a:endParaRPr b="1">
                        <a:solidFill>
                          <a:schemeClr val="dk1"/>
                        </a:solidFill>
                      </a:endParaRPr>
                    </a:p>
                  </a:txBody>
                  <a:tcPr marT="91425" marB="91425" marR="91425" marL="91425"/>
                </a:tc>
                <a:tc>
                  <a:txBody>
                    <a:bodyPr/>
                    <a:lstStyle/>
                    <a:p>
                      <a:pPr indent="0" lvl="0" marL="0" rtl="0" algn="l">
                        <a:spcBef>
                          <a:spcPts val="0"/>
                        </a:spcBef>
                        <a:spcAft>
                          <a:spcPts val="0"/>
                        </a:spcAft>
                        <a:buNone/>
                      </a:pPr>
                      <a:r>
                        <a:rPr b="1" lang="en">
                          <a:solidFill>
                            <a:schemeClr val="dk1"/>
                          </a:solidFill>
                        </a:rPr>
                        <a:t>This paper describe about the Question Answering System for an English Language i.e. it receives query from the user and selects most appropriate answer. QAS is approach to find the correct answer to the question asked from user. This paper also describes different QAS approaches, different types of QAS.QA system help in improving system interaction. In this paper we also concentrated on finding the solution of some problem: Answer is restricted to a precise domain, user has to follow a particular path while entering a question and Extracting correct answer. The solution consists: semantic representation for Natural Language, effective logic is to be performed on them and developing a formalism to represent the answer verification and specific answer extraction. Thus there is great potential for exploring the challenges in QA domain. </a:t>
                      </a:r>
                      <a:endParaRPr b="1"/>
                    </a:p>
                  </a:txBody>
                  <a:tcPr marT="91425" marB="91425" marR="91425" marL="91425"/>
                </a:tc>
              </a:tr>
              <a:tr h="2090675">
                <a:tc>
                  <a:txBody>
                    <a:bodyPr/>
                    <a:lstStyle/>
                    <a:p>
                      <a:pPr indent="0" lvl="0" marL="0" rtl="0" algn="l">
                        <a:spcBef>
                          <a:spcPts val="0"/>
                        </a:spcBef>
                        <a:spcAft>
                          <a:spcPts val="0"/>
                        </a:spcAft>
                        <a:buNone/>
                      </a:pPr>
                      <a:r>
                        <a:rPr b="1" lang="en">
                          <a:solidFill>
                            <a:srgbClr val="333333"/>
                          </a:solidFill>
                          <a:highlight>
                            <a:srgbClr val="FFFFFF"/>
                          </a:highlight>
                        </a:rPr>
                        <a:t>11 June /2021</a:t>
                      </a:r>
                      <a:endParaRPr b="1"/>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
                          <a:solidFill>
                            <a:schemeClr val="dk1"/>
                          </a:solidFill>
                        </a:rPr>
                        <a:t>A Review on Medical Textual Question Answering Systems</a:t>
                      </a:r>
                      <a:endParaRPr b="1">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Based on Deep Learning Approaches</a:t>
                      </a:r>
                      <a:endParaRPr b="1">
                        <a:solidFill>
                          <a:schemeClr val="dk1"/>
                        </a:solidFill>
                      </a:endParaRPr>
                    </a:p>
                    <a:p>
                      <a:pPr indent="0" lvl="0" marL="0" rtl="0" algn="l">
                        <a:spcBef>
                          <a:spcPts val="0"/>
                        </a:spcBef>
                        <a:spcAft>
                          <a:spcPts val="0"/>
                        </a:spcAft>
                        <a:buNone/>
                      </a:pPr>
                      <a:r>
                        <a:t/>
                      </a:r>
                      <a:endParaRPr b="1"/>
                    </a:p>
                  </a:txBody>
                  <a:tcPr marT="91425" marB="91425" marR="91425" marL="91425"/>
                </a:tc>
                <a:tc>
                  <a:txBody>
                    <a:bodyPr/>
                    <a:lstStyle/>
                    <a:p>
                      <a:pPr indent="0" lvl="0" marL="0" rtl="0" algn="l">
                        <a:spcBef>
                          <a:spcPts val="0"/>
                        </a:spcBef>
                        <a:spcAft>
                          <a:spcPts val="0"/>
                        </a:spcAft>
                        <a:buNone/>
                      </a:pPr>
                      <a:r>
                        <a:rPr b="1" lang="en"/>
                        <a:t>{</a:t>
                      </a:r>
                      <a:r>
                        <a:rPr b="1" lang="en" u="sng">
                          <a:solidFill>
                            <a:schemeClr val="hlink"/>
                          </a:solidFill>
                          <a:hlinkClick r:id="rId3"/>
                        </a:rPr>
                        <a:t>https://www.mdpi.com/2076-3417/11/12/5456</a:t>
                      </a:r>
                      <a:r>
                        <a:rPr b="1" lang="en"/>
                        <a:t>}</a:t>
                      </a:r>
                      <a:endParaRPr b="1"/>
                    </a:p>
                    <a:p>
                      <a:pPr indent="0" lvl="0" marL="0" rtl="0" algn="l">
                        <a:spcBef>
                          <a:spcPts val="0"/>
                        </a:spcBef>
                        <a:spcAft>
                          <a:spcPts val="0"/>
                        </a:spcAft>
                        <a:buNone/>
                      </a:pPr>
                      <a:r>
                        <a:rPr b="1" lang="en"/>
                        <a:t>An Open source Review</a:t>
                      </a:r>
                      <a:endParaRPr b="1"/>
                    </a:p>
                  </a:txBody>
                  <a:tcPr marT="91425" marB="91425" marR="91425" marL="91425"/>
                </a:tc>
                <a:tc>
                  <a:txBody>
                    <a:bodyPr/>
                    <a:lstStyle/>
                    <a:p>
                      <a:pPr indent="0" lvl="0" marL="0" rtl="0" algn="l">
                        <a:spcBef>
                          <a:spcPts val="0"/>
                        </a:spcBef>
                        <a:spcAft>
                          <a:spcPts val="0"/>
                        </a:spcAft>
                        <a:buNone/>
                      </a:pPr>
                      <a:r>
                        <a:rPr b="1" lang="en"/>
                        <a:t>Medical QA has made significant progress in recent years due to the use of deep learning techniques in this area. Automatic QA has been possible in many medical question–answering systems, and the availability of corpus data in the medical domain is increasing over time. In this paper, we provided an extensive review of the prominent works on deep-learning-based medical textual QA. The study started with an overview of QAS and provided a brief outline of the tasks, types, and the representative of medical QAS. </a:t>
                      </a:r>
                      <a:endParaRPr b="1"/>
                    </a:p>
                  </a:txBody>
                  <a:tcPr marT="91425" marB="91425" marR="91425" marL="91425"/>
                </a:tc>
              </a:tr>
              <a:tr h="3395100">
                <a:tc>
                  <a:txBody>
                    <a:bodyPr/>
                    <a:lstStyle/>
                    <a:p>
                      <a:pPr indent="0" lvl="0" marL="0" rtl="0" algn="l">
                        <a:spcBef>
                          <a:spcPts val="0"/>
                        </a:spcBef>
                        <a:spcAft>
                          <a:spcPts val="0"/>
                        </a:spcAft>
                        <a:buNone/>
                      </a:pPr>
                      <a:r>
                        <a:rPr b="1" lang="en"/>
                        <a:t>December 2018</a:t>
                      </a:r>
                      <a:endParaRPr b="1"/>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
                        <a:t>QUESTION ANSWERING SYSTEMS: ANALYSIS AND</a:t>
                      </a:r>
                      <a:endParaRPr b="1"/>
                    </a:p>
                    <a:p>
                      <a:pPr indent="0" lvl="0" marL="0" rtl="0" algn="l">
                        <a:spcBef>
                          <a:spcPts val="0"/>
                        </a:spcBef>
                        <a:spcAft>
                          <a:spcPts val="0"/>
                        </a:spcAft>
                        <a:buClr>
                          <a:schemeClr val="dk1"/>
                        </a:buClr>
                        <a:buSzPts val="1100"/>
                        <a:buFont typeface="Arial"/>
                        <a:buNone/>
                      </a:pPr>
                      <a:r>
                        <a:rPr b="1" lang="en"/>
                        <a:t>SURVEY</a:t>
                      </a:r>
                      <a:endParaRPr b="1"/>
                    </a:p>
                    <a:p>
                      <a:pPr indent="0" lvl="0" marL="0" rtl="0" algn="l">
                        <a:spcBef>
                          <a:spcPts val="0"/>
                        </a:spcBef>
                        <a:spcAft>
                          <a:spcPts val="0"/>
                        </a:spcAft>
                        <a:buNone/>
                      </a:pPr>
                      <a:r>
                        <a:t/>
                      </a:r>
                      <a:endParaRPr b="1"/>
                    </a:p>
                  </a:txBody>
                  <a:tcPr marT="91425" marB="91425" marR="91425" marL="91425"/>
                </a:tc>
                <a:tc>
                  <a:txBody>
                    <a:bodyPr/>
                    <a:lstStyle/>
                    <a:p>
                      <a:pPr indent="0" lvl="0" marL="0" rtl="0" algn="l">
                        <a:spcBef>
                          <a:spcPts val="0"/>
                        </a:spcBef>
                        <a:spcAft>
                          <a:spcPts val="0"/>
                        </a:spcAft>
                        <a:buNone/>
                      </a:pPr>
                      <a:r>
                        <a:rPr b="1" lang="en"/>
                        <a:t>International Journal of Computer Science &amp; Engineering Survey (IJCSES) Vol.9</a:t>
                      </a:r>
                      <a:endParaRPr b="1"/>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
                        <a:t>In this survey paper are show an overview on what Question-Answering is and its architecture</a:t>
                      </a:r>
                      <a:endParaRPr b="1"/>
                    </a:p>
                    <a:p>
                      <a:pPr indent="0" lvl="0" marL="0" rtl="0" algn="l">
                        <a:spcBef>
                          <a:spcPts val="0"/>
                        </a:spcBef>
                        <a:spcAft>
                          <a:spcPts val="0"/>
                        </a:spcAft>
                        <a:buClr>
                          <a:schemeClr val="dk1"/>
                        </a:buClr>
                        <a:buSzPts val="1100"/>
                        <a:buFont typeface="Arial"/>
                        <a:buNone/>
                      </a:pPr>
                      <a:r>
                        <a:rPr b="1" lang="en"/>
                        <a:t>and how can be used as intermediate semantic representations of vague expressions. we pin down</a:t>
                      </a:r>
                      <a:endParaRPr b="1"/>
                    </a:p>
                    <a:p>
                      <a:pPr indent="0" lvl="0" marL="0" rtl="0" algn="l">
                        <a:spcBef>
                          <a:spcPts val="0"/>
                        </a:spcBef>
                        <a:spcAft>
                          <a:spcPts val="0"/>
                        </a:spcAft>
                        <a:buClr>
                          <a:schemeClr val="dk1"/>
                        </a:buClr>
                        <a:buSzPts val="1100"/>
                        <a:buFont typeface="Arial"/>
                        <a:buNone/>
                      </a:pPr>
                      <a:r>
                        <a:rPr b="1" lang="en"/>
                        <a:t>the previous related research with summarized and organized recent research results in a novel</a:t>
                      </a:r>
                      <a:endParaRPr b="1"/>
                    </a:p>
                    <a:p>
                      <a:pPr indent="0" lvl="0" marL="0" rtl="0" algn="l">
                        <a:spcBef>
                          <a:spcPts val="0"/>
                        </a:spcBef>
                        <a:spcAft>
                          <a:spcPts val="0"/>
                        </a:spcAft>
                        <a:buClr>
                          <a:schemeClr val="dk1"/>
                        </a:buClr>
                        <a:buSzPts val="1100"/>
                        <a:buFont typeface="Arial"/>
                        <a:buNone/>
                      </a:pPr>
                      <a:r>
                        <a:rPr b="1" lang="en"/>
                        <a:t>way that integrated and added understanding to work in the question-answering field. It</a:t>
                      </a:r>
                      <a:endParaRPr b="1"/>
                    </a:p>
                    <a:p>
                      <a:pPr indent="0" lvl="0" marL="0" rtl="0" algn="l">
                        <a:spcBef>
                          <a:spcPts val="0"/>
                        </a:spcBef>
                        <a:spcAft>
                          <a:spcPts val="0"/>
                        </a:spcAft>
                        <a:buClr>
                          <a:schemeClr val="dk1"/>
                        </a:buClr>
                        <a:buSzPts val="1100"/>
                        <a:buFont typeface="Arial"/>
                        <a:buNone/>
                      </a:pPr>
                      <a:r>
                        <a:rPr b="1" lang="en"/>
                        <a:t>emphasized the classification of the existing literature, developing a perspective on the area, and</a:t>
                      </a:r>
                      <a:endParaRPr b="1"/>
                    </a:p>
                    <a:p>
                      <a:pPr indent="0" lvl="0" marL="0" rtl="0" algn="l">
                        <a:spcBef>
                          <a:spcPts val="0"/>
                        </a:spcBef>
                        <a:spcAft>
                          <a:spcPts val="0"/>
                        </a:spcAft>
                        <a:buClr>
                          <a:schemeClr val="dk1"/>
                        </a:buClr>
                        <a:buSzPts val="1100"/>
                        <a:buFont typeface="Arial"/>
                        <a:buNone/>
                      </a:pPr>
                      <a:r>
                        <a:rPr b="1" lang="en"/>
                        <a:t>evaluating trends. However, because it is impossible for a survey to include all or even most of</a:t>
                      </a:r>
                      <a:endParaRPr b="1"/>
                    </a:p>
                    <a:p>
                      <a:pPr indent="0" lvl="0" marL="0" rtl="0" algn="l">
                        <a:spcBef>
                          <a:spcPts val="0"/>
                        </a:spcBef>
                        <a:spcAft>
                          <a:spcPts val="0"/>
                        </a:spcAft>
                        <a:buClr>
                          <a:schemeClr val="dk1"/>
                        </a:buClr>
                        <a:buSzPts val="1100"/>
                        <a:buFont typeface="Arial"/>
                        <a:buNone/>
                      </a:pPr>
                      <a:r>
                        <a:rPr b="1" lang="en"/>
                        <a:t>previous research, this survey included only the work of the top-publishing and top-cited authors</a:t>
                      </a:r>
                      <a:endParaRPr b="1"/>
                    </a:p>
                    <a:p>
                      <a:pPr indent="0" lvl="0" marL="0" rtl="0" algn="l">
                        <a:spcBef>
                          <a:spcPts val="0"/>
                        </a:spcBef>
                        <a:spcAft>
                          <a:spcPts val="0"/>
                        </a:spcAft>
                        <a:buClr>
                          <a:schemeClr val="dk1"/>
                        </a:buClr>
                        <a:buSzPts val="1100"/>
                        <a:buFont typeface="Arial"/>
                        <a:buNone/>
                      </a:pPr>
                      <a:r>
                        <a:rPr b="1" lang="en"/>
                        <a:t>in the QA field.</a:t>
                      </a:r>
                      <a:endParaRPr b="1"/>
                    </a:p>
                    <a:p>
                      <a:pPr indent="0" lvl="0" marL="0" rtl="0" algn="l">
                        <a:spcBef>
                          <a:spcPts val="0"/>
                        </a:spcBef>
                        <a:spcAft>
                          <a:spcPts val="0"/>
                        </a:spcAft>
                        <a:buNone/>
                      </a:pPr>
                      <a:r>
                        <a:t/>
                      </a:r>
                      <a:endParaRPr b="1"/>
                    </a:p>
                  </a:txBody>
                  <a:tcPr marT="91425" marB="91425" marR="91425" marL="91425"/>
                </a:tc>
              </a:tr>
              <a:tr h="661725">
                <a:tc>
                  <a:txBody>
                    <a:bodyPr/>
                    <a:lstStyle/>
                    <a:p>
                      <a:pPr indent="0" lvl="0" marL="0" rtl="0" algn="l">
                        <a:spcBef>
                          <a:spcPts val="0"/>
                        </a:spcBef>
                        <a:spcAft>
                          <a:spcPts val="0"/>
                        </a:spcAft>
                        <a:buNone/>
                      </a:pPr>
                      <a:r>
                        <a:rPr b="1" lang="en"/>
                        <a:t>2018</a:t>
                      </a:r>
                      <a:endParaRPr b="1"/>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
                        <a:t>Academic Reader: An Interactive</a:t>
                      </a:r>
                      <a:endParaRPr b="1"/>
                    </a:p>
                    <a:p>
                      <a:pPr indent="0" lvl="0" marL="0" rtl="0" algn="l">
                        <a:spcBef>
                          <a:spcPts val="0"/>
                        </a:spcBef>
                        <a:spcAft>
                          <a:spcPts val="0"/>
                        </a:spcAft>
                        <a:buClr>
                          <a:schemeClr val="dk1"/>
                        </a:buClr>
                        <a:buSzPts val="1100"/>
                        <a:buFont typeface="Arial"/>
                        <a:buNone/>
                      </a:pPr>
                      <a:r>
                        <a:rPr b="1" lang="en"/>
                        <a:t>Question Answering System on Academic Literatures</a:t>
                      </a:r>
                      <a:endParaRPr b="1"/>
                    </a:p>
                    <a:p>
                      <a:pPr indent="0" lvl="0" marL="0" rtl="0" algn="l">
                        <a:spcBef>
                          <a:spcPts val="0"/>
                        </a:spcBef>
                        <a:spcAft>
                          <a:spcPts val="0"/>
                        </a:spcAft>
                        <a:buNone/>
                      </a:pPr>
                      <a:r>
                        <a:t/>
                      </a:r>
                      <a:endParaRPr b="1"/>
                    </a:p>
                  </a:txBody>
                  <a:tcPr marT="91425" marB="91425" marR="91425" marL="91425"/>
                </a:tc>
                <a:tc>
                  <a:txBody>
                    <a:bodyPr/>
                    <a:lstStyle/>
                    <a:p>
                      <a:pPr indent="0" lvl="0" marL="0" rtl="0" algn="l">
                        <a:spcBef>
                          <a:spcPts val="0"/>
                        </a:spcBef>
                        <a:spcAft>
                          <a:spcPts val="0"/>
                        </a:spcAft>
                        <a:buNone/>
                      </a:pPr>
                      <a:r>
                        <a:rPr b="1" lang="en"/>
                        <a:t>The Thirty-Third AAAI Conference on Artificial Intelligence (AAAI-19)</a:t>
                      </a:r>
                      <a:endParaRPr b="1"/>
                    </a:p>
                    <a:p>
                      <a:pPr indent="0" lvl="0" marL="0" rtl="0" algn="l">
                        <a:spcBef>
                          <a:spcPts val="0"/>
                        </a:spcBef>
                        <a:spcAft>
                          <a:spcPts val="0"/>
                        </a:spcAft>
                        <a:buNone/>
                      </a:pPr>
                      <a:r>
                        <a:rPr b="1" lang="en"/>
                        <a:t>Shanghai Jiao Tong University</a:t>
                      </a:r>
                      <a:endParaRPr b="1"/>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
                        <a:t>We propose a question answering system called Academic</a:t>
                      </a:r>
                      <a:endParaRPr b="1"/>
                    </a:p>
                    <a:p>
                      <a:pPr indent="0" lvl="0" marL="0" rtl="0" algn="l">
                        <a:spcBef>
                          <a:spcPts val="0"/>
                        </a:spcBef>
                        <a:spcAft>
                          <a:spcPts val="0"/>
                        </a:spcAft>
                        <a:buClr>
                          <a:schemeClr val="dk1"/>
                        </a:buClr>
                        <a:buSzPts val="1100"/>
                        <a:buFont typeface="Arial"/>
                        <a:buNone/>
                      </a:pPr>
                      <a:r>
                        <a:rPr b="1" lang="en"/>
                        <a:t>Reader, which massively provides answers to questions concerning the specific academic literature. It assists researchers in browsing through, filtering and sorting papers on their demands. As future work, we plan to expand our paper reading task from the domain of computer science to other domains like mathematics, physics, etc. Moreover, we will optimize our model by integrating the external knowledge in certain fields with context entities.</a:t>
                      </a:r>
                      <a:endParaRPr b="1"/>
                    </a:p>
                    <a:p>
                      <a:pPr indent="0" lvl="0" marL="0" rtl="0" algn="l">
                        <a:spcBef>
                          <a:spcPts val="0"/>
                        </a:spcBef>
                        <a:spcAft>
                          <a:spcPts val="0"/>
                        </a:spcAft>
                        <a:buNone/>
                      </a:pPr>
                      <a:r>
                        <a:t/>
                      </a:r>
                      <a:endParaRPr b="1"/>
                    </a:p>
                  </a:txBody>
                  <a:tcPr marT="91425" marB="91425" marR="91425" marL="91425"/>
                </a:tc>
              </a:tr>
              <a:tr h="100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Analysis And Improvement</a:t>
            </a:r>
            <a:endParaRPr b="1" i="1"/>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The above survey analysis helped me to get the </a:t>
            </a:r>
            <a:r>
              <a:rPr b="1" lang="en"/>
              <a:t>major point for the Q&amp;A system requirement and how can i improve it.</a:t>
            </a:r>
            <a:endParaRPr b="1"/>
          </a:p>
          <a:p>
            <a:pPr indent="-342900" lvl="0" marL="457200" rtl="0" algn="l">
              <a:spcBef>
                <a:spcPts val="1200"/>
              </a:spcBef>
              <a:spcAft>
                <a:spcPts val="0"/>
              </a:spcAft>
              <a:buSzPts val="1800"/>
              <a:buAutoNum type="arabicPeriod"/>
            </a:pPr>
            <a:r>
              <a:rPr b="1" lang="en"/>
              <a:t>Using of pattern based approach can help the implementation be fast and Result are more accurate.</a:t>
            </a:r>
            <a:endParaRPr b="1"/>
          </a:p>
          <a:p>
            <a:pPr indent="-342900" lvl="0" marL="457200" rtl="0" algn="l">
              <a:spcBef>
                <a:spcPts val="0"/>
              </a:spcBef>
              <a:spcAft>
                <a:spcPts val="0"/>
              </a:spcAft>
              <a:buSzPts val="1800"/>
              <a:buAutoNum type="arabicPeriod"/>
            </a:pPr>
            <a:r>
              <a:rPr b="1" lang="en"/>
              <a:t>Instead of AIML based bot I can also use another approach .</a:t>
            </a:r>
            <a:endParaRPr b="1"/>
          </a:p>
          <a:p>
            <a:pPr indent="-342900" lvl="0" marL="457200" rtl="0" algn="l">
              <a:spcBef>
                <a:spcPts val="0"/>
              </a:spcBef>
              <a:spcAft>
                <a:spcPts val="0"/>
              </a:spcAft>
              <a:buSzPts val="1800"/>
              <a:buAutoNum type="arabicPeriod"/>
            </a:pPr>
            <a:r>
              <a:rPr b="1" lang="en"/>
              <a:t>Voice input system can be a huge advantage in Q&amp;A system if possible.</a:t>
            </a:r>
            <a:endParaRPr b="1"/>
          </a:p>
          <a:p>
            <a:pPr indent="-342900" lvl="0" marL="457200" rtl="0" algn="l">
              <a:spcBef>
                <a:spcPts val="0"/>
              </a:spcBef>
              <a:spcAft>
                <a:spcPts val="0"/>
              </a:spcAft>
              <a:buSzPts val="1800"/>
              <a:buAutoNum type="arabicPeriod"/>
            </a:pPr>
            <a:r>
              <a:rPr b="1" lang="en"/>
              <a:t>More filtering and sorting of data can help a lot as it can reduce the searching of the Question .</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Architecture Diagram</a:t>
            </a:r>
            <a:endParaRPr b="1"/>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9" name="Google Shape;69;p15"/>
          <p:cNvPicPr preferRelativeResize="0"/>
          <p:nvPr/>
        </p:nvPicPr>
        <p:blipFill>
          <a:blip r:embed="rId3">
            <a:alphaModFix/>
          </a:blip>
          <a:stretch>
            <a:fillRect/>
          </a:stretch>
        </p:blipFill>
        <p:spPr>
          <a:xfrm>
            <a:off x="0" y="1152475"/>
            <a:ext cx="9143999" cy="3693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id="74" name="Google Shape;74;p16"/>
          <p:cNvPicPr preferRelativeResize="0"/>
          <p:nvPr/>
        </p:nvPicPr>
        <p:blipFill>
          <a:blip r:embed="rId3">
            <a:alphaModFix/>
          </a:blip>
          <a:stretch>
            <a:fillRect/>
          </a:stretch>
        </p:blipFill>
        <p:spPr>
          <a:xfrm>
            <a:off x="152400" y="152400"/>
            <a:ext cx="8611051" cy="4838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17"/>
          <p:cNvPicPr preferRelativeResize="0"/>
          <p:nvPr/>
        </p:nvPicPr>
        <p:blipFill>
          <a:blip r:embed="rId3">
            <a:alphaModFix/>
          </a:blip>
          <a:stretch>
            <a:fillRect/>
          </a:stretch>
        </p:blipFill>
        <p:spPr>
          <a:xfrm>
            <a:off x="152400" y="152400"/>
            <a:ext cx="5100826" cy="4838700"/>
          </a:xfrm>
          <a:prstGeom prst="rect">
            <a:avLst/>
          </a:prstGeom>
          <a:noFill/>
          <a:ln>
            <a:noFill/>
          </a:ln>
        </p:spPr>
      </p:pic>
      <p:sp>
        <p:nvSpPr>
          <p:cNvPr id="80" name="Google Shape;80;p17"/>
          <p:cNvSpPr txBox="1"/>
          <p:nvPr/>
        </p:nvSpPr>
        <p:spPr>
          <a:xfrm>
            <a:off x="5582275" y="1486975"/>
            <a:ext cx="27666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 sz="1600"/>
              <a:t>Use Case Diagram</a:t>
            </a:r>
            <a:endParaRPr b="1" i="1"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409225" y="3962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i="1" lang="en"/>
              <a:t>Project Dairy </a:t>
            </a:r>
            <a:endParaRPr b="1" i="1"/>
          </a:p>
        </p:txBody>
      </p:sp>
      <p:graphicFrame>
        <p:nvGraphicFramePr>
          <p:cNvPr id="86" name="Google Shape;86;p18"/>
          <p:cNvGraphicFramePr/>
          <p:nvPr/>
        </p:nvGraphicFramePr>
        <p:xfrm>
          <a:off x="952500" y="1619250"/>
          <a:ext cx="3000000" cy="3000000"/>
        </p:xfrm>
        <a:graphic>
          <a:graphicData uri="http://schemas.openxmlformats.org/drawingml/2006/table">
            <a:tbl>
              <a:tblPr>
                <a:noFill/>
                <a:tableStyleId>{799C26FF-E752-4423-BB51-EC6B95255F4F}</a:tableStyleId>
              </a:tblPr>
              <a:tblGrid>
                <a:gridCol w="3619500"/>
                <a:gridCol w="3619500"/>
              </a:tblGrid>
              <a:tr h="372475">
                <a:tc>
                  <a:txBody>
                    <a:bodyPr/>
                    <a:lstStyle/>
                    <a:p>
                      <a:pPr indent="0" lvl="0" marL="0" rtl="0" algn="l">
                        <a:spcBef>
                          <a:spcPts val="0"/>
                        </a:spcBef>
                        <a:spcAft>
                          <a:spcPts val="0"/>
                        </a:spcAft>
                        <a:buNone/>
                      </a:pPr>
                      <a:r>
                        <a:rPr b="1" i="1" lang="en"/>
                        <a:t>Date</a:t>
                      </a:r>
                      <a:endParaRPr b="1" i="1"/>
                    </a:p>
                  </a:txBody>
                  <a:tcPr marT="91425" marB="91425" marR="91425" marL="91425"/>
                </a:tc>
                <a:tc>
                  <a:txBody>
                    <a:bodyPr/>
                    <a:lstStyle/>
                    <a:p>
                      <a:pPr indent="0" lvl="0" marL="0" rtl="0" algn="l">
                        <a:spcBef>
                          <a:spcPts val="0"/>
                        </a:spcBef>
                        <a:spcAft>
                          <a:spcPts val="0"/>
                        </a:spcAft>
                        <a:buNone/>
                      </a:pPr>
                      <a:r>
                        <a:rPr b="1" i="1" lang="en"/>
                        <a:t>Queries/Interaction with Guide</a:t>
                      </a:r>
                      <a:endParaRPr b="1" i="1"/>
                    </a:p>
                  </a:txBody>
                  <a:tcPr marT="91425" marB="91425" marR="91425" marL="91425"/>
                </a:tc>
              </a:tr>
              <a:tr h="628425">
                <a:tc>
                  <a:txBody>
                    <a:bodyPr/>
                    <a:lstStyle/>
                    <a:p>
                      <a:pPr indent="0" lvl="0" marL="0" rtl="0" algn="l">
                        <a:spcBef>
                          <a:spcPts val="0"/>
                        </a:spcBef>
                        <a:spcAft>
                          <a:spcPts val="0"/>
                        </a:spcAft>
                        <a:buNone/>
                      </a:pPr>
                      <a:r>
                        <a:rPr b="1" i="1" lang="en"/>
                        <a:t>Sep 26</a:t>
                      </a:r>
                      <a:endParaRPr b="1" i="1"/>
                    </a:p>
                  </a:txBody>
                  <a:tcPr marT="91425" marB="91425" marR="91425" marL="91425">
                    <a:solidFill>
                      <a:srgbClr val="C9DAF8"/>
                    </a:solidFill>
                  </a:tcPr>
                </a:tc>
                <a:tc>
                  <a:txBody>
                    <a:bodyPr/>
                    <a:lstStyle/>
                    <a:p>
                      <a:pPr indent="0" lvl="0" marL="0" rtl="0" algn="l">
                        <a:spcBef>
                          <a:spcPts val="0"/>
                        </a:spcBef>
                        <a:spcAft>
                          <a:spcPts val="0"/>
                        </a:spcAft>
                        <a:buNone/>
                      </a:pPr>
                      <a:r>
                        <a:rPr b="1" i="1" lang="en"/>
                        <a:t>Asking about what we have to do for Upcoming Review </a:t>
                      </a:r>
                      <a:endParaRPr b="1" i="1"/>
                    </a:p>
                  </a:txBody>
                  <a:tcPr marT="91425" marB="91425" marR="91425" marL="91425">
                    <a:solidFill>
                      <a:srgbClr val="C9DAF8"/>
                    </a:solidFill>
                  </a:tcPr>
                </a:tc>
              </a:tr>
              <a:tr h="628425">
                <a:tc>
                  <a:txBody>
                    <a:bodyPr/>
                    <a:lstStyle/>
                    <a:p>
                      <a:pPr indent="0" lvl="0" marL="0" rtl="0" algn="l">
                        <a:spcBef>
                          <a:spcPts val="0"/>
                        </a:spcBef>
                        <a:spcAft>
                          <a:spcPts val="0"/>
                        </a:spcAft>
                        <a:buNone/>
                      </a:pPr>
                      <a:r>
                        <a:rPr b="1" i="1" lang="en"/>
                        <a:t>Oct .3</a:t>
                      </a:r>
                      <a:endParaRPr b="1" i="1"/>
                    </a:p>
                  </a:txBody>
                  <a:tcPr marT="91425" marB="91425" marR="91425" marL="91425">
                    <a:solidFill>
                      <a:srgbClr val="C9DAF8"/>
                    </a:solidFill>
                  </a:tcPr>
                </a:tc>
                <a:tc>
                  <a:txBody>
                    <a:bodyPr/>
                    <a:lstStyle/>
                    <a:p>
                      <a:pPr indent="0" lvl="0" marL="0" rtl="0" algn="l">
                        <a:spcBef>
                          <a:spcPts val="0"/>
                        </a:spcBef>
                        <a:spcAft>
                          <a:spcPts val="0"/>
                        </a:spcAft>
                        <a:buNone/>
                      </a:pPr>
                      <a:r>
                        <a:rPr b="1" i="1" lang="en"/>
                        <a:t>How to Prepare for Literature Survey.</a:t>
                      </a:r>
                      <a:endParaRPr b="1" i="1"/>
                    </a:p>
                    <a:p>
                      <a:pPr indent="0" lvl="0" marL="0" rtl="0" algn="l">
                        <a:spcBef>
                          <a:spcPts val="0"/>
                        </a:spcBef>
                        <a:spcAft>
                          <a:spcPts val="0"/>
                        </a:spcAft>
                        <a:buNone/>
                      </a:pPr>
                      <a:r>
                        <a:rPr b="1" i="1" lang="en"/>
                        <a:t>Points to Focus On</a:t>
                      </a:r>
                      <a:endParaRPr b="1" i="1"/>
                    </a:p>
                  </a:txBody>
                  <a:tcPr marT="91425" marB="91425" marR="91425" marL="91425">
                    <a:solidFill>
                      <a:srgbClr val="C9DAF8"/>
                    </a:solidFill>
                  </a:tcPr>
                </a:tc>
              </a:tr>
              <a:tr h="628425">
                <a:tc>
                  <a:txBody>
                    <a:bodyPr/>
                    <a:lstStyle/>
                    <a:p>
                      <a:pPr indent="0" lvl="0" marL="0" rtl="0" algn="l">
                        <a:spcBef>
                          <a:spcPts val="0"/>
                        </a:spcBef>
                        <a:spcAft>
                          <a:spcPts val="0"/>
                        </a:spcAft>
                        <a:buNone/>
                      </a:pPr>
                      <a:r>
                        <a:rPr b="1" i="1" lang="en"/>
                        <a:t>Oct 10</a:t>
                      </a:r>
                      <a:endParaRPr b="1" i="1"/>
                    </a:p>
                  </a:txBody>
                  <a:tcPr marT="91425" marB="91425" marR="91425" marL="91425">
                    <a:solidFill>
                      <a:srgbClr val="C9DAF8"/>
                    </a:solidFill>
                  </a:tcPr>
                </a:tc>
                <a:tc>
                  <a:txBody>
                    <a:bodyPr/>
                    <a:lstStyle/>
                    <a:p>
                      <a:pPr indent="0" lvl="0" marL="0" rtl="0" algn="l">
                        <a:spcBef>
                          <a:spcPts val="0"/>
                        </a:spcBef>
                        <a:spcAft>
                          <a:spcPts val="0"/>
                        </a:spcAft>
                        <a:buNone/>
                      </a:pPr>
                      <a:r>
                        <a:rPr b="1" i="1" lang="en"/>
                        <a:t>Architecture</a:t>
                      </a:r>
                      <a:r>
                        <a:rPr b="1" i="1" lang="en"/>
                        <a:t> Diagram And UML </a:t>
                      </a:r>
                      <a:r>
                        <a:rPr b="1" i="1" lang="en"/>
                        <a:t>diagram</a:t>
                      </a:r>
                      <a:r>
                        <a:rPr b="1" i="1" lang="en"/>
                        <a:t> preparation and help needed for them</a:t>
                      </a:r>
                      <a:endParaRPr b="1" i="1"/>
                    </a:p>
                  </a:txBody>
                  <a:tcPr marT="91425" marB="91425" marR="91425" marL="91425">
                    <a:solidFill>
                      <a:srgbClr val="C9DAF8"/>
                    </a:solidFill>
                  </a:tcPr>
                </a:tc>
              </a:tr>
              <a:tr h="628425">
                <a:tc>
                  <a:txBody>
                    <a:bodyPr/>
                    <a:lstStyle/>
                    <a:p>
                      <a:pPr indent="0" lvl="0" marL="0" rtl="0" algn="l">
                        <a:spcBef>
                          <a:spcPts val="0"/>
                        </a:spcBef>
                        <a:spcAft>
                          <a:spcPts val="0"/>
                        </a:spcAft>
                        <a:buNone/>
                      </a:pPr>
                      <a:r>
                        <a:rPr b="1" i="1" lang="en"/>
                        <a:t>Oct. 16</a:t>
                      </a:r>
                      <a:endParaRPr b="1" i="1"/>
                    </a:p>
                  </a:txBody>
                  <a:tcPr marT="91425" marB="91425" marR="91425" marL="91425">
                    <a:solidFill>
                      <a:srgbClr val="C9DAF8"/>
                    </a:solidFill>
                  </a:tcPr>
                </a:tc>
                <a:tc>
                  <a:txBody>
                    <a:bodyPr/>
                    <a:lstStyle/>
                    <a:p>
                      <a:pPr indent="0" lvl="0" marL="0" rtl="0" algn="l">
                        <a:spcBef>
                          <a:spcPts val="0"/>
                        </a:spcBef>
                        <a:spcAft>
                          <a:spcPts val="0"/>
                        </a:spcAft>
                        <a:buNone/>
                      </a:pPr>
                      <a:r>
                        <a:rPr b="1" i="1" lang="en"/>
                        <a:t>Final PPt and if changes are needed to be made.</a:t>
                      </a:r>
                      <a:endParaRPr b="1" i="1"/>
                    </a:p>
                  </a:txBody>
                  <a:tcPr marT="91425" marB="91425" marR="91425" marL="91425">
                    <a:solidFill>
                      <a:srgbClr val="C9DAF8"/>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