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9F33-7014-4E65-B0DA-D88D638A5BFB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B703-46E3-4B39-8699-48ADF2C87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9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9F33-7014-4E65-B0DA-D88D638A5BFB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B703-46E3-4B39-8699-48ADF2C87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1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9F33-7014-4E65-B0DA-D88D638A5BFB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B703-46E3-4B39-8699-48ADF2C87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9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9F33-7014-4E65-B0DA-D88D638A5BFB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B703-46E3-4B39-8699-48ADF2C87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2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9F33-7014-4E65-B0DA-D88D638A5BFB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B703-46E3-4B39-8699-48ADF2C87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13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9F33-7014-4E65-B0DA-D88D638A5BFB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B703-46E3-4B39-8699-48ADF2C87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58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9F33-7014-4E65-B0DA-D88D638A5BFB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B703-46E3-4B39-8699-48ADF2C87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28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9F33-7014-4E65-B0DA-D88D638A5BFB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B703-46E3-4B39-8699-48ADF2C87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1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9F33-7014-4E65-B0DA-D88D638A5BFB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B703-46E3-4B39-8699-48ADF2C87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3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9F33-7014-4E65-B0DA-D88D638A5BFB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B703-46E3-4B39-8699-48ADF2C87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0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9F33-7014-4E65-B0DA-D88D638A5BFB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B703-46E3-4B39-8699-48ADF2C87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2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9F33-7014-4E65-B0DA-D88D638A5BFB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1B703-46E3-4B39-8699-48ADF2C87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6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数论水水水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（没有其他特效）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90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求出</a:t>
            </a:r>
            <a:r>
              <a:rPr lang="en-US" altLang="zh-CN" dirty="0"/>
              <a:t> 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次方 同余于 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次方 </a:t>
            </a:r>
            <a:r>
              <a:rPr lang="en-US" altLang="zh-CN" dirty="0" smtClean="0"/>
              <a:t>(mod p) </a:t>
            </a:r>
            <a:r>
              <a:rPr lang="zh-CN" altLang="en-US" dirty="0" smtClean="0"/>
              <a:t>的任意一组解</a:t>
            </a:r>
            <a:endParaRPr lang="en-US" altLang="zh-CN" dirty="0" smtClean="0"/>
          </a:p>
          <a:p>
            <a:r>
              <a:rPr lang="zh-CN" altLang="en-US" dirty="0" smtClean="0"/>
              <a:t>保证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为质数，</a:t>
            </a:r>
            <a:r>
              <a:rPr lang="en-US" altLang="zh-CN" dirty="0" err="1" smtClean="0"/>
              <a:t>g,k</a:t>
            </a:r>
            <a:r>
              <a:rPr lang="en-US" altLang="zh-CN" dirty="0" smtClean="0"/>
              <a:t>&lt;p&lt;=1e9+7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48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欧几里德的游戏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吃芝麻：起始第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个人有</a:t>
            </a:r>
            <a:r>
              <a:rPr lang="en-US" altLang="zh-CN" dirty="0" smtClean="0"/>
              <a:t>a</a:t>
            </a:r>
            <a:r>
              <a:rPr lang="zh-CN" altLang="en-US" dirty="0" smtClean="0"/>
              <a:t>个芝麻，第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个人有</a:t>
            </a:r>
            <a:r>
              <a:rPr lang="en-US" altLang="zh-CN" dirty="0" smtClean="0"/>
              <a:t>b</a:t>
            </a:r>
            <a:r>
              <a:rPr lang="zh-CN" altLang="en-US" dirty="0" smtClean="0"/>
              <a:t>个芝麻，每一轮芝麻少的人会从多的人中拿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个芝麻，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等于它当前手上的芝麻数。问</a:t>
            </a:r>
            <a:r>
              <a:rPr lang="en-US" altLang="zh-CN" dirty="0" smtClean="0"/>
              <a:t>K</a:t>
            </a:r>
            <a:r>
              <a:rPr lang="zh-CN" altLang="en-US" dirty="0" smtClean="0"/>
              <a:t>轮后两人分别有多少芝麻</a:t>
            </a:r>
            <a:endParaRPr lang="en-US" altLang="zh-CN" dirty="0" smtClean="0"/>
          </a:p>
          <a:p>
            <a:r>
              <a:rPr lang="en-US" altLang="zh-CN" dirty="0" err="1" smtClean="0"/>
              <a:t>a,b</a:t>
            </a:r>
            <a:r>
              <a:rPr lang="en-US" altLang="zh-CN" smtClean="0"/>
              <a:t>&lt;=1e9,K&lt;=1e18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89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低等动物张城的分裂特别有规律</a:t>
            </a:r>
            <a:r>
              <a:rPr lang="en-US" altLang="zh-CN" dirty="0" smtClean="0"/>
              <a:t>:</a:t>
            </a:r>
            <a:r>
              <a:rPr lang="zh-CN" altLang="en-US" dirty="0" smtClean="0"/>
              <a:t>每个单位时间，每个在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位置的张城将分裂</a:t>
            </a:r>
            <a:r>
              <a:rPr lang="en-US" altLang="zh-CN" dirty="0" smtClean="0"/>
              <a:t>L</a:t>
            </a:r>
            <a:r>
              <a:rPr lang="zh-CN" altLang="en-US" dirty="0" smtClean="0"/>
              <a:t>个到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位置，分裂</a:t>
            </a:r>
            <a:r>
              <a:rPr lang="en-US" altLang="zh-CN" dirty="0" smtClean="0"/>
              <a:t>R</a:t>
            </a:r>
            <a:r>
              <a:rPr lang="zh-CN" altLang="en-US" dirty="0" smtClean="0"/>
              <a:t>个到</a:t>
            </a:r>
            <a:r>
              <a:rPr lang="en-US" altLang="zh-CN" dirty="0" smtClean="0"/>
              <a:t>i+1</a:t>
            </a:r>
            <a:r>
              <a:rPr lang="zh-CN" altLang="en-US" dirty="0" smtClean="0"/>
              <a:t>位置。现在余力在坐标为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的位置放了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个张城，他想知道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个单位时间后，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位置有多少个张城。因为张城多得数不过来，你只需要求出这个数对</a:t>
            </a:r>
            <a:r>
              <a:rPr lang="en-US" altLang="zh-CN" dirty="0" smtClean="0"/>
              <a:t>1e9+7</a:t>
            </a:r>
            <a:r>
              <a:rPr lang="zh-CN" altLang="en-US" dirty="0" smtClean="0"/>
              <a:t>取膜的值。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L,R&lt;1e9+7 , x &lt;=500 , M &lt;= 1e18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04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研究什么？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我们只要整数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神奇的整数有神奇的性质，所以之后我们将提到的数均是整数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那么，让我们忘掉恶心的分数，进入</a:t>
            </a:r>
            <a:r>
              <a:rPr lang="zh-CN" altLang="en-US" strike="sngStrike" dirty="0" smtClean="0"/>
              <a:t>更恶心</a:t>
            </a:r>
            <a:r>
              <a:rPr lang="zh-CN" altLang="en-US" dirty="0" smtClean="0"/>
              <a:t>美妙的整数的世界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05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整除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都知道吧。</a:t>
            </a:r>
            <a:endParaRPr lang="en-US" altLang="zh-CN" dirty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a|b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a</a:t>
            </a:r>
            <a:r>
              <a:rPr lang="zh-CN" altLang="en-US" dirty="0" smtClean="0"/>
              <a:t>整除</a:t>
            </a:r>
            <a:r>
              <a:rPr lang="en-US" altLang="zh-CN" dirty="0" smtClean="0"/>
              <a:t>b</a:t>
            </a:r>
            <a:endParaRPr lang="en-US" altLang="zh-CN" dirty="0"/>
          </a:p>
          <a:p>
            <a:r>
              <a:rPr lang="zh-CN" altLang="en-US" dirty="0" smtClean="0"/>
              <a:t>还有整除不了的情况，这告诉我们：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来说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一定存在唯一一种方式把</a:t>
            </a:r>
            <a:r>
              <a:rPr lang="en-US" altLang="zh-CN" dirty="0" smtClean="0"/>
              <a:t>a</a:t>
            </a:r>
            <a:r>
              <a:rPr lang="zh-CN" altLang="en-US" dirty="0" smtClean="0"/>
              <a:t>表示为</a:t>
            </a:r>
            <a:r>
              <a:rPr lang="en-US" altLang="zh-CN" dirty="0" smtClean="0"/>
              <a:t>a=</a:t>
            </a:r>
            <a:r>
              <a:rPr lang="en-US" altLang="zh-CN" dirty="0" err="1" smtClean="0"/>
              <a:t>bp+q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a/b=p……q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72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</a:t>
            </a:r>
            <a:r>
              <a:rPr lang="zh-CN" altLang="en-US" dirty="0">
                <a:solidFill>
                  <a:srgbClr val="FF0000"/>
                </a:solidFill>
              </a:rPr>
              <a:t>同余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825625"/>
            <a:ext cx="12094234" cy="4351338"/>
          </a:xfrm>
        </p:spPr>
        <p:txBody>
          <a:bodyPr/>
          <a:lstStyle/>
          <a:p>
            <a:r>
              <a:rPr lang="zh-CN" altLang="en-US" dirty="0" smtClean="0"/>
              <a:t>一个数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</a:t>
            </a:r>
            <a:r>
              <a:rPr lang="en-US" altLang="zh-CN" dirty="0" smtClean="0"/>
              <a:t>p</a:t>
            </a:r>
            <a:r>
              <a:rPr lang="zh-CN" altLang="en-US" dirty="0" smtClean="0"/>
              <a:t>取余</a:t>
            </a:r>
            <a:r>
              <a:rPr lang="en-US" altLang="zh-CN" dirty="0" smtClean="0"/>
              <a:t>(</a:t>
            </a:r>
            <a:r>
              <a:rPr lang="en-US" altLang="zh-CN" dirty="0"/>
              <a:t>%</a:t>
            </a:r>
            <a:r>
              <a:rPr lang="en-US" altLang="zh-CN" dirty="0" smtClean="0"/>
              <a:t>p)</a:t>
            </a:r>
            <a:r>
              <a:rPr lang="zh-CN" altLang="en-US" dirty="0" smtClean="0"/>
              <a:t>，即是把</a:t>
            </a:r>
            <a:r>
              <a:rPr lang="en-US" altLang="zh-CN" dirty="0" smtClean="0"/>
              <a:t>a</a:t>
            </a:r>
            <a:r>
              <a:rPr lang="zh-CN" altLang="en-US" dirty="0" smtClean="0"/>
              <a:t>加上或减去若干个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，使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p-1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r>
              <a:rPr lang="zh-CN" altLang="en-US" dirty="0"/>
              <a:t>若</a:t>
            </a:r>
            <a:r>
              <a:rPr lang="en-US" altLang="zh-CN" dirty="0" err="1" smtClean="0"/>
              <a:t>a%p</a:t>
            </a:r>
            <a:r>
              <a:rPr lang="en-US" altLang="zh-CN" dirty="0" smtClean="0"/>
              <a:t>==</a:t>
            </a:r>
            <a:r>
              <a:rPr lang="en-US" altLang="zh-CN" dirty="0" err="1" smtClean="0"/>
              <a:t>b%p</a:t>
            </a:r>
            <a:r>
              <a:rPr lang="zh-CN" altLang="en-US" dirty="0" smtClean="0"/>
              <a:t>，</a:t>
            </a:r>
            <a:r>
              <a:rPr lang="zh-CN" altLang="en-US" dirty="0"/>
              <a:t>则称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在</a:t>
            </a:r>
            <a:r>
              <a:rPr lang="en-US" altLang="zh-CN" dirty="0"/>
              <a:t>p</a:t>
            </a:r>
            <a:r>
              <a:rPr lang="zh-CN" altLang="en-US" dirty="0"/>
              <a:t>意义下同余，记作</a:t>
            </a:r>
            <a:r>
              <a:rPr lang="en-US" altLang="zh-CN" dirty="0" err="1"/>
              <a:t>a≡b</a:t>
            </a:r>
            <a:r>
              <a:rPr lang="en-US" altLang="zh-CN" dirty="0"/>
              <a:t>(mod p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有一些显然的性质。</a:t>
            </a:r>
            <a:endParaRPr lang="en-US" altLang="zh-CN" dirty="0" smtClean="0"/>
          </a:p>
          <a:p>
            <a:r>
              <a:rPr lang="zh-CN" altLang="en-US" dirty="0"/>
              <a:t>若</a:t>
            </a:r>
            <a:r>
              <a:rPr lang="zh-CN" altLang="en-US" dirty="0" smtClean="0"/>
              <a:t>有</a:t>
            </a:r>
            <a:r>
              <a:rPr lang="en-US" altLang="zh-CN" dirty="0" err="1" smtClean="0"/>
              <a:t>a≡b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则</a:t>
            </a:r>
            <a:r>
              <a:rPr lang="en-US" altLang="zh-CN" dirty="0" err="1" smtClean="0"/>
              <a:t>a+c≡b+c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a*</a:t>
            </a:r>
            <a:r>
              <a:rPr lang="en-US" altLang="zh-CN" dirty="0" err="1" smtClean="0"/>
              <a:t>c≡b</a:t>
            </a:r>
            <a:r>
              <a:rPr lang="en-US" altLang="zh-CN" dirty="0" smtClean="0"/>
              <a:t>*c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a(c</a:t>
            </a:r>
            <a:r>
              <a:rPr lang="zh-CN" altLang="en-US" dirty="0" smtClean="0"/>
              <a:t>次方</a:t>
            </a:r>
            <a:r>
              <a:rPr lang="en-US" altLang="zh-CN" dirty="0" smtClean="0"/>
              <a:t>)≡b(c</a:t>
            </a:r>
            <a:r>
              <a:rPr lang="zh-CN" altLang="en-US" dirty="0" smtClean="0"/>
              <a:t>次方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注意没有除法，因为整数除法舍掉了余数，可能不等价！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仅当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 ( c , p ) == 1 </a:t>
            </a:r>
            <a:r>
              <a:rPr lang="zh-CN" altLang="en-US" dirty="0" smtClean="0"/>
              <a:t>时，若有</a:t>
            </a:r>
            <a:r>
              <a:rPr lang="en-US" altLang="zh-CN" dirty="0" smtClean="0"/>
              <a:t>a*</a:t>
            </a:r>
            <a:r>
              <a:rPr lang="en-US" altLang="zh-CN" dirty="0" err="1" smtClean="0"/>
              <a:t>c≡b</a:t>
            </a:r>
            <a:r>
              <a:rPr lang="en-US" altLang="zh-CN" dirty="0" smtClean="0"/>
              <a:t>*c</a:t>
            </a:r>
            <a:r>
              <a:rPr lang="zh-CN" altLang="en-US" dirty="0" smtClean="0"/>
              <a:t>则 </a:t>
            </a:r>
            <a:r>
              <a:rPr lang="en-US" altLang="zh-CN" dirty="0" err="1" smtClean="0"/>
              <a:t>a≡b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13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</a:t>
            </a:r>
            <a:r>
              <a:rPr lang="zh-CN" altLang="en-US" dirty="0" smtClean="0">
                <a:solidFill>
                  <a:srgbClr val="FF0000"/>
                </a:solidFill>
              </a:rPr>
              <a:t>接下来（懒得敲，自己讲了）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gcd</a:t>
            </a:r>
            <a:r>
              <a:rPr lang="zh-CN" altLang="en-US" dirty="0"/>
              <a:t>与</a:t>
            </a:r>
            <a:r>
              <a:rPr lang="en-US" altLang="zh-CN" dirty="0" err="1" smtClean="0"/>
              <a:t>exgcd</a:t>
            </a:r>
            <a:endParaRPr lang="en-US" altLang="zh-CN" dirty="0" smtClean="0"/>
          </a:p>
          <a:p>
            <a:r>
              <a:rPr lang="zh-CN" altLang="en-US" dirty="0" smtClean="0"/>
              <a:t>快速</a:t>
            </a:r>
            <a:r>
              <a:rPr lang="zh-CN" altLang="en-US" dirty="0"/>
              <a:t>幂与快速乘 以及其他二进制快速乱</a:t>
            </a:r>
            <a:r>
              <a:rPr lang="zh-CN" altLang="en-US" dirty="0" smtClean="0"/>
              <a:t>搞</a:t>
            </a:r>
            <a:endParaRPr lang="en-US" altLang="zh-CN" dirty="0"/>
          </a:p>
          <a:p>
            <a:r>
              <a:rPr lang="zh-CN" altLang="en-US" dirty="0" smtClean="0"/>
              <a:t>组合</a:t>
            </a:r>
            <a:r>
              <a:rPr lang="zh-CN" altLang="en-US" dirty="0"/>
              <a:t>数与排列</a:t>
            </a:r>
            <a:r>
              <a:rPr lang="en-US" altLang="zh-CN" dirty="0"/>
              <a:t>(</a:t>
            </a:r>
            <a:r>
              <a:rPr lang="zh-CN" altLang="en-US" dirty="0"/>
              <a:t>循环，可重</a:t>
            </a:r>
            <a:r>
              <a:rPr lang="en-US" altLang="zh-CN" dirty="0"/>
              <a:t>)</a:t>
            </a:r>
            <a:r>
              <a:rPr lang="zh-CN" altLang="en-US" dirty="0"/>
              <a:t>与卡特兰</a:t>
            </a:r>
            <a:r>
              <a:rPr lang="zh-CN" altLang="en-US" dirty="0" smtClean="0"/>
              <a:t>数</a:t>
            </a:r>
            <a:r>
              <a:rPr lang="zh-CN" altLang="en-US" dirty="0"/>
              <a:t>，</a:t>
            </a:r>
            <a:r>
              <a:rPr lang="zh-CN" altLang="en-US" dirty="0" smtClean="0"/>
              <a:t>二项式定理与夹棍法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容斥原理</a:t>
            </a:r>
            <a:endParaRPr lang="en-US" altLang="zh-CN" dirty="0" smtClean="0"/>
          </a:p>
          <a:p>
            <a:r>
              <a:rPr lang="zh-CN" altLang="en-US" dirty="0" smtClean="0"/>
              <a:t>逆元</a:t>
            </a:r>
            <a:endParaRPr lang="en-US" altLang="zh-CN" dirty="0" smtClean="0"/>
          </a:p>
          <a:p>
            <a:r>
              <a:rPr lang="zh-CN" altLang="en-US" dirty="0" smtClean="0"/>
              <a:t>互质</a:t>
            </a:r>
            <a:r>
              <a:rPr lang="zh-CN" altLang="en-US" dirty="0"/>
              <a:t>，唯一分解定理</a:t>
            </a:r>
            <a:endParaRPr lang="en-US" altLang="zh-CN" dirty="0"/>
          </a:p>
          <a:p>
            <a:r>
              <a:rPr lang="zh-CN" altLang="en-US" dirty="0"/>
              <a:t>威尔逊定理，欧拉函数，费马小定理以及欧拉定理</a:t>
            </a:r>
            <a:endParaRPr lang="en-US" altLang="zh-CN" dirty="0"/>
          </a:p>
          <a:p>
            <a:r>
              <a:rPr lang="zh-CN" altLang="en-US" dirty="0"/>
              <a:t>质数与欧拉函数线性</a:t>
            </a:r>
            <a:r>
              <a:rPr lang="zh-CN" altLang="en-US" dirty="0" smtClean="0"/>
              <a:t>筛法</a:t>
            </a:r>
            <a:endParaRPr lang="en-US" altLang="zh-CN" dirty="0" smtClean="0"/>
          </a:p>
          <a:p>
            <a:r>
              <a:rPr lang="en-US" altLang="zh-CN" dirty="0" smtClean="0"/>
              <a:t>Miller-Rabin </a:t>
            </a:r>
            <a:r>
              <a:rPr lang="zh-CN" altLang="en-US" dirty="0" smtClean="0"/>
              <a:t>素数检验 与 </a:t>
            </a:r>
            <a:r>
              <a:rPr lang="en-US" altLang="zh-CN" dirty="0" smtClean="0"/>
              <a:t>Pollard-Rho</a:t>
            </a:r>
            <a:r>
              <a:rPr lang="zh-CN" altLang="en-US" dirty="0" smtClean="0"/>
              <a:t>大因数分解</a:t>
            </a:r>
            <a:endParaRPr lang="en-US" altLang="zh-CN" dirty="0" smtClean="0"/>
          </a:p>
          <a:p>
            <a:r>
              <a:rPr lang="zh-CN" altLang="en-US" dirty="0" smtClean="0"/>
              <a:t>卢卡斯定理</a:t>
            </a:r>
            <a:endParaRPr lang="en-US" altLang="zh-CN" dirty="0" smtClean="0"/>
          </a:p>
          <a:p>
            <a:r>
              <a:rPr lang="zh-CN" altLang="en-US" dirty="0" smtClean="0"/>
              <a:t>中国剩余定理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*BSGS</a:t>
            </a:r>
          </a:p>
        </p:txBody>
      </p:sp>
    </p:spTree>
    <p:extLst>
      <p:ext uri="{BB962C8B-B14F-4D97-AF65-F5344CB8AC3E}">
        <p14:creationId xmlns:p14="http://schemas.microsoft.com/office/powerpoint/2010/main" val="423859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个数的最小公倍数？</a:t>
            </a:r>
            <a:r>
              <a:rPr lang="en-US" altLang="zh-CN" dirty="0" smtClean="0"/>
              <a:t>N&lt;=1e5</a:t>
            </a:r>
          </a:p>
          <a:p>
            <a:r>
              <a:rPr lang="zh-CN" altLang="en-US" dirty="0" smtClean="0"/>
              <a:t>给出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个数，求</a:t>
            </a:r>
            <a:r>
              <a:rPr lang="en-US" altLang="zh-CN" dirty="0" smtClean="0"/>
              <a:t>l – r</a:t>
            </a:r>
            <a:r>
              <a:rPr lang="zh-CN" altLang="en-US" dirty="0" smtClean="0"/>
              <a:t>中有多少个数是其中至少一个数的倍数</a:t>
            </a:r>
            <a:endParaRPr lang="en-US" altLang="zh-CN" dirty="0" smtClean="0"/>
          </a:p>
          <a:p>
            <a:r>
              <a:rPr lang="en-US" altLang="zh-CN" dirty="0" smtClean="0"/>
              <a:t>N&lt;=18 , l , r &lt;= 1e9 </a:t>
            </a:r>
          </a:p>
          <a:p>
            <a:r>
              <a:rPr lang="zh-CN" altLang="en-US" dirty="0" smtClean="0"/>
              <a:t>求多少个数不能被其中任何一个数整除？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张城有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个属性，每个属性在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天后将达到顶峰，达到顶峰后将在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天后再次达到顶峰，问最少几天后张城所有属性都达到顶峰</a:t>
            </a:r>
            <a:endParaRPr lang="en-US" altLang="zh-CN" dirty="0" smtClean="0"/>
          </a:p>
          <a:p>
            <a:r>
              <a:rPr lang="en-US" altLang="zh-CN" dirty="0" smtClean="0"/>
              <a:t>N &lt;= 10 , 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/>
              <a:t>均</a:t>
            </a:r>
            <a:r>
              <a:rPr lang="zh-CN" altLang="en-US" dirty="0" smtClean="0"/>
              <a:t>为不等质数且乘积</a:t>
            </a:r>
            <a:r>
              <a:rPr lang="en-US" altLang="zh-CN" dirty="0" smtClean="0"/>
              <a:t>&lt;=1e18 ,a[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&lt; 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6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</a:t>
            </a:r>
            <a:r>
              <a:rPr lang="zh-CN" altLang="en-US" dirty="0" smtClean="0"/>
              <a:t>个箱子，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中有一些数是它的密码，满足若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均为它的密码，则（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%n</a:t>
            </a:r>
            <a:r>
              <a:rPr lang="zh-CN" altLang="en-US" dirty="0" smtClean="0"/>
              <a:t>也是密码</a:t>
            </a:r>
            <a:endParaRPr lang="en-US" altLang="zh-CN" dirty="0" smtClean="0"/>
          </a:p>
          <a:p>
            <a:r>
              <a:rPr lang="zh-CN" altLang="en-US" dirty="0" smtClean="0"/>
              <a:t>现给出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个密码与</a:t>
            </a:r>
            <a:r>
              <a:rPr lang="en-US" altLang="zh-CN" dirty="0" smtClean="0"/>
              <a:t>k-1</a:t>
            </a:r>
            <a:r>
              <a:rPr lang="zh-CN" altLang="en-US" dirty="0" smtClean="0"/>
              <a:t>个不是密码的数，问它的密码最多有多少个</a:t>
            </a:r>
            <a:endParaRPr lang="en-US" altLang="zh-CN" dirty="0" smtClean="0"/>
          </a:p>
          <a:p>
            <a:r>
              <a:rPr lang="en-US" altLang="zh-CN" dirty="0" smtClean="0"/>
              <a:t>k&lt;=1e5 , n &lt;= 1e10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64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有两只青蛙，第一只坐标为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，第二只坐标为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每个单位时间第一只跳到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i+x</a:t>
            </a:r>
            <a:r>
              <a:rPr lang="en-US" altLang="zh-CN" dirty="0" smtClean="0"/>
              <a:t>)%p</a:t>
            </a:r>
            <a:r>
              <a:rPr lang="zh-CN" altLang="en-US" dirty="0" smtClean="0"/>
              <a:t>位置，第二只跳到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i+b</a:t>
            </a:r>
            <a:r>
              <a:rPr lang="en-US" altLang="zh-CN" dirty="0" smtClean="0"/>
              <a:t>)%p</a:t>
            </a:r>
            <a:r>
              <a:rPr lang="zh-CN" altLang="en-US" dirty="0" smtClean="0"/>
              <a:t>位置，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为它们各自当前的位置，问最少多少时间后相遇</a:t>
            </a:r>
            <a:endParaRPr lang="en-US" altLang="zh-CN" dirty="0" smtClean="0"/>
          </a:p>
          <a:p>
            <a:r>
              <a:rPr lang="en-US" altLang="zh-CN" dirty="0" err="1" smtClean="0"/>
              <a:t>a,b,x,y</a:t>
            </a:r>
            <a:r>
              <a:rPr lang="en-US" altLang="zh-CN" dirty="0" smtClean="0"/>
              <a:t>&lt;p&lt;=1e9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66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个数，从中选出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个数，问有多少种选法使得这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</a:t>
            </a:r>
            <a:r>
              <a:rPr lang="en-US" altLang="zh-CN" dirty="0" err="1" smtClean="0"/>
              <a:t>gcd</a:t>
            </a:r>
            <a:r>
              <a:rPr lang="zh-CN" altLang="en-US" dirty="0"/>
              <a:t>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Mod 1e9+7</a:t>
            </a:r>
          </a:p>
          <a:p>
            <a:r>
              <a:rPr lang="en-US" altLang="zh-CN" dirty="0" smtClean="0"/>
              <a:t>N&lt;=1e4 ,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&lt;= 1e6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54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756</Words>
  <Application>Microsoft Office PowerPoint</Application>
  <PresentationFormat>宽屏</PresentationFormat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数论水水水</vt:lpstr>
      <vt:lpstr>                               研究什么？</vt:lpstr>
      <vt:lpstr>                                   整除</vt:lpstr>
      <vt:lpstr>                                     同余</vt:lpstr>
      <vt:lpstr>            接下来（懒得敲，自己讲了）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数论水水水</dc:title>
  <dc:creator>Windows 用户</dc:creator>
  <cp:lastModifiedBy>Windows 用户</cp:lastModifiedBy>
  <cp:revision>29</cp:revision>
  <dcterms:created xsi:type="dcterms:W3CDTF">2018-11-28T12:00:44Z</dcterms:created>
  <dcterms:modified xsi:type="dcterms:W3CDTF">2018-11-30T14:05:45Z</dcterms:modified>
</cp:coreProperties>
</file>