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6" r:id="rId10"/>
    <p:sldId id="260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E95A7AC-2105-4E17-983E-6642632BEA56}">
          <p14:sldIdLst>
            <p14:sldId id="256"/>
            <p14:sldId id="257"/>
          </p14:sldIdLst>
        </p14:section>
        <p14:section name="图论算法" id="{47EB0749-D93B-4172-9F01-73E65D768CF5}">
          <p14:sldIdLst>
            <p14:sldId id="258"/>
            <p14:sldId id="262"/>
            <p14:sldId id="263"/>
            <p14:sldId id="264"/>
            <p14:sldId id="265"/>
            <p14:sldId id="259"/>
            <p14:sldId id="266"/>
            <p14:sldId id="260"/>
          </p14:sldIdLst>
        </p14:section>
        <p14:section name="图论题目选讲" id="{928CC4C2-B156-4B4D-AB36-1D73B28E05DC}">
          <p14:sldIdLst>
            <p14:sldId id="261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9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随便讲讲" id="{5AE4B21C-AC15-46E7-841C-B90DD0D3C817}">
          <p14:sldIdLst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2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3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0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929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97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22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53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95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1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4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1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8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7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4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8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9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36008C-760E-4E60-98BB-726FD89A5EE3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773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400F0-190A-4886-82F3-4F6CA3526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26965D-B138-4CA6-9C10-E67820259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04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E4D0-0BB0-4998-909B-3708B087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差分约束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ED721-E803-4DD0-BD7A-8F27B2E86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利用单源最短路</a:t>
            </a:r>
            <a:r>
              <a:rPr lang="en-US" altLang="zh-CN" dirty="0"/>
              <a:t>,</a:t>
            </a:r>
            <a:r>
              <a:rPr lang="zh-CN" altLang="en-US" dirty="0"/>
              <a:t>判断不等式组是否有解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F[x]</a:t>
            </a:r>
            <a:r>
              <a:rPr lang="zh-CN" altLang="en-US" dirty="0"/>
              <a:t>表示从出发点到</a:t>
            </a:r>
            <a:r>
              <a:rPr lang="en-US" altLang="zh-CN" dirty="0"/>
              <a:t>x</a:t>
            </a:r>
            <a:r>
              <a:rPr lang="zh-CN" altLang="en-US" dirty="0"/>
              <a:t>的最短路长度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如果从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有一条边权为</a:t>
            </a:r>
            <a:r>
              <a:rPr lang="en-US" altLang="zh-CN" dirty="0"/>
              <a:t>w</a:t>
            </a:r>
            <a:r>
              <a:rPr lang="zh-CN" altLang="en-US" dirty="0"/>
              <a:t>的边</a:t>
            </a:r>
            <a:r>
              <a:rPr lang="en-US" altLang="zh-CN" dirty="0"/>
              <a:t>,</a:t>
            </a:r>
            <a:r>
              <a:rPr lang="zh-CN" altLang="en-US" dirty="0"/>
              <a:t>那么</a:t>
            </a:r>
            <a:r>
              <a:rPr lang="en-US" altLang="zh-CN" dirty="0"/>
              <a:t>F[b]&lt;=F[a]+w</a:t>
            </a:r>
          </a:p>
          <a:p>
            <a:r>
              <a:rPr lang="zh-CN" altLang="en-US" dirty="0"/>
              <a:t>也就是</a:t>
            </a:r>
            <a:r>
              <a:rPr lang="en-US" altLang="zh-CN" dirty="0"/>
              <a:t>F[a]-F[b]&gt;=-w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n</a:t>
            </a:r>
            <a:r>
              <a:rPr lang="zh-CN" altLang="en-US" dirty="0"/>
              <a:t>个变量</a:t>
            </a:r>
            <a:r>
              <a:rPr lang="en-US" altLang="zh-CN" dirty="0"/>
              <a:t>x1,x2…</a:t>
            </a:r>
            <a:r>
              <a:rPr lang="en-US" altLang="zh-CN" dirty="0" err="1"/>
              <a:t>xn</a:t>
            </a:r>
            <a:r>
              <a:rPr lang="zh-CN" altLang="en-US" dirty="0"/>
              <a:t>满足若干个形如</a:t>
            </a:r>
            <a:r>
              <a:rPr lang="en-US" altLang="zh-CN" dirty="0"/>
              <a:t>xi-</a:t>
            </a:r>
            <a:r>
              <a:rPr lang="en-US" altLang="zh-CN" dirty="0" err="1"/>
              <a:t>xj</a:t>
            </a:r>
            <a:r>
              <a:rPr lang="en-US" altLang="zh-CN" dirty="0"/>
              <a:t>&gt;=c</a:t>
            </a:r>
            <a:r>
              <a:rPr lang="zh-CN" altLang="en-US" dirty="0"/>
              <a:t>的不等式</a:t>
            </a:r>
            <a:r>
              <a:rPr lang="en-US" altLang="zh-CN" dirty="0"/>
              <a:t>,</a:t>
            </a:r>
            <a:r>
              <a:rPr lang="zh-CN" altLang="en-US" dirty="0"/>
              <a:t>那么可以建立出一张对应的有向图</a:t>
            </a:r>
            <a:r>
              <a:rPr lang="en-US" altLang="zh-CN" dirty="0"/>
              <a:t>.</a:t>
            </a:r>
            <a:r>
              <a:rPr lang="zh-CN" altLang="en-US" dirty="0"/>
              <a:t>如果图中没有正环</a:t>
            </a:r>
            <a:r>
              <a:rPr lang="en-US" altLang="zh-CN" dirty="0"/>
              <a:t>,</a:t>
            </a:r>
            <a:r>
              <a:rPr lang="zh-CN" altLang="en-US" dirty="0"/>
              <a:t>那么一定存在解</a:t>
            </a:r>
            <a:r>
              <a:rPr lang="en-US" altLang="zh-CN" dirty="0"/>
              <a:t>.</a:t>
            </a:r>
            <a:r>
              <a:rPr lang="zh-CN" altLang="en-US" dirty="0"/>
              <a:t>所以只需要用</a:t>
            </a:r>
            <a:r>
              <a:rPr lang="en-US" altLang="zh-CN" dirty="0" err="1"/>
              <a:t>spfa</a:t>
            </a:r>
            <a:r>
              <a:rPr lang="zh-CN" altLang="en-US" dirty="0"/>
              <a:t>判下正环</a:t>
            </a:r>
            <a:r>
              <a:rPr lang="en-US" altLang="zh-CN" dirty="0"/>
              <a:t>(</a:t>
            </a:r>
            <a:r>
              <a:rPr lang="zh-CN" altLang="en-US" dirty="0"/>
              <a:t>根据建图方式的不同</a:t>
            </a:r>
            <a:r>
              <a:rPr lang="en-US" altLang="zh-CN" dirty="0"/>
              <a:t>,</a:t>
            </a:r>
            <a:r>
              <a:rPr lang="zh-CN" altLang="en-US" dirty="0"/>
              <a:t>也可能是判负环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给每个变量的数值都加上一个相同的</a:t>
            </a:r>
            <a:r>
              <a:rPr lang="en-US" altLang="zh-CN" dirty="0"/>
              <a:t>w,</a:t>
            </a:r>
            <a:r>
              <a:rPr lang="zh-CN" altLang="en-US" dirty="0"/>
              <a:t>原先满足的不等式依然满足</a:t>
            </a:r>
            <a:r>
              <a:rPr lang="en-US" altLang="zh-CN" dirty="0"/>
              <a:t>.</a:t>
            </a:r>
            <a:r>
              <a:rPr lang="zh-CN" altLang="en-US" dirty="0"/>
              <a:t>所以在构造解的时候</a:t>
            </a:r>
            <a:r>
              <a:rPr lang="en-US" altLang="zh-CN" dirty="0"/>
              <a:t>,</a:t>
            </a:r>
            <a:r>
              <a:rPr lang="zh-CN" altLang="en-US" dirty="0"/>
              <a:t>可以先给其中一个变量赋值为</a:t>
            </a:r>
            <a:r>
              <a:rPr lang="en-US" altLang="zh-CN" dirty="0"/>
              <a:t>0,</a:t>
            </a:r>
            <a:r>
              <a:rPr lang="zh-CN" altLang="en-US" dirty="0"/>
              <a:t>从这个点出发跑最短路求出其他变量的一组解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169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3C546-C712-4411-BC46-648F547C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POI1996 Gambling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EDD51-89A8-49F8-8086-1044FF32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大意</a:t>
            </a:r>
            <a:r>
              <a:rPr lang="en-US" altLang="zh-CN" dirty="0"/>
              <a:t>:</a:t>
            </a:r>
            <a:r>
              <a:rPr lang="zh-CN" altLang="en-US" dirty="0"/>
              <a:t>给出一张无向图</a:t>
            </a:r>
            <a:r>
              <a:rPr lang="en-US" altLang="zh-CN" dirty="0"/>
              <a:t>,</a:t>
            </a:r>
            <a:r>
              <a:rPr lang="zh-CN" altLang="en-US" dirty="0"/>
              <a:t>点数</a:t>
            </a:r>
            <a:r>
              <a:rPr lang="en-US" altLang="zh-CN" dirty="0"/>
              <a:t>1000,</a:t>
            </a:r>
            <a:r>
              <a:rPr lang="zh-CN" altLang="en-US" dirty="0"/>
              <a:t>边数</a:t>
            </a:r>
            <a:r>
              <a:rPr lang="en-US" altLang="zh-CN" dirty="0"/>
              <a:t>12000.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号点出发</a:t>
            </a:r>
            <a:r>
              <a:rPr lang="en-US" altLang="zh-CN" dirty="0"/>
              <a:t>,</a:t>
            </a:r>
            <a:r>
              <a:rPr lang="zh-CN" altLang="en-US" dirty="0"/>
              <a:t>不重复经过边</a:t>
            </a:r>
            <a:r>
              <a:rPr lang="en-US" altLang="zh-CN" dirty="0"/>
              <a:t>.</a:t>
            </a:r>
            <a:r>
              <a:rPr lang="zh-CN" altLang="en-US" dirty="0"/>
              <a:t>问</a:t>
            </a:r>
            <a:r>
              <a:rPr lang="en-US" altLang="zh-CN" dirty="0"/>
              <a:t>:</a:t>
            </a:r>
            <a:r>
              <a:rPr lang="zh-CN" altLang="en-US" dirty="0"/>
              <a:t>是否存在一条路径</a:t>
            </a:r>
            <a:r>
              <a:rPr lang="en-US" altLang="zh-CN" dirty="0"/>
              <a:t>,</a:t>
            </a:r>
            <a:r>
              <a:rPr lang="zh-CN" altLang="en-US" dirty="0"/>
              <a:t>使得无路可走的时候满足两个条件中的一个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无路可走的时候停留的点不是</a:t>
            </a:r>
            <a:r>
              <a:rPr lang="en-US" altLang="zh-CN" dirty="0"/>
              <a:t>n</a:t>
            </a:r>
            <a:r>
              <a:rPr lang="zh-CN" altLang="en-US" dirty="0"/>
              <a:t>号点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无路可走的时候还有其他的边没有经过</a:t>
            </a:r>
            <a:endParaRPr lang="en-US" altLang="zh-CN" dirty="0"/>
          </a:p>
          <a:p>
            <a:r>
              <a:rPr lang="zh-CN" altLang="en-US" dirty="0"/>
              <a:t>如果存在</a:t>
            </a:r>
            <a:r>
              <a:rPr lang="en-US" altLang="zh-CN" dirty="0"/>
              <a:t>,</a:t>
            </a:r>
            <a:r>
              <a:rPr lang="zh-CN" altLang="en-US" dirty="0"/>
              <a:t>输出一条满足条件的路径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65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D5F6F-D74A-4948-8911-2F8CF45D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POI1996 Gambling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C6A8A-537B-4C04-AD3C-B226770D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首先判断原图是否存在欧拉回路</a:t>
            </a:r>
            <a:r>
              <a:rPr lang="en-US" altLang="zh-CN" dirty="0"/>
              <a:t>.</a:t>
            </a:r>
            <a:r>
              <a:rPr lang="zh-CN" altLang="en-US" dirty="0"/>
              <a:t>如果存在欧拉回路</a:t>
            </a:r>
            <a:r>
              <a:rPr lang="en-US" altLang="zh-CN" dirty="0"/>
              <a:t>,</a:t>
            </a:r>
            <a:r>
              <a:rPr lang="zh-CN" altLang="en-US" dirty="0"/>
              <a:t>那么输出欧拉回路即可</a:t>
            </a:r>
            <a:r>
              <a:rPr lang="en-US" altLang="zh-CN" dirty="0"/>
              <a:t>,</a:t>
            </a:r>
            <a:r>
              <a:rPr lang="zh-CN" altLang="en-US" dirty="0"/>
              <a:t>一定是从</a:t>
            </a:r>
            <a:r>
              <a:rPr lang="en-US" altLang="zh-CN" dirty="0"/>
              <a:t>1</a:t>
            </a:r>
            <a:r>
              <a:rPr lang="zh-CN" altLang="en-US" dirty="0"/>
              <a:t>出发最后回到</a:t>
            </a:r>
            <a:r>
              <a:rPr lang="en-US" altLang="zh-CN" dirty="0"/>
              <a:t>1.</a:t>
            </a:r>
          </a:p>
          <a:p>
            <a:r>
              <a:rPr lang="zh-CN" altLang="en-US" dirty="0"/>
              <a:t>否则判断原图是否存在从</a:t>
            </a:r>
            <a:r>
              <a:rPr lang="en-US" altLang="zh-CN" dirty="0"/>
              <a:t>1</a:t>
            </a:r>
            <a:r>
              <a:rPr lang="zh-CN" altLang="en-US" dirty="0"/>
              <a:t>出发到</a:t>
            </a:r>
            <a:r>
              <a:rPr lang="en-US" altLang="zh-CN" dirty="0"/>
              <a:t>n</a:t>
            </a:r>
            <a:r>
              <a:rPr lang="zh-CN" altLang="en-US" dirty="0"/>
              <a:t>结束的欧拉路径</a:t>
            </a:r>
            <a:r>
              <a:rPr lang="en-US" altLang="zh-CN" dirty="0"/>
              <a:t>.</a:t>
            </a:r>
            <a:r>
              <a:rPr lang="zh-CN" altLang="en-US" dirty="0"/>
              <a:t>如果不存在</a:t>
            </a:r>
            <a:r>
              <a:rPr lang="en-US" altLang="zh-CN" dirty="0"/>
              <a:t>,</a:t>
            </a:r>
            <a:r>
              <a:rPr lang="zh-CN" altLang="en-US" dirty="0"/>
              <a:t>那么从</a:t>
            </a:r>
            <a:r>
              <a:rPr lang="en-US" altLang="zh-CN" dirty="0"/>
              <a:t>1</a:t>
            </a:r>
            <a:r>
              <a:rPr lang="zh-CN" altLang="en-US" dirty="0"/>
              <a:t>出发直接按照</a:t>
            </a:r>
            <a:r>
              <a:rPr lang="en-US" altLang="zh-CN" dirty="0" err="1"/>
              <a:t>dfs</a:t>
            </a:r>
            <a:r>
              <a:rPr lang="zh-CN" altLang="en-US" dirty="0"/>
              <a:t>不断走下去直到无路可走</a:t>
            </a:r>
            <a:r>
              <a:rPr lang="en-US" altLang="zh-CN" dirty="0"/>
              <a:t>,</a:t>
            </a:r>
            <a:r>
              <a:rPr lang="zh-CN" altLang="en-US" dirty="0"/>
              <a:t>就不可能走完所有的边并到达</a:t>
            </a:r>
            <a:r>
              <a:rPr lang="en-US" altLang="zh-CN" dirty="0"/>
              <a:t>n.</a:t>
            </a:r>
            <a:r>
              <a:rPr lang="zh-CN" altLang="en-US" dirty="0"/>
              <a:t>也就肯定能找出符合条件的路径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如果存在从</a:t>
            </a:r>
            <a:r>
              <a:rPr lang="en-US" altLang="zh-CN" dirty="0"/>
              <a:t>1</a:t>
            </a:r>
            <a:r>
              <a:rPr lang="zh-CN" altLang="en-US" dirty="0"/>
              <a:t>出发到</a:t>
            </a:r>
            <a:r>
              <a:rPr lang="en-US" altLang="zh-CN" dirty="0"/>
              <a:t>n</a:t>
            </a:r>
            <a:r>
              <a:rPr lang="zh-CN" altLang="en-US" dirty="0"/>
              <a:t>结束的欧拉路径</a:t>
            </a:r>
            <a:r>
              <a:rPr lang="en-US" altLang="zh-CN" dirty="0"/>
              <a:t>,</a:t>
            </a:r>
            <a:r>
              <a:rPr lang="zh-CN" altLang="en-US" dirty="0"/>
              <a:t>那么最后无路可走的时候一定位于点</a:t>
            </a:r>
            <a:r>
              <a:rPr lang="en-US" altLang="zh-CN" dirty="0"/>
              <a:t>n.</a:t>
            </a:r>
          </a:p>
          <a:p>
            <a:r>
              <a:rPr lang="zh-CN" altLang="en-US" dirty="0"/>
              <a:t>我们只能考虑不经过所有的边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如果欧拉路径上没有重复经过的点</a:t>
            </a:r>
            <a:r>
              <a:rPr lang="en-US" altLang="zh-CN" dirty="0"/>
              <a:t>,</a:t>
            </a:r>
            <a:r>
              <a:rPr lang="zh-CN" altLang="en-US" dirty="0"/>
              <a:t>那么没有任何办法</a:t>
            </a:r>
            <a:r>
              <a:rPr lang="en-US" altLang="zh-CN" dirty="0"/>
              <a:t>,</a:t>
            </a:r>
            <a:r>
              <a:rPr lang="zh-CN" altLang="en-US" dirty="0"/>
              <a:t>原图一定是一条链</a:t>
            </a:r>
            <a:r>
              <a:rPr lang="en-US" altLang="zh-CN" dirty="0"/>
              <a:t>,</a:t>
            </a:r>
            <a:r>
              <a:rPr lang="zh-CN" altLang="en-US" dirty="0"/>
              <a:t>不存在符合条件的路径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否则</a:t>
            </a:r>
            <a:r>
              <a:rPr lang="en-US" altLang="zh-CN" dirty="0"/>
              <a:t>,</a:t>
            </a:r>
            <a:r>
              <a:rPr lang="zh-CN" altLang="en-US" dirty="0"/>
              <a:t>欧拉路径上一定出现过环</a:t>
            </a:r>
            <a:r>
              <a:rPr lang="en-US" altLang="zh-CN" dirty="0"/>
              <a:t>.</a:t>
            </a:r>
            <a:r>
              <a:rPr lang="zh-CN" altLang="en-US" dirty="0"/>
              <a:t>我们可以试着去掉路径上的一个环</a:t>
            </a:r>
            <a:r>
              <a:rPr lang="en-US" altLang="zh-CN" dirty="0"/>
              <a:t>.</a:t>
            </a:r>
            <a:r>
              <a:rPr lang="zh-CN" altLang="en-US" dirty="0"/>
              <a:t>也就是说</a:t>
            </a:r>
            <a:r>
              <a:rPr lang="en-US" altLang="zh-CN" dirty="0"/>
              <a:t>,</a:t>
            </a:r>
            <a:r>
              <a:rPr lang="zh-CN" altLang="en-US" dirty="0"/>
              <a:t>找出欧拉路径的顶点序列</a:t>
            </a:r>
            <a:r>
              <a:rPr lang="en-US" altLang="zh-CN" dirty="0"/>
              <a:t>,</a:t>
            </a:r>
            <a:r>
              <a:rPr lang="zh-CN" altLang="en-US" dirty="0"/>
              <a:t>找出一个重复出现的点</a:t>
            </a:r>
            <a:r>
              <a:rPr lang="en-US" altLang="zh-CN" dirty="0"/>
              <a:t>,</a:t>
            </a:r>
            <a:r>
              <a:rPr lang="zh-CN" altLang="en-US" dirty="0"/>
              <a:t>把两次出现之间的部分删掉</a:t>
            </a:r>
            <a:r>
              <a:rPr lang="en-US" altLang="zh-CN" dirty="0"/>
              <a:t>,</a:t>
            </a:r>
            <a:r>
              <a:rPr lang="zh-CN" altLang="en-US" dirty="0"/>
              <a:t>只走剩下的部分</a:t>
            </a:r>
            <a:r>
              <a:rPr lang="en-US" altLang="zh-CN" dirty="0"/>
              <a:t>.</a:t>
            </a:r>
            <a:r>
              <a:rPr lang="zh-CN" altLang="en-US" dirty="0"/>
              <a:t>这里删掉的这个环不能经过点</a:t>
            </a:r>
            <a:r>
              <a:rPr lang="en-US" altLang="zh-CN" dirty="0"/>
              <a:t>n.</a:t>
            </a:r>
            <a:r>
              <a:rPr lang="zh-CN" altLang="en-US" dirty="0"/>
              <a:t>如果不能找到不含</a:t>
            </a:r>
            <a:r>
              <a:rPr lang="en-US" altLang="zh-CN" dirty="0"/>
              <a:t>n</a:t>
            </a:r>
            <a:r>
              <a:rPr lang="zh-CN" altLang="en-US" dirty="0"/>
              <a:t>的环</a:t>
            </a:r>
            <a:r>
              <a:rPr lang="en-US" altLang="zh-CN" dirty="0"/>
              <a:t>,</a:t>
            </a:r>
            <a:r>
              <a:rPr lang="zh-CN" altLang="en-US" dirty="0"/>
              <a:t>就不存在符合条件的路径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08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30333-924F-4065-BA4E-52E7760A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bzoj2935[Poi1999]</a:t>
            </a:r>
            <a:r>
              <a:rPr lang="zh-CN" altLang="en-US" b="1" dirty="0"/>
              <a:t>原始生物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B8911-7DB9-4567-8DE0-2D2B043A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Description</a:t>
            </a:r>
          </a:p>
          <a:p>
            <a:r>
              <a:rPr lang="zh-CN" altLang="en-US" dirty="0"/>
              <a:t>原始生物的</a:t>
            </a:r>
            <a:r>
              <a:rPr lang="zh-CN" altLang="en-US" b="1" dirty="0"/>
              <a:t>遗传密码</a:t>
            </a:r>
            <a:r>
              <a:rPr lang="zh-CN" altLang="en-US" dirty="0"/>
              <a:t>是一个自然数的序列</a:t>
            </a:r>
            <a:r>
              <a:rPr lang="en-US" altLang="zh-CN" dirty="0"/>
              <a:t>K=(a</a:t>
            </a:r>
            <a:r>
              <a:rPr lang="en-US" altLang="zh-CN" baseline="-25000" dirty="0"/>
              <a:t>1</a:t>
            </a:r>
            <a:r>
              <a:rPr lang="en-US" altLang="zh-CN" dirty="0"/>
              <a:t>,...,a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。原始生物的</a:t>
            </a:r>
            <a:r>
              <a:rPr lang="zh-CN" altLang="en-US" b="1" dirty="0"/>
              <a:t>特征</a:t>
            </a:r>
            <a:r>
              <a:rPr lang="zh-CN" altLang="en-US" dirty="0"/>
              <a:t>是指在遗传密码中连续出现的数对（</a:t>
            </a:r>
            <a:r>
              <a:rPr lang="en-US" altLang="zh-CN" dirty="0" err="1"/>
              <a:t>l,r</a:t>
            </a:r>
            <a:r>
              <a:rPr lang="zh-CN" altLang="en-US" dirty="0"/>
              <a:t>），即存在自然数</a:t>
            </a:r>
            <a:r>
              <a:rPr lang="en-US" altLang="zh-CN" dirty="0" err="1"/>
              <a:t>i</a:t>
            </a:r>
            <a:r>
              <a:rPr lang="zh-CN" altLang="en-US" dirty="0"/>
              <a:t>使得</a:t>
            </a:r>
            <a:r>
              <a:rPr lang="en-US" altLang="zh-CN" dirty="0"/>
              <a:t>l=a</a:t>
            </a:r>
            <a:r>
              <a:rPr lang="en-US" altLang="zh-CN" baseline="-25000" dirty="0"/>
              <a:t>i</a:t>
            </a:r>
            <a:r>
              <a:rPr lang="zh-CN" altLang="en-US" dirty="0"/>
              <a:t>且</a:t>
            </a:r>
            <a:r>
              <a:rPr lang="en-US" altLang="zh-CN" dirty="0"/>
              <a:t>r=a</a:t>
            </a:r>
            <a:r>
              <a:rPr lang="en-US" altLang="zh-CN" baseline="-25000" dirty="0"/>
              <a:t>i+1</a:t>
            </a:r>
            <a:r>
              <a:rPr lang="zh-CN" altLang="en-US" dirty="0"/>
              <a:t>。在原始生物的遗传密码中不存在</a:t>
            </a:r>
            <a:r>
              <a:rPr lang="en-US" altLang="zh-CN" dirty="0"/>
              <a:t>(p</a:t>
            </a:r>
            <a:r>
              <a:rPr lang="zh-CN" altLang="en-US" dirty="0"/>
              <a:t>，</a:t>
            </a:r>
            <a:r>
              <a:rPr lang="en-US" altLang="zh-CN" dirty="0"/>
              <a:t>p)</a:t>
            </a:r>
            <a:r>
              <a:rPr lang="zh-CN" altLang="en-US" dirty="0"/>
              <a:t>形式的特征。出现这些特征的遗传密码的最短长度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en-US" altLang="zh-CN" b="1" dirty="0"/>
              <a:t>Input</a:t>
            </a:r>
          </a:p>
          <a:p>
            <a:r>
              <a:rPr lang="zh-CN" altLang="en-US" dirty="0"/>
              <a:t> 第一行是一个整数</a:t>
            </a:r>
            <a:r>
              <a:rPr lang="en-US" altLang="zh-CN" dirty="0"/>
              <a:t>n </a:t>
            </a:r>
            <a:r>
              <a:rPr lang="zh-CN" altLang="en-US" dirty="0"/>
              <a:t>，表示特征的总数。在接下来的</a:t>
            </a:r>
            <a:r>
              <a:rPr lang="en-US" altLang="zh-CN" dirty="0"/>
              <a:t>n</a:t>
            </a:r>
            <a:r>
              <a:rPr lang="zh-CN" altLang="en-US" dirty="0"/>
              <a:t>行里，每行都是一对由空格分隔的自然数</a:t>
            </a:r>
            <a:r>
              <a:rPr lang="en-US" altLang="zh-CN" dirty="0"/>
              <a:t>l </a:t>
            </a:r>
            <a:r>
              <a:rPr lang="zh-CN" altLang="en-US" dirty="0"/>
              <a:t>和</a:t>
            </a:r>
            <a:r>
              <a:rPr lang="en-US" altLang="zh-CN" dirty="0"/>
              <a:t>r </a:t>
            </a:r>
            <a:r>
              <a:rPr lang="zh-CN" altLang="en-US" dirty="0"/>
              <a:t>，</a:t>
            </a:r>
            <a:r>
              <a:rPr lang="en-US" altLang="zh-CN" dirty="0"/>
              <a:t>1 &lt;= l</a:t>
            </a:r>
            <a:r>
              <a:rPr lang="zh-CN" altLang="en-US" dirty="0"/>
              <a:t>，</a:t>
            </a:r>
            <a:r>
              <a:rPr lang="en-US" altLang="zh-CN" dirty="0"/>
              <a:t>r &lt;= 1000</a:t>
            </a:r>
            <a:r>
              <a:rPr lang="zh-CN" altLang="en-US" dirty="0"/>
              <a:t>。数对（</a:t>
            </a:r>
            <a:r>
              <a:rPr lang="en-US" altLang="zh-CN" dirty="0"/>
              <a:t>l</a:t>
            </a:r>
            <a:r>
              <a:rPr lang="zh-CN" altLang="en-US" dirty="0"/>
              <a:t>， </a:t>
            </a:r>
            <a:r>
              <a:rPr lang="en-US" altLang="zh-CN" dirty="0"/>
              <a:t>r</a:t>
            </a:r>
            <a:r>
              <a:rPr lang="zh-CN" altLang="en-US" dirty="0"/>
              <a:t>）是原始生物的特征之一。输入文件中的特征不会有重复。</a:t>
            </a:r>
            <a:endParaRPr lang="en-US" altLang="zh-CN" dirty="0"/>
          </a:p>
          <a:p>
            <a:r>
              <a:rPr lang="zh-CN" altLang="en-US" dirty="0"/>
              <a:t>输出一个数字</a:t>
            </a:r>
            <a:r>
              <a:rPr lang="en-US" altLang="zh-CN" dirty="0"/>
              <a:t>,</a:t>
            </a:r>
            <a:r>
              <a:rPr lang="zh-CN" altLang="en-US" dirty="0"/>
              <a:t>最短的出现所有特征的遗传密码的长度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46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EF586-E702-4483-8068-4358AE59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bzoj2935[Poi1999]</a:t>
            </a:r>
            <a:r>
              <a:rPr lang="zh-CN" altLang="en-US" b="1" dirty="0"/>
              <a:t>原始生物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D7A30-8641-4CE1-BE65-3151F9C27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1000</a:t>
            </a:r>
            <a:r>
              <a:rPr lang="zh-CN" altLang="en-US" dirty="0"/>
              <a:t>每个数字看成一个点</a:t>
            </a:r>
            <a:r>
              <a:rPr lang="en-US" altLang="zh-CN" dirty="0"/>
              <a:t>,</a:t>
            </a:r>
            <a:r>
              <a:rPr lang="zh-CN" altLang="en-US" dirty="0"/>
              <a:t>有特征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就从</a:t>
            </a:r>
            <a:r>
              <a:rPr lang="en-US" altLang="zh-CN" dirty="0"/>
              <a:t>l</a:t>
            </a:r>
            <a:r>
              <a:rPr lang="zh-CN" altLang="en-US" dirty="0"/>
              <a:t>到</a:t>
            </a:r>
            <a:r>
              <a:rPr lang="en-US" altLang="zh-CN" dirty="0"/>
              <a:t>r</a:t>
            </a:r>
            <a:r>
              <a:rPr lang="zh-CN" altLang="en-US" dirty="0"/>
              <a:t>连接一条边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我们把</a:t>
            </a:r>
            <a:r>
              <a:rPr lang="en-US" altLang="zh-CN" dirty="0" err="1"/>
              <a:t>dna</a:t>
            </a:r>
            <a:r>
              <a:rPr lang="zh-CN" altLang="en-US" dirty="0"/>
              <a:t>序列看成顶点序列</a:t>
            </a:r>
            <a:r>
              <a:rPr lang="en-US" altLang="zh-CN" dirty="0"/>
              <a:t>,</a:t>
            </a:r>
            <a:r>
              <a:rPr lang="zh-CN" altLang="en-US" dirty="0"/>
              <a:t>那这其实是一个完全图</a:t>
            </a:r>
            <a:r>
              <a:rPr lang="en-US" altLang="zh-CN" dirty="0"/>
              <a:t>,</a:t>
            </a:r>
            <a:r>
              <a:rPr lang="zh-CN" altLang="en-US" dirty="0"/>
              <a:t>有一些特殊的边至少要经过一次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可以转化为这样的问题</a:t>
            </a:r>
            <a:r>
              <a:rPr lang="en-US" altLang="zh-CN" dirty="0"/>
              <a:t>:</a:t>
            </a:r>
            <a:r>
              <a:rPr lang="zh-CN" altLang="en-US" dirty="0"/>
              <a:t>给出一张图</a:t>
            </a:r>
            <a:r>
              <a:rPr lang="en-US" altLang="zh-CN" dirty="0"/>
              <a:t>,</a:t>
            </a:r>
            <a:r>
              <a:rPr lang="zh-CN" altLang="en-US" dirty="0"/>
              <a:t>根据特征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连边</a:t>
            </a:r>
            <a:r>
              <a:rPr lang="en-US" altLang="zh-CN" dirty="0"/>
              <a:t>,</a:t>
            </a:r>
            <a:r>
              <a:rPr lang="zh-CN" altLang="en-US" dirty="0"/>
              <a:t>怎样添加最少的边</a:t>
            </a:r>
            <a:r>
              <a:rPr lang="en-US" altLang="zh-CN" dirty="0"/>
              <a:t>,</a:t>
            </a:r>
            <a:r>
              <a:rPr lang="zh-CN" altLang="en-US" dirty="0"/>
              <a:t>使得图上存在一条欧拉路径</a:t>
            </a:r>
            <a:endParaRPr lang="en-US" altLang="zh-CN" dirty="0"/>
          </a:p>
          <a:p>
            <a:r>
              <a:rPr lang="zh-CN" altLang="en-US" dirty="0"/>
              <a:t>连通有向图存在欧拉回路的条件是每个点出度</a:t>
            </a:r>
            <a:r>
              <a:rPr lang="en-US" altLang="zh-CN" dirty="0"/>
              <a:t>=</a:t>
            </a:r>
            <a:r>
              <a:rPr lang="zh-CN" altLang="en-US" dirty="0"/>
              <a:t>入度</a:t>
            </a:r>
            <a:endParaRPr lang="en-US" altLang="zh-CN" dirty="0"/>
          </a:p>
          <a:p>
            <a:r>
              <a:rPr lang="zh-CN" altLang="en-US" dirty="0"/>
              <a:t>我们对这个题目建立的有向图可能是很多不连通的块</a:t>
            </a:r>
            <a:r>
              <a:rPr lang="en-US" altLang="zh-CN" dirty="0"/>
              <a:t>.</a:t>
            </a:r>
            <a:r>
              <a:rPr lang="zh-CN" altLang="en-US" dirty="0"/>
              <a:t>思考一下可以发现</a:t>
            </a:r>
            <a:r>
              <a:rPr lang="en-US" altLang="zh-CN" dirty="0"/>
              <a:t>,</a:t>
            </a:r>
            <a:r>
              <a:rPr lang="zh-CN" altLang="en-US" dirty="0"/>
              <a:t>对每个不连通的块分别求出最优解的序列再拼起来</a:t>
            </a:r>
            <a:r>
              <a:rPr lang="en-US" altLang="zh-CN" dirty="0"/>
              <a:t>,</a:t>
            </a:r>
            <a:r>
              <a:rPr lang="zh-CN" altLang="en-US" dirty="0"/>
              <a:t>就能得到整体的最优解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89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84DB9-26B2-4209-A3FC-A623E69E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bzoj2935[Poi1999]</a:t>
            </a:r>
            <a:r>
              <a:rPr lang="zh-CN" altLang="en-US" b="1" dirty="0"/>
              <a:t>原始生物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1B13F-30B3-4B16-B5C1-BB2DFE427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对于一个连通块</a:t>
            </a:r>
            <a:r>
              <a:rPr lang="en-US" altLang="zh-CN" dirty="0"/>
              <a:t>,</a:t>
            </a:r>
            <a:r>
              <a:rPr lang="zh-CN" altLang="en-US" dirty="0"/>
              <a:t>如果本来就已经存在欧拉回路</a:t>
            </a:r>
            <a:r>
              <a:rPr lang="en-US" altLang="zh-CN" dirty="0"/>
              <a:t>,</a:t>
            </a:r>
            <a:r>
              <a:rPr lang="zh-CN" altLang="en-US" dirty="0"/>
              <a:t>那么最优解是边数</a:t>
            </a:r>
            <a:r>
              <a:rPr lang="en-US" altLang="zh-CN" dirty="0"/>
              <a:t>+1,</a:t>
            </a:r>
            <a:r>
              <a:rPr lang="zh-CN" altLang="en-US" dirty="0"/>
              <a:t>显然不能更好了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如果本来不存在欧拉回路</a:t>
            </a:r>
            <a:r>
              <a:rPr lang="en-US" altLang="zh-CN" dirty="0"/>
              <a:t>,</a:t>
            </a:r>
            <a:r>
              <a:rPr lang="zh-CN" altLang="en-US" dirty="0"/>
              <a:t>那么我们考虑添加</a:t>
            </a:r>
            <a:r>
              <a:rPr lang="en-US" altLang="zh-CN" dirty="0"/>
              <a:t>x</a:t>
            </a:r>
            <a:r>
              <a:rPr lang="zh-CN" altLang="en-US" dirty="0"/>
              <a:t>条边使得它具有欧拉回路</a:t>
            </a:r>
            <a:r>
              <a:rPr lang="en-US" altLang="zh-CN" dirty="0"/>
              <a:t>,</a:t>
            </a:r>
            <a:r>
              <a:rPr lang="zh-CN" altLang="en-US" dirty="0"/>
              <a:t>那么最优解是原先的边数</a:t>
            </a:r>
            <a:r>
              <a:rPr lang="en-US" altLang="zh-CN" dirty="0"/>
              <a:t>+x,</a:t>
            </a:r>
            <a:r>
              <a:rPr lang="zh-CN" altLang="en-US" dirty="0"/>
              <a:t>注意这里不需要</a:t>
            </a:r>
            <a:r>
              <a:rPr lang="en-US" altLang="zh-CN" dirty="0"/>
              <a:t>+1,</a:t>
            </a:r>
            <a:r>
              <a:rPr lang="zh-CN" altLang="en-US" dirty="0"/>
              <a:t>因为可以去掉一条后加的边</a:t>
            </a:r>
            <a:r>
              <a:rPr lang="en-US" altLang="zh-CN" dirty="0"/>
              <a:t>.	</a:t>
            </a:r>
          </a:p>
          <a:p>
            <a:r>
              <a:rPr lang="zh-CN" altLang="en-US" dirty="0"/>
              <a:t>这个</a:t>
            </a:r>
            <a:r>
              <a:rPr lang="en-US" altLang="zh-CN" dirty="0"/>
              <a:t>x</a:t>
            </a:r>
            <a:r>
              <a:rPr lang="zh-CN" altLang="en-US" dirty="0"/>
              <a:t>怎么求解</a:t>
            </a:r>
            <a:r>
              <a:rPr lang="en-US" altLang="zh-CN" dirty="0"/>
              <a:t>?</a:t>
            </a:r>
            <a:r>
              <a:rPr lang="zh-CN" altLang="en-US" dirty="0"/>
              <a:t>只需要对原先每个点求一下</a:t>
            </a:r>
            <a:r>
              <a:rPr lang="en-US" altLang="zh-CN" dirty="0"/>
              <a:t>delta=</a:t>
            </a:r>
            <a:r>
              <a:rPr lang="zh-CN" altLang="en-US" dirty="0"/>
              <a:t>入度</a:t>
            </a:r>
            <a:r>
              <a:rPr lang="en-US" altLang="zh-CN" dirty="0"/>
              <a:t>-</a:t>
            </a:r>
            <a:r>
              <a:rPr lang="zh-CN" altLang="en-US" dirty="0"/>
              <a:t>出度</a:t>
            </a:r>
            <a:r>
              <a:rPr lang="en-US" altLang="zh-CN" dirty="0"/>
              <a:t>,</a:t>
            </a:r>
            <a:r>
              <a:rPr lang="zh-CN" altLang="en-US" dirty="0"/>
              <a:t>然后把所有大于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en-US" altLang="zh-CN" dirty="0"/>
              <a:t>delta</a:t>
            </a:r>
            <a:r>
              <a:rPr lang="zh-CN" altLang="en-US" dirty="0"/>
              <a:t>加起来</a:t>
            </a:r>
            <a:r>
              <a:rPr lang="en-US" altLang="zh-CN" dirty="0"/>
              <a:t>.</a:t>
            </a:r>
            <a:r>
              <a:rPr lang="zh-CN" altLang="en-US" dirty="0"/>
              <a:t>对应的加边方案是什么样的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64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6D9EA-5EDE-4D32-8726-EA432D55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Codeforces</a:t>
            </a:r>
            <a:r>
              <a:rPr lang="en-US" altLang="zh-CN" b="1" dirty="0"/>
              <a:t> 528C Data Center Drama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C4965-DAB0-4759-9DDB-422D481B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给出一张无向图</a:t>
            </a:r>
            <a:r>
              <a:rPr lang="en-US" altLang="zh-CN" dirty="0"/>
              <a:t>,</a:t>
            </a:r>
            <a:r>
              <a:rPr lang="zh-CN" altLang="en-US" dirty="0"/>
              <a:t>加尽量少的边 然后给每条边定向使得每个点出入度都是偶数</a:t>
            </a:r>
            <a:endParaRPr lang="en-US" altLang="zh-CN" dirty="0"/>
          </a:p>
          <a:p>
            <a:r>
              <a:rPr lang="zh-CN" altLang="en-US" dirty="0"/>
              <a:t>每个连通块分别考虑</a:t>
            </a:r>
            <a:endParaRPr lang="en-US" altLang="zh-CN" dirty="0"/>
          </a:p>
          <a:p>
            <a:r>
              <a:rPr lang="zh-CN" altLang="en-US" dirty="0"/>
              <a:t>所有点度数都是偶数</a:t>
            </a:r>
            <a:r>
              <a:rPr lang="en-US" altLang="zh-CN" dirty="0"/>
              <a:t>,</a:t>
            </a:r>
            <a:r>
              <a:rPr lang="zh-CN" altLang="en-US" dirty="0"/>
              <a:t>也就是需要加边使得存在欧拉回路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如果存在欧拉回路</a:t>
            </a:r>
            <a:r>
              <a:rPr lang="en-US" altLang="zh-CN" dirty="0"/>
              <a:t>,</a:t>
            </a:r>
            <a:r>
              <a:rPr lang="zh-CN" altLang="en-US" dirty="0"/>
              <a:t>一定能做到吗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每个点出入度都是偶数</a:t>
            </a:r>
            <a:r>
              <a:rPr lang="en-US" altLang="zh-CN" dirty="0"/>
              <a:t>,</a:t>
            </a:r>
            <a:r>
              <a:rPr lang="zh-CN" altLang="en-US" dirty="0"/>
              <a:t>那么出度之和一定是偶数</a:t>
            </a:r>
            <a:r>
              <a:rPr lang="en-US" altLang="zh-CN" dirty="0"/>
              <a:t>,</a:t>
            </a:r>
            <a:r>
              <a:rPr lang="zh-CN" altLang="en-US" dirty="0"/>
              <a:t>一定有偶数条边</a:t>
            </a:r>
            <a:r>
              <a:rPr lang="en-US" altLang="zh-CN" dirty="0"/>
              <a:t>.</a:t>
            </a:r>
            <a:r>
              <a:rPr lang="zh-CN" altLang="en-US" dirty="0"/>
              <a:t>但是有欧拉回路有可能是奇数条边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先考虑有偶数条边的情况</a:t>
            </a:r>
            <a:r>
              <a:rPr lang="en-US" altLang="zh-CN" dirty="0"/>
              <a:t>,</a:t>
            </a:r>
            <a:r>
              <a:rPr lang="zh-CN" altLang="en-US" dirty="0"/>
              <a:t>再考虑奇数条边的情况需要做出什么修改</a:t>
            </a:r>
            <a:r>
              <a:rPr lang="en-US" altLang="zh-CN" dirty="0"/>
              <a:t>.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73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32F59-9066-46DD-BF5B-D3EFF495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bzoj1880[SDOI2009]</a:t>
            </a:r>
            <a:r>
              <a:rPr lang="en-US" altLang="zh-CN" dirty="0" err="1"/>
              <a:t>Elaxia</a:t>
            </a:r>
            <a:r>
              <a:rPr lang="zh-CN" altLang="en-US" dirty="0"/>
              <a:t>的路线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88B99-062B-42F8-9EE8-E29EFD239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给出一张</a:t>
            </a:r>
            <a:r>
              <a:rPr lang="en-US" altLang="zh-CN" dirty="0"/>
              <a:t>1500</a:t>
            </a:r>
            <a:r>
              <a:rPr lang="zh-CN" altLang="en-US" dirty="0"/>
              <a:t>个点的带权无向图</a:t>
            </a:r>
            <a:r>
              <a:rPr lang="en-US" altLang="zh-CN" dirty="0"/>
              <a:t>,</a:t>
            </a:r>
            <a:r>
              <a:rPr lang="zh-CN" altLang="en-US" dirty="0"/>
              <a:t>给出</a:t>
            </a:r>
            <a:r>
              <a:rPr lang="en-US" altLang="zh-CN" dirty="0"/>
              <a:t>s1,t1,s2,t2</a:t>
            </a:r>
            <a:r>
              <a:rPr lang="zh-CN" altLang="en-US" dirty="0"/>
              <a:t>四个点</a:t>
            </a:r>
            <a:r>
              <a:rPr lang="en-US" altLang="zh-CN" dirty="0"/>
              <a:t>,</a:t>
            </a:r>
            <a:r>
              <a:rPr lang="zh-CN" altLang="en-US" dirty="0"/>
              <a:t>要求找出</a:t>
            </a:r>
            <a:r>
              <a:rPr lang="en-US" altLang="zh-CN" dirty="0"/>
              <a:t>s1</a:t>
            </a:r>
            <a:r>
              <a:rPr lang="zh-CN" altLang="en-US" dirty="0"/>
              <a:t>到</a:t>
            </a:r>
            <a:r>
              <a:rPr lang="en-US" altLang="zh-CN" dirty="0"/>
              <a:t>t1</a:t>
            </a:r>
            <a:r>
              <a:rPr lang="zh-CN" altLang="en-US" dirty="0"/>
              <a:t>的一条最短路径和</a:t>
            </a:r>
            <a:r>
              <a:rPr lang="en-US" altLang="zh-CN" dirty="0"/>
              <a:t>s2</a:t>
            </a:r>
            <a:r>
              <a:rPr lang="zh-CN" altLang="en-US" dirty="0"/>
              <a:t>到</a:t>
            </a:r>
            <a:r>
              <a:rPr lang="en-US" altLang="zh-CN" dirty="0"/>
              <a:t>t2</a:t>
            </a:r>
            <a:r>
              <a:rPr lang="zh-CN" altLang="en-US" dirty="0"/>
              <a:t>的一条最短路径</a:t>
            </a:r>
            <a:r>
              <a:rPr lang="en-US" altLang="zh-CN" dirty="0"/>
              <a:t>,</a:t>
            </a:r>
            <a:r>
              <a:rPr lang="zh-CN" altLang="en-US" dirty="0"/>
              <a:t>使得这两条路径的公共边的边权之和最大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44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C175F-4096-481E-92BD-965AB33C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bzoj1880[SDOI2009]</a:t>
            </a:r>
            <a:r>
              <a:rPr lang="en-US" altLang="zh-CN" dirty="0" err="1"/>
              <a:t>Elaxia</a:t>
            </a:r>
            <a:r>
              <a:rPr lang="zh-CN" altLang="en-US" dirty="0"/>
              <a:t>的路线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CBEAA-5693-4FCC-A6F7-6ADA8A89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公共部分最长的时候</a:t>
            </a:r>
            <a:r>
              <a:rPr lang="en-US" altLang="zh-CN" dirty="0"/>
              <a:t>,</a:t>
            </a:r>
            <a:r>
              <a:rPr lang="zh-CN" altLang="en-US" dirty="0"/>
              <a:t>公共部分一定是一条连续的路径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假设两条最短路的公共部分有中断</a:t>
            </a:r>
            <a:r>
              <a:rPr lang="en-US" altLang="zh-CN" dirty="0"/>
              <a:t>,</a:t>
            </a:r>
            <a:r>
              <a:rPr lang="zh-CN" altLang="en-US" dirty="0"/>
              <a:t>两条路径在</a:t>
            </a:r>
            <a:r>
              <a:rPr lang="en-US" altLang="zh-CN" dirty="0"/>
              <a:t>x</a:t>
            </a:r>
            <a:r>
              <a:rPr lang="zh-CN" altLang="en-US" dirty="0"/>
              <a:t>分开又在</a:t>
            </a:r>
            <a:r>
              <a:rPr lang="en-US" altLang="zh-CN" dirty="0"/>
              <a:t>y</a:t>
            </a:r>
            <a:r>
              <a:rPr lang="zh-CN" altLang="en-US" dirty="0"/>
              <a:t>汇合</a:t>
            </a:r>
            <a:r>
              <a:rPr lang="en-US" altLang="zh-CN" dirty="0"/>
              <a:t>,</a:t>
            </a:r>
            <a:r>
              <a:rPr lang="zh-CN" altLang="en-US" dirty="0"/>
              <a:t>那么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之间显然也可以走相同的最短路径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也就是说</a:t>
            </a:r>
            <a:r>
              <a:rPr lang="en-US" altLang="zh-CN" dirty="0"/>
              <a:t>,</a:t>
            </a:r>
            <a:r>
              <a:rPr lang="zh-CN" altLang="en-US" dirty="0"/>
              <a:t>问题变成</a:t>
            </a:r>
            <a:r>
              <a:rPr lang="en-US" altLang="zh-CN" dirty="0"/>
              <a:t>:</a:t>
            </a:r>
            <a:r>
              <a:rPr lang="zh-CN" altLang="en-US" dirty="0"/>
              <a:t>找到</a:t>
            </a:r>
            <a:r>
              <a:rPr lang="en-US" altLang="zh-CN" dirty="0" err="1"/>
              <a:t>y,z</a:t>
            </a:r>
            <a:r>
              <a:rPr lang="en-US" altLang="zh-CN" dirty="0"/>
              <a:t>,</a:t>
            </a:r>
            <a:r>
              <a:rPr lang="zh-CN" altLang="en-US" dirty="0"/>
              <a:t>使得</a:t>
            </a:r>
            <a:r>
              <a:rPr lang="en-US" altLang="zh-CN" dirty="0"/>
              <a:t>s1-y-z-t1</a:t>
            </a:r>
            <a:r>
              <a:rPr lang="zh-CN" altLang="en-US" dirty="0"/>
              <a:t>是</a:t>
            </a:r>
            <a:r>
              <a:rPr lang="en-US" altLang="zh-CN" dirty="0"/>
              <a:t>s1</a:t>
            </a:r>
            <a:r>
              <a:rPr lang="zh-CN" altLang="en-US" dirty="0"/>
              <a:t>到</a:t>
            </a:r>
            <a:r>
              <a:rPr lang="en-US" altLang="zh-CN" dirty="0"/>
              <a:t>t1</a:t>
            </a:r>
            <a:r>
              <a:rPr lang="zh-CN" altLang="en-US" dirty="0"/>
              <a:t>的最短路</a:t>
            </a:r>
            <a:r>
              <a:rPr lang="en-US" altLang="zh-CN" dirty="0"/>
              <a:t>,s2-y-z-t2</a:t>
            </a:r>
            <a:r>
              <a:rPr lang="zh-CN" altLang="en-US" dirty="0"/>
              <a:t>是</a:t>
            </a:r>
            <a:r>
              <a:rPr lang="en-US" altLang="zh-CN" dirty="0"/>
              <a:t>s2</a:t>
            </a:r>
            <a:r>
              <a:rPr lang="zh-CN" altLang="en-US" dirty="0"/>
              <a:t>到</a:t>
            </a:r>
            <a:r>
              <a:rPr lang="en-US" altLang="zh-CN" dirty="0"/>
              <a:t>t2</a:t>
            </a:r>
            <a:r>
              <a:rPr lang="zh-CN" altLang="en-US" dirty="0"/>
              <a:t>的最短路</a:t>
            </a:r>
            <a:r>
              <a:rPr lang="en-US" altLang="zh-CN" dirty="0"/>
              <a:t>,</a:t>
            </a:r>
            <a:r>
              <a:rPr lang="zh-CN" altLang="en-US" dirty="0"/>
              <a:t>且</a:t>
            </a:r>
            <a:r>
              <a:rPr lang="en-US" altLang="zh-CN" dirty="0"/>
              <a:t>dis(</a:t>
            </a:r>
            <a:r>
              <a:rPr lang="en-US" altLang="zh-CN" dirty="0" err="1"/>
              <a:t>y,z</a:t>
            </a:r>
            <a:r>
              <a:rPr lang="en-US" altLang="zh-CN" dirty="0"/>
              <a:t>)</a:t>
            </a:r>
            <a:r>
              <a:rPr lang="zh-CN" altLang="en-US" dirty="0"/>
              <a:t>最长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怎么搞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考虑</a:t>
            </a:r>
            <a:r>
              <a:rPr lang="en-US" altLang="zh-CN" dirty="0"/>
              <a:t>y-z</a:t>
            </a:r>
            <a:r>
              <a:rPr lang="zh-CN" altLang="en-US" dirty="0"/>
              <a:t>路径上的每条边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必须满足什么特征</a:t>
            </a:r>
            <a:r>
              <a:rPr lang="en-US" altLang="zh-CN" dirty="0"/>
              <a:t>.(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满足既能在</a:t>
            </a:r>
            <a:r>
              <a:rPr lang="en-US" altLang="zh-CN" dirty="0"/>
              <a:t>s1</a:t>
            </a:r>
            <a:r>
              <a:rPr lang="zh-CN" altLang="en-US" dirty="0"/>
              <a:t>到</a:t>
            </a:r>
            <a:r>
              <a:rPr lang="en-US" altLang="zh-CN" dirty="0"/>
              <a:t>t1</a:t>
            </a:r>
            <a:r>
              <a:rPr lang="zh-CN" altLang="en-US" dirty="0"/>
              <a:t>的最短路出现</a:t>
            </a:r>
            <a:r>
              <a:rPr lang="en-US" altLang="zh-CN" dirty="0"/>
              <a:t>,</a:t>
            </a:r>
            <a:r>
              <a:rPr lang="zh-CN" altLang="en-US" dirty="0"/>
              <a:t>又能在</a:t>
            </a:r>
            <a:r>
              <a:rPr lang="en-US" altLang="zh-CN" dirty="0"/>
              <a:t>s2</a:t>
            </a:r>
            <a:r>
              <a:rPr lang="zh-CN" altLang="en-US" dirty="0"/>
              <a:t>到</a:t>
            </a:r>
            <a:r>
              <a:rPr lang="en-US" altLang="zh-CN" dirty="0"/>
              <a:t>t2</a:t>
            </a:r>
            <a:r>
              <a:rPr lang="zh-CN" altLang="en-US" dirty="0"/>
              <a:t>的最短路出现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能在</a:t>
            </a:r>
            <a:r>
              <a:rPr lang="en-US" altLang="zh-CN" dirty="0"/>
              <a:t>s1</a:t>
            </a:r>
            <a:r>
              <a:rPr lang="zh-CN" altLang="en-US" dirty="0"/>
              <a:t>到</a:t>
            </a:r>
            <a:r>
              <a:rPr lang="en-US" altLang="zh-CN" dirty="0"/>
              <a:t>t1</a:t>
            </a:r>
            <a:r>
              <a:rPr lang="zh-CN" altLang="en-US" dirty="0"/>
              <a:t>的最短路上出现</a:t>
            </a:r>
            <a:r>
              <a:rPr lang="en-US" altLang="zh-CN" dirty="0"/>
              <a:t>,</a:t>
            </a:r>
            <a:r>
              <a:rPr lang="zh-CN" altLang="en-US" dirty="0"/>
              <a:t>与</a:t>
            </a:r>
            <a:r>
              <a:rPr lang="en-US" altLang="zh-CN" dirty="0"/>
              <a:t>s1</a:t>
            </a:r>
            <a:r>
              <a:rPr lang="zh-CN" altLang="en-US" dirty="0"/>
              <a:t>到</a:t>
            </a:r>
            <a:r>
              <a:rPr lang="en-US" altLang="zh-CN" dirty="0" err="1"/>
              <a:t>i</a:t>
            </a:r>
            <a:r>
              <a:rPr lang="en-US" altLang="zh-CN" dirty="0"/>
              <a:t>, j</a:t>
            </a:r>
            <a:r>
              <a:rPr lang="zh-CN" altLang="en-US" dirty="0"/>
              <a:t>到</a:t>
            </a:r>
            <a:r>
              <a:rPr lang="en-US" altLang="zh-CN" dirty="0"/>
              <a:t>t1</a:t>
            </a:r>
            <a:r>
              <a:rPr lang="zh-CN" altLang="en-US" dirty="0"/>
              <a:t>的最短路长度和</a:t>
            </a:r>
            <a:r>
              <a:rPr lang="en-US" altLang="zh-CN" dirty="0"/>
              <a:t>w(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有关</a:t>
            </a:r>
            <a:r>
              <a:rPr lang="en-US" altLang="zh-CN" dirty="0"/>
              <a:t>.</a:t>
            </a:r>
            <a:r>
              <a:rPr lang="zh-CN" altLang="en-US" dirty="0"/>
              <a:t>这三段长度加起来等于</a:t>
            </a:r>
            <a:r>
              <a:rPr lang="en-US" altLang="zh-CN" dirty="0"/>
              <a:t>s1</a:t>
            </a:r>
            <a:r>
              <a:rPr lang="zh-CN" altLang="en-US" dirty="0"/>
              <a:t>到</a:t>
            </a:r>
            <a:r>
              <a:rPr lang="en-US" altLang="zh-CN" dirty="0"/>
              <a:t>t1</a:t>
            </a:r>
            <a:r>
              <a:rPr lang="zh-CN" altLang="en-US" dirty="0"/>
              <a:t>的最短路即可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95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BC05E-AD28-41B7-8BC3-F7612D19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bzoj1880[SDOI2009]</a:t>
            </a:r>
            <a:r>
              <a:rPr lang="en-US" altLang="zh-CN" dirty="0" err="1"/>
              <a:t>Elaxia</a:t>
            </a:r>
            <a:r>
              <a:rPr lang="zh-CN" altLang="en-US" dirty="0"/>
              <a:t>的路线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F9E0E-A456-45C4-BEF1-E8003CED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如果我们找到一条路径</a:t>
            </a:r>
            <a:r>
              <a:rPr lang="en-US" altLang="zh-CN" dirty="0"/>
              <a:t>y-z,</a:t>
            </a:r>
            <a:r>
              <a:rPr lang="zh-CN" altLang="en-US" dirty="0"/>
              <a:t>上面的每条边都满足</a:t>
            </a:r>
            <a:r>
              <a:rPr lang="en-US" altLang="zh-CN" dirty="0"/>
              <a:t>”</a:t>
            </a:r>
            <a:r>
              <a:rPr lang="zh-CN" altLang="en-US" dirty="0"/>
              <a:t>既能在</a:t>
            </a:r>
            <a:r>
              <a:rPr lang="en-US" altLang="zh-CN" dirty="0"/>
              <a:t>s1</a:t>
            </a:r>
            <a:r>
              <a:rPr lang="zh-CN" altLang="en-US" dirty="0"/>
              <a:t>到</a:t>
            </a:r>
            <a:r>
              <a:rPr lang="en-US" altLang="zh-CN" dirty="0"/>
              <a:t>t1</a:t>
            </a:r>
            <a:r>
              <a:rPr lang="zh-CN" altLang="en-US" dirty="0"/>
              <a:t>的最短路出现</a:t>
            </a:r>
            <a:r>
              <a:rPr lang="en-US" altLang="zh-CN" dirty="0"/>
              <a:t>,</a:t>
            </a:r>
            <a:r>
              <a:rPr lang="zh-CN" altLang="en-US" dirty="0"/>
              <a:t>又能在</a:t>
            </a:r>
            <a:r>
              <a:rPr lang="en-US" altLang="zh-CN" dirty="0"/>
              <a:t>s2</a:t>
            </a:r>
            <a:r>
              <a:rPr lang="zh-CN" altLang="en-US" dirty="0"/>
              <a:t>到</a:t>
            </a:r>
            <a:r>
              <a:rPr lang="en-US" altLang="zh-CN" dirty="0"/>
              <a:t>t2</a:t>
            </a:r>
            <a:r>
              <a:rPr lang="zh-CN" altLang="en-US" dirty="0"/>
              <a:t>的最短路出现</a:t>
            </a:r>
            <a:r>
              <a:rPr lang="en-US" altLang="zh-CN" dirty="0"/>
              <a:t>”</a:t>
            </a:r>
            <a:r>
              <a:rPr lang="zh-CN" altLang="en-US" dirty="0"/>
              <a:t>的条件</a:t>
            </a:r>
            <a:r>
              <a:rPr lang="en-US" altLang="zh-CN" dirty="0"/>
              <a:t>,</a:t>
            </a:r>
            <a:r>
              <a:rPr lang="zh-CN" altLang="en-US" dirty="0"/>
              <a:t>那么就存在最短路</a:t>
            </a:r>
            <a:r>
              <a:rPr lang="en-US" altLang="zh-CN" dirty="0"/>
              <a:t>s1-y-z-t1,s2-y-z-t2,</a:t>
            </a:r>
            <a:r>
              <a:rPr lang="zh-CN" altLang="en-US" dirty="0"/>
              <a:t>使得</a:t>
            </a:r>
            <a:r>
              <a:rPr lang="en-US" altLang="zh-CN" dirty="0"/>
              <a:t>y-z</a:t>
            </a:r>
            <a:r>
              <a:rPr lang="zh-CN" altLang="en-US" dirty="0"/>
              <a:t>是</a:t>
            </a:r>
            <a:r>
              <a:rPr lang="en-US" altLang="zh-CN" dirty="0"/>
              <a:t>s1</a:t>
            </a:r>
            <a:r>
              <a:rPr lang="zh-CN" altLang="en-US" dirty="0"/>
              <a:t>到</a:t>
            </a:r>
            <a:r>
              <a:rPr lang="en-US" altLang="zh-CN" dirty="0"/>
              <a:t>t1,s2</a:t>
            </a:r>
            <a:r>
              <a:rPr lang="zh-CN" altLang="en-US" dirty="0"/>
              <a:t>到</a:t>
            </a:r>
            <a:r>
              <a:rPr lang="en-US" altLang="zh-CN" dirty="0"/>
              <a:t>t2</a:t>
            </a:r>
            <a:r>
              <a:rPr lang="zh-CN" altLang="en-US" dirty="0"/>
              <a:t>的最短路的公共部分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接下来怎么做</a:t>
            </a:r>
            <a:r>
              <a:rPr lang="en-US" altLang="zh-CN" dirty="0"/>
              <a:t>?</a:t>
            </a:r>
            <a:r>
              <a:rPr lang="zh-CN" altLang="en-US" dirty="0"/>
              <a:t>我们找出所有</a:t>
            </a:r>
            <a:r>
              <a:rPr lang="en-US" altLang="zh-CN" dirty="0"/>
              <a:t>”</a:t>
            </a:r>
            <a:r>
              <a:rPr lang="zh-CN" altLang="en-US" dirty="0"/>
              <a:t>既能在</a:t>
            </a:r>
            <a:r>
              <a:rPr lang="en-US" altLang="zh-CN" dirty="0"/>
              <a:t>s1</a:t>
            </a:r>
            <a:r>
              <a:rPr lang="zh-CN" altLang="en-US" dirty="0"/>
              <a:t>到</a:t>
            </a:r>
            <a:r>
              <a:rPr lang="en-US" altLang="zh-CN" dirty="0"/>
              <a:t>t1</a:t>
            </a:r>
            <a:r>
              <a:rPr lang="zh-CN" altLang="en-US" dirty="0"/>
              <a:t>的最短路出现</a:t>
            </a:r>
            <a:r>
              <a:rPr lang="en-US" altLang="zh-CN" dirty="0"/>
              <a:t>,</a:t>
            </a:r>
            <a:r>
              <a:rPr lang="zh-CN" altLang="en-US" dirty="0"/>
              <a:t>又能在</a:t>
            </a:r>
            <a:r>
              <a:rPr lang="en-US" altLang="zh-CN" dirty="0"/>
              <a:t>s2</a:t>
            </a:r>
            <a:r>
              <a:rPr lang="zh-CN" altLang="en-US" dirty="0"/>
              <a:t>到</a:t>
            </a:r>
            <a:r>
              <a:rPr lang="en-US" altLang="zh-CN" dirty="0"/>
              <a:t>t2</a:t>
            </a:r>
            <a:r>
              <a:rPr lang="zh-CN" altLang="en-US" dirty="0"/>
              <a:t>的最短路出现</a:t>
            </a:r>
            <a:r>
              <a:rPr lang="en-US" altLang="zh-CN" dirty="0"/>
              <a:t>”</a:t>
            </a:r>
            <a:r>
              <a:rPr lang="zh-CN" altLang="en-US" dirty="0"/>
              <a:t>的有向边</a:t>
            </a:r>
            <a:r>
              <a:rPr lang="en-US" altLang="zh-CN" dirty="0"/>
              <a:t>(</a:t>
            </a:r>
            <a:r>
              <a:rPr lang="zh-CN" altLang="en-US" dirty="0"/>
              <a:t>注意是有向边</a:t>
            </a:r>
            <a:r>
              <a:rPr lang="en-US" altLang="zh-CN" dirty="0"/>
              <a:t>),</a:t>
            </a:r>
            <a:r>
              <a:rPr lang="zh-CN" altLang="en-US" dirty="0"/>
              <a:t>一定会形成一个</a:t>
            </a:r>
            <a:r>
              <a:rPr lang="en-US" altLang="zh-CN" dirty="0"/>
              <a:t>DAG.</a:t>
            </a:r>
            <a:r>
              <a:rPr lang="zh-CN" altLang="en-US" dirty="0"/>
              <a:t>求解这个</a:t>
            </a:r>
            <a:r>
              <a:rPr lang="en-US" altLang="zh-CN" dirty="0"/>
              <a:t>DAG</a:t>
            </a:r>
            <a:r>
              <a:rPr lang="zh-CN" altLang="en-US" dirty="0"/>
              <a:t>上的最长路即可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54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87A4C-0196-440E-9D8C-70D28F1F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15F01-793F-4FFC-881A-9156B7EB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欧拉回路</a:t>
            </a:r>
            <a:endParaRPr lang="en-US" altLang="zh-CN" dirty="0"/>
          </a:p>
          <a:p>
            <a:r>
              <a:rPr lang="zh-CN" altLang="en-US" dirty="0"/>
              <a:t>最短路算法</a:t>
            </a:r>
            <a:r>
              <a:rPr lang="en-US" altLang="zh-CN" dirty="0"/>
              <a:t>:</a:t>
            </a:r>
            <a:r>
              <a:rPr lang="en-US" altLang="zh-CN" dirty="0" err="1"/>
              <a:t>Floyd,Dijkstra</a:t>
            </a:r>
            <a:r>
              <a:rPr lang="en-US" altLang="zh-CN" dirty="0"/>
              <a:t>, Bellman-Ford</a:t>
            </a:r>
          </a:p>
          <a:p>
            <a:r>
              <a:rPr lang="zh-CN" altLang="en-US"/>
              <a:t>差分约束</a:t>
            </a:r>
            <a:endParaRPr lang="en-US" altLang="zh-CN" dirty="0"/>
          </a:p>
          <a:p>
            <a:r>
              <a:rPr lang="zh-CN" altLang="en-US" dirty="0"/>
              <a:t>最短路题目选讲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628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14614-4323-4F05-8A2B-31A9878C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bzoj1491[NOI2007]</a:t>
            </a:r>
            <a:r>
              <a:rPr lang="zh-CN" altLang="en-US" dirty="0"/>
              <a:t>社交网络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84A35-B43A-4984-BE1C-34D283DA7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题目大概就是对每一对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求从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的最短路有多少种不同方案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只要理解</a:t>
            </a:r>
            <a:r>
              <a:rPr lang="en-US" altLang="zh-CN" dirty="0" err="1"/>
              <a:t>floyd</a:t>
            </a:r>
            <a:r>
              <a:rPr lang="zh-CN" altLang="en-US" dirty="0"/>
              <a:t>的状态定义</a:t>
            </a:r>
            <a:r>
              <a:rPr lang="en-US" altLang="zh-CN" dirty="0"/>
              <a:t>,</a:t>
            </a:r>
            <a:r>
              <a:rPr lang="zh-CN" altLang="en-US" dirty="0"/>
              <a:t>就不难进行方案统计的状态设计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G[k][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表示允许经过</a:t>
            </a:r>
            <a:r>
              <a:rPr lang="en-US" altLang="zh-CN" dirty="0"/>
              <a:t>1,2,3…k</a:t>
            </a:r>
            <a:r>
              <a:rPr lang="zh-CN" altLang="en-US" dirty="0"/>
              <a:t>和</a:t>
            </a:r>
            <a:r>
              <a:rPr lang="en-US" altLang="zh-CN" dirty="0" err="1"/>
              <a:t>i,j</a:t>
            </a:r>
            <a:r>
              <a:rPr lang="zh-CN" altLang="en-US" dirty="0"/>
              <a:t>两点</a:t>
            </a:r>
            <a:r>
              <a:rPr lang="en-US" altLang="zh-CN" dirty="0"/>
              <a:t>,</a:t>
            </a:r>
            <a:r>
              <a:rPr lang="zh-CN" altLang="en-US" dirty="0"/>
              <a:t>从</a:t>
            </a:r>
            <a:r>
              <a:rPr lang="en-US" altLang="zh-CN" dirty="0" err="1"/>
              <a:t>i</a:t>
            </a:r>
            <a:r>
              <a:rPr lang="zh-CN" altLang="en-US" dirty="0"/>
              <a:t>出发到</a:t>
            </a:r>
            <a:r>
              <a:rPr lang="en-US" altLang="zh-CN" dirty="0"/>
              <a:t>j</a:t>
            </a:r>
            <a:r>
              <a:rPr lang="zh-CN" altLang="en-US" dirty="0"/>
              <a:t>的最短路的方案数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G[k+1][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的求解需要考虑</a:t>
            </a:r>
            <a:r>
              <a:rPr lang="en-US" altLang="zh-CN" dirty="0"/>
              <a:t>F[k][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和</a:t>
            </a:r>
            <a:r>
              <a:rPr lang="en-US" altLang="zh-CN" dirty="0"/>
              <a:t>F[k][</a:t>
            </a:r>
            <a:r>
              <a:rPr lang="en-US" altLang="zh-CN" dirty="0" err="1"/>
              <a:t>i</a:t>
            </a:r>
            <a:r>
              <a:rPr lang="en-US" altLang="zh-CN" dirty="0"/>
              <a:t>][k+1]+F[k][k+1][j]</a:t>
            </a:r>
            <a:r>
              <a:rPr lang="zh-CN" altLang="en-US" dirty="0"/>
              <a:t>的大小关系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G[k][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和</a:t>
            </a:r>
            <a:r>
              <a:rPr lang="en-US" altLang="zh-CN" dirty="0"/>
              <a:t>G[k][</a:t>
            </a:r>
            <a:r>
              <a:rPr lang="en-US" altLang="zh-CN" dirty="0" err="1"/>
              <a:t>i</a:t>
            </a:r>
            <a:r>
              <a:rPr lang="en-US" altLang="zh-CN" dirty="0"/>
              <a:t>][k+1]</a:t>
            </a:r>
            <a:r>
              <a:rPr lang="zh-CN" altLang="en-US" dirty="0"/>
              <a:t>*</a:t>
            </a:r>
            <a:r>
              <a:rPr lang="en-US" altLang="zh-CN" dirty="0"/>
              <a:t>G[k][k+1][j]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821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95D2F-BA1B-4B66-919D-88B2333B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Poj1734 </a:t>
            </a:r>
            <a:r>
              <a:rPr lang="en-US" altLang="zh-CN" dirty="0" err="1"/>
              <a:t>SightseeingTrip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147F4-0340-4DD0-8DC1-540720A9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在无向图中求一个边权之和最小的环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这个环的特点</a:t>
            </a:r>
            <a:r>
              <a:rPr lang="en-US" altLang="zh-CN" dirty="0"/>
              <a:t>:</a:t>
            </a:r>
            <a:r>
              <a:rPr lang="zh-CN" altLang="en-US" dirty="0"/>
              <a:t>在环上取两个点</a:t>
            </a:r>
            <a:r>
              <a:rPr lang="en-US" altLang="zh-CN" dirty="0" err="1"/>
              <a:t>i,j</a:t>
            </a:r>
            <a:r>
              <a:rPr lang="en-US" altLang="zh-CN" dirty="0"/>
              <a:t>,</a:t>
            </a:r>
            <a:r>
              <a:rPr lang="zh-CN" altLang="en-US" dirty="0"/>
              <a:t>可以得到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的两条路径</a:t>
            </a:r>
            <a:r>
              <a:rPr lang="en-US" altLang="zh-CN" dirty="0"/>
              <a:t>,</a:t>
            </a:r>
            <a:r>
              <a:rPr lang="zh-CN" altLang="en-US" dirty="0"/>
              <a:t>其中至少有一条是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的最短路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可行的思路</a:t>
            </a:r>
            <a:r>
              <a:rPr lang="en-US" altLang="zh-CN" dirty="0"/>
              <a:t>:</a:t>
            </a:r>
            <a:r>
              <a:rPr lang="zh-CN" altLang="en-US" dirty="0"/>
              <a:t>枚举</a:t>
            </a:r>
            <a:r>
              <a:rPr lang="en-US" altLang="zh-CN" dirty="0" err="1"/>
              <a:t>i,j</a:t>
            </a:r>
            <a:r>
              <a:rPr lang="en-US" altLang="zh-CN" dirty="0"/>
              <a:t>,</a:t>
            </a:r>
            <a:r>
              <a:rPr lang="zh-CN" altLang="en-US" dirty="0"/>
              <a:t>求出删掉边</a:t>
            </a:r>
            <a:r>
              <a:rPr lang="en-US" altLang="zh-CN" dirty="0" err="1"/>
              <a:t>i</a:t>
            </a:r>
            <a:r>
              <a:rPr lang="en-US" altLang="zh-CN" dirty="0"/>
              <a:t>-&gt;j</a:t>
            </a:r>
            <a:r>
              <a:rPr lang="zh-CN" altLang="en-US" dirty="0"/>
              <a:t>之后从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的最短路再加上</a:t>
            </a:r>
            <a:r>
              <a:rPr lang="en-US" altLang="zh-CN" dirty="0" err="1"/>
              <a:t>i</a:t>
            </a:r>
            <a:r>
              <a:rPr lang="en-US" altLang="zh-CN" dirty="0"/>
              <a:t>-&gt;j</a:t>
            </a:r>
            <a:r>
              <a:rPr lang="zh-CN" altLang="en-US" dirty="0"/>
              <a:t>的权值</a:t>
            </a:r>
            <a:r>
              <a:rPr lang="en-US" altLang="zh-CN" dirty="0"/>
              <a:t>,</a:t>
            </a:r>
            <a:r>
              <a:rPr lang="zh-CN" altLang="en-US" dirty="0"/>
              <a:t>效率不够</a:t>
            </a:r>
            <a:r>
              <a:rPr lang="en-US" altLang="zh-CN" dirty="0"/>
              <a:t>.</a:t>
            </a:r>
            <a:r>
              <a:rPr lang="zh-CN" altLang="en-US" dirty="0"/>
              <a:t>怎样提高效率</a:t>
            </a:r>
            <a:r>
              <a:rPr lang="en-US" altLang="zh-CN" dirty="0"/>
              <a:t>?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2082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1E2F5-06CE-46F7-9C67-34E54B5A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借助</a:t>
            </a:r>
            <a:r>
              <a:rPr lang="en-US" altLang="zh-CN" dirty="0" err="1"/>
              <a:t>floyd</a:t>
            </a:r>
            <a:r>
              <a:rPr lang="zh-CN" altLang="en-US" dirty="0"/>
              <a:t>算法进行求解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B3FAD-B946-4DB5-8936-1CF678390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我们可以枚举环中编号最大的点</a:t>
            </a:r>
            <a:r>
              <a:rPr lang="en-US" altLang="zh-CN" dirty="0"/>
              <a:t>x,</a:t>
            </a:r>
            <a:r>
              <a:rPr lang="zh-CN" altLang="en-US" dirty="0"/>
              <a:t>以及这个点前后的两个点</a:t>
            </a:r>
            <a:r>
              <a:rPr lang="en-US" altLang="zh-CN" dirty="0" err="1"/>
              <a:t>a,b</a:t>
            </a:r>
            <a:r>
              <a:rPr lang="en-US" altLang="zh-CN" dirty="0"/>
              <a:t>(a&lt;</a:t>
            </a:r>
            <a:r>
              <a:rPr lang="en-US" altLang="zh-CN" dirty="0" err="1"/>
              <a:t>x,b</a:t>
            </a:r>
            <a:r>
              <a:rPr lang="en-US" altLang="zh-CN" dirty="0"/>
              <a:t>&lt;x),</a:t>
            </a:r>
            <a:r>
              <a:rPr lang="zh-CN" altLang="en-US" dirty="0"/>
              <a:t>那么我们需要求的是</a:t>
            </a:r>
            <a:r>
              <a:rPr lang="en-US" altLang="zh-CN" dirty="0"/>
              <a:t>:</a:t>
            </a:r>
            <a:r>
              <a:rPr lang="zh-CN" altLang="en-US" dirty="0"/>
              <a:t>只经过</a:t>
            </a:r>
            <a:r>
              <a:rPr lang="en-US" altLang="zh-CN" dirty="0"/>
              <a:t>1,2,…x-1</a:t>
            </a:r>
            <a:r>
              <a:rPr lang="zh-CN" altLang="en-US" dirty="0"/>
              <a:t>这些点的情况下</a:t>
            </a:r>
            <a:r>
              <a:rPr lang="en-US" altLang="zh-CN" dirty="0"/>
              <a:t>,</a:t>
            </a:r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的最短路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Floyd</a:t>
            </a:r>
            <a:r>
              <a:rPr lang="zh-CN" altLang="en-US" dirty="0"/>
              <a:t>的求解过程</a:t>
            </a:r>
            <a:r>
              <a:rPr lang="en-US" altLang="zh-CN" dirty="0"/>
              <a:t>,</a:t>
            </a:r>
            <a:r>
              <a:rPr lang="zh-CN" altLang="en-US" dirty="0"/>
              <a:t>就可以依次求出我们需要的这些最短路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从而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r>
              <a:rPr lang="zh-CN" altLang="en-US" dirty="0"/>
              <a:t>就能求出无向图的最小环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447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171A4-0AF1-4486-948F-D67A5D4A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Poj1275 </a:t>
            </a:r>
            <a:r>
              <a:rPr lang="en-US" altLang="zh-CN" b="1" dirty="0"/>
              <a:t>Cashier Employment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8A83C-7790-4551-BE3D-8E5F63D91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现在你要负责一个超市的出纳员雇佣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已知超市在一天里每一小时需要出纳员的最少数量</a:t>
            </a:r>
            <a:r>
              <a:rPr lang="en-US" altLang="zh-CN" dirty="0"/>
              <a:t>R(0),R(1),...,R(23)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R(0)</a:t>
            </a:r>
            <a:r>
              <a:rPr lang="zh-CN" altLang="en-US" dirty="0"/>
              <a:t>表示从午夜到凌晨</a:t>
            </a:r>
            <a:r>
              <a:rPr lang="en-US" altLang="zh-CN" dirty="0"/>
              <a:t>1:00</a:t>
            </a:r>
            <a:r>
              <a:rPr lang="zh-CN" altLang="en-US" dirty="0"/>
              <a:t>所需要出纳员的最少数目；</a:t>
            </a:r>
            <a:r>
              <a:rPr lang="en-US" altLang="zh-CN" dirty="0"/>
              <a:t>R(1)</a:t>
            </a:r>
            <a:r>
              <a:rPr lang="zh-CN" altLang="en-US" dirty="0"/>
              <a:t>表示凌晨</a:t>
            </a:r>
            <a:r>
              <a:rPr lang="en-US" altLang="zh-CN" dirty="0"/>
              <a:t>1:00</a:t>
            </a:r>
            <a:r>
              <a:rPr lang="zh-CN" altLang="en-US" dirty="0"/>
              <a:t>到</a:t>
            </a:r>
            <a:r>
              <a:rPr lang="en-US" altLang="zh-CN" dirty="0"/>
              <a:t>2:00</a:t>
            </a:r>
            <a:r>
              <a:rPr lang="zh-CN" altLang="en-US" dirty="0"/>
              <a:t>之间需要的</a:t>
            </a:r>
            <a:r>
              <a:rPr lang="en-US" altLang="zh-CN" dirty="0"/>
              <a:t>……</a:t>
            </a:r>
            <a:r>
              <a:rPr lang="zh-CN" altLang="en-US" dirty="0"/>
              <a:t>每一天，这些数据都是相同的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人申请这项工作，每个申请者</a:t>
            </a:r>
            <a:r>
              <a:rPr lang="en-US" altLang="zh-CN" dirty="0" err="1"/>
              <a:t>i</a:t>
            </a:r>
            <a:r>
              <a:rPr lang="zh-CN" altLang="en-US" dirty="0"/>
              <a:t>在每天</a:t>
            </a:r>
            <a:r>
              <a:rPr lang="en-US" altLang="zh-CN" dirty="0"/>
              <a:t>24</a:t>
            </a:r>
            <a:r>
              <a:rPr lang="zh-CN" altLang="en-US" dirty="0"/>
              <a:t>小时当中，从一个特定的时刻开始连续工作恰好</a:t>
            </a:r>
            <a:r>
              <a:rPr lang="en-US" altLang="zh-CN" dirty="0"/>
              <a:t>8</a:t>
            </a:r>
            <a:r>
              <a:rPr lang="zh-CN" altLang="en-US" dirty="0"/>
              <a:t>小时。定义</a:t>
            </a:r>
            <a:r>
              <a:rPr lang="en-US" altLang="zh-CN" dirty="0" err="1"/>
              <a:t>ti</a:t>
            </a:r>
            <a:r>
              <a:rPr lang="en-US" altLang="zh-CN" dirty="0"/>
              <a:t>(0&lt;=</a:t>
            </a:r>
            <a:r>
              <a:rPr lang="en-US" altLang="zh-CN" dirty="0" err="1"/>
              <a:t>ti</a:t>
            </a:r>
            <a:r>
              <a:rPr lang="en-US" altLang="zh-CN" dirty="0"/>
              <a:t>&lt;=23)</a:t>
            </a:r>
            <a:r>
              <a:rPr lang="zh-CN" altLang="en-US" dirty="0"/>
              <a:t>为上面提到的开始时刻，也就是说，如果第</a:t>
            </a:r>
            <a:r>
              <a:rPr lang="en-US" altLang="zh-CN" dirty="0" err="1"/>
              <a:t>i</a:t>
            </a:r>
            <a:r>
              <a:rPr lang="zh-CN" altLang="en-US" dirty="0"/>
              <a:t>个申请者被录用，他（或她）将从</a:t>
            </a:r>
            <a:r>
              <a:rPr lang="en-US" altLang="zh-CN" dirty="0" err="1"/>
              <a:t>ti</a:t>
            </a:r>
            <a:r>
              <a:rPr lang="zh-CN" altLang="en-US" dirty="0"/>
              <a:t>时刻开始连续工作</a:t>
            </a:r>
            <a:r>
              <a:rPr lang="en-US" altLang="zh-CN" dirty="0"/>
              <a:t>8</a:t>
            </a:r>
            <a:r>
              <a:rPr lang="zh-CN" altLang="en-US" dirty="0"/>
              <a:t>小时。 试着编写一个程序，输入</a:t>
            </a:r>
            <a:r>
              <a:rPr lang="en-US" altLang="zh-CN" dirty="0"/>
              <a:t>R(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=0,...,23</a:t>
            </a:r>
            <a:r>
              <a:rPr lang="zh-CN" altLang="en-US" dirty="0"/>
              <a:t>，以及</a:t>
            </a:r>
            <a:r>
              <a:rPr lang="en-US" altLang="zh-CN" dirty="0" err="1"/>
              <a:t>ti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=1,...,N</a:t>
            </a:r>
            <a:r>
              <a:rPr lang="zh-CN" altLang="en-US" dirty="0"/>
              <a:t>，它们都是非负整数，计算为满足上述限制需要雇佣的最少出纳员数目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989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B96C4-58B8-4C78-906A-F5F13CA1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Poj1275 </a:t>
            </a:r>
            <a:r>
              <a:rPr lang="en-US" altLang="zh-CN" b="1" dirty="0"/>
              <a:t>Cashier Employment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E429B-0AEA-42BF-B2C4-6952314B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定义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表示雇佣的从第</a:t>
            </a:r>
            <a:r>
              <a:rPr lang="en-US" altLang="zh-CN" dirty="0" err="1"/>
              <a:t>i</a:t>
            </a:r>
            <a:r>
              <a:rPr lang="zh-CN" altLang="en-US" dirty="0"/>
              <a:t>个小时开始工作的人数</a:t>
            </a:r>
            <a:r>
              <a:rPr lang="en-US" altLang="zh-CN" dirty="0"/>
              <a:t>,(x[1],x[2]…x[24])s[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的前缀和</a:t>
            </a:r>
            <a:r>
              <a:rPr lang="en-US" altLang="zh-CN" dirty="0"/>
              <a:t>(s[1],s[2]…s[24].s[0]=0.),</a:t>
            </a:r>
            <a:r>
              <a:rPr lang="zh-CN" altLang="en-US" dirty="0"/>
              <a:t>那么所有的限制可以表示为关于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的不等式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0&lt;=s[</a:t>
            </a:r>
            <a:r>
              <a:rPr lang="en-US" altLang="zh-CN" dirty="0" err="1"/>
              <a:t>i</a:t>
            </a:r>
            <a:r>
              <a:rPr lang="en-US" altLang="zh-CN" dirty="0"/>
              <a:t>]-s[i-1]&lt;=t[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]-s[i-8]&gt;=r[</a:t>
            </a:r>
            <a:r>
              <a:rPr lang="en-US" altLang="zh-CN" dirty="0" err="1"/>
              <a:t>i</a:t>
            </a:r>
            <a:r>
              <a:rPr lang="en-US" altLang="zh-CN" dirty="0"/>
              <a:t>] 8&lt;=</a:t>
            </a:r>
            <a:r>
              <a:rPr lang="en-US" altLang="zh-CN" dirty="0" err="1"/>
              <a:t>i</a:t>
            </a:r>
            <a:r>
              <a:rPr lang="en-US" altLang="zh-CN" dirty="0"/>
              <a:t>&lt;=23</a:t>
            </a:r>
          </a:p>
          <a:p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]+s[24]-s[24-(8-i)]&gt;=t[</a:t>
            </a:r>
            <a:r>
              <a:rPr lang="en-US" altLang="zh-CN" dirty="0" err="1"/>
              <a:t>i</a:t>
            </a:r>
            <a:r>
              <a:rPr lang="en-US" altLang="zh-CN" dirty="0"/>
              <a:t>] 1&lt;=</a:t>
            </a:r>
            <a:r>
              <a:rPr lang="en-US" altLang="zh-CN" dirty="0" err="1"/>
              <a:t>i</a:t>
            </a:r>
            <a:r>
              <a:rPr lang="en-US" altLang="zh-CN" dirty="0"/>
              <a:t>&lt;=7</a:t>
            </a:r>
          </a:p>
          <a:p>
            <a:r>
              <a:rPr lang="zh-CN" altLang="en-US" dirty="0"/>
              <a:t>我们把不等式的限制转化成最短路的形式然后求最短路</a:t>
            </a:r>
            <a:r>
              <a:rPr lang="en-US" altLang="zh-CN" dirty="0"/>
              <a:t>,s[24]</a:t>
            </a:r>
            <a:r>
              <a:rPr lang="zh-CN" altLang="en-US" dirty="0"/>
              <a:t>的数值尽量小就行了</a:t>
            </a:r>
            <a:r>
              <a:rPr lang="en-US" altLang="zh-CN" dirty="0"/>
              <a:t>? </a:t>
            </a:r>
            <a:r>
              <a:rPr lang="zh-CN" altLang="en-US" dirty="0"/>
              <a:t>但是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]+s[24]-s[24-(8-i)]&gt;=t[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并不是长得很好的限制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我们把式子中的</a:t>
            </a:r>
            <a:r>
              <a:rPr lang="en-US" altLang="zh-CN" dirty="0"/>
              <a:t>s[24]</a:t>
            </a:r>
            <a:r>
              <a:rPr lang="zh-CN" altLang="en-US" dirty="0"/>
              <a:t>代入一个常数</a:t>
            </a:r>
            <a:r>
              <a:rPr lang="en-US" altLang="zh-CN" dirty="0"/>
              <a:t>c</a:t>
            </a:r>
            <a:r>
              <a:rPr lang="zh-CN" altLang="en-US" dirty="0"/>
              <a:t>判断是否有解</a:t>
            </a:r>
            <a:r>
              <a:rPr lang="en-US" altLang="zh-CN" dirty="0"/>
              <a:t>.</a:t>
            </a:r>
            <a:r>
              <a:rPr lang="zh-CN" altLang="en-US" dirty="0"/>
              <a:t>如果有解</a:t>
            </a:r>
            <a:r>
              <a:rPr lang="en-US" altLang="zh-CN" dirty="0"/>
              <a:t>,</a:t>
            </a:r>
            <a:r>
              <a:rPr lang="zh-CN" altLang="en-US" dirty="0"/>
              <a:t>则证明在</a:t>
            </a:r>
            <a:r>
              <a:rPr lang="en-US" altLang="zh-CN" dirty="0"/>
              <a:t>s[24]&gt;=c</a:t>
            </a:r>
            <a:r>
              <a:rPr lang="zh-CN" altLang="en-US" dirty="0"/>
              <a:t>的情况下有解</a:t>
            </a:r>
            <a:r>
              <a:rPr lang="en-US" altLang="zh-CN" dirty="0"/>
              <a:t>.</a:t>
            </a:r>
            <a:r>
              <a:rPr lang="zh-CN" altLang="en-US" dirty="0"/>
              <a:t>或者说</a:t>
            </a:r>
            <a:r>
              <a:rPr lang="en-US" altLang="zh-CN" dirty="0"/>
              <a:t>,</a:t>
            </a:r>
            <a:r>
              <a:rPr lang="zh-CN" altLang="en-US" dirty="0"/>
              <a:t>如果求出来的</a:t>
            </a:r>
            <a:r>
              <a:rPr lang="en-US" altLang="zh-CN" dirty="0"/>
              <a:t>s[24]&gt;=c</a:t>
            </a:r>
            <a:r>
              <a:rPr lang="zh-CN" altLang="en-US" dirty="0"/>
              <a:t>就有解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也就是说</a:t>
            </a:r>
            <a:r>
              <a:rPr lang="en-US" altLang="zh-CN" dirty="0"/>
              <a:t>,</a:t>
            </a:r>
            <a:r>
              <a:rPr lang="zh-CN" altLang="en-US" dirty="0"/>
              <a:t>我们要在</a:t>
            </a:r>
            <a:r>
              <a:rPr lang="en-US" altLang="zh-CN" dirty="0"/>
              <a:t>s[24]&gt;=c</a:t>
            </a:r>
            <a:r>
              <a:rPr lang="zh-CN" altLang="en-US" dirty="0"/>
              <a:t>的情况下求解</a:t>
            </a:r>
            <a:r>
              <a:rPr lang="en-US" altLang="zh-CN" dirty="0"/>
              <a:t>,</a:t>
            </a:r>
            <a:r>
              <a:rPr lang="zh-CN" altLang="en-US" dirty="0"/>
              <a:t>需要加入一个限制让</a:t>
            </a:r>
            <a:r>
              <a:rPr lang="en-US" altLang="zh-CN" dirty="0"/>
              <a:t>s[24]&gt;=c.</a:t>
            </a:r>
            <a:r>
              <a:rPr lang="zh-CN" altLang="en-US" dirty="0"/>
              <a:t>如果我们令</a:t>
            </a:r>
            <a:r>
              <a:rPr lang="en-US" altLang="zh-CN" dirty="0"/>
              <a:t>s[0]=0,</a:t>
            </a:r>
            <a:r>
              <a:rPr lang="zh-CN" altLang="en-US" dirty="0"/>
              <a:t>那么只需加一条边使得</a:t>
            </a:r>
            <a:r>
              <a:rPr lang="en-US" altLang="zh-CN" dirty="0"/>
              <a:t>s[24]-s[0]&gt;=c</a:t>
            </a:r>
            <a:r>
              <a:rPr lang="zh-CN" altLang="en-US" dirty="0"/>
              <a:t>即可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这个题似乎并不能满足二分的单调性</a:t>
            </a:r>
            <a:r>
              <a:rPr lang="en-US" altLang="zh-CN" dirty="0"/>
              <a:t>,</a:t>
            </a:r>
            <a:r>
              <a:rPr lang="zh-CN" altLang="en-US" dirty="0"/>
              <a:t>所以只能枚举答案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0615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3FF60-69F2-4950-B944-9EE40C6B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Poj3621 Sightseeing Cows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BE144-D163-445B-B2CE-DD2E26B8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给出点数不超过</a:t>
            </a:r>
            <a:r>
              <a:rPr lang="en-US" altLang="zh-CN" dirty="0"/>
              <a:t>1000,</a:t>
            </a:r>
            <a:r>
              <a:rPr lang="zh-CN" altLang="en-US" dirty="0"/>
              <a:t>边数不超过</a:t>
            </a:r>
            <a:r>
              <a:rPr lang="en-US" altLang="zh-CN" dirty="0"/>
              <a:t>5000</a:t>
            </a:r>
            <a:r>
              <a:rPr lang="zh-CN" altLang="en-US" dirty="0"/>
              <a:t>的一张有向图</a:t>
            </a:r>
            <a:r>
              <a:rPr lang="en-US" altLang="zh-CN" dirty="0"/>
              <a:t>,</a:t>
            </a:r>
            <a:r>
              <a:rPr lang="zh-CN" altLang="en-US" dirty="0"/>
              <a:t>每个点有点权</a:t>
            </a:r>
            <a:r>
              <a:rPr lang="en-US" altLang="zh-CN" dirty="0"/>
              <a:t>,</a:t>
            </a:r>
            <a:r>
              <a:rPr lang="zh-CN" altLang="en-US" dirty="0"/>
              <a:t>每条边有边权</a:t>
            </a:r>
            <a:r>
              <a:rPr lang="en-US" altLang="zh-CN" dirty="0"/>
              <a:t>.</a:t>
            </a:r>
            <a:r>
              <a:rPr lang="zh-CN" altLang="en-US" dirty="0"/>
              <a:t>求一个环路</a:t>
            </a:r>
            <a:r>
              <a:rPr lang="en-US" altLang="zh-CN" dirty="0"/>
              <a:t>,</a:t>
            </a:r>
            <a:r>
              <a:rPr lang="zh-CN" altLang="en-US" dirty="0"/>
              <a:t>使环路上   点权之和</a:t>
            </a:r>
            <a:r>
              <a:rPr lang="en-US" altLang="zh-CN" dirty="0"/>
              <a:t>/</a:t>
            </a:r>
            <a:r>
              <a:rPr lang="zh-CN" altLang="en-US" dirty="0"/>
              <a:t>边权之和  这个比值最大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这一类</a:t>
            </a:r>
            <a:r>
              <a:rPr lang="en-US" altLang="zh-CN" dirty="0"/>
              <a:t>“</a:t>
            </a:r>
            <a:r>
              <a:rPr lang="zh-CN" altLang="en-US" dirty="0"/>
              <a:t>最大化比值</a:t>
            </a:r>
            <a:r>
              <a:rPr lang="en-US" altLang="zh-CN" dirty="0"/>
              <a:t>”</a:t>
            </a:r>
            <a:r>
              <a:rPr lang="zh-CN" altLang="en-US" dirty="0"/>
              <a:t>的题目叫做</a:t>
            </a:r>
            <a:r>
              <a:rPr lang="en-US" altLang="zh-CN" dirty="0"/>
              <a:t>01</a:t>
            </a:r>
            <a:r>
              <a:rPr lang="zh-CN" altLang="en-US" dirty="0"/>
              <a:t>分数规划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一个简单的例子</a:t>
            </a:r>
            <a:r>
              <a:rPr lang="en-US" altLang="zh-CN" dirty="0"/>
              <a:t>:</a:t>
            </a:r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个物品</a:t>
            </a:r>
            <a:r>
              <a:rPr lang="en-US" altLang="zh-CN" dirty="0"/>
              <a:t>,</a:t>
            </a:r>
            <a:r>
              <a:rPr lang="zh-CN" altLang="en-US" dirty="0"/>
              <a:t>每个物品有两个属性</a:t>
            </a:r>
            <a:r>
              <a:rPr lang="en-US" altLang="zh-CN" dirty="0" err="1"/>
              <a:t>ai,bi</a:t>
            </a:r>
            <a:r>
              <a:rPr lang="en-US" altLang="zh-CN" dirty="0"/>
              <a:t>,</a:t>
            </a:r>
            <a:r>
              <a:rPr lang="zh-CN" altLang="en-US" dirty="0"/>
              <a:t>希望从中选出恰好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,</a:t>
            </a:r>
            <a:r>
              <a:rPr lang="zh-CN" altLang="en-US" dirty="0"/>
              <a:t>使得</a:t>
            </a:r>
            <a:r>
              <a:rPr lang="en-US" altLang="zh-CN" dirty="0"/>
              <a:t>sigma(ai)/sigma(bi)</a:t>
            </a:r>
            <a:r>
              <a:rPr lang="zh-CN" altLang="en-US" dirty="0"/>
              <a:t>尽量大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找出</a:t>
            </a:r>
            <a:r>
              <a:rPr lang="en-US" altLang="zh-CN" dirty="0"/>
              <a:t>ai/bi</a:t>
            </a:r>
            <a:r>
              <a:rPr lang="zh-CN" altLang="en-US" dirty="0"/>
              <a:t>最大的</a:t>
            </a:r>
            <a:r>
              <a:rPr lang="en-US" altLang="zh-CN" dirty="0"/>
              <a:t>k</a:t>
            </a:r>
            <a:r>
              <a:rPr lang="zh-CN" altLang="en-US" dirty="0"/>
              <a:t>个物品</a:t>
            </a:r>
            <a:r>
              <a:rPr lang="en-US" altLang="zh-CN" dirty="0"/>
              <a:t>?</a:t>
            </a:r>
            <a:r>
              <a:rPr lang="zh-CN" altLang="en-US" dirty="0"/>
              <a:t>存在反例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,</a:t>
            </a:r>
            <a:r>
              <a:rPr lang="zh-CN" altLang="en-US" dirty="0"/>
              <a:t>物品</a:t>
            </a:r>
            <a:r>
              <a:rPr lang="en-US" altLang="zh-CN" dirty="0"/>
              <a:t>1,ai=10,bi=1 </a:t>
            </a:r>
            <a:r>
              <a:rPr lang="zh-CN" altLang="en-US" dirty="0"/>
              <a:t>物品</a:t>
            </a:r>
            <a:r>
              <a:rPr lang="en-US" altLang="zh-CN" dirty="0"/>
              <a:t>2, ai=1000,bi=1000,</a:t>
            </a:r>
            <a:r>
              <a:rPr lang="zh-CN" altLang="en-US" dirty="0"/>
              <a:t>物品</a:t>
            </a:r>
            <a:r>
              <a:rPr lang="en-US" altLang="zh-CN" dirty="0"/>
              <a:t>3,ai=0.001,bi=1</a:t>
            </a:r>
          </a:p>
          <a:p>
            <a:r>
              <a:rPr lang="zh-CN" altLang="en-US" dirty="0"/>
              <a:t>可以二分答案</a:t>
            </a:r>
            <a:r>
              <a:rPr lang="en-US" altLang="zh-CN" dirty="0"/>
              <a:t>ans.</a:t>
            </a:r>
          </a:p>
          <a:p>
            <a:r>
              <a:rPr lang="en-US" altLang="zh-CN" dirty="0"/>
              <a:t>Sigma(ai)/sigma(bi)&gt;=</a:t>
            </a:r>
            <a:r>
              <a:rPr lang="en-US" altLang="zh-CN" dirty="0" err="1"/>
              <a:t>ans</a:t>
            </a:r>
            <a:r>
              <a:rPr lang="en-US" altLang="zh-CN" dirty="0"/>
              <a:t>, </a:t>
            </a:r>
            <a:r>
              <a:rPr lang="zh-CN" altLang="en-US" dirty="0"/>
              <a:t>化简一下其实就是</a:t>
            </a:r>
            <a:r>
              <a:rPr lang="en-US" altLang="zh-CN" dirty="0"/>
              <a:t>…sigma(ai-bi*</a:t>
            </a:r>
            <a:r>
              <a:rPr lang="en-US" altLang="zh-CN" dirty="0" err="1"/>
              <a:t>ans</a:t>
            </a:r>
            <a:r>
              <a:rPr lang="en-US" altLang="zh-CN" dirty="0"/>
              <a:t>)&gt;=0</a:t>
            </a:r>
          </a:p>
          <a:p>
            <a:r>
              <a:rPr lang="zh-CN" altLang="en-US" dirty="0"/>
              <a:t>也就是说对每个物品搞一个权值</a:t>
            </a:r>
            <a:r>
              <a:rPr lang="en-US" altLang="zh-CN" dirty="0"/>
              <a:t>ci=ai-bi*</a:t>
            </a:r>
            <a:r>
              <a:rPr lang="en-US" altLang="zh-CN" dirty="0" err="1"/>
              <a:t>ans</a:t>
            </a:r>
            <a:r>
              <a:rPr lang="en-US" altLang="zh-CN" dirty="0"/>
              <a:t>,</a:t>
            </a:r>
            <a:r>
              <a:rPr lang="zh-CN" altLang="en-US" dirty="0"/>
              <a:t>若干个物品的</a:t>
            </a:r>
            <a:r>
              <a:rPr lang="en-US" altLang="zh-CN" dirty="0"/>
              <a:t>sigma(ai)/sigma(bi)</a:t>
            </a:r>
            <a:r>
              <a:rPr lang="zh-CN" altLang="en-US" dirty="0"/>
              <a:t>是否大于等于</a:t>
            </a:r>
            <a:r>
              <a:rPr lang="en-US" altLang="zh-CN" dirty="0" err="1"/>
              <a:t>ans</a:t>
            </a:r>
            <a:r>
              <a:rPr lang="en-US" altLang="zh-CN" dirty="0"/>
              <a:t>, </a:t>
            </a:r>
            <a:r>
              <a:rPr lang="zh-CN" altLang="en-US" dirty="0"/>
              <a:t>就只需要看</a:t>
            </a:r>
            <a:r>
              <a:rPr lang="en-US" altLang="zh-CN" dirty="0"/>
              <a:t>sigma(ci)</a:t>
            </a:r>
            <a:r>
              <a:rPr lang="zh-CN" altLang="en-US" dirty="0"/>
              <a:t>是否大于等于</a:t>
            </a:r>
            <a:r>
              <a:rPr lang="en-US" altLang="zh-CN" dirty="0"/>
              <a:t>0,</a:t>
            </a:r>
            <a:r>
              <a:rPr lang="zh-CN" altLang="en-US" dirty="0"/>
              <a:t>这当然很好判断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9158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61F34-9B76-4498-B34B-6799DE16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Poj3621 Sightseeing Cows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B30E9-5594-4817-9C5A-0B3CD3FC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回到这个题</a:t>
            </a:r>
            <a:r>
              <a:rPr lang="en-US" altLang="zh-CN" dirty="0"/>
              <a:t>,</a:t>
            </a:r>
            <a:r>
              <a:rPr lang="zh-CN" altLang="en-US" dirty="0"/>
              <a:t>当然也可以二分答案</a:t>
            </a:r>
            <a:r>
              <a:rPr lang="en-US" altLang="zh-CN" dirty="0"/>
              <a:t>.</a:t>
            </a:r>
            <a:r>
              <a:rPr lang="zh-CN" altLang="en-US" dirty="0"/>
              <a:t>但是点权和边权同时出现</a:t>
            </a:r>
            <a:r>
              <a:rPr lang="en-US" altLang="zh-CN" dirty="0"/>
              <a:t>…</a:t>
            </a:r>
            <a:r>
              <a:rPr lang="zh-CN" altLang="en-US" dirty="0"/>
              <a:t>我们怎么搞</a:t>
            </a:r>
            <a:r>
              <a:rPr lang="en-US" altLang="zh-CN" dirty="0"/>
              <a:t>?</a:t>
            </a:r>
            <a:r>
              <a:rPr lang="zh-CN" altLang="en-US" dirty="0"/>
              <a:t>是</a:t>
            </a:r>
            <a:endParaRPr lang="en-US" altLang="zh-CN" dirty="0"/>
          </a:p>
          <a:p>
            <a:r>
              <a:rPr lang="zh-CN" altLang="en-US" dirty="0"/>
              <a:t>其实我们可以把点权搞到边上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因为是有向图</a:t>
            </a:r>
            <a:r>
              <a:rPr lang="en-US" altLang="zh-CN" dirty="0"/>
              <a:t>,</a:t>
            </a:r>
            <a:r>
              <a:rPr lang="zh-CN" altLang="en-US" dirty="0"/>
              <a:t>经过一条边可以认为就要经过这条边到达的点</a:t>
            </a:r>
            <a:r>
              <a:rPr lang="en-US" altLang="zh-CN" dirty="0"/>
              <a:t>.</a:t>
            </a:r>
            <a:r>
              <a:rPr lang="zh-CN" altLang="en-US" dirty="0"/>
              <a:t>那么把一条边指向的点的点权附加到边上</a:t>
            </a:r>
            <a:r>
              <a:rPr lang="en-US" altLang="zh-CN" dirty="0"/>
              <a:t>,</a:t>
            </a:r>
            <a:r>
              <a:rPr lang="zh-CN" altLang="en-US" dirty="0"/>
              <a:t>作为边的另一个权值即可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接下来二分答案</a:t>
            </a:r>
            <a:r>
              <a:rPr lang="en-US" altLang="zh-CN" dirty="0"/>
              <a:t>,</a:t>
            </a:r>
            <a:r>
              <a:rPr lang="zh-CN" altLang="en-US" dirty="0"/>
              <a:t>对每条边构造一个新的权值然后</a:t>
            </a:r>
            <a:r>
              <a:rPr lang="en-US" altLang="zh-CN" dirty="0"/>
              <a:t>…</a:t>
            </a:r>
            <a:r>
              <a:rPr lang="zh-CN" altLang="en-US" dirty="0"/>
              <a:t>判正环</a:t>
            </a:r>
            <a:r>
              <a:rPr lang="en-US" altLang="zh-CN" dirty="0"/>
              <a:t>/</a:t>
            </a:r>
            <a:r>
              <a:rPr lang="zh-CN" altLang="en-US" dirty="0"/>
              <a:t>负环</a:t>
            </a:r>
            <a:endParaRPr lang="en-US" altLang="zh-CN" dirty="0"/>
          </a:p>
          <a:p>
            <a:r>
              <a:rPr lang="en-US" altLang="zh-CN" dirty="0"/>
              <a:t>Bellman-ford(</a:t>
            </a:r>
            <a:r>
              <a:rPr lang="en-US" altLang="zh-CN" dirty="0" err="1"/>
              <a:t>spfa</a:t>
            </a:r>
            <a:r>
              <a:rPr lang="en-US" altLang="zh-CN" dirty="0"/>
              <a:t>)</a:t>
            </a:r>
            <a:r>
              <a:rPr lang="zh-CN" altLang="en-US" dirty="0"/>
              <a:t>即可</a:t>
            </a:r>
            <a:r>
              <a:rPr lang="en-US" altLang="zh-CN" dirty="0"/>
              <a:t>.</a:t>
            </a:r>
            <a:r>
              <a:rPr lang="zh-CN" altLang="en-US" dirty="0"/>
              <a:t>复杂度有点疼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393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8A89B-2BF9-4CCE-B70E-C3201E0A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poj3635 </a:t>
            </a:r>
            <a:r>
              <a:rPr lang="en-US" altLang="zh-CN" dirty="0" err="1"/>
              <a:t>FullTank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1DB19-4A9F-4689-A051-5CEA9E094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个城市</a:t>
            </a:r>
            <a:r>
              <a:rPr lang="en-US" altLang="zh-CN" dirty="0"/>
              <a:t>(n&lt;=1000),m</a:t>
            </a:r>
            <a:r>
              <a:rPr lang="zh-CN" altLang="en-US" dirty="0"/>
              <a:t>条道路</a:t>
            </a:r>
            <a:r>
              <a:rPr lang="en-US" altLang="zh-CN" dirty="0"/>
              <a:t>(m&lt;=10000),</a:t>
            </a:r>
            <a:r>
              <a:rPr lang="zh-CN" altLang="en-US" dirty="0"/>
              <a:t>你开一辆车</a:t>
            </a:r>
            <a:r>
              <a:rPr lang="en-US" altLang="zh-CN" dirty="0"/>
              <a:t>,</a:t>
            </a:r>
            <a:r>
              <a:rPr lang="zh-CN" altLang="en-US" dirty="0"/>
              <a:t>邮箱容量为</a:t>
            </a:r>
            <a:r>
              <a:rPr lang="en-US" altLang="zh-CN" dirty="0"/>
              <a:t>c(c&lt;=100).</a:t>
            </a:r>
            <a:r>
              <a:rPr lang="zh-CN" altLang="en-US" dirty="0"/>
              <a:t>不同城市的油价不一样</a:t>
            </a:r>
            <a:r>
              <a:rPr lang="en-US" altLang="zh-CN" dirty="0"/>
              <a:t>.</a:t>
            </a:r>
            <a:r>
              <a:rPr lang="zh-CN" altLang="en-US" dirty="0"/>
              <a:t>移动距离</a:t>
            </a:r>
            <a:r>
              <a:rPr lang="en-US" altLang="zh-CN" dirty="0"/>
              <a:t>1</a:t>
            </a:r>
            <a:r>
              <a:rPr lang="zh-CN" altLang="en-US" dirty="0"/>
              <a:t>会消耗</a:t>
            </a:r>
            <a:r>
              <a:rPr lang="en-US" altLang="zh-CN" dirty="0"/>
              <a:t>1</a:t>
            </a:r>
            <a:r>
              <a:rPr lang="zh-CN" altLang="en-US" dirty="0"/>
              <a:t>单位的油</a:t>
            </a:r>
            <a:r>
              <a:rPr lang="en-US" altLang="zh-CN" dirty="0"/>
              <a:t>.</a:t>
            </a:r>
            <a:r>
              <a:rPr lang="zh-CN" altLang="en-US" dirty="0"/>
              <a:t>一开始油箱为空</a:t>
            </a:r>
            <a:r>
              <a:rPr lang="en-US" altLang="zh-CN" dirty="0"/>
              <a:t>.</a:t>
            </a:r>
            <a:r>
              <a:rPr lang="zh-CN" altLang="en-US" dirty="0"/>
              <a:t>问把车从</a:t>
            </a:r>
            <a:r>
              <a:rPr lang="en-US" altLang="zh-CN" dirty="0"/>
              <a:t>s</a:t>
            </a:r>
            <a:r>
              <a:rPr lang="zh-CN" altLang="en-US" dirty="0"/>
              <a:t>开到</a:t>
            </a:r>
            <a:r>
              <a:rPr lang="en-US" altLang="zh-CN" dirty="0"/>
              <a:t>e</a:t>
            </a:r>
            <a:r>
              <a:rPr lang="zh-CN" altLang="en-US" dirty="0"/>
              <a:t>花费的油钱至少是多少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定义一张</a:t>
            </a:r>
            <a:r>
              <a:rPr lang="en-US" altLang="zh-CN" dirty="0"/>
              <a:t>n*(c+1)</a:t>
            </a:r>
            <a:r>
              <a:rPr lang="zh-CN" altLang="en-US" dirty="0"/>
              <a:t>个点的图</a:t>
            </a:r>
            <a:r>
              <a:rPr lang="en-US" altLang="zh-CN" dirty="0"/>
              <a:t>,</a:t>
            </a:r>
            <a:r>
              <a:rPr lang="zh-CN" altLang="en-US" dirty="0"/>
              <a:t>原先的每个城市拆成</a:t>
            </a:r>
            <a:r>
              <a:rPr lang="en-US" altLang="zh-CN" dirty="0"/>
              <a:t>c+1</a:t>
            </a:r>
            <a:r>
              <a:rPr lang="zh-CN" altLang="en-US" dirty="0"/>
              <a:t>个点对应</a:t>
            </a:r>
            <a:r>
              <a:rPr lang="en-US" altLang="zh-CN" dirty="0"/>
              <a:t>c+1</a:t>
            </a:r>
            <a:r>
              <a:rPr lang="zh-CN" altLang="en-US" dirty="0"/>
              <a:t>种不同的邮箱状态</a:t>
            </a:r>
            <a:r>
              <a:rPr lang="en-US" altLang="zh-CN" dirty="0"/>
              <a:t>.</a:t>
            </a:r>
            <a:r>
              <a:rPr lang="zh-CN" altLang="en-US" dirty="0"/>
              <a:t>把</a:t>
            </a:r>
            <a:r>
              <a:rPr lang="en-US" altLang="zh-CN" dirty="0"/>
              <a:t>”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/>
              <a:t>单位的油</a:t>
            </a:r>
            <a:r>
              <a:rPr lang="en-US" altLang="zh-CN" dirty="0"/>
              <a:t>”</a:t>
            </a:r>
            <a:r>
              <a:rPr lang="zh-CN" altLang="en-US" dirty="0"/>
              <a:t>建成边</a:t>
            </a:r>
            <a:r>
              <a:rPr lang="en-US" altLang="zh-CN" dirty="0"/>
              <a:t>,</a:t>
            </a:r>
            <a:r>
              <a:rPr lang="zh-CN" altLang="en-US" dirty="0"/>
              <a:t>边权为对应的油费</a:t>
            </a:r>
            <a:r>
              <a:rPr lang="en-US" altLang="zh-CN" dirty="0"/>
              <a:t>.</a:t>
            </a:r>
            <a:r>
              <a:rPr lang="zh-CN" altLang="en-US" dirty="0"/>
              <a:t>城市之间行走的边权为</a:t>
            </a:r>
            <a:r>
              <a:rPr lang="en-US" altLang="zh-CN" dirty="0"/>
              <a:t>0,</a:t>
            </a:r>
            <a:r>
              <a:rPr lang="zh-CN" altLang="en-US" dirty="0"/>
              <a:t>转移的时候减去对应的油量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这种</a:t>
            </a:r>
            <a:r>
              <a:rPr lang="en-US" altLang="zh-CN" dirty="0"/>
              <a:t>”</a:t>
            </a:r>
            <a:r>
              <a:rPr lang="zh-CN" altLang="en-US" dirty="0"/>
              <a:t>加一维状态</a:t>
            </a:r>
            <a:r>
              <a:rPr lang="en-US" altLang="zh-CN" dirty="0"/>
              <a:t>”</a:t>
            </a:r>
            <a:r>
              <a:rPr lang="zh-CN" altLang="en-US" dirty="0"/>
              <a:t>的最短路很有用处</a:t>
            </a:r>
            <a:r>
              <a:rPr lang="en-US" altLang="zh-CN" dirty="0"/>
              <a:t>.</a:t>
            </a:r>
            <a:r>
              <a:rPr lang="zh-CN" altLang="en-US" dirty="0"/>
              <a:t>有人把它叫做</a:t>
            </a:r>
            <a:r>
              <a:rPr lang="en-US" altLang="zh-CN" dirty="0"/>
              <a:t>”</a:t>
            </a:r>
            <a:r>
              <a:rPr lang="zh-CN" altLang="en-US" dirty="0"/>
              <a:t>分层图</a:t>
            </a:r>
            <a:r>
              <a:rPr lang="en-US" altLang="zh-CN" dirty="0"/>
              <a:t>””</a:t>
            </a:r>
            <a:r>
              <a:rPr lang="zh-CN" altLang="en-US" dirty="0"/>
              <a:t>二维最短路</a:t>
            </a:r>
            <a:r>
              <a:rPr lang="en-US" altLang="zh-CN" dirty="0"/>
              <a:t>”</a:t>
            </a:r>
            <a:r>
              <a:rPr lang="zh-CN" altLang="en-US" dirty="0"/>
              <a:t>之类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527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57777-CBD5-499E-9E9E-C3C60F61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bzoj5017: [Snoi2017]</a:t>
            </a:r>
            <a:r>
              <a:rPr lang="zh-CN" altLang="en-US" dirty="0"/>
              <a:t>炸弹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A9A3E-0AE5-480B-BF97-643392301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Description</a:t>
            </a:r>
          </a:p>
          <a:p>
            <a:r>
              <a:rPr lang="zh-CN" altLang="en-US" dirty="0"/>
              <a:t>在一条直线上有 </a:t>
            </a:r>
            <a:r>
              <a:rPr lang="en-US" altLang="zh-CN" dirty="0"/>
              <a:t>N </a:t>
            </a:r>
            <a:r>
              <a:rPr lang="zh-CN" altLang="en-US" dirty="0"/>
              <a:t>个炸弹，每个炸弹的坐标是 </a:t>
            </a:r>
            <a:r>
              <a:rPr lang="en-US" altLang="zh-CN" dirty="0"/>
              <a:t>Xi</a:t>
            </a:r>
            <a:r>
              <a:rPr lang="zh-CN" altLang="en-US" dirty="0"/>
              <a:t>，爆炸半径是 </a:t>
            </a:r>
            <a:r>
              <a:rPr lang="en-US" altLang="zh-CN" dirty="0"/>
              <a:t>Ri</a:t>
            </a:r>
            <a:r>
              <a:rPr lang="zh-CN" altLang="en-US" dirty="0"/>
              <a:t>，当一个炸弹爆炸时，如果另一个炸弹所在位置 </a:t>
            </a:r>
            <a:r>
              <a:rPr lang="en-US" altLang="zh-CN" dirty="0" err="1"/>
              <a:t>Xj</a:t>
            </a:r>
            <a:r>
              <a:rPr lang="en-US" altLang="zh-CN" dirty="0"/>
              <a:t> </a:t>
            </a:r>
            <a:r>
              <a:rPr lang="zh-CN" altLang="en-US" dirty="0"/>
              <a:t>满足： </a:t>
            </a:r>
          </a:p>
          <a:p>
            <a:r>
              <a:rPr lang="en-US" altLang="zh-CN" dirty="0" err="1"/>
              <a:t>Xi−Ri≤Xj≤Xi+Ri</a:t>
            </a:r>
            <a:r>
              <a:rPr lang="en-US" altLang="zh-CN" dirty="0"/>
              <a:t>,</a:t>
            </a:r>
            <a:r>
              <a:rPr lang="zh-CN" altLang="en-US" dirty="0"/>
              <a:t>那么，该炸弹也会被引爆。 </a:t>
            </a:r>
          </a:p>
          <a:p>
            <a:r>
              <a:rPr lang="zh-CN" altLang="en-US" dirty="0"/>
              <a:t>现在，请你帮忙计算一下，先把第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个炸弹引爆，将引爆多少个炸弹呢？ </a:t>
            </a:r>
          </a:p>
          <a:p>
            <a:r>
              <a:rPr lang="en-US" altLang="zh-CN" b="1" dirty="0"/>
              <a:t>Input</a:t>
            </a:r>
          </a:p>
          <a:p>
            <a:r>
              <a:rPr lang="zh-CN" altLang="en-US" dirty="0"/>
              <a:t>第一行，一个数字 </a:t>
            </a:r>
            <a:r>
              <a:rPr lang="en-US" altLang="zh-CN" dirty="0"/>
              <a:t>N</a:t>
            </a:r>
            <a:r>
              <a:rPr lang="zh-CN" altLang="en-US" dirty="0"/>
              <a:t>，表示炸弹个数。 </a:t>
            </a:r>
          </a:p>
          <a:p>
            <a:r>
              <a:rPr lang="zh-CN" altLang="en-US" dirty="0"/>
              <a:t>第 </a:t>
            </a:r>
            <a:r>
              <a:rPr lang="en-US" altLang="zh-CN" dirty="0"/>
              <a:t>2∼N+1</a:t>
            </a:r>
            <a:r>
              <a:rPr lang="zh-CN" altLang="en-US" dirty="0"/>
              <a:t>行，每行 </a:t>
            </a:r>
            <a:r>
              <a:rPr lang="en-US" altLang="zh-CN" dirty="0"/>
              <a:t>2 </a:t>
            </a:r>
            <a:r>
              <a:rPr lang="zh-CN" altLang="en-US" dirty="0"/>
              <a:t>个数字，表示 </a:t>
            </a:r>
            <a:r>
              <a:rPr lang="en-US" altLang="zh-CN" dirty="0"/>
              <a:t>Xi</a:t>
            </a:r>
            <a:r>
              <a:rPr lang="zh-CN" altLang="en-US" dirty="0"/>
              <a:t>，</a:t>
            </a:r>
            <a:r>
              <a:rPr lang="en-US" altLang="zh-CN" dirty="0"/>
              <a:t>Ri</a:t>
            </a:r>
            <a:r>
              <a:rPr lang="zh-CN" altLang="en-US" dirty="0"/>
              <a:t>，保证 </a:t>
            </a:r>
            <a:r>
              <a:rPr lang="en-US" altLang="zh-CN" dirty="0"/>
              <a:t>Xi </a:t>
            </a:r>
            <a:r>
              <a:rPr lang="zh-CN" altLang="en-US" dirty="0"/>
              <a:t>严格递增。 </a:t>
            </a:r>
          </a:p>
          <a:p>
            <a:r>
              <a:rPr lang="en-US" altLang="zh-CN" dirty="0"/>
              <a:t>N≤500000</a:t>
            </a:r>
          </a:p>
          <a:p>
            <a:r>
              <a:rPr lang="en-US" altLang="zh-CN" dirty="0"/>
              <a:t>−10^18≤Xi≤10^18</a:t>
            </a:r>
          </a:p>
          <a:p>
            <a:r>
              <a:rPr lang="en-US" altLang="zh-CN" dirty="0"/>
              <a:t>0≤Ri≤2×10^18</a:t>
            </a:r>
          </a:p>
          <a:p>
            <a:r>
              <a:rPr lang="en-US" altLang="zh-CN" b="1" dirty="0"/>
              <a:t>Output</a:t>
            </a:r>
          </a:p>
          <a:p>
            <a:r>
              <a:rPr lang="zh-CN" altLang="en-US" dirty="0"/>
              <a:t>一个数字，表示</a:t>
            </a:r>
            <a:r>
              <a:rPr lang="en-US" altLang="zh-CN" dirty="0"/>
              <a:t>Sigma(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zh-CN" altLang="en-US" dirty="0"/>
              <a:t>炸弹</a:t>
            </a:r>
            <a:r>
              <a:rPr lang="en-US" altLang="zh-CN" dirty="0" err="1"/>
              <a:t>i</a:t>
            </a:r>
            <a:r>
              <a:rPr lang="zh-CN" altLang="en-US" dirty="0"/>
              <a:t>能引爆的炸弹个数</a:t>
            </a:r>
            <a:r>
              <a:rPr lang="en-US" altLang="zh-CN" dirty="0"/>
              <a:t>),1&lt;=</a:t>
            </a:r>
            <a:r>
              <a:rPr lang="en-US" altLang="zh-CN" dirty="0" err="1"/>
              <a:t>i</a:t>
            </a:r>
            <a:r>
              <a:rPr lang="en-US" altLang="zh-CN" dirty="0"/>
              <a:t>&lt;=N mod10^9+7</a:t>
            </a:r>
            <a:r>
              <a:rPr lang="zh-CN" altLang="en-US" dirty="0"/>
              <a:t>。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203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03EB7-D79F-49D5-ADFE-ADB6DC60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bzoj5017: [Snoi2017]</a:t>
            </a:r>
            <a:r>
              <a:rPr lang="zh-CN" altLang="en-US" dirty="0"/>
              <a:t>炸弹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A9F69-11A1-4E1B-A135-27CB8B65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其实就是建一张图</a:t>
            </a:r>
            <a:r>
              <a:rPr lang="en-US" altLang="zh-CN" dirty="0"/>
              <a:t>?</a:t>
            </a:r>
            <a:r>
              <a:rPr lang="zh-CN" altLang="en-US" dirty="0"/>
              <a:t>看看从某个点出发能到达哪些点</a:t>
            </a:r>
            <a:endParaRPr lang="en-US" altLang="zh-CN" dirty="0"/>
          </a:p>
          <a:p>
            <a:r>
              <a:rPr lang="zh-CN" altLang="en-US" dirty="0"/>
              <a:t>但是边数有可能会炸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某个点出发能到达的点都是连续的区间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我们考虑建立一些辅助点</a:t>
            </a:r>
            <a:r>
              <a:rPr lang="en-US" altLang="zh-CN" dirty="0"/>
              <a:t>,</a:t>
            </a:r>
            <a:r>
              <a:rPr lang="zh-CN" altLang="en-US" dirty="0"/>
              <a:t>使得用更少的边表示出一样的连通性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比如说</a:t>
            </a:r>
            <a:r>
              <a:rPr lang="en-US" altLang="zh-CN" dirty="0"/>
              <a:t>,</a:t>
            </a:r>
            <a:r>
              <a:rPr lang="zh-CN" altLang="en-US" dirty="0"/>
              <a:t>每</a:t>
            </a:r>
            <a:r>
              <a:rPr lang="en-US" altLang="zh-CN" dirty="0"/>
              <a:t>100</a:t>
            </a:r>
            <a:r>
              <a:rPr lang="zh-CN" altLang="en-US" dirty="0"/>
              <a:t>个点建立一个辅助点</a:t>
            </a:r>
            <a:r>
              <a:rPr lang="en-US" altLang="zh-CN" dirty="0" err="1"/>
              <a:t>x,x</a:t>
            </a:r>
            <a:r>
              <a:rPr lang="zh-CN" altLang="en-US" dirty="0"/>
              <a:t>向这</a:t>
            </a:r>
            <a:r>
              <a:rPr lang="en-US" altLang="zh-CN" dirty="0"/>
              <a:t>100</a:t>
            </a:r>
            <a:r>
              <a:rPr lang="zh-CN" altLang="en-US" dirty="0"/>
              <a:t>个点分别连边</a:t>
            </a:r>
            <a:r>
              <a:rPr lang="en-US" altLang="zh-CN" dirty="0"/>
              <a:t>,</a:t>
            </a:r>
            <a:r>
              <a:rPr lang="zh-CN" altLang="en-US" dirty="0"/>
              <a:t>如果某个点向这</a:t>
            </a:r>
            <a:r>
              <a:rPr lang="en-US" altLang="zh-CN" dirty="0"/>
              <a:t>100</a:t>
            </a:r>
            <a:r>
              <a:rPr lang="zh-CN" altLang="en-US" dirty="0"/>
              <a:t>个连续的点有连边</a:t>
            </a:r>
            <a:r>
              <a:rPr lang="en-US" altLang="zh-CN" dirty="0"/>
              <a:t>,</a:t>
            </a:r>
            <a:r>
              <a:rPr lang="zh-CN" altLang="en-US" dirty="0"/>
              <a:t>就只需要向辅助点连一条边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更高效的形式</a:t>
            </a:r>
            <a:r>
              <a:rPr lang="en-US" altLang="zh-CN" dirty="0"/>
              <a:t>,</a:t>
            </a:r>
            <a:r>
              <a:rPr lang="zh-CN" altLang="en-US" dirty="0"/>
              <a:t>是建立若干个</a:t>
            </a:r>
            <a:r>
              <a:rPr lang="en-US" altLang="zh-CN" dirty="0"/>
              <a:t>”</a:t>
            </a:r>
            <a:r>
              <a:rPr lang="zh-CN" altLang="en-US" dirty="0"/>
              <a:t>线段树形状</a:t>
            </a:r>
            <a:r>
              <a:rPr lang="en-US" altLang="zh-CN" dirty="0"/>
              <a:t>”</a:t>
            </a:r>
            <a:r>
              <a:rPr lang="zh-CN" altLang="en-US" dirty="0"/>
              <a:t>的辅助点</a:t>
            </a:r>
            <a:r>
              <a:rPr lang="en-US" altLang="zh-CN" dirty="0"/>
              <a:t>,</a:t>
            </a:r>
            <a:r>
              <a:rPr lang="zh-CN" altLang="en-US" dirty="0"/>
              <a:t>能到达某个区间</a:t>
            </a:r>
            <a:r>
              <a:rPr lang="en-US" altLang="zh-CN" dirty="0"/>
              <a:t>,</a:t>
            </a:r>
            <a:r>
              <a:rPr lang="zh-CN" altLang="en-US" dirty="0"/>
              <a:t>可以通过向</a:t>
            </a:r>
            <a:r>
              <a:rPr lang="en-US" altLang="zh-CN" dirty="0"/>
              <a:t>log</a:t>
            </a:r>
            <a:r>
              <a:rPr lang="zh-CN" altLang="en-US" dirty="0"/>
              <a:t>个辅助点连边表示</a:t>
            </a:r>
            <a:r>
              <a:rPr lang="en-US" altLang="zh-CN" dirty="0"/>
              <a:t>.</a:t>
            </a:r>
            <a:r>
              <a:rPr lang="zh-CN" altLang="en-US" dirty="0"/>
              <a:t>那么边数是</a:t>
            </a:r>
            <a:r>
              <a:rPr lang="en-US" altLang="zh-CN" dirty="0" err="1"/>
              <a:t>nlogn</a:t>
            </a:r>
            <a:r>
              <a:rPr lang="zh-CN" altLang="en-US" dirty="0"/>
              <a:t>级别的</a:t>
            </a:r>
            <a:r>
              <a:rPr lang="en-US" altLang="zh-CN" dirty="0"/>
              <a:t>,</a:t>
            </a:r>
            <a:r>
              <a:rPr lang="zh-CN" altLang="en-US" dirty="0"/>
              <a:t>做一遍</a:t>
            </a:r>
            <a:r>
              <a:rPr lang="en-US" altLang="zh-CN" dirty="0" err="1"/>
              <a:t>bfs</a:t>
            </a:r>
            <a:r>
              <a:rPr lang="zh-CN" altLang="en-US" dirty="0"/>
              <a:t>即可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嗯现在只处理了单个询问</a:t>
            </a:r>
            <a:r>
              <a:rPr lang="en-US" altLang="zh-CN" dirty="0"/>
              <a:t>,</a:t>
            </a:r>
            <a:r>
              <a:rPr lang="zh-CN" altLang="en-US" dirty="0"/>
              <a:t>多组的询问等我们讲到强连通分量再说</a:t>
            </a: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420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EFE77-7EB9-429D-89E5-03FC9D68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欧拉回路问题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33CF4-5877-4909-A267-D170C29A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能否一笔画出</a:t>
            </a:r>
            <a:r>
              <a:rPr lang="en-US" altLang="zh-CN" dirty="0"/>
              <a:t>(</a:t>
            </a:r>
            <a:r>
              <a:rPr lang="zh-CN" altLang="en-US" dirty="0"/>
              <a:t>不间断</a:t>
            </a:r>
            <a:r>
              <a:rPr lang="en-US" altLang="zh-CN" dirty="0"/>
              <a:t>,</a:t>
            </a:r>
            <a:r>
              <a:rPr lang="zh-CN" altLang="en-US" dirty="0"/>
              <a:t>不重复</a:t>
            </a:r>
            <a:r>
              <a:rPr lang="en-US" altLang="zh-CN" dirty="0"/>
              <a:t>)</a:t>
            </a:r>
            <a:r>
              <a:rPr lang="zh-CN" altLang="en-US" dirty="0"/>
              <a:t>下图的黑框眼镜</a:t>
            </a:r>
            <a:r>
              <a:rPr lang="en-US" altLang="zh-CN" dirty="0"/>
              <a:t>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49E6BD-CEF0-4225-B233-3FCEFB1C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72" y="2772092"/>
            <a:ext cx="73437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43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7B9E7-BFA9-4868-A12F-0C6CAEDF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786B. Legacy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05C58-3245-4C54-B4D1-01BFBE8D5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,</a:t>
            </a:r>
            <a:r>
              <a:rPr lang="zh-CN" altLang="en-US" dirty="0"/>
              <a:t>初始没有边</a:t>
            </a:r>
            <a:r>
              <a:rPr lang="en-US" altLang="zh-CN" dirty="0"/>
              <a:t>,q</a:t>
            </a:r>
            <a:r>
              <a:rPr lang="zh-CN" altLang="en-US" dirty="0"/>
              <a:t>次加边操作</a:t>
            </a:r>
            <a:r>
              <a:rPr lang="en-US" altLang="zh-CN" dirty="0"/>
              <a:t>.</a:t>
            </a:r>
            <a:r>
              <a:rPr lang="zh-CN" altLang="en-US" dirty="0"/>
              <a:t>一次加边操作可能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从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加一条长度为</a:t>
            </a:r>
            <a:r>
              <a:rPr lang="en-US" altLang="zh-CN" dirty="0"/>
              <a:t>w</a:t>
            </a:r>
            <a:r>
              <a:rPr lang="zh-CN" altLang="en-US" dirty="0"/>
              <a:t>的边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从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区间内每个点加一条长度为</a:t>
            </a:r>
            <a:r>
              <a:rPr lang="en-US" altLang="zh-CN" dirty="0"/>
              <a:t>w</a:t>
            </a:r>
            <a:r>
              <a:rPr lang="zh-CN" altLang="en-US" dirty="0"/>
              <a:t>的边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从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区间内每个点到</a:t>
            </a:r>
            <a:r>
              <a:rPr lang="en-US" altLang="zh-CN" dirty="0"/>
              <a:t>u</a:t>
            </a:r>
            <a:r>
              <a:rPr lang="zh-CN" altLang="en-US" dirty="0"/>
              <a:t>加一条长度为</a:t>
            </a:r>
            <a:r>
              <a:rPr lang="en-US" altLang="zh-CN" dirty="0"/>
              <a:t>w</a:t>
            </a:r>
            <a:r>
              <a:rPr lang="zh-CN" altLang="en-US" dirty="0"/>
              <a:t>的边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最后求</a:t>
            </a:r>
            <a:r>
              <a:rPr lang="en-US" altLang="zh-CN" dirty="0"/>
              <a:t>s</a:t>
            </a:r>
            <a:r>
              <a:rPr lang="zh-CN" altLang="en-US" dirty="0"/>
              <a:t>到每个点的最短路</a:t>
            </a:r>
            <a:endParaRPr lang="en-US" altLang="zh-CN" dirty="0"/>
          </a:p>
          <a:p>
            <a:r>
              <a:rPr lang="zh-CN" altLang="en-US" dirty="0"/>
              <a:t>线段树优化建图</a:t>
            </a:r>
            <a:r>
              <a:rPr lang="en-US" altLang="zh-CN" dirty="0"/>
              <a:t>.</a:t>
            </a:r>
            <a:r>
              <a:rPr lang="zh-CN" altLang="en-US" dirty="0"/>
              <a:t>需要两套形状像线段树的辅助点</a:t>
            </a:r>
            <a:r>
              <a:rPr lang="en-US" altLang="zh-CN" dirty="0"/>
              <a:t>,</a:t>
            </a:r>
            <a:r>
              <a:rPr lang="zh-CN" altLang="en-US" dirty="0"/>
              <a:t>一套处理</a:t>
            </a:r>
            <a:r>
              <a:rPr lang="en-US" altLang="zh-CN" dirty="0"/>
              <a:t>”</a:t>
            </a:r>
            <a:r>
              <a:rPr lang="zh-CN" altLang="en-US" dirty="0"/>
              <a:t>指向某个区间</a:t>
            </a:r>
            <a:r>
              <a:rPr lang="en-US" altLang="zh-CN" dirty="0"/>
              <a:t>”,</a:t>
            </a:r>
            <a:r>
              <a:rPr lang="zh-CN" altLang="en-US" dirty="0"/>
              <a:t>一套处理</a:t>
            </a:r>
            <a:r>
              <a:rPr lang="en-US" altLang="zh-CN" dirty="0"/>
              <a:t>”</a:t>
            </a:r>
            <a:r>
              <a:rPr lang="zh-CN" altLang="en-US" dirty="0"/>
              <a:t>从某个区间出发</a:t>
            </a:r>
            <a:r>
              <a:rPr lang="en-US" altLang="zh-CN" dirty="0"/>
              <a:t>”</a:t>
            </a:r>
          </a:p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如何处理从某个区间向另一个区间内每个点之间连一条边</a:t>
            </a:r>
            <a:r>
              <a:rPr lang="en-US" altLang="zh-CN" dirty="0"/>
              <a:t>?</a:t>
            </a:r>
            <a:r>
              <a:rPr lang="zh-CN" altLang="en-US" dirty="0"/>
              <a:t>需要加</a:t>
            </a:r>
            <a:r>
              <a:rPr lang="en-US" altLang="zh-CN" dirty="0"/>
              <a:t>log</a:t>
            </a:r>
            <a:r>
              <a:rPr lang="en-US" altLang="zh-CN" baseline="30000" dirty="0"/>
              <a:t>2</a:t>
            </a:r>
            <a:r>
              <a:rPr lang="zh-CN" altLang="en-US" dirty="0"/>
              <a:t>的边数吗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918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3EAE8-87E7-4B41-933C-E6B57F63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AtCoder</a:t>
            </a:r>
            <a:r>
              <a:rPr lang="en-US" altLang="zh-CN" dirty="0"/>
              <a:t> Regular Contest 083 D: Restoring Road Network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A1FDE-5DB2-4482-A26E-E63F5863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有一张无向带权连通图</a:t>
            </a:r>
            <a:r>
              <a:rPr lang="en-US" altLang="zh-CN" dirty="0"/>
              <a:t>(</a:t>
            </a:r>
            <a:r>
              <a:rPr lang="zh-CN" altLang="en-US" dirty="0"/>
              <a:t>点数</a:t>
            </a:r>
            <a:r>
              <a:rPr lang="en-US" altLang="zh-CN" dirty="0"/>
              <a:t>&lt;=300),</a:t>
            </a:r>
            <a:r>
              <a:rPr lang="zh-CN" altLang="en-US" dirty="0"/>
              <a:t>给出任意两点</a:t>
            </a:r>
            <a:r>
              <a:rPr lang="en-US" altLang="zh-CN" dirty="0" err="1"/>
              <a:t>i,j</a:t>
            </a:r>
            <a:r>
              <a:rPr lang="zh-CN" altLang="en-US" dirty="0"/>
              <a:t>之间的最短路长度</a:t>
            </a:r>
            <a:r>
              <a:rPr lang="en-US" altLang="zh-CN" dirty="0"/>
              <a:t>dis[</a:t>
            </a:r>
            <a:r>
              <a:rPr lang="en-US" altLang="zh-CN" dirty="0" err="1"/>
              <a:t>i</a:t>
            </a:r>
            <a:r>
              <a:rPr lang="en-US" altLang="zh-CN" dirty="0"/>
              <a:t>][j].</a:t>
            </a:r>
          </a:p>
          <a:p>
            <a:r>
              <a:rPr lang="zh-CN" altLang="en-US" dirty="0"/>
              <a:t>问是否存在一张这样的无向图</a:t>
            </a:r>
            <a:r>
              <a:rPr lang="en-US" altLang="zh-CN" dirty="0"/>
              <a:t>.</a:t>
            </a:r>
            <a:r>
              <a:rPr lang="zh-CN" altLang="en-US" dirty="0"/>
              <a:t>如果不存在输出</a:t>
            </a:r>
            <a:r>
              <a:rPr lang="en-US" altLang="zh-CN" dirty="0"/>
              <a:t>-1.</a:t>
            </a:r>
            <a:r>
              <a:rPr lang="zh-CN" altLang="en-US" dirty="0"/>
              <a:t>如果存在</a:t>
            </a:r>
            <a:r>
              <a:rPr lang="en-US" altLang="zh-CN" dirty="0"/>
              <a:t>,</a:t>
            </a:r>
            <a:r>
              <a:rPr lang="zh-CN" altLang="en-US" dirty="0"/>
              <a:t>输出所有这样的无向图中边权和最小的一张的边权和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415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30FE1-523B-439A-982C-22FFB570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AtCoder</a:t>
            </a:r>
            <a:r>
              <a:rPr lang="en-US" altLang="zh-CN" dirty="0"/>
              <a:t> Regular Contest 083 D: Restoring Road Network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2BB6C-9588-4CE3-AE3B-2A785F97F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/>
          </a:p>
          <a:p>
            <a:r>
              <a:rPr lang="zh-CN" altLang="en-US" dirty="0"/>
              <a:t>如果存在</a:t>
            </a:r>
            <a:r>
              <a:rPr lang="en-US" altLang="zh-CN" dirty="0" err="1"/>
              <a:t>i,j,k</a:t>
            </a:r>
            <a:r>
              <a:rPr lang="en-US" altLang="zh-CN" dirty="0"/>
              <a:t>(</a:t>
            </a:r>
            <a:r>
              <a:rPr lang="en-US" altLang="zh-CN" dirty="0" err="1"/>
              <a:t>i,j,k</a:t>
            </a:r>
            <a:r>
              <a:rPr lang="zh-CN" altLang="en-US" dirty="0"/>
              <a:t>互不相同</a:t>
            </a:r>
            <a:r>
              <a:rPr lang="en-US" altLang="zh-CN" dirty="0"/>
              <a:t>)</a:t>
            </a:r>
            <a:r>
              <a:rPr lang="zh-CN" altLang="en-US" dirty="0"/>
              <a:t>使得</a:t>
            </a:r>
            <a:r>
              <a:rPr lang="en-US" altLang="zh-CN" dirty="0"/>
              <a:t>dis[</a:t>
            </a:r>
            <a:r>
              <a:rPr lang="en-US" altLang="zh-CN" dirty="0" err="1"/>
              <a:t>i</a:t>
            </a:r>
            <a:r>
              <a:rPr lang="en-US" altLang="zh-CN" dirty="0"/>
              <a:t>][k]+dis[k][j]&lt;dis[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那么一定不存在</a:t>
            </a:r>
            <a:r>
              <a:rPr lang="en-US" altLang="zh-CN" dirty="0"/>
              <a:t>.</a:t>
            </a:r>
            <a:r>
              <a:rPr lang="zh-CN" altLang="en-US" dirty="0"/>
              <a:t>否则一定存在这样的图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对于</a:t>
            </a:r>
            <a:r>
              <a:rPr lang="en-US" altLang="zh-CN" dirty="0" err="1"/>
              <a:t>i,j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!=j),</a:t>
            </a:r>
            <a:r>
              <a:rPr lang="zh-CN" altLang="en-US" dirty="0"/>
              <a:t>如果存在第三个点</a:t>
            </a:r>
            <a:r>
              <a:rPr lang="en-US" altLang="zh-CN" dirty="0"/>
              <a:t>k</a:t>
            </a:r>
            <a:r>
              <a:rPr lang="zh-CN" altLang="en-US" dirty="0"/>
              <a:t>使得</a:t>
            </a:r>
            <a:r>
              <a:rPr lang="en-US" altLang="zh-CN" dirty="0"/>
              <a:t>dis[</a:t>
            </a:r>
            <a:r>
              <a:rPr lang="en-US" altLang="zh-CN" dirty="0" err="1"/>
              <a:t>i</a:t>
            </a:r>
            <a:r>
              <a:rPr lang="en-US" altLang="zh-CN" dirty="0"/>
              <a:t>][k]+dis[k][j]=dis[</a:t>
            </a:r>
            <a:r>
              <a:rPr lang="en-US" altLang="zh-CN" dirty="0" err="1"/>
              <a:t>i</a:t>
            </a:r>
            <a:r>
              <a:rPr lang="en-US" altLang="zh-CN" dirty="0"/>
              <a:t>][j],</a:t>
            </a:r>
            <a:r>
              <a:rPr lang="zh-CN" altLang="en-US" dirty="0"/>
              <a:t>那么为了总的边权和最小</a:t>
            </a:r>
            <a:r>
              <a:rPr lang="en-US" altLang="zh-CN" dirty="0"/>
              <a:t>,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必然没有连边</a:t>
            </a:r>
            <a:r>
              <a:rPr lang="en-US" altLang="zh-CN" dirty="0"/>
              <a:t>,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之间的最短路径是从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k</a:t>
            </a:r>
            <a:r>
              <a:rPr lang="zh-CN" altLang="en-US" dirty="0"/>
              <a:t>的最短路径和</a:t>
            </a:r>
            <a:r>
              <a:rPr lang="en-US" altLang="zh-CN" dirty="0"/>
              <a:t>k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的最短路径连接起来得到的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如果不存在这样的</a:t>
            </a:r>
            <a:r>
              <a:rPr lang="en-US" altLang="zh-CN" dirty="0" err="1"/>
              <a:t>k,i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之间必然存在一条边权为</a:t>
            </a:r>
            <a:r>
              <a:rPr lang="en-US" altLang="zh-CN" dirty="0"/>
              <a:t>dis[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的边</a:t>
            </a:r>
            <a:r>
              <a:rPr lang="en-US" altLang="zh-CN" dirty="0"/>
              <a:t>.O(n</a:t>
            </a:r>
            <a:r>
              <a:rPr lang="en-US" altLang="zh-CN" baseline="30000" dirty="0"/>
              <a:t>3</a:t>
            </a:r>
            <a:r>
              <a:rPr lang="en-US" altLang="zh-CN" dirty="0"/>
              <a:t>)	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623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B82CA-19DA-4AE5-9D2D-A4BA95BD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bzoj4152[AMPPZ2014] The Captain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3775C-81BA-4D59-AF4E-6A2992B3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给出平面上</a:t>
            </a:r>
            <a:r>
              <a:rPr lang="en-US" altLang="zh-CN" dirty="0"/>
              <a:t>n</a:t>
            </a:r>
            <a:r>
              <a:rPr lang="zh-CN" altLang="en-US" dirty="0"/>
              <a:t>个点坐标</a:t>
            </a:r>
            <a:r>
              <a:rPr lang="en-US" altLang="zh-CN" dirty="0"/>
              <a:t>,</a:t>
            </a:r>
            <a:r>
              <a:rPr lang="zh-CN" altLang="en-US" dirty="0"/>
              <a:t>点</a:t>
            </a:r>
            <a:r>
              <a:rPr lang="en-US" altLang="zh-CN" dirty="0"/>
              <a:t>(x1,y1)</a:t>
            </a:r>
            <a:r>
              <a:rPr lang="zh-CN" altLang="en-US" dirty="0"/>
              <a:t>和点</a:t>
            </a:r>
            <a:r>
              <a:rPr lang="en-US" altLang="zh-CN" dirty="0"/>
              <a:t>(x2,y2)</a:t>
            </a:r>
            <a:r>
              <a:rPr lang="zh-CN" altLang="en-US" dirty="0"/>
              <a:t>之间有一条权值为</a:t>
            </a:r>
            <a:r>
              <a:rPr lang="en-US" altLang="zh-CN" dirty="0"/>
              <a:t>min(abs(x1−x2),abs(y1−y2))</a:t>
            </a:r>
            <a:r>
              <a:rPr lang="zh-CN" altLang="en-US" dirty="0"/>
              <a:t>的边</a:t>
            </a:r>
            <a:r>
              <a:rPr lang="en-US" altLang="zh-CN" dirty="0"/>
              <a:t>,</a:t>
            </a:r>
            <a:r>
              <a:rPr lang="zh-CN" altLang="en-US" dirty="0"/>
              <a:t>求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的最短路</a:t>
            </a:r>
            <a:r>
              <a:rPr lang="en-US" altLang="zh-CN" dirty="0"/>
              <a:t>.n&lt;=200000.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000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83F84-6195-47D1-8CAC-0BB716BE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bzoj4152[AMPPZ2014] The Captain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65965-0362-4BF2-A829-42F4587E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首先我们可以在</a:t>
            </a:r>
            <a:r>
              <a:rPr lang="en-US" altLang="zh-CN" dirty="0"/>
              <a:t>(x1,y1)</a:t>
            </a:r>
            <a:r>
              <a:rPr lang="zh-CN" altLang="en-US" dirty="0"/>
              <a:t>和</a:t>
            </a:r>
            <a:r>
              <a:rPr lang="en-US" altLang="zh-CN" dirty="0"/>
              <a:t>(x2,y2)</a:t>
            </a:r>
            <a:r>
              <a:rPr lang="zh-CN" altLang="en-US" dirty="0"/>
              <a:t>之间连两条边</a:t>
            </a:r>
            <a:r>
              <a:rPr lang="en-US" altLang="zh-CN" dirty="0"/>
              <a:t>,</a:t>
            </a:r>
            <a:r>
              <a:rPr lang="zh-CN" altLang="en-US" dirty="0"/>
              <a:t>权值分别为</a:t>
            </a:r>
            <a:r>
              <a:rPr lang="en-US" altLang="zh-CN" dirty="0"/>
              <a:t>abs(x1-x2),abs(y1-y2),</a:t>
            </a:r>
            <a:r>
              <a:rPr lang="zh-CN" altLang="en-US" dirty="0"/>
              <a:t>然后跑最短路</a:t>
            </a:r>
            <a:r>
              <a:rPr lang="en-US" altLang="zh-CN" dirty="0"/>
              <a:t>,</a:t>
            </a:r>
            <a:r>
              <a:rPr lang="zh-CN" altLang="en-US" dirty="0"/>
              <a:t>答然不变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对从左向右三个点</a:t>
            </a:r>
            <a:r>
              <a:rPr lang="en-US" altLang="zh-CN" dirty="0"/>
              <a:t>A(x1,y1),B(x2,y2),C(x3,y3),</a:t>
            </a:r>
            <a:r>
              <a:rPr lang="zh-CN" altLang="en-US" dirty="0"/>
              <a:t>满足</a:t>
            </a:r>
            <a:r>
              <a:rPr lang="en-US" altLang="zh-CN" dirty="0"/>
              <a:t>x1&lt;=x2&lt;=x3,</a:t>
            </a:r>
            <a:r>
              <a:rPr lang="zh-CN" altLang="en-US" dirty="0"/>
              <a:t>我们在</a:t>
            </a:r>
            <a:r>
              <a:rPr lang="en-US" altLang="zh-CN" dirty="0"/>
              <a:t>AB</a:t>
            </a:r>
            <a:r>
              <a:rPr lang="zh-CN" altLang="en-US" dirty="0"/>
              <a:t>之间连了权值为</a:t>
            </a:r>
            <a:r>
              <a:rPr lang="en-US" altLang="zh-CN" dirty="0"/>
              <a:t>abs(x1-x2)</a:t>
            </a:r>
            <a:r>
              <a:rPr lang="zh-CN" altLang="en-US" dirty="0"/>
              <a:t>的边</a:t>
            </a:r>
            <a:r>
              <a:rPr lang="en-US" altLang="zh-CN" dirty="0"/>
              <a:t>,BC</a:t>
            </a:r>
            <a:r>
              <a:rPr lang="zh-CN" altLang="en-US" dirty="0"/>
              <a:t>之间连了权值为</a:t>
            </a:r>
            <a:r>
              <a:rPr lang="en-US" altLang="zh-CN" dirty="0"/>
              <a:t>abs(x2-x3)</a:t>
            </a:r>
            <a:r>
              <a:rPr lang="zh-CN" altLang="en-US" dirty="0"/>
              <a:t>的边</a:t>
            </a:r>
            <a:r>
              <a:rPr lang="en-US" altLang="zh-CN" dirty="0"/>
              <a:t>,</a:t>
            </a:r>
            <a:r>
              <a:rPr lang="zh-CN" altLang="en-US" dirty="0"/>
              <a:t>就不需要在</a:t>
            </a:r>
            <a:r>
              <a:rPr lang="en-US" altLang="zh-CN" dirty="0"/>
              <a:t>AC</a:t>
            </a:r>
            <a:r>
              <a:rPr lang="zh-CN" altLang="en-US" dirty="0"/>
              <a:t>之间连权值为</a:t>
            </a:r>
            <a:r>
              <a:rPr lang="en-US" altLang="zh-CN" dirty="0"/>
              <a:t>abs(x1-x3)</a:t>
            </a:r>
            <a:r>
              <a:rPr lang="zh-CN" altLang="en-US" dirty="0"/>
              <a:t>的边</a:t>
            </a:r>
            <a:endParaRPr lang="en-US" altLang="zh-CN" dirty="0"/>
          </a:p>
          <a:p>
            <a:r>
              <a:rPr lang="zh-CN" altLang="en-US" dirty="0"/>
              <a:t>于是只需按横坐标排序后相邻的点之间连</a:t>
            </a:r>
            <a:r>
              <a:rPr lang="en-US" altLang="zh-CN" dirty="0"/>
              <a:t>n-1</a:t>
            </a:r>
            <a:r>
              <a:rPr lang="zh-CN" altLang="en-US" dirty="0"/>
              <a:t>条双向边</a:t>
            </a:r>
            <a:r>
              <a:rPr lang="en-US" altLang="zh-CN" dirty="0"/>
              <a:t>,</a:t>
            </a:r>
            <a:r>
              <a:rPr lang="zh-CN" altLang="en-US" dirty="0"/>
              <a:t>按纵坐标排序后相邻的点之间连</a:t>
            </a:r>
            <a:r>
              <a:rPr lang="en-US" altLang="zh-CN" dirty="0"/>
              <a:t>n-1</a:t>
            </a:r>
            <a:r>
              <a:rPr lang="zh-CN" altLang="en-US" dirty="0"/>
              <a:t>条双向边</a:t>
            </a:r>
            <a:r>
              <a:rPr lang="en-US" altLang="zh-CN" dirty="0"/>
              <a:t>.</a:t>
            </a:r>
            <a:r>
              <a:rPr lang="zh-CN" altLang="en-US" dirty="0"/>
              <a:t>这个边数就可以跑</a:t>
            </a:r>
            <a:r>
              <a:rPr lang="en-US" altLang="zh-CN" dirty="0" err="1"/>
              <a:t>dijkstra</a:t>
            </a:r>
            <a:r>
              <a:rPr lang="zh-CN" altLang="en-US" dirty="0"/>
              <a:t>了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02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3D66F-5BEF-48A1-A09D-467CF48F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更多最短路习题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29F92-5806-4322-A6DA-012B4806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Bzoj2763[JLOI2011] </a:t>
            </a:r>
            <a:r>
              <a:rPr lang="zh-CN" altLang="en-US" dirty="0"/>
              <a:t>飞行路线 </a:t>
            </a:r>
            <a:endParaRPr lang="en-US" altLang="zh-CN" dirty="0"/>
          </a:p>
          <a:p>
            <a:r>
              <a:rPr lang="en-US" altLang="zh-CN" dirty="0"/>
              <a:t>poj3013 Big Christmas Tree</a:t>
            </a:r>
          </a:p>
          <a:p>
            <a:r>
              <a:rPr lang="en-US" altLang="zh-CN" dirty="0"/>
              <a:t>bzoj2118 </a:t>
            </a:r>
            <a:r>
              <a:rPr lang="zh-CN" altLang="en-US" dirty="0"/>
              <a:t>墨墨的等式</a:t>
            </a:r>
            <a:endParaRPr lang="en-US" altLang="zh-CN" dirty="0"/>
          </a:p>
          <a:p>
            <a:r>
              <a:rPr lang="en-US" altLang="zh-CN" dirty="0"/>
              <a:t>bzoj3597[Scoi2014]</a:t>
            </a:r>
            <a:r>
              <a:rPr lang="zh-CN" altLang="en-US" dirty="0"/>
              <a:t>方伯伯运椰子</a:t>
            </a:r>
            <a:endParaRPr lang="en-US" altLang="zh-CN" dirty="0"/>
          </a:p>
          <a:p>
            <a:r>
              <a:rPr lang="en-US" altLang="zh-CN" dirty="0"/>
              <a:t>bzoj3627[JLOI2014]</a:t>
            </a:r>
            <a:r>
              <a:rPr lang="zh-CN" altLang="en-US" dirty="0"/>
              <a:t>路径规划</a:t>
            </a:r>
            <a:endParaRPr lang="en-US" altLang="zh-CN" dirty="0"/>
          </a:p>
          <a:p>
            <a:r>
              <a:rPr lang="en-US" altLang="zh-CN" dirty="0"/>
              <a:t>bzoj2200[Usaco2011 Jan]</a:t>
            </a:r>
            <a:r>
              <a:rPr lang="zh-CN" altLang="en-US" dirty="0"/>
              <a:t>道路和航线 </a:t>
            </a:r>
          </a:p>
          <a:p>
            <a:r>
              <a:rPr lang="en-US" altLang="zh-CN" dirty="0"/>
              <a:t>bzoj2750[HAOI2012]Road</a:t>
            </a:r>
          </a:p>
          <a:p>
            <a:r>
              <a:rPr lang="en-US" altLang="zh-CN" dirty="0"/>
              <a:t>bzoj2330[SCOI2011]</a:t>
            </a:r>
            <a:r>
              <a:rPr lang="zh-CN" altLang="en-US" dirty="0"/>
              <a:t>糖果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001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9137DEE-1536-4A7B-A909-2F2F013A3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8" r="18418" b="-2"/>
          <a:stretch/>
        </p:blipFill>
        <p:spPr>
          <a:xfrm>
            <a:off x="7551643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772AEA1-3FA7-412F-9A75-9E2571DC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900"/>
              <a:t>bzoj3170[TJOI2013]</a:t>
            </a:r>
            <a:r>
              <a:rPr lang="zh-CN" altLang="en-US" sz="3900"/>
              <a:t>松鼠聚会 </a:t>
            </a:r>
            <a:br>
              <a:rPr lang="zh-CN" altLang="en-US" sz="3900"/>
            </a:br>
            <a:endParaRPr lang="zh-CN" altLang="en-US" sz="39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DF68A-7552-4642-8DE3-93C35193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803129" cy="4196185"/>
          </a:xfrm>
        </p:spPr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个小松鼠，它们的家用一个点</a:t>
            </a:r>
            <a:r>
              <a:rPr lang="en-US" altLang="zh-CN" dirty="0" err="1"/>
              <a:t>x,y</a:t>
            </a:r>
            <a:r>
              <a:rPr lang="zh-CN" altLang="en-US" dirty="0"/>
              <a:t>表示，两个点的距离定义为：点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和它周围的</a:t>
            </a:r>
            <a:r>
              <a:rPr lang="en-US" altLang="zh-CN" dirty="0"/>
              <a:t>8</a:t>
            </a:r>
            <a:r>
              <a:rPr lang="zh-CN" altLang="en-US" dirty="0"/>
              <a:t>个点即上下左右四个点和对角的四个点，距离为</a:t>
            </a:r>
            <a:r>
              <a:rPr lang="en-US" altLang="zh-CN" dirty="0"/>
              <a:t>1</a:t>
            </a:r>
            <a:r>
              <a:rPr lang="zh-CN" altLang="en-US" dirty="0"/>
              <a:t>。现在</a:t>
            </a:r>
            <a:r>
              <a:rPr lang="en-US" altLang="zh-CN" dirty="0"/>
              <a:t>N</a:t>
            </a:r>
            <a:r>
              <a:rPr lang="zh-CN" altLang="en-US" dirty="0"/>
              <a:t>个松鼠要走到一个松鼠家</a:t>
            </a:r>
            <a:r>
              <a:rPr lang="en-US" altLang="zh-CN" dirty="0"/>
              <a:t>(</a:t>
            </a:r>
            <a:r>
              <a:rPr lang="zh-CN" altLang="en-US" dirty="0"/>
              <a:t>不能随便选一个点作为终点</a:t>
            </a:r>
            <a:r>
              <a:rPr lang="en-US" altLang="zh-CN" dirty="0"/>
              <a:t>,</a:t>
            </a:r>
            <a:r>
              <a:rPr lang="zh-CN" altLang="en-US" dirty="0"/>
              <a:t>必须走到某一个松鼠家里</a:t>
            </a:r>
            <a:r>
              <a:rPr lang="en-US" altLang="zh-CN" dirty="0"/>
              <a:t>)</a:t>
            </a:r>
            <a:r>
              <a:rPr lang="zh-CN" altLang="en-US" dirty="0"/>
              <a:t>去，求走过的最短距离之和。</a:t>
            </a:r>
          </a:p>
          <a:p>
            <a:r>
              <a:rPr lang="zh-CN" altLang="en-US" dirty="0"/>
              <a:t>也就是说</a:t>
            </a:r>
            <a:r>
              <a:rPr lang="en-US" altLang="zh-CN" dirty="0"/>
              <a:t>,(0,0)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的距离是</a:t>
            </a:r>
            <a:r>
              <a:rPr lang="en-US" altLang="zh-CN" dirty="0"/>
              <a:t>max(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如果距离是</a:t>
            </a:r>
            <a:r>
              <a:rPr lang="en-US" altLang="zh-CN" dirty="0" err="1"/>
              <a:t>x+y</a:t>
            </a:r>
            <a:r>
              <a:rPr lang="zh-CN" altLang="en-US" dirty="0"/>
              <a:t>相信大家都会做</a:t>
            </a:r>
            <a:r>
              <a:rPr lang="en-US" altLang="zh-CN" dirty="0"/>
              <a:t>:</a:t>
            </a:r>
            <a:r>
              <a:rPr lang="zh-CN" altLang="en-US" dirty="0"/>
              <a:t>把所有点横纵坐标排序</a:t>
            </a:r>
            <a:r>
              <a:rPr lang="en-US" altLang="zh-CN" dirty="0"/>
              <a:t>,</a:t>
            </a:r>
            <a:r>
              <a:rPr lang="zh-CN" altLang="en-US" dirty="0"/>
              <a:t>分别算出每个点在横坐标</a:t>
            </a:r>
            <a:r>
              <a:rPr lang="en-US" altLang="zh-CN" dirty="0"/>
              <a:t>/</a:t>
            </a:r>
            <a:r>
              <a:rPr lang="zh-CN" altLang="en-US" dirty="0"/>
              <a:t>纵坐标上到其他点的距离之和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仔细观察右边这张图</a:t>
            </a:r>
            <a:r>
              <a:rPr lang="en-US" altLang="zh-CN" dirty="0"/>
              <a:t>.</a:t>
            </a:r>
            <a:r>
              <a:rPr lang="zh-CN" altLang="en-US" dirty="0"/>
              <a:t>旋转坐标系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533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E533-4FD0-491A-AF9E-FDACE3FC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切比雪夫距离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F9517-648D-44DC-9D69-A1EB4D56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	点</a:t>
            </a:r>
            <a:r>
              <a:rPr lang="en-US" altLang="zh-CN" dirty="0"/>
              <a:t>(x1,y1)</a:t>
            </a:r>
            <a:r>
              <a:rPr lang="zh-CN" altLang="en-US" dirty="0"/>
              <a:t>和点</a:t>
            </a:r>
            <a:r>
              <a:rPr lang="en-US" altLang="zh-CN" dirty="0"/>
              <a:t>(x2,y2)</a:t>
            </a:r>
            <a:r>
              <a:rPr lang="zh-CN" altLang="en-US" dirty="0"/>
              <a:t>的切比雪夫距离定义为 </a:t>
            </a:r>
            <a:r>
              <a:rPr lang="en-US" altLang="zh-CN" dirty="0"/>
              <a:t>max(abs(x1-x2),abs(y1-y2))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给定一组点，将坐标进行适当变换，可以使得变换之后的切比雪夫距离等于变换之前的曼哈顿距离</a:t>
            </a:r>
            <a:r>
              <a:rPr lang="en-US" altLang="zh-CN" dirty="0"/>
              <a:t>(abs(x1-x2)+abs(y1-y2))</a:t>
            </a:r>
          </a:p>
          <a:p>
            <a:r>
              <a:rPr lang="en-US" altLang="zh-CN" dirty="0"/>
              <a:t>	(</a:t>
            </a:r>
            <a:r>
              <a:rPr lang="en-US" altLang="zh-CN" dirty="0" err="1"/>
              <a:t>x,y</a:t>
            </a:r>
            <a:r>
              <a:rPr lang="en-US" altLang="zh-CN" dirty="0"/>
              <a:t>)-&gt;(</a:t>
            </a:r>
            <a:r>
              <a:rPr lang="en-US" altLang="zh-CN" dirty="0" err="1"/>
              <a:t>x+y,x-y</a:t>
            </a:r>
            <a:r>
              <a:rPr lang="en-US" altLang="zh-CN" dirty="0"/>
              <a:t>)  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反过来变换也可以，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)-&gt;((</a:t>
            </a:r>
            <a:r>
              <a:rPr lang="en-US" altLang="zh-CN" dirty="0" err="1"/>
              <a:t>x+y</a:t>
            </a:r>
            <a:r>
              <a:rPr lang="en-US" altLang="zh-CN" dirty="0"/>
              <a:t>)/2,(x-y)/2)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实际上相当于旋转坐标系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变换一下之后这个题就能做了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948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F9C37-F364-4E45-BE1F-1E69C6A3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bzoj1079: [SCOI2008]</a:t>
            </a:r>
            <a:r>
              <a:rPr lang="zh-CN" altLang="en-US" dirty="0"/>
              <a:t>着色方案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8A941-801E-474E-A6B7-086E0E15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Description</a:t>
            </a:r>
          </a:p>
          <a:p>
            <a:r>
              <a:rPr lang="zh-CN" altLang="en-US" dirty="0"/>
              <a:t>　　有</a:t>
            </a:r>
            <a:r>
              <a:rPr lang="en-US" altLang="zh-CN" dirty="0"/>
              <a:t>n</a:t>
            </a:r>
            <a:r>
              <a:rPr lang="zh-CN" altLang="en-US" dirty="0"/>
              <a:t>个木块排成一行，从左到右依次编号为</a:t>
            </a:r>
            <a:r>
              <a:rPr lang="en-US" altLang="zh-CN" dirty="0"/>
              <a:t>1~n</a:t>
            </a:r>
            <a:r>
              <a:rPr lang="zh-CN" altLang="en-US" dirty="0"/>
              <a:t>。你有</a:t>
            </a:r>
            <a:r>
              <a:rPr lang="en-US" altLang="zh-CN" dirty="0"/>
              <a:t>k</a:t>
            </a:r>
            <a:r>
              <a:rPr lang="zh-CN" altLang="en-US" dirty="0"/>
              <a:t>种颜色的油漆，其中第</a:t>
            </a:r>
            <a:r>
              <a:rPr lang="en-US" altLang="zh-CN" dirty="0" err="1"/>
              <a:t>i</a:t>
            </a:r>
            <a:r>
              <a:rPr lang="zh-CN" altLang="en-US" dirty="0"/>
              <a:t>种颜色的油漆足够涂</a:t>
            </a:r>
            <a:r>
              <a:rPr lang="en-US" altLang="zh-CN" dirty="0"/>
              <a:t>ci</a:t>
            </a:r>
            <a:r>
              <a:rPr lang="zh-CN" altLang="en-US" dirty="0"/>
              <a:t>个木块。</a:t>
            </a:r>
          </a:p>
          <a:p>
            <a:r>
              <a:rPr lang="zh-CN" altLang="en-US" dirty="0"/>
              <a:t>所有油漆刚好足够涂满所有木块，即</a:t>
            </a:r>
            <a:r>
              <a:rPr lang="en-US" altLang="zh-CN" dirty="0"/>
              <a:t>c1+c2+...+ck=n</a:t>
            </a:r>
            <a:r>
              <a:rPr lang="zh-CN" altLang="en-US" dirty="0"/>
              <a:t>。相邻两个木块涂相同色显得很难看，所以你希望统计任意两</a:t>
            </a:r>
          </a:p>
          <a:p>
            <a:r>
              <a:rPr lang="zh-CN" altLang="en-US" dirty="0"/>
              <a:t>个相邻木块颜色不同的着色方案。</a:t>
            </a:r>
          </a:p>
          <a:p>
            <a:r>
              <a:rPr lang="en-US" altLang="zh-CN" dirty="0"/>
              <a:t>Input</a:t>
            </a:r>
          </a:p>
          <a:p>
            <a:r>
              <a:rPr lang="zh-CN" altLang="en-US" dirty="0"/>
              <a:t>　　第一行为一个正整数</a:t>
            </a:r>
            <a:r>
              <a:rPr lang="en-US" altLang="zh-CN" dirty="0"/>
              <a:t>k</a:t>
            </a:r>
            <a:r>
              <a:rPr lang="zh-CN" altLang="en-US" dirty="0"/>
              <a:t>，第二行包含</a:t>
            </a:r>
            <a:r>
              <a:rPr lang="en-US" altLang="zh-CN" dirty="0"/>
              <a:t>k</a:t>
            </a:r>
            <a:r>
              <a:rPr lang="zh-CN" altLang="en-US" dirty="0"/>
              <a:t>个整数</a:t>
            </a:r>
            <a:r>
              <a:rPr lang="en-US" altLang="zh-CN" dirty="0"/>
              <a:t>c1, c2, ... , ck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输出一个整数，即方案总数模</a:t>
            </a:r>
            <a:r>
              <a:rPr lang="en-US" altLang="zh-CN" dirty="0"/>
              <a:t>1,000,000,007</a:t>
            </a:r>
            <a:r>
              <a:rPr lang="zh-CN" altLang="en-US" dirty="0"/>
              <a:t>的结果。</a:t>
            </a:r>
            <a:endParaRPr lang="zh-CN" altLang="en-US" b="1" dirty="0"/>
          </a:p>
          <a:p>
            <a:r>
              <a:rPr lang="zh-CN" altLang="en-US" dirty="0"/>
              <a:t> </a:t>
            </a:r>
            <a:r>
              <a:rPr lang="en-US" altLang="zh-CN" dirty="0"/>
              <a:t>100%</a:t>
            </a:r>
            <a:r>
              <a:rPr lang="zh-CN" altLang="en-US" dirty="0"/>
              <a:t>的数据满足：</a:t>
            </a:r>
            <a:r>
              <a:rPr lang="en-US" altLang="zh-CN" dirty="0"/>
              <a:t>1 &lt;= k &lt;= 15, 1 &lt;= ci &lt;= 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3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9A99F-6FAB-4C1E-9BEA-137D17ED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欧拉回路</a:t>
            </a:r>
            <a:r>
              <a:rPr lang="en-US" altLang="zh-CN" dirty="0"/>
              <a:t>/</a:t>
            </a:r>
            <a:r>
              <a:rPr lang="zh-CN" altLang="en-US" dirty="0"/>
              <a:t>路径存在的条件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0BA25-E209-4EA5-9F36-8810AD35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所谓欧拉回路</a:t>
            </a:r>
            <a:r>
              <a:rPr lang="en-US" altLang="zh-CN" dirty="0"/>
              <a:t>/</a:t>
            </a:r>
            <a:r>
              <a:rPr lang="zh-CN" altLang="en-US" dirty="0"/>
              <a:t>路径</a:t>
            </a:r>
            <a:r>
              <a:rPr lang="en-US" altLang="zh-CN" dirty="0"/>
              <a:t>,</a:t>
            </a:r>
            <a:r>
              <a:rPr lang="zh-CN" altLang="en-US" dirty="0"/>
              <a:t>就是在无向图上找出一条路径</a:t>
            </a:r>
            <a:r>
              <a:rPr lang="en-US" altLang="zh-CN" dirty="0"/>
              <a:t>/</a:t>
            </a:r>
            <a:r>
              <a:rPr lang="zh-CN" altLang="en-US" dirty="0"/>
              <a:t>回路</a:t>
            </a:r>
            <a:r>
              <a:rPr lang="en-US" altLang="zh-CN" dirty="0"/>
              <a:t>,</a:t>
            </a:r>
            <a:r>
              <a:rPr lang="zh-CN" altLang="en-US" dirty="0"/>
              <a:t>使得每条边被经过一次且恰好一次</a:t>
            </a:r>
            <a:r>
              <a:rPr lang="en-US" altLang="zh-CN" dirty="0"/>
              <a:t>.</a:t>
            </a:r>
            <a:r>
              <a:rPr lang="zh-CN" altLang="en-US" dirty="0"/>
              <a:t>也就是一笔画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如果存在欧拉回路</a:t>
            </a:r>
            <a:r>
              <a:rPr lang="en-US" altLang="zh-CN" dirty="0"/>
              <a:t>,</a:t>
            </a:r>
            <a:r>
              <a:rPr lang="zh-CN" altLang="en-US" dirty="0"/>
              <a:t>那么沿着回路走一遍</a:t>
            </a:r>
            <a:r>
              <a:rPr lang="en-US" altLang="zh-CN" dirty="0"/>
              <a:t>,</a:t>
            </a:r>
            <a:r>
              <a:rPr lang="zh-CN" altLang="en-US" dirty="0"/>
              <a:t>每个点被</a:t>
            </a:r>
            <a:r>
              <a:rPr lang="en-US" altLang="zh-CN" dirty="0"/>
              <a:t>”</a:t>
            </a:r>
            <a:r>
              <a:rPr lang="zh-CN" altLang="en-US" dirty="0"/>
              <a:t>走进</a:t>
            </a:r>
            <a:r>
              <a:rPr lang="en-US" altLang="zh-CN" dirty="0"/>
              <a:t>”</a:t>
            </a:r>
            <a:r>
              <a:rPr lang="zh-CN" altLang="en-US" dirty="0"/>
              <a:t>的次数和</a:t>
            </a:r>
            <a:r>
              <a:rPr lang="en-US" altLang="zh-CN" dirty="0"/>
              <a:t>”</a:t>
            </a:r>
            <a:r>
              <a:rPr lang="zh-CN" altLang="en-US" dirty="0"/>
              <a:t>走出</a:t>
            </a:r>
            <a:r>
              <a:rPr lang="en-US" altLang="zh-CN" dirty="0"/>
              <a:t>”</a:t>
            </a:r>
            <a:r>
              <a:rPr lang="zh-CN" altLang="en-US" dirty="0"/>
              <a:t>的次数一定相同</a:t>
            </a:r>
            <a:r>
              <a:rPr lang="en-US" altLang="zh-CN" dirty="0"/>
              <a:t>,</a:t>
            </a:r>
            <a:r>
              <a:rPr lang="zh-CN" altLang="en-US" dirty="0"/>
              <a:t>也就是说每个点的度数一定为偶数</a:t>
            </a:r>
            <a:r>
              <a:rPr lang="en-US" altLang="zh-CN" dirty="0"/>
              <a:t>.</a:t>
            </a:r>
            <a:r>
              <a:rPr lang="zh-CN" altLang="en-US" dirty="0"/>
              <a:t>我们有结论</a:t>
            </a:r>
            <a:r>
              <a:rPr lang="en-US" altLang="zh-CN" dirty="0"/>
              <a:t>:</a:t>
            </a:r>
            <a:r>
              <a:rPr lang="zh-CN" altLang="en-US" dirty="0"/>
              <a:t>如果一个无向连通图中所有点的度数均为偶数</a:t>
            </a:r>
            <a:r>
              <a:rPr lang="en-US" altLang="zh-CN" dirty="0"/>
              <a:t>,</a:t>
            </a:r>
            <a:r>
              <a:rPr lang="zh-CN" altLang="en-US" dirty="0"/>
              <a:t>那么这张图存在欧拉回路</a:t>
            </a:r>
            <a:r>
              <a:rPr lang="en-US" altLang="zh-CN" dirty="0"/>
              <a:t>,</a:t>
            </a:r>
            <a:r>
              <a:rPr lang="zh-CN" altLang="en-US" dirty="0"/>
              <a:t>否则不存在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如果一个无向连通图中只有点</a:t>
            </a:r>
            <a:r>
              <a:rPr lang="en-US" altLang="zh-CN" dirty="0" err="1"/>
              <a:t>u,v</a:t>
            </a:r>
            <a:r>
              <a:rPr lang="zh-CN" altLang="en-US" dirty="0"/>
              <a:t>的度数为奇数</a:t>
            </a:r>
            <a:r>
              <a:rPr lang="en-US" altLang="zh-CN" dirty="0"/>
              <a:t>,</a:t>
            </a:r>
            <a:r>
              <a:rPr lang="zh-CN" altLang="en-US" dirty="0"/>
              <a:t>那么存在一条欧拉路径</a:t>
            </a:r>
            <a:r>
              <a:rPr lang="en-US" altLang="zh-CN" dirty="0"/>
              <a:t>,</a:t>
            </a:r>
            <a:r>
              <a:rPr lang="zh-CN" altLang="en-US" dirty="0"/>
              <a:t>端点为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v.</a:t>
            </a:r>
          </a:p>
          <a:p>
            <a:r>
              <a:rPr lang="zh-CN" altLang="en-US" dirty="0"/>
              <a:t>思考</a:t>
            </a:r>
            <a:r>
              <a:rPr lang="en-US" altLang="zh-CN" dirty="0"/>
              <a:t>:n</a:t>
            </a:r>
            <a:r>
              <a:rPr lang="zh-CN" altLang="en-US" dirty="0"/>
              <a:t>个点的无向图中</a:t>
            </a:r>
            <a:r>
              <a:rPr lang="en-US" altLang="zh-CN" dirty="0"/>
              <a:t>,</a:t>
            </a:r>
            <a:r>
              <a:rPr lang="zh-CN" altLang="en-US" dirty="0"/>
              <a:t>有</a:t>
            </a:r>
            <a:r>
              <a:rPr lang="en-US" altLang="zh-CN" dirty="0"/>
              <a:t>K</a:t>
            </a:r>
            <a:r>
              <a:rPr lang="zh-CN" altLang="en-US" dirty="0"/>
              <a:t>个点的度数为奇数</a:t>
            </a:r>
            <a:r>
              <a:rPr lang="en-US" altLang="zh-CN" dirty="0"/>
              <a:t>,</a:t>
            </a:r>
            <a:r>
              <a:rPr lang="zh-CN" altLang="en-US" dirty="0"/>
              <a:t>怎样构造一个方案把所有的边分解成</a:t>
            </a:r>
            <a:r>
              <a:rPr lang="en-US" altLang="zh-CN" dirty="0"/>
              <a:t>k/2</a:t>
            </a:r>
            <a:r>
              <a:rPr lang="zh-CN" altLang="en-US" dirty="0"/>
              <a:t>条路径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10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CCD0C-FFD1-493D-A378-C6C8CA27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构造欧拉回路的方案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16541-F7C8-4635-9BC8-75246D00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欧拉回路的方案可以在</a:t>
            </a:r>
            <a:r>
              <a:rPr lang="en-US" altLang="zh-CN" dirty="0"/>
              <a:t>O(m)</a:t>
            </a:r>
            <a:r>
              <a:rPr lang="zh-CN" altLang="en-US" dirty="0"/>
              <a:t>的时间内求出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一种算法是每次添加一个回路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如果度数均为偶数</a:t>
            </a:r>
            <a:r>
              <a:rPr lang="en-US" altLang="zh-CN" dirty="0"/>
              <a:t>,</a:t>
            </a:r>
            <a:r>
              <a:rPr lang="zh-CN" altLang="en-US" dirty="0"/>
              <a:t>任选一个点出发</a:t>
            </a:r>
            <a:r>
              <a:rPr lang="en-US" altLang="zh-CN" dirty="0"/>
              <a:t>,</a:t>
            </a:r>
            <a:r>
              <a:rPr lang="zh-CN" altLang="en-US" dirty="0"/>
              <a:t>不断行走</a:t>
            </a:r>
            <a:r>
              <a:rPr lang="en-US" altLang="zh-CN" dirty="0"/>
              <a:t>(</a:t>
            </a:r>
            <a:r>
              <a:rPr lang="zh-CN" altLang="en-US" dirty="0"/>
              <a:t>不经过重复的边</a:t>
            </a:r>
            <a:r>
              <a:rPr lang="en-US" altLang="zh-CN" dirty="0"/>
              <a:t>),</a:t>
            </a:r>
            <a:r>
              <a:rPr lang="zh-CN" altLang="en-US" dirty="0"/>
              <a:t>一定能走回到出发点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如果有</a:t>
            </a:r>
            <a:r>
              <a:rPr lang="en-US" altLang="zh-CN" dirty="0"/>
              <a:t>2</a:t>
            </a:r>
            <a:r>
              <a:rPr lang="zh-CN" altLang="en-US" dirty="0"/>
              <a:t>个度数为奇数的点就从度数为奇数的点出发</a:t>
            </a:r>
            <a:r>
              <a:rPr lang="en-US" altLang="zh-CN" dirty="0"/>
              <a:t>,</a:t>
            </a:r>
            <a:r>
              <a:rPr lang="zh-CN" altLang="en-US" dirty="0"/>
              <a:t>最后一定能走到另一个度数为奇数的点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这样走出来路径</a:t>
            </a:r>
            <a:r>
              <a:rPr lang="en-US" altLang="zh-CN" dirty="0"/>
              <a:t>/</a:t>
            </a:r>
            <a:r>
              <a:rPr lang="zh-CN" altLang="en-US" dirty="0"/>
              <a:t>回路</a:t>
            </a:r>
            <a:r>
              <a:rPr lang="en-US" altLang="zh-CN" dirty="0"/>
              <a:t>,</a:t>
            </a:r>
            <a:r>
              <a:rPr lang="zh-CN" altLang="en-US" dirty="0"/>
              <a:t>不一定包含了所有的边</a:t>
            </a:r>
            <a:r>
              <a:rPr lang="en-US" altLang="zh-CN" dirty="0"/>
              <a:t>.</a:t>
            </a:r>
            <a:r>
              <a:rPr lang="zh-CN" altLang="en-US" dirty="0"/>
              <a:t>假设这条路径上的点</a:t>
            </a:r>
            <a:r>
              <a:rPr lang="en-US" altLang="zh-CN" dirty="0"/>
              <a:t>x</a:t>
            </a:r>
            <a:r>
              <a:rPr lang="zh-CN" altLang="en-US" dirty="0"/>
              <a:t>上连着</a:t>
            </a:r>
            <a:r>
              <a:rPr lang="en-US" altLang="zh-CN" dirty="0"/>
              <a:t>,</a:t>
            </a:r>
            <a:r>
              <a:rPr lang="zh-CN" altLang="en-US" dirty="0"/>
              <a:t>存在没走过的边</a:t>
            </a:r>
            <a:r>
              <a:rPr lang="en-US" altLang="zh-CN" dirty="0"/>
              <a:t>,</a:t>
            </a:r>
            <a:r>
              <a:rPr lang="zh-CN" altLang="en-US" dirty="0"/>
              <a:t>就从</a:t>
            </a:r>
            <a:r>
              <a:rPr lang="en-US" altLang="zh-CN" dirty="0"/>
              <a:t>x</a:t>
            </a:r>
            <a:r>
              <a:rPr lang="zh-CN" altLang="en-US" dirty="0"/>
              <a:t>出发沿着没走过的边行走</a:t>
            </a:r>
            <a:r>
              <a:rPr lang="en-US" altLang="zh-CN" dirty="0"/>
              <a:t>,</a:t>
            </a:r>
            <a:r>
              <a:rPr lang="zh-CN" altLang="en-US" dirty="0"/>
              <a:t>最后一定能回到点</a:t>
            </a:r>
            <a:r>
              <a:rPr lang="en-US" altLang="zh-CN" dirty="0"/>
              <a:t>x.</a:t>
            </a:r>
            <a:r>
              <a:rPr lang="zh-CN" altLang="en-US" dirty="0"/>
              <a:t>然后把两次经过的路径合并</a:t>
            </a:r>
            <a:r>
              <a:rPr lang="en-US" altLang="zh-CN" dirty="0"/>
              <a:t>.	</a:t>
            </a:r>
          </a:p>
          <a:p>
            <a:r>
              <a:rPr lang="zh-CN" altLang="en-US" dirty="0"/>
              <a:t>这个算法在原理上是正确的</a:t>
            </a:r>
            <a:r>
              <a:rPr lang="en-US" altLang="zh-CN" dirty="0"/>
              <a:t>,</a:t>
            </a:r>
            <a:r>
              <a:rPr lang="zh-CN" altLang="en-US" dirty="0"/>
              <a:t>时间复杂度也可以做到</a:t>
            </a:r>
            <a:r>
              <a:rPr lang="en-US" altLang="zh-CN" dirty="0"/>
              <a:t>O(m).</a:t>
            </a:r>
          </a:p>
        </p:txBody>
      </p:sp>
    </p:spTree>
    <p:extLst>
      <p:ext uri="{BB962C8B-B14F-4D97-AF65-F5344CB8AC3E}">
        <p14:creationId xmlns:p14="http://schemas.microsoft.com/office/powerpoint/2010/main" val="211659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5C76B-D3DD-4384-9C3F-27133F19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欧拉回路算法的实现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988BA-A727-49E1-9D4C-738CF38C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其实有奇数度数点的时候欧拉路径算法有一种方便的处理方法</a:t>
            </a:r>
            <a:r>
              <a:rPr lang="en-US" altLang="zh-CN" dirty="0"/>
              <a:t>,</a:t>
            </a:r>
            <a:r>
              <a:rPr lang="zh-CN" altLang="en-US" dirty="0"/>
              <a:t>把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连边再求欧拉回路</a:t>
            </a:r>
            <a:r>
              <a:rPr lang="en-US" altLang="zh-CN" dirty="0"/>
              <a:t>,</a:t>
            </a:r>
            <a:r>
              <a:rPr lang="zh-CN" altLang="en-US" dirty="0"/>
              <a:t>最后删掉连上的边就是欧拉路径了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假设度数全为偶数</a:t>
            </a:r>
            <a:r>
              <a:rPr lang="en-US" altLang="zh-CN" dirty="0"/>
              <a:t>.</a:t>
            </a:r>
            <a:r>
              <a:rPr lang="zh-CN" altLang="en-US" dirty="0"/>
              <a:t>我们从</a:t>
            </a:r>
            <a:r>
              <a:rPr lang="en-US" altLang="zh-CN" dirty="0"/>
              <a:t>u</a:t>
            </a:r>
            <a:r>
              <a:rPr lang="zh-CN" altLang="en-US" dirty="0"/>
              <a:t>出发</a:t>
            </a:r>
            <a:r>
              <a:rPr lang="en-US" altLang="zh-CN" dirty="0"/>
              <a:t>,</a:t>
            </a:r>
            <a:r>
              <a:rPr lang="zh-CN" altLang="en-US" dirty="0"/>
              <a:t>递归</a:t>
            </a:r>
            <a:r>
              <a:rPr lang="en-US" altLang="zh-CN" dirty="0" err="1"/>
              <a:t>dfs</a:t>
            </a:r>
            <a:r>
              <a:rPr lang="en-US" altLang="zh-CN" dirty="0"/>
              <a:t>,</a:t>
            </a:r>
            <a:r>
              <a:rPr lang="zh-CN" altLang="en-US" dirty="0"/>
              <a:t>一直走一直走走到走不动为止</a:t>
            </a:r>
            <a:r>
              <a:rPr lang="en-US" altLang="zh-CN" dirty="0"/>
              <a:t>(</a:t>
            </a:r>
            <a:r>
              <a:rPr lang="zh-CN" altLang="en-US" dirty="0"/>
              <a:t>不重复经过边</a:t>
            </a:r>
            <a:r>
              <a:rPr lang="en-US" altLang="zh-CN" dirty="0"/>
              <a:t>),</a:t>
            </a:r>
            <a:r>
              <a:rPr lang="zh-CN" altLang="en-US" dirty="0"/>
              <a:t>最后停下来的时候一定是在</a:t>
            </a:r>
            <a:r>
              <a:rPr lang="en-US" altLang="zh-CN" dirty="0"/>
              <a:t>u</a:t>
            </a:r>
            <a:r>
              <a:rPr lang="zh-CN" altLang="en-US" dirty="0"/>
              <a:t>停下的</a:t>
            </a:r>
            <a:r>
              <a:rPr lang="en-US" altLang="zh-CN" dirty="0"/>
              <a:t>.</a:t>
            </a:r>
            <a:r>
              <a:rPr lang="zh-CN" altLang="en-US" dirty="0"/>
              <a:t>这个时候如果我们已经经过了所有的边</a:t>
            </a:r>
            <a:r>
              <a:rPr lang="en-US" altLang="zh-CN" dirty="0"/>
              <a:t>,</a:t>
            </a:r>
            <a:r>
              <a:rPr lang="zh-CN" altLang="en-US" dirty="0"/>
              <a:t>就可以结束算法</a:t>
            </a:r>
            <a:r>
              <a:rPr lang="en-US" altLang="zh-CN" dirty="0"/>
              <a:t>,</a:t>
            </a:r>
            <a:r>
              <a:rPr lang="zh-CN" altLang="en-US" dirty="0"/>
              <a:t>按照经过边的顺序输出欧拉回路的方案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否则我们就要想办法把剩下的边加进来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不妨按照刚才</a:t>
            </a:r>
            <a:r>
              <a:rPr lang="en-US" altLang="zh-CN" dirty="0" err="1"/>
              <a:t>dfs</a:t>
            </a:r>
            <a:r>
              <a:rPr lang="zh-CN" altLang="en-US" dirty="0"/>
              <a:t>的顺序回溯</a:t>
            </a:r>
            <a:r>
              <a:rPr lang="en-US" altLang="zh-CN" dirty="0"/>
              <a:t>,</a:t>
            </a:r>
            <a:r>
              <a:rPr lang="zh-CN" altLang="en-US" dirty="0"/>
              <a:t>回溯到上一个有其他边可以走的地方</a:t>
            </a:r>
            <a:r>
              <a:rPr lang="en-US" altLang="zh-CN" dirty="0"/>
              <a:t>x,</a:t>
            </a:r>
            <a:r>
              <a:rPr lang="zh-CN" altLang="en-US" dirty="0"/>
              <a:t>从</a:t>
            </a:r>
            <a:r>
              <a:rPr lang="en-US" altLang="zh-CN" dirty="0"/>
              <a:t>x</a:t>
            </a:r>
            <a:r>
              <a:rPr lang="zh-CN" altLang="en-US" dirty="0"/>
              <a:t>出发一直走肯定还可以回到</a:t>
            </a:r>
            <a:r>
              <a:rPr lang="en-US" altLang="zh-CN" dirty="0"/>
              <a:t>x,</a:t>
            </a:r>
            <a:r>
              <a:rPr lang="zh-CN" altLang="en-US" dirty="0"/>
              <a:t>那么把这一段回路插入到方案里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dfs</a:t>
            </a:r>
            <a:r>
              <a:rPr lang="zh-CN" altLang="en-US" dirty="0"/>
              <a:t>的过程中怎样顺便保存方案</a:t>
            </a:r>
            <a:r>
              <a:rPr lang="en-US" altLang="zh-CN" dirty="0"/>
              <a:t>?</a:t>
            </a:r>
            <a:r>
              <a:rPr lang="zh-CN" altLang="en-US" dirty="0"/>
              <a:t>在</a:t>
            </a:r>
            <a:r>
              <a:rPr lang="en-US" altLang="zh-CN" dirty="0" err="1"/>
              <a:t>dfs</a:t>
            </a:r>
            <a:r>
              <a:rPr lang="zh-CN" altLang="en-US" dirty="0"/>
              <a:t>退出的时候输出点即可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21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31724-7A7D-4F90-B2B9-6C371196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欧拉回路算法的</a:t>
            </a:r>
            <a:r>
              <a:rPr lang="en-US" altLang="zh-CN" dirty="0"/>
              <a:t>(</a:t>
            </a:r>
            <a:r>
              <a:rPr lang="zh-CN" altLang="en-US" dirty="0"/>
              <a:t>伪</a:t>
            </a:r>
            <a:r>
              <a:rPr lang="en-US" altLang="zh-CN" dirty="0"/>
              <a:t>)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37D76-1B08-48A4-85E1-9971A763D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Euler_circuit</a:t>
            </a:r>
            <a:r>
              <a:rPr lang="en-US" altLang="zh-CN" dirty="0"/>
              <a:t>(x){</a:t>
            </a:r>
          </a:p>
          <a:p>
            <a:pPr lvl="1"/>
            <a:r>
              <a:rPr lang="zh-CN" altLang="en-US" dirty="0"/>
              <a:t>枚举所有尚未经过的边</a:t>
            </a:r>
            <a:r>
              <a:rPr lang="en-US" altLang="zh-CN" dirty="0"/>
              <a:t>x-&gt;y</a:t>
            </a:r>
          </a:p>
          <a:p>
            <a:pPr lvl="1"/>
            <a:r>
              <a:rPr lang="zh-CN" altLang="en-US" dirty="0"/>
              <a:t>       调用</a:t>
            </a:r>
            <a:r>
              <a:rPr lang="en-US" altLang="zh-CN" dirty="0" err="1"/>
              <a:t>Euler_circuit</a:t>
            </a:r>
            <a:r>
              <a:rPr lang="en-US" altLang="zh-CN" dirty="0"/>
              <a:t>(y)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加入到答案序列的最后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每次</a:t>
            </a:r>
            <a:r>
              <a:rPr lang="en-US" altLang="zh-CN" dirty="0" err="1"/>
              <a:t>Euler_circuit</a:t>
            </a:r>
            <a:r>
              <a:rPr lang="en-US" altLang="zh-CN" dirty="0"/>
              <a:t>(x)</a:t>
            </a:r>
            <a:r>
              <a:rPr lang="zh-CN" altLang="en-US" dirty="0"/>
              <a:t>函数的运行只会调用一个</a:t>
            </a:r>
            <a:r>
              <a:rPr lang="en-US" altLang="zh-CN" dirty="0" err="1"/>
              <a:t>Euler_circuit</a:t>
            </a:r>
            <a:r>
              <a:rPr lang="en-US" altLang="zh-CN" dirty="0"/>
              <a:t>(y)</a:t>
            </a:r>
          </a:p>
          <a:p>
            <a:r>
              <a:rPr lang="zh-CN" altLang="en-US" dirty="0"/>
              <a:t>时间复杂度为</a:t>
            </a:r>
            <a:r>
              <a:rPr lang="en-US" altLang="zh-CN" dirty="0"/>
              <a:t>O(m)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84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41BA1-9D7A-4588-AF2E-F81DC145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常用的最短路算法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386C5-1693-45B0-A7EE-344C927B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Dijkstra:</a:t>
            </a:r>
            <a:r>
              <a:rPr lang="zh-CN" altLang="en-US" dirty="0"/>
              <a:t>单源最短路</a:t>
            </a:r>
            <a:endParaRPr lang="en-US" altLang="zh-CN" dirty="0"/>
          </a:p>
          <a:p>
            <a:r>
              <a:rPr lang="en-US" altLang="zh-CN" dirty="0"/>
              <a:t>Dijkstra</a:t>
            </a:r>
            <a:r>
              <a:rPr lang="zh-CN" altLang="en-US" dirty="0"/>
              <a:t>的正确性证明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Floyd:</a:t>
            </a:r>
            <a:r>
              <a:rPr lang="zh-CN" altLang="en-US" dirty="0"/>
              <a:t>所有点对之间的最短路</a:t>
            </a:r>
            <a:r>
              <a:rPr lang="en-US" altLang="zh-CN" dirty="0"/>
              <a:t>.</a:t>
            </a:r>
            <a:r>
              <a:rPr lang="zh-CN" altLang="en-US" dirty="0"/>
              <a:t>实际上是用二维的数组做了一个三维的</a:t>
            </a:r>
            <a:r>
              <a:rPr lang="en-US" altLang="zh-CN" dirty="0"/>
              <a:t>DP.</a:t>
            </a:r>
          </a:p>
          <a:p>
            <a:r>
              <a:rPr lang="en-US" altLang="zh-CN" dirty="0"/>
              <a:t>Bellman-Ford(</a:t>
            </a:r>
            <a:r>
              <a:rPr lang="en-US" altLang="zh-CN" dirty="0" err="1"/>
              <a:t>spfa</a:t>
            </a:r>
            <a:r>
              <a:rPr lang="en-US" altLang="zh-CN" dirty="0"/>
              <a:t>):</a:t>
            </a:r>
            <a:r>
              <a:rPr lang="zh-CN" altLang="en-US" dirty="0"/>
              <a:t>处理负权边</a:t>
            </a:r>
            <a:r>
              <a:rPr lang="en-US" altLang="zh-CN" dirty="0"/>
              <a:t>,</a:t>
            </a:r>
            <a:r>
              <a:rPr lang="zh-CN" altLang="en-US" dirty="0"/>
              <a:t>复杂度不靠谱</a:t>
            </a:r>
          </a:p>
        </p:txBody>
      </p:sp>
    </p:spTree>
    <p:extLst>
      <p:ext uri="{BB962C8B-B14F-4D97-AF65-F5344CB8AC3E}">
        <p14:creationId xmlns:p14="http://schemas.microsoft.com/office/powerpoint/2010/main" val="101478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7CAA4-2186-486E-B751-C538DB44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是三维的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95594-5A57-48D3-B6C6-AD1CF48A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F[k][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/>
              <a:t>,</a:t>
            </a:r>
            <a:r>
              <a:rPr lang="zh-CN" altLang="en-US" dirty="0"/>
              <a:t>允许经过</a:t>
            </a:r>
            <a:r>
              <a:rPr lang="en-US" altLang="zh-CN" dirty="0"/>
              <a:t>1,2,3,…k</a:t>
            </a:r>
            <a:r>
              <a:rPr lang="zh-CN" altLang="en-US" dirty="0"/>
              <a:t>这些点和</a:t>
            </a:r>
            <a:r>
              <a:rPr lang="en-US" altLang="zh-CN" dirty="0" err="1"/>
              <a:t>i,j</a:t>
            </a:r>
            <a:r>
              <a:rPr lang="en-US" altLang="zh-CN" dirty="0"/>
              <a:t>,</a:t>
            </a:r>
            <a:r>
              <a:rPr lang="zh-CN" altLang="en-US" dirty="0"/>
              <a:t>从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的最短路径是多长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F[k+1][</a:t>
            </a:r>
            <a:r>
              <a:rPr lang="en-US" altLang="zh-CN" dirty="0" err="1"/>
              <a:t>i</a:t>
            </a:r>
            <a:r>
              <a:rPr lang="en-US" altLang="zh-CN" dirty="0"/>
              <a:t>][j]=min(F[k][</a:t>
            </a:r>
            <a:r>
              <a:rPr lang="en-US" altLang="zh-CN" dirty="0" err="1"/>
              <a:t>i</a:t>
            </a:r>
            <a:r>
              <a:rPr lang="en-US" altLang="zh-CN" dirty="0"/>
              <a:t>][k+1]+F[k][k+1][j],F[k][</a:t>
            </a:r>
            <a:r>
              <a:rPr lang="en-US" altLang="zh-CN" dirty="0" err="1"/>
              <a:t>i</a:t>
            </a:r>
            <a:r>
              <a:rPr lang="en-US" altLang="zh-CN" dirty="0"/>
              <a:t>][j])</a:t>
            </a:r>
          </a:p>
          <a:p>
            <a:r>
              <a:rPr lang="zh-CN" altLang="en-US" dirty="0"/>
              <a:t>一般用二维数组实现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en-US" altLang="zh-CN" dirty="0" err="1"/>
              <a:t>floyd</a:t>
            </a:r>
            <a:r>
              <a:rPr lang="zh-CN" altLang="en-US" dirty="0"/>
              <a:t>能否处理负权边的情况</a:t>
            </a:r>
            <a:r>
              <a:rPr lang="en-US" altLang="zh-CN" dirty="0"/>
              <a:t>?(</a:t>
            </a:r>
            <a:r>
              <a:rPr lang="zh-CN" altLang="en-US" dirty="0"/>
              <a:t>没有负环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57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402</TotalTime>
  <Words>4571</Words>
  <Application>Microsoft Office PowerPoint</Application>
  <PresentationFormat>宽屏</PresentationFormat>
  <Paragraphs>219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Arial</vt:lpstr>
      <vt:lpstr>Wingdings 3</vt:lpstr>
      <vt:lpstr>离子</vt:lpstr>
      <vt:lpstr>图论1</vt:lpstr>
      <vt:lpstr>内容</vt:lpstr>
      <vt:lpstr>欧拉回路问题</vt:lpstr>
      <vt:lpstr>欧拉回路/路径存在的条件</vt:lpstr>
      <vt:lpstr>构造欧拉回路的方案</vt:lpstr>
      <vt:lpstr>欧拉回路算法的实现</vt:lpstr>
      <vt:lpstr>欧拉回路算法的(伪)代码</vt:lpstr>
      <vt:lpstr>常用的最短路算法</vt:lpstr>
      <vt:lpstr>Floyd是三维的DP</vt:lpstr>
      <vt:lpstr>差分约束</vt:lpstr>
      <vt:lpstr>POI1996 Gambling</vt:lpstr>
      <vt:lpstr>POI1996 Gambling</vt:lpstr>
      <vt:lpstr>bzoj2935[Poi1999]原始生物</vt:lpstr>
      <vt:lpstr>bzoj2935[Poi1999]原始生物</vt:lpstr>
      <vt:lpstr>bzoj2935[Poi1999]原始生物</vt:lpstr>
      <vt:lpstr>Codeforces 528C Data Center Drama</vt:lpstr>
      <vt:lpstr>bzoj1880[SDOI2009]Elaxia的路线</vt:lpstr>
      <vt:lpstr>bzoj1880[SDOI2009]Elaxia的路线</vt:lpstr>
      <vt:lpstr>bzoj1880[SDOI2009]Elaxia的路线</vt:lpstr>
      <vt:lpstr>bzoj1491[NOI2007]社交网络</vt:lpstr>
      <vt:lpstr>Poj1734 SightseeingTrip</vt:lpstr>
      <vt:lpstr>借助floyd算法进行求解</vt:lpstr>
      <vt:lpstr>Poj1275 Cashier Employment </vt:lpstr>
      <vt:lpstr>Poj1275 Cashier Employment </vt:lpstr>
      <vt:lpstr>Poj3621 Sightseeing Cows</vt:lpstr>
      <vt:lpstr>Poj3621 Sightseeing Cows</vt:lpstr>
      <vt:lpstr>poj3635 FullTank?</vt:lpstr>
      <vt:lpstr>bzoj5017: [Snoi2017]炸弹</vt:lpstr>
      <vt:lpstr>bzoj5017: [Snoi2017]炸弹</vt:lpstr>
      <vt:lpstr>Codeforces 786B. Legacy </vt:lpstr>
      <vt:lpstr>AtCoder Regular Contest 083 D: Restoring Road Network </vt:lpstr>
      <vt:lpstr>AtCoder Regular Contest 083 D: Restoring Road Network </vt:lpstr>
      <vt:lpstr>bzoj4152[AMPPZ2014] The Captain </vt:lpstr>
      <vt:lpstr>bzoj4152[AMPPZ2014] The Captain </vt:lpstr>
      <vt:lpstr>更多最短路习题</vt:lpstr>
      <vt:lpstr>bzoj3170[TJOI2013]松鼠聚会  </vt:lpstr>
      <vt:lpstr>切比雪夫距离 </vt:lpstr>
      <vt:lpstr>bzoj1079: [SCOI2008]着色方案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</dc:title>
  <dc:creator>runda liu</dc:creator>
  <cp:lastModifiedBy>runda liu</cp:lastModifiedBy>
  <cp:revision>381</cp:revision>
  <dcterms:created xsi:type="dcterms:W3CDTF">2019-01-13T14:08:50Z</dcterms:created>
  <dcterms:modified xsi:type="dcterms:W3CDTF">2019-01-14T12:17:32Z</dcterms:modified>
</cp:coreProperties>
</file>