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6" r:id="rId4"/>
    <p:sldId id="258" r:id="rId5"/>
    <p:sldId id="267" r:id="rId6"/>
    <p:sldId id="271" r:id="rId7"/>
    <p:sldId id="276" r:id="rId8"/>
    <p:sldId id="277" r:id="rId9"/>
    <p:sldId id="278" r:id="rId10"/>
    <p:sldId id="273" r:id="rId11"/>
    <p:sldId id="275" r:id="rId12"/>
    <p:sldId id="261" r:id="rId13"/>
    <p:sldId id="268" r:id="rId14"/>
    <p:sldId id="269" r:id="rId15"/>
    <p:sldId id="270" r:id="rId16"/>
    <p:sldId id="279" r:id="rId17"/>
    <p:sldId id="280" r:id="rId18"/>
    <p:sldId id="281" r:id="rId19"/>
    <p:sldId id="282" r:id="rId20"/>
    <p:sldId id="283" r:id="rId21"/>
    <p:sldId id="260" r:id="rId22"/>
    <p:sldId id="262" r:id="rId23"/>
    <p:sldId id="285" r:id="rId24"/>
    <p:sldId id="286" r:id="rId25"/>
    <p:sldId id="263" r:id="rId26"/>
    <p:sldId id="264" r:id="rId27"/>
    <p:sldId id="265" r:id="rId28"/>
    <p:sldId id="287" r:id="rId29"/>
    <p:sldId id="288" r:id="rId30"/>
    <p:sldId id="289" r:id="rId31"/>
    <p:sldId id="290" r:id="rId32"/>
    <p:sldId id="272"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CA6D53-8E20-43E9-87AB-79D4431F666E}">
          <p14:sldIdLst>
            <p14:sldId id="256"/>
            <p14:sldId id="257"/>
          </p14:sldIdLst>
        </p14:section>
        <p14:section name="并查集" id="{5D4BDFA0-95CB-4E10-99F1-621F2A52BBF7}">
          <p14:sldIdLst>
            <p14:sldId id="266"/>
            <p14:sldId id="258"/>
            <p14:sldId id="267"/>
            <p14:sldId id="271"/>
            <p14:sldId id="276"/>
            <p14:sldId id="277"/>
            <p14:sldId id="278"/>
            <p14:sldId id="273"/>
            <p14:sldId id="275"/>
          </p14:sldIdLst>
        </p14:section>
        <p14:section name="最小生成树" id="{21673F74-5424-421D-AA45-C09F359EA8AD}">
          <p14:sldIdLst>
            <p14:sldId id="261"/>
            <p14:sldId id="268"/>
            <p14:sldId id="269"/>
            <p14:sldId id="270"/>
            <p14:sldId id="279"/>
            <p14:sldId id="280"/>
            <p14:sldId id="281"/>
            <p14:sldId id="282"/>
            <p14:sldId id="283"/>
          </p14:sldIdLst>
        </p14:section>
        <p14:section name="拓扑排序" id="{E47DEEE1-8F82-4E24-8A28-6F51F980707A}">
          <p14:sldIdLst>
            <p14:sldId id="260"/>
            <p14:sldId id="262"/>
            <p14:sldId id="285"/>
            <p14:sldId id="286"/>
          </p14:sldIdLst>
        </p14:section>
        <p14:section name="强连通分量" id="{5FD5A3D1-1013-42ED-9954-0A904BC7B5A4}">
          <p14:sldIdLst>
            <p14:sldId id="263"/>
            <p14:sldId id="264"/>
            <p14:sldId id="265"/>
            <p14:sldId id="287"/>
            <p14:sldId id="288"/>
            <p14:sldId id="289"/>
            <p14:sldId id="290"/>
          </p14:sldIdLst>
        </p14:section>
        <p14:section name="随便讲讲" id="{BC591ACF-0615-433A-BC90-CA5310066792}">
          <p14:sldIdLst>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78002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76463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401350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6929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54139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466422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586153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768395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26731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136094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41191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68908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21747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59614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426898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9829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136008C-760E-4E60-98BB-726FD89A5EE3}" type="datetimeFigureOut">
              <a:rPr lang="zh-CN" altLang="en-US" smtClean="0"/>
              <a:t>2019/1/18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30533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36008C-760E-4E60-98BB-726FD89A5EE3}" type="datetimeFigureOut">
              <a:rPr lang="zh-CN" altLang="en-US" smtClean="0"/>
              <a:t>2019/1/18</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8417739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400F0-190A-4886-82F3-4F6CA35262C9}"/>
              </a:ext>
            </a:extLst>
          </p:cNvPr>
          <p:cNvSpPr>
            <a:spLocks noGrp="1"/>
          </p:cNvSpPr>
          <p:nvPr>
            <p:ph type="ctrTitle"/>
          </p:nvPr>
        </p:nvSpPr>
        <p:spPr/>
        <p:txBody>
          <a:bodyPr/>
          <a:lstStyle/>
          <a:p>
            <a:r>
              <a:rPr lang="zh-CN" altLang="en-US" dirty="0"/>
              <a:t>图论</a:t>
            </a:r>
            <a:r>
              <a:rPr lang="en-US" altLang="zh-CN" dirty="0"/>
              <a:t>2</a:t>
            </a:r>
            <a:endParaRPr lang="zh-CN" altLang="en-US" dirty="0"/>
          </a:p>
        </p:txBody>
      </p:sp>
      <p:sp>
        <p:nvSpPr>
          <p:cNvPr id="3" name="副标题 2">
            <a:extLst>
              <a:ext uri="{FF2B5EF4-FFF2-40B4-BE49-F238E27FC236}">
                <a16:creationId xmlns:a16="http://schemas.microsoft.com/office/drawing/2014/main" id="{7E26965D-B138-4CA6-9C10-E678202590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4904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D8720-3C4C-4E67-BD1A-BCEF356E4B47}"/>
              </a:ext>
            </a:extLst>
          </p:cNvPr>
          <p:cNvSpPr>
            <a:spLocks noGrp="1"/>
          </p:cNvSpPr>
          <p:nvPr>
            <p:ph type="title"/>
          </p:nvPr>
        </p:nvSpPr>
        <p:spPr/>
        <p:txBody>
          <a:bodyPr/>
          <a:lstStyle/>
          <a:p>
            <a:r>
              <a:rPr lang="en-US" altLang="zh-CN" dirty="0"/>
              <a:t>bzoj4551[Tjoi2016&amp;Heoi2016]</a:t>
            </a:r>
            <a:r>
              <a:rPr lang="zh-CN" altLang="en-US" dirty="0"/>
              <a:t>树</a:t>
            </a:r>
            <a:br>
              <a:rPr lang="zh-CN" altLang="en-US" dirty="0"/>
            </a:br>
            <a:endParaRPr lang="zh-CN" altLang="en-US" dirty="0"/>
          </a:p>
        </p:txBody>
      </p:sp>
      <p:sp>
        <p:nvSpPr>
          <p:cNvPr id="3" name="内容占位符 2">
            <a:extLst>
              <a:ext uri="{FF2B5EF4-FFF2-40B4-BE49-F238E27FC236}">
                <a16:creationId xmlns:a16="http://schemas.microsoft.com/office/drawing/2014/main" id="{7F7268C0-55DE-4308-A9A8-F49F118DD202}"/>
              </a:ext>
            </a:extLst>
          </p:cNvPr>
          <p:cNvSpPr>
            <a:spLocks noGrp="1"/>
          </p:cNvSpPr>
          <p:nvPr>
            <p:ph idx="1"/>
          </p:nvPr>
        </p:nvSpPr>
        <p:spPr/>
        <p:txBody>
          <a:bodyPr/>
          <a:lstStyle/>
          <a:p>
            <a:endParaRPr lang="zh-CN" altLang="en-US" b="1" dirty="0"/>
          </a:p>
          <a:p>
            <a:r>
              <a:rPr lang="zh-CN" altLang="en-US" dirty="0"/>
              <a:t>在</a:t>
            </a:r>
            <a:r>
              <a:rPr lang="en-US" altLang="zh-CN" dirty="0"/>
              <a:t>2016</a:t>
            </a:r>
            <a:r>
              <a:rPr lang="zh-CN" altLang="en-US" dirty="0"/>
              <a:t>年，佳媛姐姐刚刚学习了树，非常开心。现在他想解决这样一个问题：给定一颗有根树（根为</a:t>
            </a:r>
            <a:r>
              <a:rPr lang="en-US" altLang="zh-CN" dirty="0"/>
              <a:t>1</a:t>
            </a:r>
            <a:r>
              <a:rPr lang="zh-CN" altLang="en-US" dirty="0"/>
              <a:t>），有以下两种操作：</a:t>
            </a:r>
            <a:endParaRPr lang="en-US" altLang="zh-CN" dirty="0"/>
          </a:p>
          <a:p>
            <a:r>
              <a:rPr lang="en-US" altLang="zh-CN" dirty="0"/>
              <a:t>1. </a:t>
            </a:r>
            <a:r>
              <a:rPr lang="zh-CN" altLang="en-US" dirty="0"/>
              <a:t>标记操作：对某个结点打上标记（在最开始，只有结点</a:t>
            </a:r>
            <a:r>
              <a:rPr lang="en-US" altLang="zh-CN" dirty="0"/>
              <a:t>1</a:t>
            </a:r>
            <a:r>
              <a:rPr lang="zh-CN" altLang="en-US" dirty="0"/>
              <a:t>有标记，其他结点均无标记，而且对于某个结点，可以打多次标记。）</a:t>
            </a:r>
            <a:endParaRPr lang="en-US" altLang="zh-CN" dirty="0"/>
          </a:p>
          <a:p>
            <a:r>
              <a:rPr lang="en-US" altLang="zh-CN" dirty="0"/>
              <a:t>2. </a:t>
            </a:r>
            <a:r>
              <a:rPr lang="zh-CN" altLang="en-US" dirty="0"/>
              <a:t>询问操作：询问某个结点最近的一个打了标记的祖先（这个结点本身也算自己的祖先）你能帮帮他吗</a:t>
            </a:r>
            <a:r>
              <a:rPr lang="en-US" altLang="zh-CN" dirty="0"/>
              <a:t>?</a:t>
            </a:r>
          </a:p>
          <a:p>
            <a:r>
              <a:rPr lang="zh-CN" altLang="en-US" dirty="0"/>
              <a:t>节点数</a:t>
            </a:r>
            <a:r>
              <a:rPr lang="en-US" altLang="zh-CN" dirty="0"/>
              <a:t>,</a:t>
            </a:r>
            <a:r>
              <a:rPr lang="zh-CN" altLang="en-US" dirty="0"/>
              <a:t>询问数</a:t>
            </a:r>
            <a:r>
              <a:rPr lang="en-US" altLang="zh-CN" dirty="0"/>
              <a:t>10</a:t>
            </a:r>
            <a:r>
              <a:rPr lang="en-US" altLang="zh-CN" baseline="30000" dirty="0"/>
              <a:t>5</a:t>
            </a:r>
          </a:p>
          <a:p>
            <a:endParaRPr lang="en-US" altLang="zh-CN" dirty="0"/>
          </a:p>
          <a:p>
            <a:endParaRPr lang="zh-CN" altLang="en-US" dirty="0"/>
          </a:p>
        </p:txBody>
      </p:sp>
    </p:spTree>
    <p:extLst>
      <p:ext uri="{BB962C8B-B14F-4D97-AF65-F5344CB8AC3E}">
        <p14:creationId xmlns:p14="http://schemas.microsoft.com/office/powerpoint/2010/main" val="95391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6802F-2F01-4A53-814D-E5ADFEC0C4FF}"/>
              </a:ext>
            </a:extLst>
          </p:cNvPr>
          <p:cNvSpPr>
            <a:spLocks noGrp="1"/>
          </p:cNvSpPr>
          <p:nvPr>
            <p:ph type="title"/>
          </p:nvPr>
        </p:nvSpPr>
        <p:spPr/>
        <p:txBody>
          <a:bodyPr/>
          <a:lstStyle/>
          <a:p>
            <a:r>
              <a:rPr lang="en-US" altLang="zh-CN" dirty="0"/>
              <a:t>bzoj4551[Tjoi2016&amp;Heoi2016]</a:t>
            </a:r>
            <a:r>
              <a:rPr lang="zh-CN" altLang="en-US" dirty="0"/>
              <a:t>树</a:t>
            </a:r>
            <a:br>
              <a:rPr lang="zh-CN" altLang="en-US" dirty="0"/>
            </a:br>
            <a:endParaRPr lang="zh-CN" altLang="en-US" dirty="0"/>
          </a:p>
        </p:txBody>
      </p:sp>
      <p:sp>
        <p:nvSpPr>
          <p:cNvPr id="3" name="内容占位符 2">
            <a:extLst>
              <a:ext uri="{FF2B5EF4-FFF2-40B4-BE49-F238E27FC236}">
                <a16:creationId xmlns:a16="http://schemas.microsoft.com/office/drawing/2014/main" id="{59AD0920-C3E3-4238-8119-5CE1D681F583}"/>
              </a:ext>
            </a:extLst>
          </p:cNvPr>
          <p:cNvSpPr>
            <a:spLocks noGrp="1"/>
          </p:cNvSpPr>
          <p:nvPr>
            <p:ph idx="1"/>
          </p:nvPr>
        </p:nvSpPr>
        <p:spPr/>
        <p:txBody>
          <a:bodyPr/>
          <a:lstStyle/>
          <a:p>
            <a:r>
              <a:rPr lang="zh-CN" altLang="en-US" dirty="0"/>
              <a:t>首先读入所有操作</a:t>
            </a:r>
            <a:r>
              <a:rPr lang="en-US" altLang="zh-CN" dirty="0"/>
              <a:t>.</a:t>
            </a:r>
            <a:r>
              <a:rPr lang="zh-CN" altLang="en-US" dirty="0"/>
              <a:t>求出最终树的状态</a:t>
            </a:r>
            <a:r>
              <a:rPr lang="en-US" altLang="zh-CN" dirty="0"/>
              <a:t>,</a:t>
            </a:r>
            <a:r>
              <a:rPr lang="zh-CN" altLang="en-US" dirty="0"/>
              <a:t>然后逆序进行处理</a:t>
            </a:r>
            <a:r>
              <a:rPr lang="en-US" altLang="zh-CN" dirty="0"/>
              <a:t>.</a:t>
            </a:r>
          </a:p>
          <a:p>
            <a:r>
              <a:rPr lang="zh-CN" altLang="en-US" dirty="0"/>
              <a:t>并查集</a:t>
            </a:r>
            <a:r>
              <a:rPr lang="en-US" altLang="zh-CN" dirty="0"/>
              <a:t>.</a:t>
            </a:r>
            <a:endParaRPr lang="zh-CN" altLang="en-US" dirty="0"/>
          </a:p>
        </p:txBody>
      </p:sp>
    </p:spTree>
    <p:extLst>
      <p:ext uri="{BB962C8B-B14F-4D97-AF65-F5344CB8AC3E}">
        <p14:creationId xmlns:p14="http://schemas.microsoft.com/office/powerpoint/2010/main" val="167200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1E9A6-E67B-437E-8724-60E1A4913FD7}"/>
              </a:ext>
            </a:extLst>
          </p:cNvPr>
          <p:cNvSpPr>
            <a:spLocks noGrp="1"/>
          </p:cNvSpPr>
          <p:nvPr>
            <p:ph type="title"/>
          </p:nvPr>
        </p:nvSpPr>
        <p:spPr/>
        <p:txBody>
          <a:bodyPr/>
          <a:lstStyle/>
          <a:p>
            <a:r>
              <a:rPr lang="zh-CN" altLang="en-US" dirty="0"/>
              <a:t>最小生成树</a:t>
            </a:r>
            <a:r>
              <a:rPr lang="en-US" altLang="zh-CN" dirty="0"/>
              <a:t>:Kruskal</a:t>
            </a:r>
            <a:r>
              <a:rPr lang="zh-CN" altLang="en-US" dirty="0"/>
              <a:t>算法</a:t>
            </a:r>
          </a:p>
        </p:txBody>
      </p:sp>
      <p:sp>
        <p:nvSpPr>
          <p:cNvPr id="3" name="内容占位符 2">
            <a:extLst>
              <a:ext uri="{FF2B5EF4-FFF2-40B4-BE49-F238E27FC236}">
                <a16:creationId xmlns:a16="http://schemas.microsoft.com/office/drawing/2014/main" id="{6E346AEE-13D0-403B-A100-58F3E5B57FB3}"/>
              </a:ext>
            </a:extLst>
          </p:cNvPr>
          <p:cNvSpPr>
            <a:spLocks noGrp="1"/>
          </p:cNvSpPr>
          <p:nvPr>
            <p:ph idx="1"/>
          </p:nvPr>
        </p:nvSpPr>
        <p:spPr/>
        <p:txBody>
          <a:bodyPr/>
          <a:lstStyle/>
          <a:p>
            <a:r>
              <a:rPr lang="zh-CN" altLang="en-US" dirty="0"/>
              <a:t>对于</a:t>
            </a:r>
            <a:r>
              <a:rPr lang="en-US" altLang="zh-CN" dirty="0"/>
              <a:t>n</a:t>
            </a:r>
            <a:r>
              <a:rPr lang="zh-CN" altLang="en-US" dirty="0"/>
              <a:t>个点连通的无向图</a:t>
            </a:r>
            <a:r>
              <a:rPr lang="en-US" altLang="zh-CN" dirty="0"/>
              <a:t>,</a:t>
            </a:r>
            <a:r>
              <a:rPr lang="zh-CN" altLang="en-US" dirty="0"/>
              <a:t>选出</a:t>
            </a:r>
            <a:r>
              <a:rPr lang="en-US" altLang="zh-CN" dirty="0"/>
              <a:t>n-1</a:t>
            </a:r>
            <a:r>
              <a:rPr lang="zh-CN" altLang="en-US" dirty="0"/>
              <a:t>条边使所有点都连通</a:t>
            </a:r>
            <a:r>
              <a:rPr lang="en-US" altLang="zh-CN" dirty="0"/>
              <a:t>,</a:t>
            </a:r>
            <a:r>
              <a:rPr lang="zh-CN" altLang="en-US" dirty="0"/>
              <a:t>这</a:t>
            </a:r>
            <a:r>
              <a:rPr lang="en-US" altLang="zh-CN" dirty="0"/>
              <a:t>n-1</a:t>
            </a:r>
            <a:r>
              <a:rPr lang="zh-CN" altLang="en-US" dirty="0"/>
              <a:t>条边称为一棵生成树</a:t>
            </a:r>
            <a:r>
              <a:rPr lang="en-US" altLang="zh-CN" dirty="0"/>
              <a:t>.</a:t>
            </a:r>
            <a:r>
              <a:rPr lang="zh-CN" altLang="en-US" dirty="0"/>
              <a:t>所有边的权值之和最小的生成树叫做最小生成树</a:t>
            </a:r>
            <a:r>
              <a:rPr lang="en-US" altLang="zh-CN" dirty="0"/>
              <a:t>(Minimum Spanning Tree)</a:t>
            </a:r>
          </a:p>
          <a:p>
            <a:r>
              <a:rPr lang="en-US" altLang="zh-CN" dirty="0"/>
              <a:t>Kruskal</a:t>
            </a:r>
            <a:r>
              <a:rPr lang="zh-CN" altLang="en-US" dirty="0"/>
              <a:t>算法</a:t>
            </a:r>
            <a:r>
              <a:rPr lang="en-US" altLang="zh-CN" dirty="0"/>
              <a:t>:</a:t>
            </a:r>
            <a:r>
              <a:rPr lang="zh-CN" altLang="en-US" dirty="0"/>
              <a:t>将所有边从小到大排序</a:t>
            </a:r>
            <a:r>
              <a:rPr lang="en-US" altLang="zh-CN" dirty="0"/>
              <a:t>,</a:t>
            </a:r>
            <a:r>
              <a:rPr lang="zh-CN" altLang="en-US" dirty="0"/>
              <a:t>依次考虑</a:t>
            </a:r>
            <a:r>
              <a:rPr lang="en-US" altLang="zh-CN" dirty="0"/>
              <a:t>,</a:t>
            </a:r>
            <a:r>
              <a:rPr lang="zh-CN" altLang="en-US" dirty="0"/>
              <a:t>能加就加</a:t>
            </a:r>
            <a:r>
              <a:rPr lang="en-US" altLang="zh-CN" dirty="0"/>
              <a:t>.</a:t>
            </a:r>
          </a:p>
          <a:p>
            <a:r>
              <a:rPr lang="zh-CN" altLang="en-US" dirty="0"/>
              <a:t>证明</a:t>
            </a:r>
            <a:r>
              <a:rPr lang="en-US" altLang="zh-CN" dirty="0"/>
              <a:t>Kruskal</a:t>
            </a:r>
            <a:r>
              <a:rPr lang="zh-CN" altLang="en-US" dirty="0"/>
              <a:t>算法的正确性</a:t>
            </a:r>
            <a:r>
              <a:rPr lang="en-US" altLang="zh-CN" dirty="0"/>
              <a:t>:</a:t>
            </a:r>
            <a:r>
              <a:rPr lang="zh-CN" altLang="en-US" dirty="0"/>
              <a:t>如果某条边</a:t>
            </a:r>
            <a:r>
              <a:rPr lang="en-US" altLang="zh-CN" dirty="0"/>
              <a:t>X</a:t>
            </a:r>
            <a:r>
              <a:rPr lang="zh-CN" altLang="en-US" dirty="0"/>
              <a:t>能加但是没有加</a:t>
            </a:r>
            <a:r>
              <a:rPr lang="en-US" altLang="zh-CN" dirty="0"/>
              <a:t>,</a:t>
            </a:r>
            <a:r>
              <a:rPr lang="zh-CN" altLang="en-US" dirty="0"/>
              <a:t>在最终得到的生成树中一定可以删去一条边再加入</a:t>
            </a:r>
            <a:r>
              <a:rPr lang="en-US" altLang="zh-CN" dirty="0"/>
              <a:t>X,</a:t>
            </a:r>
            <a:r>
              <a:rPr lang="zh-CN" altLang="en-US" dirty="0"/>
              <a:t>使得权值和不变大</a:t>
            </a:r>
            <a:r>
              <a:rPr lang="en-US" altLang="zh-CN" dirty="0"/>
              <a:t>.</a:t>
            </a:r>
          </a:p>
          <a:p>
            <a:r>
              <a:rPr lang="zh-CN" altLang="en-US" dirty="0"/>
              <a:t>复杂度</a:t>
            </a:r>
            <a:r>
              <a:rPr lang="en-US" altLang="zh-CN" dirty="0"/>
              <a:t>O(</a:t>
            </a:r>
            <a:r>
              <a:rPr lang="en-US" altLang="zh-CN" dirty="0" err="1"/>
              <a:t>mlogm</a:t>
            </a:r>
            <a:r>
              <a:rPr lang="en-US" altLang="zh-CN" dirty="0"/>
              <a:t>),</a:t>
            </a:r>
            <a:r>
              <a:rPr lang="zh-CN" altLang="en-US" dirty="0"/>
              <a:t>适用于边数相对于点数来说较少的图</a:t>
            </a:r>
          </a:p>
        </p:txBody>
      </p:sp>
    </p:spTree>
    <p:extLst>
      <p:ext uri="{BB962C8B-B14F-4D97-AF65-F5344CB8AC3E}">
        <p14:creationId xmlns:p14="http://schemas.microsoft.com/office/powerpoint/2010/main" val="27879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28B6-D140-4EA8-9EF8-1B2C7D11D4E0}"/>
              </a:ext>
            </a:extLst>
          </p:cNvPr>
          <p:cNvSpPr>
            <a:spLocks noGrp="1"/>
          </p:cNvSpPr>
          <p:nvPr>
            <p:ph type="title"/>
          </p:nvPr>
        </p:nvSpPr>
        <p:spPr/>
        <p:txBody>
          <a:bodyPr/>
          <a:lstStyle/>
          <a:p>
            <a:r>
              <a:rPr lang="zh-CN" altLang="en-US" dirty="0"/>
              <a:t>最小生成树</a:t>
            </a:r>
            <a:r>
              <a:rPr lang="en-US" altLang="zh-CN" dirty="0"/>
              <a:t>:Prim</a:t>
            </a:r>
            <a:r>
              <a:rPr lang="zh-CN" altLang="en-US" dirty="0"/>
              <a:t>算法</a:t>
            </a:r>
          </a:p>
        </p:txBody>
      </p:sp>
      <p:sp>
        <p:nvSpPr>
          <p:cNvPr id="3" name="内容占位符 2">
            <a:extLst>
              <a:ext uri="{FF2B5EF4-FFF2-40B4-BE49-F238E27FC236}">
                <a16:creationId xmlns:a16="http://schemas.microsoft.com/office/drawing/2014/main" id="{81B52D83-EF97-48BA-9FD2-3B535E8DC40C}"/>
              </a:ext>
            </a:extLst>
          </p:cNvPr>
          <p:cNvSpPr>
            <a:spLocks noGrp="1"/>
          </p:cNvSpPr>
          <p:nvPr>
            <p:ph idx="1"/>
          </p:nvPr>
        </p:nvSpPr>
        <p:spPr/>
        <p:txBody>
          <a:bodyPr/>
          <a:lstStyle/>
          <a:p>
            <a:r>
              <a:rPr lang="zh-CN" altLang="en-US" dirty="0"/>
              <a:t>从一个点出发</a:t>
            </a:r>
            <a:r>
              <a:rPr lang="en-US" altLang="zh-CN" dirty="0"/>
              <a:t>,</a:t>
            </a:r>
            <a:r>
              <a:rPr lang="zh-CN" altLang="en-US" dirty="0"/>
              <a:t>每次找到能加一条边连进来且花费最小的点</a:t>
            </a:r>
            <a:r>
              <a:rPr lang="en-US" altLang="zh-CN" dirty="0"/>
              <a:t>.</a:t>
            </a:r>
            <a:r>
              <a:rPr lang="zh-CN" altLang="en-US" dirty="0"/>
              <a:t>证明正确性</a:t>
            </a:r>
            <a:r>
              <a:rPr lang="en-US" altLang="zh-CN" dirty="0"/>
              <a:t>?</a:t>
            </a:r>
          </a:p>
          <a:p>
            <a:r>
              <a:rPr lang="zh-CN" altLang="en-US" dirty="0"/>
              <a:t>假设某次不这样加边</a:t>
            </a:r>
            <a:r>
              <a:rPr lang="en-US" altLang="zh-CN" dirty="0"/>
              <a:t>,</a:t>
            </a:r>
            <a:r>
              <a:rPr lang="zh-CN" altLang="en-US" dirty="0"/>
              <a:t>一定可以替换一条边</a:t>
            </a:r>
            <a:r>
              <a:rPr lang="en-US" altLang="zh-CN" dirty="0"/>
              <a:t>,</a:t>
            </a:r>
            <a:r>
              <a:rPr lang="zh-CN" altLang="en-US" dirty="0"/>
              <a:t>使得花费更小</a:t>
            </a:r>
            <a:r>
              <a:rPr lang="en-US" altLang="zh-CN" dirty="0"/>
              <a:t>.</a:t>
            </a:r>
          </a:p>
          <a:p>
            <a:r>
              <a:rPr lang="zh-CN" altLang="en-US" dirty="0"/>
              <a:t>适用于边数相对于点数较多</a:t>
            </a:r>
            <a:r>
              <a:rPr lang="en-US" altLang="zh-CN" dirty="0"/>
              <a:t>(</a:t>
            </a:r>
            <a:r>
              <a:rPr lang="zh-CN" altLang="en-US" dirty="0"/>
              <a:t>例如接近完全图</a:t>
            </a:r>
            <a:r>
              <a:rPr lang="en-US" altLang="zh-CN" dirty="0"/>
              <a:t>)</a:t>
            </a:r>
            <a:r>
              <a:rPr lang="zh-CN" altLang="en-US" dirty="0"/>
              <a:t>的图</a:t>
            </a:r>
            <a:r>
              <a:rPr lang="en-US" altLang="zh-CN" dirty="0"/>
              <a:t>.</a:t>
            </a:r>
          </a:p>
          <a:p>
            <a:r>
              <a:rPr lang="zh-CN" altLang="en-US" dirty="0"/>
              <a:t>具体实现的时候，可以为每个结点维护一个 </a:t>
            </a:r>
            <a:r>
              <a:rPr lang="en-US" altLang="zh-CN" dirty="0"/>
              <a:t>key </a:t>
            </a:r>
            <a:r>
              <a:rPr lang="zh-CN" altLang="en-US" dirty="0"/>
              <a:t>值，表示它到已经选中的顶点中权值最小的边的权值。每次就在所有没有选中的顶点中找到 </a:t>
            </a:r>
            <a:r>
              <a:rPr lang="en-US" altLang="zh-CN" dirty="0"/>
              <a:t>key </a:t>
            </a:r>
            <a:r>
              <a:rPr lang="zh-CN" altLang="en-US" dirty="0"/>
              <a:t>值最小的顶点，以及与它相关联的那条边加入树中并且更新与这个顶点相关联的所有顶点的 </a:t>
            </a:r>
            <a:r>
              <a:rPr lang="en-US" altLang="zh-CN" dirty="0"/>
              <a:t>key </a:t>
            </a:r>
            <a:r>
              <a:rPr lang="zh-CN" altLang="en-US" dirty="0"/>
              <a:t>值。</a:t>
            </a:r>
            <a:endParaRPr lang="en-US" altLang="zh-CN" dirty="0"/>
          </a:p>
          <a:p>
            <a:r>
              <a:rPr lang="zh-CN" altLang="en-US" dirty="0"/>
              <a:t>这是可以用堆维护的，它的复杂度是</a:t>
            </a:r>
            <a:r>
              <a:rPr lang="en-US" altLang="zh-CN" dirty="0"/>
              <a:t>O(</a:t>
            </a:r>
            <a:r>
              <a:rPr lang="en-US" altLang="zh-CN" dirty="0" err="1"/>
              <a:t>mlogn</a:t>
            </a:r>
            <a:r>
              <a:rPr lang="en-US" altLang="zh-CN" dirty="0"/>
              <a:t>)</a:t>
            </a:r>
            <a:r>
              <a:rPr lang="zh-CN" altLang="en-US" dirty="0"/>
              <a:t>。 </a:t>
            </a:r>
            <a:endParaRPr lang="en-US" altLang="zh-CN" dirty="0"/>
          </a:p>
          <a:p>
            <a:r>
              <a:rPr lang="zh-CN" altLang="en-US" dirty="0"/>
              <a:t>对非常稠密的图</a:t>
            </a:r>
            <a:r>
              <a:rPr lang="en-US" altLang="zh-CN" dirty="0"/>
              <a:t>,</a:t>
            </a:r>
            <a:r>
              <a:rPr lang="zh-CN" altLang="en-US" dirty="0"/>
              <a:t>不用优先队列可以做到</a:t>
            </a:r>
            <a:r>
              <a:rPr lang="en-US" altLang="zh-CN" dirty="0"/>
              <a:t>O(n</a:t>
            </a:r>
            <a:r>
              <a:rPr lang="en-US" altLang="zh-CN" baseline="30000" dirty="0"/>
              <a:t>2</a:t>
            </a:r>
            <a:r>
              <a:rPr lang="en-US" altLang="zh-CN" dirty="0"/>
              <a:t>),</a:t>
            </a:r>
            <a:r>
              <a:rPr lang="zh-CN" altLang="en-US" dirty="0"/>
              <a:t>反而比</a:t>
            </a:r>
            <a:r>
              <a:rPr lang="en-US" altLang="zh-CN" dirty="0"/>
              <a:t>O(</a:t>
            </a:r>
            <a:r>
              <a:rPr lang="en-US" altLang="zh-CN" dirty="0" err="1"/>
              <a:t>mlogn</a:t>
            </a:r>
            <a:r>
              <a:rPr lang="en-US" altLang="zh-CN" dirty="0"/>
              <a:t>)</a:t>
            </a:r>
            <a:r>
              <a:rPr lang="zh-CN" altLang="en-US" dirty="0"/>
              <a:t>更优</a:t>
            </a:r>
          </a:p>
        </p:txBody>
      </p:sp>
    </p:spTree>
    <p:extLst>
      <p:ext uri="{BB962C8B-B14F-4D97-AF65-F5344CB8AC3E}">
        <p14:creationId xmlns:p14="http://schemas.microsoft.com/office/powerpoint/2010/main" val="192781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71962-8867-4AA1-83C5-FC975FC25034}"/>
              </a:ext>
            </a:extLst>
          </p:cNvPr>
          <p:cNvSpPr>
            <a:spLocks noGrp="1"/>
          </p:cNvSpPr>
          <p:nvPr>
            <p:ph type="title"/>
          </p:nvPr>
        </p:nvSpPr>
        <p:spPr/>
        <p:txBody>
          <a:bodyPr/>
          <a:lstStyle/>
          <a:p>
            <a:r>
              <a:rPr lang="en-US" altLang="zh-CN" dirty="0"/>
              <a:t>bzoj3714 [PA2014]</a:t>
            </a:r>
            <a:r>
              <a:rPr lang="en-US" altLang="zh-CN" dirty="0" err="1"/>
              <a:t>Kuglarz</a:t>
            </a:r>
            <a:br>
              <a:rPr lang="en-US" altLang="zh-CN" dirty="0"/>
            </a:br>
            <a:endParaRPr lang="zh-CN" altLang="en-US" dirty="0"/>
          </a:p>
        </p:txBody>
      </p:sp>
      <p:sp>
        <p:nvSpPr>
          <p:cNvPr id="3" name="内容占位符 2">
            <a:extLst>
              <a:ext uri="{FF2B5EF4-FFF2-40B4-BE49-F238E27FC236}">
                <a16:creationId xmlns:a16="http://schemas.microsoft.com/office/drawing/2014/main" id="{A56D5328-6B5A-43B4-AA6D-A4A10D5FE58B}"/>
              </a:ext>
            </a:extLst>
          </p:cNvPr>
          <p:cNvSpPr>
            <a:spLocks noGrp="1"/>
          </p:cNvSpPr>
          <p:nvPr>
            <p:ph idx="1"/>
          </p:nvPr>
        </p:nvSpPr>
        <p:spPr/>
        <p:txBody>
          <a:bodyPr/>
          <a:lstStyle/>
          <a:p>
            <a:r>
              <a:rPr lang="en-US" altLang="zh-CN" b="1" dirty="0"/>
              <a:t>Description</a:t>
            </a:r>
          </a:p>
          <a:p>
            <a:r>
              <a:rPr lang="zh-CN" altLang="en-US" dirty="0"/>
              <a:t>魔术师的桌子上有</a:t>
            </a:r>
            <a:r>
              <a:rPr lang="en-US" altLang="zh-CN" dirty="0"/>
              <a:t>n</a:t>
            </a:r>
            <a:r>
              <a:rPr lang="zh-CN" altLang="en-US" dirty="0"/>
              <a:t>个杯子排成一行，编号为</a:t>
            </a:r>
            <a:r>
              <a:rPr lang="en-US" altLang="zh-CN" dirty="0"/>
              <a:t>1,2,…,n</a:t>
            </a:r>
            <a:r>
              <a:rPr lang="zh-CN" altLang="en-US" dirty="0"/>
              <a:t>，其中某些杯子底下藏有一个小球，如果你准确地猜出是哪些杯子，你就可以获得奖品。花费</a:t>
            </a:r>
            <a:r>
              <a:rPr lang="en-US" altLang="zh-CN" dirty="0" err="1"/>
              <a:t>c_ij</a:t>
            </a:r>
            <a:r>
              <a:rPr lang="zh-CN" altLang="en-US" dirty="0"/>
              <a:t>元，魔术师就会告诉你杯子</a:t>
            </a:r>
            <a:r>
              <a:rPr lang="en-US" altLang="zh-CN" dirty="0"/>
              <a:t>i,i+1,…,j</a:t>
            </a:r>
            <a:r>
              <a:rPr lang="zh-CN" altLang="en-US" dirty="0"/>
              <a:t>底下藏有球的总数的奇偶性。</a:t>
            </a:r>
            <a:br>
              <a:rPr lang="zh-CN" altLang="en-US" dirty="0"/>
            </a:br>
            <a:r>
              <a:rPr lang="zh-CN" altLang="en-US" dirty="0"/>
              <a:t>采取最优的询问策略，你至少需要花费多少元，才能保证猜出哪些杯子底下藏着球？</a:t>
            </a:r>
          </a:p>
          <a:p>
            <a:r>
              <a:rPr lang="en-US" altLang="zh-CN" b="1" dirty="0"/>
              <a:t>Input</a:t>
            </a:r>
          </a:p>
          <a:p>
            <a:r>
              <a:rPr lang="zh-CN" altLang="en-US" dirty="0"/>
              <a:t>第一行一个整数</a:t>
            </a:r>
            <a:r>
              <a:rPr lang="en-US" altLang="zh-CN" dirty="0"/>
              <a:t>n(1&lt;=n&lt;=2000)</a:t>
            </a:r>
            <a:r>
              <a:rPr lang="zh-CN" altLang="en-US" dirty="0"/>
              <a:t>。</a:t>
            </a:r>
            <a:br>
              <a:rPr lang="zh-CN" altLang="en-US" dirty="0"/>
            </a:br>
            <a:r>
              <a:rPr lang="zh-CN" altLang="en-US" dirty="0"/>
              <a:t>第</a:t>
            </a:r>
            <a:r>
              <a:rPr lang="en-US" altLang="zh-CN" dirty="0"/>
              <a:t>i+1</a:t>
            </a:r>
            <a:r>
              <a:rPr lang="zh-CN" altLang="en-US" dirty="0"/>
              <a:t>行</a:t>
            </a:r>
            <a:r>
              <a:rPr lang="en-US" altLang="zh-CN" dirty="0"/>
              <a:t>(1&lt;=</a:t>
            </a:r>
            <a:r>
              <a:rPr lang="en-US" altLang="zh-CN" dirty="0" err="1"/>
              <a:t>i</a:t>
            </a:r>
            <a:r>
              <a:rPr lang="en-US" altLang="zh-CN" dirty="0"/>
              <a:t>&lt;=n)</a:t>
            </a:r>
            <a:r>
              <a:rPr lang="zh-CN" altLang="en-US" dirty="0"/>
              <a:t>有</a:t>
            </a:r>
            <a:r>
              <a:rPr lang="en-US" altLang="zh-CN" dirty="0"/>
              <a:t>n+1-i</a:t>
            </a:r>
            <a:r>
              <a:rPr lang="zh-CN" altLang="en-US" dirty="0"/>
              <a:t>个整数，表示每一种询问所需的花费。其中</a:t>
            </a:r>
            <a:r>
              <a:rPr lang="en-US" altLang="zh-CN" dirty="0" err="1"/>
              <a:t>c_ij</a:t>
            </a:r>
            <a:r>
              <a:rPr lang="zh-CN" altLang="en-US" dirty="0"/>
              <a:t>（对区间</a:t>
            </a:r>
            <a:r>
              <a:rPr lang="en-US" altLang="zh-CN" dirty="0"/>
              <a:t>[</a:t>
            </a:r>
            <a:r>
              <a:rPr lang="en-US" altLang="zh-CN" dirty="0" err="1"/>
              <a:t>i,j</a:t>
            </a:r>
            <a:r>
              <a:rPr lang="en-US" altLang="zh-CN" dirty="0"/>
              <a:t>]</a:t>
            </a:r>
            <a:r>
              <a:rPr lang="zh-CN" altLang="en-US" dirty="0"/>
              <a:t>进行询问的费用，</a:t>
            </a:r>
            <a:r>
              <a:rPr lang="en-US" altLang="zh-CN" dirty="0"/>
              <a:t>1&lt;=</a:t>
            </a:r>
            <a:r>
              <a:rPr lang="en-US" altLang="zh-CN" dirty="0" err="1"/>
              <a:t>i</a:t>
            </a:r>
            <a:r>
              <a:rPr lang="en-US" altLang="zh-CN" dirty="0"/>
              <a:t>&lt;=j&lt;=n,1&lt;=</a:t>
            </a:r>
            <a:r>
              <a:rPr lang="en-US" altLang="zh-CN" dirty="0" err="1"/>
              <a:t>c_ij</a:t>
            </a:r>
            <a:r>
              <a:rPr lang="en-US" altLang="zh-CN" dirty="0"/>
              <a:t>&lt;=10^9</a:t>
            </a:r>
            <a:r>
              <a:rPr lang="zh-CN" altLang="en-US" dirty="0"/>
              <a:t>）为第</a:t>
            </a:r>
            <a:r>
              <a:rPr lang="en-US" altLang="zh-CN" dirty="0"/>
              <a:t>i+1</a:t>
            </a:r>
            <a:r>
              <a:rPr lang="zh-CN" altLang="en-US" dirty="0"/>
              <a:t>行第</a:t>
            </a:r>
            <a:r>
              <a:rPr lang="en-US" altLang="zh-CN" dirty="0"/>
              <a:t>j+1-i</a:t>
            </a:r>
            <a:r>
              <a:rPr lang="zh-CN" altLang="en-US" dirty="0"/>
              <a:t>个数。</a:t>
            </a:r>
          </a:p>
          <a:p>
            <a:endParaRPr lang="zh-CN" altLang="en-US" dirty="0"/>
          </a:p>
        </p:txBody>
      </p:sp>
    </p:spTree>
    <p:extLst>
      <p:ext uri="{BB962C8B-B14F-4D97-AF65-F5344CB8AC3E}">
        <p14:creationId xmlns:p14="http://schemas.microsoft.com/office/powerpoint/2010/main" val="70366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BCD39-1F09-416F-BAB5-36977C9A0D42}"/>
              </a:ext>
            </a:extLst>
          </p:cNvPr>
          <p:cNvSpPr>
            <a:spLocks noGrp="1"/>
          </p:cNvSpPr>
          <p:nvPr>
            <p:ph type="title"/>
          </p:nvPr>
        </p:nvSpPr>
        <p:spPr/>
        <p:txBody>
          <a:bodyPr/>
          <a:lstStyle/>
          <a:p>
            <a:r>
              <a:rPr lang="en-US" altLang="zh-CN" dirty="0"/>
              <a:t>bzoj3714 [PA2014]</a:t>
            </a:r>
            <a:r>
              <a:rPr lang="en-US" altLang="zh-CN" dirty="0" err="1"/>
              <a:t>Kuglarz</a:t>
            </a:r>
            <a:br>
              <a:rPr lang="en-US" altLang="zh-CN" dirty="0"/>
            </a:br>
            <a:endParaRPr lang="zh-CN" altLang="en-US" dirty="0"/>
          </a:p>
        </p:txBody>
      </p:sp>
      <p:sp>
        <p:nvSpPr>
          <p:cNvPr id="3" name="内容占位符 2">
            <a:extLst>
              <a:ext uri="{FF2B5EF4-FFF2-40B4-BE49-F238E27FC236}">
                <a16:creationId xmlns:a16="http://schemas.microsoft.com/office/drawing/2014/main" id="{9CF6AF2F-916B-431F-91FD-05E828F5B3F4}"/>
              </a:ext>
            </a:extLst>
          </p:cNvPr>
          <p:cNvSpPr>
            <a:spLocks noGrp="1"/>
          </p:cNvSpPr>
          <p:nvPr>
            <p:ph idx="1"/>
          </p:nvPr>
        </p:nvSpPr>
        <p:spPr/>
        <p:txBody>
          <a:bodyPr/>
          <a:lstStyle/>
          <a:p>
            <a:r>
              <a:rPr lang="zh-CN" altLang="en-US" dirty="0"/>
              <a:t>考虑前缀和</a:t>
            </a:r>
            <a:r>
              <a:rPr lang="en-US" altLang="zh-CN" dirty="0"/>
              <a:t>.</a:t>
            </a:r>
            <a:r>
              <a:rPr lang="zh-CN" altLang="en-US" dirty="0"/>
              <a:t>每次询问相当于知道</a:t>
            </a:r>
            <a:r>
              <a:rPr lang="en-US" altLang="zh-CN" dirty="0"/>
              <a:t>S[l-1]</a:t>
            </a:r>
            <a:r>
              <a:rPr lang="zh-CN" altLang="en-US" dirty="0"/>
              <a:t>和</a:t>
            </a:r>
            <a:r>
              <a:rPr lang="en-US" altLang="zh-CN" dirty="0"/>
              <a:t>S[r]</a:t>
            </a:r>
            <a:r>
              <a:rPr lang="zh-CN" altLang="en-US" dirty="0"/>
              <a:t>的奇偶性是否相同</a:t>
            </a:r>
            <a:r>
              <a:rPr lang="en-US" altLang="zh-CN" dirty="0"/>
              <a:t>.</a:t>
            </a:r>
            <a:r>
              <a:rPr lang="zh-CN" altLang="en-US" dirty="0"/>
              <a:t>且</a:t>
            </a:r>
            <a:r>
              <a:rPr lang="en-US" altLang="zh-CN" dirty="0"/>
              <a:t>S[0]=0.</a:t>
            </a:r>
          </a:p>
          <a:p>
            <a:r>
              <a:rPr lang="zh-CN" altLang="en-US" dirty="0"/>
              <a:t>需要知道</a:t>
            </a:r>
            <a:r>
              <a:rPr lang="en-US" altLang="zh-CN" dirty="0"/>
              <a:t>S[1]</a:t>
            </a:r>
            <a:r>
              <a:rPr lang="zh-CN" altLang="en-US" dirty="0"/>
              <a:t>到</a:t>
            </a:r>
            <a:r>
              <a:rPr lang="en-US" altLang="zh-CN" dirty="0"/>
              <a:t>S[n]</a:t>
            </a:r>
            <a:r>
              <a:rPr lang="zh-CN" altLang="en-US" dirty="0"/>
              <a:t>所有的前缀和的奇偶性才能推出每个杯子下的情况</a:t>
            </a:r>
            <a:endParaRPr lang="en-US" altLang="zh-CN" dirty="0"/>
          </a:p>
          <a:p>
            <a:r>
              <a:rPr lang="zh-CN" altLang="en-US" dirty="0"/>
              <a:t>实际上是通过一些边使得所有</a:t>
            </a:r>
            <a:r>
              <a:rPr lang="en-US" altLang="zh-CN" dirty="0"/>
              <a:t>S[</a:t>
            </a:r>
            <a:r>
              <a:rPr lang="en-US" altLang="zh-CN" dirty="0" err="1"/>
              <a:t>i</a:t>
            </a:r>
            <a:r>
              <a:rPr lang="en-US" altLang="zh-CN" dirty="0"/>
              <a:t>]</a:t>
            </a:r>
            <a:r>
              <a:rPr lang="zh-CN" altLang="en-US" dirty="0"/>
              <a:t>连通</a:t>
            </a:r>
            <a:r>
              <a:rPr lang="en-US" altLang="zh-CN" dirty="0"/>
              <a:t>,</a:t>
            </a:r>
            <a:r>
              <a:rPr lang="zh-CN" altLang="en-US" dirty="0"/>
              <a:t>最小生成树</a:t>
            </a:r>
            <a:r>
              <a:rPr lang="en-US" altLang="zh-CN" dirty="0"/>
              <a:t>.</a:t>
            </a:r>
          </a:p>
          <a:p>
            <a:r>
              <a:rPr lang="zh-CN" altLang="en-US" dirty="0"/>
              <a:t>对这个题的数据范围</a:t>
            </a:r>
            <a:r>
              <a:rPr lang="en-US" altLang="zh-CN" dirty="0"/>
              <a:t>,Prim</a:t>
            </a:r>
            <a:r>
              <a:rPr lang="zh-CN" altLang="en-US" dirty="0"/>
              <a:t>算法具有时间复杂度的优势</a:t>
            </a:r>
          </a:p>
        </p:txBody>
      </p:sp>
    </p:spTree>
    <p:extLst>
      <p:ext uri="{BB962C8B-B14F-4D97-AF65-F5344CB8AC3E}">
        <p14:creationId xmlns:p14="http://schemas.microsoft.com/office/powerpoint/2010/main" val="170911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80C09-D2AC-4264-BB82-A10AD2E90C09}"/>
              </a:ext>
            </a:extLst>
          </p:cNvPr>
          <p:cNvSpPr>
            <a:spLocks noGrp="1"/>
          </p:cNvSpPr>
          <p:nvPr>
            <p:ph type="title"/>
          </p:nvPr>
        </p:nvSpPr>
        <p:spPr/>
        <p:txBody>
          <a:bodyPr/>
          <a:lstStyle/>
          <a:p>
            <a:r>
              <a:rPr lang="en-US" altLang="zh-CN" dirty="0"/>
              <a:t>Poj1679 </a:t>
            </a:r>
            <a:r>
              <a:rPr lang="en-US" altLang="zh-CN" dirty="0" err="1"/>
              <a:t>TheUniqueMST</a:t>
            </a:r>
            <a:endParaRPr lang="zh-CN" altLang="en-US" dirty="0"/>
          </a:p>
        </p:txBody>
      </p:sp>
      <p:sp>
        <p:nvSpPr>
          <p:cNvPr id="3" name="内容占位符 2">
            <a:extLst>
              <a:ext uri="{FF2B5EF4-FFF2-40B4-BE49-F238E27FC236}">
                <a16:creationId xmlns:a16="http://schemas.microsoft.com/office/drawing/2014/main" id="{01175069-A791-4BDA-A9F3-063B2993EB26}"/>
              </a:ext>
            </a:extLst>
          </p:cNvPr>
          <p:cNvSpPr>
            <a:spLocks noGrp="1"/>
          </p:cNvSpPr>
          <p:nvPr>
            <p:ph idx="1"/>
          </p:nvPr>
        </p:nvSpPr>
        <p:spPr/>
        <p:txBody>
          <a:bodyPr/>
          <a:lstStyle/>
          <a:p>
            <a:r>
              <a:rPr lang="zh-CN" altLang="en-US" dirty="0"/>
              <a:t>给一张图</a:t>
            </a:r>
            <a:r>
              <a:rPr lang="en-US" altLang="zh-CN" dirty="0"/>
              <a:t>,</a:t>
            </a:r>
            <a:r>
              <a:rPr lang="zh-CN" altLang="en-US" dirty="0"/>
              <a:t>怎样判断最小生成树是否唯一</a:t>
            </a:r>
            <a:r>
              <a:rPr lang="en-US" altLang="zh-CN" dirty="0"/>
              <a:t>?</a:t>
            </a:r>
            <a:endParaRPr lang="zh-CN" altLang="en-US" dirty="0"/>
          </a:p>
        </p:txBody>
      </p:sp>
    </p:spTree>
    <p:extLst>
      <p:ext uri="{BB962C8B-B14F-4D97-AF65-F5344CB8AC3E}">
        <p14:creationId xmlns:p14="http://schemas.microsoft.com/office/powerpoint/2010/main" val="427992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53CA5-13AC-4667-85C4-AE035348F646}"/>
              </a:ext>
            </a:extLst>
          </p:cNvPr>
          <p:cNvSpPr>
            <a:spLocks noGrp="1"/>
          </p:cNvSpPr>
          <p:nvPr>
            <p:ph type="title"/>
          </p:nvPr>
        </p:nvSpPr>
        <p:spPr/>
        <p:txBody>
          <a:bodyPr/>
          <a:lstStyle/>
          <a:p>
            <a:r>
              <a:rPr lang="en-US" altLang="zh-CN" dirty="0"/>
              <a:t>bzoj2654 tree</a:t>
            </a:r>
            <a:endParaRPr lang="zh-CN" altLang="en-US" dirty="0"/>
          </a:p>
        </p:txBody>
      </p:sp>
      <p:sp>
        <p:nvSpPr>
          <p:cNvPr id="3" name="内容占位符 2">
            <a:extLst>
              <a:ext uri="{FF2B5EF4-FFF2-40B4-BE49-F238E27FC236}">
                <a16:creationId xmlns:a16="http://schemas.microsoft.com/office/drawing/2014/main" id="{D2815962-E50B-452D-8528-43AB825739A8}"/>
              </a:ext>
            </a:extLst>
          </p:cNvPr>
          <p:cNvSpPr>
            <a:spLocks noGrp="1"/>
          </p:cNvSpPr>
          <p:nvPr>
            <p:ph idx="1"/>
          </p:nvPr>
        </p:nvSpPr>
        <p:spPr/>
        <p:txBody>
          <a:bodyPr/>
          <a:lstStyle/>
          <a:p>
            <a:r>
              <a:rPr lang="zh-CN" altLang="en-US" dirty="0"/>
              <a:t>给你一个无向带权连通图，每条边是黑色或白色。求一棵最小权的恰好有</a:t>
            </a:r>
            <a:r>
              <a:rPr lang="en-US" altLang="zh-CN" dirty="0"/>
              <a:t>need</a:t>
            </a:r>
            <a:r>
              <a:rPr lang="zh-CN" altLang="en-US" dirty="0"/>
              <a:t>条白色边的生成树。题目保证有解。 	</a:t>
            </a:r>
          </a:p>
          <a:p>
            <a:r>
              <a:rPr lang="en-US" altLang="zh-CN" dirty="0"/>
              <a:t>1&lt;=</a:t>
            </a:r>
            <a:r>
              <a:rPr lang="zh-CN" altLang="en-US" dirty="0"/>
              <a:t>边权</a:t>
            </a:r>
            <a:r>
              <a:rPr lang="en-US" altLang="zh-CN" dirty="0"/>
              <a:t>&lt;=100,</a:t>
            </a:r>
            <a:r>
              <a:rPr lang="zh-CN" altLang="en-US" dirty="0"/>
              <a:t>点数</a:t>
            </a:r>
            <a:r>
              <a:rPr lang="en-US" altLang="zh-CN" dirty="0"/>
              <a:t>&lt;=50000</a:t>
            </a:r>
          </a:p>
          <a:p>
            <a:r>
              <a:rPr lang="zh-CN" altLang="en-US" dirty="0"/>
              <a:t>边数</a:t>
            </a:r>
            <a:r>
              <a:rPr lang="en-US" altLang="zh-CN" dirty="0"/>
              <a:t>&lt;=100000</a:t>
            </a:r>
          </a:p>
          <a:p>
            <a:r>
              <a:rPr lang="zh-CN" altLang="en-US" dirty="0"/>
              <a:t>这首先是个稀疏图，适合</a:t>
            </a:r>
            <a:r>
              <a:rPr lang="en-US" altLang="zh-CN" dirty="0"/>
              <a:t>Kruskal</a:t>
            </a:r>
            <a:r>
              <a:rPr lang="zh-CN" altLang="en-US" dirty="0"/>
              <a:t>。注意边权的范围不大</a:t>
            </a:r>
            <a:r>
              <a:rPr lang="en-US" altLang="zh-CN" dirty="0"/>
              <a:t>?</a:t>
            </a:r>
            <a:r>
              <a:rPr lang="zh-CN" altLang="en-US" dirty="0"/>
              <a:t>也许会有用处</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3907184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0A836-DBAC-4C2D-B03E-BA59A0884DF7}"/>
              </a:ext>
            </a:extLst>
          </p:cNvPr>
          <p:cNvSpPr>
            <a:spLocks noGrp="1"/>
          </p:cNvSpPr>
          <p:nvPr>
            <p:ph type="title"/>
          </p:nvPr>
        </p:nvSpPr>
        <p:spPr>
          <a:xfrm>
            <a:off x="646111" y="401918"/>
            <a:ext cx="9404723" cy="1400530"/>
          </a:xfrm>
        </p:spPr>
        <p:txBody>
          <a:bodyPr/>
          <a:lstStyle/>
          <a:p>
            <a:r>
              <a:rPr lang="en-US" altLang="zh-CN" dirty="0"/>
              <a:t>bzoj2654 tree</a:t>
            </a:r>
            <a:endParaRPr lang="zh-CN" altLang="en-US" dirty="0"/>
          </a:p>
        </p:txBody>
      </p:sp>
      <p:sp>
        <p:nvSpPr>
          <p:cNvPr id="3" name="内容占位符 2">
            <a:extLst>
              <a:ext uri="{FF2B5EF4-FFF2-40B4-BE49-F238E27FC236}">
                <a16:creationId xmlns:a16="http://schemas.microsoft.com/office/drawing/2014/main" id="{437E0F07-A1F7-4D56-9D64-D925B932E50E}"/>
              </a:ext>
            </a:extLst>
          </p:cNvPr>
          <p:cNvSpPr>
            <a:spLocks noGrp="1"/>
          </p:cNvSpPr>
          <p:nvPr>
            <p:ph idx="1"/>
          </p:nvPr>
        </p:nvSpPr>
        <p:spPr/>
        <p:txBody>
          <a:bodyPr/>
          <a:lstStyle/>
          <a:p>
            <a:r>
              <a:rPr lang="zh-CN" altLang="en-US" dirty="0"/>
              <a:t>假设已经确定了最终加哪些白色边</a:t>
            </a:r>
            <a:r>
              <a:rPr lang="en-US" altLang="zh-CN" dirty="0"/>
              <a:t>(</a:t>
            </a:r>
            <a:r>
              <a:rPr lang="zh-CN" altLang="en-US" dirty="0"/>
              <a:t>恰好</a:t>
            </a:r>
            <a:r>
              <a:rPr lang="en-US" altLang="zh-CN" dirty="0"/>
              <a:t>need</a:t>
            </a:r>
            <a:r>
              <a:rPr lang="zh-CN" altLang="en-US" dirty="0"/>
              <a:t>条</a:t>
            </a:r>
            <a:r>
              <a:rPr lang="en-US" altLang="zh-CN" dirty="0"/>
              <a:t>),</a:t>
            </a:r>
            <a:r>
              <a:rPr lang="zh-CN" altLang="en-US" dirty="0"/>
              <a:t>怎样确定加入哪些黑色边</a:t>
            </a:r>
            <a:r>
              <a:rPr lang="en-US" altLang="zh-CN" dirty="0"/>
              <a:t>?</a:t>
            </a:r>
          </a:p>
          <a:p>
            <a:r>
              <a:rPr lang="zh-CN" altLang="en-US" dirty="0"/>
              <a:t>假如确定了最终加入哪些黑色边</a:t>
            </a:r>
            <a:r>
              <a:rPr lang="en-US" altLang="zh-CN" dirty="0"/>
              <a:t>,</a:t>
            </a:r>
            <a:r>
              <a:rPr lang="zh-CN" altLang="en-US" dirty="0"/>
              <a:t>那么怎样确定加入哪些白色边</a:t>
            </a:r>
            <a:r>
              <a:rPr lang="en-US" altLang="zh-CN" dirty="0"/>
              <a:t>?</a:t>
            </a:r>
          </a:p>
          <a:p>
            <a:r>
              <a:rPr lang="zh-CN" altLang="en-US" dirty="0"/>
              <a:t>单独考虑白边</a:t>
            </a:r>
            <a:r>
              <a:rPr lang="en-US" altLang="zh-CN" dirty="0"/>
              <a:t>,</a:t>
            </a:r>
            <a:r>
              <a:rPr lang="zh-CN" altLang="en-US" dirty="0"/>
              <a:t>或者单独考虑黑边</a:t>
            </a:r>
            <a:r>
              <a:rPr lang="en-US" altLang="zh-CN" dirty="0"/>
              <a:t>,</a:t>
            </a:r>
            <a:r>
              <a:rPr lang="zh-CN" altLang="en-US" dirty="0"/>
              <a:t>都适合</a:t>
            </a:r>
            <a:r>
              <a:rPr lang="en-US" altLang="zh-CN" dirty="0"/>
              <a:t>”</a:t>
            </a:r>
            <a:r>
              <a:rPr lang="zh-CN" altLang="en-US" dirty="0"/>
              <a:t>边权从小到大尝试加入</a:t>
            </a:r>
            <a:r>
              <a:rPr lang="en-US" altLang="zh-CN" dirty="0"/>
              <a:t>”</a:t>
            </a:r>
          </a:p>
          <a:p>
            <a:r>
              <a:rPr lang="zh-CN" altLang="en-US" dirty="0"/>
              <a:t>给出一个结论</a:t>
            </a:r>
            <a:r>
              <a:rPr lang="en-US" altLang="zh-CN" dirty="0"/>
              <a:t>:</a:t>
            </a:r>
            <a:r>
              <a:rPr lang="zh-CN" altLang="en-US" dirty="0"/>
              <a:t>最优解可以把所有边按照一个顺序加入得到</a:t>
            </a:r>
            <a:r>
              <a:rPr lang="en-US" altLang="zh-CN" dirty="0"/>
              <a:t>.</a:t>
            </a:r>
            <a:r>
              <a:rPr lang="zh-CN" altLang="en-US" dirty="0"/>
              <a:t>这个顺序中</a:t>
            </a:r>
            <a:r>
              <a:rPr lang="en-US" altLang="zh-CN" dirty="0"/>
              <a:t>,</a:t>
            </a:r>
            <a:r>
              <a:rPr lang="zh-CN" altLang="en-US" dirty="0"/>
              <a:t>白边的边权递增</a:t>
            </a:r>
            <a:r>
              <a:rPr lang="en-US" altLang="zh-CN" dirty="0"/>
              <a:t>,</a:t>
            </a:r>
            <a:r>
              <a:rPr lang="zh-CN" altLang="en-US" dirty="0"/>
              <a:t>黑边的边权递增</a:t>
            </a:r>
            <a:r>
              <a:rPr lang="en-US" altLang="zh-CN" dirty="0"/>
              <a:t>.</a:t>
            </a:r>
            <a:r>
              <a:rPr lang="zh-CN" altLang="en-US" dirty="0"/>
              <a:t>但是白边和黑边之间的顺序可能不严格</a:t>
            </a:r>
            <a:r>
              <a:rPr lang="en-US" altLang="zh-CN" dirty="0"/>
              <a:t>.</a:t>
            </a:r>
          </a:p>
          <a:p>
            <a:r>
              <a:rPr lang="zh-CN" altLang="en-US" dirty="0"/>
              <a:t>接下来有一个神奇的操作</a:t>
            </a:r>
            <a:r>
              <a:rPr lang="en-US" altLang="zh-CN" dirty="0"/>
              <a:t>:</a:t>
            </a:r>
            <a:r>
              <a:rPr lang="zh-CN" altLang="en-US" dirty="0"/>
              <a:t>我们考虑给所有白边的边权加上</a:t>
            </a:r>
            <a:r>
              <a:rPr lang="en-US" altLang="zh-CN" dirty="0"/>
              <a:t>/</a:t>
            </a:r>
            <a:r>
              <a:rPr lang="zh-CN" altLang="en-US" dirty="0"/>
              <a:t>减去</a:t>
            </a:r>
            <a:r>
              <a:rPr lang="en-US" altLang="zh-CN" dirty="0"/>
              <a:t>delta,</a:t>
            </a:r>
            <a:r>
              <a:rPr lang="zh-CN" altLang="en-US" dirty="0"/>
              <a:t>然后对所有边按照边权从小到大排序尝试加入</a:t>
            </a:r>
            <a:r>
              <a:rPr lang="en-US" altLang="zh-CN" dirty="0"/>
              <a:t>,</a:t>
            </a:r>
            <a:r>
              <a:rPr lang="zh-CN" altLang="en-US" dirty="0"/>
              <a:t>这样随着</a:t>
            </a:r>
            <a:r>
              <a:rPr lang="en-US" altLang="zh-CN" dirty="0"/>
              <a:t>delta</a:t>
            </a:r>
            <a:r>
              <a:rPr lang="zh-CN" altLang="en-US" dirty="0"/>
              <a:t>的不同</a:t>
            </a:r>
            <a:r>
              <a:rPr lang="en-US" altLang="zh-CN" dirty="0"/>
              <a:t>,</a:t>
            </a:r>
            <a:r>
              <a:rPr lang="zh-CN" altLang="en-US" dirty="0"/>
              <a:t>得到的白边数目不同</a:t>
            </a:r>
            <a:r>
              <a:rPr lang="en-US" altLang="zh-CN" dirty="0"/>
              <a:t>.</a:t>
            </a:r>
            <a:r>
              <a:rPr lang="zh-CN" altLang="en-US" dirty="0"/>
              <a:t>二分</a:t>
            </a:r>
            <a:r>
              <a:rPr lang="en-US" altLang="zh-CN" dirty="0"/>
              <a:t>delta,</a:t>
            </a:r>
            <a:r>
              <a:rPr lang="zh-CN" altLang="en-US" dirty="0"/>
              <a:t>恰好加</a:t>
            </a:r>
            <a:r>
              <a:rPr lang="en-US" altLang="zh-CN" dirty="0"/>
              <a:t>need</a:t>
            </a:r>
            <a:r>
              <a:rPr lang="zh-CN" altLang="en-US" dirty="0"/>
              <a:t>条白边的方案就是我们需要的</a:t>
            </a:r>
            <a:r>
              <a:rPr lang="en-US" altLang="zh-CN" dirty="0"/>
              <a:t>.</a:t>
            </a:r>
            <a:endParaRPr lang="zh-CN" altLang="en-US" dirty="0"/>
          </a:p>
        </p:txBody>
      </p:sp>
    </p:spTree>
    <p:extLst>
      <p:ext uri="{BB962C8B-B14F-4D97-AF65-F5344CB8AC3E}">
        <p14:creationId xmlns:p14="http://schemas.microsoft.com/office/powerpoint/2010/main" val="270504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A3F7C-E03C-4AC8-B2EC-5F0EE8A06E0C}"/>
              </a:ext>
            </a:extLst>
          </p:cNvPr>
          <p:cNvSpPr>
            <a:spLocks noGrp="1"/>
          </p:cNvSpPr>
          <p:nvPr>
            <p:ph type="title"/>
          </p:nvPr>
        </p:nvSpPr>
        <p:spPr>
          <a:xfrm>
            <a:off x="646111" y="401918"/>
            <a:ext cx="9404723" cy="1400530"/>
          </a:xfrm>
        </p:spPr>
        <p:txBody>
          <a:bodyPr/>
          <a:lstStyle/>
          <a:p>
            <a:r>
              <a:rPr lang="en-US" altLang="zh-CN" dirty="0"/>
              <a:t>bzoj2654 tree</a:t>
            </a:r>
            <a:endParaRPr lang="zh-CN" altLang="en-US" dirty="0"/>
          </a:p>
        </p:txBody>
      </p:sp>
      <p:sp>
        <p:nvSpPr>
          <p:cNvPr id="3" name="内容占位符 2">
            <a:extLst>
              <a:ext uri="{FF2B5EF4-FFF2-40B4-BE49-F238E27FC236}">
                <a16:creationId xmlns:a16="http://schemas.microsoft.com/office/drawing/2014/main" id="{44ED34DF-7255-4DB8-A91E-39D574158D59}"/>
              </a:ext>
            </a:extLst>
          </p:cNvPr>
          <p:cNvSpPr>
            <a:spLocks noGrp="1"/>
          </p:cNvSpPr>
          <p:nvPr>
            <p:ph idx="1"/>
          </p:nvPr>
        </p:nvSpPr>
        <p:spPr>
          <a:xfrm>
            <a:off x="1104293" y="2052918"/>
            <a:ext cx="8946541" cy="4195481"/>
          </a:xfrm>
        </p:spPr>
        <p:txBody>
          <a:bodyPr/>
          <a:lstStyle/>
          <a:p>
            <a:r>
              <a:rPr lang="zh-CN" altLang="en-US" dirty="0"/>
              <a:t>如果满足恰好选</a:t>
            </a:r>
            <a:r>
              <a:rPr lang="en-US" altLang="zh-CN" dirty="0"/>
              <a:t>need</a:t>
            </a:r>
            <a:r>
              <a:rPr lang="zh-CN" altLang="en-US" dirty="0"/>
              <a:t>条边的</a:t>
            </a:r>
            <a:r>
              <a:rPr lang="en-US" altLang="zh-CN" dirty="0"/>
              <a:t>delta</a:t>
            </a:r>
            <a:r>
              <a:rPr lang="zh-CN" altLang="en-US" dirty="0"/>
              <a:t>值不存在或者有多个，怎么办？</a:t>
            </a:r>
            <a:endParaRPr lang="en-US" altLang="zh-CN" dirty="0"/>
          </a:p>
          <a:p>
            <a:r>
              <a:rPr lang="zh-CN" altLang="en-US" dirty="0"/>
              <a:t>有多个</a:t>
            </a:r>
            <a:r>
              <a:rPr lang="en-US" altLang="zh-CN" dirty="0"/>
              <a:t>delta</a:t>
            </a:r>
            <a:r>
              <a:rPr lang="zh-CN" altLang="en-US" dirty="0"/>
              <a:t>，方案都是一样的，结果相同。</a:t>
            </a:r>
          </a:p>
          <a:p>
            <a:r>
              <a:rPr lang="zh-CN" altLang="en-US" dirty="0"/>
              <a:t>不存在时，找出最接近</a:t>
            </a:r>
            <a:r>
              <a:rPr lang="en-US" altLang="zh-CN" dirty="0"/>
              <a:t>need</a:t>
            </a:r>
            <a:r>
              <a:rPr lang="zh-CN" altLang="en-US" dirty="0"/>
              <a:t>条的两个方案（多于</a:t>
            </a:r>
            <a:r>
              <a:rPr lang="en-US" altLang="zh-CN" dirty="0"/>
              <a:t>need</a:t>
            </a:r>
            <a:r>
              <a:rPr lang="zh-CN" altLang="en-US" dirty="0"/>
              <a:t>条和少于</a:t>
            </a:r>
            <a:r>
              <a:rPr lang="en-US" altLang="zh-CN" dirty="0"/>
              <a:t>need</a:t>
            </a:r>
            <a:r>
              <a:rPr lang="zh-CN" altLang="en-US" dirty="0"/>
              <a:t>条）。考虑发生变动的一条白边</a:t>
            </a:r>
            <a:r>
              <a:rPr lang="en-US" altLang="zh-CN" dirty="0"/>
              <a:t>E1</a:t>
            </a:r>
            <a:r>
              <a:rPr lang="zh-CN" altLang="en-US" dirty="0"/>
              <a:t>，它在权值</a:t>
            </a:r>
            <a:r>
              <a:rPr lang="en-US" altLang="zh-CN" dirty="0"/>
              <a:t>+1</a:t>
            </a:r>
            <a:r>
              <a:rPr lang="zh-CN" altLang="en-US" dirty="0"/>
              <a:t>后被黑边替代，替代</a:t>
            </a:r>
            <a:r>
              <a:rPr lang="en-US" altLang="zh-CN" dirty="0"/>
              <a:t>E1</a:t>
            </a:r>
            <a:r>
              <a:rPr lang="zh-CN" altLang="en-US" dirty="0"/>
              <a:t>的黑边</a:t>
            </a:r>
            <a:r>
              <a:rPr lang="en-US" altLang="zh-CN" dirty="0"/>
              <a:t>E2</a:t>
            </a:r>
            <a:r>
              <a:rPr lang="zh-CN" altLang="en-US" dirty="0"/>
              <a:t>权值大于等于</a:t>
            </a:r>
            <a:r>
              <a:rPr lang="en-US" altLang="zh-CN" dirty="0"/>
              <a:t>E1</a:t>
            </a:r>
            <a:r>
              <a:rPr lang="zh-CN" altLang="en-US" dirty="0"/>
              <a:t>不</a:t>
            </a:r>
            <a:r>
              <a:rPr lang="en-US" altLang="zh-CN" dirty="0"/>
              <a:t>+1</a:t>
            </a:r>
            <a:r>
              <a:rPr lang="zh-CN" altLang="en-US" dirty="0"/>
              <a:t>的权值，小于</a:t>
            </a:r>
            <a:r>
              <a:rPr lang="en-US" altLang="zh-CN" dirty="0"/>
              <a:t>+1</a:t>
            </a:r>
            <a:r>
              <a:rPr lang="zh-CN" altLang="en-US" dirty="0"/>
              <a:t>后的权值，那么权值一定相等。用多于</a:t>
            </a:r>
            <a:r>
              <a:rPr lang="en-US" altLang="zh-CN" dirty="0"/>
              <a:t>need</a:t>
            </a:r>
            <a:r>
              <a:rPr lang="zh-CN" altLang="en-US" dirty="0"/>
              <a:t>条的方案即可。</a:t>
            </a:r>
          </a:p>
          <a:p>
            <a:endParaRPr lang="zh-CN" altLang="en-US" dirty="0"/>
          </a:p>
        </p:txBody>
      </p:sp>
    </p:spTree>
    <p:extLst>
      <p:ext uri="{BB962C8B-B14F-4D97-AF65-F5344CB8AC3E}">
        <p14:creationId xmlns:p14="http://schemas.microsoft.com/office/powerpoint/2010/main" val="343993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87A4C-0196-440E-9D8C-70D28F1FDEB6}"/>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55815F01-793F-4FFC-881A-9156B7EB87B8}"/>
              </a:ext>
            </a:extLst>
          </p:cNvPr>
          <p:cNvSpPr>
            <a:spLocks noGrp="1"/>
          </p:cNvSpPr>
          <p:nvPr>
            <p:ph idx="1"/>
          </p:nvPr>
        </p:nvSpPr>
        <p:spPr/>
        <p:txBody>
          <a:bodyPr/>
          <a:lstStyle/>
          <a:p>
            <a:r>
              <a:rPr lang="zh-CN" altLang="en-US" dirty="0"/>
              <a:t>并查集</a:t>
            </a:r>
            <a:endParaRPr lang="en-US" altLang="zh-CN" dirty="0"/>
          </a:p>
          <a:p>
            <a:r>
              <a:rPr lang="zh-CN" altLang="en-US" dirty="0"/>
              <a:t>最小生成树</a:t>
            </a:r>
            <a:r>
              <a:rPr lang="en-US" altLang="zh-CN" dirty="0"/>
              <a:t>: </a:t>
            </a:r>
            <a:r>
              <a:rPr lang="en-US" altLang="zh-CN" dirty="0" err="1"/>
              <a:t>kruskal</a:t>
            </a:r>
            <a:r>
              <a:rPr lang="zh-CN" altLang="en-US" dirty="0"/>
              <a:t>算法</a:t>
            </a:r>
            <a:r>
              <a:rPr lang="en-US" altLang="zh-CN" dirty="0"/>
              <a:t>,prim</a:t>
            </a:r>
            <a:r>
              <a:rPr lang="zh-CN" altLang="en-US" dirty="0"/>
              <a:t>算法</a:t>
            </a:r>
            <a:endParaRPr lang="en-US" altLang="zh-CN" dirty="0"/>
          </a:p>
          <a:p>
            <a:r>
              <a:rPr lang="zh-CN" altLang="en-US" dirty="0"/>
              <a:t>拓扑排序</a:t>
            </a:r>
            <a:endParaRPr lang="en-US" altLang="zh-CN" dirty="0"/>
          </a:p>
          <a:p>
            <a:r>
              <a:rPr lang="zh-CN" altLang="en-US" dirty="0"/>
              <a:t>强连通分量</a:t>
            </a:r>
            <a:r>
              <a:rPr lang="en-US" altLang="zh-CN" dirty="0"/>
              <a:t>: </a:t>
            </a:r>
            <a:r>
              <a:rPr lang="en-US" altLang="zh-CN" dirty="0" err="1"/>
              <a:t>tarjan</a:t>
            </a:r>
            <a:r>
              <a:rPr lang="zh-CN" altLang="en-US" dirty="0"/>
              <a:t>算法</a:t>
            </a:r>
            <a:endParaRPr lang="en-US" altLang="zh-CN" dirty="0"/>
          </a:p>
          <a:p>
            <a:r>
              <a:rPr lang="zh-CN" altLang="en-US"/>
              <a:t>图论杂题选讲</a:t>
            </a:r>
            <a:endParaRPr lang="en-US" altLang="zh-CN" dirty="0"/>
          </a:p>
        </p:txBody>
      </p:sp>
    </p:spTree>
    <p:extLst>
      <p:ext uri="{BB962C8B-B14F-4D97-AF65-F5344CB8AC3E}">
        <p14:creationId xmlns:p14="http://schemas.microsoft.com/office/powerpoint/2010/main" val="109628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D93C8-6234-4363-B099-C1BA9870A6FA}"/>
              </a:ext>
            </a:extLst>
          </p:cNvPr>
          <p:cNvSpPr>
            <a:spLocks noGrp="1"/>
          </p:cNvSpPr>
          <p:nvPr>
            <p:ph type="title"/>
          </p:nvPr>
        </p:nvSpPr>
        <p:spPr/>
        <p:txBody>
          <a:bodyPr/>
          <a:lstStyle/>
          <a:p>
            <a:r>
              <a:rPr lang="en-US" altLang="zh-CN" dirty="0"/>
              <a:t>bzoj2654 tree</a:t>
            </a:r>
            <a:endParaRPr lang="zh-CN" altLang="en-US" dirty="0"/>
          </a:p>
        </p:txBody>
      </p:sp>
      <p:sp>
        <p:nvSpPr>
          <p:cNvPr id="3" name="内容占位符 2">
            <a:extLst>
              <a:ext uri="{FF2B5EF4-FFF2-40B4-BE49-F238E27FC236}">
                <a16:creationId xmlns:a16="http://schemas.microsoft.com/office/drawing/2014/main" id="{E279F73B-84ED-4466-9E52-60F88805EE5C}"/>
              </a:ext>
            </a:extLst>
          </p:cNvPr>
          <p:cNvSpPr>
            <a:spLocks noGrp="1"/>
          </p:cNvSpPr>
          <p:nvPr>
            <p:ph idx="1"/>
          </p:nvPr>
        </p:nvSpPr>
        <p:spPr/>
        <p:txBody>
          <a:bodyPr/>
          <a:lstStyle/>
          <a:p>
            <a:r>
              <a:rPr lang="zh-CN" altLang="en-US" dirty="0"/>
              <a:t>这样求的答案一定是</a:t>
            </a:r>
            <a:r>
              <a:rPr lang="en-US" altLang="zh-CN" dirty="0"/>
              <a:t>need</a:t>
            </a:r>
            <a:r>
              <a:rPr lang="zh-CN" altLang="en-US" dirty="0"/>
              <a:t>条白边时最小的吗？</a:t>
            </a:r>
            <a:endParaRPr lang="en-US" altLang="zh-CN" dirty="0"/>
          </a:p>
          <a:p>
            <a:r>
              <a:rPr lang="zh-CN" altLang="en-US" dirty="0">
                <a:latin typeface="+mn-ea"/>
              </a:rPr>
              <a:t>如果不是最小的，那么必然可以把一条黑边换成黑边或白边换成白边使得边权变小。但是如果存在这种边，</a:t>
            </a:r>
            <a:r>
              <a:rPr lang="en-US" altLang="zh-CN" dirty="0">
                <a:latin typeface="+mn-ea"/>
              </a:rPr>
              <a:t>Kruskal</a:t>
            </a:r>
            <a:r>
              <a:rPr lang="zh-CN" altLang="en-US" dirty="0">
                <a:latin typeface="+mn-ea"/>
              </a:rPr>
              <a:t>的时候就会先选它。</a:t>
            </a:r>
          </a:p>
          <a:p>
            <a:endParaRPr lang="zh-CN" altLang="en-US" dirty="0"/>
          </a:p>
        </p:txBody>
      </p:sp>
    </p:spTree>
    <p:extLst>
      <p:ext uri="{BB962C8B-B14F-4D97-AF65-F5344CB8AC3E}">
        <p14:creationId xmlns:p14="http://schemas.microsoft.com/office/powerpoint/2010/main" val="382880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FC4A8-5373-4C3A-9AD0-F5F78C84CC78}"/>
              </a:ext>
            </a:extLst>
          </p:cNvPr>
          <p:cNvSpPr>
            <a:spLocks noGrp="1"/>
          </p:cNvSpPr>
          <p:nvPr>
            <p:ph type="title"/>
          </p:nvPr>
        </p:nvSpPr>
        <p:spPr/>
        <p:txBody>
          <a:bodyPr/>
          <a:lstStyle/>
          <a:p>
            <a:r>
              <a:rPr lang="zh-CN" altLang="en-US" dirty="0"/>
              <a:t>拓扑排序</a:t>
            </a:r>
          </a:p>
        </p:txBody>
      </p:sp>
      <p:sp>
        <p:nvSpPr>
          <p:cNvPr id="3" name="内容占位符 2">
            <a:extLst>
              <a:ext uri="{FF2B5EF4-FFF2-40B4-BE49-F238E27FC236}">
                <a16:creationId xmlns:a16="http://schemas.microsoft.com/office/drawing/2014/main" id="{BAD44E6E-7B94-4B14-A4F2-160B6B00E051}"/>
              </a:ext>
            </a:extLst>
          </p:cNvPr>
          <p:cNvSpPr>
            <a:spLocks noGrp="1"/>
          </p:cNvSpPr>
          <p:nvPr>
            <p:ph idx="1"/>
          </p:nvPr>
        </p:nvSpPr>
        <p:spPr/>
        <p:txBody>
          <a:bodyPr/>
          <a:lstStyle/>
          <a:p>
            <a:r>
              <a:rPr lang="zh-CN" altLang="en-US" dirty="0"/>
              <a:t>对有向无环图进行拓扑排序</a:t>
            </a:r>
            <a:r>
              <a:rPr lang="en-US" altLang="zh-CN" dirty="0"/>
              <a:t>,</a:t>
            </a:r>
            <a:r>
              <a:rPr lang="zh-CN" altLang="en-US" dirty="0"/>
              <a:t>就是将节点排成一个序列</a:t>
            </a:r>
            <a:r>
              <a:rPr lang="en-US" altLang="zh-CN" dirty="0"/>
              <a:t>,</a:t>
            </a:r>
            <a:r>
              <a:rPr lang="zh-CN" altLang="en-US" dirty="0"/>
              <a:t>使得排在后面的节点不能走到排在前面的节点</a:t>
            </a:r>
            <a:r>
              <a:rPr lang="en-US" altLang="zh-CN" dirty="0"/>
              <a:t>.</a:t>
            </a:r>
            <a:r>
              <a:rPr lang="zh-CN" altLang="en-US" dirty="0"/>
              <a:t>也可以描述为</a:t>
            </a:r>
            <a:r>
              <a:rPr lang="en-US" altLang="zh-CN" dirty="0"/>
              <a:t>,</a:t>
            </a:r>
            <a:r>
              <a:rPr lang="zh-CN" altLang="en-US" dirty="0"/>
              <a:t>点</a:t>
            </a:r>
            <a:r>
              <a:rPr lang="en-US" altLang="zh-CN" dirty="0"/>
              <a:t>x</a:t>
            </a:r>
            <a:r>
              <a:rPr lang="zh-CN" altLang="en-US" dirty="0"/>
              <a:t>的序列中出现时</a:t>
            </a:r>
            <a:r>
              <a:rPr lang="en-US" altLang="zh-CN" dirty="0"/>
              <a:t>,</a:t>
            </a:r>
            <a:r>
              <a:rPr lang="zh-CN" altLang="en-US" dirty="0"/>
              <a:t>能到达点</a:t>
            </a:r>
            <a:r>
              <a:rPr lang="en-US" altLang="zh-CN" dirty="0"/>
              <a:t>x</a:t>
            </a:r>
            <a:r>
              <a:rPr lang="zh-CN" altLang="en-US" dirty="0"/>
              <a:t>的节点都已经出现过了</a:t>
            </a:r>
            <a:r>
              <a:rPr lang="en-US" altLang="zh-CN" dirty="0"/>
              <a:t>.</a:t>
            </a:r>
            <a:r>
              <a:rPr lang="zh-CN" altLang="en-US" dirty="0"/>
              <a:t>或者说</a:t>
            </a:r>
            <a:r>
              <a:rPr lang="en-US" altLang="zh-CN" dirty="0"/>
              <a:t>,</a:t>
            </a:r>
            <a:r>
              <a:rPr lang="zh-CN" altLang="en-US" dirty="0"/>
              <a:t>点</a:t>
            </a:r>
            <a:r>
              <a:rPr lang="en-US" altLang="zh-CN" dirty="0"/>
              <a:t>x</a:t>
            </a:r>
            <a:r>
              <a:rPr lang="zh-CN" altLang="en-US" dirty="0"/>
              <a:t>出现后</a:t>
            </a:r>
            <a:r>
              <a:rPr lang="en-US" altLang="zh-CN" dirty="0"/>
              <a:t>,</a:t>
            </a:r>
            <a:r>
              <a:rPr lang="zh-CN" altLang="en-US" dirty="0"/>
              <a:t>点</a:t>
            </a:r>
            <a:r>
              <a:rPr lang="en-US" altLang="zh-CN" dirty="0"/>
              <a:t>x</a:t>
            </a:r>
            <a:r>
              <a:rPr lang="zh-CN" altLang="en-US" dirty="0"/>
              <a:t>能到达的节点才开始出现</a:t>
            </a:r>
            <a:r>
              <a:rPr lang="en-US" altLang="zh-CN" dirty="0"/>
              <a:t>.</a:t>
            </a:r>
          </a:p>
          <a:p>
            <a:r>
              <a:rPr lang="zh-CN" altLang="en-US" dirty="0"/>
              <a:t>一种方法</a:t>
            </a:r>
            <a:r>
              <a:rPr lang="en-US" altLang="zh-CN" dirty="0"/>
              <a:t>:</a:t>
            </a:r>
            <a:r>
              <a:rPr lang="zh-CN" altLang="en-US" dirty="0"/>
              <a:t>从零入度的点开始</a:t>
            </a:r>
            <a:r>
              <a:rPr lang="en-US" altLang="zh-CN" dirty="0"/>
              <a:t>,</a:t>
            </a:r>
            <a:r>
              <a:rPr lang="zh-CN" altLang="en-US" dirty="0"/>
              <a:t>依次加入</a:t>
            </a:r>
            <a:r>
              <a:rPr lang="en-US" altLang="zh-CN" dirty="0"/>
              <a:t>.</a:t>
            </a:r>
          </a:p>
          <a:p>
            <a:r>
              <a:rPr lang="zh-CN" altLang="en-US" dirty="0"/>
              <a:t>首先用一个队列维护零入度的点</a:t>
            </a:r>
            <a:r>
              <a:rPr lang="en-US" altLang="zh-CN" dirty="0"/>
              <a:t>.</a:t>
            </a:r>
            <a:r>
              <a:rPr lang="zh-CN" altLang="en-US" dirty="0"/>
              <a:t>接下来每从队列中拿走一个零入度的点</a:t>
            </a:r>
            <a:r>
              <a:rPr lang="en-US" altLang="zh-CN" dirty="0"/>
              <a:t>,</a:t>
            </a:r>
            <a:r>
              <a:rPr lang="zh-CN" altLang="en-US" dirty="0"/>
              <a:t>就把这个点从图中</a:t>
            </a:r>
            <a:r>
              <a:rPr lang="en-US" altLang="zh-CN" dirty="0"/>
              <a:t>”</a:t>
            </a:r>
            <a:r>
              <a:rPr lang="zh-CN" altLang="en-US" dirty="0"/>
              <a:t>删掉</a:t>
            </a:r>
            <a:r>
              <a:rPr lang="en-US" altLang="zh-CN" dirty="0"/>
              <a:t>”,</a:t>
            </a:r>
            <a:r>
              <a:rPr lang="zh-CN" altLang="en-US" dirty="0"/>
              <a:t>更新这个点指向的点的入度</a:t>
            </a:r>
            <a:r>
              <a:rPr lang="en-US" altLang="zh-CN" dirty="0"/>
              <a:t>,</a:t>
            </a:r>
            <a:r>
              <a:rPr lang="zh-CN" altLang="en-US" dirty="0"/>
              <a:t>如果某个点的入度减为</a:t>
            </a:r>
            <a:r>
              <a:rPr lang="en-US" altLang="zh-CN" dirty="0"/>
              <a:t>0</a:t>
            </a:r>
            <a:r>
              <a:rPr lang="zh-CN" altLang="en-US" dirty="0"/>
              <a:t>就把它加到队列中</a:t>
            </a:r>
            <a:r>
              <a:rPr lang="en-US" altLang="zh-CN" dirty="0"/>
              <a:t>.</a:t>
            </a:r>
          </a:p>
          <a:p>
            <a:r>
              <a:rPr lang="zh-CN" altLang="en-US" dirty="0"/>
              <a:t>直接对一个有向图做这个算法</a:t>
            </a:r>
            <a:r>
              <a:rPr lang="en-US" altLang="zh-CN" dirty="0"/>
              <a:t>,</a:t>
            </a:r>
            <a:r>
              <a:rPr lang="zh-CN" altLang="en-US" dirty="0"/>
              <a:t>如果队列已空</a:t>
            </a:r>
            <a:r>
              <a:rPr lang="en-US" altLang="zh-CN" dirty="0"/>
              <a:t>,</a:t>
            </a:r>
            <a:r>
              <a:rPr lang="zh-CN" altLang="en-US" dirty="0"/>
              <a:t>却还有一些点没处理完</a:t>
            </a:r>
            <a:r>
              <a:rPr lang="en-US" altLang="zh-CN" dirty="0"/>
              <a:t>,</a:t>
            </a:r>
            <a:r>
              <a:rPr lang="zh-CN" altLang="en-US" dirty="0"/>
              <a:t>则说明有环</a:t>
            </a:r>
            <a:r>
              <a:rPr lang="en-US" altLang="zh-CN" dirty="0"/>
              <a:t>.</a:t>
            </a:r>
          </a:p>
          <a:p>
            <a:r>
              <a:rPr lang="zh-CN" altLang="en-US" dirty="0"/>
              <a:t>拓扑排序也可以用</a:t>
            </a:r>
            <a:r>
              <a:rPr lang="en-US" altLang="zh-CN" dirty="0" err="1"/>
              <a:t>dfs</a:t>
            </a:r>
            <a:r>
              <a:rPr lang="zh-CN" altLang="en-US" dirty="0"/>
              <a:t>实现</a:t>
            </a:r>
            <a:r>
              <a:rPr lang="en-US" altLang="zh-CN" dirty="0"/>
              <a:t>.</a:t>
            </a:r>
          </a:p>
        </p:txBody>
      </p:sp>
    </p:spTree>
    <p:extLst>
      <p:ext uri="{BB962C8B-B14F-4D97-AF65-F5344CB8AC3E}">
        <p14:creationId xmlns:p14="http://schemas.microsoft.com/office/powerpoint/2010/main" val="342252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C0868-B5CD-43CF-A9BB-BB86462C31AF}"/>
              </a:ext>
            </a:extLst>
          </p:cNvPr>
          <p:cNvSpPr>
            <a:spLocks noGrp="1"/>
          </p:cNvSpPr>
          <p:nvPr>
            <p:ph type="title"/>
          </p:nvPr>
        </p:nvSpPr>
        <p:spPr/>
        <p:txBody>
          <a:bodyPr/>
          <a:lstStyle/>
          <a:p>
            <a:r>
              <a:rPr lang="zh-CN" altLang="en-US" dirty="0"/>
              <a:t>用</a:t>
            </a:r>
            <a:r>
              <a:rPr lang="en-US" altLang="zh-CN" dirty="0" err="1"/>
              <a:t>dfs</a:t>
            </a:r>
            <a:r>
              <a:rPr lang="zh-CN" altLang="en-US" dirty="0"/>
              <a:t>实现拓扑排序的代码</a:t>
            </a:r>
          </a:p>
        </p:txBody>
      </p:sp>
      <p:sp>
        <p:nvSpPr>
          <p:cNvPr id="3" name="内容占位符 2">
            <a:extLst>
              <a:ext uri="{FF2B5EF4-FFF2-40B4-BE49-F238E27FC236}">
                <a16:creationId xmlns:a16="http://schemas.microsoft.com/office/drawing/2014/main" id="{6D256AFD-EFE5-4460-A099-2986A4EF7B1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BA09A95-182B-454D-B445-AF0F2601EE45}"/>
              </a:ext>
            </a:extLst>
          </p:cNvPr>
          <p:cNvPicPr>
            <a:picLocks noChangeAspect="1"/>
          </p:cNvPicPr>
          <p:nvPr/>
        </p:nvPicPr>
        <p:blipFill>
          <a:blip r:embed="rId2"/>
          <a:stretch>
            <a:fillRect/>
          </a:stretch>
        </p:blipFill>
        <p:spPr>
          <a:xfrm>
            <a:off x="1694180" y="2052918"/>
            <a:ext cx="5410200" cy="3524250"/>
          </a:xfrm>
          <a:prstGeom prst="rect">
            <a:avLst/>
          </a:prstGeom>
        </p:spPr>
      </p:pic>
    </p:spTree>
    <p:extLst>
      <p:ext uri="{BB962C8B-B14F-4D97-AF65-F5344CB8AC3E}">
        <p14:creationId xmlns:p14="http://schemas.microsoft.com/office/powerpoint/2010/main" val="3404154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2A1D2-E64B-4556-9D0B-D8FE98652D1C}"/>
              </a:ext>
            </a:extLst>
          </p:cNvPr>
          <p:cNvSpPr>
            <a:spLocks noGrp="1"/>
          </p:cNvSpPr>
          <p:nvPr>
            <p:ph type="title"/>
          </p:nvPr>
        </p:nvSpPr>
        <p:spPr/>
        <p:txBody>
          <a:bodyPr/>
          <a:lstStyle/>
          <a:p>
            <a:r>
              <a:rPr lang="en-US" altLang="zh-CN" dirty="0"/>
              <a:t>bzoj3037: </a:t>
            </a:r>
            <a:r>
              <a:rPr lang="zh-CN" altLang="en-US" dirty="0"/>
              <a:t>创世纪 </a:t>
            </a:r>
          </a:p>
        </p:txBody>
      </p:sp>
      <p:sp>
        <p:nvSpPr>
          <p:cNvPr id="3" name="内容占位符 2">
            <a:extLst>
              <a:ext uri="{FF2B5EF4-FFF2-40B4-BE49-F238E27FC236}">
                <a16:creationId xmlns:a16="http://schemas.microsoft.com/office/drawing/2014/main" id="{89A37C3E-3845-4E94-AF05-570F3C2EACF8}"/>
              </a:ext>
            </a:extLst>
          </p:cNvPr>
          <p:cNvSpPr>
            <a:spLocks noGrp="1"/>
          </p:cNvSpPr>
          <p:nvPr>
            <p:ph idx="1"/>
          </p:nvPr>
        </p:nvSpPr>
        <p:spPr/>
        <p:txBody>
          <a:bodyPr>
            <a:normAutofit fontScale="77500" lnSpcReduction="20000"/>
          </a:bodyPr>
          <a:lstStyle/>
          <a:p>
            <a:endParaRPr lang="zh-CN" altLang="en-US" dirty="0"/>
          </a:p>
          <a:p>
            <a:r>
              <a:rPr lang="en-US" altLang="zh-CN" dirty="0"/>
              <a:t>Description</a:t>
            </a:r>
          </a:p>
          <a:p>
            <a:r>
              <a:rPr lang="en-US" altLang="zh-CN" dirty="0" err="1"/>
              <a:t>applepi</a:t>
            </a:r>
            <a:r>
              <a:rPr lang="zh-CN" altLang="en-US" dirty="0"/>
              <a:t>手里有一本书</a:t>
            </a:r>
            <a:r>
              <a:rPr lang="en-US" altLang="zh-CN" dirty="0"/>
              <a:t>《</a:t>
            </a:r>
            <a:r>
              <a:rPr lang="zh-CN" altLang="en-US" dirty="0"/>
              <a:t>创世纪</a:t>
            </a:r>
            <a:r>
              <a:rPr lang="en-US" altLang="zh-CN" dirty="0"/>
              <a:t>》</a:t>
            </a:r>
            <a:r>
              <a:rPr lang="zh-CN" altLang="en-US" dirty="0"/>
              <a:t>，里面记录了这样一个故事</a:t>
            </a:r>
            <a:r>
              <a:rPr lang="en-US" altLang="zh-CN" dirty="0"/>
              <a:t>……</a:t>
            </a:r>
          </a:p>
          <a:p>
            <a:r>
              <a:rPr lang="zh-CN" altLang="en-US" dirty="0"/>
              <a:t>上帝手中有着</a:t>
            </a:r>
            <a:r>
              <a:rPr lang="en-US" altLang="zh-CN" dirty="0"/>
              <a:t>N </a:t>
            </a:r>
            <a:r>
              <a:rPr lang="zh-CN" altLang="en-US" dirty="0"/>
              <a:t>种被称作“世界元素”的东西，现在他要把它们中的一部分投放到一个新的空间中去以建造世界。每种世界元素都可以限制另外一种世界元素，所以说上帝希望所有被投放的世界元素都有至少一个没有被投放的世界元素能够限制它，这样上帝就可以保持对世界的控制。</a:t>
            </a:r>
          </a:p>
          <a:p>
            <a:r>
              <a:rPr lang="zh-CN" altLang="en-US" dirty="0"/>
              <a:t>由于那个著名的有关于上帝能不能制造一块连自己都不能举起的大石头的二律背反命题，我们知道上帝不是万能的，而且不但不是万能的，他甚至有事情需要找你帮忙</a:t>
            </a:r>
            <a:r>
              <a:rPr lang="en-US" altLang="zh-CN" dirty="0"/>
              <a:t>——</a:t>
            </a:r>
            <a:r>
              <a:rPr lang="zh-CN" altLang="en-US" dirty="0"/>
              <a:t>上帝希望知道他最多可以投放多少种世界元素，但是他只会</a:t>
            </a:r>
            <a:r>
              <a:rPr lang="en-US" altLang="zh-CN" dirty="0"/>
              <a:t>O(2^N) </a:t>
            </a:r>
            <a:r>
              <a:rPr lang="zh-CN" altLang="en-US" dirty="0"/>
              <a:t>级别的算法。虽然上帝拥有无限多的时间，但是他也是个急性子。你需要帮助上帝解决这个问题。</a:t>
            </a:r>
          </a:p>
          <a:p>
            <a:r>
              <a:rPr lang="en-US" altLang="zh-CN" dirty="0"/>
              <a:t>Input</a:t>
            </a:r>
          </a:p>
          <a:p>
            <a:r>
              <a:rPr lang="zh-CN" altLang="en-US" dirty="0"/>
              <a:t>第一行是一个整数</a:t>
            </a:r>
            <a:r>
              <a:rPr lang="en-US" altLang="zh-CN" dirty="0"/>
              <a:t>N</a:t>
            </a:r>
            <a:r>
              <a:rPr lang="zh-CN" altLang="en-US" dirty="0"/>
              <a:t>，表示世界元素的数目。</a:t>
            </a:r>
          </a:p>
          <a:p>
            <a:r>
              <a:rPr lang="zh-CN" altLang="en-US" dirty="0"/>
              <a:t>第二行有 </a:t>
            </a:r>
            <a:r>
              <a:rPr lang="en-US" altLang="zh-CN" dirty="0"/>
              <a:t>N </a:t>
            </a:r>
            <a:r>
              <a:rPr lang="zh-CN" altLang="en-US" dirty="0"/>
              <a:t>个整数</a:t>
            </a:r>
            <a:r>
              <a:rPr lang="en-US" altLang="zh-CN" dirty="0"/>
              <a:t>A1, A2, …, AN</a:t>
            </a:r>
            <a:r>
              <a:rPr lang="zh-CN" altLang="en-US" dirty="0"/>
              <a:t>。</a:t>
            </a:r>
            <a:r>
              <a:rPr lang="en-US" altLang="zh-CN" dirty="0"/>
              <a:t>Ai </a:t>
            </a:r>
            <a:r>
              <a:rPr lang="zh-CN" altLang="en-US" dirty="0"/>
              <a:t>表示第</a:t>
            </a:r>
            <a:r>
              <a:rPr lang="en-US" altLang="zh-CN" dirty="0" err="1"/>
              <a:t>i</a:t>
            </a:r>
            <a:r>
              <a:rPr lang="en-US" altLang="zh-CN" dirty="0"/>
              <a:t> </a:t>
            </a:r>
            <a:r>
              <a:rPr lang="zh-CN" altLang="en-US" dirty="0"/>
              <a:t>个世界元素能够限制的世界元素的编号。</a:t>
            </a:r>
          </a:p>
          <a:p>
            <a:r>
              <a:rPr lang="en-US" altLang="zh-CN" dirty="0"/>
              <a:t>Output</a:t>
            </a:r>
          </a:p>
          <a:p>
            <a:r>
              <a:rPr lang="zh-CN" altLang="en-US" dirty="0"/>
              <a:t>一个整数，表示最多可以投放的世界元素的数目。</a:t>
            </a:r>
          </a:p>
        </p:txBody>
      </p:sp>
    </p:spTree>
    <p:extLst>
      <p:ext uri="{BB962C8B-B14F-4D97-AF65-F5344CB8AC3E}">
        <p14:creationId xmlns:p14="http://schemas.microsoft.com/office/powerpoint/2010/main" val="204127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D9D04-E52B-417A-87C5-385EF4EBBAB2}"/>
              </a:ext>
            </a:extLst>
          </p:cNvPr>
          <p:cNvSpPr>
            <a:spLocks noGrp="1"/>
          </p:cNvSpPr>
          <p:nvPr>
            <p:ph type="title"/>
          </p:nvPr>
        </p:nvSpPr>
        <p:spPr/>
        <p:txBody>
          <a:bodyPr/>
          <a:lstStyle/>
          <a:p>
            <a:r>
              <a:rPr lang="en-US" altLang="zh-CN" dirty="0"/>
              <a:t>bzoj3037: </a:t>
            </a:r>
            <a:r>
              <a:rPr lang="zh-CN" altLang="en-US" dirty="0"/>
              <a:t>创世纪 </a:t>
            </a:r>
          </a:p>
        </p:txBody>
      </p:sp>
      <p:sp>
        <p:nvSpPr>
          <p:cNvPr id="3" name="内容占位符 2">
            <a:extLst>
              <a:ext uri="{FF2B5EF4-FFF2-40B4-BE49-F238E27FC236}">
                <a16:creationId xmlns:a16="http://schemas.microsoft.com/office/drawing/2014/main" id="{C549FB3D-78C1-4A27-A0E4-9463E8927A7B}"/>
              </a:ext>
            </a:extLst>
          </p:cNvPr>
          <p:cNvSpPr>
            <a:spLocks noGrp="1"/>
          </p:cNvSpPr>
          <p:nvPr>
            <p:ph idx="1"/>
          </p:nvPr>
        </p:nvSpPr>
        <p:spPr/>
        <p:txBody>
          <a:bodyPr/>
          <a:lstStyle/>
          <a:p>
            <a:r>
              <a:rPr lang="zh-CN" altLang="en-US" dirty="0"/>
              <a:t>一根链接一个环</a:t>
            </a:r>
            <a:endParaRPr lang="en-US" altLang="zh-CN" dirty="0"/>
          </a:p>
          <a:p>
            <a:r>
              <a:rPr lang="zh-CN" altLang="en-US" dirty="0"/>
              <a:t>隔一个选一个就完了</a:t>
            </a:r>
            <a:endParaRPr lang="en-US" altLang="zh-CN" dirty="0"/>
          </a:p>
          <a:p>
            <a:r>
              <a:rPr lang="en-US" altLang="zh-CN" dirty="0"/>
              <a:t>1.</a:t>
            </a:r>
            <a:r>
              <a:rPr lang="zh-CN" altLang="en-US" dirty="0"/>
              <a:t>对一个叶节点，删去它和父节点并把答案</a:t>
            </a:r>
            <a:r>
              <a:rPr lang="en-US" altLang="zh-CN" dirty="0"/>
              <a:t>+1</a:t>
            </a:r>
            <a:r>
              <a:rPr lang="zh-CN" altLang="en-US" dirty="0"/>
              <a:t>是最优的（父节点与其它点配对不会更优）</a:t>
            </a:r>
          </a:p>
          <a:p>
            <a:r>
              <a:rPr lang="en-US" altLang="zh-CN" dirty="0"/>
              <a:t>2.</a:t>
            </a:r>
            <a:r>
              <a:rPr lang="zh-CN" altLang="en-US" dirty="0"/>
              <a:t>对一个含</a:t>
            </a:r>
            <a:r>
              <a:rPr lang="en-US" altLang="zh-CN" dirty="0"/>
              <a:t>a</a:t>
            </a:r>
            <a:r>
              <a:rPr lang="zh-CN" altLang="en-US" dirty="0"/>
              <a:t>个点的环</a:t>
            </a:r>
            <a:r>
              <a:rPr lang="en-US" altLang="zh-CN" dirty="0"/>
              <a:t>(</a:t>
            </a:r>
            <a:r>
              <a:rPr lang="zh-CN" altLang="en-US" dirty="0"/>
              <a:t>不与其它点相连</a:t>
            </a:r>
            <a:r>
              <a:rPr lang="en-US" altLang="zh-CN" dirty="0"/>
              <a:t>)</a:t>
            </a:r>
            <a:r>
              <a:rPr lang="zh-CN" altLang="en-US" dirty="0"/>
              <a:t>，对答案的贡献为</a:t>
            </a:r>
            <a:r>
              <a:rPr lang="en-US" altLang="zh-CN" dirty="0"/>
              <a:t>a&gt;&gt;1</a:t>
            </a:r>
          </a:p>
          <a:p>
            <a:r>
              <a:rPr lang="zh-CN" altLang="en-US" dirty="0"/>
              <a:t>拓扑排序过程中按</a:t>
            </a:r>
            <a:r>
              <a:rPr lang="en-US" altLang="zh-CN" dirty="0"/>
              <a:t>1.</a:t>
            </a:r>
            <a:r>
              <a:rPr lang="zh-CN" altLang="en-US" dirty="0"/>
              <a:t>处理，排序后剩下的环按</a:t>
            </a:r>
            <a:r>
              <a:rPr lang="en-US" altLang="zh-CN" dirty="0"/>
              <a:t>2.</a:t>
            </a:r>
            <a:r>
              <a:rPr lang="zh-CN" altLang="en-US" dirty="0"/>
              <a:t>处理</a:t>
            </a:r>
          </a:p>
        </p:txBody>
      </p:sp>
    </p:spTree>
    <p:extLst>
      <p:ext uri="{BB962C8B-B14F-4D97-AF65-F5344CB8AC3E}">
        <p14:creationId xmlns:p14="http://schemas.microsoft.com/office/powerpoint/2010/main" val="3027152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8C353-8450-4916-A3B6-B1FE2D47AA78}"/>
              </a:ext>
            </a:extLst>
          </p:cNvPr>
          <p:cNvSpPr>
            <a:spLocks noGrp="1"/>
          </p:cNvSpPr>
          <p:nvPr>
            <p:ph type="title"/>
          </p:nvPr>
        </p:nvSpPr>
        <p:spPr/>
        <p:txBody>
          <a:bodyPr/>
          <a:lstStyle/>
          <a:p>
            <a:r>
              <a:rPr lang="zh-CN" altLang="en-US" dirty="0"/>
              <a:t>有向图强连通分量的</a:t>
            </a:r>
            <a:r>
              <a:rPr lang="en-US" altLang="zh-CN" dirty="0" err="1"/>
              <a:t>tarjan</a:t>
            </a:r>
            <a:r>
              <a:rPr lang="zh-CN" altLang="en-US" dirty="0"/>
              <a:t>算法</a:t>
            </a:r>
          </a:p>
        </p:txBody>
      </p:sp>
      <p:sp>
        <p:nvSpPr>
          <p:cNvPr id="3" name="内容占位符 2">
            <a:extLst>
              <a:ext uri="{FF2B5EF4-FFF2-40B4-BE49-F238E27FC236}">
                <a16:creationId xmlns:a16="http://schemas.microsoft.com/office/drawing/2014/main" id="{D50C7852-770E-45CC-BC59-7A6B95BE4527}"/>
              </a:ext>
            </a:extLst>
          </p:cNvPr>
          <p:cNvSpPr>
            <a:spLocks noGrp="1"/>
          </p:cNvSpPr>
          <p:nvPr>
            <p:ph idx="1"/>
          </p:nvPr>
        </p:nvSpPr>
        <p:spPr/>
        <p:txBody>
          <a:bodyPr>
            <a:normAutofit lnSpcReduction="10000"/>
          </a:bodyPr>
          <a:lstStyle/>
          <a:p>
            <a:r>
              <a:rPr lang="zh-CN" altLang="en-US" dirty="0"/>
              <a:t>利用有向图的</a:t>
            </a:r>
            <a:r>
              <a:rPr lang="en-US" altLang="zh-CN" dirty="0" err="1"/>
              <a:t>dfs</a:t>
            </a:r>
            <a:r>
              <a:rPr lang="zh-CN" altLang="en-US" dirty="0"/>
              <a:t>找出所有强连通分量</a:t>
            </a:r>
            <a:r>
              <a:rPr lang="en-US" altLang="zh-CN" dirty="0"/>
              <a:t>.</a:t>
            </a:r>
            <a:r>
              <a:rPr lang="zh-CN" altLang="en-US" dirty="0"/>
              <a:t>对强连通分量缩点可以形成一个</a:t>
            </a:r>
            <a:r>
              <a:rPr lang="en-US" altLang="zh-CN" dirty="0"/>
              <a:t>DAG.</a:t>
            </a:r>
          </a:p>
          <a:p>
            <a:r>
              <a:rPr lang="zh-CN" altLang="en-US" dirty="0"/>
              <a:t>每次我们从一个点出发找出它所在的强连通分量和从它出发能到达的所有强连通分量</a:t>
            </a:r>
            <a:r>
              <a:rPr lang="en-US" altLang="zh-CN" dirty="0"/>
              <a:t>,</a:t>
            </a:r>
            <a:r>
              <a:rPr lang="zh-CN" altLang="en-US" dirty="0"/>
              <a:t>直到所有点都归属于某一个</a:t>
            </a:r>
            <a:r>
              <a:rPr lang="en-US" altLang="zh-CN" dirty="0"/>
              <a:t>SCC</a:t>
            </a:r>
            <a:r>
              <a:rPr lang="zh-CN" altLang="en-US" dirty="0"/>
              <a:t>为止</a:t>
            </a:r>
            <a:r>
              <a:rPr lang="en-US" altLang="zh-CN" dirty="0"/>
              <a:t>.</a:t>
            </a:r>
          </a:p>
          <a:p>
            <a:r>
              <a:rPr lang="zh-CN" altLang="en-US" dirty="0"/>
              <a:t>和</a:t>
            </a:r>
            <a:r>
              <a:rPr lang="en-US" altLang="zh-CN" dirty="0"/>
              <a:t>x</a:t>
            </a:r>
            <a:r>
              <a:rPr lang="zh-CN" altLang="en-US" dirty="0"/>
              <a:t>属于同一个强连通分量的点</a:t>
            </a:r>
            <a:r>
              <a:rPr lang="en-US" altLang="zh-CN" dirty="0"/>
              <a:t>y</a:t>
            </a:r>
            <a:r>
              <a:rPr lang="zh-CN" altLang="en-US" dirty="0"/>
              <a:t>只需要满足</a:t>
            </a:r>
            <a:r>
              <a:rPr lang="en-US" altLang="zh-CN" dirty="0"/>
              <a:t>x</a:t>
            </a:r>
            <a:r>
              <a:rPr lang="zh-CN" altLang="en-US" dirty="0"/>
              <a:t>能到达</a:t>
            </a:r>
            <a:r>
              <a:rPr lang="en-US" altLang="zh-CN" dirty="0" err="1"/>
              <a:t>y,y</a:t>
            </a:r>
            <a:r>
              <a:rPr lang="zh-CN" altLang="en-US" dirty="0"/>
              <a:t>能到达</a:t>
            </a:r>
            <a:r>
              <a:rPr lang="en-US" altLang="zh-CN" dirty="0"/>
              <a:t>x.</a:t>
            </a:r>
          </a:p>
          <a:p>
            <a:r>
              <a:rPr lang="zh-CN" altLang="en-US" dirty="0"/>
              <a:t>如果从</a:t>
            </a:r>
            <a:r>
              <a:rPr lang="en-US" altLang="zh-CN" dirty="0"/>
              <a:t>x</a:t>
            </a:r>
            <a:r>
              <a:rPr lang="zh-CN" altLang="en-US" dirty="0"/>
              <a:t>出发</a:t>
            </a:r>
            <a:r>
              <a:rPr lang="en-US" altLang="zh-CN" dirty="0" err="1"/>
              <a:t>dfs</a:t>
            </a:r>
            <a:r>
              <a:rPr lang="en-US" altLang="zh-CN" dirty="0"/>
              <a:t>,</a:t>
            </a:r>
            <a:r>
              <a:rPr lang="zh-CN" altLang="en-US" dirty="0"/>
              <a:t>找到的点都能从</a:t>
            </a:r>
            <a:r>
              <a:rPr lang="en-US" altLang="zh-CN" dirty="0"/>
              <a:t>x</a:t>
            </a:r>
            <a:r>
              <a:rPr lang="zh-CN" altLang="en-US" dirty="0"/>
              <a:t>到达</a:t>
            </a:r>
            <a:r>
              <a:rPr lang="en-US" altLang="zh-CN" dirty="0"/>
              <a:t>,</a:t>
            </a:r>
            <a:r>
              <a:rPr lang="zh-CN" altLang="en-US" dirty="0"/>
              <a:t>关键是这些点还能否到达</a:t>
            </a:r>
            <a:r>
              <a:rPr lang="en-US" altLang="zh-CN" dirty="0"/>
              <a:t>x.</a:t>
            </a:r>
          </a:p>
          <a:p>
            <a:r>
              <a:rPr lang="en-US" altLang="zh-CN" dirty="0" err="1"/>
              <a:t>Dfs</a:t>
            </a:r>
            <a:r>
              <a:rPr lang="zh-CN" altLang="en-US" dirty="0"/>
              <a:t>的时候</a:t>
            </a:r>
            <a:r>
              <a:rPr lang="en-US" altLang="zh-CN" dirty="0"/>
              <a:t>,x</a:t>
            </a:r>
            <a:r>
              <a:rPr lang="zh-CN" altLang="en-US" dirty="0"/>
              <a:t>以及从</a:t>
            </a:r>
            <a:r>
              <a:rPr lang="en-US" altLang="zh-CN" dirty="0"/>
              <a:t>x</a:t>
            </a:r>
            <a:r>
              <a:rPr lang="zh-CN" altLang="en-US" dirty="0"/>
              <a:t>到达的点可以通过一些</a:t>
            </a:r>
            <a:r>
              <a:rPr lang="en-US" altLang="zh-CN" dirty="0"/>
              <a:t>”</a:t>
            </a:r>
            <a:r>
              <a:rPr lang="zh-CN" altLang="en-US" dirty="0"/>
              <a:t>树边</a:t>
            </a:r>
            <a:r>
              <a:rPr lang="en-US" altLang="zh-CN" dirty="0"/>
              <a:t>”</a:t>
            </a:r>
            <a:r>
              <a:rPr lang="zh-CN" altLang="en-US" dirty="0"/>
              <a:t>形成一个树形结构</a:t>
            </a:r>
            <a:r>
              <a:rPr lang="en-US" altLang="zh-CN" dirty="0"/>
              <a:t>.</a:t>
            </a:r>
            <a:r>
              <a:rPr lang="zh-CN" altLang="en-US" dirty="0"/>
              <a:t>最后形成的</a:t>
            </a:r>
            <a:r>
              <a:rPr lang="en-US" altLang="zh-CN" dirty="0"/>
              <a:t>SCC</a:t>
            </a:r>
            <a:r>
              <a:rPr lang="zh-CN" altLang="en-US" dirty="0"/>
              <a:t>实际上是</a:t>
            </a:r>
            <a:r>
              <a:rPr lang="en-US" altLang="zh-CN" dirty="0"/>
              <a:t>DAG</a:t>
            </a:r>
            <a:r>
              <a:rPr lang="zh-CN" altLang="en-US" dirty="0"/>
              <a:t>结构</a:t>
            </a:r>
            <a:r>
              <a:rPr lang="en-US" altLang="zh-CN" dirty="0"/>
              <a:t>.</a:t>
            </a:r>
            <a:r>
              <a:rPr lang="zh-CN" altLang="en-US" dirty="0"/>
              <a:t>这样我们就能理解那个</a:t>
            </a:r>
            <a:r>
              <a:rPr lang="en-US" altLang="zh-CN" dirty="0" err="1"/>
              <a:t>tarjan</a:t>
            </a:r>
            <a:r>
              <a:rPr lang="zh-CN" altLang="en-US" dirty="0"/>
              <a:t>算法的栈到底在干什么了</a:t>
            </a:r>
            <a:r>
              <a:rPr lang="en-US" altLang="zh-CN" dirty="0"/>
              <a:t>.</a:t>
            </a:r>
            <a:r>
              <a:rPr lang="zh-CN" altLang="en-US" dirty="0"/>
              <a:t>如果</a:t>
            </a:r>
            <a:r>
              <a:rPr lang="en-US" altLang="zh-CN" dirty="0"/>
              <a:t>y</a:t>
            </a:r>
            <a:r>
              <a:rPr lang="zh-CN" altLang="en-US" dirty="0"/>
              <a:t>能到达它在</a:t>
            </a:r>
            <a:r>
              <a:rPr lang="en-US" altLang="zh-CN" dirty="0" err="1"/>
              <a:t>dfs</a:t>
            </a:r>
            <a:r>
              <a:rPr lang="zh-CN" altLang="en-US" dirty="0"/>
              <a:t>树中的祖先</a:t>
            </a:r>
            <a:r>
              <a:rPr lang="en-US" altLang="zh-CN" dirty="0"/>
              <a:t>z,</a:t>
            </a:r>
            <a:r>
              <a:rPr lang="zh-CN" altLang="en-US" dirty="0"/>
              <a:t>那么</a:t>
            </a:r>
            <a:r>
              <a:rPr lang="en-US" altLang="zh-CN" dirty="0"/>
              <a:t>z</a:t>
            </a:r>
            <a:r>
              <a:rPr lang="zh-CN" altLang="en-US" dirty="0"/>
              <a:t>到</a:t>
            </a:r>
            <a:r>
              <a:rPr lang="en-US" altLang="zh-CN" dirty="0"/>
              <a:t>y</a:t>
            </a:r>
            <a:r>
              <a:rPr lang="zh-CN" altLang="en-US" dirty="0"/>
              <a:t>之间的点都能到达</a:t>
            </a:r>
            <a:r>
              <a:rPr lang="en-US" altLang="zh-CN" dirty="0"/>
              <a:t>z,</a:t>
            </a:r>
            <a:r>
              <a:rPr lang="zh-CN" altLang="en-US" dirty="0"/>
              <a:t>这些点属于同一个强连通分量</a:t>
            </a:r>
            <a:r>
              <a:rPr lang="en-US" altLang="zh-CN" dirty="0"/>
              <a:t>.</a:t>
            </a:r>
          </a:p>
          <a:p>
            <a:r>
              <a:rPr lang="zh-CN" altLang="en-US" dirty="0"/>
              <a:t>前向边不影响连通性</a:t>
            </a:r>
            <a:r>
              <a:rPr lang="en-US" altLang="zh-CN" dirty="0"/>
              <a:t>,</a:t>
            </a:r>
            <a:r>
              <a:rPr lang="zh-CN" altLang="en-US" dirty="0"/>
              <a:t>反向边可以导致我们发现环</a:t>
            </a:r>
            <a:r>
              <a:rPr lang="en-US" altLang="zh-CN" dirty="0"/>
              <a:t>(</a:t>
            </a:r>
            <a:r>
              <a:rPr lang="zh-CN" altLang="en-US" dirty="0"/>
              <a:t>也就是一个</a:t>
            </a:r>
            <a:r>
              <a:rPr lang="en-US" altLang="zh-CN" dirty="0"/>
              <a:t>SCC),</a:t>
            </a:r>
            <a:r>
              <a:rPr lang="zh-CN" altLang="en-US" dirty="0"/>
              <a:t>横叉边也会影响连通性</a:t>
            </a:r>
            <a:r>
              <a:rPr lang="en-US" altLang="zh-CN" dirty="0"/>
              <a:t>.</a:t>
            </a:r>
            <a:r>
              <a:rPr lang="zh-CN" altLang="en-US" dirty="0"/>
              <a:t>然后我们就发现那个</a:t>
            </a:r>
            <a:r>
              <a:rPr lang="en-US" altLang="zh-CN" dirty="0" err="1"/>
              <a:t>tarjan</a:t>
            </a:r>
            <a:r>
              <a:rPr lang="zh-CN" altLang="en-US" dirty="0"/>
              <a:t>的弹栈很有道理</a:t>
            </a:r>
            <a:r>
              <a:rPr lang="en-US" altLang="zh-CN" dirty="0"/>
              <a:t>.</a:t>
            </a:r>
            <a:r>
              <a:rPr lang="zh-CN" altLang="en-US" dirty="0"/>
              <a:t>每个</a:t>
            </a:r>
            <a:r>
              <a:rPr lang="en-US" altLang="zh-CN" dirty="0"/>
              <a:t>SCC</a:t>
            </a:r>
            <a:r>
              <a:rPr lang="zh-CN" altLang="en-US" dirty="0"/>
              <a:t>我们用其中被</a:t>
            </a:r>
            <a:r>
              <a:rPr lang="en-US" altLang="zh-CN" dirty="0" err="1"/>
              <a:t>dfs</a:t>
            </a:r>
            <a:r>
              <a:rPr lang="zh-CN" altLang="en-US" dirty="0"/>
              <a:t>发现最早的点代表这个</a:t>
            </a:r>
            <a:r>
              <a:rPr lang="en-US" altLang="zh-CN" dirty="0" err="1"/>
              <a:t>scc</a:t>
            </a:r>
            <a:r>
              <a:rPr lang="zh-CN" altLang="en-US" dirty="0"/>
              <a:t>即可</a:t>
            </a:r>
            <a:r>
              <a:rPr lang="en-US" altLang="zh-CN" dirty="0"/>
              <a:t>.</a:t>
            </a:r>
          </a:p>
        </p:txBody>
      </p:sp>
    </p:spTree>
    <p:extLst>
      <p:ext uri="{BB962C8B-B14F-4D97-AF65-F5344CB8AC3E}">
        <p14:creationId xmlns:p14="http://schemas.microsoft.com/office/powerpoint/2010/main" val="257455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0A5C4-6B43-4D7C-A09C-B48F57657897}"/>
              </a:ext>
            </a:extLst>
          </p:cNvPr>
          <p:cNvSpPr>
            <a:spLocks noGrp="1"/>
          </p:cNvSpPr>
          <p:nvPr>
            <p:ph type="title"/>
          </p:nvPr>
        </p:nvSpPr>
        <p:spPr/>
        <p:txBody>
          <a:bodyPr/>
          <a:lstStyle/>
          <a:p>
            <a:r>
              <a:rPr lang="en-US" altLang="zh-CN" dirty="0"/>
              <a:t>bzoj1924[SDOI2010]</a:t>
            </a:r>
            <a:r>
              <a:rPr lang="zh-CN" altLang="en-US" dirty="0"/>
              <a:t>所驼门王的宝藏</a:t>
            </a:r>
            <a:br>
              <a:rPr lang="zh-CN" altLang="en-US" dirty="0"/>
            </a:br>
            <a:endParaRPr lang="zh-CN" altLang="en-US" dirty="0"/>
          </a:p>
        </p:txBody>
      </p:sp>
      <p:sp>
        <p:nvSpPr>
          <p:cNvPr id="3" name="内容占位符 2">
            <a:extLst>
              <a:ext uri="{FF2B5EF4-FFF2-40B4-BE49-F238E27FC236}">
                <a16:creationId xmlns:a16="http://schemas.microsoft.com/office/drawing/2014/main" id="{A0DAE5A8-E6D3-4F28-B854-74B0C7FE588B}"/>
              </a:ext>
            </a:extLst>
          </p:cNvPr>
          <p:cNvSpPr>
            <a:spLocks noGrp="1"/>
          </p:cNvSpPr>
          <p:nvPr>
            <p:ph idx="1"/>
          </p:nvPr>
        </p:nvSpPr>
        <p:spPr/>
        <p:txBody>
          <a:bodyPr/>
          <a:lstStyle/>
          <a:p>
            <a:r>
              <a:rPr lang="zh-CN" altLang="en-US" dirty="0"/>
              <a:t>缩点</a:t>
            </a:r>
            <a:r>
              <a:rPr lang="en-US" altLang="zh-CN" dirty="0"/>
              <a:t>:</a:t>
            </a:r>
            <a:r>
              <a:rPr lang="zh-CN" altLang="en-US" dirty="0"/>
              <a:t>建立一张新图</a:t>
            </a:r>
            <a:r>
              <a:rPr lang="en-US" altLang="zh-CN" dirty="0"/>
              <a:t>,</a:t>
            </a:r>
            <a:r>
              <a:rPr lang="zh-CN" altLang="en-US" dirty="0"/>
              <a:t>每个</a:t>
            </a:r>
            <a:r>
              <a:rPr lang="en-US" altLang="zh-CN" dirty="0"/>
              <a:t>SCC</a:t>
            </a:r>
            <a:r>
              <a:rPr lang="zh-CN" altLang="en-US" dirty="0"/>
              <a:t>为一个点</a:t>
            </a:r>
          </a:p>
        </p:txBody>
      </p:sp>
      <p:pic>
        <p:nvPicPr>
          <p:cNvPr id="1026" name="Picture 2" descr="https://www.lydsy.com/JudgeOnline/images/1924.jpg">
            <a:extLst>
              <a:ext uri="{FF2B5EF4-FFF2-40B4-BE49-F238E27FC236}">
                <a16:creationId xmlns:a16="http://schemas.microsoft.com/office/drawing/2014/main" id="{F7AFF7C6-538A-4FBE-8EDD-73019AE0E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209" y="1278722"/>
            <a:ext cx="7467600" cy="55245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8A23DC2-F9D4-4B70-924A-09818D49B638}"/>
              </a:ext>
            </a:extLst>
          </p:cNvPr>
          <p:cNvSpPr txBox="1"/>
          <p:nvPr/>
        </p:nvSpPr>
        <p:spPr>
          <a:xfrm>
            <a:off x="8796130" y="1853248"/>
            <a:ext cx="3395870" cy="646331"/>
          </a:xfrm>
          <a:prstGeom prst="rect">
            <a:avLst/>
          </a:prstGeom>
          <a:noFill/>
        </p:spPr>
        <p:txBody>
          <a:bodyPr wrap="square" rtlCol="0">
            <a:spAutoFit/>
          </a:bodyPr>
          <a:lstStyle/>
          <a:p>
            <a:r>
              <a:rPr lang="en-US" altLang="zh-CN" dirty="0"/>
              <a:t>N,R,C</a:t>
            </a:r>
          </a:p>
          <a:p>
            <a:r>
              <a:rPr lang="en-US" altLang="zh-CN" dirty="0"/>
              <a:t>100,000 1,000,000 1,000,000</a:t>
            </a:r>
            <a:endParaRPr lang="zh-CN" altLang="en-US" dirty="0"/>
          </a:p>
        </p:txBody>
      </p:sp>
    </p:spTree>
    <p:extLst>
      <p:ext uri="{BB962C8B-B14F-4D97-AF65-F5344CB8AC3E}">
        <p14:creationId xmlns:p14="http://schemas.microsoft.com/office/powerpoint/2010/main" val="400294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E9A67-857D-4F22-BB08-311918B9E703}"/>
              </a:ext>
            </a:extLst>
          </p:cNvPr>
          <p:cNvSpPr>
            <a:spLocks noGrp="1"/>
          </p:cNvSpPr>
          <p:nvPr>
            <p:ph type="title"/>
          </p:nvPr>
        </p:nvSpPr>
        <p:spPr/>
        <p:txBody>
          <a:bodyPr/>
          <a:lstStyle/>
          <a:p>
            <a:r>
              <a:rPr lang="en-US" altLang="zh-CN" dirty="0"/>
              <a:t>bzoj1924[SDOI2010]</a:t>
            </a:r>
            <a:r>
              <a:rPr lang="zh-CN" altLang="en-US" dirty="0"/>
              <a:t>所驼门王的宝藏</a:t>
            </a:r>
            <a:br>
              <a:rPr lang="zh-CN" altLang="en-US" dirty="0"/>
            </a:br>
            <a:endParaRPr lang="zh-CN" altLang="en-US" dirty="0"/>
          </a:p>
        </p:txBody>
      </p:sp>
      <p:sp>
        <p:nvSpPr>
          <p:cNvPr id="3" name="内容占位符 2">
            <a:extLst>
              <a:ext uri="{FF2B5EF4-FFF2-40B4-BE49-F238E27FC236}">
                <a16:creationId xmlns:a16="http://schemas.microsoft.com/office/drawing/2014/main" id="{BC2D83AC-2B7D-4B2A-A7FB-9ED70C6404BA}"/>
              </a:ext>
            </a:extLst>
          </p:cNvPr>
          <p:cNvSpPr>
            <a:spLocks noGrp="1"/>
          </p:cNvSpPr>
          <p:nvPr>
            <p:ph idx="1"/>
          </p:nvPr>
        </p:nvSpPr>
        <p:spPr>
          <a:xfrm>
            <a:off x="1072832" y="2052918"/>
            <a:ext cx="8946541" cy="4195481"/>
          </a:xfrm>
        </p:spPr>
        <p:txBody>
          <a:bodyPr/>
          <a:lstStyle/>
          <a:p>
            <a:r>
              <a:rPr lang="zh-CN" altLang="en-US" dirty="0"/>
              <a:t>建图</a:t>
            </a:r>
            <a:r>
              <a:rPr lang="en-US" altLang="zh-CN" dirty="0"/>
              <a:t>.</a:t>
            </a:r>
            <a:r>
              <a:rPr lang="zh-CN" altLang="en-US" dirty="0"/>
              <a:t>为了控制边数</a:t>
            </a:r>
            <a:r>
              <a:rPr lang="en-US" altLang="zh-CN" dirty="0"/>
              <a:t>,</a:t>
            </a:r>
            <a:r>
              <a:rPr lang="zh-CN" altLang="en-US" dirty="0"/>
              <a:t>需要建立一些辅助点</a:t>
            </a:r>
            <a:r>
              <a:rPr lang="en-US" altLang="zh-CN" dirty="0"/>
              <a:t>,</a:t>
            </a:r>
            <a:r>
              <a:rPr lang="zh-CN" altLang="en-US" dirty="0"/>
              <a:t>每行一个辅助点</a:t>
            </a:r>
            <a:r>
              <a:rPr lang="en-US" altLang="zh-CN" dirty="0"/>
              <a:t>,</a:t>
            </a:r>
            <a:r>
              <a:rPr lang="zh-CN" altLang="en-US" dirty="0"/>
              <a:t>每列一个辅助点</a:t>
            </a:r>
            <a:r>
              <a:rPr lang="en-US" altLang="zh-CN" dirty="0"/>
              <a:t>,</a:t>
            </a:r>
            <a:r>
              <a:rPr lang="zh-CN" altLang="en-US" dirty="0"/>
              <a:t>增加的边数点数是</a:t>
            </a:r>
            <a:r>
              <a:rPr lang="en-US" altLang="zh-CN" dirty="0"/>
              <a:t>O(n)</a:t>
            </a:r>
            <a:r>
              <a:rPr lang="zh-CN" altLang="en-US" dirty="0"/>
              <a:t>的</a:t>
            </a:r>
            <a:r>
              <a:rPr lang="en-US" altLang="zh-CN" dirty="0"/>
              <a:t>,</a:t>
            </a:r>
            <a:r>
              <a:rPr lang="zh-CN" altLang="en-US" dirty="0"/>
              <a:t>使得总的边数点数是</a:t>
            </a:r>
            <a:r>
              <a:rPr lang="en-US" altLang="zh-CN" dirty="0"/>
              <a:t>O(n).</a:t>
            </a:r>
          </a:p>
          <a:p>
            <a:r>
              <a:rPr lang="zh-CN" altLang="en-US" dirty="0"/>
              <a:t>缩点</a:t>
            </a:r>
            <a:r>
              <a:rPr lang="en-US" altLang="zh-CN" dirty="0"/>
              <a:t>,</a:t>
            </a:r>
            <a:r>
              <a:rPr lang="zh-CN" altLang="en-US" dirty="0"/>
              <a:t>每个点的价值为</a:t>
            </a:r>
            <a:r>
              <a:rPr lang="en-US" altLang="zh-CN" dirty="0"/>
              <a:t>SCC</a:t>
            </a:r>
            <a:r>
              <a:rPr lang="zh-CN" altLang="en-US" dirty="0"/>
              <a:t>中的藏宝房间数目</a:t>
            </a:r>
            <a:endParaRPr lang="en-US" altLang="zh-CN" dirty="0"/>
          </a:p>
          <a:p>
            <a:r>
              <a:rPr lang="en-US" altLang="zh-CN" dirty="0"/>
              <a:t>DAG</a:t>
            </a:r>
            <a:r>
              <a:rPr lang="zh-CN" altLang="en-US" dirty="0"/>
              <a:t>最长路即可</a:t>
            </a:r>
            <a:r>
              <a:rPr lang="en-US" altLang="zh-CN" dirty="0"/>
              <a:t>.</a:t>
            </a:r>
            <a:endParaRPr lang="zh-CN" altLang="en-US" dirty="0"/>
          </a:p>
        </p:txBody>
      </p:sp>
    </p:spTree>
    <p:extLst>
      <p:ext uri="{BB962C8B-B14F-4D97-AF65-F5344CB8AC3E}">
        <p14:creationId xmlns:p14="http://schemas.microsoft.com/office/powerpoint/2010/main" val="2462123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06F1A-0861-44F7-BDD2-30D548503C24}"/>
              </a:ext>
            </a:extLst>
          </p:cNvPr>
          <p:cNvSpPr>
            <a:spLocks noGrp="1"/>
          </p:cNvSpPr>
          <p:nvPr>
            <p:ph type="title"/>
          </p:nvPr>
        </p:nvSpPr>
        <p:spPr/>
        <p:txBody>
          <a:bodyPr/>
          <a:lstStyle/>
          <a:p>
            <a:r>
              <a:rPr lang="en-US" altLang="zh-CN" dirty="0"/>
              <a:t>bzoj1093[ZJOI2007]</a:t>
            </a:r>
            <a:r>
              <a:rPr lang="zh-CN" altLang="en-US" dirty="0"/>
              <a:t>最大半联通子图</a:t>
            </a:r>
          </a:p>
        </p:txBody>
      </p:sp>
      <p:sp>
        <p:nvSpPr>
          <p:cNvPr id="3" name="内容占位符 2">
            <a:extLst>
              <a:ext uri="{FF2B5EF4-FFF2-40B4-BE49-F238E27FC236}">
                <a16:creationId xmlns:a16="http://schemas.microsoft.com/office/drawing/2014/main" id="{E8ED4780-80D4-411C-9DA6-FC51A27AC420}"/>
              </a:ext>
            </a:extLst>
          </p:cNvPr>
          <p:cNvSpPr>
            <a:spLocks noGrp="1"/>
          </p:cNvSpPr>
          <p:nvPr>
            <p:ph idx="1"/>
          </p:nvPr>
        </p:nvSpPr>
        <p:spPr/>
        <p:txBody>
          <a:bodyPr/>
          <a:lstStyle/>
          <a:p>
            <a:r>
              <a:rPr lang="zh-CN" altLang="en-US" dirty="0"/>
              <a:t>一个有向图</a:t>
            </a:r>
            <a:r>
              <a:rPr lang="en-US" altLang="zh-CN" dirty="0"/>
              <a:t>G=(V,E)</a:t>
            </a:r>
            <a:r>
              <a:rPr lang="zh-CN" altLang="en-US" dirty="0"/>
              <a:t>称为半连通的</a:t>
            </a:r>
            <a:r>
              <a:rPr lang="en-US" altLang="zh-CN" dirty="0"/>
              <a:t>(Semi-Connected)</a:t>
            </a:r>
            <a:r>
              <a:rPr lang="zh-CN" altLang="en-US" dirty="0"/>
              <a:t>，当且仅当满足：任意</a:t>
            </a:r>
            <a:r>
              <a:rPr lang="en-US" altLang="zh-CN" dirty="0" err="1"/>
              <a:t>u,v∈V</a:t>
            </a:r>
            <a:r>
              <a:rPr lang="zh-CN" altLang="en-US" dirty="0"/>
              <a:t>，满足</a:t>
            </a:r>
            <a:r>
              <a:rPr lang="en-US" altLang="zh-CN" dirty="0" err="1"/>
              <a:t>u→v</a:t>
            </a:r>
            <a:r>
              <a:rPr lang="zh-CN" altLang="en-US" dirty="0"/>
              <a:t>或</a:t>
            </a:r>
            <a:r>
              <a:rPr lang="en-US" altLang="zh-CN" dirty="0" err="1"/>
              <a:t>v→u</a:t>
            </a:r>
            <a:r>
              <a:rPr lang="zh-CN" altLang="en-US" dirty="0"/>
              <a:t>，即对于图中任意两点</a:t>
            </a:r>
            <a:r>
              <a:rPr lang="en-US" altLang="zh-CN" dirty="0"/>
              <a:t>u</a:t>
            </a:r>
            <a:r>
              <a:rPr lang="zh-CN" altLang="en-US" dirty="0"/>
              <a:t>和</a:t>
            </a:r>
            <a:r>
              <a:rPr lang="en-US" altLang="zh-CN" dirty="0"/>
              <a:t>v,</a:t>
            </a:r>
            <a:r>
              <a:rPr lang="zh-CN" altLang="en-US" dirty="0"/>
              <a:t>存在一条</a:t>
            </a:r>
            <a:r>
              <a:rPr lang="en-US" altLang="zh-CN" dirty="0"/>
              <a:t>u</a:t>
            </a:r>
            <a:r>
              <a:rPr lang="zh-CN" altLang="en-US" dirty="0"/>
              <a:t>到</a:t>
            </a:r>
            <a:r>
              <a:rPr lang="en-US" altLang="zh-CN" dirty="0"/>
              <a:t>v</a:t>
            </a:r>
            <a:r>
              <a:rPr lang="zh-CN" altLang="en-US" dirty="0"/>
              <a:t>的有向路径或者从</a:t>
            </a:r>
            <a:r>
              <a:rPr lang="en-US" altLang="zh-CN" dirty="0"/>
              <a:t>v</a:t>
            </a:r>
            <a:r>
              <a:rPr lang="zh-CN" altLang="en-US" dirty="0"/>
              <a:t>到</a:t>
            </a:r>
            <a:r>
              <a:rPr lang="en-US" altLang="zh-CN" dirty="0"/>
              <a:t>u</a:t>
            </a:r>
            <a:r>
              <a:rPr lang="zh-CN" altLang="en-US" dirty="0"/>
              <a:t>的有向路径。</a:t>
            </a:r>
            <a:endParaRPr lang="en-US" altLang="zh-CN" dirty="0"/>
          </a:p>
          <a:p>
            <a:r>
              <a:rPr lang="zh-CN" altLang="en-US" dirty="0"/>
              <a:t>若</a:t>
            </a:r>
            <a:r>
              <a:rPr lang="en-US" altLang="zh-CN" dirty="0"/>
              <a:t>G‘=(V’,E‘)</a:t>
            </a:r>
            <a:r>
              <a:rPr lang="zh-CN" altLang="en-US" dirty="0"/>
              <a:t>满足</a:t>
            </a:r>
            <a:r>
              <a:rPr lang="en-US" altLang="zh-CN" dirty="0"/>
              <a:t>V‘</a:t>
            </a:r>
            <a:r>
              <a:rPr lang="zh-CN" altLang="en-US" dirty="0"/>
              <a:t>是</a:t>
            </a:r>
            <a:r>
              <a:rPr lang="en-US" altLang="zh-CN" dirty="0"/>
              <a:t>V</a:t>
            </a:r>
            <a:r>
              <a:rPr lang="zh-CN" altLang="en-US" dirty="0"/>
              <a:t>的子集，</a:t>
            </a:r>
            <a:r>
              <a:rPr lang="en-US" altLang="zh-CN" dirty="0"/>
              <a:t>E’</a:t>
            </a:r>
            <a:r>
              <a:rPr lang="zh-CN" altLang="en-US" dirty="0"/>
              <a:t>是</a:t>
            </a:r>
            <a:r>
              <a:rPr lang="en-US" altLang="zh-CN" dirty="0"/>
              <a:t>E</a:t>
            </a:r>
            <a:r>
              <a:rPr lang="zh-CN" altLang="en-US" dirty="0"/>
              <a:t>中所有跟</a:t>
            </a:r>
            <a:r>
              <a:rPr lang="en-US" altLang="zh-CN" dirty="0"/>
              <a:t>V’</a:t>
            </a:r>
            <a:r>
              <a:rPr lang="zh-CN" altLang="en-US" dirty="0"/>
              <a:t>有关的边，则称</a:t>
            </a:r>
            <a:r>
              <a:rPr lang="en-US" altLang="zh-CN" dirty="0"/>
              <a:t>G‘</a:t>
            </a:r>
            <a:r>
              <a:rPr lang="zh-CN" altLang="en-US" dirty="0"/>
              <a:t>是</a:t>
            </a:r>
            <a:r>
              <a:rPr lang="en-US" altLang="zh-CN" dirty="0"/>
              <a:t>G</a:t>
            </a:r>
            <a:r>
              <a:rPr lang="zh-CN" altLang="en-US" dirty="0"/>
              <a:t>的一个导出子图。若</a:t>
            </a:r>
            <a:r>
              <a:rPr lang="en-US" altLang="zh-CN" dirty="0"/>
              <a:t>G’</a:t>
            </a:r>
            <a:r>
              <a:rPr lang="zh-CN" altLang="en-US" dirty="0"/>
              <a:t>是</a:t>
            </a:r>
            <a:r>
              <a:rPr lang="en-US" altLang="zh-CN" dirty="0"/>
              <a:t>G</a:t>
            </a:r>
            <a:r>
              <a:rPr lang="zh-CN" altLang="en-US" dirty="0"/>
              <a:t>的导出子图，且</a:t>
            </a:r>
            <a:r>
              <a:rPr lang="en-US" altLang="zh-CN" dirty="0"/>
              <a:t>G‘</a:t>
            </a:r>
            <a:r>
              <a:rPr lang="zh-CN" altLang="en-US" dirty="0"/>
              <a:t>半连通，则称</a:t>
            </a:r>
            <a:r>
              <a:rPr lang="en-US" altLang="zh-CN" dirty="0"/>
              <a:t>G’</a:t>
            </a:r>
            <a:r>
              <a:rPr lang="zh-CN" altLang="en-US" dirty="0"/>
              <a:t>为</a:t>
            </a:r>
            <a:r>
              <a:rPr lang="en-US" altLang="zh-CN" dirty="0"/>
              <a:t>G</a:t>
            </a:r>
            <a:r>
              <a:rPr lang="zh-CN" altLang="en-US" dirty="0"/>
              <a:t>的半连通子图。若</a:t>
            </a:r>
            <a:r>
              <a:rPr lang="en-US" altLang="zh-CN" dirty="0"/>
              <a:t>G‘</a:t>
            </a:r>
            <a:r>
              <a:rPr lang="zh-CN" altLang="en-US" dirty="0"/>
              <a:t>是</a:t>
            </a:r>
            <a:r>
              <a:rPr lang="en-US" altLang="zh-CN" dirty="0"/>
              <a:t>G</a:t>
            </a:r>
            <a:r>
              <a:rPr lang="zh-CN" altLang="en-US" dirty="0"/>
              <a:t>所有半连通子图中包含节点数最多的，则称</a:t>
            </a:r>
            <a:r>
              <a:rPr lang="en-US" altLang="zh-CN" dirty="0"/>
              <a:t>G'</a:t>
            </a:r>
            <a:r>
              <a:rPr lang="zh-CN" altLang="en-US" dirty="0"/>
              <a:t>是</a:t>
            </a:r>
            <a:r>
              <a:rPr lang="en-US" altLang="zh-CN" dirty="0"/>
              <a:t>G</a:t>
            </a:r>
            <a:r>
              <a:rPr lang="zh-CN" altLang="en-US" dirty="0"/>
              <a:t>的最大半连通子图。</a:t>
            </a:r>
            <a:endParaRPr lang="en-US" altLang="zh-CN" dirty="0"/>
          </a:p>
          <a:p>
            <a:r>
              <a:rPr lang="zh-CN" altLang="en-US" dirty="0"/>
              <a:t>给定一个有向图</a:t>
            </a:r>
            <a:r>
              <a:rPr lang="en-US" altLang="zh-CN" dirty="0"/>
              <a:t>G</a:t>
            </a:r>
            <a:r>
              <a:rPr lang="zh-CN" altLang="en-US" dirty="0"/>
              <a:t>，请求出</a:t>
            </a:r>
            <a:r>
              <a:rPr lang="en-US" altLang="zh-CN" dirty="0"/>
              <a:t>G</a:t>
            </a:r>
            <a:r>
              <a:rPr lang="zh-CN" altLang="en-US" dirty="0"/>
              <a:t>的最大半连通子图拥有的节点数</a:t>
            </a:r>
            <a:r>
              <a:rPr lang="en-US" altLang="zh-CN" dirty="0"/>
              <a:t>K</a:t>
            </a:r>
            <a:r>
              <a:rPr lang="zh-CN" altLang="en-US" dirty="0"/>
              <a:t>，以及不同的最大半连通子图的数目</a:t>
            </a:r>
            <a:r>
              <a:rPr lang="en-US" altLang="zh-CN" dirty="0"/>
              <a:t>C</a:t>
            </a:r>
            <a:r>
              <a:rPr lang="zh-CN" altLang="en-US" dirty="0"/>
              <a:t>。由于</a:t>
            </a:r>
            <a:r>
              <a:rPr lang="en-US" altLang="zh-CN" dirty="0"/>
              <a:t>C</a:t>
            </a:r>
            <a:r>
              <a:rPr lang="zh-CN" altLang="en-US" dirty="0"/>
              <a:t>可能比较大，仅要求输出</a:t>
            </a:r>
            <a:r>
              <a:rPr lang="en-US" altLang="zh-CN" dirty="0"/>
              <a:t>C</a:t>
            </a:r>
            <a:r>
              <a:rPr lang="zh-CN" altLang="en-US" dirty="0"/>
              <a:t>对</a:t>
            </a:r>
            <a:r>
              <a:rPr lang="en-US" altLang="zh-CN" dirty="0"/>
              <a:t>X</a:t>
            </a:r>
            <a:r>
              <a:rPr lang="zh-CN" altLang="en-US" dirty="0"/>
              <a:t>的余数。</a:t>
            </a:r>
            <a:endParaRPr lang="en-US" altLang="zh-CN" dirty="0"/>
          </a:p>
          <a:p>
            <a:r>
              <a:rPr lang="en-US" altLang="zh-CN" dirty="0"/>
              <a:t>N ≤100000, M ≤1000000</a:t>
            </a:r>
            <a:r>
              <a:rPr lang="zh-CN" altLang="en-US" dirty="0"/>
              <a:t> </a:t>
            </a:r>
            <a:r>
              <a:rPr lang="en-US" altLang="zh-CN" dirty="0"/>
              <a:t>X ≤10^8</a:t>
            </a:r>
            <a:endParaRPr lang="zh-CN" altLang="en-US" dirty="0"/>
          </a:p>
        </p:txBody>
      </p:sp>
    </p:spTree>
    <p:extLst>
      <p:ext uri="{BB962C8B-B14F-4D97-AF65-F5344CB8AC3E}">
        <p14:creationId xmlns:p14="http://schemas.microsoft.com/office/powerpoint/2010/main" val="1965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4645B-2FD7-4953-BFED-99F0EF941E5D}"/>
              </a:ext>
            </a:extLst>
          </p:cNvPr>
          <p:cNvSpPr>
            <a:spLocks noGrp="1"/>
          </p:cNvSpPr>
          <p:nvPr>
            <p:ph type="title"/>
          </p:nvPr>
        </p:nvSpPr>
        <p:spPr/>
        <p:txBody>
          <a:bodyPr/>
          <a:lstStyle/>
          <a:p>
            <a:r>
              <a:rPr lang="en-US" altLang="zh-CN" dirty="0"/>
              <a:t>bzoj1093[ZJOI2007]</a:t>
            </a:r>
            <a:r>
              <a:rPr lang="zh-CN" altLang="en-US" dirty="0"/>
              <a:t>最大半联通子图</a:t>
            </a:r>
          </a:p>
        </p:txBody>
      </p:sp>
      <p:sp>
        <p:nvSpPr>
          <p:cNvPr id="3" name="内容占位符 2">
            <a:extLst>
              <a:ext uri="{FF2B5EF4-FFF2-40B4-BE49-F238E27FC236}">
                <a16:creationId xmlns:a16="http://schemas.microsoft.com/office/drawing/2014/main" id="{48F1D6F0-5AB0-4289-B2E5-C4FF96A88BE4}"/>
              </a:ext>
            </a:extLst>
          </p:cNvPr>
          <p:cNvSpPr>
            <a:spLocks noGrp="1"/>
          </p:cNvSpPr>
          <p:nvPr>
            <p:ph idx="1"/>
          </p:nvPr>
        </p:nvSpPr>
        <p:spPr/>
        <p:txBody>
          <a:bodyPr/>
          <a:lstStyle/>
          <a:p>
            <a:r>
              <a:rPr lang="zh-CN" altLang="en-US" dirty="0"/>
              <a:t>说服你自己</a:t>
            </a:r>
            <a:r>
              <a:rPr lang="en-US" altLang="zh-CN" dirty="0"/>
              <a:t>,</a:t>
            </a:r>
            <a:r>
              <a:rPr lang="zh-CN" altLang="en-US" dirty="0"/>
              <a:t>最优解一定是若干个</a:t>
            </a:r>
            <a:r>
              <a:rPr lang="en-US" altLang="zh-CN" dirty="0"/>
              <a:t>SCC(</a:t>
            </a:r>
            <a:r>
              <a:rPr lang="zh-CN" altLang="en-US" dirty="0"/>
              <a:t>可能是</a:t>
            </a:r>
            <a:r>
              <a:rPr lang="en-US" altLang="zh-CN" dirty="0"/>
              <a:t>1</a:t>
            </a:r>
            <a:r>
              <a:rPr lang="zh-CN" altLang="en-US" dirty="0"/>
              <a:t>个</a:t>
            </a:r>
            <a:r>
              <a:rPr lang="en-US" altLang="zh-CN" dirty="0"/>
              <a:t>)</a:t>
            </a:r>
            <a:r>
              <a:rPr lang="zh-CN" altLang="en-US" dirty="0"/>
              <a:t>组成的一条链</a:t>
            </a:r>
            <a:endParaRPr lang="en-US" altLang="zh-CN" dirty="0"/>
          </a:p>
          <a:p>
            <a:r>
              <a:rPr lang="zh-CN" altLang="en-US" dirty="0"/>
              <a:t>那么还是首先缩点</a:t>
            </a:r>
            <a:r>
              <a:rPr lang="en-US" altLang="zh-CN" dirty="0"/>
              <a:t>,</a:t>
            </a:r>
            <a:r>
              <a:rPr lang="zh-CN" altLang="en-US" dirty="0"/>
              <a:t>求</a:t>
            </a:r>
            <a:r>
              <a:rPr lang="en-US" altLang="zh-CN" dirty="0"/>
              <a:t>DAG</a:t>
            </a:r>
            <a:r>
              <a:rPr lang="zh-CN" altLang="en-US" dirty="0"/>
              <a:t>最长路并统计最长路的方案数即可</a:t>
            </a:r>
          </a:p>
        </p:txBody>
      </p:sp>
    </p:spTree>
    <p:extLst>
      <p:ext uri="{BB962C8B-B14F-4D97-AF65-F5344CB8AC3E}">
        <p14:creationId xmlns:p14="http://schemas.microsoft.com/office/powerpoint/2010/main" val="248009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F1CE8-921F-4B5B-B4C3-7CFC139AC24F}"/>
              </a:ext>
            </a:extLst>
          </p:cNvPr>
          <p:cNvSpPr>
            <a:spLocks noGrp="1"/>
          </p:cNvSpPr>
          <p:nvPr>
            <p:ph type="title"/>
          </p:nvPr>
        </p:nvSpPr>
        <p:spPr/>
        <p:txBody>
          <a:bodyPr/>
          <a:lstStyle/>
          <a:p>
            <a:r>
              <a:rPr lang="zh-CN" altLang="en-US" dirty="0"/>
              <a:t>并查集</a:t>
            </a:r>
          </a:p>
        </p:txBody>
      </p:sp>
      <p:sp>
        <p:nvSpPr>
          <p:cNvPr id="3" name="内容占位符 2">
            <a:extLst>
              <a:ext uri="{FF2B5EF4-FFF2-40B4-BE49-F238E27FC236}">
                <a16:creationId xmlns:a16="http://schemas.microsoft.com/office/drawing/2014/main" id="{4C51BF83-9606-477F-9B7D-D33D03C8883F}"/>
              </a:ext>
            </a:extLst>
          </p:cNvPr>
          <p:cNvSpPr>
            <a:spLocks noGrp="1"/>
          </p:cNvSpPr>
          <p:nvPr>
            <p:ph idx="1"/>
          </p:nvPr>
        </p:nvSpPr>
        <p:spPr>
          <a:xfrm>
            <a:off x="1104293" y="2103718"/>
            <a:ext cx="8946541" cy="4195481"/>
          </a:xfrm>
        </p:spPr>
        <p:txBody>
          <a:bodyPr/>
          <a:lstStyle/>
          <a:p>
            <a:r>
              <a:rPr lang="zh-CN" altLang="en-US" dirty="0"/>
              <a:t>用于处理无向图的连通性</a:t>
            </a:r>
            <a:r>
              <a:rPr lang="en-US" altLang="zh-CN" dirty="0"/>
              <a:t>,</a:t>
            </a:r>
            <a:r>
              <a:rPr lang="zh-CN" altLang="en-US" dirty="0"/>
              <a:t>查询某两个点是否在同一个连通块</a:t>
            </a:r>
            <a:endParaRPr lang="en-US" altLang="zh-CN" dirty="0"/>
          </a:p>
          <a:p>
            <a:r>
              <a:rPr lang="zh-CN" altLang="en-US" dirty="0"/>
              <a:t>对每个连通块选取一个点作为</a:t>
            </a:r>
            <a:r>
              <a:rPr lang="en-US" altLang="zh-CN" dirty="0"/>
              <a:t>”</a:t>
            </a:r>
            <a:r>
              <a:rPr lang="zh-CN" altLang="en-US" dirty="0"/>
              <a:t>代表</a:t>
            </a:r>
            <a:r>
              <a:rPr lang="en-US" altLang="zh-CN" dirty="0"/>
              <a:t>”,</a:t>
            </a:r>
            <a:r>
              <a:rPr lang="zh-CN" altLang="en-US" dirty="0"/>
              <a:t>不是“代表”的点每个点选一个</a:t>
            </a:r>
            <a:r>
              <a:rPr lang="en-US" altLang="zh-CN" dirty="0"/>
              <a:t>”</a:t>
            </a:r>
            <a:r>
              <a:rPr lang="zh-CN" altLang="en-US" dirty="0"/>
              <a:t>上级</a:t>
            </a:r>
            <a:r>
              <a:rPr lang="en-US" altLang="zh-CN" dirty="0"/>
              <a:t>”,</a:t>
            </a:r>
            <a:r>
              <a:rPr lang="zh-CN" altLang="en-US" dirty="0"/>
              <a:t>如果想知道某两个点是否在同一个连通块内</a:t>
            </a:r>
            <a:r>
              <a:rPr lang="en-US" altLang="zh-CN" dirty="0"/>
              <a:t>,</a:t>
            </a:r>
            <a:r>
              <a:rPr lang="zh-CN" altLang="en-US" dirty="0"/>
              <a:t>只需要分别找到这两个点的代表</a:t>
            </a:r>
            <a:r>
              <a:rPr lang="en-US" altLang="zh-CN" dirty="0"/>
              <a:t>.</a:t>
            </a:r>
          </a:p>
          <a:p>
            <a:r>
              <a:rPr lang="zh-CN" altLang="en-US" dirty="0"/>
              <a:t>为了保证时间复杂度</a:t>
            </a:r>
            <a:r>
              <a:rPr lang="en-US" altLang="zh-CN" dirty="0"/>
              <a:t>,</a:t>
            </a:r>
            <a:r>
              <a:rPr lang="zh-CN" altLang="en-US" dirty="0"/>
              <a:t>每查询一次的同时</a:t>
            </a:r>
            <a:r>
              <a:rPr lang="en-US" altLang="zh-CN" dirty="0"/>
              <a:t>,</a:t>
            </a:r>
            <a:r>
              <a:rPr lang="zh-CN" altLang="en-US" dirty="0"/>
              <a:t>把所有中间经过的点的</a:t>
            </a:r>
            <a:r>
              <a:rPr lang="en-US" altLang="zh-CN" dirty="0"/>
              <a:t>”</a:t>
            </a:r>
            <a:r>
              <a:rPr lang="zh-CN" altLang="en-US" dirty="0"/>
              <a:t>上级</a:t>
            </a:r>
            <a:r>
              <a:rPr lang="en-US" altLang="zh-CN" dirty="0"/>
              <a:t>”</a:t>
            </a:r>
            <a:r>
              <a:rPr lang="zh-CN" altLang="en-US" dirty="0"/>
              <a:t>设置为</a:t>
            </a:r>
            <a:r>
              <a:rPr lang="en-US" altLang="zh-CN" dirty="0"/>
              <a:t>”</a:t>
            </a:r>
            <a:r>
              <a:rPr lang="zh-CN" altLang="en-US" dirty="0"/>
              <a:t>代表</a:t>
            </a:r>
            <a:r>
              <a:rPr lang="en-US" altLang="zh-CN" dirty="0"/>
              <a:t>”,</a:t>
            </a:r>
            <a:r>
              <a:rPr lang="zh-CN" altLang="en-US" dirty="0"/>
              <a:t>这叫做</a:t>
            </a:r>
            <a:r>
              <a:rPr lang="en-US" altLang="zh-CN" dirty="0"/>
              <a:t>”</a:t>
            </a:r>
            <a:r>
              <a:rPr lang="zh-CN" altLang="en-US" dirty="0"/>
              <a:t>路径压缩</a:t>
            </a:r>
            <a:r>
              <a:rPr lang="en-US" altLang="zh-CN" dirty="0"/>
              <a:t>”</a:t>
            </a:r>
            <a:r>
              <a:rPr lang="zh-CN" altLang="en-US" dirty="0"/>
              <a:t>，加上这个优化之后单次操作的均摊复杂度相当于</a:t>
            </a:r>
            <a:r>
              <a:rPr lang="en-US" altLang="zh-CN" dirty="0"/>
              <a:t>O(</a:t>
            </a:r>
            <a:r>
              <a:rPr lang="en-US" altLang="zh-CN" dirty="0" err="1"/>
              <a:t>logn</a:t>
            </a:r>
            <a:r>
              <a:rPr lang="en-US" altLang="zh-CN" dirty="0"/>
              <a:t>),</a:t>
            </a:r>
            <a:r>
              <a:rPr lang="zh-CN" altLang="en-US" dirty="0"/>
              <a:t>合并两个连通块的时候只需要设置其中一块的</a:t>
            </a:r>
            <a:r>
              <a:rPr lang="en-US" altLang="zh-CN" dirty="0"/>
              <a:t>”</a:t>
            </a:r>
            <a:r>
              <a:rPr lang="zh-CN" altLang="en-US" dirty="0"/>
              <a:t>代表</a:t>
            </a:r>
            <a:r>
              <a:rPr lang="en-US" altLang="zh-CN" dirty="0"/>
              <a:t>”</a:t>
            </a:r>
            <a:r>
              <a:rPr lang="zh-CN" altLang="en-US" dirty="0"/>
              <a:t>的上级为另一块的</a:t>
            </a:r>
            <a:r>
              <a:rPr lang="en-US" altLang="zh-CN" dirty="0"/>
              <a:t>”</a:t>
            </a:r>
            <a:r>
              <a:rPr lang="zh-CN" altLang="en-US" dirty="0"/>
              <a:t>代表</a:t>
            </a:r>
            <a:r>
              <a:rPr lang="en-US" altLang="zh-CN" dirty="0"/>
              <a:t>”</a:t>
            </a:r>
          </a:p>
          <a:p>
            <a:r>
              <a:rPr lang="zh-CN" altLang="en-US" dirty="0"/>
              <a:t>按秩合并</a:t>
            </a:r>
            <a:r>
              <a:rPr lang="en-US" altLang="zh-CN" dirty="0"/>
              <a:t>:</a:t>
            </a:r>
            <a:r>
              <a:rPr lang="zh-CN" altLang="en-US" dirty="0"/>
              <a:t>理解成启发式合并就好</a:t>
            </a:r>
            <a:r>
              <a:rPr lang="en-US" altLang="zh-CN" dirty="0"/>
              <a:t>.</a:t>
            </a:r>
            <a:r>
              <a:rPr lang="zh-CN" altLang="en-US" dirty="0"/>
              <a:t>维护一个</a:t>
            </a:r>
            <a:r>
              <a:rPr lang="en-US" altLang="zh-CN" dirty="0"/>
              <a:t>”</a:t>
            </a:r>
            <a:r>
              <a:rPr lang="zh-CN" altLang="en-US" dirty="0"/>
              <a:t>秩</a:t>
            </a:r>
            <a:r>
              <a:rPr lang="en-US" altLang="zh-CN" dirty="0"/>
              <a:t>”</a:t>
            </a:r>
            <a:r>
              <a:rPr lang="zh-CN" altLang="en-US" dirty="0"/>
              <a:t>或者说是集合大小</a:t>
            </a:r>
            <a:r>
              <a:rPr lang="en-US" altLang="zh-CN" dirty="0"/>
              <a:t>,</a:t>
            </a:r>
            <a:r>
              <a:rPr lang="zh-CN" altLang="en-US" dirty="0"/>
              <a:t>把小的合并到大的</a:t>
            </a:r>
            <a:r>
              <a:rPr lang="en-US" altLang="zh-CN" dirty="0"/>
              <a:t>.</a:t>
            </a:r>
            <a:r>
              <a:rPr lang="zh-CN" altLang="en-US" dirty="0"/>
              <a:t>每往上走一步</a:t>
            </a:r>
            <a:r>
              <a:rPr lang="en-US" altLang="zh-CN" dirty="0"/>
              <a:t>,</a:t>
            </a:r>
            <a:r>
              <a:rPr lang="zh-CN" altLang="en-US" dirty="0"/>
              <a:t>子树大小翻倍</a:t>
            </a:r>
            <a:r>
              <a:rPr lang="en-US" altLang="zh-CN" dirty="0"/>
              <a:t>,</a:t>
            </a:r>
            <a:r>
              <a:rPr lang="zh-CN" altLang="en-US" dirty="0"/>
              <a:t>树高就是</a:t>
            </a:r>
            <a:r>
              <a:rPr lang="en-US" altLang="zh-CN" dirty="0" err="1"/>
              <a:t>logn</a:t>
            </a:r>
            <a:r>
              <a:rPr lang="en-US" altLang="zh-CN" dirty="0"/>
              <a:t>.</a:t>
            </a:r>
          </a:p>
        </p:txBody>
      </p:sp>
    </p:spTree>
    <p:extLst>
      <p:ext uri="{BB962C8B-B14F-4D97-AF65-F5344CB8AC3E}">
        <p14:creationId xmlns:p14="http://schemas.microsoft.com/office/powerpoint/2010/main" val="284327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815CA-C41A-45A1-B1A7-C99209448AA9}"/>
              </a:ext>
            </a:extLst>
          </p:cNvPr>
          <p:cNvSpPr>
            <a:spLocks noGrp="1"/>
          </p:cNvSpPr>
          <p:nvPr>
            <p:ph type="title"/>
          </p:nvPr>
        </p:nvSpPr>
        <p:spPr/>
        <p:txBody>
          <a:bodyPr/>
          <a:lstStyle/>
          <a:p>
            <a:r>
              <a:rPr lang="en-US" altLang="zh-CN" dirty="0"/>
              <a:t>Bzoj2438 </a:t>
            </a:r>
            <a:r>
              <a:rPr lang="zh-CN" altLang="en-US" dirty="0"/>
              <a:t>杀人游戏</a:t>
            </a:r>
            <a:br>
              <a:rPr lang="en-US" altLang="zh-CN" dirty="0"/>
            </a:br>
            <a:endParaRPr lang="zh-CN" altLang="en-US" dirty="0"/>
          </a:p>
        </p:txBody>
      </p:sp>
      <p:sp>
        <p:nvSpPr>
          <p:cNvPr id="3" name="内容占位符 2">
            <a:extLst>
              <a:ext uri="{FF2B5EF4-FFF2-40B4-BE49-F238E27FC236}">
                <a16:creationId xmlns:a16="http://schemas.microsoft.com/office/drawing/2014/main" id="{25A2D3AE-7A78-44D4-B47E-FF78B53C7739}"/>
              </a:ext>
            </a:extLst>
          </p:cNvPr>
          <p:cNvSpPr>
            <a:spLocks noGrp="1"/>
          </p:cNvSpPr>
          <p:nvPr>
            <p:ph idx="1"/>
          </p:nvPr>
        </p:nvSpPr>
        <p:spPr/>
        <p:txBody>
          <a:bodyPr/>
          <a:lstStyle/>
          <a:p>
            <a:r>
              <a:rPr lang="zh-CN" altLang="en-US" dirty="0"/>
              <a:t>	</a:t>
            </a:r>
            <a:r>
              <a:rPr lang="en-US" altLang="zh-CN" dirty="0"/>
              <a:t>n</a:t>
            </a:r>
            <a:r>
              <a:rPr lang="zh-CN" altLang="en-US" dirty="0"/>
              <a:t>个人里有</a:t>
            </a:r>
            <a:r>
              <a:rPr lang="en-US" altLang="zh-CN" dirty="0"/>
              <a:t>1</a:t>
            </a:r>
            <a:r>
              <a:rPr lang="zh-CN" altLang="en-US" dirty="0"/>
              <a:t>个凶手，一些人之间有单向的认识关系，警察可以查证一个人，如果这个人是平民那么警察会知道这个人认识的人中谁是平民，如果查证的人是凶手警察会被干掉，问警察能活着知道谁是凶手的最大概率是多少</a:t>
            </a:r>
            <a:endParaRPr lang="en-US" altLang="zh-CN" dirty="0"/>
          </a:p>
          <a:p>
            <a:r>
              <a:rPr lang="zh-CN" altLang="en-US" dirty="0"/>
              <a:t>人数</a:t>
            </a:r>
            <a:r>
              <a:rPr lang="en-US" altLang="zh-CN" dirty="0"/>
              <a:t>1e5,</a:t>
            </a:r>
            <a:r>
              <a:rPr lang="zh-CN" altLang="en-US" dirty="0"/>
              <a:t>关系数目为</a:t>
            </a:r>
            <a:r>
              <a:rPr lang="en-US" altLang="zh-CN" dirty="0"/>
              <a:t>3e5</a:t>
            </a:r>
            <a:endParaRPr lang="zh-CN" altLang="en-US" dirty="0"/>
          </a:p>
          <a:p>
            <a:r>
              <a:rPr lang="zh-CN" altLang="en-US" dirty="0"/>
              <a:t>这题和概率并没有啥关系</a:t>
            </a:r>
            <a:r>
              <a:rPr lang="en-US" altLang="zh-CN" dirty="0"/>
              <a:t>…</a:t>
            </a:r>
            <a:r>
              <a:rPr lang="zh-CN" altLang="en-US" dirty="0"/>
              <a:t>只是让你求最优方案在最坏情况下最少需要查证多少个身份未知的人</a:t>
            </a:r>
            <a:r>
              <a:rPr lang="en-US" altLang="zh-CN" dirty="0"/>
              <a:t>.</a:t>
            </a:r>
          </a:p>
          <a:p>
            <a:r>
              <a:rPr lang="zh-CN" altLang="en-US" dirty="0"/>
              <a:t>查证一个人就可以安全得知他直接和间接认识的所有人的身份</a:t>
            </a:r>
            <a:r>
              <a:rPr lang="en-US" altLang="zh-CN" dirty="0"/>
              <a:t>.</a:t>
            </a:r>
            <a:r>
              <a:rPr lang="zh-CN" altLang="en-US" dirty="0"/>
              <a:t>所以我们一定只查证没有入边的点</a:t>
            </a:r>
            <a:r>
              <a:rPr lang="en-US" altLang="zh-CN" dirty="0"/>
              <a:t>?</a:t>
            </a:r>
            <a:r>
              <a:rPr lang="zh-CN" altLang="en-US" dirty="0"/>
              <a:t>其实是只在没有入边的</a:t>
            </a:r>
            <a:r>
              <a:rPr lang="en-US" altLang="zh-CN" dirty="0"/>
              <a:t>SCC(</a:t>
            </a:r>
            <a:r>
              <a:rPr lang="zh-CN" altLang="en-US" dirty="0"/>
              <a:t>强连通分量</a:t>
            </a:r>
            <a:r>
              <a:rPr lang="en-US" altLang="zh-CN" dirty="0"/>
              <a:t>)</a:t>
            </a:r>
            <a:r>
              <a:rPr lang="zh-CN" altLang="en-US" dirty="0"/>
              <a:t>中查证</a:t>
            </a:r>
            <a:r>
              <a:rPr lang="en-US" altLang="zh-CN" dirty="0"/>
              <a:t>.</a:t>
            </a:r>
          </a:p>
          <a:p>
            <a:r>
              <a:rPr lang="zh-CN" altLang="en-US" dirty="0"/>
              <a:t>那么</a:t>
            </a:r>
            <a:r>
              <a:rPr lang="en-US" altLang="zh-CN" dirty="0" err="1"/>
              <a:t>tarjan</a:t>
            </a:r>
            <a:r>
              <a:rPr lang="zh-CN" altLang="en-US" dirty="0"/>
              <a:t>缩点</a:t>
            </a:r>
            <a:r>
              <a:rPr lang="en-US" altLang="zh-CN" dirty="0"/>
              <a:t>,</a:t>
            </a:r>
            <a:r>
              <a:rPr lang="zh-CN" altLang="en-US" dirty="0"/>
              <a:t>数一数有多少个零入度的</a:t>
            </a:r>
            <a:r>
              <a:rPr lang="en-US" altLang="zh-CN" dirty="0"/>
              <a:t>SCC.</a:t>
            </a:r>
            <a:endParaRPr lang="zh-CN" altLang="en-US" dirty="0"/>
          </a:p>
        </p:txBody>
      </p:sp>
    </p:spTree>
    <p:extLst>
      <p:ext uri="{BB962C8B-B14F-4D97-AF65-F5344CB8AC3E}">
        <p14:creationId xmlns:p14="http://schemas.microsoft.com/office/powerpoint/2010/main" val="21181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913-6E5B-48AB-A712-DF547082E998}"/>
              </a:ext>
            </a:extLst>
          </p:cNvPr>
          <p:cNvSpPr>
            <a:spLocks noGrp="1"/>
          </p:cNvSpPr>
          <p:nvPr>
            <p:ph type="title"/>
          </p:nvPr>
        </p:nvSpPr>
        <p:spPr/>
        <p:txBody>
          <a:bodyPr/>
          <a:lstStyle/>
          <a:p>
            <a:r>
              <a:rPr lang="en-US" altLang="zh-CN" dirty="0"/>
              <a:t>Bzoj2438 </a:t>
            </a:r>
            <a:r>
              <a:rPr lang="zh-CN" altLang="en-US" dirty="0"/>
              <a:t>杀人游戏</a:t>
            </a:r>
            <a:br>
              <a:rPr lang="en-US" altLang="zh-CN" dirty="0"/>
            </a:br>
            <a:endParaRPr lang="zh-CN" altLang="en-US" dirty="0"/>
          </a:p>
        </p:txBody>
      </p:sp>
      <p:sp>
        <p:nvSpPr>
          <p:cNvPr id="3" name="内容占位符 2">
            <a:extLst>
              <a:ext uri="{FF2B5EF4-FFF2-40B4-BE49-F238E27FC236}">
                <a16:creationId xmlns:a16="http://schemas.microsoft.com/office/drawing/2014/main" id="{F14DD843-1A9E-4AD3-88D2-433773BD93E6}"/>
              </a:ext>
            </a:extLst>
          </p:cNvPr>
          <p:cNvSpPr>
            <a:spLocks noGrp="1"/>
          </p:cNvSpPr>
          <p:nvPr>
            <p:ph idx="1"/>
          </p:nvPr>
        </p:nvSpPr>
        <p:spPr/>
        <p:txBody>
          <a:bodyPr/>
          <a:lstStyle/>
          <a:p>
            <a:r>
              <a:rPr lang="zh-CN" altLang="en-US" dirty="0"/>
              <a:t>	</a:t>
            </a:r>
            <a:r>
              <a:rPr lang="en-US" altLang="zh-CN" dirty="0"/>
              <a:t>3 2                2 0</a:t>
            </a:r>
          </a:p>
          <a:p>
            <a:pPr marL="0" indent="0">
              <a:buNone/>
            </a:pPr>
            <a:r>
              <a:rPr lang="en-US" altLang="zh-CN" dirty="0"/>
              <a:t>	1 2</a:t>
            </a:r>
          </a:p>
          <a:p>
            <a:pPr marL="0" indent="0">
              <a:buNone/>
            </a:pPr>
            <a:r>
              <a:rPr lang="en-US" altLang="zh-CN" dirty="0"/>
              <a:t>	3 2</a:t>
            </a:r>
          </a:p>
          <a:p>
            <a:r>
              <a:rPr lang="zh-CN" altLang="en-US" dirty="0"/>
              <a:t>这两组数据都只需要查证一个身份未知的人</a:t>
            </a:r>
            <a:endParaRPr lang="en-US" altLang="zh-CN" dirty="0"/>
          </a:p>
          <a:p>
            <a:pPr marL="0" indent="0">
              <a:buNone/>
            </a:pPr>
            <a:endParaRPr lang="en-US" altLang="zh-CN" dirty="0"/>
          </a:p>
          <a:p>
            <a:r>
              <a:rPr lang="zh-CN" altLang="en-US" dirty="0"/>
              <a:t>最多可以少查证一个身份未知的人</a:t>
            </a:r>
            <a:r>
              <a:rPr lang="en-US" altLang="zh-CN" dirty="0"/>
              <a:t>.</a:t>
            </a:r>
            <a:r>
              <a:rPr lang="zh-CN" altLang="en-US" dirty="0"/>
              <a:t>这个人应当满足所在</a:t>
            </a:r>
            <a:r>
              <a:rPr lang="en-US" altLang="zh-CN" dirty="0"/>
              <a:t>SCC</a:t>
            </a:r>
            <a:r>
              <a:rPr lang="zh-CN" altLang="en-US" dirty="0"/>
              <a:t>大小为</a:t>
            </a:r>
            <a:r>
              <a:rPr lang="en-US" altLang="zh-CN" dirty="0"/>
              <a:t>1</a:t>
            </a:r>
            <a:r>
              <a:rPr lang="zh-CN" altLang="en-US" dirty="0"/>
              <a:t>且没有入边</a:t>
            </a:r>
            <a:r>
              <a:rPr lang="en-US" altLang="zh-CN" dirty="0"/>
              <a:t>.</a:t>
            </a:r>
            <a:endParaRPr lang="zh-CN" altLang="en-US" dirty="0"/>
          </a:p>
        </p:txBody>
      </p:sp>
    </p:spTree>
    <p:extLst>
      <p:ext uri="{BB962C8B-B14F-4D97-AF65-F5344CB8AC3E}">
        <p14:creationId xmlns:p14="http://schemas.microsoft.com/office/powerpoint/2010/main" val="64633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411AA-50C8-4098-A5A9-0841A1148DAF}"/>
              </a:ext>
            </a:extLst>
          </p:cNvPr>
          <p:cNvSpPr>
            <a:spLocks noGrp="1"/>
          </p:cNvSpPr>
          <p:nvPr>
            <p:ph type="title"/>
          </p:nvPr>
        </p:nvSpPr>
        <p:spPr/>
        <p:txBody>
          <a:bodyPr/>
          <a:lstStyle/>
          <a:p>
            <a:r>
              <a:rPr lang="en-US" altLang="zh-CN" dirty="0"/>
              <a:t>bzoj4320[Shanghai2006]Homework</a:t>
            </a:r>
            <a:endParaRPr lang="zh-CN" altLang="en-US" dirty="0"/>
          </a:p>
        </p:txBody>
      </p:sp>
      <p:sp>
        <p:nvSpPr>
          <p:cNvPr id="3" name="内容占位符 2">
            <a:extLst>
              <a:ext uri="{FF2B5EF4-FFF2-40B4-BE49-F238E27FC236}">
                <a16:creationId xmlns:a16="http://schemas.microsoft.com/office/drawing/2014/main" id="{660625A2-1F55-48A7-A009-0E8EBD6A07D9}"/>
              </a:ext>
            </a:extLst>
          </p:cNvPr>
          <p:cNvSpPr>
            <a:spLocks noGrp="1"/>
          </p:cNvSpPr>
          <p:nvPr>
            <p:ph idx="1"/>
          </p:nvPr>
        </p:nvSpPr>
        <p:spPr>
          <a:xfrm>
            <a:off x="1103312" y="2052918"/>
            <a:ext cx="8946541" cy="4195481"/>
          </a:xfrm>
        </p:spPr>
        <p:txBody>
          <a:bodyPr>
            <a:normAutofit fontScale="92500"/>
          </a:bodyPr>
          <a:lstStyle/>
          <a:p>
            <a:r>
              <a:rPr lang="en-US" altLang="zh-CN" dirty="0"/>
              <a:t>Description</a:t>
            </a:r>
          </a:p>
          <a:p>
            <a:r>
              <a:rPr lang="en-US" altLang="zh-CN" dirty="0"/>
              <a:t>  1</a:t>
            </a:r>
            <a:r>
              <a:rPr lang="zh-CN" altLang="en-US" dirty="0"/>
              <a:t>：在人物集合 </a:t>
            </a:r>
            <a:r>
              <a:rPr lang="en-US" altLang="zh-CN" dirty="0"/>
              <a:t>S </a:t>
            </a:r>
            <a:r>
              <a:rPr lang="zh-CN" altLang="en-US" dirty="0"/>
              <a:t>中加入一个新的程序员，其代号为 </a:t>
            </a:r>
            <a:r>
              <a:rPr lang="en-US" altLang="zh-CN" dirty="0"/>
              <a:t>X,</a:t>
            </a:r>
            <a:r>
              <a:rPr lang="zh-CN" altLang="en-US" dirty="0"/>
              <a:t>保证 </a:t>
            </a:r>
            <a:r>
              <a:rPr lang="en-US" altLang="zh-CN" dirty="0"/>
              <a:t>X </a:t>
            </a:r>
            <a:r>
              <a:rPr lang="zh-CN" altLang="en-US" dirty="0"/>
              <a:t>在当前集合中不存在。 </a:t>
            </a:r>
          </a:p>
          <a:p>
            <a:r>
              <a:rPr lang="zh-CN" altLang="en-US" dirty="0"/>
              <a:t>  </a:t>
            </a:r>
            <a:r>
              <a:rPr lang="en-US" altLang="zh-CN" dirty="0"/>
              <a:t>2</a:t>
            </a:r>
            <a:r>
              <a:rPr lang="zh-CN" altLang="en-US" dirty="0"/>
              <a:t>：在当前的人物集合中询问程序员的</a:t>
            </a:r>
            <a:r>
              <a:rPr lang="en-US" altLang="zh-CN" dirty="0"/>
              <a:t>mod Y </a:t>
            </a:r>
            <a:r>
              <a:rPr lang="zh-CN" altLang="en-US" dirty="0"/>
              <a:t>最小的值。</a:t>
            </a:r>
          </a:p>
          <a:p>
            <a:r>
              <a:rPr lang="en-US" altLang="zh-CN" dirty="0"/>
              <a:t>Input</a:t>
            </a:r>
          </a:p>
          <a:p>
            <a:r>
              <a:rPr lang="zh-CN" altLang="en-US" dirty="0"/>
              <a:t>第一行为用空格隔开的一个个正整数 </a:t>
            </a:r>
            <a:r>
              <a:rPr lang="en-US" altLang="zh-CN" dirty="0"/>
              <a:t>N</a:t>
            </a:r>
            <a:r>
              <a:rPr lang="zh-CN" altLang="en-US" dirty="0"/>
              <a:t>。 </a:t>
            </a:r>
          </a:p>
          <a:p>
            <a:r>
              <a:rPr lang="zh-CN" altLang="en-US" dirty="0"/>
              <a:t>接下来有 </a:t>
            </a:r>
            <a:r>
              <a:rPr lang="en-US" altLang="zh-CN" dirty="0"/>
              <a:t>N </a:t>
            </a:r>
            <a:r>
              <a:rPr lang="zh-CN" altLang="en-US" dirty="0"/>
              <a:t>行，若该行第一个字符为“</a:t>
            </a:r>
            <a:r>
              <a:rPr lang="en-US" altLang="zh-CN" dirty="0"/>
              <a:t>A” </a:t>
            </a:r>
            <a:r>
              <a:rPr lang="zh-CN" altLang="en-US" dirty="0"/>
              <a:t>，则表示操作 </a:t>
            </a:r>
            <a:r>
              <a:rPr lang="en-US" altLang="zh-CN" dirty="0"/>
              <a:t>1</a:t>
            </a:r>
            <a:r>
              <a:rPr lang="zh-CN" altLang="en-US" dirty="0"/>
              <a:t>；若为“</a:t>
            </a:r>
            <a:r>
              <a:rPr lang="en-US" altLang="zh-CN" dirty="0"/>
              <a:t>B”</a:t>
            </a:r>
            <a:r>
              <a:rPr lang="zh-CN" altLang="en-US" dirty="0"/>
              <a:t>，表示操作 </a:t>
            </a:r>
            <a:r>
              <a:rPr lang="en-US" altLang="zh-CN" dirty="0"/>
              <a:t>2</a:t>
            </a:r>
            <a:r>
              <a:rPr lang="zh-CN" altLang="en-US" dirty="0"/>
              <a:t>； </a:t>
            </a:r>
          </a:p>
          <a:p>
            <a:r>
              <a:rPr lang="zh-CN" altLang="en-US" dirty="0"/>
              <a:t>其中 对于 </a:t>
            </a:r>
            <a:r>
              <a:rPr lang="en-US" altLang="zh-CN" dirty="0"/>
              <a:t>100%</a:t>
            </a:r>
            <a:r>
              <a:rPr lang="zh-CN" altLang="en-US" dirty="0"/>
              <a:t>的数据：</a:t>
            </a:r>
            <a:r>
              <a:rPr lang="en-US" altLang="zh-CN" dirty="0"/>
              <a:t>N≤100000</a:t>
            </a:r>
            <a:r>
              <a:rPr lang="zh-CN" altLang="en-US" dirty="0"/>
              <a:t>， </a:t>
            </a:r>
            <a:r>
              <a:rPr lang="en-US" altLang="zh-CN" dirty="0"/>
              <a:t>1≤X,Y≤300000</a:t>
            </a:r>
            <a:r>
              <a:rPr lang="zh-CN" altLang="en-US" dirty="0"/>
              <a:t>，保证第二行为操作 </a:t>
            </a:r>
            <a:r>
              <a:rPr lang="en-US" altLang="zh-CN" dirty="0"/>
              <a:t>1</a:t>
            </a:r>
            <a:r>
              <a:rPr lang="zh-CN" altLang="en-US" dirty="0"/>
              <a:t>。 </a:t>
            </a:r>
          </a:p>
          <a:p>
            <a:r>
              <a:rPr lang="en-US" altLang="zh-CN" dirty="0"/>
              <a:t>Output</a:t>
            </a:r>
          </a:p>
          <a:p>
            <a:r>
              <a:rPr lang="zh-CN" altLang="en-US" dirty="0"/>
              <a:t>对于操作 </a:t>
            </a:r>
            <a:r>
              <a:rPr lang="en-US" altLang="zh-CN" dirty="0"/>
              <a:t>2</a:t>
            </a:r>
            <a:r>
              <a:rPr lang="zh-CN" altLang="en-US" dirty="0"/>
              <a:t>，每行输出一个合法答案。 </a:t>
            </a:r>
          </a:p>
        </p:txBody>
      </p:sp>
    </p:spTree>
    <p:extLst>
      <p:ext uri="{BB962C8B-B14F-4D97-AF65-F5344CB8AC3E}">
        <p14:creationId xmlns:p14="http://schemas.microsoft.com/office/powerpoint/2010/main" val="3909672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FB39C-0182-4DEB-A4C6-D81A5F07989C}"/>
              </a:ext>
            </a:extLst>
          </p:cNvPr>
          <p:cNvSpPr>
            <a:spLocks noGrp="1"/>
          </p:cNvSpPr>
          <p:nvPr>
            <p:ph type="title"/>
          </p:nvPr>
        </p:nvSpPr>
        <p:spPr/>
        <p:txBody>
          <a:bodyPr/>
          <a:lstStyle/>
          <a:p>
            <a:r>
              <a:rPr lang="en-US" altLang="zh-CN" dirty="0"/>
              <a:t>bzoj4320[Shanghai2006]Homework</a:t>
            </a:r>
            <a:endParaRPr lang="zh-CN" altLang="en-US" dirty="0"/>
          </a:p>
        </p:txBody>
      </p:sp>
      <p:sp>
        <p:nvSpPr>
          <p:cNvPr id="3" name="内容占位符 2">
            <a:extLst>
              <a:ext uri="{FF2B5EF4-FFF2-40B4-BE49-F238E27FC236}">
                <a16:creationId xmlns:a16="http://schemas.microsoft.com/office/drawing/2014/main" id="{C99A2626-A60C-49A3-B9D9-8D2ED2DB1F16}"/>
              </a:ext>
            </a:extLst>
          </p:cNvPr>
          <p:cNvSpPr>
            <a:spLocks noGrp="1"/>
          </p:cNvSpPr>
          <p:nvPr>
            <p:ph idx="1"/>
          </p:nvPr>
        </p:nvSpPr>
        <p:spPr/>
        <p:txBody>
          <a:bodyPr/>
          <a:lstStyle/>
          <a:p>
            <a:r>
              <a:rPr lang="zh-CN" altLang="en-US" dirty="0"/>
              <a:t>首先按照询问的</a:t>
            </a:r>
            <a:r>
              <a:rPr lang="en-US" altLang="zh-CN" dirty="0"/>
              <a:t>Y</a:t>
            </a:r>
            <a:r>
              <a:rPr lang="zh-CN" altLang="en-US" dirty="0"/>
              <a:t>的大小分块</a:t>
            </a:r>
            <a:r>
              <a:rPr lang="en-US" altLang="zh-CN" dirty="0"/>
              <a:t>.</a:t>
            </a:r>
          </a:p>
          <a:p>
            <a:r>
              <a:rPr lang="en-US" altLang="zh-CN" dirty="0"/>
              <a:t>Y&lt;=sqrt(N)</a:t>
            </a:r>
            <a:r>
              <a:rPr lang="zh-CN" altLang="en-US" dirty="0"/>
              <a:t>的时候</a:t>
            </a:r>
            <a:r>
              <a:rPr lang="en-US" altLang="zh-CN" dirty="0"/>
              <a:t>,</a:t>
            </a:r>
            <a:r>
              <a:rPr lang="zh-CN" altLang="en-US" dirty="0"/>
              <a:t>只有根号个不同的</a:t>
            </a:r>
            <a:r>
              <a:rPr lang="en-US" altLang="zh-CN" dirty="0"/>
              <a:t>Y,</a:t>
            </a:r>
            <a:r>
              <a:rPr lang="zh-CN" altLang="en-US" dirty="0"/>
              <a:t>可以对根号个</a:t>
            </a:r>
            <a:r>
              <a:rPr lang="en-US" altLang="zh-CN" dirty="0"/>
              <a:t>Y</a:t>
            </a:r>
            <a:r>
              <a:rPr lang="zh-CN" altLang="en-US" dirty="0"/>
              <a:t>记录答案</a:t>
            </a:r>
            <a:r>
              <a:rPr lang="en-US" altLang="zh-CN" dirty="0"/>
              <a:t>,</a:t>
            </a:r>
            <a:r>
              <a:rPr lang="zh-CN" altLang="en-US" dirty="0"/>
              <a:t>每加入一个</a:t>
            </a:r>
            <a:r>
              <a:rPr lang="en-US" altLang="zh-CN" dirty="0"/>
              <a:t>X</a:t>
            </a:r>
            <a:r>
              <a:rPr lang="zh-CN" altLang="en-US" dirty="0"/>
              <a:t>就暴力更新根号次</a:t>
            </a:r>
            <a:r>
              <a:rPr lang="en-US" altLang="zh-CN" dirty="0"/>
              <a:t>.</a:t>
            </a:r>
          </a:p>
          <a:p>
            <a:r>
              <a:rPr lang="en-US" altLang="zh-CN" dirty="0"/>
              <a:t>Y&gt;=sqrt(N)</a:t>
            </a:r>
            <a:r>
              <a:rPr lang="zh-CN" altLang="en-US" dirty="0"/>
              <a:t>的时候</a:t>
            </a:r>
            <a:r>
              <a:rPr lang="en-US" altLang="zh-CN" dirty="0"/>
              <a:t>,</a:t>
            </a:r>
            <a:r>
              <a:rPr lang="zh-CN" altLang="en-US" dirty="0"/>
              <a:t>枚举</a:t>
            </a:r>
            <a:r>
              <a:rPr lang="en-US" altLang="zh-CN" dirty="0"/>
              <a:t>X/Y</a:t>
            </a:r>
            <a:r>
              <a:rPr lang="zh-CN" altLang="en-US" dirty="0"/>
              <a:t>的数值</a:t>
            </a:r>
            <a:r>
              <a:rPr lang="en-US" altLang="zh-CN" dirty="0"/>
              <a:t>.</a:t>
            </a:r>
            <a:r>
              <a:rPr lang="zh-CN" altLang="en-US" dirty="0"/>
              <a:t>也就是说</a:t>
            </a:r>
            <a:r>
              <a:rPr lang="en-US" altLang="zh-CN" dirty="0"/>
              <a:t>.</a:t>
            </a:r>
            <a:r>
              <a:rPr lang="zh-CN" altLang="en-US" dirty="0"/>
              <a:t>分别查询</a:t>
            </a:r>
            <a:r>
              <a:rPr lang="en-US" altLang="zh-CN" dirty="0"/>
              <a:t>[0,Y-1],[Y,2Y-1]…</a:t>
            </a:r>
            <a:r>
              <a:rPr lang="zh-CN" altLang="en-US" dirty="0"/>
              <a:t>这些段中存在的</a:t>
            </a:r>
            <a:r>
              <a:rPr lang="en-US" altLang="zh-CN" dirty="0"/>
              <a:t>X</a:t>
            </a:r>
            <a:r>
              <a:rPr lang="zh-CN" altLang="en-US" dirty="0"/>
              <a:t>的最小值</a:t>
            </a:r>
            <a:r>
              <a:rPr lang="en-US" altLang="zh-CN" dirty="0"/>
              <a:t>.</a:t>
            </a:r>
            <a:r>
              <a:rPr lang="zh-CN" altLang="en-US" dirty="0"/>
              <a:t>这一步可以线段树</a:t>
            </a:r>
            <a:r>
              <a:rPr lang="en-US" altLang="zh-CN" dirty="0"/>
              <a:t>,</a:t>
            </a:r>
            <a:r>
              <a:rPr lang="zh-CN" altLang="en-US" dirty="0"/>
              <a:t>也可以用并查集完成</a:t>
            </a:r>
            <a:r>
              <a:rPr lang="en-US" altLang="zh-CN" dirty="0"/>
              <a:t>.</a:t>
            </a:r>
            <a:endParaRPr lang="zh-CN" altLang="en-US" dirty="0"/>
          </a:p>
        </p:txBody>
      </p:sp>
    </p:spTree>
    <p:extLst>
      <p:ext uri="{BB962C8B-B14F-4D97-AF65-F5344CB8AC3E}">
        <p14:creationId xmlns:p14="http://schemas.microsoft.com/office/powerpoint/2010/main" val="371289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306F8-78D1-49D1-8B0E-BD95420BB549}"/>
              </a:ext>
            </a:extLst>
          </p:cNvPr>
          <p:cNvSpPr>
            <a:spLocks noGrp="1"/>
          </p:cNvSpPr>
          <p:nvPr>
            <p:ph type="title"/>
          </p:nvPr>
        </p:nvSpPr>
        <p:spPr/>
        <p:txBody>
          <a:bodyPr/>
          <a:lstStyle/>
          <a:p>
            <a:r>
              <a:rPr lang="zh-CN" altLang="en-US" dirty="0"/>
              <a:t>并查集</a:t>
            </a:r>
          </a:p>
        </p:txBody>
      </p:sp>
      <p:sp>
        <p:nvSpPr>
          <p:cNvPr id="3" name="内容占位符 2">
            <a:extLst>
              <a:ext uri="{FF2B5EF4-FFF2-40B4-BE49-F238E27FC236}">
                <a16:creationId xmlns:a16="http://schemas.microsoft.com/office/drawing/2014/main" id="{6D2DBF4A-1ACB-43C6-A8E2-71753CC516EB}"/>
              </a:ext>
            </a:extLst>
          </p:cNvPr>
          <p:cNvSpPr>
            <a:spLocks noGrp="1"/>
          </p:cNvSpPr>
          <p:nvPr>
            <p:ph idx="1"/>
          </p:nvPr>
        </p:nvSpPr>
        <p:spPr/>
        <p:txBody>
          <a:bodyPr/>
          <a:lstStyle/>
          <a:p>
            <a:r>
              <a:rPr lang="zh-CN" altLang="en-US" dirty="0"/>
              <a:t>路径压缩</a:t>
            </a:r>
            <a:r>
              <a:rPr lang="en-US" altLang="zh-CN" dirty="0"/>
              <a:t>+</a:t>
            </a:r>
            <a:r>
              <a:rPr lang="zh-CN" altLang="en-US" dirty="0"/>
              <a:t>按秩合并</a:t>
            </a:r>
            <a:r>
              <a:rPr lang="en-US" altLang="zh-CN" dirty="0"/>
              <a:t>=O(n),</a:t>
            </a:r>
            <a:r>
              <a:rPr lang="zh-CN" altLang="en-US" dirty="0"/>
              <a:t>但是实践当中我们嫌麻烦一般不会这么写</a:t>
            </a:r>
            <a:r>
              <a:rPr lang="en-US" altLang="zh-CN" dirty="0"/>
              <a:t>.</a:t>
            </a:r>
          </a:p>
          <a:p>
            <a:r>
              <a:rPr lang="zh-CN" altLang="en-US" dirty="0"/>
              <a:t>只写路径压缩</a:t>
            </a:r>
            <a:r>
              <a:rPr lang="en-US" altLang="zh-CN" dirty="0"/>
              <a:t>/</a:t>
            </a:r>
            <a:r>
              <a:rPr lang="zh-CN" altLang="en-US" dirty="0"/>
              <a:t>按秩合并中的一种</a:t>
            </a:r>
            <a:r>
              <a:rPr lang="en-US" altLang="zh-CN" dirty="0"/>
              <a:t>=O(</a:t>
            </a:r>
            <a:r>
              <a:rPr lang="en-US" altLang="zh-CN" dirty="0" err="1"/>
              <a:t>nlogn</a:t>
            </a:r>
            <a:r>
              <a:rPr lang="en-US" altLang="zh-CN" dirty="0"/>
              <a:t>)</a:t>
            </a:r>
          </a:p>
          <a:p>
            <a:r>
              <a:rPr lang="zh-CN" altLang="en-US" dirty="0"/>
              <a:t>又因为路径压缩比按秩合并好写</a:t>
            </a:r>
            <a:r>
              <a:rPr lang="en-US" altLang="zh-CN" dirty="0"/>
              <a:t>,</a:t>
            </a:r>
            <a:r>
              <a:rPr lang="zh-CN" altLang="en-US" dirty="0"/>
              <a:t>我们一般用并查集就只写路径压缩</a:t>
            </a:r>
            <a:r>
              <a:rPr lang="en-US" altLang="zh-CN" dirty="0"/>
              <a:t>.</a:t>
            </a:r>
          </a:p>
          <a:p>
            <a:r>
              <a:rPr lang="zh-CN" altLang="en-US" dirty="0"/>
              <a:t>按秩合并</a:t>
            </a:r>
            <a:r>
              <a:rPr lang="en-US" altLang="zh-CN" dirty="0"/>
              <a:t>(</a:t>
            </a:r>
            <a:r>
              <a:rPr lang="zh-CN" altLang="en-US" dirty="0"/>
              <a:t>启发式合并</a:t>
            </a:r>
            <a:r>
              <a:rPr lang="en-US" altLang="zh-CN" dirty="0"/>
              <a:t>)</a:t>
            </a:r>
            <a:r>
              <a:rPr lang="zh-CN" altLang="en-US" dirty="0"/>
              <a:t>的价值在于可持久化</a:t>
            </a:r>
            <a:r>
              <a:rPr lang="en-US" altLang="zh-CN" dirty="0"/>
              <a:t>.</a:t>
            </a:r>
            <a:endParaRPr lang="zh-CN" altLang="en-US" dirty="0"/>
          </a:p>
        </p:txBody>
      </p:sp>
    </p:spTree>
    <p:extLst>
      <p:ext uri="{BB962C8B-B14F-4D97-AF65-F5344CB8AC3E}">
        <p14:creationId xmlns:p14="http://schemas.microsoft.com/office/powerpoint/2010/main" val="65265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5CD9F-D6C6-43F4-AF41-5BA765429404}"/>
              </a:ext>
            </a:extLst>
          </p:cNvPr>
          <p:cNvSpPr>
            <a:spLocks noGrp="1"/>
          </p:cNvSpPr>
          <p:nvPr>
            <p:ph type="title"/>
          </p:nvPr>
        </p:nvSpPr>
        <p:spPr/>
        <p:txBody>
          <a:bodyPr/>
          <a:lstStyle/>
          <a:p>
            <a:r>
              <a:rPr lang="en-US" altLang="zh-CN" dirty="0"/>
              <a:t>bzoj1202[HNOI2005]</a:t>
            </a:r>
            <a:r>
              <a:rPr lang="zh-CN" altLang="en-US" dirty="0"/>
              <a:t>狡猾的商人</a:t>
            </a:r>
          </a:p>
        </p:txBody>
      </p:sp>
      <p:sp>
        <p:nvSpPr>
          <p:cNvPr id="3" name="内容占位符 2">
            <a:extLst>
              <a:ext uri="{FF2B5EF4-FFF2-40B4-BE49-F238E27FC236}">
                <a16:creationId xmlns:a16="http://schemas.microsoft.com/office/drawing/2014/main" id="{F895021E-C76A-4BBC-9D0C-310781413F15}"/>
              </a:ext>
            </a:extLst>
          </p:cNvPr>
          <p:cNvSpPr>
            <a:spLocks noGrp="1"/>
          </p:cNvSpPr>
          <p:nvPr>
            <p:ph idx="1"/>
          </p:nvPr>
        </p:nvSpPr>
        <p:spPr/>
        <p:txBody>
          <a:bodyPr>
            <a:normAutofit fontScale="92500" lnSpcReduction="20000"/>
          </a:bodyPr>
          <a:lstStyle/>
          <a:p>
            <a:r>
              <a:rPr lang="zh-CN" altLang="en-US" dirty="0"/>
              <a:t>调查一位商人的账本，看看账本是不是伪造的。账本上记录了</a:t>
            </a:r>
            <a:r>
              <a:rPr lang="en-US" altLang="zh-CN" dirty="0"/>
              <a:t>n</a:t>
            </a:r>
            <a:r>
              <a:rPr lang="zh-CN" altLang="en-US" dirty="0"/>
              <a:t>个月以来的收入情况，其中第</a:t>
            </a:r>
            <a:r>
              <a:rPr lang="en-US" altLang="zh-CN" dirty="0" err="1"/>
              <a:t>i</a:t>
            </a:r>
            <a:r>
              <a:rPr lang="en-US" altLang="zh-CN" dirty="0"/>
              <a:t> </a:t>
            </a:r>
            <a:r>
              <a:rPr lang="zh-CN" altLang="en-US" dirty="0"/>
              <a:t>个月的收入额为</a:t>
            </a:r>
            <a:r>
              <a:rPr lang="en-US" altLang="zh-CN" dirty="0"/>
              <a:t>Ai(</a:t>
            </a:r>
            <a:r>
              <a:rPr lang="en-US" altLang="zh-CN" dirty="0" err="1"/>
              <a:t>i</a:t>
            </a:r>
            <a:r>
              <a:rPr lang="en-US" altLang="zh-CN" dirty="0"/>
              <a:t>=1,2,3...n-1,n)</a:t>
            </a:r>
            <a:r>
              <a:rPr lang="zh-CN" altLang="en-US" dirty="0"/>
              <a:t>， 。当 </a:t>
            </a:r>
            <a:r>
              <a:rPr lang="en-US" altLang="zh-CN" dirty="0"/>
              <a:t>Ai</a:t>
            </a:r>
            <a:r>
              <a:rPr lang="zh-CN" altLang="en-US" dirty="0"/>
              <a:t>大于</a:t>
            </a:r>
            <a:r>
              <a:rPr lang="en-US" altLang="zh-CN" dirty="0"/>
              <a:t>0</a:t>
            </a:r>
            <a:r>
              <a:rPr lang="zh-CN" altLang="en-US" dirty="0"/>
              <a:t>时表示这个月盈利</a:t>
            </a:r>
            <a:r>
              <a:rPr lang="en-US" altLang="zh-CN" dirty="0"/>
              <a:t>Ai </a:t>
            </a:r>
            <a:r>
              <a:rPr lang="zh-CN" altLang="en-US" dirty="0"/>
              <a:t>元，当 </a:t>
            </a:r>
            <a:r>
              <a:rPr lang="en-US" altLang="zh-CN" dirty="0"/>
              <a:t>Ai</a:t>
            </a:r>
            <a:r>
              <a:rPr lang="zh-CN" altLang="en-US" dirty="0"/>
              <a:t>小于</a:t>
            </a:r>
            <a:r>
              <a:rPr lang="en-US" altLang="zh-CN" dirty="0"/>
              <a:t>0</a:t>
            </a:r>
            <a:r>
              <a:rPr lang="zh-CN" altLang="en-US" dirty="0"/>
              <a:t>时表示这个月亏损</a:t>
            </a:r>
            <a:r>
              <a:rPr lang="en-US" altLang="zh-CN" dirty="0"/>
              <a:t>Ai </a:t>
            </a:r>
            <a:r>
              <a:rPr lang="zh-CN" altLang="en-US" dirty="0"/>
              <a:t>元。所谓一段时间内的总收入，就是这段时间内每个月的收入额的总和。 刁姹的任务是秘密进行的，为了调查商人的账本，她只好跑到商人那里打工。她趁商人不在时去偷看账本，可是她无法将账本偷出来，每次偷看账本时她都只能看某段时间内账本上记录的收入情况，并且她只能记住这段时间内的总收入。 现在，刁姹总共偷看了</a:t>
            </a:r>
            <a:r>
              <a:rPr lang="en-US" altLang="zh-CN" dirty="0"/>
              <a:t>m</a:t>
            </a:r>
            <a:r>
              <a:rPr lang="zh-CN" altLang="en-US" dirty="0"/>
              <a:t>次账本，当然也就记住了</a:t>
            </a:r>
            <a:r>
              <a:rPr lang="en-US" altLang="zh-CN" dirty="0"/>
              <a:t>m</a:t>
            </a:r>
            <a:r>
              <a:rPr lang="zh-CN" altLang="en-US" dirty="0"/>
              <a:t>段时间内的总收入，你的任务是根据记住的这些信息来判断账本是不是假的。</a:t>
            </a:r>
            <a:endParaRPr lang="en-US" altLang="zh-CN" dirty="0"/>
          </a:p>
          <a:p>
            <a:r>
              <a:rPr lang="zh-CN" altLang="en-US" dirty="0"/>
              <a:t>第一行为一个正整数</a:t>
            </a:r>
            <a:r>
              <a:rPr lang="en-US" altLang="zh-CN" dirty="0"/>
              <a:t>w</a:t>
            </a:r>
            <a:r>
              <a:rPr lang="zh-CN" altLang="en-US" dirty="0"/>
              <a:t>，其中</a:t>
            </a:r>
            <a:r>
              <a:rPr lang="en-US" altLang="zh-CN" dirty="0"/>
              <a:t>w &lt; 100</a:t>
            </a:r>
            <a:r>
              <a:rPr lang="zh-CN" altLang="en-US" dirty="0"/>
              <a:t>，表示有</a:t>
            </a:r>
            <a:r>
              <a:rPr lang="en-US" altLang="zh-CN" dirty="0"/>
              <a:t>w</a:t>
            </a:r>
            <a:r>
              <a:rPr lang="zh-CN" altLang="en-US" dirty="0"/>
              <a:t>组数据，即</a:t>
            </a:r>
            <a:r>
              <a:rPr lang="en-US" altLang="zh-CN" dirty="0"/>
              <a:t>w</a:t>
            </a:r>
            <a:r>
              <a:rPr lang="zh-CN" altLang="en-US" dirty="0"/>
              <a:t>个账本，需要你判断。每组数据的第一行为两个正整数</a:t>
            </a:r>
            <a:r>
              <a:rPr lang="en-US" altLang="zh-CN" dirty="0"/>
              <a:t>n</a:t>
            </a:r>
            <a:r>
              <a:rPr lang="zh-CN" altLang="en-US" dirty="0"/>
              <a:t>和</a:t>
            </a:r>
            <a:r>
              <a:rPr lang="en-US" altLang="zh-CN" dirty="0"/>
              <a:t>m</a:t>
            </a:r>
            <a:r>
              <a:rPr lang="zh-CN" altLang="en-US" dirty="0"/>
              <a:t>，其中</a:t>
            </a:r>
            <a:r>
              <a:rPr lang="en-US" altLang="zh-CN" dirty="0"/>
              <a:t>n &lt; 100</a:t>
            </a:r>
            <a:r>
              <a:rPr lang="zh-CN" altLang="en-US" dirty="0"/>
              <a:t>，</a:t>
            </a:r>
            <a:r>
              <a:rPr lang="en-US" altLang="zh-CN" dirty="0"/>
              <a:t>m &lt; 1000</a:t>
            </a:r>
            <a:r>
              <a:rPr lang="zh-CN" altLang="en-US" dirty="0"/>
              <a:t>，分别表示对应的账本记录了多少个月的收入情况以及偷看了多少次账本。接下来的</a:t>
            </a:r>
            <a:r>
              <a:rPr lang="en-US" altLang="zh-CN" dirty="0"/>
              <a:t>m</a:t>
            </a:r>
            <a:r>
              <a:rPr lang="zh-CN" altLang="en-US" dirty="0"/>
              <a:t>行表示刁姹偷看</a:t>
            </a:r>
            <a:r>
              <a:rPr lang="en-US" altLang="zh-CN" dirty="0"/>
              <a:t>m</a:t>
            </a:r>
            <a:r>
              <a:rPr lang="zh-CN" altLang="en-US" dirty="0"/>
              <a:t>次账本后记住的</a:t>
            </a:r>
            <a:r>
              <a:rPr lang="en-US" altLang="zh-CN" dirty="0"/>
              <a:t>m</a:t>
            </a:r>
            <a:r>
              <a:rPr lang="zh-CN" altLang="en-US" dirty="0"/>
              <a:t>条信息，每条信息占一行，有三个整数</a:t>
            </a:r>
            <a:r>
              <a:rPr lang="en-US" altLang="zh-CN" dirty="0"/>
              <a:t>s</a:t>
            </a:r>
            <a:r>
              <a:rPr lang="zh-CN" altLang="en-US" dirty="0"/>
              <a:t>，</a:t>
            </a:r>
            <a:r>
              <a:rPr lang="en-US" altLang="zh-CN" dirty="0"/>
              <a:t>t</a:t>
            </a:r>
            <a:r>
              <a:rPr lang="zh-CN" altLang="en-US" dirty="0"/>
              <a:t>和</a:t>
            </a:r>
            <a:r>
              <a:rPr lang="en-US" altLang="zh-CN" dirty="0"/>
              <a:t>v</a:t>
            </a:r>
            <a:r>
              <a:rPr lang="zh-CN" altLang="en-US" dirty="0"/>
              <a:t>，表示从第</a:t>
            </a:r>
            <a:r>
              <a:rPr lang="en-US" altLang="zh-CN" dirty="0"/>
              <a:t>s</a:t>
            </a:r>
            <a:r>
              <a:rPr lang="zh-CN" altLang="en-US" dirty="0"/>
              <a:t>个月到第</a:t>
            </a:r>
            <a:r>
              <a:rPr lang="en-US" altLang="zh-CN" dirty="0"/>
              <a:t>t</a:t>
            </a:r>
            <a:r>
              <a:rPr lang="zh-CN" altLang="en-US" dirty="0"/>
              <a:t>个月（包含第</a:t>
            </a:r>
            <a:r>
              <a:rPr lang="en-US" altLang="zh-CN" dirty="0"/>
              <a:t>t</a:t>
            </a:r>
            <a:r>
              <a:rPr lang="zh-CN" altLang="en-US" dirty="0"/>
              <a:t>个月）的总收入为</a:t>
            </a:r>
            <a:r>
              <a:rPr lang="en-US" altLang="zh-CN" dirty="0"/>
              <a:t>v</a:t>
            </a:r>
            <a:r>
              <a:rPr lang="zh-CN" altLang="en-US" dirty="0"/>
              <a:t>，这里假设</a:t>
            </a:r>
            <a:r>
              <a:rPr lang="en-US" altLang="zh-CN" dirty="0"/>
              <a:t>s</a:t>
            </a:r>
            <a:r>
              <a:rPr lang="zh-CN" altLang="en-US" dirty="0"/>
              <a:t>总是小于等于</a:t>
            </a:r>
            <a:r>
              <a:rPr lang="en-US" altLang="zh-CN" dirty="0"/>
              <a:t>t</a:t>
            </a:r>
            <a:r>
              <a:rPr lang="zh-CN" altLang="en-US" dirty="0"/>
              <a:t>。</a:t>
            </a:r>
          </a:p>
          <a:p>
            <a:r>
              <a:rPr lang="zh-CN" altLang="en-US" dirty="0"/>
              <a:t>包含</a:t>
            </a:r>
            <a:r>
              <a:rPr lang="en-US" altLang="zh-CN" dirty="0"/>
              <a:t>w</a:t>
            </a:r>
            <a:r>
              <a:rPr lang="zh-CN" altLang="en-US" dirty="0"/>
              <a:t>行</a:t>
            </a:r>
            <a:r>
              <a:rPr lang="en-US" altLang="zh-CN" dirty="0"/>
              <a:t>,</a:t>
            </a:r>
            <a:r>
              <a:rPr lang="zh-CN" altLang="en-US" dirty="0"/>
              <a:t>每行是</a:t>
            </a:r>
            <a:r>
              <a:rPr lang="en-US" altLang="zh-CN" dirty="0"/>
              <a:t>true</a:t>
            </a:r>
            <a:r>
              <a:rPr lang="zh-CN" altLang="en-US" dirty="0"/>
              <a:t>或</a:t>
            </a:r>
            <a:r>
              <a:rPr lang="en-US" altLang="zh-CN" dirty="0"/>
              <a:t>false,</a:t>
            </a:r>
            <a:endParaRPr lang="zh-CN" altLang="en-US" dirty="0"/>
          </a:p>
        </p:txBody>
      </p:sp>
    </p:spTree>
    <p:extLst>
      <p:ext uri="{BB962C8B-B14F-4D97-AF65-F5344CB8AC3E}">
        <p14:creationId xmlns:p14="http://schemas.microsoft.com/office/powerpoint/2010/main" val="369485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841EB-8F7B-4AEF-A306-CAD600CB9119}"/>
              </a:ext>
            </a:extLst>
          </p:cNvPr>
          <p:cNvSpPr>
            <a:spLocks noGrp="1"/>
          </p:cNvSpPr>
          <p:nvPr>
            <p:ph type="title"/>
          </p:nvPr>
        </p:nvSpPr>
        <p:spPr/>
        <p:txBody>
          <a:bodyPr/>
          <a:lstStyle/>
          <a:p>
            <a:r>
              <a:rPr lang="en-US" altLang="zh-CN" dirty="0"/>
              <a:t>bzoj1202[HNOI2005]</a:t>
            </a:r>
            <a:r>
              <a:rPr lang="zh-CN" altLang="en-US" dirty="0"/>
              <a:t>狡猾的商人</a:t>
            </a:r>
          </a:p>
        </p:txBody>
      </p:sp>
      <p:sp>
        <p:nvSpPr>
          <p:cNvPr id="3" name="内容占位符 2">
            <a:extLst>
              <a:ext uri="{FF2B5EF4-FFF2-40B4-BE49-F238E27FC236}">
                <a16:creationId xmlns:a16="http://schemas.microsoft.com/office/drawing/2014/main" id="{036B43E9-0AB6-4E87-8CED-23D19F6CA380}"/>
              </a:ext>
            </a:extLst>
          </p:cNvPr>
          <p:cNvSpPr>
            <a:spLocks noGrp="1"/>
          </p:cNvSpPr>
          <p:nvPr>
            <p:ph idx="1"/>
          </p:nvPr>
        </p:nvSpPr>
        <p:spPr/>
        <p:txBody>
          <a:bodyPr/>
          <a:lstStyle/>
          <a:p>
            <a:r>
              <a:rPr lang="en-US" altLang="zh-CN" dirty="0"/>
              <a:t> </a:t>
            </a:r>
            <a:r>
              <a:rPr lang="zh-CN" altLang="en-US" dirty="0"/>
              <a:t>前缀和一波</a:t>
            </a:r>
            <a:r>
              <a:rPr lang="en-US" altLang="zh-CN" dirty="0"/>
              <a:t>.</a:t>
            </a:r>
          </a:p>
          <a:p>
            <a:r>
              <a:rPr lang="en-US" altLang="zh-CN" dirty="0"/>
              <a:t>Sum[</a:t>
            </a:r>
            <a:r>
              <a:rPr lang="en-US" altLang="zh-CN" dirty="0" err="1"/>
              <a:t>l..r</a:t>
            </a:r>
            <a:r>
              <a:rPr lang="en-US" altLang="zh-CN" dirty="0"/>
              <a:t>]=S[r]-S[l-1],</a:t>
            </a:r>
            <a:r>
              <a:rPr lang="zh-CN" altLang="en-US" dirty="0"/>
              <a:t>那么就可以并查集维护了</a:t>
            </a:r>
            <a:r>
              <a:rPr lang="en-US" altLang="zh-CN" dirty="0"/>
              <a:t>…</a:t>
            </a:r>
            <a:r>
              <a:rPr lang="zh-CN" altLang="en-US" dirty="0"/>
              <a:t>维护不同的前缀和之间的差</a:t>
            </a:r>
            <a:r>
              <a:rPr lang="en-US" altLang="zh-CN" dirty="0"/>
              <a:t>.</a:t>
            </a:r>
            <a:r>
              <a:rPr lang="zh-CN" altLang="en-US" dirty="0"/>
              <a:t>判断加边的时候是否有矛盾</a:t>
            </a:r>
            <a:r>
              <a:rPr lang="en-US" altLang="zh-CN" dirty="0"/>
              <a:t>.</a:t>
            </a:r>
            <a:endParaRPr lang="zh-CN" altLang="en-US" dirty="0"/>
          </a:p>
        </p:txBody>
      </p:sp>
    </p:spTree>
    <p:extLst>
      <p:ext uri="{BB962C8B-B14F-4D97-AF65-F5344CB8AC3E}">
        <p14:creationId xmlns:p14="http://schemas.microsoft.com/office/powerpoint/2010/main" val="365355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928D8-AD63-4541-AEB7-A0C7A70DD8AF}"/>
              </a:ext>
            </a:extLst>
          </p:cNvPr>
          <p:cNvSpPr>
            <a:spLocks noGrp="1"/>
          </p:cNvSpPr>
          <p:nvPr>
            <p:ph type="title"/>
          </p:nvPr>
        </p:nvSpPr>
        <p:spPr/>
        <p:txBody>
          <a:bodyPr/>
          <a:lstStyle/>
          <a:p>
            <a:r>
              <a:rPr lang="en-US" altLang="zh-CN" dirty="0"/>
              <a:t>bzoj3624 [Apio2008]</a:t>
            </a:r>
            <a:r>
              <a:rPr lang="zh-CN" altLang="en-US" dirty="0"/>
              <a:t>免费道路</a:t>
            </a:r>
            <a:br>
              <a:rPr lang="zh-CN" altLang="en-US" dirty="0"/>
            </a:br>
            <a:endParaRPr lang="zh-CN" altLang="en-US" dirty="0"/>
          </a:p>
        </p:txBody>
      </p:sp>
      <p:sp>
        <p:nvSpPr>
          <p:cNvPr id="3" name="内容占位符 2">
            <a:extLst>
              <a:ext uri="{FF2B5EF4-FFF2-40B4-BE49-F238E27FC236}">
                <a16:creationId xmlns:a16="http://schemas.microsoft.com/office/drawing/2014/main" id="{6BE63248-F427-462D-8A40-C7D44D0C2857}"/>
              </a:ext>
            </a:extLst>
          </p:cNvPr>
          <p:cNvSpPr>
            <a:spLocks noGrp="1"/>
          </p:cNvSpPr>
          <p:nvPr>
            <p:ph idx="1"/>
          </p:nvPr>
        </p:nvSpPr>
        <p:spPr/>
        <p:txBody>
          <a:bodyPr/>
          <a:lstStyle/>
          <a:p>
            <a:r>
              <a:rPr lang="zh-CN" altLang="en-US" dirty="0"/>
              <a:t>题意</a:t>
            </a:r>
            <a:r>
              <a:rPr lang="en-US" altLang="zh-CN" dirty="0"/>
              <a:t>:</a:t>
            </a:r>
            <a:r>
              <a:rPr lang="zh-CN" altLang="en-US" dirty="0"/>
              <a:t>有</a:t>
            </a:r>
            <a:r>
              <a:rPr lang="en-US" altLang="zh-CN" dirty="0"/>
              <a:t>n</a:t>
            </a:r>
            <a:r>
              <a:rPr lang="zh-CN" altLang="en-US" dirty="0"/>
              <a:t>个点</a:t>
            </a:r>
            <a:r>
              <a:rPr lang="en-US" altLang="zh-CN" dirty="0"/>
              <a:t>,</a:t>
            </a:r>
            <a:r>
              <a:rPr lang="zh-CN" altLang="en-US" dirty="0"/>
              <a:t>若干条边</a:t>
            </a:r>
            <a:r>
              <a:rPr lang="en-US" altLang="zh-CN" dirty="0"/>
              <a:t>,</a:t>
            </a:r>
            <a:r>
              <a:rPr lang="zh-CN" altLang="en-US" dirty="0"/>
              <a:t>每条边可能为黑色或白色</a:t>
            </a:r>
            <a:r>
              <a:rPr lang="en-US" altLang="zh-CN" dirty="0"/>
              <a:t>,</a:t>
            </a:r>
            <a:r>
              <a:rPr lang="zh-CN" altLang="en-US" dirty="0"/>
              <a:t>现在希望选出</a:t>
            </a:r>
            <a:r>
              <a:rPr lang="en-US" altLang="zh-CN" dirty="0"/>
              <a:t>n-1</a:t>
            </a:r>
            <a:r>
              <a:rPr lang="zh-CN" altLang="en-US" dirty="0"/>
              <a:t>条边形成一棵生成树</a:t>
            </a:r>
            <a:r>
              <a:rPr lang="en-US" altLang="zh-CN" dirty="0"/>
              <a:t>,</a:t>
            </a:r>
            <a:r>
              <a:rPr lang="zh-CN" altLang="en-US" dirty="0"/>
              <a:t>使得恰好有</a:t>
            </a:r>
            <a:r>
              <a:rPr lang="en-US" altLang="zh-CN" dirty="0"/>
              <a:t>k</a:t>
            </a:r>
            <a:r>
              <a:rPr lang="zh-CN" altLang="en-US" dirty="0"/>
              <a:t>条白色边</a:t>
            </a:r>
            <a:r>
              <a:rPr lang="en-US" altLang="zh-CN" dirty="0"/>
              <a:t>,</a:t>
            </a:r>
            <a:r>
              <a:rPr lang="zh-CN" altLang="en-US" dirty="0"/>
              <a:t>可能无解</a:t>
            </a:r>
            <a:r>
              <a:rPr lang="en-US" altLang="zh-CN" dirty="0"/>
              <a:t>,</a:t>
            </a:r>
            <a:r>
              <a:rPr lang="zh-CN" altLang="en-US" dirty="0"/>
              <a:t>如果有解则输出方案</a:t>
            </a:r>
            <a:r>
              <a:rPr lang="en-US" altLang="zh-CN" dirty="0"/>
              <a:t>.</a:t>
            </a:r>
            <a:r>
              <a:rPr lang="zh-CN" altLang="en-US" dirty="0"/>
              <a:t>点数</a:t>
            </a:r>
            <a:r>
              <a:rPr lang="en-US" altLang="zh-CN" dirty="0"/>
              <a:t>20000,</a:t>
            </a:r>
            <a:r>
              <a:rPr lang="zh-CN" altLang="en-US" dirty="0"/>
              <a:t>边数</a:t>
            </a:r>
            <a:r>
              <a:rPr lang="en-US" altLang="zh-CN" dirty="0"/>
              <a:t>100000.</a:t>
            </a:r>
          </a:p>
          <a:p>
            <a:r>
              <a:rPr lang="zh-CN" altLang="en-US" dirty="0"/>
              <a:t>解法</a:t>
            </a:r>
            <a:r>
              <a:rPr lang="en-US" altLang="zh-CN" dirty="0"/>
              <a:t>:</a:t>
            </a:r>
            <a:r>
              <a:rPr lang="zh-CN" altLang="en-US" dirty="0"/>
              <a:t>首先考虑</a:t>
            </a:r>
            <a:r>
              <a:rPr lang="en-US" altLang="zh-CN" dirty="0"/>
              <a:t>,</a:t>
            </a:r>
            <a:r>
              <a:rPr lang="zh-CN" altLang="en-US" dirty="0"/>
              <a:t>至少选多少条白色边之后才存在生成树</a:t>
            </a:r>
            <a:r>
              <a:rPr lang="en-US" altLang="zh-CN" dirty="0"/>
              <a:t>?</a:t>
            </a:r>
          </a:p>
          <a:p>
            <a:r>
              <a:rPr lang="zh-CN" altLang="en-US" dirty="0"/>
              <a:t>利用并查集</a:t>
            </a:r>
            <a:r>
              <a:rPr lang="en-US" altLang="zh-CN" dirty="0"/>
              <a:t>,</a:t>
            </a:r>
            <a:r>
              <a:rPr lang="zh-CN" altLang="en-US" dirty="0"/>
              <a:t>首先尝试尽量多地加入黑色边</a:t>
            </a:r>
            <a:r>
              <a:rPr lang="en-US" altLang="zh-CN" dirty="0"/>
              <a:t>,</a:t>
            </a:r>
            <a:r>
              <a:rPr lang="zh-CN" altLang="en-US" dirty="0"/>
              <a:t>最后剩下</a:t>
            </a:r>
            <a:r>
              <a:rPr lang="en-US" altLang="zh-CN" dirty="0"/>
              <a:t>m</a:t>
            </a:r>
            <a:r>
              <a:rPr lang="zh-CN" altLang="en-US" dirty="0"/>
              <a:t>个连通块则至少需要加入</a:t>
            </a:r>
            <a:r>
              <a:rPr lang="en-US" altLang="zh-CN" dirty="0"/>
              <a:t>m-1</a:t>
            </a:r>
            <a:r>
              <a:rPr lang="zh-CN" altLang="en-US" dirty="0"/>
              <a:t>条白色边</a:t>
            </a:r>
            <a:r>
              <a:rPr lang="en-US" altLang="zh-CN" dirty="0"/>
              <a:t>,m-1&gt;k</a:t>
            </a:r>
            <a:r>
              <a:rPr lang="zh-CN" altLang="en-US" dirty="0"/>
              <a:t>则无解</a:t>
            </a:r>
            <a:r>
              <a:rPr lang="en-US" altLang="zh-CN" dirty="0"/>
              <a:t>,</a:t>
            </a:r>
            <a:r>
              <a:rPr lang="zh-CN" altLang="en-US" dirty="0"/>
              <a:t>同时我们也可以找出</a:t>
            </a:r>
            <a:r>
              <a:rPr lang="en-US" altLang="zh-CN" dirty="0"/>
              <a:t>m-1</a:t>
            </a:r>
            <a:r>
              <a:rPr lang="zh-CN" altLang="en-US" dirty="0"/>
              <a:t>条白色边必须加入</a:t>
            </a:r>
            <a:endParaRPr lang="en-US" altLang="zh-CN" dirty="0"/>
          </a:p>
          <a:p>
            <a:r>
              <a:rPr lang="zh-CN" altLang="en-US" dirty="0"/>
              <a:t>现在重新开始</a:t>
            </a:r>
            <a:r>
              <a:rPr lang="en-US" altLang="zh-CN" dirty="0"/>
              <a:t>,</a:t>
            </a:r>
            <a:r>
              <a:rPr lang="zh-CN" altLang="en-US" dirty="0"/>
              <a:t>先加入这</a:t>
            </a:r>
            <a:r>
              <a:rPr lang="en-US" altLang="zh-CN" dirty="0"/>
              <a:t>m-1</a:t>
            </a:r>
            <a:r>
              <a:rPr lang="zh-CN" altLang="en-US" dirty="0"/>
              <a:t>条必须加入的边</a:t>
            </a:r>
            <a:r>
              <a:rPr lang="en-US" altLang="zh-CN" dirty="0"/>
              <a:t>,</a:t>
            </a:r>
            <a:r>
              <a:rPr lang="zh-CN" altLang="en-US" dirty="0"/>
              <a:t>然后尽可能多地添加白边直到达到</a:t>
            </a:r>
            <a:r>
              <a:rPr lang="en-US" altLang="zh-CN" dirty="0"/>
              <a:t>k</a:t>
            </a:r>
            <a:r>
              <a:rPr lang="zh-CN" altLang="en-US" dirty="0"/>
              <a:t>条</a:t>
            </a:r>
            <a:r>
              <a:rPr lang="en-US" altLang="zh-CN" dirty="0"/>
              <a:t>(</a:t>
            </a:r>
            <a:r>
              <a:rPr lang="zh-CN" altLang="en-US" dirty="0"/>
              <a:t>如果达不到</a:t>
            </a:r>
            <a:r>
              <a:rPr lang="en-US" altLang="zh-CN" dirty="0"/>
              <a:t>k</a:t>
            </a:r>
            <a:r>
              <a:rPr lang="zh-CN" altLang="en-US" dirty="0"/>
              <a:t>条也无解</a:t>
            </a:r>
            <a:r>
              <a:rPr lang="en-US" altLang="zh-CN" dirty="0"/>
              <a:t>).</a:t>
            </a:r>
            <a:r>
              <a:rPr lang="zh-CN" altLang="en-US" dirty="0"/>
              <a:t>达到</a:t>
            </a:r>
            <a:r>
              <a:rPr lang="en-US" altLang="zh-CN" dirty="0"/>
              <a:t>k</a:t>
            </a:r>
            <a:r>
              <a:rPr lang="zh-CN" altLang="en-US" dirty="0"/>
              <a:t>条之后</a:t>
            </a:r>
            <a:r>
              <a:rPr lang="en-US" altLang="zh-CN" dirty="0"/>
              <a:t>,</a:t>
            </a:r>
            <a:r>
              <a:rPr lang="zh-CN" altLang="en-US" dirty="0"/>
              <a:t>加入黑色边直到全部连通</a:t>
            </a:r>
            <a:endParaRPr lang="en-US" altLang="zh-CN" dirty="0"/>
          </a:p>
        </p:txBody>
      </p:sp>
    </p:spTree>
    <p:extLst>
      <p:ext uri="{BB962C8B-B14F-4D97-AF65-F5344CB8AC3E}">
        <p14:creationId xmlns:p14="http://schemas.microsoft.com/office/powerpoint/2010/main" val="373487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C8062-43A7-4E82-A9CC-F9DE11697BDB}"/>
              </a:ext>
            </a:extLst>
          </p:cNvPr>
          <p:cNvSpPr>
            <a:spLocks noGrp="1"/>
          </p:cNvSpPr>
          <p:nvPr>
            <p:ph type="title"/>
          </p:nvPr>
        </p:nvSpPr>
        <p:spPr/>
        <p:txBody>
          <a:bodyPr/>
          <a:lstStyle/>
          <a:p>
            <a:r>
              <a:rPr lang="en-US" altLang="zh-CN" dirty="0"/>
              <a:t>luoguP3465 [POI2008]CLO-Toll</a:t>
            </a:r>
            <a:endParaRPr lang="zh-CN" altLang="en-US" dirty="0"/>
          </a:p>
        </p:txBody>
      </p:sp>
      <p:pic>
        <p:nvPicPr>
          <p:cNvPr id="4" name="内容占位符 3">
            <a:extLst>
              <a:ext uri="{FF2B5EF4-FFF2-40B4-BE49-F238E27FC236}">
                <a16:creationId xmlns:a16="http://schemas.microsoft.com/office/drawing/2014/main" id="{17478CC0-A0B8-41DD-BDED-8537D9151672}"/>
              </a:ext>
            </a:extLst>
          </p:cNvPr>
          <p:cNvPicPr>
            <a:picLocks noGrp="1" noChangeAspect="1"/>
          </p:cNvPicPr>
          <p:nvPr>
            <p:ph idx="1"/>
          </p:nvPr>
        </p:nvPicPr>
        <p:blipFill>
          <a:blip r:embed="rId2"/>
          <a:stretch>
            <a:fillRect/>
          </a:stretch>
        </p:blipFill>
        <p:spPr>
          <a:xfrm>
            <a:off x="1103684" y="1853248"/>
            <a:ext cx="8947150" cy="3650437"/>
          </a:xfrm>
          <a:prstGeom prst="rect">
            <a:avLst/>
          </a:prstGeom>
        </p:spPr>
      </p:pic>
    </p:spTree>
    <p:extLst>
      <p:ext uri="{BB962C8B-B14F-4D97-AF65-F5344CB8AC3E}">
        <p14:creationId xmlns:p14="http://schemas.microsoft.com/office/powerpoint/2010/main" val="53920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060B5-060B-40BD-A354-345580B99823}"/>
              </a:ext>
            </a:extLst>
          </p:cNvPr>
          <p:cNvSpPr>
            <a:spLocks noGrp="1"/>
          </p:cNvSpPr>
          <p:nvPr>
            <p:ph type="title"/>
          </p:nvPr>
        </p:nvSpPr>
        <p:spPr/>
        <p:txBody>
          <a:bodyPr/>
          <a:lstStyle/>
          <a:p>
            <a:r>
              <a:rPr lang="en-US" altLang="zh-CN" dirty="0"/>
              <a:t>luoguP3465 [POI2008]CLO-Toll</a:t>
            </a:r>
            <a:endParaRPr lang="zh-CN" altLang="en-US" dirty="0"/>
          </a:p>
        </p:txBody>
      </p:sp>
      <p:sp>
        <p:nvSpPr>
          <p:cNvPr id="3" name="内容占位符 2">
            <a:extLst>
              <a:ext uri="{FF2B5EF4-FFF2-40B4-BE49-F238E27FC236}">
                <a16:creationId xmlns:a16="http://schemas.microsoft.com/office/drawing/2014/main" id="{30E6A66D-FA70-4420-A4F1-59D0D3CA8C0C}"/>
              </a:ext>
            </a:extLst>
          </p:cNvPr>
          <p:cNvSpPr>
            <a:spLocks noGrp="1"/>
          </p:cNvSpPr>
          <p:nvPr>
            <p:ph idx="1"/>
          </p:nvPr>
        </p:nvSpPr>
        <p:spPr/>
        <p:txBody>
          <a:bodyPr/>
          <a:lstStyle/>
          <a:p>
            <a:r>
              <a:rPr lang="zh-CN" altLang="en-US" dirty="0"/>
              <a:t>分别考虑每个连通块</a:t>
            </a:r>
            <a:r>
              <a:rPr lang="en-US" altLang="zh-CN" dirty="0"/>
              <a:t>,</a:t>
            </a:r>
            <a:r>
              <a:rPr lang="zh-CN" altLang="en-US" dirty="0"/>
              <a:t>发现每个连通块中选出的有向边最后一定是</a:t>
            </a:r>
            <a:r>
              <a:rPr lang="en-US" altLang="zh-CN" dirty="0"/>
              <a:t>”</a:t>
            </a:r>
            <a:r>
              <a:rPr lang="zh-CN" altLang="en-US" dirty="0"/>
              <a:t>一个环</a:t>
            </a:r>
            <a:r>
              <a:rPr lang="en-US" altLang="zh-CN" dirty="0"/>
              <a:t>,</a:t>
            </a:r>
            <a:r>
              <a:rPr lang="zh-CN" altLang="en-US" dirty="0"/>
              <a:t>上面可能挂着一些树</a:t>
            </a:r>
            <a:r>
              <a:rPr lang="en-US" altLang="zh-CN" dirty="0"/>
              <a:t>”</a:t>
            </a:r>
          </a:p>
          <a:p>
            <a:r>
              <a:rPr lang="zh-CN" altLang="en-US" dirty="0"/>
              <a:t>也就是一个连通块中只要有环就行了</a:t>
            </a:r>
            <a:r>
              <a:rPr lang="en-US" altLang="zh-CN" dirty="0"/>
              <a:t>.</a:t>
            </a:r>
            <a:r>
              <a:rPr lang="zh-CN" altLang="en-US" dirty="0"/>
              <a:t>可以用并查集判环</a:t>
            </a:r>
            <a:r>
              <a:rPr lang="en-US" altLang="zh-CN" dirty="0"/>
              <a:t>.</a:t>
            </a:r>
            <a:r>
              <a:rPr lang="zh-CN" altLang="en-US" dirty="0"/>
              <a:t>对于方案的输出</a:t>
            </a:r>
            <a:r>
              <a:rPr lang="en-US" altLang="zh-CN" dirty="0"/>
              <a:t>,</a:t>
            </a:r>
            <a:r>
              <a:rPr lang="zh-CN" altLang="en-US" dirty="0"/>
              <a:t>需要找出这个环</a:t>
            </a:r>
            <a:r>
              <a:rPr lang="en-US" altLang="zh-CN" dirty="0"/>
              <a:t>.</a:t>
            </a:r>
            <a:endParaRPr lang="zh-CN" altLang="en-US" dirty="0"/>
          </a:p>
        </p:txBody>
      </p:sp>
    </p:spTree>
    <p:extLst>
      <p:ext uri="{BB962C8B-B14F-4D97-AF65-F5344CB8AC3E}">
        <p14:creationId xmlns:p14="http://schemas.microsoft.com/office/powerpoint/2010/main" val="53337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440</TotalTime>
  <Words>3389</Words>
  <Application>Microsoft Office PowerPoint</Application>
  <PresentationFormat>宽屏</PresentationFormat>
  <Paragraphs>158</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Arial</vt:lpstr>
      <vt:lpstr>Wingdings 3</vt:lpstr>
      <vt:lpstr>离子</vt:lpstr>
      <vt:lpstr>图论2</vt:lpstr>
      <vt:lpstr>内容</vt:lpstr>
      <vt:lpstr>并查集</vt:lpstr>
      <vt:lpstr>并查集</vt:lpstr>
      <vt:lpstr>bzoj1202[HNOI2005]狡猾的商人</vt:lpstr>
      <vt:lpstr>bzoj1202[HNOI2005]狡猾的商人</vt:lpstr>
      <vt:lpstr>bzoj3624 [Apio2008]免费道路 </vt:lpstr>
      <vt:lpstr>luoguP3465 [POI2008]CLO-Toll</vt:lpstr>
      <vt:lpstr>luoguP3465 [POI2008]CLO-Toll</vt:lpstr>
      <vt:lpstr>bzoj4551[Tjoi2016&amp;Heoi2016]树 </vt:lpstr>
      <vt:lpstr>bzoj4551[Tjoi2016&amp;Heoi2016]树 </vt:lpstr>
      <vt:lpstr>最小生成树:Kruskal算法</vt:lpstr>
      <vt:lpstr>最小生成树:Prim算法</vt:lpstr>
      <vt:lpstr>bzoj3714 [PA2014]Kuglarz </vt:lpstr>
      <vt:lpstr>bzoj3714 [PA2014]Kuglarz </vt:lpstr>
      <vt:lpstr>Poj1679 TheUniqueMST</vt:lpstr>
      <vt:lpstr>bzoj2654 tree</vt:lpstr>
      <vt:lpstr>bzoj2654 tree</vt:lpstr>
      <vt:lpstr>bzoj2654 tree</vt:lpstr>
      <vt:lpstr>bzoj2654 tree</vt:lpstr>
      <vt:lpstr>拓扑排序</vt:lpstr>
      <vt:lpstr>用dfs实现拓扑排序的代码</vt:lpstr>
      <vt:lpstr>bzoj3037: 创世纪 </vt:lpstr>
      <vt:lpstr>bzoj3037: 创世纪 </vt:lpstr>
      <vt:lpstr>有向图强连通分量的tarjan算法</vt:lpstr>
      <vt:lpstr>bzoj1924[SDOI2010]所驼门王的宝藏 </vt:lpstr>
      <vt:lpstr>bzoj1924[SDOI2010]所驼门王的宝藏 </vt:lpstr>
      <vt:lpstr>bzoj1093[ZJOI2007]最大半联通子图</vt:lpstr>
      <vt:lpstr>bzoj1093[ZJOI2007]最大半联通子图</vt:lpstr>
      <vt:lpstr>Bzoj2438 杀人游戏 </vt:lpstr>
      <vt:lpstr>Bzoj2438 杀人游戏 </vt:lpstr>
      <vt:lpstr>bzoj4320[Shanghai2006]Homework</vt:lpstr>
      <vt:lpstr>bzoj4320[Shanghai2006]Homework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runda liu</dc:creator>
  <cp:lastModifiedBy>runda liu</cp:lastModifiedBy>
  <cp:revision>166</cp:revision>
  <dcterms:created xsi:type="dcterms:W3CDTF">2019-01-13T14:08:50Z</dcterms:created>
  <dcterms:modified xsi:type="dcterms:W3CDTF">2019-01-18T06:56:17Z</dcterms:modified>
</cp:coreProperties>
</file>