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6" r:id="rId4"/>
    <p:sldId id="277" r:id="rId5"/>
    <p:sldId id="278" r:id="rId6"/>
    <p:sldId id="279" r:id="rId7"/>
    <p:sldId id="280" r:id="rId8"/>
    <p:sldId id="281" r:id="rId9"/>
    <p:sldId id="282" r:id="rId10"/>
    <p:sldId id="283" r:id="rId11"/>
    <p:sldId id="284"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7B9F79F-6C6F-40B6-9544-7702D3720E47}">
          <p14:sldIdLst>
            <p14:sldId id="256"/>
            <p14:sldId id="257"/>
          </p14:sldIdLst>
        </p14:section>
        <p14:section name="二分图" id="{5D66C50C-8C4D-4D65-B2C6-B02661B7C602}">
          <p14:sldIdLst>
            <p14:sldId id="276"/>
            <p14:sldId id="277"/>
            <p14:sldId id="278"/>
            <p14:sldId id="279"/>
            <p14:sldId id="280"/>
            <p14:sldId id="281"/>
            <p14:sldId id="282"/>
            <p14:sldId id="283"/>
            <p14:sldId id="284"/>
            <p14:sldId id="287"/>
          </p14:sldIdLst>
        </p14:section>
        <p14:section name="最大流" id="{2CD60E00-62A8-4813-A896-054E72CD60FB}">
          <p14:sldIdLst>
            <p14:sldId id="288"/>
            <p14:sldId id="289"/>
            <p14:sldId id="290"/>
            <p14:sldId id="291"/>
            <p14:sldId id="292"/>
            <p14:sldId id="293"/>
            <p14:sldId id="294"/>
            <p14:sldId id="295"/>
            <p14:sldId id="296"/>
            <p14:sldId id="297"/>
            <p14:sldId id="298"/>
            <p14:sldId id="299"/>
            <p14:sldId id="300"/>
          </p14:sldIdLst>
        </p14:section>
        <p14:section name="最小割" id="{03DE1A70-34FA-4913-A8BD-BF3BF80F4A67}">
          <p14:sldIdLst>
            <p14:sldId id="301"/>
            <p14:sldId id="302"/>
            <p14:sldId id="303"/>
            <p14:sldId id="304"/>
            <p14:sldId id="305"/>
            <p14:sldId id="306"/>
            <p14:sldId id="307"/>
            <p14:sldId id="308"/>
            <p14:sldId id="309"/>
            <p14:sldId id="310"/>
          </p14:sldIdLst>
        </p14:section>
        <p14:section name="费用流" id="{491D89BA-B79B-4471-95E8-1BDE31A62B0E}">
          <p14:sldIdLst>
            <p14:sldId id="311"/>
            <p14:sldId id="312"/>
            <p14:sldId id="313"/>
            <p14:sldId id="314"/>
            <p14:sldId id="315"/>
            <p14:sldId id="316"/>
          </p14:sldIdLst>
        </p14:section>
        <p14:section name="随便讲讲" id="{7F178C04-69D3-4AE1-A1AE-47DC44A9DC34}">
          <p14:sldIdLst>
            <p14:sldId id="3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36008C-760E-4E60-98BB-726FD89A5EE3}"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278002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136008C-760E-4E60-98BB-726FD89A5EE3}" type="datetimeFigureOut">
              <a:rPr lang="zh-CN" altLang="en-US" smtClean="0"/>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2764638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B136008C-760E-4E60-98BB-726FD89A5EE3}"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4013501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B136008C-760E-4E60-98BB-726FD89A5EE3}"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66929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136008C-760E-4E60-98BB-726FD89A5EE3}"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3541397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36008C-760E-4E60-98BB-726FD89A5EE3}" type="datetimeFigureOut">
              <a:rPr lang="zh-CN" altLang="en-US" smtClean="0"/>
              <a:t>2019/1/23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466422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36008C-760E-4E60-98BB-726FD89A5EE3}" type="datetimeFigureOut">
              <a:rPr lang="zh-CN" altLang="en-US" smtClean="0"/>
              <a:t>2019/1/23</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3586153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36008C-760E-4E60-98BB-726FD89A5EE3}"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2768395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36008C-760E-4E60-98BB-726FD89A5EE3}"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226731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36008C-760E-4E60-98BB-726FD89A5EE3}"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1360949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136008C-760E-4E60-98BB-726FD89A5EE3}" type="datetimeFigureOut">
              <a:rPr lang="zh-CN" altLang="en-US" smtClean="0"/>
              <a:t>2019/1/23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3411912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136008C-760E-4E60-98BB-726FD89A5EE3}" type="datetimeFigureOut">
              <a:rPr lang="zh-CN" altLang="en-US" smtClean="0"/>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268908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136008C-760E-4E60-98BB-726FD89A5EE3}" type="datetimeFigureOut">
              <a:rPr lang="zh-CN" altLang="en-US" smtClean="0"/>
              <a:t>2019/1/23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321747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B136008C-760E-4E60-98BB-726FD89A5EE3}" type="datetimeFigureOut">
              <a:rPr lang="zh-CN" altLang="en-US" smtClean="0"/>
              <a:t>2019/1/23</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59614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136008C-760E-4E60-98BB-726FD89A5EE3}" type="datetimeFigureOut">
              <a:rPr lang="zh-CN" altLang="en-US" smtClean="0"/>
              <a:t>2019/1/23</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4268985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B136008C-760E-4E60-98BB-726FD89A5EE3}" type="datetimeFigureOut">
              <a:rPr lang="zh-CN" altLang="en-US" smtClean="0"/>
              <a:t>2019/1/23</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398299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136008C-760E-4E60-98BB-726FD89A5EE3}" type="datetimeFigureOut">
              <a:rPr lang="zh-CN" altLang="en-US" smtClean="0"/>
              <a:t>2019/1/23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330533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136008C-760E-4E60-98BB-726FD89A5EE3}" type="datetimeFigureOut">
              <a:rPr lang="zh-CN" altLang="en-US" smtClean="0"/>
              <a:t>2019/1/23</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3FC3C55-912B-4C9B-A7B4-73A5B290E296}" type="slidenum">
              <a:rPr lang="zh-CN" altLang="en-US" smtClean="0"/>
              <a:t>‹#›</a:t>
            </a:fld>
            <a:endParaRPr lang="zh-CN" altLang="en-US"/>
          </a:p>
        </p:txBody>
      </p:sp>
    </p:spTree>
    <p:extLst>
      <p:ext uri="{BB962C8B-B14F-4D97-AF65-F5344CB8AC3E}">
        <p14:creationId xmlns:p14="http://schemas.microsoft.com/office/powerpoint/2010/main" val="38417739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D400F0-190A-4886-82F3-4F6CA35262C9}"/>
              </a:ext>
            </a:extLst>
          </p:cNvPr>
          <p:cNvSpPr>
            <a:spLocks noGrp="1"/>
          </p:cNvSpPr>
          <p:nvPr>
            <p:ph type="ctrTitle"/>
          </p:nvPr>
        </p:nvSpPr>
        <p:spPr/>
        <p:txBody>
          <a:bodyPr/>
          <a:lstStyle/>
          <a:p>
            <a:r>
              <a:rPr lang="zh-CN" altLang="en-US" dirty="0"/>
              <a:t>图论</a:t>
            </a:r>
            <a:r>
              <a:rPr lang="en-US" altLang="zh-CN" dirty="0"/>
              <a:t>3</a:t>
            </a:r>
            <a:endParaRPr lang="zh-CN" altLang="en-US" dirty="0"/>
          </a:p>
        </p:txBody>
      </p:sp>
      <p:sp>
        <p:nvSpPr>
          <p:cNvPr id="3" name="副标题 2">
            <a:extLst>
              <a:ext uri="{FF2B5EF4-FFF2-40B4-BE49-F238E27FC236}">
                <a16:creationId xmlns:a16="http://schemas.microsoft.com/office/drawing/2014/main" id="{7E26965D-B138-4CA6-9C10-E6782025902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149046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62EF04-4CA7-4C4A-B661-360234D5A0EA}"/>
              </a:ext>
            </a:extLst>
          </p:cNvPr>
          <p:cNvSpPr>
            <a:spLocks noGrp="1"/>
          </p:cNvSpPr>
          <p:nvPr>
            <p:ph type="title"/>
          </p:nvPr>
        </p:nvSpPr>
        <p:spPr/>
        <p:txBody>
          <a:bodyPr/>
          <a:lstStyle/>
          <a:p>
            <a:r>
              <a:rPr lang="zh-CN" altLang="en-US" dirty="0"/>
              <a:t>所以到底怎么求二分图最大匹配</a:t>
            </a:r>
          </a:p>
        </p:txBody>
      </p:sp>
      <p:sp>
        <p:nvSpPr>
          <p:cNvPr id="3" name="内容占位符 2">
            <a:extLst>
              <a:ext uri="{FF2B5EF4-FFF2-40B4-BE49-F238E27FC236}">
                <a16:creationId xmlns:a16="http://schemas.microsoft.com/office/drawing/2014/main" id="{7E9D1A85-CAC5-4C95-AA69-753F5417DA26}"/>
              </a:ext>
            </a:extLst>
          </p:cNvPr>
          <p:cNvSpPr>
            <a:spLocks noGrp="1"/>
          </p:cNvSpPr>
          <p:nvPr>
            <p:ph idx="1"/>
          </p:nvPr>
        </p:nvSpPr>
        <p:spPr/>
        <p:txBody>
          <a:bodyPr/>
          <a:lstStyle/>
          <a:p>
            <a:pPr marL="0" indent="0">
              <a:buNone/>
            </a:pPr>
            <a:endParaRPr lang="zh-CN" altLang="en-US" dirty="0"/>
          </a:p>
          <a:p>
            <a:r>
              <a:rPr lang="zh-CN" altLang="en-US" dirty="0"/>
              <a:t>匈牙利算法</a:t>
            </a:r>
            <a:endParaRPr lang="en-US" altLang="zh-CN" dirty="0"/>
          </a:p>
          <a:p>
            <a:r>
              <a:rPr lang="zh-CN" altLang="en-US" dirty="0"/>
              <a:t>根据一个匹配是最大匹配当且仅当没有增广路</a:t>
            </a:r>
            <a:r>
              <a:rPr lang="en-US" altLang="zh-CN" dirty="0"/>
              <a:t>,</a:t>
            </a:r>
            <a:r>
              <a:rPr lang="zh-CN" altLang="en-US" dirty="0"/>
              <a:t>求最大匹配就是找增广轨，直到找不到增广轨，就找到了最大匹配。遍历每个点，查找增广路，若找到增广路，则修改匹配集和匹配数，否则，终止算法，返回最大匹配数。</a:t>
            </a:r>
            <a:endParaRPr lang="en-US" altLang="zh-CN" dirty="0"/>
          </a:p>
          <a:p>
            <a:r>
              <a:rPr lang="zh-CN" altLang="en-US" dirty="0"/>
              <a:t>每次从一个未匹配点出发尝试找增广路</a:t>
            </a:r>
            <a:r>
              <a:rPr lang="en-US" altLang="zh-CN" dirty="0"/>
              <a:t>,</a:t>
            </a:r>
            <a:r>
              <a:rPr lang="zh-CN" altLang="en-US" dirty="0"/>
              <a:t>从每个点只出发一次</a:t>
            </a:r>
            <a:r>
              <a:rPr lang="en-US" altLang="zh-CN" dirty="0"/>
              <a:t>.</a:t>
            </a:r>
          </a:p>
          <a:p>
            <a:r>
              <a:rPr lang="en-US" altLang="zh-CN" dirty="0"/>
              <a:t>For(int </a:t>
            </a:r>
            <a:r>
              <a:rPr lang="en-US" altLang="zh-CN" dirty="0" err="1"/>
              <a:t>i</a:t>
            </a:r>
            <a:r>
              <a:rPr lang="en-US" altLang="zh-CN" dirty="0"/>
              <a:t>=1;i&lt;=n;++</a:t>
            </a:r>
            <a:r>
              <a:rPr lang="en-US" altLang="zh-CN" dirty="0" err="1"/>
              <a:t>i</a:t>
            </a:r>
            <a:r>
              <a:rPr lang="en-US" altLang="zh-CN" dirty="0"/>
              <a:t>)if(</a:t>
            </a:r>
            <a:r>
              <a:rPr lang="en-US" altLang="zh-CN" dirty="0" err="1"/>
              <a:t>i</a:t>
            </a:r>
            <a:r>
              <a:rPr lang="zh-CN" altLang="en-US" dirty="0"/>
              <a:t>没有匹配</a:t>
            </a:r>
            <a:r>
              <a:rPr lang="en-US" altLang="zh-CN" dirty="0"/>
              <a:t>)</a:t>
            </a:r>
            <a:r>
              <a:rPr lang="zh-CN" altLang="en-US" dirty="0"/>
              <a:t>从</a:t>
            </a:r>
            <a:r>
              <a:rPr lang="en-US" altLang="zh-CN" dirty="0" err="1"/>
              <a:t>i</a:t>
            </a:r>
            <a:r>
              <a:rPr lang="zh-CN" altLang="en-US" dirty="0"/>
              <a:t>出发找增广路</a:t>
            </a:r>
            <a:r>
              <a:rPr lang="en-US" altLang="zh-CN" dirty="0"/>
              <a:t>;</a:t>
            </a:r>
          </a:p>
          <a:p>
            <a:r>
              <a:rPr lang="zh-CN" altLang="en-US" dirty="0"/>
              <a:t>使用邻接表</a:t>
            </a:r>
            <a:r>
              <a:rPr lang="en-US" altLang="zh-CN" dirty="0"/>
              <a:t>,</a:t>
            </a:r>
            <a:r>
              <a:rPr lang="zh-CN" altLang="en-US" dirty="0"/>
              <a:t>时间复杂度为</a:t>
            </a:r>
            <a:r>
              <a:rPr lang="en-US" altLang="zh-CN" dirty="0"/>
              <a:t>O(nm)</a:t>
            </a:r>
            <a:endParaRPr lang="zh-CN" altLang="en-US" dirty="0"/>
          </a:p>
        </p:txBody>
      </p:sp>
    </p:spTree>
    <p:extLst>
      <p:ext uri="{BB962C8B-B14F-4D97-AF65-F5344CB8AC3E}">
        <p14:creationId xmlns:p14="http://schemas.microsoft.com/office/powerpoint/2010/main" val="278037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A2215-5E83-4EFF-A6E0-CF91789F7C9A}"/>
              </a:ext>
            </a:extLst>
          </p:cNvPr>
          <p:cNvSpPr>
            <a:spLocks noGrp="1"/>
          </p:cNvSpPr>
          <p:nvPr>
            <p:ph type="title"/>
          </p:nvPr>
        </p:nvSpPr>
        <p:spPr/>
        <p:txBody>
          <a:bodyPr/>
          <a:lstStyle/>
          <a:p>
            <a:r>
              <a:rPr lang="zh-CN" altLang="en-US" dirty="0"/>
              <a:t>增广路径必须满足的性质</a:t>
            </a:r>
            <a:br>
              <a:rPr lang="zh-CN" altLang="en-US" dirty="0"/>
            </a:br>
            <a:endParaRPr lang="zh-CN" altLang="en-US" dirty="0"/>
          </a:p>
        </p:txBody>
      </p:sp>
      <p:sp>
        <p:nvSpPr>
          <p:cNvPr id="3" name="内容占位符 2">
            <a:extLst>
              <a:ext uri="{FF2B5EF4-FFF2-40B4-BE49-F238E27FC236}">
                <a16:creationId xmlns:a16="http://schemas.microsoft.com/office/drawing/2014/main" id="{B902ABB0-90E4-4900-BCAA-6800DB22700A}"/>
              </a:ext>
            </a:extLst>
          </p:cNvPr>
          <p:cNvSpPr>
            <a:spLocks noGrp="1"/>
          </p:cNvSpPr>
          <p:nvPr>
            <p:ph idx="1"/>
          </p:nvPr>
        </p:nvSpPr>
        <p:spPr/>
        <p:txBody>
          <a:bodyPr>
            <a:normAutofit fontScale="92500" lnSpcReduction="20000"/>
          </a:bodyPr>
          <a:lstStyle/>
          <a:p>
            <a:endParaRPr lang="zh-CN" altLang="en-US" dirty="0"/>
          </a:p>
          <a:p>
            <a:r>
              <a:rPr lang="zh-CN" altLang="en-US" dirty="0"/>
              <a:t>有奇数条边。</a:t>
            </a:r>
          </a:p>
          <a:p>
            <a:r>
              <a:rPr lang="zh-CN" altLang="en-US" dirty="0"/>
              <a:t>起点在二分图的左半边，终点在右半边。</a:t>
            </a:r>
          </a:p>
          <a:p>
            <a:r>
              <a:rPr lang="zh-CN" altLang="en-US" dirty="0"/>
              <a:t>路径上的点一定是一个在左半边，一个在右半边，交替出现。（其实二分图的性质就决定了这一点，因为二分图同一边的点之间没有边相连，不要忘记哦。）</a:t>
            </a:r>
          </a:p>
          <a:p>
            <a:r>
              <a:rPr lang="zh-CN" altLang="en-US" dirty="0"/>
              <a:t>整条路径上没有重复的点。</a:t>
            </a:r>
          </a:p>
          <a:p>
            <a:r>
              <a:rPr lang="zh-CN" altLang="en-US" dirty="0"/>
              <a:t>起点和终点都是目前还没有配对的点，而其它所有点都是已经配好对的。</a:t>
            </a:r>
          </a:p>
          <a:p>
            <a:r>
              <a:rPr lang="zh-CN" altLang="en-US" dirty="0"/>
              <a:t>路径上的所有第奇数条边都不在原匹配中，所有第偶数条边都出现在原匹配中。</a:t>
            </a:r>
          </a:p>
          <a:p>
            <a:r>
              <a:rPr lang="zh-CN" altLang="en-US" dirty="0"/>
              <a:t>最后，也是最重要的一条，把增广路径上的所有第奇数条边加入到原匹配中去，并把增广路径中的所有第偶数条边从原匹配中删除（这个操作称为增广路径的取反），则新的匹配数就比原匹配数增加了</a:t>
            </a:r>
            <a:r>
              <a:rPr lang="en-US" altLang="zh-CN" dirty="0"/>
              <a:t>1</a:t>
            </a:r>
            <a:r>
              <a:rPr lang="zh-CN" altLang="en-US" dirty="0"/>
              <a:t>个（奇数</a:t>
            </a:r>
            <a:r>
              <a:rPr lang="en-US" altLang="zh-CN" dirty="0"/>
              <a:t>=</a:t>
            </a:r>
            <a:r>
              <a:rPr lang="zh-CN" altLang="en-US" dirty="0"/>
              <a:t>偶数</a:t>
            </a:r>
            <a:r>
              <a:rPr lang="en-US" altLang="zh-CN" dirty="0"/>
              <a:t>+1</a:t>
            </a:r>
            <a:r>
              <a:rPr lang="zh-CN" altLang="en-US" dirty="0"/>
              <a:t>）。而每次查找得到的增广路径的长度都是在上一次查找到的增广路径的基础上延伸的，这样每次更新匹配数都是增加</a:t>
            </a:r>
            <a:r>
              <a:rPr lang="en-US" altLang="zh-CN" dirty="0"/>
              <a:t>1</a:t>
            </a:r>
            <a:r>
              <a:rPr lang="zh-CN" altLang="en-US" dirty="0"/>
              <a:t>。</a:t>
            </a:r>
          </a:p>
        </p:txBody>
      </p:sp>
    </p:spTree>
    <p:extLst>
      <p:ext uri="{BB962C8B-B14F-4D97-AF65-F5344CB8AC3E}">
        <p14:creationId xmlns:p14="http://schemas.microsoft.com/office/powerpoint/2010/main" val="2267275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1820D-81EE-4E34-8A55-A7C3026F0F90}"/>
              </a:ext>
            </a:extLst>
          </p:cNvPr>
          <p:cNvSpPr>
            <a:spLocks noGrp="1"/>
          </p:cNvSpPr>
          <p:nvPr>
            <p:ph type="title"/>
          </p:nvPr>
        </p:nvSpPr>
        <p:spPr/>
        <p:txBody>
          <a:bodyPr/>
          <a:lstStyle/>
          <a:p>
            <a:r>
              <a:rPr lang="en-US" altLang="zh-CN" dirty="0"/>
              <a:t>bzoj4443[SCOI2015]</a:t>
            </a:r>
            <a:r>
              <a:rPr lang="zh-CN" altLang="en-US" dirty="0"/>
              <a:t>小凸玩矩阵</a:t>
            </a:r>
          </a:p>
        </p:txBody>
      </p:sp>
      <p:sp>
        <p:nvSpPr>
          <p:cNvPr id="3" name="内容占位符 2">
            <a:extLst>
              <a:ext uri="{FF2B5EF4-FFF2-40B4-BE49-F238E27FC236}">
                <a16:creationId xmlns:a16="http://schemas.microsoft.com/office/drawing/2014/main" id="{401F6994-63FA-48DF-860A-00C1FB226EC5}"/>
              </a:ext>
            </a:extLst>
          </p:cNvPr>
          <p:cNvSpPr>
            <a:spLocks noGrp="1"/>
          </p:cNvSpPr>
          <p:nvPr>
            <p:ph idx="1"/>
          </p:nvPr>
        </p:nvSpPr>
        <p:spPr/>
        <p:txBody>
          <a:bodyPr/>
          <a:lstStyle/>
          <a:p>
            <a:r>
              <a:rPr lang="zh-CN" altLang="en-US" dirty="0"/>
              <a:t>小凸和小方是好朋友，小方给小凸一个</a:t>
            </a:r>
            <a:r>
              <a:rPr lang="en-US" altLang="zh-CN" dirty="0"/>
              <a:t>N*M</a:t>
            </a:r>
            <a:r>
              <a:rPr lang="zh-CN" altLang="en-US" dirty="0"/>
              <a:t>（</a:t>
            </a:r>
            <a:r>
              <a:rPr lang="en-US" altLang="zh-CN" dirty="0"/>
              <a:t>N&lt;=M)</a:t>
            </a:r>
            <a:r>
              <a:rPr lang="zh-CN" altLang="en-US" dirty="0"/>
              <a:t>的矩阵</a:t>
            </a:r>
            <a:r>
              <a:rPr lang="en-US" altLang="zh-CN" dirty="0"/>
              <a:t>A,</a:t>
            </a:r>
            <a:r>
              <a:rPr lang="zh-CN" altLang="en-US" dirty="0"/>
              <a:t>要求小秃从其中选出</a:t>
            </a:r>
            <a:r>
              <a:rPr lang="en-US" altLang="zh-CN" dirty="0"/>
              <a:t>N</a:t>
            </a:r>
            <a:r>
              <a:rPr lang="zh-CN" altLang="en-US" dirty="0"/>
              <a:t>个数，其中任意两个数字不能在同一行或同一列，现小凸想知道选出来的</a:t>
            </a:r>
            <a:r>
              <a:rPr lang="en-US" altLang="zh-CN" dirty="0"/>
              <a:t>N</a:t>
            </a:r>
            <a:r>
              <a:rPr lang="zh-CN" altLang="en-US" dirty="0"/>
              <a:t>个数中第</a:t>
            </a:r>
            <a:r>
              <a:rPr lang="en-US" altLang="zh-CN" dirty="0"/>
              <a:t>K</a:t>
            </a:r>
            <a:r>
              <a:rPr lang="zh-CN" altLang="en-US" dirty="0"/>
              <a:t>大的数字的最小值是多少。</a:t>
            </a:r>
          </a:p>
          <a:p>
            <a:r>
              <a:rPr lang="en-US" altLang="zh-CN" dirty="0"/>
              <a:t>1&lt;=K&lt;=N&lt;=M&lt;=250,1&lt;=</a:t>
            </a:r>
            <a:r>
              <a:rPr lang="zh-CN" altLang="en-US" dirty="0"/>
              <a:t>矩阵元素</a:t>
            </a:r>
            <a:r>
              <a:rPr lang="en-US" altLang="zh-CN" dirty="0"/>
              <a:t>&lt;=10^9</a:t>
            </a:r>
          </a:p>
          <a:p>
            <a:r>
              <a:rPr lang="zh-CN" altLang="en-US" dirty="0"/>
              <a:t>首先二分答案</a:t>
            </a:r>
            <a:r>
              <a:rPr lang="en-US" altLang="zh-CN" dirty="0" err="1"/>
              <a:t>ans</a:t>
            </a:r>
            <a:r>
              <a:rPr lang="en-US" altLang="zh-CN" dirty="0"/>
              <a:t>,</a:t>
            </a:r>
            <a:r>
              <a:rPr lang="zh-CN" altLang="en-US" dirty="0"/>
              <a:t>问题转化为能否选出</a:t>
            </a:r>
            <a:r>
              <a:rPr lang="en-US" altLang="zh-CN" dirty="0"/>
              <a:t>k</a:t>
            </a:r>
            <a:r>
              <a:rPr lang="zh-CN" altLang="en-US" dirty="0"/>
              <a:t>个大于等于</a:t>
            </a:r>
            <a:r>
              <a:rPr lang="en-US" altLang="zh-CN" dirty="0" err="1"/>
              <a:t>ans</a:t>
            </a:r>
            <a:r>
              <a:rPr lang="zh-CN" altLang="en-US" dirty="0"/>
              <a:t>的数字使得它们不在同一行或同一列。</a:t>
            </a:r>
            <a:r>
              <a:rPr lang="en-US" altLang="zh-CN" dirty="0"/>
              <a:t>(</a:t>
            </a:r>
            <a:r>
              <a:rPr lang="zh-CN" altLang="en-US" dirty="0"/>
              <a:t>这个题意说的第</a:t>
            </a:r>
            <a:r>
              <a:rPr lang="en-US" altLang="zh-CN" dirty="0"/>
              <a:t>K</a:t>
            </a:r>
            <a:r>
              <a:rPr lang="zh-CN" altLang="en-US" dirty="0"/>
              <a:t>大是指从大到小第</a:t>
            </a:r>
            <a:r>
              <a:rPr lang="en-US" altLang="zh-CN" dirty="0"/>
              <a:t>K</a:t>
            </a:r>
            <a:r>
              <a:rPr lang="zh-CN" altLang="en-US" dirty="0"/>
              <a:t>个</a:t>
            </a:r>
            <a:r>
              <a:rPr lang="en-US" altLang="zh-CN" dirty="0"/>
              <a:t>)</a:t>
            </a:r>
          </a:p>
          <a:p>
            <a:r>
              <a:rPr lang="zh-CN" altLang="en-US" dirty="0"/>
              <a:t>这是个常见的套路</a:t>
            </a:r>
            <a:r>
              <a:rPr lang="en-US" altLang="zh-CN" dirty="0"/>
              <a:t>:</a:t>
            </a:r>
            <a:r>
              <a:rPr lang="zh-CN" altLang="en-US" dirty="0"/>
              <a:t>将</a:t>
            </a:r>
            <a:r>
              <a:rPr lang="en-US" altLang="zh-CN" dirty="0"/>
              <a:t>n</a:t>
            </a:r>
            <a:r>
              <a:rPr lang="zh-CN" altLang="en-US" dirty="0"/>
              <a:t>行视为</a:t>
            </a:r>
            <a:r>
              <a:rPr lang="en-US" altLang="zh-CN" dirty="0"/>
              <a:t>n</a:t>
            </a:r>
            <a:r>
              <a:rPr lang="zh-CN" altLang="en-US" dirty="0"/>
              <a:t>个点</a:t>
            </a:r>
            <a:r>
              <a:rPr lang="en-US" altLang="zh-CN" dirty="0"/>
              <a:t>,m</a:t>
            </a:r>
            <a:r>
              <a:rPr lang="zh-CN" altLang="en-US" dirty="0"/>
              <a:t>列视为</a:t>
            </a:r>
            <a:r>
              <a:rPr lang="en-US" altLang="zh-CN" dirty="0"/>
              <a:t>m</a:t>
            </a:r>
            <a:r>
              <a:rPr lang="zh-CN" altLang="en-US" dirty="0"/>
              <a:t>个点</a:t>
            </a:r>
            <a:r>
              <a:rPr lang="en-US" altLang="zh-CN" dirty="0"/>
              <a:t>,</a:t>
            </a:r>
            <a:r>
              <a:rPr lang="zh-CN" altLang="en-US" dirty="0"/>
              <a:t>如果</a:t>
            </a:r>
            <a:r>
              <a:rPr lang="en-US" altLang="zh-CN" dirty="0"/>
              <a:t>A[</a:t>
            </a:r>
            <a:r>
              <a:rPr lang="en-US" altLang="zh-CN" dirty="0" err="1"/>
              <a:t>i</a:t>
            </a:r>
            <a:r>
              <a:rPr lang="en-US" altLang="zh-CN" dirty="0"/>
              <a:t>][j]&lt;=</a:t>
            </a:r>
            <a:r>
              <a:rPr lang="en-US" altLang="zh-CN" dirty="0" err="1"/>
              <a:t>ans</a:t>
            </a:r>
            <a:r>
              <a:rPr lang="zh-CN" altLang="en-US" dirty="0"/>
              <a:t>就在第</a:t>
            </a:r>
            <a:r>
              <a:rPr lang="en-US" altLang="zh-CN" dirty="0" err="1"/>
              <a:t>i</a:t>
            </a:r>
            <a:r>
              <a:rPr lang="zh-CN" altLang="en-US" dirty="0"/>
              <a:t>行对应的点和第</a:t>
            </a:r>
            <a:r>
              <a:rPr lang="en-US" altLang="zh-CN" dirty="0"/>
              <a:t>j</a:t>
            </a:r>
            <a:r>
              <a:rPr lang="zh-CN" altLang="en-US" dirty="0"/>
              <a:t>列对应的点之间连一条边。</a:t>
            </a:r>
            <a:endParaRPr lang="en-US" altLang="zh-CN" dirty="0"/>
          </a:p>
          <a:p>
            <a:r>
              <a:rPr lang="zh-CN" altLang="en-US" dirty="0"/>
              <a:t>所以二分答案跑二分图匹配就行了。</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65462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9EC04-6B62-49C5-86C7-1316EE67B4E9}"/>
              </a:ext>
            </a:extLst>
          </p:cNvPr>
          <p:cNvSpPr>
            <a:spLocks noGrp="1"/>
          </p:cNvSpPr>
          <p:nvPr>
            <p:ph type="title"/>
          </p:nvPr>
        </p:nvSpPr>
        <p:spPr/>
        <p:txBody>
          <a:bodyPr/>
          <a:lstStyle/>
          <a:p>
            <a:r>
              <a:rPr lang="zh-CN" altLang="en-US" dirty="0"/>
              <a:t>什么是最大流</a:t>
            </a:r>
            <a:r>
              <a:rPr lang="en-US" altLang="zh-CN" dirty="0"/>
              <a:t>?</a:t>
            </a:r>
            <a:endParaRPr lang="zh-CN" altLang="en-US" dirty="0"/>
          </a:p>
        </p:txBody>
      </p:sp>
      <p:sp>
        <p:nvSpPr>
          <p:cNvPr id="3" name="内容占位符 2">
            <a:extLst>
              <a:ext uri="{FF2B5EF4-FFF2-40B4-BE49-F238E27FC236}">
                <a16:creationId xmlns:a16="http://schemas.microsoft.com/office/drawing/2014/main" id="{7E8FC61D-9E4F-4EC7-A8A3-0A29E43DDDC1}"/>
              </a:ext>
            </a:extLst>
          </p:cNvPr>
          <p:cNvSpPr>
            <a:spLocks noGrp="1"/>
          </p:cNvSpPr>
          <p:nvPr>
            <p:ph idx="1"/>
          </p:nvPr>
        </p:nvSpPr>
        <p:spPr/>
        <p:txBody>
          <a:bodyPr/>
          <a:lstStyle/>
          <a:p>
            <a:r>
              <a:rPr lang="zh-CN" altLang="en-US" dirty="0"/>
              <a:t>对于一个有向带权图</a:t>
            </a:r>
            <a:r>
              <a:rPr lang="en-US" altLang="zh-CN" dirty="0"/>
              <a:t>,</a:t>
            </a:r>
            <a:r>
              <a:rPr lang="zh-CN" altLang="en-US" dirty="0"/>
              <a:t>每条边有一个属性</a:t>
            </a:r>
            <a:r>
              <a:rPr lang="en-US" altLang="zh-CN" dirty="0"/>
              <a:t>”</a:t>
            </a:r>
            <a:r>
              <a:rPr lang="zh-CN" altLang="en-US" dirty="0"/>
              <a:t>最大流量</a:t>
            </a:r>
            <a:r>
              <a:rPr lang="en-US" altLang="zh-CN" dirty="0"/>
              <a:t>”.</a:t>
            </a:r>
            <a:r>
              <a:rPr lang="zh-CN" altLang="en-US" dirty="0"/>
              <a:t>这个</a:t>
            </a:r>
            <a:r>
              <a:rPr lang="en-US" altLang="zh-CN" dirty="0"/>
              <a:t>”</a:t>
            </a:r>
            <a:r>
              <a:rPr lang="zh-CN" altLang="en-US" dirty="0"/>
              <a:t>最大流量</a:t>
            </a:r>
            <a:r>
              <a:rPr lang="en-US" altLang="zh-CN" dirty="0"/>
              <a:t>”</a:t>
            </a:r>
            <a:r>
              <a:rPr lang="zh-CN" altLang="en-US" dirty="0"/>
              <a:t>其实表示流量的一个范围</a:t>
            </a:r>
            <a:r>
              <a:rPr lang="en-US" altLang="zh-CN" dirty="0"/>
              <a:t>.</a:t>
            </a:r>
          </a:p>
          <a:p>
            <a:r>
              <a:rPr lang="zh-CN" altLang="en-US" dirty="0"/>
              <a:t>在这张图上</a:t>
            </a:r>
            <a:r>
              <a:rPr lang="en-US" altLang="zh-CN" dirty="0"/>
              <a:t>,</a:t>
            </a:r>
            <a:r>
              <a:rPr lang="zh-CN" altLang="en-US" dirty="0"/>
              <a:t>找出一个流</a:t>
            </a:r>
            <a:r>
              <a:rPr lang="en-US" altLang="zh-CN" dirty="0"/>
              <a:t>(flow),</a:t>
            </a:r>
            <a:r>
              <a:rPr lang="zh-CN" altLang="en-US" dirty="0"/>
              <a:t>就是给每条边赋一个流量的数值</a:t>
            </a:r>
            <a:r>
              <a:rPr lang="en-US" altLang="zh-CN" dirty="0"/>
              <a:t>,</a:t>
            </a:r>
            <a:r>
              <a:rPr lang="zh-CN" altLang="en-US" dirty="0"/>
              <a:t>一个</a:t>
            </a:r>
            <a:r>
              <a:rPr lang="en-US" altLang="zh-CN" dirty="0"/>
              <a:t>”</a:t>
            </a:r>
            <a:r>
              <a:rPr lang="zh-CN" altLang="en-US" dirty="0"/>
              <a:t>流</a:t>
            </a:r>
            <a:r>
              <a:rPr lang="en-US" altLang="zh-CN" dirty="0"/>
              <a:t>”</a:t>
            </a:r>
            <a:r>
              <a:rPr lang="zh-CN" altLang="en-US" dirty="0"/>
              <a:t>代表的是一种稳定状态</a:t>
            </a:r>
            <a:r>
              <a:rPr lang="en-US" altLang="zh-CN" dirty="0"/>
              <a:t>.</a:t>
            </a:r>
          </a:p>
          <a:p>
            <a:r>
              <a:rPr lang="zh-CN" altLang="en-US" dirty="0"/>
              <a:t>一般来说会有一个源点</a:t>
            </a:r>
            <a:r>
              <a:rPr lang="en-US" altLang="zh-CN" dirty="0"/>
              <a:t>,</a:t>
            </a:r>
            <a:r>
              <a:rPr lang="zh-CN" altLang="en-US" dirty="0"/>
              <a:t>一个汇点</a:t>
            </a:r>
            <a:r>
              <a:rPr lang="en-US" altLang="zh-CN" dirty="0"/>
              <a:t>.</a:t>
            </a:r>
            <a:r>
              <a:rPr lang="zh-CN" altLang="en-US" dirty="0"/>
              <a:t>最大流就是找出一个方案使得单位时间内从源点流到汇点的流量最大</a:t>
            </a:r>
            <a:r>
              <a:rPr lang="en-US" altLang="zh-CN" dirty="0"/>
              <a:t>.</a:t>
            </a:r>
          </a:p>
          <a:p>
            <a:r>
              <a:rPr lang="zh-CN" altLang="en-US" dirty="0"/>
              <a:t>除了源点和汇点</a:t>
            </a:r>
            <a:r>
              <a:rPr lang="en-US" altLang="zh-CN" dirty="0"/>
              <a:t>,</a:t>
            </a:r>
            <a:r>
              <a:rPr lang="zh-CN" altLang="en-US" dirty="0"/>
              <a:t>所有点都满足</a:t>
            </a:r>
            <a:r>
              <a:rPr lang="en-US" altLang="zh-CN" dirty="0"/>
              <a:t>”</a:t>
            </a:r>
            <a:r>
              <a:rPr lang="zh-CN" altLang="en-US" dirty="0"/>
              <a:t>流入的流量之和</a:t>
            </a:r>
            <a:r>
              <a:rPr lang="en-US" altLang="zh-CN" dirty="0"/>
              <a:t>”=“</a:t>
            </a:r>
            <a:r>
              <a:rPr lang="zh-CN" altLang="en-US" dirty="0"/>
              <a:t>流出的流量之和</a:t>
            </a:r>
            <a:r>
              <a:rPr lang="en-US" altLang="zh-CN" dirty="0"/>
              <a:t>”</a:t>
            </a:r>
          </a:p>
          <a:p>
            <a:r>
              <a:rPr lang="zh-CN" altLang="en-US" dirty="0"/>
              <a:t>网络流可以形象地理解为处于稳定状态的水管网络</a:t>
            </a:r>
            <a:r>
              <a:rPr lang="en-US" altLang="zh-CN" dirty="0"/>
              <a:t>.</a:t>
            </a:r>
            <a:r>
              <a:rPr lang="zh-CN" altLang="en-US" dirty="0"/>
              <a:t>每条边是单向开放的水管</a:t>
            </a:r>
            <a:r>
              <a:rPr lang="en-US" altLang="zh-CN" dirty="0"/>
              <a:t>,</a:t>
            </a:r>
            <a:r>
              <a:rPr lang="zh-CN" altLang="en-US" dirty="0"/>
              <a:t>水只能沿着一个方向流</a:t>
            </a:r>
            <a:r>
              <a:rPr lang="en-US" altLang="zh-CN" dirty="0"/>
              <a:t>.</a:t>
            </a:r>
          </a:p>
          <a:p>
            <a:endParaRPr lang="zh-CN" altLang="en-US" dirty="0"/>
          </a:p>
        </p:txBody>
      </p:sp>
    </p:spTree>
    <p:extLst>
      <p:ext uri="{BB962C8B-B14F-4D97-AF65-F5344CB8AC3E}">
        <p14:creationId xmlns:p14="http://schemas.microsoft.com/office/powerpoint/2010/main" val="2127364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5BD22-65A7-4AA1-AE1B-ED7579766DDE}"/>
              </a:ext>
            </a:extLst>
          </p:cNvPr>
          <p:cNvSpPr>
            <a:spLocks noGrp="1"/>
          </p:cNvSpPr>
          <p:nvPr>
            <p:ph type="title"/>
          </p:nvPr>
        </p:nvSpPr>
        <p:spPr/>
        <p:txBody>
          <a:bodyPr/>
          <a:lstStyle/>
          <a:p>
            <a:r>
              <a:rPr lang="zh-CN" altLang="en-US" dirty="0"/>
              <a:t>怎样找出最大流</a:t>
            </a:r>
          </a:p>
        </p:txBody>
      </p:sp>
      <p:sp>
        <p:nvSpPr>
          <p:cNvPr id="3" name="内容占位符 2">
            <a:extLst>
              <a:ext uri="{FF2B5EF4-FFF2-40B4-BE49-F238E27FC236}">
                <a16:creationId xmlns:a16="http://schemas.microsoft.com/office/drawing/2014/main" id="{9BCBFC96-3896-414D-9981-3ECD147047E2}"/>
              </a:ext>
            </a:extLst>
          </p:cNvPr>
          <p:cNvSpPr>
            <a:spLocks noGrp="1"/>
          </p:cNvSpPr>
          <p:nvPr>
            <p:ph idx="1"/>
          </p:nvPr>
        </p:nvSpPr>
        <p:spPr/>
        <p:txBody>
          <a:bodyPr>
            <a:normAutofit lnSpcReduction="10000"/>
          </a:bodyPr>
          <a:lstStyle/>
          <a:p>
            <a:r>
              <a:rPr lang="zh-CN" altLang="en-US" dirty="0"/>
              <a:t>介绍一个重要概念</a:t>
            </a:r>
            <a:r>
              <a:rPr lang="en-US" altLang="zh-CN" dirty="0"/>
              <a:t>:</a:t>
            </a:r>
            <a:r>
              <a:rPr lang="zh-CN" altLang="en-US" dirty="0"/>
              <a:t>残量网络</a:t>
            </a:r>
            <a:r>
              <a:rPr lang="en-US" altLang="zh-CN" dirty="0"/>
              <a:t>.</a:t>
            </a:r>
          </a:p>
          <a:p>
            <a:r>
              <a:rPr lang="zh-CN" altLang="en-US" dirty="0"/>
              <a:t>在大部分网络流算法中</a:t>
            </a:r>
            <a:r>
              <a:rPr lang="en-US" altLang="zh-CN" dirty="0"/>
              <a:t>,</a:t>
            </a:r>
            <a:r>
              <a:rPr lang="zh-CN" altLang="en-US" dirty="0"/>
              <a:t>都要求给出一个具有特殊性质的流</a:t>
            </a:r>
            <a:r>
              <a:rPr lang="en-US" altLang="zh-CN" dirty="0"/>
              <a:t>,</a:t>
            </a:r>
            <a:r>
              <a:rPr lang="zh-CN" altLang="en-US" dirty="0"/>
              <a:t>或许是流量最大</a:t>
            </a:r>
            <a:r>
              <a:rPr lang="en-US" altLang="zh-CN" dirty="0"/>
              <a:t>,</a:t>
            </a:r>
            <a:r>
              <a:rPr lang="zh-CN" altLang="en-US" dirty="0"/>
              <a:t>或许是</a:t>
            </a:r>
            <a:r>
              <a:rPr lang="en-US" altLang="zh-CN" dirty="0"/>
              <a:t>”</a:t>
            </a:r>
            <a:r>
              <a:rPr lang="zh-CN" altLang="en-US" dirty="0"/>
              <a:t>费用最小</a:t>
            </a:r>
            <a:r>
              <a:rPr lang="en-US" altLang="zh-CN" dirty="0"/>
              <a:t>”.</a:t>
            </a:r>
          </a:p>
          <a:p>
            <a:r>
              <a:rPr lang="zh-CN" altLang="en-US" dirty="0"/>
              <a:t>要得到最优的流</a:t>
            </a:r>
            <a:r>
              <a:rPr lang="en-US" altLang="zh-CN" dirty="0"/>
              <a:t>,</a:t>
            </a:r>
            <a:r>
              <a:rPr lang="zh-CN" altLang="en-US" dirty="0"/>
              <a:t>就需要从一个方案开始</a:t>
            </a:r>
            <a:r>
              <a:rPr lang="en-US" altLang="zh-CN" dirty="0"/>
              <a:t>(</a:t>
            </a:r>
            <a:r>
              <a:rPr lang="zh-CN" altLang="en-US" dirty="0"/>
              <a:t>往往是空的流</a:t>
            </a:r>
            <a:r>
              <a:rPr lang="en-US" altLang="zh-CN" dirty="0"/>
              <a:t>),</a:t>
            </a:r>
            <a:r>
              <a:rPr lang="zh-CN" altLang="en-US" dirty="0"/>
              <a:t>不断修改</a:t>
            </a:r>
            <a:r>
              <a:rPr lang="en-US" altLang="zh-CN" dirty="0"/>
              <a:t>.</a:t>
            </a:r>
          </a:p>
          <a:p>
            <a:r>
              <a:rPr lang="zh-CN" altLang="en-US" dirty="0"/>
              <a:t>假设我做到某一步</a:t>
            </a:r>
            <a:r>
              <a:rPr lang="en-US" altLang="zh-CN" dirty="0"/>
              <a:t>,</a:t>
            </a:r>
            <a:r>
              <a:rPr lang="zh-CN" altLang="en-US" dirty="0"/>
              <a:t>已经得到一个流</a:t>
            </a:r>
            <a:r>
              <a:rPr lang="en-US" altLang="zh-CN" dirty="0"/>
              <a:t>,</a:t>
            </a:r>
            <a:r>
              <a:rPr lang="zh-CN" altLang="en-US" dirty="0"/>
              <a:t>要在这个基础上继续修改若干次</a:t>
            </a:r>
            <a:r>
              <a:rPr lang="en-US" altLang="zh-CN" dirty="0"/>
              <a:t>(</a:t>
            </a:r>
            <a:r>
              <a:rPr lang="zh-CN" altLang="en-US" dirty="0"/>
              <a:t>增加若干条水流</a:t>
            </a:r>
            <a:r>
              <a:rPr lang="en-US" altLang="zh-CN" dirty="0"/>
              <a:t>),</a:t>
            </a:r>
            <a:r>
              <a:rPr lang="zh-CN" altLang="en-US" dirty="0"/>
              <a:t>其实相当于另外找一个流</a:t>
            </a:r>
            <a:r>
              <a:rPr lang="en-US" altLang="zh-CN" dirty="0"/>
              <a:t>,</a:t>
            </a:r>
            <a:r>
              <a:rPr lang="zh-CN" altLang="en-US" dirty="0"/>
              <a:t>和已知的流进行叠加</a:t>
            </a:r>
            <a:r>
              <a:rPr lang="en-US" altLang="zh-CN" dirty="0"/>
              <a:t>,</a:t>
            </a:r>
            <a:r>
              <a:rPr lang="zh-CN" altLang="en-US" dirty="0"/>
              <a:t>得到原图的最大流</a:t>
            </a:r>
            <a:r>
              <a:rPr lang="en-US" altLang="zh-CN" dirty="0"/>
              <a:t>.</a:t>
            </a:r>
          </a:p>
          <a:p>
            <a:r>
              <a:rPr lang="zh-CN" altLang="en-US" dirty="0"/>
              <a:t>我们应该允许流量为负数</a:t>
            </a:r>
            <a:r>
              <a:rPr lang="en-US" altLang="zh-CN" dirty="0"/>
              <a:t>(</a:t>
            </a:r>
            <a:r>
              <a:rPr lang="zh-CN" altLang="en-US" dirty="0"/>
              <a:t>相当于反向</a:t>
            </a:r>
            <a:r>
              <a:rPr lang="en-US" altLang="zh-CN" dirty="0"/>
              <a:t>)</a:t>
            </a:r>
          </a:p>
          <a:p>
            <a:r>
              <a:rPr lang="zh-CN" altLang="en-US" dirty="0"/>
              <a:t>同一张图上两个流进行叠加就是对应边的流量相加</a:t>
            </a:r>
            <a:r>
              <a:rPr lang="en-US" altLang="zh-CN" dirty="0"/>
              <a:t>,</a:t>
            </a:r>
            <a:r>
              <a:rPr lang="zh-CN" altLang="en-US" dirty="0"/>
              <a:t>不同方向的相减</a:t>
            </a:r>
            <a:r>
              <a:rPr lang="en-US" altLang="zh-CN" dirty="0"/>
              <a:t>,</a:t>
            </a:r>
            <a:r>
              <a:rPr lang="zh-CN" altLang="en-US" dirty="0"/>
              <a:t>相同方向的相加</a:t>
            </a:r>
            <a:r>
              <a:rPr lang="en-US" altLang="zh-CN" dirty="0"/>
              <a:t>.</a:t>
            </a:r>
          </a:p>
          <a:p>
            <a:r>
              <a:rPr lang="zh-CN" altLang="en-US" dirty="0"/>
              <a:t>如果我们得到一个流</a:t>
            </a:r>
            <a:r>
              <a:rPr lang="en-US" altLang="zh-CN" dirty="0"/>
              <a:t>F</a:t>
            </a:r>
            <a:r>
              <a:rPr lang="zh-CN" altLang="en-US" dirty="0"/>
              <a:t>之后</a:t>
            </a:r>
            <a:r>
              <a:rPr lang="en-US" altLang="zh-CN" dirty="0"/>
              <a:t>,</a:t>
            </a:r>
            <a:r>
              <a:rPr lang="zh-CN" altLang="en-US" dirty="0"/>
              <a:t>只是简单地把用到的流量全都删去</a:t>
            </a:r>
            <a:r>
              <a:rPr lang="en-US" altLang="zh-CN" dirty="0"/>
              <a:t>,</a:t>
            </a:r>
            <a:r>
              <a:rPr lang="zh-CN" altLang="en-US" dirty="0"/>
              <a:t>就不能做到这一点</a:t>
            </a:r>
            <a:r>
              <a:rPr lang="en-US" altLang="zh-CN" dirty="0"/>
              <a:t>.</a:t>
            </a:r>
          </a:p>
        </p:txBody>
      </p:sp>
    </p:spTree>
    <p:extLst>
      <p:ext uri="{BB962C8B-B14F-4D97-AF65-F5344CB8AC3E}">
        <p14:creationId xmlns:p14="http://schemas.microsoft.com/office/powerpoint/2010/main" val="88268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7E8A6-BD9F-4860-B252-A7F37199D469}"/>
              </a:ext>
            </a:extLst>
          </p:cNvPr>
          <p:cNvSpPr>
            <a:spLocks noGrp="1"/>
          </p:cNvSpPr>
          <p:nvPr>
            <p:ph type="title"/>
          </p:nvPr>
        </p:nvSpPr>
        <p:spPr/>
        <p:txBody>
          <a:bodyPr/>
          <a:lstStyle/>
          <a:p>
            <a:r>
              <a:rPr lang="zh-CN" altLang="en-US" dirty="0"/>
              <a:t>残量网络</a:t>
            </a:r>
          </a:p>
        </p:txBody>
      </p:sp>
      <p:sp>
        <p:nvSpPr>
          <p:cNvPr id="3" name="内容占位符 2">
            <a:extLst>
              <a:ext uri="{FF2B5EF4-FFF2-40B4-BE49-F238E27FC236}">
                <a16:creationId xmlns:a16="http://schemas.microsoft.com/office/drawing/2014/main" id="{2AA24451-688F-47AA-9FF2-6C65A619F922}"/>
              </a:ext>
            </a:extLst>
          </p:cNvPr>
          <p:cNvSpPr>
            <a:spLocks noGrp="1"/>
          </p:cNvSpPr>
          <p:nvPr>
            <p:ph idx="1"/>
          </p:nvPr>
        </p:nvSpPr>
        <p:spPr/>
        <p:txBody>
          <a:bodyPr>
            <a:normAutofit fontScale="92500" lnSpcReduction="20000"/>
          </a:bodyPr>
          <a:lstStyle/>
          <a:p>
            <a:r>
              <a:rPr lang="zh-CN" altLang="en-US" dirty="0"/>
              <a:t>我们需要得到这样一个</a:t>
            </a:r>
            <a:r>
              <a:rPr lang="en-US" altLang="zh-CN" dirty="0"/>
              <a:t>”F</a:t>
            </a:r>
            <a:r>
              <a:rPr lang="zh-CN" altLang="en-US" dirty="0"/>
              <a:t>的残量网络</a:t>
            </a:r>
            <a:r>
              <a:rPr lang="en-US" altLang="zh-CN" dirty="0"/>
              <a:t>”:</a:t>
            </a:r>
            <a:r>
              <a:rPr lang="zh-CN" altLang="en-US" dirty="0"/>
              <a:t>任何一个最初网络上的流</a:t>
            </a:r>
            <a:r>
              <a:rPr lang="en-US" altLang="zh-CN" dirty="0"/>
              <a:t>,</a:t>
            </a:r>
            <a:r>
              <a:rPr lang="zh-CN" altLang="en-US" dirty="0"/>
              <a:t>都可以分解成</a:t>
            </a:r>
            <a:r>
              <a:rPr lang="en-US" altLang="zh-CN" dirty="0"/>
              <a:t>F</a:t>
            </a:r>
            <a:r>
              <a:rPr lang="zh-CN" altLang="en-US" dirty="0"/>
              <a:t>的残量网络上的一个可行流</a:t>
            </a:r>
            <a:r>
              <a:rPr lang="en-US" altLang="zh-CN" dirty="0"/>
              <a:t>H</a:t>
            </a:r>
            <a:r>
              <a:rPr lang="zh-CN" altLang="en-US" dirty="0"/>
              <a:t>与</a:t>
            </a:r>
            <a:r>
              <a:rPr lang="en-US" altLang="zh-CN" dirty="0"/>
              <a:t>F</a:t>
            </a:r>
            <a:r>
              <a:rPr lang="zh-CN" altLang="en-US" dirty="0"/>
              <a:t>的叠加</a:t>
            </a:r>
            <a:r>
              <a:rPr lang="en-US" altLang="zh-CN" dirty="0"/>
              <a:t>.</a:t>
            </a:r>
          </a:p>
          <a:p>
            <a:r>
              <a:rPr lang="en-US" altLang="zh-CN" dirty="0"/>
              <a:t>F</a:t>
            </a:r>
            <a:r>
              <a:rPr lang="zh-CN" altLang="en-US" dirty="0"/>
              <a:t>是最初网络的一个流</a:t>
            </a:r>
            <a:r>
              <a:rPr lang="en-US" altLang="zh-CN" dirty="0"/>
              <a:t>,</a:t>
            </a:r>
            <a:r>
              <a:rPr lang="zh-CN" altLang="en-US" dirty="0"/>
              <a:t>是最初的网络中真实出现的流</a:t>
            </a:r>
            <a:r>
              <a:rPr lang="en-US" altLang="zh-CN" dirty="0"/>
              <a:t>.</a:t>
            </a:r>
          </a:p>
          <a:p>
            <a:r>
              <a:rPr lang="en-US" altLang="zh-CN" dirty="0"/>
              <a:t>H</a:t>
            </a:r>
            <a:r>
              <a:rPr lang="zh-CN" altLang="en-US" dirty="0"/>
              <a:t>可能有负数流量的边</a:t>
            </a:r>
            <a:r>
              <a:rPr lang="en-US" altLang="zh-CN" dirty="0"/>
              <a:t>.</a:t>
            </a:r>
            <a:r>
              <a:rPr lang="zh-CN" altLang="en-US" dirty="0"/>
              <a:t>但是叠加到</a:t>
            </a:r>
            <a:r>
              <a:rPr lang="en-US" altLang="zh-CN" dirty="0"/>
              <a:t>F</a:t>
            </a:r>
            <a:r>
              <a:rPr lang="zh-CN" altLang="en-US" dirty="0"/>
              <a:t>上之后就是最初的网络中真实出现的流</a:t>
            </a:r>
            <a:r>
              <a:rPr lang="en-US" altLang="zh-CN" dirty="0"/>
              <a:t>.</a:t>
            </a:r>
          </a:p>
          <a:p>
            <a:r>
              <a:rPr lang="zh-CN" altLang="en-US" dirty="0"/>
              <a:t>也就是说</a:t>
            </a:r>
            <a:r>
              <a:rPr lang="en-US" altLang="zh-CN" dirty="0"/>
              <a:t>,</a:t>
            </a:r>
            <a:r>
              <a:rPr lang="zh-CN" altLang="en-US" dirty="0"/>
              <a:t>最初网络真实出现的任意一个流和</a:t>
            </a:r>
            <a:r>
              <a:rPr lang="en-US" altLang="zh-CN" dirty="0"/>
              <a:t>F</a:t>
            </a:r>
            <a:r>
              <a:rPr lang="zh-CN" altLang="en-US" dirty="0"/>
              <a:t>作差之后的流</a:t>
            </a:r>
            <a:r>
              <a:rPr lang="en-US" altLang="zh-CN" dirty="0"/>
              <a:t>,</a:t>
            </a:r>
            <a:r>
              <a:rPr lang="zh-CN" altLang="en-US" dirty="0"/>
              <a:t>都能在</a:t>
            </a:r>
            <a:r>
              <a:rPr lang="en-US" altLang="zh-CN" dirty="0"/>
              <a:t>F</a:t>
            </a:r>
            <a:r>
              <a:rPr lang="zh-CN" altLang="en-US" dirty="0"/>
              <a:t>的残量网络中出现</a:t>
            </a:r>
            <a:r>
              <a:rPr lang="en-US" altLang="zh-CN" dirty="0"/>
              <a:t>.F</a:t>
            </a:r>
            <a:r>
              <a:rPr lang="zh-CN" altLang="en-US" dirty="0"/>
              <a:t>的残量网络上找出一个流</a:t>
            </a:r>
            <a:r>
              <a:rPr lang="en-US" altLang="zh-CN" dirty="0"/>
              <a:t>,</a:t>
            </a:r>
            <a:r>
              <a:rPr lang="zh-CN" altLang="en-US" dirty="0"/>
              <a:t>就相当于找出对</a:t>
            </a:r>
            <a:r>
              <a:rPr lang="en-US" altLang="zh-CN" dirty="0"/>
              <a:t>F</a:t>
            </a:r>
            <a:r>
              <a:rPr lang="zh-CN" altLang="en-US" dirty="0"/>
              <a:t>的一种修改</a:t>
            </a:r>
            <a:r>
              <a:rPr lang="en-US" altLang="zh-CN" dirty="0"/>
              <a:t>.</a:t>
            </a:r>
          </a:p>
          <a:p>
            <a:r>
              <a:rPr lang="zh-CN" altLang="en-US" dirty="0"/>
              <a:t>原始网络一条边流量限制为</a:t>
            </a:r>
            <a:r>
              <a:rPr lang="en-US" altLang="zh-CN" dirty="0"/>
              <a:t>5,F</a:t>
            </a:r>
            <a:r>
              <a:rPr lang="zh-CN" altLang="en-US" dirty="0"/>
              <a:t>中流量为</a:t>
            </a:r>
            <a:r>
              <a:rPr lang="en-US" altLang="zh-CN" dirty="0"/>
              <a:t>2,</a:t>
            </a:r>
            <a:r>
              <a:rPr lang="zh-CN" altLang="en-US" dirty="0"/>
              <a:t>那么我们可以做的修改是减少</a:t>
            </a:r>
            <a:r>
              <a:rPr lang="en-US" altLang="zh-CN" dirty="0"/>
              <a:t>2</a:t>
            </a:r>
            <a:r>
              <a:rPr lang="zh-CN" altLang="en-US" dirty="0"/>
              <a:t>流量</a:t>
            </a:r>
            <a:r>
              <a:rPr lang="en-US" altLang="zh-CN" dirty="0"/>
              <a:t>,</a:t>
            </a:r>
            <a:r>
              <a:rPr lang="zh-CN" altLang="en-US" dirty="0"/>
              <a:t>增加</a:t>
            </a:r>
            <a:r>
              <a:rPr lang="en-US" altLang="zh-CN" dirty="0"/>
              <a:t>3</a:t>
            </a:r>
            <a:r>
              <a:rPr lang="zh-CN" altLang="en-US" dirty="0"/>
              <a:t>流量</a:t>
            </a:r>
            <a:r>
              <a:rPr lang="en-US" altLang="zh-CN" dirty="0"/>
              <a:t>,</a:t>
            </a:r>
            <a:r>
              <a:rPr lang="zh-CN" altLang="en-US" dirty="0"/>
              <a:t>进行的修改范围是</a:t>
            </a:r>
            <a:r>
              <a:rPr lang="en-US" altLang="zh-CN" dirty="0"/>
              <a:t>[-2,3]</a:t>
            </a:r>
          </a:p>
          <a:p>
            <a:r>
              <a:rPr lang="zh-CN" altLang="en-US" dirty="0"/>
              <a:t>但是处理负数流量是一件很头疼的事情</a:t>
            </a:r>
            <a:r>
              <a:rPr lang="en-US" altLang="zh-CN" dirty="0"/>
              <a:t>.</a:t>
            </a:r>
            <a:r>
              <a:rPr lang="zh-CN" altLang="en-US" dirty="0"/>
              <a:t>我们不如把负数流量认为是反向边的流量</a:t>
            </a:r>
            <a:r>
              <a:rPr lang="en-US" altLang="zh-CN" dirty="0"/>
              <a:t>.</a:t>
            </a:r>
            <a:r>
              <a:rPr lang="zh-CN" altLang="en-US" dirty="0"/>
              <a:t>叠加之后有相同的效果</a:t>
            </a:r>
            <a:r>
              <a:rPr lang="en-US" altLang="zh-CN" dirty="0"/>
              <a:t>.</a:t>
            </a:r>
            <a:r>
              <a:rPr lang="zh-CN" altLang="en-US" dirty="0"/>
              <a:t>因此</a:t>
            </a:r>
            <a:r>
              <a:rPr lang="en-US" altLang="zh-CN" dirty="0"/>
              <a:t>,</a:t>
            </a:r>
            <a:r>
              <a:rPr lang="zh-CN" altLang="en-US" dirty="0"/>
              <a:t>把原先流量为</a:t>
            </a:r>
            <a:r>
              <a:rPr lang="en-US" altLang="zh-CN" dirty="0"/>
              <a:t>5</a:t>
            </a:r>
            <a:r>
              <a:rPr lang="zh-CN" altLang="en-US" dirty="0"/>
              <a:t>的正向边改为流量为</a:t>
            </a:r>
            <a:r>
              <a:rPr lang="en-US" altLang="zh-CN" dirty="0"/>
              <a:t>3,</a:t>
            </a:r>
            <a:r>
              <a:rPr lang="zh-CN" altLang="en-US" dirty="0"/>
              <a:t>再添加一条流量为</a:t>
            </a:r>
            <a:r>
              <a:rPr lang="en-US" altLang="zh-CN" dirty="0"/>
              <a:t>2</a:t>
            </a:r>
            <a:r>
              <a:rPr lang="zh-CN" altLang="en-US" dirty="0"/>
              <a:t>的反向边</a:t>
            </a:r>
            <a:r>
              <a:rPr lang="en-US" altLang="zh-CN" dirty="0"/>
              <a:t>,</a:t>
            </a:r>
            <a:r>
              <a:rPr lang="zh-CN" altLang="en-US" dirty="0"/>
              <a:t>这样的残量网络上找一个流</a:t>
            </a:r>
            <a:r>
              <a:rPr lang="en-US" altLang="zh-CN" dirty="0"/>
              <a:t>,</a:t>
            </a:r>
            <a:r>
              <a:rPr lang="zh-CN" altLang="en-US" dirty="0"/>
              <a:t>就可以和</a:t>
            </a:r>
            <a:r>
              <a:rPr lang="en-US" altLang="zh-CN" dirty="0"/>
              <a:t>F</a:t>
            </a:r>
            <a:r>
              <a:rPr lang="zh-CN" altLang="en-US" dirty="0"/>
              <a:t>叠加得到最初的网络中的流</a:t>
            </a:r>
            <a:r>
              <a:rPr lang="en-US" altLang="zh-CN" dirty="0"/>
              <a:t>.</a:t>
            </a:r>
          </a:p>
          <a:p>
            <a:r>
              <a:rPr lang="zh-CN" altLang="en-US" dirty="0"/>
              <a:t>为了方便地处理正反向边</a:t>
            </a:r>
            <a:r>
              <a:rPr lang="en-US" altLang="zh-CN" dirty="0"/>
              <a:t>,</a:t>
            </a:r>
            <a:r>
              <a:rPr lang="zh-CN" altLang="en-US" dirty="0"/>
              <a:t>一开始建图的时候就预先建好流量为</a:t>
            </a:r>
            <a:r>
              <a:rPr lang="en-US" altLang="zh-CN" dirty="0"/>
              <a:t>0</a:t>
            </a:r>
            <a:r>
              <a:rPr lang="zh-CN" altLang="en-US" dirty="0"/>
              <a:t>的反向边</a:t>
            </a:r>
            <a:r>
              <a:rPr lang="en-US" altLang="zh-CN" dirty="0"/>
              <a:t>,</a:t>
            </a:r>
            <a:r>
              <a:rPr lang="zh-CN" altLang="en-US" dirty="0"/>
              <a:t>并且用一些方式方便我们找到某条边的反向边</a:t>
            </a:r>
            <a:r>
              <a:rPr lang="en-US" altLang="zh-CN" dirty="0"/>
              <a:t>.</a:t>
            </a:r>
          </a:p>
        </p:txBody>
      </p:sp>
    </p:spTree>
    <p:extLst>
      <p:ext uri="{BB962C8B-B14F-4D97-AF65-F5344CB8AC3E}">
        <p14:creationId xmlns:p14="http://schemas.microsoft.com/office/powerpoint/2010/main" val="1322772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3F9DC-DA46-4FB5-9847-6C8244593794}"/>
              </a:ext>
            </a:extLst>
          </p:cNvPr>
          <p:cNvSpPr>
            <a:spLocks noGrp="1"/>
          </p:cNvSpPr>
          <p:nvPr>
            <p:ph type="title"/>
          </p:nvPr>
        </p:nvSpPr>
        <p:spPr>
          <a:xfrm>
            <a:off x="646111" y="401918"/>
            <a:ext cx="9404723" cy="1400530"/>
          </a:xfrm>
        </p:spPr>
        <p:txBody>
          <a:bodyPr/>
          <a:lstStyle/>
          <a:p>
            <a:r>
              <a:rPr lang="zh-CN" altLang="en-US" dirty="0"/>
              <a:t>增广路</a:t>
            </a:r>
          </a:p>
        </p:txBody>
      </p:sp>
      <p:sp>
        <p:nvSpPr>
          <p:cNvPr id="3" name="内容占位符 2">
            <a:extLst>
              <a:ext uri="{FF2B5EF4-FFF2-40B4-BE49-F238E27FC236}">
                <a16:creationId xmlns:a16="http://schemas.microsoft.com/office/drawing/2014/main" id="{A35B9616-63F4-49FD-A3F5-B51DEA762489}"/>
              </a:ext>
            </a:extLst>
          </p:cNvPr>
          <p:cNvSpPr>
            <a:spLocks noGrp="1"/>
          </p:cNvSpPr>
          <p:nvPr>
            <p:ph idx="1"/>
          </p:nvPr>
        </p:nvSpPr>
        <p:spPr/>
        <p:txBody>
          <a:bodyPr/>
          <a:lstStyle/>
          <a:p>
            <a:r>
              <a:rPr lang="zh-CN" altLang="en-US" dirty="0"/>
              <a:t>在残量网络中</a:t>
            </a:r>
            <a:r>
              <a:rPr lang="en-US" altLang="zh-CN" dirty="0"/>
              <a:t>,</a:t>
            </a:r>
            <a:r>
              <a:rPr lang="zh-CN" altLang="en-US" dirty="0"/>
              <a:t>找出一条能够走通的路径</a:t>
            </a:r>
            <a:r>
              <a:rPr lang="en-US" altLang="zh-CN" dirty="0"/>
              <a:t>,</a:t>
            </a:r>
            <a:r>
              <a:rPr lang="zh-CN" altLang="en-US" dirty="0"/>
              <a:t>把这条路径用起来</a:t>
            </a:r>
            <a:r>
              <a:rPr lang="en-US" altLang="zh-CN" dirty="0"/>
              <a:t>,</a:t>
            </a:r>
            <a:r>
              <a:rPr lang="zh-CN" altLang="en-US" dirty="0"/>
              <a:t>就是增广</a:t>
            </a:r>
            <a:r>
              <a:rPr lang="en-US" altLang="zh-CN" dirty="0"/>
              <a:t>,</a:t>
            </a:r>
            <a:r>
              <a:rPr lang="zh-CN" altLang="en-US" dirty="0"/>
              <a:t>这条路径就是增广路</a:t>
            </a:r>
            <a:r>
              <a:rPr lang="en-US" altLang="zh-CN" dirty="0"/>
              <a:t>.</a:t>
            </a:r>
          </a:p>
          <a:p>
            <a:r>
              <a:rPr lang="zh-CN" altLang="en-US" dirty="0"/>
              <a:t>结论</a:t>
            </a:r>
            <a:r>
              <a:rPr lang="en-US" altLang="zh-CN" dirty="0"/>
              <a:t>:</a:t>
            </a:r>
            <a:r>
              <a:rPr lang="zh-CN" altLang="en-US" dirty="0"/>
              <a:t>如果残量网络已经无法找出增广路了</a:t>
            </a:r>
            <a:r>
              <a:rPr lang="en-US" altLang="zh-CN" dirty="0"/>
              <a:t>,</a:t>
            </a:r>
            <a:r>
              <a:rPr lang="zh-CN" altLang="en-US" dirty="0"/>
              <a:t>当前的流就是最大流</a:t>
            </a:r>
            <a:r>
              <a:rPr lang="en-US" altLang="zh-CN" dirty="0"/>
              <a:t>.</a:t>
            </a:r>
          </a:p>
          <a:p>
            <a:r>
              <a:rPr lang="zh-CN" altLang="en-US" dirty="0"/>
              <a:t>立即可以得到一个算法</a:t>
            </a:r>
            <a:r>
              <a:rPr lang="en-US" altLang="zh-CN" dirty="0"/>
              <a:t>:</a:t>
            </a:r>
            <a:r>
              <a:rPr lang="zh-CN" altLang="en-US" dirty="0"/>
              <a:t>反复在残量网络上利用</a:t>
            </a:r>
            <a:r>
              <a:rPr lang="en-US" altLang="zh-CN" dirty="0" err="1"/>
              <a:t>bfs</a:t>
            </a:r>
            <a:r>
              <a:rPr lang="zh-CN" altLang="en-US" dirty="0"/>
              <a:t>寻找增广路</a:t>
            </a:r>
            <a:r>
              <a:rPr lang="en-US" altLang="zh-CN" dirty="0"/>
              <a:t>,</a:t>
            </a:r>
            <a:r>
              <a:rPr lang="zh-CN" altLang="en-US" dirty="0"/>
              <a:t>找到一条增广路就用掉</a:t>
            </a:r>
            <a:r>
              <a:rPr lang="en-US" altLang="zh-CN" dirty="0"/>
              <a:t>,</a:t>
            </a:r>
            <a:r>
              <a:rPr lang="zh-CN" altLang="en-US" dirty="0"/>
              <a:t>找不到增广路就结束算法</a:t>
            </a:r>
            <a:r>
              <a:rPr lang="en-US" altLang="zh-CN" dirty="0"/>
              <a:t>.</a:t>
            </a:r>
            <a:r>
              <a:rPr lang="zh-CN" altLang="en-US" dirty="0"/>
              <a:t>但是算法的复杂度并没有保障</a:t>
            </a:r>
            <a:r>
              <a:rPr lang="en-US" altLang="zh-CN" dirty="0"/>
              <a:t>.</a:t>
            </a:r>
          </a:p>
          <a:p>
            <a:r>
              <a:rPr lang="en-US" altLang="zh-CN" dirty="0" err="1"/>
              <a:t>Dinic</a:t>
            </a:r>
            <a:r>
              <a:rPr lang="zh-CN" altLang="en-US" dirty="0"/>
              <a:t>算法使用特殊的方式寻找增广路</a:t>
            </a:r>
            <a:r>
              <a:rPr lang="en-US" altLang="zh-CN" dirty="0"/>
              <a:t>,</a:t>
            </a:r>
            <a:r>
              <a:rPr lang="zh-CN" altLang="en-US" dirty="0"/>
              <a:t>使得一般的流网络上复杂度为</a:t>
            </a:r>
            <a:r>
              <a:rPr lang="en-US" altLang="zh-CN" dirty="0"/>
              <a:t>O(n</a:t>
            </a:r>
            <a:r>
              <a:rPr lang="en-US" altLang="zh-CN" baseline="30000" dirty="0"/>
              <a:t>2</a:t>
            </a:r>
            <a:r>
              <a:rPr lang="en-US" altLang="zh-CN" dirty="0"/>
              <a:t>m)</a:t>
            </a:r>
          </a:p>
          <a:p>
            <a:r>
              <a:rPr lang="zh-CN" altLang="en-US" dirty="0"/>
              <a:t>核心思想是</a:t>
            </a:r>
            <a:r>
              <a:rPr lang="en-US" altLang="zh-CN" dirty="0"/>
              <a:t>”</a:t>
            </a:r>
            <a:r>
              <a:rPr lang="zh-CN" altLang="en-US" dirty="0"/>
              <a:t>层次网络</a:t>
            </a:r>
            <a:r>
              <a:rPr lang="en-US" altLang="zh-CN" dirty="0"/>
              <a:t>”+”</a:t>
            </a:r>
            <a:r>
              <a:rPr lang="zh-CN" altLang="en-US" dirty="0"/>
              <a:t>多路增广</a:t>
            </a:r>
            <a:r>
              <a:rPr lang="en-US" altLang="zh-CN" dirty="0"/>
              <a:t>”</a:t>
            </a:r>
          </a:p>
          <a:p>
            <a:r>
              <a:rPr lang="zh-CN" altLang="en-US" dirty="0"/>
              <a:t>多路增广</a:t>
            </a:r>
            <a:r>
              <a:rPr lang="en-US" altLang="zh-CN" dirty="0"/>
              <a:t>,</a:t>
            </a:r>
            <a:r>
              <a:rPr lang="zh-CN" altLang="en-US" dirty="0"/>
              <a:t>就是在一轮增广当中同时寻找多条增广路</a:t>
            </a:r>
            <a:r>
              <a:rPr lang="en-US" altLang="zh-CN" dirty="0"/>
              <a:t>.</a:t>
            </a:r>
          </a:p>
          <a:p>
            <a:r>
              <a:rPr lang="zh-CN" altLang="en-US" dirty="0"/>
              <a:t>层次网络</a:t>
            </a:r>
            <a:r>
              <a:rPr lang="en-US" altLang="zh-CN" dirty="0"/>
              <a:t>,</a:t>
            </a:r>
            <a:r>
              <a:rPr lang="zh-CN" altLang="en-US" dirty="0"/>
              <a:t>就是对残量网络进行分层</a:t>
            </a:r>
            <a:r>
              <a:rPr lang="en-US" altLang="zh-CN" dirty="0"/>
              <a:t>,</a:t>
            </a:r>
            <a:r>
              <a:rPr lang="zh-CN" altLang="en-US" dirty="0"/>
              <a:t>使得多路增广不出现矛盾</a:t>
            </a:r>
          </a:p>
        </p:txBody>
      </p:sp>
    </p:spTree>
    <p:extLst>
      <p:ext uri="{BB962C8B-B14F-4D97-AF65-F5344CB8AC3E}">
        <p14:creationId xmlns:p14="http://schemas.microsoft.com/office/powerpoint/2010/main" val="3385149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C6C7E-E302-480E-AEBC-E6867B623696}"/>
              </a:ext>
            </a:extLst>
          </p:cNvPr>
          <p:cNvSpPr>
            <a:spLocks noGrp="1"/>
          </p:cNvSpPr>
          <p:nvPr>
            <p:ph type="title"/>
          </p:nvPr>
        </p:nvSpPr>
        <p:spPr/>
        <p:txBody>
          <a:bodyPr/>
          <a:lstStyle/>
          <a:p>
            <a:r>
              <a:rPr lang="zh-CN" altLang="en-US" dirty="0"/>
              <a:t>层次网络</a:t>
            </a:r>
          </a:p>
        </p:txBody>
      </p:sp>
      <p:sp>
        <p:nvSpPr>
          <p:cNvPr id="3" name="内容占位符 2">
            <a:extLst>
              <a:ext uri="{FF2B5EF4-FFF2-40B4-BE49-F238E27FC236}">
                <a16:creationId xmlns:a16="http://schemas.microsoft.com/office/drawing/2014/main" id="{B5C3E0A1-4282-422C-BBF8-F6287EF9324B}"/>
              </a:ext>
            </a:extLst>
          </p:cNvPr>
          <p:cNvSpPr>
            <a:spLocks noGrp="1"/>
          </p:cNvSpPr>
          <p:nvPr>
            <p:ph idx="1"/>
          </p:nvPr>
        </p:nvSpPr>
        <p:spPr/>
        <p:txBody>
          <a:bodyPr/>
          <a:lstStyle/>
          <a:p>
            <a:r>
              <a:rPr lang="zh-CN" altLang="en-US" dirty="0"/>
              <a:t>考虑残量网络中流量不为</a:t>
            </a:r>
            <a:r>
              <a:rPr lang="en-US" altLang="zh-CN" dirty="0"/>
              <a:t>0</a:t>
            </a:r>
            <a:r>
              <a:rPr lang="zh-CN" altLang="en-US" dirty="0"/>
              <a:t>的边</a:t>
            </a:r>
            <a:endParaRPr lang="en-US" altLang="zh-CN" dirty="0"/>
          </a:p>
          <a:p>
            <a:r>
              <a:rPr lang="zh-CN" altLang="en-US" dirty="0"/>
              <a:t>在这些边上做</a:t>
            </a:r>
            <a:r>
              <a:rPr lang="en-US" altLang="zh-CN" dirty="0" err="1"/>
              <a:t>bfs</a:t>
            </a:r>
            <a:r>
              <a:rPr lang="en-US" altLang="zh-CN" dirty="0"/>
              <a:t>,</a:t>
            </a:r>
            <a:r>
              <a:rPr lang="zh-CN" altLang="en-US" dirty="0"/>
              <a:t>认为每条边的长度是</a:t>
            </a:r>
            <a:r>
              <a:rPr lang="en-US" altLang="zh-CN" dirty="0"/>
              <a:t>1,</a:t>
            </a:r>
            <a:r>
              <a:rPr lang="zh-CN" altLang="en-US" dirty="0"/>
              <a:t>按照从出发点到每个点的最短路给所有点分层</a:t>
            </a:r>
            <a:endParaRPr lang="en-US" altLang="zh-CN" dirty="0"/>
          </a:p>
          <a:p>
            <a:r>
              <a:rPr lang="zh-CN" altLang="en-US" dirty="0"/>
              <a:t>增广的时候只允许沿着上一层到下一层</a:t>
            </a:r>
            <a:r>
              <a:rPr lang="en-US" altLang="zh-CN" dirty="0"/>
              <a:t>,</a:t>
            </a:r>
            <a:r>
              <a:rPr lang="zh-CN" altLang="en-US" dirty="0"/>
              <a:t>这样就可以支持</a:t>
            </a:r>
            <a:r>
              <a:rPr lang="en-US" altLang="zh-CN" dirty="0"/>
              <a:t>”</a:t>
            </a:r>
            <a:r>
              <a:rPr lang="zh-CN" altLang="en-US" dirty="0"/>
              <a:t>多路增广</a:t>
            </a:r>
            <a:r>
              <a:rPr lang="en-US" altLang="zh-CN" dirty="0"/>
              <a:t>”</a:t>
            </a:r>
            <a:r>
              <a:rPr lang="zh-CN" altLang="en-US" dirty="0"/>
              <a:t>而不发生矛盾</a:t>
            </a:r>
            <a:r>
              <a:rPr lang="en-US" altLang="zh-CN" dirty="0"/>
              <a:t>.</a:t>
            </a:r>
          </a:p>
          <a:p>
            <a:r>
              <a:rPr lang="zh-CN" altLang="en-US" dirty="0"/>
              <a:t>我们仔细看一下代码</a:t>
            </a:r>
            <a:r>
              <a:rPr lang="en-US" altLang="zh-CN" dirty="0"/>
              <a:t>.</a:t>
            </a:r>
            <a:endParaRPr lang="zh-CN" altLang="en-US" dirty="0"/>
          </a:p>
        </p:txBody>
      </p:sp>
    </p:spTree>
    <p:extLst>
      <p:ext uri="{BB962C8B-B14F-4D97-AF65-F5344CB8AC3E}">
        <p14:creationId xmlns:p14="http://schemas.microsoft.com/office/powerpoint/2010/main" val="469469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B6787-8812-4AB8-8F12-313642315502}"/>
              </a:ext>
            </a:extLst>
          </p:cNvPr>
          <p:cNvSpPr>
            <a:spLocks noGrp="1"/>
          </p:cNvSpPr>
          <p:nvPr>
            <p:ph type="title"/>
          </p:nvPr>
        </p:nvSpPr>
        <p:spPr/>
        <p:txBody>
          <a:bodyPr/>
          <a:lstStyle/>
          <a:p>
            <a:r>
              <a:rPr lang="zh-CN" altLang="en-US" dirty="0"/>
              <a:t>时间复杂度</a:t>
            </a:r>
          </a:p>
        </p:txBody>
      </p:sp>
      <p:sp>
        <p:nvSpPr>
          <p:cNvPr id="3" name="内容占位符 2">
            <a:extLst>
              <a:ext uri="{FF2B5EF4-FFF2-40B4-BE49-F238E27FC236}">
                <a16:creationId xmlns:a16="http://schemas.microsoft.com/office/drawing/2014/main" id="{BAB149C8-AF53-4972-A4D7-1F842AE631B6}"/>
              </a:ext>
            </a:extLst>
          </p:cNvPr>
          <p:cNvSpPr>
            <a:spLocks noGrp="1"/>
          </p:cNvSpPr>
          <p:nvPr>
            <p:ph idx="1"/>
          </p:nvPr>
        </p:nvSpPr>
        <p:spPr/>
        <p:txBody>
          <a:bodyPr/>
          <a:lstStyle/>
          <a:p>
            <a:r>
              <a:rPr lang="zh-CN" altLang="en-US" dirty="0"/>
              <a:t>每找出一个阻塞流</a:t>
            </a:r>
            <a:r>
              <a:rPr lang="en-US" altLang="zh-CN" dirty="0"/>
              <a:t>,s</a:t>
            </a:r>
            <a:r>
              <a:rPr lang="zh-CN" altLang="en-US" dirty="0"/>
              <a:t>和</a:t>
            </a:r>
            <a:r>
              <a:rPr lang="en-US" altLang="zh-CN" dirty="0"/>
              <a:t>t</a:t>
            </a:r>
            <a:r>
              <a:rPr lang="zh-CN" altLang="en-US" dirty="0"/>
              <a:t>之间的最短路至少增加</a:t>
            </a:r>
            <a:r>
              <a:rPr lang="en-US" altLang="zh-CN" dirty="0"/>
              <a:t>1.</a:t>
            </a:r>
            <a:r>
              <a:rPr lang="zh-CN" altLang="en-US" dirty="0"/>
              <a:t>每次找出阻塞流的复杂度为</a:t>
            </a:r>
            <a:r>
              <a:rPr lang="en-US" altLang="zh-CN" dirty="0"/>
              <a:t>O(nm)</a:t>
            </a:r>
          </a:p>
          <a:p>
            <a:r>
              <a:rPr lang="zh-CN" altLang="en-US" dirty="0"/>
              <a:t>对于一般的图</a:t>
            </a:r>
            <a:r>
              <a:rPr lang="en-US" altLang="zh-CN" dirty="0"/>
              <a:t>,</a:t>
            </a:r>
            <a:r>
              <a:rPr lang="zh-CN" altLang="en-US" dirty="0"/>
              <a:t>最多构造</a:t>
            </a:r>
            <a:r>
              <a:rPr lang="en-US" altLang="zh-CN" dirty="0"/>
              <a:t>n</a:t>
            </a:r>
            <a:r>
              <a:rPr lang="zh-CN" altLang="en-US" dirty="0"/>
              <a:t>次层次图</a:t>
            </a:r>
            <a:r>
              <a:rPr lang="en-US" altLang="zh-CN" dirty="0"/>
              <a:t>.O(n</a:t>
            </a:r>
            <a:r>
              <a:rPr lang="en-US" altLang="zh-CN" baseline="30000" dirty="0"/>
              <a:t>2</a:t>
            </a:r>
            <a:r>
              <a:rPr lang="en-US" altLang="zh-CN" dirty="0"/>
              <a:t>m)</a:t>
            </a:r>
          </a:p>
          <a:p>
            <a:r>
              <a:rPr lang="zh-CN" altLang="en-US" dirty="0"/>
              <a:t>对于所有边流量均为</a:t>
            </a:r>
            <a:r>
              <a:rPr lang="en-US" altLang="zh-CN" dirty="0"/>
              <a:t>1</a:t>
            </a:r>
            <a:r>
              <a:rPr lang="zh-CN" altLang="en-US" dirty="0"/>
              <a:t>的图</a:t>
            </a:r>
            <a:r>
              <a:rPr lang="en-US" altLang="zh-CN" dirty="0"/>
              <a:t>,</a:t>
            </a:r>
            <a:r>
              <a:rPr lang="zh-CN" altLang="en-US" dirty="0"/>
              <a:t>寻找一次阻塞流是</a:t>
            </a:r>
            <a:r>
              <a:rPr lang="en-US" altLang="zh-CN" dirty="0"/>
              <a:t>O(m)</a:t>
            </a:r>
          </a:p>
          <a:p>
            <a:r>
              <a:rPr lang="zh-CN" altLang="en-US" dirty="0"/>
              <a:t>二分图匹配的复杂度是</a:t>
            </a:r>
            <a:r>
              <a:rPr lang="en-US" altLang="zh-CN" dirty="0"/>
              <a:t>O(n</a:t>
            </a:r>
            <a:r>
              <a:rPr lang="en-US" altLang="zh-CN" baseline="30000" dirty="0"/>
              <a:t>0.5</a:t>
            </a:r>
            <a:r>
              <a:rPr lang="en-US" altLang="zh-CN" dirty="0"/>
              <a:t>m)</a:t>
            </a:r>
          </a:p>
          <a:p>
            <a:endParaRPr lang="zh-CN" altLang="en-US" dirty="0"/>
          </a:p>
        </p:txBody>
      </p:sp>
      <p:pic>
        <p:nvPicPr>
          <p:cNvPr id="4" name="图片 3">
            <a:extLst>
              <a:ext uri="{FF2B5EF4-FFF2-40B4-BE49-F238E27FC236}">
                <a16:creationId xmlns:a16="http://schemas.microsoft.com/office/drawing/2014/main" id="{E6F2481D-2EE7-41EB-A075-89F07D2F6729}"/>
              </a:ext>
            </a:extLst>
          </p:cNvPr>
          <p:cNvPicPr>
            <a:picLocks noChangeAspect="1"/>
          </p:cNvPicPr>
          <p:nvPr/>
        </p:nvPicPr>
        <p:blipFill>
          <a:blip r:embed="rId2"/>
          <a:stretch>
            <a:fillRect/>
          </a:stretch>
        </p:blipFill>
        <p:spPr>
          <a:xfrm>
            <a:off x="71120" y="4490160"/>
            <a:ext cx="12192000" cy="1758239"/>
          </a:xfrm>
          <a:prstGeom prst="rect">
            <a:avLst/>
          </a:prstGeom>
        </p:spPr>
      </p:pic>
    </p:spTree>
    <p:extLst>
      <p:ext uri="{BB962C8B-B14F-4D97-AF65-F5344CB8AC3E}">
        <p14:creationId xmlns:p14="http://schemas.microsoft.com/office/powerpoint/2010/main" val="1393664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C5C65-2BE2-4BDA-AA1C-922942F10750}"/>
              </a:ext>
            </a:extLst>
          </p:cNvPr>
          <p:cNvSpPr>
            <a:spLocks noGrp="1"/>
          </p:cNvSpPr>
          <p:nvPr>
            <p:ph type="title"/>
          </p:nvPr>
        </p:nvSpPr>
        <p:spPr/>
        <p:txBody>
          <a:bodyPr/>
          <a:lstStyle/>
          <a:p>
            <a:r>
              <a:rPr lang="zh-CN" altLang="en-US" dirty="0"/>
              <a:t>用</a:t>
            </a:r>
            <a:r>
              <a:rPr lang="en-US" altLang="zh-CN" dirty="0" err="1"/>
              <a:t>dinic</a:t>
            </a:r>
            <a:r>
              <a:rPr lang="zh-CN" altLang="en-US" dirty="0"/>
              <a:t>求解二分图匹配</a:t>
            </a:r>
          </a:p>
        </p:txBody>
      </p:sp>
      <p:sp>
        <p:nvSpPr>
          <p:cNvPr id="3" name="内容占位符 2">
            <a:extLst>
              <a:ext uri="{FF2B5EF4-FFF2-40B4-BE49-F238E27FC236}">
                <a16:creationId xmlns:a16="http://schemas.microsoft.com/office/drawing/2014/main" id="{5500342F-DDFE-4CC5-B70A-139456045CBC}"/>
              </a:ext>
            </a:extLst>
          </p:cNvPr>
          <p:cNvSpPr>
            <a:spLocks noGrp="1"/>
          </p:cNvSpPr>
          <p:nvPr>
            <p:ph idx="1"/>
          </p:nvPr>
        </p:nvSpPr>
        <p:spPr/>
        <p:txBody>
          <a:bodyPr/>
          <a:lstStyle/>
          <a:p>
            <a:r>
              <a:rPr lang="zh-CN" altLang="en-US" dirty="0"/>
              <a:t>建立一个源点向左侧所有点连流量为</a:t>
            </a:r>
            <a:r>
              <a:rPr lang="en-US" altLang="zh-CN" dirty="0"/>
              <a:t>1</a:t>
            </a:r>
            <a:r>
              <a:rPr lang="zh-CN" altLang="en-US" dirty="0"/>
              <a:t>的边</a:t>
            </a:r>
            <a:r>
              <a:rPr lang="en-US" altLang="zh-CN" dirty="0"/>
              <a:t>,</a:t>
            </a:r>
            <a:r>
              <a:rPr lang="zh-CN" altLang="en-US" dirty="0"/>
              <a:t>所有右侧的点向汇点连流量为</a:t>
            </a:r>
            <a:r>
              <a:rPr lang="en-US" altLang="zh-CN" dirty="0"/>
              <a:t>1</a:t>
            </a:r>
            <a:r>
              <a:rPr lang="zh-CN" altLang="en-US" dirty="0"/>
              <a:t>的边</a:t>
            </a:r>
            <a:endParaRPr lang="en-US" altLang="zh-CN" dirty="0"/>
          </a:p>
          <a:p>
            <a:r>
              <a:rPr lang="zh-CN" altLang="en-US" dirty="0"/>
              <a:t>如果左侧和右侧两个点之间有边</a:t>
            </a:r>
            <a:r>
              <a:rPr lang="en-US" altLang="zh-CN" dirty="0"/>
              <a:t>,</a:t>
            </a:r>
            <a:r>
              <a:rPr lang="zh-CN" altLang="en-US" dirty="0"/>
              <a:t>就从左侧向右侧连边</a:t>
            </a:r>
            <a:r>
              <a:rPr lang="en-US" altLang="zh-CN" dirty="0"/>
              <a:t>.</a:t>
            </a:r>
          </a:p>
          <a:p>
            <a:r>
              <a:rPr lang="zh-CN" altLang="en-US" dirty="0"/>
              <a:t>跑最大流就是最大匹配</a:t>
            </a:r>
            <a:r>
              <a:rPr lang="en-US" altLang="zh-CN" dirty="0"/>
              <a:t>.</a:t>
            </a:r>
            <a:r>
              <a:rPr lang="zh-CN" altLang="en-US" dirty="0"/>
              <a:t>求出方案只需要看看残量网络中的流量</a:t>
            </a:r>
            <a:r>
              <a:rPr lang="en-US" altLang="zh-CN" dirty="0"/>
              <a:t>.</a:t>
            </a:r>
            <a:endParaRPr lang="zh-CN" altLang="en-US" dirty="0"/>
          </a:p>
        </p:txBody>
      </p:sp>
    </p:spTree>
    <p:extLst>
      <p:ext uri="{BB962C8B-B14F-4D97-AF65-F5344CB8AC3E}">
        <p14:creationId xmlns:p14="http://schemas.microsoft.com/office/powerpoint/2010/main" val="178422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E87A4C-0196-440E-9D8C-70D28F1FDEB6}"/>
              </a:ext>
            </a:extLst>
          </p:cNvPr>
          <p:cNvSpPr>
            <a:spLocks noGrp="1"/>
          </p:cNvSpPr>
          <p:nvPr>
            <p:ph type="title"/>
          </p:nvPr>
        </p:nvSpPr>
        <p:spPr/>
        <p:txBody>
          <a:bodyPr/>
          <a:lstStyle/>
          <a:p>
            <a:r>
              <a:rPr lang="zh-CN" altLang="en-US" dirty="0"/>
              <a:t>内容</a:t>
            </a:r>
          </a:p>
        </p:txBody>
      </p:sp>
      <p:sp>
        <p:nvSpPr>
          <p:cNvPr id="3" name="内容占位符 2">
            <a:extLst>
              <a:ext uri="{FF2B5EF4-FFF2-40B4-BE49-F238E27FC236}">
                <a16:creationId xmlns:a16="http://schemas.microsoft.com/office/drawing/2014/main" id="{55815F01-793F-4FFC-881A-9156B7EB87B8}"/>
              </a:ext>
            </a:extLst>
          </p:cNvPr>
          <p:cNvSpPr>
            <a:spLocks noGrp="1"/>
          </p:cNvSpPr>
          <p:nvPr>
            <p:ph idx="1"/>
          </p:nvPr>
        </p:nvSpPr>
        <p:spPr>
          <a:xfrm>
            <a:off x="1622729" y="2083398"/>
            <a:ext cx="8946541" cy="4195481"/>
          </a:xfrm>
        </p:spPr>
        <p:txBody>
          <a:bodyPr/>
          <a:lstStyle/>
          <a:p>
            <a:r>
              <a:rPr lang="zh-CN" altLang="en-US" dirty="0"/>
              <a:t>二分图的性质</a:t>
            </a:r>
            <a:endParaRPr lang="en-US" altLang="zh-CN" dirty="0"/>
          </a:p>
          <a:p>
            <a:r>
              <a:rPr lang="zh-CN" altLang="en-US" dirty="0"/>
              <a:t>二分图最大匹配</a:t>
            </a:r>
            <a:r>
              <a:rPr lang="en-US" altLang="zh-CN" dirty="0"/>
              <a:t>,</a:t>
            </a:r>
            <a:r>
              <a:rPr lang="zh-CN" altLang="en-US" dirty="0"/>
              <a:t>匈牙利算法</a:t>
            </a:r>
            <a:endParaRPr lang="en-US" altLang="zh-CN" dirty="0"/>
          </a:p>
          <a:p>
            <a:r>
              <a:rPr lang="zh-CN" altLang="en-US" dirty="0"/>
              <a:t>最大流</a:t>
            </a:r>
            <a:r>
              <a:rPr lang="en-US" altLang="zh-CN" dirty="0"/>
              <a:t>: </a:t>
            </a:r>
            <a:r>
              <a:rPr lang="en-US" altLang="zh-CN" dirty="0" err="1"/>
              <a:t>dinic</a:t>
            </a:r>
            <a:r>
              <a:rPr lang="zh-CN" altLang="en-US" dirty="0"/>
              <a:t>算法</a:t>
            </a:r>
            <a:endParaRPr lang="en-US" altLang="zh-CN" dirty="0"/>
          </a:p>
          <a:p>
            <a:r>
              <a:rPr lang="zh-CN" altLang="en-US" dirty="0"/>
              <a:t>费用流</a:t>
            </a:r>
            <a:r>
              <a:rPr lang="en-US" altLang="zh-CN" dirty="0"/>
              <a:t>: </a:t>
            </a:r>
            <a:r>
              <a:rPr lang="zh-CN" altLang="en-US" dirty="0"/>
              <a:t>最短增广路算法</a:t>
            </a:r>
            <a:endParaRPr lang="en-US" altLang="zh-CN" dirty="0"/>
          </a:p>
          <a:p>
            <a:r>
              <a:rPr lang="zh-CN" altLang="en-US" dirty="0"/>
              <a:t>网络流题目选讲</a:t>
            </a:r>
            <a:endParaRPr lang="en-US" altLang="zh-CN" dirty="0"/>
          </a:p>
        </p:txBody>
      </p:sp>
    </p:spTree>
    <p:extLst>
      <p:ext uri="{BB962C8B-B14F-4D97-AF65-F5344CB8AC3E}">
        <p14:creationId xmlns:p14="http://schemas.microsoft.com/office/powerpoint/2010/main" val="1096281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F5F73-2E6F-4F51-A2B0-ED11AFF48A3C}"/>
              </a:ext>
            </a:extLst>
          </p:cNvPr>
          <p:cNvSpPr>
            <a:spLocks noGrp="1"/>
          </p:cNvSpPr>
          <p:nvPr>
            <p:ph type="title"/>
          </p:nvPr>
        </p:nvSpPr>
        <p:spPr/>
        <p:txBody>
          <a:bodyPr/>
          <a:lstStyle/>
          <a:p>
            <a:r>
              <a:rPr lang="zh-CN" altLang="en-US" dirty="0"/>
              <a:t>多源多汇</a:t>
            </a:r>
            <a:r>
              <a:rPr lang="en-US" altLang="zh-CN" dirty="0"/>
              <a:t>?</a:t>
            </a:r>
            <a:endParaRPr lang="zh-CN" altLang="en-US" dirty="0"/>
          </a:p>
        </p:txBody>
      </p:sp>
      <p:sp>
        <p:nvSpPr>
          <p:cNvPr id="3" name="内容占位符 2">
            <a:extLst>
              <a:ext uri="{FF2B5EF4-FFF2-40B4-BE49-F238E27FC236}">
                <a16:creationId xmlns:a16="http://schemas.microsoft.com/office/drawing/2014/main" id="{64B1CCE7-ED27-40C1-A53E-ED5A619AE363}"/>
              </a:ext>
            </a:extLst>
          </p:cNvPr>
          <p:cNvSpPr>
            <a:spLocks noGrp="1"/>
          </p:cNvSpPr>
          <p:nvPr>
            <p:ph idx="1"/>
          </p:nvPr>
        </p:nvSpPr>
        <p:spPr/>
        <p:txBody>
          <a:bodyPr/>
          <a:lstStyle/>
          <a:p>
            <a:r>
              <a:rPr lang="zh-CN" altLang="en-US" dirty="0"/>
              <a:t>有多个源头</a:t>
            </a:r>
            <a:r>
              <a:rPr lang="en-US" altLang="zh-CN" dirty="0"/>
              <a:t>,</a:t>
            </a:r>
            <a:r>
              <a:rPr lang="zh-CN" altLang="en-US" dirty="0"/>
              <a:t>多个汇点</a:t>
            </a:r>
            <a:r>
              <a:rPr lang="en-US" altLang="zh-CN" dirty="0"/>
              <a:t>.</a:t>
            </a:r>
            <a:r>
              <a:rPr lang="zh-CN" altLang="en-US" dirty="0"/>
              <a:t>可以理解成有多个入水口和出水口</a:t>
            </a:r>
            <a:r>
              <a:rPr lang="en-US" altLang="zh-CN" dirty="0"/>
              <a:t>.</a:t>
            </a:r>
          </a:p>
          <a:p>
            <a:r>
              <a:rPr lang="zh-CN" altLang="en-US" dirty="0"/>
              <a:t>建图的时候建立一个虚拟源点向每个源头连边</a:t>
            </a:r>
            <a:r>
              <a:rPr lang="en-US" altLang="zh-CN" dirty="0"/>
              <a:t>,</a:t>
            </a:r>
            <a:r>
              <a:rPr lang="zh-CN" altLang="en-US" dirty="0"/>
              <a:t>每个汇点向一个虚拟汇点连边</a:t>
            </a:r>
            <a:r>
              <a:rPr lang="en-US" altLang="zh-CN" dirty="0"/>
              <a:t>.</a:t>
            </a:r>
            <a:endParaRPr lang="zh-CN" altLang="en-US" dirty="0"/>
          </a:p>
        </p:txBody>
      </p:sp>
    </p:spTree>
    <p:extLst>
      <p:ext uri="{BB962C8B-B14F-4D97-AF65-F5344CB8AC3E}">
        <p14:creationId xmlns:p14="http://schemas.microsoft.com/office/powerpoint/2010/main" val="2214930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28F5E-2879-4713-8BA2-5DB16206B2D4}"/>
              </a:ext>
            </a:extLst>
          </p:cNvPr>
          <p:cNvSpPr>
            <a:spLocks noGrp="1"/>
          </p:cNvSpPr>
          <p:nvPr>
            <p:ph type="title"/>
          </p:nvPr>
        </p:nvSpPr>
        <p:spPr/>
        <p:txBody>
          <a:bodyPr/>
          <a:lstStyle/>
          <a:p>
            <a:r>
              <a:rPr lang="zh-CN" altLang="en-US" dirty="0"/>
              <a:t>每个节点有流量限制</a:t>
            </a:r>
            <a:r>
              <a:rPr lang="en-US" altLang="zh-CN" dirty="0"/>
              <a:t>?</a:t>
            </a:r>
            <a:endParaRPr lang="zh-CN" altLang="en-US" dirty="0"/>
          </a:p>
        </p:txBody>
      </p:sp>
      <p:sp>
        <p:nvSpPr>
          <p:cNvPr id="3" name="内容占位符 2">
            <a:extLst>
              <a:ext uri="{FF2B5EF4-FFF2-40B4-BE49-F238E27FC236}">
                <a16:creationId xmlns:a16="http://schemas.microsoft.com/office/drawing/2014/main" id="{4603F10E-03D6-463A-9396-859DD7B725B8}"/>
              </a:ext>
            </a:extLst>
          </p:cNvPr>
          <p:cNvSpPr>
            <a:spLocks noGrp="1"/>
          </p:cNvSpPr>
          <p:nvPr>
            <p:ph idx="1"/>
          </p:nvPr>
        </p:nvSpPr>
        <p:spPr/>
        <p:txBody>
          <a:bodyPr/>
          <a:lstStyle/>
          <a:p>
            <a:r>
              <a:rPr lang="zh-CN" altLang="en-US" dirty="0"/>
              <a:t>拆点</a:t>
            </a:r>
            <a:r>
              <a:rPr lang="en-US" altLang="zh-CN" dirty="0"/>
              <a:t>,</a:t>
            </a:r>
            <a:r>
              <a:rPr lang="zh-CN" altLang="en-US" dirty="0"/>
              <a:t>加一条等于节点流量限制的边</a:t>
            </a:r>
            <a:r>
              <a:rPr lang="en-US" altLang="zh-CN" dirty="0"/>
              <a:t>.	</a:t>
            </a:r>
            <a:endParaRPr lang="zh-CN" altLang="en-US" dirty="0"/>
          </a:p>
        </p:txBody>
      </p:sp>
    </p:spTree>
    <p:extLst>
      <p:ext uri="{BB962C8B-B14F-4D97-AF65-F5344CB8AC3E}">
        <p14:creationId xmlns:p14="http://schemas.microsoft.com/office/powerpoint/2010/main" val="2165974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E76D1-B2FC-4D5E-BF8D-788F4C8CED5A}"/>
              </a:ext>
            </a:extLst>
          </p:cNvPr>
          <p:cNvSpPr>
            <a:spLocks noGrp="1"/>
          </p:cNvSpPr>
          <p:nvPr>
            <p:ph type="title"/>
          </p:nvPr>
        </p:nvSpPr>
        <p:spPr/>
        <p:txBody>
          <a:bodyPr/>
          <a:lstStyle/>
          <a:p>
            <a:r>
              <a:rPr lang="en-US" altLang="zh-CN" dirty="0"/>
              <a:t>poj3204RoadReconstruction </a:t>
            </a:r>
            <a:endParaRPr lang="zh-CN" altLang="en-US" dirty="0"/>
          </a:p>
        </p:txBody>
      </p:sp>
      <p:sp>
        <p:nvSpPr>
          <p:cNvPr id="3" name="内容占位符 2">
            <a:extLst>
              <a:ext uri="{FF2B5EF4-FFF2-40B4-BE49-F238E27FC236}">
                <a16:creationId xmlns:a16="http://schemas.microsoft.com/office/drawing/2014/main" id="{617FCE52-55E7-4D51-836B-42D910F0F586}"/>
              </a:ext>
            </a:extLst>
          </p:cNvPr>
          <p:cNvSpPr>
            <a:spLocks noGrp="1"/>
          </p:cNvSpPr>
          <p:nvPr>
            <p:ph idx="1"/>
          </p:nvPr>
        </p:nvSpPr>
        <p:spPr/>
        <p:txBody>
          <a:bodyPr/>
          <a:lstStyle/>
          <a:p>
            <a:r>
              <a:rPr lang="zh-CN" altLang="en-US" dirty="0"/>
              <a:t>给出一个流网络</a:t>
            </a:r>
            <a:r>
              <a:rPr lang="en-US" altLang="zh-CN" dirty="0"/>
              <a:t>,</a:t>
            </a:r>
            <a:r>
              <a:rPr lang="zh-CN" altLang="en-US" dirty="0"/>
              <a:t>源点</a:t>
            </a:r>
            <a:r>
              <a:rPr lang="en-US" altLang="zh-CN" dirty="0"/>
              <a:t>,</a:t>
            </a:r>
            <a:r>
              <a:rPr lang="zh-CN" altLang="en-US" dirty="0"/>
              <a:t>汇点</a:t>
            </a:r>
            <a:endParaRPr lang="en-US" altLang="zh-CN" dirty="0"/>
          </a:p>
          <a:p>
            <a:r>
              <a:rPr lang="zh-CN" altLang="en-US" dirty="0"/>
              <a:t>现在可以增大一条边的流量</a:t>
            </a:r>
            <a:r>
              <a:rPr lang="en-US" altLang="zh-CN" dirty="0"/>
              <a:t>.</a:t>
            </a:r>
            <a:r>
              <a:rPr lang="zh-CN" altLang="en-US" dirty="0"/>
              <a:t>问选择哪条边能使最大流增大</a:t>
            </a:r>
            <a:r>
              <a:rPr lang="en-US" altLang="zh-CN" dirty="0"/>
              <a:t>.</a:t>
            </a:r>
          </a:p>
          <a:p>
            <a:r>
              <a:rPr lang="zh-CN" altLang="en-US" dirty="0"/>
              <a:t>现在原图上跑一遍最大流</a:t>
            </a:r>
            <a:r>
              <a:rPr lang="en-US" altLang="zh-CN" dirty="0"/>
              <a:t>.</a:t>
            </a:r>
            <a:r>
              <a:rPr lang="zh-CN" altLang="en-US" dirty="0"/>
              <a:t>如果最终的方案中某条边没有满流</a:t>
            </a:r>
            <a:r>
              <a:rPr lang="en-US" altLang="zh-CN" dirty="0"/>
              <a:t>,</a:t>
            </a:r>
            <a:r>
              <a:rPr lang="zh-CN" altLang="en-US" dirty="0"/>
              <a:t>那么增大这条边肯定不会影响最大流</a:t>
            </a:r>
            <a:r>
              <a:rPr lang="en-US" altLang="zh-CN" dirty="0"/>
              <a:t>.</a:t>
            </a:r>
          </a:p>
          <a:p>
            <a:r>
              <a:rPr lang="zh-CN" altLang="en-US" dirty="0"/>
              <a:t>我们希望增大某条边的流量之后</a:t>
            </a:r>
            <a:r>
              <a:rPr lang="en-US" altLang="zh-CN" dirty="0"/>
              <a:t>,</a:t>
            </a:r>
            <a:r>
              <a:rPr lang="zh-CN" altLang="en-US" dirty="0"/>
              <a:t>残量网络中存在增广路</a:t>
            </a:r>
            <a:endParaRPr lang="en-US" altLang="zh-CN" dirty="0"/>
          </a:p>
        </p:txBody>
      </p:sp>
    </p:spTree>
    <p:extLst>
      <p:ext uri="{BB962C8B-B14F-4D97-AF65-F5344CB8AC3E}">
        <p14:creationId xmlns:p14="http://schemas.microsoft.com/office/powerpoint/2010/main" val="165743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325C9-4758-43FA-B9F5-99D75E70A1F8}"/>
              </a:ext>
            </a:extLst>
          </p:cNvPr>
          <p:cNvSpPr>
            <a:spLocks noGrp="1"/>
          </p:cNvSpPr>
          <p:nvPr>
            <p:ph type="title"/>
          </p:nvPr>
        </p:nvSpPr>
        <p:spPr/>
        <p:txBody>
          <a:bodyPr/>
          <a:lstStyle/>
          <a:p>
            <a:r>
              <a:rPr lang="en-US" altLang="zh-CN" dirty="0"/>
              <a:t>bzoj1066: [SCOI2007]</a:t>
            </a:r>
            <a:r>
              <a:rPr lang="zh-CN" altLang="en-US" dirty="0"/>
              <a:t>蜥蜴</a:t>
            </a:r>
            <a:br>
              <a:rPr lang="zh-CN" altLang="en-US" dirty="0"/>
            </a:br>
            <a:endParaRPr lang="zh-CN" altLang="en-US" dirty="0"/>
          </a:p>
        </p:txBody>
      </p:sp>
      <p:sp>
        <p:nvSpPr>
          <p:cNvPr id="3" name="内容占位符 2">
            <a:extLst>
              <a:ext uri="{FF2B5EF4-FFF2-40B4-BE49-F238E27FC236}">
                <a16:creationId xmlns:a16="http://schemas.microsoft.com/office/drawing/2014/main" id="{88097044-24B5-48D6-8E16-FE2B45890CBA}"/>
              </a:ext>
            </a:extLst>
          </p:cNvPr>
          <p:cNvSpPr>
            <a:spLocks noGrp="1"/>
          </p:cNvSpPr>
          <p:nvPr>
            <p:ph idx="1"/>
          </p:nvPr>
        </p:nvSpPr>
        <p:spPr/>
        <p:txBody>
          <a:bodyPr/>
          <a:lstStyle/>
          <a:p>
            <a:r>
              <a:rPr lang="zh-CN" altLang="en-US" dirty="0"/>
              <a:t>在一个</a:t>
            </a:r>
            <a:r>
              <a:rPr lang="en-US" altLang="zh-CN" dirty="0"/>
              <a:t>r</a:t>
            </a:r>
            <a:r>
              <a:rPr lang="zh-CN" altLang="en-US" dirty="0"/>
              <a:t>行</a:t>
            </a:r>
            <a:r>
              <a:rPr lang="en-US" altLang="zh-CN" dirty="0"/>
              <a:t>c</a:t>
            </a:r>
            <a:r>
              <a:rPr lang="zh-CN" altLang="en-US" dirty="0"/>
              <a:t>列的网格地图中有一些高度不同的石柱，一些石柱上站着一些蜥蜴，你的任务是让尽量多的蜥蜴逃到边界外。 每行每列中相邻石柱的距离为</a:t>
            </a:r>
            <a:r>
              <a:rPr lang="en-US" altLang="zh-CN" dirty="0"/>
              <a:t>1</a:t>
            </a:r>
            <a:r>
              <a:rPr lang="zh-CN" altLang="en-US" dirty="0"/>
              <a:t>，蜥蜴的跳跃距离是</a:t>
            </a:r>
            <a:r>
              <a:rPr lang="en-US" altLang="zh-CN" dirty="0"/>
              <a:t>d</a:t>
            </a:r>
            <a:r>
              <a:rPr lang="zh-CN" altLang="en-US" dirty="0"/>
              <a:t>，即蜥蜴可以跳到平面距离不超过</a:t>
            </a:r>
            <a:r>
              <a:rPr lang="en-US" altLang="zh-CN" dirty="0"/>
              <a:t>d</a:t>
            </a:r>
            <a:r>
              <a:rPr lang="zh-CN" altLang="en-US" dirty="0"/>
              <a:t>的任何一个石</a:t>
            </a:r>
            <a:br>
              <a:rPr lang="zh-CN" altLang="en-US" dirty="0"/>
            </a:br>
            <a:r>
              <a:rPr lang="zh-CN" altLang="en-US" dirty="0"/>
              <a:t>柱上。石柱都不稳定，每次当蜥蜴跳跃时，所离开的石柱高度减</a:t>
            </a:r>
            <a:r>
              <a:rPr lang="en-US" altLang="zh-CN" dirty="0"/>
              <a:t>1</a:t>
            </a:r>
            <a:r>
              <a:rPr lang="zh-CN" altLang="en-US" dirty="0"/>
              <a:t>（如果仍然落在地图内部，则到达的石柱高度不变），如果该石柱原来高度为</a:t>
            </a:r>
            <a:r>
              <a:rPr lang="en-US" altLang="zh-CN" dirty="0"/>
              <a:t>1</a:t>
            </a:r>
            <a:r>
              <a:rPr lang="zh-CN" altLang="en-US" dirty="0"/>
              <a:t>，则蜥蜴离开后消失。以后其他蜥蜴不能落脚。任何时刻不能有两只蜥蜴在同一个石柱上。</a:t>
            </a:r>
            <a:endParaRPr lang="zh-CN" altLang="en-US" b="1" dirty="0"/>
          </a:p>
          <a:p>
            <a:r>
              <a:rPr lang="zh-CN" altLang="en-US" dirty="0"/>
              <a:t>　　输入第一行为三个整数</a:t>
            </a:r>
            <a:r>
              <a:rPr lang="en-US" altLang="zh-CN" dirty="0"/>
              <a:t>r</a:t>
            </a:r>
            <a:r>
              <a:rPr lang="zh-CN" altLang="en-US" dirty="0"/>
              <a:t>，</a:t>
            </a:r>
            <a:r>
              <a:rPr lang="en-US" altLang="zh-CN" dirty="0"/>
              <a:t>c</a:t>
            </a:r>
            <a:r>
              <a:rPr lang="zh-CN" altLang="en-US" dirty="0"/>
              <a:t>，</a:t>
            </a:r>
            <a:r>
              <a:rPr lang="en-US" altLang="zh-CN" dirty="0"/>
              <a:t>d</a:t>
            </a:r>
            <a:r>
              <a:rPr lang="zh-CN" altLang="en-US" dirty="0"/>
              <a:t>，即地图的规模与最大跳跃距离。以下</a:t>
            </a:r>
            <a:r>
              <a:rPr lang="en-US" altLang="zh-CN" dirty="0"/>
              <a:t>r</a:t>
            </a:r>
            <a:r>
              <a:rPr lang="zh-CN" altLang="en-US" dirty="0"/>
              <a:t>行为石竹的初始状态，</a:t>
            </a:r>
            <a:r>
              <a:rPr lang="en-US" altLang="zh-CN" dirty="0"/>
              <a:t>0</a:t>
            </a:r>
            <a:r>
              <a:rPr lang="zh-CN" altLang="en-US" dirty="0"/>
              <a:t>表示没有石柱，</a:t>
            </a:r>
            <a:r>
              <a:rPr lang="en-US" altLang="zh-CN" dirty="0"/>
              <a:t>1~3</a:t>
            </a:r>
            <a:r>
              <a:rPr lang="zh-CN" altLang="en-US" dirty="0"/>
              <a:t>表示石柱的初始高度。以下</a:t>
            </a:r>
            <a:r>
              <a:rPr lang="en-US" altLang="zh-CN" dirty="0"/>
              <a:t>r</a:t>
            </a:r>
            <a:r>
              <a:rPr lang="zh-CN" altLang="en-US" dirty="0"/>
              <a:t>行为蜥蜴位置，“</a:t>
            </a:r>
            <a:r>
              <a:rPr lang="en-US" altLang="zh-CN" dirty="0"/>
              <a:t>L”</a:t>
            </a:r>
            <a:r>
              <a:rPr lang="zh-CN" altLang="en-US" dirty="0"/>
              <a:t>表示蜥蜴，“</a:t>
            </a:r>
            <a:r>
              <a:rPr lang="en-US" altLang="zh-CN" dirty="0"/>
              <a:t>.”</a:t>
            </a:r>
            <a:r>
              <a:rPr lang="zh-CN" altLang="en-US" dirty="0"/>
              <a:t>表示没有蜥蜴。</a:t>
            </a:r>
          </a:p>
          <a:p>
            <a:endParaRPr lang="zh-CN" altLang="en-US" dirty="0"/>
          </a:p>
        </p:txBody>
      </p:sp>
    </p:spTree>
    <p:extLst>
      <p:ext uri="{BB962C8B-B14F-4D97-AF65-F5344CB8AC3E}">
        <p14:creationId xmlns:p14="http://schemas.microsoft.com/office/powerpoint/2010/main" val="1799131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E2ECB-4211-4189-9EC7-136B62541ECD}"/>
              </a:ext>
            </a:extLst>
          </p:cNvPr>
          <p:cNvSpPr>
            <a:spLocks noGrp="1"/>
          </p:cNvSpPr>
          <p:nvPr>
            <p:ph type="title"/>
          </p:nvPr>
        </p:nvSpPr>
        <p:spPr/>
        <p:txBody>
          <a:bodyPr/>
          <a:lstStyle/>
          <a:p>
            <a:r>
              <a:rPr lang="en-US" altLang="zh-CN" dirty="0"/>
              <a:t>bzoj1066: [SCOI2007]</a:t>
            </a:r>
            <a:r>
              <a:rPr lang="zh-CN" altLang="en-US" dirty="0"/>
              <a:t>蜥蜴</a:t>
            </a:r>
            <a:br>
              <a:rPr lang="zh-CN" altLang="en-US" dirty="0"/>
            </a:br>
            <a:endParaRPr lang="zh-CN" altLang="en-US" dirty="0"/>
          </a:p>
        </p:txBody>
      </p:sp>
      <p:sp>
        <p:nvSpPr>
          <p:cNvPr id="3" name="内容占位符 2">
            <a:extLst>
              <a:ext uri="{FF2B5EF4-FFF2-40B4-BE49-F238E27FC236}">
                <a16:creationId xmlns:a16="http://schemas.microsoft.com/office/drawing/2014/main" id="{59023C8E-A773-4887-9E68-11103B502A35}"/>
              </a:ext>
            </a:extLst>
          </p:cNvPr>
          <p:cNvSpPr>
            <a:spLocks noGrp="1"/>
          </p:cNvSpPr>
          <p:nvPr>
            <p:ph idx="1"/>
          </p:nvPr>
        </p:nvSpPr>
        <p:spPr/>
        <p:txBody>
          <a:bodyPr>
            <a:normAutofit lnSpcReduction="10000"/>
          </a:bodyPr>
          <a:lstStyle/>
          <a:p>
            <a:r>
              <a:rPr lang="zh-CN" altLang="en-US" dirty="0"/>
              <a:t>输出仅一行，包含一个整数，即无法逃离的蜥蜴总数的最小值。</a:t>
            </a:r>
          </a:p>
          <a:p>
            <a:r>
              <a:rPr lang="en-US" altLang="zh-CN" b="1" dirty="0"/>
              <a:t>Sample Input</a:t>
            </a:r>
          </a:p>
          <a:p>
            <a:r>
              <a:rPr lang="en-US" altLang="zh-CN" dirty="0"/>
              <a:t>5 8 2</a:t>
            </a:r>
            <a:br>
              <a:rPr lang="en-US" altLang="zh-CN" dirty="0"/>
            </a:br>
            <a:r>
              <a:rPr lang="en-US" altLang="zh-CN" dirty="0"/>
              <a:t>00000000</a:t>
            </a:r>
            <a:br>
              <a:rPr lang="en-US" altLang="zh-CN" dirty="0"/>
            </a:br>
            <a:r>
              <a:rPr lang="en-US" altLang="zh-CN" dirty="0"/>
              <a:t>02000000</a:t>
            </a:r>
            <a:br>
              <a:rPr lang="en-US" altLang="zh-CN" dirty="0"/>
            </a:br>
            <a:r>
              <a:rPr lang="en-US" altLang="zh-CN" dirty="0"/>
              <a:t>00321100</a:t>
            </a:r>
            <a:br>
              <a:rPr lang="en-US" altLang="zh-CN" dirty="0"/>
            </a:br>
            <a:r>
              <a:rPr lang="en-US" altLang="zh-CN" dirty="0"/>
              <a:t>02000000</a:t>
            </a:r>
            <a:br>
              <a:rPr lang="en-US" altLang="zh-CN" dirty="0"/>
            </a:br>
            <a:r>
              <a:rPr lang="en-US" altLang="zh-CN" dirty="0"/>
              <a:t>00000000</a:t>
            </a:r>
            <a:br>
              <a:rPr lang="en-US" altLang="zh-CN" dirty="0"/>
            </a:br>
            <a:r>
              <a:rPr lang="en-US" altLang="zh-CN" dirty="0"/>
              <a:t>........</a:t>
            </a:r>
            <a:br>
              <a:rPr lang="en-US" altLang="zh-CN" dirty="0"/>
            </a:br>
            <a:r>
              <a:rPr lang="en-US" altLang="zh-CN" dirty="0"/>
              <a:t>........</a:t>
            </a:r>
            <a:br>
              <a:rPr lang="en-US" altLang="zh-CN" dirty="0"/>
            </a:br>
            <a:r>
              <a:rPr lang="en-US" altLang="zh-CN" dirty="0"/>
              <a:t>..LLLL..</a:t>
            </a:r>
            <a:br>
              <a:rPr lang="en-US" altLang="zh-CN" dirty="0"/>
            </a:br>
            <a:r>
              <a:rPr lang="en-US" altLang="zh-CN" dirty="0"/>
              <a:t>........</a:t>
            </a:r>
            <a:br>
              <a:rPr lang="en-US" altLang="zh-CN" dirty="0"/>
            </a:br>
            <a:r>
              <a:rPr lang="en-US" altLang="zh-CN" dirty="0"/>
              <a:t>........</a:t>
            </a:r>
          </a:p>
          <a:p>
            <a:endParaRPr lang="zh-CN" altLang="en-US" dirty="0"/>
          </a:p>
        </p:txBody>
      </p:sp>
    </p:spTree>
    <p:extLst>
      <p:ext uri="{BB962C8B-B14F-4D97-AF65-F5344CB8AC3E}">
        <p14:creationId xmlns:p14="http://schemas.microsoft.com/office/powerpoint/2010/main" val="1743373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6D6A0-C9EA-4A0B-BEF5-4593AFC24992}"/>
              </a:ext>
            </a:extLst>
          </p:cNvPr>
          <p:cNvSpPr>
            <a:spLocks noGrp="1"/>
          </p:cNvSpPr>
          <p:nvPr>
            <p:ph type="title"/>
          </p:nvPr>
        </p:nvSpPr>
        <p:spPr/>
        <p:txBody>
          <a:bodyPr/>
          <a:lstStyle/>
          <a:p>
            <a:r>
              <a:rPr lang="en-US" altLang="zh-CN" dirty="0"/>
              <a:t>bzoj1066: [SCOI2007]</a:t>
            </a:r>
            <a:r>
              <a:rPr lang="zh-CN" altLang="en-US" dirty="0"/>
              <a:t>蜥蜴</a:t>
            </a:r>
            <a:br>
              <a:rPr lang="zh-CN" altLang="en-US" dirty="0"/>
            </a:br>
            <a:endParaRPr lang="zh-CN" altLang="en-US" dirty="0"/>
          </a:p>
        </p:txBody>
      </p:sp>
      <p:sp>
        <p:nvSpPr>
          <p:cNvPr id="3" name="内容占位符 2">
            <a:extLst>
              <a:ext uri="{FF2B5EF4-FFF2-40B4-BE49-F238E27FC236}">
                <a16:creationId xmlns:a16="http://schemas.microsoft.com/office/drawing/2014/main" id="{30DEB4FC-EB1C-4ABD-8AC4-EA9D74384BEC}"/>
              </a:ext>
            </a:extLst>
          </p:cNvPr>
          <p:cNvSpPr>
            <a:spLocks noGrp="1"/>
          </p:cNvSpPr>
          <p:nvPr>
            <p:ph idx="1"/>
          </p:nvPr>
        </p:nvSpPr>
        <p:spPr/>
        <p:txBody>
          <a:bodyPr/>
          <a:lstStyle/>
          <a:p>
            <a:r>
              <a:rPr lang="zh-CN" altLang="en-US" dirty="0"/>
              <a:t>怎样建图</a:t>
            </a:r>
            <a:r>
              <a:rPr lang="en-US" altLang="zh-CN" dirty="0"/>
              <a:t>?</a:t>
            </a:r>
          </a:p>
          <a:p>
            <a:r>
              <a:rPr lang="zh-CN" altLang="en-US" dirty="0"/>
              <a:t>考虑怎样逃走最多的蜥蜴</a:t>
            </a:r>
            <a:r>
              <a:rPr lang="en-US" altLang="zh-CN" dirty="0"/>
              <a:t>.</a:t>
            </a:r>
          </a:p>
          <a:p>
            <a:r>
              <a:rPr lang="zh-CN" altLang="en-US" dirty="0"/>
              <a:t>源点向每个蜥蜴的位置连一条边</a:t>
            </a:r>
            <a:r>
              <a:rPr lang="en-US" altLang="zh-CN" dirty="0"/>
              <a:t>,</a:t>
            </a:r>
            <a:r>
              <a:rPr lang="zh-CN" altLang="en-US" dirty="0"/>
              <a:t>容量为</a:t>
            </a:r>
            <a:r>
              <a:rPr lang="en-US" altLang="zh-CN" dirty="0"/>
              <a:t>1.</a:t>
            </a:r>
            <a:r>
              <a:rPr lang="zh-CN" altLang="en-US" dirty="0"/>
              <a:t>每个能互相跳跃的位置之间连边</a:t>
            </a:r>
            <a:r>
              <a:rPr lang="en-US" altLang="zh-CN" dirty="0"/>
              <a:t>,</a:t>
            </a:r>
            <a:r>
              <a:rPr lang="zh-CN" altLang="en-US" dirty="0"/>
              <a:t>容量无限</a:t>
            </a:r>
            <a:r>
              <a:rPr lang="en-US" altLang="zh-CN" dirty="0"/>
              <a:t>.</a:t>
            </a:r>
          </a:p>
          <a:p>
            <a:r>
              <a:rPr lang="zh-CN" altLang="en-US" dirty="0"/>
              <a:t>能跳到外界的位置向汇点连容量无限的边</a:t>
            </a:r>
            <a:endParaRPr lang="en-US" altLang="zh-CN" dirty="0"/>
          </a:p>
          <a:p>
            <a:r>
              <a:rPr lang="zh-CN" altLang="en-US" dirty="0"/>
              <a:t>石头高度的限制</a:t>
            </a:r>
            <a:r>
              <a:rPr lang="en-US" altLang="zh-CN" dirty="0"/>
              <a:t>?</a:t>
            </a:r>
            <a:r>
              <a:rPr lang="zh-CN" altLang="en-US" dirty="0"/>
              <a:t>点的流量限制</a:t>
            </a:r>
            <a:r>
              <a:rPr lang="en-US" altLang="zh-CN" dirty="0"/>
              <a:t>.</a:t>
            </a:r>
            <a:r>
              <a:rPr lang="zh-CN" altLang="en-US" dirty="0"/>
              <a:t>拆点</a:t>
            </a:r>
            <a:r>
              <a:rPr lang="en-US" altLang="zh-CN" dirty="0"/>
              <a:t>,</a:t>
            </a:r>
            <a:r>
              <a:rPr lang="zh-CN" altLang="en-US" dirty="0"/>
              <a:t>加一条有容量限制的边</a:t>
            </a:r>
            <a:r>
              <a:rPr lang="en-US" altLang="zh-CN" dirty="0"/>
              <a:t>.</a:t>
            </a:r>
          </a:p>
          <a:p>
            <a:r>
              <a:rPr lang="zh-CN" altLang="en-US" dirty="0"/>
              <a:t>任意时刻不能有两条蜥蜴在同一个石柱上</a:t>
            </a:r>
            <a:r>
              <a:rPr lang="en-US" altLang="zh-CN" dirty="0"/>
              <a:t>,</a:t>
            </a:r>
            <a:r>
              <a:rPr lang="zh-CN" altLang="en-US" dirty="0"/>
              <a:t>能否满足</a:t>
            </a:r>
            <a:r>
              <a:rPr lang="en-US" altLang="zh-CN" dirty="0"/>
              <a:t>?</a:t>
            </a:r>
            <a:endParaRPr lang="zh-CN" altLang="en-US" dirty="0"/>
          </a:p>
        </p:txBody>
      </p:sp>
    </p:spTree>
    <p:extLst>
      <p:ext uri="{BB962C8B-B14F-4D97-AF65-F5344CB8AC3E}">
        <p14:creationId xmlns:p14="http://schemas.microsoft.com/office/powerpoint/2010/main" val="3816632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A9BC0-9145-46A9-82CC-BCB75A5A8D4B}"/>
              </a:ext>
            </a:extLst>
          </p:cNvPr>
          <p:cNvSpPr>
            <a:spLocks noGrp="1"/>
          </p:cNvSpPr>
          <p:nvPr>
            <p:ph type="title"/>
          </p:nvPr>
        </p:nvSpPr>
        <p:spPr/>
        <p:txBody>
          <a:bodyPr/>
          <a:lstStyle/>
          <a:p>
            <a:r>
              <a:rPr lang="zh-CN" altLang="en-US" dirty="0"/>
              <a:t>什么是最小割</a:t>
            </a:r>
          </a:p>
        </p:txBody>
      </p:sp>
      <p:sp>
        <p:nvSpPr>
          <p:cNvPr id="3" name="内容占位符 2">
            <a:extLst>
              <a:ext uri="{FF2B5EF4-FFF2-40B4-BE49-F238E27FC236}">
                <a16:creationId xmlns:a16="http://schemas.microsoft.com/office/drawing/2014/main" id="{B21A615F-E92E-4BCE-8432-ED12D028791F}"/>
              </a:ext>
            </a:extLst>
          </p:cNvPr>
          <p:cNvSpPr>
            <a:spLocks noGrp="1"/>
          </p:cNvSpPr>
          <p:nvPr>
            <p:ph idx="1"/>
          </p:nvPr>
        </p:nvSpPr>
        <p:spPr/>
        <p:txBody>
          <a:bodyPr/>
          <a:lstStyle/>
          <a:p>
            <a:r>
              <a:rPr lang="zh-CN" altLang="en-US" dirty="0"/>
              <a:t>在图中删掉边权和尽量小的一组边</a:t>
            </a:r>
            <a:r>
              <a:rPr lang="en-US" altLang="zh-CN" dirty="0"/>
              <a:t>,</a:t>
            </a:r>
            <a:r>
              <a:rPr lang="zh-CN" altLang="en-US" dirty="0"/>
              <a:t>使得</a:t>
            </a:r>
            <a:r>
              <a:rPr lang="en-US" altLang="zh-CN" dirty="0"/>
              <a:t>s</a:t>
            </a:r>
            <a:r>
              <a:rPr lang="zh-CN" altLang="en-US" dirty="0"/>
              <a:t>和</a:t>
            </a:r>
            <a:r>
              <a:rPr lang="en-US" altLang="zh-CN" dirty="0"/>
              <a:t>t</a:t>
            </a:r>
            <a:r>
              <a:rPr lang="zh-CN" altLang="en-US" dirty="0"/>
              <a:t>不连通</a:t>
            </a:r>
            <a:r>
              <a:rPr lang="en-US" altLang="zh-CN" dirty="0"/>
              <a:t>,</a:t>
            </a:r>
            <a:r>
              <a:rPr lang="zh-CN" altLang="en-US" dirty="0"/>
              <a:t>这组边就是</a:t>
            </a:r>
            <a:r>
              <a:rPr lang="en-US" altLang="zh-CN" dirty="0"/>
              <a:t>s</a:t>
            </a:r>
            <a:r>
              <a:rPr lang="zh-CN" altLang="en-US" dirty="0"/>
              <a:t>到</a:t>
            </a:r>
            <a:r>
              <a:rPr lang="en-US" altLang="zh-CN" dirty="0"/>
              <a:t>t</a:t>
            </a:r>
            <a:r>
              <a:rPr lang="zh-CN" altLang="en-US" dirty="0"/>
              <a:t>的最小割</a:t>
            </a:r>
            <a:endParaRPr lang="en-US" altLang="zh-CN" dirty="0"/>
          </a:p>
          <a:p>
            <a:r>
              <a:rPr lang="zh-CN" altLang="en-US" dirty="0"/>
              <a:t>最小割</a:t>
            </a:r>
            <a:r>
              <a:rPr lang="en-US" altLang="zh-CN" dirty="0"/>
              <a:t>-</a:t>
            </a:r>
            <a:r>
              <a:rPr lang="zh-CN" altLang="en-US" dirty="0"/>
              <a:t>最大流定理</a:t>
            </a:r>
            <a:r>
              <a:rPr lang="en-US" altLang="zh-CN" dirty="0"/>
              <a:t>:</a:t>
            </a:r>
            <a:r>
              <a:rPr lang="zh-CN" altLang="en-US" dirty="0"/>
              <a:t>最小割的大小等于</a:t>
            </a:r>
            <a:r>
              <a:rPr lang="en-US" altLang="zh-CN" dirty="0"/>
              <a:t>s</a:t>
            </a:r>
            <a:r>
              <a:rPr lang="zh-CN" altLang="en-US" dirty="0"/>
              <a:t>到</a:t>
            </a:r>
            <a:r>
              <a:rPr lang="en-US" altLang="zh-CN" dirty="0"/>
              <a:t>t</a:t>
            </a:r>
            <a:r>
              <a:rPr lang="zh-CN" altLang="en-US" dirty="0"/>
              <a:t>的最大流</a:t>
            </a:r>
            <a:endParaRPr lang="en-US" altLang="zh-CN" dirty="0"/>
          </a:p>
          <a:p>
            <a:r>
              <a:rPr lang="zh-CN" altLang="en-US" dirty="0"/>
              <a:t>找出最小割的方案</a:t>
            </a:r>
            <a:r>
              <a:rPr lang="en-US" altLang="zh-CN" dirty="0"/>
              <a:t>:</a:t>
            </a:r>
            <a:r>
              <a:rPr lang="zh-CN" altLang="en-US" dirty="0"/>
              <a:t>跑完最大流之后</a:t>
            </a:r>
            <a:r>
              <a:rPr lang="en-US" altLang="zh-CN" dirty="0"/>
              <a:t>,</a:t>
            </a:r>
            <a:r>
              <a:rPr lang="zh-CN" altLang="en-US" dirty="0"/>
              <a:t>在残量网络上找出源点出发经过未满流边到达的点集</a:t>
            </a:r>
            <a:r>
              <a:rPr lang="en-US" altLang="zh-CN" dirty="0"/>
              <a:t>S,</a:t>
            </a:r>
            <a:r>
              <a:rPr lang="zh-CN" altLang="en-US" dirty="0"/>
              <a:t>找出经过未满流边能到达汇点的点集</a:t>
            </a:r>
            <a:r>
              <a:rPr lang="en-US" altLang="zh-CN" dirty="0"/>
              <a:t>T,</a:t>
            </a:r>
            <a:r>
              <a:rPr lang="zh-CN" altLang="en-US" dirty="0"/>
              <a:t>那么这两个点集一定没有公共部分</a:t>
            </a:r>
            <a:r>
              <a:rPr lang="en-US" altLang="zh-CN" dirty="0"/>
              <a:t>.</a:t>
            </a:r>
            <a:r>
              <a:rPr lang="zh-CN" altLang="en-US" dirty="0"/>
              <a:t>考虑跨越</a:t>
            </a:r>
            <a:r>
              <a:rPr lang="en-US" altLang="zh-CN" dirty="0"/>
              <a:t>S</a:t>
            </a:r>
            <a:r>
              <a:rPr lang="zh-CN" altLang="en-US" dirty="0"/>
              <a:t>和</a:t>
            </a:r>
            <a:r>
              <a:rPr lang="en-US" altLang="zh-CN" dirty="0"/>
              <a:t>T</a:t>
            </a:r>
            <a:r>
              <a:rPr lang="zh-CN" altLang="en-US" dirty="0"/>
              <a:t>的所有边</a:t>
            </a:r>
            <a:r>
              <a:rPr lang="en-US" altLang="zh-CN" dirty="0"/>
              <a:t>,</a:t>
            </a:r>
            <a:r>
              <a:rPr lang="zh-CN" altLang="en-US" dirty="0"/>
              <a:t>这些边一定都是满流边</a:t>
            </a:r>
            <a:r>
              <a:rPr lang="en-US" altLang="zh-CN" dirty="0"/>
              <a:t>,</a:t>
            </a:r>
            <a:r>
              <a:rPr lang="zh-CN" altLang="en-US" dirty="0"/>
              <a:t>而且这些边的边权之和就是最大流</a:t>
            </a:r>
            <a:r>
              <a:rPr lang="en-US" altLang="zh-CN" dirty="0"/>
              <a:t>(</a:t>
            </a:r>
            <a:r>
              <a:rPr lang="zh-CN" altLang="en-US" dirty="0"/>
              <a:t>最小割</a:t>
            </a:r>
            <a:r>
              <a:rPr lang="en-US" altLang="zh-CN" dirty="0"/>
              <a:t>),</a:t>
            </a:r>
            <a:r>
              <a:rPr lang="zh-CN" altLang="en-US" dirty="0"/>
              <a:t>这些边就是最小割的一个方案</a:t>
            </a:r>
            <a:r>
              <a:rPr lang="en-US" altLang="zh-CN" dirty="0"/>
              <a:t>.</a:t>
            </a:r>
            <a:endParaRPr lang="zh-CN" altLang="en-US" dirty="0"/>
          </a:p>
        </p:txBody>
      </p:sp>
    </p:spTree>
    <p:extLst>
      <p:ext uri="{BB962C8B-B14F-4D97-AF65-F5344CB8AC3E}">
        <p14:creationId xmlns:p14="http://schemas.microsoft.com/office/powerpoint/2010/main" val="1719421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06901-0057-4C6B-862A-00F25CF2526B}"/>
              </a:ext>
            </a:extLst>
          </p:cNvPr>
          <p:cNvSpPr>
            <a:spLocks noGrp="1"/>
          </p:cNvSpPr>
          <p:nvPr>
            <p:ph type="title"/>
          </p:nvPr>
        </p:nvSpPr>
        <p:spPr/>
        <p:txBody>
          <a:bodyPr/>
          <a:lstStyle/>
          <a:p>
            <a:r>
              <a:rPr lang="en-US" altLang="zh-CN" dirty="0"/>
              <a:t>bzoj1266[AHOI2006]</a:t>
            </a:r>
            <a:r>
              <a:rPr lang="zh-CN" altLang="en-US" dirty="0"/>
              <a:t>上学路线</a:t>
            </a:r>
            <a:r>
              <a:rPr lang="en-US" altLang="zh-CN" dirty="0"/>
              <a:t>route</a:t>
            </a:r>
            <a:endParaRPr lang="zh-CN" altLang="en-US" dirty="0"/>
          </a:p>
        </p:txBody>
      </p:sp>
      <p:sp>
        <p:nvSpPr>
          <p:cNvPr id="3" name="内容占位符 2">
            <a:extLst>
              <a:ext uri="{FF2B5EF4-FFF2-40B4-BE49-F238E27FC236}">
                <a16:creationId xmlns:a16="http://schemas.microsoft.com/office/drawing/2014/main" id="{D835881C-24B4-4240-8FE8-C11CF12FCF2E}"/>
              </a:ext>
            </a:extLst>
          </p:cNvPr>
          <p:cNvSpPr>
            <a:spLocks noGrp="1"/>
          </p:cNvSpPr>
          <p:nvPr>
            <p:ph idx="1"/>
          </p:nvPr>
        </p:nvSpPr>
        <p:spPr/>
        <p:txBody>
          <a:bodyPr/>
          <a:lstStyle/>
          <a:p>
            <a:r>
              <a:rPr lang="zh-CN" altLang="en-US" dirty="0"/>
              <a:t>给出一张图</a:t>
            </a:r>
            <a:r>
              <a:rPr lang="en-US" altLang="zh-CN" dirty="0"/>
              <a:t>,</a:t>
            </a:r>
            <a:r>
              <a:rPr lang="zh-CN" altLang="en-US" dirty="0"/>
              <a:t>允许修改若干条边的权值</a:t>
            </a:r>
            <a:r>
              <a:rPr lang="en-US" altLang="zh-CN" dirty="0"/>
              <a:t>,</a:t>
            </a:r>
            <a:r>
              <a:rPr lang="zh-CN" altLang="en-US" dirty="0"/>
              <a:t>使得</a:t>
            </a:r>
            <a:r>
              <a:rPr lang="en-US" altLang="zh-CN" dirty="0"/>
              <a:t>s</a:t>
            </a:r>
            <a:r>
              <a:rPr lang="zh-CN" altLang="en-US" dirty="0"/>
              <a:t>到</a:t>
            </a:r>
            <a:r>
              <a:rPr lang="en-US" altLang="zh-CN" dirty="0"/>
              <a:t>t</a:t>
            </a:r>
            <a:r>
              <a:rPr lang="zh-CN" altLang="en-US" dirty="0"/>
              <a:t>的最短路比原来长</a:t>
            </a:r>
            <a:r>
              <a:rPr lang="en-US" altLang="zh-CN" dirty="0"/>
              <a:t>,</a:t>
            </a:r>
            <a:r>
              <a:rPr lang="zh-CN" altLang="en-US" dirty="0"/>
              <a:t>希望修改的边数尽量少</a:t>
            </a:r>
            <a:r>
              <a:rPr lang="en-US" altLang="zh-CN" dirty="0"/>
              <a:t>.</a:t>
            </a:r>
          </a:p>
          <a:p>
            <a:r>
              <a:rPr lang="zh-CN" altLang="en-US" dirty="0"/>
              <a:t>只要先求出</a:t>
            </a:r>
            <a:r>
              <a:rPr lang="en-US" altLang="zh-CN" dirty="0"/>
              <a:t>s</a:t>
            </a:r>
            <a:r>
              <a:rPr lang="zh-CN" altLang="en-US" dirty="0"/>
              <a:t>到</a:t>
            </a:r>
            <a:r>
              <a:rPr lang="en-US" altLang="zh-CN" dirty="0"/>
              <a:t>t</a:t>
            </a:r>
            <a:r>
              <a:rPr lang="zh-CN" altLang="en-US" dirty="0"/>
              <a:t>的最短路上可以经过哪些边</a:t>
            </a:r>
            <a:r>
              <a:rPr lang="en-US" altLang="zh-CN" dirty="0"/>
              <a:t>,</a:t>
            </a:r>
            <a:r>
              <a:rPr lang="zh-CN" altLang="en-US" dirty="0"/>
              <a:t>建立一个</a:t>
            </a:r>
            <a:r>
              <a:rPr lang="en-US" altLang="zh-CN" dirty="0"/>
              <a:t>DAG,</a:t>
            </a:r>
            <a:r>
              <a:rPr lang="zh-CN" altLang="en-US" dirty="0"/>
              <a:t>在上面跑最小割就可以了</a:t>
            </a:r>
            <a:r>
              <a:rPr lang="en-US" altLang="zh-CN" dirty="0"/>
              <a:t>.</a:t>
            </a:r>
            <a:r>
              <a:rPr lang="zh-CN" altLang="en-US" dirty="0"/>
              <a:t>注意每条边的权值都是</a:t>
            </a:r>
            <a:r>
              <a:rPr lang="en-US" altLang="zh-CN" dirty="0"/>
              <a:t>1.</a:t>
            </a:r>
            <a:endParaRPr lang="zh-CN" altLang="en-US" dirty="0"/>
          </a:p>
        </p:txBody>
      </p:sp>
    </p:spTree>
    <p:extLst>
      <p:ext uri="{BB962C8B-B14F-4D97-AF65-F5344CB8AC3E}">
        <p14:creationId xmlns:p14="http://schemas.microsoft.com/office/powerpoint/2010/main" val="3901098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F1E59-D5C6-4487-82EB-9F58A155D71E}"/>
              </a:ext>
            </a:extLst>
          </p:cNvPr>
          <p:cNvSpPr>
            <a:spLocks noGrp="1"/>
          </p:cNvSpPr>
          <p:nvPr>
            <p:ph type="title"/>
          </p:nvPr>
        </p:nvSpPr>
        <p:spPr/>
        <p:txBody>
          <a:bodyPr/>
          <a:lstStyle/>
          <a:p>
            <a:r>
              <a:rPr lang="en-US" altLang="zh-CN" dirty="0"/>
              <a:t>bzoj1412[ZJOI2009]</a:t>
            </a:r>
            <a:r>
              <a:rPr lang="zh-CN" altLang="en-US" dirty="0"/>
              <a:t>狼和羊的故事</a:t>
            </a:r>
          </a:p>
        </p:txBody>
      </p:sp>
      <p:sp>
        <p:nvSpPr>
          <p:cNvPr id="3" name="内容占位符 2">
            <a:extLst>
              <a:ext uri="{FF2B5EF4-FFF2-40B4-BE49-F238E27FC236}">
                <a16:creationId xmlns:a16="http://schemas.microsoft.com/office/drawing/2014/main" id="{DC834D3D-9AEA-4B9F-A942-1A7AB812B0A5}"/>
              </a:ext>
            </a:extLst>
          </p:cNvPr>
          <p:cNvSpPr>
            <a:spLocks noGrp="1"/>
          </p:cNvSpPr>
          <p:nvPr>
            <p:ph idx="1"/>
          </p:nvPr>
        </p:nvSpPr>
        <p:spPr/>
        <p:txBody>
          <a:bodyPr>
            <a:normAutofit fontScale="70000" lnSpcReduction="20000"/>
          </a:bodyPr>
          <a:lstStyle/>
          <a:p>
            <a:r>
              <a:rPr lang="en-US" altLang="zh-CN" dirty="0"/>
              <a:t>Description</a:t>
            </a:r>
          </a:p>
          <a:p>
            <a:r>
              <a:rPr lang="en-US" altLang="zh-CN" dirty="0" err="1"/>
              <a:t>Orez</a:t>
            </a:r>
            <a:r>
              <a:rPr lang="zh-CN" altLang="en-US" dirty="0"/>
              <a:t>的羊狼圈可以看作一个</a:t>
            </a:r>
            <a:r>
              <a:rPr lang="en-US" altLang="zh-CN" dirty="0"/>
              <a:t>n*m</a:t>
            </a:r>
            <a:r>
              <a:rPr lang="zh-CN" altLang="en-US" dirty="0"/>
              <a:t>个矩阵格子，这个矩阵的边缘已经装上了篱笆。所以</a:t>
            </a:r>
            <a:r>
              <a:rPr lang="en-US" altLang="zh-CN" dirty="0" err="1"/>
              <a:t>Orez</a:t>
            </a:r>
            <a:r>
              <a:rPr lang="zh-CN" altLang="en-US" dirty="0"/>
              <a:t>决定在羊狼圈中再加入一些篱笆，要将羊狼分开来养。 通过仔细观察，</a:t>
            </a:r>
            <a:r>
              <a:rPr lang="en-US" altLang="zh-CN" dirty="0" err="1"/>
              <a:t>Orez</a:t>
            </a:r>
            <a:r>
              <a:rPr lang="zh-CN" altLang="en-US" dirty="0"/>
              <a:t>发现狼和羊都有属于自己领地，若狼和羊们不能呆在自己的领地，那它们就会变得非常暴躁，不利于他们的成长。 </a:t>
            </a:r>
            <a:r>
              <a:rPr lang="en-US" altLang="zh-CN" dirty="0" err="1"/>
              <a:t>Orez</a:t>
            </a:r>
            <a:r>
              <a:rPr lang="zh-CN" altLang="en-US" dirty="0"/>
              <a:t>想要添加篱笆的尽可能的短。当然这个篱笆首先得保证不能改变狼羊的所属领地，再就是篱笆必须修筑完整，也就是说必须修建在单位格子的边界上并且不能只修建一部分。 </a:t>
            </a:r>
          </a:p>
          <a:p>
            <a:r>
              <a:rPr lang="en-US" altLang="zh-CN" dirty="0"/>
              <a:t>Input   </a:t>
            </a:r>
            <a:r>
              <a:rPr lang="zh-CN" altLang="en-US" dirty="0"/>
              <a:t>文件的第一行包含两个整数</a:t>
            </a:r>
            <a:r>
              <a:rPr lang="en-US" altLang="zh-CN" dirty="0"/>
              <a:t>n</a:t>
            </a:r>
            <a:r>
              <a:rPr lang="zh-CN" altLang="en-US" dirty="0"/>
              <a:t>和</a:t>
            </a:r>
            <a:r>
              <a:rPr lang="en-US" altLang="zh-CN" dirty="0"/>
              <a:t>m</a:t>
            </a:r>
            <a:r>
              <a:rPr lang="zh-CN" altLang="en-US" dirty="0"/>
              <a:t>。接下来</a:t>
            </a:r>
            <a:r>
              <a:rPr lang="en-US" altLang="zh-CN" dirty="0"/>
              <a:t>n</a:t>
            </a:r>
            <a:r>
              <a:rPr lang="zh-CN" altLang="en-US" dirty="0"/>
              <a:t>行每行</a:t>
            </a:r>
            <a:r>
              <a:rPr lang="en-US" altLang="zh-CN" dirty="0"/>
              <a:t>m</a:t>
            </a:r>
            <a:r>
              <a:rPr lang="zh-CN" altLang="en-US" dirty="0"/>
              <a:t>个整数，</a:t>
            </a:r>
            <a:r>
              <a:rPr lang="en-US" altLang="zh-CN" dirty="0"/>
              <a:t>1</a:t>
            </a:r>
            <a:r>
              <a:rPr lang="zh-CN" altLang="en-US" dirty="0"/>
              <a:t>表示该格子属于狼的领地，</a:t>
            </a:r>
            <a:r>
              <a:rPr lang="en-US" altLang="zh-CN" dirty="0"/>
              <a:t>2</a:t>
            </a:r>
            <a:r>
              <a:rPr lang="zh-CN" altLang="en-US" dirty="0"/>
              <a:t>表示属于羊的领地，</a:t>
            </a:r>
            <a:r>
              <a:rPr lang="en-US" altLang="zh-CN" dirty="0"/>
              <a:t>0</a:t>
            </a:r>
            <a:r>
              <a:rPr lang="zh-CN" altLang="en-US" dirty="0"/>
              <a:t>表示该格子不是任何一只动物的领地。 </a:t>
            </a:r>
          </a:p>
          <a:p>
            <a:r>
              <a:rPr lang="en-US" altLang="zh-CN" dirty="0"/>
              <a:t>Output </a:t>
            </a:r>
            <a:r>
              <a:rPr lang="zh-CN" altLang="en-US" dirty="0"/>
              <a:t>文件中仅包含一个整数</a:t>
            </a:r>
            <a:r>
              <a:rPr lang="en-US" altLang="zh-CN" dirty="0" err="1"/>
              <a:t>ans</a:t>
            </a:r>
            <a:r>
              <a:rPr lang="zh-CN" altLang="en-US" dirty="0"/>
              <a:t>，代表篱笆的最短长度。 </a:t>
            </a:r>
          </a:p>
          <a:p>
            <a:r>
              <a:rPr lang="en-US" altLang="zh-CN" dirty="0"/>
              <a:t>Sample Input</a:t>
            </a:r>
          </a:p>
          <a:p>
            <a:r>
              <a:rPr lang="en-US" altLang="zh-CN" dirty="0"/>
              <a:t>2 2</a:t>
            </a:r>
          </a:p>
          <a:p>
            <a:r>
              <a:rPr lang="en-US" altLang="zh-CN" dirty="0"/>
              <a:t>2 2 </a:t>
            </a:r>
          </a:p>
          <a:p>
            <a:r>
              <a:rPr lang="en-US" altLang="zh-CN" dirty="0"/>
              <a:t>1 1 </a:t>
            </a:r>
          </a:p>
          <a:p>
            <a:r>
              <a:rPr lang="en-US" altLang="zh-CN" dirty="0"/>
              <a:t>Sample Output</a:t>
            </a:r>
          </a:p>
          <a:p>
            <a:r>
              <a:rPr lang="en-US" altLang="zh-CN" dirty="0"/>
              <a:t>2</a:t>
            </a:r>
          </a:p>
          <a:p>
            <a:r>
              <a:rPr lang="en-US" altLang="zh-CN" dirty="0"/>
              <a:t>100%</a:t>
            </a:r>
            <a:r>
              <a:rPr lang="zh-CN" altLang="en-US" dirty="0"/>
              <a:t>的数据  </a:t>
            </a:r>
            <a:r>
              <a:rPr lang="en-US" altLang="zh-CN" dirty="0"/>
              <a:t>n</a:t>
            </a:r>
            <a:r>
              <a:rPr lang="zh-CN" altLang="en-US" dirty="0"/>
              <a:t>，</a:t>
            </a:r>
            <a:r>
              <a:rPr lang="en-US" altLang="zh-CN" dirty="0"/>
              <a:t>m≤100</a:t>
            </a:r>
          </a:p>
          <a:p>
            <a:endParaRPr lang="en-US" altLang="zh-CN" dirty="0"/>
          </a:p>
          <a:p>
            <a:endParaRPr lang="zh-CN" altLang="en-US" dirty="0"/>
          </a:p>
        </p:txBody>
      </p:sp>
    </p:spTree>
    <p:extLst>
      <p:ext uri="{BB962C8B-B14F-4D97-AF65-F5344CB8AC3E}">
        <p14:creationId xmlns:p14="http://schemas.microsoft.com/office/powerpoint/2010/main" val="1191084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F3753-C04F-43A5-8CFF-3BE2E24F093B}"/>
              </a:ext>
            </a:extLst>
          </p:cNvPr>
          <p:cNvSpPr>
            <a:spLocks noGrp="1"/>
          </p:cNvSpPr>
          <p:nvPr>
            <p:ph type="title"/>
          </p:nvPr>
        </p:nvSpPr>
        <p:spPr/>
        <p:txBody>
          <a:bodyPr/>
          <a:lstStyle/>
          <a:p>
            <a:r>
              <a:rPr lang="en-US" altLang="zh-CN" dirty="0"/>
              <a:t>bzoj1412[ZJOI2009]</a:t>
            </a:r>
            <a:r>
              <a:rPr lang="zh-CN" altLang="en-US" dirty="0"/>
              <a:t>狼和羊的故事</a:t>
            </a:r>
          </a:p>
        </p:txBody>
      </p:sp>
      <p:sp>
        <p:nvSpPr>
          <p:cNvPr id="3" name="内容占位符 2">
            <a:extLst>
              <a:ext uri="{FF2B5EF4-FFF2-40B4-BE49-F238E27FC236}">
                <a16:creationId xmlns:a16="http://schemas.microsoft.com/office/drawing/2014/main" id="{90321E9D-B2FB-4241-AECC-4CF414564172}"/>
              </a:ext>
            </a:extLst>
          </p:cNvPr>
          <p:cNvSpPr>
            <a:spLocks noGrp="1"/>
          </p:cNvSpPr>
          <p:nvPr>
            <p:ph idx="1"/>
          </p:nvPr>
        </p:nvSpPr>
        <p:spPr/>
        <p:txBody>
          <a:bodyPr/>
          <a:lstStyle/>
          <a:p>
            <a:r>
              <a:rPr lang="zh-CN" altLang="en-US" dirty="0"/>
              <a:t>建立一个源点</a:t>
            </a:r>
            <a:r>
              <a:rPr lang="en-US" altLang="zh-CN" dirty="0"/>
              <a:t>,</a:t>
            </a:r>
            <a:r>
              <a:rPr lang="zh-CN" altLang="en-US" dirty="0"/>
              <a:t>一个汇点</a:t>
            </a:r>
            <a:r>
              <a:rPr lang="en-US" altLang="zh-CN" dirty="0"/>
              <a:t>,</a:t>
            </a:r>
            <a:r>
              <a:rPr lang="zh-CN" altLang="en-US" dirty="0"/>
              <a:t>把所有格子也看做点</a:t>
            </a:r>
            <a:r>
              <a:rPr lang="en-US" altLang="zh-CN" dirty="0"/>
              <a:t>.</a:t>
            </a:r>
            <a:r>
              <a:rPr lang="zh-CN" altLang="en-US" dirty="0"/>
              <a:t>认为某个点和源点相连就是作为狼的领地</a:t>
            </a:r>
            <a:r>
              <a:rPr lang="en-US" altLang="zh-CN" dirty="0"/>
              <a:t>,</a:t>
            </a:r>
            <a:r>
              <a:rPr lang="zh-CN" altLang="en-US" dirty="0"/>
              <a:t>和汇点相连就是作为羊的领地</a:t>
            </a:r>
            <a:r>
              <a:rPr lang="en-US" altLang="zh-CN" dirty="0"/>
              <a:t>,</a:t>
            </a:r>
            <a:r>
              <a:rPr lang="zh-CN" altLang="en-US" dirty="0"/>
              <a:t>然后求最小割</a:t>
            </a:r>
            <a:r>
              <a:rPr lang="en-US" altLang="zh-CN" dirty="0"/>
              <a:t>.</a:t>
            </a:r>
          </a:p>
          <a:p>
            <a:r>
              <a:rPr lang="zh-CN" altLang="en-US" dirty="0"/>
              <a:t>所有相邻的格子之间连一条权值为</a:t>
            </a:r>
            <a:r>
              <a:rPr lang="en-US" altLang="zh-CN" dirty="0"/>
              <a:t>1</a:t>
            </a:r>
            <a:r>
              <a:rPr lang="zh-CN" altLang="en-US" dirty="0"/>
              <a:t>的边</a:t>
            </a:r>
            <a:r>
              <a:rPr lang="en-US" altLang="zh-CN" dirty="0"/>
              <a:t>,</a:t>
            </a:r>
            <a:r>
              <a:rPr lang="zh-CN" altLang="en-US" dirty="0"/>
              <a:t>表示将这两个格子分开需要花费</a:t>
            </a:r>
            <a:r>
              <a:rPr lang="en-US" altLang="zh-CN" dirty="0"/>
              <a:t>1.</a:t>
            </a:r>
          </a:p>
          <a:p>
            <a:r>
              <a:rPr lang="zh-CN" altLang="en-US" dirty="0"/>
              <a:t>标记</a:t>
            </a:r>
            <a:r>
              <a:rPr lang="en-US" altLang="zh-CN" dirty="0"/>
              <a:t>1,2</a:t>
            </a:r>
            <a:r>
              <a:rPr lang="zh-CN" altLang="en-US" dirty="0"/>
              <a:t>的格子分别向源点</a:t>
            </a:r>
            <a:r>
              <a:rPr lang="en-US" altLang="zh-CN" dirty="0"/>
              <a:t>/</a:t>
            </a:r>
            <a:r>
              <a:rPr lang="zh-CN" altLang="en-US" dirty="0"/>
              <a:t>汇点连权值为无穷大的边</a:t>
            </a:r>
            <a:r>
              <a:rPr lang="en-US" altLang="zh-CN" dirty="0"/>
              <a:t>,</a:t>
            </a:r>
            <a:r>
              <a:rPr lang="zh-CN" altLang="en-US" dirty="0"/>
              <a:t>表示确定归属</a:t>
            </a:r>
            <a:r>
              <a:rPr lang="en-US" altLang="zh-CN" dirty="0"/>
              <a:t>.</a:t>
            </a:r>
          </a:p>
          <a:p>
            <a:r>
              <a:rPr lang="zh-CN" altLang="en-US" dirty="0"/>
              <a:t>然后跑最大流</a:t>
            </a:r>
            <a:r>
              <a:rPr lang="en-US" altLang="zh-CN" dirty="0"/>
              <a:t>(</a:t>
            </a:r>
            <a:r>
              <a:rPr lang="zh-CN" altLang="en-US" dirty="0"/>
              <a:t>实际上是最小割</a:t>
            </a:r>
            <a:r>
              <a:rPr lang="en-US" altLang="zh-CN" dirty="0"/>
              <a:t>)</a:t>
            </a:r>
            <a:r>
              <a:rPr lang="zh-CN" altLang="en-US" dirty="0"/>
              <a:t>即可</a:t>
            </a:r>
            <a:r>
              <a:rPr lang="en-US" altLang="zh-CN" dirty="0"/>
              <a:t>.</a:t>
            </a:r>
            <a:endParaRPr lang="zh-CN" altLang="en-US" dirty="0"/>
          </a:p>
        </p:txBody>
      </p:sp>
    </p:spTree>
    <p:extLst>
      <p:ext uri="{BB962C8B-B14F-4D97-AF65-F5344CB8AC3E}">
        <p14:creationId xmlns:p14="http://schemas.microsoft.com/office/powerpoint/2010/main" val="133005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AD7D9-583F-4047-84CC-65D2958183BD}"/>
              </a:ext>
            </a:extLst>
          </p:cNvPr>
          <p:cNvSpPr>
            <a:spLocks noGrp="1"/>
          </p:cNvSpPr>
          <p:nvPr>
            <p:ph type="title"/>
          </p:nvPr>
        </p:nvSpPr>
        <p:spPr/>
        <p:txBody>
          <a:bodyPr/>
          <a:lstStyle/>
          <a:p>
            <a:r>
              <a:rPr lang="zh-CN" altLang="en-US" dirty="0"/>
              <a:t>二分图匹配</a:t>
            </a:r>
            <a:br>
              <a:rPr lang="en-US" altLang="zh-CN" dirty="0"/>
            </a:br>
            <a:r>
              <a:rPr lang="en-US" altLang="zh-CN" dirty="0"/>
              <a:t>(</a:t>
            </a:r>
            <a:r>
              <a:rPr lang="zh-CN" altLang="en-US" dirty="0"/>
              <a:t>来自我的学长</a:t>
            </a:r>
            <a:r>
              <a:rPr lang="en-US" altLang="zh-CN" dirty="0" err="1"/>
              <a:t>ztx</a:t>
            </a:r>
            <a:r>
              <a:rPr lang="zh-CN" altLang="en-US" dirty="0"/>
              <a:t>的博客</a:t>
            </a:r>
            <a:r>
              <a:rPr lang="en-US" altLang="zh-CN" dirty="0"/>
              <a:t>)</a:t>
            </a:r>
            <a:br>
              <a:rPr lang="en-US" altLang="zh-CN" dirty="0"/>
            </a:br>
            <a:r>
              <a:rPr lang="en-US" altLang="zh-CN" dirty="0"/>
              <a:t>https://blog.csdn.net/hzoi_ztx/article/details/51643527</a:t>
            </a:r>
            <a:endParaRPr lang="zh-CN" altLang="en-US" dirty="0"/>
          </a:p>
        </p:txBody>
      </p:sp>
      <p:pic>
        <p:nvPicPr>
          <p:cNvPr id="4" name="内容占位符 3">
            <a:extLst>
              <a:ext uri="{FF2B5EF4-FFF2-40B4-BE49-F238E27FC236}">
                <a16:creationId xmlns:a16="http://schemas.microsoft.com/office/drawing/2014/main" id="{FDE87576-C480-427F-B46F-1396078C710E}"/>
              </a:ext>
            </a:extLst>
          </p:cNvPr>
          <p:cNvPicPr>
            <a:picLocks noGrp="1" noChangeAspect="1"/>
          </p:cNvPicPr>
          <p:nvPr>
            <p:ph idx="1"/>
          </p:nvPr>
        </p:nvPicPr>
        <p:blipFill>
          <a:blip r:embed="rId2"/>
          <a:stretch>
            <a:fillRect/>
          </a:stretch>
        </p:blipFill>
        <p:spPr>
          <a:xfrm>
            <a:off x="805139" y="3231867"/>
            <a:ext cx="8947150" cy="3173415"/>
          </a:xfrm>
          <a:prstGeom prst="rect">
            <a:avLst/>
          </a:prstGeom>
        </p:spPr>
      </p:pic>
    </p:spTree>
    <p:extLst>
      <p:ext uri="{BB962C8B-B14F-4D97-AF65-F5344CB8AC3E}">
        <p14:creationId xmlns:p14="http://schemas.microsoft.com/office/powerpoint/2010/main" val="3307249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38C15-690C-46C8-B18C-0790205FA02C}"/>
              </a:ext>
            </a:extLst>
          </p:cNvPr>
          <p:cNvSpPr>
            <a:spLocks noGrp="1"/>
          </p:cNvSpPr>
          <p:nvPr>
            <p:ph type="title"/>
          </p:nvPr>
        </p:nvSpPr>
        <p:spPr/>
        <p:txBody>
          <a:bodyPr/>
          <a:lstStyle/>
          <a:p>
            <a:r>
              <a:rPr lang="en-US" altLang="zh-CN" dirty="0"/>
              <a:t>bzoj1565[NOI2009]</a:t>
            </a:r>
            <a:r>
              <a:rPr lang="zh-CN" altLang="en-US" dirty="0"/>
              <a:t>植物大战僵尸</a:t>
            </a:r>
          </a:p>
        </p:txBody>
      </p:sp>
      <p:sp>
        <p:nvSpPr>
          <p:cNvPr id="3" name="内容占位符 2">
            <a:extLst>
              <a:ext uri="{FF2B5EF4-FFF2-40B4-BE49-F238E27FC236}">
                <a16:creationId xmlns:a16="http://schemas.microsoft.com/office/drawing/2014/main" id="{A76BA4B6-8BDA-4099-BFC0-FDE5910CBC41}"/>
              </a:ext>
            </a:extLst>
          </p:cNvPr>
          <p:cNvSpPr>
            <a:spLocks noGrp="1"/>
          </p:cNvSpPr>
          <p:nvPr>
            <p:ph idx="1"/>
          </p:nvPr>
        </p:nvSpPr>
        <p:spPr/>
        <p:txBody>
          <a:bodyPr>
            <a:normAutofit fontScale="55000" lnSpcReduction="20000"/>
          </a:bodyPr>
          <a:lstStyle/>
          <a:p>
            <a:r>
              <a:rPr lang="zh-CN" altLang="en-US" dirty="0"/>
              <a:t>现在，我们将要考虑的问题是游戏中</a:t>
            </a:r>
            <a:r>
              <a:rPr lang="en-US" altLang="zh-CN" dirty="0"/>
              <a:t>Zombies</a:t>
            </a:r>
            <a:r>
              <a:rPr lang="zh-CN" altLang="en-US" dirty="0"/>
              <a:t>对</a:t>
            </a:r>
            <a:r>
              <a:rPr lang="en-US" altLang="zh-CN" dirty="0"/>
              <a:t>Plants</a:t>
            </a:r>
            <a:r>
              <a:rPr lang="zh-CN" altLang="en-US" dirty="0"/>
              <a:t>的进攻</a:t>
            </a:r>
            <a:r>
              <a:rPr lang="en-US" altLang="zh-CN" dirty="0"/>
              <a:t>.</a:t>
            </a:r>
            <a:r>
              <a:rPr lang="zh-CN" altLang="en-US" dirty="0"/>
              <a:t>游戏中有两种角色，</a:t>
            </a:r>
            <a:r>
              <a:rPr lang="en-US" altLang="zh-CN" dirty="0"/>
              <a:t>Plants</a:t>
            </a:r>
            <a:r>
              <a:rPr lang="zh-CN" altLang="en-US" dirty="0"/>
              <a:t>和</a:t>
            </a:r>
            <a:r>
              <a:rPr lang="en-US" altLang="zh-CN" dirty="0"/>
              <a:t>Zombies</a:t>
            </a:r>
            <a:r>
              <a:rPr lang="zh-CN" altLang="en-US" dirty="0"/>
              <a:t>，每个</a:t>
            </a:r>
            <a:r>
              <a:rPr lang="en-US" altLang="zh-CN" dirty="0"/>
              <a:t>Plant</a:t>
            </a:r>
            <a:r>
              <a:rPr lang="zh-CN" altLang="en-US" dirty="0"/>
              <a:t>有一个攻击位置集合，它可以对这些位置进行保护；而</a:t>
            </a:r>
            <a:r>
              <a:rPr lang="en-US" altLang="zh-CN" dirty="0"/>
              <a:t>Zombie</a:t>
            </a:r>
            <a:r>
              <a:rPr lang="zh-CN" altLang="en-US" dirty="0"/>
              <a:t>进攻植物</a:t>
            </a:r>
          </a:p>
          <a:p>
            <a:pPr marL="0" indent="0">
              <a:buNone/>
            </a:pPr>
            <a:r>
              <a:rPr lang="zh-CN" altLang="en-US" dirty="0"/>
              <a:t>的方式是走到植物所在的位置上并将其吃掉。游戏的地图可以抽象为一个</a:t>
            </a:r>
            <a:r>
              <a:rPr lang="en-US" altLang="zh-CN" dirty="0"/>
              <a:t>N</a:t>
            </a:r>
            <a:r>
              <a:rPr lang="zh-CN" altLang="en-US" dirty="0"/>
              <a:t>行</a:t>
            </a:r>
            <a:r>
              <a:rPr lang="en-US" altLang="zh-CN" dirty="0"/>
              <a:t>M</a:t>
            </a:r>
            <a:r>
              <a:rPr lang="zh-CN" altLang="en-US" dirty="0"/>
              <a:t>列的矩阵，行从上到下用</a:t>
            </a:r>
            <a:r>
              <a:rPr lang="en-US" altLang="zh-CN" dirty="0"/>
              <a:t>0</a:t>
            </a:r>
            <a:r>
              <a:rPr lang="zh-CN" altLang="en-US" dirty="0"/>
              <a:t>到</a:t>
            </a:r>
            <a:r>
              <a:rPr lang="en-US" altLang="zh-CN" dirty="0"/>
              <a:t>N–1</a:t>
            </a:r>
            <a:r>
              <a:rPr lang="zh-CN" altLang="en-US" dirty="0"/>
              <a:t>编号，列从左到右用</a:t>
            </a:r>
            <a:r>
              <a:rPr lang="en-US" altLang="zh-CN" dirty="0"/>
              <a:t>0</a:t>
            </a:r>
            <a:r>
              <a:rPr lang="zh-CN" altLang="en-US" dirty="0"/>
              <a:t>到</a:t>
            </a:r>
            <a:r>
              <a:rPr lang="en-US" altLang="zh-CN" dirty="0"/>
              <a:t>M–1</a:t>
            </a:r>
            <a:r>
              <a:rPr lang="zh-CN" altLang="en-US" dirty="0"/>
              <a:t>编号；在地图的每个位置上都放有一个</a:t>
            </a:r>
            <a:r>
              <a:rPr lang="en-US" altLang="zh-CN" dirty="0"/>
              <a:t>Plant</a:t>
            </a:r>
            <a:r>
              <a:rPr lang="zh-CN" altLang="en-US" dirty="0"/>
              <a:t>，为简单起见，我们把位于第</a:t>
            </a:r>
            <a:r>
              <a:rPr lang="en-US" altLang="zh-CN" dirty="0"/>
              <a:t>r</a:t>
            </a:r>
            <a:r>
              <a:rPr lang="zh-CN" altLang="en-US" dirty="0"/>
              <a:t>行第</a:t>
            </a:r>
            <a:r>
              <a:rPr lang="en-US" altLang="zh-CN" dirty="0"/>
              <a:t>c</a:t>
            </a:r>
            <a:r>
              <a:rPr lang="zh-CN" altLang="en-US" dirty="0"/>
              <a:t>列的植物记为</a:t>
            </a:r>
            <a:r>
              <a:rPr lang="en-US" altLang="zh-CN" dirty="0" err="1"/>
              <a:t>Pr</a:t>
            </a:r>
            <a:r>
              <a:rPr lang="en-US" altLang="zh-CN" dirty="0"/>
              <a:t>, c</a:t>
            </a:r>
            <a:r>
              <a:rPr lang="zh-CN" altLang="en-US" dirty="0"/>
              <a:t>。</a:t>
            </a:r>
          </a:p>
          <a:p>
            <a:endParaRPr lang="zh-CN" altLang="en-US" dirty="0"/>
          </a:p>
          <a:p>
            <a:r>
              <a:rPr lang="zh-CN" altLang="en-US" dirty="0"/>
              <a:t>为了简单的描述每个</a:t>
            </a:r>
            <a:r>
              <a:rPr lang="en-US" altLang="zh-CN" dirty="0"/>
              <a:t>Plant</a:t>
            </a:r>
            <a:r>
              <a:rPr lang="zh-CN" altLang="en-US" dirty="0"/>
              <a:t>，定义</a:t>
            </a:r>
            <a:r>
              <a:rPr lang="en-US" altLang="zh-CN" dirty="0"/>
              <a:t>Score</a:t>
            </a:r>
            <a:r>
              <a:rPr lang="zh-CN" altLang="en-US" dirty="0"/>
              <a:t>和</a:t>
            </a:r>
            <a:r>
              <a:rPr lang="en-US" altLang="zh-CN" dirty="0"/>
              <a:t>Attack</a:t>
            </a:r>
            <a:r>
              <a:rPr lang="zh-CN" altLang="en-US" dirty="0"/>
              <a:t>如下：</a:t>
            </a:r>
          </a:p>
          <a:p>
            <a:endParaRPr lang="zh-CN" altLang="en-US" dirty="0"/>
          </a:p>
          <a:p>
            <a:r>
              <a:rPr lang="en-US" altLang="zh-CN" dirty="0"/>
              <a:t>Score[</a:t>
            </a:r>
            <a:r>
              <a:rPr lang="en-US" altLang="zh-CN" dirty="0" err="1"/>
              <a:t>Pr</a:t>
            </a:r>
            <a:r>
              <a:rPr lang="en-US" altLang="zh-CN" dirty="0"/>
              <a:t>, c] Zombie</a:t>
            </a:r>
            <a:r>
              <a:rPr lang="zh-CN" altLang="en-US" dirty="0"/>
              <a:t>击溃植物</a:t>
            </a:r>
            <a:r>
              <a:rPr lang="en-US" altLang="zh-CN" dirty="0" err="1"/>
              <a:t>Pr</a:t>
            </a:r>
            <a:r>
              <a:rPr lang="en-US" altLang="zh-CN" dirty="0"/>
              <a:t>, c</a:t>
            </a:r>
            <a:r>
              <a:rPr lang="zh-CN" altLang="en-US" dirty="0"/>
              <a:t>可获得的能源。若</a:t>
            </a:r>
            <a:r>
              <a:rPr lang="en-US" altLang="zh-CN" dirty="0"/>
              <a:t>Score[</a:t>
            </a:r>
            <a:r>
              <a:rPr lang="en-US" altLang="zh-CN" dirty="0" err="1"/>
              <a:t>Pr</a:t>
            </a:r>
            <a:r>
              <a:rPr lang="en-US" altLang="zh-CN" dirty="0"/>
              <a:t>, c]</a:t>
            </a:r>
            <a:r>
              <a:rPr lang="zh-CN" altLang="en-US" dirty="0"/>
              <a:t>为非负整数，则表示击溃植物</a:t>
            </a:r>
            <a:r>
              <a:rPr lang="en-US" altLang="zh-CN" dirty="0" err="1"/>
              <a:t>Pr</a:t>
            </a:r>
            <a:r>
              <a:rPr lang="en-US" altLang="zh-CN" dirty="0"/>
              <a:t>, c</a:t>
            </a:r>
            <a:r>
              <a:rPr lang="zh-CN" altLang="en-US" dirty="0"/>
              <a:t>可获得能源</a:t>
            </a:r>
            <a:r>
              <a:rPr lang="en-US" altLang="zh-CN" dirty="0"/>
              <a:t>Score[</a:t>
            </a:r>
            <a:r>
              <a:rPr lang="en-US" altLang="zh-CN" dirty="0" err="1"/>
              <a:t>Pr</a:t>
            </a:r>
            <a:r>
              <a:rPr lang="en-US" altLang="zh-CN" dirty="0"/>
              <a:t>, c]</a:t>
            </a:r>
            <a:r>
              <a:rPr lang="zh-CN" altLang="en-US" dirty="0"/>
              <a:t>，若为负数表示击溃</a:t>
            </a:r>
            <a:r>
              <a:rPr lang="en-US" altLang="zh-CN" dirty="0" err="1"/>
              <a:t>Pr</a:t>
            </a:r>
            <a:r>
              <a:rPr lang="en-US" altLang="zh-CN" dirty="0"/>
              <a:t>, c</a:t>
            </a:r>
            <a:r>
              <a:rPr lang="zh-CN" altLang="en-US" dirty="0"/>
              <a:t>需要付出能源 </a:t>
            </a:r>
            <a:r>
              <a:rPr lang="en-US" altLang="zh-CN" dirty="0"/>
              <a:t>-Score[</a:t>
            </a:r>
            <a:r>
              <a:rPr lang="en-US" altLang="zh-CN" dirty="0" err="1"/>
              <a:t>Pr</a:t>
            </a:r>
            <a:r>
              <a:rPr lang="en-US" altLang="zh-CN" dirty="0"/>
              <a:t>, c]</a:t>
            </a:r>
            <a:r>
              <a:rPr lang="zh-CN" altLang="en-US" dirty="0"/>
              <a:t>。</a:t>
            </a:r>
          </a:p>
          <a:p>
            <a:r>
              <a:rPr lang="en-US" altLang="zh-CN" dirty="0"/>
              <a:t>Attack[</a:t>
            </a:r>
            <a:r>
              <a:rPr lang="en-US" altLang="zh-CN" dirty="0" err="1"/>
              <a:t>Pr</a:t>
            </a:r>
            <a:r>
              <a:rPr lang="en-US" altLang="zh-CN" dirty="0"/>
              <a:t>, c]  </a:t>
            </a:r>
            <a:r>
              <a:rPr lang="zh-CN" altLang="en-US" dirty="0"/>
              <a:t>植物</a:t>
            </a:r>
            <a:r>
              <a:rPr lang="en-US" altLang="zh-CN" dirty="0" err="1"/>
              <a:t>Pr</a:t>
            </a:r>
            <a:r>
              <a:rPr lang="en-US" altLang="zh-CN" dirty="0"/>
              <a:t>, c</a:t>
            </a:r>
            <a:r>
              <a:rPr lang="zh-CN" altLang="en-US" dirty="0"/>
              <a:t>能够对</a:t>
            </a:r>
            <a:r>
              <a:rPr lang="en-US" altLang="zh-CN" dirty="0"/>
              <a:t>Zombie</a:t>
            </a:r>
            <a:r>
              <a:rPr lang="zh-CN" altLang="en-US" dirty="0"/>
              <a:t>进行攻击的位置集合。</a:t>
            </a:r>
          </a:p>
          <a:p>
            <a:r>
              <a:rPr lang="en-US" altLang="zh-CN" dirty="0"/>
              <a:t>Zombies</a:t>
            </a:r>
            <a:r>
              <a:rPr lang="zh-CN" altLang="en-US" dirty="0"/>
              <a:t>必须从地图的右侧进入，且只能沿着水平方向进行移动。</a:t>
            </a:r>
            <a:r>
              <a:rPr lang="en-US" altLang="zh-CN" dirty="0"/>
              <a:t>Zombies</a:t>
            </a:r>
            <a:r>
              <a:rPr lang="zh-CN" altLang="en-US" dirty="0"/>
              <a:t>攻击植物的唯一方式就是走到该植物所在的位置并将植物吃掉。因此</a:t>
            </a:r>
            <a:r>
              <a:rPr lang="en-US" altLang="zh-CN" dirty="0"/>
              <a:t>Zombies</a:t>
            </a:r>
            <a:r>
              <a:rPr lang="zh-CN" altLang="en-US" dirty="0"/>
              <a:t>的进攻总是从地图的右侧开始。也就是说，对于第</a:t>
            </a:r>
            <a:r>
              <a:rPr lang="en-US" altLang="zh-CN" dirty="0"/>
              <a:t>r</a:t>
            </a:r>
            <a:r>
              <a:rPr lang="zh-CN" altLang="en-US" dirty="0"/>
              <a:t>行的进攻，</a:t>
            </a:r>
            <a:r>
              <a:rPr lang="en-US" altLang="zh-CN" dirty="0"/>
              <a:t>Zombies</a:t>
            </a:r>
            <a:r>
              <a:rPr lang="zh-CN" altLang="en-US" dirty="0"/>
              <a:t>必须首先攻击</a:t>
            </a:r>
            <a:r>
              <a:rPr lang="en-US" altLang="zh-CN" dirty="0" err="1"/>
              <a:t>Pr</a:t>
            </a:r>
            <a:r>
              <a:rPr lang="en-US" altLang="zh-CN" dirty="0"/>
              <a:t>, M-1</a:t>
            </a:r>
            <a:r>
              <a:rPr lang="zh-CN" altLang="en-US" dirty="0"/>
              <a:t>；若需要对</a:t>
            </a:r>
            <a:r>
              <a:rPr lang="en-US" altLang="zh-CN" dirty="0" err="1"/>
              <a:t>Pr</a:t>
            </a:r>
            <a:r>
              <a:rPr lang="en-US" altLang="zh-CN" dirty="0"/>
              <a:t>, c</a:t>
            </a:r>
            <a:r>
              <a:rPr lang="zh-CN" altLang="en-US" dirty="0"/>
              <a:t>（</a:t>
            </a:r>
            <a:r>
              <a:rPr lang="en-US" altLang="zh-CN" dirty="0"/>
              <a:t>0 ≤ c &lt; M-1</a:t>
            </a:r>
            <a:r>
              <a:rPr lang="zh-CN" altLang="en-US" dirty="0"/>
              <a:t>）攻击，必须将</a:t>
            </a:r>
            <a:r>
              <a:rPr lang="en-US" altLang="zh-CN" dirty="0"/>
              <a:t>Pr,M-1, </a:t>
            </a:r>
            <a:r>
              <a:rPr lang="en-US" altLang="zh-CN" dirty="0" err="1"/>
              <a:t>Pr</a:t>
            </a:r>
            <a:r>
              <a:rPr lang="en-US" altLang="zh-CN" dirty="0"/>
              <a:t>, M-2 … </a:t>
            </a:r>
            <a:r>
              <a:rPr lang="en-US" altLang="zh-CN" dirty="0" err="1"/>
              <a:t>Pr</a:t>
            </a:r>
            <a:r>
              <a:rPr lang="en-US" altLang="zh-CN" dirty="0"/>
              <a:t>, c+1</a:t>
            </a:r>
            <a:r>
              <a:rPr lang="zh-CN" altLang="en-US" dirty="0"/>
              <a:t>先击溃，并移动到位置</a:t>
            </a:r>
            <a:r>
              <a:rPr lang="en-US" altLang="zh-CN" dirty="0"/>
              <a:t>(r, c)</a:t>
            </a:r>
            <a:r>
              <a:rPr lang="zh-CN" altLang="en-US" dirty="0"/>
              <a:t>才可进行攻击。</a:t>
            </a:r>
          </a:p>
          <a:p>
            <a:r>
              <a:rPr lang="zh-CN" altLang="en-US" dirty="0"/>
              <a:t>在本题的设定中，</a:t>
            </a:r>
            <a:r>
              <a:rPr lang="en-US" altLang="zh-CN" dirty="0"/>
              <a:t>Plants</a:t>
            </a:r>
            <a:r>
              <a:rPr lang="zh-CN" altLang="en-US" dirty="0"/>
              <a:t>的攻击力是无穷大的，一旦</a:t>
            </a:r>
            <a:r>
              <a:rPr lang="en-US" altLang="zh-CN" dirty="0"/>
              <a:t>Zombie</a:t>
            </a:r>
            <a:r>
              <a:rPr lang="zh-CN" altLang="en-US" dirty="0"/>
              <a:t>进入某个</a:t>
            </a:r>
            <a:r>
              <a:rPr lang="en-US" altLang="zh-CN" dirty="0"/>
              <a:t>Plant</a:t>
            </a:r>
            <a:r>
              <a:rPr lang="zh-CN" altLang="en-US" dirty="0"/>
              <a:t>的攻击位置，该</a:t>
            </a:r>
            <a:r>
              <a:rPr lang="en-US" altLang="zh-CN" dirty="0"/>
              <a:t>Zombie</a:t>
            </a:r>
            <a:r>
              <a:rPr lang="zh-CN" altLang="en-US" dirty="0"/>
              <a:t>会被瞬间消灭，而该</a:t>
            </a:r>
            <a:r>
              <a:rPr lang="en-US" altLang="zh-CN" dirty="0"/>
              <a:t>Zombie</a:t>
            </a:r>
            <a:r>
              <a:rPr lang="zh-CN" altLang="en-US" dirty="0"/>
              <a:t>没有时间进行任何攻击操作。因此，即便</a:t>
            </a:r>
            <a:r>
              <a:rPr lang="en-US" altLang="zh-CN" dirty="0"/>
              <a:t>Zombie</a:t>
            </a:r>
            <a:r>
              <a:rPr lang="zh-CN" altLang="en-US" dirty="0"/>
              <a:t>进入了一个</a:t>
            </a:r>
            <a:r>
              <a:rPr lang="en-US" altLang="zh-CN" dirty="0"/>
              <a:t>Plant</a:t>
            </a:r>
            <a:r>
              <a:rPr lang="zh-CN" altLang="en-US" dirty="0"/>
              <a:t>所在的位置，但该位置属于其他植物的攻击位置集合，则</a:t>
            </a:r>
            <a:r>
              <a:rPr lang="en-US" altLang="zh-CN" dirty="0"/>
              <a:t>Zombie</a:t>
            </a:r>
            <a:r>
              <a:rPr lang="zh-CN" altLang="en-US" dirty="0"/>
              <a:t>会被瞬间消灭而所在位置的植物则安然无恙（在我们的设定中，</a:t>
            </a:r>
            <a:r>
              <a:rPr lang="en-US" altLang="zh-CN" dirty="0"/>
              <a:t>Plant</a:t>
            </a:r>
            <a:r>
              <a:rPr lang="zh-CN" altLang="en-US" dirty="0"/>
              <a:t>的攻击位置不包含自身所在位置，否则你就不可能击溃它了）。</a:t>
            </a:r>
          </a:p>
          <a:p>
            <a:r>
              <a:rPr lang="en-US" altLang="zh-CN" dirty="0"/>
              <a:t>Zombies</a:t>
            </a:r>
            <a:r>
              <a:rPr lang="zh-CN" altLang="en-US" dirty="0"/>
              <a:t>的目标是对</a:t>
            </a:r>
            <a:r>
              <a:rPr lang="en-US" altLang="zh-CN" dirty="0"/>
              <a:t>Plants</a:t>
            </a:r>
            <a:r>
              <a:rPr lang="zh-CN" altLang="en-US" dirty="0"/>
              <a:t>的阵地发起进攻并获得最大的能源收入。每一次，你可以选择一个可进攻的植物进行攻击。本题的目标为，制定一套</a:t>
            </a:r>
            <a:r>
              <a:rPr lang="en-US" altLang="zh-CN" dirty="0"/>
              <a:t>Zombies</a:t>
            </a:r>
            <a:r>
              <a:rPr lang="zh-CN" altLang="en-US" dirty="0"/>
              <a:t>的进攻方案，选择进攻哪些植物以及进攻的顺序，从而获得最大的能源收入。</a:t>
            </a:r>
          </a:p>
        </p:txBody>
      </p:sp>
    </p:spTree>
    <p:extLst>
      <p:ext uri="{BB962C8B-B14F-4D97-AF65-F5344CB8AC3E}">
        <p14:creationId xmlns:p14="http://schemas.microsoft.com/office/powerpoint/2010/main" val="4180360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680FC-CE30-4CE4-8CAC-F5B34561538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950F1CA-B91B-44CA-BF44-B1DFB048D62D}"/>
              </a:ext>
            </a:extLst>
          </p:cNvPr>
          <p:cNvSpPr>
            <a:spLocks noGrp="1"/>
          </p:cNvSpPr>
          <p:nvPr>
            <p:ph idx="1"/>
          </p:nvPr>
        </p:nvSpPr>
        <p:spPr/>
        <p:txBody>
          <a:bodyPr>
            <a:normAutofit fontScale="85000" lnSpcReduction="20000"/>
          </a:bodyPr>
          <a:lstStyle/>
          <a:p>
            <a:endParaRPr lang="zh-CN" altLang="en-US" dirty="0"/>
          </a:p>
          <a:p>
            <a:r>
              <a:rPr lang="en-US" altLang="zh-CN" dirty="0"/>
              <a:t>Input</a:t>
            </a:r>
          </a:p>
          <a:p>
            <a:r>
              <a:rPr lang="zh-CN" altLang="en-US" dirty="0"/>
              <a:t>第一行包含两个整数</a:t>
            </a:r>
            <a:r>
              <a:rPr lang="en-US" altLang="zh-CN" dirty="0"/>
              <a:t>N, M</a:t>
            </a:r>
            <a:r>
              <a:rPr lang="zh-CN" altLang="en-US" dirty="0"/>
              <a:t>，分别表示地图的行数和列数。</a:t>
            </a:r>
          </a:p>
          <a:p>
            <a:r>
              <a:rPr lang="zh-CN" altLang="en-US" dirty="0"/>
              <a:t>接下来</a:t>
            </a:r>
            <a:r>
              <a:rPr lang="en-US" altLang="zh-CN" dirty="0"/>
              <a:t>N×M</a:t>
            </a:r>
            <a:r>
              <a:rPr lang="zh-CN" altLang="en-US" dirty="0"/>
              <a:t>行描述每个位置上植物的信息。第</a:t>
            </a:r>
            <a:r>
              <a:rPr lang="en-US" altLang="zh-CN" dirty="0" err="1"/>
              <a:t>r×M</a:t>
            </a:r>
            <a:r>
              <a:rPr lang="en-US" altLang="zh-CN" dirty="0"/>
              <a:t> + c + 1</a:t>
            </a:r>
            <a:r>
              <a:rPr lang="zh-CN" altLang="en-US" dirty="0"/>
              <a:t>行按照如下格式给出植物</a:t>
            </a:r>
            <a:r>
              <a:rPr lang="en-US" altLang="zh-CN" dirty="0" err="1"/>
              <a:t>Pr</a:t>
            </a:r>
            <a:r>
              <a:rPr lang="en-US" altLang="zh-CN" dirty="0"/>
              <a:t>, c</a:t>
            </a:r>
            <a:r>
              <a:rPr lang="zh-CN" altLang="en-US" dirty="0"/>
              <a:t>的信息：</a:t>
            </a:r>
          </a:p>
          <a:p>
            <a:r>
              <a:rPr lang="zh-CN" altLang="en-US" dirty="0"/>
              <a:t>第一个整数为</a:t>
            </a:r>
            <a:r>
              <a:rPr lang="en-US" altLang="zh-CN" dirty="0"/>
              <a:t>Score[</a:t>
            </a:r>
            <a:r>
              <a:rPr lang="en-US" altLang="zh-CN" dirty="0" err="1"/>
              <a:t>Pr</a:t>
            </a:r>
            <a:r>
              <a:rPr lang="en-US" altLang="zh-CN" dirty="0"/>
              <a:t>, c], </a:t>
            </a:r>
            <a:r>
              <a:rPr lang="zh-CN" altLang="en-US" dirty="0"/>
              <a:t>第二个整数为集合</a:t>
            </a:r>
            <a:r>
              <a:rPr lang="en-US" altLang="zh-CN" dirty="0"/>
              <a:t>Attack[</a:t>
            </a:r>
            <a:r>
              <a:rPr lang="en-US" altLang="zh-CN" dirty="0" err="1"/>
              <a:t>Pr</a:t>
            </a:r>
            <a:r>
              <a:rPr lang="en-US" altLang="zh-CN" dirty="0"/>
              <a:t>, c]</a:t>
            </a:r>
            <a:r>
              <a:rPr lang="zh-CN" altLang="en-US" dirty="0"/>
              <a:t>中的位置个数</a:t>
            </a:r>
            <a:r>
              <a:rPr lang="en-US" altLang="zh-CN" dirty="0"/>
              <a:t>w</a:t>
            </a:r>
            <a:r>
              <a:rPr lang="zh-CN" altLang="en-US" dirty="0"/>
              <a:t>，</a:t>
            </a:r>
          </a:p>
          <a:p>
            <a:r>
              <a:rPr lang="zh-CN" altLang="en-US" dirty="0"/>
              <a:t>接下来</a:t>
            </a:r>
            <a:r>
              <a:rPr lang="en-US" altLang="zh-CN" dirty="0"/>
              <a:t>w</a:t>
            </a:r>
            <a:r>
              <a:rPr lang="zh-CN" altLang="en-US" dirty="0"/>
              <a:t>个位置信息（</a:t>
            </a:r>
            <a:r>
              <a:rPr lang="en-US" altLang="zh-CN" dirty="0"/>
              <a:t>r’, c’</a:t>
            </a:r>
            <a:r>
              <a:rPr lang="zh-CN" altLang="en-US" dirty="0"/>
              <a:t>），表示</a:t>
            </a:r>
            <a:r>
              <a:rPr lang="en-US" altLang="zh-CN" dirty="0" err="1"/>
              <a:t>Pr</a:t>
            </a:r>
            <a:r>
              <a:rPr lang="en-US" altLang="zh-CN" dirty="0"/>
              <a:t>, c</a:t>
            </a:r>
            <a:r>
              <a:rPr lang="zh-CN" altLang="en-US" dirty="0"/>
              <a:t>可以攻击位置第</a:t>
            </a:r>
            <a:r>
              <a:rPr lang="en-US" altLang="zh-CN" dirty="0"/>
              <a:t>r’ </a:t>
            </a:r>
            <a:r>
              <a:rPr lang="zh-CN" altLang="en-US" dirty="0"/>
              <a:t>行第</a:t>
            </a:r>
            <a:r>
              <a:rPr lang="en-US" altLang="zh-CN" dirty="0"/>
              <a:t>c’ </a:t>
            </a:r>
            <a:r>
              <a:rPr lang="zh-CN" altLang="en-US" dirty="0"/>
              <a:t>列。</a:t>
            </a:r>
          </a:p>
          <a:p>
            <a:r>
              <a:rPr lang="en-US" altLang="zh-CN" dirty="0"/>
              <a:t>1 ≤ N ≤ 20</a:t>
            </a:r>
            <a:r>
              <a:rPr lang="zh-CN" altLang="en-US" dirty="0"/>
              <a:t>，</a:t>
            </a:r>
            <a:r>
              <a:rPr lang="en-US" altLang="zh-CN" dirty="0"/>
              <a:t>1 ≤ M ≤ 30</a:t>
            </a:r>
            <a:r>
              <a:rPr lang="zh-CN" altLang="en-US" dirty="0"/>
              <a:t>，</a:t>
            </a:r>
            <a:r>
              <a:rPr lang="en-US" altLang="zh-CN" dirty="0"/>
              <a:t>-10000 ≤ Score ≤ 10000 </a:t>
            </a:r>
            <a:r>
              <a:rPr lang="zh-CN" altLang="en-US" dirty="0"/>
              <a:t>。</a:t>
            </a:r>
          </a:p>
          <a:p>
            <a:endParaRPr lang="zh-CN" altLang="en-US" dirty="0"/>
          </a:p>
          <a:p>
            <a:endParaRPr lang="zh-CN" altLang="en-US" dirty="0"/>
          </a:p>
          <a:p>
            <a:r>
              <a:rPr lang="en-US" altLang="zh-CN" dirty="0"/>
              <a:t>Output</a:t>
            </a:r>
          </a:p>
          <a:p>
            <a:r>
              <a:rPr lang="zh-CN" altLang="en-US" dirty="0"/>
              <a:t>仅包含一个整数，表示可以获得的最大能源收入。</a:t>
            </a:r>
          </a:p>
          <a:p>
            <a:r>
              <a:rPr lang="zh-CN" altLang="en-US" dirty="0"/>
              <a:t>注意，你也可以选择不进行任何攻击，这样能源收入为</a:t>
            </a:r>
            <a:r>
              <a:rPr lang="en-US" altLang="zh-CN" dirty="0"/>
              <a:t>0</a:t>
            </a:r>
            <a:r>
              <a:rPr lang="zh-CN" altLang="en-US" dirty="0"/>
              <a:t>。</a:t>
            </a:r>
          </a:p>
        </p:txBody>
      </p:sp>
    </p:spTree>
    <p:extLst>
      <p:ext uri="{BB962C8B-B14F-4D97-AF65-F5344CB8AC3E}">
        <p14:creationId xmlns:p14="http://schemas.microsoft.com/office/powerpoint/2010/main" val="2573296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7EEDD-7A82-4001-A443-F57CAEE1C3DC}"/>
              </a:ext>
            </a:extLst>
          </p:cNvPr>
          <p:cNvSpPr>
            <a:spLocks noGrp="1"/>
          </p:cNvSpPr>
          <p:nvPr>
            <p:ph type="title"/>
          </p:nvPr>
        </p:nvSpPr>
        <p:spPr/>
        <p:txBody>
          <a:bodyPr/>
          <a:lstStyle/>
          <a:p>
            <a:r>
              <a:rPr lang="zh-CN" altLang="en-US" dirty="0"/>
              <a:t>抽象出来</a:t>
            </a:r>
            <a:r>
              <a:rPr lang="en-US" altLang="zh-CN" dirty="0"/>
              <a:t>:</a:t>
            </a:r>
            <a:endParaRPr lang="zh-CN" altLang="en-US" dirty="0"/>
          </a:p>
        </p:txBody>
      </p:sp>
      <p:sp>
        <p:nvSpPr>
          <p:cNvPr id="3" name="内容占位符 2">
            <a:extLst>
              <a:ext uri="{FF2B5EF4-FFF2-40B4-BE49-F238E27FC236}">
                <a16:creationId xmlns:a16="http://schemas.microsoft.com/office/drawing/2014/main" id="{33891833-1053-46A6-A399-27DEBA84E680}"/>
              </a:ext>
            </a:extLst>
          </p:cNvPr>
          <p:cNvSpPr>
            <a:spLocks noGrp="1"/>
          </p:cNvSpPr>
          <p:nvPr>
            <p:ph idx="1"/>
          </p:nvPr>
        </p:nvSpPr>
        <p:spPr/>
        <p:txBody>
          <a:bodyPr>
            <a:normAutofit lnSpcReduction="10000"/>
          </a:bodyPr>
          <a:lstStyle/>
          <a:p>
            <a:r>
              <a:rPr lang="zh-CN" altLang="en-US" dirty="0"/>
              <a:t>我们可以把植物的保护关系变成这样</a:t>
            </a:r>
            <a:r>
              <a:rPr lang="en-US" altLang="zh-CN" dirty="0"/>
              <a:t>:</a:t>
            </a:r>
            <a:r>
              <a:rPr lang="zh-CN" altLang="en-US" dirty="0"/>
              <a:t>如果要击溃</a:t>
            </a:r>
            <a:r>
              <a:rPr lang="en-US" altLang="zh-CN" dirty="0"/>
              <a:t>a,</a:t>
            </a:r>
            <a:r>
              <a:rPr lang="zh-CN" altLang="en-US" dirty="0"/>
              <a:t>必须先击溃</a:t>
            </a:r>
            <a:r>
              <a:rPr lang="en-US" altLang="zh-CN" dirty="0"/>
              <a:t>b.</a:t>
            </a:r>
          </a:p>
          <a:p>
            <a:r>
              <a:rPr lang="zh-CN" altLang="en-US" dirty="0"/>
              <a:t>这样的关系有两种</a:t>
            </a:r>
            <a:r>
              <a:rPr lang="en-US" altLang="zh-CN" dirty="0"/>
              <a:t>:a</a:t>
            </a:r>
            <a:r>
              <a:rPr lang="zh-CN" altLang="en-US" dirty="0"/>
              <a:t>在</a:t>
            </a:r>
            <a:r>
              <a:rPr lang="en-US" altLang="zh-CN" dirty="0"/>
              <a:t>b</a:t>
            </a:r>
            <a:r>
              <a:rPr lang="zh-CN" altLang="en-US" dirty="0"/>
              <a:t>的左侧</a:t>
            </a:r>
            <a:r>
              <a:rPr lang="en-US" altLang="zh-CN" dirty="0"/>
              <a:t>,</a:t>
            </a:r>
            <a:r>
              <a:rPr lang="zh-CN" altLang="en-US" dirty="0"/>
              <a:t>或者</a:t>
            </a:r>
            <a:r>
              <a:rPr lang="en-US" altLang="zh-CN" dirty="0"/>
              <a:t>a</a:t>
            </a:r>
            <a:r>
              <a:rPr lang="zh-CN" altLang="en-US" dirty="0"/>
              <a:t>受到</a:t>
            </a:r>
            <a:r>
              <a:rPr lang="en-US" altLang="zh-CN" dirty="0"/>
              <a:t>b</a:t>
            </a:r>
            <a:r>
              <a:rPr lang="zh-CN" altLang="en-US" dirty="0"/>
              <a:t>的保护</a:t>
            </a:r>
            <a:r>
              <a:rPr lang="en-US" altLang="zh-CN" dirty="0"/>
              <a:t>.</a:t>
            </a:r>
          </a:p>
          <a:p>
            <a:r>
              <a:rPr lang="zh-CN" altLang="en-US" dirty="0"/>
              <a:t>如果</a:t>
            </a:r>
            <a:r>
              <a:rPr lang="en-US" altLang="zh-CN" dirty="0"/>
              <a:t>a</a:t>
            </a:r>
            <a:r>
              <a:rPr lang="zh-CN" altLang="en-US" dirty="0"/>
              <a:t>右侧的位置受到</a:t>
            </a:r>
            <a:r>
              <a:rPr lang="en-US" altLang="zh-CN" dirty="0"/>
              <a:t>b</a:t>
            </a:r>
            <a:r>
              <a:rPr lang="zh-CN" altLang="en-US" dirty="0"/>
              <a:t>的保护</a:t>
            </a:r>
            <a:r>
              <a:rPr lang="en-US" altLang="zh-CN" dirty="0"/>
              <a:t>,</a:t>
            </a:r>
            <a:r>
              <a:rPr lang="zh-CN" altLang="en-US" dirty="0"/>
              <a:t>要击溃</a:t>
            </a:r>
            <a:r>
              <a:rPr lang="en-US" altLang="zh-CN" dirty="0"/>
              <a:t>a,</a:t>
            </a:r>
            <a:r>
              <a:rPr lang="zh-CN" altLang="en-US" dirty="0"/>
              <a:t>必须先击溃</a:t>
            </a:r>
            <a:r>
              <a:rPr lang="en-US" altLang="zh-CN" dirty="0"/>
              <a:t>b.</a:t>
            </a:r>
          </a:p>
          <a:p>
            <a:r>
              <a:rPr lang="zh-CN" altLang="en-US" dirty="0"/>
              <a:t>不论</a:t>
            </a:r>
            <a:r>
              <a:rPr lang="en-US" altLang="zh-CN" dirty="0"/>
              <a:t>a</a:t>
            </a:r>
            <a:r>
              <a:rPr lang="zh-CN" altLang="en-US" dirty="0"/>
              <a:t>在</a:t>
            </a:r>
            <a:r>
              <a:rPr lang="en-US" altLang="zh-CN" dirty="0"/>
              <a:t>b</a:t>
            </a:r>
            <a:r>
              <a:rPr lang="zh-CN" altLang="en-US" dirty="0"/>
              <a:t>的左侧</a:t>
            </a:r>
            <a:r>
              <a:rPr lang="en-US" altLang="zh-CN" dirty="0"/>
              <a:t>1</a:t>
            </a:r>
            <a:r>
              <a:rPr lang="zh-CN" altLang="en-US" dirty="0"/>
              <a:t>格</a:t>
            </a:r>
            <a:r>
              <a:rPr lang="en-US" altLang="zh-CN" dirty="0"/>
              <a:t>,2</a:t>
            </a:r>
            <a:r>
              <a:rPr lang="zh-CN" altLang="en-US" dirty="0"/>
              <a:t>格</a:t>
            </a:r>
            <a:r>
              <a:rPr lang="en-US" altLang="zh-CN" dirty="0"/>
              <a:t>…,</a:t>
            </a:r>
            <a:r>
              <a:rPr lang="zh-CN" altLang="en-US" dirty="0"/>
              <a:t>要击溃</a:t>
            </a:r>
            <a:r>
              <a:rPr lang="en-US" altLang="zh-CN" dirty="0"/>
              <a:t>a,</a:t>
            </a:r>
            <a:r>
              <a:rPr lang="zh-CN" altLang="en-US" dirty="0"/>
              <a:t>必须先击溃</a:t>
            </a:r>
            <a:r>
              <a:rPr lang="en-US" altLang="zh-CN" dirty="0"/>
              <a:t>b.</a:t>
            </a:r>
          </a:p>
          <a:p>
            <a:r>
              <a:rPr lang="zh-CN" altLang="en-US" dirty="0"/>
              <a:t>我们把这样的二元关系看作有向边</a:t>
            </a:r>
            <a:r>
              <a:rPr lang="en-US" altLang="zh-CN" dirty="0"/>
              <a:t>.”</a:t>
            </a:r>
            <a:r>
              <a:rPr lang="zh-CN" altLang="en-US" dirty="0"/>
              <a:t>要击溃</a:t>
            </a:r>
            <a:r>
              <a:rPr lang="en-US" altLang="zh-CN" dirty="0"/>
              <a:t>a,</a:t>
            </a:r>
            <a:r>
              <a:rPr lang="zh-CN" altLang="en-US" dirty="0"/>
              <a:t>必须先击溃</a:t>
            </a:r>
            <a:r>
              <a:rPr lang="en-US" altLang="zh-CN" dirty="0"/>
              <a:t>b.”</a:t>
            </a:r>
            <a:r>
              <a:rPr lang="zh-CN" altLang="en-US" dirty="0"/>
              <a:t>就从</a:t>
            </a:r>
            <a:r>
              <a:rPr lang="en-US" altLang="zh-CN" dirty="0"/>
              <a:t>b</a:t>
            </a:r>
            <a:r>
              <a:rPr lang="zh-CN" altLang="en-US" dirty="0"/>
              <a:t>向</a:t>
            </a:r>
            <a:r>
              <a:rPr lang="en-US" altLang="zh-CN" dirty="0"/>
              <a:t>a</a:t>
            </a:r>
            <a:r>
              <a:rPr lang="zh-CN" altLang="en-US" dirty="0"/>
              <a:t>连边</a:t>
            </a:r>
            <a:r>
              <a:rPr lang="en-US" altLang="zh-CN" dirty="0"/>
              <a:t>.</a:t>
            </a:r>
          </a:p>
          <a:p>
            <a:r>
              <a:rPr lang="zh-CN" altLang="en-US" dirty="0"/>
              <a:t>我们只要把</a:t>
            </a:r>
            <a:r>
              <a:rPr lang="en-US" altLang="zh-CN" dirty="0"/>
              <a:t>”</a:t>
            </a:r>
            <a:r>
              <a:rPr lang="zh-CN" altLang="en-US" dirty="0"/>
              <a:t>左侧</a:t>
            </a:r>
            <a:r>
              <a:rPr lang="en-US" altLang="zh-CN" dirty="0"/>
              <a:t>1</a:t>
            </a:r>
            <a:r>
              <a:rPr lang="zh-CN" altLang="en-US" dirty="0"/>
              <a:t>格</a:t>
            </a:r>
            <a:r>
              <a:rPr lang="en-US" altLang="zh-CN" dirty="0"/>
              <a:t>”</a:t>
            </a:r>
            <a:r>
              <a:rPr lang="zh-CN" altLang="en-US" dirty="0"/>
              <a:t>和</a:t>
            </a:r>
            <a:r>
              <a:rPr lang="en-US" altLang="zh-CN" dirty="0"/>
              <a:t>”a</a:t>
            </a:r>
            <a:r>
              <a:rPr lang="zh-CN" altLang="en-US" dirty="0"/>
              <a:t>的位置是</a:t>
            </a:r>
            <a:r>
              <a:rPr lang="en-US" altLang="zh-CN" dirty="0"/>
              <a:t>b</a:t>
            </a:r>
            <a:r>
              <a:rPr lang="zh-CN" altLang="en-US" dirty="0"/>
              <a:t>保护的位置</a:t>
            </a:r>
            <a:r>
              <a:rPr lang="en-US" altLang="zh-CN" dirty="0"/>
              <a:t>”</a:t>
            </a:r>
            <a:r>
              <a:rPr lang="zh-CN" altLang="en-US" dirty="0"/>
              <a:t>两种关系建立出有向边</a:t>
            </a:r>
            <a:r>
              <a:rPr lang="en-US" altLang="zh-CN" dirty="0"/>
              <a:t>,</a:t>
            </a:r>
            <a:r>
              <a:rPr lang="zh-CN" altLang="en-US" dirty="0"/>
              <a:t>在这样的图上</a:t>
            </a:r>
            <a:r>
              <a:rPr lang="en-US" altLang="zh-CN" dirty="0"/>
              <a:t>,</a:t>
            </a:r>
            <a:r>
              <a:rPr lang="zh-CN" altLang="en-US" dirty="0"/>
              <a:t>只要</a:t>
            </a:r>
            <a:r>
              <a:rPr lang="en-US" altLang="zh-CN" dirty="0"/>
              <a:t>u</a:t>
            </a:r>
            <a:r>
              <a:rPr lang="zh-CN" altLang="en-US" dirty="0"/>
              <a:t>能到达</a:t>
            </a:r>
            <a:r>
              <a:rPr lang="en-US" altLang="zh-CN" dirty="0"/>
              <a:t>v,</a:t>
            </a:r>
            <a:r>
              <a:rPr lang="zh-CN" altLang="en-US" dirty="0"/>
              <a:t>就必须先击溃</a:t>
            </a:r>
            <a:r>
              <a:rPr lang="en-US" altLang="zh-CN" dirty="0"/>
              <a:t>u</a:t>
            </a:r>
            <a:r>
              <a:rPr lang="zh-CN" altLang="en-US" dirty="0"/>
              <a:t>再击溃</a:t>
            </a:r>
            <a:r>
              <a:rPr lang="en-US" altLang="zh-CN" dirty="0"/>
              <a:t>v.</a:t>
            </a:r>
            <a:r>
              <a:rPr lang="zh-CN" altLang="en-US" dirty="0"/>
              <a:t>也就是说</a:t>
            </a:r>
            <a:r>
              <a:rPr lang="en-US" altLang="zh-CN" dirty="0"/>
              <a:t>,</a:t>
            </a:r>
            <a:r>
              <a:rPr lang="zh-CN" altLang="en-US" dirty="0"/>
              <a:t>要击溃</a:t>
            </a:r>
            <a:r>
              <a:rPr lang="en-US" altLang="zh-CN" dirty="0"/>
              <a:t>v,</a:t>
            </a:r>
            <a:r>
              <a:rPr lang="zh-CN" altLang="en-US" dirty="0"/>
              <a:t>必须击溃它在</a:t>
            </a:r>
            <a:r>
              <a:rPr lang="en-US" altLang="zh-CN" dirty="0"/>
              <a:t>DAG</a:t>
            </a:r>
            <a:r>
              <a:rPr lang="zh-CN" altLang="en-US" dirty="0"/>
              <a:t>上所有的前驱</a:t>
            </a:r>
            <a:r>
              <a:rPr lang="en-US" altLang="zh-CN" dirty="0"/>
              <a:t>.</a:t>
            </a:r>
          </a:p>
          <a:p>
            <a:r>
              <a:rPr lang="zh-CN" altLang="en-US" dirty="0"/>
              <a:t>同时</a:t>
            </a:r>
            <a:r>
              <a:rPr lang="en-US" altLang="zh-CN" dirty="0"/>
              <a:t>,</a:t>
            </a:r>
            <a:r>
              <a:rPr lang="zh-CN" altLang="en-US" dirty="0"/>
              <a:t>每个点有点权</a:t>
            </a:r>
            <a:r>
              <a:rPr lang="en-US" altLang="zh-CN" dirty="0"/>
              <a:t>,</a:t>
            </a:r>
            <a:r>
              <a:rPr lang="zh-CN" altLang="en-US" dirty="0"/>
              <a:t>代表击溃每个点会得到一些花费</a:t>
            </a:r>
            <a:r>
              <a:rPr lang="en-US" altLang="zh-CN" dirty="0"/>
              <a:t>/</a:t>
            </a:r>
            <a:r>
              <a:rPr lang="zh-CN" altLang="en-US" dirty="0"/>
              <a:t>收益</a:t>
            </a:r>
            <a:r>
              <a:rPr lang="en-US" altLang="zh-CN" dirty="0"/>
              <a:t>.</a:t>
            </a:r>
          </a:p>
          <a:p>
            <a:r>
              <a:rPr lang="zh-CN" altLang="en-US" dirty="0"/>
              <a:t>我们需要选择一个点集</a:t>
            </a:r>
            <a:r>
              <a:rPr lang="en-US" altLang="zh-CN" dirty="0"/>
              <a:t>,</a:t>
            </a:r>
            <a:r>
              <a:rPr lang="zh-CN" altLang="en-US" dirty="0"/>
              <a:t>使得所有的点的前驱也在点集内</a:t>
            </a:r>
            <a:r>
              <a:rPr lang="en-US" altLang="zh-CN" dirty="0"/>
              <a:t>,</a:t>
            </a:r>
            <a:r>
              <a:rPr lang="zh-CN" altLang="en-US" dirty="0"/>
              <a:t>使得点权和最大</a:t>
            </a:r>
            <a:r>
              <a:rPr lang="en-US" altLang="zh-CN" dirty="0"/>
              <a:t>.</a:t>
            </a:r>
            <a:br>
              <a:rPr lang="en-US" altLang="zh-CN" dirty="0"/>
            </a:br>
            <a:endParaRPr lang="en-US" altLang="zh-CN" dirty="0"/>
          </a:p>
        </p:txBody>
      </p:sp>
    </p:spTree>
    <p:extLst>
      <p:ext uri="{BB962C8B-B14F-4D97-AF65-F5344CB8AC3E}">
        <p14:creationId xmlns:p14="http://schemas.microsoft.com/office/powerpoint/2010/main" val="2765749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CFBC1-8E75-48EB-8487-BB2B36A963E6}"/>
              </a:ext>
            </a:extLst>
          </p:cNvPr>
          <p:cNvSpPr>
            <a:spLocks noGrp="1"/>
          </p:cNvSpPr>
          <p:nvPr>
            <p:ph type="title"/>
          </p:nvPr>
        </p:nvSpPr>
        <p:spPr/>
        <p:txBody>
          <a:bodyPr/>
          <a:lstStyle/>
          <a:p>
            <a:r>
              <a:rPr lang="zh-CN" altLang="en-US" dirty="0"/>
              <a:t>建图</a:t>
            </a:r>
          </a:p>
        </p:txBody>
      </p:sp>
      <p:sp>
        <p:nvSpPr>
          <p:cNvPr id="3" name="内容占位符 2">
            <a:extLst>
              <a:ext uri="{FF2B5EF4-FFF2-40B4-BE49-F238E27FC236}">
                <a16:creationId xmlns:a16="http://schemas.microsoft.com/office/drawing/2014/main" id="{997C71D7-0EB0-415E-8201-604DF709C27B}"/>
              </a:ext>
            </a:extLst>
          </p:cNvPr>
          <p:cNvSpPr>
            <a:spLocks noGrp="1"/>
          </p:cNvSpPr>
          <p:nvPr>
            <p:ph idx="1"/>
          </p:nvPr>
        </p:nvSpPr>
        <p:spPr/>
        <p:txBody>
          <a:bodyPr/>
          <a:lstStyle/>
          <a:p>
            <a:r>
              <a:rPr lang="zh-CN" altLang="en-US" dirty="0"/>
              <a:t>这里不好搞的地方是权值可正可负</a:t>
            </a:r>
            <a:r>
              <a:rPr lang="en-US" altLang="zh-CN" dirty="0"/>
              <a:t>.</a:t>
            </a:r>
          </a:p>
          <a:p>
            <a:r>
              <a:rPr lang="zh-CN" altLang="en-US" dirty="0"/>
              <a:t>而且</a:t>
            </a:r>
            <a:r>
              <a:rPr lang="en-US" altLang="zh-CN" dirty="0"/>
              <a:t>“</a:t>
            </a:r>
            <a:r>
              <a:rPr lang="zh-CN" altLang="en-US" dirty="0"/>
              <a:t>最小割</a:t>
            </a:r>
            <a:r>
              <a:rPr lang="en-US" altLang="zh-CN" dirty="0"/>
              <a:t>”</a:t>
            </a:r>
            <a:r>
              <a:rPr lang="zh-CN" altLang="en-US" dirty="0"/>
              <a:t>是最小化一个东西</a:t>
            </a:r>
            <a:r>
              <a:rPr lang="en-US" altLang="zh-CN" dirty="0"/>
              <a:t>.</a:t>
            </a:r>
            <a:r>
              <a:rPr lang="zh-CN" altLang="en-US" dirty="0"/>
              <a:t>但是这里是收益最大化</a:t>
            </a:r>
            <a:r>
              <a:rPr lang="en-US" altLang="zh-CN" dirty="0"/>
              <a:t>.</a:t>
            </a:r>
          </a:p>
          <a:p>
            <a:r>
              <a:rPr lang="zh-CN" altLang="en-US" dirty="0"/>
              <a:t>我们可以认为某个权值为正的点如果不选就要付出权值的代价</a:t>
            </a:r>
            <a:r>
              <a:rPr lang="en-US" altLang="zh-CN" dirty="0"/>
              <a:t>,</a:t>
            </a:r>
            <a:r>
              <a:rPr lang="zh-CN" altLang="en-US" dirty="0"/>
              <a:t>权值为负的点如果选了就要付出权值相反数的代价</a:t>
            </a:r>
            <a:r>
              <a:rPr lang="en-US" altLang="zh-CN" dirty="0"/>
              <a:t>.</a:t>
            </a:r>
          </a:p>
          <a:p>
            <a:r>
              <a:rPr lang="zh-CN" altLang="en-US" dirty="0"/>
              <a:t>建立一个虚拟的源点和虚拟的汇点</a:t>
            </a:r>
            <a:r>
              <a:rPr lang="en-US" altLang="zh-CN" dirty="0"/>
              <a:t>,</a:t>
            </a:r>
            <a:r>
              <a:rPr lang="zh-CN" altLang="en-US" dirty="0"/>
              <a:t>如果和源点相连就代表最终选中</a:t>
            </a:r>
            <a:r>
              <a:rPr lang="en-US" altLang="zh-CN" dirty="0"/>
              <a:t>,</a:t>
            </a:r>
            <a:r>
              <a:rPr lang="zh-CN" altLang="en-US" dirty="0"/>
              <a:t>和汇点相连就代表最终不选中</a:t>
            </a:r>
            <a:endParaRPr lang="en-US" altLang="zh-CN" dirty="0"/>
          </a:p>
          <a:p>
            <a:r>
              <a:rPr lang="zh-CN" altLang="en-US" dirty="0"/>
              <a:t>如果</a:t>
            </a:r>
            <a:r>
              <a:rPr lang="en-US" altLang="zh-CN" dirty="0"/>
              <a:t>u</a:t>
            </a:r>
            <a:r>
              <a:rPr lang="zh-CN" altLang="en-US" dirty="0"/>
              <a:t>到</a:t>
            </a:r>
            <a:r>
              <a:rPr lang="en-US" altLang="zh-CN" dirty="0"/>
              <a:t>v</a:t>
            </a:r>
            <a:r>
              <a:rPr lang="zh-CN" altLang="en-US" dirty="0"/>
              <a:t>有连边</a:t>
            </a:r>
            <a:r>
              <a:rPr lang="en-US" altLang="zh-CN" dirty="0"/>
              <a:t>,</a:t>
            </a:r>
            <a:r>
              <a:rPr lang="zh-CN" altLang="en-US" dirty="0"/>
              <a:t>且</a:t>
            </a:r>
            <a:r>
              <a:rPr lang="en-US" altLang="zh-CN" dirty="0"/>
              <a:t>v</a:t>
            </a:r>
            <a:r>
              <a:rPr lang="zh-CN" altLang="en-US" dirty="0"/>
              <a:t>被选中</a:t>
            </a:r>
            <a:r>
              <a:rPr lang="en-US" altLang="zh-CN" dirty="0"/>
              <a:t>,</a:t>
            </a:r>
            <a:r>
              <a:rPr lang="zh-CN" altLang="en-US" dirty="0"/>
              <a:t>那么</a:t>
            </a:r>
            <a:r>
              <a:rPr lang="en-US" altLang="zh-CN" dirty="0"/>
              <a:t>u</a:t>
            </a:r>
            <a:r>
              <a:rPr lang="zh-CN" altLang="en-US" dirty="0"/>
              <a:t>也必须被选中</a:t>
            </a:r>
            <a:r>
              <a:rPr lang="en-US" altLang="zh-CN" dirty="0"/>
              <a:t>.</a:t>
            </a:r>
            <a:r>
              <a:rPr lang="zh-CN" altLang="en-US" dirty="0"/>
              <a:t>如果</a:t>
            </a:r>
            <a:r>
              <a:rPr lang="en-US" altLang="zh-CN" dirty="0"/>
              <a:t>u</a:t>
            </a:r>
            <a:r>
              <a:rPr lang="zh-CN" altLang="en-US" dirty="0"/>
              <a:t>没被选中</a:t>
            </a:r>
            <a:r>
              <a:rPr lang="en-US" altLang="zh-CN" dirty="0"/>
              <a:t>,v</a:t>
            </a:r>
            <a:r>
              <a:rPr lang="zh-CN" altLang="en-US" dirty="0"/>
              <a:t>也不能被选中</a:t>
            </a:r>
            <a:r>
              <a:rPr lang="en-US" altLang="zh-CN" dirty="0"/>
              <a:t>.</a:t>
            </a:r>
          </a:p>
          <a:p>
            <a:r>
              <a:rPr lang="zh-CN" altLang="en-US" dirty="0"/>
              <a:t>大体的思路是每个点和源点汇点都可能连边</a:t>
            </a:r>
            <a:r>
              <a:rPr lang="en-US" altLang="zh-CN" dirty="0"/>
              <a:t>,</a:t>
            </a:r>
            <a:r>
              <a:rPr lang="zh-CN" altLang="en-US" dirty="0"/>
              <a:t>原先有向图上的边也要建出来</a:t>
            </a:r>
            <a:r>
              <a:rPr lang="en-US" altLang="zh-CN" dirty="0"/>
              <a:t>,</a:t>
            </a:r>
            <a:r>
              <a:rPr lang="zh-CN" altLang="en-US" dirty="0"/>
              <a:t>流量</a:t>
            </a:r>
            <a:r>
              <a:rPr lang="en-US" altLang="zh-CN" dirty="0"/>
              <a:t>?</a:t>
            </a:r>
          </a:p>
        </p:txBody>
      </p:sp>
    </p:spTree>
    <p:extLst>
      <p:ext uri="{BB962C8B-B14F-4D97-AF65-F5344CB8AC3E}">
        <p14:creationId xmlns:p14="http://schemas.microsoft.com/office/powerpoint/2010/main" val="3914035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7E6AD-4F6B-4F96-A660-554B2AD2D7F0}"/>
              </a:ext>
            </a:extLst>
          </p:cNvPr>
          <p:cNvSpPr>
            <a:spLocks noGrp="1"/>
          </p:cNvSpPr>
          <p:nvPr>
            <p:ph type="title"/>
          </p:nvPr>
        </p:nvSpPr>
        <p:spPr/>
        <p:txBody>
          <a:bodyPr/>
          <a:lstStyle/>
          <a:p>
            <a:r>
              <a:rPr lang="zh-CN" altLang="en-US" dirty="0"/>
              <a:t>建图</a:t>
            </a:r>
          </a:p>
        </p:txBody>
      </p:sp>
      <p:sp>
        <p:nvSpPr>
          <p:cNvPr id="3" name="内容占位符 2">
            <a:extLst>
              <a:ext uri="{FF2B5EF4-FFF2-40B4-BE49-F238E27FC236}">
                <a16:creationId xmlns:a16="http://schemas.microsoft.com/office/drawing/2014/main" id="{FB324A7F-90FA-4DDF-8073-0312F0AA178C}"/>
              </a:ext>
            </a:extLst>
          </p:cNvPr>
          <p:cNvSpPr>
            <a:spLocks noGrp="1"/>
          </p:cNvSpPr>
          <p:nvPr>
            <p:ph idx="1"/>
          </p:nvPr>
        </p:nvSpPr>
        <p:spPr/>
        <p:txBody>
          <a:bodyPr/>
          <a:lstStyle/>
          <a:p>
            <a:r>
              <a:rPr lang="zh-CN" altLang="en-US" dirty="0"/>
              <a:t>如果原先权值是正的</a:t>
            </a:r>
            <a:r>
              <a:rPr lang="en-US" altLang="zh-CN" dirty="0"/>
              <a:t>,</a:t>
            </a:r>
            <a:r>
              <a:rPr lang="zh-CN" altLang="en-US" dirty="0"/>
              <a:t>那么就和源点连一条流量等于权值的边</a:t>
            </a:r>
            <a:endParaRPr lang="en-US" altLang="zh-CN" dirty="0"/>
          </a:p>
          <a:p>
            <a:r>
              <a:rPr lang="zh-CN" altLang="en-US" dirty="0"/>
              <a:t>如果原先权值是负的</a:t>
            </a:r>
            <a:r>
              <a:rPr lang="en-US" altLang="zh-CN" dirty="0"/>
              <a:t>,</a:t>
            </a:r>
            <a:r>
              <a:rPr lang="zh-CN" altLang="en-US" dirty="0"/>
              <a:t>那么就和汇点连一条流量等于权值绝对值的边</a:t>
            </a:r>
            <a:r>
              <a:rPr lang="en-US" altLang="zh-CN" dirty="0"/>
              <a:t>.</a:t>
            </a:r>
          </a:p>
          <a:p>
            <a:r>
              <a:rPr lang="zh-CN" altLang="en-US" dirty="0"/>
              <a:t>如果原先</a:t>
            </a:r>
            <a:r>
              <a:rPr lang="en-US" altLang="zh-CN" dirty="0"/>
              <a:t>u</a:t>
            </a:r>
            <a:r>
              <a:rPr lang="zh-CN" altLang="en-US" dirty="0"/>
              <a:t>到</a:t>
            </a:r>
            <a:r>
              <a:rPr lang="en-US" altLang="zh-CN" dirty="0"/>
              <a:t>v</a:t>
            </a:r>
            <a:r>
              <a:rPr lang="zh-CN" altLang="en-US" dirty="0"/>
              <a:t>有有向边</a:t>
            </a:r>
            <a:r>
              <a:rPr lang="en-US" altLang="zh-CN" dirty="0"/>
              <a:t>(</a:t>
            </a:r>
            <a:r>
              <a:rPr lang="zh-CN" altLang="en-US" dirty="0"/>
              <a:t>选中</a:t>
            </a:r>
            <a:r>
              <a:rPr lang="en-US" altLang="zh-CN" dirty="0"/>
              <a:t>v</a:t>
            </a:r>
            <a:r>
              <a:rPr lang="zh-CN" altLang="en-US" dirty="0"/>
              <a:t>就必须选中</a:t>
            </a:r>
            <a:r>
              <a:rPr lang="en-US" altLang="zh-CN" dirty="0"/>
              <a:t>u),</a:t>
            </a:r>
            <a:r>
              <a:rPr lang="zh-CN" altLang="en-US" dirty="0"/>
              <a:t>就从</a:t>
            </a:r>
            <a:r>
              <a:rPr lang="en-US" altLang="zh-CN" dirty="0"/>
              <a:t>v</a:t>
            </a:r>
            <a:r>
              <a:rPr lang="zh-CN" altLang="en-US" dirty="0"/>
              <a:t>到</a:t>
            </a:r>
            <a:r>
              <a:rPr lang="en-US" altLang="zh-CN" dirty="0"/>
              <a:t>u</a:t>
            </a:r>
            <a:r>
              <a:rPr lang="zh-CN" altLang="en-US" dirty="0"/>
              <a:t>连一条权值无穷大的边</a:t>
            </a:r>
            <a:endParaRPr lang="en-US" altLang="zh-CN" dirty="0"/>
          </a:p>
          <a:p>
            <a:r>
              <a:rPr lang="zh-CN" altLang="en-US" dirty="0"/>
              <a:t>思考一下</a:t>
            </a:r>
            <a:r>
              <a:rPr lang="en-US" altLang="zh-CN" dirty="0"/>
              <a:t>,</a:t>
            </a:r>
            <a:r>
              <a:rPr lang="zh-CN" altLang="en-US" dirty="0"/>
              <a:t>这样求一个最小割得到的方案是否满足条件</a:t>
            </a:r>
            <a:r>
              <a:rPr lang="en-US" altLang="zh-CN" dirty="0"/>
              <a:t>?</a:t>
            </a:r>
          </a:p>
          <a:p>
            <a:endParaRPr lang="zh-CN" altLang="en-US" dirty="0"/>
          </a:p>
        </p:txBody>
      </p:sp>
    </p:spTree>
    <p:extLst>
      <p:ext uri="{BB962C8B-B14F-4D97-AF65-F5344CB8AC3E}">
        <p14:creationId xmlns:p14="http://schemas.microsoft.com/office/powerpoint/2010/main" val="1165606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28B6F-8414-4054-AE43-A612748D67B1}"/>
              </a:ext>
            </a:extLst>
          </p:cNvPr>
          <p:cNvSpPr>
            <a:spLocks noGrp="1"/>
          </p:cNvSpPr>
          <p:nvPr>
            <p:ph type="title"/>
          </p:nvPr>
        </p:nvSpPr>
        <p:spPr/>
        <p:txBody>
          <a:bodyPr/>
          <a:lstStyle/>
          <a:p>
            <a:r>
              <a:rPr lang="zh-CN" altLang="en-US" dirty="0"/>
              <a:t>瑕疵</a:t>
            </a:r>
          </a:p>
        </p:txBody>
      </p:sp>
      <p:sp>
        <p:nvSpPr>
          <p:cNvPr id="3" name="内容占位符 2">
            <a:extLst>
              <a:ext uri="{FF2B5EF4-FFF2-40B4-BE49-F238E27FC236}">
                <a16:creationId xmlns:a16="http://schemas.microsoft.com/office/drawing/2014/main" id="{718E308C-1AB3-4B55-A625-C989CD3B235D}"/>
              </a:ext>
            </a:extLst>
          </p:cNvPr>
          <p:cNvSpPr>
            <a:spLocks noGrp="1"/>
          </p:cNvSpPr>
          <p:nvPr>
            <p:ph idx="1"/>
          </p:nvPr>
        </p:nvSpPr>
        <p:spPr/>
        <p:txBody>
          <a:bodyPr/>
          <a:lstStyle/>
          <a:p>
            <a:r>
              <a:rPr lang="zh-CN" altLang="en-US" dirty="0"/>
              <a:t>唯一的问题</a:t>
            </a:r>
            <a:r>
              <a:rPr lang="en-US" altLang="zh-CN" dirty="0"/>
              <a:t>:</a:t>
            </a:r>
            <a:r>
              <a:rPr lang="zh-CN" altLang="en-US" dirty="0"/>
              <a:t>原先形成闭合的环的植物</a:t>
            </a:r>
            <a:r>
              <a:rPr lang="en-US" altLang="zh-CN" dirty="0"/>
              <a:t>,</a:t>
            </a:r>
            <a:r>
              <a:rPr lang="zh-CN" altLang="en-US" dirty="0"/>
              <a:t>按照定义一个都吃不掉</a:t>
            </a:r>
            <a:r>
              <a:rPr lang="en-US" altLang="zh-CN" dirty="0"/>
              <a:t>,</a:t>
            </a:r>
            <a:r>
              <a:rPr lang="zh-CN" altLang="en-US" dirty="0"/>
              <a:t>按照现在的建图可以吃掉</a:t>
            </a:r>
            <a:endParaRPr lang="en-US" altLang="zh-CN" dirty="0"/>
          </a:p>
          <a:p>
            <a:r>
              <a:rPr lang="zh-CN" altLang="en-US" dirty="0"/>
              <a:t>所以需要</a:t>
            </a:r>
            <a:r>
              <a:rPr lang="en-US" altLang="zh-CN" dirty="0" err="1"/>
              <a:t>tarjan</a:t>
            </a:r>
            <a:r>
              <a:rPr lang="zh-CN" altLang="en-US" dirty="0"/>
              <a:t>预处理一下</a:t>
            </a:r>
            <a:r>
              <a:rPr lang="en-US" altLang="zh-CN" dirty="0"/>
              <a:t>…</a:t>
            </a:r>
            <a:r>
              <a:rPr lang="zh-CN" altLang="en-US" dirty="0"/>
              <a:t>如果形成了至少两个点的强连通分量</a:t>
            </a:r>
            <a:r>
              <a:rPr lang="en-US" altLang="zh-CN" dirty="0"/>
              <a:t>,</a:t>
            </a:r>
            <a:r>
              <a:rPr lang="zh-CN" altLang="en-US" dirty="0"/>
              <a:t>那么整个</a:t>
            </a:r>
            <a:r>
              <a:rPr lang="en-US" altLang="zh-CN" dirty="0"/>
              <a:t>SCC</a:t>
            </a:r>
            <a:r>
              <a:rPr lang="zh-CN" altLang="en-US" dirty="0"/>
              <a:t>以及后继的点都不能被吃</a:t>
            </a:r>
            <a:r>
              <a:rPr lang="en-US" altLang="zh-CN" dirty="0"/>
              <a:t>.</a:t>
            </a:r>
            <a:endParaRPr lang="zh-CN" altLang="en-US" dirty="0"/>
          </a:p>
        </p:txBody>
      </p:sp>
    </p:spTree>
    <p:extLst>
      <p:ext uri="{BB962C8B-B14F-4D97-AF65-F5344CB8AC3E}">
        <p14:creationId xmlns:p14="http://schemas.microsoft.com/office/powerpoint/2010/main" val="2872488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81003-08B2-4AEF-A231-2C8F50F0635E}"/>
              </a:ext>
            </a:extLst>
          </p:cNvPr>
          <p:cNvSpPr>
            <a:spLocks noGrp="1"/>
          </p:cNvSpPr>
          <p:nvPr>
            <p:ph type="title"/>
          </p:nvPr>
        </p:nvSpPr>
        <p:spPr/>
        <p:txBody>
          <a:bodyPr/>
          <a:lstStyle/>
          <a:p>
            <a:r>
              <a:rPr lang="zh-CN" altLang="en-US" dirty="0"/>
              <a:t>费用流</a:t>
            </a:r>
          </a:p>
        </p:txBody>
      </p:sp>
      <p:sp>
        <p:nvSpPr>
          <p:cNvPr id="3" name="内容占位符 2">
            <a:extLst>
              <a:ext uri="{FF2B5EF4-FFF2-40B4-BE49-F238E27FC236}">
                <a16:creationId xmlns:a16="http://schemas.microsoft.com/office/drawing/2014/main" id="{E9D67001-E60D-4570-A8F1-271C2D9D613E}"/>
              </a:ext>
            </a:extLst>
          </p:cNvPr>
          <p:cNvSpPr>
            <a:spLocks noGrp="1"/>
          </p:cNvSpPr>
          <p:nvPr>
            <p:ph idx="1"/>
          </p:nvPr>
        </p:nvSpPr>
        <p:spPr/>
        <p:txBody>
          <a:bodyPr>
            <a:normAutofit fontScale="92500" lnSpcReduction="10000"/>
          </a:bodyPr>
          <a:lstStyle/>
          <a:p>
            <a:r>
              <a:rPr lang="zh-CN" altLang="en-US" dirty="0"/>
              <a:t>费用流处理的流网络就是每条边除了流量还有单位流量的费用</a:t>
            </a:r>
            <a:r>
              <a:rPr lang="en-US" altLang="zh-CN" dirty="0"/>
              <a:t>,</a:t>
            </a:r>
            <a:r>
              <a:rPr lang="zh-CN" altLang="en-US" dirty="0"/>
              <a:t>每有</a:t>
            </a:r>
            <a:r>
              <a:rPr lang="en-US" altLang="zh-CN" dirty="0"/>
              <a:t>1</a:t>
            </a:r>
            <a:r>
              <a:rPr lang="zh-CN" altLang="en-US" dirty="0"/>
              <a:t>流量经过这条边就需要付出对应的花费</a:t>
            </a:r>
            <a:r>
              <a:rPr lang="en-US" altLang="zh-CN" dirty="0"/>
              <a:t>.</a:t>
            </a:r>
          </a:p>
          <a:p>
            <a:r>
              <a:rPr lang="zh-CN" altLang="en-US" dirty="0"/>
              <a:t>往往需要求出</a:t>
            </a:r>
            <a:r>
              <a:rPr lang="en-US" altLang="zh-CN" dirty="0"/>
              <a:t>“</a:t>
            </a:r>
            <a:r>
              <a:rPr lang="zh-CN" altLang="en-US" dirty="0"/>
              <a:t>最小费用最大流</a:t>
            </a:r>
            <a:r>
              <a:rPr lang="en-US" altLang="zh-CN" dirty="0"/>
              <a:t>”,</a:t>
            </a:r>
            <a:r>
              <a:rPr lang="zh-CN" altLang="en-US" dirty="0"/>
              <a:t>也就是</a:t>
            </a:r>
            <a:r>
              <a:rPr lang="en-US" altLang="zh-CN" dirty="0"/>
              <a:t>”</a:t>
            </a:r>
            <a:r>
              <a:rPr lang="zh-CN" altLang="en-US" dirty="0"/>
              <a:t>让流量达到最大</a:t>
            </a:r>
            <a:r>
              <a:rPr lang="en-US" altLang="zh-CN" dirty="0"/>
              <a:t>,</a:t>
            </a:r>
            <a:r>
              <a:rPr lang="zh-CN" altLang="en-US" dirty="0"/>
              <a:t>同时总的费用最小</a:t>
            </a:r>
            <a:r>
              <a:rPr lang="en-US" altLang="zh-CN" dirty="0"/>
              <a:t>”</a:t>
            </a:r>
          </a:p>
          <a:p>
            <a:r>
              <a:rPr lang="zh-CN" altLang="en-US" dirty="0"/>
              <a:t>经常使用的也是增广路算法</a:t>
            </a:r>
            <a:r>
              <a:rPr lang="en-US" altLang="zh-CN" dirty="0"/>
              <a:t>,</a:t>
            </a:r>
            <a:r>
              <a:rPr lang="zh-CN" altLang="en-US" dirty="0"/>
              <a:t>每次沿着费用最小的增广路增广</a:t>
            </a:r>
            <a:r>
              <a:rPr lang="en-US" altLang="zh-CN" dirty="0"/>
              <a:t>1</a:t>
            </a:r>
            <a:r>
              <a:rPr lang="zh-CN" altLang="en-US" dirty="0"/>
              <a:t>个流量</a:t>
            </a:r>
            <a:r>
              <a:rPr lang="en-US" altLang="zh-CN" dirty="0"/>
              <a:t>.(</a:t>
            </a:r>
            <a:r>
              <a:rPr lang="zh-CN" altLang="en-US" dirty="0"/>
              <a:t>实际上可以直接把这个增广路填满</a:t>
            </a:r>
            <a:r>
              <a:rPr lang="en-US" altLang="zh-CN" dirty="0"/>
              <a:t>)</a:t>
            </a:r>
          </a:p>
          <a:p>
            <a:r>
              <a:rPr lang="zh-CN" altLang="en-US" dirty="0"/>
              <a:t>因为是增广路算法</a:t>
            </a:r>
            <a:r>
              <a:rPr lang="en-US" altLang="zh-CN" dirty="0"/>
              <a:t>,</a:t>
            </a:r>
            <a:r>
              <a:rPr lang="zh-CN" altLang="en-US" dirty="0"/>
              <a:t>所以也需要维护残量网络</a:t>
            </a:r>
            <a:r>
              <a:rPr lang="en-US" altLang="zh-CN" dirty="0"/>
              <a:t>,</a:t>
            </a:r>
            <a:r>
              <a:rPr lang="zh-CN" altLang="en-US" dirty="0"/>
              <a:t>需要有反向边</a:t>
            </a:r>
            <a:r>
              <a:rPr lang="en-US" altLang="zh-CN" dirty="0"/>
              <a:t>.</a:t>
            </a:r>
            <a:r>
              <a:rPr lang="zh-CN" altLang="en-US" dirty="0"/>
              <a:t>而且这里的反向边需要把费用也取反</a:t>
            </a:r>
            <a:r>
              <a:rPr lang="en-US" altLang="zh-CN" dirty="0"/>
              <a:t>.</a:t>
            </a:r>
          </a:p>
          <a:p>
            <a:r>
              <a:rPr lang="zh-CN" altLang="en-US" dirty="0"/>
              <a:t>这里的最短路会有负权边所以必须要有</a:t>
            </a:r>
            <a:r>
              <a:rPr lang="en-US" altLang="zh-CN" dirty="0" err="1"/>
              <a:t>spfa</a:t>
            </a:r>
            <a:r>
              <a:rPr lang="en-US" altLang="zh-CN" dirty="0"/>
              <a:t>.</a:t>
            </a:r>
          </a:p>
          <a:p>
            <a:r>
              <a:rPr lang="zh-CN" altLang="en-US" dirty="0"/>
              <a:t>这个算法的特点是增广一个流量的费用会越来越大</a:t>
            </a:r>
            <a:r>
              <a:rPr lang="en-US" altLang="zh-CN" dirty="0"/>
              <a:t>.</a:t>
            </a:r>
          </a:p>
          <a:p>
            <a:r>
              <a:rPr lang="zh-CN" altLang="en-US" dirty="0"/>
              <a:t>嗯复杂度</a:t>
            </a:r>
            <a:r>
              <a:rPr lang="en-US" altLang="zh-CN" dirty="0"/>
              <a:t>?</a:t>
            </a:r>
          </a:p>
          <a:p>
            <a:r>
              <a:rPr lang="zh-CN" altLang="en-US" dirty="0"/>
              <a:t>费用流的复杂度里有个</a:t>
            </a:r>
            <a:r>
              <a:rPr lang="en-US" altLang="zh-CN" dirty="0"/>
              <a:t>O(</a:t>
            </a:r>
            <a:r>
              <a:rPr lang="en-US" altLang="zh-CN" dirty="0" err="1"/>
              <a:t>spfa</a:t>
            </a:r>
            <a:r>
              <a:rPr lang="en-US" altLang="zh-CN" dirty="0"/>
              <a:t>)…</a:t>
            </a:r>
            <a:r>
              <a:rPr lang="zh-CN" altLang="en-US" dirty="0"/>
              <a:t>增广次数也是玄学</a:t>
            </a:r>
            <a:r>
              <a:rPr lang="en-US" altLang="zh-CN" dirty="0"/>
              <a:t>…</a:t>
            </a:r>
            <a:r>
              <a:rPr lang="zh-CN" altLang="en-US" dirty="0"/>
              <a:t>应该比</a:t>
            </a:r>
            <a:r>
              <a:rPr lang="en-US" altLang="zh-CN" dirty="0"/>
              <a:t>O(n</a:t>
            </a:r>
            <a:r>
              <a:rPr lang="en-US" altLang="zh-CN" baseline="30000" dirty="0"/>
              <a:t>2</a:t>
            </a:r>
            <a:r>
              <a:rPr lang="en-US" altLang="zh-CN" dirty="0"/>
              <a:t>m)</a:t>
            </a:r>
            <a:r>
              <a:rPr lang="zh-CN" altLang="en-US" dirty="0"/>
              <a:t>要高但实际上经常比这要快</a:t>
            </a:r>
            <a:r>
              <a:rPr lang="en-US" altLang="zh-CN" dirty="0"/>
              <a:t>…</a:t>
            </a:r>
            <a:r>
              <a:rPr lang="zh-CN" altLang="en-US" dirty="0"/>
              <a:t>其实一般看出来能写网络流就上去写了</a:t>
            </a:r>
            <a:r>
              <a:rPr lang="en-US" altLang="zh-CN" dirty="0"/>
              <a:t>…</a:t>
            </a:r>
            <a:r>
              <a:rPr lang="zh-CN" altLang="en-US" dirty="0"/>
              <a:t>一般也没别的写法</a:t>
            </a:r>
            <a:r>
              <a:rPr lang="en-US" altLang="zh-CN" dirty="0"/>
              <a:t>…</a:t>
            </a:r>
          </a:p>
          <a:p>
            <a:endParaRPr lang="en-US" altLang="zh-CN" dirty="0"/>
          </a:p>
        </p:txBody>
      </p:sp>
    </p:spTree>
    <p:extLst>
      <p:ext uri="{BB962C8B-B14F-4D97-AF65-F5344CB8AC3E}">
        <p14:creationId xmlns:p14="http://schemas.microsoft.com/office/powerpoint/2010/main" val="3818168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E7155-2AAD-4640-8EDA-A45FBD9852A2}"/>
              </a:ext>
            </a:extLst>
          </p:cNvPr>
          <p:cNvSpPr>
            <a:spLocks noGrp="1"/>
          </p:cNvSpPr>
          <p:nvPr>
            <p:ph type="title"/>
          </p:nvPr>
        </p:nvSpPr>
        <p:spPr/>
        <p:txBody>
          <a:bodyPr/>
          <a:lstStyle/>
          <a:p>
            <a:r>
              <a:rPr lang="en-US" altLang="zh-CN" dirty="0"/>
              <a:t>bzoj1877: [SDOI2009]</a:t>
            </a:r>
            <a:r>
              <a:rPr lang="zh-CN" altLang="en-US" dirty="0"/>
              <a:t>晨跑</a:t>
            </a:r>
            <a:br>
              <a:rPr lang="zh-CN" altLang="en-US" dirty="0"/>
            </a:br>
            <a:endParaRPr lang="zh-CN" altLang="en-US" dirty="0"/>
          </a:p>
        </p:txBody>
      </p:sp>
      <p:sp>
        <p:nvSpPr>
          <p:cNvPr id="3" name="内容占位符 2">
            <a:extLst>
              <a:ext uri="{FF2B5EF4-FFF2-40B4-BE49-F238E27FC236}">
                <a16:creationId xmlns:a16="http://schemas.microsoft.com/office/drawing/2014/main" id="{846A6FB3-7208-4BA3-B29E-BC21D4400606}"/>
              </a:ext>
            </a:extLst>
          </p:cNvPr>
          <p:cNvSpPr>
            <a:spLocks noGrp="1"/>
          </p:cNvSpPr>
          <p:nvPr>
            <p:ph idx="1"/>
          </p:nvPr>
        </p:nvSpPr>
        <p:spPr/>
        <p:txBody>
          <a:bodyPr>
            <a:normAutofit/>
          </a:bodyPr>
          <a:lstStyle/>
          <a:p>
            <a:r>
              <a:rPr lang="en-US" altLang="zh-CN" dirty="0" err="1"/>
              <a:t>Elaxia</a:t>
            </a:r>
            <a:r>
              <a:rPr lang="zh-CN" altLang="en-US" dirty="0"/>
              <a:t>最近迷恋上了空手道，他为自己设定了一套健身计划，比如俯卧撑、仰卧起坐等 等，不过到目前为止，他坚持下来的只有晨跑。 现在给出一张学校附近的地图，这张地图中包含</a:t>
            </a:r>
            <a:r>
              <a:rPr lang="en-US" altLang="zh-CN" dirty="0"/>
              <a:t>N</a:t>
            </a:r>
            <a:r>
              <a:rPr lang="zh-CN" altLang="en-US" dirty="0"/>
              <a:t>个十字路口和</a:t>
            </a:r>
            <a:r>
              <a:rPr lang="en-US" altLang="zh-CN" dirty="0"/>
              <a:t>M</a:t>
            </a:r>
            <a:r>
              <a:rPr lang="zh-CN" altLang="en-US" dirty="0"/>
              <a:t>条街道，</a:t>
            </a:r>
            <a:r>
              <a:rPr lang="en-US" altLang="zh-CN" dirty="0" err="1"/>
              <a:t>Elaxia</a:t>
            </a:r>
            <a:r>
              <a:rPr lang="zh-CN" altLang="en-US" dirty="0"/>
              <a:t>只能从一个十字路口跑向另外一个十字路口，街道之间只在十字路口处相交。</a:t>
            </a:r>
            <a:r>
              <a:rPr lang="en-US" altLang="zh-CN" dirty="0" err="1"/>
              <a:t>Elaxia</a:t>
            </a:r>
            <a:r>
              <a:rPr lang="zh-CN" altLang="en-US" dirty="0"/>
              <a:t>每天从寝室出发 跑到学校，保证寝室编号为</a:t>
            </a:r>
            <a:r>
              <a:rPr lang="en-US" altLang="zh-CN" dirty="0"/>
              <a:t>1</a:t>
            </a:r>
            <a:r>
              <a:rPr lang="zh-CN" altLang="en-US" dirty="0"/>
              <a:t>，学校编号为</a:t>
            </a:r>
            <a:r>
              <a:rPr lang="en-US" altLang="zh-CN" dirty="0"/>
              <a:t>N</a:t>
            </a:r>
            <a:r>
              <a:rPr lang="zh-CN" altLang="en-US" dirty="0"/>
              <a:t>。 </a:t>
            </a:r>
            <a:r>
              <a:rPr lang="en-US" altLang="zh-CN" dirty="0" err="1"/>
              <a:t>Elaxia</a:t>
            </a:r>
            <a:r>
              <a:rPr lang="zh-CN" altLang="en-US" dirty="0"/>
              <a:t>的晨跑计划是按周期（包含若干天）进行的，由于他不喜欢走重复的路线，所以 在一个周期内，每天的晨跑路线都不会相交（在十字路口处），寝室和学校不算十字路 口。</a:t>
            </a:r>
            <a:r>
              <a:rPr lang="en-US" altLang="zh-CN" dirty="0" err="1"/>
              <a:t>Elaxia</a:t>
            </a:r>
            <a:r>
              <a:rPr lang="zh-CN" altLang="en-US" dirty="0"/>
              <a:t>耐力不太好，他希望在一个周期内跑的路程尽量短，但是又希望训练周期包含的天 数尽量长。 除了练空手道，</a:t>
            </a:r>
            <a:r>
              <a:rPr lang="en-US" altLang="zh-CN" dirty="0" err="1"/>
              <a:t>Elaxia</a:t>
            </a:r>
            <a:r>
              <a:rPr lang="zh-CN" altLang="en-US" dirty="0"/>
              <a:t>其他时间都花在了学习和找</a:t>
            </a:r>
            <a:r>
              <a:rPr lang="en-US" altLang="zh-CN" dirty="0"/>
              <a:t>MM</a:t>
            </a:r>
            <a:r>
              <a:rPr lang="zh-CN" altLang="en-US" dirty="0"/>
              <a:t>上面，所有他想请你帮忙为他设计 一套满足他要求的晨跑计划。</a:t>
            </a:r>
          </a:p>
          <a:p>
            <a:endParaRPr lang="zh-CN" altLang="en-US" dirty="0"/>
          </a:p>
        </p:txBody>
      </p:sp>
    </p:spTree>
    <p:extLst>
      <p:ext uri="{BB962C8B-B14F-4D97-AF65-F5344CB8AC3E}">
        <p14:creationId xmlns:p14="http://schemas.microsoft.com/office/powerpoint/2010/main" val="1011292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E97955-6F58-41E3-A95D-3C038E2AA3EC}"/>
              </a:ext>
            </a:extLst>
          </p:cNvPr>
          <p:cNvSpPr>
            <a:spLocks noGrp="1"/>
          </p:cNvSpPr>
          <p:nvPr>
            <p:ph type="title"/>
          </p:nvPr>
        </p:nvSpPr>
        <p:spPr/>
        <p:txBody>
          <a:bodyPr/>
          <a:lstStyle/>
          <a:p>
            <a:r>
              <a:rPr lang="en-US" altLang="zh-CN" dirty="0"/>
              <a:t>bzoj1877: [SDOI2009]</a:t>
            </a:r>
            <a:r>
              <a:rPr lang="zh-CN" altLang="en-US" dirty="0"/>
              <a:t>晨跑</a:t>
            </a:r>
            <a:br>
              <a:rPr lang="zh-CN" altLang="en-US" dirty="0"/>
            </a:br>
            <a:endParaRPr lang="zh-CN" altLang="en-US" dirty="0"/>
          </a:p>
        </p:txBody>
      </p:sp>
      <p:sp>
        <p:nvSpPr>
          <p:cNvPr id="3" name="内容占位符 2">
            <a:extLst>
              <a:ext uri="{FF2B5EF4-FFF2-40B4-BE49-F238E27FC236}">
                <a16:creationId xmlns:a16="http://schemas.microsoft.com/office/drawing/2014/main" id="{9DBBF460-0544-4D5F-BF78-4B76F945984C}"/>
              </a:ext>
            </a:extLst>
          </p:cNvPr>
          <p:cNvSpPr>
            <a:spLocks noGrp="1"/>
          </p:cNvSpPr>
          <p:nvPr>
            <p:ph idx="1"/>
          </p:nvPr>
        </p:nvSpPr>
        <p:spPr/>
        <p:txBody>
          <a:bodyPr/>
          <a:lstStyle/>
          <a:p>
            <a:r>
              <a:rPr lang="zh-CN" altLang="en-US" dirty="0"/>
              <a:t>简单来说</a:t>
            </a:r>
            <a:r>
              <a:rPr lang="en-US" altLang="zh-CN" dirty="0"/>
              <a:t>,</a:t>
            </a:r>
            <a:r>
              <a:rPr lang="zh-CN" altLang="en-US" dirty="0"/>
              <a:t>给出一个带权有向图</a:t>
            </a:r>
            <a:r>
              <a:rPr lang="en-US" altLang="zh-CN" dirty="0"/>
              <a:t>,</a:t>
            </a:r>
            <a:r>
              <a:rPr lang="zh-CN" altLang="en-US" dirty="0"/>
              <a:t>希望找出尽可能多的除了</a:t>
            </a:r>
            <a:r>
              <a:rPr lang="en-US" altLang="zh-CN" dirty="0" err="1"/>
              <a:t>s,t</a:t>
            </a:r>
            <a:r>
              <a:rPr lang="zh-CN" altLang="en-US" dirty="0"/>
              <a:t>没有其他公共点的从</a:t>
            </a:r>
            <a:r>
              <a:rPr lang="en-US" altLang="zh-CN" dirty="0"/>
              <a:t>s</a:t>
            </a:r>
            <a:r>
              <a:rPr lang="zh-CN" altLang="en-US" dirty="0"/>
              <a:t>到</a:t>
            </a:r>
            <a:r>
              <a:rPr lang="en-US" altLang="zh-CN" dirty="0"/>
              <a:t>t</a:t>
            </a:r>
            <a:r>
              <a:rPr lang="zh-CN" altLang="en-US" dirty="0"/>
              <a:t>的路径</a:t>
            </a:r>
            <a:r>
              <a:rPr lang="en-US" altLang="zh-CN" dirty="0"/>
              <a:t>,</a:t>
            </a:r>
            <a:r>
              <a:rPr lang="zh-CN" altLang="en-US" dirty="0"/>
              <a:t>在路径数目最大的前提下</a:t>
            </a:r>
            <a:r>
              <a:rPr lang="en-US" altLang="zh-CN" dirty="0"/>
              <a:t>,</a:t>
            </a:r>
            <a:r>
              <a:rPr lang="zh-CN" altLang="en-US" dirty="0"/>
              <a:t>希望总的路程长度最短</a:t>
            </a:r>
            <a:r>
              <a:rPr lang="en-US" altLang="zh-CN" dirty="0"/>
              <a:t>.</a:t>
            </a:r>
          </a:p>
          <a:p>
            <a:r>
              <a:rPr lang="zh-CN" altLang="en-US" dirty="0"/>
              <a:t>建图的时候拆下点</a:t>
            </a:r>
            <a:r>
              <a:rPr lang="en-US" altLang="zh-CN" dirty="0"/>
              <a:t>,</a:t>
            </a:r>
            <a:r>
              <a:rPr lang="zh-CN" altLang="en-US" dirty="0"/>
              <a:t>然后费用流</a:t>
            </a:r>
            <a:r>
              <a:rPr lang="en-US" altLang="zh-CN" dirty="0"/>
              <a:t>.</a:t>
            </a:r>
          </a:p>
          <a:p>
            <a:endParaRPr lang="zh-CN" altLang="en-US" dirty="0"/>
          </a:p>
        </p:txBody>
      </p:sp>
    </p:spTree>
    <p:extLst>
      <p:ext uri="{BB962C8B-B14F-4D97-AF65-F5344CB8AC3E}">
        <p14:creationId xmlns:p14="http://schemas.microsoft.com/office/powerpoint/2010/main" val="2204489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21FA9-2FC1-4474-8930-A99069460F7B}"/>
              </a:ext>
            </a:extLst>
          </p:cNvPr>
          <p:cNvSpPr>
            <a:spLocks noGrp="1"/>
          </p:cNvSpPr>
          <p:nvPr>
            <p:ph type="title"/>
          </p:nvPr>
        </p:nvSpPr>
        <p:spPr/>
        <p:txBody>
          <a:bodyPr/>
          <a:lstStyle/>
          <a:p>
            <a:r>
              <a:rPr lang="en-US" altLang="zh-CN" dirty="0"/>
              <a:t>bzoj1070:[SCOI2007]</a:t>
            </a:r>
            <a:r>
              <a:rPr lang="zh-CN" altLang="en-US" dirty="0"/>
              <a:t>修车</a:t>
            </a:r>
          </a:p>
        </p:txBody>
      </p:sp>
      <p:sp>
        <p:nvSpPr>
          <p:cNvPr id="3" name="内容占位符 2">
            <a:extLst>
              <a:ext uri="{FF2B5EF4-FFF2-40B4-BE49-F238E27FC236}">
                <a16:creationId xmlns:a16="http://schemas.microsoft.com/office/drawing/2014/main" id="{2A4DD3B7-6456-4B9C-9B98-9EA2C6B82398}"/>
              </a:ext>
            </a:extLst>
          </p:cNvPr>
          <p:cNvSpPr>
            <a:spLocks noGrp="1"/>
          </p:cNvSpPr>
          <p:nvPr>
            <p:ph idx="1"/>
          </p:nvPr>
        </p:nvSpPr>
        <p:spPr/>
        <p:txBody>
          <a:bodyPr>
            <a:normAutofit fontScale="85000" lnSpcReduction="20000"/>
          </a:bodyPr>
          <a:lstStyle/>
          <a:p>
            <a:r>
              <a:rPr lang="en-US" altLang="zh-CN" b="1" dirty="0"/>
              <a:t>Description</a:t>
            </a:r>
          </a:p>
          <a:p>
            <a:r>
              <a:rPr lang="zh-CN" altLang="en-US" dirty="0"/>
              <a:t>　　同一时刻有</a:t>
            </a:r>
            <a:r>
              <a:rPr lang="en-US" altLang="zh-CN" dirty="0"/>
              <a:t>N</a:t>
            </a:r>
            <a:r>
              <a:rPr lang="zh-CN" altLang="en-US" dirty="0"/>
              <a:t>位车主带着他们的爱车来到了汽车维修中心。维修中心共有</a:t>
            </a:r>
            <a:r>
              <a:rPr lang="en-US" altLang="zh-CN" dirty="0"/>
              <a:t>M</a:t>
            </a:r>
            <a:r>
              <a:rPr lang="zh-CN" altLang="en-US" dirty="0"/>
              <a:t>位技术人员，不同的技术人员对不同</a:t>
            </a:r>
            <a:br>
              <a:rPr lang="zh-CN" altLang="en-US" dirty="0"/>
            </a:br>
            <a:r>
              <a:rPr lang="zh-CN" altLang="en-US" dirty="0"/>
              <a:t>的车进行维修所用的时间是不同的。现在需要安排这</a:t>
            </a:r>
            <a:r>
              <a:rPr lang="en-US" altLang="zh-CN" dirty="0"/>
              <a:t>M</a:t>
            </a:r>
            <a:r>
              <a:rPr lang="zh-CN" altLang="en-US" dirty="0"/>
              <a:t>位技术人员所维修的车及顺序，使得顾客平均等待的时间最</a:t>
            </a:r>
            <a:br>
              <a:rPr lang="zh-CN" altLang="en-US" dirty="0"/>
            </a:br>
            <a:r>
              <a:rPr lang="zh-CN" altLang="en-US" dirty="0"/>
              <a:t>小。 说明：顾客的等待时间是指从他把车送至维修中心到维修完毕所用的时间。</a:t>
            </a:r>
          </a:p>
          <a:p>
            <a:r>
              <a:rPr lang="en-US" altLang="zh-CN" b="1" dirty="0"/>
              <a:t>Input</a:t>
            </a:r>
          </a:p>
          <a:p>
            <a:r>
              <a:rPr lang="zh-CN" altLang="en-US" dirty="0"/>
              <a:t>　　第一行有两个</a:t>
            </a:r>
            <a:r>
              <a:rPr lang="en-US" altLang="zh-CN" dirty="0" err="1"/>
              <a:t>m,n</a:t>
            </a:r>
            <a:r>
              <a:rPr lang="zh-CN" altLang="en-US" dirty="0"/>
              <a:t>，表示技术人员数与顾客数。 接下来</a:t>
            </a:r>
            <a:r>
              <a:rPr lang="en-US" altLang="zh-CN" dirty="0"/>
              <a:t>n</a:t>
            </a:r>
            <a:r>
              <a:rPr lang="zh-CN" altLang="en-US" dirty="0"/>
              <a:t>行，每行</a:t>
            </a:r>
            <a:r>
              <a:rPr lang="en-US" altLang="zh-CN" dirty="0"/>
              <a:t>m</a:t>
            </a:r>
            <a:r>
              <a:rPr lang="zh-CN" altLang="en-US" dirty="0"/>
              <a:t>个整数。第</a:t>
            </a:r>
            <a:r>
              <a:rPr lang="en-US" altLang="zh-CN" dirty="0"/>
              <a:t>i+1</a:t>
            </a:r>
            <a:r>
              <a:rPr lang="zh-CN" altLang="en-US" dirty="0"/>
              <a:t>行第</a:t>
            </a:r>
            <a:r>
              <a:rPr lang="en-US" altLang="zh-CN" dirty="0"/>
              <a:t>j</a:t>
            </a:r>
            <a:r>
              <a:rPr lang="zh-CN" altLang="en-US" dirty="0"/>
              <a:t>个数表示第</a:t>
            </a:r>
            <a:r>
              <a:rPr lang="en-US" altLang="zh-CN" dirty="0"/>
              <a:t>j</a:t>
            </a:r>
            <a:r>
              <a:rPr lang="zh-CN" altLang="en-US" dirty="0"/>
              <a:t>位技术人</a:t>
            </a:r>
            <a:br>
              <a:rPr lang="zh-CN" altLang="en-US" dirty="0"/>
            </a:br>
            <a:r>
              <a:rPr lang="zh-CN" altLang="en-US" dirty="0"/>
              <a:t>员维修第</a:t>
            </a:r>
            <a:r>
              <a:rPr lang="en-US" altLang="zh-CN" dirty="0" err="1"/>
              <a:t>i</a:t>
            </a:r>
            <a:r>
              <a:rPr lang="zh-CN" altLang="en-US" dirty="0"/>
              <a:t>辆车需要用的时间</a:t>
            </a:r>
            <a:r>
              <a:rPr lang="en-US" altLang="zh-CN" dirty="0"/>
              <a:t>T</a:t>
            </a:r>
            <a:r>
              <a:rPr lang="zh-CN" altLang="en-US" dirty="0"/>
              <a:t>。</a:t>
            </a:r>
          </a:p>
          <a:p>
            <a:r>
              <a:rPr lang="en-US" altLang="zh-CN" b="1" dirty="0"/>
              <a:t>Output</a:t>
            </a:r>
          </a:p>
          <a:p>
            <a:r>
              <a:rPr lang="zh-CN" altLang="en-US" dirty="0"/>
              <a:t>　　最小平均等待时间，答案精确到小数点后</a:t>
            </a:r>
            <a:r>
              <a:rPr lang="en-US" altLang="zh-CN" dirty="0"/>
              <a:t>2</a:t>
            </a:r>
            <a:r>
              <a:rPr lang="zh-CN" altLang="en-US" dirty="0"/>
              <a:t>位。</a:t>
            </a:r>
          </a:p>
          <a:p>
            <a:r>
              <a:rPr lang="zh-CN" altLang="en-US" dirty="0"/>
              <a:t>实际上就是求最小的总等待时间</a:t>
            </a:r>
            <a:r>
              <a:rPr lang="en-US" altLang="zh-CN" dirty="0"/>
              <a:t>.</a:t>
            </a:r>
            <a:r>
              <a:rPr lang="zh-CN" altLang="en-US" dirty="0"/>
              <a:t>自己试着建图</a:t>
            </a:r>
            <a:r>
              <a:rPr lang="en-US" altLang="zh-CN" dirty="0"/>
              <a:t>?</a:t>
            </a:r>
          </a:p>
          <a:p>
            <a:r>
              <a:rPr lang="en-US" altLang="zh-CN" dirty="0"/>
              <a:t>M&lt;=9,N&lt;=60</a:t>
            </a:r>
            <a:endParaRPr lang="zh-CN" altLang="en-US" dirty="0"/>
          </a:p>
        </p:txBody>
      </p:sp>
    </p:spTree>
    <p:extLst>
      <p:ext uri="{BB962C8B-B14F-4D97-AF65-F5344CB8AC3E}">
        <p14:creationId xmlns:p14="http://schemas.microsoft.com/office/powerpoint/2010/main" val="24321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AD9E65-E1E1-4D8F-AC1C-2C936D415B8A}"/>
              </a:ext>
            </a:extLst>
          </p:cNvPr>
          <p:cNvSpPr>
            <a:spLocks noGrp="1"/>
          </p:cNvSpPr>
          <p:nvPr>
            <p:ph type="title"/>
          </p:nvPr>
        </p:nvSpPr>
        <p:spPr/>
        <p:txBody>
          <a:bodyPr/>
          <a:lstStyle/>
          <a:p>
            <a:r>
              <a:rPr lang="zh-CN" altLang="en-US" dirty="0"/>
              <a:t>二分图长这样</a:t>
            </a:r>
            <a:r>
              <a:rPr lang="en-US" altLang="zh-CN" dirty="0"/>
              <a:t>:</a:t>
            </a:r>
            <a:endParaRPr lang="zh-CN" altLang="en-US" dirty="0"/>
          </a:p>
        </p:txBody>
      </p:sp>
      <p:pic>
        <p:nvPicPr>
          <p:cNvPr id="4" name="内容占位符 3">
            <a:extLst>
              <a:ext uri="{FF2B5EF4-FFF2-40B4-BE49-F238E27FC236}">
                <a16:creationId xmlns:a16="http://schemas.microsoft.com/office/drawing/2014/main" id="{357BB506-309A-4D6A-9D15-53A27BA0A0E6}"/>
              </a:ext>
            </a:extLst>
          </p:cNvPr>
          <p:cNvPicPr>
            <a:picLocks noGrp="1" noChangeAspect="1"/>
          </p:cNvPicPr>
          <p:nvPr>
            <p:ph idx="1"/>
          </p:nvPr>
        </p:nvPicPr>
        <p:blipFill>
          <a:blip r:embed="rId2"/>
          <a:stretch>
            <a:fillRect/>
          </a:stretch>
        </p:blipFill>
        <p:spPr>
          <a:xfrm>
            <a:off x="3275595" y="2052638"/>
            <a:ext cx="4602586" cy="4195762"/>
          </a:xfrm>
          <a:prstGeom prst="rect">
            <a:avLst/>
          </a:prstGeom>
        </p:spPr>
      </p:pic>
    </p:spTree>
    <p:extLst>
      <p:ext uri="{BB962C8B-B14F-4D97-AF65-F5344CB8AC3E}">
        <p14:creationId xmlns:p14="http://schemas.microsoft.com/office/powerpoint/2010/main" val="21722079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D82C9-2F06-496F-879F-4C54474F693A}"/>
              </a:ext>
            </a:extLst>
          </p:cNvPr>
          <p:cNvSpPr>
            <a:spLocks noGrp="1"/>
          </p:cNvSpPr>
          <p:nvPr>
            <p:ph type="title"/>
          </p:nvPr>
        </p:nvSpPr>
        <p:spPr/>
        <p:txBody>
          <a:bodyPr/>
          <a:lstStyle/>
          <a:p>
            <a:r>
              <a:rPr lang="en-US" altLang="zh-CN" dirty="0"/>
              <a:t>bzoj1070:[SCOI2007]</a:t>
            </a:r>
            <a:r>
              <a:rPr lang="zh-CN" altLang="en-US" dirty="0"/>
              <a:t>修车</a:t>
            </a:r>
          </a:p>
        </p:txBody>
      </p:sp>
      <p:sp>
        <p:nvSpPr>
          <p:cNvPr id="3" name="内容占位符 2">
            <a:extLst>
              <a:ext uri="{FF2B5EF4-FFF2-40B4-BE49-F238E27FC236}">
                <a16:creationId xmlns:a16="http://schemas.microsoft.com/office/drawing/2014/main" id="{520834A7-D1FD-4893-BE75-5CCDB32290F2}"/>
              </a:ext>
            </a:extLst>
          </p:cNvPr>
          <p:cNvSpPr>
            <a:spLocks noGrp="1"/>
          </p:cNvSpPr>
          <p:nvPr>
            <p:ph idx="1"/>
          </p:nvPr>
        </p:nvSpPr>
        <p:spPr/>
        <p:txBody>
          <a:bodyPr/>
          <a:lstStyle/>
          <a:p>
            <a:r>
              <a:rPr lang="zh-CN" altLang="en-US" dirty="0"/>
              <a:t>我们会发现</a:t>
            </a:r>
            <a:r>
              <a:rPr lang="en-US" altLang="zh-CN" dirty="0"/>
              <a:t>,</a:t>
            </a:r>
            <a:r>
              <a:rPr lang="zh-CN" altLang="en-US" dirty="0"/>
              <a:t>最大的问题在于一辆车会影响其他人的等待时间</a:t>
            </a:r>
            <a:r>
              <a:rPr lang="en-US" altLang="zh-CN" dirty="0"/>
              <a:t>.</a:t>
            </a:r>
          </a:p>
          <a:p>
            <a:r>
              <a:rPr lang="zh-CN" altLang="en-US" dirty="0"/>
              <a:t>某个人的等待时间</a:t>
            </a:r>
            <a:r>
              <a:rPr lang="en-US" altLang="zh-CN" dirty="0"/>
              <a:t>=</a:t>
            </a:r>
            <a:r>
              <a:rPr lang="zh-CN" altLang="en-US" dirty="0"/>
              <a:t>自己的维修花费时间</a:t>
            </a:r>
            <a:r>
              <a:rPr lang="en-US" altLang="zh-CN" dirty="0"/>
              <a:t>+</a:t>
            </a:r>
            <a:r>
              <a:rPr lang="zh-CN" altLang="en-US" dirty="0"/>
              <a:t>同一个维修人员之前的维修用时</a:t>
            </a:r>
            <a:endParaRPr lang="en-US" altLang="zh-CN" dirty="0"/>
          </a:p>
          <a:p>
            <a:r>
              <a:rPr lang="zh-CN" altLang="en-US" dirty="0"/>
              <a:t>咋办啊</a:t>
            </a:r>
            <a:r>
              <a:rPr lang="en-US" altLang="zh-CN" dirty="0"/>
              <a:t>.</a:t>
            </a:r>
            <a:endParaRPr lang="zh-CN" altLang="en-US" dirty="0"/>
          </a:p>
        </p:txBody>
      </p:sp>
    </p:spTree>
    <p:extLst>
      <p:ext uri="{BB962C8B-B14F-4D97-AF65-F5344CB8AC3E}">
        <p14:creationId xmlns:p14="http://schemas.microsoft.com/office/powerpoint/2010/main" val="580790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B4CA1-48CF-4E5F-8AE8-D3D9093B4F58}"/>
              </a:ext>
            </a:extLst>
          </p:cNvPr>
          <p:cNvSpPr>
            <a:spLocks noGrp="1"/>
          </p:cNvSpPr>
          <p:nvPr>
            <p:ph type="title"/>
          </p:nvPr>
        </p:nvSpPr>
        <p:spPr/>
        <p:txBody>
          <a:bodyPr/>
          <a:lstStyle/>
          <a:p>
            <a:r>
              <a:rPr lang="zh-CN" altLang="en-US" dirty="0"/>
              <a:t>建图</a:t>
            </a:r>
          </a:p>
        </p:txBody>
      </p:sp>
      <p:sp>
        <p:nvSpPr>
          <p:cNvPr id="3" name="内容占位符 2">
            <a:extLst>
              <a:ext uri="{FF2B5EF4-FFF2-40B4-BE49-F238E27FC236}">
                <a16:creationId xmlns:a16="http://schemas.microsoft.com/office/drawing/2014/main" id="{3E7F2A6A-0DBA-4AE3-A200-C4AD79022D4D}"/>
              </a:ext>
            </a:extLst>
          </p:cNvPr>
          <p:cNvSpPr>
            <a:spLocks noGrp="1"/>
          </p:cNvSpPr>
          <p:nvPr>
            <p:ph idx="1"/>
          </p:nvPr>
        </p:nvSpPr>
        <p:spPr/>
        <p:txBody>
          <a:bodyPr/>
          <a:lstStyle/>
          <a:p>
            <a:r>
              <a:rPr lang="zh-CN" altLang="en-US" dirty="0"/>
              <a:t>这个建图非常机智</a:t>
            </a:r>
            <a:r>
              <a:rPr lang="en-US" altLang="zh-CN" dirty="0"/>
              <a:t>.</a:t>
            </a:r>
          </a:p>
          <a:p>
            <a:r>
              <a:rPr lang="zh-CN" altLang="en-US" dirty="0"/>
              <a:t>考虑某个修车人员修的倒数第一辆车对答案的贡献</a:t>
            </a:r>
            <a:r>
              <a:rPr lang="en-US" altLang="zh-CN" dirty="0"/>
              <a:t>,</a:t>
            </a:r>
            <a:r>
              <a:rPr lang="zh-CN" altLang="en-US" dirty="0"/>
              <a:t>就是修这辆车的时间</a:t>
            </a:r>
            <a:r>
              <a:rPr lang="en-US" altLang="zh-CN" dirty="0"/>
              <a:t>.</a:t>
            </a:r>
          </a:p>
          <a:p>
            <a:r>
              <a:rPr lang="zh-CN" altLang="en-US" dirty="0"/>
              <a:t>考虑某个修车人员修的倒数第</a:t>
            </a:r>
            <a:r>
              <a:rPr lang="en-US" altLang="zh-CN" dirty="0"/>
              <a:t>2</a:t>
            </a:r>
            <a:r>
              <a:rPr lang="zh-CN" altLang="en-US" dirty="0"/>
              <a:t>辆车对答案的贡献</a:t>
            </a:r>
            <a:r>
              <a:rPr lang="en-US" altLang="zh-CN" dirty="0"/>
              <a:t>,</a:t>
            </a:r>
            <a:r>
              <a:rPr lang="zh-CN" altLang="en-US" dirty="0"/>
              <a:t>是修这辆车的时间*</a:t>
            </a:r>
            <a:r>
              <a:rPr lang="en-US" altLang="zh-CN" dirty="0"/>
              <a:t>2.</a:t>
            </a:r>
          </a:p>
          <a:p>
            <a:r>
              <a:rPr lang="zh-CN" altLang="en-US" dirty="0"/>
              <a:t>倒数第</a:t>
            </a:r>
            <a:r>
              <a:rPr lang="en-US" altLang="zh-CN" dirty="0"/>
              <a:t>x</a:t>
            </a:r>
            <a:r>
              <a:rPr lang="zh-CN" altLang="en-US" dirty="0"/>
              <a:t>辆对总等待时间的贡献要*</a:t>
            </a:r>
            <a:r>
              <a:rPr lang="en-US" altLang="zh-CN" dirty="0"/>
              <a:t>n</a:t>
            </a:r>
          </a:p>
          <a:p>
            <a:r>
              <a:rPr lang="zh-CN" altLang="en-US" dirty="0"/>
              <a:t>那么我们不妨把</a:t>
            </a:r>
            <a:r>
              <a:rPr lang="en-US" altLang="zh-CN" dirty="0"/>
              <a:t>”</a:t>
            </a:r>
            <a:r>
              <a:rPr lang="zh-CN" altLang="en-US" dirty="0"/>
              <a:t>第</a:t>
            </a:r>
            <a:r>
              <a:rPr lang="en-US" altLang="zh-CN" dirty="0"/>
              <a:t>x</a:t>
            </a:r>
            <a:r>
              <a:rPr lang="zh-CN" altLang="en-US" dirty="0"/>
              <a:t>个修车人员修的倒数第</a:t>
            </a:r>
            <a:r>
              <a:rPr lang="en-US" altLang="zh-CN" dirty="0"/>
              <a:t>y</a:t>
            </a:r>
            <a:r>
              <a:rPr lang="zh-CN" altLang="en-US" dirty="0"/>
              <a:t>辆车</a:t>
            </a:r>
            <a:r>
              <a:rPr lang="en-US" altLang="zh-CN" dirty="0"/>
              <a:t>”</a:t>
            </a:r>
            <a:r>
              <a:rPr lang="zh-CN" altLang="en-US" dirty="0"/>
              <a:t>建成一个点</a:t>
            </a:r>
            <a:r>
              <a:rPr lang="en-US" altLang="zh-CN" dirty="0"/>
              <a:t>.</a:t>
            </a:r>
            <a:r>
              <a:rPr lang="zh-CN" altLang="en-US" dirty="0"/>
              <a:t>考虑如何建图</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7740946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04DD4-1D3A-43FE-8A23-97BA502324F9}"/>
              </a:ext>
            </a:extLst>
          </p:cNvPr>
          <p:cNvSpPr>
            <a:spLocks noGrp="1"/>
          </p:cNvSpPr>
          <p:nvPr>
            <p:ph type="title"/>
          </p:nvPr>
        </p:nvSpPr>
        <p:spPr/>
        <p:txBody>
          <a:bodyPr/>
          <a:lstStyle/>
          <a:p>
            <a:r>
              <a:rPr lang="en-US" altLang="zh-CN" dirty="0"/>
              <a:t>bzoj1787</a:t>
            </a:r>
            <a:endParaRPr lang="zh-CN" altLang="en-US" dirty="0"/>
          </a:p>
        </p:txBody>
      </p:sp>
      <p:sp>
        <p:nvSpPr>
          <p:cNvPr id="3" name="内容占位符 2">
            <a:extLst>
              <a:ext uri="{FF2B5EF4-FFF2-40B4-BE49-F238E27FC236}">
                <a16:creationId xmlns:a16="http://schemas.microsoft.com/office/drawing/2014/main" id="{8BE84AEF-F515-4A75-8163-BBC009BB4306}"/>
              </a:ext>
            </a:extLst>
          </p:cNvPr>
          <p:cNvSpPr>
            <a:spLocks noGrp="1"/>
          </p:cNvSpPr>
          <p:nvPr>
            <p:ph idx="1"/>
          </p:nvPr>
        </p:nvSpPr>
        <p:spPr/>
        <p:txBody>
          <a:bodyPr/>
          <a:lstStyle/>
          <a:p>
            <a:r>
              <a:rPr lang="zh-CN" altLang="en-US" dirty="0"/>
              <a:t>给出一棵树</a:t>
            </a:r>
            <a:r>
              <a:rPr lang="en-US" altLang="zh-CN" dirty="0"/>
              <a:t>,</a:t>
            </a:r>
            <a:r>
              <a:rPr lang="zh-CN" altLang="en-US" dirty="0"/>
              <a:t>每次给出树上的</a:t>
            </a:r>
            <a:r>
              <a:rPr lang="en-US" altLang="zh-CN" dirty="0"/>
              <a:t>3</a:t>
            </a:r>
            <a:r>
              <a:rPr lang="zh-CN" altLang="en-US" dirty="0"/>
              <a:t>个点</a:t>
            </a:r>
            <a:r>
              <a:rPr lang="en-US" altLang="zh-CN" dirty="0"/>
              <a:t>,</a:t>
            </a:r>
            <a:r>
              <a:rPr lang="zh-CN" altLang="en-US" dirty="0"/>
              <a:t>求树上一个点到这三个点的距离和最小</a:t>
            </a:r>
            <a:r>
              <a:rPr lang="en-US" altLang="zh-CN" dirty="0"/>
              <a:t>.</a:t>
            </a:r>
          </a:p>
          <a:p>
            <a:pPr marL="0" indent="0">
              <a:buNone/>
            </a:pPr>
            <a:endParaRPr lang="zh-CN" altLang="en-US" dirty="0"/>
          </a:p>
        </p:txBody>
      </p:sp>
    </p:spTree>
    <p:extLst>
      <p:ext uri="{BB962C8B-B14F-4D97-AF65-F5344CB8AC3E}">
        <p14:creationId xmlns:p14="http://schemas.microsoft.com/office/powerpoint/2010/main" val="1148024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C5B2C-CDBA-4C9D-AF20-210A3AAF0626}"/>
              </a:ext>
            </a:extLst>
          </p:cNvPr>
          <p:cNvSpPr>
            <a:spLocks noGrp="1"/>
          </p:cNvSpPr>
          <p:nvPr>
            <p:ph type="title"/>
          </p:nvPr>
        </p:nvSpPr>
        <p:spPr/>
        <p:txBody>
          <a:bodyPr/>
          <a:lstStyle/>
          <a:p>
            <a:r>
              <a:rPr lang="zh-CN" altLang="en-US" dirty="0"/>
              <a:t>什么是匹配</a:t>
            </a:r>
          </a:p>
        </p:txBody>
      </p:sp>
      <p:pic>
        <p:nvPicPr>
          <p:cNvPr id="4" name="内容占位符 3">
            <a:extLst>
              <a:ext uri="{FF2B5EF4-FFF2-40B4-BE49-F238E27FC236}">
                <a16:creationId xmlns:a16="http://schemas.microsoft.com/office/drawing/2014/main" id="{58CE7F62-C9E4-4944-B9AE-6C33D4BD759E}"/>
              </a:ext>
            </a:extLst>
          </p:cNvPr>
          <p:cNvPicPr>
            <a:picLocks noGrp="1" noChangeAspect="1"/>
          </p:cNvPicPr>
          <p:nvPr>
            <p:ph idx="1"/>
          </p:nvPr>
        </p:nvPicPr>
        <p:blipFill>
          <a:blip r:embed="rId2"/>
          <a:stretch>
            <a:fillRect/>
          </a:stretch>
        </p:blipFill>
        <p:spPr>
          <a:xfrm>
            <a:off x="985631" y="1723151"/>
            <a:ext cx="8943975" cy="1704975"/>
          </a:xfrm>
          <a:prstGeom prst="rect">
            <a:avLst/>
          </a:prstGeom>
        </p:spPr>
      </p:pic>
      <p:pic>
        <p:nvPicPr>
          <p:cNvPr id="5" name="图片 4">
            <a:extLst>
              <a:ext uri="{FF2B5EF4-FFF2-40B4-BE49-F238E27FC236}">
                <a16:creationId xmlns:a16="http://schemas.microsoft.com/office/drawing/2014/main" id="{576C5BA5-C5C0-4A78-9837-0FED099A2089}"/>
              </a:ext>
            </a:extLst>
          </p:cNvPr>
          <p:cNvPicPr>
            <a:picLocks noChangeAspect="1"/>
          </p:cNvPicPr>
          <p:nvPr/>
        </p:nvPicPr>
        <p:blipFill>
          <a:blip r:embed="rId3"/>
          <a:stretch>
            <a:fillRect/>
          </a:stretch>
        </p:blipFill>
        <p:spPr>
          <a:xfrm>
            <a:off x="985631" y="3428126"/>
            <a:ext cx="7143750" cy="1628775"/>
          </a:xfrm>
          <a:prstGeom prst="rect">
            <a:avLst/>
          </a:prstGeom>
        </p:spPr>
      </p:pic>
      <p:sp>
        <p:nvSpPr>
          <p:cNvPr id="6" name="文本框 5">
            <a:extLst>
              <a:ext uri="{FF2B5EF4-FFF2-40B4-BE49-F238E27FC236}">
                <a16:creationId xmlns:a16="http://schemas.microsoft.com/office/drawing/2014/main" id="{9F634AFD-B06A-496C-989D-DED13DAA724C}"/>
              </a:ext>
            </a:extLst>
          </p:cNvPr>
          <p:cNvSpPr txBox="1"/>
          <p:nvPr/>
        </p:nvSpPr>
        <p:spPr>
          <a:xfrm>
            <a:off x="914400" y="5218043"/>
            <a:ext cx="8070574" cy="1200329"/>
          </a:xfrm>
          <a:prstGeom prst="rect">
            <a:avLst/>
          </a:prstGeom>
          <a:noFill/>
        </p:spPr>
        <p:txBody>
          <a:bodyPr wrap="square" rtlCol="0">
            <a:spAutoFit/>
          </a:bodyPr>
          <a:lstStyle/>
          <a:p>
            <a:r>
              <a:rPr lang="zh-CN" altLang="en-US" dirty="0"/>
              <a:t>在二分图上增广路</a:t>
            </a:r>
            <a:r>
              <a:rPr lang="en-US" altLang="zh-CN" dirty="0"/>
              <a:t>/</a:t>
            </a:r>
            <a:r>
              <a:rPr lang="zh-CN" altLang="en-US" dirty="0"/>
              <a:t>增广轨是这么一条路径</a:t>
            </a:r>
            <a:r>
              <a:rPr lang="en-US" altLang="zh-CN" dirty="0"/>
              <a:t>:</a:t>
            </a:r>
            <a:r>
              <a:rPr lang="zh-CN" altLang="en-US" dirty="0"/>
              <a:t>首先有一个二分图和一个匹配</a:t>
            </a:r>
            <a:r>
              <a:rPr lang="en-US" altLang="zh-CN" dirty="0"/>
              <a:t>,</a:t>
            </a:r>
            <a:r>
              <a:rPr lang="zh-CN" altLang="en-US" dirty="0"/>
              <a:t>然后边被分为匹配边和非匹配边两类</a:t>
            </a:r>
            <a:r>
              <a:rPr lang="en-US" altLang="zh-CN" dirty="0"/>
              <a:t>.</a:t>
            </a:r>
            <a:r>
              <a:rPr lang="zh-CN" altLang="en-US" dirty="0"/>
              <a:t>如果一条路径上</a:t>
            </a:r>
            <a:r>
              <a:rPr lang="en-US" altLang="zh-CN" dirty="0"/>
              <a:t>,</a:t>
            </a:r>
            <a:r>
              <a:rPr lang="zh-CN" altLang="en-US" dirty="0"/>
              <a:t>匹配边和非匹配边交替且非匹配边多一条</a:t>
            </a:r>
            <a:r>
              <a:rPr lang="en-US" altLang="zh-CN" dirty="0"/>
              <a:t>,</a:t>
            </a:r>
            <a:r>
              <a:rPr lang="zh-CN" altLang="en-US" dirty="0"/>
              <a:t>那么我们把这条路径上两类边</a:t>
            </a:r>
            <a:r>
              <a:rPr lang="en-US" altLang="zh-CN" dirty="0"/>
              <a:t>”</a:t>
            </a:r>
            <a:r>
              <a:rPr lang="zh-CN" altLang="en-US" dirty="0"/>
              <a:t>交换身份</a:t>
            </a:r>
            <a:r>
              <a:rPr lang="en-US" altLang="zh-CN" dirty="0"/>
              <a:t>”,</a:t>
            </a:r>
            <a:r>
              <a:rPr lang="zh-CN" altLang="en-US" dirty="0"/>
              <a:t>就得到了多一条边的一个匹配</a:t>
            </a:r>
            <a:r>
              <a:rPr lang="en-US" altLang="zh-CN" dirty="0"/>
              <a:t>.</a:t>
            </a:r>
            <a:endParaRPr lang="zh-CN" altLang="en-US" dirty="0"/>
          </a:p>
        </p:txBody>
      </p:sp>
    </p:spTree>
    <p:extLst>
      <p:ext uri="{BB962C8B-B14F-4D97-AF65-F5344CB8AC3E}">
        <p14:creationId xmlns:p14="http://schemas.microsoft.com/office/powerpoint/2010/main" val="51792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DA0D8-96EA-4C4B-B9C6-DFF097C2EA30}"/>
              </a:ext>
            </a:extLst>
          </p:cNvPr>
          <p:cNvSpPr>
            <a:spLocks noGrp="1"/>
          </p:cNvSpPr>
          <p:nvPr>
            <p:ph type="title"/>
          </p:nvPr>
        </p:nvSpPr>
        <p:spPr/>
        <p:txBody>
          <a:bodyPr/>
          <a:lstStyle/>
          <a:p>
            <a:r>
              <a:rPr lang="zh-CN" altLang="en-US" dirty="0"/>
              <a:t>覆盖</a:t>
            </a:r>
          </a:p>
        </p:txBody>
      </p:sp>
      <p:pic>
        <p:nvPicPr>
          <p:cNvPr id="4" name="内容占位符 3">
            <a:extLst>
              <a:ext uri="{FF2B5EF4-FFF2-40B4-BE49-F238E27FC236}">
                <a16:creationId xmlns:a16="http://schemas.microsoft.com/office/drawing/2014/main" id="{9774DC8A-19EC-4C9F-A9F2-8BE95D5A719F}"/>
              </a:ext>
            </a:extLst>
          </p:cNvPr>
          <p:cNvPicPr>
            <a:picLocks noGrp="1" noChangeAspect="1"/>
          </p:cNvPicPr>
          <p:nvPr>
            <p:ph idx="1"/>
          </p:nvPr>
        </p:nvPicPr>
        <p:blipFill>
          <a:blip r:embed="rId2"/>
          <a:stretch>
            <a:fillRect/>
          </a:stretch>
        </p:blipFill>
        <p:spPr>
          <a:xfrm>
            <a:off x="1603570" y="2052638"/>
            <a:ext cx="7946635" cy="4195762"/>
          </a:xfrm>
          <a:prstGeom prst="rect">
            <a:avLst/>
          </a:prstGeom>
        </p:spPr>
      </p:pic>
    </p:spTree>
    <p:extLst>
      <p:ext uri="{BB962C8B-B14F-4D97-AF65-F5344CB8AC3E}">
        <p14:creationId xmlns:p14="http://schemas.microsoft.com/office/powerpoint/2010/main" val="406595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CDC37-4B2D-4A97-99F4-0098B0951479}"/>
              </a:ext>
            </a:extLst>
          </p:cNvPr>
          <p:cNvSpPr>
            <a:spLocks noGrp="1"/>
          </p:cNvSpPr>
          <p:nvPr>
            <p:ph type="title"/>
          </p:nvPr>
        </p:nvSpPr>
        <p:spPr/>
        <p:txBody>
          <a:bodyPr/>
          <a:lstStyle/>
          <a:p>
            <a:r>
              <a:rPr lang="zh-CN" altLang="en-US" dirty="0"/>
              <a:t>独立集</a:t>
            </a:r>
          </a:p>
        </p:txBody>
      </p:sp>
      <p:pic>
        <p:nvPicPr>
          <p:cNvPr id="4" name="内容占位符 3">
            <a:extLst>
              <a:ext uri="{FF2B5EF4-FFF2-40B4-BE49-F238E27FC236}">
                <a16:creationId xmlns:a16="http://schemas.microsoft.com/office/drawing/2014/main" id="{51F410B4-6252-46F4-BC30-2DC4FCA58C8A}"/>
              </a:ext>
            </a:extLst>
          </p:cNvPr>
          <p:cNvPicPr>
            <a:picLocks noGrp="1" noChangeAspect="1"/>
          </p:cNvPicPr>
          <p:nvPr>
            <p:ph idx="1"/>
          </p:nvPr>
        </p:nvPicPr>
        <p:blipFill>
          <a:blip r:embed="rId2"/>
          <a:stretch>
            <a:fillRect/>
          </a:stretch>
        </p:blipFill>
        <p:spPr>
          <a:xfrm>
            <a:off x="1103313" y="2310756"/>
            <a:ext cx="8947150" cy="3679526"/>
          </a:xfrm>
          <a:prstGeom prst="rect">
            <a:avLst/>
          </a:prstGeom>
        </p:spPr>
      </p:pic>
    </p:spTree>
    <p:extLst>
      <p:ext uri="{BB962C8B-B14F-4D97-AF65-F5344CB8AC3E}">
        <p14:creationId xmlns:p14="http://schemas.microsoft.com/office/powerpoint/2010/main" val="48677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B810E-6A6B-47E8-A35B-CDF24300FBDF}"/>
              </a:ext>
            </a:extLst>
          </p:cNvPr>
          <p:cNvSpPr>
            <a:spLocks noGrp="1"/>
          </p:cNvSpPr>
          <p:nvPr>
            <p:ph type="title"/>
          </p:nvPr>
        </p:nvSpPr>
        <p:spPr/>
        <p:txBody>
          <a:bodyPr/>
          <a:lstStyle/>
          <a:p>
            <a:r>
              <a:rPr lang="en-US" altLang="zh-CN" dirty="0"/>
              <a:t>DAG</a:t>
            </a:r>
            <a:r>
              <a:rPr lang="zh-CN" altLang="en-US" dirty="0"/>
              <a:t>路径覆盖</a:t>
            </a:r>
          </a:p>
        </p:txBody>
      </p:sp>
      <p:pic>
        <p:nvPicPr>
          <p:cNvPr id="4" name="内容占位符 3">
            <a:extLst>
              <a:ext uri="{FF2B5EF4-FFF2-40B4-BE49-F238E27FC236}">
                <a16:creationId xmlns:a16="http://schemas.microsoft.com/office/drawing/2014/main" id="{656FF17A-8BFB-4835-8D12-0E295CF259E5}"/>
              </a:ext>
            </a:extLst>
          </p:cNvPr>
          <p:cNvPicPr>
            <a:picLocks noGrp="1" noChangeAspect="1"/>
          </p:cNvPicPr>
          <p:nvPr>
            <p:ph idx="1"/>
          </p:nvPr>
        </p:nvPicPr>
        <p:blipFill>
          <a:blip r:embed="rId2"/>
          <a:stretch>
            <a:fillRect/>
          </a:stretch>
        </p:blipFill>
        <p:spPr>
          <a:xfrm>
            <a:off x="1771346" y="2052638"/>
            <a:ext cx="7611083" cy="4195762"/>
          </a:xfrm>
          <a:prstGeom prst="rect">
            <a:avLst/>
          </a:prstGeom>
        </p:spPr>
      </p:pic>
    </p:spTree>
    <p:extLst>
      <p:ext uri="{BB962C8B-B14F-4D97-AF65-F5344CB8AC3E}">
        <p14:creationId xmlns:p14="http://schemas.microsoft.com/office/powerpoint/2010/main" val="262068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ECAF7-7179-44F1-8957-B2A9D2A57466}"/>
              </a:ext>
            </a:extLst>
          </p:cNvPr>
          <p:cNvSpPr>
            <a:spLocks noGrp="1"/>
          </p:cNvSpPr>
          <p:nvPr>
            <p:ph type="title"/>
          </p:nvPr>
        </p:nvSpPr>
        <p:spPr/>
        <p:txBody>
          <a:bodyPr/>
          <a:lstStyle/>
          <a:p>
            <a:r>
              <a:rPr lang="zh-CN" altLang="en-US" dirty="0"/>
              <a:t>二分图的性质</a:t>
            </a:r>
            <a:br>
              <a:rPr lang="zh-CN" altLang="en-US" dirty="0"/>
            </a:br>
            <a:endParaRPr lang="zh-CN" altLang="en-US" dirty="0"/>
          </a:p>
        </p:txBody>
      </p:sp>
      <p:sp>
        <p:nvSpPr>
          <p:cNvPr id="3" name="内容占位符 2">
            <a:extLst>
              <a:ext uri="{FF2B5EF4-FFF2-40B4-BE49-F238E27FC236}">
                <a16:creationId xmlns:a16="http://schemas.microsoft.com/office/drawing/2014/main" id="{67ACC353-98C0-49AB-AF6C-A70AA828DD57}"/>
              </a:ext>
            </a:extLst>
          </p:cNvPr>
          <p:cNvSpPr>
            <a:spLocks noGrp="1"/>
          </p:cNvSpPr>
          <p:nvPr>
            <p:ph idx="1"/>
          </p:nvPr>
        </p:nvSpPr>
        <p:spPr/>
        <p:txBody>
          <a:bodyPr>
            <a:normAutofit fontScale="85000" lnSpcReduction="20000"/>
          </a:bodyPr>
          <a:lstStyle/>
          <a:p>
            <a:r>
              <a:rPr lang="zh-CN" altLang="en-US" dirty="0"/>
              <a:t>最大匹配数</a:t>
            </a:r>
            <a:r>
              <a:rPr lang="en-US" altLang="zh-CN" dirty="0"/>
              <a:t>=</a:t>
            </a:r>
            <a:r>
              <a:rPr lang="zh-CN" altLang="en-US" dirty="0"/>
              <a:t>最小覆盖数</a:t>
            </a:r>
          </a:p>
          <a:p>
            <a:r>
              <a:rPr lang="en-US" altLang="zh-CN" dirty="0"/>
              <a:t>DAG</a:t>
            </a:r>
            <a:r>
              <a:rPr lang="zh-CN" altLang="en-US" dirty="0"/>
              <a:t>最小路径覆盖数＝</a:t>
            </a:r>
            <a:r>
              <a:rPr lang="en-US" altLang="zh-CN" dirty="0"/>
              <a:t>DAG</a:t>
            </a:r>
            <a:r>
              <a:rPr lang="zh-CN" altLang="en-US" dirty="0"/>
              <a:t>顶点数－二分图最大匹配数</a:t>
            </a:r>
          </a:p>
          <a:p>
            <a:r>
              <a:rPr lang="zh-CN" altLang="en-US" dirty="0"/>
              <a:t>最小边覆盖 </a:t>
            </a:r>
            <a:r>
              <a:rPr lang="en-US" altLang="zh-CN" dirty="0"/>
              <a:t>= </a:t>
            </a:r>
            <a:r>
              <a:rPr lang="zh-CN" altLang="en-US" dirty="0"/>
              <a:t>顶点数 </a:t>
            </a:r>
            <a:r>
              <a:rPr lang="en-US" altLang="zh-CN" dirty="0"/>
              <a:t>- </a:t>
            </a:r>
            <a:r>
              <a:rPr lang="zh-CN" altLang="en-US" dirty="0"/>
              <a:t>最大匹配数 </a:t>
            </a:r>
            <a:r>
              <a:rPr lang="en-US" altLang="zh-CN" dirty="0"/>
              <a:t>= </a:t>
            </a:r>
            <a:r>
              <a:rPr lang="zh-CN" altLang="en-US" dirty="0"/>
              <a:t>最大独立集（最小边覆盖可以看做最小路径覆盖在二分图上的特殊情况</a:t>
            </a:r>
            <a:r>
              <a:rPr lang="en-US" altLang="zh-CN" dirty="0"/>
              <a:t>,</a:t>
            </a:r>
            <a:r>
              <a:rPr lang="zh-CN" altLang="en-US" dirty="0"/>
              <a:t>也可以换一种方式证明）</a:t>
            </a:r>
            <a:endParaRPr lang="en-US" altLang="zh-CN" dirty="0"/>
          </a:p>
          <a:p>
            <a:r>
              <a:rPr lang="zh-CN" altLang="en-US" dirty="0"/>
              <a:t>最小点覆盖</a:t>
            </a:r>
            <a:r>
              <a:rPr lang="en-US" altLang="zh-CN" dirty="0"/>
              <a:t>=</a:t>
            </a:r>
            <a:r>
              <a:rPr lang="zh-CN" altLang="en-US" dirty="0"/>
              <a:t>最大匹配数</a:t>
            </a:r>
          </a:p>
          <a:p>
            <a:r>
              <a:rPr lang="zh-CN" altLang="en-US" dirty="0"/>
              <a:t>二分图的判定</a:t>
            </a:r>
          </a:p>
          <a:p>
            <a:r>
              <a:rPr lang="zh-CN" altLang="en-US" dirty="0"/>
              <a:t>要求解二分图问题，首先需要判定其为二分图。 </a:t>
            </a:r>
            <a:endParaRPr lang="en-US" altLang="zh-CN" dirty="0"/>
          </a:p>
          <a:p>
            <a:r>
              <a:rPr lang="zh-CN" altLang="en-US" dirty="0"/>
              <a:t>二分图：有两顶点集且图中每条边的的两个顶点分别位于两个顶点集中，每个顶点集中没有边直接相连接</a:t>
            </a:r>
            <a:endParaRPr lang="en-US" altLang="zh-CN" dirty="0"/>
          </a:p>
          <a:p>
            <a:r>
              <a:rPr lang="zh-CN" altLang="en-US" dirty="0"/>
              <a:t>无向图</a:t>
            </a:r>
            <a:r>
              <a:rPr lang="en-US" altLang="zh-CN" dirty="0"/>
              <a:t>G</a:t>
            </a:r>
            <a:r>
              <a:rPr lang="zh-CN" altLang="en-US" dirty="0"/>
              <a:t>为二分图的充分必要条件是：</a:t>
            </a:r>
            <a:r>
              <a:rPr lang="en-US" altLang="zh-CN" dirty="0"/>
              <a:t>G</a:t>
            </a:r>
            <a:r>
              <a:rPr lang="zh-CN" altLang="en-US" dirty="0"/>
              <a:t>至少有两个顶点</a:t>
            </a:r>
            <a:r>
              <a:rPr lang="en-US" altLang="zh-CN" dirty="0"/>
              <a:t>,</a:t>
            </a:r>
            <a:r>
              <a:rPr lang="zh-CN" altLang="en-US" dirty="0"/>
              <a:t>且其所有回路的长度均为偶数。</a:t>
            </a:r>
          </a:p>
          <a:p>
            <a:r>
              <a:rPr lang="zh-CN" altLang="en-US" dirty="0"/>
              <a:t>判断二分图的常见方法是染色法：开始对任意一未染色的顶点染色，之后判断其相邻的顶点中，若未染色则将其染上和相邻顶点不同的颜色，若已经染色且颜色和相邻顶点的颜色相同则说明不是二分图，若颜色不同则继续判断，</a:t>
            </a:r>
            <a:r>
              <a:rPr lang="en-US" altLang="zh-CN" dirty="0" err="1"/>
              <a:t>bfs</a:t>
            </a:r>
            <a:r>
              <a:rPr lang="zh-CN" altLang="en-US" dirty="0"/>
              <a:t>和</a:t>
            </a:r>
            <a:r>
              <a:rPr lang="en-US" altLang="zh-CN" dirty="0" err="1"/>
              <a:t>dfs</a:t>
            </a:r>
            <a:r>
              <a:rPr lang="zh-CN" altLang="en-US" dirty="0"/>
              <a:t>可以搞定！</a:t>
            </a:r>
            <a:r>
              <a:rPr lang="en-US" altLang="zh-CN" dirty="0"/>
              <a:t>(</a:t>
            </a:r>
            <a:r>
              <a:rPr lang="zh-CN" altLang="en-US" dirty="0"/>
              <a:t>易知：任何无回路的图均是二分图。</a:t>
            </a:r>
            <a:r>
              <a:rPr lang="en-US" altLang="zh-CN" dirty="0"/>
              <a:t>)(</a:t>
            </a:r>
            <a:r>
              <a:rPr lang="zh-CN" altLang="en-US" dirty="0"/>
              <a:t>也可以使用并查集判定</a:t>
            </a:r>
            <a:r>
              <a:rPr lang="en-US" altLang="zh-CN" dirty="0"/>
              <a:t>)</a:t>
            </a:r>
          </a:p>
        </p:txBody>
      </p:sp>
    </p:spTree>
    <p:extLst>
      <p:ext uri="{BB962C8B-B14F-4D97-AF65-F5344CB8AC3E}">
        <p14:creationId xmlns:p14="http://schemas.microsoft.com/office/powerpoint/2010/main" val="1951284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1453</TotalTime>
  <Words>4699</Words>
  <Application>Microsoft Office PowerPoint</Application>
  <PresentationFormat>宽屏</PresentationFormat>
  <Paragraphs>221</Paragraphs>
  <Slides>42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42</vt:i4>
      </vt:variant>
    </vt:vector>
  </HeadingPairs>
  <TitlesOfParts>
    <vt:vector size="47" baseType="lpstr">
      <vt:lpstr>等线</vt:lpstr>
      <vt:lpstr>等线 Light</vt:lpstr>
      <vt:lpstr>Arial</vt:lpstr>
      <vt:lpstr>Wingdings 3</vt:lpstr>
      <vt:lpstr>离子</vt:lpstr>
      <vt:lpstr>图论3</vt:lpstr>
      <vt:lpstr>内容</vt:lpstr>
      <vt:lpstr>二分图匹配 (来自我的学长ztx的博客) https://blog.csdn.net/hzoi_ztx/article/details/51643527</vt:lpstr>
      <vt:lpstr>二分图长这样:</vt:lpstr>
      <vt:lpstr>什么是匹配</vt:lpstr>
      <vt:lpstr>覆盖</vt:lpstr>
      <vt:lpstr>独立集</vt:lpstr>
      <vt:lpstr>DAG路径覆盖</vt:lpstr>
      <vt:lpstr>二分图的性质 </vt:lpstr>
      <vt:lpstr>所以到底怎么求二分图最大匹配</vt:lpstr>
      <vt:lpstr>增广路径必须满足的性质 </vt:lpstr>
      <vt:lpstr>bzoj4443[SCOI2015]小凸玩矩阵</vt:lpstr>
      <vt:lpstr>什么是最大流?</vt:lpstr>
      <vt:lpstr>怎样找出最大流</vt:lpstr>
      <vt:lpstr>残量网络</vt:lpstr>
      <vt:lpstr>增广路</vt:lpstr>
      <vt:lpstr>层次网络</vt:lpstr>
      <vt:lpstr>时间复杂度</vt:lpstr>
      <vt:lpstr>用dinic求解二分图匹配</vt:lpstr>
      <vt:lpstr>多源多汇?</vt:lpstr>
      <vt:lpstr>每个节点有流量限制?</vt:lpstr>
      <vt:lpstr>poj3204RoadReconstruction </vt:lpstr>
      <vt:lpstr>bzoj1066: [SCOI2007]蜥蜴 </vt:lpstr>
      <vt:lpstr>bzoj1066: [SCOI2007]蜥蜴 </vt:lpstr>
      <vt:lpstr>bzoj1066: [SCOI2007]蜥蜴 </vt:lpstr>
      <vt:lpstr>什么是最小割</vt:lpstr>
      <vt:lpstr>bzoj1266[AHOI2006]上学路线route</vt:lpstr>
      <vt:lpstr>bzoj1412[ZJOI2009]狼和羊的故事</vt:lpstr>
      <vt:lpstr>bzoj1412[ZJOI2009]狼和羊的故事</vt:lpstr>
      <vt:lpstr>bzoj1565[NOI2009]植物大战僵尸</vt:lpstr>
      <vt:lpstr>PowerPoint 演示文稿</vt:lpstr>
      <vt:lpstr>抽象出来:</vt:lpstr>
      <vt:lpstr>建图</vt:lpstr>
      <vt:lpstr>建图</vt:lpstr>
      <vt:lpstr>瑕疵</vt:lpstr>
      <vt:lpstr>费用流</vt:lpstr>
      <vt:lpstr>bzoj1877: [SDOI2009]晨跑 </vt:lpstr>
      <vt:lpstr>bzoj1877: [SDOI2009]晨跑 </vt:lpstr>
      <vt:lpstr>bzoj1070:[SCOI2007]修车</vt:lpstr>
      <vt:lpstr>bzoj1070:[SCOI2007]修车</vt:lpstr>
      <vt:lpstr>建图</vt:lpstr>
      <vt:lpstr>bzoj1787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dc:title>
  <dc:creator>runda liu</dc:creator>
  <cp:lastModifiedBy>runda liu</cp:lastModifiedBy>
  <cp:revision>403</cp:revision>
  <dcterms:created xsi:type="dcterms:W3CDTF">2019-01-13T14:08:50Z</dcterms:created>
  <dcterms:modified xsi:type="dcterms:W3CDTF">2019-01-23T23:58:12Z</dcterms:modified>
</cp:coreProperties>
</file>