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0" r:id="rId12"/>
    <p:sldId id="271" r:id="rId13"/>
    <p:sldId id="264" r:id="rId14"/>
    <p:sldId id="274" r:id="rId15"/>
    <p:sldId id="275" r:id="rId16"/>
    <p:sldId id="276" r:id="rId17"/>
    <p:sldId id="277" r:id="rId18"/>
    <p:sldId id="282" r:id="rId19"/>
    <p:sldId id="263" r:id="rId20"/>
    <p:sldId id="278" r:id="rId21"/>
    <p:sldId id="279" r:id="rId22"/>
    <p:sldId id="280" r:id="rId23"/>
    <p:sldId id="281" r:id="rId24"/>
    <p:sldId id="283" r:id="rId25"/>
    <p:sldId id="284" r:id="rId26"/>
    <p:sldId id="260" r:id="rId27"/>
    <p:sldId id="261" r:id="rId28"/>
    <p:sldId id="262" r:id="rId29"/>
    <p:sldId id="285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9FBEF1-955D-438F-BFA4-1BBC82239323}">
          <p14:sldIdLst>
            <p14:sldId id="256"/>
          </p14:sldIdLst>
        </p14:section>
        <p14:section name="快速幂,快速乘" id="{0B370C1E-B222-47A5-A87F-F9BF09C7CBBC}">
          <p14:sldIdLst>
            <p14:sldId id="258"/>
            <p14:sldId id="259"/>
          </p14:sldIdLst>
        </p14:section>
        <p14:section name="最大公约数" id="{3B30EBEA-ECEE-41AB-B23F-B967ED2CFF27}">
          <p14:sldIdLst>
            <p14:sldId id="265"/>
            <p14:sldId id="266"/>
            <p14:sldId id="267"/>
            <p14:sldId id="268"/>
            <p14:sldId id="269"/>
            <p14:sldId id="272"/>
            <p14:sldId id="273"/>
            <p14:sldId id="270"/>
            <p14:sldId id="271"/>
          </p14:sldIdLst>
        </p14:section>
        <p14:section name="欧拉函数,线性筛法" id="{65F798DB-2E91-4336-B025-A52610D72F4D}">
          <p14:sldIdLst>
            <p14:sldId id="264"/>
            <p14:sldId id="274"/>
            <p14:sldId id="275"/>
            <p14:sldId id="276"/>
            <p14:sldId id="277"/>
            <p14:sldId id="282"/>
          </p14:sldIdLst>
        </p14:section>
        <p14:section name="费马小定理/欧拉定理" id="{804C3129-10BA-423B-A401-0BCA05917CF9}">
          <p14:sldIdLst>
            <p14:sldId id="263"/>
            <p14:sldId id="278"/>
            <p14:sldId id="279"/>
            <p14:sldId id="280"/>
            <p14:sldId id="281"/>
          </p14:sldIdLst>
        </p14:section>
        <p14:section name="乘法逆元" id="{AFA9C235-6EB7-4B76-868C-0AC09EC67CF7}">
          <p14:sldIdLst>
            <p14:sldId id="283"/>
            <p14:sldId id="284"/>
          </p14:sldIdLst>
        </p14:section>
        <p14:section name="组合数" id="{667FF3F6-EF7C-47DE-984E-3AC89AD505FB}">
          <p14:sldIdLst>
            <p14:sldId id="260"/>
            <p14:sldId id="261"/>
            <p14:sldId id="262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92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9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9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8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36008C-760E-4E60-98BB-726FD89A5EE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7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baike.baidu.com/pic/%E6%9D%A8%E8%BE%89%E4%B8%89%E8%A7%92/215098/0/023b5bb5c9ea15cef847a88cbb003af33b87b28e?fr=lemma&amp;ct=sing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00F0-190A-4886-82F3-4F6CA3526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6965D-B138-4CA6-9C10-E67820259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4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5C438-10EC-4E4B-893C-5F95969B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51nod1179 </a:t>
            </a:r>
            <a:r>
              <a:rPr lang="zh-CN" altLang="en-US" dirty="0"/>
              <a:t>最大的最大公约数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6B8E0-A43A-4E9F-B45E-5A9F9A6F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1+1/2+1/3+1/4+….+1/n</a:t>
            </a:r>
            <a:r>
              <a:rPr lang="zh-CN" altLang="en-US" dirty="0"/>
              <a:t>约等于</a:t>
            </a:r>
            <a:r>
              <a:rPr lang="en-US" altLang="zh-CN" dirty="0"/>
              <a:t>ln(n)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,</a:t>
            </a:r>
            <a:r>
              <a:rPr lang="zh-CN" altLang="en-US" dirty="0"/>
              <a:t>枚举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的所有数字并对每个数字枚举不超过</a:t>
            </a:r>
            <a:r>
              <a:rPr lang="en-US" altLang="zh-CN" dirty="0"/>
              <a:t>n</a:t>
            </a:r>
            <a:r>
              <a:rPr lang="zh-CN" altLang="en-US" dirty="0"/>
              <a:t>的倍数</a:t>
            </a:r>
            <a:r>
              <a:rPr lang="en-US" altLang="zh-CN" dirty="0"/>
              <a:t>,</a:t>
            </a:r>
            <a:r>
              <a:rPr lang="zh-CN" altLang="en-US" dirty="0"/>
              <a:t>复杂度为</a:t>
            </a:r>
            <a:r>
              <a:rPr lang="en-US" altLang="zh-CN" dirty="0" err="1"/>
              <a:t>nlogn</a:t>
            </a:r>
            <a:endParaRPr lang="en-US" altLang="zh-CN" dirty="0"/>
          </a:p>
          <a:p>
            <a:r>
              <a:rPr lang="zh-CN" altLang="en-US" dirty="0"/>
              <a:t>开个桶</a:t>
            </a:r>
            <a:r>
              <a:rPr lang="en-US" altLang="zh-CN" dirty="0"/>
              <a:t>a[x]</a:t>
            </a:r>
            <a:r>
              <a:rPr lang="zh-CN" altLang="en-US" dirty="0"/>
              <a:t>表示数字</a:t>
            </a:r>
            <a:r>
              <a:rPr lang="en-US" altLang="zh-CN" dirty="0"/>
              <a:t>x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1000000</a:t>
            </a:r>
            <a:r>
              <a:rPr lang="zh-CN" altLang="en-US" dirty="0"/>
              <a:t>的每个数字</a:t>
            </a:r>
            <a:r>
              <a:rPr lang="en-US" altLang="zh-CN" dirty="0"/>
              <a:t>,</a:t>
            </a:r>
            <a:r>
              <a:rPr lang="zh-CN" altLang="en-US" dirty="0"/>
              <a:t>判断是否存在两个数字是它的倍数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95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DC42C-81FE-45F6-B872-2ABE5F3A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bzoj1876: [SDOI2009]</a:t>
            </a:r>
            <a:r>
              <a:rPr lang="en-US" altLang="zh-CN" dirty="0" err="1"/>
              <a:t>SuperGCD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912EC-FDF6-46DD-8B96-1EB3AAD8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给两个大数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,</a:t>
            </a:r>
            <a:r>
              <a:rPr lang="zh-CN" altLang="en-US" dirty="0"/>
              <a:t>不超过一万位</a:t>
            </a:r>
            <a:r>
              <a:rPr lang="en-US" altLang="zh-CN" dirty="0"/>
              <a:t>),</a:t>
            </a:r>
            <a:r>
              <a:rPr lang="zh-CN" altLang="en-US" dirty="0"/>
              <a:t>求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8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0418C-BFC5-44EF-A202-96926D2C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bzoj1876: [SDOI2009]</a:t>
            </a:r>
            <a:r>
              <a:rPr lang="en-US" altLang="zh-CN" dirty="0" err="1"/>
              <a:t>SuperGCD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0CAF0-B3A4-437C-86F3-7DE7C48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a,b</a:t>
            </a:r>
            <a:r>
              <a:rPr lang="zh-CN" altLang="en-US" dirty="0"/>
              <a:t>是奇数</a:t>
            </a:r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(2a,2b)=2gcd(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(2a,b)=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(a-</a:t>
            </a:r>
            <a:r>
              <a:rPr lang="en-US" altLang="zh-CN" dirty="0" err="1"/>
              <a:t>b,b</a:t>
            </a:r>
            <a:r>
              <a:rPr lang="en-US" altLang="zh-CN" dirty="0"/>
              <a:t>),a-b</a:t>
            </a:r>
            <a:r>
              <a:rPr lang="zh-CN" altLang="en-US" dirty="0"/>
              <a:t>为偶数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EBB63-3445-49E1-9EC5-3FCC70D0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什么是欧拉函数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B541-7AD2-405A-8C21-60791249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φ(n)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的欧拉函数</a:t>
            </a:r>
            <a:r>
              <a:rPr lang="en-US" altLang="zh-CN" dirty="0"/>
              <a:t>,</a:t>
            </a:r>
            <a:r>
              <a:rPr lang="zh-CN" altLang="en-US" dirty="0"/>
              <a:t>表示从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有多少个数字和</a:t>
            </a:r>
            <a:r>
              <a:rPr lang="en-US" altLang="zh-CN" dirty="0"/>
              <a:t>n</a:t>
            </a:r>
            <a:r>
              <a:rPr lang="zh-CN" altLang="en-US" dirty="0"/>
              <a:t>互质</a:t>
            </a:r>
            <a:r>
              <a:rPr lang="en-US" altLang="zh-CN" dirty="0"/>
              <a:t>,</a:t>
            </a:r>
            <a:r>
              <a:rPr lang="zh-CN" altLang="en-US" dirty="0"/>
              <a:t>这个函数有很多用处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怎样求</a:t>
            </a:r>
            <a:r>
              <a:rPr lang="en-US" altLang="zh-CN" dirty="0"/>
              <a:t>φ(n)?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进行分解</a:t>
            </a:r>
            <a:r>
              <a:rPr lang="en-US" altLang="zh-CN" dirty="0"/>
              <a:t>,</a:t>
            </a:r>
            <a:r>
              <a:rPr lang="zh-CN" altLang="en-US" dirty="0"/>
              <a:t>假设</a:t>
            </a:r>
            <a:r>
              <a:rPr lang="en-US" altLang="zh-CN" dirty="0"/>
              <a:t>n=p1</a:t>
            </a:r>
            <a:r>
              <a:rPr lang="en-US" altLang="zh-CN" baseline="30000" dirty="0"/>
              <a:t>q1</a:t>
            </a:r>
            <a:r>
              <a:rPr lang="en-US" altLang="zh-CN" dirty="0"/>
              <a:t>*p2</a:t>
            </a:r>
            <a:r>
              <a:rPr lang="en-US" altLang="zh-CN" baseline="30000" dirty="0"/>
              <a:t>q2</a:t>
            </a:r>
            <a:r>
              <a:rPr lang="en-US" altLang="zh-CN" dirty="0"/>
              <a:t>*p3</a:t>
            </a:r>
            <a:r>
              <a:rPr lang="en-US" altLang="zh-CN" baseline="30000" dirty="0"/>
              <a:t>q3</a:t>
            </a:r>
            <a:r>
              <a:rPr lang="en-US" altLang="zh-CN" dirty="0"/>
              <a:t>…</a:t>
            </a:r>
            <a:r>
              <a:rPr lang="en-US" altLang="zh-CN" dirty="0" err="1"/>
              <a:t>pm</a:t>
            </a:r>
            <a:r>
              <a:rPr lang="en-US" altLang="zh-CN" baseline="30000" dirty="0" err="1"/>
              <a:t>qm</a:t>
            </a:r>
            <a:endParaRPr lang="en-US" altLang="zh-CN" baseline="30000" dirty="0"/>
          </a:p>
          <a:p>
            <a:r>
              <a:rPr lang="zh-CN" altLang="en-US" dirty="0"/>
              <a:t>那么</a:t>
            </a:r>
            <a:r>
              <a:rPr lang="en-US" altLang="zh-CN" dirty="0"/>
              <a:t>φ(n)=n*(p1-1)/p1 *(p2-1)/p2 *…(pm-1)/pm</a:t>
            </a:r>
          </a:p>
          <a:p>
            <a:r>
              <a:rPr lang="zh-CN" altLang="en-US" dirty="0"/>
              <a:t>我们要求的是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中不是</a:t>
            </a:r>
            <a:r>
              <a:rPr lang="en-US" altLang="zh-CN" dirty="0"/>
              <a:t>p1,p2…pm</a:t>
            </a:r>
            <a:r>
              <a:rPr lang="zh-CN" altLang="en-US" dirty="0"/>
              <a:t>倍数的数的个数</a:t>
            </a:r>
            <a:endParaRPr lang="en-US" altLang="zh-CN" dirty="0"/>
          </a:p>
          <a:p>
            <a:r>
              <a:rPr lang="zh-CN" altLang="en-US" dirty="0"/>
              <a:t>每</a:t>
            </a:r>
            <a:r>
              <a:rPr lang="en-US" altLang="zh-CN" dirty="0"/>
              <a:t>p1</a:t>
            </a:r>
            <a:r>
              <a:rPr lang="zh-CN" altLang="en-US" dirty="0"/>
              <a:t>个数字当中有</a:t>
            </a:r>
            <a:r>
              <a:rPr lang="en-US" altLang="zh-CN" dirty="0"/>
              <a:t>1</a:t>
            </a:r>
            <a:r>
              <a:rPr lang="zh-CN" altLang="en-US" dirty="0"/>
              <a:t>个是</a:t>
            </a:r>
            <a:r>
              <a:rPr lang="en-US" altLang="zh-CN" dirty="0"/>
              <a:t>p1</a:t>
            </a:r>
            <a:r>
              <a:rPr lang="zh-CN" altLang="en-US" dirty="0"/>
              <a:t>的倍数</a:t>
            </a:r>
            <a:endParaRPr lang="en-US" altLang="zh-CN" dirty="0"/>
          </a:p>
          <a:p>
            <a:r>
              <a:rPr lang="zh-CN" altLang="en-US" dirty="0"/>
              <a:t>去掉</a:t>
            </a:r>
            <a:r>
              <a:rPr lang="en-US" altLang="zh-CN" dirty="0"/>
              <a:t>p1</a:t>
            </a:r>
            <a:r>
              <a:rPr lang="zh-CN" altLang="en-US" dirty="0"/>
              <a:t>的倍数之后</a:t>
            </a:r>
            <a:r>
              <a:rPr lang="en-US" altLang="zh-CN" dirty="0"/>
              <a:t>,</a:t>
            </a:r>
            <a:r>
              <a:rPr lang="zh-CN" altLang="en-US" dirty="0"/>
              <a:t>每</a:t>
            </a:r>
            <a:r>
              <a:rPr lang="en-US" altLang="zh-CN" dirty="0"/>
              <a:t>(p1-1)*p2</a:t>
            </a:r>
            <a:r>
              <a:rPr lang="zh-CN" altLang="en-US" dirty="0"/>
              <a:t>个数字有</a:t>
            </a:r>
            <a:r>
              <a:rPr lang="en-US" altLang="zh-CN" dirty="0"/>
              <a:t>p1-1</a:t>
            </a:r>
            <a:r>
              <a:rPr lang="zh-CN" altLang="en-US" dirty="0"/>
              <a:t>个是</a:t>
            </a:r>
            <a:r>
              <a:rPr lang="en-US" altLang="zh-CN" dirty="0"/>
              <a:t>p2</a:t>
            </a:r>
            <a:r>
              <a:rPr lang="zh-CN" altLang="en-US" dirty="0"/>
              <a:t>的倍数</a:t>
            </a:r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r>
              <a:rPr lang="zh-CN" altLang="en-US" dirty="0"/>
              <a:t>枚举出</a:t>
            </a:r>
            <a:r>
              <a:rPr lang="en-US" altLang="zh-CN" dirty="0"/>
              <a:t>n</a:t>
            </a:r>
            <a:r>
              <a:rPr lang="zh-CN" altLang="en-US" dirty="0"/>
              <a:t>的所有质因子</a:t>
            </a:r>
            <a:r>
              <a:rPr lang="en-US" altLang="zh-CN" dirty="0"/>
              <a:t>,</a:t>
            </a:r>
            <a:r>
              <a:rPr lang="zh-CN" altLang="en-US" dirty="0"/>
              <a:t>需要</a:t>
            </a:r>
            <a:r>
              <a:rPr lang="en-US" altLang="zh-CN" dirty="0"/>
              <a:t>O(sqrt(n))</a:t>
            </a:r>
            <a:r>
              <a:rPr lang="zh-CN" altLang="en-US" dirty="0"/>
              <a:t>的复杂度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63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5D5BD-209E-48B8-A488-755097D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求欧拉函数的代码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798DF-F33E-41A1-A30F-FB9F792E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8ED03-768A-4E0E-9D8B-6F57BADA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0" y="2250122"/>
            <a:ext cx="3619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4C7D-7E2C-44BC-B620-5666DD5E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线性筛法求质数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4660-C1EE-47D4-AA52-50CF6744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经典的埃拉斯托尼筛法时间复杂度为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线性筛法</a:t>
            </a:r>
            <a:r>
              <a:rPr lang="en-US" altLang="zh-CN" dirty="0"/>
              <a:t>(</a:t>
            </a:r>
            <a:r>
              <a:rPr lang="zh-CN" altLang="en-US" dirty="0"/>
              <a:t>欧拉筛法</a:t>
            </a:r>
            <a:r>
              <a:rPr lang="en-US" altLang="zh-CN" dirty="0"/>
              <a:t>)</a:t>
            </a:r>
            <a:r>
              <a:rPr lang="zh-CN" altLang="en-US" dirty="0"/>
              <a:t>可以在</a:t>
            </a:r>
            <a:r>
              <a:rPr lang="en-US" altLang="zh-CN" dirty="0"/>
              <a:t>O(n)</a:t>
            </a:r>
            <a:r>
              <a:rPr lang="zh-CN" altLang="en-US" dirty="0"/>
              <a:t>时间内找出所有质数以及每个数字的最小质因数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BCF9E-554D-4006-83D6-C00575CC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971165"/>
            <a:ext cx="8067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7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2FE94-83F8-4B84-8E4B-83D75B27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线性筛法求欧拉函数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679E8E-6729-4468-8974-7712B3E92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857" y="2032318"/>
            <a:ext cx="716214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C782D-A0D0-40B1-BCF6-5150690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bzoj2818: </a:t>
            </a:r>
            <a:r>
              <a:rPr lang="en-US" altLang="zh-CN" dirty="0" err="1"/>
              <a:t>Gcd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2623F-4F42-438A-A6C2-5917A80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  <a:p>
            <a:r>
              <a:rPr lang="zh-CN" altLang="en-US" dirty="0"/>
              <a:t>给定整数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1&lt;=</a:t>
            </a:r>
            <a:r>
              <a:rPr lang="en-US" altLang="zh-CN" dirty="0" err="1"/>
              <a:t>x,y</a:t>
            </a:r>
            <a:r>
              <a:rPr lang="en-US" altLang="zh-CN" dirty="0"/>
              <a:t>&lt;=N</a:t>
            </a:r>
            <a:r>
              <a:rPr lang="zh-CN" altLang="en-US" dirty="0"/>
              <a:t>且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为素数的数对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有多少对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的范围</a:t>
            </a:r>
            <a:r>
              <a:rPr lang="en-US" altLang="zh-CN" dirty="0"/>
              <a:t>1e7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24583-C444-4672-B9E5-FA36A95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Bzoj2818:gcd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B7DDC-E6FE-4A53-BD6A-FB326022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)=c,</a:t>
            </a:r>
            <a:r>
              <a:rPr lang="zh-CN" altLang="en-US" dirty="0"/>
              <a:t>则有</a:t>
            </a:r>
            <a:r>
              <a:rPr lang="en-US" altLang="zh-CN" dirty="0" err="1"/>
              <a:t>gcd</a:t>
            </a:r>
            <a:r>
              <a:rPr lang="en-US" altLang="zh-CN" dirty="0"/>
              <a:t>(a/</a:t>
            </a:r>
            <a:r>
              <a:rPr lang="en-US" altLang="zh-CN" dirty="0" err="1"/>
              <a:t>c,b</a:t>
            </a:r>
            <a:r>
              <a:rPr lang="en-US" altLang="zh-CN" dirty="0"/>
              <a:t>/c)=1</a:t>
            </a:r>
          </a:p>
          <a:p>
            <a:r>
              <a:rPr lang="zh-CN" altLang="en-US" dirty="0"/>
              <a:t>对于质数</a:t>
            </a:r>
            <a:r>
              <a:rPr lang="en-US" altLang="zh-CN" dirty="0" err="1"/>
              <a:t>p,gcd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)=p,1&lt;=a&lt;=n,1</a:t>
            </a:r>
            <a:r>
              <a:rPr lang="en-US" altLang="zh-CN" dirty="0">
                <a:sym typeface="Wingdings" panose="05000000000000000000" pitchFamily="2" charset="2"/>
              </a:rPr>
              <a:t>&lt;=b&lt;=n</a:t>
            </a:r>
            <a:r>
              <a:rPr lang="zh-CN" altLang="en-US" dirty="0">
                <a:sym typeface="Wingdings" panose="05000000000000000000" pitchFamily="2" charset="2"/>
              </a:rPr>
              <a:t>的数对个数是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)=1,1&lt;=a&lt;=n/p,1&lt;=b&lt;=n/p</a:t>
            </a:r>
            <a:r>
              <a:rPr lang="zh-CN" altLang="en-US" dirty="0">
                <a:sym typeface="Wingdings" panose="05000000000000000000" pitchFamily="2" charset="2"/>
              </a:rPr>
              <a:t>的数对个数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也就是说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我们需要求解</a:t>
            </a:r>
            <a:r>
              <a:rPr lang="en-US" altLang="zh-CN" dirty="0">
                <a:sym typeface="Wingdings" panose="05000000000000000000" pitchFamily="2" charset="2"/>
              </a:rPr>
              <a:t>1&lt;=a&lt;=m,1&lt;=b&lt;=m</a:t>
            </a:r>
            <a:r>
              <a:rPr lang="zh-CN" altLang="en-US" dirty="0">
                <a:sym typeface="Wingdings" panose="05000000000000000000" pitchFamily="2" charset="2"/>
              </a:rPr>
              <a:t>的互质数对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个数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对欧拉函数求解前缀和</a:t>
            </a:r>
            <a:r>
              <a:rPr lang="en-US" altLang="zh-CN" dirty="0">
                <a:sym typeface="Wingdings" panose="05000000000000000000" pitchFamily="2" charset="2"/>
              </a:rPr>
              <a:t>φ(2)+…+φ(m),</a:t>
            </a:r>
            <a:r>
              <a:rPr lang="zh-CN" altLang="en-US" dirty="0">
                <a:sym typeface="Wingdings" panose="05000000000000000000" pitchFamily="2" charset="2"/>
              </a:rPr>
              <a:t>就是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互质且</a:t>
            </a:r>
            <a:r>
              <a:rPr lang="en-US" altLang="zh-CN" dirty="0">
                <a:sym typeface="Wingdings" panose="05000000000000000000" pitchFamily="2" charset="2"/>
              </a:rPr>
              <a:t>a&lt;b</a:t>
            </a:r>
            <a:r>
              <a:rPr lang="zh-CN" altLang="en-US" dirty="0">
                <a:sym typeface="Wingdings" panose="05000000000000000000" pitchFamily="2" charset="2"/>
              </a:rPr>
              <a:t>的数对个数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再乘</a:t>
            </a:r>
            <a:r>
              <a:rPr lang="en-US" altLang="zh-CN" dirty="0">
                <a:sym typeface="Wingdings" panose="05000000000000000000" pitchFamily="2" charset="2"/>
              </a:rPr>
              <a:t>2,</a:t>
            </a:r>
            <a:r>
              <a:rPr lang="zh-CN" altLang="en-US" dirty="0">
                <a:sym typeface="Wingdings" panose="05000000000000000000" pitchFamily="2" charset="2"/>
              </a:rPr>
              <a:t>再</a:t>
            </a:r>
            <a:r>
              <a:rPr lang="en-US" altLang="zh-CN" dirty="0">
                <a:sym typeface="Wingdings" panose="05000000000000000000" pitchFamily="2" charset="2"/>
              </a:rPr>
              <a:t>+1,</a:t>
            </a:r>
            <a:r>
              <a:rPr lang="zh-CN" altLang="en-US" dirty="0">
                <a:sym typeface="Wingdings" panose="05000000000000000000" pitchFamily="2" charset="2"/>
              </a:rPr>
              <a:t>就是互质数对的个数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所以线性筛求所有质数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求所有欧拉函数并前缀和就能一波带走了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86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DD97D-D98C-472D-BDC9-1AD60559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0B729-A1B6-41EC-866A-EABFF9EE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费马小定理是欧拉定理的一个特例</a:t>
            </a:r>
            <a:endParaRPr lang="en-US" altLang="zh-CN" dirty="0"/>
          </a:p>
          <a:p>
            <a:r>
              <a:rPr lang="zh-CN" altLang="en-US" dirty="0"/>
              <a:t>欧拉定理是这样的</a:t>
            </a:r>
            <a:r>
              <a:rPr lang="en-US" altLang="zh-CN" dirty="0"/>
              <a:t>: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a,n</a:t>
            </a:r>
            <a:r>
              <a:rPr lang="en-US" altLang="zh-CN" dirty="0"/>
              <a:t>)=1,</a:t>
            </a:r>
            <a:r>
              <a:rPr lang="zh-CN" altLang="en-US" dirty="0"/>
              <a:t>则</a:t>
            </a:r>
            <a:r>
              <a:rPr lang="en-US" altLang="zh-CN" dirty="0" err="1"/>
              <a:t>a^phi</a:t>
            </a:r>
            <a:r>
              <a:rPr lang="en-US" altLang="zh-CN" dirty="0"/>
              <a:t>(n) mod n = 1</a:t>
            </a:r>
          </a:p>
          <a:p>
            <a:r>
              <a:rPr lang="zh-CN" altLang="en-US" dirty="0"/>
              <a:t>注意欧拉定理必须在底数和模数互质的情况下才满足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为质数的时候</a:t>
            </a:r>
            <a:r>
              <a:rPr lang="en-US" altLang="zh-CN" dirty="0"/>
              <a:t>,</a:t>
            </a:r>
            <a:r>
              <a:rPr lang="zh-CN" altLang="en-US" dirty="0"/>
              <a:t>得到费马小定理</a:t>
            </a:r>
            <a:r>
              <a:rPr lang="en-US" altLang="zh-CN" dirty="0"/>
              <a:t>,a^(n-1) mod n=1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5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1CDB7-84FD-4767-AA4E-6961855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A36E9-D20B-4C00-9CF8-CA12FA9D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没啥好讲的</a:t>
            </a:r>
            <a:r>
              <a:rPr lang="en-US" altLang="zh-CN" dirty="0"/>
              <a:t>,</a:t>
            </a:r>
            <a:r>
              <a:rPr lang="zh-CN" altLang="en-US" dirty="0"/>
              <a:t>上代码</a:t>
            </a:r>
            <a:r>
              <a:rPr lang="en-US" altLang="zh-CN" dirty="0"/>
              <a:t>.</a:t>
            </a:r>
            <a:r>
              <a:rPr lang="zh-CN" altLang="en-US" dirty="0"/>
              <a:t>主要就是一个二进制拆分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F9526-0A27-49EA-BD2B-DF51F53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495232"/>
            <a:ext cx="5705286" cy="29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12A5F-AF8A-4F52-A6B4-66EA911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bzoj3884</a:t>
            </a:r>
            <a:r>
              <a:rPr lang="zh-CN" altLang="en-US" dirty="0"/>
              <a:t>上帝与集合的正确用法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AutoShape 2" descr="https://www.lydsy.com/JudgeOnline/upload/201502/1.png">
            <a:extLst>
              <a:ext uri="{FF2B5EF4-FFF2-40B4-BE49-F238E27FC236}">
                <a16:creationId xmlns:a16="http://schemas.microsoft.com/office/drawing/2014/main" id="{AB7D84AE-BD1C-43F0-B438-1A7A40105D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不超过</a:t>
            </a:r>
            <a:r>
              <a:rPr lang="en-US" altLang="zh-CN" dirty="0"/>
              <a:t>10^7,</a:t>
            </a:r>
            <a:r>
              <a:rPr lang="zh-CN" altLang="en-US" dirty="0"/>
              <a:t>不超过</a:t>
            </a:r>
            <a:r>
              <a:rPr lang="en-US" altLang="zh-CN" dirty="0"/>
              <a:t>1000</a:t>
            </a:r>
            <a:r>
              <a:rPr lang="zh-CN" altLang="en-US" dirty="0"/>
              <a:t>组数据</a:t>
            </a:r>
            <a:endParaRPr lang="en-US" altLang="zh-CN" dirty="0"/>
          </a:p>
          <a:p>
            <a:r>
              <a:rPr lang="zh-CN" altLang="en-US" dirty="0"/>
              <a:t>实际上是这么一个无穷序列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A[1]=2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]=2^(A[i-1])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很大的时候</a:t>
            </a:r>
            <a:r>
              <a:rPr lang="en-US" altLang="zh-CN" dirty="0"/>
              <a:t>,A[n]%p</a:t>
            </a:r>
            <a:r>
              <a:rPr lang="zh-CN" altLang="en-US" dirty="0"/>
              <a:t>会保持不变</a:t>
            </a:r>
            <a:r>
              <a:rPr lang="en-US" altLang="zh-CN" dirty="0"/>
              <a:t>,</a:t>
            </a:r>
            <a:r>
              <a:rPr lang="zh-CN" altLang="en-US" dirty="0"/>
              <a:t>求这个极限值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72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D3C5-1EEA-4605-85B2-A96B1EFF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83572-E17D-4DD1-94A1-7C045998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2^(A[i-1])%p=2^(A[i-1]%phi(p)) %p?</a:t>
            </a:r>
          </a:p>
          <a:p>
            <a:r>
              <a:rPr lang="zh-CN" altLang="en-US" dirty="0"/>
              <a:t>不一定成立</a:t>
            </a:r>
            <a:r>
              <a:rPr lang="en-US" altLang="zh-CN" dirty="0"/>
              <a:t>.</a:t>
            </a:r>
            <a:r>
              <a:rPr lang="zh-CN" altLang="en-US" dirty="0"/>
              <a:t>前提</a:t>
            </a:r>
            <a:r>
              <a:rPr lang="en-US" altLang="zh-CN" dirty="0"/>
              <a:t>:2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zh-CN" altLang="en-US" dirty="0"/>
              <a:t>也就是说</a:t>
            </a:r>
            <a:r>
              <a:rPr lang="en-US" altLang="zh-CN" dirty="0"/>
              <a:t>p</a:t>
            </a:r>
            <a:r>
              <a:rPr lang="zh-CN" altLang="en-US" dirty="0"/>
              <a:t>得是个奇数</a:t>
            </a:r>
            <a:r>
              <a:rPr lang="en-US" altLang="zh-CN" dirty="0"/>
              <a:t>????</a:t>
            </a:r>
          </a:p>
          <a:p>
            <a:r>
              <a:rPr lang="zh-CN" altLang="en-US" dirty="0"/>
              <a:t>我们考虑怎样把取模的偶数变成奇数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p=2^q * </a:t>
            </a:r>
            <a:r>
              <a:rPr lang="en-US" altLang="zh-CN" dirty="0" err="1"/>
              <a:t>a,a</a:t>
            </a:r>
            <a:r>
              <a:rPr lang="zh-CN" altLang="en-US" dirty="0"/>
              <a:t>为奇数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]%p=</a:t>
            </a:r>
            <a:r>
              <a:rPr lang="zh-CN" altLang="en-US" dirty="0"/>
              <a:t> </a:t>
            </a:r>
            <a:r>
              <a:rPr lang="en-US" altLang="zh-CN" dirty="0"/>
              <a:t>2^A[i-1] %(2^q * a)</a:t>
            </a:r>
          </a:p>
          <a:p>
            <a:r>
              <a:rPr lang="zh-CN" altLang="en-US" dirty="0"/>
              <a:t>我们这里认为</a:t>
            </a:r>
            <a:r>
              <a:rPr lang="en-US" altLang="zh-CN" dirty="0"/>
              <a:t>A[i-1]</a:t>
            </a:r>
            <a:r>
              <a:rPr lang="zh-CN" altLang="en-US" dirty="0"/>
              <a:t>是很大的数字</a:t>
            </a:r>
            <a:endParaRPr lang="en-US" altLang="zh-CN" dirty="0"/>
          </a:p>
          <a:p>
            <a:r>
              <a:rPr lang="en-US" altLang="zh-CN" dirty="0"/>
              <a:t>2^q * 2^(A[i-1]-q) % (2^q * a) = 2^(A[i-1]-q)%a * 2^q,</a:t>
            </a:r>
            <a:r>
              <a:rPr lang="zh-CN" altLang="en-US" dirty="0"/>
              <a:t>验证一下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2^(A[i-1]-q)%a=2^((A[i-1]-q)%phi(a)) %a</a:t>
            </a:r>
          </a:p>
          <a:p>
            <a:r>
              <a:rPr lang="zh-CN" altLang="en-US" dirty="0"/>
              <a:t>我们定义</a:t>
            </a:r>
            <a:r>
              <a:rPr lang="en-US" altLang="zh-CN" dirty="0"/>
              <a:t>f(p)</a:t>
            </a:r>
            <a:r>
              <a:rPr lang="zh-CN" altLang="en-US" dirty="0"/>
              <a:t>表示那个无穷次幂模</a:t>
            </a:r>
            <a:r>
              <a:rPr lang="en-US" altLang="zh-CN" dirty="0"/>
              <a:t>p</a:t>
            </a:r>
            <a:r>
              <a:rPr lang="zh-CN" altLang="en-US" dirty="0"/>
              <a:t>的答案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f(p)</a:t>
            </a:r>
            <a:r>
              <a:rPr lang="zh-CN" altLang="en-US" dirty="0"/>
              <a:t>就可以转化为</a:t>
            </a:r>
            <a:r>
              <a:rPr lang="en-US" altLang="zh-CN" dirty="0"/>
              <a:t>…</a:t>
            </a:r>
            <a:r>
              <a:rPr lang="zh-CN" altLang="en-US" dirty="0"/>
              <a:t>包含</a:t>
            </a:r>
            <a:r>
              <a:rPr lang="en-US" altLang="zh-CN" dirty="0"/>
              <a:t>f(phi(a))</a:t>
            </a:r>
            <a:r>
              <a:rPr lang="zh-CN" altLang="en-US" dirty="0"/>
              <a:t>的一个公式</a:t>
            </a:r>
            <a:r>
              <a:rPr lang="en-US" altLang="zh-CN" dirty="0"/>
              <a:t>,</a:t>
            </a:r>
            <a:r>
              <a:rPr lang="zh-CN" altLang="en-US" dirty="0"/>
              <a:t>递归就行了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63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366F-D1D1-4B9E-8CAD-D28A9885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0A417-62B2-449B-8A86-F8E6DDE6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对一个数不断取</a:t>
            </a:r>
            <a:r>
              <a:rPr lang="en-US" altLang="zh-CN" dirty="0"/>
              <a:t>phi,</a:t>
            </a:r>
            <a:r>
              <a:rPr lang="zh-CN" altLang="en-US" dirty="0"/>
              <a:t>变小有多快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简单来说</a:t>
            </a:r>
            <a:r>
              <a:rPr lang="en-US" altLang="zh-CN" dirty="0"/>
              <a:t>,</a:t>
            </a:r>
            <a:r>
              <a:rPr lang="zh-CN" altLang="en-US" dirty="0"/>
              <a:t>奇数变偶数</a:t>
            </a:r>
            <a:r>
              <a:rPr lang="en-US" altLang="zh-CN" dirty="0"/>
              <a:t>,</a:t>
            </a:r>
            <a:r>
              <a:rPr lang="zh-CN" altLang="en-US" dirty="0"/>
              <a:t>偶数减一半</a:t>
            </a:r>
            <a:r>
              <a:rPr lang="en-US" altLang="zh-CN" dirty="0"/>
              <a:t>,O(log)</a:t>
            </a:r>
          </a:p>
        </p:txBody>
      </p:sp>
    </p:spTree>
    <p:extLst>
      <p:ext uri="{BB962C8B-B14F-4D97-AF65-F5344CB8AC3E}">
        <p14:creationId xmlns:p14="http://schemas.microsoft.com/office/powerpoint/2010/main" val="221472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666A-A511-4EA6-8076-994102A4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另一个神奇的结论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E3A50-09C1-4F39-A57A-60DAD519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是否互质</a:t>
            </a:r>
            <a:r>
              <a:rPr lang="en-US" altLang="zh-CN" dirty="0"/>
              <a:t>,</a:t>
            </a:r>
            <a:r>
              <a:rPr lang="zh-CN" altLang="en-US" dirty="0"/>
              <a:t>都有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当且仅当</a:t>
            </a:r>
            <a:r>
              <a:rPr lang="en-US" altLang="zh-CN" dirty="0"/>
              <a:t>x&gt;=phi(n),</a:t>
            </a:r>
            <a:r>
              <a:rPr lang="zh-CN" altLang="en-US" dirty="0"/>
              <a:t>有</a:t>
            </a:r>
            <a:r>
              <a:rPr lang="en-US" altLang="zh-CN" dirty="0" err="1"/>
              <a:t>a^x</a:t>
            </a:r>
            <a:r>
              <a:rPr lang="en-US" altLang="zh-CN" dirty="0"/>
              <a:t>=a^(</a:t>
            </a:r>
            <a:r>
              <a:rPr lang="en-US" altLang="zh-CN" dirty="0" err="1"/>
              <a:t>x%phi</a:t>
            </a:r>
            <a:r>
              <a:rPr lang="en-US" altLang="zh-CN" dirty="0"/>
              <a:t>(n)+phi(n)) %n ,x&lt;phi(n)</a:t>
            </a:r>
            <a:r>
              <a:rPr lang="zh-CN" altLang="en-US" dirty="0"/>
              <a:t>的时候不一定成立</a:t>
            </a:r>
            <a:endParaRPr lang="en-US" altLang="zh-CN" dirty="0"/>
          </a:p>
          <a:p>
            <a:r>
              <a:rPr lang="zh-CN" altLang="en-US" dirty="0"/>
              <a:t>用这个结论也可以做刚刚的题目</a:t>
            </a:r>
          </a:p>
        </p:txBody>
      </p:sp>
    </p:spTree>
    <p:extLst>
      <p:ext uri="{BB962C8B-B14F-4D97-AF65-F5344CB8AC3E}">
        <p14:creationId xmlns:p14="http://schemas.microsoft.com/office/powerpoint/2010/main" val="391347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79512-3768-418A-8E85-F30CECED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A5E47-9AD9-4725-8E77-03E8151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在模一个数</a:t>
            </a:r>
            <a:r>
              <a:rPr lang="en-US" altLang="zh-CN" dirty="0"/>
              <a:t>mod</a:t>
            </a:r>
            <a:r>
              <a:rPr lang="zh-CN" altLang="en-US" dirty="0"/>
              <a:t>的意义下才能定义乘法逆元</a:t>
            </a:r>
            <a:endParaRPr lang="en-US" altLang="zh-CN" dirty="0"/>
          </a:p>
          <a:p>
            <a:r>
              <a:rPr lang="zh-CN" altLang="en-US" dirty="0"/>
              <a:t>应用最多的是模一个质数的乘法逆元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的乘法逆元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满足</a:t>
            </a:r>
            <a:r>
              <a:rPr lang="en-US" altLang="zh-CN" dirty="0"/>
              <a:t>x*x</a:t>
            </a:r>
            <a:r>
              <a:rPr lang="en-US" altLang="zh-CN" baseline="30000" dirty="0"/>
              <a:t>-1</a:t>
            </a:r>
            <a:r>
              <a:rPr lang="en-US" altLang="zh-CN" dirty="0"/>
              <a:t>%mod=1</a:t>
            </a:r>
          </a:p>
          <a:p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的乘法逆元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x</a:t>
            </a:r>
            <a:r>
              <a:rPr lang="zh-CN" altLang="en-US" dirty="0"/>
              <a:t>也是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的乘法逆元</a:t>
            </a:r>
            <a:endParaRPr lang="en-US" altLang="zh-CN" dirty="0"/>
          </a:p>
          <a:p>
            <a:r>
              <a:rPr lang="zh-CN" altLang="en-US" dirty="0"/>
              <a:t>由于模意义下乘法有交换律</a:t>
            </a:r>
            <a:r>
              <a:rPr lang="en-US" altLang="zh-CN" dirty="0"/>
              <a:t>,</a:t>
            </a:r>
            <a:r>
              <a:rPr lang="zh-CN" altLang="en-US" dirty="0"/>
              <a:t>结合律</a:t>
            </a:r>
            <a:r>
              <a:rPr lang="en-US" altLang="zh-CN" dirty="0"/>
              <a:t>,</a:t>
            </a:r>
            <a:r>
              <a:rPr lang="zh-CN" altLang="en-US" dirty="0"/>
              <a:t>所以已知</a:t>
            </a:r>
            <a:r>
              <a:rPr lang="en-US" altLang="zh-CN" dirty="0"/>
              <a:t>x*</a:t>
            </a:r>
            <a:r>
              <a:rPr lang="en-US" altLang="zh-CN" dirty="0" err="1"/>
              <a:t>b%mod</a:t>
            </a:r>
            <a:r>
              <a:rPr lang="zh-CN" altLang="en-US" dirty="0"/>
              <a:t>的数值和</a:t>
            </a:r>
            <a:r>
              <a:rPr lang="en-US" altLang="zh-CN" dirty="0"/>
              <a:t>b,</a:t>
            </a:r>
            <a:r>
              <a:rPr lang="zh-CN" altLang="en-US" dirty="0"/>
              <a:t>想求</a:t>
            </a:r>
            <a:r>
              <a:rPr lang="en-US" altLang="zh-CN" dirty="0" err="1"/>
              <a:t>x%mod</a:t>
            </a:r>
            <a:r>
              <a:rPr lang="zh-CN" altLang="en-US" dirty="0"/>
              <a:t>的数值</a:t>
            </a:r>
            <a:r>
              <a:rPr lang="en-US" altLang="zh-CN" dirty="0"/>
              <a:t>,</a:t>
            </a:r>
            <a:r>
              <a:rPr lang="zh-CN" altLang="en-US" dirty="0"/>
              <a:t>就只需要求出</a:t>
            </a:r>
            <a:r>
              <a:rPr lang="en-US" altLang="zh-CN" dirty="0"/>
              <a:t>b</a:t>
            </a:r>
            <a:r>
              <a:rPr lang="zh-CN" altLang="en-US" dirty="0"/>
              <a:t>的乘法逆元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*</a:t>
            </a:r>
            <a:r>
              <a:rPr lang="en-US" altLang="zh-CN" dirty="0" err="1"/>
              <a:t>b%mod</a:t>
            </a:r>
            <a:r>
              <a:rPr lang="en-US" altLang="zh-CN" dirty="0"/>
              <a:t>*b</a:t>
            </a:r>
            <a:r>
              <a:rPr lang="en-US" altLang="zh-CN" baseline="30000" dirty="0"/>
              <a:t>-1</a:t>
            </a:r>
            <a:r>
              <a:rPr lang="en-US" altLang="zh-CN" dirty="0"/>
              <a:t>%mod=x*(b*b</a:t>
            </a:r>
            <a:r>
              <a:rPr lang="en-US" altLang="zh-CN" baseline="30000" dirty="0"/>
              <a:t>-1</a:t>
            </a:r>
            <a:r>
              <a:rPr lang="en-US" altLang="zh-CN" dirty="0"/>
              <a:t>)%mod=</a:t>
            </a:r>
            <a:r>
              <a:rPr lang="en-US" altLang="zh-CN" dirty="0" err="1"/>
              <a:t>x%mod</a:t>
            </a:r>
            <a:endParaRPr lang="en-US" altLang="zh-CN" dirty="0"/>
          </a:p>
          <a:p>
            <a:r>
              <a:rPr lang="zh-CN" altLang="en-US" dirty="0"/>
              <a:t>因此用乘法逆元可以进行模意义下的</a:t>
            </a:r>
            <a:r>
              <a:rPr lang="en-US" altLang="zh-CN" dirty="0"/>
              <a:t>”</a:t>
            </a:r>
            <a:r>
              <a:rPr lang="zh-CN" altLang="en-US" dirty="0"/>
              <a:t>除法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同时还可以利用乘法逆元表示模意义下的</a:t>
            </a:r>
            <a:r>
              <a:rPr lang="en-US" altLang="zh-CN" dirty="0"/>
              <a:t>“</a:t>
            </a:r>
            <a:r>
              <a:rPr lang="zh-CN" altLang="en-US" dirty="0"/>
              <a:t>有理数</a:t>
            </a:r>
            <a:r>
              <a:rPr lang="en-US" altLang="zh-CN" dirty="0"/>
              <a:t>”,</a:t>
            </a:r>
            <a:r>
              <a:rPr lang="zh-CN" altLang="en-US" dirty="0"/>
              <a:t>有理数</a:t>
            </a:r>
            <a:r>
              <a:rPr lang="en-US" altLang="zh-CN" dirty="0"/>
              <a:t>a/b</a:t>
            </a:r>
            <a:r>
              <a:rPr lang="zh-CN" altLang="en-US" dirty="0"/>
              <a:t>可以表示为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en-US" altLang="zh-CN" dirty="0"/>
              <a:t>%mod.</a:t>
            </a:r>
            <a:r>
              <a:rPr lang="zh-CN" altLang="en-US" dirty="0"/>
              <a:t>模意义下的有理数可以直接加</a:t>
            </a:r>
            <a:r>
              <a:rPr lang="en-US" altLang="zh-CN" dirty="0"/>
              <a:t>,</a:t>
            </a:r>
            <a:r>
              <a:rPr lang="zh-CN" altLang="en-US" dirty="0"/>
              <a:t>减</a:t>
            </a:r>
            <a:r>
              <a:rPr lang="en-US" altLang="zh-CN" dirty="0"/>
              <a:t>,</a:t>
            </a:r>
            <a:r>
              <a:rPr lang="zh-CN" altLang="en-US" dirty="0"/>
              <a:t>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两个有理数</a:t>
            </a:r>
            <a:r>
              <a:rPr lang="en-US" altLang="zh-CN" dirty="0"/>
              <a:t>,</a:t>
            </a:r>
            <a:r>
              <a:rPr lang="zh-CN" altLang="en-US" dirty="0"/>
              <a:t>取模后加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,</a:t>
            </a:r>
            <a:r>
              <a:rPr lang="zh-CN" altLang="en-US" dirty="0"/>
              <a:t>和加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乘之后再取模</a:t>
            </a:r>
            <a:r>
              <a:rPr lang="en-US" altLang="zh-CN" dirty="0"/>
              <a:t>,</a:t>
            </a:r>
            <a:r>
              <a:rPr lang="zh-CN" altLang="en-US" dirty="0"/>
              <a:t>得到的结果相同</a:t>
            </a:r>
          </a:p>
        </p:txBody>
      </p:sp>
    </p:spTree>
    <p:extLst>
      <p:ext uri="{BB962C8B-B14F-4D97-AF65-F5344CB8AC3E}">
        <p14:creationId xmlns:p14="http://schemas.microsoft.com/office/powerpoint/2010/main" val="19952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1033-D2D4-4C46-8FA1-5102ECE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如何求乘法逆元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90CC1-4EC6-4E96-BFDB-7DAD1CB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求一个数</a:t>
            </a:r>
            <a:r>
              <a:rPr lang="en-US" altLang="zh-CN" dirty="0"/>
              <a:t>a</a:t>
            </a:r>
            <a:r>
              <a:rPr lang="zh-CN" altLang="en-US" dirty="0"/>
              <a:t>模质数</a:t>
            </a:r>
            <a:r>
              <a:rPr lang="en-US" altLang="zh-CN" dirty="0"/>
              <a:t>p</a:t>
            </a:r>
            <a:r>
              <a:rPr lang="zh-CN" altLang="en-US" dirty="0"/>
              <a:t>的乘法逆元</a:t>
            </a:r>
            <a:r>
              <a:rPr lang="en-US" altLang="zh-CN" dirty="0"/>
              <a:t>,</a:t>
            </a:r>
            <a:r>
              <a:rPr lang="zh-CN" altLang="en-US" dirty="0"/>
              <a:t>一般借助费马小定理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p-1</a:t>
            </a:r>
            <a:r>
              <a:rPr lang="en-US" altLang="zh-CN" dirty="0"/>
              <a:t>%p=1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a</a:t>
            </a:r>
            <a:r>
              <a:rPr lang="en-US" altLang="zh-CN" baseline="30000" dirty="0"/>
              <a:t>p-2</a:t>
            </a:r>
            <a:r>
              <a:rPr lang="en-US" altLang="zh-CN" dirty="0"/>
              <a:t>%p=1,a</a:t>
            </a:r>
            <a:r>
              <a:rPr lang="en-US" altLang="zh-CN" baseline="30000" dirty="0"/>
              <a:t>p-2</a:t>
            </a:r>
            <a:r>
              <a:rPr lang="en-US" altLang="zh-CN" dirty="0"/>
              <a:t>%p</a:t>
            </a:r>
            <a:r>
              <a:rPr lang="zh-CN" altLang="en-US" dirty="0"/>
              <a:t>就是</a:t>
            </a:r>
            <a:r>
              <a:rPr lang="en-US" altLang="zh-CN" dirty="0"/>
              <a:t>a</a:t>
            </a:r>
            <a:r>
              <a:rPr lang="zh-CN" altLang="en-US" dirty="0"/>
              <a:t>在模</a:t>
            </a:r>
            <a:r>
              <a:rPr lang="en-US" altLang="zh-CN" dirty="0"/>
              <a:t>p</a:t>
            </a:r>
            <a:r>
              <a:rPr lang="zh-CN" altLang="en-US" dirty="0"/>
              <a:t>意义下的乘法逆元</a:t>
            </a:r>
            <a:r>
              <a:rPr lang="en-US" altLang="zh-CN" dirty="0"/>
              <a:t>.</a:t>
            </a:r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较大的时候需要快速幂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O(n)</a:t>
            </a:r>
            <a:r>
              <a:rPr lang="zh-CN" altLang="en-US" dirty="0"/>
              <a:t>求解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所有数模</a:t>
            </a:r>
            <a:r>
              <a:rPr lang="en-US" altLang="zh-CN" dirty="0"/>
              <a:t>p</a:t>
            </a:r>
            <a:r>
              <a:rPr lang="zh-CN" altLang="en-US" dirty="0"/>
              <a:t>的乘法逆元的方法</a:t>
            </a:r>
            <a:r>
              <a:rPr lang="en-US" altLang="zh-CN" dirty="0"/>
              <a:t>(n&lt;p)</a:t>
            </a:r>
          </a:p>
          <a:p>
            <a:r>
              <a:rPr lang="zh-CN" altLang="en-US" dirty="0"/>
              <a:t>推导如下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*inv[</a:t>
            </a:r>
            <a:r>
              <a:rPr lang="en-US" altLang="zh-CN" dirty="0" err="1"/>
              <a:t>i</a:t>
            </a:r>
            <a:r>
              <a:rPr lang="en-US" altLang="zh-CN" dirty="0"/>
              <a:t>] % p = 1</a:t>
            </a:r>
          </a:p>
          <a:p>
            <a:r>
              <a:rPr lang="en-US" altLang="zh-CN" dirty="0"/>
              <a:t>inv[</a:t>
            </a:r>
            <a:r>
              <a:rPr lang="en-US" altLang="zh-CN" dirty="0" err="1"/>
              <a:t>p%i</a:t>
            </a:r>
            <a:r>
              <a:rPr lang="en-US" altLang="zh-CN" dirty="0"/>
              <a:t>]*(</a:t>
            </a:r>
            <a:r>
              <a:rPr lang="en-US" altLang="zh-CN" dirty="0" err="1"/>
              <a:t>p%i</a:t>
            </a:r>
            <a:r>
              <a:rPr lang="en-US" altLang="zh-CN" dirty="0"/>
              <a:t>) %p =1</a:t>
            </a:r>
          </a:p>
          <a:p>
            <a:r>
              <a:rPr lang="en-US" altLang="zh-CN" dirty="0"/>
              <a:t>inv[</a:t>
            </a:r>
            <a:r>
              <a:rPr lang="en-US" altLang="zh-CN" dirty="0" err="1"/>
              <a:t>p%i</a:t>
            </a:r>
            <a:r>
              <a:rPr lang="en-US" altLang="zh-CN" dirty="0"/>
              <a:t>]*(p-p/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) %p =1  </a:t>
            </a:r>
            <a:r>
              <a:rPr lang="zh-CN" altLang="en-US" dirty="0"/>
              <a:t>可以推出</a:t>
            </a:r>
            <a:r>
              <a:rPr lang="en-US" altLang="zh-CN" dirty="0"/>
              <a:t>inv[</a:t>
            </a:r>
            <a:r>
              <a:rPr lang="en-US" altLang="zh-CN" dirty="0" err="1"/>
              <a:t>p%i</a:t>
            </a:r>
            <a:r>
              <a:rPr lang="en-US" altLang="zh-CN" dirty="0"/>
              <a:t>]*(p</a:t>
            </a:r>
            <a:r>
              <a:rPr lang="zh-CN" altLang="en-US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-p/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) %p =1 </a:t>
            </a:r>
          </a:p>
          <a:p>
            <a:r>
              <a:rPr lang="en-US" altLang="zh-CN" dirty="0"/>
              <a:t>inv[</a:t>
            </a:r>
            <a:r>
              <a:rPr lang="en-US" altLang="zh-CN" dirty="0" err="1"/>
              <a:t>p%i</a:t>
            </a:r>
            <a:r>
              <a:rPr lang="en-US" altLang="zh-CN" dirty="0"/>
              <a:t>]*(p-p/</a:t>
            </a:r>
            <a:r>
              <a:rPr lang="en-US" altLang="zh-CN" dirty="0" err="1"/>
              <a:t>i</a:t>
            </a:r>
            <a:r>
              <a:rPr lang="en-US" altLang="zh-CN" dirty="0"/>
              <a:t>)*</a:t>
            </a:r>
            <a:r>
              <a:rPr lang="en-US" altLang="zh-CN" dirty="0" err="1"/>
              <a:t>i</a:t>
            </a:r>
            <a:r>
              <a:rPr lang="en-US" altLang="zh-CN" dirty="0"/>
              <a:t> %p=1 ,inv[</a:t>
            </a:r>
            <a:r>
              <a:rPr lang="en-US" altLang="zh-CN" dirty="0" err="1"/>
              <a:t>i</a:t>
            </a:r>
            <a:r>
              <a:rPr lang="en-US" altLang="zh-CN" dirty="0"/>
              <a:t>]=inv[</a:t>
            </a:r>
            <a:r>
              <a:rPr lang="en-US" altLang="zh-CN" dirty="0" err="1"/>
              <a:t>p%i</a:t>
            </a:r>
            <a:r>
              <a:rPr lang="en-US" altLang="zh-CN" dirty="0"/>
              <a:t>]*(p-p/</a:t>
            </a:r>
            <a:r>
              <a:rPr lang="en-US" altLang="zh-CN" dirty="0" err="1"/>
              <a:t>i</a:t>
            </a:r>
            <a:r>
              <a:rPr lang="en-US" altLang="zh-CN" dirty="0"/>
              <a:t>)%p</a:t>
            </a:r>
          </a:p>
        </p:txBody>
      </p:sp>
    </p:spTree>
    <p:extLst>
      <p:ext uri="{BB962C8B-B14F-4D97-AF65-F5344CB8AC3E}">
        <p14:creationId xmlns:p14="http://schemas.microsoft.com/office/powerpoint/2010/main" val="313060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333D6-9AF7-4405-B666-C2EDF25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DA37-20A1-49DE-B281-A02E6CBC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阶乘</a:t>
            </a:r>
            <a:r>
              <a:rPr lang="en-US" altLang="zh-CN" dirty="0"/>
              <a:t>:n!=1*2*3*4*5*5…</a:t>
            </a:r>
          </a:p>
          <a:p>
            <a:r>
              <a:rPr lang="zh-CN" altLang="en-US" dirty="0"/>
              <a:t>经典笑话</a:t>
            </a:r>
            <a:r>
              <a:rPr lang="en-US" altLang="zh-CN" dirty="0"/>
              <a:t>:</a:t>
            </a:r>
            <a:r>
              <a:rPr lang="zh-CN" altLang="en-US" dirty="0"/>
              <a:t>震惊</a:t>
            </a:r>
            <a:r>
              <a:rPr lang="en-US" altLang="zh-CN" dirty="0"/>
              <a:t>!1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竟然等于</a:t>
            </a:r>
            <a:r>
              <a:rPr lang="en-US" altLang="zh-CN" dirty="0"/>
              <a:t>4!</a:t>
            </a:r>
          </a:p>
          <a:p>
            <a:r>
              <a:rPr lang="en-US" altLang="zh-CN" dirty="0"/>
              <a:t>A(</a:t>
            </a:r>
            <a:r>
              <a:rPr lang="en-US" altLang="zh-CN" dirty="0" err="1"/>
              <a:t>n,m</a:t>
            </a:r>
            <a:r>
              <a:rPr lang="en-US" altLang="zh-CN" dirty="0"/>
              <a:t>):</a:t>
            </a:r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个不同数字中有次序选出</a:t>
            </a:r>
            <a:r>
              <a:rPr lang="en-US" altLang="zh-CN" dirty="0"/>
              <a:t>m</a:t>
            </a:r>
            <a:r>
              <a:rPr lang="zh-CN" altLang="en-US" dirty="0"/>
              <a:t>个的方案数</a:t>
            </a:r>
            <a:r>
              <a:rPr lang="en-US" altLang="zh-CN" dirty="0"/>
              <a:t>n!/(n-m)!</a:t>
            </a:r>
          </a:p>
          <a:p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):</a:t>
            </a:r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个不同数字中无次序选出</a:t>
            </a:r>
            <a:r>
              <a:rPr lang="en-US" altLang="zh-CN" dirty="0"/>
              <a:t>m</a:t>
            </a:r>
            <a:r>
              <a:rPr lang="zh-CN" altLang="en-US" dirty="0"/>
              <a:t>个的方案数</a:t>
            </a:r>
            <a:r>
              <a:rPr lang="en-US" altLang="zh-CN" dirty="0"/>
              <a:t>n!/(n-m)!/m!</a:t>
            </a:r>
          </a:p>
          <a:p>
            <a:r>
              <a:rPr lang="zh-CN" altLang="en-US" dirty="0"/>
              <a:t>当范围很小的时候可以直接按照定义计算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增大的时候</a:t>
            </a:r>
            <a:r>
              <a:rPr lang="en-US" altLang="zh-CN" dirty="0"/>
              <a:t>,</a:t>
            </a:r>
            <a:r>
              <a:rPr lang="zh-CN" altLang="en-US" dirty="0"/>
              <a:t>组合数的大小呈现指数爆炸</a:t>
            </a:r>
            <a:r>
              <a:rPr lang="en-US" altLang="zh-CN" dirty="0"/>
              <a:t>,</a:t>
            </a:r>
            <a:r>
              <a:rPr lang="zh-CN" altLang="en-US" dirty="0"/>
              <a:t>因此相关题目大多取模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fac[1],fac[2]…</a:t>
            </a:r>
            <a:r>
              <a:rPr lang="zh-CN" altLang="en-US" dirty="0"/>
              <a:t>一直到</a:t>
            </a:r>
            <a:r>
              <a:rPr lang="en-US" altLang="zh-CN" dirty="0"/>
              <a:t>fac[n]</a:t>
            </a:r>
            <a:r>
              <a:rPr lang="zh-CN" altLang="en-US" dirty="0"/>
              <a:t>所有阶乘</a:t>
            </a:r>
            <a:r>
              <a:rPr lang="en-US" altLang="zh-CN" dirty="0"/>
              <a:t>,</a:t>
            </a:r>
            <a:r>
              <a:rPr lang="zh-CN" altLang="en-US" dirty="0"/>
              <a:t>预处理这些阶乘的逆元</a:t>
            </a:r>
            <a:endParaRPr lang="en-US" altLang="zh-CN" dirty="0"/>
          </a:p>
          <a:p>
            <a:r>
              <a:rPr lang="en-US" altLang="zh-CN" dirty="0"/>
              <a:t>inv[a*b]=inv[a]*inv[b],</a:t>
            </a:r>
            <a:r>
              <a:rPr lang="zh-CN" altLang="en-US" dirty="0"/>
              <a:t>所以可以先预处理从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所有数字的阶乘</a:t>
            </a:r>
            <a:endParaRPr lang="en-US" altLang="zh-CN" dirty="0"/>
          </a:p>
          <a:p>
            <a:r>
              <a:rPr lang="zh-CN" altLang="en-US" dirty="0"/>
              <a:t>还有一种方法是</a:t>
            </a:r>
            <a:r>
              <a:rPr lang="en-US" altLang="zh-CN" dirty="0"/>
              <a:t>fac[n]</a:t>
            </a:r>
            <a:r>
              <a:rPr lang="zh-CN" altLang="en-US" dirty="0"/>
              <a:t>的逆元*</a:t>
            </a:r>
            <a:r>
              <a:rPr lang="en-US" altLang="zh-CN" dirty="0"/>
              <a:t>n=fac[n-1]</a:t>
            </a:r>
            <a:r>
              <a:rPr lang="zh-CN" altLang="en-US" dirty="0"/>
              <a:t>的逆元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5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0CE49-3514-453E-9C39-E67D0C8C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杨辉三角形</a:t>
            </a:r>
            <a:r>
              <a:rPr lang="en-US" altLang="zh-CN" dirty="0"/>
              <a:t>(</a:t>
            </a:r>
            <a:r>
              <a:rPr lang="zh-CN" altLang="en-US" dirty="0"/>
              <a:t>帕斯卡三角形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 descr="https://gss2.bdstatic.com/-fo3dSag_xI4khGkpoWK1HF6hhy/baike/s%3D220/sign=3c472a991cdfa9ecf92e511552d1f754/023b5bb5c9ea15cef847a88cbb003af33b87b28e.jpg">
            <a:hlinkClick r:id="rId2"/>
            <a:extLst>
              <a:ext uri="{FF2B5EF4-FFF2-40B4-BE49-F238E27FC236}">
                <a16:creationId xmlns:a16="http://schemas.microsoft.com/office/drawing/2014/main" id="{B8F6B6AE-883B-4692-B4F2-5B9243CAB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8" y="1605439"/>
            <a:ext cx="4984432" cy="49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0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8D57-4BFF-4202-A4D6-327264F3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3A964-9974-42F6-9DB7-7D8E5CFA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N*M</a:t>
            </a:r>
            <a:r>
              <a:rPr lang="zh-CN" altLang="en-US" dirty="0"/>
              <a:t>的矩阵</a:t>
            </a:r>
            <a:r>
              <a:rPr lang="en-US" altLang="zh-CN" dirty="0"/>
              <a:t>,</a:t>
            </a:r>
            <a:r>
              <a:rPr lang="zh-CN" altLang="en-US" dirty="0"/>
              <a:t>只允许向右向下走</a:t>
            </a:r>
            <a:r>
              <a:rPr lang="en-US" altLang="zh-CN" dirty="0"/>
              <a:t>,</a:t>
            </a:r>
            <a:r>
              <a:rPr lang="zh-CN" altLang="en-US" dirty="0"/>
              <a:t>从左上角走到右下角有多少条不同路径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按照先后顺序一共</a:t>
            </a:r>
            <a:r>
              <a:rPr lang="en-US" altLang="zh-CN" dirty="0" err="1"/>
              <a:t>n+m</a:t>
            </a:r>
            <a:r>
              <a:rPr lang="zh-CN" altLang="en-US" dirty="0"/>
              <a:t>步</a:t>
            </a:r>
            <a:r>
              <a:rPr lang="en-US" altLang="zh-CN" dirty="0"/>
              <a:t>,</a:t>
            </a:r>
            <a:r>
              <a:rPr lang="zh-CN" altLang="en-US" dirty="0"/>
              <a:t>选出</a:t>
            </a:r>
            <a:r>
              <a:rPr lang="en-US" altLang="zh-CN" dirty="0"/>
              <a:t>m</a:t>
            </a:r>
            <a:r>
              <a:rPr lang="zh-CN" altLang="en-US" dirty="0"/>
              <a:t>步是一个方向</a:t>
            </a:r>
            <a:r>
              <a:rPr lang="en-US" altLang="zh-CN" dirty="0"/>
              <a:t>,</a:t>
            </a:r>
            <a:r>
              <a:rPr lang="zh-CN" altLang="en-US" dirty="0"/>
              <a:t>所以是</a:t>
            </a:r>
            <a:r>
              <a:rPr lang="en-US" altLang="zh-CN" dirty="0"/>
              <a:t>C(</a:t>
            </a:r>
            <a:r>
              <a:rPr lang="en-US" altLang="zh-CN" dirty="0" err="1"/>
              <a:t>n+m,m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显然有</a:t>
            </a:r>
            <a:r>
              <a:rPr lang="en-US" altLang="zh-CN" dirty="0"/>
              <a:t>C(</a:t>
            </a:r>
            <a:r>
              <a:rPr lang="en-US" altLang="zh-CN" dirty="0" err="1"/>
              <a:t>n+m,m</a:t>
            </a:r>
            <a:r>
              <a:rPr lang="en-US" altLang="zh-CN" dirty="0"/>
              <a:t>)=C(</a:t>
            </a:r>
            <a:r>
              <a:rPr lang="en-US" altLang="zh-CN" dirty="0" err="1"/>
              <a:t>n+m,n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这个题目也有</a:t>
            </a:r>
            <a:r>
              <a:rPr lang="en-US" altLang="zh-CN" dirty="0" err="1"/>
              <a:t>dp</a:t>
            </a:r>
            <a:r>
              <a:rPr lang="zh-CN" altLang="en-US" dirty="0"/>
              <a:t>做法</a:t>
            </a:r>
            <a:r>
              <a:rPr lang="en-US" altLang="zh-CN" dirty="0"/>
              <a:t>,f[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表示走到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j</a:t>
            </a:r>
            <a:r>
              <a:rPr lang="zh-CN" altLang="en-US" dirty="0"/>
              <a:t>列的方案数</a:t>
            </a:r>
            <a:r>
              <a:rPr lang="en-US" altLang="zh-CN" dirty="0"/>
              <a:t>,</a:t>
            </a:r>
            <a:r>
              <a:rPr lang="zh-CN" altLang="en-US" dirty="0"/>
              <a:t>显然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</a:p>
          <a:p>
            <a:r>
              <a:rPr lang="zh-CN" altLang="en-US" dirty="0"/>
              <a:t>这个</a:t>
            </a:r>
            <a:r>
              <a:rPr lang="en-US" altLang="zh-CN" dirty="0" err="1"/>
              <a:t>dp</a:t>
            </a:r>
            <a:r>
              <a:rPr lang="zh-CN" altLang="en-US" dirty="0"/>
              <a:t>数组按照对角线排列就是杨辉三角形</a:t>
            </a:r>
            <a:endParaRPr lang="en-US" altLang="zh-CN" dirty="0"/>
          </a:p>
          <a:p>
            <a:r>
              <a:rPr lang="en-US" altLang="zh-CN" dirty="0"/>
              <a:t>C(</a:t>
            </a:r>
            <a:r>
              <a:rPr lang="en-US" altLang="zh-CN" dirty="0" err="1"/>
              <a:t>i,j</a:t>
            </a:r>
            <a:r>
              <a:rPr lang="en-US" altLang="zh-CN" dirty="0"/>
              <a:t>)=C(i-1,j)+C(i-1,j-1),</a:t>
            </a:r>
            <a:r>
              <a:rPr lang="zh-CN" altLang="en-US" dirty="0"/>
              <a:t>考虑第</a:t>
            </a:r>
            <a:r>
              <a:rPr lang="en-US" altLang="zh-CN" dirty="0"/>
              <a:t>n</a:t>
            </a:r>
            <a:r>
              <a:rPr lang="zh-CN" altLang="en-US" dirty="0"/>
              <a:t>个数字是否选择</a:t>
            </a:r>
            <a:endParaRPr lang="en-US" altLang="zh-CN" dirty="0"/>
          </a:p>
          <a:p>
            <a:r>
              <a:rPr lang="zh-CN" altLang="en-US" dirty="0"/>
              <a:t>这个方法可以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递推出</a:t>
            </a:r>
            <a:r>
              <a:rPr lang="en-US" altLang="zh-CN" dirty="0"/>
              <a:t>n</a:t>
            </a:r>
            <a:r>
              <a:rPr lang="zh-CN" altLang="en-US" dirty="0"/>
              <a:t>范围内的所有组合数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79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476E-FD0C-4972-9A46-D858503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可重复选取的组合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F9B55-F104-4FBE-9B7A-4153C023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每个数字可选出多个</a:t>
            </a:r>
            <a:r>
              <a:rPr lang="en-US" altLang="zh-CN" dirty="0"/>
              <a:t>,</a:t>
            </a:r>
            <a:r>
              <a:rPr lang="zh-CN" altLang="en-US" dirty="0"/>
              <a:t>共选出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n=3,m=3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方案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{1,1,1},{2,2,2},{3,3,3},{1,1,2},{1,1,3},{1,2,2},{2,2,3},{1,3,3},{2,3,3},{1,2,3}</a:t>
            </a:r>
          </a:p>
          <a:p>
            <a:r>
              <a:rPr lang="en-US" altLang="zh-CN" dirty="0"/>
              <a:t>C(n+</a:t>
            </a:r>
            <a:r>
              <a:rPr lang="en-US" altLang="zh-CN"/>
              <a:t>m-1,m),</a:t>
            </a:r>
            <a:r>
              <a:rPr lang="zh-CN" altLang="en-US" dirty="0"/>
              <a:t>为啥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我们考虑一下</a:t>
            </a:r>
            <a:r>
              <a:rPr lang="en-US" altLang="zh-CN" dirty="0"/>
              <a:t>,</a:t>
            </a:r>
            <a:r>
              <a:rPr lang="zh-CN" altLang="en-US" dirty="0"/>
              <a:t>现在有</a:t>
            </a:r>
            <a:r>
              <a:rPr lang="en-US" altLang="zh-CN" dirty="0"/>
              <a:t>n</a:t>
            </a:r>
            <a:r>
              <a:rPr lang="zh-CN" altLang="en-US" dirty="0"/>
              <a:t>个隔板排成一列</a:t>
            </a:r>
            <a:r>
              <a:rPr lang="en-US" altLang="zh-CN" dirty="0"/>
              <a:t>,</a:t>
            </a:r>
            <a:r>
              <a:rPr lang="zh-CN" altLang="en-US" dirty="0"/>
              <a:t>标号为</a:t>
            </a:r>
            <a:r>
              <a:rPr lang="en-US" altLang="zh-CN" dirty="0"/>
              <a:t>1…n,</a:t>
            </a:r>
            <a:r>
              <a:rPr lang="zh-CN" altLang="en-US" dirty="0"/>
              <a:t>每个隔板右侧有一个格子</a:t>
            </a:r>
            <a:r>
              <a:rPr lang="en-US" altLang="zh-CN" dirty="0"/>
              <a:t>,</a:t>
            </a:r>
            <a:r>
              <a:rPr lang="zh-CN" altLang="en-US" dirty="0"/>
              <a:t>我们现在往里面投放</a:t>
            </a:r>
            <a:r>
              <a:rPr lang="en-US" altLang="zh-CN" dirty="0"/>
              <a:t>m</a:t>
            </a:r>
            <a:r>
              <a:rPr lang="zh-CN" altLang="en-US" dirty="0"/>
              <a:t>个小球</a:t>
            </a:r>
            <a:r>
              <a:rPr lang="en-US" altLang="zh-CN" dirty="0"/>
              <a:t>,</a:t>
            </a:r>
            <a:r>
              <a:rPr lang="zh-CN" altLang="en-US" dirty="0"/>
              <a:t>如果一个格子允许放多个小球</a:t>
            </a:r>
            <a:r>
              <a:rPr lang="en-US" altLang="zh-CN" dirty="0"/>
              <a:t>,</a:t>
            </a:r>
            <a:r>
              <a:rPr lang="zh-CN" altLang="en-US" dirty="0"/>
              <a:t>分配这</a:t>
            </a:r>
            <a:r>
              <a:rPr lang="en-US" altLang="zh-CN" dirty="0"/>
              <a:t>m</a:t>
            </a:r>
            <a:r>
              <a:rPr lang="zh-CN" altLang="en-US" dirty="0"/>
              <a:t>个小球的方案就相当于</a:t>
            </a:r>
            <a:r>
              <a:rPr lang="en-US" altLang="zh-CN" dirty="0"/>
              <a:t>n</a:t>
            </a:r>
            <a:r>
              <a:rPr lang="zh-CN" altLang="en-US" dirty="0"/>
              <a:t>个数字里可重复选</a:t>
            </a:r>
            <a:r>
              <a:rPr lang="en-US" altLang="zh-CN" dirty="0"/>
              <a:t>m</a:t>
            </a:r>
            <a:r>
              <a:rPr lang="zh-CN" altLang="en-US" dirty="0"/>
              <a:t>个的方案数</a:t>
            </a:r>
            <a:endParaRPr lang="en-US" altLang="zh-CN" dirty="0"/>
          </a:p>
          <a:p>
            <a:r>
              <a:rPr lang="zh-CN" altLang="en-US" dirty="0"/>
              <a:t>我们现在将这</a:t>
            </a:r>
            <a:r>
              <a:rPr lang="en-US" altLang="zh-CN" dirty="0"/>
              <a:t>n</a:t>
            </a:r>
            <a:r>
              <a:rPr lang="zh-CN" altLang="en-US" dirty="0"/>
              <a:t>个隔板和</a:t>
            </a:r>
            <a:r>
              <a:rPr lang="en-US" altLang="zh-CN" dirty="0"/>
              <a:t>m</a:t>
            </a:r>
            <a:r>
              <a:rPr lang="zh-CN" altLang="en-US" dirty="0"/>
              <a:t>个小球的状态对应到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组成的序列</a:t>
            </a:r>
            <a:endParaRPr lang="en-US" altLang="zh-CN" dirty="0"/>
          </a:p>
          <a:p>
            <a:r>
              <a:rPr lang="zh-CN" altLang="en-US" dirty="0"/>
              <a:t>从左向右</a:t>
            </a:r>
            <a:r>
              <a:rPr lang="en-US" altLang="zh-CN" dirty="0"/>
              <a:t>,</a:t>
            </a:r>
            <a:r>
              <a:rPr lang="zh-CN" altLang="en-US" dirty="0"/>
              <a:t>每有一个隔板就加一个</a:t>
            </a:r>
            <a:r>
              <a:rPr lang="en-US" altLang="zh-CN" dirty="0"/>
              <a:t>0,</a:t>
            </a:r>
            <a:r>
              <a:rPr lang="zh-CN" altLang="en-US" dirty="0"/>
              <a:t>有一个小球就加一个</a:t>
            </a:r>
            <a:r>
              <a:rPr lang="en-US" altLang="zh-CN" dirty="0"/>
              <a:t>1,</a:t>
            </a:r>
            <a:r>
              <a:rPr lang="zh-CN" altLang="en-US" dirty="0"/>
              <a:t>最后就会有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0m</a:t>
            </a:r>
            <a:r>
              <a:rPr lang="zh-CN" altLang="en-US" dirty="0"/>
              <a:t>个</a:t>
            </a:r>
            <a:r>
              <a:rPr lang="en-US" altLang="zh-CN" dirty="0"/>
              <a:t>1.</a:t>
            </a:r>
            <a:r>
              <a:rPr lang="zh-CN" altLang="en-US" dirty="0"/>
              <a:t>第一个数字一定是</a:t>
            </a:r>
            <a:r>
              <a:rPr lang="en-US" altLang="zh-CN" dirty="0"/>
              <a:t>0,</a:t>
            </a:r>
            <a:r>
              <a:rPr lang="zh-CN" altLang="en-US" dirty="0"/>
              <a:t>后面的数字可以取遍所有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0,m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组成的序列</a:t>
            </a:r>
            <a:r>
              <a:rPr lang="en-US" altLang="zh-CN" dirty="0"/>
              <a:t>,</a:t>
            </a:r>
            <a:r>
              <a:rPr lang="zh-CN" altLang="en-US" dirty="0"/>
              <a:t>就有</a:t>
            </a:r>
            <a:r>
              <a:rPr lang="en-US" altLang="zh-CN" dirty="0"/>
              <a:t>C(n+m-1,m)</a:t>
            </a:r>
            <a:r>
              <a:rPr lang="zh-CN" altLang="en-US" dirty="0"/>
              <a:t>种方案了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93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74B70-E8DD-48A0-BEE3-53AB2FFD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5D905-6F3F-4DA2-B5E8-7A81100D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这东西基本上没啥用处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这里的</a:t>
            </a:r>
            <a:r>
              <a:rPr lang="en-US" altLang="zh-CN" dirty="0"/>
              <a:t>LL</a:t>
            </a:r>
            <a:r>
              <a:rPr lang="zh-CN" altLang="en-US" dirty="0"/>
              <a:t>是</a:t>
            </a:r>
            <a:r>
              <a:rPr lang="en-US" altLang="zh-CN" dirty="0"/>
              <a:t>64</a:t>
            </a:r>
            <a:r>
              <a:rPr lang="zh-CN" altLang="en-US" dirty="0"/>
              <a:t>位无符号整数</a:t>
            </a:r>
            <a:r>
              <a:rPr lang="en-US" altLang="zh-CN" dirty="0"/>
              <a:t>(unsigned long long),</a:t>
            </a:r>
            <a:r>
              <a:rPr lang="zh-CN" altLang="en-US" dirty="0"/>
              <a:t>原理是对</a:t>
            </a:r>
            <a:r>
              <a:rPr lang="en-US" altLang="zh-CN" dirty="0"/>
              <a:t>2^64</a:t>
            </a:r>
            <a:r>
              <a:rPr lang="zh-CN" altLang="en-US" dirty="0"/>
              <a:t>取模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*</a:t>
            </a:r>
            <a:r>
              <a:rPr lang="en-US" altLang="zh-CN" dirty="0" err="1"/>
              <a:t>y%mod</a:t>
            </a:r>
            <a:r>
              <a:rPr lang="en-US" altLang="zh-CN" dirty="0"/>
              <a:t>&lt;2^64</a:t>
            </a:r>
          </a:p>
          <a:p>
            <a:r>
              <a:rPr lang="en-US" altLang="zh-CN" dirty="0"/>
              <a:t>x*</a:t>
            </a:r>
            <a:r>
              <a:rPr lang="en-US" altLang="zh-CN" dirty="0" err="1"/>
              <a:t>y%mod</a:t>
            </a:r>
            <a:r>
              <a:rPr lang="en-US" altLang="zh-CN" dirty="0"/>
              <a:t>=x*y%mod%2^64=(x*y-(x*y)/mod*mod)%2^64</a:t>
            </a:r>
          </a:p>
          <a:p>
            <a:r>
              <a:rPr lang="en-US" altLang="zh-CN" dirty="0"/>
              <a:t>=x*y%2^64-(x*y)/mod*mod%2^64</a:t>
            </a:r>
          </a:p>
          <a:p>
            <a:r>
              <a:rPr lang="zh-CN" altLang="en-US" dirty="0"/>
              <a:t>最后再</a:t>
            </a:r>
            <a:r>
              <a:rPr lang="en-US" altLang="zh-CN" dirty="0"/>
              <a:t>%mod,</a:t>
            </a:r>
            <a:r>
              <a:rPr lang="zh-CN" altLang="en-US" dirty="0"/>
              <a:t>保证数值在</a:t>
            </a:r>
            <a:r>
              <a:rPr lang="en-US" altLang="zh-CN" dirty="0"/>
              <a:t>(0,mod)</a:t>
            </a:r>
            <a:r>
              <a:rPr lang="zh-CN" altLang="en-US" dirty="0"/>
              <a:t>之间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中间的</a:t>
            </a:r>
            <a:r>
              <a:rPr lang="en-US" altLang="zh-CN" dirty="0"/>
              <a:t>x*y</a:t>
            </a:r>
            <a:r>
              <a:rPr lang="zh-CN" altLang="en-US" dirty="0"/>
              <a:t>转成</a:t>
            </a:r>
            <a:r>
              <a:rPr lang="en-US" altLang="zh-CN" dirty="0"/>
              <a:t>long double</a:t>
            </a:r>
            <a:r>
              <a:rPr lang="zh-CN" altLang="en-US" dirty="0"/>
              <a:t>再</a:t>
            </a:r>
            <a:r>
              <a:rPr lang="en-US" altLang="zh-CN" dirty="0"/>
              <a:t>+0.5,</a:t>
            </a:r>
            <a:r>
              <a:rPr lang="zh-CN" altLang="en-US" dirty="0"/>
              <a:t>是经验得出来的保证精度的方法</a:t>
            </a:r>
            <a:r>
              <a:rPr lang="en-US" altLang="zh-CN" dirty="0"/>
              <a:t>.</a:t>
            </a:r>
            <a:r>
              <a:rPr lang="zh-CN" altLang="en-US" dirty="0"/>
              <a:t>我也不知道为什么这样就不炸精度</a:t>
            </a:r>
            <a:r>
              <a:rPr lang="en-US" altLang="zh-CN" dirty="0"/>
              <a:t>,</a:t>
            </a:r>
            <a:r>
              <a:rPr lang="zh-CN" altLang="en-US" dirty="0"/>
              <a:t>等我学会数值分析我一定告诉你们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12D8F-9BE8-4F20-995B-0E9C3F05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2" y="3026708"/>
            <a:ext cx="6391275" cy="1123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68F326-7F3D-4B56-AB3E-4F946A39DC1E}"/>
              </a:ext>
            </a:extLst>
          </p:cNvPr>
          <p:cNvSpPr/>
          <p:nvPr/>
        </p:nvSpPr>
        <p:spPr>
          <a:xfrm>
            <a:off x="5054689" y="324433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欧拉函数</a:t>
            </a:r>
            <a:r>
              <a:rPr lang="en-US" altLang="zh-CN" dirty="0"/>
              <a:t>,</a:t>
            </a:r>
            <a:r>
              <a:rPr lang="zh-CN" altLang="en-US" dirty="0"/>
              <a:t>线性筛法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3697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0131-E14E-42BE-BF39-82732ED6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EDAA0-2F69-434D-97FB-C785AA90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zh-CN" altLang="en-US" baseline="30000" dirty="0"/>
              <a:t> </a:t>
            </a:r>
            <a:r>
              <a:rPr lang="zh-CN" altLang="en-US" dirty="0"/>
              <a:t>在展开之后各项的系数是什么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y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-m</a:t>
            </a:r>
            <a:r>
              <a:rPr lang="zh-CN" altLang="en-US" dirty="0"/>
              <a:t>的系数是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这就是二项式定理的内容啦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2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9BA2-D581-42D3-A174-8C140B2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F05A3-08AD-4FC3-84AA-9415A9BC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Catalan(n)</a:t>
            </a:r>
            <a:r>
              <a:rPr lang="zh-CN" altLang="en-US" dirty="0"/>
              <a:t>是一个常见的数列</a:t>
            </a:r>
            <a:r>
              <a:rPr lang="en-US" altLang="zh-CN" dirty="0"/>
              <a:t>.</a:t>
            </a:r>
            <a:r>
              <a:rPr lang="zh-CN" altLang="en-US" dirty="0"/>
              <a:t>一个常用的定义是</a:t>
            </a:r>
            <a:r>
              <a:rPr lang="en-US" altLang="zh-CN" dirty="0"/>
              <a:t>n</a:t>
            </a:r>
            <a:r>
              <a:rPr lang="zh-CN" altLang="en-US" dirty="0"/>
              <a:t>对括号组成的合法序列的个数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Catalan(1)=1,Catalan(2)=2,Catalan(3)=5…</a:t>
            </a:r>
          </a:p>
          <a:p>
            <a:r>
              <a:rPr lang="zh-CN" altLang="en-US" dirty="0"/>
              <a:t>设</a:t>
            </a:r>
            <a:r>
              <a:rPr lang="en-US" altLang="zh-CN" dirty="0" err="1"/>
              <a:t>catalan</a:t>
            </a:r>
            <a:r>
              <a:rPr lang="en-US" altLang="zh-CN" dirty="0"/>
              <a:t>(0)=1</a:t>
            </a:r>
          </a:p>
          <a:p>
            <a:r>
              <a:rPr lang="en-US" altLang="zh-CN" dirty="0"/>
              <a:t>Catalan(n)=Catalan(0)*Catalan(n-1)+Catalan(1)*Catalan(n-2)+…+Catalan(n-1)*Catalan(0)</a:t>
            </a:r>
          </a:p>
          <a:p>
            <a:r>
              <a:rPr lang="en-US" altLang="zh-CN" dirty="0"/>
              <a:t>Catalan(n)=C(2n,n)-C(2n,n+1)</a:t>
            </a:r>
          </a:p>
          <a:p>
            <a:r>
              <a:rPr lang="en-US" altLang="zh-CN" dirty="0"/>
              <a:t>Catalan</a:t>
            </a:r>
            <a:r>
              <a:rPr lang="zh-CN" altLang="en-US" dirty="0"/>
              <a:t>数的其他定义</a:t>
            </a:r>
            <a:r>
              <a:rPr lang="en-US" altLang="zh-CN" dirty="0"/>
              <a:t>:n</a:t>
            </a:r>
            <a:r>
              <a:rPr lang="zh-CN" altLang="en-US" dirty="0"/>
              <a:t>边形三角剖分的方案数</a:t>
            </a:r>
            <a:r>
              <a:rPr lang="en-US" altLang="zh-CN" dirty="0"/>
              <a:t>,n</a:t>
            </a:r>
            <a:r>
              <a:rPr lang="zh-CN" altLang="en-US" dirty="0"/>
              <a:t>个点的二叉树的种类</a:t>
            </a:r>
            <a:r>
              <a:rPr lang="en-US" altLang="zh-CN" dirty="0"/>
              <a:t>,</a:t>
            </a:r>
            <a:r>
              <a:rPr lang="zh-CN" altLang="en-US" dirty="0"/>
              <a:t>栈混洗序列的种数</a:t>
            </a:r>
            <a:r>
              <a:rPr lang="en-US" altLang="zh-CN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DAFAB-07D8-48F2-BFB3-F1CC383A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42E17-BB08-440F-9446-5C8E04F8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数论里其实是可以研究负数的</a:t>
            </a:r>
            <a:r>
              <a:rPr lang="en-US" altLang="zh-CN" dirty="0"/>
              <a:t>,</a:t>
            </a:r>
            <a:r>
              <a:rPr lang="zh-CN" altLang="en-US" dirty="0"/>
              <a:t>这里为了方便起见</a:t>
            </a:r>
            <a:r>
              <a:rPr lang="en-US" altLang="zh-CN" dirty="0"/>
              <a:t>,</a:t>
            </a:r>
            <a:r>
              <a:rPr lang="zh-CN" altLang="en-US" dirty="0"/>
              <a:t>我们只研究非负整数</a:t>
            </a:r>
            <a:endParaRPr lang="en-US" altLang="zh-CN" dirty="0"/>
          </a:p>
          <a:p>
            <a:r>
              <a:rPr lang="zh-CN" altLang="en-US" dirty="0"/>
              <a:t>整除</a:t>
            </a:r>
            <a:r>
              <a:rPr lang="en-US" altLang="zh-CN" dirty="0"/>
              <a:t>:</a:t>
            </a:r>
            <a:r>
              <a:rPr lang="zh-CN" altLang="en-US" dirty="0"/>
              <a:t>如果存在整数</a:t>
            </a:r>
            <a:r>
              <a:rPr lang="en-US" altLang="zh-CN" dirty="0"/>
              <a:t>a,</a:t>
            </a:r>
            <a:r>
              <a:rPr lang="zh-CN" altLang="en-US" dirty="0"/>
              <a:t>使得</a:t>
            </a:r>
            <a:r>
              <a:rPr lang="en-US" altLang="zh-CN" dirty="0"/>
              <a:t>a*b=c,</a:t>
            </a:r>
            <a:r>
              <a:rPr lang="zh-CN" altLang="en-US" dirty="0"/>
              <a:t>那么就说</a:t>
            </a:r>
            <a:r>
              <a:rPr lang="en-US" altLang="zh-CN" dirty="0"/>
              <a:t>b</a:t>
            </a:r>
            <a:r>
              <a:rPr lang="zh-CN" altLang="en-US" dirty="0"/>
              <a:t>整除</a:t>
            </a:r>
            <a:r>
              <a:rPr lang="en-US" altLang="zh-CN" dirty="0" err="1"/>
              <a:t>c,c</a:t>
            </a:r>
            <a:r>
              <a:rPr lang="zh-CN" altLang="en-US" dirty="0"/>
              <a:t>被</a:t>
            </a:r>
            <a:r>
              <a:rPr lang="en-US" altLang="zh-CN" dirty="0"/>
              <a:t>b</a:t>
            </a:r>
            <a:r>
              <a:rPr lang="zh-CN" altLang="en-US" dirty="0"/>
              <a:t>整除</a:t>
            </a:r>
            <a:r>
              <a:rPr lang="en-US" altLang="zh-CN" dirty="0"/>
              <a:t>,</a:t>
            </a:r>
            <a:r>
              <a:rPr lang="zh-CN" altLang="en-US" dirty="0"/>
              <a:t>或者说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的约数</a:t>
            </a:r>
            <a:r>
              <a:rPr lang="en-US" altLang="zh-CN" dirty="0"/>
              <a:t>,</a:t>
            </a:r>
            <a:r>
              <a:rPr lang="zh-CN" altLang="en-US" dirty="0"/>
              <a:t>或者说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的倍数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写作</a:t>
            </a:r>
            <a:r>
              <a:rPr lang="en-US" altLang="zh-CN" dirty="0" err="1"/>
              <a:t>b|c</a:t>
            </a:r>
            <a:r>
              <a:rPr lang="en-US" altLang="zh-CN" dirty="0"/>
              <a:t>,</a:t>
            </a:r>
            <a:r>
              <a:rPr lang="zh-CN" altLang="en-US" dirty="0"/>
              <a:t>读作</a:t>
            </a:r>
            <a:r>
              <a:rPr lang="en-US" altLang="zh-CN" dirty="0"/>
              <a:t>b</a:t>
            </a:r>
            <a:r>
              <a:rPr lang="zh-CN" altLang="en-US" dirty="0"/>
              <a:t>整除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,3|6,10|100</a:t>
            </a:r>
          </a:p>
          <a:p>
            <a:r>
              <a:rPr lang="zh-CN" altLang="en-US" dirty="0"/>
              <a:t>两个数字的最大公约数</a:t>
            </a:r>
            <a:r>
              <a:rPr lang="en-US" altLang="zh-CN" dirty="0"/>
              <a:t>:</a:t>
            </a:r>
            <a:r>
              <a:rPr lang="en-US" altLang="zh-CN" dirty="0" err="1"/>
              <a:t>c|a</a:t>
            </a:r>
            <a:r>
              <a:rPr lang="zh-CN" altLang="en-US" dirty="0"/>
              <a:t>且</a:t>
            </a:r>
            <a:r>
              <a:rPr lang="en-US" altLang="zh-CN" dirty="0" err="1"/>
              <a:t>c|b</a:t>
            </a:r>
            <a:r>
              <a:rPr lang="en-US" altLang="zh-CN" dirty="0"/>
              <a:t>,</a:t>
            </a:r>
            <a:r>
              <a:rPr lang="zh-CN" altLang="en-US" dirty="0"/>
              <a:t>则称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的公约数</a:t>
            </a:r>
            <a:r>
              <a:rPr lang="en-US" altLang="zh-CN" dirty="0"/>
              <a:t>.</a:t>
            </a:r>
            <a:r>
              <a:rPr lang="zh-CN" altLang="en-US" dirty="0"/>
              <a:t>最大公约数就是最大的公约数</a:t>
            </a:r>
            <a:r>
              <a:rPr lang="en-US" altLang="zh-CN" dirty="0"/>
              <a:t>.greatest common divisor,</a:t>
            </a:r>
            <a:r>
              <a:rPr lang="zh-CN" altLang="en-US" dirty="0"/>
              <a:t>简称</a:t>
            </a:r>
            <a:r>
              <a:rPr lang="en-US" altLang="zh-CN" dirty="0" err="1"/>
              <a:t>gcd</a:t>
            </a:r>
            <a:r>
              <a:rPr lang="en-US" altLang="zh-CN" dirty="0"/>
              <a:t>,</a:t>
            </a:r>
            <a:r>
              <a:rPr lang="zh-CN" altLang="en-US" dirty="0"/>
              <a:t>和中国最大政党无关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,5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的公约数有</a:t>
            </a:r>
            <a:r>
              <a:rPr lang="en-US" altLang="zh-CN" dirty="0"/>
              <a:t>1,5,</a:t>
            </a:r>
            <a:r>
              <a:rPr lang="zh-CN" altLang="en-US" dirty="0"/>
              <a:t>最大公约数是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是任意两个数字的公约数</a:t>
            </a:r>
            <a:endParaRPr lang="en-US" altLang="zh-CN" dirty="0"/>
          </a:p>
          <a:p>
            <a:r>
              <a:rPr lang="zh-CN" altLang="en-US" dirty="0"/>
              <a:t>如果两个数字的最大公约数是</a:t>
            </a:r>
            <a:r>
              <a:rPr lang="en-US" altLang="zh-CN" dirty="0"/>
              <a:t>1,</a:t>
            </a:r>
            <a:r>
              <a:rPr lang="zh-CN" altLang="en-US" dirty="0"/>
              <a:t>那么称这两个数字互质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2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3019-A4E6-4108-8576-7AD8D291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A470B-F3FF-43EA-BCF4-7FAB0EA5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如果一个数字是</a:t>
            </a:r>
            <a:r>
              <a:rPr lang="en-US" altLang="zh-CN" dirty="0"/>
              <a:t>a</a:t>
            </a:r>
            <a:r>
              <a:rPr lang="zh-CN" altLang="en-US" dirty="0"/>
              <a:t>的约数</a:t>
            </a:r>
            <a:r>
              <a:rPr lang="en-US" altLang="zh-CN" dirty="0"/>
              <a:t>,</a:t>
            </a:r>
            <a:r>
              <a:rPr lang="zh-CN" altLang="en-US" dirty="0"/>
              <a:t>也是</a:t>
            </a:r>
            <a:r>
              <a:rPr lang="en-US" altLang="zh-CN" dirty="0"/>
              <a:t>b</a:t>
            </a:r>
            <a:r>
              <a:rPr lang="zh-CN" altLang="en-US" dirty="0"/>
              <a:t>的约数</a:t>
            </a:r>
            <a:r>
              <a:rPr lang="en-US" altLang="zh-CN" dirty="0"/>
              <a:t>,</a:t>
            </a:r>
            <a:r>
              <a:rPr lang="zh-CN" altLang="en-US" dirty="0"/>
              <a:t>那么它一定也是</a:t>
            </a:r>
            <a:r>
              <a:rPr lang="en-US" altLang="zh-CN" dirty="0"/>
              <a:t>a-b</a:t>
            </a:r>
            <a:r>
              <a:rPr lang="zh-CN" altLang="en-US" dirty="0"/>
              <a:t>的约数</a:t>
            </a:r>
            <a:endParaRPr lang="en-US" altLang="zh-CN" dirty="0"/>
          </a:p>
          <a:p>
            <a:r>
              <a:rPr lang="en-US" altLang="zh-CN" dirty="0"/>
              <a:t>a=p*c, b=q*c,</a:t>
            </a:r>
          </a:p>
          <a:p>
            <a:r>
              <a:rPr lang="en-US" altLang="zh-CN" dirty="0"/>
              <a:t>a-b=(p-q)*c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(a-</a:t>
            </a:r>
            <a:r>
              <a:rPr lang="en-US" altLang="zh-CN" dirty="0" err="1"/>
              <a:t>b,b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a%b,b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ka,kb</a:t>
            </a:r>
            <a:r>
              <a:rPr lang="en-US" altLang="zh-CN" dirty="0"/>
              <a:t>)=k*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辗转相除法</a:t>
            </a:r>
            <a:r>
              <a:rPr lang="en-US" altLang="zh-CN" dirty="0"/>
              <a:t>,</a:t>
            </a:r>
            <a:r>
              <a:rPr lang="zh-CN" altLang="en-US" dirty="0"/>
              <a:t>欧几里得算法</a:t>
            </a:r>
            <a:r>
              <a:rPr lang="en-US" altLang="zh-CN" dirty="0"/>
              <a:t>)</a:t>
            </a:r>
            <a:r>
              <a:rPr lang="zh-CN" altLang="en-US" dirty="0"/>
              <a:t>常用写法</a:t>
            </a:r>
            <a:r>
              <a:rPr lang="en-US" altLang="zh-CN" dirty="0"/>
              <a:t>,</a:t>
            </a:r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7ED93-E3E5-45FC-A711-261D66A3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2" y="5171757"/>
            <a:ext cx="3876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9698-4B46-4719-8D8F-35D5AA34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最小公倍数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D25F6-CB67-41C4-9A24-88568811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和最大公约数对称</a:t>
            </a:r>
            <a:r>
              <a:rPr lang="en-US" altLang="zh-CN" dirty="0"/>
              <a:t>,</a:t>
            </a:r>
            <a:r>
              <a:rPr lang="zh-CN" altLang="en-US" dirty="0"/>
              <a:t>是最小的公倍数</a:t>
            </a:r>
            <a:r>
              <a:rPr lang="en-US" altLang="zh-CN" dirty="0"/>
              <a:t>,</a:t>
            </a:r>
            <a:r>
              <a:rPr lang="zh-CN" altLang="en-US" dirty="0"/>
              <a:t>记作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的最小公倍数是</a:t>
            </a:r>
            <a:r>
              <a:rPr lang="en-US" altLang="zh-CN" dirty="0"/>
              <a:t>15,10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的最小公倍数是</a:t>
            </a:r>
            <a:r>
              <a:rPr lang="en-US" altLang="zh-CN" dirty="0"/>
              <a:t>100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)*lcm(</a:t>
            </a:r>
            <a:r>
              <a:rPr lang="en-US" altLang="zh-CN" dirty="0" err="1"/>
              <a:t>a,b</a:t>
            </a:r>
            <a:r>
              <a:rPr lang="en-US" altLang="zh-CN" dirty="0"/>
              <a:t>)=a*b</a:t>
            </a:r>
          </a:p>
          <a:p>
            <a:r>
              <a:rPr lang="zh-CN" altLang="en-US" dirty="0"/>
              <a:t>利用质因子分解可以证明这个结论</a:t>
            </a:r>
          </a:p>
        </p:txBody>
      </p:sp>
    </p:spTree>
    <p:extLst>
      <p:ext uri="{BB962C8B-B14F-4D97-AF65-F5344CB8AC3E}">
        <p14:creationId xmlns:p14="http://schemas.microsoft.com/office/powerpoint/2010/main" val="27374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B5B3-5E1A-43EB-9BCF-CFC8200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  <a:r>
              <a:rPr lang="en-US" altLang="zh-CN" dirty="0"/>
              <a:t>,</a:t>
            </a:r>
            <a:r>
              <a:rPr lang="zh-CN" altLang="en-US" dirty="0"/>
              <a:t>唯一分解定理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0FD54-5F2E-46C2-987D-F6E85F7D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如果一个数字大于等于</a:t>
            </a:r>
            <a:r>
              <a:rPr lang="en-US" altLang="zh-CN" dirty="0"/>
              <a:t>2,</a:t>
            </a:r>
            <a:r>
              <a:rPr lang="zh-CN" altLang="en-US" dirty="0"/>
              <a:t>且因子只有</a:t>
            </a:r>
            <a:r>
              <a:rPr lang="en-US" altLang="zh-CN" dirty="0"/>
              <a:t>1</a:t>
            </a:r>
            <a:r>
              <a:rPr lang="zh-CN" altLang="en-US" dirty="0"/>
              <a:t>和它本身</a:t>
            </a:r>
            <a:r>
              <a:rPr lang="en-US" altLang="zh-CN" dirty="0"/>
              <a:t>,</a:t>
            </a:r>
            <a:r>
              <a:rPr lang="zh-CN" altLang="en-US" dirty="0"/>
              <a:t>那么这个数字是质数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2,3,5,7,11…</a:t>
            </a:r>
            <a:r>
              <a:rPr lang="zh-CN" altLang="en-US" dirty="0"/>
              <a:t>都是质数</a:t>
            </a:r>
            <a:endParaRPr lang="en-US" altLang="zh-CN" dirty="0"/>
          </a:p>
          <a:p>
            <a:r>
              <a:rPr lang="zh-CN" altLang="en-US" dirty="0"/>
              <a:t>唯一分解定理</a:t>
            </a:r>
            <a:r>
              <a:rPr lang="en-US" altLang="zh-CN" dirty="0"/>
              <a:t>:</a:t>
            </a:r>
            <a:r>
              <a:rPr lang="zh-CN" altLang="en-US" dirty="0"/>
              <a:t>将一个数字分解成若干质因子的次幂相乘</a:t>
            </a:r>
            <a:r>
              <a:rPr lang="en-US" altLang="zh-CN" dirty="0"/>
              <a:t>,</a:t>
            </a:r>
            <a:r>
              <a:rPr lang="zh-CN" altLang="en-US" dirty="0"/>
              <a:t>这样的分解方式是唯一的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A=a</a:t>
            </a:r>
            <a:r>
              <a:rPr lang="en-US" altLang="zh-CN" baseline="30000" dirty="0"/>
              <a:t>p1 </a:t>
            </a:r>
            <a:r>
              <a:rPr lang="en-US" altLang="zh-CN" dirty="0"/>
              <a:t>* b</a:t>
            </a:r>
            <a:r>
              <a:rPr lang="en-US" altLang="zh-CN" baseline="30000" dirty="0"/>
              <a:t>p2</a:t>
            </a:r>
            <a:r>
              <a:rPr lang="en-US" altLang="zh-CN" dirty="0"/>
              <a:t> * c</a:t>
            </a:r>
            <a:r>
              <a:rPr lang="en-US" altLang="zh-CN" baseline="30000" dirty="0"/>
              <a:t>p3 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找出一个数的所有因子需要</a:t>
            </a:r>
            <a:r>
              <a:rPr lang="en-US" altLang="zh-CN" dirty="0"/>
              <a:t>O(sqrt(n))</a:t>
            </a:r>
            <a:r>
              <a:rPr lang="zh-CN" altLang="en-US" dirty="0"/>
              <a:t>的复杂度</a:t>
            </a:r>
            <a:endParaRPr lang="en-US" altLang="zh-CN" dirty="0"/>
          </a:p>
          <a:p>
            <a:r>
              <a:rPr lang="zh-CN" altLang="en-US" dirty="0"/>
              <a:t>根据两个数字</a:t>
            </a:r>
            <a:r>
              <a:rPr lang="en-US" altLang="zh-CN" dirty="0" err="1"/>
              <a:t>a,b</a:t>
            </a:r>
            <a:r>
              <a:rPr lang="zh-CN" altLang="en-US" dirty="0"/>
              <a:t>的质因子分解判断</a:t>
            </a:r>
            <a:r>
              <a:rPr lang="en-US" altLang="zh-CN" dirty="0"/>
              <a:t>a</a:t>
            </a:r>
            <a:r>
              <a:rPr lang="zh-CN" altLang="en-US" dirty="0"/>
              <a:t>能否整除</a:t>
            </a:r>
            <a:r>
              <a:rPr lang="en-US" altLang="zh-CN" dirty="0"/>
              <a:t>b?</a:t>
            </a:r>
            <a:r>
              <a:rPr lang="zh-CN" altLang="en-US" dirty="0"/>
              <a:t>只需每个质因子的幂次</a:t>
            </a:r>
            <a:r>
              <a:rPr lang="en-US" altLang="zh-CN" dirty="0"/>
              <a:t>a</a:t>
            </a:r>
            <a:r>
              <a:rPr lang="zh-CN" altLang="en-US" dirty="0"/>
              <a:t>不超过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如何根据两个数字的唯一分解定理求它们的</a:t>
            </a:r>
            <a:r>
              <a:rPr lang="en-US" altLang="zh-CN" dirty="0" err="1"/>
              <a:t>gcd</a:t>
            </a:r>
            <a:r>
              <a:rPr lang="en-US" altLang="zh-CN" dirty="0"/>
              <a:t>?</a:t>
            </a:r>
            <a:r>
              <a:rPr lang="zh-CN" altLang="en-US" dirty="0"/>
              <a:t>对每个质因子的幂次取</a:t>
            </a:r>
            <a:r>
              <a:rPr lang="en-US" altLang="zh-CN" dirty="0"/>
              <a:t>min</a:t>
            </a:r>
            <a:r>
              <a:rPr lang="zh-CN" altLang="en-US" dirty="0"/>
              <a:t>就好了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如何根据两个数字的唯一分解定理求它们的</a:t>
            </a:r>
            <a:r>
              <a:rPr lang="en-US" altLang="zh-CN" dirty="0"/>
              <a:t>lcm?</a:t>
            </a:r>
            <a:r>
              <a:rPr lang="zh-CN" altLang="en-US" dirty="0"/>
              <a:t>对每个质因子的幂次取</a:t>
            </a:r>
            <a:r>
              <a:rPr lang="en-US" altLang="zh-CN" dirty="0"/>
              <a:t>max</a:t>
            </a:r>
            <a:r>
              <a:rPr lang="zh-CN" altLang="en-US" dirty="0"/>
              <a:t>就好了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00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F0137-66A5-498E-9F48-0BF29DBE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根据质因子分解求因数个数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918B8-66CE-4F56-B465-ECC67F4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根据唯一分解定理</a:t>
            </a:r>
            <a:r>
              <a:rPr lang="en-US" altLang="zh-CN" dirty="0"/>
              <a:t>,</a:t>
            </a:r>
            <a:r>
              <a:rPr lang="zh-CN" altLang="en-US" dirty="0"/>
              <a:t>由一个数字可以唯一确定各个质因子的数目</a:t>
            </a:r>
            <a:r>
              <a:rPr lang="en-US" altLang="zh-CN" dirty="0"/>
              <a:t>,</a:t>
            </a:r>
            <a:r>
              <a:rPr lang="zh-CN" altLang="en-US" dirty="0"/>
              <a:t>由各个质因子的数目已知就可以唯一确定一个数字</a:t>
            </a:r>
            <a:endParaRPr lang="en-US" altLang="zh-CN" dirty="0"/>
          </a:p>
          <a:p>
            <a:r>
              <a:rPr lang="zh-CN" altLang="en-US" dirty="0"/>
              <a:t>那么怎么数一个数字的因子个数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只需要把它质因子分解</a:t>
            </a:r>
            <a:r>
              <a:rPr lang="en-US" altLang="zh-CN" dirty="0"/>
              <a:t>,</a:t>
            </a:r>
            <a:r>
              <a:rPr lang="zh-CN" altLang="en-US" dirty="0"/>
              <a:t>然后把每个质因子幂次</a:t>
            </a:r>
            <a:r>
              <a:rPr lang="en-US" altLang="zh-CN" dirty="0"/>
              <a:t>+1</a:t>
            </a:r>
            <a:r>
              <a:rPr lang="zh-CN" altLang="en-US" dirty="0"/>
              <a:t>乘起来</a:t>
            </a:r>
            <a:r>
              <a:rPr lang="en-US" altLang="zh-CN" dirty="0"/>
              <a:t>(</a:t>
            </a:r>
            <a:r>
              <a:rPr lang="zh-CN" altLang="en-US" dirty="0"/>
              <a:t>每个质因子都可以选择</a:t>
            </a:r>
            <a:r>
              <a:rPr lang="en-US" altLang="zh-CN" dirty="0"/>
              <a:t>0,1,…</a:t>
            </a:r>
            <a:r>
              <a:rPr lang="zh-CN" altLang="en-US" dirty="0"/>
              <a:t>一直到最高次幂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24,2</a:t>
            </a:r>
            <a:r>
              <a:rPr lang="en-US" altLang="zh-CN" baseline="30000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en-US" altLang="zh-CN" baseline="30000" dirty="0"/>
              <a:t>1</a:t>
            </a:r>
            <a:r>
              <a:rPr lang="zh-CN" altLang="en-US" dirty="0"/>
              <a:t>因子个数</a:t>
            </a:r>
            <a:r>
              <a:rPr lang="en-US" altLang="zh-CN" dirty="0"/>
              <a:t>(3+1)</a:t>
            </a:r>
            <a:r>
              <a:rPr lang="zh-CN" altLang="en-US" dirty="0"/>
              <a:t>*</a:t>
            </a:r>
            <a:r>
              <a:rPr lang="en-US" altLang="zh-CN" dirty="0"/>
              <a:t>(1</a:t>
            </a:r>
            <a:r>
              <a:rPr lang="zh-CN" altLang="en-US" dirty="0"/>
              <a:t>*</a:t>
            </a:r>
            <a:r>
              <a:rPr lang="en-US" altLang="zh-CN" dirty="0"/>
              <a:t>1),</a:t>
            </a:r>
            <a:r>
              <a:rPr lang="zh-CN" altLang="en-US" dirty="0"/>
              <a:t>是</a:t>
            </a:r>
            <a:r>
              <a:rPr lang="en-US" altLang="zh-CN" dirty="0"/>
              <a:t>1,2,4,8</a:t>
            </a:r>
            <a:r>
              <a:rPr lang="zh-CN" altLang="en-US" dirty="0"/>
              <a:t>和</a:t>
            </a:r>
            <a:r>
              <a:rPr lang="en-US" altLang="zh-CN" dirty="0"/>
              <a:t>1,3</a:t>
            </a:r>
            <a:r>
              <a:rPr lang="zh-CN" altLang="en-US" dirty="0"/>
              <a:t>各选择一个相乘的方案数</a:t>
            </a:r>
            <a:endParaRPr lang="en-US" altLang="zh-CN" dirty="0"/>
          </a:p>
          <a:p>
            <a:r>
              <a:rPr lang="en-US" altLang="zh-CN" dirty="0"/>
              <a:t>24</a:t>
            </a:r>
            <a:r>
              <a:rPr lang="zh-CN" altLang="en-US" dirty="0"/>
              <a:t>的所有因子之和是</a:t>
            </a:r>
            <a:r>
              <a:rPr lang="en-US" altLang="zh-CN" dirty="0"/>
              <a:t>(1+2+4+8)</a:t>
            </a:r>
            <a:r>
              <a:rPr lang="zh-CN" altLang="en-US" dirty="0"/>
              <a:t>*</a:t>
            </a:r>
            <a:r>
              <a:rPr lang="en-US" altLang="zh-CN" dirty="0"/>
              <a:t>(1+3)</a:t>
            </a:r>
          </a:p>
          <a:p>
            <a:r>
              <a:rPr lang="zh-CN" altLang="en-US" dirty="0"/>
              <a:t>如何根据质因子分解求一个数字的所有因数之和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3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C917-6B50-48F5-A6E2-898F907D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51nod1179 </a:t>
            </a:r>
            <a:r>
              <a:rPr lang="zh-CN" altLang="en-US" dirty="0"/>
              <a:t>最大的最大公约数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CAFE6-FEFB-4CF2-B8CA-1EBCE35A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个正整数，找出</a:t>
            </a:r>
            <a:r>
              <a:rPr lang="en-US" altLang="zh-CN" dirty="0"/>
              <a:t>N</a:t>
            </a:r>
            <a:r>
              <a:rPr lang="zh-CN" altLang="en-US" dirty="0"/>
              <a:t>个数两两之间最大公约数的最大值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行：一个数</a:t>
            </a:r>
            <a:r>
              <a:rPr lang="en-US" altLang="zh-CN" dirty="0"/>
              <a:t>N</a:t>
            </a:r>
            <a:r>
              <a:rPr lang="zh-CN" altLang="en-US" dirty="0"/>
              <a:t>，表示输入正整数的数量。</a:t>
            </a:r>
            <a:r>
              <a:rPr lang="en-US" altLang="zh-CN" dirty="0"/>
              <a:t>(2 &lt;= N &lt;= 50000) 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2 - N + 1</a:t>
            </a:r>
            <a:r>
              <a:rPr lang="zh-CN" altLang="en-US" dirty="0"/>
              <a:t>行：每行</a:t>
            </a:r>
            <a:r>
              <a:rPr lang="en-US" altLang="zh-CN" dirty="0"/>
              <a:t>1</a:t>
            </a:r>
            <a:r>
              <a:rPr lang="zh-CN" altLang="en-US" dirty="0"/>
              <a:t>个数，对应输入的正整数</a:t>
            </a:r>
            <a:r>
              <a:rPr lang="en-US" altLang="zh-CN" dirty="0"/>
              <a:t>.(1 &lt;= S[</a:t>
            </a:r>
            <a:r>
              <a:rPr lang="en-US" altLang="zh-CN" dirty="0" err="1"/>
              <a:t>i</a:t>
            </a:r>
            <a:r>
              <a:rPr lang="en-US" altLang="zh-CN" dirty="0"/>
              <a:t>] &lt;= 1000000)</a:t>
            </a:r>
          </a:p>
          <a:p>
            <a:r>
              <a:rPr lang="zh-CN" altLang="en-US" dirty="0"/>
              <a:t>一共有</a:t>
            </a:r>
            <a:r>
              <a:rPr lang="en-US" altLang="zh-CN" dirty="0"/>
              <a:t>n*(n-1)/2</a:t>
            </a:r>
            <a:r>
              <a:rPr lang="zh-CN" altLang="en-US" dirty="0"/>
              <a:t>对</a:t>
            </a:r>
            <a:r>
              <a:rPr lang="en-US" altLang="zh-CN" dirty="0"/>
              <a:t>,N</a:t>
            </a:r>
            <a:r>
              <a:rPr lang="zh-CN" altLang="en-US" dirty="0"/>
              <a:t>是</a:t>
            </a:r>
            <a:r>
              <a:rPr lang="en-US" altLang="zh-CN" dirty="0"/>
              <a:t>50000,</a:t>
            </a:r>
            <a:r>
              <a:rPr lang="zh-CN" altLang="en-US" dirty="0"/>
              <a:t>直接求会超时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56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</TotalTime>
  <Words>2910</Words>
  <Application>Microsoft Office PowerPoint</Application>
  <PresentationFormat>宽屏</PresentationFormat>
  <Paragraphs>184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Wingdings 3</vt:lpstr>
      <vt:lpstr>离子</vt:lpstr>
      <vt:lpstr>数学1</vt:lpstr>
      <vt:lpstr>快速幂</vt:lpstr>
      <vt:lpstr>快速乘</vt:lpstr>
      <vt:lpstr>最大公约数</vt:lpstr>
      <vt:lpstr>gcd的性质</vt:lpstr>
      <vt:lpstr>最小公倍数</vt:lpstr>
      <vt:lpstr>质数,唯一分解定理</vt:lpstr>
      <vt:lpstr>根据质因子分解求因数个数</vt:lpstr>
      <vt:lpstr>51nod1179 最大的最大公约数</vt:lpstr>
      <vt:lpstr>51nod1179 最大的最大公约数</vt:lpstr>
      <vt:lpstr>bzoj1876: [SDOI2009]SuperGCD </vt:lpstr>
      <vt:lpstr>bzoj1876: [SDOI2009]SuperGCD </vt:lpstr>
      <vt:lpstr>什么是欧拉函数?</vt:lpstr>
      <vt:lpstr>求欧拉函数的代码</vt:lpstr>
      <vt:lpstr>线性筛法求质数</vt:lpstr>
      <vt:lpstr>线性筛法求欧拉函数</vt:lpstr>
      <vt:lpstr>bzoj2818: Gcd </vt:lpstr>
      <vt:lpstr>Bzoj2818:gcd</vt:lpstr>
      <vt:lpstr>欧拉定理</vt:lpstr>
      <vt:lpstr>bzoj3884上帝与集合的正确用法 </vt:lpstr>
      <vt:lpstr>bzoj3884</vt:lpstr>
      <vt:lpstr>复杂度?</vt:lpstr>
      <vt:lpstr>另一个神奇的结论</vt:lpstr>
      <vt:lpstr>乘法逆元</vt:lpstr>
      <vt:lpstr>如何求乘法逆元</vt:lpstr>
      <vt:lpstr>基本概念</vt:lpstr>
      <vt:lpstr>杨辉三角形(帕斯卡三角形)</vt:lpstr>
      <vt:lpstr>经典题目</vt:lpstr>
      <vt:lpstr>可重复选取的组合</vt:lpstr>
      <vt:lpstr>二项式定理</vt:lpstr>
      <vt:lpstr>卡特兰数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runda liu</dc:creator>
  <cp:lastModifiedBy>runda liu</cp:lastModifiedBy>
  <cp:revision>323</cp:revision>
  <dcterms:created xsi:type="dcterms:W3CDTF">2019-01-13T14:08:50Z</dcterms:created>
  <dcterms:modified xsi:type="dcterms:W3CDTF">2019-01-24T08:30:30Z</dcterms:modified>
</cp:coreProperties>
</file>