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66" r:id="rId6"/>
    <p:sldId id="267" r:id="rId7"/>
    <p:sldId id="261" r:id="rId8"/>
    <p:sldId id="268" r:id="rId9"/>
    <p:sldId id="269" r:id="rId10"/>
    <p:sldId id="271" r:id="rId11"/>
    <p:sldId id="270" r:id="rId12"/>
    <p:sldId id="273" r:id="rId13"/>
    <p:sldId id="258" r:id="rId14"/>
    <p:sldId id="264" r:id="rId15"/>
    <p:sldId id="259" r:id="rId16"/>
    <p:sldId id="263" r:id="rId17"/>
    <p:sldId id="262" r:id="rId18"/>
    <p:sldId id="272" r:id="rId19"/>
    <p:sldId id="274" r:id="rId20"/>
    <p:sldId id="275" r:id="rId21"/>
    <p:sldId id="278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8C47FF-AA72-4AB0-AB68-60C8061372B0}">
          <p14:sldIdLst>
            <p14:sldId id="256"/>
            <p14:sldId id="257"/>
          </p14:sldIdLst>
        </p14:section>
        <p14:section name="中国剩余定理" id="{FE72778B-4FC8-47AB-AD31-B925EAE636DB}">
          <p14:sldIdLst>
            <p14:sldId id="260"/>
            <p14:sldId id="265"/>
            <p14:sldId id="266"/>
            <p14:sldId id="267"/>
          </p14:sldIdLst>
        </p14:section>
        <p14:section name="扩展欧几里得算法" id="{86F4410E-E29F-4926-9735-E9E4CAEF4BE3}">
          <p14:sldIdLst>
            <p14:sldId id="261"/>
            <p14:sldId id="268"/>
            <p14:sldId id="269"/>
            <p14:sldId id="271"/>
            <p14:sldId id="270"/>
          </p14:sldIdLst>
        </p14:section>
        <p14:section name="容斥原理" id="{A54C0D4B-5815-4B7D-BCD6-FDE94D0C43DC}">
          <p14:sldIdLst>
            <p14:sldId id="273"/>
            <p14:sldId id="258"/>
            <p14:sldId id="264"/>
            <p14:sldId id="259"/>
            <p14:sldId id="263"/>
            <p14:sldId id="262"/>
            <p14:sldId id="272"/>
            <p14:sldId id="274"/>
            <p14:sldId id="275"/>
            <p14:sldId id="278"/>
          </p14:sldIdLst>
        </p14:section>
        <p14:section name="数学题目选讲" id="{CA9B0FF0-C4D4-4EC8-B61A-16E8CAE40FFB}">
          <p14:sldIdLst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92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9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2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5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9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1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8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36008C-760E-4E60-98BB-726FD89A5EE3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3C55-912B-4C9B-A7B4-73A5B290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7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00F0-190A-4886-82F3-4F6CA3526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6965D-B138-4CA6-9C10-E67820259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4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60FEE-845E-484D-849B-EAB5F873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NOI2002 Savage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ADD93-EA0D-4465-A68F-68B79123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www.lydsy.com/JudgeOnline/images/1407.jpg">
            <a:extLst>
              <a:ext uri="{FF2B5EF4-FFF2-40B4-BE49-F238E27FC236}">
                <a16:creationId xmlns:a16="http://schemas.microsoft.com/office/drawing/2014/main" id="{FD575302-CF99-43C9-AAB3-0837EED8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9" y="1853248"/>
            <a:ext cx="7648891" cy="45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9B6D-EAE4-486E-BAEF-7A7957A2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NOI2002 Savage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E9138-FD99-414F-AB05-CC0CC3EB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Input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行为一个整数</a:t>
            </a:r>
            <a:r>
              <a:rPr lang="en-US" altLang="zh-CN" dirty="0"/>
              <a:t>N(1&lt;=N&lt;=15)</a:t>
            </a:r>
            <a:r>
              <a:rPr lang="zh-CN" altLang="en-US" dirty="0"/>
              <a:t>，即野人的数目。第</a:t>
            </a:r>
            <a:r>
              <a:rPr lang="en-US" altLang="zh-CN" dirty="0"/>
              <a:t>2</a:t>
            </a:r>
            <a:r>
              <a:rPr lang="zh-CN" altLang="en-US" dirty="0"/>
              <a:t>行到第</a:t>
            </a:r>
            <a:r>
              <a:rPr lang="en-US" altLang="zh-CN" dirty="0"/>
              <a:t>N+1</a:t>
            </a:r>
            <a:r>
              <a:rPr lang="zh-CN" altLang="en-US" dirty="0"/>
              <a:t>每行为三个整数</a:t>
            </a:r>
            <a:r>
              <a:rPr lang="en-US" altLang="zh-CN" dirty="0"/>
              <a:t>Ci, Pi, Li (1&lt;=</a:t>
            </a:r>
            <a:r>
              <a:rPr lang="en-US" altLang="zh-CN" dirty="0" err="1"/>
              <a:t>Ci,Pi</a:t>
            </a:r>
            <a:r>
              <a:rPr lang="en-US" altLang="zh-CN" dirty="0"/>
              <a:t>&lt;=100, 0&lt;=Li&lt;=106 )</a:t>
            </a:r>
            <a:r>
              <a:rPr lang="zh-CN" altLang="en-US" dirty="0"/>
              <a:t>，表示每个野人所住的初始洞穴编号，每年走过的洞穴数及寿命值。</a:t>
            </a:r>
          </a:p>
          <a:p>
            <a:r>
              <a:rPr lang="en-US" altLang="zh-CN" b="1" dirty="0"/>
              <a:t>Output</a:t>
            </a:r>
          </a:p>
          <a:p>
            <a:r>
              <a:rPr lang="zh-CN" altLang="en-US" dirty="0"/>
              <a:t>仅包含一个数</a:t>
            </a:r>
            <a:r>
              <a:rPr lang="en-US" altLang="zh-CN" dirty="0"/>
              <a:t>M</a:t>
            </a:r>
            <a:r>
              <a:rPr lang="zh-CN" altLang="en-US" dirty="0"/>
              <a:t>，即最少可能的山洞数。输入数据保证有解，且</a:t>
            </a:r>
            <a:r>
              <a:rPr lang="en-US" altLang="zh-CN" dirty="0"/>
              <a:t>M</a:t>
            </a:r>
            <a:r>
              <a:rPr lang="zh-CN" altLang="en-US" dirty="0"/>
              <a:t>不大于</a:t>
            </a:r>
            <a:r>
              <a:rPr lang="en-US" altLang="zh-CN" dirty="0"/>
              <a:t>10^6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F9B4-DA7A-4CCB-96F2-485D8D20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:bzoj1008[HNOI2008]</a:t>
            </a:r>
            <a:r>
              <a:rPr lang="zh-CN" altLang="en-US" dirty="0"/>
              <a:t>越狱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37E48A-EA07-4A4C-8879-68CC36973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33" y="2080402"/>
            <a:ext cx="10763568" cy="32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6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5619C-89CF-4FEE-B70B-FC49A56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什么是容斥原理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3B01-2163-42BD-8E24-9D993BA1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集合论补课</a:t>
            </a:r>
            <a:r>
              <a:rPr lang="en-US" altLang="zh-CN" dirty="0"/>
              <a:t>:</a:t>
            </a:r>
            <a:r>
              <a:rPr lang="zh-CN" altLang="en-US" dirty="0"/>
              <a:t>一个集合</a:t>
            </a:r>
            <a:r>
              <a:rPr lang="en-US" altLang="zh-CN" dirty="0"/>
              <a:t>A</a:t>
            </a:r>
            <a:r>
              <a:rPr lang="zh-CN" altLang="en-US" dirty="0"/>
              <a:t>表示的是若干元素组成的整体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∩</a:t>
            </a:r>
            <a:r>
              <a:rPr lang="en-US" altLang="zh-CN" dirty="0"/>
              <a:t>B</a:t>
            </a:r>
            <a:r>
              <a:rPr lang="zh-CN" altLang="en-US" dirty="0"/>
              <a:t>表示集合</a:t>
            </a:r>
            <a:r>
              <a:rPr lang="en-US" altLang="zh-CN" dirty="0"/>
              <a:t>A</a:t>
            </a:r>
            <a:r>
              <a:rPr lang="zh-CN" altLang="en-US" dirty="0"/>
              <a:t>和集合</a:t>
            </a:r>
            <a:r>
              <a:rPr lang="en-US" altLang="zh-CN" dirty="0"/>
              <a:t>B</a:t>
            </a:r>
            <a:r>
              <a:rPr lang="zh-CN" altLang="en-US" dirty="0"/>
              <a:t>的交集</a:t>
            </a:r>
            <a:r>
              <a:rPr lang="en-US" altLang="zh-CN" dirty="0"/>
              <a:t>,</a:t>
            </a:r>
            <a:r>
              <a:rPr lang="zh-CN" altLang="en-US" dirty="0"/>
              <a:t>也就是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的公共元素组成的集合</a:t>
            </a:r>
            <a:r>
              <a:rPr lang="en-US" altLang="zh-CN" dirty="0"/>
              <a:t>,</a:t>
            </a:r>
            <a:r>
              <a:rPr lang="zh-CN" altLang="en-US" dirty="0"/>
              <a:t>交集中的元素既是</a:t>
            </a:r>
            <a:r>
              <a:rPr lang="en-US" altLang="zh-CN" dirty="0"/>
              <a:t>A</a:t>
            </a:r>
            <a:r>
              <a:rPr lang="zh-CN" altLang="en-US" dirty="0"/>
              <a:t>的元素又是</a:t>
            </a:r>
            <a:r>
              <a:rPr lang="en-US" altLang="zh-CN" dirty="0"/>
              <a:t>B</a:t>
            </a:r>
            <a:r>
              <a:rPr lang="zh-CN" altLang="en-US" dirty="0"/>
              <a:t>的元素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∪</a:t>
            </a:r>
            <a:r>
              <a:rPr lang="en-US" altLang="zh-CN" dirty="0"/>
              <a:t>B</a:t>
            </a:r>
            <a:r>
              <a:rPr lang="zh-CN" altLang="en-US" dirty="0"/>
              <a:t>表示集合</a:t>
            </a:r>
            <a:r>
              <a:rPr lang="en-US" altLang="zh-CN" dirty="0"/>
              <a:t>A</a:t>
            </a:r>
            <a:r>
              <a:rPr lang="zh-CN" altLang="en-US" dirty="0"/>
              <a:t>和集合</a:t>
            </a:r>
            <a:r>
              <a:rPr lang="en-US" altLang="zh-CN" dirty="0"/>
              <a:t>B</a:t>
            </a:r>
            <a:r>
              <a:rPr lang="zh-CN" altLang="en-US" dirty="0"/>
              <a:t>的并集</a:t>
            </a:r>
            <a:r>
              <a:rPr lang="en-US" altLang="zh-CN" dirty="0"/>
              <a:t>,</a:t>
            </a:r>
            <a:r>
              <a:rPr lang="zh-CN" altLang="en-US" dirty="0"/>
              <a:t>也就是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出现过的元素组成的集合</a:t>
            </a:r>
            <a:r>
              <a:rPr lang="en-US" altLang="zh-CN" dirty="0"/>
              <a:t>,</a:t>
            </a:r>
            <a:r>
              <a:rPr lang="zh-CN" altLang="en-US" dirty="0"/>
              <a:t>并集中的元素是</a:t>
            </a:r>
            <a:r>
              <a:rPr lang="en-US" altLang="zh-CN" dirty="0"/>
              <a:t>A</a:t>
            </a:r>
            <a:r>
              <a:rPr lang="zh-CN" altLang="en-US" dirty="0"/>
              <a:t>的元素或</a:t>
            </a:r>
            <a:r>
              <a:rPr lang="en-US" altLang="zh-CN" dirty="0"/>
              <a:t>B</a:t>
            </a:r>
            <a:r>
              <a:rPr lang="zh-CN" altLang="en-US" dirty="0"/>
              <a:t>的元素</a:t>
            </a:r>
            <a:endParaRPr lang="en-US" altLang="zh-CN" dirty="0"/>
          </a:p>
          <a:p>
            <a:r>
              <a:rPr lang="zh-CN" altLang="en-US" dirty="0"/>
              <a:t>容斥原理最简单的形式</a:t>
            </a:r>
            <a:r>
              <a:rPr lang="en-US" altLang="zh-CN" dirty="0"/>
              <a:t>        |A</a:t>
            </a:r>
            <a:r>
              <a:rPr lang="zh-CN" altLang="en-US" dirty="0"/>
              <a:t>∪</a:t>
            </a:r>
            <a:r>
              <a:rPr lang="en-US" altLang="zh-CN" dirty="0"/>
              <a:t>B|=|A|+|B|-|A</a:t>
            </a:r>
            <a:r>
              <a:rPr lang="zh-CN" altLang="en-US" dirty="0"/>
              <a:t>∩</a:t>
            </a:r>
            <a:r>
              <a:rPr lang="en-US" altLang="zh-CN" dirty="0"/>
              <a:t>B|</a:t>
            </a:r>
          </a:p>
          <a:p>
            <a:r>
              <a:rPr lang="zh-CN" altLang="en-US" dirty="0"/>
              <a:t>更复杂的形式可以处理更多个集合的并集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个集合</a:t>
            </a:r>
            <a:r>
              <a:rPr lang="en-US" altLang="zh-CN" dirty="0"/>
              <a:t>A1,A2…An</a:t>
            </a:r>
            <a:r>
              <a:rPr lang="zh-CN" altLang="en-US" dirty="0"/>
              <a:t>的并集</a:t>
            </a:r>
            <a:r>
              <a:rPr lang="en-US" altLang="zh-CN" dirty="0"/>
              <a:t>,</a:t>
            </a:r>
            <a:r>
              <a:rPr lang="zh-CN" altLang="en-US" dirty="0"/>
              <a:t>我们首先将这</a:t>
            </a:r>
            <a:r>
              <a:rPr lang="en-US" altLang="zh-CN" dirty="0"/>
              <a:t>n</a:t>
            </a:r>
            <a:r>
              <a:rPr lang="zh-CN" altLang="en-US" dirty="0"/>
              <a:t>个集合的大小加起来</a:t>
            </a:r>
            <a:r>
              <a:rPr lang="en-US" altLang="zh-CN" dirty="0"/>
              <a:t>,</a:t>
            </a:r>
            <a:r>
              <a:rPr lang="zh-CN" altLang="en-US" dirty="0"/>
              <a:t>再减去</a:t>
            </a:r>
            <a:r>
              <a:rPr lang="en-US" altLang="zh-CN" dirty="0"/>
              <a:t>C(n,2)</a:t>
            </a:r>
            <a:r>
              <a:rPr lang="zh-CN" altLang="en-US" dirty="0"/>
              <a:t>对集合两两交集的大小</a:t>
            </a:r>
            <a:r>
              <a:rPr lang="en-US" altLang="zh-CN" dirty="0"/>
              <a:t>,</a:t>
            </a:r>
            <a:r>
              <a:rPr lang="zh-CN" altLang="en-US" dirty="0"/>
              <a:t>再加上</a:t>
            </a:r>
            <a:r>
              <a:rPr lang="en-US" altLang="zh-CN" dirty="0"/>
              <a:t>C(n,3)</a:t>
            </a:r>
            <a:r>
              <a:rPr lang="zh-CN" altLang="en-US" dirty="0"/>
              <a:t>组集合交集的大小</a:t>
            </a:r>
            <a:r>
              <a:rPr lang="en-US" altLang="zh-CN" dirty="0"/>
              <a:t>…</a:t>
            </a:r>
            <a:r>
              <a:rPr lang="zh-CN" altLang="en-US" dirty="0"/>
              <a:t>正负相间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38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0F1DB-E88F-4644-8295-39D38565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D96D1-1CEA-40FC-B8B5-2F596321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一维前缀和</a:t>
            </a:r>
            <a:r>
              <a:rPr lang="en-US" altLang="zh-CN" dirty="0"/>
              <a:t>,</a:t>
            </a:r>
            <a:r>
              <a:rPr lang="zh-CN" altLang="en-US" dirty="0"/>
              <a:t>区间</a:t>
            </a:r>
            <a:r>
              <a:rPr lang="en-US" altLang="zh-CN" dirty="0"/>
              <a:t>[L,R]</a:t>
            </a:r>
            <a:r>
              <a:rPr lang="zh-CN" altLang="en-US" dirty="0"/>
              <a:t>的求和</a:t>
            </a:r>
            <a:r>
              <a:rPr lang="en-US" altLang="zh-CN" dirty="0"/>
              <a:t>=S[R]-S[L-1]</a:t>
            </a:r>
          </a:p>
          <a:p>
            <a:r>
              <a:rPr lang="zh-CN" altLang="en-US" dirty="0"/>
              <a:t>二维前缀和</a:t>
            </a:r>
            <a:r>
              <a:rPr lang="en-US" altLang="zh-CN" dirty="0"/>
              <a:t>?</a:t>
            </a:r>
            <a:r>
              <a:rPr lang="zh-CN" altLang="en-US" dirty="0"/>
              <a:t>三维前缀和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7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3DD5-045D-44A6-AD3A-E61B09DB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bzoj4563[HAOI2016]</a:t>
            </a:r>
            <a:r>
              <a:rPr lang="zh-CN" altLang="en-US" dirty="0"/>
              <a:t>放棋子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0CCA2-15FE-464A-8681-E43CEF8B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Description</a:t>
            </a:r>
          </a:p>
          <a:p>
            <a:r>
              <a:rPr lang="zh-CN" altLang="en-US" dirty="0"/>
              <a:t>给你一个</a:t>
            </a:r>
            <a:r>
              <a:rPr lang="en-US" altLang="zh-CN" dirty="0"/>
              <a:t>N*N</a:t>
            </a:r>
            <a:r>
              <a:rPr lang="zh-CN" altLang="en-US" dirty="0"/>
              <a:t>的矩阵，每行有一个障碍，数据保证任意两个障碍不在同一行，任意两个障碍不在同一列，要求你在这个矩阵上放</a:t>
            </a:r>
            <a:r>
              <a:rPr lang="en-US" altLang="zh-CN" dirty="0"/>
              <a:t>N</a:t>
            </a:r>
            <a:r>
              <a:rPr lang="zh-CN" altLang="en-US" dirty="0"/>
              <a:t>枚棋子（障碍的位置不能放棋子），要求你放</a:t>
            </a:r>
            <a:r>
              <a:rPr lang="en-US" altLang="zh-CN" dirty="0"/>
              <a:t>N</a:t>
            </a:r>
            <a:r>
              <a:rPr lang="zh-CN" altLang="en-US" dirty="0"/>
              <a:t>个棋子也满足每行只有一枚棋子，每列只有一枚棋子的限制，求有多少种方案。</a:t>
            </a:r>
            <a:r>
              <a:rPr lang="en-US" altLang="zh-CN" dirty="0"/>
              <a:t>N&lt;=200.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73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51186-7CC5-4F43-BD87-167417EF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用容斥原理求解错位排列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85E72-BE5A-4F97-8F77-C439D721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枚举有几个位置满足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n!-</a:t>
            </a:r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个位置</a:t>
            </a:r>
            <a:r>
              <a:rPr lang="en-US" altLang="zh-CN" dirty="0" err="1"/>
              <a:t>i</a:t>
            </a:r>
            <a:r>
              <a:rPr lang="zh-CN" altLang="en-US" dirty="0"/>
              <a:t>满足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zh-CN" altLang="en-US" dirty="0"/>
              <a:t>的方案</a:t>
            </a:r>
            <a:r>
              <a:rPr lang="en-US" altLang="zh-CN" dirty="0"/>
              <a:t>+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个位置</a:t>
            </a:r>
            <a:r>
              <a:rPr lang="en-US" altLang="zh-CN" dirty="0" err="1"/>
              <a:t>i</a:t>
            </a:r>
            <a:r>
              <a:rPr lang="zh-CN" altLang="en-US" dirty="0"/>
              <a:t>满足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zh-CN" altLang="en-US" dirty="0"/>
              <a:t>的方案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n!-C(n,1)*(n-1)!+C(n,2)*(n-2)!-C(n,3)*(n-3)!...</a:t>
            </a:r>
          </a:p>
        </p:txBody>
      </p:sp>
    </p:spTree>
    <p:extLst>
      <p:ext uri="{BB962C8B-B14F-4D97-AF65-F5344CB8AC3E}">
        <p14:creationId xmlns:p14="http://schemas.microsoft.com/office/powerpoint/2010/main" val="326077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3150-74F9-4E49-B2A4-F6B788F4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错位排列的递推公式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88304-C3D6-4171-8963-1D25E7C2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]=f[i-2]*(i-1)+f[i-1]*(i-1)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4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A18CC-7696-4CF3-995C-8B93263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bzoj1042[HAOI2008]</a:t>
            </a:r>
            <a:r>
              <a:rPr lang="zh-CN" altLang="en-US" dirty="0"/>
              <a:t>硬币购物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AEB0B-3611-45C9-B9D5-34E86A28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</a:t>
            </a:r>
            <a:r>
              <a:rPr lang="en-US" altLang="zh-CN" dirty="0"/>
              <a:t>4</a:t>
            </a:r>
            <a:r>
              <a:rPr lang="zh-CN" altLang="en-US" dirty="0"/>
              <a:t>种硬币。面值分别为</a:t>
            </a:r>
            <a:r>
              <a:rPr lang="en-US" altLang="zh-CN" dirty="0"/>
              <a:t>c1,c2,c3,c4</a:t>
            </a:r>
            <a:r>
              <a:rPr lang="zh-CN" altLang="en-US" dirty="0"/>
              <a:t>。某人去商店买东西，去了</a:t>
            </a:r>
            <a:r>
              <a:rPr lang="en-US" altLang="zh-CN" dirty="0"/>
              <a:t>tot</a:t>
            </a:r>
            <a:r>
              <a:rPr lang="zh-CN" altLang="en-US" dirty="0"/>
              <a:t>次。每次带</a:t>
            </a:r>
            <a:r>
              <a:rPr lang="en-US" altLang="zh-CN" dirty="0"/>
              <a:t>di</a:t>
            </a:r>
            <a:r>
              <a:rPr lang="zh-CN" altLang="en-US" dirty="0"/>
              <a:t>枚</a:t>
            </a:r>
            <a:r>
              <a:rPr lang="en-US" altLang="zh-CN" dirty="0"/>
              <a:t>ci</a:t>
            </a:r>
            <a:r>
              <a:rPr lang="zh-CN" altLang="en-US" dirty="0"/>
              <a:t>硬币，买</a:t>
            </a:r>
            <a:r>
              <a:rPr lang="en-US" altLang="zh-CN" dirty="0" err="1"/>
              <a:t>si</a:t>
            </a:r>
            <a:r>
              <a:rPr lang="zh-CN" altLang="en-US" dirty="0"/>
              <a:t>的价值的东西。请问每次有多少种付款方法。</a:t>
            </a:r>
            <a:endParaRPr lang="en-US" altLang="zh-CN" dirty="0"/>
          </a:p>
          <a:p>
            <a:r>
              <a:rPr lang="zh-CN" altLang="nl-NL" dirty="0"/>
              <a:t>第一行 </a:t>
            </a:r>
            <a:r>
              <a:rPr lang="nl-NL" altLang="zh-CN" dirty="0"/>
              <a:t>c1,c2,c3,c4,tot </a:t>
            </a:r>
            <a:r>
              <a:rPr lang="zh-CN" altLang="nl-NL" dirty="0"/>
              <a:t>下面</a:t>
            </a:r>
            <a:r>
              <a:rPr lang="nl-NL" altLang="zh-CN" dirty="0"/>
              <a:t>tot</a:t>
            </a:r>
            <a:r>
              <a:rPr lang="zh-CN" altLang="nl-NL" dirty="0"/>
              <a:t>行 </a:t>
            </a:r>
            <a:r>
              <a:rPr lang="nl-NL" altLang="zh-CN" dirty="0"/>
              <a:t>d1,d2,d3,d4,s,</a:t>
            </a:r>
            <a:r>
              <a:rPr lang="zh-CN" altLang="nl-NL" dirty="0"/>
              <a:t>其中</a:t>
            </a:r>
            <a:r>
              <a:rPr lang="nl-NL" altLang="zh-CN" dirty="0"/>
              <a:t>di,s&lt;=100000,tot&lt;=1000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21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AE40B-B2FB-4D43-9A14-475F7DD3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bzoj4710[JSOI2011]</a:t>
            </a:r>
            <a:r>
              <a:rPr lang="zh-CN" altLang="en-US" dirty="0"/>
              <a:t>分特产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0737-28CA-4C48-AFFF-00BC66BD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JYY </a:t>
            </a:r>
            <a:r>
              <a:rPr lang="zh-CN" altLang="en-US" dirty="0"/>
              <a:t>带队参加了若干场</a:t>
            </a:r>
            <a:r>
              <a:rPr lang="en-US" altLang="zh-CN" dirty="0"/>
              <a:t>ACM/ICPC </a:t>
            </a:r>
            <a:r>
              <a:rPr lang="zh-CN" altLang="en-US" dirty="0"/>
              <a:t>比赛，带回了许多土特产，要分给实验室的同学们。</a:t>
            </a:r>
            <a:r>
              <a:rPr lang="en-US" altLang="zh-CN" dirty="0"/>
              <a:t>JYY </a:t>
            </a:r>
            <a:r>
              <a:rPr lang="zh-CN" altLang="en-US" dirty="0"/>
              <a:t>想知道，把这些特产分给</a:t>
            </a:r>
            <a:r>
              <a:rPr lang="en-US" altLang="zh-CN" dirty="0"/>
              <a:t>N </a:t>
            </a:r>
            <a:r>
              <a:rPr lang="zh-CN" altLang="en-US" dirty="0"/>
              <a:t>个同学，一共有多少种不同的分法？当然，</a:t>
            </a:r>
            <a:r>
              <a:rPr lang="en-US" altLang="zh-CN" dirty="0"/>
              <a:t>JYY </a:t>
            </a:r>
            <a:r>
              <a:rPr lang="zh-CN" altLang="en-US" dirty="0"/>
              <a:t>不希望任何一个同学因为没有拿到特产而感到失落，所以每个同学都必须至少分得一个特产。</a:t>
            </a:r>
          </a:p>
          <a:p>
            <a:r>
              <a:rPr lang="zh-CN" altLang="en-US" dirty="0"/>
              <a:t>例如，</a:t>
            </a:r>
            <a:r>
              <a:rPr lang="en-US" altLang="zh-CN" dirty="0"/>
              <a:t>JYY </a:t>
            </a:r>
            <a:r>
              <a:rPr lang="zh-CN" altLang="en-US" dirty="0"/>
              <a:t>带来了</a:t>
            </a:r>
            <a:r>
              <a:rPr lang="en-US" altLang="zh-CN" dirty="0"/>
              <a:t>2 </a:t>
            </a:r>
            <a:r>
              <a:rPr lang="zh-CN" altLang="en-US" dirty="0"/>
              <a:t>袋麻花和</a:t>
            </a:r>
            <a:r>
              <a:rPr lang="en-US" altLang="zh-CN" dirty="0"/>
              <a:t>1 </a:t>
            </a:r>
            <a:r>
              <a:rPr lang="zh-CN" altLang="en-US" dirty="0"/>
              <a:t>袋包子，分给</a:t>
            </a:r>
            <a:r>
              <a:rPr lang="en-US" altLang="zh-CN" dirty="0"/>
              <a:t>A </a:t>
            </a:r>
            <a:r>
              <a:rPr lang="zh-CN" altLang="en-US" dirty="0"/>
              <a:t>和</a:t>
            </a:r>
            <a:r>
              <a:rPr lang="en-US" altLang="zh-CN" dirty="0"/>
              <a:t>B </a:t>
            </a:r>
            <a:r>
              <a:rPr lang="zh-CN" altLang="en-US" dirty="0"/>
              <a:t>两位同学，那么共有</a:t>
            </a:r>
            <a:r>
              <a:rPr lang="en-US" altLang="zh-CN" dirty="0"/>
              <a:t>4 </a:t>
            </a:r>
            <a:r>
              <a:rPr lang="zh-CN" altLang="en-US" dirty="0"/>
              <a:t>种不同的分配方法：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：麻花，</a:t>
            </a:r>
            <a:r>
              <a:rPr lang="en-US" altLang="zh-CN" dirty="0"/>
              <a:t>B</a:t>
            </a:r>
            <a:r>
              <a:rPr lang="zh-CN" altLang="en-US" dirty="0"/>
              <a:t>：麻花、包子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：麻花、麻花，</a:t>
            </a:r>
            <a:r>
              <a:rPr lang="en-US" altLang="zh-CN" dirty="0"/>
              <a:t>B</a:t>
            </a:r>
            <a:r>
              <a:rPr lang="zh-CN" altLang="en-US" dirty="0"/>
              <a:t>：包子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：包子，</a:t>
            </a:r>
            <a:r>
              <a:rPr lang="en-US" altLang="zh-CN" dirty="0"/>
              <a:t>B</a:t>
            </a:r>
            <a:r>
              <a:rPr lang="zh-CN" altLang="en-US" dirty="0"/>
              <a:t>：麻花、麻花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：麻花、包子，</a:t>
            </a:r>
            <a:r>
              <a:rPr lang="en-US" altLang="zh-CN" dirty="0"/>
              <a:t>B</a:t>
            </a:r>
            <a:r>
              <a:rPr lang="zh-CN" altLang="en-US" dirty="0"/>
              <a:t>：麻花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3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87A4C-0196-440E-9D8C-70D28F1F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15F01-793F-4FFC-881A-9156B7EB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  <a:endParaRPr lang="en-US" altLang="zh-CN" dirty="0"/>
          </a:p>
          <a:p>
            <a:r>
              <a:rPr lang="zh-CN" altLang="en-US" dirty="0"/>
              <a:t>扩展欧几里德算法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数学题目选讲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28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0EE6D-F55E-40E5-81B3-8760281E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bzoj4710[JSOI2011]</a:t>
            </a:r>
            <a:r>
              <a:rPr lang="zh-CN" altLang="en-US" dirty="0"/>
              <a:t>分特产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EBA1B-E8BE-4A49-9D93-35BC182E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Input</a:t>
            </a:r>
          </a:p>
          <a:p>
            <a:r>
              <a:rPr lang="zh-CN" altLang="en-US" dirty="0"/>
              <a:t>输入数据第一行是同学的数量</a:t>
            </a:r>
            <a:r>
              <a:rPr lang="en-US" altLang="zh-CN" dirty="0"/>
              <a:t>N </a:t>
            </a:r>
            <a:r>
              <a:rPr lang="zh-CN" altLang="en-US" dirty="0"/>
              <a:t>和特产的数量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第二行包含</a:t>
            </a:r>
            <a:r>
              <a:rPr lang="en-US" altLang="zh-CN" dirty="0"/>
              <a:t>M </a:t>
            </a:r>
            <a:r>
              <a:rPr lang="zh-CN" altLang="en-US" dirty="0"/>
              <a:t>个整数，表示每一种特产的数量。</a:t>
            </a:r>
          </a:p>
          <a:p>
            <a:r>
              <a:rPr lang="en-US" altLang="zh-CN" dirty="0"/>
              <a:t>N, M </a:t>
            </a:r>
            <a:r>
              <a:rPr lang="zh-CN" altLang="en-US" dirty="0"/>
              <a:t>不超过</a:t>
            </a:r>
            <a:r>
              <a:rPr lang="en-US" altLang="zh-CN" dirty="0"/>
              <a:t>1000</a:t>
            </a:r>
            <a:r>
              <a:rPr lang="zh-CN" altLang="en-US" dirty="0"/>
              <a:t>，每一种特产的数量不超过</a:t>
            </a:r>
            <a:r>
              <a:rPr lang="en-US" altLang="zh-CN" dirty="0"/>
              <a:t>1000</a:t>
            </a:r>
          </a:p>
          <a:p>
            <a:r>
              <a:rPr lang="en-US" altLang="zh-CN" b="1" dirty="0"/>
              <a:t>Output</a:t>
            </a:r>
          </a:p>
          <a:p>
            <a:r>
              <a:rPr lang="zh-CN" altLang="en-US" dirty="0"/>
              <a:t>输出一行，不同分配方案的总数。由于输出结果可能非常巨大，你只需要输出最终结果</a:t>
            </a:r>
            <a:r>
              <a:rPr lang="en-US" altLang="zh-CN" dirty="0"/>
              <a:t>MOD 1,000,000,007 </a:t>
            </a:r>
            <a:r>
              <a:rPr lang="zh-CN" altLang="en-US" dirty="0"/>
              <a:t>的数值就可以了。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61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13A80-2A3D-4A6C-917D-52A0FB3B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bzoj2005[NOI2010]</a:t>
            </a:r>
            <a:r>
              <a:rPr lang="zh-CN" altLang="en-US" dirty="0"/>
              <a:t>能量采集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FD710-434D-47FF-B7BC-A2EB3F17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题意相当于求</a:t>
            </a:r>
            <a:r>
              <a:rPr lang="en-US" altLang="zh-CN" dirty="0"/>
              <a:t>sigma(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)),1&lt;=</a:t>
            </a:r>
            <a:r>
              <a:rPr lang="en-US" altLang="zh-CN" dirty="0" err="1"/>
              <a:t>i</a:t>
            </a:r>
            <a:r>
              <a:rPr lang="en-US" altLang="zh-CN" dirty="0"/>
              <a:t>&lt;=n,1&lt;=j&lt;=m,1&lt;=</a:t>
            </a:r>
            <a:r>
              <a:rPr lang="en-US" altLang="zh-CN" dirty="0" err="1"/>
              <a:t>n,m</a:t>
            </a:r>
            <a:r>
              <a:rPr lang="en-US" altLang="zh-CN" dirty="0"/>
              <a:t>&lt;=10</a:t>
            </a:r>
            <a:r>
              <a:rPr lang="en-US" altLang="zh-CN" baseline="30000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64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9A91-2F3B-42A1-A532-33A7E2B1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bzoj1951[SDOI2010]</a:t>
            </a:r>
            <a:r>
              <a:rPr lang="zh-CN" altLang="en-US" dirty="0"/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39C22-07B1-4F08-913A-193764E1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题目描述 猪王国的文明源远流长，博大精深。 </a:t>
            </a:r>
            <a:r>
              <a:rPr lang="en-US" altLang="zh-CN" dirty="0" err="1"/>
              <a:t>iPig</a:t>
            </a:r>
            <a:r>
              <a:rPr lang="zh-CN" altLang="en-US" dirty="0"/>
              <a:t>在大肥猪学校图书馆中查阅资料，得知远古时期猪文文字总个数为</a:t>
            </a:r>
            <a:r>
              <a:rPr lang="en-US" altLang="zh-CN" dirty="0"/>
              <a:t>N</a:t>
            </a:r>
            <a:r>
              <a:rPr lang="zh-CN" altLang="en-US" dirty="0"/>
              <a:t>。当然，一种语言如果字数很多，字典也相应会很大。当时的猪王国国王考虑到如果修一本字典，规模有可能远远超过康熙字典，花费的猪力、物力将难以估量。故考虑再三没有进行这一项劳猪伤财之举。当然，猪王国的文字后来随着历史变迁逐渐进行了简化，去掉了一些不常用的字。</a:t>
            </a:r>
          </a:p>
        </p:txBody>
      </p:sp>
    </p:spTree>
    <p:extLst>
      <p:ext uri="{BB962C8B-B14F-4D97-AF65-F5344CB8AC3E}">
        <p14:creationId xmlns:p14="http://schemas.microsoft.com/office/powerpoint/2010/main" val="37998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8BB9-EA25-4F21-A013-AA418C36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bzoj1951[SDOI2010]</a:t>
            </a:r>
            <a:r>
              <a:rPr lang="zh-CN" altLang="en-US" dirty="0"/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FED9E-0368-4753-B1C0-C09A1085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iPig</a:t>
            </a:r>
            <a:r>
              <a:rPr lang="zh-CN" altLang="en-US" dirty="0"/>
              <a:t>打算研究古时某个朝代的猪文文字。根据相关文献记载，那个朝代流传的猪文文字恰好为远古时期的</a:t>
            </a:r>
            <a:r>
              <a:rPr lang="en-US" altLang="zh-CN" dirty="0"/>
              <a:t>k</a:t>
            </a:r>
            <a:r>
              <a:rPr lang="zh-CN" altLang="en-US" dirty="0"/>
              <a:t>分之一，其中</a:t>
            </a:r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的一个正约数（可以是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）。不过具体是哪</a:t>
            </a:r>
            <a:r>
              <a:rPr lang="en-US" altLang="zh-CN" dirty="0"/>
              <a:t>k</a:t>
            </a:r>
            <a:r>
              <a:rPr lang="zh-CN" altLang="en-US" dirty="0"/>
              <a:t>分之一，以及</a:t>
            </a:r>
            <a:r>
              <a:rPr lang="en-US" altLang="zh-CN" dirty="0"/>
              <a:t>k</a:t>
            </a:r>
            <a:r>
              <a:rPr lang="zh-CN" altLang="en-US" dirty="0"/>
              <a:t>是多少，由于历史过于久远，已经无从考证了。 </a:t>
            </a:r>
            <a:r>
              <a:rPr lang="en-US" altLang="zh-CN" dirty="0" err="1"/>
              <a:t>iPig</a:t>
            </a:r>
            <a:r>
              <a:rPr lang="zh-CN" altLang="en-US" dirty="0"/>
              <a:t>觉得只要符合文献，每一种能整除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都是有可能的。他打算考虑到所有可能的</a:t>
            </a:r>
            <a:r>
              <a:rPr lang="en-US" altLang="zh-CN" dirty="0"/>
              <a:t>k</a:t>
            </a:r>
            <a:r>
              <a:rPr lang="zh-CN" altLang="en-US" dirty="0"/>
              <a:t>。显然当</a:t>
            </a:r>
            <a:r>
              <a:rPr lang="en-US" altLang="zh-CN" dirty="0"/>
              <a:t>k</a:t>
            </a:r>
            <a:r>
              <a:rPr lang="zh-CN" altLang="en-US" dirty="0"/>
              <a:t>等于某个定值时，该朝的猪文文字个数为</a:t>
            </a:r>
            <a:r>
              <a:rPr lang="en-US" altLang="zh-CN" dirty="0"/>
              <a:t>N / k</a:t>
            </a:r>
            <a:r>
              <a:rPr lang="zh-CN" altLang="en-US" dirty="0"/>
              <a:t>。然而从</a:t>
            </a:r>
            <a:r>
              <a:rPr lang="en-US" altLang="zh-CN" dirty="0"/>
              <a:t>N</a:t>
            </a:r>
            <a:r>
              <a:rPr lang="zh-CN" altLang="en-US" dirty="0"/>
              <a:t>个文字中保留下</a:t>
            </a:r>
            <a:r>
              <a:rPr lang="en-US" altLang="zh-CN" dirty="0"/>
              <a:t>N / k</a:t>
            </a:r>
            <a:r>
              <a:rPr lang="zh-CN" altLang="en-US" dirty="0"/>
              <a:t>个的情况也是相当多的。</a:t>
            </a:r>
            <a:r>
              <a:rPr lang="en-US" altLang="zh-CN" dirty="0" err="1"/>
              <a:t>iPig</a:t>
            </a:r>
            <a:r>
              <a:rPr lang="zh-CN" altLang="en-US" dirty="0"/>
              <a:t>预计，如果所有可能的</a:t>
            </a:r>
            <a:r>
              <a:rPr lang="en-US" altLang="zh-CN" dirty="0"/>
              <a:t>k</a:t>
            </a:r>
            <a:r>
              <a:rPr lang="zh-CN" altLang="en-US" dirty="0"/>
              <a:t>的所有情况数加起来为</a:t>
            </a:r>
            <a:r>
              <a:rPr lang="en-US" altLang="zh-CN" dirty="0"/>
              <a:t>P</a:t>
            </a:r>
            <a:r>
              <a:rPr lang="zh-CN" altLang="en-US" dirty="0"/>
              <a:t>的话，那么他研究古代文字的代价将会是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en-US" altLang="zh-CN" dirty="0"/>
              <a:t>P</a:t>
            </a:r>
            <a:r>
              <a:rPr lang="zh-CN" altLang="en-US" dirty="0"/>
              <a:t>次方。 现在他想知道猪王国研究古代文字的代价是多少。由于</a:t>
            </a:r>
            <a:r>
              <a:rPr lang="en-US" altLang="zh-CN" dirty="0" err="1"/>
              <a:t>iPig</a:t>
            </a:r>
            <a:r>
              <a:rPr lang="zh-CN" altLang="en-US" dirty="0"/>
              <a:t>觉得这个数字可能是天文数字，所以你只需要告诉他答案除以</a:t>
            </a:r>
            <a:r>
              <a:rPr lang="en-US" altLang="zh-CN" dirty="0"/>
              <a:t>999911659</a:t>
            </a:r>
            <a:r>
              <a:rPr lang="zh-CN" altLang="en-US" dirty="0"/>
              <a:t>的余数就可以了。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80430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6CCF5-FA05-41B8-ABE1-1AC97E8E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bzoj1257[CQOI2007]</a:t>
            </a:r>
            <a:r>
              <a:rPr lang="zh-CN" altLang="en-US" dirty="0"/>
              <a:t>余数之和</a:t>
            </a:r>
            <a:r>
              <a:rPr lang="en-US" altLang="zh-CN" dirty="0"/>
              <a:t>sum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72473-9737-4A4F-BA65-C466CB60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Description</a:t>
            </a:r>
          </a:p>
          <a:p>
            <a:r>
              <a:rPr lang="zh-CN" altLang="en-US" dirty="0"/>
              <a:t>给出正整数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，计算</a:t>
            </a:r>
            <a:r>
              <a:rPr lang="en-US" altLang="zh-CN" dirty="0"/>
              <a:t>j(n, k)=k mod 1 + k mod 2 + k mod 3 + … + k mod n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k mod </a:t>
            </a:r>
            <a:r>
              <a:rPr lang="en-US" altLang="zh-CN" dirty="0" err="1"/>
              <a:t>i</a:t>
            </a:r>
            <a:r>
              <a:rPr lang="zh-CN" altLang="en-US" dirty="0"/>
              <a:t>表示</a:t>
            </a:r>
            <a:r>
              <a:rPr lang="en-US" altLang="zh-CN" dirty="0"/>
              <a:t>k</a:t>
            </a:r>
            <a:r>
              <a:rPr lang="zh-CN" altLang="en-US" dirty="0"/>
              <a:t>除以</a:t>
            </a:r>
            <a:r>
              <a:rPr lang="en-US" altLang="zh-CN" dirty="0" err="1"/>
              <a:t>i</a:t>
            </a:r>
            <a:r>
              <a:rPr lang="zh-CN" altLang="en-US" dirty="0"/>
              <a:t>的余数。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j(5, 3)=3 mod 1 + 3 mod 2 + 3 mod 3 + 3 mod 4 + 3 mod 5=0+1+0+3+3=7</a:t>
            </a:r>
          </a:p>
          <a:p>
            <a:r>
              <a:rPr lang="en-US" altLang="zh-CN" b="1" dirty="0"/>
              <a:t>Input</a:t>
            </a:r>
          </a:p>
          <a:p>
            <a:r>
              <a:rPr lang="zh-CN" altLang="en-US" dirty="0"/>
              <a:t>输入仅一行，包含两个整数</a:t>
            </a:r>
            <a:r>
              <a:rPr lang="en-US" altLang="zh-CN" dirty="0"/>
              <a:t>n, k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1&lt;=n ,k&lt;=10^9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73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3E4A9-2208-41CD-A38F-AFD4518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r>
              <a:rPr lang="en-US" altLang="zh-CN" dirty="0"/>
              <a:t>(</a:t>
            </a:r>
            <a:r>
              <a:rPr lang="zh-CN" altLang="en-US" dirty="0"/>
              <a:t>孙子定理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3D3D3-A51E-4D4F-94FA-6FA5F337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x%2=c1,x%3=c2,x%5=c3</a:t>
            </a:r>
            <a:r>
              <a:rPr lang="zh-CN" altLang="en-US" dirty="0"/>
              <a:t>能否推出</a:t>
            </a:r>
            <a:r>
              <a:rPr lang="en-US" altLang="zh-CN" dirty="0"/>
              <a:t>x%30=?</a:t>
            </a:r>
          </a:p>
          <a:p>
            <a:r>
              <a:rPr lang="zh-CN" altLang="en-US" dirty="0"/>
              <a:t>理论基础是是从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29,</a:t>
            </a:r>
            <a:r>
              <a:rPr lang="zh-CN" altLang="en-US" dirty="0"/>
              <a:t>每个数字模</a:t>
            </a:r>
            <a:r>
              <a:rPr lang="en-US" altLang="zh-CN" dirty="0"/>
              <a:t>2,3,5</a:t>
            </a:r>
            <a:r>
              <a:rPr lang="zh-CN" altLang="en-US" dirty="0"/>
              <a:t>得到的三个余数组成的三元组各不相同</a:t>
            </a:r>
            <a:r>
              <a:rPr lang="en-US" altLang="zh-CN" dirty="0"/>
              <a:t>,</a:t>
            </a:r>
            <a:r>
              <a:rPr lang="zh-CN" altLang="en-US" dirty="0"/>
              <a:t>所以可以用三个余数求出原先的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中国剩余定理解的是这样的方程组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x % m[1]=c[1], x % m[2]=c[2], </a:t>
            </a:r>
            <a:r>
              <a:rPr lang="en-US" altLang="zh-CN" dirty="0" err="1"/>
              <a:t>x%m</a:t>
            </a:r>
            <a:r>
              <a:rPr lang="en-US" altLang="zh-CN" dirty="0"/>
              <a:t>[3]=c[3]…</a:t>
            </a:r>
            <a:r>
              <a:rPr lang="en-US" altLang="zh-CN" dirty="0" err="1"/>
              <a:t>x&amp;m</a:t>
            </a:r>
            <a:r>
              <a:rPr lang="en-US" altLang="zh-CN" dirty="0"/>
              <a:t>[n]=c[n]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前提是</a:t>
            </a:r>
            <a:r>
              <a:rPr lang="en-US" altLang="zh-CN" dirty="0"/>
              <a:t>m[1],m[2],m[3]..m[n]</a:t>
            </a:r>
            <a:r>
              <a:rPr lang="zh-CN" altLang="en-US" dirty="0"/>
              <a:t>之间两两互质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x0</a:t>
            </a:r>
            <a:r>
              <a:rPr lang="zh-CN" altLang="en-US" dirty="0"/>
              <a:t>是方程组的解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  <a:r>
              <a:rPr lang="en-US" altLang="zh-CN" dirty="0"/>
              <a:t>x0</a:t>
            </a:r>
            <a:r>
              <a:rPr lang="zh-CN" altLang="en-US" dirty="0"/>
              <a:t>加上若干倍的</a:t>
            </a:r>
            <a:r>
              <a:rPr lang="en-US" altLang="zh-CN" dirty="0"/>
              <a:t>Lcm(m[1],m[2],m[3]…m[n])</a:t>
            </a:r>
            <a:r>
              <a:rPr lang="zh-CN" altLang="en-US" dirty="0"/>
              <a:t>也是方程组的解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满足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]%m[1]=0,M[</a:t>
            </a:r>
            <a:r>
              <a:rPr lang="en-US" altLang="zh-CN" dirty="0" err="1"/>
              <a:t>i</a:t>
            </a:r>
            <a:r>
              <a:rPr lang="en-US" altLang="zh-CN" dirty="0"/>
              <a:t>]%m[2]=0…M[</a:t>
            </a:r>
            <a:r>
              <a:rPr lang="en-US" altLang="zh-CN" dirty="0" err="1"/>
              <a:t>i</a:t>
            </a:r>
            <a:r>
              <a:rPr lang="en-US" altLang="zh-CN" dirty="0"/>
              <a:t>]%m[</a:t>
            </a:r>
            <a:r>
              <a:rPr lang="en-US" altLang="zh-CN" dirty="0" err="1"/>
              <a:t>i</a:t>
            </a:r>
            <a:r>
              <a:rPr lang="en-US" altLang="zh-CN" dirty="0"/>
              <a:t>]=c[</a:t>
            </a:r>
            <a:r>
              <a:rPr lang="en-US" altLang="zh-CN" dirty="0" err="1"/>
              <a:t>i</a:t>
            </a:r>
            <a:r>
              <a:rPr lang="en-US" altLang="zh-CN" dirty="0"/>
              <a:t>]..M[</a:t>
            </a:r>
            <a:r>
              <a:rPr lang="en-US" altLang="zh-CN" dirty="0" err="1"/>
              <a:t>i</a:t>
            </a:r>
            <a:r>
              <a:rPr lang="en-US" altLang="zh-CN" dirty="0"/>
              <a:t>]%m[n]=0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M[1]+M[2]+…M[n]</a:t>
            </a:r>
            <a:r>
              <a:rPr lang="zh-CN" altLang="en-US" dirty="0"/>
              <a:t>就是方程组的一个解</a:t>
            </a:r>
          </a:p>
        </p:txBody>
      </p:sp>
    </p:spTree>
    <p:extLst>
      <p:ext uri="{BB962C8B-B14F-4D97-AF65-F5344CB8AC3E}">
        <p14:creationId xmlns:p14="http://schemas.microsoft.com/office/powerpoint/2010/main" val="28004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42191-795D-4707-9F1C-9221C9D3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F615A-AF49-4D04-9B83-2DAD4A68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怎么找出所有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]?</a:t>
            </a:r>
          </a:p>
          <a:p>
            <a:r>
              <a:rPr lang="en-US" altLang="zh-CN" dirty="0"/>
              <a:t>M[1]%m[1]=c[1]</a:t>
            </a:r>
          </a:p>
          <a:p>
            <a:r>
              <a:rPr lang="en-US" altLang="zh-CN" dirty="0"/>
              <a:t>M[1]%m[2]=0,M[1]%m[3]=0…M[1]%m[n]=0</a:t>
            </a:r>
          </a:p>
          <a:p>
            <a:r>
              <a:rPr lang="en-US" altLang="zh-CN" dirty="0"/>
              <a:t>M[1] mod (lcm(m[1],m[2]…m[n])/m[1]) =0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M[1] = d[1] </a:t>
            </a:r>
            <a:r>
              <a:rPr lang="zh-CN" altLang="en-US" dirty="0"/>
              <a:t>*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lcm(m[1],m[2]…m[n])/m[1] )</a:t>
            </a:r>
          </a:p>
          <a:p>
            <a:r>
              <a:rPr lang="zh-CN" altLang="en-US" dirty="0"/>
              <a:t>只需要</a:t>
            </a:r>
            <a:r>
              <a:rPr lang="en-US" altLang="zh-CN" dirty="0"/>
              <a:t>M[1]%m[1]=c[1]</a:t>
            </a:r>
          </a:p>
          <a:p>
            <a:r>
              <a:rPr lang="en-US" altLang="zh-CN" dirty="0"/>
              <a:t>d[1] </a:t>
            </a:r>
            <a:r>
              <a:rPr lang="zh-CN" altLang="en-US" dirty="0"/>
              <a:t>*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lcm(m[1],m[2]…m[n])/m[1] ) % m[1] =c[1]</a:t>
            </a:r>
          </a:p>
          <a:p>
            <a:r>
              <a:rPr lang="zh-CN" altLang="en-US" dirty="0"/>
              <a:t>其中只有</a:t>
            </a:r>
            <a:r>
              <a:rPr lang="en-US" altLang="zh-CN" dirty="0"/>
              <a:t>d[1]</a:t>
            </a:r>
            <a:r>
              <a:rPr lang="zh-CN" altLang="en-US" dirty="0"/>
              <a:t>是未知数</a:t>
            </a:r>
            <a:endParaRPr lang="en-US" altLang="zh-CN" dirty="0"/>
          </a:p>
          <a:p>
            <a:r>
              <a:rPr lang="zh-CN" altLang="en-US" dirty="0"/>
              <a:t>相当于解一个模意义下的一元一次方程</a:t>
            </a:r>
            <a:r>
              <a:rPr lang="en-US" altLang="zh-CN" dirty="0"/>
              <a:t>,</a:t>
            </a:r>
            <a:r>
              <a:rPr lang="zh-CN" altLang="en-US" dirty="0"/>
              <a:t>用逆元就解出来了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34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546B3-EF6C-4158-9185-9979D352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918"/>
            <a:ext cx="9404723" cy="1400530"/>
          </a:xfrm>
        </p:spPr>
        <p:txBody>
          <a:bodyPr/>
          <a:lstStyle/>
          <a:p>
            <a:r>
              <a:rPr lang="zh-CN" altLang="en-US" dirty="0"/>
              <a:t>中国剩余定理的用途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CD711-9604-4076-BFE8-6DB6135F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有一些题目在求解的过程中是需要用到逆元的</a:t>
            </a:r>
            <a:r>
              <a:rPr lang="en-US" altLang="zh-CN" dirty="0"/>
              <a:t>,</a:t>
            </a:r>
            <a:r>
              <a:rPr lang="zh-CN" altLang="en-US" dirty="0"/>
              <a:t>但是如果对答案取模的数不是质数</a:t>
            </a:r>
            <a:r>
              <a:rPr lang="en-US" altLang="zh-CN" dirty="0"/>
              <a:t>,</a:t>
            </a:r>
            <a:r>
              <a:rPr lang="zh-CN" altLang="en-US" dirty="0"/>
              <a:t>求逆元就比较麻烦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如果模数是两个质数</a:t>
            </a:r>
            <a:r>
              <a:rPr lang="en-US" altLang="zh-CN" dirty="0" err="1"/>
              <a:t>a,b</a:t>
            </a:r>
            <a:r>
              <a:rPr lang="zh-CN" altLang="en-US" dirty="0"/>
              <a:t>相乘</a:t>
            </a:r>
            <a:r>
              <a:rPr lang="en-US" altLang="zh-CN" dirty="0"/>
              <a:t>,</a:t>
            </a:r>
            <a:r>
              <a:rPr lang="zh-CN" altLang="en-US" dirty="0"/>
              <a:t>那么可以利用中国剩余定理</a:t>
            </a:r>
            <a:r>
              <a:rPr lang="en-US" altLang="zh-CN" dirty="0"/>
              <a:t>.</a:t>
            </a:r>
            <a:r>
              <a:rPr lang="zh-CN" altLang="en-US" dirty="0"/>
              <a:t>我们先求出答案模</a:t>
            </a:r>
            <a:r>
              <a:rPr lang="en-US" altLang="zh-CN" dirty="0"/>
              <a:t>a</a:t>
            </a:r>
            <a:r>
              <a:rPr lang="zh-CN" altLang="en-US" dirty="0"/>
              <a:t>和答案模</a:t>
            </a:r>
            <a:r>
              <a:rPr lang="en-US" altLang="zh-CN" dirty="0"/>
              <a:t>b</a:t>
            </a:r>
            <a:r>
              <a:rPr lang="zh-CN" altLang="en-US" dirty="0"/>
              <a:t>的结果</a:t>
            </a:r>
            <a:r>
              <a:rPr lang="en-US" altLang="zh-CN" dirty="0"/>
              <a:t>,</a:t>
            </a:r>
            <a:r>
              <a:rPr lang="zh-CN" altLang="en-US" dirty="0"/>
              <a:t>然后利用中国剩余定理合并求出对</a:t>
            </a:r>
            <a:r>
              <a:rPr lang="en-US" altLang="zh-CN" dirty="0"/>
              <a:t>a*b</a:t>
            </a:r>
            <a:r>
              <a:rPr lang="zh-CN" altLang="en-US" dirty="0"/>
              <a:t>取模的结果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如果模数是更多个质数乘起来</a:t>
            </a:r>
            <a:r>
              <a:rPr lang="en-US" altLang="zh-CN" dirty="0"/>
              <a:t>,</a:t>
            </a:r>
            <a:r>
              <a:rPr lang="zh-CN" altLang="en-US" dirty="0"/>
              <a:t>也可以用类似的方法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64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FCD7D-3ABD-4BED-9A79-89C5E396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模数不满足互质的情况下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42DC9-3BD8-4FDB-8C03-7FAC7177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可以使用扩展欧几里得算法进行合并</a:t>
            </a:r>
          </a:p>
        </p:txBody>
      </p:sp>
    </p:spTree>
    <p:extLst>
      <p:ext uri="{BB962C8B-B14F-4D97-AF65-F5344CB8AC3E}">
        <p14:creationId xmlns:p14="http://schemas.microsoft.com/office/powerpoint/2010/main" val="278647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B2BC-F82D-4A30-BA17-CE5F222F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977A-F950-415A-890C-85D8265D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已知整数</a:t>
            </a:r>
            <a:r>
              <a:rPr lang="en-US" altLang="zh-CN" dirty="0" err="1"/>
              <a:t>a,b,c</a:t>
            </a:r>
            <a:r>
              <a:rPr lang="en-US" altLang="zh-CN" dirty="0"/>
              <a:t>,</a:t>
            </a:r>
            <a:r>
              <a:rPr lang="zh-CN" altLang="en-US" dirty="0"/>
              <a:t>是否存在整数</a:t>
            </a:r>
            <a:r>
              <a:rPr lang="en-US" altLang="zh-CN" dirty="0" err="1"/>
              <a:t>x,y</a:t>
            </a:r>
            <a:r>
              <a:rPr lang="zh-CN" altLang="en-US" dirty="0"/>
              <a:t>使得</a:t>
            </a:r>
            <a:r>
              <a:rPr lang="en-US" altLang="zh-CN" dirty="0" err="1"/>
              <a:t>ax+by</a:t>
            </a:r>
            <a:r>
              <a:rPr lang="en-US" altLang="zh-CN" dirty="0"/>
              <a:t>=c?</a:t>
            </a:r>
          </a:p>
          <a:p>
            <a:r>
              <a:rPr lang="zh-CN" altLang="en-US" dirty="0"/>
              <a:t>裴蜀定理</a:t>
            </a:r>
            <a:r>
              <a:rPr lang="en-US" altLang="zh-CN" dirty="0"/>
              <a:t>:</a:t>
            </a:r>
            <a:r>
              <a:rPr lang="zh-CN" altLang="en-US" dirty="0"/>
              <a:t>当且仅当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)|c</a:t>
            </a:r>
          </a:p>
          <a:p>
            <a:r>
              <a:rPr lang="zh-CN" altLang="en-US" dirty="0"/>
              <a:t>考虑一下辗转相除法的过程</a:t>
            </a:r>
            <a:r>
              <a:rPr lang="en-US" altLang="zh-CN" dirty="0"/>
              <a:t>,</a:t>
            </a:r>
            <a:r>
              <a:rPr lang="zh-CN" altLang="en-US" dirty="0"/>
              <a:t>最终肯定是把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表示成了</a:t>
            </a:r>
            <a:r>
              <a:rPr lang="en-US" altLang="zh-CN" dirty="0" err="1"/>
              <a:t>ax+by</a:t>
            </a:r>
            <a:r>
              <a:rPr lang="zh-CN" altLang="en-US" dirty="0"/>
              <a:t>的形式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的倍数</a:t>
            </a:r>
            <a:r>
              <a:rPr lang="en-US" altLang="zh-CN" dirty="0"/>
              <a:t>,</a:t>
            </a:r>
            <a:r>
              <a:rPr lang="zh-CN" altLang="en-US" dirty="0"/>
              <a:t>那么把</a:t>
            </a:r>
            <a:r>
              <a:rPr lang="en-US" altLang="zh-CN" dirty="0" err="1"/>
              <a:t>x,y</a:t>
            </a:r>
            <a:r>
              <a:rPr lang="zh-CN" altLang="en-US" dirty="0"/>
              <a:t>系数乘上对应的倍数就行了</a:t>
            </a:r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如何表示成</a:t>
            </a:r>
            <a:r>
              <a:rPr lang="en-US" altLang="zh-CN" dirty="0" err="1"/>
              <a:t>ax+by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首先把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r>
              <a:rPr lang="zh-CN" altLang="en-US" dirty="0"/>
              <a:t>表示成</a:t>
            </a:r>
            <a:r>
              <a:rPr lang="en-US" altLang="zh-CN" dirty="0"/>
              <a:t>b*XX+(</a:t>
            </a:r>
            <a:r>
              <a:rPr lang="en-US" altLang="zh-CN" dirty="0" err="1"/>
              <a:t>a%b</a:t>
            </a:r>
            <a:r>
              <a:rPr lang="en-US" altLang="zh-CN" dirty="0"/>
              <a:t>)*YY,</a:t>
            </a:r>
            <a:r>
              <a:rPr lang="zh-CN" altLang="en-US" dirty="0"/>
              <a:t>也就是</a:t>
            </a:r>
            <a:r>
              <a:rPr lang="en-US" altLang="zh-CN" dirty="0"/>
              <a:t>b*XX+(a-a/b*b)*YY</a:t>
            </a:r>
          </a:p>
          <a:p>
            <a:r>
              <a:rPr lang="zh-CN" altLang="en-US" dirty="0"/>
              <a:t>也就是</a:t>
            </a:r>
            <a:r>
              <a:rPr lang="en-US" altLang="zh-CN" dirty="0"/>
              <a:t>(XX-(a/b)*YY)*</a:t>
            </a:r>
            <a:r>
              <a:rPr lang="en-US" altLang="zh-CN" dirty="0" err="1"/>
              <a:t>b+YY</a:t>
            </a:r>
            <a:r>
              <a:rPr lang="en-US" altLang="zh-CN" dirty="0"/>
              <a:t>*a</a:t>
            </a:r>
          </a:p>
          <a:p>
            <a:r>
              <a:rPr lang="zh-CN" altLang="en-US" dirty="0"/>
              <a:t>递归就可以做了</a:t>
            </a:r>
            <a:r>
              <a:rPr lang="en-US" altLang="zh-CN" dirty="0"/>
              <a:t>.</a:t>
            </a:r>
            <a:r>
              <a:rPr lang="zh-CN" altLang="en-US" dirty="0"/>
              <a:t>给大家展示一下代码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19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E04BC-E85A-49EB-B42B-442B0A7B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怎样用扩展欧几里得来解决</a:t>
            </a:r>
            <a:r>
              <a:rPr lang="en-US" altLang="zh-CN" dirty="0"/>
              <a:t>CRT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30691-36DA-4E25-BA6E-3216053B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这里解决怎样把两个</a:t>
            </a:r>
            <a:r>
              <a:rPr lang="en-US" altLang="zh-CN" dirty="0"/>
              <a:t>x % m1=c1 </a:t>
            </a:r>
            <a:r>
              <a:rPr lang="zh-CN" altLang="en-US" dirty="0"/>
              <a:t>和 </a:t>
            </a:r>
            <a:r>
              <a:rPr lang="en-US" altLang="zh-CN" dirty="0"/>
              <a:t>x%m2=c2 </a:t>
            </a:r>
            <a:r>
              <a:rPr lang="zh-CN" altLang="en-US" dirty="0"/>
              <a:t>合并成一个 </a:t>
            </a:r>
            <a:r>
              <a:rPr lang="en-US" altLang="zh-CN" dirty="0" err="1"/>
              <a:t>x%lcm</a:t>
            </a:r>
            <a:r>
              <a:rPr lang="en-US" altLang="zh-CN" dirty="0"/>
              <a:t>(m1,m2)=c3</a:t>
            </a:r>
          </a:p>
          <a:p>
            <a:r>
              <a:rPr lang="zh-CN" altLang="en-US" dirty="0"/>
              <a:t>只要解决这个问题</a:t>
            </a:r>
            <a:r>
              <a:rPr lang="en-US" altLang="zh-CN" dirty="0"/>
              <a:t>,</a:t>
            </a:r>
            <a:r>
              <a:rPr lang="zh-CN" altLang="en-US" dirty="0"/>
              <a:t>多个方程只需要不断重复这个过程就行了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显然可以令</a:t>
            </a:r>
            <a:r>
              <a:rPr lang="en-US" altLang="zh-CN" dirty="0"/>
              <a:t>x=c1+m1*z,</a:t>
            </a:r>
            <a:r>
              <a:rPr lang="zh-CN" altLang="en-US" dirty="0"/>
              <a:t>这里</a:t>
            </a:r>
            <a:r>
              <a:rPr lang="en-US" altLang="zh-CN" dirty="0"/>
              <a:t>z</a:t>
            </a:r>
            <a:r>
              <a:rPr lang="zh-CN" altLang="en-US" dirty="0"/>
              <a:t>为变量</a:t>
            </a:r>
            <a:endParaRPr lang="en-US" altLang="zh-CN" dirty="0"/>
          </a:p>
          <a:p>
            <a:r>
              <a:rPr lang="zh-CN" altLang="en-US" dirty="0"/>
              <a:t>那么就是</a:t>
            </a:r>
            <a:r>
              <a:rPr lang="en-US" altLang="zh-CN" dirty="0"/>
              <a:t>(c1+m1*z)%m2=c2</a:t>
            </a:r>
          </a:p>
          <a:p>
            <a:r>
              <a:rPr lang="en-US" altLang="zh-CN" dirty="0"/>
              <a:t>c1+m1*z+m2*w=c2,</a:t>
            </a:r>
            <a:r>
              <a:rPr lang="zh-CN" altLang="en-US" dirty="0"/>
              <a:t>这里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为变量</a:t>
            </a:r>
            <a:endParaRPr lang="en-US" altLang="zh-CN" dirty="0"/>
          </a:p>
          <a:p>
            <a:r>
              <a:rPr lang="en-US" altLang="zh-CN" dirty="0"/>
              <a:t>m1*z+m2*w=c2-c1</a:t>
            </a:r>
          </a:p>
          <a:p>
            <a:r>
              <a:rPr lang="zh-CN" altLang="en-US" dirty="0"/>
              <a:t>解这样一个方程</a:t>
            </a:r>
            <a:r>
              <a:rPr lang="en-US" altLang="zh-CN" dirty="0"/>
              <a:t>,</a:t>
            </a:r>
            <a:r>
              <a:rPr lang="zh-CN" altLang="en-US" dirty="0"/>
              <a:t>按照求出来的</a:t>
            </a:r>
            <a:r>
              <a:rPr lang="en-US" altLang="zh-CN" dirty="0"/>
              <a:t>z,</a:t>
            </a:r>
            <a:r>
              <a:rPr lang="zh-CN" altLang="en-US" dirty="0"/>
              <a:t>我们就得到一个解</a:t>
            </a:r>
            <a:r>
              <a:rPr lang="en-US" altLang="zh-CN" dirty="0"/>
              <a:t>c1+m1*z,</a:t>
            </a:r>
            <a:r>
              <a:rPr lang="zh-CN" altLang="en-US" dirty="0"/>
              <a:t>解不出来说明方程组无解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个方程</a:t>
            </a:r>
            <a:r>
              <a:rPr lang="en-US" altLang="zh-CN" dirty="0"/>
              <a:t>,</a:t>
            </a:r>
            <a:r>
              <a:rPr lang="zh-CN" altLang="en-US" dirty="0"/>
              <a:t>就合并</a:t>
            </a:r>
            <a:r>
              <a:rPr lang="en-US" altLang="zh-CN" dirty="0"/>
              <a:t>n-1</a:t>
            </a:r>
            <a:r>
              <a:rPr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76471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F47AC-692E-4185-AE24-A4C05B6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bzoj2299[HAOI2011] </a:t>
            </a:r>
            <a:r>
              <a:rPr lang="zh-CN" altLang="en-US" dirty="0"/>
              <a:t>向量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EF901-653A-4A13-A494-4E68A142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给你一对数</a:t>
            </a:r>
            <a:r>
              <a:rPr lang="en-US" altLang="zh-CN" dirty="0" err="1"/>
              <a:t>a,b</a:t>
            </a:r>
            <a:r>
              <a:rPr lang="zh-CN" altLang="en-US" dirty="0"/>
              <a:t>，你可以任意使用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 (a,-b), (-</a:t>
            </a:r>
            <a:r>
              <a:rPr lang="en-US" altLang="zh-CN" dirty="0" err="1"/>
              <a:t>a,b</a:t>
            </a:r>
            <a:r>
              <a:rPr lang="en-US" altLang="zh-CN" dirty="0"/>
              <a:t>), (-a,-b), (</a:t>
            </a:r>
            <a:r>
              <a:rPr lang="en-US" altLang="zh-CN" dirty="0" err="1"/>
              <a:t>b,a</a:t>
            </a:r>
            <a:r>
              <a:rPr lang="en-US" altLang="zh-CN" dirty="0"/>
              <a:t>), (b,-a), (-</a:t>
            </a:r>
            <a:r>
              <a:rPr lang="en-US" altLang="zh-CN" dirty="0" err="1"/>
              <a:t>b,a</a:t>
            </a:r>
            <a:r>
              <a:rPr lang="en-US" altLang="zh-CN" dirty="0"/>
              <a:t>), (-b,-a)</a:t>
            </a:r>
            <a:r>
              <a:rPr lang="zh-CN" altLang="en-US" dirty="0"/>
              <a:t>这些向量，问你能不能拼出另一个向量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说明：这里的拼就是使得你选出的向量之和为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50000</a:t>
            </a:r>
            <a:r>
              <a:rPr lang="zh-CN" altLang="en-US" dirty="0"/>
              <a:t>组数据</a:t>
            </a:r>
            <a:endParaRPr lang="en-US" altLang="zh-CN" dirty="0"/>
          </a:p>
          <a:p>
            <a:r>
              <a:rPr lang="en-US" altLang="zh-CN" dirty="0" err="1"/>
              <a:t>a,b,x,y</a:t>
            </a:r>
            <a:r>
              <a:rPr lang="zh-CN" altLang="en-US" dirty="0"/>
              <a:t>在</a:t>
            </a:r>
            <a:r>
              <a:rPr lang="en-US" altLang="zh-CN" dirty="0"/>
              <a:t>int</a:t>
            </a:r>
            <a:r>
              <a:rPr lang="zh-CN" altLang="en-US" dirty="0"/>
              <a:t>范围内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5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1198</TotalTime>
  <Words>2269</Words>
  <Application>Microsoft Office PowerPoint</Application>
  <PresentationFormat>宽屏</PresentationFormat>
  <Paragraphs>112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 3</vt:lpstr>
      <vt:lpstr>离子</vt:lpstr>
      <vt:lpstr>数学2</vt:lpstr>
      <vt:lpstr>内容</vt:lpstr>
      <vt:lpstr>中国剩余定理(孙子定理)</vt:lpstr>
      <vt:lpstr>中国剩余定理</vt:lpstr>
      <vt:lpstr>中国剩余定理的用途</vt:lpstr>
      <vt:lpstr>模数不满足互质的情况下</vt:lpstr>
      <vt:lpstr>扩展欧几里得算法</vt:lpstr>
      <vt:lpstr>怎样用扩展欧几里得来解决CRT的问题</vt:lpstr>
      <vt:lpstr>bzoj2299[HAOI2011] 向量 </vt:lpstr>
      <vt:lpstr>NOI2002 Savage</vt:lpstr>
      <vt:lpstr>NOI2002 Savage</vt:lpstr>
      <vt:lpstr>引入:bzoj1008[HNOI2008]越狱</vt:lpstr>
      <vt:lpstr>什么是容斥原理</vt:lpstr>
      <vt:lpstr>高维前缀和</vt:lpstr>
      <vt:lpstr>bzoj4563[HAOI2016]放棋子</vt:lpstr>
      <vt:lpstr>用容斥原理求解错位排列</vt:lpstr>
      <vt:lpstr>错位排列的递推公式</vt:lpstr>
      <vt:lpstr>bzoj1042[HAOI2008]硬币购物 </vt:lpstr>
      <vt:lpstr>bzoj4710[JSOI2011]分特产</vt:lpstr>
      <vt:lpstr>bzoj4710[JSOI2011]分特产</vt:lpstr>
      <vt:lpstr>bzoj2005[NOI2010]能量采集</vt:lpstr>
      <vt:lpstr>bzoj1951[SDOI2010]古代猪文</vt:lpstr>
      <vt:lpstr>bzoj1951[SDOI2010]古代猪文</vt:lpstr>
      <vt:lpstr>bzoj1257[CQOI2007]余数之和sum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runda liu</dc:creator>
  <cp:lastModifiedBy>runda liu</cp:lastModifiedBy>
  <cp:revision>139</cp:revision>
  <dcterms:created xsi:type="dcterms:W3CDTF">2019-01-13T14:08:50Z</dcterms:created>
  <dcterms:modified xsi:type="dcterms:W3CDTF">2019-01-27T13:05:13Z</dcterms:modified>
</cp:coreProperties>
</file>