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72" r:id="rId3"/>
    <p:sldId id="273" r:id="rId4"/>
    <p:sldId id="274" r:id="rId5"/>
    <p:sldId id="275" r:id="rId6"/>
    <p:sldId id="276" r:id="rId7"/>
    <p:sldId id="265" r:id="rId8"/>
    <p:sldId id="266" r:id="rId9"/>
    <p:sldId id="267" r:id="rId10"/>
    <p:sldId id="268" r:id="rId11"/>
    <p:sldId id="269" r:id="rId12"/>
    <p:sldId id="341" r:id="rId13"/>
    <p:sldId id="342" r:id="rId14"/>
    <p:sldId id="309" r:id="rId15"/>
    <p:sldId id="264" r:id="rId16"/>
    <p:sldId id="347" r:id="rId17"/>
    <p:sldId id="310" r:id="rId18"/>
    <p:sldId id="311" r:id="rId19"/>
    <p:sldId id="312" r:id="rId20"/>
    <p:sldId id="313" r:id="rId21"/>
    <p:sldId id="314" r:id="rId22"/>
    <p:sldId id="315" r:id="rId23"/>
    <p:sldId id="316" r:id="rId24"/>
    <p:sldId id="317" r:id="rId25"/>
    <p:sldId id="339" r:id="rId26"/>
    <p:sldId id="340" r:id="rId27"/>
    <p:sldId id="318" r:id="rId28"/>
    <p:sldId id="319" r:id="rId29"/>
    <p:sldId id="320" r:id="rId30"/>
    <p:sldId id="321" r:id="rId31"/>
    <p:sldId id="322" r:id="rId32"/>
    <p:sldId id="323" r:id="rId33"/>
    <p:sldId id="324" r:id="rId34"/>
    <p:sldId id="325" r:id="rId35"/>
    <p:sldId id="326" r:id="rId36"/>
    <p:sldId id="348" r:id="rId37"/>
    <p:sldId id="349" r:id="rId38"/>
    <p:sldId id="350" r:id="rId39"/>
    <p:sldId id="351" r:id="rId40"/>
    <p:sldId id="352"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259" r:id="rId5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0" d="100"/>
          <a:sy n="70" d="100"/>
        </p:scale>
        <p:origin x="-1386" y="-1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FB765C4-B534-48F4-A487-B8562562CF3D}" type="datetimeFigureOut">
              <a:rPr lang="zh-CN" altLang="en-US"/>
              <a:pPr>
                <a:defRPr/>
              </a:pPr>
              <a:t>2018/11/24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39039D8-4AA6-4D59-B96D-05DC69FE4B1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5A3695A-EAEC-48CD-A2ED-6ACD450EE226}" type="datetime1">
              <a:rPr lang="zh-CN" altLang="en-US"/>
              <a:pPr>
                <a:defRPr/>
              </a:pPr>
              <a:t>2018/11/24</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A07AF5F4-217F-412C-ABF4-CDB3D59F77FB}"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descr="C:\Users\RonghuaX\Desktop\成都七中副本.png"/>
          <p:cNvPicPr>
            <a:picLocks noChangeAspect="1" noChangeArrowheads="1"/>
          </p:cNvPicPr>
          <p:nvPr userDrawn="1"/>
        </p:nvPicPr>
        <p:blipFill>
          <a:blip r:embed="rId2" cstate="print"/>
          <a:srcRect/>
          <a:stretch>
            <a:fillRect/>
          </a:stretch>
        </p:blipFill>
        <p:spPr bwMode="auto">
          <a:xfrm>
            <a:off x="7112000" y="5961063"/>
            <a:ext cx="1889125" cy="754062"/>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28596" y="1571612"/>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94BE8E9-1CD4-4678-A621-AE16C28C6592}" type="datetime1">
              <a:rPr lang="zh-CN" altLang="en-US"/>
              <a:pPr>
                <a:defRPr/>
              </a:pPr>
              <a:t>2018/11/24</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BE136059-7BC9-4654-89BD-52DE22A01EA6}"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2" descr="C:\Users\RonghuaX\Desktop\成都七中副本.png"/>
          <p:cNvPicPr>
            <a:picLocks noChangeAspect="1" noChangeArrowheads="1"/>
          </p:cNvPicPr>
          <p:nvPr userDrawn="1"/>
        </p:nvPicPr>
        <p:blipFill>
          <a:blip r:embed="rId2" cstate="print"/>
          <a:srcRect/>
          <a:stretch>
            <a:fillRect/>
          </a:stretch>
        </p:blipFill>
        <p:spPr bwMode="auto">
          <a:xfrm>
            <a:off x="7112000" y="5961063"/>
            <a:ext cx="1889125" cy="754062"/>
          </a:xfrm>
          <a:prstGeom prst="rect">
            <a:avLst/>
          </a:prstGeom>
          <a:noFill/>
          <a:ln w="9525">
            <a:noFill/>
            <a:miter lim="800000"/>
            <a:headEnd/>
            <a:tailEnd/>
          </a:ln>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67B23D9-DEEE-48E7-9A68-D1FF2593A0E4}" type="datetime1">
              <a:rPr lang="zh-CN" altLang="en-US"/>
              <a:pPr>
                <a:defRPr/>
              </a:pPr>
              <a:t>2018/11/24</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4ED27930-6B5E-4E14-8333-1671ADCF5E8A}"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2" descr="C:\Users\RonghuaX\Desktop\成都七中副本.png"/>
          <p:cNvPicPr>
            <a:picLocks noChangeAspect="1" noChangeArrowheads="1"/>
          </p:cNvPicPr>
          <p:nvPr userDrawn="1"/>
        </p:nvPicPr>
        <p:blipFill>
          <a:blip r:embed="rId2" cstate="print"/>
          <a:srcRect/>
          <a:stretch>
            <a:fillRect/>
          </a:stretch>
        </p:blipFill>
        <p:spPr bwMode="auto">
          <a:xfrm>
            <a:off x="7112000" y="5961063"/>
            <a:ext cx="1889125" cy="754062"/>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4"/>
          <p:cNvSpPr>
            <a:spLocks noGrp="1"/>
          </p:cNvSpPr>
          <p:nvPr>
            <p:ph type="dt" sz="half" idx="10"/>
          </p:nvPr>
        </p:nvSpPr>
        <p:spPr/>
        <p:txBody>
          <a:bodyPr/>
          <a:lstStyle>
            <a:lvl1pPr>
              <a:defRPr/>
            </a:lvl1pPr>
          </a:lstStyle>
          <a:p>
            <a:pPr>
              <a:defRPr/>
            </a:pPr>
            <a:fld id="{A070E17A-6282-4F5E-B16D-F2727A786DC1}" type="datetime1">
              <a:rPr lang="zh-CN" altLang="en-US"/>
              <a:pPr>
                <a:defRPr/>
              </a:pPr>
              <a:t>2018/11/24</a:t>
            </a:fld>
            <a:endParaRPr lang="zh-CN" altLang="en-US"/>
          </a:p>
        </p:txBody>
      </p:sp>
      <p:sp>
        <p:nvSpPr>
          <p:cNvPr id="7" name="灯片编号占位符 6"/>
          <p:cNvSpPr>
            <a:spLocks noGrp="1"/>
          </p:cNvSpPr>
          <p:nvPr>
            <p:ph type="sldNum" sz="quarter" idx="11"/>
          </p:nvPr>
        </p:nvSpPr>
        <p:spPr/>
        <p:txBody>
          <a:bodyPr/>
          <a:lstStyle>
            <a:lvl1pPr>
              <a:defRPr/>
            </a:lvl1pPr>
          </a:lstStyle>
          <a:p>
            <a:pPr>
              <a:defRPr/>
            </a:pPr>
            <a:fld id="{7E606CBB-211F-4316-99CD-1B39AFAE88DD}"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2" descr="C:\Users\RonghuaX\Desktop\成都七中副本.png"/>
          <p:cNvPicPr>
            <a:picLocks noChangeAspect="1" noChangeArrowheads="1"/>
          </p:cNvPicPr>
          <p:nvPr userDrawn="1"/>
        </p:nvPicPr>
        <p:blipFill>
          <a:blip r:embed="rId2" cstate="print"/>
          <a:srcRect/>
          <a:stretch>
            <a:fillRect/>
          </a:stretch>
        </p:blipFill>
        <p:spPr bwMode="auto">
          <a:xfrm>
            <a:off x="7112000" y="5961063"/>
            <a:ext cx="1889125" cy="754062"/>
          </a:xfrm>
          <a:prstGeom prst="rect">
            <a:avLst/>
          </a:prstGeom>
          <a:noFill/>
          <a:ln w="9525">
            <a:noFill/>
            <a:miter lim="800000"/>
            <a:headEnd/>
            <a:tailEnd/>
          </a:ln>
        </p:spPr>
      </p:pic>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日期占位符 6"/>
          <p:cNvSpPr>
            <a:spLocks noGrp="1"/>
          </p:cNvSpPr>
          <p:nvPr>
            <p:ph type="dt" sz="half" idx="10"/>
          </p:nvPr>
        </p:nvSpPr>
        <p:spPr/>
        <p:txBody>
          <a:bodyPr/>
          <a:lstStyle>
            <a:lvl1pPr>
              <a:defRPr/>
            </a:lvl1pPr>
          </a:lstStyle>
          <a:p>
            <a:pPr>
              <a:defRPr/>
            </a:pPr>
            <a:fld id="{F10D9E97-285F-497C-93D5-694B25092E7C}" type="datetime1">
              <a:rPr lang="zh-CN" altLang="en-US"/>
              <a:pPr>
                <a:defRPr/>
              </a:pPr>
              <a:t>2018/11/24</a:t>
            </a:fld>
            <a:endParaRPr lang="zh-CN" altLang="en-US"/>
          </a:p>
        </p:txBody>
      </p:sp>
      <p:sp>
        <p:nvSpPr>
          <p:cNvPr id="9" name="灯片编号占位符 8"/>
          <p:cNvSpPr>
            <a:spLocks noGrp="1"/>
          </p:cNvSpPr>
          <p:nvPr>
            <p:ph type="sldNum" sz="quarter" idx="11"/>
          </p:nvPr>
        </p:nvSpPr>
        <p:spPr/>
        <p:txBody>
          <a:bodyPr/>
          <a:lstStyle>
            <a:lvl1pPr>
              <a:defRPr/>
            </a:lvl1pPr>
          </a:lstStyle>
          <a:p>
            <a:pPr>
              <a:defRPr/>
            </a:pPr>
            <a:fld id="{7B07C56B-5908-4CE3-A24D-2A22D64A9E9C}"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2" descr="C:\Users\RonghuaX\Desktop\成都七中副本.png"/>
          <p:cNvPicPr>
            <a:picLocks noChangeAspect="1" noChangeArrowheads="1"/>
          </p:cNvPicPr>
          <p:nvPr userDrawn="1"/>
        </p:nvPicPr>
        <p:blipFill>
          <a:blip r:embed="rId2" cstate="print"/>
          <a:srcRect/>
          <a:stretch>
            <a:fillRect/>
          </a:stretch>
        </p:blipFill>
        <p:spPr bwMode="auto">
          <a:xfrm>
            <a:off x="7112000" y="5961063"/>
            <a:ext cx="1889125" cy="754062"/>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日期占位符 2"/>
          <p:cNvSpPr>
            <a:spLocks noGrp="1"/>
          </p:cNvSpPr>
          <p:nvPr>
            <p:ph type="dt" sz="half" idx="10"/>
          </p:nvPr>
        </p:nvSpPr>
        <p:spPr/>
        <p:txBody>
          <a:bodyPr/>
          <a:lstStyle>
            <a:lvl1pPr>
              <a:defRPr/>
            </a:lvl1pPr>
          </a:lstStyle>
          <a:p>
            <a:pPr>
              <a:defRPr/>
            </a:pPr>
            <a:fld id="{F394115C-F480-4E18-870F-A94D6FA1A314}" type="datetime1">
              <a:rPr lang="zh-CN" altLang="en-US"/>
              <a:pPr>
                <a:defRPr/>
              </a:pPr>
              <a:t>2018/11/24</a:t>
            </a:fld>
            <a:endParaRPr lang="zh-CN" altLang="en-US"/>
          </a:p>
        </p:txBody>
      </p:sp>
      <p:sp>
        <p:nvSpPr>
          <p:cNvPr id="5" name="灯片编号占位符 4"/>
          <p:cNvSpPr>
            <a:spLocks noGrp="1"/>
          </p:cNvSpPr>
          <p:nvPr>
            <p:ph type="sldNum" sz="quarter" idx="11"/>
          </p:nvPr>
        </p:nvSpPr>
        <p:spPr/>
        <p:txBody>
          <a:bodyPr/>
          <a:lstStyle>
            <a:lvl1pPr>
              <a:defRPr/>
            </a:lvl1pPr>
          </a:lstStyle>
          <a:p>
            <a:pPr>
              <a:defRPr/>
            </a:pPr>
            <a:fld id="{861D16D8-FDBC-4D84-AE1F-6D122D2C8DF7}"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2" descr="C:\Users\RonghuaX\Desktop\成都七中副本.png"/>
          <p:cNvPicPr>
            <a:picLocks noChangeAspect="1" noChangeArrowheads="1"/>
          </p:cNvPicPr>
          <p:nvPr userDrawn="1"/>
        </p:nvPicPr>
        <p:blipFill>
          <a:blip r:embed="rId2" cstate="print"/>
          <a:srcRect/>
          <a:stretch>
            <a:fillRect/>
          </a:stretch>
        </p:blipFill>
        <p:spPr bwMode="auto">
          <a:xfrm>
            <a:off x="7112000" y="5961063"/>
            <a:ext cx="1889125" cy="754062"/>
          </a:xfrm>
          <a:prstGeom prst="rect">
            <a:avLst/>
          </a:prstGeom>
          <a:noFill/>
          <a:ln w="9525">
            <a:noFill/>
            <a:miter lim="800000"/>
            <a:headEnd/>
            <a:tailEnd/>
          </a:ln>
        </p:spPr>
      </p:pic>
      <p:sp>
        <p:nvSpPr>
          <p:cNvPr id="3" name="日期占位符 1"/>
          <p:cNvSpPr>
            <a:spLocks noGrp="1"/>
          </p:cNvSpPr>
          <p:nvPr>
            <p:ph type="dt" sz="half" idx="10"/>
          </p:nvPr>
        </p:nvSpPr>
        <p:spPr/>
        <p:txBody>
          <a:bodyPr/>
          <a:lstStyle>
            <a:lvl1pPr>
              <a:defRPr/>
            </a:lvl1pPr>
          </a:lstStyle>
          <a:p>
            <a:pPr>
              <a:defRPr/>
            </a:pPr>
            <a:fld id="{E7F82F15-2B2E-48AE-9452-67EDDC756095}" type="datetime1">
              <a:rPr lang="zh-CN" altLang="en-US"/>
              <a:pPr>
                <a:defRPr/>
              </a:pPr>
              <a:t>2018/11/24</a:t>
            </a:fld>
            <a:endParaRPr lang="zh-CN" altLang="en-US"/>
          </a:p>
        </p:txBody>
      </p:sp>
      <p:sp>
        <p:nvSpPr>
          <p:cNvPr id="4" name="灯片编号占位符 3"/>
          <p:cNvSpPr>
            <a:spLocks noGrp="1"/>
          </p:cNvSpPr>
          <p:nvPr>
            <p:ph type="sldNum" sz="quarter" idx="11"/>
          </p:nvPr>
        </p:nvSpPr>
        <p:spPr/>
        <p:txBody>
          <a:bodyPr/>
          <a:lstStyle>
            <a:lvl1pPr>
              <a:defRPr/>
            </a:lvl1pPr>
          </a:lstStyle>
          <a:p>
            <a:pPr>
              <a:defRPr/>
            </a:pPr>
            <a:fld id="{1E9FA3AA-21BE-4D14-8075-C1ADCFBBD702}"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2" descr="C:\Users\RonghuaX\Desktop\成都七中副本.png"/>
          <p:cNvPicPr>
            <a:picLocks noChangeAspect="1" noChangeArrowheads="1"/>
          </p:cNvPicPr>
          <p:nvPr userDrawn="1"/>
        </p:nvPicPr>
        <p:blipFill>
          <a:blip r:embed="rId2" cstate="print"/>
          <a:srcRect/>
          <a:stretch>
            <a:fillRect/>
          </a:stretch>
        </p:blipFill>
        <p:spPr bwMode="auto">
          <a:xfrm>
            <a:off x="7112000" y="5961063"/>
            <a:ext cx="1889125" cy="754062"/>
          </a:xfrm>
          <a:prstGeom prst="rect">
            <a:avLst/>
          </a:prstGeom>
          <a:noFill/>
          <a:ln w="9525">
            <a:noFill/>
            <a:miter lim="800000"/>
            <a:headEnd/>
            <a:tailEnd/>
          </a:ln>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日期占位符 4"/>
          <p:cNvSpPr>
            <a:spLocks noGrp="1"/>
          </p:cNvSpPr>
          <p:nvPr>
            <p:ph type="dt" sz="half" idx="10"/>
          </p:nvPr>
        </p:nvSpPr>
        <p:spPr/>
        <p:txBody>
          <a:bodyPr/>
          <a:lstStyle>
            <a:lvl1pPr>
              <a:defRPr/>
            </a:lvl1pPr>
          </a:lstStyle>
          <a:p>
            <a:pPr>
              <a:defRPr/>
            </a:pPr>
            <a:fld id="{3455277C-3B4F-49CA-A509-6A1AA6944F28}" type="datetime1">
              <a:rPr lang="zh-CN" altLang="en-US"/>
              <a:pPr>
                <a:defRPr/>
              </a:pPr>
              <a:t>2018/11/24</a:t>
            </a:fld>
            <a:endParaRPr lang="zh-CN" altLang="en-US"/>
          </a:p>
        </p:txBody>
      </p:sp>
      <p:sp>
        <p:nvSpPr>
          <p:cNvPr id="7" name="灯片编号占位符 6"/>
          <p:cNvSpPr>
            <a:spLocks noGrp="1"/>
          </p:cNvSpPr>
          <p:nvPr>
            <p:ph type="sldNum" sz="quarter" idx="11"/>
          </p:nvPr>
        </p:nvSpPr>
        <p:spPr/>
        <p:txBody>
          <a:bodyPr/>
          <a:lstStyle>
            <a:lvl1pPr>
              <a:defRPr/>
            </a:lvl1pPr>
          </a:lstStyle>
          <a:p>
            <a:pPr>
              <a:defRPr/>
            </a:pPr>
            <a:fld id="{40450B4F-B52B-4171-A282-8F34302F32A6}"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2" descr="C:\Users\RonghuaX\Desktop\成都七中副本.png"/>
          <p:cNvPicPr>
            <a:picLocks noChangeAspect="1" noChangeArrowheads="1"/>
          </p:cNvPicPr>
          <p:nvPr userDrawn="1"/>
        </p:nvPicPr>
        <p:blipFill>
          <a:blip r:embed="rId2" cstate="print"/>
          <a:srcRect/>
          <a:stretch>
            <a:fillRect/>
          </a:stretch>
        </p:blipFill>
        <p:spPr bwMode="auto">
          <a:xfrm>
            <a:off x="7112000" y="5961063"/>
            <a:ext cx="1889125" cy="754062"/>
          </a:xfrm>
          <a:prstGeom prst="rect">
            <a:avLst/>
          </a:prstGeom>
          <a:noFill/>
          <a:ln w="9525">
            <a:noFill/>
            <a:miter lim="800000"/>
            <a:headEnd/>
            <a:tailEnd/>
          </a:ln>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日期占位符 4"/>
          <p:cNvSpPr>
            <a:spLocks noGrp="1"/>
          </p:cNvSpPr>
          <p:nvPr>
            <p:ph type="dt" sz="half" idx="10"/>
          </p:nvPr>
        </p:nvSpPr>
        <p:spPr/>
        <p:txBody>
          <a:bodyPr/>
          <a:lstStyle>
            <a:lvl1pPr>
              <a:defRPr/>
            </a:lvl1pPr>
          </a:lstStyle>
          <a:p>
            <a:pPr>
              <a:defRPr/>
            </a:pPr>
            <a:fld id="{F77EB3B4-26B7-46AA-8020-BBD6DA630071}" type="datetime1">
              <a:rPr lang="zh-CN" altLang="en-US"/>
              <a:pPr>
                <a:defRPr/>
              </a:pPr>
              <a:t>2018/11/24</a:t>
            </a:fld>
            <a:endParaRPr lang="zh-CN" altLang="en-US"/>
          </a:p>
        </p:txBody>
      </p:sp>
      <p:sp>
        <p:nvSpPr>
          <p:cNvPr id="7" name="灯片编号占位符 6"/>
          <p:cNvSpPr>
            <a:spLocks noGrp="1"/>
          </p:cNvSpPr>
          <p:nvPr>
            <p:ph type="sldNum" sz="quarter" idx="11"/>
          </p:nvPr>
        </p:nvSpPr>
        <p:spPr/>
        <p:txBody>
          <a:bodyPr/>
          <a:lstStyle>
            <a:lvl1pPr>
              <a:defRPr/>
            </a:lvl1pPr>
          </a:lstStyle>
          <a:p>
            <a:pPr>
              <a:defRPr/>
            </a:pPr>
            <a:fld id="{E91789F5-4164-4752-B4BD-1BADE325CE54}"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3A54B54-B749-4212-990B-C539D0914277}" type="datetime1">
              <a:rPr lang="zh-CN" altLang="en-US"/>
              <a:pPr>
                <a:defRPr/>
              </a:pPr>
              <a:t>2018/11/24</a:t>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8B1AE97-FF7B-40A2-92BB-6B9F4BF1964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Lst>
  <p:hf sldNum="0" hdr="0" dt="0"/>
  <p:txStyles>
    <p:titleStyle>
      <a:lvl1pPr algn="ctr" rtl="0" eaLnBrk="0" fontAlgn="base" hangingPunct="0">
        <a:spcBef>
          <a:spcPct val="0"/>
        </a:spcBef>
        <a:spcAft>
          <a:spcPct val="0"/>
        </a:spcAft>
        <a:defRPr sz="4400" b="1" kern="120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ea typeface="宋体" charset="-122"/>
        </a:defRPr>
      </a:lvl2pPr>
      <a:lvl3pPr algn="ctr" rtl="0" eaLnBrk="0" fontAlgn="base" hangingPunct="0">
        <a:spcBef>
          <a:spcPct val="0"/>
        </a:spcBef>
        <a:spcAft>
          <a:spcPct val="0"/>
        </a:spcAft>
        <a:defRPr sz="4400" b="1">
          <a:solidFill>
            <a:schemeClr val="tx1"/>
          </a:solidFill>
          <a:latin typeface="Calibri" pitchFamily="34" charset="0"/>
          <a:ea typeface="宋体" charset="-122"/>
        </a:defRPr>
      </a:lvl3pPr>
      <a:lvl4pPr algn="ctr" rtl="0" eaLnBrk="0" fontAlgn="base" hangingPunct="0">
        <a:spcBef>
          <a:spcPct val="0"/>
        </a:spcBef>
        <a:spcAft>
          <a:spcPct val="0"/>
        </a:spcAft>
        <a:defRPr sz="4400" b="1">
          <a:solidFill>
            <a:schemeClr val="tx1"/>
          </a:solidFill>
          <a:latin typeface="Calibri" pitchFamily="34" charset="0"/>
          <a:ea typeface="宋体" charset="-122"/>
        </a:defRPr>
      </a:lvl4pPr>
      <a:lvl5pPr algn="ctr" rtl="0" eaLnBrk="0" fontAlgn="base" hangingPunct="0">
        <a:spcBef>
          <a:spcPct val="0"/>
        </a:spcBef>
        <a:spcAft>
          <a:spcPct val="0"/>
        </a:spcAft>
        <a:defRPr sz="4400" b="1">
          <a:solidFill>
            <a:schemeClr val="tx1"/>
          </a:solidFill>
          <a:latin typeface="Calibri" pitchFamily="34" charset="0"/>
          <a:ea typeface="宋体" charset="-122"/>
        </a:defRPr>
      </a:lvl5pPr>
      <a:lvl6pPr marL="457200" algn="ctr" rtl="0" fontAlgn="base">
        <a:spcBef>
          <a:spcPct val="0"/>
        </a:spcBef>
        <a:spcAft>
          <a:spcPct val="0"/>
        </a:spcAft>
        <a:defRPr sz="4400" b="1">
          <a:solidFill>
            <a:schemeClr val="tx1"/>
          </a:solidFill>
          <a:latin typeface="Calibri" pitchFamily="34" charset="0"/>
          <a:ea typeface="宋体" charset="-122"/>
        </a:defRPr>
      </a:lvl6pPr>
      <a:lvl7pPr marL="914400" algn="ctr" rtl="0" fontAlgn="base">
        <a:spcBef>
          <a:spcPct val="0"/>
        </a:spcBef>
        <a:spcAft>
          <a:spcPct val="0"/>
        </a:spcAft>
        <a:defRPr sz="4400" b="1">
          <a:solidFill>
            <a:schemeClr val="tx1"/>
          </a:solidFill>
          <a:latin typeface="Calibri" pitchFamily="34" charset="0"/>
          <a:ea typeface="宋体" charset="-122"/>
        </a:defRPr>
      </a:lvl7pPr>
      <a:lvl8pPr marL="1371600" algn="ctr" rtl="0" fontAlgn="base">
        <a:spcBef>
          <a:spcPct val="0"/>
        </a:spcBef>
        <a:spcAft>
          <a:spcPct val="0"/>
        </a:spcAft>
        <a:defRPr sz="4400" b="1">
          <a:solidFill>
            <a:schemeClr val="tx1"/>
          </a:solidFill>
          <a:latin typeface="Calibri" pitchFamily="34" charset="0"/>
          <a:ea typeface="宋体" charset="-122"/>
        </a:defRPr>
      </a:lvl8pPr>
      <a:lvl9pPr marL="1828800" algn="ctr" rtl="0" fontAlgn="base">
        <a:spcBef>
          <a:spcPct val="0"/>
        </a:spcBef>
        <a:spcAft>
          <a:spcPct val="0"/>
        </a:spcAft>
        <a:defRPr sz="4400" b="1">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blog.csdn.net/Clove_unique/article/details/53195082"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标题 1"/>
          <p:cNvSpPr>
            <a:spLocks noGrp="1"/>
          </p:cNvSpPr>
          <p:nvPr>
            <p:ph type="ctrTitle"/>
          </p:nvPr>
        </p:nvSpPr>
        <p:spPr>
          <a:xfrm>
            <a:off x="4000496" y="2857496"/>
            <a:ext cx="4786346" cy="2071702"/>
          </a:xfrm>
        </p:spPr>
        <p:txBody>
          <a:bodyPr>
            <a:normAutofit fontScale="90000"/>
          </a:bodyPr>
          <a:lstStyle/>
          <a:p>
            <a:pPr algn="l" eaLnBrk="1" fontAlgn="auto" hangingPunct="1">
              <a:lnSpc>
                <a:spcPct val="150000"/>
              </a:lnSpc>
              <a:spcAft>
                <a:spcPts val="0"/>
              </a:spcAft>
              <a:defRPr/>
            </a:pPr>
            <a:r>
              <a:rPr lang="zh-CN" altLang="en-US" dirty="0" smtClean="0">
                <a:solidFill>
                  <a:schemeClr val="tx1"/>
                </a:solidFill>
                <a:latin typeface="微软雅黑" pitchFamily="34" charset="-122"/>
                <a:ea typeface="微软雅黑" pitchFamily="34" charset="-122"/>
                <a:cs typeface="Arial" pitchFamily="34" charset="0"/>
              </a:rPr>
              <a:t>简单树型动态规划</a:t>
            </a:r>
            <a:r>
              <a:rPr lang="en-GB" dirty="0">
                <a:latin typeface="微软雅黑" pitchFamily="34" charset="-122"/>
                <a:ea typeface="微软雅黑" pitchFamily="34" charset="-122"/>
                <a:cs typeface="Arial" pitchFamily="34" charset="0"/>
              </a:rPr>
              <a:t/>
            </a:r>
            <a:br>
              <a:rPr lang="en-GB" dirty="0">
                <a:latin typeface="微软雅黑" pitchFamily="34" charset="-122"/>
                <a:ea typeface="微软雅黑" pitchFamily="34" charset="-122"/>
                <a:cs typeface="Arial" pitchFamily="34" charset="0"/>
              </a:rPr>
            </a:br>
            <a:r>
              <a:rPr lang="en-GB" dirty="0" smtClean="0">
                <a:latin typeface="微软雅黑" pitchFamily="34" charset="-122"/>
                <a:ea typeface="微软雅黑" pitchFamily="34" charset="-122"/>
                <a:cs typeface="Arial" pitchFamily="34" charset="0"/>
              </a:rPr>
              <a:t>      </a:t>
            </a:r>
            <a:r>
              <a:rPr lang="en-US" altLang="zh-CN" sz="3100" dirty="0" smtClean="0">
                <a:ln>
                  <a:noFill/>
                </a:ln>
                <a:solidFill>
                  <a:schemeClr val="tx1"/>
                </a:solidFill>
                <a:effectLst>
                  <a:reflection blurRad="6350" stA="55000" endA="300" endPos="45500" dir="5400000" sy="-100000" algn="bl" rotWithShape="0"/>
                </a:effectLst>
                <a:latin typeface="楷体" pitchFamily="49" charset="-122"/>
                <a:ea typeface="楷体" pitchFamily="49" charset="-122"/>
                <a:cs typeface="Arial" pitchFamily="34" charset="0"/>
              </a:rPr>
              <a:t>——</a:t>
            </a:r>
            <a:r>
              <a:rPr lang="zh-CN" altLang="en-US" sz="3100" dirty="0" smtClean="0">
                <a:ln>
                  <a:noFill/>
                </a:ln>
                <a:solidFill>
                  <a:schemeClr val="tx1"/>
                </a:solidFill>
                <a:effectLst>
                  <a:reflection blurRad="6350" stA="55000" endA="300" endPos="45500" dir="5400000" sy="-100000" algn="bl" rotWithShape="0"/>
                </a:effectLst>
                <a:latin typeface="楷体" pitchFamily="49" charset="-122"/>
                <a:ea typeface="楷体" pitchFamily="49" charset="-122"/>
                <a:cs typeface="Arial" pitchFamily="34" charset="0"/>
              </a:rPr>
              <a:t>成都七中胡凡</a:t>
            </a:r>
            <a:endParaRPr lang="zh-CN" altLang="en-US" dirty="0">
              <a:latin typeface="楷体" pitchFamily="49" charset="-122"/>
              <a:ea typeface="楷体" pitchFamily="49" charset="-122"/>
            </a:endParaRPr>
          </a:p>
        </p:txBody>
      </p:sp>
      <p:sp>
        <p:nvSpPr>
          <p:cNvPr id="6" name="矩形 5"/>
          <p:cNvSpPr/>
          <p:nvPr/>
        </p:nvSpPr>
        <p:spPr>
          <a:xfrm>
            <a:off x="6715125" y="6143625"/>
            <a:ext cx="2222500" cy="461963"/>
          </a:xfrm>
          <a:prstGeom prst="rect">
            <a:avLst/>
          </a:prstGeom>
        </p:spPr>
        <p:txBody>
          <a:bodyPr wrap="none">
            <a:spAutoFit/>
          </a:bodyPr>
          <a:lstStyle/>
          <a:p>
            <a:pPr algn="just" fontAlgn="auto">
              <a:spcBef>
                <a:spcPts val="0"/>
              </a:spcBef>
              <a:spcAft>
                <a:spcPts val="0"/>
              </a:spcAft>
              <a:defRPr/>
            </a:pPr>
            <a:r>
              <a:rPr lang="en-US" altLang="zh-CN" sz="2400" b="1" dirty="0">
                <a:solidFill>
                  <a:schemeClr val="bg1">
                    <a:lumMod val="65000"/>
                  </a:schemeClr>
                </a:solidFill>
                <a:latin typeface="Arial" pitchFamily="34" charset="0"/>
                <a:ea typeface="+mn-ea"/>
                <a:cs typeface="Arial" pitchFamily="34" charset="0"/>
              </a:rPr>
              <a:t>www.cdqz.net</a:t>
            </a:r>
            <a:endParaRPr lang="zh-CN" altLang="en-US" sz="2400" b="1" dirty="0">
              <a:solidFill>
                <a:schemeClr val="bg1">
                  <a:lumMod val="65000"/>
                </a:schemeClr>
              </a:solidFill>
              <a:latin typeface="Arial" pitchFamily="34" charset="0"/>
              <a:ea typeface="+mn-ea"/>
              <a:cs typeface="Arial" pitchFamily="34" charset="0"/>
            </a:endParaRPr>
          </a:p>
        </p:txBody>
      </p:sp>
      <p:pic>
        <p:nvPicPr>
          <p:cNvPr id="11268" name="Picture 3" descr="C:\Users\RonghuaX\Desktop\图片1副本副本副本.png"/>
          <p:cNvPicPr>
            <a:picLocks noChangeAspect="1" noChangeArrowheads="1"/>
          </p:cNvPicPr>
          <p:nvPr/>
        </p:nvPicPr>
        <p:blipFill>
          <a:blip r:embed="rId3" cstate="print"/>
          <a:srcRect/>
          <a:stretch>
            <a:fillRect/>
          </a:stretch>
        </p:blipFill>
        <p:spPr bwMode="auto">
          <a:xfrm>
            <a:off x="214313" y="214313"/>
            <a:ext cx="2571750" cy="85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a:xfrm>
            <a:off x="323528" y="-234280"/>
            <a:ext cx="8229600" cy="1143000"/>
          </a:xfrm>
        </p:spPr>
        <p:txBody>
          <a:bodyPr/>
          <a:lstStyle/>
          <a:p>
            <a:pPr eaLnBrk="1" hangingPunct="1"/>
            <a:r>
              <a:rPr lang="zh-CN" altLang="en-US" dirty="0" smtClean="0">
                <a:solidFill>
                  <a:schemeClr val="bg1"/>
                </a:solidFill>
              </a:rPr>
              <a:t>有根树的结构</a:t>
            </a:r>
          </a:p>
        </p:txBody>
      </p:sp>
      <p:sp>
        <p:nvSpPr>
          <p:cNvPr id="3" name="内容占位符 2"/>
          <p:cNvSpPr>
            <a:spLocks noGrp="1"/>
          </p:cNvSpPr>
          <p:nvPr>
            <p:ph idx="1"/>
          </p:nvPr>
        </p:nvSpPr>
        <p:spPr>
          <a:xfrm>
            <a:off x="428596" y="1268760"/>
            <a:ext cx="8229600" cy="4525963"/>
          </a:xfrm>
        </p:spPr>
        <p:txBody>
          <a:bodyPr/>
          <a:lstStyle/>
          <a:p>
            <a:pPr eaLnBrk="1" fontAlgn="auto" hangingPunct="1">
              <a:defRPr/>
            </a:pPr>
            <a:r>
              <a:rPr lang="zh-CN" noProof="1"/>
              <a:t>描述有根树的结构：</a:t>
            </a:r>
          </a:p>
          <a:p>
            <a:pPr eaLnBrk="1" fontAlgn="auto" hangingPunct="1">
              <a:defRPr/>
            </a:pPr>
            <a:r>
              <a:rPr lang="zh-CN" noProof="1"/>
              <a:t>若</a:t>
            </a:r>
            <a:r>
              <a:rPr lang="en-US" altLang="zh-CN" noProof="1"/>
              <a:t>a</a:t>
            </a:r>
            <a:r>
              <a:rPr lang="zh-CN" altLang="en-US" noProof="1"/>
              <a:t>在</a:t>
            </a:r>
            <a:r>
              <a:rPr lang="en-US" altLang="zh-CN" noProof="1"/>
              <a:t>b</a:t>
            </a:r>
            <a:r>
              <a:rPr lang="zh-CN" altLang="en-US" noProof="1"/>
              <a:t>到根的路径上</a:t>
            </a:r>
            <a:r>
              <a:rPr lang="en-US" altLang="zh-CN" noProof="1"/>
              <a:t>(</a:t>
            </a:r>
            <a:r>
              <a:rPr lang="zh-CN" altLang="en-US" noProof="1"/>
              <a:t>如</a:t>
            </a:r>
            <a:r>
              <a:rPr lang="en-US" altLang="zh-CN" noProof="1"/>
              <a:t>a=1,b=3; a=4,b=6)</a:t>
            </a:r>
            <a:r>
              <a:rPr lang="zh-CN" altLang="en-US" noProof="1"/>
              <a:t>，</a:t>
            </a:r>
            <a:r>
              <a:rPr lang="zh-CN" altLang="en-US" dirty="0"/>
              <a:t/>
            </a:r>
            <a:br>
              <a:rPr lang="zh-CN" altLang="en-US" dirty="0"/>
            </a:br>
            <a:r>
              <a:rPr lang="zh-CN" altLang="en-US" noProof="1"/>
              <a:t>则称</a:t>
            </a:r>
            <a:r>
              <a:rPr lang="en-US" altLang="zh-CN" noProof="1"/>
              <a:t>a</a:t>
            </a:r>
            <a:r>
              <a:rPr lang="zh-CN" altLang="en-US" noProof="1"/>
              <a:t>是</a:t>
            </a:r>
            <a:r>
              <a:rPr lang="en-US" altLang="zh-CN" noProof="1"/>
              <a:t>b</a:t>
            </a:r>
            <a:r>
              <a:rPr lang="zh-CN" altLang="en-US" noProof="1"/>
              <a:t>的祖先、</a:t>
            </a:r>
            <a:r>
              <a:rPr lang="en-US" altLang="zh-CN" noProof="1"/>
              <a:t>b</a:t>
            </a:r>
            <a:r>
              <a:rPr lang="zh-CN" altLang="en-US" noProof="1"/>
              <a:t>是</a:t>
            </a:r>
            <a:r>
              <a:rPr lang="en-US" altLang="zh-CN" noProof="1"/>
              <a:t>a</a:t>
            </a:r>
            <a:r>
              <a:rPr lang="zh-CN" altLang="en-US" noProof="1"/>
              <a:t>的子孙</a:t>
            </a:r>
          </a:p>
          <a:p>
            <a:pPr eaLnBrk="1" fontAlgn="auto" hangingPunct="1">
              <a:defRPr/>
            </a:pPr>
            <a:r>
              <a:rPr lang="zh-CN" altLang="en-US" noProof="1"/>
              <a:t>特殊地，若</a:t>
            </a:r>
            <a:r>
              <a:rPr lang="en-US" altLang="zh-CN" noProof="1"/>
              <a:t>a</a:t>
            </a:r>
            <a:r>
              <a:rPr lang="zh-CN" altLang="en-US" noProof="1"/>
              <a:t>是</a:t>
            </a:r>
            <a:r>
              <a:rPr lang="en-US" altLang="zh-CN" noProof="1"/>
              <a:t>b</a:t>
            </a:r>
            <a:r>
              <a:rPr lang="zh-CN" altLang="en-US" noProof="1"/>
              <a:t>的祖先、且</a:t>
            </a:r>
            <a:r>
              <a:rPr lang="en-US" altLang="zh-CN" noProof="1"/>
              <a:t>a</a:t>
            </a:r>
            <a:r>
              <a:rPr lang="zh-CN" altLang="en-US" noProof="1"/>
              <a:t>和</a:t>
            </a:r>
            <a:r>
              <a:rPr lang="en-US" altLang="zh-CN" noProof="1"/>
              <a:t>b</a:t>
            </a:r>
            <a:r>
              <a:rPr lang="zh-CN" altLang="en-US" noProof="1"/>
              <a:t>相邻</a:t>
            </a:r>
            <a:r>
              <a:rPr lang="en-US" altLang="zh-CN" noProof="1"/>
              <a:t>(</a:t>
            </a:r>
            <a:r>
              <a:rPr lang="zh-CN" altLang="en-US" noProof="1"/>
              <a:t>如</a:t>
            </a:r>
            <a:r>
              <a:rPr lang="en-US" altLang="zh-CN" noProof="1"/>
              <a:t>a=1,b=4; a=5,b=6)</a:t>
            </a:r>
            <a:r>
              <a:rPr lang="zh-CN" altLang="en-US" noProof="1"/>
              <a:t>，则称</a:t>
            </a:r>
            <a:r>
              <a:rPr lang="en-US" altLang="zh-CN" noProof="1"/>
              <a:t>a</a:t>
            </a:r>
            <a:r>
              <a:rPr lang="zh-CN" altLang="en-US" noProof="1"/>
              <a:t>是</a:t>
            </a:r>
            <a:r>
              <a:rPr lang="en-US" altLang="zh-CN" noProof="1"/>
              <a:t>b</a:t>
            </a:r>
            <a:r>
              <a:rPr lang="zh-CN" altLang="en-US" noProof="1"/>
              <a:t>的父亲</a:t>
            </a:r>
            <a:r>
              <a:rPr lang="en-US" altLang="zh-CN" noProof="1"/>
              <a:t>(</a:t>
            </a:r>
            <a:r>
              <a:rPr lang="zh-CN" altLang="en-US" noProof="1"/>
              <a:t>父节点</a:t>
            </a:r>
            <a:r>
              <a:rPr lang="en-US" altLang="zh-CN" noProof="1"/>
              <a:t>)</a:t>
            </a:r>
            <a:r>
              <a:rPr lang="zh-CN" altLang="en-US" noProof="1"/>
              <a:t>，</a:t>
            </a:r>
            <a:r>
              <a:rPr lang="en-US" altLang="zh-CN" noProof="1"/>
              <a:t>b</a:t>
            </a:r>
            <a:r>
              <a:rPr lang="zh-CN" altLang="en-US" noProof="1"/>
              <a:t>是</a:t>
            </a:r>
            <a:r>
              <a:rPr lang="en-US" altLang="zh-CN" noProof="1"/>
              <a:t>a</a:t>
            </a:r>
            <a:r>
              <a:rPr lang="zh-CN" altLang="en-US" noProof="1"/>
              <a:t>的儿子</a:t>
            </a:r>
            <a:r>
              <a:rPr lang="en-US" altLang="zh-CN" noProof="1"/>
              <a:t>(</a:t>
            </a:r>
            <a:r>
              <a:rPr lang="zh-CN" altLang="en-US" noProof="1"/>
              <a:t>子节点</a:t>
            </a:r>
            <a:r>
              <a:rPr lang="en-US" altLang="zh-CN" noProof="1"/>
              <a:t>)</a:t>
            </a:r>
          </a:p>
          <a:p>
            <a:pPr eaLnBrk="1" fontAlgn="auto" hangingPunct="1">
              <a:defRPr/>
            </a:pPr>
            <a:r>
              <a:rPr lang="zh-CN" altLang="en-US" noProof="1"/>
              <a:t>一个节点及其所有子孙节点组成一棵子树</a:t>
            </a:r>
          </a:p>
          <a:p>
            <a:pPr eaLnBrk="1" fontAlgn="auto" hangingPunct="1">
              <a:defRPr/>
            </a:pPr>
            <a:r>
              <a:rPr lang="zh-CN" altLang="en-US" noProof="1"/>
              <a:t>深度：根据需要定义根的深度为</a:t>
            </a:r>
            <a:r>
              <a:rPr lang="en-US" altLang="zh-CN" noProof="1"/>
              <a:t>0</a:t>
            </a:r>
            <a:r>
              <a:rPr lang="zh-CN" altLang="en-US" noProof="1"/>
              <a:t>或</a:t>
            </a:r>
            <a:r>
              <a:rPr lang="en-US" altLang="zh-CN" noProof="1"/>
              <a:t>1</a:t>
            </a:r>
            <a:r>
              <a:rPr lang="zh-CN" altLang="en-US" noProof="1"/>
              <a:t>；每走过一条向下的边深度</a:t>
            </a:r>
            <a:r>
              <a:rPr lang="en-US" altLang="zh-CN" noProof="1"/>
              <a:t>+1</a:t>
            </a:r>
          </a:p>
          <a:p>
            <a:pPr eaLnBrk="1" fontAlgn="auto" hangingPunct="1">
              <a:defRPr/>
            </a:pPr>
            <a:endParaRPr lang="en-US" altLang="zh-CN" sz="2400" u="sng" noProof="1"/>
          </a:p>
          <a:p>
            <a:pPr marL="0" indent="0" eaLnBrk="1" fontAlgn="auto" hangingPunct="1">
              <a:buFont typeface="Arial" pitchFamily="34" charset="0"/>
              <a:buNone/>
              <a:defRPr/>
            </a:pPr>
            <a:endParaRPr lang="zh-CN" altLang="en-US" noProof="1"/>
          </a:p>
        </p:txBody>
      </p:sp>
      <p:grpSp>
        <p:nvGrpSpPr>
          <p:cNvPr id="2" name="组合 30"/>
          <p:cNvGrpSpPr>
            <a:grpSpLocks/>
          </p:cNvGrpSpPr>
          <p:nvPr/>
        </p:nvGrpSpPr>
        <p:grpSpPr bwMode="auto">
          <a:xfrm>
            <a:off x="7331968" y="24333"/>
            <a:ext cx="1560512" cy="2468563"/>
            <a:chOff x="7947" y="3577"/>
            <a:chExt cx="2282" cy="3611"/>
          </a:xfrm>
        </p:grpSpPr>
        <p:sp>
          <p:nvSpPr>
            <p:cNvPr id="19" name="椭圆 18"/>
            <p:cNvSpPr/>
            <p:nvPr/>
          </p:nvSpPr>
          <p:spPr>
            <a:xfrm>
              <a:off x="8896" y="3577"/>
              <a:ext cx="416" cy="41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itchFamily="34" charset="0"/>
                <a:buNone/>
              </a:pPr>
              <a:r>
                <a:rPr lang="zh-CN" altLang="zh-CN" noProof="1">
                  <a:solidFill>
                    <a:srgbClr val="FF0000"/>
                  </a:solidFill>
                </a:rPr>
                <a:t>1</a:t>
              </a:r>
            </a:p>
          </p:txBody>
        </p:sp>
        <p:sp>
          <p:nvSpPr>
            <p:cNvPr id="20" name="椭圆 19"/>
            <p:cNvSpPr/>
            <p:nvPr/>
          </p:nvSpPr>
          <p:spPr>
            <a:xfrm>
              <a:off x="8896" y="4701"/>
              <a:ext cx="416" cy="4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itchFamily="34" charset="0"/>
                <a:buNone/>
              </a:pPr>
              <a:r>
                <a:rPr lang="zh-CN" altLang="zh-CN" noProof="1">
                  <a:solidFill>
                    <a:schemeClr val="tx1"/>
                  </a:solidFill>
                </a:rPr>
                <a:t>4</a:t>
              </a:r>
            </a:p>
          </p:txBody>
        </p:sp>
        <p:cxnSp>
          <p:nvCxnSpPr>
            <p:cNvPr id="21" name="直接连接符 20"/>
            <p:cNvCxnSpPr>
              <a:stCxn id="19" idx="4"/>
              <a:endCxn id="20" idx="0"/>
            </p:cNvCxnSpPr>
            <p:nvPr/>
          </p:nvCxnSpPr>
          <p:spPr>
            <a:xfrm>
              <a:off x="9105" y="3993"/>
              <a:ext cx="0" cy="7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7947" y="5593"/>
              <a:ext cx="416" cy="4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itchFamily="34" charset="0"/>
                <a:buNone/>
              </a:pPr>
              <a:r>
                <a:rPr lang="zh-CN" altLang="zh-CN" noProof="1">
                  <a:solidFill>
                    <a:schemeClr val="tx1"/>
                  </a:solidFill>
                </a:rPr>
                <a:t>2</a:t>
              </a:r>
            </a:p>
          </p:txBody>
        </p:sp>
        <p:sp>
          <p:nvSpPr>
            <p:cNvPr id="23" name="椭圆 22"/>
            <p:cNvSpPr/>
            <p:nvPr/>
          </p:nvSpPr>
          <p:spPr>
            <a:xfrm>
              <a:off x="8896" y="5825"/>
              <a:ext cx="416" cy="4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itchFamily="34" charset="0"/>
                <a:buNone/>
              </a:pPr>
              <a:r>
                <a:rPr lang="zh-CN" altLang="zh-CN" noProof="1">
                  <a:solidFill>
                    <a:schemeClr val="tx1"/>
                  </a:solidFill>
                </a:rPr>
                <a:t>3</a:t>
              </a:r>
            </a:p>
          </p:txBody>
        </p:sp>
        <p:sp>
          <p:nvSpPr>
            <p:cNvPr id="24" name="椭圆 23"/>
            <p:cNvSpPr/>
            <p:nvPr/>
          </p:nvSpPr>
          <p:spPr>
            <a:xfrm>
              <a:off x="9816" y="5593"/>
              <a:ext cx="413" cy="4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itchFamily="34" charset="0"/>
                <a:buNone/>
              </a:pPr>
              <a:r>
                <a:rPr lang="zh-CN" altLang="zh-CN" noProof="1">
                  <a:solidFill>
                    <a:schemeClr val="tx1"/>
                  </a:solidFill>
                </a:rPr>
                <a:t>5</a:t>
              </a:r>
            </a:p>
          </p:txBody>
        </p:sp>
        <p:sp>
          <p:nvSpPr>
            <p:cNvPr id="25" name="椭圆 24"/>
            <p:cNvSpPr/>
            <p:nvPr/>
          </p:nvSpPr>
          <p:spPr>
            <a:xfrm>
              <a:off x="9816" y="6775"/>
              <a:ext cx="413" cy="4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itchFamily="34" charset="0"/>
                <a:buNone/>
              </a:pPr>
              <a:r>
                <a:rPr lang="zh-CN" altLang="zh-CN" noProof="1">
                  <a:solidFill>
                    <a:schemeClr val="tx1"/>
                  </a:solidFill>
                </a:rPr>
                <a:t>6</a:t>
              </a:r>
            </a:p>
          </p:txBody>
        </p:sp>
        <p:cxnSp>
          <p:nvCxnSpPr>
            <p:cNvPr id="26" name="直接连接符 25"/>
            <p:cNvCxnSpPr>
              <a:stCxn id="20" idx="3"/>
              <a:endCxn id="22" idx="7"/>
            </p:cNvCxnSpPr>
            <p:nvPr/>
          </p:nvCxnSpPr>
          <p:spPr>
            <a:xfrm flipH="1">
              <a:off x="8300" y="5054"/>
              <a:ext cx="659" cy="5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0" idx="4"/>
              <a:endCxn id="23" idx="0"/>
            </p:cNvCxnSpPr>
            <p:nvPr/>
          </p:nvCxnSpPr>
          <p:spPr>
            <a:xfrm>
              <a:off x="9105" y="5117"/>
              <a:ext cx="0" cy="7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0" idx="5"/>
              <a:endCxn id="24" idx="1"/>
            </p:cNvCxnSpPr>
            <p:nvPr/>
          </p:nvCxnSpPr>
          <p:spPr>
            <a:xfrm>
              <a:off x="9252" y="5054"/>
              <a:ext cx="624" cy="5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4" idx="4"/>
              <a:endCxn id="25" idx="0"/>
            </p:cNvCxnSpPr>
            <p:nvPr/>
          </p:nvCxnSpPr>
          <p:spPr>
            <a:xfrm>
              <a:off x="10022" y="6006"/>
              <a:ext cx="0" cy="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a:xfrm>
            <a:off x="457200" y="-243408"/>
            <a:ext cx="8229600" cy="1143000"/>
          </a:xfrm>
        </p:spPr>
        <p:txBody>
          <a:bodyPr/>
          <a:lstStyle/>
          <a:p>
            <a:pPr eaLnBrk="1" hangingPunct="1"/>
            <a:r>
              <a:rPr lang="zh-CN" altLang="en-US" dirty="0" smtClean="0">
                <a:solidFill>
                  <a:schemeClr val="bg1"/>
                </a:solidFill>
              </a:rPr>
              <a:t>有根树的存储</a:t>
            </a:r>
          </a:p>
        </p:txBody>
      </p:sp>
      <p:sp>
        <p:nvSpPr>
          <p:cNvPr id="2" name="内容占位符 2"/>
          <p:cNvSpPr>
            <a:spLocks noGrp="1" noChangeArrowheads="1"/>
          </p:cNvSpPr>
          <p:nvPr>
            <p:ph idx="1"/>
          </p:nvPr>
        </p:nvSpPr>
        <p:spPr>
          <a:xfrm>
            <a:off x="428596" y="1196752"/>
            <a:ext cx="8229600" cy="4525963"/>
          </a:xfrm>
        </p:spPr>
        <p:txBody>
          <a:bodyPr/>
          <a:lstStyle/>
          <a:p>
            <a:pPr eaLnBrk="1" hangingPunct="1"/>
            <a:r>
              <a:rPr lang="zh-CN" altLang="en-US" dirty="0" smtClean="0"/>
              <a:t>方法一：除了根没有父亲，所有节点都有唯一的父亲。记录每个节点的父节点即可。缺点是不能从根开始遍历整棵树</a:t>
            </a:r>
            <a:br>
              <a:rPr lang="zh-CN" altLang="en-US" dirty="0" smtClean="0"/>
            </a:br>
            <a:r>
              <a:rPr lang="zh-CN" altLang="en-US" dirty="0" smtClean="0"/>
              <a:t>应用：并查集</a:t>
            </a:r>
          </a:p>
          <a:p>
            <a:pPr eaLnBrk="1" hangingPunct="1"/>
            <a:r>
              <a:rPr lang="zh-CN" altLang="en-US" dirty="0" smtClean="0"/>
              <a:t>方法二：</a:t>
            </a:r>
            <a:r>
              <a:rPr lang="en-US" altLang="zh-CN" dirty="0" smtClean="0"/>
              <a:t>(</a:t>
            </a:r>
            <a:r>
              <a:rPr lang="zh-CN" altLang="en-US" dirty="0" smtClean="0"/>
              <a:t>同普通的无向图</a:t>
            </a:r>
            <a:r>
              <a:rPr lang="en-US" altLang="zh-CN" dirty="0" smtClean="0"/>
              <a:t>)</a:t>
            </a:r>
            <a:r>
              <a:rPr lang="zh-CN" altLang="en-US" dirty="0" smtClean="0"/>
              <a:t>用邻接表存储。从根开始</a:t>
            </a:r>
            <a:r>
              <a:rPr lang="en-US" altLang="zh-CN" dirty="0" err="1" smtClean="0"/>
              <a:t>dfs</a:t>
            </a:r>
            <a:r>
              <a:rPr lang="zh-CN" altLang="en-US" dirty="0" smtClean="0"/>
              <a:t>时得到每个点的父节点，除了父节点外相邻的节点就是子节点。</a:t>
            </a:r>
            <a:br>
              <a:rPr lang="zh-CN" altLang="en-US" dirty="0" smtClean="0"/>
            </a:br>
            <a:r>
              <a:rPr lang="zh-CN" altLang="en-US" dirty="0" smtClean="0"/>
              <a:t>应用：</a:t>
            </a:r>
            <a:r>
              <a:rPr lang="en-US" altLang="zh-CN" dirty="0" smtClean="0"/>
              <a:t>(</a:t>
            </a:r>
            <a:r>
              <a:rPr lang="zh-CN" altLang="en-US" dirty="0" smtClean="0"/>
              <a:t>很多</a:t>
            </a:r>
            <a:r>
              <a:rPr lang="en-US" altLang="zh-CN" dirty="0" smtClean="0"/>
              <a:t>OI</a:t>
            </a:r>
            <a:r>
              <a:rPr lang="zh-CN" altLang="en-US" dirty="0" smtClean="0"/>
              <a:t>题中</a:t>
            </a:r>
            <a:r>
              <a:rPr lang="en-US" altLang="zh-CN" dirty="0" smtClean="0"/>
              <a:t>)</a:t>
            </a:r>
            <a:r>
              <a:rPr lang="zh-CN" altLang="en-US" dirty="0" smtClean="0"/>
              <a:t>只知道树边的两个端点、不知道父子关系的情况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71400"/>
            <a:ext cx="8229600" cy="1143000"/>
          </a:xfrm>
        </p:spPr>
        <p:txBody>
          <a:bodyPr/>
          <a:lstStyle/>
          <a:p>
            <a:r>
              <a:rPr lang="zh-CN" altLang="en-US" dirty="0" smtClean="0">
                <a:solidFill>
                  <a:schemeClr val="bg1"/>
                </a:solidFill>
              </a:rPr>
              <a:t>树型</a:t>
            </a:r>
            <a:r>
              <a:rPr lang="en-US" altLang="zh-CN" dirty="0" smtClean="0">
                <a:solidFill>
                  <a:schemeClr val="bg1"/>
                </a:solidFill>
              </a:rPr>
              <a:t>DP</a:t>
            </a:r>
            <a:endParaRPr lang="zh-CN" altLang="en-US" dirty="0">
              <a:solidFill>
                <a:schemeClr val="bg1"/>
              </a:solidFill>
            </a:endParaRPr>
          </a:p>
        </p:txBody>
      </p:sp>
      <p:sp>
        <p:nvSpPr>
          <p:cNvPr id="3" name="内容占位符 2"/>
          <p:cNvSpPr>
            <a:spLocks noGrp="1"/>
          </p:cNvSpPr>
          <p:nvPr>
            <p:ph idx="1"/>
          </p:nvPr>
        </p:nvSpPr>
        <p:spPr>
          <a:xfrm>
            <a:off x="251520" y="1052736"/>
            <a:ext cx="8496944" cy="5805264"/>
          </a:xfrm>
        </p:spPr>
        <p:txBody>
          <a:bodyPr/>
          <a:lstStyle/>
          <a:p>
            <a:r>
              <a:rPr lang="zh-CN" altLang="en-US" sz="2800" dirty="0" smtClean="0"/>
              <a:t>给定一棵有</a:t>
            </a:r>
            <a:r>
              <a:rPr lang="en-US" altLang="zh-CN" sz="2800" dirty="0" smtClean="0"/>
              <a:t>N</a:t>
            </a:r>
            <a:r>
              <a:rPr lang="zh-CN" altLang="en-US" sz="2800" dirty="0" smtClean="0"/>
              <a:t>个节点的树（通常是无根树，有</a:t>
            </a:r>
            <a:r>
              <a:rPr lang="en-US" altLang="zh-CN" sz="2800" dirty="0" smtClean="0"/>
              <a:t>N-1</a:t>
            </a:r>
            <a:r>
              <a:rPr lang="zh-CN" altLang="en-US" sz="2800" dirty="0" smtClean="0"/>
              <a:t>条无向边），我们可以任选一个节点为根节点，从而定义出每个节点的深度和每棵子树的根。在树上设计动态规划算法时，一般就以节点从深到浅（子树从小到大）的顺序作为</a:t>
            </a:r>
            <a:r>
              <a:rPr lang="en-US" altLang="zh-CN" sz="2800" dirty="0" smtClean="0"/>
              <a:t>DP</a:t>
            </a:r>
            <a:r>
              <a:rPr lang="zh-CN" altLang="en-US" sz="2800" dirty="0" smtClean="0"/>
              <a:t>的“阶段”。</a:t>
            </a:r>
            <a:r>
              <a:rPr lang="en-US" altLang="zh-CN" sz="2800" dirty="0" smtClean="0"/>
              <a:t>DP</a:t>
            </a:r>
            <a:r>
              <a:rPr lang="zh-CN" altLang="en-US" sz="2800" dirty="0" smtClean="0"/>
              <a:t>的状态表示中，第一维通常是节点的编号（代表以该节点为根的子树）。大多数时候，我们采用递归的方式实现树型</a:t>
            </a:r>
            <a:r>
              <a:rPr lang="en-US" altLang="zh-CN" sz="2800" dirty="0" smtClean="0"/>
              <a:t>DP</a:t>
            </a:r>
            <a:r>
              <a:rPr lang="zh-CN" altLang="en-US" sz="2800" dirty="0" smtClean="0"/>
              <a:t>。对于每个节点</a:t>
            </a:r>
            <a:r>
              <a:rPr lang="en-US" altLang="zh-CN" sz="2800" dirty="0" smtClean="0"/>
              <a:t>x</a:t>
            </a:r>
            <a:r>
              <a:rPr lang="zh-CN" altLang="en-US" sz="2800" dirty="0" smtClean="0"/>
              <a:t>，先递归在它的每个子节点上进行</a:t>
            </a:r>
            <a:r>
              <a:rPr lang="en-US" altLang="zh-CN" sz="2800" dirty="0" smtClean="0"/>
              <a:t>DP</a:t>
            </a:r>
            <a:r>
              <a:rPr lang="zh-CN" altLang="en-US" sz="2800" dirty="0" smtClean="0"/>
              <a:t>，在回溯时，从子节点向节点</a:t>
            </a:r>
            <a:r>
              <a:rPr lang="en-US" altLang="zh-CN" sz="2800" dirty="0" smtClean="0"/>
              <a:t>x</a:t>
            </a:r>
            <a:r>
              <a:rPr lang="zh-CN" altLang="en-US" sz="2800" dirty="0" smtClean="0"/>
              <a:t>进行状态转移。</a:t>
            </a:r>
            <a:endParaRPr lang="zh-CN"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43408"/>
            <a:ext cx="8229600" cy="1143000"/>
          </a:xfrm>
        </p:spPr>
        <p:txBody>
          <a:bodyPr/>
          <a:lstStyle/>
          <a:p>
            <a:r>
              <a:rPr lang="zh-CN" altLang="en-US" dirty="0" smtClean="0">
                <a:solidFill>
                  <a:schemeClr val="bg1"/>
                </a:solidFill>
              </a:rPr>
              <a:t>目录</a:t>
            </a:r>
            <a:endParaRPr lang="zh-CN" altLang="en-US" dirty="0">
              <a:solidFill>
                <a:schemeClr val="bg1"/>
              </a:solidFill>
            </a:endParaRPr>
          </a:p>
        </p:txBody>
      </p:sp>
      <p:sp>
        <p:nvSpPr>
          <p:cNvPr id="4" name="内容占位符 2"/>
          <p:cNvSpPr txBox="1">
            <a:spLocks/>
          </p:cNvSpPr>
          <p:nvPr/>
        </p:nvSpPr>
        <p:spPr>
          <a:xfrm>
            <a:off x="683568" y="1490555"/>
            <a:ext cx="3672408"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zh-CN" altLang="en-US" sz="2800" dirty="0" smtClean="0"/>
              <a:t>基础应用</a:t>
            </a:r>
            <a:r>
              <a:rPr lang="en-US" altLang="zh-CN" sz="2800" dirty="0" smtClean="0"/>
              <a:t>——</a:t>
            </a:r>
            <a:r>
              <a:rPr lang="zh-CN" altLang="en-US" sz="2800" dirty="0" smtClean="0"/>
              <a:t>子树和</a:t>
            </a:r>
            <a:endParaRPr lang="en-US" altLang="zh-CN" sz="2800" dirty="0" smtClean="0"/>
          </a:p>
          <a:p>
            <a:r>
              <a:rPr lang="zh-CN" altLang="en-US" sz="2800" dirty="0" smtClean="0"/>
              <a:t>基础应用</a:t>
            </a:r>
            <a:r>
              <a:rPr lang="en-US" altLang="zh-CN" sz="2800" dirty="0" smtClean="0"/>
              <a:t>——</a:t>
            </a:r>
            <a:r>
              <a:rPr lang="zh-CN" altLang="en-US" sz="2800" dirty="0" smtClean="0"/>
              <a:t>直径</a:t>
            </a:r>
            <a:endParaRPr lang="en-US" altLang="zh-CN" sz="2800" dirty="0" smtClean="0"/>
          </a:p>
          <a:p>
            <a:r>
              <a:rPr lang="zh-CN" altLang="en-US" sz="2800" dirty="0" smtClean="0"/>
              <a:t>覆盖类问题</a:t>
            </a:r>
            <a:endParaRPr lang="en-US" altLang="zh-CN" sz="2800" dirty="0" smtClean="0"/>
          </a:p>
          <a:p>
            <a:r>
              <a:rPr lang="zh-CN" altLang="en-US" sz="2800" dirty="0" smtClean="0"/>
              <a:t>树上背包问题</a:t>
            </a:r>
            <a:endParaRPr lang="en-US" altLang="zh-CN" sz="2800" dirty="0" smtClean="0"/>
          </a:p>
          <a:p>
            <a:endParaRPr lang="zh-CN" altLang="en-US" sz="2800" dirty="0"/>
          </a:p>
        </p:txBody>
      </p:sp>
    </p:spTree>
    <p:extLst>
      <p:ext uri="{BB962C8B-B14F-4D97-AF65-F5344CB8AC3E}">
        <p14:creationId xmlns="" xmlns:p14="http://schemas.microsoft.com/office/powerpoint/2010/main" val="3737573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内容占位符 2"/>
              <p:cNvSpPr>
                <a:spLocks noGrp="1"/>
              </p:cNvSpPr>
              <p:nvPr>
                <p:ph idx="1"/>
              </p:nvPr>
            </p:nvSpPr>
            <p:spPr/>
            <p:txBody>
              <a:bodyPr/>
              <a:lstStyle/>
              <a:p>
                <a:r>
                  <a:rPr lang="zh-CN" altLang="en-US" dirty="0" smtClean="0"/>
                  <a:t>每个节点</a:t>
                </a:r>
                <a:r>
                  <a:rPr lang="en-US" altLang="zh-CN" dirty="0" smtClean="0"/>
                  <a:t>u</a:t>
                </a:r>
                <a:r>
                  <a:rPr lang="zh-CN" altLang="en-US" dirty="0" smtClean="0"/>
                  <a:t>有一个权值 </a:t>
                </a:r>
                <a:r>
                  <a:rPr lang="en-US" altLang="zh-CN" dirty="0" err="1" smtClean="0"/>
                  <a:t>val</a:t>
                </a:r>
                <a:r>
                  <a:rPr lang="en-US" altLang="zh-CN" dirty="0" smtClean="0"/>
                  <a:t>[u] </a:t>
                </a:r>
                <a:r>
                  <a:rPr lang="zh-CN" altLang="en-US" dirty="0" smtClean="0"/>
                  <a:t>，统计节点的子树和</a:t>
                </a:r>
                <a:endParaRPr lang="en-US" altLang="zh-CN" dirty="0" smtClean="0"/>
              </a:p>
              <a:p>
                <a:pPr lvl="1"/>
                <a:r>
                  <a:rPr lang="zh-CN" altLang="en-US" dirty="0" smtClean="0"/>
                  <a:t>令 </a:t>
                </a:r>
                <a:r>
                  <a:rPr lang="en-US" altLang="zh-CN" i="0" dirty="0" smtClean="0">
                    <a:latin typeface="+mj-lt"/>
                  </a:rPr>
                  <a:t>sum[ ] </a:t>
                </a:r>
                <a:r>
                  <a:rPr lang="zh-CN" altLang="en-US" i="0" dirty="0" smtClean="0">
                    <a:latin typeface="+mj-lt"/>
                  </a:rPr>
                  <a:t>为子树和数组，叶子的 </a:t>
                </a:r>
                <a:r>
                  <a:rPr lang="en-US" altLang="zh-CN" i="0" dirty="0" smtClean="0">
                    <a:latin typeface="+mj-lt"/>
                  </a:rPr>
                  <a:t>sum </a:t>
                </a:r>
                <a:r>
                  <a:rPr lang="zh-CN" altLang="en-US" i="0" dirty="0" smtClean="0">
                    <a:latin typeface="+mj-lt"/>
                  </a:rPr>
                  <a:t>即 </a:t>
                </a:r>
                <a:r>
                  <a:rPr lang="en-US" altLang="zh-CN" i="0" dirty="0" err="1" smtClean="0">
                    <a:latin typeface="+mj-lt"/>
                  </a:rPr>
                  <a:t>val</a:t>
                </a:r>
                <a:endParaRPr lang="en-US" altLang="zh-CN" i="0" dirty="0" smtClean="0">
                  <a:latin typeface="+mj-lt"/>
                </a:endParaRPr>
              </a:p>
              <a:p>
                <a:pPr lvl="1"/>
                <a:r>
                  <a:rPr lang="zh-CN" altLang="en-US" dirty="0" smtClean="0">
                    <a:latin typeface="+mj-lt"/>
                  </a:rPr>
                  <a:t>对于每个节点 </a:t>
                </a:r>
                <a:r>
                  <a:rPr lang="en-US" altLang="zh-CN" dirty="0" smtClean="0">
                    <a:latin typeface="+mj-lt"/>
                  </a:rPr>
                  <a:t>u </a:t>
                </a:r>
                <a:r>
                  <a:rPr lang="zh-CN" altLang="en-US" dirty="0" smtClean="0">
                    <a:latin typeface="+mj-lt"/>
                  </a:rPr>
                  <a:t>以及它的子节点 </a:t>
                </a:r>
                <a:r>
                  <a:rPr lang="en-US" altLang="zh-CN" dirty="0" smtClean="0">
                    <a:latin typeface="+mj-lt"/>
                  </a:rPr>
                  <a:t>v </a:t>
                </a:r>
                <a:r>
                  <a:rPr lang="zh-CN" altLang="en-US" dirty="0" smtClean="0">
                    <a:latin typeface="+mj-lt"/>
                  </a:rPr>
                  <a:t>，</a:t>
                </a:r>
                <a14:m>
                  <m:oMath xmlns:m="http://schemas.openxmlformats.org/officeDocument/2006/math">
                    <m:r>
                      <a:rPr lang="en-US" altLang="zh-CN" i="1" dirty="0" smtClean="0">
                        <a:latin typeface="Cambria Math" panose="02040503050406030204" pitchFamily="18" charset="0"/>
                      </a:rPr>
                      <m:t>𝑠𝑢𝑚</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𝑢</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𝑣𝑎𝑙</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𝑢</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𝑠𝑢𝑚</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m:t>
                    </m:r>
                  </m:oMath>
                </a14:m>
                <a:endParaRPr lang="en-US" altLang="zh-CN" dirty="0" smtClean="0"/>
              </a:p>
              <a:p>
                <a:r>
                  <a:rPr lang="zh-CN" altLang="en-US" dirty="0" smtClean="0"/>
                  <a:t>应用</a:t>
                </a:r>
                <a:endParaRPr lang="en-US" altLang="zh-CN" dirty="0"/>
              </a:p>
              <a:p>
                <a:pPr lvl="1"/>
                <a:r>
                  <a:rPr lang="zh-CN" altLang="en-US" dirty="0" smtClean="0"/>
                  <a:t>统计子树大小（把所有节点的 </a:t>
                </a:r>
                <a:r>
                  <a:rPr lang="en-US" altLang="zh-CN" dirty="0" err="1" smtClean="0"/>
                  <a:t>val</a:t>
                </a:r>
                <a:r>
                  <a:rPr lang="en-US" altLang="zh-CN" dirty="0" smtClean="0"/>
                  <a:t> </a:t>
                </a:r>
                <a:r>
                  <a:rPr lang="zh-CN" altLang="en-US" dirty="0" smtClean="0"/>
                  <a:t>设为 </a:t>
                </a:r>
                <a14:m>
                  <m:oMath xmlns:m="http://schemas.openxmlformats.org/officeDocument/2006/math">
                    <m:r>
                      <a:rPr lang="en-US" altLang="zh-CN" i="1" dirty="0" smtClean="0">
                        <a:latin typeface="Cambria Math" panose="02040503050406030204" pitchFamily="18" charset="0"/>
                      </a:rPr>
                      <m:t>1</m:t>
                    </m:r>
                  </m:oMath>
                </a14:m>
                <a:r>
                  <a:rPr lang="zh-CN" altLang="en-US" dirty="0" smtClean="0"/>
                  <a:t> 即可）</a:t>
                </a:r>
                <a:endParaRPr lang="en-US" altLang="zh-CN" dirty="0" smtClean="0"/>
              </a:p>
              <a:p>
                <a:pPr lvl="1"/>
                <a:r>
                  <a:rPr lang="zh-CN" altLang="en-US" dirty="0"/>
                  <a:t>找重心</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cstate="print"/>
                <a:stretch>
                  <a:fillRect l="-571" t="-177"/>
                </a:stretch>
              </a:blipFill>
            </p:spPr>
            <p:txBody>
              <a:bodyPr/>
              <a:lstStyle/>
              <a:p>
                <a:r>
                  <a:rPr lang="zh-CN" altLang="en-US" dirty="0">
                    <a:noFill/>
                  </a:rPr>
                  <a:t> </a:t>
                </a:r>
              </a:p>
            </p:txBody>
          </p:sp>
        </mc:Fallback>
      </mc:AlternateContent>
      <p:sp>
        <p:nvSpPr>
          <p:cNvPr id="4" name="标题 1"/>
          <p:cNvSpPr>
            <a:spLocks noGrp="1"/>
          </p:cNvSpPr>
          <p:nvPr>
            <p:ph type="title"/>
          </p:nvPr>
        </p:nvSpPr>
        <p:spPr>
          <a:xfrm>
            <a:off x="539552" y="-171400"/>
            <a:ext cx="8229600" cy="1143000"/>
          </a:xfrm>
        </p:spPr>
        <p:txBody>
          <a:bodyPr/>
          <a:lstStyle/>
          <a:p>
            <a:r>
              <a:rPr lang="zh-CN" altLang="en-US" dirty="0" smtClean="0">
                <a:solidFill>
                  <a:schemeClr val="bg1"/>
                </a:solidFill>
              </a:rPr>
              <a:t>基础应用</a:t>
            </a:r>
            <a:r>
              <a:rPr lang="en-US" altLang="zh-CN" dirty="0" smtClean="0">
                <a:solidFill>
                  <a:schemeClr val="bg1"/>
                </a:solidFill>
              </a:rPr>
              <a:t>——</a:t>
            </a:r>
            <a:r>
              <a:rPr lang="zh-CN" altLang="en-US" dirty="0" smtClean="0">
                <a:solidFill>
                  <a:schemeClr val="bg1"/>
                </a:solidFill>
              </a:rPr>
              <a:t>子树和</a:t>
            </a:r>
            <a:endParaRPr lang="zh-CN" altLang="en-US" dirty="0">
              <a:solidFill>
                <a:schemeClr val="bg1"/>
              </a:solidFill>
            </a:endParaRPr>
          </a:p>
        </p:txBody>
      </p:sp>
    </p:spTree>
    <p:extLst>
      <p:ext uri="{BB962C8B-B14F-4D97-AF65-F5344CB8AC3E}">
        <p14:creationId xmlns="" xmlns:p14="http://schemas.microsoft.com/office/powerpoint/2010/main" val="2632830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71400"/>
            <a:ext cx="8229600" cy="1143000"/>
          </a:xfrm>
        </p:spPr>
        <p:txBody>
          <a:bodyPr>
            <a:normAutofit/>
          </a:bodyPr>
          <a:lstStyle/>
          <a:p>
            <a:r>
              <a:rPr lang="zh-CN" altLang="en-US" sz="4000" dirty="0" smtClean="0">
                <a:solidFill>
                  <a:schemeClr val="bg1"/>
                </a:solidFill>
                <a:effectLst/>
                <a:latin typeface="黑体" pitchFamily="49" charset="-122"/>
                <a:ea typeface="黑体" pitchFamily="49" charset="-122"/>
              </a:rPr>
              <a:t>树的重心</a:t>
            </a:r>
            <a:endParaRPr lang="zh-CN" altLang="en-US" sz="4000" dirty="0">
              <a:solidFill>
                <a:schemeClr val="bg1"/>
              </a:solidFill>
              <a:effectLst/>
              <a:latin typeface="黑体" pitchFamily="49" charset="-122"/>
              <a:ea typeface="黑体" pitchFamily="49" charset="-122"/>
            </a:endParaRPr>
          </a:p>
        </p:txBody>
      </p:sp>
      <p:sp>
        <p:nvSpPr>
          <p:cNvPr id="3" name="内容占位符 2"/>
          <p:cNvSpPr>
            <a:spLocks noGrp="1"/>
          </p:cNvSpPr>
          <p:nvPr>
            <p:ph idx="1"/>
          </p:nvPr>
        </p:nvSpPr>
        <p:spPr>
          <a:xfrm>
            <a:off x="323528" y="1124744"/>
            <a:ext cx="8424936" cy="4752528"/>
          </a:xfrm>
        </p:spPr>
        <p:txBody>
          <a:bodyPr/>
          <a:lstStyle/>
          <a:p>
            <a:r>
              <a:rPr lang="zh-CN" altLang="en-US" sz="2400" dirty="0" smtClean="0"/>
              <a:t>若有一点，其所有子树中最大子树的节点数最少，则该点就是这棵树的重心。</a:t>
            </a:r>
            <a:br>
              <a:rPr lang="zh-CN" altLang="en-US" sz="2400" dirty="0" smtClean="0"/>
            </a:br>
            <a:endParaRPr lang="zh-CN" altLang="en-US" sz="2400" dirty="0" smtClean="0"/>
          </a:p>
          <a:p>
            <a:r>
              <a:rPr lang="zh-CN" altLang="en-US" sz="2400" dirty="0" smtClean="0"/>
              <a:t>一般的树只有一个重心，有些有偶数个节点的树，有两个节点。</a:t>
            </a:r>
          </a:p>
          <a:p>
            <a:r>
              <a:rPr lang="zh-CN" altLang="en-US" sz="2400" dirty="0" smtClean="0"/>
              <a:t>求树的重心方法就是随意确定一个根节点，先把无根树转化为有根树，</a:t>
            </a:r>
            <a:r>
              <a:rPr lang="en-US" altLang="zh-CN" sz="2400" dirty="0" err="1" smtClean="0"/>
              <a:t>dfs</a:t>
            </a:r>
            <a:r>
              <a:rPr lang="zh-CN" altLang="en-US" sz="2400" dirty="0" smtClean="0"/>
              <a:t>求出所有点的子树的节点个数。如果有一点满足该点的子树的节点数的二倍大于等于总结点数</a:t>
            </a:r>
            <a:r>
              <a:rPr lang="en-US" altLang="zh-CN" sz="2400" dirty="0" smtClean="0"/>
              <a:t>(size[u]*2&gt;=n)</a:t>
            </a:r>
            <a:r>
              <a:rPr lang="zh-CN" altLang="en-US" sz="2400" dirty="0" smtClean="0"/>
              <a:t>，并且该点的儿子都满足子树的节点数的二倍小于等于总结点数</a:t>
            </a:r>
            <a:r>
              <a:rPr lang="en-US" altLang="zh-CN" sz="2400" dirty="0" smtClean="0"/>
              <a:t>(size[</a:t>
            </a:r>
            <a:r>
              <a:rPr lang="en-US" altLang="zh-CN" sz="2400" dirty="0" err="1" smtClean="0"/>
              <a:t>son_u</a:t>
            </a:r>
            <a:r>
              <a:rPr lang="en-US" altLang="zh-CN" sz="2400" dirty="0" smtClean="0"/>
              <a:t>]*2&lt;=n)</a:t>
            </a:r>
            <a:r>
              <a:rPr lang="zh-CN" altLang="en-US" sz="2400" dirty="0" smtClean="0"/>
              <a:t>，这个点就是树的重心。</a:t>
            </a:r>
          </a:p>
          <a:p>
            <a:endParaRPr lang="zh-CN"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64513" name="Picture 1" descr="C:\Users\Administrator\AppData\Roaming\Tencent\Users\106644720\QQ\WinTemp\RichOle\718GP5`OL@68~}BFC9I@O$W.png"/>
          <p:cNvPicPr>
            <a:picLocks noChangeAspect="1" noChangeArrowheads="1"/>
          </p:cNvPicPr>
          <p:nvPr/>
        </p:nvPicPr>
        <p:blipFill>
          <a:blip r:embed="rId2" cstate="print"/>
          <a:srcRect/>
          <a:stretch>
            <a:fillRect/>
          </a:stretch>
        </p:blipFill>
        <p:spPr bwMode="auto">
          <a:xfrm>
            <a:off x="827584" y="1124744"/>
            <a:ext cx="5419725" cy="3514725"/>
          </a:xfrm>
          <a:prstGeom prst="rect">
            <a:avLst/>
          </a:prstGeom>
          <a:noFill/>
        </p:spPr>
      </p:pic>
      <p:sp>
        <p:nvSpPr>
          <p:cNvPr id="5" name="标题 1"/>
          <p:cNvSpPr txBox="1">
            <a:spLocks/>
          </p:cNvSpPr>
          <p:nvPr/>
        </p:nvSpPr>
        <p:spPr>
          <a:xfrm>
            <a:off x="0" y="-171400"/>
            <a:ext cx="8229600" cy="1143000"/>
          </a:xfrm>
          <a:prstGeom prst="rect">
            <a:avLst/>
          </a:prstGeom>
        </p:spPr>
        <p:txBody>
          <a:bodyPr vert="horz" lIns="91440" tIns="45720" rIns="91440" bIns="45720"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000" b="1" i="0" u="none" strike="noStrike" kern="1200" cap="none" spc="0" normalizeH="0" baseline="0" noProof="0" smtClean="0">
                <a:ln w="17780" cmpd="sng">
                  <a:solidFill>
                    <a:schemeClr val="accent1">
                      <a:tint val="3000"/>
                    </a:schemeClr>
                  </a:solidFill>
                  <a:prstDash val="solid"/>
                  <a:miter lim="800000"/>
                </a:ln>
                <a:solidFill>
                  <a:schemeClr val="bg1"/>
                </a:solidFill>
                <a:effectLst/>
                <a:uLnTx/>
                <a:uFillTx/>
                <a:latin typeface="黑体" pitchFamily="49" charset="-122"/>
                <a:ea typeface="黑体" pitchFamily="49" charset="-122"/>
                <a:cs typeface="+mj-cs"/>
              </a:rPr>
              <a:t>树的重心</a:t>
            </a:r>
            <a:endParaRPr kumimoji="0" lang="zh-CN" altLang="en-US" sz="4000" b="1" i="0" u="none" strike="noStrike" kern="1200" cap="none" spc="0" normalizeH="0" baseline="0" noProof="0" dirty="0">
              <a:ln w="17780" cmpd="sng">
                <a:solidFill>
                  <a:schemeClr val="accent1">
                    <a:tint val="3000"/>
                  </a:schemeClr>
                </a:solidFill>
                <a:prstDash val="solid"/>
                <a:miter lim="800000"/>
              </a:ln>
              <a:solidFill>
                <a:schemeClr val="bg1"/>
              </a:solidFill>
              <a:effectLst/>
              <a:uLnTx/>
              <a:uFillTx/>
              <a:latin typeface="黑体" pitchFamily="49" charset="-122"/>
              <a:ea typeface="黑体" pitchFamily="49" charset="-122"/>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内容占位符 2"/>
              <p:cNvSpPr>
                <a:spLocks noGrp="1"/>
              </p:cNvSpPr>
              <p:nvPr>
                <p:ph idx="1"/>
              </p:nvPr>
            </p:nvSpPr>
            <p:spPr/>
            <p:txBody>
              <a:bodyPr/>
              <a:lstStyle/>
              <a:p>
                <a:r>
                  <a:rPr lang="zh-CN" altLang="en-US" dirty="0" smtClean="0"/>
                  <a:t>给出一棵 </a:t>
                </a:r>
                <a:r>
                  <a:rPr lang="en-US" altLang="zh-CN" dirty="0" smtClean="0"/>
                  <a:t>n </a:t>
                </a:r>
                <a:r>
                  <a:rPr lang="zh-CN" altLang="en-US" dirty="0" smtClean="0"/>
                  <a:t>个节点的有根树，有 </a:t>
                </a:r>
                <a:r>
                  <a:rPr lang="en-US" altLang="zh-CN" dirty="0" smtClean="0"/>
                  <a:t>q </a:t>
                </a:r>
                <a:r>
                  <a:rPr lang="zh-CN" altLang="en-US" dirty="0" smtClean="0"/>
                  <a:t>个询问</a:t>
                </a:r>
                <a:endParaRPr lang="en-US" altLang="zh-CN" dirty="0" smtClean="0"/>
              </a:p>
              <a:p>
                <a:r>
                  <a:rPr lang="zh-CN" altLang="en-US" dirty="0" smtClean="0"/>
                  <a:t>每次询问以编号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en-US" altLang="zh-CN" dirty="0" smtClean="0"/>
                  <a:t> </a:t>
                </a:r>
                <a:r>
                  <a:rPr lang="zh-CN" altLang="en-US" dirty="0" smtClean="0"/>
                  <a:t>为根的子树的重心</a:t>
                </a:r>
                <a:endParaRPr lang="en-US" altLang="zh-CN" dirty="0" smtClean="0"/>
              </a:p>
              <a:p>
                <a:endParaRPr lang="en-US" altLang="zh-CN" dirty="0" smtClean="0"/>
              </a:p>
              <a:p>
                <a:r>
                  <a:rPr lang="zh-CN" altLang="en-US" dirty="0" smtClean="0"/>
                  <a:t>数据范围：</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𝑞</m:t>
                    </m:r>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en-US" altLang="zh-CN" dirty="0"/>
              </a:p>
              <a:p>
                <a:endParaRPr lang="en-US" altLang="zh-CN" dirty="0" smtClean="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cstate="print"/>
                <a:stretch>
                  <a:fillRect l="-571" t="-707"/>
                </a:stretch>
              </a:blipFill>
            </p:spPr>
            <p:txBody>
              <a:bodyPr/>
              <a:lstStyle/>
              <a:p>
                <a:r>
                  <a:rPr lang="zh-CN" altLang="en-US">
                    <a:noFill/>
                  </a:rPr>
                  <a:t> </a:t>
                </a:r>
              </a:p>
            </p:txBody>
          </p:sp>
        </mc:Fallback>
      </mc:AlternateContent>
      <p:sp>
        <p:nvSpPr>
          <p:cNvPr id="4" name="标题 1"/>
          <p:cNvSpPr>
            <a:spLocks noGrp="1"/>
          </p:cNvSpPr>
          <p:nvPr>
            <p:ph type="title"/>
          </p:nvPr>
        </p:nvSpPr>
        <p:spPr>
          <a:xfrm>
            <a:off x="457200" y="-243408"/>
            <a:ext cx="8229600" cy="1143000"/>
          </a:xfrm>
        </p:spPr>
        <p:txBody>
          <a:bodyPr>
            <a:normAutofit fontScale="90000"/>
          </a:bodyPr>
          <a:lstStyle/>
          <a:p>
            <a:r>
              <a:rPr lang="en-US" altLang="zh-CN" cap="none" dirty="0" smtClean="0">
                <a:solidFill>
                  <a:schemeClr val="bg1"/>
                </a:solidFill>
              </a:rPr>
              <a:t>Codeforces 686D - kay and snowflake</a:t>
            </a:r>
            <a:endParaRPr lang="en-US" altLang="zh-CN" cap="none" dirty="0">
              <a:solidFill>
                <a:schemeClr val="bg1"/>
              </a:solidFill>
            </a:endParaRPr>
          </a:p>
        </p:txBody>
      </p:sp>
    </p:spTree>
    <p:extLst>
      <p:ext uri="{BB962C8B-B14F-4D97-AF65-F5344CB8AC3E}">
        <p14:creationId xmlns="" xmlns:p14="http://schemas.microsoft.com/office/powerpoint/2010/main" val="353140459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暴力：</a:t>
            </a:r>
            <a:endParaRPr lang="en-US" altLang="zh-CN" dirty="0" smtClean="0"/>
          </a:p>
          <a:p>
            <a:pPr lvl="1"/>
            <a:r>
              <a:rPr lang="zh-CN" altLang="en-US" dirty="0" smtClean="0"/>
              <a:t>如果询问次数较少，每询问一次就找一次重心</a:t>
            </a:r>
            <a:endParaRPr lang="en-US" altLang="zh-CN" dirty="0" smtClean="0"/>
          </a:p>
          <a:p>
            <a:endParaRPr lang="en-US" altLang="zh-CN" dirty="0" smtClean="0"/>
          </a:p>
          <a:p>
            <a:r>
              <a:rPr lang="zh-CN" altLang="en-US" dirty="0" smtClean="0"/>
              <a:t>多次询问？</a:t>
            </a:r>
            <a:endParaRPr lang="en-US" altLang="zh-CN" dirty="0"/>
          </a:p>
          <a:p>
            <a:r>
              <a:rPr lang="zh-CN" altLang="en-US" dirty="0" smtClean="0"/>
              <a:t>重心的性质</a:t>
            </a:r>
            <a:endParaRPr lang="en-US" altLang="zh-CN" dirty="0" smtClean="0"/>
          </a:p>
          <a:p>
            <a:pPr lvl="1"/>
            <a:r>
              <a:rPr lang="zh-CN" altLang="en-US" dirty="0" smtClean="0"/>
              <a:t>把两棵树连接起来，新树的重心在原来两棵树的重心连线上</a:t>
            </a:r>
            <a:endParaRPr lang="en-US" altLang="zh-CN" dirty="0" smtClean="0"/>
          </a:p>
          <a:p>
            <a:pPr lvl="1"/>
            <a:r>
              <a:rPr lang="zh-CN" altLang="en-US" dirty="0" smtClean="0"/>
              <a:t>一棵树添加（或删除）一个节点，重心最多只移动一条边的距离</a:t>
            </a:r>
            <a:endParaRPr lang="en-US" altLang="zh-CN" dirty="0" smtClean="0"/>
          </a:p>
        </p:txBody>
      </p:sp>
      <p:sp>
        <p:nvSpPr>
          <p:cNvPr id="4" name="标题 1"/>
          <p:cNvSpPr>
            <a:spLocks noGrp="1"/>
          </p:cNvSpPr>
          <p:nvPr>
            <p:ph type="title"/>
          </p:nvPr>
        </p:nvSpPr>
        <p:spPr>
          <a:xfrm>
            <a:off x="457200" y="-243408"/>
            <a:ext cx="8229600" cy="1143000"/>
          </a:xfrm>
        </p:spPr>
        <p:txBody>
          <a:bodyPr>
            <a:normAutofit fontScale="90000"/>
          </a:bodyPr>
          <a:lstStyle/>
          <a:p>
            <a:r>
              <a:rPr lang="en-US" altLang="zh-CN" cap="none" dirty="0" smtClean="0">
                <a:solidFill>
                  <a:schemeClr val="bg1"/>
                </a:solidFill>
              </a:rPr>
              <a:t>Codeforces 686D - kay and snowflake</a:t>
            </a:r>
            <a:endParaRPr lang="en-US" altLang="zh-CN" cap="none" dirty="0">
              <a:solidFill>
                <a:schemeClr val="bg1"/>
              </a:solidFill>
            </a:endParaRPr>
          </a:p>
        </p:txBody>
      </p:sp>
    </p:spTree>
    <p:extLst>
      <p:ext uri="{BB962C8B-B14F-4D97-AF65-F5344CB8AC3E}">
        <p14:creationId xmlns="" xmlns:p14="http://schemas.microsoft.com/office/powerpoint/2010/main" val="266935527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内容占位符 2"/>
              <p:cNvSpPr>
                <a:spLocks noGrp="1"/>
              </p:cNvSpPr>
              <p:nvPr>
                <p:ph idx="1"/>
              </p:nvPr>
            </p:nvSpPr>
            <p:spPr/>
            <p:txBody>
              <a:bodyPr/>
              <a:lstStyle/>
              <a:p>
                <a:r>
                  <a:rPr lang="zh-CN" altLang="en-US" dirty="0" smtClean="0"/>
                  <a:t>解法：</a:t>
                </a:r>
                <a:endParaRPr lang="en-US" altLang="zh-CN" dirty="0" smtClean="0"/>
              </a:p>
              <a:p>
                <a:pPr lvl="1"/>
                <a:r>
                  <a:rPr lang="zh-CN" altLang="en-US" dirty="0" smtClean="0"/>
                  <a:t>根据性质</a:t>
                </a:r>
                <a:r>
                  <a:rPr lang="en-US" altLang="zh-CN" dirty="0" smtClean="0"/>
                  <a:t>2</a:t>
                </a:r>
                <a:r>
                  <a:rPr lang="zh-CN" altLang="en-US" dirty="0" smtClean="0"/>
                  <a:t>，可以在短时间内求出所有子树的重心</a:t>
                </a:r>
                <a:endParaRPr lang="en-US" altLang="zh-CN" dirty="0" smtClean="0"/>
              </a:p>
              <a:p>
                <a:pPr lvl="2"/>
                <a:r>
                  <a:rPr lang="zh-CN" altLang="en-US" dirty="0" smtClean="0"/>
                  <a:t>叶结点的重心就是它自己</a:t>
                </a:r>
                <a:endParaRPr lang="en-US" altLang="zh-CN" dirty="0" smtClean="0"/>
              </a:p>
              <a:p>
                <a:pPr lvl="2"/>
                <a:r>
                  <a:rPr lang="zh-CN" altLang="en-US" dirty="0" smtClean="0"/>
                  <a:t>对于一个节点 </a:t>
                </a:r>
                <a:r>
                  <a:rPr lang="en-US" altLang="zh-CN" dirty="0" smtClean="0"/>
                  <a:t>u</a:t>
                </a:r>
                <a:r>
                  <a:rPr lang="zh-CN" altLang="en-US" dirty="0" smtClean="0"/>
                  <a:t> 以及它的子节点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zh-CN" altLang="en-US" dirty="0" smtClean="0"/>
                  <a:t> （记节点</a:t>
                </a:r>
                <a:r>
                  <a:rPr lang="en-US" altLang="zh-CN" dirty="0" smtClean="0"/>
                  <a:t>k</a:t>
                </a:r>
                <a:r>
                  <a:rPr lang="zh-CN" altLang="en-US" dirty="0" smtClean="0"/>
                  <a:t>的子树大小为</a:t>
                </a:r>
                <a14:m>
                  <m:oMath xmlns:m="http://schemas.openxmlformats.org/officeDocument/2006/math">
                    <m:r>
                      <a:rPr lang="en-US" altLang="zh-CN" b="0" i="0" smtClean="0">
                        <a:latin typeface="Cambria Math" panose="02040503050406030204" pitchFamily="18" charset="0"/>
                      </a:rPr>
                      <m:t> </m:t>
                    </m:r>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 </m:t>
                    </m:r>
                  </m:oMath>
                </a14:m>
                <a:r>
                  <a:rPr lang="zh-CN" altLang="en-US" dirty="0" smtClean="0"/>
                  <a:t>）</a:t>
                </a:r>
                <a:endParaRPr lang="en-US" altLang="zh-CN" dirty="0" smtClean="0"/>
              </a:p>
              <a:p>
                <a:pPr lvl="3"/>
                <a:r>
                  <a:rPr lang="zh-CN" altLang="en-US" dirty="0" smtClean="0"/>
                  <a:t>如果不存在 </a:t>
                </a:r>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a:latin typeface="Cambria Math" panose="02040503050406030204" pitchFamily="18" charset="0"/>
                          </a:rPr>
                          <m:t>s</m:t>
                        </m:r>
                      </m:e>
                      <m:sub>
                        <m:r>
                          <m:rPr>
                            <m:sty m:val="p"/>
                          </m:rPr>
                          <a:rPr lang="en-US" altLang="zh-CN" b="0" i="0" smtClean="0">
                            <a:latin typeface="Cambria Math" panose="02040503050406030204" pitchFamily="18" charset="0"/>
                          </a:rPr>
                          <m:t>v</m:t>
                        </m:r>
                      </m:sub>
                    </m:sSub>
                    <m:r>
                      <a:rPr lang="en-US" altLang="zh-CN" b="0" i="1" smtClean="0">
                        <a:latin typeface="Cambria Math" panose="02040503050406030204" pitchFamily="18" charset="0"/>
                      </a:rPr>
                      <m:t>&gt;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𝑢</m:t>
                            </m:r>
                          </m:sub>
                        </m:sSub>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m:t>
                    </m:r>
                    <m:r>
                      <a:rPr lang="zh-CN" altLang="en-US" i="1">
                        <a:latin typeface="Cambria Math" panose="02040503050406030204" pitchFamily="18" charset="0"/>
                      </a:rPr>
                      <m:t> </m:t>
                    </m:r>
                  </m:oMath>
                </a14:m>
                <a:r>
                  <a:rPr lang="zh-CN" altLang="en-US" dirty="0" smtClean="0"/>
                  <a:t>，则 </a:t>
                </a:r>
                <a:r>
                  <a:rPr lang="en-US" altLang="zh-CN" dirty="0" smtClean="0"/>
                  <a:t>u</a:t>
                </a:r>
                <a:r>
                  <a:rPr lang="zh-CN" altLang="en-US" dirty="0" smtClean="0"/>
                  <a:t> 子树的重心即为 </a:t>
                </a:r>
                <a:r>
                  <a:rPr lang="en-US" altLang="zh-CN" dirty="0" smtClean="0"/>
                  <a:t>u</a:t>
                </a:r>
              </a:p>
              <a:p>
                <a:pPr lvl="3"/>
                <a:r>
                  <a:rPr lang="zh-CN" altLang="en-US" dirty="0" smtClean="0"/>
                  <a:t>否则将重心设为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𝑣</m:t>
                        </m:r>
                      </m:sub>
                    </m:sSub>
                  </m:oMath>
                </a14:m>
                <a:r>
                  <a:rPr lang="zh-CN" altLang="en-US" dirty="0" smtClean="0"/>
                  <a:t> 最大的那个子树的重心</a:t>
                </a:r>
                <a:r>
                  <a:rPr lang="zh-CN" altLang="en-US" i="0" dirty="0" smtClean="0">
                    <a:latin typeface="+mj-lt"/>
                  </a:rPr>
                  <a:t>，并不断向上跳即可</a:t>
                </a:r>
                <a:endParaRPr lang="en-US" altLang="zh-CN" i="0" dirty="0" smtClean="0">
                  <a:latin typeface="+mj-lt"/>
                </a:endParaRPr>
              </a:p>
              <a:p>
                <a:pPr lvl="1"/>
                <a:r>
                  <a:rPr lang="zh-CN" altLang="en-US" dirty="0" smtClean="0"/>
                  <a:t>复杂度</a:t>
                </a:r>
                <a:endParaRPr lang="en-US" altLang="zh-CN" dirty="0" smtClean="0"/>
              </a:p>
              <a:p>
                <a:pPr lvl="2"/>
                <a:r>
                  <a:rPr lang="zh-CN" altLang="en-US" dirty="0" smtClean="0"/>
                  <a:t>每条边最多被跳一次，</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cstate="print"/>
                <a:stretch>
                  <a:fillRect l="-571" t="-707"/>
                </a:stretch>
              </a:blipFill>
            </p:spPr>
            <p:txBody>
              <a:bodyPr/>
              <a:lstStyle/>
              <a:p>
                <a:r>
                  <a:rPr lang="zh-CN" altLang="en-US">
                    <a:noFill/>
                  </a:rPr>
                  <a:t> </a:t>
                </a:r>
              </a:p>
            </p:txBody>
          </p:sp>
        </mc:Fallback>
      </mc:AlternateContent>
      <p:sp>
        <p:nvSpPr>
          <p:cNvPr id="4" name="标题 1"/>
          <p:cNvSpPr>
            <a:spLocks noGrp="1"/>
          </p:cNvSpPr>
          <p:nvPr>
            <p:ph type="title"/>
          </p:nvPr>
        </p:nvSpPr>
        <p:spPr>
          <a:xfrm>
            <a:off x="457200" y="-243408"/>
            <a:ext cx="8229600" cy="1143000"/>
          </a:xfrm>
        </p:spPr>
        <p:txBody>
          <a:bodyPr>
            <a:normAutofit fontScale="90000"/>
          </a:bodyPr>
          <a:lstStyle/>
          <a:p>
            <a:r>
              <a:rPr lang="en-US" altLang="zh-CN" cap="none" dirty="0" smtClean="0">
                <a:solidFill>
                  <a:schemeClr val="bg1"/>
                </a:solidFill>
              </a:rPr>
              <a:t>Codeforces 686D - kay and snowflake</a:t>
            </a:r>
            <a:endParaRPr lang="en-US" altLang="zh-CN" cap="none" dirty="0">
              <a:solidFill>
                <a:schemeClr val="bg1"/>
              </a:solidFill>
            </a:endParaRPr>
          </a:p>
        </p:txBody>
      </p:sp>
    </p:spTree>
    <p:extLst>
      <p:ext uri="{BB962C8B-B14F-4D97-AF65-F5344CB8AC3E}">
        <p14:creationId xmlns="" xmlns:p14="http://schemas.microsoft.com/office/powerpoint/2010/main" val="2298491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755650" y="1268413"/>
            <a:ext cx="2374900" cy="2474912"/>
            <a:chOff x="476" y="799"/>
            <a:chExt cx="1496" cy="1559"/>
          </a:xfrm>
        </p:grpSpPr>
        <p:sp>
          <p:nvSpPr>
            <p:cNvPr id="8226" name="Oval 4"/>
            <p:cNvSpPr>
              <a:spLocks noChangeArrowheads="1"/>
            </p:cNvSpPr>
            <p:nvPr/>
          </p:nvSpPr>
          <p:spPr bwMode="auto">
            <a:xfrm>
              <a:off x="1202" y="799"/>
              <a:ext cx="181" cy="182"/>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Calibri" pitchFamily="34" charset="0"/>
                </a:rPr>
                <a:t>A</a:t>
              </a:r>
            </a:p>
          </p:txBody>
        </p:sp>
        <p:sp>
          <p:nvSpPr>
            <p:cNvPr id="8227" name="Oval 5"/>
            <p:cNvSpPr>
              <a:spLocks noChangeArrowheads="1"/>
            </p:cNvSpPr>
            <p:nvPr/>
          </p:nvSpPr>
          <p:spPr bwMode="auto">
            <a:xfrm>
              <a:off x="884" y="1117"/>
              <a:ext cx="181" cy="182"/>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Calibri" pitchFamily="34" charset="0"/>
                </a:rPr>
                <a:t>B</a:t>
              </a:r>
            </a:p>
          </p:txBody>
        </p:sp>
        <p:sp>
          <p:nvSpPr>
            <p:cNvPr id="8228" name="Oval 6"/>
            <p:cNvSpPr>
              <a:spLocks noChangeArrowheads="1"/>
            </p:cNvSpPr>
            <p:nvPr/>
          </p:nvSpPr>
          <p:spPr bwMode="auto">
            <a:xfrm>
              <a:off x="1519" y="1117"/>
              <a:ext cx="181" cy="182"/>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Calibri" pitchFamily="34" charset="0"/>
                </a:rPr>
                <a:t>C</a:t>
              </a:r>
            </a:p>
          </p:txBody>
        </p:sp>
        <p:sp>
          <p:nvSpPr>
            <p:cNvPr id="8229" name="Oval 8"/>
            <p:cNvSpPr>
              <a:spLocks noChangeArrowheads="1"/>
            </p:cNvSpPr>
            <p:nvPr/>
          </p:nvSpPr>
          <p:spPr bwMode="auto">
            <a:xfrm>
              <a:off x="476" y="1525"/>
              <a:ext cx="181" cy="182"/>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Calibri" pitchFamily="34" charset="0"/>
                </a:rPr>
                <a:t>D</a:t>
              </a:r>
            </a:p>
          </p:txBody>
        </p:sp>
        <p:sp>
          <p:nvSpPr>
            <p:cNvPr id="8230" name="Oval 9"/>
            <p:cNvSpPr>
              <a:spLocks noChangeArrowheads="1"/>
            </p:cNvSpPr>
            <p:nvPr/>
          </p:nvSpPr>
          <p:spPr bwMode="auto">
            <a:xfrm>
              <a:off x="884" y="1525"/>
              <a:ext cx="181" cy="182"/>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Calibri" pitchFamily="34" charset="0"/>
                </a:rPr>
                <a:t>E</a:t>
              </a:r>
            </a:p>
          </p:txBody>
        </p:sp>
        <p:sp>
          <p:nvSpPr>
            <p:cNvPr id="8231" name="Oval 10"/>
            <p:cNvSpPr>
              <a:spLocks noChangeArrowheads="1"/>
            </p:cNvSpPr>
            <p:nvPr/>
          </p:nvSpPr>
          <p:spPr bwMode="auto">
            <a:xfrm>
              <a:off x="1292" y="1525"/>
              <a:ext cx="181" cy="182"/>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Calibri" pitchFamily="34" charset="0"/>
                </a:rPr>
                <a:t>F</a:t>
              </a:r>
            </a:p>
          </p:txBody>
        </p:sp>
        <p:sp>
          <p:nvSpPr>
            <p:cNvPr id="8232" name="Oval 11"/>
            <p:cNvSpPr>
              <a:spLocks noChangeArrowheads="1"/>
            </p:cNvSpPr>
            <p:nvPr/>
          </p:nvSpPr>
          <p:spPr bwMode="auto">
            <a:xfrm>
              <a:off x="1791" y="1525"/>
              <a:ext cx="181" cy="182"/>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Calibri" pitchFamily="34" charset="0"/>
                </a:rPr>
                <a:t>G</a:t>
              </a:r>
            </a:p>
          </p:txBody>
        </p:sp>
        <p:sp>
          <p:nvSpPr>
            <p:cNvPr id="8233" name="Oval 12"/>
            <p:cNvSpPr>
              <a:spLocks noChangeArrowheads="1"/>
            </p:cNvSpPr>
            <p:nvPr/>
          </p:nvSpPr>
          <p:spPr bwMode="auto">
            <a:xfrm>
              <a:off x="657" y="1933"/>
              <a:ext cx="181" cy="182"/>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Calibri" pitchFamily="34" charset="0"/>
                </a:rPr>
                <a:t>H</a:t>
              </a:r>
            </a:p>
          </p:txBody>
        </p:sp>
        <p:sp>
          <p:nvSpPr>
            <p:cNvPr id="8234" name="Oval 13"/>
            <p:cNvSpPr>
              <a:spLocks noChangeArrowheads="1"/>
            </p:cNvSpPr>
            <p:nvPr/>
          </p:nvSpPr>
          <p:spPr bwMode="auto">
            <a:xfrm>
              <a:off x="1066" y="1933"/>
              <a:ext cx="181" cy="182"/>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Calibri" pitchFamily="34" charset="0"/>
                </a:rPr>
                <a:t>I</a:t>
              </a:r>
            </a:p>
          </p:txBody>
        </p:sp>
        <p:sp>
          <p:nvSpPr>
            <p:cNvPr id="8235" name="Line 14"/>
            <p:cNvSpPr>
              <a:spLocks noChangeShapeType="1"/>
            </p:cNvSpPr>
            <p:nvPr/>
          </p:nvSpPr>
          <p:spPr bwMode="auto">
            <a:xfrm flipV="1">
              <a:off x="1020" y="935"/>
              <a:ext cx="182" cy="182"/>
            </a:xfrm>
            <a:prstGeom prst="line">
              <a:avLst/>
            </a:prstGeom>
            <a:noFill/>
            <a:ln w="9525">
              <a:solidFill>
                <a:schemeClr val="tx1"/>
              </a:solidFill>
              <a:round/>
              <a:headEnd/>
              <a:tailEnd/>
            </a:ln>
          </p:spPr>
          <p:txBody>
            <a:bodyPr/>
            <a:lstStyle/>
            <a:p>
              <a:endParaRPr lang="zh-CN" altLang="en-US"/>
            </a:p>
          </p:txBody>
        </p:sp>
        <p:sp>
          <p:nvSpPr>
            <p:cNvPr id="8236" name="Line 15"/>
            <p:cNvSpPr>
              <a:spLocks noChangeShapeType="1"/>
            </p:cNvSpPr>
            <p:nvPr/>
          </p:nvSpPr>
          <p:spPr bwMode="auto">
            <a:xfrm flipV="1">
              <a:off x="612" y="1253"/>
              <a:ext cx="272" cy="272"/>
            </a:xfrm>
            <a:prstGeom prst="line">
              <a:avLst/>
            </a:prstGeom>
            <a:noFill/>
            <a:ln w="9525">
              <a:solidFill>
                <a:schemeClr val="tx1"/>
              </a:solidFill>
              <a:round/>
              <a:headEnd/>
              <a:tailEnd/>
            </a:ln>
          </p:spPr>
          <p:txBody>
            <a:bodyPr/>
            <a:lstStyle/>
            <a:p>
              <a:endParaRPr lang="zh-CN" altLang="en-US"/>
            </a:p>
          </p:txBody>
        </p:sp>
        <p:sp>
          <p:nvSpPr>
            <p:cNvPr id="8237" name="Line 16"/>
            <p:cNvSpPr>
              <a:spLocks noChangeShapeType="1"/>
            </p:cNvSpPr>
            <p:nvPr/>
          </p:nvSpPr>
          <p:spPr bwMode="auto">
            <a:xfrm>
              <a:off x="975" y="1298"/>
              <a:ext cx="0" cy="227"/>
            </a:xfrm>
            <a:prstGeom prst="line">
              <a:avLst/>
            </a:prstGeom>
            <a:noFill/>
            <a:ln w="9525">
              <a:solidFill>
                <a:schemeClr val="tx1"/>
              </a:solidFill>
              <a:round/>
              <a:headEnd/>
              <a:tailEnd/>
            </a:ln>
          </p:spPr>
          <p:txBody>
            <a:bodyPr/>
            <a:lstStyle/>
            <a:p>
              <a:endParaRPr lang="zh-CN" altLang="en-US"/>
            </a:p>
          </p:txBody>
        </p:sp>
        <p:sp>
          <p:nvSpPr>
            <p:cNvPr id="8238" name="Line 17"/>
            <p:cNvSpPr>
              <a:spLocks noChangeShapeType="1"/>
            </p:cNvSpPr>
            <p:nvPr/>
          </p:nvSpPr>
          <p:spPr bwMode="auto">
            <a:xfrm>
              <a:off x="1066" y="1253"/>
              <a:ext cx="272" cy="272"/>
            </a:xfrm>
            <a:prstGeom prst="line">
              <a:avLst/>
            </a:prstGeom>
            <a:noFill/>
            <a:ln w="9525">
              <a:solidFill>
                <a:schemeClr val="tx1"/>
              </a:solidFill>
              <a:round/>
              <a:headEnd/>
              <a:tailEnd/>
            </a:ln>
          </p:spPr>
          <p:txBody>
            <a:bodyPr/>
            <a:lstStyle/>
            <a:p>
              <a:endParaRPr lang="zh-CN" altLang="en-US"/>
            </a:p>
          </p:txBody>
        </p:sp>
        <p:sp>
          <p:nvSpPr>
            <p:cNvPr id="8239" name="Line 18"/>
            <p:cNvSpPr>
              <a:spLocks noChangeShapeType="1"/>
            </p:cNvSpPr>
            <p:nvPr/>
          </p:nvSpPr>
          <p:spPr bwMode="auto">
            <a:xfrm>
              <a:off x="1383" y="935"/>
              <a:ext cx="182" cy="182"/>
            </a:xfrm>
            <a:prstGeom prst="line">
              <a:avLst/>
            </a:prstGeom>
            <a:noFill/>
            <a:ln w="9525">
              <a:solidFill>
                <a:schemeClr val="tx1"/>
              </a:solidFill>
              <a:round/>
              <a:headEnd/>
              <a:tailEnd/>
            </a:ln>
          </p:spPr>
          <p:txBody>
            <a:bodyPr/>
            <a:lstStyle/>
            <a:p>
              <a:endParaRPr lang="zh-CN" altLang="en-US"/>
            </a:p>
          </p:txBody>
        </p:sp>
        <p:sp>
          <p:nvSpPr>
            <p:cNvPr id="8240" name="Line 19"/>
            <p:cNvSpPr>
              <a:spLocks noChangeShapeType="1"/>
            </p:cNvSpPr>
            <p:nvPr/>
          </p:nvSpPr>
          <p:spPr bwMode="auto">
            <a:xfrm>
              <a:off x="1655" y="1298"/>
              <a:ext cx="182" cy="227"/>
            </a:xfrm>
            <a:prstGeom prst="line">
              <a:avLst/>
            </a:prstGeom>
            <a:noFill/>
            <a:ln w="9525">
              <a:solidFill>
                <a:schemeClr val="tx1"/>
              </a:solidFill>
              <a:round/>
              <a:headEnd/>
              <a:tailEnd/>
            </a:ln>
          </p:spPr>
          <p:txBody>
            <a:bodyPr/>
            <a:lstStyle/>
            <a:p>
              <a:endParaRPr lang="zh-CN" altLang="en-US"/>
            </a:p>
          </p:txBody>
        </p:sp>
        <p:sp>
          <p:nvSpPr>
            <p:cNvPr id="8241" name="Line 20"/>
            <p:cNvSpPr>
              <a:spLocks noChangeShapeType="1"/>
            </p:cNvSpPr>
            <p:nvPr/>
          </p:nvSpPr>
          <p:spPr bwMode="auto">
            <a:xfrm flipH="1">
              <a:off x="793" y="1706"/>
              <a:ext cx="137" cy="227"/>
            </a:xfrm>
            <a:prstGeom prst="line">
              <a:avLst/>
            </a:prstGeom>
            <a:noFill/>
            <a:ln w="9525">
              <a:solidFill>
                <a:schemeClr val="tx1"/>
              </a:solidFill>
              <a:round/>
              <a:headEnd/>
              <a:tailEnd/>
            </a:ln>
          </p:spPr>
          <p:txBody>
            <a:bodyPr/>
            <a:lstStyle/>
            <a:p>
              <a:endParaRPr lang="zh-CN" altLang="en-US"/>
            </a:p>
          </p:txBody>
        </p:sp>
        <p:sp>
          <p:nvSpPr>
            <p:cNvPr id="8242" name="Line 21"/>
            <p:cNvSpPr>
              <a:spLocks noChangeShapeType="1"/>
            </p:cNvSpPr>
            <p:nvPr/>
          </p:nvSpPr>
          <p:spPr bwMode="auto">
            <a:xfrm>
              <a:off x="1020" y="1706"/>
              <a:ext cx="91" cy="227"/>
            </a:xfrm>
            <a:prstGeom prst="line">
              <a:avLst/>
            </a:prstGeom>
            <a:noFill/>
            <a:ln w="9525">
              <a:solidFill>
                <a:schemeClr val="tx1"/>
              </a:solidFill>
              <a:round/>
              <a:headEnd/>
              <a:tailEnd/>
            </a:ln>
          </p:spPr>
          <p:txBody>
            <a:bodyPr/>
            <a:lstStyle/>
            <a:p>
              <a:endParaRPr lang="zh-CN" altLang="en-US"/>
            </a:p>
          </p:txBody>
        </p:sp>
        <p:sp>
          <p:nvSpPr>
            <p:cNvPr id="8243" name="Text Box 43"/>
            <p:cNvSpPr txBox="1">
              <a:spLocks noChangeArrowheads="1"/>
            </p:cNvSpPr>
            <p:nvPr/>
          </p:nvSpPr>
          <p:spPr bwMode="auto">
            <a:xfrm>
              <a:off x="872" y="2127"/>
              <a:ext cx="204" cy="231"/>
            </a:xfrm>
            <a:prstGeom prst="rect">
              <a:avLst/>
            </a:prstGeom>
            <a:noFill/>
            <a:ln w="9525">
              <a:noFill/>
              <a:miter lim="800000"/>
              <a:headEnd/>
              <a:tailEnd/>
            </a:ln>
          </p:spPr>
          <p:txBody>
            <a:bodyPr wrap="none">
              <a:spAutoFit/>
            </a:bodyPr>
            <a:lstStyle/>
            <a:p>
              <a:r>
                <a:rPr lang="en-US" altLang="zh-CN">
                  <a:latin typeface="Calibri" pitchFamily="34" charset="0"/>
                </a:rPr>
                <a:t>T</a:t>
              </a:r>
            </a:p>
          </p:txBody>
        </p:sp>
      </p:grpSp>
      <p:grpSp>
        <p:nvGrpSpPr>
          <p:cNvPr id="3" name="Group 50"/>
          <p:cNvGrpSpPr>
            <a:grpSpLocks/>
          </p:cNvGrpSpPr>
          <p:nvPr/>
        </p:nvGrpSpPr>
        <p:grpSpPr bwMode="auto">
          <a:xfrm>
            <a:off x="4356100" y="1341438"/>
            <a:ext cx="1582738" cy="2309812"/>
            <a:chOff x="2744" y="845"/>
            <a:chExt cx="997" cy="1455"/>
          </a:xfrm>
        </p:grpSpPr>
        <p:sp>
          <p:nvSpPr>
            <p:cNvPr id="8214" name="Oval 22"/>
            <p:cNvSpPr>
              <a:spLocks noChangeArrowheads="1"/>
            </p:cNvSpPr>
            <p:nvPr/>
          </p:nvSpPr>
          <p:spPr bwMode="auto">
            <a:xfrm>
              <a:off x="3152" y="845"/>
              <a:ext cx="181" cy="182"/>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Calibri" pitchFamily="34" charset="0"/>
                </a:rPr>
                <a:t>B</a:t>
              </a:r>
            </a:p>
          </p:txBody>
        </p:sp>
        <p:sp>
          <p:nvSpPr>
            <p:cNvPr id="8215" name="Oval 23"/>
            <p:cNvSpPr>
              <a:spLocks noChangeArrowheads="1"/>
            </p:cNvSpPr>
            <p:nvPr/>
          </p:nvSpPr>
          <p:spPr bwMode="auto">
            <a:xfrm>
              <a:off x="2744" y="1253"/>
              <a:ext cx="181" cy="182"/>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Calibri" pitchFamily="34" charset="0"/>
                </a:rPr>
                <a:t>D</a:t>
              </a:r>
            </a:p>
          </p:txBody>
        </p:sp>
        <p:sp>
          <p:nvSpPr>
            <p:cNvPr id="8216" name="Oval 24"/>
            <p:cNvSpPr>
              <a:spLocks noChangeArrowheads="1"/>
            </p:cNvSpPr>
            <p:nvPr/>
          </p:nvSpPr>
          <p:spPr bwMode="auto">
            <a:xfrm>
              <a:off x="3152" y="1253"/>
              <a:ext cx="181" cy="182"/>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Calibri" pitchFamily="34" charset="0"/>
                </a:rPr>
                <a:t>E</a:t>
              </a:r>
            </a:p>
          </p:txBody>
        </p:sp>
        <p:sp>
          <p:nvSpPr>
            <p:cNvPr id="8217" name="Oval 25"/>
            <p:cNvSpPr>
              <a:spLocks noChangeArrowheads="1"/>
            </p:cNvSpPr>
            <p:nvPr/>
          </p:nvSpPr>
          <p:spPr bwMode="auto">
            <a:xfrm>
              <a:off x="3560" y="1253"/>
              <a:ext cx="181" cy="182"/>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Calibri" pitchFamily="34" charset="0"/>
                </a:rPr>
                <a:t>F</a:t>
              </a:r>
            </a:p>
          </p:txBody>
        </p:sp>
        <p:sp>
          <p:nvSpPr>
            <p:cNvPr id="8218" name="Oval 26"/>
            <p:cNvSpPr>
              <a:spLocks noChangeArrowheads="1"/>
            </p:cNvSpPr>
            <p:nvPr/>
          </p:nvSpPr>
          <p:spPr bwMode="auto">
            <a:xfrm>
              <a:off x="2925" y="1661"/>
              <a:ext cx="181" cy="182"/>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Calibri" pitchFamily="34" charset="0"/>
                </a:rPr>
                <a:t>H</a:t>
              </a:r>
            </a:p>
          </p:txBody>
        </p:sp>
        <p:sp>
          <p:nvSpPr>
            <p:cNvPr id="8219" name="Oval 27"/>
            <p:cNvSpPr>
              <a:spLocks noChangeArrowheads="1"/>
            </p:cNvSpPr>
            <p:nvPr/>
          </p:nvSpPr>
          <p:spPr bwMode="auto">
            <a:xfrm>
              <a:off x="3334" y="1661"/>
              <a:ext cx="181" cy="182"/>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Calibri" pitchFamily="34" charset="0"/>
                </a:rPr>
                <a:t>I</a:t>
              </a:r>
            </a:p>
          </p:txBody>
        </p:sp>
        <p:sp>
          <p:nvSpPr>
            <p:cNvPr id="8220" name="Line 28"/>
            <p:cNvSpPr>
              <a:spLocks noChangeShapeType="1"/>
            </p:cNvSpPr>
            <p:nvPr/>
          </p:nvSpPr>
          <p:spPr bwMode="auto">
            <a:xfrm flipV="1">
              <a:off x="2880" y="981"/>
              <a:ext cx="272" cy="272"/>
            </a:xfrm>
            <a:prstGeom prst="line">
              <a:avLst/>
            </a:prstGeom>
            <a:noFill/>
            <a:ln w="9525">
              <a:solidFill>
                <a:schemeClr val="tx1"/>
              </a:solidFill>
              <a:round/>
              <a:headEnd/>
              <a:tailEnd/>
            </a:ln>
          </p:spPr>
          <p:txBody>
            <a:bodyPr/>
            <a:lstStyle/>
            <a:p>
              <a:endParaRPr lang="zh-CN" altLang="en-US"/>
            </a:p>
          </p:txBody>
        </p:sp>
        <p:sp>
          <p:nvSpPr>
            <p:cNvPr id="8221" name="Line 29"/>
            <p:cNvSpPr>
              <a:spLocks noChangeShapeType="1"/>
            </p:cNvSpPr>
            <p:nvPr/>
          </p:nvSpPr>
          <p:spPr bwMode="auto">
            <a:xfrm>
              <a:off x="3243" y="1026"/>
              <a:ext cx="0" cy="227"/>
            </a:xfrm>
            <a:prstGeom prst="line">
              <a:avLst/>
            </a:prstGeom>
            <a:noFill/>
            <a:ln w="9525">
              <a:solidFill>
                <a:schemeClr val="tx1"/>
              </a:solidFill>
              <a:round/>
              <a:headEnd/>
              <a:tailEnd/>
            </a:ln>
          </p:spPr>
          <p:txBody>
            <a:bodyPr/>
            <a:lstStyle/>
            <a:p>
              <a:endParaRPr lang="zh-CN" altLang="en-US"/>
            </a:p>
          </p:txBody>
        </p:sp>
        <p:sp>
          <p:nvSpPr>
            <p:cNvPr id="8222" name="Line 30"/>
            <p:cNvSpPr>
              <a:spLocks noChangeShapeType="1"/>
            </p:cNvSpPr>
            <p:nvPr/>
          </p:nvSpPr>
          <p:spPr bwMode="auto">
            <a:xfrm>
              <a:off x="3334" y="981"/>
              <a:ext cx="272" cy="272"/>
            </a:xfrm>
            <a:prstGeom prst="line">
              <a:avLst/>
            </a:prstGeom>
            <a:noFill/>
            <a:ln w="9525">
              <a:solidFill>
                <a:schemeClr val="tx1"/>
              </a:solidFill>
              <a:round/>
              <a:headEnd/>
              <a:tailEnd/>
            </a:ln>
          </p:spPr>
          <p:txBody>
            <a:bodyPr/>
            <a:lstStyle/>
            <a:p>
              <a:endParaRPr lang="zh-CN" altLang="en-US"/>
            </a:p>
          </p:txBody>
        </p:sp>
        <p:sp>
          <p:nvSpPr>
            <p:cNvPr id="8223" name="Line 31"/>
            <p:cNvSpPr>
              <a:spLocks noChangeShapeType="1"/>
            </p:cNvSpPr>
            <p:nvPr/>
          </p:nvSpPr>
          <p:spPr bwMode="auto">
            <a:xfrm flipH="1">
              <a:off x="3061" y="1434"/>
              <a:ext cx="137" cy="227"/>
            </a:xfrm>
            <a:prstGeom prst="line">
              <a:avLst/>
            </a:prstGeom>
            <a:noFill/>
            <a:ln w="9525">
              <a:solidFill>
                <a:schemeClr val="tx1"/>
              </a:solidFill>
              <a:round/>
              <a:headEnd/>
              <a:tailEnd/>
            </a:ln>
          </p:spPr>
          <p:txBody>
            <a:bodyPr/>
            <a:lstStyle/>
            <a:p>
              <a:endParaRPr lang="zh-CN" altLang="en-US"/>
            </a:p>
          </p:txBody>
        </p:sp>
        <p:sp>
          <p:nvSpPr>
            <p:cNvPr id="8224" name="Line 32"/>
            <p:cNvSpPr>
              <a:spLocks noChangeShapeType="1"/>
            </p:cNvSpPr>
            <p:nvPr/>
          </p:nvSpPr>
          <p:spPr bwMode="auto">
            <a:xfrm>
              <a:off x="3288" y="1434"/>
              <a:ext cx="91" cy="227"/>
            </a:xfrm>
            <a:prstGeom prst="line">
              <a:avLst/>
            </a:prstGeom>
            <a:noFill/>
            <a:ln w="9525">
              <a:solidFill>
                <a:schemeClr val="tx1"/>
              </a:solidFill>
              <a:round/>
              <a:headEnd/>
              <a:tailEnd/>
            </a:ln>
          </p:spPr>
          <p:txBody>
            <a:bodyPr/>
            <a:lstStyle/>
            <a:p>
              <a:endParaRPr lang="zh-CN" altLang="en-US"/>
            </a:p>
          </p:txBody>
        </p:sp>
        <p:sp>
          <p:nvSpPr>
            <p:cNvPr id="8225" name="Text Box 44"/>
            <p:cNvSpPr txBox="1">
              <a:spLocks noChangeArrowheads="1"/>
            </p:cNvSpPr>
            <p:nvPr/>
          </p:nvSpPr>
          <p:spPr bwMode="auto">
            <a:xfrm>
              <a:off x="3152" y="2069"/>
              <a:ext cx="284" cy="231"/>
            </a:xfrm>
            <a:prstGeom prst="rect">
              <a:avLst/>
            </a:prstGeom>
            <a:noFill/>
            <a:ln w="9525">
              <a:noFill/>
              <a:miter lim="800000"/>
              <a:headEnd/>
              <a:tailEnd/>
            </a:ln>
          </p:spPr>
          <p:txBody>
            <a:bodyPr wrap="none">
              <a:spAutoFit/>
            </a:bodyPr>
            <a:lstStyle/>
            <a:p>
              <a:r>
                <a:rPr lang="en-US" altLang="zh-CN">
                  <a:latin typeface="Calibri" pitchFamily="34" charset="0"/>
                </a:rPr>
                <a:t>T1</a:t>
              </a:r>
            </a:p>
          </p:txBody>
        </p:sp>
      </p:grpSp>
      <p:grpSp>
        <p:nvGrpSpPr>
          <p:cNvPr id="4" name="Group 51"/>
          <p:cNvGrpSpPr>
            <a:grpSpLocks/>
          </p:cNvGrpSpPr>
          <p:nvPr/>
        </p:nvGrpSpPr>
        <p:grpSpPr bwMode="auto">
          <a:xfrm>
            <a:off x="7235825" y="1628775"/>
            <a:ext cx="790575" cy="2043113"/>
            <a:chOff x="4558" y="1026"/>
            <a:chExt cx="498" cy="1287"/>
          </a:xfrm>
        </p:grpSpPr>
        <p:sp>
          <p:nvSpPr>
            <p:cNvPr id="8210" name="Oval 33"/>
            <p:cNvSpPr>
              <a:spLocks noChangeArrowheads="1"/>
            </p:cNvSpPr>
            <p:nvPr/>
          </p:nvSpPr>
          <p:spPr bwMode="auto">
            <a:xfrm>
              <a:off x="4558" y="1026"/>
              <a:ext cx="181" cy="182"/>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Calibri" pitchFamily="34" charset="0"/>
                </a:rPr>
                <a:t>C</a:t>
              </a:r>
            </a:p>
          </p:txBody>
        </p:sp>
        <p:sp>
          <p:nvSpPr>
            <p:cNvPr id="8211" name="Oval 34"/>
            <p:cNvSpPr>
              <a:spLocks noChangeArrowheads="1"/>
            </p:cNvSpPr>
            <p:nvPr/>
          </p:nvSpPr>
          <p:spPr bwMode="auto">
            <a:xfrm>
              <a:off x="4830" y="1434"/>
              <a:ext cx="181" cy="182"/>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Calibri" pitchFamily="34" charset="0"/>
                </a:rPr>
                <a:t>G</a:t>
              </a:r>
            </a:p>
          </p:txBody>
        </p:sp>
        <p:sp>
          <p:nvSpPr>
            <p:cNvPr id="8212" name="Line 35"/>
            <p:cNvSpPr>
              <a:spLocks noChangeShapeType="1"/>
            </p:cNvSpPr>
            <p:nvPr/>
          </p:nvSpPr>
          <p:spPr bwMode="auto">
            <a:xfrm>
              <a:off x="4694" y="1207"/>
              <a:ext cx="182" cy="227"/>
            </a:xfrm>
            <a:prstGeom prst="line">
              <a:avLst/>
            </a:prstGeom>
            <a:noFill/>
            <a:ln w="9525">
              <a:solidFill>
                <a:schemeClr val="tx1"/>
              </a:solidFill>
              <a:round/>
              <a:headEnd/>
              <a:tailEnd/>
            </a:ln>
          </p:spPr>
          <p:txBody>
            <a:bodyPr/>
            <a:lstStyle/>
            <a:p>
              <a:endParaRPr lang="zh-CN" altLang="en-US"/>
            </a:p>
          </p:txBody>
        </p:sp>
        <p:sp>
          <p:nvSpPr>
            <p:cNvPr id="8213" name="Text Box 45"/>
            <p:cNvSpPr txBox="1">
              <a:spLocks noChangeArrowheads="1"/>
            </p:cNvSpPr>
            <p:nvPr/>
          </p:nvSpPr>
          <p:spPr bwMode="auto">
            <a:xfrm>
              <a:off x="4772" y="2082"/>
              <a:ext cx="284" cy="231"/>
            </a:xfrm>
            <a:prstGeom prst="rect">
              <a:avLst/>
            </a:prstGeom>
            <a:noFill/>
            <a:ln w="9525">
              <a:noFill/>
              <a:miter lim="800000"/>
              <a:headEnd/>
              <a:tailEnd/>
            </a:ln>
          </p:spPr>
          <p:txBody>
            <a:bodyPr wrap="none">
              <a:spAutoFit/>
            </a:bodyPr>
            <a:lstStyle/>
            <a:p>
              <a:r>
                <a:rPr lang="en-US" altLang="zh-CN">
                  <a:latin typeface="Calibri" pitchFamily="34" charset="0"/>
                </a:rPr>
                <a:t>T2</a:t>
              </a:r>
            </a:p>
          </p:txBody>
        </p:sp>
      </p:grpSp>
      <p:grpSp>
        <p:nvGrpSpPr>
          <p:cNvPr id="5" name="Group 52"/>
          <p:cNvGrpSpPr>
            <a:grpSpLocks/>
          </p:cNvGrpSpPr>
          <p:nvPr/>
        </p:nvGrpSpPr>
        <p:grpSpPr bwMode="auto">
          <a:xfrm>
            <a:off x="1023938" y="4797425"/>
            <a:ext cx="577850" cy="1393825"/>
            <a:chOff x="645" y="3022"/>
            <a:chExt cx="364" cy="878"/>
          </a:xfrm>
        </p:grpSpPr>
        <p:sp>
          <p:nvSpPr>
            <p:cNvPr id="8208" name="Oval 36"/>
            <p:cNvSpPr>
              <a:spLocks noChangeArrowheads="1"/>
            </p:cNvSpPr>
            <p:nvPr/>
          </p:nvSpPr>
          <p:spPr bwMode="auto">
            <a:xfrm>
              <a:off x="748" y="3022"/>
              <a:ext cx="181" cy="182"/>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Calibri" pitchFamily="34" charset="0"/>
                </a:rPr>
                <a:t>D</a:t>
              </a:r>
            </a:p>
          </p:txBody>
        </p:sp>
        <p:sp>
          <p:nvSpPr>
            <p:cNvPr id="8209" name="Text Box 46"/>
            <p:cNvSpPr txBox="1">
              <a:spLocks noChangeArrowheads="1"/>
            </p:cNvSpPr>
            <p:nvPr/>
          </p:nvSpPr>
          <p:spPr bwMode="auto">
            <a:xfrm>
              <a:off x="645" y="3669"/>
              <a:ext cx="364" cy="231"/>
            </a:xfrm>
            <a:prstGeom prst="rect">
              <a:avLst/>
            </a:prstGeom>
            <a:noFill/>
            <a:ln w="9525">
              <a:noFill/>
              <a:miter lim="800000"/>
              <a:headEnd/>
              <a:tailEnd/>
            </a:ln>
          </p:spPr>
          <p:txBody>
            <a:bodyPr wrap="none">
              <a:spAutoFit/>
            </a:bodyPr>
            <a:lstStyle/>
            <a:p>
              <a:r>
                <a:rPr lang="en-US" altLang="zh-CN">
                  <a:latin typeface="Calibri" pitchFamily="34" charset="0"/>
                </a:rPr>
                <a:t>T11</a:t>
              </a:r>
            </a:p>
          </p:txBody>
        </p:sp>
      </p:grpSp>
      <p:grpSp>
        <p:nvGrpSpPr>
          <p:cNvPr id="6" name="Group 53"/>
          <p:cNvGrpSpPr>
            <a:grpSpLocks/>
          </p:cNvGrpSpPr>
          <p:nvPr/>
        </p:nvGrpSpPr>
        <p:grpSpPr bwMode="auto">
          <a:xfrm>
            <a:off x="4643438" y="4652963"/>
            <a:ext cx="936625" cy="1611312"/>
            <a:chOff x="2925" y="2931"/>
            <a:chExt cx="590" cy="1015"/>
          </a:xfrm>
        </p:grpSpPr>
        <p:sp>
          <p:nvSpPr>
            <p:cNvPr id="8202" name="Oval 37"/>
            <p:cNvSpPr>
              <a:spLocks noChangeArrowheads="1"/>
            </p:cNvSpPr>
            <p:nvPr/>
          </p:nvSpPr>
          <p:spPr bwMode="auto">
            <a:xfrm>
              <a:off x="3152" y="2931"/>
              <a:ext cx="181" cy="182"/>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Calibri" pitchFamily="34" charset="0"/>
                </a:rPr>
                <a:t>E</a:t>
              </a:r>
            </a:p>
          </p:txBody>
        </p:sp>
        <p:sp>
          <p:nvSpPr>
            <p:cNvPr id="8203" name="Oval 38"/>
            <p:cNvSpPr>
              <a:spLocks noChangeArrowheads="1"/>
            </p:cNvSpPr>
            <p:nvPr/>
          </p:nvSpPr>
          <p:spPr bwMode="auto">
            <a:xfrm>
              <a:off x="2925" y="3339"/>
              <a:ext cx="181" cy="182"/>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Calibri" pitchFamily="34" charset="0"/>
                </a:rPr>
                <a:t>H</a:t>
              </a:r>
            </a:p>
          </p:txBody>
        </p:sp>
        <p:sp>
          <p:nvSpPr>
            <p:cNvPr id="8204" name="Oval 39"/>
            <p:cNvSpPr>
              <a:spLocks noChangeArrowheads="1"/>
            </p:cNvSpPr>
            <p:nvPr/>
          </p:nvSpPr>
          <p:spPr bwMode="auto">
            <a:xfrm>
              <a:off x="3334" y="3339"/>
              <a:ext cx="181" cy="182"/>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Calibri" pitchFamily="34" charset="0"/>
                </a:rPr>
                <a:t>I</a:t>
              </a:r>
            </a:p>
          </p:txBody>
        </p:sp>
        <p:sp>
          <p:nvSpPr>
            <p:cNvPr id="8205" name="Line 40"/>
            <p:cNvSpPr>
              <a:spLocks noChangeShapeType="1"/>
            </p:cNvSpPr>
            <p:nvPr/>
          </p:nvSpPr>
          <p:spPr bwMode="auto">
            <a:xfrm flipH="1">
              <a:off x="3061" y="3112"/>
              <a:ext cx="137" cy="227"/>
            </a:xfrm>
            <a:prstGeom prst="line">
              <a:avLst/>
            </a:prstGeom>
            <a:noFill/>
            <a:ln w="9525">
              <a:solidFill>
                <a:schemeClr val="tx1"/>
              </a:solidFill>
              <a:round/>
              <a:headEnd/>
              <a:tailEnd/>
            </a:ln>
          </p:spPr>
          <p:txBody>
            <a:bodyPr/>
            <a:lstStyle/>
            <a:p>
              <a:endParaRPr lang="zh-CN" altLang="en-US"/>
            </a:p>
          </p:txBody>
        </p:sp>
        <p:sp>
          <p:nvSpPr>
            <p:cNvPr id="8206" name="Line 41"/>
            <p:cNvSpPr>
              <a:spLocks noChangeShapeType="1"/>
            </p:cNvSpPr>
            <p:nvPr/>
          </p:nvSpPr>
          <p:spPr bwMode="auto">
            <a:xfrm>
              <a:off x="3288" y="3112"/>
              <a:ext cx="91" cy="227"/>
            </a:xfrm>
            <a:prstGeom prst="line">
              <a:avLst/>
            </a:prstGeom>
            <a:noFill/>
            <a:ln w="9525">
              <a:solidFill>
                <a:schemeClr val="tx1"/>
              </a:solidFill>
              <a:round/>
              <a:headEnd/>
              <a:tailEnd/>
            </a:ln>
          </p:spPr>
          <p:txBody>
            <a:bodyPr/>
            <a:lstStyle/>
            <a:p>
              <a:endParaRPr lang="zh-CN" altLang="en-US"/>
            </a:p>
          </p:txBody>
        </p:sp>
        <p:sp>
          <p:nvSpPr>
            <p:cNvPr id="8207" name="Text Box 47"/>
            <p:cNvSpPr txBox="1">
              <a:spLocks noChangeArrowheads="1"/>
            </p:cNvSpPr>
            <p:nvPr/>
          </p:nvSpPr>
          <p:spPr bwMode="auto">
            <a:xfrm>
              <a:off x="3094" y="3715"/>
              <a:ext cx="364" cy="231"/>
            </a:xfrm>
            <a:prstGeom prst="rect">
              <a:avLst/>
            </a:prstGeom>
            <a:noFill/>
            <a:ln w="9525">
              <a:noFill/>
              <a:miter lim="800000"/>
              <a:headEnd/>
              <a:tailEnd/>
            </a:ln>
          </p:spPr>
          <p:txBody>
            <a:bodyPr wrap="none">
              <a:spAutoFit/>
            </a:bodyPr>
            <a:lstStyle/>
            <a:p>
              <a:r>
                <a:rPr lang="en-US" altLang="zh-CN">
                  <a:latin typeface="Calibri" pitchFamily="34" charset="0"/>
                </a:rPr>
                <a:t>T12</a:t>
              </a:r>
            </a:p>
          </p:txBody>
        </p:sp>
      </p:grpSp>
      <p:grpSp>
        <p:nvGrpSpPr>
          <p:cNvPr id="7" name="Group 54"/>
          <p:cNvGrpSpPr>
            <a:grpSpLocks/>
          </p:cNvGrpSpPr>
          <p:nvPr/>
        </p:nvGrpSpPr>
        <p:grpSpPr bwMode="auto">
          <a:xfrm>
            <a:off x="7596188" y="4652963"/>
            <a:ext cx="577850" cy="1519237"/>
            <a:chOff x="4785" y="2931"/>
            <a:chExt cx="364" cy="957"/>
          </a:xfrm>
        </p:grpSpPr>
        <p:sp>
          <p:nvSpPr>
            <p:cNvPr id="8200" name="Oval 42"/>
            <p:cNvSpPr>
              <a:spLocks noChangeArrowheads="1"/>
            </p:cNvSpPr>
            <p:nvPr/>
          </p:nvSpPr>
          <p:spPr bwMode="auto">
            <a:xfrm>
              <a:off x="4830" y="2931"/>
              <a:ext cx="181" cy="182"/>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Calibri" pitchFamily="34" charset="0"/>
                </a:rPr>
                <a:t>F</a:t>
              </a:r>
            </a:p>
          </p:txBody>
        </p:sp>
        <p:sp>
          <p:nvSpPr>
            <p:cNvPr id="8201" name="Text Box 48"/>
            <p:cNvSpPr txBox="1">
              <a:spLocks noChangeArrowheads="1"/>
            </p:cNvSpPr>
            <p:nvPr/>
          </p:nvSpPr>
          <p:spPr bwMode="auto">
            <a:xfrm>
              <a:off x="4785" y="3657"/>
              <a:ext cx="364" cy="231"/>
            </a:xfrm>
            <a:prstGeom prst="rect">
              <a:avLst/>
            </a:prstGeom>
            <a:noFill/>
            <a:ln w="9525">
              <a:noFill/>
              <a:miter lim="800000"/>
              <a:headEnd/>
              <a:tailEnd/>
            </a:ln>
          </p:spPr>
          <p:txBody>
            <a:bodyPr wrap="none">
              <a:spAutoFit/>
            </a:bodyPr>
            <a:lstStyle/>
            <a:p>
              <a:r>
                <a:rPr lang="en-US" altLang="zh-CN">
                  <a:latin typeface="Calibri" pitchFamily="34" charset="0"/>
                </a:rPr>
                <a:t>T13</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en-US" altLang="zh-CN" cap="none" dirty="0" err="1" smtClean="0">
                <a:solidFill>
                  <a:schemeClr val="bg1"/>
                </a:solidFill>
              </a:rPr>
              <a:t>Luogu</a:t>
            </a:r>
            <a:r>
              <a:rPr lang="zh-CN" altLang="en-US" cap="none" dirty="0" smtClean="0">
                <a:solidFill>
                  <a:schemeClr val="bg1"/>
                </a:solidFill>
              </a:rPr>
              <a:t> </a:t>
            </a:r>
            <a:r>
              <a:rPr lang="en-US" altLang="zh-CN" cap="none" dirty="0" smtClean="0">
                <a:solidFill>
                  <a:schemeClr val="bg1"/>
                </a:solidFill>
              </a:rPr>
              <a:t>P1122</a:t>
            </a:r>
            <a:r>
              <a:rPr lang="zh-CN" altLang="en-US" cap="none" dirty="0" smtClean="0">
                <a:solidFill>
                  <a:schemeClr val="bg1"/>
                </a:solidFill>
              </a:rPr>
              <a:t> </a:t>
            </a:r>
            <a:r>
              <a:rPr lang="en-US" altLang="zh-CN" cap="none" dirty="0" smtClean="0">
                <a:solidFill>
                  <a:schemeClr val="bg1"/>
                </a:solidFill>
              </a:rPr>
              <a:t>–</a:t>
            </a:r>
            <a:r>
              <a:rPr lang="zh-CN" altLang="en-US" cap="none" dirty="0" smtClean="0">
                <a:solidFill>
                  <a:schemeClr val="bg1"/>
                </a:solidFill>
              </a:rPr>
              <a:t> 最大子树和</a:t>
            </a:r>
            <a:endParaRPr lang="en-US" altLang="zh-CN" cap="none" dirty="0">
              <a:solidFill>
                <a:schemeClr val="bg1"/>
              </a:solidFill>
            </a:endParaRPr>
          </a:p>
        </p:txBody>
      </p:sp>
      <mc:AlternateContent xmlns:mc="http://schemas.openxmlformats.org/markup-compatibility/2006">
        <mc:Choice xmlns="" xmlns:a14="http://schemas.microsoft.com/office/drawing/2010/main" Requires="a14">
          <p:sp>
            <p:nvSpPr>
              <p:cNvPr id="3" name="内容占位符 2"/>
              <p:cNvSpPr>
                <a:spLocks noGrp="1"/>
              </p:cNvSpPr>
              <p:nvPr>
                <p:ph idx="1"/>
              </p:nvPr>
            </p:nvSpPr>
            <p:spPr>
              <a:xfrm>
                <a:off x="1451579" y="2015732"/>
                <a:ext cx="9603275" cy="4218813"/>
              </a:xfrm>
            </p:spPr>
            <p:txBody>
              <a:bodyPr>
                <a:normAutofit/>
              </a:bodyPr>
              <a:lstStyle/>
              <a:p>
                <a:r>
                  <a:rPr lang="zh-CN" altLang="en-US" dirty="0" smtClean="0"/>
                  <a:t>给出一棵 </a:t>
                </a:r>
                <a:r>
                  <a:rPr lang="en-US" altLang="zh-CN" dirty="0" smtClean="0"/>
                  <a:t>n </a:t>
                </a:r>
                <a:r>
                  <a:rPr lang="zh-CN" altLang="en-US" dirty="0" smtClean="0"/>
                  <a:t>个节点的无根树，</a:t>
                </a:r>
                <a:r>
                  <a:rPr lang="zh-CN" altLang="en-US" dirty="0"/>
                  <a:t>每个</a:t>
                </a:r>
                <a:r>
                  <a:rPr lang="zh-CN" altLang="en-US" dirty="0" smtClean="0"/>
                  <a:t>节点有一个权值</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oMath>
                </a14:m>
                <a:r>
                  <a:rPr lang="zh-CN" altLang="en-US" i="0" dirty="0" smtClean="0">
                    <a:latin typeface="+mj-lt"/>
                  </a:rPr>
                  <a:t>（可能为负）。</a:t>
                </a:r>
                <a:endParaRPr lang="en-US" altLang="zh-CN" i="0" dirty="0" smtClean="0">
                  <a:latin typeface="+mj-lt"/>
                </a:endParaRPr>
              </a:p>
              <a:p>
                <a:r>
                  <a:rPr lang="zh-CN" altLang="en-US" dirty="0" smtClean="0"/>
                  <a:t>要求保留树上一个连通块，使得留下的权值和最大</a:t>
                </a:r>
                <a:endParaRPr lang="en-US" altLang="zh-CN" dirty="0" smtClean="0"/>
              </a:p>
              <a:p>
                <a:endParaRPr lang="en-US" altLang="zh-CN" dirty="0" smtClean="0"/>
              </a:p>
              <a:p>
                <a:r>
                  <a:rPr lang="zh-CN" altLang="en-US" dirty="0" smtClean="0"/>
                  <a:t>数据范围：</a:t>
                </a:r>
                <a14:m>
                  <m:oMath xmlns:m="http://schemas.openxmlformats.org/officeDocument/2006/math">
                    <m:r>
                      <a:rPr lang="en-US" altLang="zh-CN"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i="1" dirty="0">
                        <a:latin typeface="Cambria Math" panose="02040503050406030204" pitchFamily="18" charset="0"/>
                      </a:rPr>
                      <m:t>1</m:t>
                    </m:r>
                    <m:r>
                      <a:rPr lang="en-US" altLang="zh-CN" i="1" dirty="0" smtClean="0">
                        <a:latin typeface="Cambria Math" panose="02040503050406030204" pitchFamily="18" charset="0"/>
                      </a:rPr>
                      <m:t>6</m:t>
                    </m:r>
                    <m:r>
                      <a:rPr lang="en-US" altLang="zh-CN" i="1" dirty="0">
                        <a:latin typeface="Cambria Math" panose="02040503050406030204" pitchFamily="18" charset="0"/>
                      </a:rPr>
                      <m:t>0</m:t>
                    </m:r>
                    <m:r>
                      <a:rPr lang="en-US" altLang="zh-CN" i="1" dirty="0" smtClean="0">
                        <a:latin typeface="Cambria Math" panose="02040503050406030204" pitchFamily="18" charset="0"/>
                      </a:rPr>
                      <m:t>0</m:t>
                    </m:r>
                    <m:r>
                      <a:rPr lang="en-US" altLang="zh-CN" i="1" dirty="0">
                        <a:latin typeface="Cambria Math" panose="02040503050406030204" pitchFamily="18" charset="0"/>
                      </a:rPr>
                      <m:t>0</m:t>
                    </m:r>
                  </m:oMath>
                </a14:m>
                <a:r>
                  <a:rPr lang="zh-CN" altLang="en-US" dirty="0" smtClean="0"/>
                  <a:t>，答案在 </a:t>
                </a:r>
                <a:r>
                  <a:rPr lang="en-US" altLang="zh-CN" dirty="0" err="1" smtClean="0"/>
                  <a:t>int</a:t>
                </a:r>
                <a:r>
                  <a:rPr lang="zh-CN" altLang="en-US" dirty="0" smtClean="0"/>
                  <a:t>  范围内</a:t>
                </a:r>
                <a:endParaRPr lang="en-US" altLang="zh-CN" dirty="0" smtClean="0"/>
              </a:p>
              <a:p>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88685" y="2015733"/>
                <a:ext cx="7202456" cy="4218813"/>
              </a:xfrm>
              <a:blipFill rotWithShape="0">
                <a:blip r:embed="rId2" cstate="print"/>
                <a:stretch>
                  <a:fillRect l="-571" t="-578"/>
                </a:stretch>
              </a:blipFill>
            </p:spPr>
            <p:txBody>
              <a:bodyPr/>
              <a:lstStyle/>
              <a:p>
                <a:r>
                  <a:rPr lang="zh-CN" altLang="en-US">
                    <a:noFill/>
                  </a:rPr>
                  <a:t> </a:t>
                </a:r>
              </a:p>
            </p:txBody>
          </p:sp>
        </mc:Fallback>
      </mc:AlternateContent>
    </p:spTree>
    <p:extLst>
      <p:ext uri="{BB962C8B-B14F-4D97-AF65-F5344CB8AC3E}">
        <p14:creationId xmlns="" xmlns:p14="http://schemas.microsoft.com/office/powerpoint/2010/main" val="8976590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88685" y="2015733"/>
            <a:ext cx="7202456" cy="3754447"/>
          </a:xfrm>
        </p:spPr>
        <p:txBody>
          <a:bodyPr>
            <a:normAutofit/>
          </a:bodyPr>
          <a:lstStyle/>
          <a:p>
            <a:r>
              <a:rPr lang="zh-CN" altLang="en-US" dirty="0" smtClean="0"/>
              <a:t>解法：</a:t>
            </a:r>
            <a:endParaRPr lang="en-US" altLang="zh-CN" dirty="0" smtClean="0"/>
          </a:p>
          <a:p>
            <a:pPr lvl="1"/>
            <a:r>
              <a:rPr lang="zh-CN" altLang="en-US" dirty="0" smtClean="0"/>
              <a:t>无根树中选择连通块，任意定一个根对答案是没有影响的</a:t>
            </a:r>
            <a:endParaRPr lang="en-US" altLang="zh-CN" dirty="0" smtClean="0"/>
          </a:p>
          <a:p>
            <a:pPr lvl="1"/>
            <a:endParaRPr lang="en-US" altLang="zh-CN" dirty="0" smtClean="0"/>
          </a:p>
          <a:p>
            <a:pPr lvl="1"/>
            <a:r>
              <a:rPr lang="zh-CN" altLang="en-US" dirty="0" smtClean="0"/>
              <a:t>考虑到最优策略中，每个子树都是最优决策，所以具有最优子结构</a:t>
            </a:r>
            <a:endParaRPr lang="en-US" altLang="zh-CN" dirty="0" smtClean="0"/>
          </a:p>
          <a:p>
            <a:pPr lvl="1"/>
            <a:r>
              <a:rPr lang="zh-CN" altLang="en-US" dirty="0" smtClean="0"/>
              <a:t>可以使用</a:t>
            </a:r>
            <a:r>
              <a:rPr lang="en-US" altLang="zh-CN" dirty="0" err="1" smtClean="0"/>
              <a:t>dp</a:t>
            </a:r>
            <a:endParaRPr lang="zh-CN" altLang="en-US" dirty="0"/>
          </a:p>
        </p:txBody>
      </p:sp>
      <p:sp>
        <p:nvSpPr>
          <p:cNvPr id="8" name="标题 1"/>
          <p:cNvSpPr>
            <a:spLocks noGrp="1"/>
          </p:cNvSpPr>
          <p:nvPr>
            <p:ph type="title"/>
          </p:nvPr>
        </p:nvSpPr>
        <p:spPr>
          <a:xfrm>
            <a:off x="457200" y="-171400"/>
            <a:ext cx="8229600" cy="1143000"/>
          </a:xfrm>
        </p:spPr>
        <p:txBody>
          <a:bodyPr/>
          <a:lstStyle/>
          <a:p>
            <a:r>
              <a:rPr lang="en-US" altLang="zh-CN" cap="none" dirty="0" err="1" smtClean="0">
                <a:solidFill>
                  <a:schemeClr val="bg1"/>
                </a:solidFill>
              </a:rPr>
              <a:t>Luogu</a:t>
            </a:r>
            <a:r>
              <a:rPr lang="zh-CN" altLang="en-US" cap="none" dirty="0" smtClean="0">
                <a:solidFill>
                  <a:schemeClr val="bg1"/>
                </a:solidFill>
              </a:rPr>
              <a:t> </a:t>
            </a:r>
            <a:r>
              <a:rPr lang="en-US" altLang="zh-CN" cap="none" dirty="0" smtClean="0">
                <a:solidFill>
                  <a:schemeClr val="bg1"/>
                </a:solidFill>
              </a:rPr>
              <a:t>P1122</a:t>
            </a:r>
            <a:r>
              <a:rPr lang="zh-CN" altLang="en-US" cap="none" dirty="0" smtClean="0">
                <a:solidFill>
                  <a:schemeClr val="bg1"/>
                </a:solidFill>
              </a:rPr>
              <a:t> </a:t>
            </a:r>
            <a:r>
              <a:rPr lang="en-US" altLang="zh-CN" cap="none" dirty="0" smtClean="0">
                <a:solidFill>
                  <a:schemeClr val="bg1"/>
                </a:solidFill>
              </a:rPr>
              <a:t>–</a:t>
            </a:r>
            <a:r>
              <a:rPr lang="zh-CN" altLang="en-US" cap="none" dirty="0" smtClean="0">
                <a:solidFill>
                  <a:schemeClr val="bg1"/>
                </a:solidFill>
              </a:rPr>
              <a:t> 最大子树和</a:t>
            </a:r>
            <a:endParaRPr lang="en-US" altLang="zh-CN" cap="none" dirty="0">
              <a:solidFill>
                <a:schemeClr val="bg1"/>
              </a:solidFill>
            </a:endParaRPr>
          </a:p>
        </p:txBody>
      </p:sp>
    </p:spTree>
    <p:extLst>
      <p:ext uri="{BB962C8B-B14F-4D97-AF65-F5344CB8AC3E}">
        <p14:creationId xmlns="" xmlns:p14="http://schemas.microsoft.com/office/powerpoint/2010/main" val="3724735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内容占位符 2"/>
              <p:cNvSpPr>
                <a:spLocks noGrp="1"/>
              </p:cNvSpPr>
              <p:nvPr>
                <p:ph idx="1"/>
              </p:nvPr>
            </p:nvSpPr>
            <p:spPr>
              <a:xfrm>
                <a:off x="1451579" y="2015732"/>
                <a:ext cx="9603275" cy="4274709"/>
              </a:xfrm>
            </p:spPr>
            <p:txBody>
              <a:bodyPr>
                <a:normAutofit/>
              </a:bodyPr>
              <a:lstStyle/>
              <a:p>
                <a:r>
                  <a:rPr lang="zh-CN" altLang="en-US" dirty="0" smtClean="0"/>
                  <a:t>解法：</a:t>
                </a:r>
                <a:endParaRPr lang="en-US" altLang="zh-CN" dirty="0" smtClean="0"/>
              </a:p>
              <a:p>
                <a:pPr lvl="1"/>
                <a:r>
                  <a:rPr lang="zh-CN" altLang="en-US" dirty="0" smtClean="0"/>
                  <a:t>定义 </a:t>
                </a:r>
                <a:r>
                  <a:rPr lang="en-US" altLang="zh-CN" dirty="0" smtClean="0"/>
                  <a:t>f[u]</a:t>
                </a:r>
                <a:r>
                  <a:rPr lang="zh-CN" altLang="en-US" dirty="0" smtClean="0"/>
                  <a:t> ，表示在 </a:t>
                </a:r>
                <a:r>
                  <a:rPr lang="en-US" altLang="zh-CN" dirty="0" smtClean="0"/>
                  <a:t>u</a:t>
                </a:r>
                <a:r>
                  <a:rPr lang="zh-CN" altLang="en-US" dirty="0" smtClean="0"/>
                  <a:t> 的子树中，获得的最大收益</a:t>
                </a:r>
                <a:endParaRPr lang="en-US" altLang="zh-CN" dirty="0" smtClean="0"/>
              </a:p>
              <a:p>
                <a:pPr lvl="1"/>
                <a:r>
                  <a:rPr lang="zh-CN" altLang="en-US" dirty="0" smtClean="0"/>
                  <a:t>对于每个叶子节点 </a:t>
                </a:r>
                <a:r>
                  <a:rPr lang="en-US" altLang="zh-CN" dirty="0" smtClean="0"/>
                  <a:t>lea</a:t>
                </a:r>
                <a:r>
                  <a:rPr lang="en-US" altLang="zh-CN" dirty="0"/>
                  <a:t>f</a:t>
                </a:r>
                <a:r>
                  <a:rPr lang="zh-CN" altLang="en-US" dirty="0" smtClean="0"/>
                  <a:t> ，初始化有 </a:t>
                </a:r>
                <a14:m>
                  <m:oMath xmlns:m="http://schemas.openxmlformats.org/officeDocument/2006/math">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m:rPr>
                            <m:nor/>
                          </m:rPr>
                          <a:rPr lang="en-US" altLang="zh-CN" dirty="0"/>
                          <m:t>leaf</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⁡( 0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oMath>
                </a14:m>
                <a:endParaRPr lang="en-US" altLang="zh-CN" dirty="0" smtClean="0"/>
              </a:p>
              <a:p>
                <a:pPr lvl="1"/>
                <a:endParaRPr lang="en-US" altLang="zh-CN" dirty="0" smtClean="0"/>
              </a:p>
              <a:p>
                <a:pPr lvl="1"/>
                <a:r>
                  <a:rPr lang="zh-CN" altLang="en-US" dirty="0" smtClean="0"/>
                  <a:t>考虑转移，有</a:t>
                </a:r>
                <a14:m>
                  <m:oMath xmlns:m="http://schemas.openxmlformats.org/officeDocument/2006/math">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nary>
                      <m:naryPr>
                        <m:chr m:val="∑"/>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e>
                    </m:nary>
                    <m:r>
                      <a:rPr lang="zh-CN" altLang="en-US" i="1">
                        <a:latin typeface="Cambria Math" panose="02040503050406030204" pitchFamily="18" charset="0"/>
                      </a:rPr>
                      <m:t> </m:t>
                    </m:r>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𝑢</m:t>
                        </m:r>
                      </m:sub>
                    </m:sSub>
                  </m:oMath>
                </a14:m>
                <a:r>
                  <a:rPr lang="zh-CN" altLang="en-US" dirty="0" smtClean="0"/>
                  <a:t>（其中 </a:t>
                </a:r>
                <a:r>
                  <a:rPr lang="en-US" altLang="zh-CN" dirty="0" smtClean="0"/>
                  <a:t>v</a:t>
                </a:r>
                <a:r>
                  <a:rPr lang="zh-CN" altLang="en-US" dirty="0" smtClean="0"/>
                  <a:t> </a:t>
                </a:r>
                <a:r>
                  <a:rPr lang="zh-CN" altLang="en-US" dirty="0"/>
                  <a:t>代表</a:t>
                </a:r>
                <a:r>
                  <a:rPr lang="zh-CN" altLang="en-US" dirty="0" smtClean="0"/>
                  <a:t> </a:t>
                </a:r>
                <a:r>
                  <a:rPr lang="en-US" altLang="zh-CN" dirty="0" smtClean="0"/>
                  <a:t>u</a:t>
                </a:r>
                <a:r>
                  <a:rPr lang="zh-CN" altLang="en-US" dirty="0"/>
                  <a:t> </a:t>
                </a:r>
                <a:r>
                  <a:rPr lang="zh-CN" altLang="en-US" dirty="0" smtClean="0"/>
                  <a:t>的子节点），加上</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𝑢</m:t>
                        </m:r>
                      </m:sub>
                    </m:sSub>
                  </m:oMath>
                </a14:m>
                <a:r>
                  <a:rPr lang="zh-CN" altLang="en-US" dirty="0" smtClean="0"/>
                  <a:t> 是因为选了子树则必须选择当前点</a:t>
                </a:r>
                <a:endParaRPr lang="en-US" altLang="zh-CN" dirty="0"/>
              </a:p>
              <a:p>
                <a:pPr lvl="1"/>
                <a:r>
                  <a:rPr lang="zh-CN" altLang="en-US" dirty="0" smtClean="0"/>
                  <a:t>如果</a:t>
                </a:r>
                <a:r>
                  <a:rPr lang="en-US" altLang="zh-CN" dirty="0"/>
                  <a:t> </a:t>
                </a:r>
                <a:r>
                  <a:rPr lang="en-US" altLang="zh-CN" dirty="0" smtClean="0"/>
                  <a:t>f[u] </a:t>
                </a:r>
                <a:r>
                  <a:rPr lang="zh-CN" altLang="en-US" dirty="0" smtClean="0"/>
                  <a:t>为负，显然不如不选，即 </a:t>
                </a:r>
                <a14:m>
                  <m:oMath xmlns:m="http://schemas.openxmlformats.org/officeDocument/2006/math">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 </m:t>
                    </m:r>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,0 )</m:t>
                    </m:r>
                  </m:oMath>
                </a14:m>
                <a:endParaRPr lang="en-US" altLang="zh-CN" dirty="0" smtClean="0"/>
              </a:p>
              <a:p>
                <a:pPr lvl="1"/>
                <a:endParaRPr lang="en-US" altLang="zh-CN" dirty="0" smtClean="0"/>
              </a:p>
              <a:p>
                <a:pPr lvl="1"/>
                <a:r>
                  <a:rPr lang="zh-CN" altLang="en-US" dirty="0" smtClean="0"/>
                  <a:t>答案就是所有 </a:t>
                </a:r>
                <a:r>
                  <a:rPr lang="en-US" altLang="zh-CN" b="0" i="0" dirty="0" smtClean="0">
                    <a:latin typeface="+mj-lt"/>
                  </a:rPr>
                  <a:t>f[u]</a:t>
                </a:r>
                <a:r>
                  <a:rPr lang="zh-CN" altLang="en-US" b="0" i="0" dirty="0" smtClean="0">
                    <a:latin typeface="+mj-lt"/>
                  </a:rPr>
                  <a:t> </a:t>
                </a:r>
                <a:r>
                  <a:rPr lang="zh-CN" altLang="en-US" dirty="0" smtClean="0"/>
                  <a:t>的最大值</a:t>
                </a:r>
                <a:endParaRPr lang="en-US" altLang="zh-CN" dirty="0" smtClean="0"/>
              </a:p>
              <a:p>
                <a:pPr lvl="2"/>
                <a:r>
                  <a:rPr lang="zh-CN" altLang="en-US" dirty="0" smtClean="0"/>
                  <a:t>注意答案不一定必须包含根，所以不能直接取 </a:t>
                </a:r>
                <a:r>
                  <a:rPr lang="en-US" altLang="zh-CN" dirty="0" smtClean="0"/>
                  <a:t>f</a:t>
                </a:r>
                <a:r>
                  <a:rPr lang="zh-CN" altLang="en-US" dirty="0" smtClean="0"/>
                  <a:t> </a:t>
                </a:r>
                <a:r>
                  <a:rPr lang="en-US" altLang="zh-CN" dirty="0" smtClean="0"/>
                  <a:t>[root]</a:t>
                </a:r>
              </a:p>
              <a:p>
                <a:pPr lvl="1"/>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88685" y="2015732"/>
                <a:ext cx="7202456" cy="4274709"/>
              </a:xfrm>
              <a:blipFill rotWithShape="0">
                <a:blip r:embed="rId2" cstate="print"/>
                <a:stretch>
                  <a:fillRect l="-571" t="-571"/>
                </a:stretch>
              </a:blipFill>
            </p:spPr>
            <p:txBody>
              <a:bodyPr/>
              <a:lstStyle/>
              <a:p>
                <a:r>
                  <a:rPr lang="zh-CN" altLang="en-US">
                    <a:noFill/>
                  </a:rPr>
                  <a:t> </a:t>
                </a:r>
              </a:p>
            </p:txBody>
          </p:sp>
        </mc:Fallback>
      </mc:AlternateContent>
      <p:sp>
        <p:nvSpPr>
          <p:cNvPr id="8" name="标题 1"/>
          <p:cNvSpPr>
            <a:spLocks noGrp="1"/>
          </p:cNvSpPr>
          <p:nvPr>
            <p:ph type="title"/>
          </p:nvPr>
        </p:nvSpPr>
        <p:spPr>
          <a:xfrm>
            <a:off x="457200" y="-171400"/>
            <a:ext cx="8229600" cy="1143000"/>
          </a:xfrm>
        </p:spPr>
        <p:txBody>
          <a:bodyPr/>
          <a:lstStyle/>
          <a:p>
            <a:r>
              <a:rPr lang="en-US" altLang="zh-CN" cap="none" dirty="0" err="1" smtClean="0">
                <a:solidFill>
                  <a:schemeClr val="bg1"/>
                </a:solidFill>
              </a:rPr>
              <a:t>Luogu</a:t>
            </a:r>
            <a:r>
              <a:rPr lang="zh-CN" altLang="en-US" cap="none" dirty="0" smtClean="0">
                <a:solidFill>
                  <a:schemeClr val="bg1"/>
                </a:solidFill>
              </a:rPr>
              <a:t> </a:t>
            </a:r>
            <a:r>
              <a:rPr lang="en-US" altLang="zh-CN" cap="none" dirty="0" smtClean="0">
                <a:solidFill>
                  <a:schemeClr val="bg1"/>
                </a:solidFill>
              </a:rPr>
              <a:t>P1122</a:t>
            </a:r>
            <a:r>
              <a:rPr lang="zh-CN" altLang="en-US" cap="none" dirty="0" smtClean="0">
                <a:solidFill>
                  <a:schemeClr val="bg1"/>
                </a:solidFill>
              </a:rPr>
              <a:t> </a:t>
            </a:r>
            <a:r>
              <a:rPr lang="en-US" altLang="zh-CN" cap="none" dirty="0" smtClean="0">
                <a:solidFill>
                  <a:schemeClr val="bg1"/>
                </a:solidFill>
              </a:rPr>
              <a:t>–</a:t>
            </a:r>
            <a:r>
              <a:rPr lang="zh-CN" altLang="en-US" cap="none" dirty="0" smtClean="0">
                <a:solidFill>
                  <a:schemeClr val="bg1"/>
                </a:solidFill>
              </a:rPr>
              <a:t> 最大子树和</a:t>
            </a:r>
            <a:endParaRPr lang="en-US" altLang="zh-CN" cap="none" dirty="0">
              <a:solidFill>
                <a:schemeClr val="bg1"/>
              </a:solidFill>
            </a:endParaRPr>
          </a:p>
        </p:txBody>
      </p:sp>
    </p:spTree>
    <p:extLst>
      <p:ext uri="{BB962C8B-B14F-4D97-AF65-F5344CB8AC3E}">
        <p14:creationId xmlns="" xmlns:p14="http://schemas.microsoft.com/office/powerpoint/2010/main" val="6130481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内容占位符 2"/>
              <p:cNvSpPr>
                <a:spLocks noGrp="1"/>
              </p:cNvSpPr>
              <p:nvPr>
                <p:ph idx="1"/>
              </p:nvPr>
            </p:nvSpPr>
            <p:spPr>
              <a:xfrm>
                <a:off x="1451579" y="2015731"/>
                <a:ext cx="9603275" cy="4101733"/>
              </a:xfrm>
            </p:spPr>
            <p:txBody>
              <a:bodyPr/>
              <a:lstStyle/>
              <a:p>
                <a:r>
                  <a:rPr lang="zh-CN" altLang="en-US" dirty="0" smtClean="0"/>
                  <a:t>树的直径显然可以两遍 </a:t>
                </a:r>
                <a:r>
                  <a:rPr lang="en-US" altLang="zh-CN" dirty="0" smtClean="0"/>
                  <a:t>dfs </a:t>
                </a:r>
                <a:r>
                  <a:rPr lang="zh-CN" altLang="en-US" dirty="0" smtClean="0"/>
                  <a:t>求</a:t>
                </a:r>
                <a:endParaRPr lang="en-US" altLang="zh-CN" dirty="0" smtClean="0"/>
              </a:p>
              <a:p>
                <a:endParaRPr lang="en-US" altLang="zh-CN" dirty="0" smtClean="0"/>
              </a:p>
              <a:p>
                <a:r>
                  <a:rPr lang="en-US" altLang="zh-CN" dirty="0" smtClean="0"/>
                  <a:t>Dp</a:t>
                </a:r>
                <a:r>
                  <a:rPr lang="zh-CN" altLang="en-US" dirty="0" smtClean="0"/>
                  <a:t>做法？</a:t>
                </a:r>
                <a:endParaRPr lang="en-US" altLang="zh-CN" dirty="0" smtClean="0"/>
              </a:p>
              <a:p>
                <a:pPr lvl="1"/>
                <a:r>
                  <a:rPr lang="zh-CN" altLang="en-US" dirty="0"/>
                  <a:t>最</a:t>
                </a:r>
                <a:r>
                  <a:rPr lang="zh-CN" altLang="en-US" dirty="0" smtClean="0"/>
                  <a:t>长链一定是 从某个子树的根 向下沿伸两条链得到的（链长可以为</a:t>
                </a:r>
                <a:r>
                  <a:rPr lang="en-US" altLang="zh-CN" dirty="0" smtClean="0"/>
                  <a:t>0</a:t>
                </a:r>
                <a:r>
                  <a:rPr lang="zh-CN" altLang="en-US" dirty="0" smtClean="0"/>
                  <a:t>）</a:t>
                </a:r>
                <a:endParaRPr lang="en-US" altLang="zh-CN" dirty="0" smtClean="0"/>
              </a:p>
              <a:p>
                <a:pPr lvl="1"/>
                <a:r>
                  <a:rPr lang="zh-CN" altLang="en-US" dirty="0" smtClean="0"/>
                  <a:t>考虑维护两个数组 </a:t>
                </a:r>
                <a:r>
                  <a:rPr lang="en-US" altLang="zh-CN" dirty="0" smtClean="0"/>
                  <a:t>f[ ] </a:t>
                </a:r>
                <a:r>
                  <a:rPr lang="zh-CN" altLang="en-US" dirty="0" smtClean="0"/>
                  <a:t>和 </a:t>
                </a:r>
                <a:r>
                  <a:rPr lang="en-US" altLang="zh-CN" dirty="0" smtClean="0"/>
                  <a:t>g[ ]</a:t>
                </a:r>
                <a:r>
                  <a:rPr lang="zh-CN" altLang="en-US" dirty="0" smtClean="0"/>
                  <a:t>，分别记录 最长链 和 次长链（要求与最长链不同子树）</a:t>
                </a:r>
                <a:endParaRPr lang="en-US" altLang="zh-CN" dirty="0" smtClean="0"/>
              </a:p>
              <a:p>
                <a:pPr lvl="1"/>
                <a:r>
                  <a:rPr lang="zh-CN" altLang="en-US" dirty="0" smtClean="0"/>
                  <a:t>那么答案就是 </a:t>
                </a:r>
                <a14:m>
                  <m:oMath xmlns:m="http://schemas.openxmlformats.org/officeDocument/2006/math">
                    <m:r>
                      <m:rPr>
                        <m:sty m:val="p"/>
                      </m:rPr>
                      <a:rPr lang="en-US" altLang="zh-CN" i="1" dirty="0" smtClean="0">
                        <a:latin typeface="Cambria Math" panose="02040503050406030204" pitchFamily="18" charset="0"/>
                      </a:rPr>
                      <m:t>max</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𝑢</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𝑔</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𝑢</m:t>
                    </m:r>
                    <m:r>
                      <a:rPr lang="en-US" altLang="zh-CN" i="1" dirty="0" smtClean="0">
                        <a:latin typeface="Cambria Math" panose="02040503050406030204" pitchFamily="18" charset="0"/>
                      </a:rPr>
                      <m:t>] )</m:t>
                    </m:r>
                  </m:oMath>
                </a14:m>
                <a:endParaRPr lang="en-US" altLang="zh-CN" dirty="0" smtClean="0"/>
              </a:p>
              <a:p>
                <a:pPr lvl="1"/>
                <a:r>
                  <a:rPr lang="zh-CN" altLang="en-US" dirty="0" smtClean="0"/>
                  <a:t>考虑维护，对</a:t>
                </a:r>
                <a:r>
                  <a:rPr lang="en-US" altLang="zh-CN" dirty="0" smtClean="0"/>
                  <a:t>u</a:t>
                </a:r>
                <a:r>
                  <a:rPr lang="zh-CN" altLang="en-US" dirty="0" smtClean="0"/>
                  <a:t>的每个子节点</a:t>
                </a:r>
                <a:r>
                  <a:rPr lang="en-US" altLang="zh-CN" dirty="0" smtClean="0"/>
                  <a:t>v</a:t>
                </a:r>
                <a:endParaRPr lang="en-US" altLang="zh-CN" dirty="0"/>
              </a:p>
              <a:p>
                <a:pPr lvl="2"/>
                <a:r>
                  <a:rPr lang="en-US" altLang="zh-CN" dirty="0" smtClean="0"/>
                  <a:t>if( f[v] + </a:t>
                </a:r>
                <a:r>
                  <a:rPr lang="en-US" altLang="zh-CN" dirty="0" err="1" smtClean="0"/>
                  <a:t>len</a:t>
                </a:r>
                <a:r>
                  <a:rPr lang="en-US" altLang="zh-CN" dirty="0" smtClean="0"/>
                  <a:t>[v] </a:t>
                </a:r>
                <a14:m>
                  <m:oMath xmlns:m="http://schemas.openxmlformats.org/officeDocument/2006/math">
                    <m:r>
                      <a:rPr lang="en-US" altLang="zh-CN" b="0" i="1" smtClean="0">
                        <a:latin typeface="Cambria Math" panose="02040503050406030204" pitchFamily="18" charset="0"/>
                      </a:rPr>
                      <m:t>≥</m:t>
                    </m:r>
                  </m:oMath>
                </a14:m>
                <a:r>
                  <a:rPr lang="en-US" altLang="zh-CN" dirty="0" smtClean="0"/>
                  <a:t> f[u] ) g[u] </a:t>
                </a:r>
                <a:r>
                  <a:rPr lang="zh-CN" altLang="en-US" dirty="0" smtClean="0"/>
                  <a:t>←</a:t>
                </a:r>
                <a:r>
                  <a:rPr lang="en-US" altLang="zh-CN" dirty="0" smtClean="0"/>
                  <a:t> f[u] , f[u] </a:t>
                </a:r>
                <a:r>
                  <a:rPr lang="zh-CN" altLang="en-US" dirty="0"/>
                  <a:t>←</a:t>
                </a:r>
                <a:r>
                  <a:rPr lang="en-US" altLang="zh-CN" dirty="0" smtClean="0"/>
                  <a:t> f[v] + </a:t>
                </a:r>
                <a:r>
                  <a:rPr lang="en-US" altLang="zh-CN" dirty="0" err="1" smtClean="0"/>
                  <a:t>len</a:t>
                </a:r>
                <a:r>
                  <a:rPr lang="en-US" altLang="zh-CN" dirty="0" smtClean="0"/>
                  <a:t>[v]</a:t>
                </a:r>
              </a:p>
              <a:p>
                <a:pPr lvl="2"/>
                <a:r>
                  <a:rPr lang="en-US" altLang="zh-CN" dirty="0" smtClean="0"/>
                  <a:t>else if </a:t>
                </a:r>
                <a:r>
                  <a:rPr lang="en-US" altLang="zh-CN" dirty="0" smtClean="0"/>
                  <a:t>( f[v</a:t>
                </a:r>
                <a:r>
                  <a:rPr lang="en-US" altLang="zh-CN" dirty="0"/>
                  <a:t>] + </a:t>
                </a:r>
                <a:r>
                  <a:rPr lang="en-US" altLang="zh-CN" dirty="0" err="1"/>
                  <a:t>len</a:t>
                </a:r>
                <a:r>
                  <a:rPr lang="en-US" altLang="zh-CN" dirty="0"/>
                  <a:t>[v] &gt; </a:t>
                </a:r>
                <a:r>
                  <a:rPr lang="en-US" altLang="zh-CN" dirty="0" smtClean="0"/>
                  <a:t>g[u] ) g[u] </a:t>
                </a:r>
                <a:r>
                  <a:rPr lang="zh-CN" altLang="en-US" dirty="0" smtClean="0"/>
                  <a:t>← </a:t>
                </a:r>
                <a:r>
                  <a:rPr lang="en-US" altLang="zh-CN" dirty="0"/>
                  <a:t>f[v] + </a:t>
                </a:r>
                <a:r>
                  <a:rPr lang="en-US" altLang="zh-CN" dirty="0" err="1"/>
                  <a:t>len</a:t>
                </a:r>
                <a:r>
                  <a:rPr lang="en-US" altLang="zh-CN" dirty="0"/>
                  <a:t>[v] </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88685" y="2015731"/>
                <a:ext cx="7202456" cy="4101733"/>
              </a:xfrm>
              <a:blipFill>
                <a:blip r:embed="rId2" cstate="print"/>
                <a:stretch>
                  <a:fillRect l="-571" t="-149"/>
                </a:stretch>
              </a:blipFill>
            </p:spPr>
            <p:txBody>
              <a:bodyPr/>
              <a:lstStyle/>
              <a:p>
                <a:r>
                  <a:rPr lang="zh-CN" altLang="en-US">
                    <a:noFill/>
                  </a:rPr>
                  <a:t> </a:t>
                </a:r>
              </a:p>
            </p:txBody>
          </p:sp>
        </mc:Fallback>
      </mc:AlternateContent>
      <p:sp>
        <p:nvSpPr>
          <p:cNvPr id="4" name="标题 1"/>
          <p:cNvSpPr>
            <a:spLocks noGrp="1"/>
          </p:cNvSpPr>
          <p:nvPr>
            <p:ph type="title"/>
          </p:nvPr>
        </p:nvSpPr>
        <p:spPr>
          <a:xfrm>
            <a:off x="457200" y="-171400"/>
            <a:ext cx="8229600" cy="1143000"/>
          </a:xfrm>
        </p:spPr>
        <p:txBody>
          <a:bodyPr/>
          <a:lstStyle/>
          <a:p>
            <a:r>
              <a:rPr lang="zh-CN" altLang="en-US" dirty="0" smtClean="0">
                <a:solidFill>
                  <a:schemeClr val="bg1"/>
                </a:solidFill>
              </a:rPr>
              <a:t>基础应用</a:t>
            </a:r>
            <a:r>
              <a:rPr lang="en-US" altLang="zh-CN" dirty="0" smtClean="0">
                <a:solidFill>
                  <a:schemeClr val="bg1"/>
                </a:solidFill>
              </a:rPr>
              <a:t>——</a:t>
            </a:r>
            <a:r>
              <a:rPr lang="zh-CN" altLang="en-US" dirty="0" smtClean="0">
                <a:solidFill>
                  <a:schemeClr val="bg1"/>
                </a:solidFill>
              </a:rPr>
              <a:t>树的直径</a:t>
            </a:r>
            <a:endParaRPr lang="zh-CN" altLang="en-US" dirty="0">
              <a:solidFill>
                <a:schemeClr val="bg1"/>
              </a:solidFill>
            </a:endParaRPr>
          </a:p>
        </p:txBody>
      </p:sp>
    </p:spTree>
    <p:extLst>
      <p:ext uri="{BB962C8B-B14F-4D97-AF65-F5344CB8AC3E}">
        <p14:creationId xmlns="" xmlns:p14="http://schemas.microsoft.com/office/powerpoint/2010/main" val="3718094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a:solidFill>
                  <a:schemeClr val="bg1"/>
                </a:solidFill>
              </a:rPr>
              <a:t>覆盖</a:t>
            </a:r>
            <a:r>
              <a:rPr lang="zh-CN" altLang="en-US" dirty="0" smtClean="0">
                <a:solidFill>
                  <a:schemeClr val="bg1"/>
                </a:solidFill>
              </a:rPr>
              <a:t>类问题</a:t>
            </a:r>
            <a:endParaRPr lang="zh-CN" altLang="en-US" dirty="0">
              <a:solidFill>
                <a:schemeClr val="bg1"/>
              </a:solidFill>
            </a:endParaRPr>
          </a:p>
        </p:txBody>
      </p:sp>
      <p:sp>
        <p:nvSpPr>
          <p:cNvPr id="3" name="内容占位符 2"/>
          <p:cNvSpPr>
            <a:spLocks noGrp="1"/>
          </p:cNvSpPr>
          <p:nvPr>
            <p:ph idx="1"/>
          </p:nvPr>
        </p:nvSpPr>
        <p:spPr/>
        <p:txBody>
          <a:bodyPr/>
          <a:lstStyle/>
          <a:p>
            <a:r>
              <a:rPr lang="zh-CN" altLang="en-US" dirty="0" smtClean="0"/>
              <a:t>相邻点选择限制（例：独立集）</a:t>
            </a:r>
            <a:endParaRPr lang="en-US" altLang="zh-CN" dirty="0" smtClean="0"/>
          </a:p>
          <a:p>
            <a:r>
              <a:rPr lang="zh-CN" altLang="en-US" dirty="0"/>
              <a:t>相邻</a:t>
            </a:r>
            <a:r>
              <a:rPr lang="zh-CN" altLang="en-US" dirty="0" smtClean="0"/>
              <a:t>点覆盖限制（例：覆盖集，支配集）</a:t>
            </a:r>
            <a:endParaRPr lang="en-US" altLang="zh-CN" dirty="0" smtClean="0"/>
          </a:p>
          <a:p>
            <a:r>
              <a:rPr lang="zh-CN" altLang="en-US" dirty="0" smtClean="0"/>
              <a:t>链覆盖限制</a:t>
            </a:r>
            <a:endParaRPr lang="en-US" altLang="zh-CN" dirty="0" smtClean="0"/>
          </a:p>
          <a:p>
            <a:endParaRPr lang="en-US" altLang="zh-CN" dirty="0" smtClean="0"/>
          </a:p>
          <a:p>
            <a:r>
              <a:rPr lang="zh-CN" altLang="en-US" dirty="0" smtClean="0"/>
              <a:t>前两种其实有贪心做法，不过</a:t>
            </a:r>
            <a:r>
              <a:rPr lang="en-US" altLang="zh-CN" dirty="0" smtClean="0"/>
              <a:t>dp</a:t>
            </a:r>
            <a:r>
              <a:rPr lang="zh-CN" altLang="en-US" dirty="0" smtClean="0"/>
              <a:t>更易于理解</a:t>
            </a:r>
            <a:endParaRPr lang="zh-CN" altLang="en-US" dirty="0"/>
          </a:p>
        </p:txBody>
      </p:sp>
    </p:spTree>
    <p:extLst>
      <p:ext uri="{BB962C8B-B14F-4D97-AF65-F5344CB8AC3E}">
        <p14:creationId xmlns="" xmlns:p14="http://schemas.microsoft.com/office/powerpoint/2010/main" val="10874932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p:cNvSpPr>
            <a:spLocks noGrp="1"/>
          </p:cNvSpPr>
          <p:nvPr>
            <p:ph idx="1"/>
          </p:nvPr>
        </p:nvSpPr>
        <p:spPr>
          <a:xfrm>
            <a:off x="323528" y="548680"/>
            <a:ext cx="8424936" cy="6336704"/>
          </a:xfrm>
        </p:spPr>
        <p:txBody>
          <a:bodyPr/>
          <a:lstStyle/>
          <a:p>
            <a:r>
              <a:rPr lang="en-US" altLang="zh-CN" sz="2400" b="1" dirty="0" smtClean="0"/>
              <a:t>Description</a:t>
            </a:r>
            <a:r>
              <a:rPr lang="en-US" altLang="zh-CN" sz="2400" dirty="0" smtClean="0"/>
              <a:t> </a:t>
            </a:r>
            <a:br>
              <a:rPr lang="en-US" altLang="zh-CN" sz="2400" dirty="0" smtClean="0"/>
            </a:br>
            <a:r>
              <a:rPr lang="zh-CN" altLang="en-US" sz="2400" dirty="0" smtClean="0"/>
              <a:t>给出一棵无根树，求树的直径，即树上两点之间的最长距离 </a:t>
            </a:r>
            <a:br>
              <a:rPr lang="zh-CN" altLang="en-US" sz="2400" dirty="0" smtClean="0"/>
            </a:br>
            <a:r>
              <a:rPr lang="en-US" altLang="zh-CN" sz="2400" b="1" dirty="0" smtClean="0"/>
              <a:t>Input</a:t>
            </a:r>
            <a:r>
              <a:rPr lang="en-US" altLang="zh-CN" sz="2400" dirty="0" smtClean="0"/>
              <a:t> </a:t>
            </a:r>
            <a:br>
              <a:rPr lang="en-US" altLang="zh-CN" sz="2400" dirty="0" smtClean="0"/>
            </a:br>
            <a:r>
              <a:rPr lang="zh-CN" altLang="en-US" sz="2400" dirty="0" smtClean="0"/>
              <a:t>第一行为树的节点总数</a:t>
            </a:r>
            <a:r>
              <a:rPr lang="en-US" altLang="zh-CN" sz="2400" dirty="0" smtClean="0"/>
              <a:t>n</a:t>
            </a:r>
            <a:r>
              <a:rPr lang="zh-CN" altLang="en-US" sz="2400" dirty="0" smtClean="0"/>
              <a:t>，第二行至第</a:t>
            </a:r>
            <a:r>
              <a:rPr lang="en-US" altLang="zh-CN" sz="2400" dirty="0" smtClean="0"/>
              <a:t>n</a:t>
            </a:r>
            <a:r>
              <a:rPr lang="zh-CN" altLang="en-US" sz="2400" dirty="0" smtClean="0"/>
              <a:t>行每行两个整数</a:t>
            </a:r>
            <a:r>
              <a:rPr lang="en-US" altLang="zh-CN" sz="2400" dirty="0" err="1" smtClean="0"/>
              <a:t>a,b</a:t>
            </a:r>
            <a:r>
              <a:rPr lang="zh-CN" altLang="en-US" sz="2400" dirty="0" smtClean="0"/>
              <a:t>表示树上</a:t>
            </a:r>
            <a:r>
              <a:rPr lang="en-US" altLang="zh-CN" sz="2400" dirty="0" smtClean="0"/>
              <a:t>a</a:t>
            </a:r>
            <a:r>
              <a:rPr lang="zh-CN" altLang="en-US" sz="2400" dirty="0" smtClean="0"/>
              <a:t>点与</a:t>
            </a:r>
            <a:r>
              <a:rPr lang="en-US" altLang="zh-CN" sz="2400" dirty="0" smtClean="0"/>
              <a:t>b</a:t>
            </a:r>
            <a:r>
              <a:rPr lang="zh-CN" altLang="en-US" sz="2400" dirty="0" smtClean="0"/>
              <a:t>点之间有边</a:t>
            </a:r>
            <a:br>
              <a:rPr lang="zh-CN" altLang="en-US" sz="2400" dirty="0" smtClean="0"/>
            </a:br>
            <a:r>
              <a:rPr lang="en-US" altLang="zh-CN" sz="2400" b="1" dirty="0" smtClean="0"/>
              <a:t>Output</a:t>
            </a:r>
            <a:r>
              <a:rPr lang="en-US" altLang="zh-CN" sz="2400" dirty="0" smtClean="0"/>
              <a:t> </a:t>
            </a:r>
            <a:br>
              <a:rPr lang="en-US" altLang="zh-CN" sz="2400" dirty="0" smtClean="0"/>
            </a:br>
            <a:r>
              <a:rPr lang="zh-CN" altLang="en-US" sz="2400" dirty="0" smtClean="0"/>
              <a:t>输出树的直径 </a:t>
            </a:r>
            <a:br>
              <a:rPr lang="zh-CN" altLang="en-US" sz="2400" dirty="0" smtClean="0"/>
            </a:br>
            <a:r>
              <a:rPr lang="en-US" altLang="zh-CN" sz="2400" b="1" dirty="0" smtClean="0"/>
              <a:t>Sample Input</a:t>
            </a:r>
            <a:r>
              <a:rPr lang="en-US" altLang="zh-CN" sz="2400" dirty="0" smtClean="0"/>
              <a:t> </a:t>
            </a:r>
            <a:br>
              <a:rPr lang="en-US" altLang="zh-CN" sz="2400" dirty="0" smtClean="0"/>
            </a:br>
            <a:r>
              <a:rPr lang="en-US" altLang="zh-CN" sz="2400" dirty="0" smtClean="0"/>
              <a:t>6</a:t>
            </a:r>
          </a:p>
          <a:p>
            <a:r>
              <a:rPr lang="en-US" altLang="zh-CN" sz="2400" dirty="0" smtClean="0"/>
              <a:t>5 1 </a:t>
            </a:r>
            <a:br>
              <a:rPr lang="en-US" altLang="zh-CN" sz="2400" dirty="0" smtClean="0"/>
            </a:br>
            <a:r>
              <a:rPr lang="en-US" altLang="zh-CN" sz="2400" dirty="0" err="1" smtClean="0"/>
              <a:t>1</a:t>
            </a:r>
            <a:r>
              <a:rPr lang="en-US" altLang="zh-CN" sz="2400" dirty="0" smtClean="0"/>
              <a:t> 4 </a:t>
            </a:r>
            <a:br>
              <a:rPr lang="en-US" altLang="zh-CN" sz="2400" dirty="0" smtClean="0"/>
            </a:br>
            <a:r>
              <a:rPr lang="en-US" altLang="zh-CN" sz="2400" dirty="0" smtClean="0"/>
              <a:t>6 3 </a:t>
            </a:r>
            <a:br>
              <a:rPr lang="en-US" altLang="zh-CN" sz="2400" dirty="0" smtClean="0"/>
            </a:br>
            <a:r>
              <a:rPr lang="en-US" altLang="zh-CN" sz="2400" dirty="0" smtClean="0"/>
              <a:t>2 6 </a:t>
            </a:r>
            <a:br>
              <a:rPr lang="en-US" altLang="zh-CN" sz="2400" dirty="0" smtClean="0"/>
            </a:br>
            <a:r>
              <a:rPr lang="en-US" altLang="zh-CN" sz="2400" dirty="0" err="1" smtClean="0"/>
              <a:t>6</a:t>
            </a:r>
            <a:r>
              <a:rPr lang="en-US" altLang="zh-CN" sz="2400" dirty="0" smtClean="0"/>
              <a:t> 1 </a:t>
            </a:r>
            <a:br>
              <a:rPr lang="en-US" altLang="zh-CN" sz="2400" dirty="0" smtClean="0"/>
            </a:br>
            <a:r>
              <a:rPr lang="en-US" altLang="zh-CN" sz="2400" b="1" dirty="0" smtClean="0"/>
              <a:t>Sample Output</a:t>
            </a:r>
            <a:r>
              <a:rPr lang="en-US" altLang="zh-CN" sz="2400" dirty="0" smtClean="0"/>
              <a:t> </a:t>
            </a:r>
            <a:br>
              <a:rPr lang="en-US" altLang="zh-CN" sz="2400" dirty="0" smtClean="0"/>
            </a:br>
            <a:r>
              <a:rPr lang="en-US" altLang="zh-CN" sz="2400" dirty="0" smtClean="0"/>
              <a:t>3 </a:t>
            </a:r>
            <a:endParaRPr lang="zh-CN" altLang="en-US" sz="2400" dirty="0" smtClean="0"/>
          </a:p>
          <a:p>
            <a:pPr>
              <a:buNone/>
            </a:pPr>
            <a:endParaRPr lang="en-US" altLang="zh-CN" sz="2400" dirty="0" smtClean="0"/>
          </a:p>
        </p:txBody>
      </p:sp>
      <p:sp>
        <p:nvSpPr>
          <p:cNvPr id="4" name="标题 1"/>
          <p:cNvSpPr>
            <a:spLocks noGrp="1"/>
          </p:cNvSpPr>
          <p:nvPr>
            <p:ph type="title"/>
          </p:nvPr>
        </p:nvSpPr>
        <p:spPr>
          <a:xfrm>
            <a:off x="251520" y="0"/>
            <a:ext cx="7372376" cy="642918"/>
          </a:xfrm>
        </p:spPr>
        <p:txBody>
          <a:bodyPr>
            <a:normAutofit fontScale="90000"/>
          </a:bodyPr>
          <a:lstStyle/>
          <a:p>
            <a:r>
              <a:rPr lang="zh-CN" altLang="en-US" dirty="0" smtClean="0">
                <a:solidFill>
                  <a:schemeClr val="bg1"/>
                </a:solidFill>
                <a:effectLst/>
                <a:latin typeface="黑体" pitchFamily="49" charset="-122"/>
                <a:ea typeface="黑体" pitchFamily="49" charset="-122"/>
              </a:rPr>
              <a:t>树的直径</a:t>
            </a:r>
            <a:endParaRPr lang="zh-CN" altLang="en-US" dirty="0">
              <a:solidFill>
                <a:schemeClr val="bg1"/>
              </a:solidFill>
              <a:effectLst/>
              <a:latin typeface="黑体" pitchFamily="49" charset="-122"/>
              <a:ea typeface="黑体"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983625"/>
            <a:ext cx="8640960" cy="4893647"/>
          </a:xfrm>
          <a:prstGeom prst="rect">
            <a:avLst/>
          </a:prstGeom>
        </p:spPr>
        <p:txBody>
          <a:bodyPr wrap="square">
            <a:spAutoFit/>
          </a:bodyPr>
          <a:lstStyle/>
          <a:p>
            <a:pPr>
              <a:buNone/>
            </a:pPr>
            <a:r>
              <a:rPr lang="zh-CN" altLang="en-US" sz="2400" dirty="0" smtClean="0"/>
              <a:t>定义</a:t>
            </a:r>
            <a:r>
              <a:rPr lang="en-US" altLang="zh-CN" sz="2400" dirty="0" smtClean="0"/>
              <a:t>: </a:t>
            </a:r>
            <a:r>
              <a:rPr lang="zh-CN" altLang="en-US" sz="2400" dirty="0" smtClean="0"/>
              <a:t>一棵树的直径就是这棵树上存在的最长路径。 </a:t>
            </a:r>
            <a:endParaRPr lang="en-US" altLang="zh-CN" sz="2400" dirty="0" smtClean="0"/>
          </a:p>
          <a:p>
            <a:pPr>
              <a:buNone/>
            </a:pPr>
            <a:r>
              <a:rPr lang="zh-CN" altLang="en-US" sz="2400" dirty="0" smtClean="0"/>
              <a:t>求法</a:t>
            </a:r>
            <a:r>
              <a:rPr lang="en-US" altLang="zh-CN" sz="2400" dirty="0" smtClean="0"/>
              <a:t>: </a:t>
            </a:r>
            <a:r>
              <a:rPr lang="zh-CN" altLang="en-US" sz="2400" dirty="0" smtClean="0"/>
              <a:t>两次</a:t>
            </a:r>
            <a:r>
              <a:rPr lang="en-US" altLang="zh-CN" sz="2400" dirty="0" err="1" smtClean="0"/>
              <a:t>dfs</a:t>
            </a:r>
            <a:r>
              <a:rPr lang="zh-CN" altLang="en-US" sz="2400" dirty="0" smtClean="0"/>
              <a:t>或</a:t>
            </a:r>
            <a:r>
              <a:rPr lang="en-US" altLang="zh-CN" sz="2400" dirty="0" err="1" smtClean="0"/>
              <a:t>bfs</a:t>
            </a:r>
            <a:r>
              <a:rPr lang="zh-CN" altLang="en-US" sz="2400" dirty="0" smtClean="0"/>
              <a:t>。第一次任意选一个点</a:t>
            </a:r>
            <a:r>
              <a:rPr lang="en-US" altLang="zh-CN" sz="2400" dirty="0" smtClean="0"/>
              <a:t>u</a:t>
            </a:r>
            <a:r>
              <a:rPr lang="zh-CN" altLang="en-US" sz="2400" dirty="0" smtClean="0"/>
              <a:t>进行</a:t>
            </a:r>
            <a:r>
              <a:rPr lang="en-US" altLang="zh-CN" sz="2400" dirty="0" err="1" smtClean="0"/>
              <a:t>dfs</a:t>
            </a:r>
            <a:r>
              <a:rPr lang="en-US" altLang="zh-CN" sz="2400" dirty="0" smtClean="0"/>
              <a:t>(</a:t>
            </a:r>
            <a:r>
              <a:rPr lang="en-US" altLang="zh-CN" sz="2400" dirty="0" err="1" smtClean="0"/>
              <a:t>bfs</a:t>
            </a:r>
            <a:r>
              <a:rPr lang="en-US" altLang="zh-CN" sz="2400" dirty="0" smtClean="0"/>
              <a:t>)</a:t>
            </a:r>
            <a:r>
              <a:rPr lang="zh-CN" altLang="en-US" sz="2400" dirty="0" smtClean="0"/>
              <a:t>找到离它最远的点</a:t>
            </a:r>
            <a:r>
              <a:rPr lang="en-US" altLang="zh-CN" sz="2400" dirty="0" smtClean="0"/>
              <a:t>v</a:t>
            </a:r>
            <a:r>
              <a:rPr lang="zh-CN" altLang="en-US" sz="2400" dirty="0" smtClean="0"/>
              <a:t>，此点就是最长路的一个端点，再以此点进行</a:t>
            </a:r>
            <a:r>
              <a:rPr lang="en-US" altLang="zh-CN" sz="2400" dirty="0" err="1" smtClean="0"/>
              <a:t>dfs</a:t>
            </a:r>
            <a:r>
              <a:rPr lang="zh-CN" altLang="en-US" sz="2400" dirty="0" smtClean="0"/>
              <a:t>（</a:t>
            </a:r>
            <a:r>
              <a:rPr lang="en-US" altLang="zh-CN" sz="2400" dirty="0" err="1" smtClean="0"/>
              <a:t>bfs</a:t>
            </a:r>
            <a:r>
              <a:rPr lang="zh-CN" altLang="en-US" sz="2400" dirty="0" smtClean="0"/>
              <a:t>），找到离它最远的点，此点就是最长路的另一个端点，于是就找到了树的直径。 </a:t>
            </a:r>
            <a:endParaRPr lang="en-US" altLang="zh-CN" sz="2400" dirty="0" smtClean="0"/>
          </a:p>
          <a:p>
            <a:pPr>
              <a:buNone/>
            </a:pPr>
            <a:r>
              <a:rPr lang="zh-CN" altLang="en-US" sz="2400" dirty="0" smtClean="0"/>
              <a:t>证明</a:t>
            </a:r>
            <a:r>
              <a:rPr lang="en-US" altLang="zh-CN" sz="2400" dirty="0" smtClean="0"/>
              <a:t>: </a:t>
            </a:r>
            <a:r>
              <a:rPr lang="zh-CN" altLang="en-US" sz="2400" dirty="0" smtClean="0"/>
              <a:t>假设此树的最长路径是从</a:t>
            </a:r>
            <a:r>
              <a:rPr lang="en-US" altLang="zh-CN" sz="2400" dirty="0" smtClean="0"/>
              <a:t>s</a:t>
            </a:r>
            <a:r>
              <a:rPr lang="zh-CN" altLang="en-US" sz="2400" dirty="0" smtClean="0"/>
              <a:t>到</a:t>
            </a:r>
            <a:r>
              <a:rPr lang="en-US" altLang="zh-CN" sz="2400" dirty="0" smtClean="0"/>
              <a:t>t,</a:t>
            </a:r>
            <a:r>
              <a:rPr lang="zh-CN" altLang="en-US" sz="2400" dirty="0" smtClean="0"/>
              <a:t>我们选择的点为</a:t>
            </a:r>
            <a:r>
              <a:rPr lang="en-US" altLang="zh-CN" sz="2400" dirty="0" smtClean="0"/>
              <a:t>u</a:t>
            </a:r>
            <a:r>
              <a:rPr lang="zh-CN" altLang="en-US" sz="2400" dirty="0" smtClean="0"/>
              <a:t>。反证法：假设搜到的点是</a:t>
            </a:r>
            <a:r>
              <a:rPr lang="en-US" altLang="zh-CN" sz="2400" dirty="0" smtClean="0"/>
              <a:t>v</a:t>
            </a:r>
            <a:r>
              <a:rPr lang="zh-CN" altLang="en-US" sz="2400" dirty="0" smtClean="0"/>
              <a:t>。</a:t>
            </a:r>
            <a:endParaRPr lang="en-US" altLang="zh-CN" sz="2400" dirty="0" smtClean="0"/>
          </a:p>
          <a:p>
            <a:pPr>
              <a:buNone/>
            </a:pPr>
            <a:r>
              <a:rPr lang="en-US" altLang="zh-CN" sz="2400" dirty="0" smtClean="0"/>
              <a:t>     1</a:t>
            </a:r>
            <a:r>
              <a:rPr lang="zh-CN" altLang="en-US" sz="2400" dirty="0" smtClean="0"/>
              <a:t>、</a:t>
            </a:r>
            <a:r>
              <a:rPr lang="en-US" altLang="zh-CN" sz="2400" dirty="0" smtClean="0"/>
              <a:t>v</a:t>
            </a:r>
            <a:r>
              <a:rPr lang="zh-CN" altLang="en-US" sz="2400" dirty="0" smtClean="0"/>
              <a:t>在这条最长路径上，那么</a:t>
            </a:r>
            <a:r>
              <a:rPr lang="en-US" altLang="zh-CN" sz="2400" dirty="0" err="1" smtClean="0"/>
              <a:t>dis</a:t>
            </a:r>
            <a:r>
              <a:rPr lang="en-US" altLang="zh-CN" sz="2400" dirty="0" smtClean="0"/>
              <a:t>[</a:t>
            </a:r>
            <a:r>
              <a:rPr lang="en-US" altLang="zh-CN" sz="2400" dirty="0" err="1" smtClean="0"/>
              <a:t>u,v</a:t>
            </a:r>
            <a:r>
              <a:rPr lang="en-US" altLang="zh-CN" sz="2400" dirty="0" smtClean="0"/>
              <a:t>]&gt;</a:t>
            </a:r>
            <a:r>
              <a:rPr lang="en-US" altLang="zh-CN" sz="2400" dirty="0" err="1" smtClean="0"/>
              <a:t>dis</a:t>
            </a:r>
            <a:r>
              <a:rPr lang="en-US" altLang="zh-CN" sz="2400" dirty="0" smtClean="0"/>
              <a:t>[</a:t>
            </a:r>
            <a:r>
              <a:rPr lang="en-US" altLang="zh-CN" sz="2400" dirty="0" err="1" smtClean="0"/>
              <a:t>u,v</a:t>
            </a:r>
            <a:r>
              <a:rPr lang="en-US" altLang="zh-CN" sz="2400" dirty="0" smtClean="0"/>
              <a:t>]+</a:t>
            </a:r>
            <a:r>
              <a:rPr lang="en-US" altLang="zh-CN" sz="2400" dirty="0" err="1" smtClean="0"/>
              <a:t>dis</a:t>
            </a:r>
            <a:r>
              <a:rPr lang="en-US" altLang="zh-CN" sz="2400" dirty="0" smtClean="0"/>
              <a:t>[</a:t>
            </a:r>
            <a:r>
              <a:rPr lang="en-US" altLang="zh-CN" sz="2400" dirty="0" err="1" smtClean="0"/>
              <a:t>v,s</a:t>
            </a:r>
            <a:r>
              <a:rPr lang="en-US" altLang="zh-CN" sz="2400" dirty="0" smtClean="0"/>
              <a:t>],</a:t>
            </a:r>
            <a:r>
              <a:rPr lang="zh-CN" altLang="en-US" sz="2400" dirty="0" smtClean="0"/>
              <a:t>显然矛盾。</a:t>
            </a:r>
            <a:endParaRPr lang="en-US" altLang="zh-CN" sz="2400" dirty="0" smtClean="0"/>
          </a:p>
          <a:p>
            <a:pPr>
              <a:buNone/>
            </a:pPr>
            <a:r>
              <a:rPr lang="en-US" altLang="zh-CN" sz="2400" dirty="0" smtClean="0"/>
              <a:t>    </a:t>
            </a:r>
            <a:r>
              <a:rPr lang="zh-CN" altLang="en-US" sz="2400" dirty="0" smtClean="0"/>
              <a:t> </a:t>
            </a:r>
            <a:r>
              <a:rPr lang="en-US" altLang="zh-CN" sz="2400" dirty="0" smtClean="0"/>
              <a:t>2</a:t>
            </a:r>
            <a:r>
              <a:rPr lang="zh-CN" altLang="en-US" sz="2400" dirty="0" smtClean="0"/>
              <a:t>、</a:t>
            </a:r>
            <a:r>
              <a:rPr lang="en-US" altLang="zh-CN" sz="2400" dirty="0" smtClean="0"/>
              <a:t>v</a:t>
            </a:r>
            <a:r>
              <a:rPr lang="zh-CN" altLang="en-US" sz="2400" dirty="0" smtClean="0"/>
              <a:t>不在这条最长路径上，我们在最长路径上选择一个点为</a:t>
            </a:r>
            <a:r>
              <a:rPr lang="en-US" altLang="zh-CN" sz="2400" dirty="0" err="1" smtClean="0"/>
              <a:t>po</a:t>
            </a:r>
            <a:r>
              <a:rPr lang="zh-CN" altLang="en-US" sz="2400" dirty="0" smtClean="0"/>
              <a:t>，则</a:t>
            </a:r>
            <a:r>
              <a:rPr lang="en-US" altLang="zh-CN" sz="2400" dirty="0" err="1" smtClean="0"/>
              <a:t>dis</a:t>
            </a:r>
            <a:r>
              <a:rPr lang="en-US" altLang="zh-CN" sz="2400" dirty="0" smtClean="0"/>
              <a:t>[</a:t>
            </a:r>
            <a:r>
              <a:rPr lang="en-US" altLang="zh-CN" sz="2400" dirty="0" err="1" smtClean="0"/>
              <a:t>u,v</a:t>
            </a:r>
            <a:r>
              <a:rPr lang="en-US" altLang="zh-CN" sz="2400" dirty="0" smtClean="0"/>
              <a:t>]&gt;</a:t>
            </a:r>
            <a:r>
              <a:rPr lang="en-US" altLang="zh-CN" sz="2400" dirty="0" err="1" smtClean="0"/>
              <a:t>dis</a:t>
            </a:r>
            <a:r>
              <a:rPr lang="en-US" altLang="zh-CN" sz="2400" dirty="0" smtClean="0"/>
              <a:t>[</a:t>
            </a:r>
            <a:r>
              <a:rPr lang="en-US" altLang="zh-CN" sz="2400" dirty="0" err="1" smtClean="0"/>
              <a:t>u,po</a:t>
            </a:r>
            <a:r>
              <a:rPr lang="en-US" altLang="zh-CN" sz="2400" dirty="0" smtClean="0"/>
              <a:t>]+</a:t>
            </a:r>
            <a:r>
              <a:rPr lang="en-US" altLang="zh-CN" sz="2400" dirty="0" err="1" smtClean="0"/>
              <a:t>dis</a:t>
            </a:r>
            <a:r>
              <a:rPr lang="en-US" altLang="zh-CN" sz="2400" dirty="0" smtClean="0"/>
              <a:t>[</a:t>
            </a:r>
            <a:r>
              <a:rPr lang="en-US" altLang="zh-CN" sz="2400" dirty="0" err="1" smtClean="0"/>
              <a:t>po,t</a:t>
            </a:r>
            <a:r>
              <a:rPr lang="en-US" altLang="zh-CN" sz="2400" dirty="0" smtClean="0"/>
              <a:t>]</a:t>
            </a:r>
            <a:r>
              <a:rPr lang="zh-CN" altLang="en-US" sz="2400" dirty="0" smtClean="0"/>
              <a:t>，那么有</a:t>
            </a:r>
            <a:r>
              <a:rPr lang="en-US" altLang="zh-CN" sz="2400" dirty="0" err="1" smtClean="0"/>
              <a:t>dis</a:t>
            </a:r>
            <a:r>
              <a:rPr lang="en-US" altLang="zh-CN" sz="2400" dirty="0" smtClean="0"/>
              <a:t>[</a:t>
            </a:r>
            <a:r>
              <a:rPr lang="en-US" altLang="zh-CN" sz="2400" dirty="0" err="1" smtClean="0"/>
              <a:t>s,v</a:t>
            </a:r>
            <a:r>
              <a:rPr lang="en-US" altLang="zh-CN" sz="2400" dirty="0" smtClean="0"/>
              <a:t>]=</a:t>
            </a:r>
            <a:r>
              <a:rPr lang="en-US" altLang="zh-CN" sz="2400" dirty="0" err="1" smtClean="0"/>
              <a:t>dis</a:t>
            </a:r>
            <a:r>
              <a:rPr lang="en-US" altLang="zh-CN" sz="2400" dirty="0" smtClean="0"/>
              <a:t>[</a:t>
            </a:r>
            <a:r>
              <a:rPr lang="en-US" altLang="zh-CN" sz="2400" dirty="0" err="1" smtClean="0"/>
              <a:t>s,po</a:t>
            </a:r>
            <a:r>
              <a:rPr lang="en-US" altLang="zh-CN" sz="2400" dirty="0" smtClean="0"/>
              <a:t>]+</a:t>
            </a:r>
            <a:r>
              <a:rPr lang="en-US" altLang="zh-CN" sz="2400" dirty="0" err="1" smtClean="0"/>
              <a:t>dis</a:t>
            </a:r>
            <a:r>
              <a:rPr lang="en-US" altLang="zh-CN" sz="2400" dirty="0" smtClean="0"/>
              <a:t>[</a:t>
            </a:r>
            <a:r>
              <a:rPr lang="en-US" altLang="zh-CN" sz="2400" dirty="0" err="1" smtClean="0"/>
              <a:t>po,u</a:t>
            </a:r>
            <a:r>
              <a:rPr lang="en-US" altLang="zh-CN" sz="2400" dirty="0" smtClean="0"/>
              <a:t>]+</a:t>
            </a:r>
            <a:r>
              <a:rPr lang="en-US" altLang="zh-CN" sz="2400" dirty="0" err="1" smtClean="0"/>
              <a:t>dis</a:t>
            </a:r>
            <a:r>
              <a:rPr lang="en-US" altLang="zh-CN" sz="2400" dirty="0" smtClean="0"/>
              <a:t>[</a:t>
            </a:r>
            <a:r>
              <a:rPr lang="en-US" altLang="zh-CN" sz="2400" dirty="0" err="1" smtClean="0"/>
              <a:t>u,v</a:t>
            </a:r>
            <a:r>
              <a:rPr lang="en-US" altLang="zh-CN" sz="2400" dirty="0" smtClean="0"/>
              <a:t>]&gt;</a:t>
            </a:r>
            <a:r>
              <a:rPr lang="en-US" altLang="zh-CN" sz="2400" dirty="0" err="1" smtClean="0"/>
              <a:t>dis</a:t>
            </a:r>
            <a:r>
              <a:rPr lang="en-US" altLang="zh-CN" sz="2400" dirty="0" smtClean="0"/>
              <a:t>[</a:t>
            </a:r>
            <a:r>
              <a:rPr lang="en-US" altLang="zh-CN" sz="2400" dirty="0" err="1" smtClean="0"/>
              <a:t>s,po</a:t>
            </a:r>
            <a:r>
              <a:rPr lang="en-US" altLang="zh-CN" sz="2400" dirty="0" smtClean="0"/>
              <a:t>]+</a:t>
            </a:r>
            <a:r>
              <a:rPr lang="en-US" altLang="zh-CN" sz="2400" dirty="0" err="1" smtClean="0"/>
              <a:t>dis</a:t>
            </a:r>
            <a:r>
              <a:rPr lang="en-US" altLang="zh-CN" sz="2400" dirty="0" smtClean="0"/>
              <a:t>[</a:t>
            </a:r>
            <a:r>
              <a:rPr lang="en-US" altLang="zh-CN" sz="2400" dirty="0" err="1" smtClean="0"/>
              <a:t>po,t</a:t>
            </a:r>
            <a:r>
              <a:rPr lang="en-US" altLang="zh-CN" sz="2400" dirty="0" smtClean="0"/>
              <a:t>]=</a:t>
            </a:r>
            <a:r>
              <a:rPr lang="en-US" altLang="zh-CN" sz="2400" dirty="0" err="1" smtClean="0"/>
              <a:t>dis</a:t>
            </a:r>
            <a:r>
              <a:rPr lang="en-US" altLang="zh-CN" sz="2400" dirty="0" smtClean="0"/>
              <a:t>[</a:t>
            </a:r>
            <a:r>
              <a:rPr lang="en-US" altLang="zh-CN" sz="2400" dirty="0" err="1" smtClean="0"/>
              <a:t>s,t</a:t>
            </a:r>
            <a:r>
              <a:rPr lang="en-US" altLang="zh-CN" sz="2400" dirty="0" smtClean="0"/>
              <a:t>],</a:t>
            </a:r>
            <a:r>
              <a:rPr lang="zh-CN" altLang="en-US" sz="2400" dirty="0" smtClean="0"/>
              <a:t>即</a:t>
            </a:r>
            <a:r>
              <a:rPr lang="en-US" altLang="zh-CN" sz="2400" dirty="0" err="1" smtClean="0"/>
              <a:t>dis</a:t>
            </a:r>
            <a:r>
              <a:rPr lang="en-US" altLang="zh-CN" sz="2400" dirty="0" smtClean="0"/>
              <a:t>[</a:t>
            </a:r>
            <a:r>
              <a:rPr lang="en-US" altLang="zh-CN" sz="2400" dirty="0" err="1" smtClean="0"/>
              <a:t>s,v</a:t>
            </a:r>
            <a:r>
              <a:rPr lang="en-US" altLang="zh-CN" sz="2400" dirty="0" smtClean="0"/>
              <a:t>]&gt;</a:t>
            </a:r>
            <a:r>
              <a:rPr lang="en-US" altLang="zh-CN" sz="2400" dirty="0" err="1" smtClean="0"/>
              <a:t>dis</a:t>
            </a:r>
            <a:r>
              <a:rPr lang="en-US" altLang="zh-CN" sz="2400" dirty="0" smtClean="0"/>
              <a:t>[</a:t>
            </a:r>
            <a:r>
              <a:rPr lang="en-US" altLang="zh-CN" sz="2400" dirty="0" err="1" smtClean="0"/>
              <a:t>s,t</a:t>
            </a:r>
            <a:r>
              <a:rPr lang="en-US" altLang="zh-CN" sz="2400" dirty="0" smtClean="0"/>
              <a:t>],</a:t>
            </a:r>
            <a:r>
              <a:rPr lang="zh-CN" altLang="en-US" sz="2400" dirty="0" smtClean="0"/>
              <a:t>矛盾</a:t>
            </a:r>
            <a:endParaRPr lang="en-US" altLang="zh-CN" sz="2400" dirty="0" smtClean="0"/>
          </a:p>
        </p:txBody>
      </p:sp>
      <p:sp>
        <p:nvSpPr>
          <p:cNvPr id="5" name="标题 1"/>
          <p:cNvSpPr>
            <a:spLocks noGrp="1"/>
          </p:cNvSpPr>
          <p:nvPr>
            <p:ph type="title"/>
          </p:nvPr>
        </p:nvSpPr>
        <p:spPr>
          <a:xfrm>
            <a:off x="251520" y="0"/>
            <a:ext cx="8712968" cy="642918"/>
          </a:xfrm>
        </p:spPr>
        <p:txBody>
          <a:bodyPr>
            <a:normAutofit fontScale="90000"/>
          </a:bodyPr>
          <a:lstStyle/>
          <a:p>
            <a:r>
              <a:rPr lang="zh-CN" altLang="en-US" dirty="0" smtClean="0">
                <a:solidFill>
                  <a:schemeClr val="bg1"/>
                </a:solidFill>
                <a:effectLst/>
                <a:latin typeface="黑体" pitchFamily="49" charset="-122"/>
                <a:ea typeface="黑体" pitchFamily="49" charset="-122"/>
              </a:rPr>
              <a:t>树的直径</a:t>
            </a:r>
            <a:endParaRPr lang="zh-CN" altLang="en-US" dirty="0">
              <a:solidFill>
                <a:schemeClr val="bg1"/>
              </a:solidFill>
              <a:effectLst/>
              <a:latin typeface="黑体" pitchFamily="49" charset="-122"/>
              <a:ea typeface="黑体"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fontScale="90000"/>
          </a:bodyPr>
          <a:lstStyle/>
          <a:p>
            <a:r>
              <a:rPr lang="en-US" altLang="zh-CN" dirty="0" smtClean="0">
                <a:solidFill>
                  <a:schemeClr val="bg1"/>
                </a:solidFill>
              </a:rPr>
              <a:t>BZOJ1907 - </a:t>
            </a:r>
            <a:r>
              <a:rPr lang="zh-CN" altLang="en-US" dirty="0" smtClean="0">
                <a:solidFill>
                  <a:schemeClr val="bg1"/>
                </a:solidFill>
              </a:rPr>
              <a:t>树</a:t>
            </a:r>
            <a:r>
              <a:rPr lang="zh-CN" altLang="en-US" dirty="0">
                <a:solidFill>
                  <a:schemeClr val="bg1"/>
                </a:solidFill>
              </a:rPr>
              <a:t>的路径</a:t>
            </a:r>
            <a:r>
              <a:rPr lang="zh-CN" altLang="en-US" dirty="0" smtClean="0">
                <a:solidFill>
                  <a:schemeClr val="bg1"/>
                </a:solidFill>
              </a:rPr>
              <a:t>覆盖</a:t>
            </a:r>
            <a:r>
              <a:rPr lang="en-US" altLang="zh-CN" dirty="0">
                <a:solidFill>
                  <a:schemeClr val="bg1"/>
                </a:solidFill>
              </a:rPr>
              <a:t/>
            </a:r>
            <a:br>
              <a:rPr lang="en-US" altLang="zh-CN" dirty="0">
                <a:solidFill>
                  <a:schemeClr val="bg1"/>
                </a:solidFill>
              </a:rPr>
            </a:br>
            <a:endParaRPr lang="zh-CN" altLang="en-US" dirty="0">
              <a:solidFill>
                <a:schemeClr val="bg1"/>
              </a:solidFill>
            </a:endParaRPr>
          </a:p>
        </p:txBody>
      </p:sp>
      <mc:AlternateContent xmlns:mc="http://schemas.openxmlformats.org/markup-compatibility/2006">
        <mc:Choice xmlns="" xmlns:a14="http://schemas.microsoft.com/office/drawing/2010/main" Requires="a14">
          <p:sp>
            <p:nvSpPr>
              <p:cNvPr id="3" name="内容占位符 2"/>
              <p:cNvSpPr>
                <a:spLocks noGrp="1"/>
              </p:cNvSpPr>
              <p:nvPr>
                <p:ph idx="1"/>
              </p:nvPr>
            </p:nvSpPr>
            <p:spPr>
              <a:xfrm>
                <a:off x="1451579" y="2015732"/>
                <a:ext cx="9603275" cy="3960065"/>
              </a:xfrm>
            </p:spPr>
            <p:txBody>
              <a:bodyPr>
                <a:normAutofit/>
              </a:bodyPr>
              <a:lstStyle/>
              <a:p>
                <a:r>
                  <a:rPr lang="zh-CN" altLang="en-US" dirty="0" smtClean="0"/>
                  <a:t>给出一个 </a:t>
                </a:r>
                <a:r>
                  <a:rPr lang="en-US" altLang="zh-CN" dirty="0" smtClean="0"/>
                  <a:t>n </a:t>
                </a:r>
                <a:r>
                  <a:rPr lang="zh-CN" altLang="en-US" dirty="0" smtClean="0"/>
                  <a:t>个节点的无根树，求出树的最小链覆盖</a:t>
                </a:r>
                <a:endParaRPr lang="en-US" altLang="zh-CN" dirty="0" smtClean="0"/>
              </a:p>
              <a:p>
                <a:r>
                  <a:rPr lang="zh-CN" altLang="en-US" dirty="0" smtClean="0"/>
                  <a:t>要求 不同的链 不能有公共点</a:t>
                </a:r>
                <a:endParaRPr lang="en-US" altLang="zh-CN" dirty="0" smtClean="0"/>
              </a:p>
              <a:p>
                <a:endParaRPr lang="en-US" altLang="zh-CN" dirty="0"/>
              </a:p>
              <a:p>
                <a:r>
                  <a:rPr lang="zh-CN" altLang="en-US" dirty="0" smtClean="0"/>
                  <a:t>数据范围：</a:t>
                </a:r>
                <a:endParaRPr lang="en-US" altLang="zh-CN" dirty="0" smtClean="0"/>
              </a:p>
              <a:p>
                <a:pPr lvl="1"/>
                <a14:m>
                  <m:oMath xmlns:m="http://schemas.openxmlformats.org/officeDocument/2006/math">
                    <m:r>
                      <a:rPr lang="en-US" altLang="zh-CN" i="1" dirty="0" smtClean="0">
                        <a:latin typeface="Cambria Math" panose="02040503050406030204" pitchFamily="18" charset="0"/>
                      </a:rPr>
                      <m:t>𝑡</m:t>
                    </m:r>
                  </m:oMath>
                </a14:m>
                <a:r>
                  <a:rPr lang="zh-CN" altLang="en-US" dirty="0" smtClean="0"/>
                  <a:t> 组数据，</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≤10</m:t>
                    </m:r>
                  </m:oMath>
                </a14:m>
                <a:endParaRPr lang="en-US" altLang="zh-CN" dirty="0" smtClean="0"/>
              </a:p>
              <a:p>
                <a:pPr lvl="1"/>
                <a:r>
                  <a:rPr lang="zh-CN" altLang="en-US" dirty="0" smtClean="0"/>
                  <a:t>对于每组数据，</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oMath>
                </a14:m>
                <a:endParaRPr lang="en-US" altLang="zh-CN" dirty="0" smtClean="0"/>
              </a:p>
              <a:p>
                <a:pPr lvl="1"/>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88685" y="2015732"/>
                <a:ext cx="7202456" cy="3960065"/>
              </a:xfrm>
              <a:blipFill rotWithShape="0">
                <a:blip r:embed="rId2" cstate="print"/>
                <a:stretch>
                  <a:fillRect l="-571" t="-616"/>
                </a:stretch>
              </a:blipFill>
            </p:spPr>
            <p:txBody>
              <a:bodyPr/>
              <a:lstStyle/>
              <a:p>
                <a:r>
                  <a:rPr lang="zh-CN" altLang="en-US">
                    <a:noFill/>
                  </a:rPr>
                  <a:t> </a:t>
                </a:r>
              </a:p>
            </p:txBody>
          </p:sp>
        </mc:Fallback>
      </mc:AlternateContent>
    </p:spTree>
    <p:extLst>
      <p:ext uri="{BB962C8B-B14F-4D97-AF65-F5344CB8AC3E}">
        <p14:creationId xmlns="" xmlns:p14="http://schemas.microsoft.com/office/powerpoint/2010/main" val="205225791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解法：</a:t>
            </a:r>
            <a:endParaRPr lang="en-US" altLang="zh-CN" dirty="0" smtClean="0"/>
          </a:p>
          <a:p>
            <a:pPr lvl="1"/>
            <a:r>
              <a:rPr lang="zh-CN" altLang="en-US" dirty="0" smtClean="0"/>
              <a:t>可以发现，如果直接通过搜索的方式找链是非常麻烦的，而且还要求最优</a:t>
            </a:r>
            <a:endParaRPr lang="en-US" altLang="zh-CN" dirty="0"/>
          </a:p>
          <a:p>
            <a:pPr lvl="1"/>
            <a:r>
              <a:rPr lang="zh-CN" altLang="en-US" dirty="0" smtClean="0"/>
              <a:t>尝试按照一定的次序寻找答案</a:t>
            </a:r>
            <a:endParaRPr lang="en-US" altLang="zh-CN" dirty="0"/>
          </a:p>
          <a:p>
            <a:pPr lvl="2"/>
            <a:r>
              <a:rPr lang="zh-CN" altLang="en-US" dirty="0" smtClean="0"/>
              <a:t>任意定根，答案不变</a:t>
            </a:r>
            <a:endParaRPr lang="en-US" altLang="zh-CN" dirty="0" smtClean="0"/>
          </a:p>
          <a:p>
            <a:pPr lvl="2"/>
            <a:r>
              <a:rPr lang="zh-CN" altLang="en-US" dirty="0" smtClean="0"/>
              <a:t>对于一棵以 </a:t>
            </a:r>
            <a:r>
              <a:rPr lang="en-US" altLang="zh-CN" dirty="0" smtClean="0"/>
              <a:t>u</a:t>
            </a:r>
            <a:r>
              <a:rPr lang="zh-CN" altLang="en-US" dirty="0" smtClean="0"/>
              <a:t> 为根的子树，</a:t>
            </a:r>
            <a:r>
              <a:rPr lang="en-US" altLang="zh-CN" dirty="0" smtClean="0"/>
              <a:t>u</a:t>
            </a:r>
            <a:r>
              <a:rPr lang="zh-CN" altLang="en-US" dirty="0" smtClean="0"/>
              <a:t> 只有两种情况</a:t>
            </a:r>
            <a:endParaRPr lang="en-US" altLang="zh-CN" dirty="0" smtClean="0"/>
          </a:p>
          <a:p>
            <a:pPr lvl="3"/>
            <a:r>
              <a:rPr lang="zh-CN" altLang="en-US" dirty="0" smtClean="0"/>
              <a:t>链的拐点（</a:t>
            </a:r>
            <a:r>
              <a:rPr lang="en-US" altLang="zh-CN" dirty="0" smtClean="0"/>
              <a:t>u</a:t>
            </a:r>
            <a:r>
              <a:rPr lang="zh-CN" altLang="en-US" dirty="0"/>
              <a:t>与</a:t>
            </a:r>
            <a:r>
              <a:rPr lang="zh-CN" altLang="en-US" dirty="0" smtClean="0"/>
              <a:t>两个子节点相连）</a:t>
            </a:r>
            <a:endParaRPr lang="en-US" altLang="zh-CN" dirty="0" smtClean="0"/>
          </a:p>
          <a:p>
            <a:pPr lvl="3"/>
            <a:r>
              <a:rPr lang="zh-CN" altLang="en-US" dirty="0" smtClean="0"/>
              <a:t>链的端点（</a:t>
            </a:r>
            <a:r>
              <a:rPr lang="en-US" altLang="zh-CN" dirty="0" smtClean="0"/>
              <a:t>u</a:t>
            </a:r>
            <a:r>
              <a:rPr lang="zh-CN" altLang="en-US" dirty="0" smtClean="0"/>
              <a:t>自成一条链</a:t>
            </a:r>
            <a:r>
              <a:rPr lang="zh-CN" altLang="en-US" dirty="0"/>
              <a:t> </a:t>
            </a:r>
            <a:r>
              <a:rPr lang="zh-CN" altLang="en-US" dirty="0" smtClean="0"/>
              <a:t>或 与一个子节点相连）</a:t>
            </a:r>
            <a:endParaRPr lang="en-US" altLang="zh-CN" dirty="0" smtClean="0"/>
          </a:p>
          <a:p>
            <a:pPr lvl="2"/>
            <a:r>
              <a:rPr lang="zh-CN" altLang="en-US" dirty="0" smtClean="0"/>
              <a:t>从子节点的信息 可以得出 当前子树的信息</a:t>
            </a:r>
            <a:endParaRPr lang="en-US" altLang="zh-CN" dirty="0" smtClean="0"/>
          </a:p>
          <a:p>
            <a:pPr lvl="1"/>
            <a:r>
              <a:rPr lang="zh-CN" altLang="en-US" dirty="0" smtClean="0"/>
              <a:t>可以使用</a:t>
            </a:r>
            <a:r>
              <a:rPr lang="en-US" altLang="zh-CN" dirty="0" err="1" smtClean="0"/>
              <a:t>dp</a:t>
            </a:r>
            <a:endParaRPr lang="en-US" altLang="zh-CN" dirty="0" smtClean="0"/>
          </a:p>
        </p:txBody>
      </p:sp>
      <p:sp>
        <p:nvSpPr>
          <p:cNvPr id="4" name="标题 1"/>
          <p:cNvSpPr>
            <a:spLocks noGrp="1"/>
          </p:cNvSpPr>
          <p:nvPr>
            <p:ph type="title"/>
          </p:nvPr>
        </p:nvSpPr>
        <p:spPr>
          <a:xfrm>
            <a:off x="457200" y="44624"/>
            <a:ext cx="8229600" cy="1143000"/>
          </a:xfrm>
        </p:spPr>
        <p:txBody>
          <a:bodyPr>
            <a:normAutofit fontScale="90000"/>
          </a:bodyPr>
          <a:lstStyle/>
          <a:p>
            <a:r>
              <a:rPr lang="en-US" altLang="zh-CN" dirty="0" smtClean="0">
                <a:solidFill>
                  <a:schemeClr val="bg1"/>
                </a:solidFill>
              </a:rPr>
              <a:t>BZOJ1907 - </a:t>
            </a:r>
            <a:r>
              <a:rPr lang="zh-CN" altLang="en-US" dirty="0" smtClean="0">
                <a:solidFill>
                  <a:schemeClr val="bg1"/>
                </a:solidFill>
              </a:rPr>
              <a:t>树</a:t>
            </a:r>
            <a:r>
              <a:rPr lang="zh-CN" altLang="en-US" dirty="0">
                <a:solidFill>
                  <a:schemeClr val="bg1"/>
                </a:solidFill>
              </a:rPr>
              <a:t>的路径</a:t>
            </a:r>
            <a:r>
              <a:rPr lang="zh-CN" altLang="en-US" dirty="0" smtClean="0">
                <a:solidFill>
                  <a:schemeClr val="bg1"/>
                </a:solidFill>
              </a:rPr>
              <a:t>覆盖</a:t>
            </a:r>
            <a:r>
              <a:rPr lang="en-US" altLang="zh-CN" dirty="0">
                <a:solidFill>
                  <a:schemeClr val="bg1"/>
                </a:solidFill>
              </a:rPr>
              <a:t/>
            </a:r>
            <a:br>
              <a:rPr lang="en-US" altLang="zh-CN" dirty="0">
                <a:solidFill>
                  <a:schemeClr val="bg1"/>
                </a:solidFill>
              </a:rPr>
            </a:br>
            <a:endParaRPr lang="zh-CN" altLang="en-US" dirty="0">
              <a:solidFill>
                <a:schemeClr val="bg1"/>
              </a:solidFill>
            </a:endParaRPr>
          </a:p>
        </p:txBody>
      </p:sp>
    </p:spTree>
    <p:extLst>
      <p:ext uri="{BB962C8B-B14F-4D97-AF65-F5344CB8AC3E}">
        <p14:creationId xmlns="" xmlns:p14="http://schemas.microsoft.com/office/powerpoint/2010/main" val="321974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内容占位符 2"/>
              <p:cNvSpPr>
                <a:spLocks noGrp="1"/>
              </p:cNvSpPr>
              <p:nvPr>
                <p:ph idx="1"/>
              </p:nvPr>
            </p:nvSpPr>
            <p:spPr>
              <a:xfrm>
                <a:off x="1451579" y="2015732"/>
                <a:ext cx="9603275" cy="4229793"/>
              </a:xfrm>
            </p:spPr>
            <p:txBody>
              <a:bodyPr>
                <a:normAutofit/>
              </a:bodyPr>
              <a:lstStyle/>
              <a:p>
                <a:r>
                  <a:rPr lang="zh-CN" altLang="en-US" dirty="0" smtClean="0"/>
                  <a:t>解法：</a:t>
                </a:r>
                <a:endParaRPr lang="en-US" altLang="zh-CN" dirty="0" smtClean="0"/>
              </a:p>
              <a:p>
                <a:pPr lvl="1"/>
                <a:r>
                  <a:rPr lang="zh-CN" altLang="en-US" dirty="0" smtClean="0"/>
                  <a:t>定义 </a:t>
                </a:r>
                <a:r>
                  <a:rPr lang="en-US" altLang="zh-CN" dirty="0"/>
                  <a:t>f</a:t>
                </a:r>
                <a:r>
                  <a:rPr lang="en-US" altLang="zh-CN" dirty="0" smtClean="0"/>
                  <a:t>[u][0/1]</a:t>
                </a:r>
                <a:r>
                  <a:rPr lang="zh-CN" altLang="en-US" dirty="0" smtClean="0"/>
                  <a:t>，表示对于</a:t>
                </a:r>
                <a:r>
                  <a:rPr lang="en-US" altLang="zh-CN" dirty="0" smtClean="0"/>
                  <a:t>u</a:t>
                </a:r>
                <a:r>
                  <a:rPr lang="zh-CN" altLang="en-US" dirty="0" smtClean="0"/>
                  <a:t>的子树，当</a:t>
                </a:r>
                <a:r>
                  <a:rPr lang="en-US" altLang="zh-CN" dirty="0" smtClean="0"/>
                  <a:t>u</a:t>
                </a:r>
                <a:r>
                  <a:rPr lang="zh-CN" altLang="en-US" dirty="0" smtClean="0"/>
                  <a:t>是 端点</a:t>
                </a:r>
                <a:r>
                  <a:rPr lang="en-US" altLang="zh-CN" dirty="0" smtClean="0"/>
                  <a:t>/</a:t>
                </a:r>
                <a:r>
                  <a:rPr lang="zh-CN" altLang="en-US" dirty="0" smtClean="0"/>
                  <a:t>拐点 的答案</a:t>
                </a:r>
                <a:endParaRPr lang="en-US" altLang="zh-CN" dirty="0"/>
              </a:p>
              <a:p>
                <a:pPr lvl="1"/>
                <a:r>
                  <a:rPr lang="zh-CN" altLang="en-US" dirty="0" smtClean="0"/>
                  <a:t>初值</a:t>
                </a:r>
                <a:endParaRPr lang="en-US" altLang="zh-CN" dirty="0" smtClean="0"/>
              </a:p>
              <a:p>
                <a:pPr lvl="2"/>
                <a:r>
                  <a:rPr lang="zh-CN" altLang="en-US" dirty="0" smtClean="0"/>
                  <a:t>所有</a:t>
                </a:r>
                <a:r>
                  <a:rPr lang="en-US" altLang="zh-CN" dirty="0" smtClean="0"/>
                  <a:t>f[u][0/1]</a:t>
                </a:r>
                <a:r>
                  <a:rPr lang="zh-CN" altLang="en-US" dirty="0" smtClean="0"/>
                  <a:t>的初值为</a:t>
                </a:r>
                <a:r>
                  <a:rPr lang="en-US" altLang="zh-CN" dirty="0" smtClean="0"/>
                  <a:t>1</a:t>
                </a:r>
                <a:r>
                  <a:rPr lang="zh-CN" altLang="en-US" dirty="0" smtClean="0"/>
                  <a:t>（只考虑</a:t>
                </a:r>
                <a:r>
                  <a:rPr lang="en-US" altLang="zh-CN" dirty="0" smtClean="0"/>
                  <a:t>u</a:t>
                </a:r>
                <a:r>
                  <a:rPr lang="zh-CN" altLang="en-US" dirty="0" smtClean="0"/>
                  <a:t>点）</a:t>
                </a:r>
                <a:endParaRPr lang="en-US" altLang="zh-CN" dirty="0" smtClean="0"/>
              </a:p>
              <a:p>
                <a:pPr lvl="1"/>
                <a:r>
                  <a:rPr lang="zh-CN" altLang="en-US" dirty="0" smtClean="0"/>
                  <a:t>将子节点信息合并，考虑转移</a:t>
                </a:r>
                <a:endParaRPr lang="en-US" altLang="zh-CN" dirty="0" smtClean="0"/>
              </a:p>
              <a:p>
                <a:pPr lvl="2"/>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𝑢</m:t>
                    </m:r>
                    <m:r>
                      <a:rPr lang="en-US" altLang="zh-CN" i="1" dirty="0" smtClean="0">
                        <a:latin typeface="Cambria Math" panose="02040503050406030204" pitchFamily="18" charset="0"/>
                      </a:rPr>
                      <m:t>][1]=</m:t>
                    </m:r>
                    <m:r>
                      <m:rPr>
                        <m:sty m:val="p"/>
                      </m:rPr>
                      <a:rPr lang="en-US" altLang="zh-CN" i="1" dirty="0" smtClean="0">
                        <a:latin typeface="Cambria Math" panose="02040503050406030204" pitchFamily="18" charset="0"/>
                      </a:rPr>
                      <m:t>min</m:t>
                    </m:r>
                    <m:r>
                      <a:rPr lang="en-US" altLang="zh-CN" i="1" dirty="0" smtClean="0">
                        <a:latin typeface="Cambria Math" panose="02040503050406030204" pitchFamily="18" charset="0"/>
                      </a:rPr>
                      <m:t>⁡( </m:t>
                    </m:r>
                    <m:r>
                      <a:rPr lang="en-US" altLang="zh-CN" b="0" i="1" dirty="0" smtClean="0">
                        <a:latin typeface="Cambria Math" panose="02040503050406030204" pitchFamily="18" charset="0"/>
                      </a:rPr>
                      <m:t>𝑓</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𝑢</m:t>
                        </m:r>
                      </m:e>
                    </m:d>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1</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𝑓</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𝑣</m:t>
                        </m:r>
                      </m:e>
                    </m:d>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1</m:t>
                        </m:r>
                      </m:e>
                    </m:d>
                    <m:r>
                      <a:rPr lang="en-US" altLang="zh-CN" b="0" i="1" dirty="0" smtClean="0">
                        <a:latin typeface="Cambria Math" panose="02040503050406030204" pitchFamily="18" charset="0"/>
                      </a:rPr>
                      <m:t> ,  </m:t>
                    </m:r>
                    <m:r>
                      <a:rPr lang="en-US" altLang="zh-CN" b="0" i="1" dirty="0" smtClean="0">
                        <a:latin typeface="Cambria Math" panose="02040503050406030204" pitchFamily="18" charset="0"/>
                      </a:rPr>
                      <m:t>𝑓</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𝑢</m:t>
                        </m:r>
                      </m:e>
                    </m:d>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0</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𝑓</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𝑣</m:t>
                        </m:r>
                      </m:e>
                    </m:d>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0</m:t>
                        </m:r>
                      </m:e>
                    </m:d>
                    <m:r>
                      <a:rPr lang="en-US" altLang="zh-CN" b="0" i="1" dirty="0" smtClean="0">
                        <a:latin typeface="Cambria Math" panose="02040503050406030204" pitchFamily="18" charset="0"/>
                      </a:rPr>
                      <m:t>−1 )</m:t>
                    </m:r>
                  </m:oMath>
                </a14:m>
                <a:endParaRPr lang="en-US" altLang="zh-CN" dirty="0" smtClean="0"/>
              </a:p>
              <a:p>
                <a:pPr lvl="2"/>
                <a14:m>
                  <m:oMath xmlns:m="http://schemas.openxmlformats.org/officeDocument/2006/math">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e>
                                </m:d>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𝑡𝑚𝑝</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 </m:t>
                            </m:r>
                          </m:e>
                        </m:d>
                      </m:e>
                    </m:func>
                  </m:oMath>
                </a14:m>
                <a:endParaRPr lang="en-US" altLang="zh-CN" dirty="0" smtClean="0"/>
              </a:p>
              <a:p>
                <a:pPr lvl="2"/>
                <a14:m>
                  <m:oMath xmlns:m="http://schemas.openxmlformats.org/officeDocument/2006/math">
                    <m:r>
                      <a:rPr lang="en-US" altLang="zh-CN" b="0" i="1" dirty="0" smtClean="0">
                        <a:latin typeface="Cambria Math" panose="02040503050406030204" pitchFamily="18" charset="0"/>
                      </a:rPr>
                      <m:t>𝑡𝑚𝑝</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[1]</m:t>
                    </m:r>
                  </m:oMath>
                </a14:m>
                <a:endParaRPr lang="en-US" altLang="zh-CN" dirty="0" smtClean="0"/>
              </a:p>
              <a:p>
                <a:pPr lvl="2"/>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88685" y="2015733"/>
                <a:ext cx="7202456" cy="4229793"/>
              </a:xfrm>
              <a:blipFill rotWithShape="0">
                <a:blip r:embed="rId2" cstate="print"/>
                <a:stretch>
                  <a:fillRect l="-571" t="-576"/>
                </a:stretch>
              </a:blipFill>
            </p:spPr>
            <p:txBody>
              <a:bodyPr/>
              <a:lstStyle/>
              <a:p>
                <a:r>
                  <a:rPr lang="zh-CN" altLang="en-US">
                    <a:noFill/>
                  </a:rPr>
                  <a:t> </a:t>
                </a:r>
              </a:p>
            </p:txBody>
          </p:sp>
        </mc:Fallback>
      </mc:AlternateContent>
      <p:sp>
        <p:nvSpPr>
          <p:cNvPr id="4" name="标题 1"/>
          <p:cNvSpPr>
            <a:spLocks noGrp="1"/>
          </p:cNvSpPr>
          <p:nvPr>
            <p:ph type="title"/>
          </p:nvPr>
        </p:nvSpPr>
        <p:spPr>
          <a:xfrm>
            <a:off x="457200" y="116632"/>
            <a:ext cx="8229600" cy="1143000"/>
          </a:xfrm>
        </p:spPr>
        <p:txBody>
          <a:bodyPr>
            <a:normAutofit fontScale="90000"/>
          </a:bodyPr>
          <a:lstStyle/>
          <a:p>
            <a:r>
              <a:rPr lang="en-US" altLang="zh-CN" dirty="0" smtClean="0">
                <a:solidFill>
                  <a:schemeClr val="bg1"/>
                </a:solidFill>
              </a:rPr>
              <a:t>BZOJ1907 - </a:t>
            </a:r>
            <a:r>
              <a:rPr lang="zh-CN" altLang="en-US" dirty="0" smtClean="0">
                <a:solidFill>
                  <a:schemeClr val="bg1"/>
                </a:solidFill>
              </a:rPr>
              <a:t>树</a:t>
            </a:r>
            <a:r>
              <a:rPr lang="zh-CN" altLang="en-US" dirty="0">
                <a:solidFill>
                  <a:schemeClr val="bg1"/>
                </a:solidFill>
              </a:rPr>
              <a:t>的路径</a:t>
            </a:r>
            <a:r>
              <a:rPr lang="zh-CN" altLang="en-US" dirty="0" smtClean="0">
                <a:solidFill>
                  <a:schemeClr val="bg1"/>
                </a:solidFill>
              </a:rPr>
              <a:t>覆盖</a:t>
            </a:r>
            <a:r>
              <a:rPr lang="en-US" altLang="zh-CN" dirty="0">
                <a:solidFill>
                  <a:schemeClr val="bg1"/>
                </a:solidFill>
              </a:rPr>
              <a:t/>
            </a:r>
            <a:br>
              <a:rPr lang="en-US" altLang="zh-CN" dirty="0">
                <a:solidFill>
                  <a:schemeClr val="bg1"/>
                </a:solidFill>
              </a:rPr>
            </a:br>
            <a:endParaRPr lang="zh-CN" altLang="en-US" dirty="0">
              <a:solidFill>
                <a:schemeClr val="bg1"/>
              </a:solidFill>
            </a:endParaRPr>
          </a:p>
        </p:txBody>
      </p:sp>
    </p:spTree>
    <p:extLst>
      <p:ext uri="{BB962C8B-B14F-4D97-AF65-F5344CB8AC3E}">
        <p14:creationId xmlns="" xmlns:p14="http://schemas.microsoft.com/office/powerpoint/2010/main" val="4106136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7544" y="-243408"/>
            <a:ext cx="8229600" cy="1143000"/>
          </a:xfrm>
        </p:spPr>
        <p:txBody>
          <a:bodyPr>
            <a:normAutofit/>
          </a:bodyPr>
          <a:lstStyle/>
          <a:p>
            <a:pPr marL="1117600" indent="-1117600" eaLnBrk="1" hangingPunct="1"/>
            <a:r>
              <a:rPr lang="zh-CN" altLang="en-US" sz="4800" b="1" dirty="0" smtClean="0">
                <a:solidFill>
                  <a:schemeClr val="bg1"/>
                </a:solidFill>
                <a:effectLst/>
              </a:rPr>
              <a:t>树</a:t>
            </a:r>
          </a:p>
        </p:txBody>
      </p:sp>
      <p:sp>
        <p:nvSpPr>
          <p:cNvPr id="9219" name="Rectangle 3"/>
          <p:cNvSpPr>
            <a:spLocks noGrp="1" noChangeArrowheads="1"/>
          </p:cNvSpPr>
          <p:nvPr>
            <p:ph sz="quarter" idx="1"/>
          </p:nvPr>
        </p:nvSpPr>
        <p:spPr>
          <a:xfrm>
            <a:off x="179388" y="1268413"/>
            <a:ext cx="8713787" cy="5256212"/>
          </a:xfrm>
        </p:spPr>
        <p:txBody>
          <a:bodyPr/>
          <a:lstStyle/>
          <a:p>
            <a:pPr eaLnBrk="1" hangingPunct="1">
              <a:buFontTx/>
              <a:buNone/>
            </a:pPr>
            <a:r>
              <a:rPr lang="zh-CN" altLang="en-US" dirty="0" smtClean="0"/>
              <a:t>   </a:t>
            </a:r>
            <a:r>
              <a:rPr lang="zh-CN" altLang="en-US" b="1" dirty="0" smtClean="0"/>
              <a:t>树（</a:t>
            </a:r>
            <a:r>
              <a:rPr lang="zh-CN" altLang="zh-CN" b="1" dirty="0" smtClean="0"/>
              <a:t>tree</a:t>
            </a:r>
            <a:r>
              <a:rPr lang="zh-CN" altLang="en-US" b="1" dirty="0" smtClean="0"/>
              <a:t>）是树型结构的简称。它是一种重要的非线性数据结构。树</a:t>
            </a:r>
            <a:r>
              <a:rPr lang="zh-CN" altLang="zh-CN" b="1" dirty="0" smtClean="0"/>
              <a:t>——</a:t>
            </a:r>
            <a:r>
              <a:rPr lang="zh-CN" altLang="en-US" b="1" dirty="0" smtClean="0"/>
              <a:t>或者是一棵空树，即不含结点的树，或者是一棵非空树，即至少含有一个结点的树。在一棵非空树中，它有且仅有一个称作根（</a:t>
            </a:r>
            <a:r>
              <a:rPr lang="zh-CN" altLang="zh-CN" b="1" dirty="0" smtClean="0"/>
              <a:t>root</a:t>
            </a:r>
            <a:r>
              <a:rPr lang="zh-CN" altLang="en-US" b="1" dirty="0" smtClean="0"/>
              <a:t>）的结点，其余的结点可分为</a:t>
            </a:r>
            <a:r>
              <a:rPr lang="zh-CN" altLang="zh-CN" b="1" dirty="0" smtClean="0"/>
              <a:t>m</a:t>
            </a:r>
            <a:r>
              <a:rPr lang="zh-CN" altLang="en-US" b="1" dirty="0" smtClean="0"/>
              <a:t>棵（</a:t>
            </a:r>
            <a:r>
              <a:rPr lang="zh-CN" altLang="zh-CN" b="1" dirty="0" smtClean="0"/>
              <a:t>m≥0</a:t>
            </a:r>
            <a:r>
              <a:rPr lang="zh-CN" altLang="en-US" b="1" dirty="0" smtClean="0"/>
              <a:t>）互不相交的子树（即称作根的子树），每棵子树（</a:t>
            </a:r>
            <a:r>
              <a:rPr lang="zh-CN" altLang="zh-CN" b="1" dirty="0" smtClean="0"/>
              <a:t>subtree</a:t>
            </a:r>
            <a:r>
              <a:rPr lang="zh-CN" altLang="en-US" b="1" dirty="0" smtClean="0"/>
              <a:t>）又同样是一棵树。显然，树的定义是递归的，树是一种递归的数据结构。树的递归定义，将为以后实现树的各种运算提供方便。</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内容占位符 2"/>
              <p:cNvSpPr>
                <a:spLocks noGrp="1"/>
              </p:cNvSpPr>
              <p:nvPr>
                <p:ph idx="1"/>
              </p:nvPr>
            </p:nvSpPr>
            <p:spPr/>
            <p:txBody>
              <a:bodyPr/>
              <a:lstStyle/>
              <a:p>
                <a:r>
                  <a:rPr lang="zh-CN" altLang="en-US" dirty="0" smtClean="0"/>
                  <a:t>解法：</a:t>
                </a:r>
                <a:endParaRPr lang="en-US" altLang="zh-CN" dirty="0" smtClean="0"/>
              </a:p>
              <a:p>
                <a:pPr lvl="1"/>
                <a14:m>
                  <m:oMath xmlns:m="http://schemas.openxmlformats.org/officeDocument/2006/math">
                    <m:r>
                      <a:rPr lang="en-US" altLang="zh-CN" i="1">
                        <a:latin typeface="Cambria Math" panose="02040503050406030204" pitchFamily="18" charset="0"/>
                      </a:rPr>
                      <m:t>𝑓</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𝑢</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min</m:t>
                        </m:r>
                      </m:fName>
                      <m:e>
                        <m:d>
                          <m:dPr>
                            <m:ctrlPr>
                              <a:rPr lang="en-US" altLang="zh-CN" i="1">
                                <a:latin typeface="Cambria Math" panose="02040503050406030204" pitchFamily="18" charset="0"/>
                              </a:rPr>
                            </m:ctrlPr>
                          </m:dPr>
                          <m:e>
                            <m:r>
                              <a:rPr lang="en-US" altLang="zh-CN" i="1">
                                <a:latin typeface="Cambria Math" panose="02040503050406030204" pitchFamily="18" charset="0"/>
                              </a:rPr>
                              <m:t> </m:t>
                            </m:r>
                            <m:r>
                              <a:rPr lang="en-US" altLang="zh-CN" i="1">
                                <a:latin typeface="Cambria Math" panose="02040503050406030204" pitchFamily="18" charset="0"/>
                              </a:rPr>
                              <m:t>𝑓</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𝑢</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min</m:t>
                                </m:r>
                              </m:fName>
                              <m:e>
                                <m:d>
                                  <m:dPr>
                                    <m:ctrlPr>
                                      <a:rPr lang="en-US" altLang="zh-CN" i="1">
                                        <a:latin typeface="Cambria Math" panose="02040503050406030204" pitchFamily="18" charset="0"/>
                                      </a:rPr>
                                    </m:ctrlPr>
                                  </m:dPr>
                                  <m:e>
                                    <m:r>
                                      <a:rPr lang="en-US" altLang="zh-CN" i="1">
                                        <a:latin typeface="Cambria Math" panose="02040503050406030204" pitchFamily="18" charset="0"/>
                                      </a:rPr>
                                      <m:t> </m:t>
                                    </m:r>
                                    <m:r>
                                      <a:rPr lang="en-US" altLang="zh-CN" i="1">
                                        <a:latin typeface="Cambria Math" panose="02040503050406030204" pitchFamily="18" charset="0"/>
                                      </a:rPr>
                                      <m:t>𝑓</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𝑣</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e>
                                    </m:d>
                                    <m:r>
                                      <a:rPr lang="en-US" altLang="zh-CN" i="1">
                                        <a:latin typeface="Cambria Math" panose="02040503050406030204" pitchFamily="18" charset="0"/>
                                      </a:rPr>
                                      <m:t>, </m:t>
                                    </m:r>
                                    <m:r>
                                      <a:rPr lang="en-US" altLang="zh-CN" i="1">
                                        <a:latin typeface="Cambria Math" panose="02040503050406030204" pitchFamily="18" charset="0"/>
                                      </a:rPr>
                                      <m:t>𝑓</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𝑣</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m:t>
                                        </m:r>
                                      </m:e>
                                    </m:d>
                                  </m:e>
                                </m:d>
                              </m:e>
                            </m:func>
                            <m:r>
                              <a:rPr lang="en-US" altLang="zh-CN" i="1">
                                <a:latin typeface="Cambria Math" panose="02040503050406030204" pitchFamily="18" charset="0"/>
                              </a:rPr>
                              <m:t>, </m:t>
                            </m:r>
                            <m:r>
                              <a:rPr lang="en-US" altLang="zh-CN" i="1">
                                <a:latin typeface="Cambria Math" panose="02040503050406030204" pitchFamily="18" charset="0"/>
                              </a:rPr>
                              <m:t>𝑡𝑚𝑝</m:t>
                            </m:r>
                            <m:r>
                              <a:rPr lang="en-US" altLang="zh-CN" i="1">
                                <a:latin typeface="Cambria Math" panose="02040503050406030204" pitchFamily="18" charset="0"/>
                              </a:rPr>
                              <m:t>+</m:t>
                            </m:r>
                            <m:r>
                              <a:rPr lang="en-US" altLang="zh-CN" i="1">
                                <a:latin typeface="Cambria Math" panose="02040503050406030204" pitchFamily="18" charset="0"/>
                              </a:rPr>
                              <m:t>𝑓</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𝑣</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 </m:t>
                            </m:r>
                          </m:e>
                        </m:d>
                      </m:e>
                    </m:func>
                  </m:oMath>
                </a14:m>
                <a:endParaRPr lang="en-US" altLang="zh-CN" dirty="0" smtClean="0"/>
              </a:p>
              <a:p>
                <a:pPr lvl="1"/>
                <a:r>
                  <a:rPr lang="zh-CN" altLang="en-US" dirty="0" smtClean="0"/>
                  <a:t>对于</a:t>
                </a:r>
                <a:r>
                  <a:rPr lang="zh-CN" altLang="en-US" dirty="0"/>
                  <a:t>第二个方程，可以</a:t>
                </a:r>
                <a:r>
                  <a:rPr lang="zh-CN" altLang="en-US" dirty="0" smtClean="0"/>
                  <a:t>发现：如果</a:t>
                </a:r>
                <a:r>
                  <a:rPr lang="en-US" altLang="zh-CN" dirty="0"/>
                  <a:t>u</a:t>
                </a:r>
                <a:r>
                  <a:rPr lang="zh-CN" altLang="en-US" dirty="0"/>
                  <a:t>和某个子节点</a:t>
                </a:r>
                <a:r>
                  <a:rPr lang="en-US" altLang="zh-CN" dirty="0"/>
                  <a:t>v</a:t>
                </a:r>
                <a:r>
                  <a:rPr lang="zh-CN" altLang="en-US" dirty="0"/>
                  <a:t>都是端点，那么连接起来</a:t>
                </a:r>
                <a:r>
                  <a:rPr lang="zh-CN" altLang="en-US" dirty="0" smtClean="0"/>
                  <a:t>肯定不劣</a:t>
                </a:r>
                <a:endParaRPr lang="en-US" altLang="zh-CN" dirty="0" smtClean="0"/>
              </a:p>
              <a:p>
                <a:pPr lvl="2"/>
                <a:r>
                  <a:rPr lang="zh-CN" altLang="en-US" dirty="0" smtClean="0"/>
                  <a:t>和 </a:t>
                </a:r>
                <a:r>
                  <a:rPr lang="en-US" altLang="zh-CN" dirty="0"/>
                  <a:t>u</a:t>
                </a:r>
                <a:r>
                  <a:rPr lang="zh-CN" altLang="en-US" dirty="0"/>
                  <a:t>与父节点相连等价，但此情况占用了父节点一个度数，如果</a:t>
                </a:r>
                <a:r>
                  <a:rPr lang="en-US" altLang="zh-CN" dirty="0"/>
                  <a:t>u</a:t>
                </a:r>
                <a:r>
                  <a:rPr lang="zh-CN" altLang="en-US" dirty="0"/>
                  <a:t>存在两个及以上的兄弟端点，答案就会变得不</a:t>
                </a:r>
                <a:r>
                  <a:rPr lang="zh-CN" altLang="en-US" dirty="0" smtClean="0"/>
                  <a:t>优</a:t>
                </a:r>
                <a:endParaRPr lang="en-US" altLang="zh-CN" dirty="0"/>
              </a:p>
              <a:p>
                <a:pPr lvl="1"/>
                <a:endParaRPr lang="en-US" altLang="zh-CN" dirty="0" smtClean="0"/>
              </a:p>
              <a:p>
                <a:pPr lvl="1"/>
                <a:r>
                  <a:rPr lang="zh-CN" altLang="en-US" dirty="0" smtClean="0"/>
                  <a:t>因此可以进一步优化为贪心</a:t>
                </a:r>
                <a:endParaRPr lang="en-US"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cstate="print"/>
                <a:stretch>
                  <a:fillRect l="-571" t="-707" r="-1587"/>
                </a:stretch>
              </a:blipFill>
            </p:spPr>
            <p:txBody>
              <a:bodyPr/>
              <a:lstStyle/>
              <a:p>
                <a:r>
                  <a:rPr lang="zh-CN" altLang="en-US">
                    <a:noFill/>
                  </a:rPr>
                  <a:t> </a:t>
                </a:r>
              </a:p>
            </p:txBody>
          </p:sp>
        </mc:Fallback>
      </mc:AlternateContent>
      <p:sp>
        <p:nvSpPr>
          <p:cNvPr id="4" name="标题 1"/>
          <p:cNvSpPr>
            <a:spLocks noGrp="1"/>
          </p:cNvSpPr>
          <p:nvPr>
            <p:ph type="title"/>
          </p:nvPr>
        </p:nvSpPr>
        <p:spPr>
          <a:xfrm>
            <a:off x="457200" y="44624"/>
            <a:ext cx="8229600" cy="1143000"/>
          </a:xfrm>
        </p:spPr>
        <p:txBody>
          <a:bodyPr>
            <a:normAutofit fontScale="90000"/>
          </a:bodyPr>
          <a:lstStyle/>
          <a:p>
            <a:r>
              <a:rPr lang="en-US" altLang="zh-CN" dirty="0" smtClean="0">
                <a:solidFill>
                  <a:schemeClr val="bg1"/>
                </a:solidFill>
              </a:rPr>
              <a:t>BZOJ1907 - </a:t>
            </a:r>
            <a:r>
              <a:rPr lang="zh-CN" altLang="en-US" dirty="0" smtClean="0">
                <a:solidFill>
                  <a:schemeClr val="bg1"/>
                </a:solidFill>
              </a:rPr>
              <a:t>树</a:t>
            </a:r>
            <a:r>
              <a:rPr lang="zh-CN" altLang="en-US" dirty="0">
                <a:solidFill>
                  <a:schemeClr val="bg1"/>
                </a:solidFill>
              </a:rPr>
              <a:t>的路径</a:t>
            </a:r>
            <a:r>
              <a:rPr lang="zh-CN" altLang="en-US" dirty="0" smtClean="0">
                <a:solidFill>
                  <a:schemeClr val="bg1"/>
                </a:solidFill>
              </a:rPr>
              <a:t>覆盖</a:t>
            </a:r>
            <a:r>
              <a:rPr lang="en-US" altLang="zh-CN" dirty="0">
                <a:solidFill>
                  <a:schemeClr val="bg1"/>
                </a:solidFill>
              </a:rPr>
              <a:t/>
            </a:r>
            <a:br>
              <a:rPr lang="en-US" altLang="zh-CN" dirty="0">
                <a:solidFill>
                  <a:schemeClr val="bg1"/>
                </a:solidFill>
              </a:rPr>
            </a:br>
            <a:endParaRPr lang="zh-CN" altLang="en-US" dirty="0">
              <a:solidFill>
                <a:schemeClr val="bg1"/>
              </a:solidFill>
            </a:endParaRPr>
          </a:p>
        </p:txBody>
      </p:sp>
    </p:spTree>
    <p:extLst>
      <p:ext uri="{BB962C8B-B14F-4D97-AF65-F5344CB8AC3E}">
        <p14:creationId xmlns="" xmlns:p14="http://schemas.microsoft.com/office/powerpoint/2010/main" val="1392416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9392"/>
            <a:ext cx="8229600" cy="1143000"/>
          </a:xfrm>
        </p:spPr>
        <p:txBody>
          <a:bodyPr/>
          <a:lstStyle/>
          <a:p>
            <a:r>
              <a:rPr lang="en-US" altLang="zh-CN" dirty="0" err="1" smtClean="0">
                <a:solidFill>
                  <a:schemeClr val="bg1"/>
                </a:solidFill>
              </a:rPr>
              <a:t>L</a:t>
            </a:r>
            <a:r>
              <a:rPr lang="en-US" altLang="zh-CN" cap="none" dirty="0" err="1" smtClean="0">
                <a:solidFill>
                  <a:schemeClr val="bg1"/>
                </a:solidFill>
              </a:rPr>
              <a:t>uogu</a:t>
            </a:r>
            <a:r>
              <a:rPr lang="en-US" altLang="zh-CN" cap="none" dirty="0" smtClean="0">
                <a:solidFill>
                  <a:schemeClr val="bg1"/>
                </a:solidFill>
              </a:rPr>
              <a:t> </a:t>
            </a:r>
            <a:r>
              <a:rPr lang="en-US" altLang="zh-CN" dirty="0" smtClean="0">
                <a:solidFill>
                  <a:schemeClr val="bg1"/>
                </a:solidFill>
              </a:rPr>
              <a:t>P1352</a:t>
            </a:r>
            <a:r>
              <a:rPr lang="en-US" altLang="zh-CN" b="1" dirty="0" smtClean="0">
                <a:solidFill>
                  <a:schemeClr val="bg1"/>
                </a:solidFill>
              </a:rPr>
              <a:t> </a:t>
            </a:r>
            <a:r>
              <a:rPr lang="en-US" altLang="zh-CN" dirty="0" smtClean="0">
                <a:solidFill>
                  <a:schemeClr val="bg1"/>
                </a:solidFill>
              </a:rPr>
              <a:t>- </a:t>
            </a:r>
            <a:r>
              <a:rPr lang="zh-CN" altLang="en-US" dirty="0" smtClean="0">
                <a:solidFill>
                  <a:schemeClr val="bg1"/>
                </a:solidFill>
              </a:rPr>
              <a:t>没有</a:t>
            </a:r>
            <a:r>
              <a:rPr lang="zh-CN" altLang="en-US" dirty="0">
                <a:solidFill>
                  <a:schemeClr val="bg1"/>
                </a:solidFill>
              </a:rPr>
              <a:t>上司的舞会</a:t>
            </a:r>
          </a:p>
        </p:txBody>
      </p:sp>
      <p:sp>
        <p:nvSpPr>
          <p:cNvPr id="4" name="内容占位符 3"/>
          <p:cNvSpPr>
            <a:spLocks noGrp="1"/>
          </p:cNvSpPr>
          <p:nvPr>
            <p:ph idx="1"/>
          </p:nvPr>
        </p:nvSpPr>
        <p:spPr>
          <a:xfrm>
            <a:off x="251520" y="908720"/>
            <a:ext cx="8640960" cy="5616624"/>
          </a:xfrm>
        </p:spPr>
        <p:txBody>
          <a:bodyPr/>
          <a:lstStyle/>
          <a:p>
            <a:r>
              <a:rPr lang="en-US" altLang="zh-CN" sz="2000" b="1" dirty="0" smtClean="0"/>
              <a:t>【</a:t>
            </a:r>
            <a:r>
              <a:rPr lang="zh-CN" altLang="zh-CN" sz="2000" b="1" dirty="0" smtClean="0"/>
              <a:t>题目描述</a:t>
            </a:r>
            <a:r>
              <a:rPr lang="en-US" altLang="zh-CN" sz="2000" b="1" dirty="0" smtClean="0"/>
              <a:t>】</a:t>
            </a:r>
            <a:endParaRPr lang="zh-CN" altLang="zh-CN" sz="2000" b="1" dirty="0" smtClean="0"/>
          </a:p>
          <a:p>
            <a:r>
              <a:rPr lang="zh-CN" altLang="zh-CN" sz="2000" dirty="0" smtClean="0"/>
              <a:t>某公司有</a:t>
            </a:r>
            <a:r>
              <a:rPr lang="en-US" altLang="zh-CN" sz="2000" dirty="0" smtClean="0"/>
              <a:t>N</a:t>
            </a:r>
            <a:r>
              <a:rPr lang="zh-CN" altLang="zh-CN" sz="2000" dirty="0" smtClean="0"/>
              <a:t>个职员，编号为</a:t>
            </a:r>
            <a:r>
              <a:rPr lang="en-US" altLang="zh-CN" sz="2000" dirty="0" smtClean="0"/>
              <a:t>1~N</a:t>
            </a:r>
            <a:r>
              <a:rPr lang="zh-CN" altLang="zh-CN" sz="2000" dirty="0" smtClean="0"/>
              <a:t>。他们之间有从属关系，也就是说他们的关系就像一棵以董事长为根的树，父结点就是子结点的直接上司。现在有个周年庆宴会，宴会每邀请来一个职员都会增加一定的快乐指数</a:t>
            </a:r>
            <a:r>
              <a:rPr lang="en-US" altLang="zh-CN" sz="2000" dirty="0" err="1" smtClean="0"/>
              <a:t>Ri</a:t>
            </a:r>
            <a:r>
              <a:rPr lang="zh-CN" altLang="zh-CN" sz="2000" dirty="0" smtClean="0"/>
              <a:t>，但是呢，如果某个职员的上司来参加舞会了，那么这个职员就无论如何也不肯来参加舞会了。所以，请你编程计算，邀请哪些职员可以使快乐指数最大，求最大的快乐指数。</a:t>
            </a:r>
          </a:p>
          <a:p>
            <a:endParaRPr lang="en-US" altLang="zh-CN" sz="2000" b="1" dirty="0" smtClean="0"/>
          </a:p>
          <a:p>
            <a:r>
              <a:rPr lang="en-US" altLang="zh-CN" sz="2000" b="1" dirty="0" smtClean="0"/>
              <a:t>【</a:t>
            </a:r>
            <a:r>
              <a:rPr lang="zh-CN" altLang="zh-CN" sz="2000" b="1" dirty="0" smtClean="0"/>
              <a:t>输</a:t>
            </a:r>
            <a:r>
              <a:rPr lang="zh-CN" altLang="zh-CN" sz="2000" b="1" dirty="0" smtClean="0"/>
              <a:t>入</a:t>
            </a:r>
            <a:r>
              <a:rPr lang="zh-CN" altLang="zh-CN" sz="2000" b="1" dirty="0" smtClean="0"/>
              <a:t>格式</a:t>
            </a:r>
            <a:r>
              <a:rPr lang="en-US" altLang="zh-CN" sz="2000" b="1" dirty="0" smtClean="0"/>
              <a:t>】</a:t>
            </a:r>
            <a:endParaRPr lang="zh-CN" altLang="zh-CN" sz="2000" dirty="0" smtClean="0"/>
          </a:p>
          <a:p>
            <a:r>
              <a:rPr lang="zh-CN" altLang="zh-CN" sz="2000" dirty="0" smtClean="0"/>
              <a:t>第一行一个整数</a:t>
            </a:r>
            <a:r>
              <a:rPr lang="en-US" altLang="zh-CN" sz="2000" dirty="0" smtClean="0"/>
              <a:t>N</a:t>
            </a:r>
            <a:r>
              <a:rPr lang="zh-CN" altLang="zh-CN" sz="2000" dirty="0" smtClean="0"/>
              <a:t>。</a:t>
            </a:r>
            <a:r>
              <a:rPr lang="en-US" altLang="zh-CN" sz="2000" dirty="0" smtClean="0"/>
              <a:t>(1&lt;=N&lt;=6000)</a:t>
            </a:r>
            <a:endParaRPr lang="zh-CN" altLang="zh-CN" sz="2000" dirty="0" smtClean="0"/>
          </a:p>
          <a:p>
            <a:r>
              <a:rPr lang="zh-CN" altLang="en-US" sz="2000" dirty="0" smtClean="0"/>
              <a:t>第二</a:t>
            </a:r>
            <a:r>
              <a:rPr lang="zh-CN" altLang="zh-CN" sz="2000" dirty="0" smtClean="0"/>
              <a:t>行</a:t>
            </a:r>
            <a:r>
              <a:rPr lang="zh-CN" altLang="en-US" sz="2000" dirty="0" smtClean="0"/>
              <a:t>有</a:t>
            </a:r>
            <a:r>
              <a:rPr lang="en-US" altLang="zh-CN" sz="2000" dirty="0" smtClean="0"/>
              <a:t>N</a:t>
            </a:r>
            <a:r>
              <a:rPr lang="zh-CN" altLang="en-US" sz="2000" dirty="0" smtClean="0"/>
              <a:t>个数</a:t>
            </a:r>
            <a:r>
              <a:rPr lang="zh-CN" altLang="zh-CN" sz="2000" dirty="0" smtClean="0"/>
              <a:t>，</a:t>
            </a:r>
            <a:r>
              <a:rPr lang="zh-CN" altLang="en-US" sz="2000" dirty="0" smtClean="0"/>
              <a:t>每个数之间用一个空格隔开，</a:t>
            </a:r>
            <a:r>
              <a:rPr lang="zh-CN" altLang="zh-CN" sz="2000" dirty="0" smtClean="0"/>
              <a:t>第</a:t>
            </a:r>
            <a:r>
              <a:rPr lang="en-US" altLang="zh-CN" sz="2000" dirty="0" err="1" smtClean="0"/>
              <a:t>i</a:t>
            </a:r>
            <a:r>
              <a:rPr lang="zh-CN" altLang="en-US" sz="2000" dirty="0" smtClean="0"/>
              <a:t>个数</a:t>
            </a:r>
            <a:r>
              <a:rPr lang="zh-CN" altLang="zh-CN" sz="2000" dirty="0" smtClean="0"/>
              <a:t>表</a:t>
            </a:r>
            <a:r>
              <a:rPr lang="zh-CN" altLang="zh-CN" sz="2000" dirty="0" smtClean="0"/>
              <a:t>示</a:t>
            </a:r>
            <a:r>
              <a:rPr lang="en-US" altLang="zh-CN" sz="2000" dirty="0" err="1" smtClean="0"/>
              <a:t>i</a:t>
            </a:r>
            <a:r>
              <a:rPr lang="zh-CN" altLang="zh-CN" sz="2000" dirty="0" smtClean="0"/>
              <a:t>号职员的快乐指数</a:t>
            </a:r>
            <a:r>
              <a:rPr lang="en-US" altLang="zh-CN" sz="2000" dirty="0" err="1" smtClean="0"/>
              <a:t>Ri</a:t>
            </a:r>
            <a:r>
              <a:rPr lang="zh-CN" altLang="zh-CN" sz="2000" dirty="0" smtClean="0"/>
              <a:t>。</a:t>
            </a:r>
            <a:r>
              <a:rPr lang="en-US" altLang="zh-CN" sz="2000" dirty="0" smtClean="0"/>
              <a:t>(-128&lt;=</a:t>
            </a:r>
            <a:r>
              <a:rPr lang="en-US" altLang="zh-CN" sz="2000" dirty="0" err="1" smtClean="0"/>
              <a:t>Ri</a:t>
            </a:r>
            <a:r>
              <a:rPr lang="en-US" altLang="zh-CN" sz="2000" dirty="0" smtClean="0"/>
              <a:t>&lt;=127)</a:t>
            </a:r>
            <a:endParaRPr lang="zh-CN" altLang="zh-CN" sz="2000" dirty="0" smtClean="0"/>
          </a:p>
          <a:p>
            <a:r>
              <a:rPr lang="zh-CN" altLang="zh-CN" sz="2000" dirty="0" smtClean="0"/>
              <a:t>接下来</a:t>
            </a:r>
            <a:r>
              <a:rPr lang="en-US" altLang="zh-CN" sz="2000" dirty="0" smtClean="0"/>
              <a:t>N-1</a:t>
            </a:r>
            <a:r>
              <a:rPr lang="zh-CN" altLang="zh-CN" sz="2000" dirty="0" smtClean="0"/>
              <a:t>行，每行输入一对整数</a:t>
            </a:r>
            <a:r>
              <a:rPr lang="en-US" altLang="zh-CN" sz="2000" dirty="0" smtClean="0"/>
              <a:t>L,K</a:t>
            </a:r>
            <a:r>
              <a:rPr lang="zh-CN" altLang="zh-CN" sz="2000" dirty="0" smtClean="0"/>
              <a:t>。表示</a:t>
            </a:r>
            <a:r>
              <a:rPr lang="en-US" altLang="zh-CN" sz="2000" dirty="0" smtClean="0"/>
              <a:t>K</a:t>
            </a:r>
            <a:r>
              <a:rPr lang="zh-CN" altLang="zh-CN" sz="2000" dirty="0" smtClean="0"/>
              <a:t>是</a:t>
            </a:r>
            <a:r>
              <a:rPr lang="en-US" altLang="zh-CN" sz="2000" dirty="0" smtClean="0"/>
              <a:t>L</a:t>
            </a:r>
            <a:r>
              <a:rPr lang="zh-CN" altLang="zh-CN" sz="2000" dirty="0" smtClean="0"/>
              <a:t>的直接上司。</a:t>
            </a:r>
          </a:p>
          <a:p>
            <a:pPr>
              <a:buNone/>
            </a:pPr>
            <a:r>
              <a:rPr lang="en-US" altLang="zh-CN" sz="2000" b="1" dirty="0" smtClean="0"/>
              <a:t>     【</a:t>
            </a:r>
            <a:r>
              <a:rPr lang="zh-CN" altLang="zh-CN" sz="2000" b="1" dirty="0" smtClean="0"/>
              <a:t>输出格</a:t>
            </a:r>
            <a:r>
              <a:rPr lang="zh-CN" altLang="zh-CN" sz="2000" b="1" dirty="0" smtClean="0"/>
              <a:t>式</a:t>
            </a:r>
            <a:r>
              <a:rPr lang="en-US" altLang="zh-CN" sz="2000" b="1" dirty="0" smtClean="0"/>
              <a:t>】</a:t>
            </a:r>
            <a:endParaRPr lang="zh-CN" altLang="zh-CN" sz="2000" dirty="0" smtClean="0"/>
          </a:p>
          <a:p>
            <a:r>
              <a:rPr lang="zh-CN" altLang="zh-CN" sz="2000" dirty="0" smtClean="0"/>
              <a:t>输出最大的快乐指数。</a:t>
            </a:r>
          </a:p>
          <a:p>
            <a:endParaRPr lang="zh-CN" altLang="en-US" sz="2000" dirty="0"/>
          </a:p>
        </p:txBody>
      </p:sp>
    </p:spTree>
    <p:extLst>
      <p:ext uri="{BB962C8B-B14F-4D97-AF65-F5344CB8AC3E}">
        <p14:creationId xmlns="" xmlns:p14="http://schemas.microsoft.com/office/powerpoint/2010/main" val="13294666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解法：</a:t>
            </a:r>
            <a:endParaRPr lang="en-US" altLang="zh-CN" dirty="0" smtClean="0"/>
          </a:p>
          <a:p>
            <a:pPr lvl="1"/>
            <a:r>
              <a:rPr lang="zh-CN" altLang="en-US" dirty="0" smtClean="0"/>
              <a:t>设根节点为</a:t>
            </a:r>
            <a:r>
              <a:rPr lang="en-US" altLang="zh-CN" dirty="0" smtClean="0"/>
              <a:t>root</a:t>
            </a:r>
            <a:endParaRPr lang="en-US" altLang="zh-CN" dirty="0"/>
          </a:p>
          <a:p>
            <a:pPr lvl="1"/>
            <a:r>
              <a:rPr lang="zh-CN" altLang="en-US" dirty="0" smtClean="0"/>
              <a:t>不难发现，只考虑父亲对儿子的限制 可以包含所有情况</a:t>
            </a:r>
            <a:endParaRPr lang="en-US" altLang="zh-CN" dirty="0" smtClean="0"/>
          </a:p>
          <a:p>
            <a:pPr lvl="1"/>
            <a:endParaRPr lang="en-US" altLang="zh-CN" dirty="0" smtClean="0"/>
          </a:p>
          <a:p>
            <a:pPr lvl="1"/>
            <a:r>
              <a:rPr lang="zh-CN" altLang="en-US" dirty="0" smtClean="0"/>
              <a:t>考虑如何用子节点的信息</a:t>
            </a:r>
            <a:r>
              <a:rPr lang="en-US" altLang="zh-CN" dirty="0" smtClean="0"/>
              <a:t>f[v]</a:t>
            </a:r>
            <a:r>
              <a:rPr lang="zh-CN" altLang="en-US" dirty="0"/>
              <a:t>来</a:t>
            </a:r>
            <a:r>
              <a:rPr lang="zh-CN" altLang="en-US" dirty="0" smtClean="0"/>
              <a:t>推算</a:t>
            </a:r>
            <a:r>
              <a:rPr lang="en-US" altLang="zh-CN" dirty="0" smtClean="0"/>
              <a:t>f[u]</a:t>
            </a:r>
          </a:p>
          <a:p>
            <a:pPr lvl="1"/>
            <a:r>
              <a:rPr lang="zh-CN" altLang="en-US" dirty="0" smtClean="0"/>
              <a:t>状态信息还需要包括：某个节点是否被选</a:t>
            </a:r>
            <a:endParaRPr lang="en-US" altLang="zh-CN" dirty="0" smtClean="0"/>
          </a:p>
          <a:p>
            <a:pPr lvl="2"/>
            <a:r>
              <a:rPr lang="zh-CN" altLang="en-US" dirty="0" smtClean="0"/>
              <a:t>不知道点的选择状态则无法转移</a:t>
            </a:r>
            <a:endParaRPr lang="en-US" altLang="zh-CN" dirty="0"/>
          </a:p>
          <a:p>
            <a:pPr lvl="1"/>
            <a:endParaRPr lang="en-US" altLang="zh-CN" dirty="0" smtClean="0"/>
          </a:p>
        </p:txBody>
      </p:sp>
      <p:sp>
        <p:nvSpPr>
          <p:cNvPr id="5" name="标题 1"/>
          <p:cNvSpPr>
            <a:spLocks noGrp="1"/>
          </p:cNvSpPr>
          <p:nvPr>
            <p:ph type="title"/>
          </p:nvPr>
        </p:nvSpPr>
        <p:spPr>
          <a:xfrm>
            <a:off x="457200" y="-171400"/>
            <a:ext cx="8229600" cy="1143000"/>
          </a:xfrm>
        </p:spPr>
        <p:txBody>
          <a:bodyPr/>
          <a:lstStyle/>
          <a:p>
            <a:r>
              <a:rPr lang="en-US" altLang="zh-CN" dirty="0" err="1" smtClean="0">
                <a:solidFill>
                  <a:schemeClr val="bg1"/>
                </a:solidFill>
              </a:rPr>
              <a:t>L</a:t>
            </a:r>
            <a:r>
              <a:rPr lang="en-US" altLang="zh-CN" cap="none" dirty="0" err="1" smtClean="0">
                <a:solidFill>
                  <a:schemeClr val="bg1"/>
                </a:solidFill>
              </a:rPr>
              <a:t>uogu</a:t>
            </a:r>
            <a:r>
              <a:rPr lang="en-US" altLang="zh-CN" cap="none" dirty="0" smtClean="0">
                <a:solidFill>
                  <a:schemeClr val="bg1"/>
                </a:solidFill>
              </a:rPr>
              <a:t> </a:t>
            </a:r>
            <a:r>
              <a:rPr lang="en-US" altLang="zh-CN" dirty="0" smtClean="0">
                <a:solidFill>
                  <a:schemeClr val="bg1"/>
                </a:solidFill>
              </a:rPr>
              <a:t>P1352</a:t>
            </a:r>
            <a:r>
              <a:rPr lang="en-US" altLang="zh-CN" b="1" dirty="0" smtClean="0">
                <a:solidFill>
                  <a:schemeClr val="bg1"/>
                </a:solidFill>
              </a:rPr>
              <a:t> </a:t>
            </a:r>
            <a:r>
              <a:rPr lang="en-US" altLang="zh-CN" dirty="0" smtClean="0">
                <a:solidFill>
                  <a:schemeClr val="bg1"/>
                </a:solidFill>
              </a:rPr>
              <a:t>- </a:t>
            </a:r>
            <a:r>
              <a:rPr lang="zh-CN" altLang="en-US" dirty="0" smtClean="0">
                <a:solidFill>
                  <a:schemeClr val="bg1"/>
                </a:solidFill>
              </a:rPr>
              <a:t>没有</a:t>
            </a:r>
            <a:r>
              <a:rPr lang="zh-CN" altLang="en-US" dirty="0">
                <a:solidFill>
                  <a:schemeClr val="bg1"/>
                </a:solidFill>
              </a:rPr>
              <a:t>上司的舞会</a:t>
            </a:r>
          </a:p>
        </p:txBody>
      </p:sp>
    </p:spTree>
    <p:extLst>
      <p:ext uri="{BB962C8B-B14F-4D97-AF65-F5344CB8AC3E}">
        <p14:creationId xmlns="" xmlns:p14="http://schemas.microsoft.com/office/powerpoint/2010/main" val="1628597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内容占位符 2"/>
              <p:cNvSpPr>
                <a:spLocks noGrp="1"/>
              </p:cNvSpPr>
              <p:nvPr>
                <p:ph idx="1"/>
              </p:nvPr>
            </p:nvSpPr>
            <p:spPr>
              <a:xfrm>
                <a:off x="1451579" y="2015732"/>
                <a:ext cx="9603275" cy="4024460"/>
              </a:xfrm>
            </p:spPr>
            <p:txBody>
              <a:bodyPr>
                <a:normAutofit/>
              </a:bodyPr>
              <a:lstStyle/>
              <a:p>
                <a:r>
                  <a:rPr lang="zh-CN" altLang="en-US" dirty="0" smtClean="0"/>
                  <a:t>解法：</a:t>
                </a:r>
                <a:endParaRPr lang="en-US" altLang="zh-CN" dirty="0" smtClean="0"/>
              </a:p>
              <a:p>
                <a:pPr lvl="1"/>
                <a:r>
                  <a:rPr lang="zh-CN" altLang="en-US" dirty="0" smtClean="0"/>
                  <a:t>定义 </a:t>
                </a:r>
                <a:r>
                  <a:rPr lang="en-US" altLang="zh-CN" dirty="0" smtClean="0"/>
                  <a:t>f[u</a:t>
                </a:r>
                <a:r>
                  <a:rPr lang="en-US" altLang="zh-CN" dirty="0"/>
                  <a:t>][0/1] </a:t>
                </a:r>
                <a:r>
                  <a:rPr lang="zh-CN" altLang="en-US" dirty="0"/>
                  <a:t>表示</a:t>
                </a:r>
                <a:r>
                  <a:rPr lang="zh-CN" altLang="en-US" dirty="0" smtClean="0"/>
                  <a:t>，不选中</a:t>
                </a:r>
                <a:r>
                  <a:rPr lang="en-US" altLang="zh-CN" dirty="0" smtClean="0"/>
                  <a:t>/</a:t>
                </a:r>
                <a:r>
                  <a:rPr lang="zh-CN" altLang="en-US" dirty="0" smtClean="0"/>
                  <a:t>选中 </a:t>
                </a:r>
                <a:r>
                  <a:rPr lang="en-US" altLang="zh-CN" dirty="0"/>
                  <a:t>u</a:t>
                </a:r>
                <a:r>
                  <a:rPr lang="zh-CN" altLang="en-US" dirty="0"/>
                  <a:t> 点时，获得的最大收益</a:t>
                </a:r>
                <a:endParaRPr lang="en-US" altLang="zh-CN" dirty="0"/>
              </a:p>
              <a:p>
                <a:pPr lvl="1"/>
                <a:r>
                  <a:rPr lang="zh-CN" altLang="en-US" dirty="0" smtClean="0"/>
                  <a:t>考虑转移：</a:t>
                </a:r>
                <a:endParaRPr lang="en-US" altLang="zh-CN" dirty="0" smtClean="0"/>
              </a:p>
              <a:p>
                <a:pPr lvl="2"/>
                <a14:m>
                  <m:oMath xmlns:m="http://schemas.openxmlformats.org/officeDocument/2006/math">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a:rPr lang="en-US" altLang="zh-CN" b="0" i="1" smtClean="0">
                            <a:latin typeface="Cambria Math" panose="02040503050406030204" pitchFamily="18" charset="0"/>
                          </a:rPr>
                          <m:t>∑</m:t>
                        </m:r>
                      </m:fName>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i="1">
                                    <a:latin typeface="Cambria Math" panose="02040503050406030204" pitchFamily="18" charset="0"/>
                                  </a:rPr>
                                </m:ctrlPr>
                              </m:dPr>
                              <m:e>
                                <m:r>
                                  <a:rPr lang="en-US" altLang="zh-CN" i="1">
                                    <a:latin typeface="Cambria Math" panose="02040503050406030204" pitchFamily="18" charset="0"/>
                                  </a:rPr>
                                  <m:t> </m:t>
                                </m:r>
                                <m:r>
                                  <a:rPr lang="en-US" altLang="zh-CN" i="1">
                                    <a:latin typeface="Cambria Math" panose="02040503050406030204" pitchFamily="18" charset="0"/>
                                  </a:rPr>
                                  <m:t>𝑓</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𝑣</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 , </m:t>
                                </m:r>
                                <m:r>
                                  <a:rPr lang="en-US" altLang="zh-CN" i="1">
                                    <a:latin typeface="Cambria Math" panose="02040503050406030204" pitchFamily="18" charset="0"/>
                                  </a:rPr>
                                  <m:t>𝑓</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𝑣</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e>
                                </m:d>
                                <m:r>
                                  <a:rPr lang="en-US" altLang="zh-CN" b="0" i="1" smtClean="0">
                                    <a:latin typeface="Cambria Math" panose="02040503050406030204" pitchFamily="18" charset="0"/>
                                  </a:rPr>
                                  <m:t> </m:t>
                                </m:r>
                              </m:e>
                            </m:d>
                          </m:e>
                        </m:func>
                      </m:e>
                    </m:func>
                  </m:oMath>
                </a14:m>
                <a:endParaRPr lang="en-US" altLang="zh-CN" dirty="0" smtClean="0"/>
              </a:p>
              <a:p>
                <a:pPr lvl="2"/>
                <a14:m>
                  <m:oMath xmlns:m="http://schemas.openxmlformats.org/officeDocument/2006/math">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nary>
                      <m:naryPr>
                        <m:chr m:val="∑"/>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e>
                    </m:nary>
                  </m:oMath>
                </a14:m>
                <a:endParaRPr lang="en-US" altLang="zh-CN" dirty="0" smtClean="0"/>
              </a:p>
              <a:p>
                <a:pPr lvl="2"/>
                <a:r>
                  <a:rPr lang="zh-CN" altLang="en-US" dirty="0" smtClean="0"/>
                  <a:t>注意 </a:t>
                </a:r>
                <a:r>
                  <a:rPr lang="en-US" altLang="zh-CN" dirty="0" smtClean="0"/>
                  <a:t>f[u][1] </a:t>
                </a:r>
                <a:r>
                  <a:rPr lang="zh-CN" altLang="en-US" dirty="0" smtClean="0"/>
                  <a:t>需要加上</a:t>
                </a:r>
                <a14:m>
                  <m:oMath xmlns:m="http://schemas.openxmlformats.org/officeDocument/2006/math">
                    <m:r>
                      <a:rPr lang="en-US" altLang="zh-CN" b="0" i="0"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m:rPr>
                            <m:sty m:val="p"/>
                          </m:rPr>
                          <a:rPr lang="en-US" altLang="zh-CN" i="1">
                            <a:latin typeface="Cambria Math" panose="02040503050406030204" pitchFamily="18" charset="0"/>
                          </a:rPr>
                          <m:t>u</m:t>
                        </m:r>
                      </m:sub>
                    </m:sSub>
                  </m:oMath>
                </a14:m>
                <a:r>
                  <a:rPr lang="en-US" altLang="zh-CN" dirty="0" smtClean="0"/>
                  <a:t> </a:t>
                </a:r>
                <a:r>
                  <a:rPr lang="zh-CN" altLang="en-US" dirty="0" smtClean="0"/>
                  <a:t>（因为是将 </a:t>
                </a:r>
                <a:r>
                  <a:rPr lang="en-US" altLang="zh-CN" dirty="0" smtClean="0"/>
                  <a:t>u </a:t>
                </a:r>
                <a:r>
                  <a:rPr lang="zh-CN" altLang="en-US" dirty="0" smtClean="0"/>
                  <a:t>点选中）</a:t>
                </a:r>
                <a:endParaRPr lang="en-US" altLang="zh-CN" dirty="0" smtClean="0"/>
              </a:p>
              <a:p>
                <a:pPr lvl="1"/>
                <a:r>
                  <a:rPr lang="zh-CN" altLang="en-US" dirty="0" smtClean="0"/>
                  <a:t>答案即</a:t>
                </a:r>
                <a:r>
                  <a:rPr lang="en-US" altLang="zh-CN" dirty="0"/>
                  <a:t>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𝑟𝑜𝑜𝑡</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 , </m:t>
                            </m:r>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𝑟𝑜𝑜𝑡</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e>
                        </m:d>
                      </m:e>
                    </m:func>
                  </m:oMath>
                </a14:m>
                <a:endParaRPr lang="en-US" altLang="zh-CN" dirty="0" smtClean="0"/>
              </a:p>
              <a:p>
                <a:pPr lvl="1"/>
                <a:endParaRPr lang="en-US" altLang="zh-CN" dirty="0"/>
              </a:p>
              <a:p>
                <a:r>
                  <a:rPr lang="zh-CN" altLang="en-US" dirty="0" smtClean="0"/>
                  <a:t>把此题中所有点的权值设为</a:t>
                </a:r>
                <a:r>
                  <a:rPr lang="en-US" altLang="zh-CN" dirty="0" smtClean="0"/>
                  <a:t>1</a:t>
                </a:r>
                <a:r>
                  <a:rPr lang="zh-CN" altLang="en-US" dirty="0" smtClean="0"/>
                  <a:t>，即树的最大独立集</a:t>
                </a:r>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88685" y="2015732"/>
                <a:ext cx="7202456" cy="4024460"/>
              </a:xfrm>
              <a:blipFill>
                <a:blip r:embed="rId2" cstate="print"/>
                <a:stretch>
                  <a:fillRect l="-571"/>
                </a:stretch>
              </a:blipFill>
            </p:spPr>
            <p:txBody>
              <a:bodyPr/>
              <a:lstStyle/>
              <a:p>
                <a:r>
                  <a:rPr lang="zh-CN" altLang="en-US">
                    <a:noFill/>
                  </a:rPr>
                  <a:t> </a:t>
                </a:r>
              </a:p>
            </p:txBody>
          </p:sp>
        </mc:Fallback>
      </mc:AlternateContent>
      <p:sp>
        <p:nvSpPr>
          <p:cNvPr id="4" name="标题 1"/>
          <p:cNvSpPr>
            <a:spLocks noGrp="1"/>
          </p:cNvSpPr>
          <p:nvPr>
            <p:ph type="title"/>
          </p:nvPr>
        </p:nvSpPr>
        <p:spPr>
          <a:xfrm>
            <a:off x="457200" y="-171400"/>
            <a:ext cx="8229600" cy="1143000"/>
          </a:xfrm>
        </p:spPr>
        <p:txBody>
          <a:bodyPr/>
          <a:lstStyle/>
          <a:p>
            <a:r>
              <a:rPr lang="en-US" altLang="zh-CN" dirty="0" err="1" smtClean="0">
                <a:solidFill>
                  <a:schemeClr val="bg1"/>
                </a:solidFill>
              </a:rPr>
              <a:t>L</a:t>
            </a:r>
            <a:r>
              <a:rPr lang="en-US" altLang="zh-CN" cap="none" dirty="0" err="1" smtClean="0">
                <a:solidFill>
                  <a:schemeClr val="bg1"/>
                </a:solidFill>
              </a:rPr>
              <a:t>uogu</a:t>
            </a:r>
            <a:r>
              <a:rPr lang="en-US" altLang="zh-CN" cap="none" dirty="0" smtClean="0">
                <a:solidFill>
                  <a:schemeClr val="bg1"/>
                </a:solidFill>
              </a:rPr>
              <a:t> </a:t>
            </a:r>
            <a:r>
              <a:rPr lang="en-US" altLang="zh-CN" dirty="0" smtClean="0">
                <a:solidFill>
                  <a:schemeClr val="bg1"/>
                </a:solidFill>
              </a:rPr>
              <a:t>P1352</a:t>
            </a:r>
            <a:r>
              <a:rPr lang="en-US" altLang="zh-CN" b="1" dirty="0" smtClean="0">
                <a:solidFill>
                  <a:schemeClr val="bg1"/>
                </a:solidFill>
              </a:rPr>
              <a:t> </a:t>
            </a:r>
            <a:r>
              <a:rPr lang="en-US" altLang="zh-CN" dirty="0" smtClean="0">
                <a:solidFill>
                  <a:schemeClr val="bg1"/>
                </a:solidFill>
              </a:rPr>
              <a:t>- </a:t>
            </a:r>
            <a:r>
              <a:rPr lang="zh-CN" altLang="en-US" dirty="0" smtClean="0">
                <a:solidFill>
                  <a:schemeClr val="bg1"/>
                </a:solidFill>
              </a:rPr>
              <a:t>没有</a:t>
            </a:r>
            <a:r>
              <a:rPr lang="zh-CN" altLang="en-US" dirty="0">
                <a:solidFill>
                  <a:schemeClr val="bg1"/>
                </a:solidFill>
              </a:rPr>
              <a:t>上司的舞会</a:t>
            </a:r>
          </a:p>
        </p:txBody>
      </p:sp>
    </p:spTree>
    <p:extLst>
      <p:ext uri="{BB962C8B-B14F-4D97-AF65-F5344CB8AC3E}">
        <p14:creationId xmlns="" xmlns:p14="http://schemas.microsoft.com/office/powerpoint/2010/main" val="3146411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9392"/>
            <a:ext cx="8229600" cy="1143000"/>
          </a:xfrm>
        </p:spPr>
        <p:txBody>
          <a:bodyPr/>
          <a:lstStyle/>
          <a:p>
            <a:r>
              <a:rPr lang="en-US" altLang="zh-CN" dirty="0">
                <a:solidFill>
                  <a:schemeClr val="bg1"/>
                </a:solidFill>
              </a:rPr>
              <a:t>[</a:t>
            </a:r>
            <a:r>
              <a:rPr lang="en-US" altLang="zh-CN" dirty="0" smtClean="0">
                <a:solidFill>
                  <a:schemeClr val="bg1"/>
                </a:solidFill>
              </a:rPr>
              <a:t>ZJOI2008]</a:t>
            </a:r>
            <a:r>
              <a:rPr lang="zh-CN" altLang="en-US" dirty="0" smtClean="0">
                <a:solidFill>
                  <a:schemeClr val="bg1"/>
                </a:solidFill>
              </a:rPr>
              <a:t>骑士</a:t>
            </a:r>
            <a:endParaRPr lang="zh-CN" altLang="en-US" dirty="0">
              <a:solidFill>
                <a:schemeClr val="bg1"/>
              </a:solidFill>
            </a:endParaRPr>
          </a:p>
        </p:txBody>
      </p:sp>
      <p:sp>
        <p:nvSpPr>
          <p:cNvPr id="3" name="内容占位符 2"/>
          <p:cNvSpPr>
            <a:spLocks noGrp="1"/>
          </p:cNvSpPr>
          <p:nvPr>
            <p:ph idx="1"/>
          </p:nvPr>
        </p:nvSpPr>
        <p:spPr/>
        <p:txBody>
          <a:bodyPr/>
          <a:lstStyle/>
          <a:p>
            <a:r>
              <a:rPr lang="zh-CN" altLang="en-US" dirty="0" smtClean="0"/>
              <a:t>（</a:t>
            </a:r>
            <a:r>
              <a:rPr lang="en-US" altLang="zh-CN" dirty="0" smtClean="0"/>
              <a:t>BZOJ1040</a:t>
            </a:r>
            <a:r>
              <a:rPr lang="zh-CN" altLang="en-US" dirty="0" smtClean="0"/>
              <a:t>）简单基环树</a:t>
            </a:r>
            <a:r>
              <a:rPr lang="en-US" altLang="zh-CN" dirty="0" smtClean="0"/>
              <a:t>dp</a:t>
            </a:r>
            <a:endParaRPr lang="zh-CN" altLang="en-US" dirty="0"/>
          </a:p>
        </p:txBody>
      </p:sp>
    </p:spTree>
    <p:extLst>
      <p:ext uri="{BB962C8B-B14F-4D97-AF65-F5344CB8AC3E}">
        <p14:creationId xmlns="" xmlns:p14="http://schemas.microsoft.com/office/powerpoint/2010/main" val="181378836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348880"/>
            <a:ext cx="8229600" cy="1143000"/>
          </a:xfrm>
        </p:spPr>
        <p:txBody>
          <a:bodyPr>
            <a:normAutofit/>
          </a:bodyPr>
          <a:lstStyle/>
          <a:p>
            <a:r>
              <a:rPr lang="zh-CN" altLang="en-US" sz="5400" dirty="0" smtClean="0">
                <a:solidFill>
                  <a:srgbClr val="002060"/>
                </a:solidFill>
                <a:effectLst/>
                <a:latin typeface="黑体" pitchFamily="49" charset="-122"/>
                <a:ea typeface="黑体" pitchFamily="49" charset="-122"/>
              </a:rPr>
              <a:t>树形背包</a:t>
            </a:r>
            <a:endParaRPr lang="zh-CN" altLang="en-US" sz="5400" dirty="0">
              <a:solidFill>
                <a:srgbClr val="002060"/>
              </a:solidFill>
              <a:effectLst/>
              <a:latin typeface="黑体" pitchFamily="49" charset="-122"/>
              <a:ea typeface="黑体" pitchFamily="49" charset="-122"/>
            </a:endParaRP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 xmlns:p14="http://schemas.microsoft.com/office/powerpoint/2010/main" val="30720042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0264"/>
            <a:ext cx="8229600" cy="1143000"/>
          </a:xfrm>
        </p:spPr>
        <p:txBody>
          <a:bodyPr/>
          <a:lstStyle/>
          <a:p>
            <a:r>
              <a:rPr lang="zh-CN" altLang="en-US" dirty="0" smtClean="0">
                <a:solidFill>
                  <a:schemeClr val="bg1"/>
                </a:solidFill>
              </a:rPr>
              <a:t>二叉苹果树</a:t>
            </a:r>
            <a:endParaRPr lang="zh-CN" altLang="en-US" dirty="0">
              <a:solidFill>
                <a:schemeClr val="bg1"/>
              </a:solidFill>
            </a:endParaRPr>
          </a:p>
        </p:txBody>
      </p:sp>
      <p:sp>
        <p:nvSpPr>
          <p:cNvPr id="3" name="内容占位符 2"/>
          <p:cNvSpPr>
            <a:spLocks noGrp="1"/>
          </p:cNvSpPr>
          <p:nvPr>
            <p:ph idx="1"/>
          </p:nvPr>
        </p:nvSpPr>
        <p:spPr>
          <a:xfrm>
            <a:off x="467544" y="908720"/>
            <a:ext cx="8229600" cy="4525963"/>
          </a:xfrm>
        </p:spPr>
        <p:txBody>
          <a:bodyPr/>
          <a:lstStyle/>
          <a:p>
            <a:r>
              <a:rPr lang="zh-CN" altLang="zh-CN" dirty="0" smtClean="0"/>
              <a:t>有一棵苹果树，如果树枝有分叉，一定是分</a:t>
            </a:r>
            <a:r>
              <a:rPr lang="en-US" altLang="zh-CN" dirty="0" smtClean="0"/>
              <a:t>2</a:t>
            </a:r>
            <a:r>
              <a:rPr lang="zh-CN" altLang="zh-CN" dirty="0" smtClean="0"/>
              <a:t>叉（就是说没有只有</a:t>
            </a:r>
            <a:r>
              <a:rPr lang="en-US" altLang="zh-CN" dirty="0" smtClean="0"/>
              <a:t>1</a:t>
            </a:r>
            <a:r>
              <a:rPr lang="zh-CN" altLang="zh-CN" dirty="0" smtClean="0"/>
              <a:t>个儿子的结点）这棵树共有</a:t>
            </a:r>
            <a:r>
              <a:rPr lang="en-US" altLang="zh-CN" dirty="0" smtClean="0"/>
              <a:t>N</a:t>
            </a:r>
            <a:r>
              <a:rPr lang="zh-CN" altLang="zh-CN" dirty="0" smtClean="0"/>
              <a:t>个结点（叶子点或者树枝分叉点），编号为</a:t>
            </a:r>
            <a:r>
              <a:rPr lang="en-US" altLang="zh-CN" dirty="0" smtClean="0"/>
              <a:t>1-N,</a:t>
            </a:r>
            <a:r>
              <a:rPr lang="zh-CN" altLang="zh-CN" dirty="0" smtClean="0"/>
              <a:t>树根编号一定是</a:t>
            </a:r>
            <a:r>
              <a:rPr lang="en-US" altLang="zh-CN" dirty="0" smtClean="0"/>
              <a:t>1</a:t>
            </a:r>
            <a:r>
              <a:rPr lang="zh-CN" altLang="zh-CN" dirty="0" smtClean="0"/>
              <a:t>。我们用一根树枝两端连接的结点的编号来描述一根树枝的位置。现在这颗树枝条太多了，需要剪枝。但是一些树枝上长有苹果</a:t>
            </a:r>
            <a:r>
              <a:rPr lang="zh-CN" altLang="en-US" dirty="0" smtClean="0"/>
              <a:t>。</a:t>
            </a:r>
            <a:r>
              <a:rPr lang="zh-CN" altLang="zh-CN" dirty="0" smtClean="0"/>
              <a:t>给定需要保留的树枝数量，求出最多能留住多少苹果。</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36104"/>
            <a:ext cx="8964488" cy="5805264"/>
          </a:xfrm>
        </p:spPr>
        <p:txBody>
          <a:bodyPr/>
          <a:lstStyle/>
          <a:p>
            <a:pPr>
              <a:buNone/>
            </a:pPr>
            <a:r>
              <a:rPr lang="en-US" altLang="zh-CN" sz="2000" dirty="0" smtClean="0"/>
              <a:t>【</a:t>
            </a:r>
            <a:r>
              <a:rPr lang="zh-CN" altLang="zh-CN" sz="2000" dirty="0" smtClean="0"/>
              <a:t>输入</a:t>
            </a:r>
            <a:r>
              <a:rPr lang="zh-CN" altLang="en-US" sz="2000" dirty="0" smtClean="0"/>
              <a:t>格式</a:t>
            </a:r>
            <a:r>
              <a:rPr lang="en-US" altLang="zh-CN" sz="2000" dirty="0" smtClean="0"/>
              <a:t>】</a:t>
            </a:r>
            <a:endParaRPr lang="zh-CN" altLang="zh-CN" sz="2000" dirty="0" smtClean="0"/>
          </a:p>
          <a:p>
            <a:pPr marL="0">
              <a:buNone/>
            </a:pPr>
            <a:r>
              <a:rPr lang="en-US" altLang="zh-CN" sz="2000" dirty="0" smtClean="0"/>
              <a:t>         </a:t>
            </a:r>
            <a:r>
              <a:rPr lang="zh-CN" altLang="zh-CN" sz="2000" dirty="0" smtClean="0"/>
              <a:t>第</a:t>
            </a:r>
            <a:r>
              <a:rPr lang="en-US" altLang="zh-CN" sz="2000" dirty="0" smtClean="0"/>
              <a:t>1</a:t>
            </a:r>
            <a:r>
              <a:rPr lang="zh-CN" altLang="zh-CN" sz="2000" dirty="0" smtClean="0"/>
              <a:t>行</a:t>
            </a:r>
            <a:r>
              <a:rPr lang="en-US" altLang="zh-CN" sz="2000" dirty="0" smtClean="0"/>
              <a:t>2</a:t>
            </a:r>
            <a:r>
              <a:rPr lang="zh-CN" altLang="zh-CN" sz="2000" dirty="0" smtClean="0"/>
              <a:t>个数，</a:t>
            </a:r>
            <a:r>
              <a:rPr lang="en-US" altLang="zh-CN" sz="2000" dirty="0" smtClean="0"/>
              <a:t>N</a:t>
            </a:r>
            <a:r>
              <a:rPr lang="zh-CN" altLang="zh-CN" sz="2000" dirty="0" smtClean="0"/>
              <a:t>和</a:t>
            </a:r>
            <a:r>
              <a:rPr lang="en-US" altLang="zh-CN" sz="2000" dirty="0" smtClean="0"/>
              <a:t>Q(1&lt;=Q&lt;= N,1&lt;N&lt;=100)</a:t>
            </a:r>
            <a:r>
              <a:rPr lang="zh-CN" altLang="zh-CN" sz="2000" dirty="0" smtClean="0"/>
              <a:t>。</a:t>
            </a:r>
            <a:r>
              <a:rPr lang="en-US" altLang="zh-CN" sz="2000" dirty="0" smtClean="0"/>
              <a:t> N</a:t>
            </a:r>
            <a:r>
              <a:rPr lang="zh-CN" altLang="zh-CN" sz="2000" dirty="0" smtClean="0"/>
              <a:t>表示树的结点数，</a:t>
            </a:r>
            <a:r>
              <a:rPr lang="en-US" altLang="zh-CN" sz="2000" dirty="0" smtClean="0"/>
              <a:t>Q</a:t>
            </a:r>
            <a:r>
              <a:rPr lang="zh-CN" altLang="zh-CN" sz="2000" dirty="0" smtClean="0"/>
              <a:t>表示要保留的树枝数量。</a:t>
            </a:r>
            <a:r>
              <a:rPr lang="en-US" altLang="zh-CN" sz="2000" dirty="0" smtClean="0"/>
              <a:t>  </a:t>
            </a:r>
          </a:p>
          <a:p>
            <a:pPr marL="0">
              <a:buNone/>
            </a:pPr>
            <a:r>
              <a:rPr lang="en-US" altLang="zh-CN" sz="2000" dirty="0" smtClean="0"/>
              <a:t>         </a:t>
            </a:r>
            <a:r>
              <a:rPr lang="zh-CN" altLang="zh-CN" sz="2000" dirty="0" smtClean="0"/>
              <a:t>接下来</a:t>
            </a:r>
            <a:r>
              <a:rPr lang="en-US" altLang="zh-CN" sz="2000" dirty="0" smtClean="0"/>
              <a:t>N-1</a:t>
            </a:r>
            <a:r>
              <a:rPr lang="zh-CN" altLang="zh-CN" sz="2000" dirty="0" smtClean="0"/>
              <a:t>行描述树枝的信息。每行</a:t>
            </a:r>
            <a:r>
              <a:rPr lang="en-US" altLang="zh-CN" sz="2000" dirty="0" smtClean="0"/>
              <a:t>3</a:t>
            </a:r>
            <a:r>
              <a:rPr lang="zh-CN" altLang="zh-CN" sz="2000" dirty="0" smtClean="0"/>
              <a:t>个整数，前两个是它连接的结点的编号。第</a:t>
            </a:r>
            <a:r>
              <a:rPr lang="en-US" altLang="zh-CN" sz="2000" dirty="0" smtClean="0"/>
              <a:t>3</a:t>
            </a:r>
            <a:r>
              <a:rPr lang="zh-CN" altLang="zh-CN" sz="2000" dirty="0" smtClean="0"/>
              <a:t>个数是这根树枝上苹果的数量。每根树枝上的苹果不超过</a:t>
            </a:r>
            <a:r>
              <a:rPr lang="en-US" altLang="zh-CN" sz="2000" dirty="0" smtClean="0"/>
              <a:t>30000</a:t>
            </a:r>
            <a:r>
              <a:rPr lang="zh-CN" altLang="zh-CN" sz="2000" dirty="0" smtClean="0"/>
              <a:t>个。</a:t>
            </a:r>
            <a:r>
              <a:rPr lang="en-US" altLang="zh-CN" sz="2000" dirty="0" smtClean="0"/>
              <a:t> </a:t>
            </a:r>
            <a:endParaRPr lang="zh-CN" altLang="zh-CN" sz="2000" dirty="0" smtClean="0"/>
          </a:p>
          <a:p>
            <a:pPr>
              <a:buNone/>
            </a:pPr>
            <a:r>
              <a:rPr lang="en-US" altLang="zh-CN" sz="2000" dirty="0" smtClean="0"/>
              <a:t>【</a:t>
            </a:r>
            <a:r>
              <a:rPr lang="zh-CN" altLang="zh-CN" sz="2000" dirty="0" smtClean="0"/>
              <a:t>输出</a:t>
            </a:r>
            <a:r>
              <a:rPr lang="zh-CN" altLang="en-US" sz="2000" dirty="0" smtClean="0"/>
              <a:t>格式</a:t>
            </a:r>
            <a:r>
              <a:rPr lang="en-US" altLang="zh-CN" sz="2000" dirty="0" smtClean="0"/>
              <a:t>】</a:t>
            </a:r>
            <a:endParaRPr lang="zh-CN" altLang="zh-CN" sz="2000" dirty="0" smtClean="0"/>
          </a:p>
          <a:p>
            <a:pPr>
              <a:buNone/>
            </a:pPr>
            <a:r>
              <a:rPr lang="en-US" altLang="zh-CN" sz="2000" dirty="0" smtClean="0"/>
              <a:t>      </a:t>
            </a:r>
            <a:r>
              <a:rPr lang="zh-CN" altLang="zh-CN" sz="2000" dirty="0" smtClean="0"/>
              <a:t>剩余苹果的最大数量。</a:t>
            </a:r>
            <a:r>
              <a:rPr lang="en-US" altLang="zh-CN" sz="2000" dirty="0" smtClean="0"/>
              <a:t> </a:t>
            </a:r>
            <a:endParaRPr lang="zh-CN" altLang="zh-CN" sz="2000" dirty="0" smtClean="0"/>
          </a:p>
          <a:p>
            <a:pPr>
              <a:buNone/>
            </a:pPr>
            <a:r>
              <a:rPr lang="en-US" altLang="zh-CN" sz="2000" dirty="0" smtClean="0"/>
              <a:t>【</a:t>
            </a:r>
            <a:r>
              <a:rPr lang="zh-CN" altLang="zh-CN" sz="2000" dirty="0" smtClean="0"/>
              <a:t>样例输入</a:t>
            </a:r>
            <a:r>
              <a:rPr lang="en-US" altLang="zh-CN" sz="2000" dirty="0" smtClean="0"/>
              <a:t>】 </a:t>
            </a:r>
            <a:endParaRPr lang="zh-CN" altLang="zh-CN" sz="2000" dirty="0" smtClean="0"/>
          </a:p>
          <a:p>
            <a:pPr>
              <a:buNone/>
            </a:pPr>
            <a:r>
              <a:rPr lang="en-US" altLang="zh-CN" sz="2000" dirty="0" smtClean="0"/>
              <a:t>5 2</a:t>
            </a:r>
            <a:endParaRPr lang="zh-CN" altLang="zh-CN" sz="2000" dirty="0" smtClean="0"/>
          </a:p>
          <a:p>
            <a:pPr>
              <a:buNone/>
            </a:pPr>
            <a:r>
              <a:rPr lang="en-US" altLang="zh-CN" sz="2000" dirty="0" smtClean="0"/>
              <a:t>1 3 1</a:t>
            </a:r>
            <a:endParaRPr lang="zh-CN" altLang="zh-CN" sz="2000" dirty="0" smtClean="0"/>
          </a:p>
          <a:p>
            <a:pPr>
              <a:buNone/>
            </a:pPr>
            <a:r>
              <a:rPr lang="en-US" altLang="zh-CN" sz="2000" dirty="0" smtClean="0"/>
              <a:t>1 4 10</a:t>
            </a:r>
            <a:endParaRPr lang="zh-CN" altLang="zh-CN" sz="2000" dirty="0" smtClean="0"/>
          </a:p>
          <a:p>
            <a:pPr>
              <a:buNone/>
            </a:pPr>
            <a:r>
              <a:rPr lang="en-US" altLang="zh-CN" sz="2000" dirty="0" smtClean="0"/>
              <a:t>2 3 20</a:t>
            </a:r>
            <a:endParaRPr lang="zh-CN" altLang="zh-CN" sz="2000" dirty="0" smtClean="0"/>
          </a:p>
          <a:p>
            <a:pPr>
              <a:buNone/>
            </a:pPr>
            <a:r>
              <a:rPr lang="en-US" altLang="zh-CN" sz="2000" dirty="0" smtClean="0"/>
              <a:t>3 5 20 </a:t>
            </a:r>
            <a:endParaRPr lang="zh-CN" altLang="zh-CN" sz="2000" dirty="0" smtClean="0"/>
          </a:p>
          <a:p>
            <a:pPr>
              <a:buNone/>
            </a:pPr>
            <a:r>
              <a:rPr lang="en-US" altLang="zh-CN" sz="2000" dirty="0" smtClean="0"/>
              <a:t>【</a:t>
            </a:r>
            <a:r>
              <a:rPr lang="zh-CN" altLang="zh-CN" sz="2000" dirty="0" smtClean="0"/>
              <a:t>样例输出</a:t>
            </a:r>
            <a:r>
              <a:rPr lang="en-US" altLang="zh-CN" sz="2000" dirty="0" smtClean="0"/>
              <a:t>】 </a:t>
            </a:r>
            <a:endParaRPr lang="zh-CN" altLang="zh-CN" sz="2000" dirty="0" smtClean="0"/>
          </a:p>
          <a:p>
            <a:pPr>
              <a:buNone/>
            </a:pPr>
            <a:r>
              <a:rPr lang="en-US" altLang="zh-CN" sz="2000" dirty="0" smtClean="0"/>
              <a:t>21</a:t>
            </a:r>
            <a:endParaRPr lang="zh-CN" altLang="zh-CN" sz="2000" dirty="0" smtClean="0"/>
          </a:p>
          <a:p>
            <a:endParaRPr lang="zh-CN" altLang="en-US" sz="2000" dirty="0"/>
          </a:p>
        </p:txBody>
      </p:sp>
      <p:sp>
        <p:nvSpPr>
          <p:cNvPr id="4" name="标题 1"/>
          <p:cNvSpPr txBox="1">
            <a:spLocks/>
          </p:cNvSpPr>
          <p:nvPr/>
        </p:nvSpPr>
        <p:spPr>
          <a:xfrm>
            <a:off x="323528" y="-90264"/>
            <a:ext cx="8229600" cy="1143000"/>
          </a:xfrm>
          <a:prstGeom prst="rect">
            <a:avLst/>
          </a:prstGeom>
        </p:spPr>
        <p:txBody>
          <a:bodyPr vert="horz" lIns="91440" tIns="45720" rIns="91440" bIns="45720"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1" i="0" u="none" strike="noStrike" kern="1200" cap="none" spc="0" normalizeH="0" baseline="0" noProof="0" dirty="0" smtClean="0">
                <a:ln w="17780" cmpd="sng">
                  <a:solidFill>
                    <a:schemeClr val="accent1">
                      <a:tint val="3000"/>
                    </a:schemeClr>
                  </a:solidFill>
                  <a:prstDash val="solid"/>
                  <a:miter lim="800000"/>
                </a:ln>
                <a:solidFill>
                  <a:schemeClr val="bg1"/>
                </a:solidFill>
                <a:effectLst>
                  <a:outerShdw blurRad="55000" dist="50800" dir="5400000" algn="tl">
                    <a:srgbClr val="000000">
                      <a:alpha val="33000"/>
                    </a:srgbClr>
                  </a:outerShdw>
                </a:effectLst>
                <a:uLnTx/>
                <a:uFillTx/>
                <a:latin typeface="+mj-lt"/>
                <a:ea typeface="+mj-ea"/>
                <a:cs typeface="+mj-cs"/>
              </a:rPr>
              <a:t>二叉苹果树</a:t>
            </a:r>
            <a:endParaRPr kumimoji="0" lang="zh-CN" altLang="en-US" sz="4400" b="1" i="0" u="none" strike="noStrike" kern="1200" cap="none" spc="0" normalizeH="0" baseline="0" noProof="0" dirty="0">
              <a:ln w="17780" cmpd="sng">
                <a:solidFill>
                  <a:schemeClr val="accent1">
                    <a:tint val="3000"/>
                  </a:schemeClr>
                </a:solidFill>
                <a:prstDash val="solid"/>
                <a:miter lim="800000"/>
              </a:ln>
              <a:solidFill>
                <a:schemeClr val="bg1"/>
              </a:solidFill>
              <a:effectLst>
                <a:outerShdw blurRad="55000" dist="50800" dir="5400000" algn="tl">
                  <a:srgbClr val="000000">
                    <a:alpha val="33000"/>
                  </a:srgbClr>
                </a:outerShdw>
              </a:effectLst>
              <a:uLnTx/>
              <a:uFillTx/>
              <a:latin typeface="+mj-lt"/>
              <a:ea typeface="+mj-ea"/>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96752"/>
            <a:ext cx="8568952" cy="4525963"/>
          </a:xfrm>
        </p:spPr>
        <p:txBody>
          <a:bodyPr/>
          <a:lstStyle/>
          <a:p>
            <a:pPr>
              <a:buNone/>
            </a:pPr>
            <a:r>
              <a:rPr lang="zh-CN" altLang="en-US" sz="2800" dirty="0" smtClean="0"/>
              <a:t>分析：我们需要保留的树枝数目为</a:t>
            </a:r>
            <a:r>
              <a:rPr lang="en-US" altLang="zh-CN" sz="2800" dirty="0" smtClean="0"/>
              <a:t>Q</a:t>
            </a:r>
            <a:r>
              <a:rPr lang="zh-CN" altLang="en-US" sz="2800" dirty="0" smtClean="0"/>
              <a:t>，保留节点</a:t>
            </a:r>
            <a:r>
              <a:rPr lang="en-US" altLang="zh-CN" sz="2800" dirty="0" smtClean="0"/>
              <a:t>j=Q+1</a:t>
            </a:r>
            <a:r>
              <a:rPr lang="zh-CN" altLang="en-US" sz="2800" dirty="0" smtClean="0"/>
              <a:t>。分三种情况讨论保留苹果的最大数量。</a:t>
            </a:r>
            <a:endParaRPr lang="en-US" altLang="zh-CN" sz="2800" dirty="0" smtClean="0"/>
          </a:p>
          <a:p>
            <a:r>
              <a:rPr lang="en-US" altLang="zh-CN" sz="2800" dirty="0" smtClean="0"/>
              <a:t>1.</a:t>
            </a:r>
            <a:r>
              <a:rPr lang="zh-CN" altLang="en-US" sz="2800" dirty="0" smtClean="0"/>
              <a:t>树根的左子树为空，全部保留右子树，右子树保留</a:t>
            </a:r>
            <a:r>
              <a:rPr lang="en-US" altLang="zh-CN" sz="2800" dirty="0" smtClean="0"/>
              <a:t>j-1</a:t>
            </a:r>
            <a:r>
              <a:rPr lang="zh-CN" altLang="en-US" sz="2800" dirty="0" smtClean="0"/>
              <a:t>个节点；</a:t>
            </a:r>
            <a:endParaRPr lang="en-US" altLang="zh-CN" sz="2800" dirty="0" smtClean="0"/>
          </a:p>
          <a:p>
            <a:r>
              <a:rPr lang="en-US" altLang="zh-CN" sz="2800" dirty="0" smtClean="0"/>
              <a:t>2.</a:t>
            </a:r>
            <a:r>
              <a:rPr lang="zh-CN" altLang="en-US" sz="2800" dirty="0" smtClean="0"/>
              <a:t>树根的右子树为空，全部保留左子树，左子树保留</a:t>
            </a:r>
            <a:r>
              <a:rPr lang="en-US" altLang="zh-CN" sz="2800" dirty="0" smtClean="0"/>
              <a:t>j-1</a:t>
            </a:r>
            <a:r>
              <a:rPr lang="zh-CN" altLang="en-US" sz="2800" dirty="0" smtClean="0"/>
              <a:t>个节点；</a:t>
            </a:r>
            <a:endParaRPr lang="en-US" altLang="zh-CN" sz="2800" dirty="0" smtClean="0"/>
          </a:p>
          <a:p>
            <a:r>
              <a:rPr lang="en-US" altLang="zh-CN" sz="2800" dirty="0" smtClean="0"/>
              <a:t>3.</a:t>
            </a:r>
            <a:r>
              <a:rPr lang="zh-CN" altLang="en-US" sz="2800" dirty="0" smtClean="0"/>
              <a:t>树根的两棵子树都非空，设左子树保留</a:t>
            </a:r>
            <a:r>
              <a:rPr lang="en-US" altLang="zh-CN" sz="2800" dirty="0" smtClean="0"/>
              <a:t>k</a:t>
            </a:r>
            <a:r>
              <a:rPr lang="zh-CN" altLang="en-US" sz="2800" dirty="0" smtClean="0"/>
              <a:t>个节点，则右子树保留</a:t>
            </a:r>
            <a:r>
              <a:rPr lang="en-US" altLang="zh-CN" sz="2800" dirty="0" smtClean="0"/>
              <a:t>j-1</a:t>
            </a:r>
            <a:r>
              <a:rPr lang="zh-CN" altLang="en-US" sz="2800" dirty="0" smtClean="0"/>
              <a:t>个节点。</a:t>
            </a:r>
            <a:endParaRPr lang="en-US" altLang="zh-CN" sz="2800" dirty="0" smtClean="0"/>
          </a:p>
          <a:p>
            <a:endParaRPr lang="en-US" altLang="zh-CN" sz="2800" dirty="0" smtClean="0"/>
          </a:p>
          <a:p>
            <a:pPr>
              <a:buNone/>
            </a:pPr>
            <a:r>
              <a:rPr lang="zh-CN" altLang="en-US" sz="2800" dirty="0" smtClean="0"/>
              <a:t>设</a:t>
            </a:r>
            <a:r>
              <a:rPr lang="en-US" altLang="zh-CN" sz="2800" dirty="0" err="1" smtClean="0"/>
              <a:t>dp</a:t>
            </a:r>
            <a:r>
              <a:rPr lang="en-US" altLang="zh-CN" sz="2800" dirty="0" smtClean="0"/>
              <a:t>[</a:t>
            </a:r>
            <a:r>
              <a:rPr lang="en-US" altLang="zh-CN" sz="2800" dirty="0" err="1" smtClean="0"/>
              <a:t>i</a:t>
            </a:r>
            <a:r>
              <a:rPr lang="en-US" altLang="zh-CN" sz="2800" dirty="0" smtClean="0"/>
              <a:t>][j]</a:t>
            </a:r>
            <a:r>
              <a:rPr lang="zh-CN" altLang="en-US" sz="2800" dirty="0" smtClean="0"/>
              <a:t>表示</a:t>
            </a:r>
            <a:r>
              <a:rPr lang="en-US" altLang="zh-CN" sz="2800" dirty="0" err="1" smtClean="0"/>
              <a:t>i</a:t>
            </a:r>
            <a:r>
              <a:rPr lang="zh-CN" altLang="en-US" sz="2800" dirty="0" smtClean="0"/>
              <a:t>为根的树上保留</a:t>
            </a:r>
            <a:r>
              <a:rPr lang="en-US" altLang="zh-CN" sz="2800" dirty="0" smtClean="0"/>
              <a:t>j</a:t>
            </a:r>
            <a:r>
              <a:rPr lang="zh-CN" altLang="en-US" sz="2800" dirty="0" smtClean="0"/>
              <a:t>个节点的最大权值和。</a:t>
            </a:r>
            <a:endParaRPr lang="en-US" altLang="zh-CN" sz="2800" dirty="0" smtClean="0"/>
          </a:p>
        </p:txBody>
      </p:sp>
      <p:sp>
        <p:nvSpPr>
          <p:cNvPr id="5" name="标题 1"/>
          <p:cNvSpPr txBox="1">
            <a:spLocks/>
          </p:cNvSpPr>
          <p:nvPr/>
        </p:nvSpPr>
        <p:spPr>
          <a:xfrm>
            <a:off x="323528" y="-90264"/>
            <a:ext cx="8229600" cy="1143000"/>
          </a:xfrm>
          <a:prstGeom prst="rect">
            <a:avLst/>
          </a:prstGeom>
        </p:spPr>
        <p:txBody>
          <a:bodyPr vert="horz" lIns="91440" tIns="45720" rIns="91440" bIns="45720"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1" i="0" u="none" strike="noStrike" kern="1200" cap="none" spc="0" normalizeH="0" baseline="0" noProof="0" dirty="0" smtClean="0">
                <a:ln w="17780" cmpd="sng">
                  <a:solidFill>
                    <a:schemeClr val="accent1">
                      <a:tint val="3000"/>
                    </a:schemeClr>
                  </a:solidFill>
                  <a:prstDash val="solid"/>
                  <a:miter lim="800000"/>
                </a:ln>
                <a:solidFill>
                  <a:schemeClr val="bg1"/>
                </a:solidFill>
                <a:effectLst>
                  <a:outerShdw blurRad="55000" dist="50800" dir="5400000" algn="tl">
                    <a:srgbClr val="000000">
                      <a:alpha val="33000"/>
                    </a:srgbClr>
                  </a:outerShdw>
                </a:effectLst>
                <a:uLnTx/>
                <a:uFillTx/>
                <a:latin typeface="+mj-lt"/>
                <a:ea typeface="+mj-ea"/>
                <a:cs typeface="+mj-cs"/>
              </a:rPr>
              <a:t>二叉苹果树</a:t>
            </a:r>
            <a:endParaRPr kumimoji="0" lang="zh-CN" altLang="en-US" sz="4400" b="1" i="0" u="none" strike="noStrike" kern="1200" cap="none" spc="0" normalizeH="0" baseline="0" noProof="0" dirty="0">
              <a:ln w="17780" cmpd="sng">
                <a:solidFill>
                  <a:schemeClr val="accent1">
                    <a:tint val="3000"/>
                  </a:schemeClr>
                </a:solidFill>
                <a:prstDash val="solid"/>
                <a:miter lim="800000"/>
              </a:ln>
              <a:solidFill>
                <a:schemeClr val="bg1"/>
              </a:solidFill>
              <a:effectLst>
                <a:outerShdw blurRad="55000" dist="50800" dir="5400000" algn="tl">
                  <a:srgbClr val="000000">
                    <a:alpha val="33000"/>
                  </a:srgbClr>
                </a:outerShdw>
              </a:effectLst>
              <a:uLnTx/>
              <a:uFillTx/>
              <a:latin typeface="+mj-lt"/>
              <a:ea typeface="+mj-ea"/>
              <a:cs typeface="+mj-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4" name="标题 1"/>
          <p:cNvSpPr txBox="1">
            <a:spLocks/>
          </p:cNvSpPr>
          <p:nvPr/>
        </p:nvSpPr>
        <p:spPr>
          <a:xfrm>
            <a:off x="323528" y="-90264"/>
            <a:ext cx="8229600" cy="1143000"/>
          </a:xfrm>
          <a:prstGeom prst="rect">
            <a:avLst/>
          </a:prstGeom>
        </p:spPr>
        <p:txBody>
          <a:bodyPr vert="horz" lIns="91440" tIns="45720" rIns="91440" bIns="45720"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1" i="0" u="none" strike="noStrike" kern="1200" cap="none" spc="0" normalizeH="0" baseline="0" noProof="0" dirty="0" smtClean="0">
                <a:ln w="17780" cmpd="sng">
                  <a:solidFill>
                    <a:schemeClr val="accent1">
                      <a:tint val="3000"/>
                    </a:schemeClr>
                  </a:solidFill>
                  <a:prstDash val="solid"/>
                  <a:miter lim="800000"/>
                </a:ln>
                <a:solidFill>
                  <a:schemeClr val="bg1"/>
                </a:solidFill>
                <a:effectLst>
                  <a:outerShdw blurRad="55000" dist="50800" dir="5400000" algn="tl">
                    <a:srgbClr val="000000">
                      <a:alpha val="33000"/>
                    </a:srgbClr>
                  </a:outerShdw>
                </a:effectLst>
                <a:uLnTx/>
                <a:uFillTx/>
                <a:latin typeface="+mj-lt"/>
                <a:ea typeface="+mj-ea"/>
                <a:cs typeface="+mj-cs"/>
              </a:rPr>
              <a:t>二叉苹果树</a:t>
            </a:r>
            <a:endParaRPr kumimoji="0" lang="zh-CN" altLang="en-US" sz="4400" b="1" i="0" u="none" strike="noStrike" kern="1200" cap="none" spc="0" normalizeH="0" baseline="0" noProof="0" dirty="0">
              <a:ln w="17780" cmpd="sng">
                <a:solidFill>
                  <a:schemeClr val="accent1">
                    <a:tint val="3000"/>
                  </a:schemeClr>
                </a:solidFill>
                <a:prstDash val="solid"/>
                <a:miter lim="800000"/>
              </a:ln>
              <a:solidFill>
                <a:schemeClr val="bg1"/>
              </a:solidFill>
              <a:effectLst>
                <a:outerShdw blurRad="55000" dist="50800" dir="5400000" algn="tl">
                  <a:srgbClr val="000000">
                    <a:alpha val="33000"/>
                  </a:srgbClr>
                </a:outerShdw>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9750" y="-99392"/>
            <a:ext cx="8147050" cy="993775"/>
          </a:xfrm>
        </p:spPr>
        <p:txBody>
          <a:bodyPr/>
          <a:lstStyle/>
          <a:p>
            <a:pPr eaLnBrk="1" hangingPunct="1"/>
            <a:r>
              <a:rPr lang="zh-CN" altLang="en-US" dirty="0" smtClean="0">
                <a:solidFill>
                  <a:schemeClr val="bg1"/>
                </a:solidFill>
              </a:rPr>
              <a:t> </a:t>
            </a:r>
            <a:r>
              <a:rPr lang="zh-CN" altLang="en-US" b="1" dirty="0" smtClean="0">
                <a:solidFill>
                  <a:schemeClr val="bg1"/>
                </a:solidFill>
              </a:rPr>
              <a:t>树的基本术语</a:t>
            </a:r>
          </a:p>
        </p:txBody>
      </p:sp>
      <p:sp>
        <p:nvSpPr>
          <p:cNvPr id="10243" name="Rectangle 3"/>
          <p:cNvSpPr>
            <a:spLocks noGrp="1" noChangeArrowheads="1"/>
          </p:cNvSpPr>
          <p:nvPr>
            <p:ph sz="quarter" idx="1"/>
          </p:nvPr>
        </p:nvSpPr>
        <p:spPr>
          <a:xfrm>
            <a:off x="323850" y="1341438"/>
            <a:ext cx="8496300" cy="5256212"/>
          </a:xfrm>
        </p:spPr>
        <p:txBody>
          <a:bodyPr/>
          <a:lstStyle/>
          <a:p>
            <a:pPr eaLnBrk="1" hangingPunct="1"/>
            <a:r>
              <a:rPr lang="zh-CN" altLang="zh-CN" sz="2800" b="1" dirty="0" smtClean="0"/>
              <a:t>1</a:t>
            </a:r>
            <a:r>
              <a:rPr lang="zh-CN" altLang="en-US" sz="2800" b="1" dirty="0" smtClean="0"/>
              <a:t>、结点的度和树的度</a:t>
            </a:r>
          </a:p>
          <a:p>
            <a:pPr eaLnBrk="1" hangingPunct="1">
              <a:buFontTx/>
              <a:buNone/>
            </a:pPr>
            <a:r>
              <a:rPr lang="zh-CN" altLang="en-US" sz="2800" b="1" dirty="0" smtClean="0"/>
              <a:t>   每个结点具有的子树数或者说后继结点数被定义为该结点的度（</a:t>
            </a:r>
            <a:r>
              <a:rPr lang="zh-CN" altLang="zh-CN" sz="2800" b="1" dirty="0" smtClean="0"/>
              <a:t>degree</a:t>
            </a:r>
            <a:r>
              <a:rPr lang="zh-CN" altLang="en-US" sz="2800" b="1" dirty="0" smtClean="0"/>
              <a:t>）。所有结点的度的最大值被定义为该树的度。</a:t>
            </a:r>
          </a:p>
          <a:p>
            <a:pPr eaLnBrk="1" hangingPunct="1"/>
            <a:r>
              <a:rPr lang="zh-CN" altLang="zh-CN" sz="2800" b="1" dirty="0" smtClean="0"/>
              <a:t>2</a:t>
            </a:r>
            <a:r>
              <a:rPr lang="zh-CN" altLang="en-US" sz="2800" b="1" dirty="0" smtClean="0"/>
              <a:t>、分支结点和叶子结点</a:t>
            </a:r>
          </a:p>
          <a:p>
            <a:pPr eaLnBrk="1" hangingPunct="1">
              <a:buFontTx/>
              <a:buNone/>
            </a:pPr>
            <a:r>
              <a:rPr lang="zh-CN" altLang="en-US" sz="2800" b="1" dirty="0" smtClean="0"/>
              <a:t>   度大于</a:t>
            </a:r>
            <a:r>
              <a:rPr lang="zh-CN" altLang="zh-CN" sz="2800" b="1" dirty="0" smtClean="0"/>
              <a:t>0</a:t>
            </a:r>
            <a:r>
              <a:rPr lang="zh-CN" altLang="en-US" sz="2800" b="1" dirty="0" smtClean="0"/>
              <a:t>的结点称作分支结点或非终端结点，度等于</a:t>
            </a:r>
            <a:r>
              <a:rPr lang="zh-CN" altLang="zh-CN" sz="2800" b="1" dirty="0" smtClean="0"/>
              <a:t>0</a:t>
            </a:r>
            <a:r>
              <a:rPr lang="zh-CN" altLang="en-US" sz="2800" b="1" dirty="0" smtClean="0"/>
              <a:t>的结点称作叶子结点或终端结点。在分支结点中，又把度为</a:t>
            </a:r>
            <a:r>
              <a:rPr lang="zh-CN" altLang="zh-CN" sz="2800" b="1" dirty="0" smtClean="0"/>
              <a:t>1</a:t>
            </a:r>
            <a:r>
              <a:rPr lang="zh-CN" altLang="en-US" sz="2800" b="1" dirty="0" smtClean="0"/>
              <a:t>的结点叫做单分支结点，度为</a:t>
            </a:r>
            <a:r>
              <a:rPr lang="zh-CN" altLang="zh-CN" sz="2800" b="1" dirty="0" smtClean="0"/>
              <a:t>2</a:t>
            </a:r>
            <a:r>
              <a:rPr lang="zh-CN" altLang="en-US" sz="2800" b="1" dirty="0" smtClean="0"/>
              <a:t>的结点叫做双分支结点，其余以此类推。</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smtClean="0"/>
          </a:p>
          <a:p>
            <a:endParaRPr lang="zh-CN" altLang="en-US" dirty="0"/>
          </a:p>
        </p:txBody>
      </p:sp>
      <p:sp>
        <p:nvSpPr>
          <p:cNvPr id="4" name="标题 1"/>
          <p:cNvSpPr txBox="1">
            <a:spLocks/>
          </p:cNvSpPr>
          <p:nvPr/>
        </p:nvSpPr>
        <p:spPr>
          <a:xfrm>
            <a:off x="323528" y="-90264"/>
            <a:ext cx="8229600" cy="1143000"/>
          </a:xfrm>
          <a:prstGeom prst="rect">
            <a:avLst/>
          </a:prstGeom>
        </p:spPr>
        <p:txBody>
          <a:bodyPr vert="horz" lIns="91440" tIns="45720" rIns="91440" bIns="45720"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1" i="0" u="none" strike="noStrike" kern="1200" cap="none" spc="0" normalizeH="0" baseline="0" noProof="0" dirty="0" smtClean="0">
                <a:ln w="17780" cmpd="sng">
                  <a:solidFill>
                    <a:schemeClr val="accent1">
                      <a:tint val="3000"/>
                    </a:schemeClr>
                  </a:solidFill>
                  <a:prstDash val="solid"/>
                  <a:miter lim="800000"/>
                </a:ln>
                <a:solidFill>
                  <a:schemeClr val="bg1"/>
                </a:solidFill>
                <a:effectLst>
                  <a:outerShdw blurRad="55000" dist="50800" dir="5400000" algn="tl">
                    <a:srgbClr val="000000">
                      <a:alpha val="33000"/>
                    </a:srgbClr>
                  </a:outerShdw>
                </a:effectLst>
                <a:uLnTx/>
                <a:uFillTx/>
                <a:latin typeface="+mj-lt"/>
                <a:ea typeface="+mj-ea"/>
                <a:cs typeface="+mj-cs"/>
              </a:rPr>
              <a:t>二叉苹果树</a:t>
            </a:r>
            <a:endParaRPr kumimoji="0" lang="zh-CN" altLang="en-US" sz="4400" b="1" i="0" u="none" strike="noStrike" kern="1200" cap="none" spc="0" normalizeH="0" baseline="0" noProof="0" dirty="0">
              <a:ln w="17780" cmpd="sng">
                <a:solidFill>
                  <a:schemeClr val="accent1">
                    <a:tint val="3000"/>
                  </a:schemeClr>
                </a:solidFill>
                <a:prstDash val="solid"/>
                <a:miter lim="800000"/>
              </a:ln>
              <a:solidFill>
                <a:schemeClr val="bg1"/>
              </a:solidFill>
              <a:effectLst>
                <a:outerShdw blurRad="55000" dist="50800" dir="5400000" algn="tl">
                  <a:srgbClr val="000000">
                    <a:alpha val="33000"/>
                  </a:srgbClr>
                </a:outerShdw>
              </a:effectLst>
              <a:uLnTx/>
              <a:uFillTx/>
              <a:latin typeface="+mj-lt"/>
              <a:ea typeface="+mj-ea"/>
              <a:cs typeface="+mj-cs"/>
            </a:endParaRPr>
          </a:p>
        </p:txBody>
      </p:sp>
      <p:pic>
        <p:nvPicPr>
          <p:cNvPr id="63489" name="Picture 1" descr="C:\Users\Administrator\Documents\Tencent Files\106644720\Image\C2C\L~%7I11OP5))B([X{W6`~FR.png"/>
          <p:cNvPicPr>
            <a:picLocks noChangeAspect="1" noChangeArrowheads="1"/>
          </p:cNvPicPr>
          <p:nvPr/>
        </p:nvPicPr>
        <p:blipFill>
          <a:blip r:embed="rId2" cstate="print"/>
          <a:srcRect/>
          <a:stretch>
            <a:fillRect/>
          </a:stretch>
        </p:blipFill>
        <p:spPr bwMode="auto">
          <a:xfrm>
            <a:off x="0" y="1412776"/>
            <a:ext cx="9143999" cy="356248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9392"/>
            <a:ext cx="8229600" cy="1143000"/>
          </a:xfrm>
        </p:spPr>
        <p:txBody>
          <a:bodyPr/>
          <a:lstStyle/>
          <a:p>
            <a:r>
              <a:rPr lang="en-US" altLang="zh-CN" dirty="0">
                <a:solidFill>
                  <a:schemeClr val="bg1"/>
                </a:solidFill>
              </a:rPr>
              <a:t>[HAOI2010]</a:t>
            </a:r>
            <a:r>
              <a:rPr lang="zh-CN" altLang="en-US" dirty="0">
                <a:solidFill>
                  <a:schemeClr val="bg1"/>
                </a:solidFill>
              </a:rPr>
              <a:t>软件</a:t>
            </a:r>
            <a:r>
              <a:rPr lang="zh-CN" altLang="en-US" dirty="0" smtClean="0">
                <a:solidFill>
                  <a:schemeClr val="bg1"/>
                </a:solidFill>
              </a:rPr>
              <a:t>安装</a:t>
            </a:r>
            <a:endParaRPr lang="zh-CN" altLang="en-US" dirty="0">
              <a:solidFill>
                <a:schemeClr val="bg1"/>
              </a:solidFill>
            </a:endParaRPr>
          </a:p>
        </p:txBody>
      </p:sp>
      <mc:AlternateContent xmlns:mc="http://schemas.openxmlformats.org/markup-compatibility/2006">
        <mc:Choice xmlns="" xmlns:a14="http://schemas.microsoft.com/office/drawing/2010/main" Requires="a14">
          <p:sp>
            <p:nvSpPr>
              <p:cNvPr id="3" name="内容占位符 2"/>
              <p:cNvSpPr>
                <a:spLocks noGrp="1"/>
              </p:cNvSpPr>
              <p:nvPr>
                <p:ph idx="1"/>
              </p:nvPr>
            </p:nvSpPr>
            <p:spPr/>
            <p:txBody>
              <a:bodyPr>
                <a:normAutofit/>
              </a:bodyPr>
              <a:lstStyle/>
              <a:p>
                <a:r>
                  <a:rPr lang="zh-CN" altLang="en-US" dirty="0" smtClean="0"/>
                  <a:t>有</a:t>
                </a:r>
                <a:r>
                  <a:rPr lang="en-US" altLang="zh-CN" dirty="0" smtClean="0"/>
                  <a:t> n </a:t>
                </a:r>
                <a:r>
                  <a:rPr lang="zh-CN" altLang="en-US" dirty="0" smtClean="0"/>
                  <a:t>个物品，每个物品有体积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smtClean="0"/>
                  <a:t>以及价值</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endParaRPr lang="en-US" altLang="zh-CN" dirty="0" smtClean="0"/>
              </a:p>
              <a:p>
                <a:pPr lvl="1"/>
                <a:r>
                  <a:rPr lang="zh-CN" altLang="en-US" dirty="0" smtClean="0"/>
                  <a:t>一个物品最多依赖另一个物品</a:t>
                </a:r>
                <a:endParaRPr lang="en-US" altLang="zh-CN" dirty="0"/>
              </a:p>
              <a:p>
                <a:pPr lvl="1"/>
                <a:r>
                  <a:rPr lang="zh-CN" altLang="en-US" dirty="0"/>
                  <a:t>物品贡献</a:t>
                </a:r>
                <a:r>
                  <a:rPr lang="zh-CN" altLang="en-US" dirty="0" smtClean="0"/>
                  <a:t>价值，当</a:t>
                </a:r>
                <a:r>
                  <a:rPr lang="zh-CN" altLang="en-US" dirty="0"/>
                  <a:t>且</a:t>
                </a:r>
                <a:r>
                  <a:rPr lang="zh-CN" altLang="en-US" dirty="0" smtClean="0"/>
                  <a:t>仅此物品及以上的整个依赖链都被选中</a:t>
                </a:r>
                <a:endParaRPr lang="en-US" altLang="zh-CN" dirty="0" smtClean="0"/>
              </a:p>
              <a:p>
                <a:r>
                  <a:rPr lang="zh-CN" altLang="en-US" dirty="0" smtClean="0"/>
                  <a:t>要选出一些物品，使得他们的体积和不超过 </a:t>
                </a:r>
                <a14:m>
                  <m:oMath xmlns:m="http://schemas.openxmlformats.org/officeDocument/2006/math">
                    <m:r>
                      <a:rPr lang="en-US" altLang="zh-CN" b="0" i="1" dirty="0" smtClean="0">
                        <a:latin typeface="Cambria Math" panose="02040503050406030204" pitchFamily="18" charset="0"/>
                      </a:rPr>
                      <m:t>𝑚</m:t>
                    </m:r>
                  </m:oMath>
                </a14:m>
                <a:r>
                  <a:rPr lang="zh-CN" altLang="en-US" dirty="0" smtClean="0"/>
                  <a:t> ，并且价值尽可能大</a:t>
                </a:r>
                <a:endParaRPr lang="en-US" altLang="zh-CN" dirty="0" smtClean="0"/>
              </a:p>
              <a:p>
                <a:endParaRPr lang="en-US" altLang="zh-CN" dirty="0" smtClean="0"/>
              </a:p>
              <a:p>
                <a:r>
                  <a:rPr lang="zh-CN" altLang="en-US" dirty="0" smtClean="0"/>
                  <a:t>数据范围：</a:t>
                </a:r>
                <a:endParaRPr lang="en-US" altLang="zh-CN" dirty="0" smtClean="0"/>
              </a:p>
              <a:p>
                <a:pPr lvl="1"/>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𝑛</m:t>
                    </m:r>
                    <m:r>
                      <a:rPr lang="en-US" altLang="zh-CN" b="0" i="1" smtClean="0">
                        <a:latin typeface="Cambria Math" panose="02040503050406030204" pitchFamily="18" charset="0"/>
                      </a:rPr>
                      <m:t>≤100 , 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≤500 , 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≤1000</m:t>
                    </m:r>
                  </m:oMath>
                </a14:m>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cstate="print"/>
                <a:stretch>
                  <a:fillRect l="-571" t="-707"/>
                </a:stretch>
              </a:blipFill>
            </p:spPr>
            <p:txBody>
              <a:bodyPr/>
              <a:lstStyle/>
              <a:p>
                <a:r>
                  <a:rPr lang="zh-CN" altLang="en-US">
                    <a:noFill/>
                  </a:rPr>
                  <a:t> </a:t>
                </a:r>
              </a:p>
            </p:txBody>
          </p:sp>
        </mc:Fallback>
      </mc:AlternateContent>
    </p:spTree>
    <p:extLst>
      <p:ext uri="{BB962C8B-B14F-4D97-AF65-F5344CB8AC3E}">
        <p14:creationId xmlns="" xmlns:p14="http://schemas.microsoft.com/office/powerpoint/2010/main" val="27578878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解法：</a:t>
            </a:r>
            <a:endParaRPr lang="en-US" altLang="zh-CN" dirty="0" smtClean="0"/>
          </a:p>
          <a:p>
            <a:pPr lvl="1"/>
            <a:r>
              <a:rPr lang="zh-CN" altLang="en-US" dirty="0" smtClean="0"/>
              <a:t>这是一道典型的树上背包问题</a:t>
            </a:r>
            <a:endParaRPr lang="en-US" altLang="zh-CN" dirty="0" smtClean="0"/>
          </a:p>
          <a:p>
            <a:pPr lvl="1"/>
            <a:r>
              <a:rPr lang="zh-CN" altLang="en-US" dirty="0" smtClean="0"/>
              <a:t>不妨定义 </a:t>
            </a:r>
            <a:r>
              <a:rPr lang="en-US" altLang="zh-CN" dirty="0" smtClean="0"/>
              <a:t>f[</a:t>
            </a:r>
            <a:r>
              <a:rPr lang="en-US" altLang="zh-CN" dirty="0" err="1" smtClean="0"/>
              <a:t>i</a:t>
            </a:r>
            <a:r>
              <a:rPr lang="en-US" altLang="zh-CN" dirty="0" smtClean="0"/>
              <a:t>][j] </a:t>
            </a:r>
            <a:r>
              <a:rPr lang="zh-CN" altLang="en-US" dirty="0" smtClean="0"/>
              <a:t>表示在以</a:t>
            </a:r>
            <a:r>
              <a:rPr lang="en-US" altLang="zh-CN" dirty="0" err="1" smtClean="0"/>
              <a:t>i</a:t>
            </a:r>
            <a:r>
              <a:rPr lang="zh-CN" altLang="en-US" dirty="0" smtClean="0"/>
              <a:t>号节点为根的子树中，选择体积和为</a:t>
            </a:r>
            <a:r>
              <a:rPr lang="en-US" altLang="zh-CN" dirty="0" smtClean="0"/>
              <a:t>j</a:t>
            </a:r>
            <a:r>
              <a:rPr lang="zh-CN" altLang="en-US" dirty="0" smtClean="0"/>
              <a:t>的物品，得到的最大价值</a:t>
            </a:r>
            <a:endParaRPr lang="en-US" altLang="zh-CN" dirty="0" smtClean="0"/>
          </a:p>
          <a:p>
            <a:pPr lvl="1"/>
            <a:endParaRPr lang="en-US" altLang="zh-CN" dirty="0" smtClean="0"/>
          </a:p>
          <a:p>
            <a:pPr lvl="1"/>
            <a:r>
              <a:rPr lang="zh-CN" altLang="en-US" dirty="0" smtClean="0"/>
              <a:t>考虑如何转移</a:t>
            </a:r>
            <a:endParaRPr lang="en-US" altLang="zh-CN" dirty="0" smtClean="0"/>
          </a:p>
          <a:p>
            <a:pPr lvl="2"/>
            <a:r>
              <a:rPr lang="zh-CN" altLang="en-US" dirty="0" smtClean="0"/>
              <a:t>树上背包与普通背包略有不同</a:t>
            </a:r>
            <a:endParaRPr lang="en-US" altLang="zh-CN" dirty="0" smtClean="0"/>
          </a:p>
          <a:p>
            <a:pPr lvl="2"/>
            <a:r>
              <a:rPr lang="zh-CN" altLang="en-US" dirty="0" smtClean="0"/>
              <a:t>每个节点都是一个泛化物品（即分配不同体积可能得到不同价值）</a:t>
            </a:r>
            <a:endParaRPr lang="en-US" altLang="zh-CN" dirty="0" smtClean="0"/>
          </a:p>
          <a:p>
            <a:pPr lvl="2"/>
            <a:r>
              <a:rPr lang="zh-CN" altLang="en-US" dirty="0" smtClean="0"/>
              <a:t>不过大体是类似的</a:t>
            </a:r>
            <a:endParaRPr lang="zh-CN" altLang="en-US" dirty="0"/>
          </a:p>
        </p:txBody>
      </p:sp>
      <p:sp>
        <p:nvSpPr>
          <p:cNvPr id="4" name="标题 1"/>
          <p:cNvSpPr>
            <a:spLocks noGrp="1"/>
          </p:cNvSpPr>
          <p:nvPr>
            <p:ph type="title"/>
          </p:nvPr>
        </p:nvSpPr>
        <p:spPr>
          <a:xfrm>
            <a:off x="457200" y="-243408"/>
            <a:ext cx="8229600" cy="1143000"/>
          </a:xfrm>
        </p:spPr>
        <p:txBody>
          <a:bodyPr/>
          <a:lstStyle/>
          <a:p>
            <a:r>
              <a:rPr lang="en-US" altLang="zh-CN" dirty="0">
                <a:solidFill>
                  <a:schemeClr val="bg1"/>
                </a:solidFill>
              </a:rPr>
              <a:t>[HAOI2010]</a:t>
            </a:r>
            <a:r>
              <a:rPr lang="zh-CN" altLang="en-US" dirty="0">
                <a:solidFill>
                  <a:schemeClr val="bg1"/>
                </a:solidFill>
              </a:rPr>
              <a:t>软件</a:t>
            </a:r>
            <a:r>
              <a:rPr lang="zh-CN" altLang="en-US" dirty="0" smtClean="0">
                <a:solidFill>
                  <a:schemeClr val="bg1"/>
                </a:solidFill>
              </a:rPr>
              <a:t>安装</a:t>
            </a:r>
            <a:endParaRPr lang="zh-CN" altLang="en-US" dirty="0">
              <a:solidFill>
                <a:schemeClr val="bg1"/>
              </a:solidFill>
            </a:endParaRPr>
          </a:p>
        </p:txBody>
      </p:sp>
    </p:spTree>
    <p:extLst>
      <p:ext uri="{BB962C8B-B14F-4D97-AF65-F5344CB8AC3E}">
        <p14:creationId xmlns="" xmlns:p14="http://schemas.microsoft.com/office/powerpoint/2010/main" val="1976408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内容占位符 2"/>
              <p:cNvSpPr>
                <a:spLocks noGrp="1"/>
              </p:cNvSpPr>
              <p:nvPr>
                <p:ph idx="1"/>
              </p:nvPr>
            </p:nvSpPr>
            <p:spPr>
              <a:xfrm>
                <a:off x="1451579" y="2015732"/>
                <a:ext cx="9603275" cy="3927868"/>
              </a:xfrm>
            </p:spPr>
            <p:txBody>
              <a:bodyPr/>
              <a:lstStyle/>
              <a:p>
                <a:pPr marL="228600" lvl="1">
                  <a:spcBef>
                    <a:spcPts val="1000"/>
                  </a:spcBef>
                </a:pPr>
                <a:r>
                  <a:rPr lang="zh-CN" altLang="en-US" dirty="0" smtClean="0"/>
                  <a:t>解法：</a:t>
                </a:r>
                <a:endParaRPr lang="en-US" altLang="zh-CN" dirty="0" smtClean="0"/>
              </a:p>
              <a:p>
                <a:pPr marL="685800" lvl="2">
                  <a:spcBef>
                    <a:spcPts val="1000"/>
                  </a:spcBef>
                </a:pPr>
                <a:r>
                  <a:rPr lang="en-US" altLang="zh-CN" dirty="0" smtClean="0"/>
                  <a:t>f[</a:t>
                </a:r>
                <a:r>
                  <a:rPr lang="en-US" altLang="zh-CN" dirty="0" err="1" smtClean="0"/>
                  <a:t>i</a:t>
                </a:r>
                <a:r>
                  <a:rPr lang="en-US" altLang="zh-CN" dirty="0"/>
                  <a:t>][j] </a:t>
                </a:r>
                <a:r>
                  <a:rPr lang="zh-CN" altLang="en-US" dirty="0"/>
                  <a:t>表示在以</a:t>
                </a:r>
                <a:r>
                  <a:rPr lang="en-US" altLang="zh-CN" dirty="0" err="1"/>
                  <a:t>i</a:t>
                </a:r>
                <a:r>
                  <a:rPr lang="zh-CN" altLang="en-US" dirty="0"/>
                  <a:t>号节点为根的子树中，选择体积和为</a:t>
                </a:r>
                <a:r>
                  <a:rPr lang="en-US" altLang="zh-CN" dirty="0"/>
                  <a:t>j</a:t>
                </a:r>
                <a:r>
                  <a:rPr lang="zh-CN" altLang="en-US" dirty="0"/>
                  <a:t>的物品，得到的最大</a:t>
                </a:r>
                <a:r>
                  <a:rPr lang="zh-CN" altLang="en-US" dirty="0" smtClean="0"/>
                  <a:t>价值</a:t>
                </a:r>
                <a:endParaRPr lang="en-US" altLang="zh-CN" dirty="0" smtClean="0"/>
              </a:p>
              <a:p>
                <a:pPr marL="685800" lvl="2">
                  <a:spcBef>
                    <a:spcPts val="1000"/>
                  </a:spcBef>
                </a:pPr>
                <a:r>
                  <a:rPr lang="zh-CN" altLang="en-US" dirty="0" smtClean="0"/>
                  <a:t>对于每个节点，初始化</a:t>
                </a:r>
                <a14:m>
                  <m:oMath xmlns:m="http://schemas.openxmlformats.org/officeDocument/2006/math">
                    <m:r>
                      <a:rPr lang="pl-PL" altLang="zh-CN" i="1" dirty="0" smtClean="0">
                        <a:latin typeface="Cambria Math" panose="02040503050406030204" pitchFamily="18" charset="0"/>
                      </a:rPr>
                      <m:t>𝑓𝑜𝑟</m:t>
                    </m:r>
                    <m:r>
                      <a:rPr lang="pl-PL" altLang="zh-CN" i="1" dirty="0" smtClean="0">
                        <a:latin typeface="Cambria Math" panose="02040503050406030204" pitchFamily="18" charset="0"/>
                      </a:rPr>
                      <m:t>( </m:t>
                    </m:r>
                    <m:r>
                      <a:rPr lang="pl-PL" altLang="zh-CN" i="1" dirty="0" smtClean="0">
                        <a:latin typeface="Cambria Math" panose="02040503050406030204" pitchFamily="18" charset="0"/>
                      </a:rPr>
                      <m:t>𝑖</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𝑤</m:t>
                    </m:r>
                    <m:d>
                      <m:dPr>
                        <m:begChr m:val="["/>
                        <m:endChr m:val="]"/>
                        <m:ctrlPr>
                          <a:rPr lang="pl-PL" altLang="zh-CN" i="1" dirty="0" smtClean="0">
                            <a:latin typeface="Cambria Math" panose="02040503050406030204" pitchFamily="18" charset="0"/>
                          </a:rPr>
                        </m:ctrlPr>
                      </m:dPr>
                      <m:e>
                        <m:r>
                          <a:rPr lang="pl-PL" altLang="zh-CN" i="1" dirty="0" smtClean="0">
                            <a:latin typeface="Cambria Math" panose="02040503050406030204" pitchFamily="18" charset="0"/>
                          </a:rPr>
                          <m:t>𝑢</m:t>
                        </m:r>
                      </m:e>
                    </m:d>
                    <m:r>
                      <a:rPr lang="en-US" altLang="zh-CN" b="0" i="1" dirty="0" smtClean="0">
                        <a:latin typeface="Cambria Math" panose="02040503050406030204" pitchFamily="18" charset="0"/>
                      </a:rPr>
                      <m:t> → </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 )  </m:t>
                    </m:r>
                    <m:r>
                      <a:rPr lang="en-US" altLang="zh-CN" b="0" i="1" dirty="0" smtClean="0">
                        <a:latin typeface="Cambria Math" panose="02040503050406030204" pitchFamily="18" charset="0"/>
                      </a:rPr>
                      <m:t>𝑓</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𝑢</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𝑖</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𝑣</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𝑢</m:t>
                    </m:r>
                    <m:r>
                      <a:rPr lang="pl-PL" altLang="zh-CN" i="1" dirty="0" smtClean="0">
                        <a:latin typeface="Cambria Math" panose="02040503050406030204" pitchFamily="18" charset="0"/>
                      </a:rPr>
                      <m:t>]</m:t>
                    </m:r>
                  </m:oMath>
                </a14:m>
                <a:endParaRPr lang="en-US" altLang="zh-CN" dirty="0"/>
              </a:p>
              <a:p>
                <a:pPr lvl="1"/>
                <a:r>
                  <a:rPr lang="zh-CN" altLang="en-US" dirty="0" smtClean="0"/>
                  <a:t>转移如下：</a:t>
                </a:r>
                <a:endParaRPr lang="en-US" altLang="zh-CN" dirty="0" smtClean="0"/>
              </a:p>
              <a:p>
                <a:pPr lvl="2"/>
                <a:r>
                  <a:rPr lang="zh-CN" altLang="en-US" dirty="0" smtClean="0"/>
                  <a:t>对于点 </a:t>
                </a:r>
                <a:r>
                  <a:rPr lang="en-US" altLang="zh-CN" dirty="0" smtClean="0"/>
                  <a:t>u</a:t>
                </a:r>
                <a:r>
                  <a:rPr lang="zh-CN" altLang="en-US" dirty="0" smtClean="0"/>
                  <a:t> 以及它的子节点 </a:t>
                </a:r>
                <a:r>
                  <a:rPr lang="en-US" altLang="zh-CN" dirty="0" smtClean="0"/>
                  <a:t>v </a:t>
                </a:r>
                <a:r>
                  <a:rPr lang="zh-CN" altLang="en-US" dirty="0" smtClean="0"/>
                  <a:t>，将体积分配给已经处理过的部分和未处理部分</a:t>
                </a:r>
                <a:endParaRPr lang="en-US" altLang="zh-CN" dirty="0" smtClean="0"/>
              </a:p>
              <a:p>
                <a:pPr lvl="2"/>
                <a14:m>
                  <m:oMath xmlns:m="http://schemas.openxmlformats.org/officeDocument/2006/math">
                    <m:r>
                      <a:rPr lang="en-US" altLang="zh-CN" b="0" i="1" smtClean="0">
                        <a:latin typeface="Cambria Math" panose="02040503050406030204" pitchFamily="18" charset="0"/>
                      </a:rPr>
                      <m:t>𝑓𝑜𝑟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=0 </m:t>
                        </m:r>
                      </m:e>
                    </m:d>
                  </m:oMath>
                </a14:m>
                <a:endParaRPr lang="en-US" altLang="zh-CN" b="0" i="1" dirty="0" smtClean="0">
                  <a:latin typeface="Cambria Math" panose="02040503050406030204" pitchFamily="18" charset="0"/>
                </a:endParaRPr>
              </a:p>
              <a:p>
                <a:pPr lvl="3"/>
                <a14:m>
                  <m:oMath xmlns:m="http://schemas.openxmlformats.org/officeDocument/2006/math">
                    <m:r>
                      <a:rPr lang="en-US" altLang="zh-CN" sz="1600" b="0" i="1" smtClean="0">
                        <a:latin typeface="Cambria Math" panose="02040503050406030204" pitchFamily="18" charset="0"/>
                      </a:rPr>
                      <m:t>𝑓𝑜𝑟</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=0 →</m:t>
                        </m:r>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𝑚</m:t>
                        </m:r>
                        <m:r>
                          <a:rPr lang="en-US" altLang="zh-CN" sz="1600" b="0" i="1" smtClean="0">
                            <a:latin typeface="Cambria Math" panose="02040503050406030204" pitchFamily="18" charset="0"/>
                          </a:rPr>
                          <m:t> </m:t>
                        </m:r>
                      </m:e>
                    </m:d>
                  </m:oMath>
                </a14:m>
                <a:endParaRPr lang="en-US" altLang="zh-CN" sz="1600" b="0" i="1" dirty="0" smtClean="0">
                  <a:latin typeface="Cambria Math" panose="02040503050406030204" pitchFamily="18" charset="0"/>
                </a:endParaRPr>
              </a:p>
              <a:p>
                <a:pPr lvl="4"/>
                <a14:m>
                  <m:oMath xmlns:m="http://schemas.openxmlformats.org/officeDocument/2006/math">
                    <m:r>
                      <a:rPr lang="en-US" altLang="zh-CN" sz="1600" i="1" dirty="0" smtClean="0">
                        <a:latin typeface="Cambria Math" panose="02040503050406030204" pitchFamily="18" charset="0"/>
                      </a:rPr>
                      <m:t>𝑖𝑓</m:t>
                    </m:r>
                    <m:d>
                      <m:dPr>
                        <m:ctrlPr>
                          <a:rPr lang="en-US" altLang="zh-CN" sz="1600" i="1" dirty="0" smtClean="0">
                            <a:latin typeface="Cambria Math" panose="02040503050406030204" pitchFamily="18" charset="0"/>
                          </a:rPr>
                        </m:ctrlPr>
                      </m:dPr>
                      <m:e>
                        <m:r>
                          <a:rPr lang="en-US" altLang="zh-CN" sz="1600" i="1" dirty="0" smtClean="0">
                            <a:latin typeface="Cambria Math" panose="02040503050406030204" pitchFamily="18" charset="0"/>
                          </a:rPr>
                          <m:t> </m:t>
                        </m:r>
                        <m:r>
                          <a:rPr lang="en-US" altLang="zh-CN" sz="1600" i="1" dirty="0" smtClean="0">
                            <a:latin typeface="Cambria Math" panose="02040503050406030204" pitchFamily="18" charset="0"/>
                          </a:rPr>
                          <m:t>𝑗</m:t>
                        </m:r>
                        <m:r>
                          <a:rPr lang="en-US" altLang="zh-CN" sz="1600" b="0" i="1" dirty="0" smtClean="0">
                            <a:latin typeface="Cambria Math" panose="02040503050406030204" pitchFamily="18" charset="0"/>
                          </a:rPr>
                          <m:t>≥</m:t>
                        </m:r>
                        <m:r>
                          <a:rPr lang="en-US" altLang="zh-CN" sz="1600" i="1" dirty="0" smtClean="0">
                            <a:latin typeface="Cambria Math" panose="02040503050406030204" pitchFamily="18" charset="0"/>
                          </a:rPr>
                          <m:t> </m:t>
                        </m:r>
                        <m:r>
                          <a:rPr lang="en-US" altLang="zh-CN" sz="1600" i="1" dirty="0" smtClean="0">
                            <a:latin typeface="Cambria Math" panose="02040503050406030204" pitchFamily="18" charset="0"/>
                          </a:rPr>
                          <m:t>𝑘</m:t>
                        </m:r>
                        <m:r>
                          <a:rPr lang="en-US" altLang="zh-CN" sz="1600" i="1" dirty="0" smtClean="0">
                            <a:latin typeface="Cambria Math" panose="02040503050406030204" pitchFamily="18" charset="0"/>
                          </a:rPr>
                          <m:t> + </m:t>
                        </m:r>
                        <m:r>
                          <a:rPr lang="en-US" altLang="zh-CN" sz="1600" i="1" dirty="0" smtClean="0">
                            <a:latin typeface="Cambria Math" panose="02040503050406030204" pitchFamily="18" charset="0"/>
                          </a:rPr>
                          <m:t>𝑤</m:t>
                        </m:r>
                        <m:d>
                          <m:dPr>
                            <m:begChr m:val="["/>
                            <m:endChr m:val="]"/>
                            <m:ctrlPr>
                              <a:rPr lang="en-US" altLang="zh-CN" sz="1600" i="1" dirty="0" smtClean="0">
                                <a:latin typeface="Cambria Math" panose="02040503050406030204" pitchFamily="18" charset="0"/>
                              </a:rPr>
                            </m:ctrlPr>
                          </m:dPr>
                          <m:e>
                            <m:r>
                              <a:rPr lang="en-US" altLang="zh-CN" sz="1600" i="1" dirty="0" smtClean="0">
                                <a:latin typeface="Cambria Math" panose="02040503050406030204" pitchFamily="18" charset="0"/>
                              </a:rPr>
                              <m:t>𝑢</m:t>
                            </m:r>
                          </m:e>
                        </m:d>
                      </m:e>
                    </m:d>
                    <m:r>
                      <a:rPr lang="en-US" altLang="zh-CN" sz="1600" b="0" i="1" dirty="0" smtClean="0">
                        <a:latin typeface="Cambria Math" panose="02040503050406030204" pitchFamily="18" charset="0"/>
                      </a:rPr>
                      <m:t> </m:t>
                    </m:r>
                    <m:r>
                      <a:rPr lang="en-US" altLang="zh-CN" sz="1600" b="0" i="1" dirty="0" smtClean="0">
                        <a:latin typeface="Cambria Math" panose="02040503050406030204" pitchFamily="18" charset="0"/>
                      </a:rPr>
                      <m:t>𝑓</m:t>
                    </m:r>
                    <m:d>
                      <m:dPr>
                        <m:begChr m:val="["/>
                        <m:endChr m:val="]"/>
                        <m:ctrlPr>
                          <a:rPr lang="en-US" altLang="zh-CN" sz="1600" i="1" dirty="0" smtClean="0">
                            <a:latin typeface="Cambria Math" panose="02040503050406030204" pitchFamily="18" charset="0"/>
                          </a:rPr>
                        </m:ctrlPr>
                      </m:dPr>
                      <m:e>
                        <m:r>
                          <a:rPr lang="en-US" altLang="zh-CN" sz="1600" i="1" dirty="0" smtClean="0">
                            <a:latin typeface="Cambria Math" panose="02040503050406030204" pitchFamily="18" charset="0"/>
                          </a:rPr>
                          <m:t>𝑢</m:t>
                        </m:r>
                      </m:e>
                    </m:d>
                    <m:d>
                      <m:dPr>
                        <m:begChr m:val="["/>
                        <m:endChr m:val="]"/>
                        <m:ctrlPr>
                          <a:rPr lang="en-US" altLang="zh-CN" sz="1600" i="1" dirty="0" smtClean="0">
                            <a:latin typeface="Cambria Math" panose="02040503050406030204" pitchFamily="18" charset="0"/>
                          </a:rPr>
                        </m:ctrlPr>
                      </m:dPr>
                      <m:e>
                        <m:r>
                          <a:rPr lang="en-US" altLang="zh-CN" sz="1600" i="1" dirty="0" smtClean="0">
                            <a:latin typeface="Cambria Math" panose="02040503050406030204" pitchFamily="18" charset="0"/>
                          </a:rPr>
                          <m:t>𝑗</m:t>
                        </m:r>
                      </m:e>
                    </m:d>
                    <m:r>
                      <a:rPr lang="en-US" altLang="zh-CN" sz="1600" i="1" dirty="0" smtClean="0">
                        <a:latin typeface="Cambria Math" panose="02040503050406030204" pitchFamily="18" charset="0"/>
                      </a:rPr>
                      <m:t>=</m:t>
                    </m:r>
                    <m:func>
                      <m:funcPr>
                        <m:ctrlPr>
                          <a:rPr lang="en-US" altLang="zh-CN" sz="1600" i="1" dirty="0" smtClean="0">
                            <a:latin typeface="Cambria Math" panose="02040503050406030204" pitchFamily="18" charset="0"/>
                          </a:rPr>
                        </m:ctrlPr>
                      </m:funcPr>
                      <m:fName>
                        <m:r>
                          <m:rPr>
                            <m:sty m:val="p"/>
                          </m:rPr>
                          <a:rPr lang="en-US" altLang="zh-CN" sz="1600" i="0" dirty="0" smtClean="0">
                            <a:latin typeface="Cambria Math" panose="02040503050406030204" pitchFamily="18" charset="0"/>
                          </a:rPr>
                          <m:t>max</m:t>
                        </m:r>
                      </m:fName>
                      <m:e>
                        <m:d>
                          <m:dPr>
                            <m:ctrlPr>
                              <a:rPr lang="en-US" altLang="zh-CN" sz="1600" i="1" dirty="0" smtClean="0">
                                <a:latin typeface="Cambria Math" panose="02040503050406030204" pitchFamily="18" charset="0"/>
                              </a:rPr>
                            </m:ctrlPr>
                          </m:dPr>
                          <m:e>
                            <m:r>
                              <a:rPr lang="en-US" altLang="zh-CN" sz="1600" i="1" dirty="0" smtClean="0">
                                <a:latin typeface="Cambria Math" panose="02040503050406030204" pitchFamily="18" charset="0"/>
                              </a:rPr>
                              <m:t> </m:t>
                            </m:r>
                            <m:r>
                              <a:rPr lang="en-US" altLang="zh-CN" sz="1600" b="0" i="1" dirty="0" smtClean="0">
                                <a:latin typeface="Cambria Math" panose="02040503050406030204" pitchFamily="18" charset="0"/>
                              </a:rPr>
                              <m:t>𝑓</m:t>
                            </m:r>
                            <m:d>
                              <m:dPr>
                                <m:begChr m:val="["/>
                                <m:endChr m:val="]"/>
                                <m:ctrlPr>
                                  <a:rPr lang="en-US" altLang="zh-CN" sz="1600" i="1" dirty="0" smtClean="0">
                                    <a:latin typeface="Cambria Math" panose="02040503050406030204" pitchFamily="18" charset="0"/>
                                  </a:rPr>
                                </m:ctrlPr>
                              </m:dPr>
                              <m:e>
                                <m:r>
                                  <a:rPr lang="en-US" altLang="zh-CN" sz="1600" i="1" dirty="0" smtClean="0">
                                    <a:latin typeface="Cambria Math" panose="02040503050406030204" pitchFamily="18" charset="0"/>
                                  </a:rPr>
                                  <m:t>𝑢</m:t>
                                </m:r>
                              </m:e>
                            </m:d>
                            <m:d>
                              <m:dPr>
                                <m:begChr m:val="["/>
                                <m:endChr m:val="]"/>
                                <m:ctrlPr>
                                  <a:rPr lang="en-US" altLang="zh-CN" sz="1600" i="1" dirty="0" smtClean="0">
                                    <a:latin typeface="Cambria Math" panose="02040503050406030204" pitchFamily="18" charset="0"/>
                                  </a:rPr>
                                </m:ctrlPr>
                              </m:dPr>
                              <m:e>
                                <m:r>
                                  <a:rPr lang="en-US" altLang="zh-CN" sz="1600" i="1" dirty="0" smtClean="0">
                                    <a:latin typeface="Cambria Math" panose="02040503050406030204" pitchFamily="18" charset="0"/>
                                  </a:rPr>
                                  <m:t>𝑗</m:t>
                                </m:r>
                              </m:e>
                            </m:d>
                            <m:r>
                              <a:rPr lang="en-US" altLang="zh-CN" sz="1600" b="0" i="1" dirty="0" smtClean="0">
                                <a:latin typeface="Cambria Math" panose="02040503050406030204" pitchFamily="18" charset="0"/>
                              </a:rPr>
                              <m:t> ,  </m:t>
                            </m:r>
                            <m:r>
                              <a:rPr lang="en-US" altLang="zh-CN" sz="1600" b="0" i="1" dirty="0" smtClean="0">
                                <a:latin typeface="Cambria Math" panose="02040503050406030204" pitchFamily="18" charset="0"/>
                              </a:rPr>
                              <m:t>𝑓</m:t>
                            </m:r>
                            <m:d>
                              <m:dPr>
                                <m:begChr m:val="["/>
                                <m:endChr m:val="]"/>
                                <m:ctrlPr>
                                  <a:rPr lang="en-US" altLang="zh-CN" sz="1600" i="1" dirty="0" smtClean="0">
                                    <a:latin typeface="Cambria Math" panose="02040503050406030204" pitchFamily="18" charset="0"/>
                                  </a:rPr>
                                </m:ctrlPr>
                              </m:dPr>
                              <m:e>
                                <m:r>
                                  <a:rPr lang="en-US" altLang="zh-CN" sz="1600" i="1" dirty="0" smtClean="0">
                                    <a:latin typeface="Cambria Math" panose="02040503050406030204" pitchFamily="18" charset="0"/>
                                  </a:rPr>
                                  <m:t>𝑣</m:t>
                                </m:r>
                              </m:e>
                            </m:d>
                            <m:d>
                              <m:dPr>
                                <m:begChr m:val="["/>
                                <m:endChr m:val="]"/>
                                <m:ctrlPr>
                                  <a:rPr lang="en-US" altLang="zh-CN" sz="1600" i="1" dirty="0" smtClean="0">
                                    <a:latin typeface="Cambria Math" panose="02040503050406030204" pitchFamily="18" charset="0"/>
                                  </a:rPr>
                                </m:ctrlPr>
                              </m:dPr>
                              <m:e>
                                <m:r>
                                  <a:rPr lang="en-US" altLang="zh-CN" sz="1600" i="1" dirty="0" smtClean="0">
                                    <a:latin typeface="Cambria Math" panose="02040503050406030204" pitchFamily="18" charset="0"/>
                                  </a:rPr>
                                  <m:t>𝑘</m:t>
                                </m:r>
                              </m:e>
                            </m:d>
                            <m:r>
                              <a:rPr lang="en-US" altLang="zh-CN" sz="1600" i="1" dirty="0" smtClean="0">
                                <a:latin typeface="Cambria Math" panose="02040503050406030204" pitchFamily="18" charset="0"/>
                              </a:rPr>
                              <m:t>+</m:t>
                            </m:r>
                            <m:r>
                              <a:rPr lang="en-US" altLang="zh-CN" sz="1600" b="0" i="1" dirty="0" smtClean="0">
                                <a:latin typeface="Cambria Math" panose="02040503050406030204" pitchFamily="18" charset="0"/>
                              </a:rPr>
                              <m:t>𝑓</m:t>
                            </m:r>
                            <m:d>
                              <m:dPr>
                                <m:begChr m:val="["/>
                                <m:endChr m:val="]"/>
                                <m:ctrlPr>
                                  <a:rPr lang="en-US" altLang="zh-CN" sz="1600" i="1" dirty="0" smtClean="0">
                                    <a:latin typeface="Cambria Math" panose="02040503050406030204" pitchFamily="18" charset="0"/>
                                  </a:rPr>
                                </m:ctrlPr>
                              </m:dPr>
                              <m:e>
                                <m:r>
                                  <a:rPr lang="en-US" altLang="zh-CN" sz="1600" i="1" dirty="0" smtClean="0">
                                    <a:latin typeface="Cambria Math" panose="02040503050406030204" pitchFamily="18" charset="0"/>
                                  </a:rPr>
                                  <m:t>𝑢</m:t>
                                </m:r>
                              </m:e>
                            </m:d>
                            <m:d>
                              <m:dPr>
                                <m:begChr m:val="["/>
                                <m:endChr m:val="]"/>
                                <m:ctrlPr>
                                  <a:rPr lang="en-US" altLang="zh-CN" sz="1600" i="1" dirty="0" smtClean="0">
                                    <a:latin typeface="Cambria Math" panose="02040503050406030204" pitchFamily="18" charset="0"/>
                                  </a:rPr>
                                </m:ctrlPr>
                              </m:dPr>
                              <m:e>
                                <m:r>
                                  <a:rPr lang="en-US" altLang="zh-CN" sz="1600" i="1" dirty="0" smtClean="0">
                                    <a:latin typeface="Cambria Math" panose="02040503050406030204" pitchFamily="18" charset="0"/>
                                  </a:rPr>
                                  <m:t>𝑗</m:t>
                                </m:r>
                                <m:r>
                                  <a:rPr lang="en-US" altLang="zh-CN" sz="1600" i="1" dirty="0" smtClean="0">
                                    <a:latin typeface="Cambria Math" panose="02040503050406030204" pitchFamily="18" charset="0"/>
                                  </a:rPr>
                                  <m:t>−</m:t>
                                </m:r>
                                <m:r>
                                  <a:rPr lang="en-US" altLang="zh-CN" sz="1600" i="1" dirty="0" smtClean="0">
                                    <a:latin typeface="Cambria Math" panose="02040503050406030204" pitchFamily="18" charset="0"/>
                                  </a:rPr>
                                  <m:t>𝑘</m:t>
                                </m:r>
                              </m:e>
                            </m:d>
                            <m:r>
                              <a:rPr lang="en-US" altLang="zh-CN" sz="1600" b="0" i="1" dirty="0" smtClean="0">
                                <a:latin typeface="Cambria Math" panose="02040503050406030204" pitchFamily="18" charset="0"/>
                              </a:rPr>
                              <m:t> </m:t>
                            </m:r>
                          </m:e>
                        </m:d>
                      </m:e>
                    </m:func>
                    <m:r>
                      <a:rPr lang="en-US" altLang="zh-CN" sz="1600" b="0" i="1" dirty="0" smtClean="0">
                        <a:latin typeface="Cambria Math" panose="02040503050406030204" pitchFamily="18" charset="0"/>
                      </a:rPr>
                      <m:t> </m:t>
                    </m:r>
                  </m:oMath>
                </a14:m>
                <a:endParaRPr lang="en-US" altLang="zh-CN" sz="1600" b="0" dirty="0" smtClean="0"/>
              </a:p>
              <a:p>
                <a:pPr lvl="2"/>
                <a:r>
                  <a:rPr lang="zh-CN" altLang="en-US" dirty="0" smtClean="0"/>
                  <a:t>转移中</a:t>
                </a:r>
                <a14:m>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oMath>
                </a14:m>
                <a:r>
                  <a:rPr lang="zh-CN" altLang="en-US" dirty="0" smtClean="0"/>
                  <a:t> 是为了保证选择子树的过程中必须包含根节点（保证依赖关系）</a:t>
                </a:r>
                <a:endParaRPr lang="en-US" altLang="zh-CN" dirty="0" smtClean="0"/>
              </a:p>
              <a:p>
                <a:pPr lvl="1"/>
                <a:r>
                  <a:rPr lang="zh-CN" altLang="en-US" dirty="0" smtClean="0"/>
                  <a:t>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𝑛𝑚</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zh-CN" altLang="en-US" i="1">
                        <a:latin typeface="Cambria Math" panose="02040503050406030204" pitchFamily="18" charset="0"/>
                      </a:rPr>
                      <m:t> </m:t>
                    </m:r>
                  </m:oMath>
                </a14:m>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88685" y="2015732"/>
                <a:ext cx="7202456" cy="3927868"/>
              </a:xfrm>
              <a:blipFill rotWithShape="0">
                <a:blip r:embed="rId2" cstate="print"/>
                <a:stretch>
                  <a:fillRect l="-381" t="-621"/>
                </a:stretch>
              </a:blipFill>
            </p:spPr>
            <p:txBody>
              <a:bodyPr/>
              <a:lstStyle/>
              <a:p>
                <a:r>
                  <a:rPr lang="zh-CN" altLang="en-US">
                    <a:noFill/>
                  </a:rPr>
                  <a:t> </a:t>
                </a:r>
              </a:p>
            </p:txBody>
          </p:sp>
        </mc:Fallback>
      </mc:AlternateContent>
      <p:sp>
        <p:nvSpPr>
          <p:cNvPr id="4" name="标题 1"/>
          <p:cNvSpPr>
            <a:spLocks noGrp="1"/>
          </p:cNvSpPr>
          <p:nvPr>
            <p:ph type="title"/>
          </p:nvPr>
        </p:nvSpPr>
        <p:spPr>
          <a:xfrm>
            <a:off x="457200" y="-243408"/>
            <a:ext cx="8229600" cy="1143000"/>
          </a:xfrm>
        </p:spPr>
        <p:txBody>
          <a:bodyPr/>
          <a:lstStyle/>
          <a:p>
            <a:r>
              <a:rPr lang="en-US" altLang="zh-CN" dirty="0">
                <a:solidFill>
                  <a:schemeClr val="bg1"/>
                </a:solidFill>
              </a:rPr>
              <a:t>[HAOI2010]</a:t>
            </a:r>
            <a:r>
              <a:rPr lang="zh-CN" altLang="en-US" dirty="0">
                <a:solidFill>
                  <a:schemeClr val="bg1"/>
                </a:solidFill>
              </a:rPr>
              <a:t>软件</a:t>
            </a:r>
            <a:r>
              <a:rPr lang="zh-CN" altLang="en-US" dirty="0" smtClean="0">
                <a:solidFill>
                  <a:schemeClr val="bg1"/>
                </a:solidFill>
              </a:rPr>
              <a:t>安装</a:t>
            </a:r>
            <a:endParaRPr lang="zh-CN" altLang="en-US" dirty="0">
              <a:solidFill>
                <a:schemeClr val="bg1"/>
              </a:solidFill>
            </a:endParaRPr>
          </a:p>
        </p:txBody>
      </p:sp>
    </p:spTree>
    <p:extLst>
      <p:ext uri="{BB962C8B-B14F-4D97-AF65-F5344CB8AC3E}">
        <p14:creationId xmlns="" xmlns:p14="http://schemas.microsoft.com/office/powerpoint/2010/main" val="2629849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内容占位符 2"/>
              <p:cNvSpPr>
                <a:spLocks noGrp="1"/>
              </p:cNvSpPr>
              <p:nvPr>
                <p:ph idx="1"/>
              </p:nvPr>
            </p:nvSpPr>
            <p:spPr/>
            <p:txBody>
              <a:bodyPr>
                <a:normAutofit/>
              </a:bodyPr>
              <a:lstStyle/>
              <a:p>
                <a:pPr marL="228600" lvl="1">
                  <a:spcBef>
                    <a:spcPts val="1000"/>
                  </a:spcBef>
                </a:pPr>
                <a:r>
                  <a:rPr lang="zh-CN" altLang="en-US" sz="2000" dirty="0" smtClean="0"/>
                  <a:t>解法：</a:t>
                </a:r>
                <a:endParaRPr lang="en-US" altLang="zh-CN" sz="2000" dirty="0"/>
              </a:p>
              <a:p>
                <a:pPr lvl="1"/>
                <a:r>
                  <a:rPr lang="zh-CN" altLang="en-US" dirty="0" smtClean="0"/>
                  <a:t>上面忽略了一些问题</a:t>
                </a:r>
                <a:endParaRPr lang="en-US" altLang="zh-CN" dirty="0" smtClean="0"/>
              </a:p>
              <a:p>
                <a:pPr lvl="1"/>
                <a:endParaRPr lang="en-US" altLang="zh-CN" dirty="0" smtClean="0"/>
              </a:p>
              <a:p>
                <a:pPr lvl="1"/>
                <a:r>
                  <a:rPr lang="zh-CN" altLang="en-US" dirty="0" smtClean="0"/>
                  <a:t>如果依赖关系形成了环，如何处理？</a:t>
                </a:r>
                <a:endParaRPr lang="en-US" altLang="zh-CN" dirty="0" smtClean="0"/>
              </a:p>
              <a:p>
                <a:pPr lvl="2"/>
                <a:r>
                  <a:rPr lang="zh-CN" altLang="en-US" dirty="0" smtClean="0"/>
                  <a:t>显然，要么整个环都选，要么都不选</a:t>
                </a:r>
                <a:r>
                  <a:rPr lang="zh-CN" altLang="en-US" dirty="0"/>
                  <a:t>，</a:t>
                </a:r>
                <a:r>
                  <a:rPr lang="en-US" altLang="zh-CN" dirty="0" err="1" smtClean="0"/>
                  <a:t>tarjan</a:t>
                </a:r>
                <a:r>
                  <a:rPr lang="zh-CN" altLang="en-US" dirty="0" smtClean="0"/>
                  <a:t> 缩点即可</a:t>
                </a:r>
                <a:endParaRPr lang="en-US" altLang="zh-CN" dirty="0" smtClean="0"/>
              </a:p>
              <a:p>
                <a:pPr lvl="1"/>
                <a:endParaRPr lang="en-US" altLang="zh-CN" dirty="0" smtClean="0"/>
              </a:p>
              <a:p>
                <a:pPr lvl="1"/>
                <a:r>
                  <a:rPr lang="zh-CN" altLang="en-US" dirty="0" smtClean="0"/>
                  <a:t>如果依赖关系是一个森林，如何处理？</a:t>
                </a:r>
                <a:endParaRPr lang="en-US" altLang="zh-CN" dirty="0" smtClean="0"/>
              </a:p>
              <a:p>
                <a:pPr lvl="2"/>
                <a:r>
                  <a:rPr lang="zh-CN" altLang="en-US" dirty="0" smtClean="0"/>
                  <a:t>建立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m:t>
                    </m:r>
                  </m:oMath>
                </a14:m>
                <a:r>
                  <a:rPr lang="zh-CN" altLang="en-US" dirty="0" smtClean="0"/>
                  <a:t>的虚拟根，向所有树的根连边，从虚拟根开始</a:t>
                </a:r>
                <a:r>
                  <a:rPr lang="en-US" altLang="zh-CN" dirty="0" err="1" smtClean="0"/>
                  <a:t>dp</a:t>
                </a:r>
                <a:r>
                  <a:rPr lang="zh-CN" altLang="en-US" dirty="0" smtClean="0"/>
                  <a:t>即可</a:t>
                </a:r>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cstate="print"/>
                <a:stretch>
                  <a:fillRect l="-571" t="-707"/>
                </a:stretch>
              </a:blipFill>
            </p:spPr>
            <p:txBody>
              <a:bodyPr/>
              <a:lstStyle/>
              <a:p>
                <a:r>
                  <a:rPr lang="zh-CN" altLang="en-US">
                    <a:noFill/>
                  </a:rPr>
                  <a:t> </a:t>
                </a:r>
              </a:p>
            </p:txBody>
          </p:sp>
        </mc:Fallback>
      </mc:AlternateContent>
      <p:sp>
        <p:nvSpPr>
          <p:cNvPr id="4" name="标题 1"/>
          <p:cNvSpPr>
            <a:spLocks noGrp="1"/>
          </p:cNvSpPr>
          <p:nvPr>
            <p:ph type="title"/>
          </p:nvPr>
        </p:nvSpPr>
        <p:spPr>
          <a:xfrm>
            <a:off x="457200" y="-315416"/>
            <a:ext cx="8229600" cy="1143000"/>
          </a:xfrm>
        </p:spPr>
        <p:txBody>
          <a:bodyPr/>
          <a:lstStyle/>
          <a:p>
            <a:r>
              <a:rPr lang="en-US" altLang="zh-CN" dirty="0">
                <a:solidFill>
                  <a:schemeClr val="bg1"/>
                </a:solidFill>
              </a:rPr>
              <a:t>[HAOI2010]</a:t>
            </a:r>
            <a:r>
              <a:rPr lang="zh-CN" altLang="en-US" dirty="0">
                <a:solidFill>
                  <a:schemeClr val="bg1"/>
                </a:solidFill>
              </a:rPr>
              <a:t>软件</a:t>
            </a:r>
            <a:r>
              <a:rPr lang="zh-CN" altLang="en-US" dirty="0" smtClean="0">
                <a:solidFill>
                  <a:schemeClr val="bg1"/>
                </a:solidFill>
              </a:rPr>
              <a:t>安装</a:t>
            </a:r>
            <a:endParaRPr lang="zh-CN" altLang="en-US" dirty="0">
              <a:solidFill>
                <a:schemeClr val="bg1"/>
              </a:solidFill>
            </a:endParaRPr>
          </a:p>
        </p:txBody>
      </p:sp>
    </p:spTree>
    <p:extLst>
      <p:ext uri="{BB962C8B-B14F-4D97-AF65-F5344CB8AC3E}">
        <p14:creationId xmlns="" xmlns:p14="http://schemas.microsoft.com/office/powerpoint/2010/main" val="1703282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lstStyle/>
          <a:p>
            <a:r>
              <a:rPr lang="en-US" altLang="zh-CN" cap="none" dirty="0" err="1" smtClean="0">
                <a:solidFill>
                  <a:schemeClr val="bg1"/>
                </a:solidFill>
              </a:rPr>
              <a:t>Luogu</a:t>
            </a:r>
            <a:r>
              <a:rPr lang="zh-CN" altLang="en-US" dirty="0" smtClean="0">
                <a:solidFill>
                  <a:schemeClr val="bg1"/>
                </a:solidFill>
              </a:rPr>
              <a:t> </a:t>
            </a:r>
            <a:r>
              <a:rPr lang="en-US" altLang="zh-CN" dirty="0" smtClean="0">
                <a:solidFill>
                  <a:schemeClr val="bg1"/>
                </a:solidFill>
              </a:rPr>
              <a:t>P1273 -</a:t>
            </a:r>
            <a:r>
              <a:rPr lang="zh-CN" altLang="en-US" dirty="0" smtClean="0">
                <a:solidFill>
                  <a:schemeClr val="bg1"/>
                </a:solidFill>
              </a:rPr>
              <a:t> 有线电视网</a:t>
            </a:r>
            <a:endParaRPr lang="zh-CN" altLang="en-US" dirty="0">
              <a:solidFill>
                <a:schemeClr val="bg1"/>
              </a:solidFill>
            </a:endParaRPr>
          </a:p>
        </p:txBody>
      </p:sp>
      <mc:AlternateContent xmlns:mc="http://schemas.openxmlformats.org/markup-compatibility/2006">
        <mc:Choice xmlns="" xmlns:a14="http://schemas.microsoft.com/office/drawing/2010/main" Requires="a14">
          <p:sp>
            <p:nvSpPr>
              <p:cNvPr id="3" name="内容占位符 2"/>
              <p:cNvSpPr>
                <a:spLocks noGrp="1"/>
              </p:cNvSpPr>
              <p:nvPr>
                <p:ph idx="1"/>
              </p:nvPr>
            </p:nvSpPr>
            <p:spPr/>
            <p:txBody>
              <a:bodyPr/>
              <a:lstStyle/>
              <a:p>
                <a:r>
                  <a:rPr lang="zh-CN" altLang="en-US" dirty="0" smtClean="0"/>
                  <a:t>给出一棵 </a:t>
                </a:r>
                <a:r>
                  <a:rPr lang="en-US" altLang="zh-CN" dirty="0" smtClean="0"/>
                  <a:t>n </a:t>
                </a:r>
                <a:r>
                  <a:rPr lang="zh-CN" altLang="en-US" dirty="0" smtClean="0"/>
                  <a:t>个节点的树，树上有 </a:t>
                </a:r>
                <a:r>
                  <a:rPr lang="en-US" altLang="zh-CN" dirty="0" smtClean="0"/>
                  <a:t>m </a:t>
                </a:r>
                <a:r>
                  <a:rPr lang="zh-CN" altLang="en-US" dirty="0" smtClean="0"/>
                  <a:t>个叶结点，根为</a:t>
                </a:r>
                <a:r>
                  <a:rPr lang="en-US" altLang="zh-CN" dirty="0" smtClean="0"/>
                  <a:t>1</a:t>
                </a:r>
                <a:r>
                  <a:rPr lang="zh-CN" altLang="en-US" dirty="0" smtClean="0"/>
                  <a:t>号节点</a:t>
                </a:r>
                <a:endParaRPr lang="en-US" altLang="zh-CN" dirty="0" smtClean="0"/>
              </a:p>
              <a:p>
                <a:pPr lvl="1"/>
                <a:r>
                  <a:rPr lang="zh-CN" altLang="en-US" dirty="0" smtClean="0"/>
                  <a:t>每个叶节点有权值，每条边有花费</a:t>
                </a:r>
                <a:endParaRPr lang="en-US" altLang="zh-CN" dirty="0" smtClean="0"/>
              </a:p>
              <a:p>
                <a:r>
                  <a:rPr lang="zh-CN" altLang="en-US" dirty="0" smtClean="0"/>
                  <a:t>如果选择一个叶结点，就需要选择该叶结点到根的所有边</a:t>
                </a:r>
                <a:endParaRPr lang="en-US" altLang="zh-CN" dirty="0" smtClean="0"/>
              </a:p>
              <a:p>
                <a:pPr lvl="1"/>
                <a:r>
                  <a:rPr lang="zh-CN" altLang="en-US" dirty="0" smtClean="0"/>
                  <a:t>点的收益 和 边的花费 最多贡献一次</a:t>
                </a:r>
                <a:endParaRPr lang="en-US" altLang="zh-CN" dirty="0" smtClean="0"/>
              </a:p>
              <a:p>
                <a:r>
                  <a:rPr lang="zh-CN" altLang="en-US" dirty="0" smtClean="0"/>
                  <a:t>要求代价为正的情况下，选中尽量多的叶结点</a:t>
                </a:r>
                <a:endParaRPr lang="en-US" altLang="zh-CN" dirty="0" smtClean="0"/>
              </a:p>
              <a:p>
                <a:endParaRPr lang="en-US" altLang="zh-CN" dirty="0"/>
              </a:p>
              <a:p>
                <a:r>
                  <a:rPr lang="zh-CN" altLang="en-US" dirty="0" smtClean="0"/>
                  <a:t>数据范围：</a:t>
                </a:r>
                <a14:m>
                  <m:oMath xmlns:m="http://schemas.openxmlformats.org/officeDocument/2006/math">
                    <m:r>
                      <m:rPr>
                        <m:sty m:val="p"/>
                      </m:rPr>
                      <a:rPr lang="en-US" altLang="zh-CN" b="0" i="0" smtClean="0">
                        <a:latin typeface="Cambria Math" panose="02040503050406030204" pitchFamily="18" charset="0"/>
                      </a:rPr>
                      <m:t>m</m:t>
                    </m:r>
                    <m:r>
                      <a:rPr lang="en-US" altLang="zh-CN" b="0" i="0" smtClean="0">
                        <a:latin typeface="Cambria Math" panose="02040503050406030204" pitchFamily="18" charset="0"/>
                      </a:rPr>
                      <m:t>&lt;</m:t>
                    </m:r>
                    <m:r>
                      <a:rPr lang="en-US" altLang="zh-CN" b="0" i="1" smtClean="0">
                        <a:latin typeface="Cambria Math" panose="02040503050406030204" pitchFamily="18" charset="0"/>
                      </a:rPr>
                      <m:t>𝑛</m:t>
                    </m:r>
                    <m:r>
                      <a:rPr lang="en-US" altLang="zh-CN" b="0" i="1" smtClean="0">
                        <a:latin typeface="Cambria Math" panose="02040503050406030204" pitchFamily="18" charset="0"/>
                      </a:rPr>
                      <m:t>≤3000</m:t>
                    </m:r>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cstate="print"/>
                <a:stretch>
                  <a:fillRect l="-571" t="-707"/>
                </a:stretch>
              </a:blipFill>
            </p:spPr>
            <p:txBody>
              <a:bodyPr/>
              <a:lstStyle/>
              <a:p>
                <a:r>
                  <a:rPr lang="zh-CN" altLang="en-US">
                    <a:noFill/>
                  </a:rPr>
                  <a:t> </a:t>
                </a:r>
              </a:p>
            </p:txBody>
          </p:sp>
        </mc:Fallback>
      </mc:AlternateContent>
    </p:spTree>
    <p:extLst>
      <p:ext uri="{BB962C8B-B14F-4D97-AF65-F5344CB8AC3E}">
        <p14:creationId xmlns="" xmlns:p14="http://schemas.microsoft.com/office/powerpoint/2010/main" val="4923166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解法：</a:t>
            </a:r>
            <a:endParaRPr lang="en-US" altLang="zh-CN" dirty="0" smtClean="0"/>
          </a:p>
          <a:p>
            <a:pPr lvl="1"/>
            <a:r>
              <a:rPr lang="zh-CN" altLang="en-US" dirty="0" smtClean="0"/>
              <a:t>此题存在资源分配限制，同时要求选中最多叶结点</a:t>
            </a:r>
            <a:endParaRPr lang="en-US" altLang="zh-CN" dirty="0" smtClean="0"/>
          </a:p>
          <a:p>
            <a:pPr lvl="1"/>
            <a:r>
              <a:rPr lang="zh-CN" altLang="en-US" dirty="0" smtClean="0"/>
              <a:t>根据前一题的经验，我们仍然尝试使用</a:t>
            </a:r>
            <a:r>
              <a:rPr lang="en-US" altLang="zh-CN" dirty="0" err="1" smtClean="0"/>
              <a:t>dp</a:t>
            </a:r>
            <a:r>
              <a:rPr lang="zh-CN" altLang="en-US" dirty="0" smtClean="0"/>
              <a:t>解决这个问题</a:t>
            </a:r>
            <a:endParaRPr lang="en-US" altLang="zh-CN" dirty="0" smtClean="0"/>
          </a:p>
          <a:p>
            <a:pPr lvl="1"/>
            <a:endParaRPr lang="en-US" altLang="zh-CN" dirty="0"/>
          </a:p>
          <a:p>
            <a:pPr lvl="1"/>
            <a:r>
              <a:rPr lang="zh-CN" altLang="en-US" dirty="0" smtClean="0"/>
              <a:t>定义状态 </a:t>
            </a:r>
            <a:r>
              <a:rPr lang="en-US" altLang="zh-CN" dirty="0" smtClean="0"/>
              <a:t>f[</a:t>
            </a:r>
            <a:r>
              <a:rPr lang="en-US" altLang="zh-CN" dirty="0" err="1" smtClean="0"/>
              <a:t>i</a:t>
            </a:r>
            <a:r>
              <a:rPr lang="en-US" altLang="zh-CN" dirty="0" smtClean="0"/>
              <a:t>][j]</a:t>
            </a:r>
            <a:r>
              <a:rPr lang="zh-CN" altLang="en-US" dirty="0" smtClean="0"/>
              <a:t> 表示在</a:t>
            </a:r>
            <a:r>
              <a:rPr lang="en-US" altLang="zh-CN" dirty="0" err="1" smtClean="0"/>
              <a:t>i</a:t>
            </a:r>
            <a:r>
              <a:rPr lang="zh-CN" altLang="en-US" dirty="0" smtClean="0"/>
              <a:t>的子树花费</a:t>
            </a:r>
            <a:r>
              <a:rPr lang="en-US" altLang="zh-CN" dirty="0" smtClean="0"/>
              <a:t>j</a:t>
            </a:r>
            <a:r>
              <a:rPr lang="zh-CN" altLang="en-US" dirty="0" smtClean="0"/>
              <a:t>元，选中叶结点个数的最大值</a:t>
            </a:r>
            <a:endParaRPr lang="en-US" altLang="zh-CN" dirty="0" smtClean="0"/>
          </a:p>
          <a:p>
            <a:pPr lvl="2"/>
            <a:r>
              <a:rPr lang="zh-CN" altLang="en-US" dirty="0" smtClean="0"/>
              <a:t>是否可行？</a:t>
            </a:r>
            <a:endParaRPr lang="en-US" altLang="zh-CN" dirty="0" smtClean="0"/>
          </a:p>
          <a:p>
            <a:pPr lvl="2"/>
            <a:r>
              <a:rPr lang="zh-CN" altLang="en-US" dirty="0" smtClean="0"/>
              <a:t>代价</a:t>
            </a:r>
            <a:r>
              <a:rPr lang="en-US" altLang="zh-CN" dirty="0" smtClean="0"/>
              <a:t>&amp;</a:t>
            </a:r>
            <a:r>
              <a:rPr lang="zh-CN" altLang="en-US" dirty="0" smtClean="0"/>
              <a:t>收益 均不确定范围，第二维不知道大小</a:t>
            </a:r>
            <a:endParaRPr lang="en-US" altLang="zh-CN" dirty="0" smtClean="0"/>
          </a:p>
          <a:p>
            <a:pPr lvl="2"/>
            <a:endParaRPr lang="zh-CN" altLang="en-US" dirty="0"/>
          </a:p>
        </p:txBody>
      </p:sp>
      <p:sp>
        <p:nvSpPr>
          <p:cNvPr id="4" name="标题 1"/>
          <p:cNvSpPr>
            <a:spLocks noGrp="1"/>
          </p:cNvSpPr>
          <p:nvPr>
            <p:ph type="title"/>
          </p:nvPr>
        </p:nvSpPr>
        <p:spPr>
          <a:xfrm>
            <a:off x="457200" y="-171400"/>
            <a:ext cx="8229600" cy="1143000"/>
          </a:xfrm>
        </p:spPr>
        <p:txBody>
          <a:bodyPr/>
          <a:lstStyle/>
          <a:p>
            <a:r>
              <a:rPr lang="en-US" altLang="zh-CN" cap="none" dirty="0" err="1" smtClean="0">
                <a:solidFill>
                  <a:schemeClr val="bg1"/>
                </a:solidFill>
              </a:rPr>
              <a:t>Luogu</a:t>
            </a:r>
            <a:r>
              <a:rPr lang="zh-CN" altLang="en-US" dirty="0" smtClean="0">
                <a:solidFill>
                  <a:schemeClr val="bg1"/>
                </a:solidFill>
              </a:rPr>
              <a:t> </a:t>
            </a:r>
            <a:r>
              <a:rPr lang="en-US" altLang="zh-CN" dirty="0" smtClean="0">
                <a:solidFill>
                  <a:schemeClr val="bg1"/>
                </a:solidFill>
              </a:rPr>
              <a:t>P1273 -</a:t>
            </a:r>
            <a:r>
              <a:rPr lang="zh-CN" altLang="en-US" dirty="0" smtClean="0">
                <a:solidFill>
                  <a:schemeClr val="bg1"/>
                </a:solidFill>
              </a:rPr>
              <a:t> 有线电视网</a:t>
            </a:r>
            <a:endParaRPr lang="zh-CN" altLang="en-US" dirty="0">
              <a:solidFill>
                <a:schemeClr val="bg1"/>
              </a:solidFill>
            </a:endParaRPr>
          </a:p>
        </p:txBody>
      </p:sp>
    </p:spTree>
    <p:extLst>
      <p:ext uri="{BB962C8B-B14F-4D97-AF65-F5344CB8AC3E}">
        <p14:creationId xmlns="" xmlns:p14="http://schemas.microsoft.com/office/powerpoint/2010/main" val="28310375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171400"/>
            <a:ext cx="8229600" cy="1143000"/>
          </a:xfrm>
        </p:spPr>
        <p:txBody>
          <a:bodyPr/>
          <a:lstStyle/>
          <a:p>
            <a:r>
              <a:rPr lang="en-US" altLang="zh-CN" cap="none" dirty="0" err="1" smtClean="0">
                <a:solidFill>
                  <a:schemeClr val="bg1"/>
                </a:solidFill>
              </a:rPr>
              <a:t>Luogu</a:t>
            </a:r>
            <a:r>
              <a:rPr lang="zh-CN" altLang="en-US" dirty="0" smtClean="0">
                <a:solidFill>
                  <a:schemeClr val="bg1"/>
                </a:solidFill>
              </a:rPr>
              <a:t> </a:t>
            </a:r>
            <a:r>
              <a:rPr lang="en-US" altLang="zh-CN" dirty="0" smtClean="0">
                <a:solidFill>
                  <a:schemeClr val="bg1"/>
                </a:solidFill>
              </a:rPr>
              <a:t>P1273 -</a:t>
            </a:r>
            <a:r>
              <a:rPr lang="zh-CN" altLang="en-US" dirty="0" smtClean="0">
                <a:solidFill>
                  <a:schemeClr val="bg1"/>
                </a:solidFill>
              </a:rPr>
              <a:t> 有线电视网</a:t>
            </a:r>
            <a:endParaRPr lang="zh-CN" altLang="en-US" dirty="0">
              <a:solidFill>
                <a:schemeClr val="bg1"/>
              </a:solidFill>
            </a:endParaRPr>
          </a:p>
        </p:txBody>
      </p:sp>
      <p:sp>
        <p:nvSpPr>
          <p:cNvPr id="5" name="内容占位符 2"/>
          <p:cNvSpPr>
            <a:spLocks noGrp="1"/>
          </p:cNvSpPr>
          <p:nvPr>
            <p:ph idx="1"/>
          </p:nvPr>
        </p:nvSpPr>
        <p:spPr/>
        <p:txBody>
          <a:bodyPr/>
          <a:lstStyle/>
          <a:p>
            <a:r>
              <a:rPr lang="zh-CN" altLang="en-US" dirty="0" smtClean="0"/>
              <a:t>解法：</a:t>
            </a:r>
            <a:endParaRPr lang="en-US" altLang="zh-CN" dirty="0" smtClean="0"/>
          </a:p>
          <a:p>
            <a:pPr lvl="1"/>
            <a:r>
              <a:rPr lang="zh-CN" altLang="en-US" dirty="0" smtClean="0"/>
              <a:t>注意到，叶结点少于</a:t>
            </a:r>
            <a:r>
              <a:rPr lang="zh-CN" altLang="en-US" dirty="0"/>
              <a:t> </a:t>
            </a:r>
            <a:r>
              <a:rPr lang="en-US" altLang="zh-CN" dirty="0" smtClean="0"/>
              <a:t>n (3000)</a:t>
            </a:r>
            <a:r>
              <a:rPr lang="zh-CN" altLang="en-US" dirty="0" smtClean="0"/>
              <a:t>个</a:t>
            </a:r>
            <a:endParaRPr lang="en-US" altLang="zh-CN" dirty="0" smtClean="0"/>
          </a:p>
          <a:p>
            <a:pPr lvl="1"/>
            <a:r>
              <a:rPr lang="zh-CN" altLang="en-US" dirty="0" smtClean="0"/>
              <a:t>可以把</a:t>
            </a:r>
            <a:r>
              <a:rPr lang="en-US" altLang="zh-CN" dirty="0" err="1" smtClean="0"/>
              <a:t>dp</a:t>
            </a:r>
            <a:r>
              <a:rPr lang="zh-CN" altLang="en-US" dirty="0" smtClean="0"/>
              <a:t>中</a:t>
            </a:r>
            <a:r>
              <a:rPr lang="zh-CN" altLang="en-US" dirty="0"/>
              <a:t>的</a:t>
            </a:r>
            <a:r>
              <a:rPr lang="zh-CN" altLang="en-US" dirty="0" smtClean="0"/>
              <a:t>节点数和花费换一个位置</a:t>
            </a:r>
            <a:endParaRPr lang="en-US" altLang="zh-CN" dirty="0" smtClean="0"/>
          </a:p>
          <a:p>
            <a:pPr lvl="2"/>
            <a:r>
              <a:rPr lang="zh-CN" altLang="en-US" dirty="0" smtClean="0"/>
              <a:t>把节点数放进状态，把花费最优化</a:t>
            </a:r>
            <a:endParaRPr lang="en-US" altLang="zh-CN" dirty="0" smtClean="0"/>
          </a:p>
          <a:p>
            <a:pPr lvl="1"/>
            <a:r>
              <a:rPr lang="zh-CN" altLang="en-US" dirty="0" smtClean="0"/>
              <a:t>定义 </a:t>
            </a:r>
            <a:r>
              <a:rPr lang="en-US" altLang="zh-CN" dirty="0" smtClean="0"/>
              <a:t>f[</a:t>
            </a:r>
            <a:r>
              <a:rPr lang="en-US" altLang="zh-CN" dirty="0" err="1" smtClean="0"/>
              <a:t>i</a:t>
            </a:r>
            <a:r>
              <a:rPr lang="en-US" altLang="zh-CN" dirty="0" smtClean="0"/>
              <a:t>][j] </a:t>
            </a:r>
            <a:r>
              <a:rPr lang="zh-CN" altLang="en-US" dirty="0" smtClean="0"/>
              <a:t>表示在</a:t>
            </a:r>
            <a:r>
              <a:rPr lang="en-US" altLang="zh-CN" dirty="0" err="1" smtClean="0"/>
              <a:t>i</a:t>
            </a:r>
            <a:r>
              <a:rPr lang="zh-CN" altLang="en-US" dirty="0" smtClean="0"/>
              <a:t>的子树选</a:t>
            </a:r>
            <a:r>
              <a:rPr lang="en-US" altLang="zh-CN" dirty="0" smtClean="0"/>
              <a:t>j</a:t>
            </a:r>
            <a:r>
              <a:rPr lang="zh-CN" altLang="en-US" dirty="0" smtClean="0"/>
              <a:t>个叶节点，最大收益是多少</a:t>
            </a:r>
            <a:endParaRPr lang="en-US" altLang="zh-CN" dirty="0" smtClean="0"/>
          </a:p>
          <a:p>
            <a:pPr lvl="1"/>
            <a:endParaRPr lang="en-US" altLang="zh-CN" dirty="0" smtClean="0"/>
          </a:p>
          <a:p>
            <a:pPr lvl="1"/>
            <a:r>
              <a:rPr lang="zh-CN" altLang="en-US" dirty="0" smtClean="0"/>
              <a:t>剩下的部分就和上题相似</a:t>
            </a:r>
            <a:endParaRPr lang="en-US" altLang="zh-CN" dirty="0" smtClean="0"/>
          </a:p>
          <a:p>
            <a:pPr lvl="1"/>
            <a:r>
              <a:rPr lang="zh-CN" altLang="en-US" dirty="0" smtClean="0"/>
              <a:t>计算节点的</a:t>
            </a:r>
            <a:r>
              <a:rPr lang="en-US" altLang="zh-CN" dirty="0" err="1" smtClean="0"/>
              <a:t>dp</a:t>
            </a:r>
            <a:r>
              <a:rPr lang="zh-CN" altLang="en-US" dirty="0" smtClean="0"/>
              <a:t>值，将处理过的子节点信息 与 新加入的子节点信息合并即可</a:t>
            </a:r>
            <a:endParaRPr lang="en-US" altLang="zh-CN" dirty="0"/>
          </a:p>
          <a:p>
            <a:pPr lvl="1"/>
            <a:endParaRPr lang="zh-CN" altLang="en-US" dirty="0"/>
          </a:p>
        </p:txBody>
      </p:sp>
    </p:spTree>
    <p:extLst>
      <p:ext uri="{BB962C8B-B14F-4D97-AF65-F5344CB8AC3E}">
        <p14:creationId xmlns="" xmlns:p14="http://schemas.microsoft.com/office/powerpoint/2010/main" val="394411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6" name="内容占位符 2"/>
              <p:cNvSpPr>
                <a:spLocks noGrp="1"/>
              </p:cNvSpPr>
              <p:nvPr>
                <p:ph idx="1"/>
              </p:nvPr>
            </p:nvSpPr>
            <p:spPr>
              <a:xfrm>
                <a:off x="1451579" y="2015732"/>
                <a:ext cx="9603275" cy="3841604"/>
              </a:xfrm>
            </p:spPr>
            <p:txBody>
              <a:bodyPr>
                <a:normAutofit/>
              </a:bodyPr>
              <a:lstStyle/>
              <a:p>
                <a:r>
                  <a:rPr lang="zh-CN" altLang="en-US" dirty="0" smtClean="0"/>
                  <a:t>解法：</a:t>
                </a:r>
                <a:endParaRPr lang="en-US" altLang="zh-CN" dirty="0" smtClean="0"/>
              </a:p>
              <a:p>
                <a:pPr lvl="1"/>
                <a:r>
                  <a:rPr lang="en-US" altLang="zh-CN" dirty="0" smtClean="0"/>
                  <a:t>f[</a:t>
                </a:r>
                <a:r>
                  <a:rPr lang="en-US" altLang="zh-CN" dirty="0" err="1" smtClean="0"/>
                  <a:t>i</a:t>
                </a:r>
                <a:r>
                  <a:rPr lang="en-US" altLang="zh-CN" dirty="0" smtClean="0"/>
                  <a:t>][j] </a:t>
                </a:r>
                <a:r>
                  <a:rPr lang="zh-CN" altLang="en-US" dirty="0" smtClean="0"/>
                  <a:t>表示在</a:t>
                </a:r>
                <a:r>
                  <a:rPr lang="en-US" altLang="zh-CN" dirty="0" err="1" smtClean="0"/>
                  <a:t>i</a:t>
                </a:r>
                <a:r>
                  <a:rPr lang="zh-CN" altLang="en-US" dirty="0" smtClean="0"/>
                  <a:t>的子树选</a:t>
                </a:r>
                <a:r>
                  <a:rPr lang="en-US" altLang="zh-CN" dirty="0" smtClean="0"/>
                  <a:t>j</a:t>
                </a:r>
                <a:r>
                  <a:rPr lang="zh-CN" altLang="en-US" dirty="0" smtClean="0"/>
                  <a:t>个叶节点的最大收益</a:t>
                </a:r>
                <a:endParaRPr lang="en-US" altLang="zh-CN" dirty="0" smtClean="0"/>
              </a:p>
              <a:p>
                <a:pPr lvl="1"/>
                <a:r>
                  <a:rPr lang="zh-CN" altLang="en-US" dirty="0" smtClean="0"/>
                  <a:t>转移：</a:t>
                </a:r>
                <a:endParaRPr lang="en-US" altLang="zh-CN" dirty="0" smtClean="0"/>
              </a:p>
              <a:p>
                <a:pPr lvl="2"/>
                <a:r>
                  <a:rPr lang="zh-CN" altLang="en-US" dirty="0" smtClean="0"/>
                  <a:t>对于当前节点</a:t>
                </a:r>
                <a:r>
                  <a:rPr lang="en-US" altLang="zh-CN" dirty="0" smtClean="0"/>
                  <a:t>u</a:t>
                </a:r>
                <a:r>
                  <a:rPr lang="zh-CN" altLang="en-US" dirty="0" smtClean="0"/>
                  <a:t>和一个新加入的子节点</a:t>
                </a:r>
                <a:r>
                  <a:rPr lang="en-US" altLang="zh-CN" dirty="0" smtClean="0"/>
                  <a:t>v</a:t>
                </a:r>
                <a:r>
                  <a:rPr lang="zh-CN" altLang="en-US" dirty="0" smtClean="0"/>
                  <a:t>，通过边</a:t>
                </a:r>
                <a:r>
                  <a:rPr lang="en-US" altLang="zh-CN" dirty="0" smtClean="0"/>
                  <a:t>e</a:t>
                </a:r>
                <a:r>
                  <a:rPr lang="zh-CN" altLang="en-US" dirty="0" smtClean="0"/>
                  <a:t>相连</a:t>
                </a:r>
                <a:endParaRPr lang="en-US" altLang="zh-CN" dirty="0" smtClean="0"/>
              </a:p>
              <a:p>
                <a:pPr lvl="2"/>
                <a14:m>
                  <m:oMath xmlns:m="http://schemas.openxmlformats.org/officeDocument/2006/math">
                    <m:r>
                      <a:rPr lang="en-US" altLang="zh-CN" i="1" dirty="0" smtClean="0">
                        <a:latin typeface="Cambria Math" panose="02040503050406030204" pitchFamily="18" charset="0"/>
                      </a:rPr>
                      <m:t>𝑓</m:t>
                    </m:r>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𝑢</m:t>
                        </m:r>
                      </m:e>
                    </m:d>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𝑗</m:t>
                        </m:r>
                      </m:e>
                    </m:d>
                    <m:r>
                      <a:rPr lang="en-US" altLang="zh-CN" i="1" dirty="0" smtClean="0">
                        <a:latin typeface="Cambria Math" panose="02040503050406030204" pitchFamily="18" charset="0"/>
                      </a:rPr>
                      <m:t>=</m:t>
                    </m:r>
                    <m:func>
                      <m:funcPr>
                        <m:ctrlPr>
                          <a:rPr lang="en-US" altLang="zh-CN" i="1" dirty="0" smtClean="0">
                            <a:latin typeface="Cambria Math" panose="02040503050406030204" pitchFamily="18" charset="0"/>
                          </a:rPr>
                        </m:ctrlPr>
                      </m:funcPr>
                      <m:fName>
                        <m:r>
                          <m:rPr>
                            <m:sty m:val="p"/>
                          </m:rPr>
                          <a:rPr lang="en-US" altLang="zh-CN" i="0" dirty="0" smtClean="0">
                            <a:latin typeface="Cambria Math" panose="02040503050406030204" pitchFamily="18" charset="0"/>
                          </a:rPr>
                          <m:t>max</m:t>
                        </m:r>
                      </m:fName>
                      <m:e>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 </m:t>
                            </m:r>
                            <m:r>
                              <a:rPr lang="en-US" altLang="zh-CN" i="1" dirty="0" smtClean="0">
                                <a:latin typeface="Cambria Math" panose="02040503050406030204" pitchFamily="18" charset="0"/>
                              </a:rPr>
                              <m:t>𝑓</m:t>
                            </m:r>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𝑢</m:t>
                                </m:r>
                              </m:e>
                            </m:d>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𝑗</m:t>
                                </m:r>
                              </m:e>
                            </m:d>
                            <m:r>
                              <a:rPr lang="en-US" altLang="zh-CN" b="0" i="1" dirty="0" smtClean="0">
                                <a:latin typeface="Cambria Math" panose="02040503050406030204" pitchFamily="18" charset="0"/>
                              </a:rPr>
                              <m:t> </m:t>
                            </m:r>
                            <m:r>
                              <a:rPr lang="en-US" altLang="zh-CN" i="1" dirty="0" smtClean="0">
                                <a:latin typeface="Cambria Math" panose="02040503050406030204" pitchFamily="18" charset="0"/>
                              </a:rPr>
                              <m:t>, </m:t>
                            </m:r>
                            <m:r>
                              <a:rPr lang="en-US" altLang="zh-CN" b="0" i="1" dirty="0" smtClean="0">
                                <a:latin typeface="Cambria Math" panose="02040503050406030204" pitchFamily="18" charset="0"/>
                              </a:rPr>
                              <m:t> </m:t>
                            </m:r>
                            <m:r>
                              <a:rPr lang="en-US" altLang="zh-CN" i="1" dirty="0" smtClean="0">
                                <a:latin typeface="Cambria Math" panose="02040503050406030204" pitchFamily="18" charset="0"/>
                              </a:rPr>
                              <m:t>𝑓</m:t>
                            </m:r>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𝑢</m:t>
                                </m:r>
                              </m:e>
                            </m:d>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e>
                            </m:d>
                            <m:r>
                              <a:rPr lang="en-US" altLang="zh-CN" i="1" dirty="0" smtClean="0">
                                <a:latin typeface="Cambria Math" panose="02040503050406030204" pitchFamily="18" charset="0"/>
                              </a:rPr>
                              <m:t>+ </m:t>
                            </m:r>
                            <m:r>
                              <a:rPr lang="en-US" altLang="zh-CN" i="1" dirty="0" smtClean="0">
                                <a:latin typeface="Cambria Math" panose="02040503050406030204" pitchFamily="18" charset="0"/>
                              </a:rPr>
                              <m:t>𝑓</m:t>
                            </m:r>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𝑣</m:t>
                                </m:r>
                              </m:e>
                            </m:d>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𝑘</m:t>
                                </m:r>
                              </m:e>
                            </m:d>
                            <m:r>
                              <a:rPr lang="en-US" altLang="zh-CN" i="1" dirty="0" smtClean="0">
                                <a:latin typeface="Cambria Math" panose="02040503050406030204" pitchFamily="18" charset="0"/>
                              </a:rPr>
                              <m:t>– </m:t>
                            </m:r>
                            <m:r>
                              <a:rPr lang="en-US" altLang="zh-CN" i="1" dirty="0" smtClean="0">
                                <a:latin typeface="Cambria Math" panose="02040503050406030204" pitchFamily="18" charset="0"/>
                              </a:rPr>
                              <m:t>𝑐𝑜𝑠𝑡</m:t>
                            </m:r>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𝑒</m:t>
                                </m:r>
                              </m:e>
                            </m:d>
                            <m:r>
                              <a:rPr lang="en-US" altLang="zh-CN" b="0" i="1" dirty="0" smtClean="0">
                                <a:latin typeface="Cambria Math" panose="02040503050406030204" pitchFamily="18" charset="0"/>
                              </a:rPr>
                              <m:t> </m:t>
                            </m:r>
                          </m:e>
                        </m:d>
                      </m:e>
                    </m:func>
                    <m:r>
                      <a:rPr lang="en-US" altLang="zh-CN" b="0" i="1" dirty="0" smtClean="0">
                        <a:latin typeface="Cambria Math" panose="02040503050406030204" pitchFamily="18" charset="0"/>
                      </a:rPr>
                      <m:t> </m:t>
                    </m:r>
                  </m:oMath>
                </a14:m>
                <a:endParaRPr lang="en-US" altLang="zh-CN" dirty="0" smtClean="0"/>
              </a:p>
              <a:p>
                <a:pPr lvl="2"/>
                <a:r>
                  <a:rPr lang="en-US" altLang="zh-CN" dirty="0" smtClean="0"/>
                  <a:t>j</a:t>
                </a:r>
                <a:r>
                  <a:rPr lang="zh-CN" altLang="en-US" dirty="0"/>
                  <a:t> </a:t>
                </a:r>
                <a:r>
                  <a:rPr lang="zh-CN" altLang="en-US" dirty="0" smtClean="0"/>
                  <a:t>的枚举上限是 已处理部分与</a:t>
                </a:r>
                <a:r>
                  <a:rPr lang="en-US" altLang="zh-CN" dirty="0" smtClean="0"/>
                  <a:t>v</a:t>
                </a:r>
                <a:r>
                  <a:rPr lang="zh-CN" altLang="en-US" dirty="0" smtClean="0"/>
                  <a:t>子树 的叶结点个数和</a:t>
                </a:r>
                <a:endParaRPr lang="en-US" altLang="zh-CN" dirty="0" smtClean="0"/>
              </a:p>
              <a:p>
                <a:pPr lvl="2"/>
                <a:r>
                  <a:rPr lang="zh-CN" altLang="en-US" dirty="0" smtClean="0"/>
                  <a:t>答案即 </a:t>
                </a:r>
                <a:r>
                  <a:rPr lang="en-US" altLang="zh-CN" dirty="0" smtClean="0"/>
                  <a:t>k</a:t>
                </a:r>
                <a:r>
                  <a:rPr lang="zh-CN" altLang="en-US" dirty="0" smtClean="0"/>
                  <a:t> ，</a:t>
                </a:r>
                <a:r>
                  <a:rPr lang="en-US" altLang="zh-CN" dirty="0" smtClean="0"/>
                  <a:t>k</a:t>
                </a:r>
                <a:r>
                  <a:rPr lang="zh-CN" altLang="en-US" dirty="0"/>
                  <a:t>为</a:t>
                </a:r>
                <a:r>
                  <a:rPr lang="zh-CN" altLang="en-US" dirty="0" smtClean="0"/>
                  <a:t>最大的满足 </a:t>
                </a:r>
                <a14:m>
                  <m:oMath xmlns:m="http://schemas.openxmlformats.org/officeDocument/2006/math">
                    <m:r>
                      <a:rPr lang="en-US" altLang="zh-CN" i="1" dirty="0" smtClean="0">
                        <a:latin typeface="Cambria Math" panose="02040503050406030204" pitchFamily="18" charset="0"/>
                      </a:rPr>
                      <m:t>𝑓</m:t>
                    </m:r>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𝑟𝑜𝑜𝑡</m:t>
                        </m:r>
                      </m:e>
                    </m:d>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𝑘</m:t>
                        </m:r>
                      </m:e>
                    </m:d>
                    <m:r>
                      <a:rPr lang="en-US" altLang="zh-CN" b="0" i="1" dirty="0" smtClean="0">
                        <a:latin typeface="Cambria Math" panose="02040503050406030204" pitchFamily="18" charset="0"/>
                      </a:rPr>
                      <m:t>≥0 </m:t>
                    </m:r>
                  </m:oMath>
                </a14:m>
                <a:r>
                  <a:rPr lang="zh-CN" altLang="en-US" i="0" dirty="0" smtClean="0">
                    <a:latin typeface="+mj-lt"/>
                  </a:rPr>
                  <a:t>的</a:t>
                </a:r>
                <a:r>
                  <a:rPr lang="zh-CN" altLang="en-US" dirty="0" smtClean="0"/>
                  <a:t>数</a:t>
                </a:r>
                <a:endParaRPr lang="en-US" altLang="zh-CN" dirty="0" smtClean="0"/>
              </a:p>
              <a:p>
                <a:pPr lvl="2"/>
                <a:endParaRPr lang="en-US" altLang="zh-CN" dirty="0" smtClean="0"/>
              </a:p>
              <a:p>
                <a:pPr lvl="2"/>
                <a:r>
                  <a:rPr lang="zh-CN" altLang="en-US" dirty="0" smtClean="0"/>
                  <a:t>在每个节点合并的复杂度是 （子节点个数 * 子数下叶结点个数）</a:t>
                </a:r>
                <a:endParaRPr lang="en-US" altLang="zh-CN" dirty="0" smtClean="0"/>
              </a:p>
              <a:p>
                <a:pPr lvl="2"/>
                <a:r>
                  <a:rPr lang="zh-CN" altLang="en-US" dirty="0" smtClean="0"/>
                  <a:t>复杂度应该在</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𝑙𝑜𝑔</m:t>
                    </m:r>
                  </m:oMath>
                </a14:m>
                <a:r>
                  <a:rPr lang="zh-CN" altLang="en-US" dirty="0" smtClean="0"/>
                  <a:t>级别</a:t>
                </a:r>
                <a:endParaRPr lang="en-US" altLang="zh-CN" dirty="0" smtClean="0"/>
              </a:p>
            </p:txBody>
          </p:sp>
        </mc:Choice>
        <mc:Fallback>
          <p:sp>
            <p:nvSpPr>
              <p:cNvPr id="6" name="内容占位符 2"/>
              <p:cNvSpPr>
                <a:spLocks noGrp="1" noRot="1" noChangeAspect="1" noMove="1" noResize="1" noEditPoints="1" noAdjustHandles="1" noChangeArrowheads="1" noChangeShapeType="1" noTextEdit="1"/>
              </p:cNvSpPr>
              <p:nvPr>
                <p:ph idx="1"/>
              </p:nvPr>
            </p:nvSpPr>
            <p:spPr>
              <a:xfrm>
                <a:off x="1088685" y="2015732"/>
                <a:ext cx="7202456" cy="3841604"/>
              </a:xfrm>
              <a:blipFill rotWithShape="0">
                <a:blip r:embed="rId2" cstate="print"/>
                <a:stretch>
                  <a:fillRect l="-571" t="-635"/>
                </a:stretch>
              </a:blipFill>
            </p:spPr>
            <p:txBody>
              <a:bodyPr/>
              <a:lstStyle/>
              <a:p>
                <a:r>
                  <a:rPr lang="zh-CN" altLang="en-US">
                    <a:noFill/>
                  </a:rPr>
                  <a:t> </a:t>
                </a:r>
              </a:p>
            </p:txBody>
          </p:sp>
        </mc:Fallback>
      </mc:AlternateContent>
      <p:sp>
        <p:nvSpPr>
          <p:cNvPr id="7" name="标题 1"/>
          <p:cNvSpPr>
            <a:spLocks noGrp="1"/>
          </p:cNvSpPr>
          <p:nvPr>
            <p:ph type="title"/>
          </p:nvPr>
        </p:nvSpPr>
        <p:spPr>
          <a:xfrm>
            <a:off x="457200" y="-243408"/>
            <a:ext cx="8229600" cy="1143000"/>
          </a:xfrm>
        </p:spPr>
        <p:txBody>
          <a:bodyPr/>
          <a:lstStyle/>
          <a:p>
            <a:r>
              <a:rPr lang="en-US" altLang="zh-CN" cap="none" dirty="0" err="1" smtClean="0">
                <a:solidFill>
                  <a:schemeClr val="bg1"/>
                </a:solidFill>
              </a:rPr>
              <a:t>Luogu</a:t>
            </a:r>
            <a:r>
              <a:rPr lang="zh-CN" altLang="en-US" dirty="0" smtClean="0">
                <a:solidFill>
                  <a:schemeClr val="bg1"/>
                </a:solidFill>
              </a:rPr>
              <a:t> </a:t>
            </a:r>
            <a:r>
              <a:rPr lang="en-US" altLang="zh-CN" dirty="0" smtClean="0">
                <a:solidFill>
                  <a:schemeClr val="bg1"/>
                </a:solidFill>
              </a:rPr>
              <a:t>P1273 -</a:t>
            </a:r>
            <a:r>
              <a:rPr lang="zh-CN" altLang="en-US" dirty="0" smtClean="0">
                <a:solidFill>
                  <a:schemeClr val="bg1"/>
                </a:solidFill>
              </a:rPr>
              <a:t> 有线电视网</a:t>
            </a:r>
            <a:endParaRPr lang="zh-CN" altLang="en-US" dirty="0">
              <a:solidFill>
                <a:schemeClr val="bg1"/>
              </a:solidFill>
            </a:endParaRPr>
          </a:p>
        </p:txBody>
      </p:sp>
    </p:spTree>
    <p:extLst>
      <p:ext uri="{BB962C8B-B14F-4D97-AF65-F5344CB8AC3E}">
        <p14:creationId xmlns="" xmlns:p14="http://schemas.microsoft.com/office/powerpoint/2010/main" val="20353996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en-US" altLang="zh-CN" dirty="0" smtClean="0">
                <a:solidFill>
                  <a:schemeClr val="bg1"/>
                </a:solidFill>
              </a:rPr>
              <a:t>[HAOI2015]</a:t>
            </a:r>
            <a:r>
              <a:rPr lang="zh-CN" altLang="en-US" dirty="0" smtClean="0">
                <a:solidFill>
                  <a:schemeClr val="bg1"/>
                </a:solidFill>
              </a:rPr>
              <a:t>树上染色</a:t>
            </a:r>
            <a:endParaRPr lang="zh-CN" altLang="en-US" dirty="0">
              <a:solidFill>
                <a:schemeClr val="bg1"/>
              </a:solidFill>
            </a:endParaRPr>
          </a:p>
        </p:txBody>
      </p:sp>
      <mc:AlternateContent xmlns:mc="http://schemas.openxmlformats.org/markup-compatibility/2006">
        <mc:Choice xmlns="" xmlns:a14="http://schemas.microsoft.com/office/drawing/2010/main" Requires="a14">
          <p:sp>
            <p:nvSpPr>
              <p:cNvPr id="3" name="内容占位符 2"/>
              <p:cNvSpPr>
                <a:spLocks noGrp="1"/>
              </p:cNvSpPr>
              <p:nvPr>
                <p:ph idx="1"/>
              </p:nvPr>
            </p:nvSpPr>
            <p:spPr/>
            <p:txBody>
              <a:bodyPr/>
              <a:lstStyle/>
              <a:p>
                <a:r>
                  <a:rPr lang="zh-CN" altLang="en-US" dirty="0" smtClean="0"/>
                  <a:t>有一棵点数为</a:t>
                </a:r>
                <a:r>
                  <a:rPr lang="en-US" altLang="zh-CN" dirty="0"/>
                  <a:t>N</a:t>
                </a:r>
                <a:r>
                  <a:rPr lang="zh-CN" altLang="en-US" dirty="0"/>
                  <a:t>的树，树边有边</a:t>
                </a:r>
                <a:r>
                  <a:rPr lang="zh-CN" altLang="en-US" dirty="0" smtClean="0"/>
                  <a:t>权</a:t>
                </a:r>
                <a:endParaRPr lang="en-US" altLang="zh-CN" dirty="0" smtClean="0"/>
              </a:p>
              <a:p>
                <a:r>
                  <a:rPr lang="zh-CN" altLang="en-US" dirty="0" smtClean="0"/>
                  <a:t>给</a:t>
                </a:r>
                <a:r>
                  <a:rPr lang="zh-CN" altLang="en-US" dirty="0"/>
                  <a:t>你一个在</a:t>
                </a:r>
                <a:r>
                  <a:rPr lang="en-US" altLang="zh-CN" dirty="0"/>
                  <a:t>0~N</a:t>
                </a:r>
                <a:r>
                  <a:rPr lang="zh-CN" altLang="en-US" dirty="0"/>
                  <a:t>之内的正整数</a:t>
                </a:r>
                <a:r>
                  <a:rPr lang="en-US" altLang="zh-CN" dirty="0"/>
                  <a:t>K</a:t>
                </a:r>
                <a:r>
                  <a:rPr lang="zh-CN" altLang="en-US" dirty="0"/>
                  <a:t>，你要在这棵树中选择</a:t>
                </a:r>
                <a:r>
                  <a:rPr lang="en-US" altLang="zh-CN" dirty="0"/>
                  <a:t>K</a:t>
                </a:r>
                <a:r>
                  <a:rPr lang="zh-CN" altLang="en-US" dirty="0"/>
                  <a:t>个点，将其染成黑色，</a:t>
                </a:r>
                <a:r>
                  <a:rPr lang="zh-CN" altLang="en-US" dirty="0" smtClean="0"/>
                  <a:t>并将</a:t>
                </a:r>
                <a:r>
                  <a:rPr lang="zh-CN" altLang="en-US" dirty="0"/>
                  <a:t>其他的</a:t>
                </a:r>
                <a:r>
                  <a:rPr lang="en-US" altLang="zh-CN" dirty="0"/>
                  <a:t>N-K</a:t>
                </a:r>
                <a:r>
                  <a:rPr lang="zh-CN" altLang="en-US" dirty="0"/>
                  <a:t>个点染成</a:t>
                </a:r>
                <a:r>
                  <a:rPr lang="zh-CN" altLang="en-US" dirty="0" smtClean="0"/>
                  <a:t>白色</a:t>
                </a:r>
                <a:endParaRPr lang="en-US" altLang="zh-CN" dirty="0" smtClean="0"/>
              </a:p>
              <a:p>
                <a:r>
                  <a:rPr lang="zh-CN" altLang="en-US" dirty="0" smtClean="0"/>
                  <a:t>将</a:t>
                </a:r>
                <a:r>
                  <a:rPr lang="zh-CN" altLang="en-US" dirty="0"/>
                  <a:t>所有点染色后，你会获得黑点两两之间的距离加上白点两两之间距离的和的</a:t>
                </a:r>
                <a:r>
                  <a:rPr lang="zh-CN" altLang="en-US" dirty="0" smtClean="0"/>
                  <a:t>收益</a:t>
                </a:r>
                <a:endParaRPr lang="zh-CN" altLang="en-US" dirty="0"/>
              </a:p>
              <a:p>
                <a:r>
                  <a:rPr lang="zh-CN" altLang="en-US" dirty="0"/>
                  <a:t>问收益最大值是</a:t>
                </a:r>
                <a:r>
                  <a:rPr lang="zh-CN" altLang="en-US" dirty="0" smtClean="0"/>
                  <a:t>多少</a:t>
                </a:r>
                <a:endParaRPr lang="zh-CN" altLang="en-US" dirty="0"/>
              </a:p>
              <a:p>
                <a:endParaRPr lang="en-US" altLang="zh-CN" dirty="0" smtClean="0"/>
              </a:p>
              <a:p>
                <a:r>
                  <a:rPr lang="zh-CN" altLang="en-US" dirty="0" smtClean="0"/>
                  <a:t>数据规模：</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≤2000</m:t>
                    </m:r>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cstate="print"/>
                <a:stretch>
                  <a:fillRect l="-571" t="-707" r="-698"/>
                </a:stretch>
              </a:blipFill>
            </p:spPr>
            <p:txBody>
              <a:bodyPr/>
              <a:lstStyle/>
              <a:p>
                <a:r>
                  <a:rPr lang="zh-CN" altLang="en-US">
                    <a:noFill/>
                  </a:rPr>
                  <a:t> </a:t>
                </a:r>
              </a:p>
            </p:txBody>
          </p:sp>
        </mc:Fallback>
      </mc:AlternateContent>
    </p:spTree>
    <p:extLst>
      <p:ext uri="{BB962C8B-B14F-4D97-AF65-F5344CB8AC3E}">
        <p14:creationId xmlns="" xmlns:p14="http://schemas.microsoft.com/office/powerpoint/2010/main" val="389813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sz="quarter" idx="1"/>
          </p:nvPr>
        </p:nvSpPr>
        <p:spPr>
          <a:xfrm>
            <a:off x="250825" y="909141"/>
            <a:ext cx="8642350" cy="6264275"/>
          </a:xfrm>
        </p:spPr>
        <p:txBody>
          <a:bodyPr/>
          <a:lstStyle/>
          <a:p>
            <a:pPr eaLnBrk="1" hangingPunct="1">
              <a:lnSpc>
                <a:spcPct val="90000"/>
              </a:lnSpc>
            </a:pPr>
            <a:r>
              <a:rPr lang="zh-CN" altLang="zh-CN" sz="2800" b="1" dirty="0" smtClean="0"/>
              <a:t>3</a:t>
            </a:r>
            <a:r>
              <a:rPr lang="zh-CN" altLang="en-US" sz="2800" b="1" dirty="0" smtClean="0"/>
              <a:t>、孩子结点、双亲结点和兄弟结点</a:t>
            </a:r>
          </a:p>
          <a:p>
            <a:pPr eaLnBrk="1" hangingPunct="1">
              <a:lnSpc>
                <a:spcPct val="90000"/>
              </a:lnSpc>
              <a:buFontTx/>
              <a:buNone/>
            </a:pPr>
            <a:r>
              <a:rPr lang="zh-CN" altLang="en-US" sz="2800" b="1" dirty="0" smtClean="0"/>
              <a:t>    每个结点的子树的根，或者说每个结点的后继，被习惯地称作该结点的孩子（</a:t>
            </a:r>
            <a:r>
              <a:rPr lang="zh-CN" altLang="zh-CN" sz="2800" b="1" dirty="0" smtClean="0"/>
              <a:t>child</a:t>
            </a:r>
            <a:r>
              <a:rPr lang="zh-CN" altLang="en-US" sz="2800" b="1" dirty="0" smtClean="0"/>
              <a:t>）或儿子，相应地，该结点被称作孩子结点的双亲（</a:t>
            </a:r>
            <a:r>
              <a:rPr lang="zh-CN" altLang="zh-CN" sz="2800" b="1" dirty="0" smtClean="0"/>
              <a:t>parent</a:t>
            </a:r>
            <a:r>
              <a:rPr lang="zh-CN" altLang="en-US" sz="2800" b="1" dirty="0" smtClean="0"/>
              <a:t>）或父亲。具有同一双亲的孩子互称兄弟（</a:t>
            </a:r>
            <a:r>
              <a:rPr lang="zh-CN" altLang="zh-CN" sz="2800" b="1" dirty="0" smtClean="0"/>
              <a:t>brothers</a:t>
            </a:r>
            <a:r>
              <a:rPr lang="zh-CN" altLang="en-US" sz="2800" b="1" dirty="0" smtClean="0"/>
              <a:t>）。每个结点的所有子树中的结点被称作该结点的子孙。每个结点的祖先则被定义为从树根结点到达该结点的路径上经过的所有结点。</a:t>
            </a:r>
          </a:p>
          <a:p>
            <a:pPr eaLnBrk="1" hangingPunct="1">
              <a:lnSpc>
                <a:spcPct val="90000"/>
              </a:lnSpc>
            </a:pPr>
            <a:r>
              <a:rPr lang="zh-CN" altLang="zh-CN" sz="2800" b="1" dirty="0" smtClean="0"/>
              <a:t>4</a:t>
            </a:r>
            <a:r>
              <a:rPr lang="zh-CN" altLang="en-US" sz="2800" b="1" dirty="0" smtClean="0"/>
              <a:t>、结点的层数和树的深度</a:t>
            </a:r>
          </a:p>
          <a:p>
            <a:pPr eaLnBrk="1" hangingPunct="1">
              <a:lnSpc>
                <a:spcPct val="90000"/>
              </a:lnSpc>
              <a:buFontTx/>
              <a:buNone/>
            </a:pPr>
            <a:r>
              <a:rPr lang="zh-CN" altLang="en-US" sz="2800" b="1" dirty="0" smtClean="0"/>
              <a:t>   树既是一种递归结构，也是一种层次结构，树中的每个结点都处在一定的层数上。结点的层数（</a:t>
            </a:r>
            <a:r>
              <a:rPr lang="zh-CN" altLang="zh-CN" sz="2800" b="1" dirty="0" smtClean="0"/>
              <a:t>1evel</a:t>
            </a:r>
            <a:r>
              <a:rPr lang="zh-CN" altLang="en-US" sz="2800" b="1" dirty="0" smtClean="0"/>
              <a:t>）从树根开始定义，根结点为第一层，它的孩子结点为第二层，以此类推。树中结点的最大层数称为树的深度（</a:t>
            </a:r>
            <a:r>
              <a:rPr lang="zh-CN" altLang="zh-CN" sz="2800" b="1" dirty="0" smtClean="0"/>
              <a:t>depth</a:t>
            </a:r>
            <a:r>
              <a:rPr lang="zh-CN" altLang="en-US" sz="2800" b="1" dirty="0" smtClean="0"/>
              <a:t>）或高度（</a:t>
            </a:r>
            <a:r>
              <a:rPr lang="zh-CN" altLang="zh-CN" sz="2800" b="1" dirty="0" smtClean="0"/>
              <a:t>height</a:t>
            </a:r>
            <a:r>
              <a:rPr lang="zh-CN" altLang="en-US" sz="2800" b="1" dirty="0" smtClean="0"/>
              <a:t>）。</a:t>
            </a:r>
          </a:p>
        </p:txBody>
      </p:sp>
      <p:sp>
        <p:nvSpPr>
          <p:cNvPr id="3" name="Rectangle 2"/>
          <p:cNvSpPr>
            <a:spLocks noGrp="1" noChangeArrowheads="1"/>
          </p:cNvSpPr>
          <p:nvPr>
            <p:ph type="title"/>
          </p:nvPr>
        </p:nvSpPr>
        <p:spPr>
          <a:xfrm>
            <a:off x="539750" y="-99392"/>
            <a:ext cx="8147050" cy="993775"/>
          </a:xfrm>
        </p:spPr>
        <p:txBody>
          <a:bodyPr/>
          <a:lstStyle/>
          <a:p>
            <a:pPr eaLnBrk="1" hangingPunct="1"/>
            <a:r>
              <a:rPr lang="zh-CN" altLang="en-US" dirty="0" smtClean="0">
                <a:solidFill>
                  <a:schemeClr val="bg1"/>
                </a:solidFill>
              </a:rPr>
              <a:t> </a:t>
            </a:r>
            <a:r>
              <a:rPr lang="zh-CN" altLang="en-US" b="1" dirty="0" smtClean="0">
                <a:solidFill>
                  <a:schemeClr val="bg1"/>
                </a:solidFill>
              </a:rPr>
              <a:t>树的基本术语</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内容占位符 2"/>
              <p:cNvSpPr>
                <a:spLocks noGrp="1"/>
              </p:cNvSpPr>
              <p:nvPr>
                <p:ph idx="1"/>
              </p:nvPr>
            </p:nvSpPr>
            <p:spPr/>
            <p:txBody>
              <a:bodyPr/>
              <a:lstStyle/>
              <a:p>
                <a:r>
                  <a:rPr lang="zh-CN" altLang="en-US" dirty="0" smtClean="0"/>
                  <a:t>解法：</a:t>
                </a:r>
                <a:endParaRPr lang="en-US" altLang="zh-CN" dirty="0" smtClean="0"/>
              </a:p>
              <a:p>
                <a:pPr lvl="1"/>
                <a:r>
                  <a:rPr lang="zh-CN" altLang="en-US" dirty="0" smtClean="0"/>
                  <a:t>此题的难点在于如何计算贡献</a:t>
                </a:r>
                <a:endParaRPr lang="en-US" altLang="zh-CN" dirty="0" smtClean="0"/>
              </a:p>
              <a:p>
                <a:pPr lvl="1"/>
                <a:r>
                  <a:rPr lang="zh-CN" altLang="en-US" dirty="0" smtClean="0"/>
                  <a:t>可以发现，使用上面类似的</a:t>
                </a:r>
                <a:r>
                  <a:rPr lang="en-US" altLang="zh-CN" dirty="0" err="1" smtClean="0"/>
                  <a:t>dp</a:t>
                </a:r>
                <a:r>
                  <a:rPr lang="zh-CN" altLang="en-US" dirty="0" smtClean="0"/>
                  <a:t>方法，只知道点的信息，是很难计算贡献的</a:t>
                </a:r>
                <a:endParaRPr lang="en-US" altLang="zh-CN" dirty="0" smtClean="0"/>
              </a:p>
              <a:p>
                <a:pPr lvl="2"/>
                <a:r>
                  <a:rPr lang="zh-CN" altLang="en-US" dirty="0" smtClean="0"/>
                  <a:t>贡献还和边权有关，和点之间的距离有关</a:t>
                </a:r>
                <a:endParaRPr lang="en-US" altLang="zh-CN" dirty="0" smtClean="0"/>
              </a:p>
              <a:p>
                <a:pPr lvl="1"/>
                <a:endParaRPr lang="en-US" altLang="zh-CN" dirty="0"/>
              </a:p>
              <a:p>
                <a:pPr lvl="1"/>
                <a:r>
                  <a:rPr lang="zh-CN" altLang="en-US" dirty="0" smtClean="0"/>
                  <a:t>那么我们不妨将贡献转化到边上</a:t>
                </a:r>
                <a:endParaRPr lang="en-US" altLang="zh-CN" dirty="0" smtClean="0"/>
              </a:p>
              <a:p>
                <a:pPr lvl="2"/>
                <a:r>
                  <a:rPr lang="zh-CN" altLang="en-US" dirty="0" smtClean="0"/>
                  <a:t>一条边将树分成两部分</a:t>
                </a:r>
                <a:endParaRPr lang="en-US" altLang="zh-CN" dirty="0" smtClean="0"/>
              </a:p>
              <a:p>
                <a:pPr lvl="2"/>
                <a:r>
                  <a:rPr lang="zh-CN" altLang="en-US" dirty="0" smtClean="0"/>
                  <a:t>这条边对答案的贡献即：</a:t>
                </a:r>
                <a14:m>
                  <m:oMath xmlns:m="http://schemas.openxmlformats.org/officeDocument/2006/math">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 </m:t>
                        </m:r>
                        <m:r>
                          <a:rPr lang="zh-CN" altLang="en-US" i="1" dirty="0" smtClean="0">
                            <a:latin typeface="Cambria Math" panose="02040503050406030204" pitchFamily="18" charset="0"/>
                          </a:rPr>
                          <m:t>两侧黑点个数乘积</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两侧白点个数乘积</m:t>
                        </m:r>
                        <m:r>
                          <a:rPr lang="en-US" altLang="zh-CN" b="0" i="1" dirty="0" smtClean="0">
                            <a:latin typeface="Cambria Math" panose="02040503050406030204" pitchFamily="18" charset="0"/>
                          </a:rPr>
                          <m:t> </m:t>
                        </m:r>
                      </m:e>
                    </m:d>
                    <m:r>
                      <a:rPr lang="en-US" altLang="zh-CN" b="0" i="1" dirty="0" smtClean="0">
                        <a:latin typeface="Cambria Math" panose="02040503050406030204" pitchFamily="18" charset="0"/>
                      </a:rPr>
                      <m:t>× </m:t>
                    </m:r>
                    <m:r>
                      <a:rPr lang="zh-CN" altLang="en-US" i="1" dirty="0">
                        <a:latin typeface="Cambria Math" panose="02040503050406030204" pitchFamily="18" charset="0"/>
                      </a:rPr>
                      <m:t>边权</m:t>
                    </m:r>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cstate="print"/>
                <a:stretch>
                  <a:fillRect l="-571" t="-707"/>
                </a:stretch>
              </a:blipFill>
            </p:spPr>
            <p:txBody>
              <a:bodyPr/>
              <a:lstStyle/>
              <a:p>
                <a:r>
                  <a:rPr lang="zh-CN" altLang="en-US">
                    <a:noFill/>
                  </a:rPr>
                  <a:t> </a:t>
                </a:r>
              </a:p>
            </p:txBody>
          </p:sp>
        </mc:Fallback>
      </mc:AlternateContent>
      <p:sp>
        <p:nvSpPr>
          <p:cNvPr id="4" name="标题 1"/>
          <p:cNvSpPr>
            <a:spLocks noGrp="1"/>
          </p:cNvSpPr>
          <p:nvPr>
            <p:ph type="title"/>
          </p:nvPr>
        </p:nvSpPr>
        <p:spPr>
          <a:xfrm>
            <a:off x="457200" y="-243408"/>
            <a:ext cx="8229600" cy="1143000"/>
          </a:xfrm>
        </p:spPr>
        <p:txBody>
          <a:bodyPr/>
          <a:lstStyle/>
          <a:p>
            <a:r>
              <a:rPr lang="en-US" altLang="zh-CN" dirty="0" smtClean="0">
                <a:solidFill>
                  <a:schemeClr val="bg1"/>
                </a:solidFill>
              </a:rPr>
              <a:t>[HAOI2015]</a:t>
            </a:r>
            <a:r>
              <a:rPr lang="zh-CN" altLang="en-US" dirty="0" smtClean="0">
                <a:solidFill>
                  <a:schemeClr val="bg1"/>
                </a:solidFill>
              </a:rPr>
              <a:t>树上染色</a:t>
            </a:r>
            <a:endParaRPr lang="zh-CN" altLang="en-US" dirty="0">
              <a:solidFill>
                <a:schemeClr val="bg1"/>
              </a:solidFill>
            </a:endParaRPr>
          </a:p>
        </p:txBody>
      </p:sp>
    </p:spTree>
    <p:extLst>
      <p:ext uri="{BB962C8B-B14F-4D97-AF65-F5344CB8AC3E}">
        <p14:creationId xmlns="" xmlns:p14="http://schemas.microsoft.com/office/powerpoint/2010/main" val="3563309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内容占位符 2"/>
              <p:cNvSpPr>
                <a:spLocks noGrp="1"/>
              </p:cNvSpPr>
              <p:nvPr>
                <p:ph idx="1"/>
              </p:nvPr>
            </p:nvSpPr>
            <p:spPr/>
            <p:txBody>
              <a:bodyPr/>
              <a:lstStyle/>
              <a:p>
                <a:r>
                  <a:rPr lang="zh-CN" altLang="en-US" dirty="0" smtClean="0"/>
                  <a:t>解法：</a:t>
                </a:r>
                <a:endParaRPr lang="en-US" altLang="zh-CN" dirty="0" smtClean="0"/>
              </a:p>
              <a:p>
                <a:pPr lvl="1"/>
                <a:r>
                  <a:rPr lang="zh-CN" altLang="en-US" dirty="0" smtClean="0"/>
                  <a:t>不难想到，定义 </a:t>
                </a:r>
                <a:r>
                  <a:rPr lang="en-US" altLang="zh-CN" dirty="0" smtClean="0"/>
                  <a:t>f[</a:t>
                </a:r>
                <a:r>
                  <a:rPr lang="en-US" altLang="zh-CN" dirty="0" err="1" smtClean="0"/>
                  <a:t>i</a:t>
                </a:r>
                <a:r>
                  <a:rPr lang="en-US" altLang="zh-CN" dirty="0" smtClean="0"/>
                  <a:t>][j]</a:t>
                </a:r>
                <a:r>
                  <a:rPr lang="zh-CN" altLang="en-US" dirty="0" smtClean="0"/>
                  <a:t> 表示</a:t>
                </a:r>
                <a:r>
                  <a:rPr lang="en-US" altLang="zh-CN" dirty="0" err="1" smtClean="0"/>
                  <a:t>i</a:t>
                </a:r>
                <a:r>
                  <a:rPr lang="zh-CN" altLang="en-US" dirty="0" smtClean="0"/>
                  <a:t>的子树内染了</a:t>
                </a:r>
                <a:r>
                  <a:rPr lang="en-US" altLang="zh-CN" dirty="0" smtClean="0"/>
                  <a:t>j</a:t>
                </a:r>
                <a:r>
                  <a:rPr lang="zh-CN" altLang="en-US" dirty="0" smtClean="0"/>
                  <a:t>个黑点，贡献最大是多少</a:t>
                </a:r>
                <a:endParaRPr lang="en-US" altLang="zh-CN" dirty="0" smtClean="0"/>
              </a:p>
              <a:p>
                <a:pPr lvl="1"/>
                <a:r>
                  <a:rPr lang="zh-CN" altLang="en-US" dirty="0" smtClean="0"/>
                  <a:t>对于一个节点</a:t>
                </a:r>
                <a:r>
                  <a:rPr lang="en-US" altLang="zh-CN" dirty="0" smtClean="0"/>
                  <a:t>u</a:t>
                </a:r>
                <a:r>
                  <a:rPr lang="zh-CN" altLang="en-US" dirty="0" smtClean="0"/>
                  <a:t>和它的子节点</a:t>
                </a:r>
                <a:r>
                  <a:rPr lang="en-US" altLang="zh-CN" dirty="0" smtClean="0"/>
                  <a:t>v</a:t>
                </a:r>
                <a:r>
                  <a:rPr lang="zh-CN" altLang="en-US" dirty="0" smtClean="0"/>
                  <a:t>，考虑分配给子节点黑点的个数</a:t>
                </a:r>
                <a:endParaRPr lang="en-US" altLang="zh-CN" dirty="0" smtClean="0"/>
              </a:p>
              <a:p>
                <a:pPr lvl="1"/>
                <a:r>
                  <a:rPr lang="zh-CN" altLang="en-US" dirty="0" smtClean="0"/>
                  <a:t>转移：</a:t>
                </a:r>
                <a:endParaRPr lang="en-US" altLang="zh-CN" dirty="0" smtClean="0"/>
              </a:p>
              <a:p>
                <a:pPr lvl="2"/>
                <a:r>
                  <a:rPr lang="en-US" altLang="zh-CN" dirty="0" err="1"/>
                  <a:t>c</a:t>
                </a:r>
                <a:r>
                  <a:rPr lang="en-US" altLang="zh-CN" dirty="0" err="1" smtClean="0"/>
                  <a:t>nt</a:t>
                </a:r>
                <a:r>
                  <a:rPr lang="zh-CN" altLang="en-US" dirty="0" smtClean="0"/>
                  <a:t>为点对的数量，</a:t>
                </a:r>
                <a:r>
                  <a:rPr lang="en-US" altLang="zh-CN" dirty="0" smtClean="0"/>
                  <a:t>j</a:t>
                </a:r>
                <a:r>
                  <a:rPr lang="zh-CN" altLang="en-US" dirty="0" smtClean="0"/>
                  <a:t>是</a:t>
                </a:r>
                <a:r>
                  <a:rPr lang="en-US" altLang="zh-CN" dirty="0" smtClean="0"/>
                  <a:t>u</a:t>
                </a:r>
                <a:r>
                  <a:rPr lang="zh-CN" altLang="en-US" dirty="0" smtClean="0"/>
                  <a:t>的黑点数量，</a:t>
                </a:r>
                <a:r>
                  <a:rPr lang="en-US" altLang="zh-CN" dirty="0" smtClean="0"/>
                  <a:t>k</a:t>
                </a:r>
                <a:r>
                  <a:rPr lang="zh-CN" altLang="en-US" dirty="0" smtClean="0"/>
                  <a:t>是分配给</a:t>
                </a:r>
                <a:r>
                  <a:rPr lang="en-US" altLang="zh-CN" dirty="0" smtClean="0"/>
                  <a:t>v</a:t>
                </a:r>
                <a:r>
                  <a:rPr lang="zh-CN" altLang="en-US" dirty="0" smtClean="0"/>
                  <a:t>的黑点数量，</a:t>
                </a:r>
                <a:r>
                  <a:rPr lang="en-US" altLang="zh-CN" dirty="0" err="1" smtClean="0"/>
                  <a:t>val</a:t>
                </a:r>
                <a:r>
                  <a:rPr lang="zh-CN" altLang="en-US" dirty="0" smtClean="0"/>
                  <a:t>是边权</a:t>
                </a:r>
                <a:endParaRPr lang="en-US" altLang="zh-CN" dirty="0" smtClean="0"/>
              </a:p>
              <a:p>
                <a:pPr lvl="2"/>
                <a14:m>
                  <m:oMath xmlns:m="http://schemas.openxmlformats.org/officeDocument/2006/math">
                    <m:r>
                      <a:rPr lang="en-US" altLang="zh-CN" b="0" i="1" smtClean="0">
                        <a:latin typeface="Cambria Math" panose="02040503050406030204" pitchFamily="18" charset="0"/>
                      </a:rPr>
                      <m:t>𝑐𝑛𝑡</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r>
                          <a:rPr lang="en-US" altLang="zh-CN" b="0" i="1" smtClean="0">
                            <a:latin typeface="Cambria Math" panose="02040503050406030204" pitchFamily="18" charset="0"/>
                          </a:rPr>
                          <m:t>𝐾</m:t>
                        </m:r>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r>
                          <a:rPr lang="en-US" altLang="zh-CN" b="0" i="1" smtClean="0">
                            <a:latin typeface="Cambria Math" panose="02040503050406030204" pitchFamily="18" charset="0"/>
                          </a:rPr>
                          <m:t>𝑠𝑖𝑧𝑒</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r>
                          <a:rPr lang="en-US" altLang="zh-CN" b="0" i="1" smtClean="0">
                            <a:latin typeface="Cambria Math" panose="02040503050406030204" pitchFamily="18" charset="0"/>
                          </a:rPr>
                          <m:t>𝑁</m:t>
                        </m:r>
                        <m:r>
                          <a:rPr lang="en-US" altLang="zh-CN" b="0" i="1" smtClean="0">
                            <a:latin typeface="Cambria Math" panose="02040503050406030204" pitchFamily="18" charset="0"/>
                          </a:rPr>
                          <m:t> −</m:t>
                        </m:r>
                        <m:r>
                          <a:rPr lang="en-US" altLang="zh-CN" b="0" i="1" smtClean="0">
                            <a:latin typeface="Cambria Math" panose="02040503050406030204" pitchFamily="18" charset="0"/>
                          </a:rPr>
                          <m:t>𝐾</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r>
                              <a:rPr lang="en-US" altLang="zh-CN" b="0" i="1" smtClean="0">
                                <a:latin typeface="Cambria Math" panose="02040503050406030204" pitchFamily="18" charset="0"/>
                              </a:rPr>
                              <m:t>𝑠𝑖𝑧𝑒</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 </m:t>
                            </m:r>
                          </m:e>
                        </m:d>
                      </m:e>
                    </m:d>
                    <m:r>
                      <a:rPr lang="en-US" altLang="zh-CN" b="0" i="1" smtClean="0">
                        <a:latin typeface="Cambria Math" panose="02040503050406030204" pitchFamily="18" charset="0"/>
                      </a:rPr>
                      <m:t>   </m:t>
                    </m:r>
                  </m:oMath>
                </a14:m>
                <a:endParaRPr lang="en-US" altLang="zh-CN" dirty="0" smtClean="0"/>
              </a:p>
              <a:p>
                <a:pPr lvl="2"/>
                <a14:m>
                  <m:oMath xmlns:m="http://schemas.openxmlformats.org/officeDocument/2006/math">
                    <m:r>
                      <a:rPr lang="en-US" altLang="zh-CN" i="1" dirty="0" smtClean="0">
                        <a:latin typeface="Cambria Math" panose="02040503050406030204" pitchFamily="18" charset="0"/>
                      </a:rPr>
                      <m:t>𝑓</m:t>
                    </m:r>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𝑢</m:t>
                        </m:r>
                      </m:e>
                    </m:d>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𝑗</m:t>
                        </m:r>
                      </m:e>
                    </m:d>
                    <m:r>
                      <a:rPr lang="en-US" altLang="zh-CN" i="1" dirty="0" smtClean="0">
                        <a:latin typeface="Cambria Math" panose="02040503050406030204" pitchFamily="18" charset="0"/>
                      </a:rPr>
                      <m:t>=</m:t>
                    </m:r>
                    <m:func>
                      <m:funcPr>
                        <m:ctrlPr>
                          <a:rPr lang="en-US" altLang="zh-CN" i="1" dirty="0" smtClean="0">
                            <a:latin typeface="Cambria Math" panose="02040503050406030204" pitchFamily="18" charset="0"/>
                          </a:rPr>
                        </m:ctrlPr>
                      </m:funcPr>
                      <m:fName>
                        <m:r>
                          <m:rPr>
                            <m:sty m:val="p"/>
                          </m:rPr>
                          <a:rPr lang="en-US" altLang="zh-CN" i="0" dirty="0" smtClean="0">
                            <a:latin typeface="Cambria Math" panose="02040503050406030204" pitchFamily="18" charset="0"/>
                          </a:rPr>
                          <m:t>max</m:t>
                        </m:r>
                      </m:fName>
                      <m:e>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 </m:t>
                            </m:r>
                            <m:r>
                              <a:rPr lang="en-US" altLang="zh-CN" i="1" dirty="0" smtClean="0">
                                <a:latin typeface="Cambria Math" panose="02040503050406030204" pitchFamily="18" charset="0"/>
                              </a:rPr>
                              <m:t>𝑓</m:t>
                            </m:r>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𝑢</m:t>
                                </m:r>
                              </m:e>
                            </m:d>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𝑗</m:t>
                                </m:r>
                              </m:e>
                            </m:d>
                            <m:r>
                              <a:rPr lang="en-US" altLang="zh-CN" b="0" i="1" dirty="0" smtClean="0">
                                <a:latin typeface="Cambria Math" panose="02040503050406030204" pitchFamily="18" charset="0"/>
                              </a:rPr>
                              <m:t> </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 </m:t>
                            </m:r>
                            <m:r>
                              <a:rPr lang="en-US" altLang="zh-CN" i="1" dirty="0" smtClean="0">
                                <a:latin typeface="Cambria Math" panose="02040503050406030204" pitchFamily="18" charset="0"/>
                              </a:rPr>
                              <m:t>𝑓</m:t>
                            </m:r>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𝑢</m:t>
                                </m:r>
                              </m:e>
                            </m:d>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e>
                            </m:d>
                            <m:r>
                              <a:rPr lang="en-US" altLang="zh-CN" i="1" dirty="0" smtClean="0">
                                <a:latin typeface="Cambria Math" panose="02040503050406030204" pitchFamily="18" charset="0"/>
                              </a:rPr>
                              <m:t>+ </m:t>
                            </m:r>
                            <m:r>
                              <a:rPr lang="en-US" altLang="zh-CN" i="1" dirty="0" smtClean="0">
                                <a:latin typeface="Cambria Math" panose="02040503050406030204" pitchFamily="18" charset="0"/>
                              </a:rPr>
                              <m:t>𝑓</m:t>
                            </m:r>
                            <m:d>
                              <m:dPr>
                                <m:begChr m:val="["/>
                                <m:endChr m:val="]"/>
                                <m:ctrlPr>
                                  <a:rPr lang="en-US" altLang="zh-CN" i="1" dirty="0" smtClean="0">
                                    <a:latin typeface="Cambria Math" panose="02040503050406030204" pitchFamily="18" charset="0"/>
                                  </a:rPr>
                                </m:ctrlPr>
                              </m:dPr>
                              <m:e>
                                <m:r>
                                  <m:rPr>
                                    <m:sty m:val="p"/>
                                  </m:rPr>
                                  <a:rPr lang="en-US" altLang="zh-CN" b="0" i="0" dirty="0" smtClean="0">
                                    <a:latin typeface="Cambria Math" panose="02040503050406030204" pitchFamily="18" charset="0"/>
                                  </a:rPr>
                                  <m:t>v</m:t>
                                </m:r>
                              </m:e>
                            </m:d>
                            <m:d>
                              <m:dPr>
                                <m:begChr m:val="["/>
                                <m:endChr m:val="]"/>
                                <m:ctrlPr>
                                  <a:rPr lang="en-US" altLang="zh-CN" b="0" i="1" dirty="0" smtClean="0">
                                    <a:latin typeface="Cambria Math" panose="02040503050406030204" pitchFamily="18" charset="0"/>
                                  </a:rPr>
                                </m:ctrlPr>
                              </m:dPr>
                              <m:e>
                                <m:r>
                                  <m:rPr>
                                    <m:sty m:val="p"/>
                                  </m:rPr>
                                  <a:rPr lang="en-US" altLang="zh-CN" b="0" i="0" dirty="0" smtClean="0">
                                    <a:latin typeface="Cambria Math" panose="02040503050406030204" pitchFamily="18" charset="0"/>
                                  </a:rPr>
                                  <m:t>k</m:t>
                                </m:r>
                              </m:e>
                            </m:d>
                            <m:r>
                              <a:rPr lang="en-US" altLang="zh-CN" b="0" i="0" dirty="0" smtClean="0">
                                <a:latin typeface="Cambria Math" panose="02040503050406030204" pitchFamily="18" charset="0"/>
                              </a:rPr>
                              <m:t>+</m:t>
                            </m:r>
                            <m:r>
                              <a:rPr lang="en-US" altLang="zh-CN" b="0" i="1" smtClean="0">
                                <a:latin typeface="Cambria Math" panose="02040503050406030204" pitchFamily="18" charset="0"/>
                              </a:rPr>
                              <m:t>𝑐𝑛𝑡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val</m:t>
                            </m:r>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e</m:t>
                                </m:r>
                              </m:e>
                            </m:d>
                            <m:r>
                              <a:rPr lang="en-US" altLang="zh-CN" b="0" i="0" smtClean="0">
                                <a:latin typeface="Cambria Math" panose="02040503050406030204" pitchFamily="18" charset="0"/>
                              </a:rPr>
                              <m:t> </m:t>
                            </m:r>
                          </m:e>
                        </m:d>
                      </m:e>
                    </m:func>
                  </m:oMath>
                </a14:m>
                <a:endParaRPr lang="en-US" altLang="zh-CN" dirty="0" smtClean="0"/>
              </a:p>
              <a:p>
                <a:pPr lvl="1"/>
                <a:r>
                  <a:rPr lang="zh-CN" altLang="en-US" dirty="0" smtClean="0"/>
                  <a:t>答案即 </a:t>
                </a:r>
                <a:r>
                  <a:rPr lang="en-US" altLang="zh-CN" dirty="0" smtClean="0"/>
                  <a:t>f[root][K]</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cstate="print"/>
                <a:stretch>
                  <a:fillRect l="-571" t="-707"/>
                </a:stretch>
              </a:blipFill>
            </p:spPr>
            <p:txBody>
              <a:bodyPr/>
              <a:lstStyle/>
              <a:p>
                <a:r>
                  <a:rPr lang="zh-CN" altLang="en-US">
                    <a:noFill/>
                  </a:rPr>
                  <a:t> </a:t>
                </a:r>
              </a:p>
            </p:txBody>
          </p:sp>
        </mc:Fallback>
      </mc:AlternateContent>
      <p:sp>
        <p:nvSpPr>
          <p:cNvPr id="4" name="标题 1"/>
          <p:cNvSpPr>
            <a:spLocks noGrp="1"/>
          </p:cNvSpPr>
          <p:nvPr>
            <p:ph type="title"/>
          </p:nvPr>
        </p:nvSpPr>
        <p:spPr>
          <a:xfrm>
            <a:off x="457200" y="-171400"/>
            <a:ext cx="8229600" cy="1143000"/>
          </a:xfrm>
        </p:spPr>
        <p:txBody>
          <a:bodyPr/>
          <a:lstStyle/>
          <a:p>
            <a:r>
              <a:rPr lang="en-US" altLang="zh-CN" dirty="0" smtClean="0">
                <a:solidFill>
                  <a:schemeClr val="bg1"/>
                </a:solidFill>
              </a:rPr>
              <a:t>[HAOI2015]</a:t>
            </a:r>
            <a:r>
              <a:rPr lang="zh-CN" altLang="en-US" dirty="0" smtClean="0">
                <a:solidFill>
                  <a:schemeClr val="bg1"/>
                </a:solidFill>
              </a:rPr>
              <a:t>树上染色</a:t>
            </a:r>
            <a:endParaRPr lang="zh-CN" altLang="en-US" dirty="0">
              <a:solidFill>
                <a:schemeClr val="bg1"/>
              </a:solidFill>
            </a:endParaRPr>
          </a:p>
        </p:txBody>
      </p:sp>
    </p:spTree>
    <p:extLst>
      <p:ext uri="{BB962C8B-B14F-4D97-AF65-F5344CB8AC3E}">
        <p14:creationId xmlns="" xmlns:p14="http://schemas.microsoft.com/office/powerpoint/2010/main" val="3467505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lstStyle/>
          <a:p>
            <a:r>
              <a:rPr lang="zh-CN" altLang="en-US" dirty="0" smtClean="0">
                <a:solidFill>
                  <a:schemeClr val="bg1"/>
                </a:solidFill>
              </a:rPr>
              <a:t>其他</a:t>
            </a:r>
            <a:endParaRPr lang="zh-CN" altLang="en-US" dirty="0">
              <a:solidFill>
                <a:schemeClr val="bg1"/>
              </a:solidFill>
            </a:endParaRPr>
          </a:p>
        </p:txBody>
      </p:sp>
      <p:sp>
        <p:nvSpPr>
          <p:cNvPr id="3" name="内容占位符 2"/>
          <p:cNvSpPr>
            <a:spLocks noGrp="1"/>
          </p:cNvSpPr>
          <p:nvPr>
            <p:ph idx="1"/>
          </p:nvPr>
        </p:nvSpPr>
        <p:spPr/>
        <p:txBody>
          <a:bodyPr/>
          <a:lstStyle/>
          <a:p>
            <a:r>
              <a:rPr lang="en-US" altLang="zh-CN" dirty="0">
                <a:hlinkClick r:id="rId2"/>
              </a:rPr>
              <a:t>https://</a:t>
            </a:r>
            <a:r>
              <a:rPr lang="en-US" altLang="zh-CN" dirty="0" smtClean="0">
                <a:hlinkClick r:id="rId2"/>
              </a:rPr>
              <a:t>blog.csdn.net/Clove_unique/article/details/53195082</a:t>
            </a:r>
            <a:endParaRPr lang="en-US" altLang="zh-CN" dirty="0" smtClean="0"/>
          </a:p>
          <a:p>
            <a:r>
              <a:rPr lang="en-US" altLang="zh-CN" b="1" dirty="0" smtClean="0"/>
              <a:t>[</a:t>
            </a:r>
            <a:r>
              <a:rPr lang="en-US" altLang="zh-CN" b="1" dirty="0"/>
              <a:t>BZOJ4446]-[Scoi2015]</a:t>
            </a:r>
            <a:r>
              <a:rPr lang="zh-CN" altLang="en-US" b="1" dirty="0"/>
              <a:t>小凸玩</a:t>
            </a:r>
            <a:r>
              <a:rPr lang="zh-CN" altLang="en-US" b="1" dirty="0" smtClean="0"/>
              <a:t>密室</a:t>
            </a:r>
            <a:endParaRPr lang="en-US" altLang="zh-CN" b="1" dirty="0" smtClean="0"/>
          </a:p>
          <a:p>
            <a:r>
              <a:rPr lang="en-US" altLang="zh-CN" b="1" dirty="0"/>
              <a:t>[BZOJ]4726 [POI2017] </a:t>
            </a:r>
            <a:r>
              <a:rPr lang="en-US" altLang="zh-CN" b="1" dirty="0" err="1" smtClean="0"/>
              <a:t>Sabota</a:t>
            </a:r>
            <a:endParaRPr lang="en-US" altLang="zh-CN" b="1" dirty="0" smtClean="0"/>
          </a:p>
          <a:p>
            <a:r>
              <a:rPr lang="zh-CN" altLang="en-US" b="1" dirty="0" smtClean="0"/>
              <a:t>树上期望类型</a:t>
            </a:r>
            <a:endParaRPr lang="en-US" altLang="zh-CN" b="1" dirty="0"/>
          </a:p>
          <a:p>
            <a:endParaRPr lang="zh-CN" altLang="en-US" dirty="0"/>
          </a:p>
        </p:txBody>
      </p:sp>
    </p:spTree>
    <p:extLst>
      <p:ext uri="{BB962C8B-B14F-4D97-AF65-F5344CB8AC3E}">
        <p14:creationId xmlns="" xmlns:p14="http://schemas.microsoft.com/office/powerpoint/2010/main" val="288626364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标题 8"/>
          <p:cNvSpPr txBox="1">
            <a:spLocks/>
          </p:cNvSpPr>
          <p:nvPr/>
        </p:nvSpPr>
        <p:spPr>
          <a:xfrm>
            <a:off x="142844" y="2844805"/>
            <a:ext cx="6072230" cy="1470025"/>
          </a:xfrm>
          <a:prstGeom prst="rect">
            <a:avLst/>
          </a:prstGeom>
        </p:spPr>
        <p:txBody>
          <a:bodyPr anchor="ctr">
            <a:normAutofit/>
          </a:bodyPr>
          <a:lstStyle/>
          <a:p>
            <a:pPr algn="ctr" fontAlgn="auto">
              <a:spcAft>
                <a:spcPts val="0"/>
              </a:spcAft>
              <a:defRPr/>
            </a:pPr>
            <a:r>
              <a:rPr lang="zh-CN" alt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55000" endA="300" endPos="45500" dir="5400000" sy="-100000" algn="bl" rotWithShape="0"/>
                </a:effectLst>
                <a:latin typeface="微软雅黑" pitchFamily="34" charset="-122"/>
                <a:ea typeface="微软雅黑" pitchFamily="34" charset="-122"/>
                <a:cs typeface="Arial" pitchFamily="34" charset="0"/>
              </a:rPr>
              <a:t>谢     谢</a:t>
            </a:r>
            <a:r>
              <a:rPr lang="en-GB"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55000" endA="300" endPos="45500" dir="5400000" sy="-100000" algn="bl" rotWithShape="0"/>
                </a:effectLst>
                <a:latin typeface="微软雅黑" pitchFamily="34" charset="-122"/>
                <a:ea typeface="微软雅黑" pitchFamily="34" charset="-122"/>
                <a:cs typeface="Arial" pitchFamily="34" charset="0"/>
              </a:rPr>
              <a:t>!</a:t>
            </a:r>
            <a:endParaRPr lang="en-GB" altLang="zh-CN"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55000" endA="300" endPos="45500" dir="5400000" sy="-100000" algn="bl" rotWithShape="0"/>
              </a:effectLst>
              <a:latin typeface="微软雅黑" pitchFamily="34" charset="-122"/>
              <a:ea typeface="微软雅黑" pitchFamily="34" charset="-122"/>
              <a:cs typeface="Arial" pitchFamily="34" charset="0"/>
            </a:endParaRPr>
          </a:p>
        </p:txBody>
      </p:sp>
      <p:sp>
        <p:nvSpPr>
          <p:cNvPr id="6" name="矩形 5"/>
          <p:cNvSpPr/>
          <p:nvPr/>
        </p:nvSpPr>
        <p:spPr>
          <a:xfrm>
            <a:off x="2214563" y="4071938"/>
            <a:ext cx="1722437" cy="461962"/>
          </a:xfrm>
          <a:prstGeom prst="rect">
            <a:avLst/>
          </a:prstGeom>
        </p:spPr>
        <p:txBody>
          <a:bodyPr wrap="none">
            <a:spAutoFit/>
          </a:bodyPr>
          <a:lstStyle/>
          <a:p>
            <a:pPr algn="just" fontAlgn="auto">
              <a:spcBef>
                <a:spcPts val="0"/>
              </a:spcBef>
              <a:spcAft>
                <a:spcPts val="0"/>
              </a:spcAft>
              <a:defRPr/>
            </a:pPr>
            <a:r>
              <a:rPr lang="en-US" altLang="zh-CN" sz="2400" b="1" dirty="0" err="1">
                <a:solidFill>
                  <a:schemeClr val="bg1">
                    <a:lumMod val="65000"/>
                  </a:schemeClr>
                </a:solidFill>
                <a:latin typeface="Arial" pitchFamily="34" charset="0"/>
                <a:ea typeface="+mn-ea"/>
                <a:cs typeface="Arial" pitchFamily="34" charset="0"/>
              </a:rPr>
              <a:t>RonghuaX</a:t>
            </a:r>
            <a:endParaRPr lang="zh-CN" altLang="en-US" sz="2400" b="1" dirty="0">
              <a:solidFill>
                <a:schemeClr val="bg1">
                  <a:lumMod val="65000"/>
                </a:schemeClr>
              </a:solidFill>
              <a:latin typeface="Arial" pitchFamily="34" charset="0"/>
              <a:ea typeface="+mn-ea"/>
              <a:cs typeface="Arial" pitchFamily="34" charset="0"/>
            </a:endParaRPr>
          </a:p>
        </p:txBody>
      </p:sp>
      <p:pic>
        <p:nvPicPr>
          <p:cNvPr id="15364" name="Picture 3" descr="C:\Users\RonghuaX\Desktop\图片1副本副本副本.png"/>
          <p:cNvPicPr>
            <a:picLocks noChangeAspect="1" noChangeArrowheads="1"/>
          </p:cNvPicPr>
          <p:nvPr/>
        </p:nvPicPr>
        <p:blipFill>
          <a:blip r:embed="rId3" cstate="print"/>
          <a:srcRect/>
          <a:stretch>
            <a:fillRect/>
          </a:stretch>
        </p:blipFill>
        <p:spPr bwMode="auto">
          <a:xfrm>
            <a:off x="214313" y="214313"/>
            <a:ext cx="2571750" cy="85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sz="quarter" idx="1"/>
          </p:nvPr>
        </p:nvSpPr>
        <p:spPr>
          <a:xfrm>
            <a:off x="395288" y="764108"/>
            <a:ext cx="8424862" cy="6337300"/>
          </a:xfrm>
        </p:spPr>
        <p:txBody>
          <a:bodyPr/>
          <a:lstStyle/>
          <a:p>
            <a:pPr eaLnBrk="1" hangingPunct="1">
              <a:lnSpc>
                <a:spcPct val="140000"/>
              </a:lnSpc>
            </a:pPr>
            <a:r>
              <a:rPr lang="zh-CN" altLang="zh-CN" sz="2400" b="1" dirty="0" smtClean="0"/>
              <a:t>5</a:t>
            </a:r>
            <a:r>
              <a:rPr lang="zh-CN" altLang="en-US" sz="2400" b="1" dirty="0" smtClean="0"/>
              <a:t>、有序树和无序树</a:t>
            </a:r>
          </a:p>
          <a:p>
            <a:pPr eaLnBrk="1" hangingPunct="1">
              <a:lnSpc>
                <a:spcPct val="140000"/>
              </a:lnSpc>
              <a:buFontTx/>
              <a:buNone/>
            </a:pPr>
            <a:r>
              <a:rPr lang="zh-CN" altLang="en-US" sz="2400" b="1" dirty="0" smtClean="0"/>
              <a:t>    若树中各结点的子树是按照一定的次序从左向右安排的，则称之为有序树，否则称之为无序树。如对于一棵反映父子关系的家族树，兄弟结点之间是按照排行大小有序的，所以它是一棵有序树。以后若不特别指明，均认为树是有序的。</a:t>
            </a:r>
          </a:p>
          <a:p>
            <a:pPr eaLnBrk="1" hangingPunct="1">
              <a:lnSpc>
                <a:spcPct val="140000"/>
              </a:lnSpc>
            </a:pPr>
            <a:r>
              <a:rPr lang="zh-CN" altLang="zh-CN" sz="2400" b="1" dirty="0" smtClean="0"/>
              <a:t>6</a:t>
            </a:r>
            <a:r>
              <a:rPr lang="zh-CN" altLang="en-US" sz="2400" b="1" dirty="0" smtClean="0"/>
              <a:t>、森林</a:t>
            </a:r>
          </a:p>
          <a:p>
            <a:pPr eaLnBrk="1" hangingPunct="1">
              <a:lnSpc>
                <a:spcPct val="140000"/>
              </a:lnSpc>
              <a:buFontTx/>
              <a:buNone/>
            </a:pPr>
            <a:r>
              <a:rPr lang="zh-CN" altLang="en-US" sz="2400" b="1" dirty="0" smtClean="0"/>
              <a:t>   森林是</a:t>
            </a:r>
            <a:r>
              <a:rPr lang="zh-CN" altLang="zh-CN" sz="2400" b="1" dirty="0" smtClean="0"/>
              <a:t>m</a:t>
            </a:r>
            <a:r>
              <a:rPr lang="zh-CN" altLang="en-US" sz="2400" b="1" dirty="0" smtClean="0"/>
              <a:t>（</a:t>
            </a:r>
            <a:r>
              <a:rPr lang="zh-CN" altLang="zh-CN" sz="2400" b="1" dirty="0" smtClean="0"/>
              <a:t>m≥0</a:t>
            </a:r>
            <a:r>
              <a:rPr lang="zh-CN" altLang="en-US" sz="2400" b="1" dirty="0" smtClean="0"/>
              <a:t>）棵互不相交的树的集合。例如，对于树中每个分支结点来说，其子树的集合就是森林。在图</a:t>
            </a:r>
            <a:r>
              <a:rPr lang="zh-CN" altLang="zh-CN" sz="2400" b="1" dirty="0" smtClean="0"/>
              <a:t>1</a:t>
            </a:r>
            <a:r>
              <a:rPr lang="zh-CN" altLang="en-US" sz="2400" b="1" dirty="0" smtClean="0"/>
              <a:t>的树</a:t>
            </a:r>
            <a:r>
              <a:rPr lang="zh-CN" altLang="zh-CN" sz="2400" b="1" dirty="0" smtClean="0"/>
              <a:t>T</a:t>
            </a:r>
            <a:r>
              <a:rPr lang="zh-CN" altLang="en-US" sz="2400" b="1" dirty="0" smtClean="0"/>
              <a:t>中，由</a:t>
            </a:r>
            <a:r>
              <a:rPr lang="zh-CN" altLang="zh-CN" sz="2400" b="1" dirty="0" smtClean="0"/>
              <a:t>A</a:t>
            </a:r>
            <a:r>
              <a:rPr lang="zh-CN" altLang="en-US" sz="2400" b="1" dirty="0" smtClean="0"/>
              <a:t>结点的子树所构成的森林为</a:t>
            </a:r>
            <a:r>
              <a:rPr lang="zh-CN" altLang="zh-CN" sz="2400" b="1" dirty="0" smtClean="0"/>
              <a:t>{T1</a:t>
            </a:r>
            <a:r>
              <a:rPr lang="zh-CN" altLang="en-US" sz="2400" b="1" dirty="0" smtClean="0"/>
              <a:t>，</a:t>
            </a:r>
            <a:r>
              <a:rPr lang="zh-CN" altLang="zh-CN" sz="2400" b="1" dirty="0" smtClean="0"/>
              <a:t>T2</a:t>
            </a:r>
            <a:r>
              <a:rPr lang="en-US" altLang="zh-CN" sz="2400" b="1" dirty="0" smtClean="0"/>
              <a:t>}</a:t>
            </a:r>
            <a:r>
              <a:rPr lang="zh-CN" altLang="en-US" sz="2400" b="1" dirty="0" smtClean="0"/>
              <a:t>，由</a:t>
            </a:r>
            <a:r>
              <a:rPr lang="zh-CN" altLang="zh-CN" sz="2400" b="1" dirty="0" smtClean="0"/>
              <a:t>B</a:t>
            </a:r>
            <a:r>
              <a:rPr lang="zh-CN" altLang="en-US" sz="2400" b="1" dirty="0" smtClean="0"/>
              <a:t>结点的子树所构成的森林为</a:t>
            </a:r>
            <a:r>
              <a:rPr lang="zh-CN" altLang="zh-CN" sz="2400" b="1" dirty="0" smtClean="0"/>
              <a:t>{T11</a:t>
            </a:r>
            <a:r>
              <a:rPr lang="zh-CN" altLang="en-US" sz="2400" b="1" dirty="0" smtClean="0"/>
              <a:t>，</a:t>
            </a:r>
            <a:r>
              <a:rPr lang="zh-CN" altLang="zh-CN" sz="2400" b="1" dirty="0" smtClean="0"/>
              <a:t>T12</a:t>
            </a:r>
            <a:r>
              <a:rPr lang="zh-CN" altLang="en-US" sz="2400" b="1" dirty="0" smtClean="0"/>
              <a:t>，</a:t>
            </a:r>
            <a:r>
              <a:rPr lang="zh-CN" altLang="zh-CN" sz="2400" b="1" dirty="0" smtClean="0"/>
              <a:t>T13}</a:t>
            </a:r>
            <a:r>
              <a:rPr lang="zh-CN" altLang="en-US" sz="2400" b="1" dirty="0" smtClean="0"/>
              <a:t>，等等。</a:t>
            </a:r>
          </a:p>
        </p:txBody>
      </p:sp>
      <p:sp>
        <p:nvSpPr>
          <p:cNvPr id="3" name="Rectangle 2"/>
          <p:cNvSpPr>
            <a:spLocks noGrp="1" noChangeArrowheads="1"/>
          </p:cNvSpPr>
          <p:nvPr>
            <p:ph type="title"/>
          </p:nvPr>
        </p:nvSpPr>
        <p:spPr>
          <a:xfrm>
            <a:off x="539750" y="-99392"/>
            <a:ext cx="8147050" cy="993775"/>
          </a:xfrm>
        </p:spPr>
        <p:txBody>
          <a:bodyPr/>
          <a:lstStyle/>
          <a:p>
            <a:pPr eaLnBrk="1" hangingPunct="1"/>
            <a:r>
              <a:rPr lang="zh-CN" altLang="en-US" dirty="0" smtClean="0">
                <a:solidFill>
                  <a:schemeClr val="bg1"/>
                </a:solidFill>
              </a:rPr>
              <a:t> </a:t>
            </a:r>
            <a:r>
              <a:rPr lang="zh-CN" altLang="en-US" b="1" dirty="0" smtClean="0">
                <a:solidFill>
                  <a:schemeClr val="bg1"/>
                </a:solidFill>
              </a:rPr>
              <a:t>树的基本术语</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noChangeArrowheads="1"/>
          </p:cNvSpPr>
          <p:nvPr>
            <p:ph type="title"/>
          </p:nvPr>
        </p:nvSpPr>
        <p:spPr>
          <a:xfrm>
            <a:off x="251520" y="-243408"/>
            <a:ext cx="8229600" cy="1143000"/>
          </a:xfrm>
        </p:spPr>
        <p:txBody>
          <a:bodyPr/>
          <a:lstStyle/>
          <a:p>
            <a:pPr eaLnBrk="1" hangingPunct="1"/>
            <a:r>
              <a:rPr lang="zh-CN" altLang="zh-CN" dirty="0" smtClean="0">
                <a:solidFill>
                  <a:schemeClr val="bg1"/>
                </a:solidFill>
                <a:effectLst/>
              </a:rPr>
              <a:t>树</a:t>
            </a:r>
          </a:p>
        </p:txBody>
      </p:sp>
      <p:sp>
        <p:nvSpPr>
          <p:cNvPr id="2" name="内容占位符 2"/>
          <p:cNvSpPr>
            <a:spLocks noGrp="1" noChangeArrowheads="1"/>
          </p:cNvSpPr>
          <p:nvPr>
            <p:ph idx="1"/>
          </p:nvPr>
        </p:nvSpPr>
        <p:spPr>
          <a:xfrm>
            <a:off x="628650" y="1825625"/>
            <a:ext cx="5045075" cy="4351338"/>
          </a:xfrm>
        </p:spPr>
        <p:txBody>
          <a:bodyPr/>
          <a:lstStyle/>
          <a:p>
            <a:pPr eaLnBrk="1" hangingPunct="1"/>
            <a:r>
              <a:rPr lang="zh-CN" altLang="en-US" dirty="0" smtClean="0"/>
              <a:t>树是连通且无环的无向图</a:t>
            </a:r>
          </a:p>
          <a:p>
            <a:pPr eaLnBrk="1" hangingPunct="1"/>
            <a:r>
              <a:rPr lang="zh-CN" altLang="en-US" dirty="0" smtClean="0"/>
              <a:t>等价条件：</a:t>
            </a:r>
          </a:p>
          <a:p>
            <a:pPr lvl="1" eaLnBrk="1" hangingPunct="1"/>
            <a:r>
              <a:rPr lang="zh-CN" altLang="en-US" dirty="0" smtClean="0"/>
              <a:t>连通，且含有</a:t>
            </a:r>
            <a:r>
              <a:rPr lang="en-US" altLang="zh-CN" dirty="0" smtClean="0"/>
              <a:t>n</a:t>
            </a:r>
            <a:r>
              <a:rPr lang="zh-CN" altLang="en-US" dirty="0" smtClean="0"/>
              <a:t>个点、</a:t>
            </a:r>
            <a:r>
              <a:rPr lang="en-US" altLang="zh-CN" dirty="0" smtClean="0"/>
              <a:t>n-1</a:t>
            </a:r>
            <a:r>
              <a:rPr lang="zh-CN" altLang="en-US" dirty="0" smtClean="0"/>
              <a:t>条边</a:t>
            </a:r>
          </a:p>
          <a:p>
            <a:pPr lvl="1" eaLnBrk="1" hangingPunct="1"/>
            <a:r>
              <a:rPr lang="zh-CN" altLang="en-US" dirty="0" smtClean="0"/>
              <a:t>任意两点间恰有一条路径</a:t>
            </a:r>
          </a:p>
          <a:p>
            <a:pPr lvl="1" eaLnBrk="1" hangingPunct="1"/>
            <a:endParaRPr lang="zh-CN" altLang="en-US" dirty="0" smtClean="0"/>
          </a:p>
        </p:txBody>
      </p:sp>
      <p:pic>
        <p:nvPicPr>
          <p:cNvPr id="4100" name="图片 3" descr="tree"/>
          <p:cNvPicPr>
            <a:picLocks noChangeAspect="1" noChangeArrowheads="1"/>
          </p:cNvPicPr>
          <p:nvPr/>
        </p:nvPicPr>
        <p:blipFill>
          <a:blip r:embed="rId2" cstate="print"/>
          <a:srcRect/>
          <a:stretch>
            <a:fillRect/>
          </a:stretch>
        </p:blipFill>
        <p:spPr bwMode="auto">
          <a:xfrm>
            <a:off x="5943600" y="1690688"/>
            <a:ext cx="2571750" cy="3000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noChangeArrowheads="1"/>
          </p:cNvSpPr>
          <p:nvPr>
            <p:ph type="title"/>
          </p:nvPr>
        </p:nvSpPr>
        <p:spPr>
          <a:xfrm>
            <a:off x="395536" y="-171400"/>
            <a:ext cx="8229600" cy="1143000"/>
          </a:xfrm>
        </p:spPr>
        <p:txBody>
          <a:bodyPr/>
          <a:lstStyle/>
          <a:p>
            <a:pPr eaLnBrk="1" hangingPunct="1"/>
            <a:r>
              <a:rPr lang="zh-CN" altLang="en-US" dirty="0" smtClean="0">
                <a:solidFill>
                  <a:schemeClr val="bg1"/>
                </a:solidFill>
              </a:rPr>
              <a:t>无根树</a:t>
            </a:r>
          </a:p>
        </p:txBody>
      </p:sp>
      <p:pic>
        <p:nvPicPr>
          <p:cNvPr id="5123" name="内容占位符 3" descr="tree"/>
          <p:cNvPicPr>
            <a:picLocks noGrp="1" noChangeAspect="1" noChangeArrowheads="1"/>
          </p:cNvPicPr>
          <p:nvPr>
            <p:ph idx="1"/>
          </p:nvPr>
        </p:nvPicPr>
        <p:blipFill>
          <a:blip r:embed="rId2" cstate="print"/>
          <a:srcRect/>
          <a:stretch>
            <a:fillRect/>
          </a:stretch>
        </p:blipFill>
        <p:spPr>
          <a:xfrm>
            <a:off x="5943600" y="1690688"/>
            <a:ext cx="2571750" cy="3000375"/>
          </a:xfrm>
        </p:spPr>
      </p:pic>
      <p:sp>
        <p:nvSpPr>
          <p:cNvPr id="5" name="内容占位符 2"/>
          <p:cNvSpPr>
            <a:spLocks noGrp="1"/>
          </p:cNvSpPr>
          <p:nvPr/>
        </p:nvSpPr>
        <p:spPr>
          <a:xfrm>
            <a:off x="628650" y="1825625"/>
            <a:ext cx="6213475"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defRPr/>
            </a:pPr>
            <a:r>
              <a:rPr lang="zh-CN" altLang="en-US" noProof="1"/>
              <a:t>满足上述定义、没有其他限制</a:t>
            </a:r>
          </a:p>
          <a:p>
            <a:pPr fontAlgn="auto">
              <a:defRPr/>
            </a:pPr>
            <a:r>
              <a:rPr lang="zh-CN" altLang="en-US" noProof="1">
                <a:sym typeface="+mn-ea"/>
              </a:rPr>
              <a:t>每个节点的地位是相同的</a:t>
            </a:r>
            <a:endParaRPr lang="zh-CN" altLang="en-US" noProof="1"/>
          </a:p>
          <a:p>
            <a:pPr fontAlgn="auto">
              <a:defRPr/>
            </a:pPr>
            <a:r>
              <a:rPr lang="zh-CN" altLang="en-US" noProof="1"/>
              <a:t>当做普通的无向图来处理</a:t>
            </a:r>
          </a:p>
          <a:p>
            <a:pPr marL="0" indent="0" fontAlgn="auto">
              <a:buFont typeface="Arial" panose="020B0604020202020204" pitchFamily="34" charset="0"/>
              <a:buNone/>
              <a:defRPr/>
            </a:pPr>
            <a:endParaRPr lang="zh-CN" altLang="en-US" noProof="1"/>
          </a:p>
        </p:txBody>
      </p:sp>
    </p:spTree>
  </p:cSld>
  <p:clrMapOvr>
    <a:masterClrMapping/>
  </p:clrMapOvr>
  <p:timing>
    <p:tnLst>
      <p:par>
        <p:cTn id="1" dur="indefinite" restart="never" nodeType="tmRoot"/>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a:xfrm>
            <a:off x="395536" y="-99392"/>
            <a:ext cx="8229600" cy="1143000"/>
          </a:xfrm>
        </p:spPr>
        <p:txBody>
          <a:bodyPr/>
          <a:lstStyle/>
          <a:p>
            <a:pPr eaLnBrk="1" hangingPunct="1"/>
            <a:r>
              <a:rPr lang="zh-CN" altLang="en-US" dirty="0" smtClean="0">
                <a:solidFill>
                  <a:schemeClr val="bg1"/>
                </a:solidFill>
              </a:rPr>
              <a:t>有根树</a:t>
            </a:r>
          </a:p>
        </p:txBody>
      </p:sp>
      <p:sp>
        <p:nvSpPr>
          <p:cNvPr id="2" name="内容占位符 2"/>
          <p:cNvSpPr>
            <a:spLocks noGrp="1" noChangeArrowheads="1"/>
          </p:cNvSpPr>
          <p:nvPr>
            <p:ph idx="1"/>
          </p:nvPr>
        </p:nvSpPr>
        <p:spPr>
          <a:xfrm>
            <a:off x="539552" y="980728"/>
            <a:ext cx="7886700" cy="4632325"/>
          </a:xfrm>
        </p:spPr>
        <p:txBody>
          <a:bodyPr/>
          <a:lstStyle/>
          <a:p>
            <a:pPr eaLnBrk="1" hangingPunct="1"/>
            <a:r>
              <a:rPr lang="zh-CN" altLang="en-US" dirty="0" smtClean="0"/>
              <a:t>在定义的基础上、指定一个节点为</a:t>
            </a:r>
            <a:r>
              <a:rPr lang="en-US" altLang="zh-CN" dirty="0" smtClean="0"/>
              <a:t>“</a:t>
            </a:r>
            <a:r>
              <a:rPr lang="zh-CN" altLang="en-US" dirty="0" smtClean="0"/>
              <a:t>根</a:t>
            </a:r>
            <a:r>
              <a:rPr lang="en-US" altLang="zh-CN" dirty="0" smtClean="0"/>
              <a:t>”</a:t>
            </a:r>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r>
              <a:rPr lang="zh-CN" altLang="en-US" dirty="0" smtClean="0"/>
              <a:t>相比无根树，有根树更多地利用树的性质，组织结构更加清晰</a:t>
            </a:r>
          </a:p>
          <a:p>
            <a:pPr eaLnBrk="1" hangingPunct="1"/>
            <a:r>
              <a:rPr lang="zh-CN" altLang="en-US" dirty="0" smtClean="0"/>
              <a:t>树上的问题一般先转化成有根树再解决。</a:t>
            </a:r>
          </a:p>
        </p:txBody>
      </p:sp>
      <p:grpSp>
        <p:nvGrpSpPr>
          <p:cNvPr id="3" name="组合 33"/>
          <p:cNvGrpSpPr>
            <a:grpSpLocks/>
          </p:cNvGrpSpPr>
          <p:nvPr/>
        </p:nvGrpSpPr>
        <p:grpSpPr bwMode="auto">
          <a:xfrm>
            <a:off x="2174875" y="1628800"/>
            <a:ext cx="4389438" cy="2527300"/>
            <a:chOff x="3426" y="3556"/>
            <a:chExt cx="6911" cy="3980"/>
          </a:xfrm>
        </p:grpSpPr>
        <p:pic>
          <p:nvPicPr>
            <p:cNvPr id="6149" name="内容占位符 3" descr="tree"/>
            <p:cNvPicPr>
              <a:picLocks noChangeAspect="1" noChangeArrowheads="1"/>
            </p:cNvPicPr>
            <p:nvPr/>
          </p:nvPicPr>
          <p:blipFill>
            <a:blip r:embed="rId2" cstate="print"/>
            <a:srcRect/>
            <a:stretch>
              <a:fillRect/>
            </a:stretch>
          </p:blipFill>
          <p:spPr bwMode="auto">
            <a:xfrm>
              <a:off x="3426" y="3556"/>
              <a:ext cx="3413" cy="3981"/>
            </a:xfrm>
            <a:prstGeom prst="rect">
              <a:avLst/>
            </a:prstGeom>
            <a:noFill/>
            <a:ln w="9525">
              <a:noFill/>
              <a:miter lim="800000"/>
              <a:headEnd/>
              <a:tailEnd/>
            </a:ln>
          </p:spPr>
        </p:pic>
        <p:grpSp>
          <p:nvGrpSpPr>
            <p:cNvPr id="4" name="组合 30"/>
            <p:cNvGrpSpPr>
              <a:grpSpLocks/>
            </p:cNvGrpSpPr>
            <p:nvPr/>
          </p:nvGrpSpPr>
          <p:grpSpPr bwMode="auto">
            <a:xfrm>
              <a:off x="7881" y="3584"/>
              <a:ext cx="2457" cy="3887"/>
              <a:chOff x="7947" y="3577"/>
              <a:chExt cx="2282" cy="3611"/>
            </a:xfrm>
          </p:grpSpPr>
          <p:sp>
            <p:nvSpPr>
              <p:cNvPr id="19" name="椭圆 18"/>
              <p:cNvSpPr/>
              <p:nvPr/>
            </p:nvSpPr>
            <p:spPr>
              <a:xfrm>
                <a:off x="8896" y="3577"/>
                <a:ext cx="416" cy="41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itchFamily="34" charset="0"/>
                  <a:buNone/>
                </a:pPr>
                <a:r>
                  <a:rPr lang="zh-CN" altLang="zh-CN" noProof="1">
                    <a:solidFill>
                      <a:srgbClr val="FF0000"/>
                    </a:solidFill>
                  </a:rPr>
                  <a:t>1</a:t>
                </a:r>
              </a:p>
            </p:txBody>
          </p:sp>
          <p:sp>
            <p:nvSpPr>
              <p:cNvPr id="20" name="椭圆 19"/>
              <p:cNvSpPr/>
              <p:nvPr/>
            </p:nvSpPr>
            <p:spPr>
              <a:xfrm>
                <a:off x="8896" y="4701"/>
                <a:ext cx="416" cy="4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itchFamily="34" charset="0"/>
                  <a:buNone/>
                </a:pPr>
                <a:r>
                  <a:rPr lang="zh-CN" altLang="zh-CN" noProof="1">
                    <a:solidFill>
                      <a:schemeClr val="tx1"/>
                    </a:solidFill>
                  </a:rPr>
                  <a:t>4</a:t>
                </a:r>
              </a:p>
            </p:txBody>
          </p:sp>
          <p:cxnSp>
            <p:nvCxnSpPr>
              <p:cNvPr id="21" name="直接连接符 20"/>
              <p:cNvCxnSpPr>
                <a:stCxn id="19" idx="4"/>
                <a:endCxn id="20" idx="0"/>
              </p:cNvCxnSpPr>
              <p:nvPr/>
            </p:nvCxnSpPr>
            <p:spPr>
              <a:xfrm>
                <a:off x="9102" y="3992"/>
                <a:ext cx="0" cy="7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7946" y="5592"/>
                <a:ext cx="416" cy="4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itchFamily="34" charset="0"/>
                  <a:buNone/>
                </a:pPr>
                <a:r>
                  <a:rPr lang="zh-CN" altLang="zh-CN" noProof="1">
                    <a:solidFill>
                      <a:schemeClr val="tx1"/>
                    </a:solidFill>
                  </a:rPr>
                  <a:t>2</a:t>
                </a:r>
              </a:p>
            </p:txBody>
          </p:sp>
          <p:sp>
            <p:nvSpPr>
              <p:cNvPr id="23" name="椭圆 22"/>
              <p:cNvSpPr/>
              <p:nvPr/>
            </p:nvSpPr>
            <p:spPr>
              <a:xfrm>
                <a:off x="8896" y="5825"/>
                <a:ext cx="416" cy="4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itchFamily="34" charset="0"/>
                  <a:buNone/>
                </a:pPr>
                <a:r>
                  <a:rPr lang="zh-CN" altLang="zh-CN" noProof="1">
                    <a:solidFill>
                      <a:schemeClr val="tx1"/>
                    </a:solidFill>
                  </a:rPr>
                  <a:t>3</a:t>
                </a:r>
              </a:p>
            </p:txBody>
          </p:sp>
          <p:sp>
            <p:nvSpPr>
              <p:cNvPr id="24" name="椭圆 23"/>
              <p:cNvSpPr/>
              <p:nvPr/>
            </p:nvSpPr>
            <p:spPr>
              <a:xfrm>
                <a:off x="9815" y="5592"/>
                <a:ext cx="413" cy="4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itchFamily="34" charset="0"/>
                  <a:buNone/>
                </a:pPr>
                <a:r>
                  <a:rPr lang="zh-CN" altLang="zh-CN" noProof="1">
                    <a:solidFill>
                      <a:schemeClr val="tx1"/>
                    </a:solidFill>
                  </a:rPr>
                  <a:t>5</a:t>
                </a:r>
              </a:p>
            </p:txBody>
          </p:sp>
          <p:sp>
            <p:nvSpPr>
              <p:cNvPr id="25" name="椭圆 24"/>
              <p:cNvSpPr/>
              <p:nvPr/>
            </p:nvSpPr>
            <p:spPr>
              <a:xfrm>
                <a:off x="9815" y="6775"/>
                <a:ext cx="413" cy="4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itchFamily="34" charset="0"/>
                  <a:buNone/>
                </a:pPr>
                <a:r>
                  <a:rPr lang="zh-CN" altLang="zh-CN" noProof="1">
                    <a:solidFill>
                      <a:schemeClr val="tx1"/>
                    </a:solidFill>
                  </a:rPr>
                  <a:t>6</a:t>
                </a:r>
              </a:p>
            </p:txBody>
          </p:sp>
          <p:cxnSp>
            <p:nvCxnSpPr>
              <p:cNvPr id="26" name="直接连接符 25"/>
              <p:cNvCxnSpPr>
                <a:stCxn id="20" idx="3"/>
                <a:endCxn id="22" idx="7"/>
              </p:cNvCxnSpPr>
              <p:nvPr/>
            </p:nvCxnSpPr>
            <p:spPr>
              <a:xfrm flipH="1">
                <a:off x="8299" y="5054"/>
                <a:ext cx="659" cy="5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0" idx="4"/>
                <a:endCxn id="23" idx="0"/>
              </p:cNvCxnSpPr>
              <p:nvPr/>
            </p:nvCxnSpPr>
            <p:spPr>
              <a:xfrm>
                <a:off x="9102" y="5116"/>
                <a:ext cx="0" cy="7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0" idx="5"/>
                <a:endCxn id="24" idx="1"/>
              </p:cNvCxnSpPr>
              <p:nvPr/>
            </p:nvCxnSpPr>
            <p:spPr>
              <a:xfrm>
                <a:off x="9251" y="5054"/>
                <a:ext cx="624" cy="5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4" idx="4"/>
                <a:endCxn id="25" idx="0"/>
              </p:cNvCxnSpPr>
              <p:nvPr/>
            </p:nvCxnSpPr>
            <p:spPr>
              <a:xfrm>
                <a:off x="10019" y="6006"/>
                <a:ext cx="0" cy="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右箭头 31"/>
            <p:cNvSpPr/>
            <p:nvPr/>
          </p:nvSpPr>
          <p:spPr>
            <a:xfrm>
              <a:off x="6490" y="5091"/>
              <a:ext cx="1175" cy="8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936</TotalTime>
  <Words>3278</Words>
  <Application>Microsoft Office PowerPoint</Application>
  <PresentationFormat>全屏显示(4:3)</PresentationFormat>
  <Paragraphs>252</Paragraphs>
  <Slides>53</Slides>
  <Notes>0</Notes>
  <HiddenSlides>2</HiddenSlides>
  <MMClips>0</MMClips>
  <ScaleCrop>false</ScaleCrop>
  <HeadingPairs>
    <vt:vector size="4" baseType="variant">
      <vt:variant>
        <vt:lpstr>主题</vt:lpstr>
      </vt:variant>
      <vt:variant>
        <vt:i4>1</vt:i4>
      </vt:variant>
      <vt:variant>
        <vt:lpstr>幻灯片标题</vt:lpstr>
      </vt:variant>
      <vt:variant>
        <vt:i4>53</vt:i4>
      </vt:variant>
    </vt:vector>
  </HeadingPairs>
  <TitlesOfParts>
    <vt:vector size="54" baseType="lpstr">
      <vt:lpstr>Office 主题</vt:lpstr>
      <vt:lpstr>简单树型动态规划       ——成都七中胡凡</vt:lpstr>
      <vt:lpstr>幻灯片 2</vt:lpstr>
      <vt:lpstr>树</vt:lpstr>
      <vt:lpstr> 树的基本术语</vt:lpstr>
      <vt:lpstr> 树的基本术语</vt:lpstr>
      <vt:lpstr> 树的基本术语</vt:lpstr>
      <vt:lpstr>树</vt:lpstr>
      <vt:lpstr>无根树</vt:lpstr>
      <vt:lpstr>有根树</vt:lpstr>
      <vt:lpstr>有根树的结构</vt:lpstr>
      <vt:lpstr>有根树的存储</vt:lpstr>
      <vt:lpstr>树型DP</vt:lpstr>
      <vt:lpstr>目录</vt:lpstr>
      <vt:lpstr>基础应用——子树和</vt:lpstr>
      <vt:lpstr>树的重心</vt:lpstr>
      <vt:lpstr>幻灯片 16</vt:lpstr>
      <vt:lpstr>Codeforces 686D - kay and snowflake</vt:lpstr>
      <vt:lpstr>Codeforces 686D - kay and snowflake</vt:lpstr>
      <vt:lpstr>Codeforces 686D - kay and snowflake</vt:lpstr>
      <vt:lpstr>Luogu P1122 – 最大子树和</vt:lpstr>
      <vt:lpstr>Luogu P1122 – 最大子树和</vt:lpstr>
      <vt:lpstr>Luogu P1122 – 最大子树和</vt:lpstr>
      <vt:lpstr>基础应用——树的直径</vt:lpstr>
      <vt:lpstr>覆盖类问题</vt:lpstr>
      <vt:lpstr>树的直径</vt:lpstr>
      <vt:lpstr>树的直径</vt:lpstr>
      <vt:lpstr>BZOJ1907 - 树的路径覆盖 </vt:lpstr>
      <vt:lpstr>BZOJ1907 - 树的路径覆盖 </vt:lpstr>
      <vt:lpstr>BZOJ1907 - 树的路径覆盖 </vt:lpstr>
      <vt:lpstr>BZOJ1907 - 树的路径覆盖 </vt:lpstr>
      <vt:lpstr>Luogu P1352 - 没有上司的舞会</vt:lpstr>
      <vt:lpstr>Luogu P1352 - 没有上司的舞会</vt:lpstr>
      <vt:lpstr>Luogu P1352 - 没有上司的舞会</vt:lpstr>
      <vt:lpstr>[ZJOI2008]骑士</vt:lpstr>
      <vt:lpstr>树形背包</vt:lpstr>
      <vt:lpstr>二叉苹果树</vt:lpstr>
      <vt:lpstr>幻灯片 37</vt:lpstr>
      <vt:lpstr>幻灯片 38</vt:lpstr>
      <vt:lpstr>幻灯片 39</vt:lpstr>
      <vt:lpstr>幻灯片 40</vt:lpstr>
      <vt:lpstr>[HAOI2010]软件安装</vt:lpstr>
      <vt:lpstr>[HAOI2010]软件安装</vt:lpstr>
      <vt:lpstr>[HAOI2010]软件安装</vt:lpstr>
      <vt:lpstr>[HAOI2010]软件安装</vt:lpstr>
      <vt:lpstr>Luogu P1273 - 有线电视网</vt:lpstr>
      <vt:lpstr>Luogu P1273 - 有线电视网</vt:lpstr>
      <vt:lpstr>Luogu P1273 - 有线电视网</vt:lpstr>
      <vt:lpstr>Luogu P1273 - 有线电视网</vt:lpstr>
      <vt:lpstr>[HAOI2015]树上染色</vt:lpstr>
      <vt:lpstr>[HAOI2015]树上染色</vt:lpstr>
      <vt:lpstr>[HAOI2015]树上染色</vt:lpstr>
      <vt:lpstr>其他</vt:lpstr>
      <vt:lpstr>幻灯片 53</vt:lpstr>
    </vt:vector>
  </TitlesOfParts>
  <Company>WwW.YlmF.CoM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Point  Template</dc:title>
  <dc:creator>YlmF</dc:creator>
  <cp:lastModifiedBy>Administrator</cp:lastModifiedBy>
  <cp:revision>82</cp:revision>
  <dcterms:created xsi:type="dcterms:W3CDTF">2008-08-25T01:14:00Z</dcterms:created>
  <dcterms:modified xsi:type="dcterms:W3CDTF">2018-11-24T07:16:47Z</dcterms:modified>
</cp:coreProperties>
</file>