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61" r:id="rId5"/>
    <p:sldId id="260" r:id="rId6"/>
    <p:sldId id="262" r:id="rId7"/>
    <p:sldId id="280" r:id="rId8"/>
    <p:sldId id="259" r:id="rId9"/>
    <p:sldId id="263" r:id="rId10"/>
    <p:sldId id="279" r:id="rId11"/>
    <p:sldId id="264" r:id="rId12"/>
    <p:sldId id="265" r:id="rId13"/>
    <p:sldId id="266" r:id="rId14"/>
    <p:sldId id="278" r:id="rId15"/>
    <p:sldId id="281" r:id="rId16"/>
    <p:sldId id="282" r:id="rId17"/>
    <p:sldId id="267" r:id="rId18"/>
    <p:sldId id="274" r:id="rId19"/>
    <p:sldId id="283" r:id="rId20"/>
    <p:sldId id="269" r:id="rId21"/>
    <p:sldId id="270" r:id="rId22"/>
    <p:sldId id="272" r:id="rId23"/>
    <p:sldId id="285" r:id="rId24"/>
    <p:sldId id="286" r:id="rId25"/>
    <p:sldId id="287" r:id="rId26"/>
    <p:sldId id="277" r:id="rId27"/>
    <p:sldId id="284" r:id="rId28"/>
    <p:sldId id="288" r:id="rId29"/>
    <p:sldId id="289" r:id="rId30"/>
    <p:sldId id="276" r:id="rId31"/>
    <p:sldId id="290" r:id="rId32"/>
    <p:sldId id="291" r:id="rId33"/>
    <p:sldId id="27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46EC-6AEF-40B0-B715-9EC17F93A059}" type="datetimeFigureOut">
              <a:rPr lang="zh-CN" altLang="en-US" smtClean="0"/>
              <a:t>18-11-17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3F23C78-F4C7-4845-B37A-FD594009749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70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46EC-6AEF-40B0-B715-9EC17F93A059}" type="datetimeFigureOut">
              <a:rPr lang="zh-CN" altLang="en-US" smtClean="0"/>
              <a:t>18-11-17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3C78-F4C7-4845-B37A-FD594009749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51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46EC-6AEF-40B0-B715-9EC17F93A059}" type="datetimeFigureOut">
              <a:rPr lang="zh-CN" altLang="en-US" smtClean="0"/>
              <a:t>18-11-17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3C78-F4C7-4845-B37A-FD594009749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1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46EC-6AEF-40B0-B715-9EC17F93A059}" type="datetimeFigureOut">
              <a:rPr lang="zh-CN" altLang="en-US" smtClean="0"/>
              <a:t>18-11-17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3C78-F4C7-4845-B37A-FD594009749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01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46EC-6AEF-40B0-B715-9EC17F93A059}" type="datetimeFigureOut">
              <a:rPr lang="zh-CN" altLang="en-US" smtClean="0"/>
              <a:t>18-11-17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3C78-F4C7-4845-B37A-FD594009749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72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46EC-6AEF-40B0-B715-9EC17F93A059}" type="datetimeFigureOut">
              <a:rPr lang="zh-CN" altLang="en-US" smtClean="0"/>
              <a:t>18-11-17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3C78-F4C7-4845-B37A-FD594009749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46EC-6AEF-40B0-B715-9EC17F93A059}" type="datetimeFigureOut">
              <a:rPr lang="zh-CN" altLang="en-US" smtClean="0"/>
              <a:t>18-11-17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3C78-F4C7-4845-B37A-FD594009749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19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46EC-6AEF-40B0-B715-9EC17F93A059}" type="datetimeFigureOut">
              <a:rPr lang="zh-CN" altLang="en-US" smtClean="0"/>
              <a:t>18-11-17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3C78-F4C7-4845-B37A-FD594009749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48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46EC-6AEF-40B0-B715-9EC17F93A059}" type="datetimeFigureOut">
              <a:rPr lang="zh-CN" altLang="en-US" smtClean="0"/>
              <a:t>18-11-17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3C78-F4C7-4845-B37A-FD5940097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11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46EC-6AEF-40B0-B715-9EC17F93A059}" type="datetimeFigureOut">
              <a:rPr lang="zh-CN" altLang="en-US" smtClean="0"/>
              <a:t>18-11-17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3C78-F4C7-4845-B37A-FD594009749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50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72646EC-6AEF-40B0-B715-9EC17F93A059}" type="datetimeFigureOut">
              <a:rPr lang="zh-CN" altLang="en-US" smtClean="0"/>
              <a:t>18-11-17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3C78-F4C7-4845-B37A-FD594009749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9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646EC-6AEF-40B0-B715-9EC17F93A059}" type="datetimeFigureOut">
              <a:rPr lang="zh-CN" altLang="en-US" smtClean="0"/>
              <a:t>18-11-17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3F23C78-F4C7-4845-B37A-FD594009749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31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Clove_unique/article/details/5319508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树形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6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27470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解法：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定义 </a:t>
                </a:r>
                <a:r>
                  <a:rPr lang="en-US" altLang="zh-CN" dirty="0" smtClean="0"/>
                  <a:t>f[u]</a:t>
                </a:r>
                <a:r>
                  <a:rPr lang="zh-CN" altLang="en-US" dirty="0" smtClean="0"/>
                  <a:t> ，表示在 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 的子树中，获得的最大收益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对于每个叶子节点 </a:t>
                </a:r>
                <a:r>
                  <a:rPr lang="en-US" altLang="zh-CN" dirty="0" smtClean="0"/>
                  <a:t>lea</a:t>
                </a:r>
                <a:r>
                  <a:rPr lang="en-US" altLang="zh-CN" dirty="0"/>
                  <a:t>f</a:t>
                </a:r>
                <a:r>
                  <a:rPr lang="zh-CN" altLang="en-US" dirty="0" smtClean="0"/>
                  <a:t> ，初始化有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dirty="0"/>
                          <m:t>leaf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⁡( 0 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考虑转移，有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 smtClean="0"/>
                  <a:t>（其中 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代表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的子节点），加上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 smtClean="0"/>
                  <a:t> 是因为选了子树则必须选择当前点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如果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f[u] </a:t>
                </a:r>
                <a:r>
                  <a:rPr lang="zh-CN" altLang="en-US" dirty="0" smtClean="0"/>
                  <a:t>为负，显然不如不选，即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,0 )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答案就是所有 </a:t>
                </a:r>
                <a:r>
                  <a:rPr lang="en-US" altLang="zh-CN" b="0" i="0" dirty="0" smtClean="0">
                    <a:latin typeface="+mj-lt"/>
                  </a:rPr>
                  <a:t>f[u]</a:t>
                </a:r>
                <a:r>
                  <a:rPr lang="zh-CN" altLang="en-US" b="0" i="0" dirty="0" smtClean="0">
                    <a:latin typeface="+mj-lt"/>
                  </a:rPr>
                  <a:t> </a:t>
                </a:r>
                <a:r>
                  <a:rPr lang="zh-CN" altLang="en-US" dirty="0" smtClean="0"/>
                  <a:t>的最大值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注意答案不一定必须包含根，所以不能直接取 </a:t>
                </a:r>
                <a:r>
                  <a:rPr lang="en-US" altLang="zh-CN" dirty="0" smtClean="0"/>
                  <a:t>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[root]</a:t>
                </a:r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274709"/>
              </a:xfrm>
              <a:blipFill rotWithShape="0">
                <a:blip r:embed="rId2"/>
                <a:stretch>
                  <a:fillRect l="-571" t="-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 smtClean="0"/>
              <a:t>Luogu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P1122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–</a:t>
            </a:r>
            <a:r>
              <a:rPr lang="zh-CN" altLang="en-US" cap="none" dirty="0" smtClean="0"/>
              <a:t> 最大子树和</a:t>
            </a:r>
            <a:endParaRPr lang="en-US" altLang="zh-CN" cap="none" dirty="0"/>
          </a:p>
        </p:txBody>
      </p:sp>
    </p:spTree>
    <p:extLst>
      <p:ext uri="{BB962C8B-B14F-4D97-AF65-F5344CB8AC3E}">
        <p14:creationId xmlns:p14="http://schemas.microsoft.com/office/powerpoint/2010/main" val="6130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1"/>
                <a:ext cx="9603275" cy="4101733"/>
              </a:xfrm>
            </p:spPr>
            <p:txBody>
              <a:bodyPr/>
              <a:lstStyle/>
              <a:p>
                <a:r>
                  <a:rPr lang="zh-CN" altLang="en-US" dirty="0" smtClean="0"/>
                  <a:t>树的直径显然可以两遍 </a:t>
                </a:r>
                <a:r>
                  <a:rPr lang="en-US" altLang="zh-CN" dirty="0" smtClean="0"/>
                  <a:t>dfs </a:t>
                </a:r>
                <a:r>
                  <a:rPr lang="zh-CN" altLang="en-US" dirty="0" smtClean="0"/>
                  <a:t>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Dp</a:t>
                </a:r>
                <a:r>
                  <a:rPr lang="zh-CN" altLang="en-US" dirty="0" smtClean="0"/>
                  <a:t>做法？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最</a:t>
                </a:r>
                <a:r>
                  <a:rPr lang="zh-CN" altLang="en-US" dirty="0" smtClean="0"/>
                  <a:t>长链一定是 从某个子树的根 向下沿伸两条链得到的（链长可以为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考虑维护两个数组 </a:t>
                </a:r>
                <a:r>
                  <a:rPr lang="en-US" altLang="zh-CN" dirty="0" smtClean="0"/>
                  <a:t>f[ ] </a:t>
                </a:r>
                <a:r>
                  <a:rPr lang="zh-CN" altLang="en-US" dirty="0" smtClean="0"/>
                  <a:t>和 </a:t>
                </a:r>
                <a:r>
                  <a:rPr lang="en-US" altLang="zh-CN" dirty="0" smtClean="0"/>
                  <a:t>g[ ]</a:t>
                </a:r>
                <a:r>
                  <a:rPr lang="zh-CN" altLang="en-US" dirty="0" smtClean="0"/>
                  <a:t>，分别记录 最长链 和 次长链（要求与最长链不同子树）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那么答案就是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 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考虑维护，对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的每个子节点</a:t>
                </a:r>
                <a:r>
                  <a:rPr lang="en-US" altLang="zh-CN" dirty="0" smtClean="0"/>
                  <a:t>v</a:t>
                </a:r>
                <a:endParaRPr lang="en-US" altLang="zh-CN" dirty="0"/>
              </a:p>
              <a:p>
                <a:pPr lvl="2"/>
                <a:r>
                  <a:rPr lang="en-US" altLang="zh-CN" dirty="0" smtClean="0"/>
                  <a:t>if( f[v] + </a:t>
                </a:r>
                <a:r>
                  <a:rPr lang="en-US" altLang="zh-CN" dirty="0" err="1" smtClean="0"/>
                  <a:t>len</a:t>
                </a:r>
                <a:r>
                  <a:rPr lang="en-US" altLang="zh-CN" dirty="0" smtClean="0"/>
                  <a:t>[v]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 smtClean="0"/>
                  <a:t> f[u] ) g[u] </a:t>
                </a:r>
                <a:r>
                  <a:rPr lang="zh-CN" altLang="en-US" dirty="0" smtClean="0"/>
                  <a:t>←</a:t>
                </a:r>
                <a:r>
                  <a:rPr lang="en-US" altLang="zh-CN" dirty="0" smtClean="0"/>
                  <a:t> f[u] , f[u] </a:t>
                </a:r>
                <a:r>
                  <a:rPr lang="zh-CN" altLang="en-US" dirty="0"/>
                  <a:t>←</a:t>
                </a:r>
                <a:r>
                  <a:rPr lang="en-US" altLang="zh-CN" dirty="0" smtClean="0"/>
                  <a:t> f[v] + </a:t>
                </a:r>
                <a:r>
                  <a:rPr lang="en-US" altLang="zh-CN" dirty="0" err="1" smtClean="0"/>
                  <a:t>len</a:t>
                </a:r>
                <a:r>
                  <a:rPr lang="en-US" altLang="zh-CN" dirty="0" smtClean="0"/>
                  <a:t>[v]</a:t>
                </a:r>
              </a:p>
              <a:p>
                <a:pPr lvl="2"/>
                <a:r>
                  <a:rPr lang="en-US" altLang="zh-CN" dirty="0" smtClean="0"/>
                  <a:t>else if </a:t>
                </a:r>
                <a:r>
                  <a:rPr lang="en-US" altLang="zh-CN" dirty="0" smtClean="0"/>
                  <a:t>( f[v</a:t>
                </a:r>
                <a:r>
                  <a:rPr lang="en-US" altLang="zh-CN" dirty="0"/>
                  <a:t>] + </a:t>
                </a:r>
                <a:r>
                  <a:rPr lang="en-US" altLang="zh-CN" dirty="0" err="1"/>
                  <a:t>len</a:t>
                </a:r>
                <a:r>
                  <a:rPr lang="en-US" altLang="zh-CN" dirty="0"/>
                  <a:t>[v] &gt; </a:t>
                </a:r>
                <a:r>
                  <a:rPr lang="en-US" altLang="zh-CN" dirty="0" smtClean="0"/>
                  <a:t>g[u] ) g[u] </a:t>
                </a:r>
                <a:r>
                  <a:rPr lang="zh-CN" altLang="en-US" dirty="0" smtClean="0"/>
                  <a:t>← </a:t>
                </a:r>
                <a:r>
                  <a:rPr lang="en-US" altLang="zh-CN" dirty="0"/>
                  <a:t>f[v] + </a:t>
                </a:r>
                <a:r>
                  <a:rPr lang="en-US" altLang="zh-CN" dirty="0" err="1"/>
                  <a:t>len</a:t>
                </a:r>
                <a:r>
                  <a:rPr lang="en-US" altLang="zh-CN" dirty="0"/>
                  <a:t>[v]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1"/>
                <a:ext cx="9603275" cy="4101733"/>
              </a:xfrm>
              <a:blipFill>
                <a:blip r:embed="rId2"/>
                <a:stretch>
                  <a:fillRect l="-571" t="-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基础应用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树的直径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0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覆盖</a:t>
            </a:r>
            <a:r>
              <a:rPr lang="zh-CN" altLang="en-US" dirty="0" smtClean="0"/>
              <a:t>类问题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相邻点选择限制（例：独立集）</a:t>
            </a:r>
            <a:endParaRPr lang="en-US" altLang="zh-CN" dirty="0" smtClean="0"/>
          </a:p>
          <a:p>
            <a:r>
              <a:rPr lang="zh-CN" altLang="en-US" dirty="0"/>
              <a:t>相邻</a:t>
            </a:r>
            <a:r>
              <a:rPr lang="zh-CN" altLang="en-US" dirty="0" smtClean="0"/>
              <a:t>点覆盖限制（例：覆盖集，支配集）</a:t>
            </a:r>
            <a:endParaRPr lang="en-US" altLang="zh-CN" dirty="0" smtClean="0"/>
          </a:p>
          <a:p>
            <a:r>
              <a:rPr lang="zh-CN" altLang="en-US" dirty="0" smtClean="0"/>
              <a:t>链覆盖限制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前两种其实有贪心做法，不过</a:t>
            </a:r>
            <a:r>
              <a:rPr lang="en-US" altLang="zh-CN" dirty="0" smtClean="0"/>
              <a:t>dp</a:t>
            </a:r>
            <a:r>
              <a:rPr lang="zh-CN" altLang="en-US" dirty="0" smtClean="0"/>
              <a:t>更易于理解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49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BZOJ1907 - </a:t>
            </a:r>
            <a:r>
              <a:rPr lang="zh-CN" altLang="en-US" dirty="0" smtClean="0"/>
              <a:t>树</a:t>
            </a:r>
            <a:r>
              <a:rPr lang="zh-CN" altLang="en-US" dirty="0"/>
              <a:t>的路径</a:t>
            </a:r>
            <a:r>
              <a:rPr lang="zh-CN" altLang="en-US" dirty="0" smtClean="0"/>
              <a:t>覆盖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396006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给出一个 </a:t>
                </a:r>
                <a:r>
                  <a:rPr lang="en-US" altLang="zh-CN" dirty="0" smtClean="0"/>
                  <a:t>n </a:t>
                </a:r>
                <a:r>
                  <a:rPr lang="zh-CN" altLang="en-US" dirty="0" smtClean="0"/>
                  <a:t>个节点的无根树，求出树的最小链覆盖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要求 不同的链 不能有公共点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数据范围：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组数据，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对于每组数据，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3960065"/>
              </a:xfrm>
              <a:blipFill rotWithShape="0">
                <a:blip r:embed="rId2"/>
                <a:stretch>
                  <a:fillRect l="-571" t="-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可以发现，如果直接通过搜索的方式找链是非常麻烦的，而且还要求最优</a:t>
            </a:r>
            <a:endParaRPr lang="en-US" altLang="zh-CN" dirty="0"/>
          </a:p>
          <a:p>
            <a:pPr lvl="1"/>
            <a:r>
              <a:rPr lang="zh-CN" altLang="en-US" dirty="0" smtClean="0"/>
              <a:t>尝试按照一定的次序寻找答案</a:t>
            </a:r>
            <a:endParaRPr lang="en-US" altLang="zh-CN" dirty="0"/>
          </a:p>
          <a:p>
            <a:pPr lvl="2"/>
            <a:r>
              <a:rPr lang="zh-CN" altLang="en-US" dirty="0" smtClean="0"/>
              <a:t>任意定根，答案不变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对于一棵以 </a:t>
            </a:r>
            <a:r>
              <a:rPr lang="en-US" altLang="zh-CN" dirty="0" smtClean="0"/>
              <a:t>u</a:t>
            </a:r>
            <a:r>
              <a:rPr lang="zh-CN" altLang="en-US" dirty="0" smtClean="0"/>
              <a:t> 为根的子树，</a:t>
            </a:r>
            <a:r>
              <a:rPr lang="en-US" altLang="zh-CN" dirty="0" smtClean="0"/>
              <a:t>u</a:t>
            </a:r>
            <a:r>
              <a:rPr lang="zh-CN" altLang="en-US" dirty="0" smtClean="0"/>
              <a:t> 只有两种情况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链的拐点（</a:t>
            </a:r>
            <a:r>
              <a:rPr lang="en-US" altLang="zh-CN" dirty="0" smtClean="0"/>
              <a:t>u</a:t>
            </a:r>
            <a:r>
              <a:rPr lang="zh-CN" altLang="en-US" dirty="0"/>
              <a:t>与</a:t>
            </a:r>
            <a:r>
              <a:rPr lang="zh-CN" altLang="en-US" dirty="0" smtClean="0"/>
              <a:t>两个子节点相连）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链的端点（</a:t>
            </a:r>
            <a:r>
              <a:rPr lang="en-US" altLang="zh-CN" dirty="0" smtClean="0"/>
              <a:t>u</a:t>
            </a:r>
            <a:r>
              <a:rPr lang="zh-CN" altLang="en-US" dirty="0" smtClean="0"/>
              <a:t>自成一条链</a:t>
            </a:r>
            <a:r>
              <a:rPr lang="zh-CN" altLang="en-US" dirty="0"/>
              <a:t> </a:t>
            </a:r>
            <a:r>
              <a:rPr lang="zh-CN" altLang="en-US" dirty="0" smtClean="0"/>
              <a:t>或 与一个子节点相连）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从子节点的信息 可以得出 当前子树的信息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可以使用</a:t>
            </a:r>
            <a:r>
              <a:rPr lang="en-US" altLang="zh-CN" dirty="0" err="1" smtClean="0"/>
              <a:t>dp</a:t>
            </a:r>
            <a:endParaRPr lang="en-US" altLang="zh-CN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BZOJ1907 - </a:t>
            </a:r>
            <a:r>
              <a:rPr lang="zh-CN" altLang="en-US" dirty="0" smtClean="0"/>
              <a:t>树</a:t>
            </a:r>
            <a:r>
              <a:rPr lang="zh-CN" altLang="en-US" dirty="0"/>
              <a:t>的路径</a:t>
            </a:r>
            <a:r>
              <a:rPr lang="zh-CN" altLang="en-US" dirty="0" smtClean="0"/>
              <a:t>覆盖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74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22979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解法：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定义 </a:t>
                </a:r>
                <a:r>
                  <a:rPr lang="en-US" altLang="zh-CN" dirty="0"/>
                  <a:t>f</a:t>
                </a:r>
                <a:r>
                  <a:rPr lang="en-US" altLang="zh-CN" dirty="0" smtClean="0"/>
                  <a:t>[u][0/1]</a:t>
                </a:r>
                <a:r>
                  <a:rPr lang="zh-CN" altLang="en-US" dirty="0" smtClean="0"/>
                  <a:t>，表示对于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的子树，当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是 端点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拐点 的答案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初值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所有</a:t>
                </a:r>
                <a:r>
                  <a:rPr lang="en-US" altLang="zh-CN" dirty="0" smtClean="0"/>
                  <a:t>f[u][0/1]</a:t>
                </a:r>
                <a:r>
                  <a:rPr lang="zh-CN" altLang="en-US" dirty="0" smtClean="0"/>
                  <a:t>的初值为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（只考虑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点）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将子节点信息合并，考虑转移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][1]=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−1 )</m:t>
                    </m:r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𝑡𝑚𝑝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𝑡𝑚𝑝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endParaRPr lang="en-US" altLang="zh-CN" dirty="0" smtClean="0"/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229793"/>
              </a:xfrm>
              <a:blipFill rotWithShape="0">
                <a:blip r:embed="rId2"/>
                <a:stretch>
                  <a:fillRect l="-571" t="-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BZOJ1907 - </a:t>
            </a:r>
            <a:r>
              <a:rPr lang="zh-CN" altLang="en-US" dirty="0" smtClean="0"/>
              <a:t>树</a:t>
            </a:r>
            <a:r>
              <a:rPr lang="zh-CN" altLang="en-US" dirty="0"/>
              <a:t>的路径</a:t>
            </a:r>
            <a:r>
              <a:rPr lang="zh-CN" altLang="en-US" dirty="0" smtClean="0"/>
              <a:t>覆盖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613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解法：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𝑡𝑚𝑝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对于</a:t>
                </a:r>
                <a:r>
                  <a:rPr lang="zh-CN" altLang="en-US" dirty="0"/>
                  <a:t>第二个方程，可以</a:t>
                </a:r>
                <a:r>
                  <a:rPr lang="zh-CN" altLang="en-US" dirty="0" smtClean="0"/>
                  <a:t>发现：如果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和某个子节点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都是端点，那么连接起来</a:t>
                </a:r>
                <a:r>
                  <a:rPr lang="zh-CN" altLang="en-US" dirty="0" smtClean="0"/>
                  <a:t>肯定不劣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和 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与父节点相连等价，但此情况占用了父节点一个度数，如果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存在两个及以上的兄弟端点，答案就会变得不</a:t>
                </a:r>
                <a:r>
                  <a:rPr lang="zh-CN" altLang="en-US" dirty="0" smtClean="0"/>
                  <a:t>优</a:t>
                </a:r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因此可以进一步优化为贪心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707"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BZOJ1907 - </a:t>
            </a:r>
            <a:r>
              <a:rPr lang="zh-CN" altLang="en-US" dirty="0" smtClean="0"/>
              <a:t>树</a:t>
            </a:r>
            <a:r>
              <a:rPr lang="zh-CN" altLang="en-US" dirty="0"/>
              <a:t>的路径</a:t>
            </a:r>
            <a:r>
              <a:rPr lang="zh-CN" altLang="en-US" dirty="0" smtClean="0"/>
              <a:t>覆盖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2416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</a:t>
            </a:r>
            <a:r>
              <a:rPr lang="en-US" altLang="zh-CN" cap="none" dirty="0" err="1" smtClean="0"/>
              <a:t>uogu</a:t>
            </a:r>
            <a:r>
              <a:rPr lang="en-US" altLang="zh-CN" cap="none" dirty="0" smtClean="0"/>
              <a:t> </a:t>
            </a:r>
            <a:r>
              <a:rPr lang="en-US" altLang="zh-CN" dirty="0" smtClean="0"/>
              <a:t>P1352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没有</a:t>
            </a:r>
            <a:r>
              <a:rPr lang="zh-CN" altLang="en-US" dirty="0"/>
              <a:t>上司的舞会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给出一个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i="0" dirty="0" smtClean="0">
                    <a:latin typeface="+mj-lt"/>
                  </a:rPr>
                  <a:t>个节点</a:t>
                </a:r>
                <a:r>
                  <a:rPr lang="zh-CN" altLang="en-US" b="0" dirty="0" smtClean="0"/>
                  <a:t>的有根树，</a:t>
                </a:r>
                <a:r>
                  <a:rPr lang="zh-CN" altLang="en-US" dirty="0" smtClean="0"/>
                  <a:t>每个节点有一个权值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b="0" dirty="0" smtClean="0"/>
                  <a:t>如果</a:t>
                </a:r>
                <a:r>
                  <a:rPr lang="zh-CN" altLang="en-US" b="0" dirty="0"/>
                  <a:t>一</a:t>
                </a:r>
                <a:r>
                  <a:rPr lang="zh-CN" altLang="en-US" b="0" dirty="0" smtClean="0"/>
                  <a:t>个点被选中，那么就可以获得该点权值的收益，</a:t>
                </a:r>
                <a:r>
                  <a:rPr lang="zh-CN" altLang="en-US" dirty="0"/>
                  <a:t>要求</a:t>
                </a:r>
                <a:r>
                  <a:rPr lang="zh-CN" altLang="en-US" b="0" dirty="0" smtClean="0"/>
                  <a:t>相邻点不能都选中</a:t>
                </a:r>
                <a:endParaRPr lang="en-US" altLang="zh-CN" b="0" dirty="0" smtClean="0"/>
              </a:p>
              <a:p>
                <a:r>
                  <a:rPr lang="zh-CN" altLang="en-US" dirty="0" smtClean="0"/>
                  <a:t>问最大收益</a:t>
                </a:r>
                <a:endParaRPr lang="en-US" altLang="zh-CN" b="0" dirty="0" smtClean="0"/>
              </a:p>
              <a:p>
                <a:endParaRPr lang="en-US" altLang="zh-CN" b="0" dirty="0" smtClean="0"/>
              </a:p>
              <a:p>
                <a:r>
                  <a:rPr lang="zh-CN" altLang="en-US" dirty="0" smtClean="0"/>
                  <a:t>数据范围：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（加强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−128≤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≤127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4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解法：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设根节点为</a:t>
            </a:r>
            <a:r>
              <a:rPr lang="en-US" altLang="zh-CN" dirty="0" smtClean="0"/>
              <a:t>root</a:t>
            </a:r>
            <a:endParaRPr lang="en-US" altLang="zh-CN" dirty="0"/>
          </a:p>
          <a:p>
            <a:pPr lvl="1"/>
            <a:r>
              <a:rPr lang="zh-CN" altLang="en-US" dirty="0" smtClean="0"/>
              <a:t>不难发现，只考虑父亲对儿子的限制 可以包含所有情况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考虑如何用子节点的信息</a:t>
            </a:r>
            <a:r>
              <a:rPr lang="en-US" altLang="zh-CN" dirty="0" smtClean="0"/>
              <a:t>f[v]</a:t>
            </a:r>
            <a:r>
              <a:rPr lang="zh-CN" altLang="en-US" dirty="0"/>
              <a:t>来</a:t>
            </a:r>
            <a:r>
              <a:rPr lang="zh-CN" altLang="en-US" dirty="0" smtClean="0"/>
              <a:t>推算</a:t>
            </a:r>
            <a:r>
              <a:rPr lang="en-US" altLang="zh-CN" dirty="0" smtClean="0"/>
              <a:t>f[u]</a:t>
            </a:r>
          </a:p>
          <a:p>
            <a:pPr lvl="1"/>
            <a:r>
              <a:rPr lang="zh-CN" altLang="en-US" dirty="0" smtClean="0"/>
              <a:t>状态信息还需要包括：某个节点是否被选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不知道点的选择状态则无法转移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</a:t>
            </a:r>
            <a:r>
              <a:rPr lang="en-US" altLang="zh-CN" cap="none" dirty="0" err="1" smtClean="0"/>
              <a:t>uogu</a:t>
            </a:r>
            <a:r>
              <a:rPr lang="en-US" altLang="zh-CN" cap="none" dirty="0" smtClean="0"/>
              <a:t> </a:t>
            </a:r>
            <a:r>
              <a:rPr lang="en-US" altLang="zh-CN" dirty="0" smtClean="0"/>
              <a:t>P1352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没有</a:t>
            </a:r>
            <a:r>
              <a:rPr lang="zh-CN" altLang="en-US" dirty="0"/>
              <a:t>上司的舞会</a:t>
            </a:r>
          </a:p>
        </p:txBody>
      </p:sp>
    </p:spTree>
    <p:extLst>
      <p:ext uri="{BB962C8B-B14F-4D97-AF65-F5344CB8AC3E}">
        <p14:creationId xmlns:p14="http://schemas.microsoft.com/office/powerpoint/2010/main" val="1628597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244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解法：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定义 </a:t>
                </a:r>
                <a:r>
                  <a:rPr lang="en-US" altLang="zh-CN" dirty="0" smtClean="0"/>
                  <a:t>f[u</a:t>
                </a:r>
                <a:r>
                  <a:rPr lang="en-US" altLang="zh-CN" dirty="0"/>
                  <a:t>][0/1] </a:t>
                </a:r>
                <a:r>
                  <a:rPr lang="zh-CN" altLang="en-US" dirty="0"/>
                  <a:t>表示</a:t>
                </a:r>
                <a:r>
                  <a:rPr lang="zh-CN" altLang="en-US" dirty="0" smtClean="0"/>
                  <a:t>，不选中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选中 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 点时，获得的最大收益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考虑转移：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∑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,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注意 </a:t>
                </a:r>
                <a:r>
                  <a:rPr lang="en-US" altLang="zh-CN" dirty="0" smtClean="0"/>
                  <a:t>f[u][1] </a:t>
                </a:r>
                <a:r>
                  <a:rPr lang="zh-CN" altLang="en-US" dirty="0" smtClean="0"/>
                  <a:t>需要加上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（因为是将 </a:t>
                </a:r>
                <a:r>
                  <a:rPr lang="en-US" altLang="zh-CN" dirty="0" smtClean="0"/>
                  <a:t>u </a:t>
                </a:r>
                <a:r>
                  <a:rPr lang="zh-CN" altLang="en-US" dirty="0" smtClean="0"/>
                  <a:t>点选中）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答案即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𝑟𝑜𝑜𝑡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𝑟𝑜𝑜𝑡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把此题中所有点的权值设为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，即树的最大独立集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24460"/>
              </a:xfrm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</a:t>
            </a:r>
            <a:r>
              <a:rPr lang="en-US" altLang="zh-CN" cap="none" dirty="0" err="1" smtClean="0"/>
              <a:t>uogu</a:t>
            </a:r>
            <a:r>
              <a:rPr lang="en-US" altLang="zh-CN" cap="none" dirty="0" smtClean="0"/>
              <a:t> </a:t>
            </a:r>
            <a:r>
              <a:rPr lang="en-US" altLang="zh-CN" dirty="0" smtClean="0"/>
              <a:t>P1352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没有</a:t>
            </a:r>
            <a:r>
              <a:rPr lang="zh-CN" altLang="en-US" dirty="0"/>
              <a:t>上司的舞会</a:t>
            </a:r>
          </a:p>
        </p:txBody>
      </p:sp>
    </p:spTree>
    <p:extLst>
      <p:ext uri="{BB962C8B-B14F-4D97-AF65-F5344CB8AC3E}">
        <p14:creationId xmlns:p14="http://schemas.microsoft.com/office/powerpoint/2010/main" val="314641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7558" y="2128027"/>
            <a:ext cx="4323579" cy="345061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603979" y="2128027"/>
            <a:ext cx="432357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基础应用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子树和</a:t>
            </a:r>
            <a:endParaRPr lang="en-US" altLang="zh-CN" dirty="0" smtClean="0"/>
          </a:p>
          <a:p>
            <a:r>
              <a:rPr lang="zh-CN" altLang="en-US" dirty="0" smtClean="0"/>
              <a:t>基础应用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直径</a:t>
            </a:r>
            <a:endParaRPr lang="en-US" altLang="zh-CN" dirty="0" smtClean="0"/>
          </a:p>
          <a:p>
            <a:r>
              <a:rPr lang="zh-CN" altLang="en-US" dirty="0" smtClean="0"/>
              <a:t>覆盖类问题</a:t>
            </a:r>
            <a:endParaRPr lang="en-US" altLang="zh-CN" dirty="0" smtClean="0"/>
          </a:p>
          <a:p>
            <a:r>
              <a:rPr lang="zh-CN" altLang="en-US" dirty="0" smtClean="0"/>
              <a:t>树上背包问题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5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smtClean="0"/>
              <a:t>ZJOI2008]</a:t>
            </a:r>
            <a:r>
              <a:rPr lang="zh-CN" altLang="en-US" dirty="0" smtClean="0"/>
              <a:t>骑士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BZOJ1040</a:t>
            </a:r>
            <a:r>
              <a:rPr lang="zh-CN" altLang="en-US" dirty="0" smtClean="0"/>
              <a:t>）简单基环树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7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树形背包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0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[HAOI2010]</a:t>
            </a:r>
            <a:r>
              <a:rPr lang="zh-CN" altLang="en-US" dirty="0"/>
              <a:t>软件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有</a:t>
                </a:r>
                <a:r>
                  <a:rPr lang="en-US" altLang="zh-CN" dirty="0" smtClean="0"/>
                  <a:t> n </a:t>
                </a:r>
                <a:r>
                  <a:rPr lang="zh-CN" altLang="en-US" dirty="0" smtClean="0"/>
                  <a:t>个物品，每个物品有体积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以及价值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一个物品最多依赖另一个物品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物品贡献</a:t>
                </a:r>
                <a:r>
                  <a:rPr lang="zh-CN" altLang="en-US" dirty="0" smtClean="0"/>
                  <a:t>价值，当</a:t>
                </a:r>
                <a:r>
                  <a:rPr lang="zh-CN" altLang="en-US" dirty="0"/>
                  <a:t>且</a:t>
                </a:r>
                <a:r>
                  <a:rPr lang="zh-CN" altLang="en-US" dirty="0" smtClean="0"/>
                  <a:t>仅此物品及以上的整个依赖链都被选中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要选出一些物品，使得他们的体积和不超过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 ，并且价值尽可能大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数据范围：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 , 0≤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 , 0≤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8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这是一道典型的树上背包问题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不妨定义 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</a:t>
            </a:r>
            <a:r>
              <a:rPr lang="zh-CN" altLang="en-US" dirty="0" smtClean="0"/>
              <a:t>表示在以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号节点为根的子树中，选择体积和为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的物品，得到的最大价值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考虑如何转移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树上背包与普通背包略有不同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每个节点都是一个泛化物品（即分配不同体积可能得到不同价值）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不过大体是类似的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[HAOI2010]</a:t>
            </a:r>
            <a:r>
              <a:rPr lang="zh-CN" altLang="en-US" dirty="0"/>
              <a:t>软件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408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3927868"/>
              </a:xfrm>
            </p:spPr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zh-CN" altLang="en-US" dirty="0" smtClean="0"/>
                  <a:t>解法：</a:t>
                </a:r>
                <a:endParaRPr lang="en-US" altLang="zh-CN" dirty="0" smtClean="0"/>
              </a:p>
              <a:p>
                <a:pPr marL="685800" lvl="2">
                  <a:spcBef>
                    <a:spcPts val="1000"/>
                  </a:spcBef>
                </a:pPr>
                <a:r>
                  <a:rPr lang="en-US" altLang="zh-CN" dirty="0" smtClean="0"/>
                  <a:t>f[</a:t>
                </a:r>
                <a:r>
                  <a:rPr lang="en-US" altLang="zh-CN" dirty="0" err="1" smtClean="0"/>
                  <a:t>i</a:t>
                </a:r>
                <a:r>
                  <a:rPr lang="en-US" altLang="zh-CN" dirty="0"/>
                  <a:t>][j] </a:t>
                </a:r>
                <a:r>
                  <a:rPr lang="zh-CN" altLang="en-US" dirty="0"/>
                  <a:t>表示在以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号节点为根的子树中，选择体积和为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的物品，得到的最大</a:t>
                </a:r>
                <a:r>
                  <a:rPr lang="zh-CN" altLang="en-US" dirty="0" smtClean="0"/>
                  <a:t>价值</a:t>
                </a:r>
                <a:endParaRPr lang="en-US" altLang="zh-CN" dirty="0" smtClean="0"/>
              </a:p>
              <a:p>
                <a:pPr marL="685800" lvl="2">
                  <a:spcBef>
                    <a:spcPts val="1000"/>
                  </a:spcBef>
                </a:pPr>
                <a:r>
                  <a:rPr lang="zh-CN" altLang="en-US" dirty="0" smtClean="0"/>
                  <a:t>对于每个节点，初始化</a:t>
                </a:r>
                <a14:m>
                  <m:oMath xmlns:m="http://schemas.openxmlformats.org/officeDocument/2006/math"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pl-PL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altLang="zh-CN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) 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 smtClean="0"/>
                  <a:t>转移如下：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对于点 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 以及它的子节点 </a:t>
                </a:r>
                <a:r>
                  <a:rPr lang="en-US" altLang="zh-CN" dirty="0" smtClean="0"/>
                  <a:t>v </a:t>
                </a:r>
                <a:r>
                  <a:rPr lang="zh-CN" altLang="en-US" dirty="0" smtClean="0"/>
                  <a:t>，将体积分配给已经处理过的部分和未处理部分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 </m:t>
                        </m:r>
                      </m:e>
                    </m:d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𝑓𝑜𝑟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 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CN" sz="1600" b="0" i="1" dirty="0" smtClean="0">
                  <a:latin typeface="Cambria Math" panose="02040503050406030204" pitchFamily="18" charset="0"/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 ,  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1600" b="0" dirty="0" smtClean="0"/>
              </a:p>
              <a:p>
                <a:pPr lvl="2"/>
                <a:r>
                  <a:rPr lang="zh-CN" altLang="en-US" dirty="0" smtClean="0"/>
                  <a:t>转移中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 dirty="0" smtClean="0"/>
                  <a:t> 是为了保证选择子树的过程中必须包含根节点（保证依赖关系）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3927868"/>
              </a:xfrm>
              <a:blipFill rotWithShape="0">
                <a:blip r:embed="rId2"/>
                <a:stretch>
                  <a:fillRect l="-381" t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[HAOI2010]</a:t>
            </a:r>
            <a:r>
              <a:rPr lang="zh-CN" altLang="en-US" dirty="0"/>
              <a:t>软件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849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zh-CN" altLang="en-US" sz="2000" dirty="0" smtClean="0"/>
                  <a:t>解法：</a:t>
                </a:r>
                <a:endParaRPr lang="en-US" altLang="zh-CN" sz="2000" dirty="0"/>
              </a:p>
              <a:p>
                <a:pPr lvl="1"/>
                <a:r>
                  <a:rPr lang="zh-CN" altLang="en-US" dirty="0" smtClean="0"/>
                  <a:t>上面忽略了一些问题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如果依赖关系形成了环，如何处理？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显然，要么整个环都选，要么都不选</a:t>
                </a:r>
                <a:r>
                  <a:rPr lang="zh-CN" altLang="en-US" dirty="0"/>
                  <a:t>，</a:t>
                </a:r>
                <a:r>
                  <a:rPr lang="en-US" altLang="zh-CN" dirty="0" err="1" smtClean="0"/>
                  <a:t>tarjan</a:t>
                </a:r>
                <a:r>
                  <a:rPr lang="zh-CN" altLang="en-US" dirty="0" smtClean="0"/>
                  <a:t> 缩点即可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如果依赖关系是一个森林，如何处理？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建立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的虚拟根，向所有树的根连边，从虚拟根开始</a:t>
                </a:r>
                <a:r>
                  <a:rPr lang="en-US" altLang="zh-CN" dirty="0" err="1" smtClean="0"/>
                  <a:t>dp</a:t>
                </a:r>
                <a:r>
                  <a:rPr lang="zh-CN" altLang="en-US" dirty="0" smtClean="0"/>
                  <a:t>即可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[HAOI2010]</a:t>
            </a:r>
            <a:r>
              <a:rPr lang="zh-CN" altLang="en-US" dirty="0"/>
              <a:t>软件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282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 smtClean="0"/>
              <a:t>Luogu</a:t>
            </a:r>
            <a:r>
              <a:rPr lang="zh-CN" altLang="en-US" dirty="0" smtClean="0"/>
              <a:t> </a:t>
            </a:r>
            <a:r>
              <a:rPr lang="en-US" altLang="zh-CN" dirty="0" smtClean="0"/>
              <a:t>P1273 -</a:t>
            </a:r>
            <a:r>
              <a:rPr lang="zh-CN" altLang="en-US" dirty="0" smtClean="0"/>
              <a:t> 有线电视网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给出一棵 </a:t>
                </a:r>
                <a:r>
                  <a:rPr lang="en-US" altLang="zh-CN" dirty="0" smtClean="0"/>
                  <a:t>n </a:t>
                </a:r>
                <a:r>
                  <a:rPr lang="zh-CN" altLang="en-US" dirty="0" smtClean="0"/>
                  <a:t>个节点的树，树上有 </a:t>
                </a:r>
                <a:r>
                  <a:rPr lang="en-US" altLang="zh-CN" dirty="0" smtClean="0"/>
                  <a:t>m </a:t>
                </a:r>
                <a:r>
                  <a:rPr lang="zh-CN" altLang="en-US" dirty="0" smtClean="0"/>
                  <a:t>个叶结点，根为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号节点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每个叶节点有权值，每条边有花费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如果选择一个叶结点，就需要选择该叶结点到根的所有边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点的收益 和 边的花费 最多贡献一次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要求代价为正的情况下，选中尽量多的叶结点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数据范围：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316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此题存在资源分配限制，同时要求选中最多叶结点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根据前一题的经验，我们仍然尝试使用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解决这个问题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定义状态 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 表示在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的子树花费</a:t>
            </a:r>
            <a:r>
              <a:rPr lang="en-US" altLang="zh-CN" dirty="0" smtClean="0"/>
              <a:t>j</a:t>
            </a:r>
            <a:r>
              <a:rPr lang="zh-CN" altLang="en-US" dirty="0" smtClean="0"/>
              <a:t>元，选中叶结点个数的最大值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是否可行？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代价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收益 均不确定范围，第二维不知道大小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 smtClean="0"/>
              <a:t>Luogu</a:t>
            </a:r>
            <a:r>
              <a:rPr lang="zh-CN" altLang="en-US" dirty="0" smtClean="0"/>
              <a:t> </a:t>
            </a:r>
            <a:r>
              <a:rPr lang="en-US" altLang="zh-CN" dirty="0" smtClean="0"/>
              <a:t>P1273 -</a:t>
            </a:r>
            <a:r>
              <a:rPr lang="zh-CN" altLang="en-US" dirty="0" smtClean="0"/>
              <a:t> 有线电视网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037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 smtClean="0"/>
              <a:t>Luogu</a:t>
            </a:r>
            <a:r>
              <a:rPr lang="zh-CN" altLang="en-US" dirty="0" smtClean="0"/>
              <a:t> </a:t>
            </a:r>
            <a:r>
              <a:rPr lang="en-US" altLang="zh-CN" dirty="0" smtClean="0"/>
              <a:t>P1273 -</a:t>
            </a:r>
            <a:r>
              <a:rPr lang="zh-CN" altLang="en-US" dirty="0" smtClean="0"/>
              <a:t> 有线电视网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注意到，叶结点少于</a:t>
            </a:r>
            <a:r>
              <a:rPr lang="zh-CN" altLang="en-US" dirty="0"/>
              <a:t> </a:t>
            </a:r>
            <a:r>
              <a:rPr lang="en-US" altLang="zh-CN" dirty="0" smtClean="0"/>
              <a:t>n (3000)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可以把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中</a:t>
            </a:r>
            <a:r>
              <a:rPr lang="zh-CN" altLang="en-US" dirty="0"/>
              <a:t>的</a:t>
            </a:r>
            <a:r>
              <a:rPr lang="zh-CN" altLang="en-US" dirty="0" smtClean="0"/>
              <a:t>节点数和花费换一个位置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把节点数放进状态，把花费最优化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 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</a:t>
            </a:r>
            <a:r>
              <a:rPr lang="zh-CN" altLang="en-US" dirty="0" smtClean="0"/>
              <a:t>表示在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的子树选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个叶节点，最大收益是多少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剩下的部分就和上题相似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计算节点的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值，将处理过的子节点信息 与 新加入的子节点信息合并即可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11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384160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解法：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f[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][j] </a:t>
                </a:r>
                <a:r>
                  <a:rPr lang="zh-CN" altLang="en-US" dirty="0" smtClean="0"/>
                  <a:t>表示在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的子树选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个叶节点的最大收益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转移：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对于当前节点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和一个新加入的子节点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，通过边</a:t>
                </a:r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相连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–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𝑐𝑜𝑠𝑡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j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的枚举上限是 已处理部分与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子树 的叶结点个数和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答案即 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 ，</a:t>
                </a:r>
                <a:r>
                  <a:rPr lang="en-US" altLang="zh-CN" dirty="0" smtClean="0"/>
                  <a:t>k</a:t>
                </a:r>
                <a:r>
                  <a:rPr lang="zh-CN" altLang="en-US" dirty="0"/>
                  <a:t>为</a:t>
                </a:r>
                <a:r>
                  <a:rPr lang="zh-CN" altLang="en-US" dirty="0" smtClean="0"/>
                  <a:t>最大的满足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𝑟𝑜𝑜𝑡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zh-CN" altLang="en-US" i="0" dirty="0" smtClean="0">
                    <a:latin typeface="+mj-lt"/>
                  </a:rPr>
                  <a:t>的</a:t>
                </a:r>
                <a:r>
                  <a:rPr lang="zh-CN" altLang="en-US" dirty="0" smtClean="0"/>
                  <a:t>数</a:t>
                </a:r>
                <a:endParaRPr lang="en-US" altLang="zh-CN" dirty="0" smtClean="0"/>
              </a:p>
              <a:p>
                <a:pPr lvl="2"/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在每个节点合并的复杂度是 （子节点个数 * 子数下叶结点个数）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复杂度应该在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</m:t>
                    </m:r>
                  </m:oMath>
                </a14:m>
                <a:r>
                  <a:rPr lang="zh-CN" altLang="en-US" dirty="0" smtClean="0"/>
                  <a:t>级别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3841604"/>
              </a:xfrm>
              <a:blipFill rotWithShape="0">
                <a:blip r:embed="rId2"/>
                <a:stretch>
                  <a:fillRect l="-571" t="-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 smtClean="0"/>
              <a:t>Luogu</a:t>
            </a:r>
            <a:r>
              <a:rPr lang="zh-CN" altLang="en-US" dirty="0" smtClean="0"/>
              <a:t> </a:t>
            </a:r>
            <a:r>
              <a:rPr lang="en-US" altLang="zh-CN" dirty="0" smtClean="0"/>
              <a:t>P1273 -</a:t>
            </a:r>
            <a:r>
              <a:rPr lang="zh-CN" altLang="en-US" dirty="0" smtClean="0"/>
              <a:t> 有线电视网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39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43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[HAOI2015]</a:t>
            </a:r>
            <a:r>
              <a:rPr lang="zh-CN" altLang="en-US" dirty="0" smtClean="0"/>
              <a:t>树上染色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有一棵点数为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的树，树边有边</a:t>
                </a:r>
                <a:r>
                  <a:rPr lang="zh-CN" altLang="en-US" dirty="0" smtClean="0"/>
                  <a:t>权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给</a:t>
                </a:r>
                <a:r>
                  <a:rPr lang="zh-CN" altLang="en-US" dirty="0"/>
                  <a:t>你一个在</a:t>
                </a:r>
                <a:r>
                  <a:rPr lang="en-US" altLang="zh-CN" dirty="0"/>
                  <a:t>0~N</a:t>
                </a:r>
                <a:r>
                  <a:rPr lang="zh-CN" altLang="en-US" dirty="0"/>
                  <a:t>之内的正整数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，你要在这棵树中选择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个点，将其染成黑色，</a:t>
                </a:r>
                <a:r>
                  <a:rPr lang="zh-CN" altLang="en-US" dirty="0" smtClean="0"/>
                  <a:t>并将</a:t>
                </a:r>
                <a:r>
                  <a:rPr lang="zh-CN" altLang="en-US" dirty="0"/>
                  <a:t>其他的</a:t>
                </a:r>
                <a:r>
                  <a:rPr lang="en-US" altLang="zh-CN" dirty="0"/>
                  <a:t>N-K</a:t>
                </a:r>
                <a:r>
                  <a:rPr lang="zh-CN" altLang="en-US" dirty="0"/>
                  <a:t>个点染成</a:t>
                </a:r>
                <a:r>
                  <a:rPr lang="zh-CN" altLang="en-US" dirty="0" smtClean="0"/>
                  <a:t>白色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将</a:t>
                </a:r>
                <a:r>
                  <a:rPr lang="zh-CN" altLang="en-US" dirty="0"/>
                  <a:t>所有点染色后，你会获得黑点两两之间的距离加上白点两两之间距离的和的</a:t>
                </a:r>
                <a:r>
                  <a:rPr lang="zh-CN" altLang="en-US" dirty="0" smtClean="0"/>
                  <a:t>收益</a:t>
                </a:r>
                <a:endParaRPr lang="zh-CN" altLang="en-US" dirty="0"/>
              </a:p>
              <a:p>
                <a:r>
                  <a:rPr lang="zh-CN" altLang="en-US" dirty="0"/>
                  <a:t>问收益最大值是</a:t>
                </a:r>
                <a:r>
                  <a:rPr lang="zh-CN" altLang="en-US" dirty="0" smtClean="0"/>
                  <a:t>多少</a:t>
                </a:r>
                <a:endParaRPr lang="zh-CN" altLang="en-US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数据规模：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707" r="-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130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解法：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此题的难点在于如何计算贡献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可以发现，使用上面类似的</a:t>
                </a:r>
                <a:r>
                  <a:rPr lang="en-US" altLang="zh-CN" dirty="0" err="1" smtClean="0"/>
                  <a:t>dp</a:t>
                </a:r>
                <a:r>
                  <a:rPr lang="zh-CN" altLang="en-US" dirty="0" smtClean="0"/>
                  <a:t>方法，只知道点的信息，是很难计算贡献的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贡献还和边权有关，和点之间的距离有关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 smtClean="0"/>
                  <a:t>那么我们不妨将贡献转化到边上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一条边将树分成两部分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这条边对答案的贡献即：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两侧黑点个数乘积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两侧白点个数乘积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边权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[HAOI2015]</a:t>
            </a:r>
            <a:r>
              <a:rPr lang="zh-CN" altLang="en-US" dirty="0" smtClean="0"/>
              <a:t>树上染色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309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解法：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不难想到，定义 </a:t>
                </a:r>
                <a:r>
                  <a:rPr lang="en-US" altLang="zh-CN" dirty="0" smtClean="0"/>
                  <a:t>f[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][j]</a:t>
                </a:r>
                <a:r>
                  <a:rPr lang="zh-CN" altLang="en-US" dirty="0" smtClean="0"/>
                  <a:t> 表示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的子树内染了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个黑点，贡献最大是多少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对于一个节点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和它的子节点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，考虑分配给子节点黑点的个数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转移：</a:t>
                </a:r>
                <a:endParaRPr lang="en-US" altLang="zh-CN" dirty="0" smtClean="0"/>
              </a:p>
              <a:p>
                <a:pPr lvl="2"/>
                <a:r>
                  <a:rPr lang="en-US" altLang="zh-CN" dirty="0" err="1"/>
                  <a:t>c</a:t>
                </a:r>
                <a:r>
                  <a:rPr lang="en-US" altLang="zh-CN" dirty="0" err="1" smtClean="0"/>
                  <a:t>nt</a:t>
                </a:r>
                <a:r>
                  <a:rPr lang="zh-CN" altLang="en-US" dirty="0" smtClean="0"/>
                  <a:t>为点对的数量，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的黑点数量，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是分配给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的黑点数量，</a:t>
                </a:r>
                <a:r>
                  <a:rPr lang="en-US" altLang="zh-CN" dirty="0" err="1" smtClean="0"/>
                  <a:t>val</a:t>
                </a:r>
                <a:r>
                  <a:rPr lang="zh-CN" altLang="en-US" dirty="0" smtClean="0"/>
                  <a:t>是边权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</m:d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𝑐𝑛𝑡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val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d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答案即 </a:t>
                </a:r>
                <a:r>
                  <a:rPr lang="en-US" altLang="zh-CN" dirty="0" smtClean="0"/>
                  <a:t>f[root][K]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[HAOI2015]</a:t>
            </a:r>
            <a:r>
              <a:rPr lang="zh-CN" altLang="en-US" dirty="0" smtClean="0"/>
              <a:t>树上染色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505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blog.csdn.net/Clove_unique/article/details/53195082</a:t>
            </a:r>
            <a:endParaRPr lang="en-US" altLang="zh-CN" dirty="0" smtClean="0"/>
          </a:p>
          <a:p>
            <a:r>
              <a:rPr lang="en-US" altLang="zh-CN" b="1" dirty="0" smtClean="0"/>
              <a:t>[</a:t>
            </a:r>
            <a:r>
              <a:rPr lang="en-US" altLang="zh-CN" b="1" dirty="0"/>
              <a:t>BZOJ4446]-[Scoi2015]</a:t>
            </a:r>
            <a:r>
              <a:rPr lang="zh-CN" altLang="en-US" b="1" dirty="0"/>
              <a:t>小凸玩</a:t>
            </a:r>
            <a:r>
              <a:rPr lang="zh-CN" altLang="en-US" b="1" dirty="0" smtClean="0"/>
              <a:t>密室</a:t>
            </a:r>
            <a:endParaRPr lang="en-US" altLang="zh-CN" b="1" dirty="0" smtClean="0"/>
          </a:p>
          <a:p>
            <a:r>
              <a:rPr lang="en-US" altLang="zh-CN" b="1" dirty="0"/>
              <a:t>[BZOJ]4726 [POI2017] </a:t>
            </a:r>
            <a:r>
              <a:rPr lang="en-US" altLang="zh-CN" b="1" dirty="0" err="1" smtClean="0"/>
              <a:t>Sabota</a:t>
            </a:r>
            <a:endParaRPr lang="en-US" altLang="zh-CN" b="1" dirty="0" smtClean="0"/>
          </a:p>
          <a:p>
            <a:r>
              <a:rPr lang="zh-CN" altLang="en-US" b="1" dirty="0" smtClean="0"/>
              <a:t>树上期望类型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26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每个节点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有一个权值 </a:t>
                </a:r>
                <a:r>
                  <a:rPr lang="en-US" altLang="zh-CN" dirty="0" err="1" smtClean="0"/>
                  <a:t>val</a:t>
                </a:r>
                <a:r>
                  <a:rPr lang="en-US" altLang="zh-CN" dirty="0" smtClean="0"/>
                  <a:t>[u] </a:t>
                </a:r>
                <a:r>
                  <a:rPr lang="zh-CN" altLang="en-US" dirty="0" smtClean="0"/>
                  <a:t>，统计节点的子树和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令 </a:t>
                </a:r>
                <a:r>
                  <a:rPr lang="en-US" altLang="zh-CN" i="0" dirty="0" smtClean="0">
                    <a:latin typeface="+mj-lt"/>
                  </a:rPr>
                  <a:t>sum[ ] </a:t>
                </a:r>
                <a:r>
                  <a:rPr lang="zh-CN" altLang="en-US" i="0" dirty="0" smtClean="0">
                    <a:latin typeface="+mj-lt"/>
                  </a:rPr>
                  <a:t>为子树和数组，叶子的 </a:t>
                </a:r>
                <a:r>
                  <a:rPr lang="en-US" altLang="zh-CN" i="0" dirty="0" smtClean="0">
                    <a:latin typeface="+mj-lt"/>
                  </a:rPr>
                  <a:t>sum </a:t>
                </a:r>
                <a:r>
                  <a:rPr lang="zh-CN" altLang="en-US" i="0" dirty="0" smtClean="0">
                    <a:latin typeface="+mj-lt"/>
                  </a:rPr>
                  <a:t>即 </a:t>
                </a:r>
                <a:r>
                  <a:rPr lang="en-US" altLang="zh-CN" i="0" dirty="0" err="1" smtClean="0">
                    <a:latin typeface="+mj-lt"/>
                  </a:rPr>
                  <a:t>val</a:t>
                </a:r>
                <a:endParaRPr lang="en-US" altLang="zh-CN" i="0" dirty="0" smtClean="0">
                  <a:latin typeface="+mj-lt"/>
                </a:endParaRPr>
              </a:p>
              <a:p>
                <a:pPr lvl="1"/>
                <a:r>
                  <a:rPr lang="zh-CN" altLang="en-US" dirty="0" smtClean="0">
                    <a:latin typeface="+mj-lt"/>
                  </a:rPr>
                  <a:t>对于每个节点 </a:t>
                </a:r>
                <a:r>
                  <a:rPr lang="en-US" altLang="zh-CN" dirty="0" smtClean="0">
                    <a:latin typeface="+mj-lt"/>
                  </a:rPr>
                  <a:t>u </a:t>
                </a:r>
                <a:r>
                  <a:rPr lang="zh-CN" altLang="en-US" dirty="0" smtClean="0">
                    <a:latin typeface="+mj-lt"/>
                  </a:rPr>
                  <a:t>以及它的子节点 </a:t>
                </a:r>
                <a:r>
                  <a:rPr lang="en-US" altLang="zh-CN" dirty="0" smtClean="0">
                    <a:latin typeface="+mj-lt"/>
                  </a:rPr>
                  <a:t>v </a:t>
                </a:r>
                <a:r>
                  <a:rPr lang="zh-CN" altLang="en-US" dirty="0" smtClean="0">
                    <a:latin typeface="+mj-lt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]+∑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应用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统计子树大小（把所有节点的 </a:t>
                </a:r>
                <a:r>
                  <a:rPr lang="en-US" altLang="zh-CN" dirty="0" err="1" smtClean="0"/>
                  <a:t>val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设为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 即可）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找重心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基础应用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子树和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83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给出一棵 </a:t>
                </a:r>
                <a:r>
                  <a:rPr lang="en-US" altLang="zh-CN" dirty="0" smtClean="0"/>
                  <a:t>n </a:t>
                </a:r>
                <a:r>
                  <a:rPr lang="zh-CN" altLang="en-US" dirty="0" smtClean="0"/>
                  <a:t>个节点的有根树，有 </a:t>
                </a:r>
                <a:r>
                  <a:rPr lang="en-US" altLang="zh-CN" dirty="0" smtClean="0"/>
                  <a:t>q </a:t>
                </a:r>
                <a:r>
                  <a:rPr lang="zh-CN" altLang="en-US" dirty="0" smtClean="0"/>
                  <a:t>个询问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每次询问以编号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为根的子树的重心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数据范围：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Codeforces 686D - kay and snowflake</a:t>
            </a:r>
            <a:endParaRPr lang="en-US" altLang="zh-CN" cap="none" dirty="0"/>
          </a:p>
        </p:txBody>
      </p:sp>
    </p:spTree>
    <p:extLst>
      <p:ext uri="{BB962C8B-B14F-4D97-AF65-F5344CB8AC3E}">
        <p14:creationId xmlns:p14="http://schemas.microsoft.com/office/powerpoint/2010/main" val="353140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暴力：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如果询问次数较少，每询问一次就找一次重心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多次询问？</a:t>
            </a:r>
            <a:endParaRPr lang="en-US" altLang="zh-CN" dirty="0"/>
          </a:p>
          <a:p>
            <a:r>
              <a:rPr lang="zh-CN" altLang="en-US" dirty="0" smtClean="0"/>
              <a:t>重心的性质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把两棵树连接起来，新树的重心在原来两棵树的重心连线上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一棵树添加（或删除）一个节点，重心最多只移动一条边的距离</a:t>
            </a:r>
            <a:endParaRPr lang="en-US" altLang="zh-CN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Codeforces 686D - kay and snowflake</a:t>
            </a:r>
            <a:endParaRPr lang="en-US" altLang="zh-CN" cap="none" dirty="0"/>
          </a:p>
        </p:txBody>
      </p:sp>
    </p:spTree>
    <p:extLst>
      <p:ext uri="{BB962C8B-B14F-4D97-AF65-F5344CB8AC3E}">
        <p14:creationId xmlns:p14="http://schemas.microsoft.com/office/powerpoint/2010/main" val="266935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解法：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根据性质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，可以在短时间内求出所有子树的重心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叶结点的重心就是它自己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对于一个节点 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 以及它的子节点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zh-CN" altLang="en-US" dirty="0" smtClean="0"/>
                  <a:t> （记节点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的子树大小为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lvl="3"/>
                <a:r>
                  <a:rPr lang="zh-CN" altLang="en-US" dirty="0" smtClean="0"/>
                  <a:t>如果不存在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，则 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 子树的重心即为 </a:t>
                </a:r>
                <a:r>
                  <a:rPr lang="en-US" altLang="zh-CN" dirty="0" smtClean="0"/>
                  <a:t>u</a:t>
                </a:r>
              </a:p>
              <a:p>
                <a:pPr lvl="3"/>
                <a:r>
                  <a:rPr lang="zh-CN" altLang="en-US" dirty="0" smtClean="0"/>
                  <a:t>否则将重心设为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 smtClean="0"/>
                  <a:t> 最大的那个子树的重心</a:t>
                </a:r>
                <a:r>
                  <a:rPr lang="zh-CN" altLang="en-US" i="0" dirty="0" smtClean="0">
                    <a:latin typeface="+mj-lt"/>
                  </a:rPr>
                  <a:t>，并不断向上跳即可</a:t>
                </a:r>
                <a:endParaRPr lang="en-US" altLang="zh-CN" i="0" dirty="0" smtClean="0">
                  <a:latin typeface="+mj-lt"/>
                </a:endParaRPr>
              </a:p>
              <a:p>
                <a:pPr lvl="1"/>
                <a:r>
                  <a:rPr lang="zh-CN" altLang="en-US" dirty="0" smtClean="0"/>
                  <a:t>复杂度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每条边最多被跳一次，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Codeforces 686D - kay and snowflake</a:t>
            </a:r>
            <a:endParaRPr lang="en-US" altLang="zh-CN" cap="none" dirty="0"/>
          </a:p>
        </p:txBody>
      </p:sp>
    </p:spTree>
    <p:extLst>
      <p:ext uri="{BB962C8B-B14F-4D97-AF65-F5344CB8AC3E}">
        <p14:creationId xmlns:p14="http://schemas.microsoft.com/office/powerpoint/2010/main" val="229849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 smtClean="0"/>
              <a:t>Luogu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P1122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–</a:t>
            </a:r>
            <a:r>
              <a:rPr lang="zh-CN" altLang="en-US" cap="none" dirty="0" smtClean="0"/>
              <a:t> 最大子树和</a:t>
            </a:r>
            <a:endParaRPr lang="en-US" altLang="zh-CN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21881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给出一棵 </a:t>
                </a:r>
                <a:r>
                  <a:rPr lang="en-US" altLang="zh-CN" dirty="0" smtClean="0"/>
                  <a:t>n </a:t>
                </a:r>
                <a:r>
                  <a:rPr lang="zh-CN" altLang="en-US" dirty="0" smtClean="0"/>
                  <a:t>个节点的无根树，</a:t>
                </a:r>
                <a:r>
                  <a:rPr lang="zh-CN" altLang="en-US" dirty="0"/>
                  <a:t>每个</a:t>
                </a:r>
                <a:r>
                  <a:rPr lang="zh-CN" altLang="en-US" dirty="0" smtClean="0"/>
                  <a:t>节点有一个权值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i="0" dirty="0" smtClean="0">
                    <a:latin typeface="+mj-lt"/>
                  </a:rPr>
                  <a:t>（可能为负）。</a:t>
                </a:r>
                <a:endParaRPr lang="en-US" altLang="zh-CN" i="0" dirty="0" smtClean="0">
                  <a:latin typeface="+mj-lt"/>
                </a:endParaRPr>
              </a:p>
              <a:p>
                <a:r>
                  <a:rPr lang="zh-CN" altLang="en-US" dirty="0" smtClean="0"/>
                  <a:t>要求保留树上一个连通块，使得留下的权值和最大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数据范围：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，答案在 </a:t>
                </a:r>
                <a:r>
                  <a:rPr lang="en-US" altLang="zh-CN" dirty="0" err="1" smtClean="0"/>
                  <a:t>int</a:t>
                </a:r>
                <a:r>
                  <a:rPr lang="zh-CN" altLang="en-US" dirty="0" smtClean="0"/>
                  <a:t>  范围内</a:t>
                </a: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218813"/>
              </a:xfrm>
              <a:blipFill rotWithShape="0">
                <a:blip r:embed="rId2"/>
                <a:stretch>
                  <a:fillRect l="-571" t="-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6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5444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解法：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无根树中选择连通块，任意定一个根对答案是没有影响的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考虑到最优策略中，每个子树都是最优决策，所以具有最优子结构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可以使用</a:t>
            </a:r>
            <a:r>
              <a:rPr lang="en-US" altLang="zh-CN" dirty="0" err="1" smtClean="0"/>
              <a:t>dp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 smtClean="0"/>
              <a:t>Luogu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P1122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–</a:t>
            </a:r>
            <a:r>
              <a:rPr lang="zh-CN" altLang="en-US" cap="none" dirty="0" smtClean="0"/>
              <a:t> 最大子树和</a:t>
            </a:r>
            <a:endParaRPr lang="en-US" altLang="zh-CN" cap="none" dirty="0"/>
          </a:p>
        </p:txBody>
      </p:sp>
    </p:spTree>
    <p:extLst>
      <p:ext uri="{BB962C8B-B14F-4D97-AF65-F5344CB8AC3E}">
        <p14:creationId xmlns:p14="http://schemas.microsoft.com/office/powerpoint/2010/main" val="372473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TM10001114[[fn=库]]</Template>
  <TotalTime>599</TotalTime>
  <Words>1637</Words>
  <Application>Microsoft Office PowerPoint</Application>
  <PresentationFormat>宽屏</PresentationFormat>
  <Paragraphs>236</Paragraphs>
  <Slides>33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等线</vt:lpstr>
      <vt:lpstr>等线 Light</vt:lpstr>
      <vt:lpstr>Arial</vt:lpstr>
      <vt:lpstr>Cambria Math</vt:lpstr>
      <vt:lpstr>Gill Sans MT</vt:lpstr>
      <vt:lpstr>Gallery</vt:lpstr>
      <vt:lpstr>树形dp</vt:lpstr>
      <vt:lpstr>目录</vt:lpstr>
      <vt:lpstr>简述</vt:lpstr>
      <vt:lpstr>基础应用——子树和</vt:lpstr>
      <vt:lpstr>Codeforces 686D - kay and snowflake</vt:lpstr>
      <vt:lpstr>Codeforces 686D - kay and snowflake</vt:lpstr>
      <vt:lpstr>Codeforces 686D - kay and snowflake</vt:lpstr>
      <vt:lpstr>Luogu P1122 – 最大子树和</vt:lpstr>
      <vt:lpstr>Luogu P1122 – 最大子树和</vt:lpstr>
      <vt:lpstr>Luogu P1122 – 最大子树和</vt:lpstr>
      <vt:lpstr>基础应用——树的直径</vt:lpstr>
      <vt:lpstr>覆盖类问题</vt:lpstr>
      <vt:lpstr>BZOJ1907 - 树的路径覆盖 </vt:lpstr>
      <vt:lpstr>BZOJ1907 - 树的路径覆盖 </vt:lpstr>
      <vt:lpstr>BZOJ1907 - 树的路径覆盖 </vt:lpstr>
      <vt:lpstr>BZOJ1907 - 树的路径覆盖 </vt:lpstr>
      <vt:lpstr>Luogu P1352 - 没有上司的舞会</vt:lpstr>
      <vt:lpstr>Luogu P1352 - 没有上司的舞会</vt:lpstr>
      <vt:lpstr>Luogu P1352 - 没有上司的舞会</vt:lpstr>
      <vt:lpstr>[ZJOI2008]骑士</vt:lpstr>
      <vt:lpstr>树形背包</vt:lpstr>
      <vt:lpstr>[HAOI2010]软件安装</vt:lpstr>
      <vt:lpstr>[HAOI2010]软件安装</vt:lpstr>
      <vt:lpstr>[HAOI2010]软件安装</vt:lpstr>
      <vt:lpstr>[HAOI2010]软件安装</vt:lpstr>
      <vt:lpstr>Luogu P1273 - 有线电视网</vt:lpstr>
      <vt:lpstr>Luogu P1273 - 有线电视网</vt:lpstr>
      <vt:lpstr>Luogu P1273 - 有线电视网</vt:lpstr>
      <vt:lpstr>Luogu P1273 - 有线电视网</vt:lpstr>
      <vt:lpstr>[HAOI2015]树上染色</vt:lpstr>
      <vt:lpstr>[HAOI2015]树上染色</vt:lpstr>
      <vt:lpstr>[HAOI2015]树上染色</vt:lpstr>
      <vt:lpstr>其他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树形dp</dc:title>
  <dc:creator>wang yuansen</dc:creator>
  <cp:lastModifiedBy>wang yuansen</cp:lastModifiedBy>
  <cp:revision>110</cp:revision>
  <dcterms:created xsi:type="dcterms:W3CDTF">2018-11-10T12:05:06Z</dcterms:created>
  <dcterms:modified xsi:type="dcterms:W3CDTF">2018-11-17T14:38:34Z</dcterms:modified>
</cp:coreProperties>
</file>