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92" r:id="rId8"/>
    <p:sldId id="264" r:id="rId9"/>
    <p:sldId id="276" r:id="rId10"/>
    <p:sldId id="267" r:id="rId11"/>
    <p:sldId id="268" r:id="rId12"/>
    <p:sldId id="270" r:id="rId13"/>
    <p:sldId id="280" r:id="rId14"/>
    <p:sldId id="282" r:id="rId15"/>
    <p:sldId id="293" r:id="rId16"/>
    <p:sldId id="272" r:id="rId17"/>
    <p:sldId id="273" r:id="rId18"/>
    <p:sldId id="295" r:id="rId19"/>
    <p:sldId id="301" r:id="rId20"/>
    <p:sldId id="278" r:id="rId21"/>
    <p:sldId id="283" r:id="rId22"/>
    <p:sldId id="297" r:id="rId23"/>
    <p:sldId id="284" r:id="rId24"/>
    <p:sldId id="285" r:id="rId25"/>
    <p:sldId id="286" r:id="rId26"/>
    <p:sldId id="287" r:id="rId27"/>
    <p:sldId id="296" r:id="rId28"/>
    <p:sldId id="288" r:id="rId29"/>
    <p:sldId id="289" r:id="rId30"/>
    <p:sldId id="290" r:id="rId31"/>
    <p:sldId id="291" r:id="rId32"/>
    <p:sldId id="30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7056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73474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129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87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9076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21958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1540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46084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76920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579352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042721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F661611-FC07-4BBB-B2DF-8EC6AF789DB7}" type="datetimeFigureOut">
              <a:rPr lang="zh-CN" altLang="en-US" smtClean="0"/>
              <a:t>18-8-16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7FCBA5-9C52-4235-8D12-A1A662BEC6D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6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1088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3414" TargetMode="External"/><Relationship Id="rId2" Type="http://schemas.openxmlformats.org/officeDocument/2006/relationships/hyperlink" Target="https://www.luogu.org/problemnew/show/P282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hyperlink" Target="https://www.luogu.org/problemnew/show/P133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uogu.org/problemnew/show/P130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dsy.com/JudgeOnline/problem.php?id=1477" TargetMode="External"/><Relationship Id="rId2" Type="http://schemas.openxmlformats.org/officeDocument/2006/relationships/hyperlink" Target="https://www.luogu.org/problemnew/show/P10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ydsy.com/JudgeOnline/problem.php?id=1407" TargetMode="External"/><Relationship Id="rId2" Type="http://schemas.openxmlformats.org/officeDocument/2006/relationships/hyperlink" Target="https://www.luogu.org/problemnew/show/P16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j.org/problem?id=374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org/problemnew/show/P2293" TargetMode="External"/><Relationship Id="rId2" Type="http://schemas.openxmlformats.org/officeDocument/2006/relationships/hyperlink" Target="http://noi.openjudge.cn/ch0106/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Izumi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47126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举个</a:t>
                </a:r>
                <a:r>
                  <a:rPr lang="zh-CN" altLang="en-US" dirty="0" smtClean="0"/>
                  <a:t>栗子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132465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i="0" dirty="0" smtClean="0"/>
                  <a:t>首先找到末尾最长降序段</a:t>
                </a:r>
                <a:endParaRPr lang="en-US" altLang="zh-CN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i="0" dirty="0" smtClean="0"/>
                  <a:t>然后看前面一个数字</a:t>
                </a:r>
                <a:r>
                  <a:rPr lang="zh-CN" altLang="en-US" dirty="0"/>
                  <a:t>最小</a:t>
                </a:r>
                <a:r>
                  <a:rPr lang="zh-CN" altLang="en-US" i="0" dirty="0" smtClean="0"/>
                  <a:t>能填什么</a:t>
                </a:r>
                <a:endParaRPr lang="en-US" altLang="zh-CN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0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sz="1800" i="0" dirty="0" smtClean="0"/>
                  <a:t>（不能与前面冲突）</a:t>
                </a:r>
                <a:endParaRPr lang="en-US" altLang="zh-CN" sz="1800" i="0" dirty="0" smtClean="0"/>
              </a:p>
              <a:p>
                <a:r>
                  <a:rPr lang="zh-CN" altLang="en-US" dirty="0" smtClean="0"/>
                  <a:t>后面填上剩下数字构成最小的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46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i="0" dirty="0" smtClean="0"/>
                  <a:t>于是下一个排列：</a:t>
                </a:r>
                <a:r>
                  <a:rPr lang="en-US" altLang="zh-CN" dirty="0" smtClean="0"/>
                  <a:t>132546</a:t>
                </a:r>
                <a:endParaRPr lang="en-US" altLang="zh-CN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1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关于实现</a:t>
            </a:r>
            <a:endParaRPr lang="en-US" altLang="zh-CN" dirty="0" smtClean="0"/>
          </a:p>
          <a:p>
            <a:pPr lvl="1"/>
            <a:r>
              <a:rPr lang="zh-CN" altLang="en-US" sz="1800" i="0" dirty="0" smtClean="0"/>
              <a:t>第四步，剩下数字构成最小的，可以看作是</a:t>
            </a:r>
            <a:r>
              <a:rPr lang="en-US" altLang="zh-CN" sz="1800" i="0" dirty="0" smtClean="0"/>
              <a:t>132465</a:t>
            </a:r>
            <a:r>
              <a:rPr lang="zh-CN" altLang="en-US" sz="1800" i="0" dirty="0" smtClean="0"/>
              <a:t>，变成了</a:t>
            </a:r>
            <a:r>
              <a:rPr lang="en-US" altLang="zh-CN" sz="1800" i="0" dirty="0" smtClean="0"/>
              <a:t>132564</a:t>
            </a:r>
            <a:r>
              <a:rPr lang="zh-CN" altLang="en-US" sz="1800" i="0" dirty="0" smtClean="0"/>
              <a:t>，再将</a:t>
            </a:r>
            <a:r>
              <a:rPr lang="en-US" altLang="zh-CN" sz="1800" i="0" dirty="0" smtClean="0"/>
              <a:t>64</a:t>
            </a:r>
            <a:r>
              <a:rPr lang="zh-CN" altLang="en-US" sz="1800" i="0" dirty="0" smtClean="0"/>
              <a:t>翻转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为什么？因为最后一段是最大的，翻转之后就是最小的了</a:t>
            </a:r>
            <a:endParaRPr lang="en-US" altLang="zh-CN" sz="1800" i="0" dirty="0" smtClean="0"/>
          </a:p>
          <a:p>
            <a:pPr lvl="1"/>
            <a:endParaRPr lang="en-US" altLang="zh-CN" sz="1800" i="0" dirty="0"/>
          </a:p>
          <a:p>
            <a:r>
              <a:rPr lang="zh-CN" altLang="en-US" i="0" dirty="0" smtClean="0"/>
              <a:t>找前一个排列也是类似的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i="0" dirty="0"/>
          </a:p>
          <a:p>
            <a:r>
              <a:rPr lang="zh-CN" altLang="en-US" dirty="0" smtClean="0"/>
              <a:t>相关题目：</a:t>
            </a:r>
            <a:r>
              <a:rPr lang="zh-CN" altLang="en-US" dirty="0" smtClean="0">
                <a:hlinkClick r:id="rId3"/>
              </a:rPr>
              <a:t>洛谷</a:t>
            </a:r>
            <a:r>
              <a:rPr lang="en-US" altLang="zh-CN" dirty="0" smtClean="0">
                <a:hlinkClick r:id="rId3"/>
              </a:rPr>
              <a:t>P1088</a:t>
            </a:r>
            <a:endParaRPr lang="en-US" altLang="zh-CN" i="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3466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i="0" dirty="0" smtClean="0"/>
                  <a:t>那么如何从小到大输出所有组合呢？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比如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00" i="0" dirty="0" smtClean="0"/>
                  <a:t>个里选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800" i="0" dirty="0" smtClean="0"/>
                  <a:t>个的组合</a:t>
                </a:r>
                <a:endParaRPr lang="en-US" altLang="zh-CN" sz="1800" i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1234,1235,1236,1245,1246,1256</m:t>
                    </m:r>
                  </m:oMath>
                </a14:m>
                <a:endParaRPr lang="en-US" altLang="zh-CN" i="0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1345,1346,1356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altLang="zh-CN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i="0" dirty="0" smtClean="0"/>
                  <a:t>其实差不多，</a:t>
                </a:r>
                <a:r>
                  <a:rPr lang="en-US" altLang="zh-CN" i="0" dirty="0" err="1" smtClean="0"/>
                  <a:t>yy</a:t>
                </a:r>
                <a:r>
                  <a:rPr lang="zh-CN" altLang="en-US" i="0" dirty="0" smtClean="0"/>
                  <a:t>一下就好了</a:t>
                </a:r>
                <a:endParaRPr lang="en-US" altLang="zh-CN" i="0" dirty="0" smtClean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2">
                            <a:alpha val="2000"/>
                          </a:schemeClr>
                        </a:solidFill>
                        <a:latin typeface="Cambria Math" panose="02040503050406030204" pitchFamily="18" charset="0"/>
                      </a:rPr>
                      <m:t>例</m:t>
                    </m:r>
                    <m:r>
                      <a:rPr lang="en-US" altLang="zh-CN" b="0" i="1" smtClean="0">
                        <a:solidFill>
                          <a:schemeClr val="tx2">
                            <a:alpha val="2000"/>
                          </a:schemeClr>
                        </a:solidFill>
                        <a:latin typeface="Cambria Math" panose="02040503050406030204" pitchFamily="18" charset="0"/>
                      </a:rPr>
                      <m:t>:1256</m:t>
                    </m:r>
                  </m:oMath>
                </a14:m>
                <a:endParaRPr lang="en-US" altLang="zh-CN" dirty="0" smtClean="0">
                  <a:solidFill>
                    <a:schemeClr val="tx2">
                      <a:alpha val="2000"/>
                    </a:schemeClr>
                  </a:solidFill>
                </a:endParaRPr>
              </a:p>
              <a:p>
                <a:pPr lvl="1"/>
                <a:r>
                  <a:rPr lang="zh-CN" altLang="en-US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找到最后一段达到最大的</a:t>
                </a:r>
                <a:endParaRPr lang="en-US" altLang="zh-CN" sz="1800" i="0" dirty="0" smtClean="0">
                  <a:solidFill>
                    <a:schemeClr val="tx2">
                      <a:alpha val="2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2">
                            <a:alpha val="2000"/>
                          </a:schemeClr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altLang="zh-CN" sz="1600" i="0" dirty="0" smtClean="0">
                  <a:solidFill>
                    <a:schemeClr val="tx2">
                      <a:alpha val="2000"/>
                    </a:schemeClr>
                  </a:solidFill>
                </a:endParaRPr>
              </a:p>
              <a:p>
                <a:pPr lvl="1"/>
                <a:r>
                  <a:rPr lang="zh-CN" altLang="en-US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然后把它前面的那个数字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2">
                            <a:alpha val="2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i="0" dirty="0" smtClean="0">
                  <a:solidFill>
                    <a:schemeClr val="tx2">
                      <a:alpha val="2000"/>
                    </a:schemeClr>
                  </a:solidFill>
                </a:endParaRPr>
              </a:p>
              <a:p>
                <a:pPr lvl="2"/>
                <a:r>
                  <a:rPr lang="en-US" altLang="zh-CN" sz="16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13**</a:t>
                </a:r>
              </a:p>
              <a:p>
                <a:pPr lvl="1"/>
                <a:r>
                  <a:rPr lang="zh-CN" altLang="en-US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后面的填能填的最小的（不能比前面小，否则重复）</a:t>
                </a:r>
                <a:endParaRPr lang="en-US" altLang="zh-CN" sz="1800" i="0" dirty="0" smtClean="0">
                  <a:solidFill>
                    <a:schemeClr val="tx2">
                      <a:alpha val="2000"/>
                    </a:schemeClr>
                  </a:solidFill>
                </a:endParaRPr>
              </a:p>
              <a:p>
                <a:pPr lvl="2"/>
                <a:r>
                  <a:rPr lang="en-US" altLang="zh-CN" sz="1600" dirty="0" smtClean="0">
                    <a:solidFill>
                      <a:schemeClr val="tx2">
                        <a:alpha val="2000"/>
                      </a:schemeClr>
                    </a:solidFill>
                  </a:rPr>
                  <a:t>1345</a:t>
                </a:r>
              </a:p>
              <a:p>
                <a:pPr lvl="1"/>
                <a:r>
                  <a:rPr lang="zh-CN" altLang="en-US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大</a:t>
                </a:r>
                <a:r>
                  <a:rPr lang="zh-CN" altLang="en-US" sz="1800" i="0" baseline="-25000" dirty="0" smtClean="0">
                    <a:solidFill>
                      <a:schemeClr val="tx2">
                        <a:alpha val="2000"/>
                      </a:schemeClr>
                    </a:solidFill>
                  </a:rPr>
                  <a:t>（雾）</a:t>
                </a:r>
                <a:r>
                  <a:rPr lang="zh-CN" altLang="en-US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功告成</a:t>
                </a:r>
                <a:r>
                  <a:rPr lang="en-US" altLang="zh-CN" sz="1800" i="0" dirty="0" smtClean="0">
                    <a:solidFill>
                      <a:schemeClr val="tx2">
                        <a:alpha val="2000"/>
                      </a:schemeClr>
                    </a:solidFill>
                  </a:rPr>
                  <a:t>~</a:t>
                </a:r>
                <a:endParaRPr lang="en-US" altLang="zh-CN" sz="1800" i="0" dirty="0">
                  <a:solidFill>
                    <a:schemeClr val="tx2">
                      <a:alpha val="2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1175" r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5675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有一个自带函数，叫做</a:t>
                </a:r>
                <a:r>
                  <a:rPr lang="en-US" altLang="zh-CN" dirty="0" err="1" smtClean="0"/>
                  <a:t>next_permutation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它包含在</a:t>
                </a:r>
                <a:r>
                  <a:rPr lang="en-US" altLang="zh-CN" dirty="0" smtClean="0"/>
                  <a:t>algorithm</a:t>
                </a:r>
                <a:r>
                  <a:rPr lang="zh-CN" altLang="en-US" dirty="0" smtClean="0"/>
                  <a:t>库里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就是你需要加上</a:t>
                </a:r>
                <a:r>
                  <a:rPr lang="en-US" altLang="zh-CN" sz="1800" i="0" dirty="0"/>
                  <a:t>#include &lt;</a:t>
                </a:r>
                <a:r>
                  <a:rPr lang="en-US" altLang="zh-CN" sz="1800" i="0" dirty="0" smtClean="0"/>
                  <a:t>algorithm&gt;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比如你声明了一个数组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/>
                  <a:t>假设</a:t>
                </a:r>
                <a:r>
                  <a:rPr lang="zh-CN" altLang="en-US" sz="1800" i="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[8]={1,2,3,4,10,9,8,7}</m:t>
                    </m:r>
                  </m:oMath>
                </a14:m>
                <a:endParaRPr lang="en-US" altLang="zh-CN" i="0" dirty="0" smtClean="0"/>
              </a:p>
              <a:p>
                <a:r>
                  <a:rPr lang="zh-CN" altLang="en-US" i="0" dirty="0" smtClean="0"/>
                  <a:t>然后调用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𝑝𝑒𝑟𝑚𝑢𝑡𝑎𝑡𝑖𝑜𝑛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endParaRPr lang="en-US" altLang="zh-CN" i="0" dirty="0" smtClean="0"/>
              </a:p>
              <a:p>
                <a:r>
                  <a:rPr lang="zh-CN" altLang="en-US" i="0" dirty="0" smtClean="0"/>
                  <a:t>然后就变成了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{1,2,3,7,4,8,9,10}</m:t>
                    </m:r>
                  </m:oMath>
                </a14:m>
                <a:endParaRPr lang="en-US" altLang="zh-CN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1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0" dirty="0" smtClean="0"/>
              <a:t>还有一个</a:t>
            </a:r>
            <a:r>
              <a:rPr lang="en-US" altLang="zh-CN" i="0" dirty="0" err="1" smtClean="0"/>
              <a:t>prev_permutation</a:t>
            </a:r>
            <a:endParaRPr lang="en-US" altLang="zh-CN" i="0" dirty="0" smtClean="0"/>
          </a:p>
          <a:p>
            <a:r>
              <a:rPr lang="zh-CN" altLang="en-US" dirty="0" smtClean="0"/>
              <a:t>嗯</a:t>
            </a:r>
            <a:endParaRPr lang="en-US" altLang="zh-CN" i="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排列与组合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44194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i="0" dirty="0" smtClean="0"/>
                  <a:t>形如：</a:t>
                </a:r>
                <a:endParaRPr lang="en-US" altLang="zh-CN" i="0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１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１１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１２１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１３３１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１４６４１</a:t>
                </a:r>
                <a:endParaRPr lang="en-US" altLang="ja-JP" dirty="0" smtClean="0"/>
              </a:p>
              <a:p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行有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个数</a:t>
                </a:r>
                <a:endParaRPr lang="en-US" altLang="zh-CN" dirty="0"/>
              </a:p>
              <a:p>
                <a:r>
                  <a:rPr lang="zh-CN" altLang="en-US" dirty="0"/>
                  <a:t>第一行的数是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接下来每行的数由上一行相邻两数相加得到，即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174" t="-914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可以发现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当然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i="0" dirty="0" smtClean="0"/>
                  <a:t>可以从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i="0" dirty="0" smtClean="0"/>
                  <a:t>开始，这样下标就一样了</a:t>
                </a:r>
                <a:endParaRPr lang="en-US" altLang="zh-CN" sz="1800" i="0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借助</a:t>
                </a:r>
                <a:r>
                  <a:rPr lang="zh-CN" altLang="en-US" dirty="0"/>
                  <a:t>杨辉三角可以发现一些性质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i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CN" i="0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除了可以帮助发现一些性质之外，它最大的用处就是：处理小范围组合数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杨辉三角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4553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38089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公式是这个：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CN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altLang="zh-CN" i="0" dirty="0" smtClean="0"/>
              </a:p>
              <a:p>
                <a:r>
                  <a:rPr lang="zh-CN" altLang="en-US" dirty="0" smtClean="0"/>
                  <a:t>举个栗子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每一项的系数就是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指数和</m:t>
                            </m:r>
                          </m:num>
                          <m:den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较小指数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口述证明</a:t>
                </a:r>
                <a:r>
                  <a:rPr lang="en-US" altLang="zh-CN" dirty="0" smtClean="0"/>
                  <a:t>……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380892" cy="4670473"/>
              </a:xfrm>
              <a:blipFill>
                <a:blip r:embed="rId2"/>
                <a:stretch>
                  <a:fillRect l="-1019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75249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i="0" dirty="0" smtClean="0"/>
                  <a:t>如何证明杨辉三角第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i="0" dirty="0" smtClean="0"/>
                  <a:t>行的和为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b="0" i="0" dirty="0" smtClean="0"/>
                  <a:t>？</a:t>
                </a:r>
                <a:endParaRPr lang="en-US" altLang="zh-CN" b="0" i="0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49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二项式定理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91789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1327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>
                    <a:hlinkClick r:id="rId2"/>
                  </a:rPr>
                  <a:t>洛谷</a:t>
                </a:r>
                <a:r>
                  <a:rPr lang="en-US" altLang="zh-CN" dirty="0" smtClean="0">
                    <a:hlinkClick r:id="rId2"/>
                  </a:rPr>
                  <a:t>P2822 </a:t>
                </a:r>
                <a:r>
                  <a:rPr lang="zh-CN" altLang="en-US" dirty="0" smtClean="0"/>
                  <a:t>组合数问题</a:t>
                </a:r>
                <a:endParaRPr lang="en-US" altLang="zh-CN" dirty="0" smtClean="0"/>
              </a:p>
              <a:p>
                <a:pPr lvl="1"/>
                <a:r>
                  <a:rPr lang="zh-CN" altLang="en-US" i="0" dirty="0" smtClean="0"/>
                  <a:t>给出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对于</m:t>
                    </m:r>
                  </m:oMath>
                </a14:m>
                <a:r>
                  <a:rPr lang="zh-CN" altLang="en-US" i="0" dirty="0" smtClean="0"/>
                  <a:t>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0" dirty="0" smtClean="0"/>
                  <a:t>，有多少对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zh-CN" altLang="en-US" i="0" dirty="0" smtClean="0">
                    <a:latin typeface="+mj-lt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的倍数</a:t>
                </a:r>
                <a:r>
                  <a:rPr lang="zh-CN" altLang="en-US" i="0" dirty="0" smtClean="0"/>
                  <a:t>？</a:t>
                </a:r>
                <a:r>
                  <a:rPr lang="zh-CN" altLang="en-US" i="0" dirty="0"/>
                  <a:t>一共</a:t>
                </a:r>
                <a:r>
                  <a:rPr lang="zh-CN" altLang="en-US" i="0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i="0" dirty="0" smtClean="0"/>
                  <a:t>次询问，所有询问的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i="0" dirty="0" smtClean="0"/>
                  <a:t>固定</a:t>
                </a:r>
                <a:endParaRPr lang="en-US" altLang="zh-CN" i="0" dirty="0"/>
              </a:p>
              <a:p>
                <a:pPr lvl="1"/>
                <a:r>
                  <a:rPr lang="zh-CN" altLang="en-US" i="0" dirty="0" smtClean="0"/>
                  <a:t>数据范围：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i="0" dirty="0" smtClean="0"/>
              </a:p>
              <a:p>
                <a:r>
                  <a:rPr lang="zh-CN" altLang="en-US" dirty="0">
                    <a:hlinkClick r:id="rId3"/>
                  </a:rPr>
                  <a:t>洛</a:t>
                </a:r>
                <a:r>
                  <a:rPr lang="zh-CN" altLang="en-US" dirty="0" smtClean="0">
                    <a:hlinkClick r:id="rId3"/>
                  </a:rPr>
                  <a:t>谷</a:t>
                </a:r>
                <a:r>
                  <a:rPr lang="en-US" altLang="zh-CN" dirty="0" smtClean="0">
                    <a:hlinkClick r:id="rId3"/>
                  </a:rPr>
                  <a:t>P3414 </a:t>
                </a:r>
                <a:r>
                  <a:rPr lang="zh-CN" altLang="en-US" dirty="0" smtClean="0"/>
                  <a:t>组合数</a:t>
                </a:r>
                <a:endParaRPr lang="en-US" altLang="zh-CN" dirty="0" smtClean="0"/>
              </a:p>
              <a:p>
                <a:pPr lvl="1"/>
                <a:r>
                  <a:rPr lang="zh-CN" altLang="en-US" i="0" dirty="0" smtClean="0"/>
                  <a:t>询问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为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偶数</m:t>
                        </m:r>
                      </m:e>
                    </m:d>
                  </m:oMath>
                </a14:m>
                <a:r>
                  <a:rPr lang="zh-CN" altLang="en-US" i="0" dirty="0" smtClean="0"/>
                  <a:t>的值，答案对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6662333</m:t>
                    </m:r>
                  </m:oMath>
                </a14:m>
                <a:r>
                  <a:rPr lang="zh-CN" altLang="en-US" i="0" dirty="0" smtClean="0"/>
                  <a:t>取模</a:t>
                </a:r>
                <a:endParaRPr lang="en-US" altLang="zh-CN" i="0" dirty="0" smtClean="0"/>
              </a:p>
              <a:p>
                <a:pPr lvl="1"/>
                <a:r>
                  <a:rPr lang="zh-CN" altLang="en-US" i="0" dirty="0"/>
                  <a:t>数据</a:t>
                </a:r>
                <a:r>
                  <a:rPr lang="zh-CN" altLang="en-US" i="0" dirty="0" smtClean="0"/>
                  <a:t>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i="0" dirty="0" smtClean="0"/>
              </a:p>
              <a:p>
                <a:r>
                  <a:rPr lang="zh-CN" altLang="en-US" dirty="0">
                    <a:hlinkClick r:id="rId4"/>
                  </a:rPr>
                  <a:t>洛谷</a:t>
                </a:r>
                <a:r>
                  <a:rPr lang="en-US" altLang="zh-CN" dirty="0">
                    <a:hlinkClick r:id="rId4"/>
                  </a:rPr>
                  <a:t>P1338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末日的传说</a:t>
                </a:r>
                <a:endParaRPr lang="en-US" altLang="zh-CN" dirty="0"/>
              </a:p>
              <a:p>
                <a:pPr lvl="1"/>
                <a:r>
                  <a:rPr lang="zh-CN" altLang="en-US" sz="1800" i="0" dirty="0"/>
                  <a:t>求出长度为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i="0" dirty="0"/>
                  <a:t>的排列中，逆序对为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800" i="0" dirty="0"/>
                  <a:t>且字典序最小的那个排列</a:t>
                </a:r>
                <a:endParaRPr lang="en-US" altLang="zh-CN" sz="1800" i="0" dirty="0"/>
              </a:p>
              <a:p>
                <a:pPr lvl="1"/>
                <a:r>
                  <a:rPr lang="zh-CN" altLang="en-US" sz="1800" i="0" dirty="0"/>
                  <a:t>数据规模：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sz="1800" i="0" dirty="0"/>
              </a:p>
              <a:p>
                <a:endParaRPr lang="en-US" altLang="zh-CN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13274"/>
              </a:xfrm>
              <a:blipFill>
                <a:blip r:embed="rId5"/>
                <a:stretch>
                  <a:fillRect l="-571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4085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除了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和它本身，没有其他因数的数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因数是什么？</a:t>
                </a:r>
                <a14:m>
                  <m:oMath xmlns:m="http://schemas.openxmlformats.org/officeDocument/2006/math">
                    <m:r>
                      <a:rPr lang="en-US" altLang="zh-CN" sz="1800" i="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8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00" i="0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800" i="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00" i="0" dirty="0" smtClean="0"/>
                  <a:t>就是</a:t>
                </a:r>
                <a:r>
                  <a:rPr lang="en-US" altLang="zh-CN" sz="1800" i="0" dirty="0" smtClean="0"/>
                  <a:t>24</a:t>
                </a:r>
                <a:r>
                  <a:rPr lang="zh-CN" altLang="en-US" sz="1800" i="0" dirty="0" smtClean="0"/>
                  <a:t>的因数</a:t>
                </a:r>
                <a:endParaRPr lang="en-US" altLang="zh-CN" sz="1800" i="0" dirty="0" smtClean="0"/>
              </a:p>
              <a:p>
                <a:pPr lvl="1"/>
                <a:r>
                  <a:rPr lang="en-US" altLang="zh-CN" sz="1800" i="0" dirty="0" smtClean="0"/>
                  <a:t>0</a:t>
                </a:r>
                <a:r>
                  <a:rPr lang="zh-CN" altLang="en-US" sz="1800" i="0" dirty="0" smtClean="0"/>
                  <a:t>和</a:t>
                </a:r>
                <a:r>
                  <a:rPr lang="en-US" altLang="zh-CN" sz="1800" i="0" dirty="0" smtClean="0"/>
                  <a:t>1</a:t>
                </a:r>
                <a:r>
                  <a:rPr lang="zh-CN" altLang="en-US" sz="1800" i="0" dirty="0" smtClean="0"/>
                  <a:t>既不是质数也不是合数</a:t>
                </a:r>
                <a:endParaRPr lang="en-US" altLang="zh-CN" sz="1800" i="0" dirty="0" smtClean="0"/>
              </a:p>
              <a:p>
                <a:pPr lvl="1"/>
                <a:endParaRPr lang="en-US" altLang="zh-CN" sz="1800" i="0" dirty="0"/>
              </a:p>
              <a:p>
                <a:r>
                  <a:rPr lang="zh-CN" altLang="en-US" dirty="0"/>
                  <a:t>如何判断一个数是否是质数？</a:t>
                </a:r>
                <a:endParaRPr lang="en-US" altLang="zh-CN" dirty="0"/>
              </a:p>
              <a:p>
                <a:pPr lvl="1"/>
                <a:r>
                  <a:rPr lang="zh-CN" altLang="en-US" sz="1800" i="0" dirty="0"/>
                  <a:t>暴力枚举</a:t>
                </a:r>
                <a:endParaRPr lang="en-US" altLang="zh-CN" sz="1800" i="0" dirty="0"/>
              </a:p>
              <a:p>
                <a:pPr lvl="1"/>
                <a:r>
                  <a:rPr lang="zh-CN" altLang="en-US" sz="1800" i="0" dirty="0"/>
                  <a:t>根号枚举</a:t>
                </a:r>
                <a:endParaRPr lang="en-US" altLang="zh-CN" i="0" dirty="0"/>
              </a:p>
              <a:p>
                <a:pPr lvl="1"/>
                <a:r>
                  <a:rPr lang="en-US" altLang="zh-CN" sz="1800" i="0" strike="sngStrike" dirty="0" smtClean="0"/>
                  <a:t>Miller-Rabin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1175" r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1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i="0" dirty="0" smtClean="0"/>
              <a:t>如何获得所有小于</a:t>
            </a:r>
            <a:r>
              <a:rPr lang="en-US" altLang="zh-CN" i="0" dirty="0" smtClean="0"/>
              <a:t>n</a:t>
            </a:r>
            <a:r>
              <a:rPr lang="zh-CN" altLang="en-US" i="0" dirty="0" smtClean="0"/>
              <a:t>的质数？</a:t>
            </a:r>
            <a:endParaRPr lang="en-US" altLang="zh-CN" dirty="0"/>
          </a:p>
          <a:p>
            <a:pPr lvl="1"/>
            <a:r>
              <a:rPr lang="zh-CN" altLang="en-US" sz="1800" i="0" dirty="0" smtClean="0"/>
              <a:t>暴力枚举判断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埃氏筛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线性筛</a:t>
            </a:r>
            <a:endParaRPr lang="en-US" altLang="zh-CN" sz="1800" i="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质数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3070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i="0" dirty="0" smtClean="0"/>
                  <a:t>原理很简单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i="0" dirty="0" smtClean="0"/>
                  <a:t>是质数，那么显然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i="0" dirty="0" smtClean="0"/>
                  <a:t>的倍数都不是质数，其余质数同理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/>
                  <a:t>用一</a:t>
                </a:r>
                <a:r>
                  <a:rPr lang="zh-CN" altLang="en-US" sz="1800" i="0" dirty="0" smtClean="0"/>
                  <a:t>个</a:t>
                </a:r>
                <a:r>
                  <a:rPr lang="en-US" altLang="zh-CN" sz="1800" i="0" dirty="0" smtClean="0"/>
                  <a:t>bool</a:t>
                </a:r>
                <a:r>
                  <a:rPr lang="zh-CN" altLang="en-US" sz="1800" i="0" dirty="0" smtClean="0"/>
                  <a:t>数组来打标记，如果是素数则为</a:t>
                </a:r>
                <a:r>
                  <a:rPr lang="en-US" altLang="zh-CN" sz="1800" i="0" dirty="0" smtClean="0"/>
                  <a:t>true</a:t>
                </a:r>
              </a:p>
              <a:p>
                <a:pPr lvl="1"/>
                <a:r>
                  <a:rPr lang="zh-CN" altLang="en-US" sz="1800" i="0" dirty="0" smtClean="0"/>
                  <a:t>枚举即可</a:t>
                </a:r>
              </a:p>
              <a:p>
                <a:r>
                  <a:rPr lang="zh-CN" altLang="en-US" dirty="0" smtClean="0"/>
                  <a:t>这个算法其实是很快的！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可以证明时间复杂度为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反正跑得很快就是了！</a:t>
                </a:r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 r="-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1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i="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/>
              <a:t>埃氏筛</a:t>
            </a:r>
          </a:p>
        </p:txBody>
      </p:sp>
    </p:spTree>
    <p:extLst>
      <p:ext uri="{BB962C8B-B14F-4D97-AF65-F5344CB8AC3E}">
        <p14:creationId xmlns:p14="http://schemas.microsoft.com/office/powerpoint/2010/main" val="26925630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另一种用于筛质数的算法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其实更多用于处理积性函数</a:t>
                </a:r>
                <a:endParaRPr lang="en-US" altLang="zh-CN" sz="1800" i="0" dirty="0" smtClean="0"/>
              </a:p>
              <a:p>
                <a:r>
                  <a:rPr lang="zh-CN" altLang="en-US" dirty="0"/>
                  <a:t>它</a:t>
                </a:r>
                <a:r>
                  <a:rPr lang="zh-CN" altLang="en-US" dirty="0" smtClean="0"/>
                  <a:t>的复杂度是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0" dirty="0" smtClean="0"/>
              </a:p>
              <a:p>
                <a:endParaRPr lang="en-US" altLang="zh-CN" i="0" dirty="0" smtClean="0"/>
              </a:p>
              <a:p>
                <a:r>
                  <a:rPr lang="zh-CN" altLang="en-US" i="0" dirty="0" smtClean="0"/>
                  <a:t>线性筛中，一个数要么是质数，要么被它的最小质因子筛掉，所以它理论复杂度要好一点点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然而据说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1800" i="0" dirty="0" smtClean="0">
                    <a:latin typeface="+mj-lt"/>
                  </a:rPr>
                  <a:t>级别时</a:t>
                </a:r>
                <a:r>
                  <a:rPr lang="zh-CN" altLang="en-US" sz="1800" i="0" dirty="0" smtClean="0"/>
                  <a:t>都差不多</a:t>
                </a:r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具体的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埃氏筛中，我们枚举素数，并将素数的倍数打标记。这会出现重复标记的情况。比如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2∗15=5∗6</m:t>
                    </m:r>
                  </m:oMath>
                </a14:m>
                <a:r>
                  <a:rPr lang="zh-CN" altLang="en-US" sz="1800" i="0" dirty="0" smtClean="0"/>
                  <a:t>，而且避免不掉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/>
                  <a:t>重复</a:t>
                </a:r>
                <a:r>
                  <a:rPr lang="zh-CN" altLang="en-US" sz="1800" i="0" dirty="0" smtClean="0"/>
                  <a:t>的原因是：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5∗6=5∗2∗3</m:t>
                    </m:r>
                  </m:oMath>
                </a14:m>
                <a:r>
                  <a:rPr lang="zh-CN" altLang="en-US" sz="1800" i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800" i="0" dirty="0" smtClean="0"/>
                  <a:t>也含有因子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1800" i="0" dirty="0" smtClean="0"/>
              </a:p>
              <a:p>
                <a:pPr lvl="1"/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那么考虑换一种方式枚举，先枚举倍数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，</a:t>
                </a:r>
                <a:r>
                  <a:rPr lang="zh-CN" altLang="en-US" sz="1800" i="0" dirty="0" smtClean="0"/>
                  <a:t>再枚举素数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800" i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i="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i="0" dirty="0" smtClean="0"/>
                  <a:t>的倍数，在标记完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i="0" dirty="0" smtClean="0">
                    <a:latin typeface="+mj-lt"/>
                  </a:rPr>
                  <a:t>后</a:t>
                </a:r>
                <a:r>
                  <a:rPr lang="zh-CN" altLang="en-US" sz="1800" i="0" dirty="0" smtClean="0"/>
                  <a:t>就退出枚举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为什么？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i="0" dirty="0" smtClean="0"/>
              </a:p>
              <a:p>
                <a:pPr lvl="1"/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914" r="-3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/>
              <a:t>线性筛</a:t>
            </a:r>
          </a:p>
        </p:txBody>
      </p:sp>
    </p:spTree>
    <p:extLst>
      <p:ext uri="{BB962C8B-B14F-4D97-AF65-F5344CB8AC3E}">
        <p14:creationId xmlns:p14="http://schemas.microsoft.com/office/powerpoint/2010/main" val="34895819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/>
              </a:rPr>
              <a:t>洛谷</a:t>
            </a:r>
            <a:r>
              <a:rPr lang="en-US" altLang="zh-CN" dirty="0" smtClean="0">
                <a:hlinkClick r:id="rId2"/>
              </a:rPr>
              <a:t>P3383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线性筛素数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写一写线性筛练练手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154320922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zh-CN" dirty="0" smtClean="0"/>
              <a:t>catalog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915779"/>
          </a:xfrm>
        </p:spPr>
        <p:txBody>
          <a:bodyPr>
            <a:noAutofit/>
          </a:bodyPr>
          <a:lstStyle/>
          <a:p>
            <a:r>
              <a:rPr lang="zh-CN" altLang="en-US" dirty="0"/>
              <a:t>高</a:t>
            </a:r>
            <a:r>
              <a:rPr lang="zh-CN" altLang="en-US" dirty="0" smtClean="0"/>
              <a:t>精度</a:t>
            </a:r>
            <a:endParaRPr lang="en-US" altLang="zh-CN" dirty="0" smtClean="0"/>
          </a:p>
          <a:p>
            <a:r>
              <a:rPr lang="zh-CN" altLang="en-US" dirty="0" smtClean="0"/>
              <a:t>排列组合常识</a:t>
            </a:r>
            <a:endParaRPr lang="en-US" altLang="zh-CN" dirty="0" smtClean="0"/>
          </a:p>
          <a:p>
            <a:r>
              <a:rPr lang="zh-CN" altLang="en-US" dirty="0" smtClean="0"/>
              <a:t>杨辉三角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二项式定理</a:t>
            </a:r>
            <a:endParaRPr lang="en-US" altLang="zh-CN" dirty="0" smtClean="0"/>
          </a:p>
          <a:p>
            <a:r>
              <a:rPr lang="zh-CN" altLang="en-US" dirty="0" smtClean="0"/>
              <a:t>素数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埃氏筛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线性筛</a:t>
            </a:r>
            <a:endParaRPr lang="en-US" altLang="zh-CN" dirty="0" smtClean="0"/>
          </a:p>
          <a:p>
            <a:r>
              <a:rPr lang="zh-CN" altLang="en-US" dirty="0" smtClean="0"/>
              <a:t>一丁点数论</a:t>
            </a:r>
            <a:endParaRPr lang="en-US" altLang="zh-CN" dirty="0" smtClean="0"/>
          </a:p>
          <a:p>
            <a:r>
              <a:rPr lang="zh-CN" altLang="en-US" dirty="0" smtClean="0"/>
              <a:t>矩阵运算初步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65196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i="0" dirty="0" smtClean="0"/>
                  <a:t>带余除法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形如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……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dirty="0"/>
                  <a:t>我们</a:t>
                </a:r>
                <a:r>
                  <a:rPr lang="zh-CN" altLang="en-US" dirty="0" smtClean="0"/>
                  <a:t>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i="0" dirty="0" smtClean="0"/>
                  <a:t> </a:t>
                </a:r>
                <a:r>
                  <a:rPr lang="zh-CN" altLang="en-US" i="0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取模的结果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记作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代码里是这个：</a:t>
                </a:r>
                <a:r>
                  <a:rPr lang="en-US" altLang="zh-CN" sz="1800" i="0" dirty="0" smtClean="0">
                    <a:latin typeface="+mj-lt"/>
                  </a:rPr>
                  <a:t>%</a:t>
                </a:r>
                <a:endParaRPr lang="en-US" altLang="zh-CN" i="0" dirty="0" smtClean="0"/>
              </a:p>
              <a:p>
                <a:r>
                  <a:rPr lang="zh-CN" altLang="en-US" dirty="0" smtClean="0"/>
                  <a:t>如果上式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，我们称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能整除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zh-CN" altLang="en-US" sz="1800" i="0" dirty="0" smtClean="0"/>
                  <a:t>记作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/>
                  <a:t>同余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i="0" dirty="0" smtClean="0"/>
                  <a:t>我们称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i="0" dirty="0" smtClean="0"/>
                  <a:t>同余。记作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i="0" dirty="0" smtClean="0"/>
                  <a:t>如果整数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，</a:t>
                </a:r>
                <a:r>
                  <a:rPr lang="zh-CN" altLang="en-US" dirty="0" smtClean="0"/>
                  <a:t>我们称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的公因数。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符合上述条件且最大，我们称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的最大公因数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/>
                  <a:t>记</a:t>
                </a:r>
                <a:r>
                  <a:rPr lang="zh-CN" altLang="en-US" sz="1800" i="0" dirty="0" smtClean="0"/>
                  <a:t>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0" dirty="0" smtClean="0"/>
              </a:p>
              <a:p>
                <a:endParaRPr lang="en-US" altLang="zh-CN" i="0" dirty="0" smtClean="0"/>
              </a:p>
              <a:p>
                <a:r>
                  <a:rPr lang="zh-CN" altLang="en-US" i="0" dirty="0" smtClean="0"/>
                  <a:t>向下取整符号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zh-CN" i="0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,</m:t>
                    </m:r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altLang="zh-CN" i="0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914" r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约定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9850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最大公约数有一些性质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1800" i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𝑎𝑏𝑠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zh-CN" sz="1800" i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d>
                      </m:e>
                    </m:func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sz="1800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>
                        <a:latin typeface="Cambria Math" panose="02040503050406030204" pitchFamily="18" charset="0"/>
                      </a:rPr>
                      <m:t>𝑙𝑐𝑚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dirty="0" smtClean="0"/>
                  <a:t>根据这些性质，就能快速求出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i="0" dirty="0" smtClean="0"/>
                  <a:t>具体的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zh-CN" altLang="en-US" i="0" dirty="0" smtClean="0"/>
                  <a:t> 必定小于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i="0" dirty="0" smtClean="0"/>
                  <a:t>所以递归调用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次</a:t>
                </a:r>
                <a:r>
                  <a:rPr lang="zh-CN" altLang="en-US" b="0" i="0" dirty="0" smtClean="0"/>
                  <a:t>后就会停止</a:t>
                </a: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i="0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最大公约数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80551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hlinkClick r:id="rId2"/>
                  </a:rPr>
                  <a:t>洛谷</a:t>
                </a:r>
                <a:r>
                  <a:rPr lang="en-US" altLang="zh-CN" dirty="0" smtClean="0">
                    <a:hlinkClick r:id="rId2"/>
                  </a:rPr>
                  <a:t>P1306 </a:t>
                </a:r>
                <a:r>
                  <a:rPr lang="zh-CN" altLang="en-US" dirty="0" smtClean="0"/>
                  <a:t>斐波那契公约数</a:t>
                </a:r>
                <a:endParaRPr lang="en-US" altLang="zh-CN" dirty="0" smtClean="0"/>
              </a:p>
              <a:p>
                <a:pPr lvl="1"/>
                <a:r>
                  <a:rPr lang="zh-CN" altLang="en-US" i="0" dirty="0"/>
                  <a:t>记</a:t>
                </a:r>
                <a:r>
                  <a:rPr lang="zh-CN" altLang="en-US" i="0" dirty="0" smtClean="0"/>
                  <a:t>斐波那契的第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项</m:t>
                    </m:r>
                  </m:oMath>
                </a14:m>
                <a:r>
                  <a:rPr lang="zh-CN" altLang="en-US" b="0" i="0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 dirty="0" smtClean="0"/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 smtClean="0"/>
              </a:p>
              <a:p>
                <a:pPr lvl="1"/>
                <a:r>
                  <a:rPr lang="zh-CN" altLang="en-US" i="0" dirty="0"/>
                  <a:t>数据</a:t>
                </a:r>
                <a:r>
                  <a:rPr lang="zh-CN" altLang="en-US" i="0" dirty="0" smtClean="0"/>
                  <a:t>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b="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57519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裴蜀定理：对于不都是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的数对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，一定存在整数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存在性证明可由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gcd</m:t>
                    </m:r>
                  </m:oMath>
                </a14:m>
                <a:r>
                  <a:rPr lang="zh-CN" altLang="en-US" dirty="0" smtClean="0"/>
                  <a:t>的过程逆推而得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那么如何得到一组可行的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呢</m:t>
                    </m:r>
                  </m:oMath>
                </a14:m>
                <a:r>
                  <a:rPr lang="zh-CN" altLang="en-US" dirty="0" smtClean="0"/>
                  <a:t>？</a:t>
                </a:r>
                <a:r>
                  <a:rPr lang="zh-CN" altLang="en-US" dirty="0"/>
                  <a:t>（</a:t>
                </a:r>
                <a:r>
                  <a:rPr lang="zh-CN" altLang="en-US" dirty="0" smtClean="0"/>
                  <a:t>假设有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并把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记作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）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i="0" dirty="0" smtClean="0"/>
                  <a:t>，那么显然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是一组</m:t>
                    </m:r>
                  </m:oMath>
                </a14:m>
                <a:r>
                  <a:rPr lang="zh-CN" altLang="en-US" sz="1800" i="0" dirty="0" smtClean="0"/>
                  <a:t>合法解</a:t>
                </a:r>
                <a:endParaRPr lang="en-US" altLang="zh-CN" sz="1800" i="0" dirty="0" smtClean="0"/>
              </a:p>
              <a:p>
                <a:pPr lvl="1"/>
                <a:endParaRPr lang="en-US" altLang="zh-CN" sz="1800" b="0" i="0" dirty="0" smtClean="0"/>
              </a:p>
              <a:p>
                <a:pPr lvl="1"/>
                <a:r>
                  <a:rPr lang="zh-CN" altLang="en-US" sz="1800" i="0" dirty="0" smtClean="0"/>
                  <a:t>否则，</a:t>
                </a:r>
                <a:r>
                  <a:rPr lang="zh-CN" altLang="en-US" sz="1800" b="0" i="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zh-CN" altLang="en-US" sz="180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i="0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bx</m:t>
                        </m:r>
                      </m:e>
                      <m:sub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i="0" dirty="0" smtClean="0"/>
              </a:p>
              <a:p>
                <a:pPr lvl="1"/>
                <a:r>
                  <a:rPr lang="zh-CN" altLang="en-US" sz="1800" i="0" dirty="0"/>
                  <a:t>化</a:t>
                </a:r>
                <a:r>
                  <a:rPr lang="zh-CN" altLang="en-US" sz="1800" i="0" dirty="0" smtClean="0"/>
                  <a:t>简可得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805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现在有了一组特解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，如何得到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最小的整数解呢？</a:t>
                </a:r>
                <a:endParaRPr lang="en-US" altLang="zh-CN" dirty="0" smtClean="0"/>
              </a:p>
              <a:p>
                <a:pPr lvl="1"/>
                <a:r>
                  <a:rPr lang="zh-CN" altLang="en-US" sz="1800" b="0" i="0" dirty="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，不妨将等式两边同时除以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800" b="0" i="0" dirty="0" smtClean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b="0" i="0" dirty="0" smtClean="0">
                    <a:latin typeface="+mj-lt"/>
                  </a:rPr>
                  <a:t>，因为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800" b="0" i="0" dirty="0" smtClean="0">
                    <a:latin typeface="+mj-lt"/>
                  </a:rPr>
                  <a:t>，所以相邻可行解应满足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Δx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1800" b="0" i="0" dirty="0" smtClean="0">
                  <a:latin typeface="+mj-lt"/>
                </a:endParaRPr>
              </a:p>
              <a:p>
                <a:pPr lvl="1"/>
                <a:r>
                  <a:rPr lang="zh-CN" altLang="en-US" sz="1800" i="0" dirty="0" smtClean="0">
                    <a:latin typeface="+mj-lt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zh-CN" altLang="en-US" sz="1800" b="0" i="0" dirty="0" smtClean="0">
                    <a:latin typeface="+mj-lt"/>
                  </a:rPr>
                  <a:t>（一个增大，另一个减小）</a:t>
                </a:r>
                <a:endParaRPr lang="en-US" altLang="zh-CN" sz="1800" b="0" i="0" dirty="0" smtClean="0">
                  <a:latin typeface="+mj-lt"/>
                </a:endParaRPr>
              </a:p>
              <a:p>
                <a:pPr lvl="1"/>
                <a:endParaRPr lang="en-US" altLang="zh-CN" sz="1800" dirty="0" smtClean="0"/>
              </a:p>
              <a:p>
                <a:pPr lvl="1"/>
                <a:r>
                  <a:rPr lang="zh-CN" altLang="en-US" sz="1800" i="0" dirty="0" smtClean="0"/>
                  <a:t>于是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i="0" dirty="0" smtClean="0"/>
                  <a:t>的所有解就是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1800" i="0" dirty="0" smtClean="0"/>
                  <a:t>同理</a:t>
                </a:r>
                <a:endParaRPr lang="zh-CN" altLang="en-US" sz="1800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扩展欧几里得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75745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询问下面这个方程解的情况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1800" i="0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∤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180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则该方程无解</a:t>
                </a:r>
                <a:endParaRPr lang="en-US" altLang="zh-CN" sz="180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不然，可以先解出一组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1800" b="0" i="0" dirty="0" smtClean="0">
                  <a:latin typeface="+mj-lt"/>
                </a:endParaRPr>
              </a:p>
              <a:p>
                <a:pPr marL="530352" lvl="1" indent="0">
                  <a:buNone/>
                </a:pPr>
                <a:r>
                  <a:rPr lang="en-US" altLang="zh-CN" sz="1800" i="0" dirty="0" smtClean="0">
                    <a:latin typeface="Cambria Math" panose="02040503050406030204" pitchFamily="18" charset="0"/>
                  </a:rPr>
                  <a:t>	</a:t>
                </a:r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那么一组可行的解即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80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所有可行的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1800" i="0" dirty="0" smtClean="0">
                    <a:latin typeface="Cambria Math" panose="02040503050406030204" pitchFamily="18" charset="0"/>
                  </a:rPr>
                  <a:t>同理</a:t>
                </a:r>
                <a:endParaRPr lang="en-US" altLang="zh-CN" sz="180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1800" i="0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注意每个可行的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i="0" dirty="0" smtClean="0">
                    <a:latin typeface="Cambria Math" panose="02040503050406030204" pitchFamily="18" charset="0"/>
                  </a:rPr>
                  <a:t>都有一个与之对应的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i="0" dirty="0" smtClean="0">
                    <a:latin typeface="Cambria Math" panose="02040503050406030204" pitchFamily="18" charset="0"/>
                  </a:rPr>
                  <a:t>随意取</a:t>
                </a:r>
                <a:endParaRPr lang="en-US" altLang="zh-CN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二元一次不定方程</a:t>
            </a:r>
          </a:p>
        </p:txBody>
      </p:sp>
    </p:spTree>
    <p:extLst>
      <p:ext uri="{BB962C8B-B14F-4D97-AF65-F5344CB8AC3E}">
        <p14:creationId xmlns:p14="http://schemas.microsoft.com/office/powerpoint/2010/main" val="285471194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hlinkClick r:id="rId2"/>
                  </a:rPr>
                  <a:t>洛谷</a:t>
                </a:r>
                <a:r>
                  <a:rPr lang="en-US" altLang="zh-CN" dirty="0">
                    <a:hlinkClick r:id="rId2"/>
                  </a:rPr>
                  <a:t>P1082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同余方程</a:t>
                </a:r>
                <a:endParaRPr lang="en-US" altLang="zh-CN" dirty="0" smtClean="0"/>
              </a:p>
              <a:p>
                <a:pPr lvl="1"/>
                <a:r>
                  <a:rPr lang="zh-CN" altLang="en-US" i="0" dirty="0" smtClean="0"/>
                  <a:t>求解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0" dirty="0" smtClean="0">
                  <a:latin typeface="+mj-lt"/>
                </a:endParaRPr>
              </a:p>
              <a:p>
                <a:pPr lvl="1"/>
                <a:r>
                  <a:rPr lang="zh-CN" altLang="en-US" b="0" i="0" dirty="0" smtClean="0"/>
                  <a:t>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b="0" i="0" dirty="0" smtClean="0"/>
                  <a:t>等价于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的解，转化为二元一次不定方程问题</a:t>
                </a:r>
                <a:endParaRPr lang="en-US" altLang="zh-CN" b="0" i="0" dirty="0" smtClean="0">
                  <a:latin typeface="+mj-lt"/>
                </a:endParaRPr>
              </a:p>
              <a:p>
                <a:r>
                  <a:rPr lang="en-US" altLang="zh-CN" dirty="0" smtClean="0">
                    <a:latin typeface="+mj-lt"/>
                    <a:hlinkClick r:id="rId3"/>
                  </a:rPr>
                  <a:t>BZOJ1477</a:t>
                </a:r>
                <a:r>
                  <a:rPr lang="zh-CN" altLang="en-US" dirty="0" smtClean="0">
                    <a:latin typeface="+mj-lt"/>
                  </a:rPr>
                  <a:t>青蛙的约会</a:t>
                </a:r>
                <a:endParaRPr lang="en-US" altLang="zh-CN" dirty="0" smtClean="0">
                  <a:latin typeface="+mj-lt"/>
                </a:endParaRPr>
              </a:p>
              <a:p>
                <a:pPr lvl="1"/>
                <a:r>
                  <a:rPr lang="zh-CN" altLang="en-US" i="0" dirty="0" smtClean="0">
                    <a:latin typeface="+mj-lt"/>
                  </a:rPr>
                  <a:t>懒得写题面了</a:t>
                </a:r>
                <a:r>
                  <a:rPr lang="en-US" altLang="zh-CN" i="0" dirty="0" smtClean="0">
                    <a:latin typeface="+mj-lt"/>
                  </a:rPr>
                  <a:t>…</a:t>
                </a:r>
                <a:endParaRPr lang="zh-CN" altLang="en-US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20905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唯一分解定理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任何一个整数一定可以被唯一表示为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……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i="0" dirty="0" smtClean="0"/>
                  <a:t>都是质数，对应的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i="0" dirty="0" smtClean="0"/>
                  <a:t>是他们的指数</a:t>
                </a:r>
                <a:endParaRPr lang="en-US" altLang="zh-CN" sz="1800" i="0" dirty="0" smtClean="0"/>
              </a:p>
              <a:p>
                <a:r>
                  <a:rPr lang="zh-CN" altLang="en-US" i="0" dirty="0" smtClean="0"/>
                  <a:t>我们有这个</a:t>
                </a:r>
                <a:endParaRPr lang="en-US" altLang="zh-CN" sz="1800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,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180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1800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是质数</a:t>
                </a:r>
                <a:endParaRPr lang="en-US" altLang="zh-CN" sz="1800" i="0" dirty="0" smtClean="0"/>
              </a:p>
              <a:p>
                <a:r>
                  <a:rPr lang="zh-CN" altLang="en-US" dirty="0" smtClean="0"/>
                  <a:t>使用反证法是可行的</a:t>
                </a:r>
                <a:endParaRPr lang="en-US" altLang="zh-CN" dirty="0"/>
              </a:p>
              <a:p>
                <a:pPr lvl="1"/>
                <a:r>
                  <a:rPr lang="zh-CN" altLang="en-US" sz="1800" i="0" dirty="0" smtClean="0"/>
                  <a:t>假设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……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……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sz="1800" dirty="0" smtClean="0"/>
              </a:p>
              <a:p>
                <a:pPr lvl="1"/>
                <a:r>
                  <a:rPr lang="zh-CN" altLang="en-US" sz="1800" i="0" dirty="0" smtClean="0"/>
                  <a:t>最终会推导出一个错误的东西，从而假设错误，得证</a:t>
                </a:r>
                <a:endParaRPr lang="en-US" altLang="zh-CN" sz="1800" i="0" dirty="0" smtClean="0"/>
              </a:p>
              <a:p>
                <a:r>
                  <a:rPr lang="zh-CN" altLang="en-US" i="0" dirty="0" smtClean="0"/>
                  <a:t>当然</a:t>
                </a:r>
                <a:r>
                  <a:rPr lang="en-US" altLang="zh-CN" i="0" dirty="0" smtClean="0"/>
                  <a:t>me</a:t>
                </a:r>
                <a:r>
                  <a:rPr lang="zh-CN" altLang="en-US" dirty="0" smtClean="0"/>
                  <a:t>是感性理解的</a:t>
                </a:r>
                <a:endParaRPr lang="zh-CN" altLang="en-US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3581400"/>
              </a:xfrm>
              <a:blipFill>
                <a:blip r:embed="rId2"/>
                <a:stretch>
                  <a:fillRect l="-571" t="-510" b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3015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044462"/>
              </a:xfrm>
            </p:spPr>
            <p:txBody>
              <a:bodyPr/>
              <a:lstStyle/>
              <a:p>
                <a:r>
                  <a:rPr lang="zh-CN" altLang="en-US" dirty="0" smtClean="0"/>
                  <a:t>矩阵就是，一个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长方形的数字表格，通常用大写字母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 smtClean="0"/>
                  <a:t>表示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里面的每个数叫做矩阵的元素，通常用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比如说下面是一个全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3∗3</m:t>
                    </m:r>
                  </m:oMath>
                </a14:m>
                <a:r>
                  <a:rPr lang="zh-CN" altLang="en-US" dirty="0" smtClean="0"/>
                  <a:t>的矩阵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altLang="zh-CN" sz="1800" i="0" dirty="0" smtClean="0"/>
              </a:p>
              <a:p>
                <a:r>
                  <a:rPr lang="zh-CN" altLang="en-US" i="0" dirty="0" smtClean="0"/>
                  <a:t>如果矩阵的规格是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 smtClean="0"/>
                  <a:t>，那么称该矩阵为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 smtClean="0"/>
                  <a:t>维行向量。列向量同理</a:t>
                </a:r>
                <a:endParaRPr lang="en-US" altLang="zh-CN" dirty="0"/>
              </a:p>
              <a:p>
                <a:pPr lvl="1"/>
                <a:r>
                  <a:rPr lang="en-US" altLang="zh-CN" sz="1800" i="0" dirty="0" smtClean="0"/>
                  <a:t>Ps : me</a:t>
                </a:r>
                <a:r>
                  <a:rPr lang="zh-CN" altLang="en-US" sz="1800" i="0" dirty="0" smtClean="0"/>
                  <a:t>好像从来没这么叫过哈哈哈哈哈</a:t>
                </a:r>
                <a:endParaRPr lang="en-US" altLang="zh-CN" sz="1800" i="0" dirty="0" smtClean="0"/>
              </a:p>
              <a:p>
                <a:r>
                  <a:rPr lang="zh-CN" altLang="en-US" dirty="0" smtClean="0"/>
                  <a:t>如果矩阵的规格是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i="0" dirty="0" smtClean="0"/>
                  <a:t>那么称该矩阵为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 smtClean="0"/>
                  <a:t>阶方阵。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对于方阵而言，从左上角到右下角的对角线称为主对角线</a:t>
                </a:r>
                <a:r>
                  <a:rPr lang="zh-CN" altLang="en-US" sz="1800" i="0" dirty="0"/>
                  <a:t>。</a:t>
                </a:r>
                <a:r>
                  <a:rPr lang="zh-CN" altLang="en-US" sz="1800" i="0" dirty="0" smtClean="0"/>
                  <a:t>若这条对角线全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800" i="0" dirty="0" smtClean="0"/>
                  <a:t>，其余位置全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800" i="0" dirty="0" smtClean="0"/>
                  <a:t>，称其为单位矩阵</a:t>
                </a:r>
                <a:endParaRPr lang="en-US" altLang="zh-CN" sz="180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044462"/>
              </a:xfrm>
              <a:blipFill>
                <a:blip r:embed="rId2"/>
                <a:stretch>
                  <a:fillRect l="-571" t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984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矩阵运算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矩阵的加法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如果两个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800" i="0" dirty="0" smtClean="0"/>
                  <a:t>矩阵规格一样，那么他们的和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规格</m:t>
                    </m:r>
                  </m:oMath>
                </a14:m>
                <a:r>
                  <a:rPr lang="zh-CN" altLang="en-US" sz="1800" b="0" i="0" dirty="0" smtClean="0"/>
                  <a:t>不变，元素对应相加</a:t>
                </a:r>
                <a:endParaRPr lang="en-US" altLang="zh-CN" sz="1800" b="0" i="0" dirty="0" smtClean="0"/>
              </a:p>
              <a:p>
                <a:r>
                  <a:rPr lang="zh-CN" altLang="en-US" b="0" i="0" dirty="0" smtClean="0"/>
                  <a:t>矩阵的减法</a:t>
                </a:r>
                <a:endParaRPr lang="en-US" altLang="zh-CN" b="0" i="0" dirty="0" smtClean="0"/>
              </a:p>
              <a:p>
                <a:pPr lvl="1"/>
                <a:r>
                  <a:rPr lang="zh-CN" altLang="en-US" sz="1800" i="0" dirty="0"/>
                  <a:t>可看作</a:t>
                </a:r>
                <a:r>
                  <a:rPr lang="zh-CN" altLang="en-US" sz="1800" i="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1800" b="0" i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600" b="0" i="0" dirty="0" smtClean="0"/>
                  <a:t>的元素是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0" i="0" dirty="0" smtClean="0"/>
                  <a:t>对应元素相反数</a:t>
                </a:r>
                <a:endParaRPr lang="en-US" altLang="zh-CN" sz="1600" b="0" i="0" dirty="0" smtClean="0"/>
              </a:p>
              <a:p>
                <a:r>
                  <a:rPr lang="zh-CN" altLang="en-US" dirty="0" smtClean="0"/>
                  <a:t>显然加减法具有交换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结合律，且存在零元（加了还是自己，就是全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 dirty="0" smtClean="0"/>
                  <a:t>矩阵），存在负元（加了变成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 smtClean="0"/>
                  <a:t>就是所有元素变负）</a:t>
                </a:r>
                <a:endParaRPr lang="en-US" altLang="zh-CN" b="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655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144083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/>
                  <a:t>为啥要有高精度呢？</a:t>
                </a:r>
                <a:endParaRPr lang="en-US" altLang="zh-CN" dirty="0"/>
              </a:p>
              <a:p>
                <a:pPr lvl="1"/>
                <a:r>
                  <a:rPr lang="zh-CN" altLang="en-US" sz="1800" i="0" dirty="0"/>
                  <a:t>计算机的表示范围</a:t>
                </a:r>
                <a:endParaRPr lang="en-US" altLang="zh-CN" sz="1800" i="0" dirty="0"/>
              </a:p>
              <a:p>
                <a:pPr lvl="1"/>
                <a:r>
                  <a:rPr lang="en-US" altLang="zh-CN" sz="1800" i="0" dirty="0" err="1"/>
                  <a:t>int</a:t>
                </a:r>
                <a:r>
                  <a:rPr lang="zh-CN" altLang="en-US" sz="1800" i="0" dirty="0"/>
                  <a:t>的范围</a:t>
                </a:r>
                <a:r>
                  <a:rPr lang="zh-CN" altLang="en-US" sz="1800" i="0" dirty="0" smtClean="0"/>
                  <a:t>只有</a:t>
                </a:r>
                <a14:m>
                  <m:oMath xmlns:m="http://schemas.openxmlformats.org/officeDocument/2006/math"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1800" i="0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zh-CN" sz="1800" i="0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sz="1800" i="0" dirty="0" smtClean="0"/>
              </a:p>
              <a:p>
                <a:pPr lvl="1"/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1440835"/>
              </a:xfrm>
              <a:blipFill>
                <a:blip r:embed="rId2"/>
                <a:stretch>
                  <a:fillRect l="-1056" t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0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怎么存？</a:t>
            </a:r>
            <a:endParaRPr lang="en-US" altLang="zh-CN" dirty="0"/>
          </a:p>
          <a:p>
            <a:pPr lvl="1"/>
            <a:r>
              <a:rPr lang="zh-CN" altLang="en-US" sz="1800" i="0" dirty="0"/>
              <a:t>模拟</a:t>
            </a:r>
            <a:r>
              <a:rPr lang="en-US" altLang="zh-CN" sz="1800" i="0" dirty="0"/>
              <a:t>10</a:t>
            </a:r>
            <a:r>
              <a:rPr lang="zh-CN" altLang="en-US" sz="1800" i="0" dirty="0"/>
              <a:t>进制，一个</a:t>
            </a:r>
            <a:r>
              <a:rPr lang="en-US" altLang="zh-CN" sz="1800" i="0" dirty="0" err="1"/>
              <a:t>int</a:t>
            </a:r>
            <a:r>
              <a:rPr lang="zh-CN" altLang="en-US" sz="1800" i="0" dirty="0"/>
              <a:t>存一位</a:t>
            </a:r>
            <a:endParaRPr lang="en-US" altLang="zh-CN" sz="1800" i="0" dirty="0"/>
          </a:p>
          <a:p>
            <a:pPr lvl="1"/>
            <a:r>
              <a:rPr lang="zh-CN" altLang="en-US" sz="1800" i="0" dirty="0"/>
              <a:t>再存下一共有多少</a:t>
            </a:r>
            <a:r>
              <a:rPr lang="zh-CN" altLang="en-US" sz="1800" i="0" dirty="0" smtClean="0"/>
              <a:t>位</a:t>
            </a:r>
            <a:endParaRPr lang="zh-CN" altLang="en-US" sz="1800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输入？</a:t>
            </a:r>
            <a:endParaRPr lang="en-US" altLang="zh-CN" dirty="0" smtClean="0"/>
          </a:p>
          <a:p>
            <a:pPr lvl="1"/>
            <a:r>
              <a:rPr lang="zh-CN" altLang="en-US" sz="1800" i="0" dirty="0" smtClean="0"/>
              <a:t>字符串读入，用</a:t>
            </a:r>
            <a:r>
              <a:rPr lang="en-US" altLang="zh-CN" sz="1800" i="0" dirty="0" err="1" smtClean="0"/>
              <a:t>strlen</a:t>
            </a:r>
            <a:r>
              <a:rPr lang="zh-CN" altLang="en-US" sz="1800" i="0" dirty="0" smtClean="0"/>
              <a:t>函数得到位数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然后一位一位的把字符转换成数字</a:t>
            </a:r>
            <a:endParaRPr lang="en-US" altLang="zh-CN" sz="1800" i="0" dirty="0" smtClean="0"/>
          </a:p>
          <a:p>
            <a:pPr lvl="2"/>
            <a:r>
              <a:rPr lang="zh-CN" altLang="en-US" sz="1600" dirty="0" smtClean="0"/>
              <a:t>字符</a:t>
            </a:r>
            <a:r>
              <a:rPr lang="en-US" altLang="zh-CN" sz="1600" dirty="0" smtClean="0"/>
              <a:t>’0’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ASCII</a:t>
            </a:r>
            <a:r>
              <a:rPr lang="zh-CN" altLang="en-US" sz="1600" dirty="0" smtClean="0"/>
              <a:t>是</a:t>
            </a:r>
            <a:r>
              <a:rPr lang="en-US" altLang="zh-CN" sz="1600" dirty="0" smtClean="0"/>
              <a:t>48</a:t>
            </a:r>
          </a:p>
          <a:p>
            <a:endParaRPr lang="en-US" altLang="zh-CN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关于高精度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372472" y="3386661"/>
            <a:ext cx="5191432" cy="2144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要实现的功能：</a:t>
            </a:r>
            <a:endParaRPr lang="en-US" altLang="zh-CN" dirty="0" smtClean="0"/>
          </a:p>
          <a:p>
            <a:pPr lvl="1"/>
            <a:r>
              <a:rPr lang="zh-CN" altLang="en-US" sz="1800" i="0" dirty="0" smtClean="0"/>
              <a:t>输入数字，运算，输出结果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需要储存输入以及运算中的数字</a:t>
            </a:r>
            <a:endParaRPr lang="en-US" altLang="zh-CN" sz="1800" i="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sz="1800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761632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283612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矩阵的数乘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矩阵所有元素乘上常数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800" i="0" dirty="0" smtClean="0"/>
                  <a:t>，即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0" i="0" dirty="0" smtClean="0"/>
              </a:p>
              <a:p>
                <a:r>
                  <a:rPr lang="zh-CN" altLang="en-US" i="0" dirty="0" smtClean="0"/>
                  <a:t>矩阵乘法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i="0" dirty="0" smtClean="0"/>
                  <a:t> </a:t>
                </a:r>
                <a:r>
                  <a:rPr lang="zh-CN" altLang="en-US" sz="1800" i="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矩阵，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i="0" dirty="0" smtClean="0"/>
                  <a:t> </a:t>
                </a:r>
                <a:r>
                  <a:rPr lang="zh-CN" altLang="en-US" sz="1800" i="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i="0" dirty="0" smtClean="0"/>
                  <a:t>矩阵，则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i="0" dirty="0" smtClean="0"/>
                  <a:t>可以左乘矩阵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sz="1800" b="0" i="0" dirty="0" smtClean="0"/>
              </a:p>
              <a:p>
                <a:pPr marL="530352" lvl="1" indent="0">
                  <a:buNone/>
                </a:pPr>
                <a:r>
                  <a:rPr lang="en-US" altLang="zh-CN" sz="1800" i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1800" i="0" dirty="0" smtClean="0"/>
                  <a:t> </a:t>
                </a:r>
                <a:r>
                  <a:rPr lang="zh-CN" altLang="en-US" sz="1800" i="0" dirty="0" smtClean="0"/>
                  <a:t>为一个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800" i="0" dirty="0" smtClean="0"/>
                  <a:t>的矩阵，且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  <m:r>
                      <a:rPr lang="zh-CN" altLang="en-US" sz="18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i="0" dirty="0" smtClean="0"/>
                  <a:t>即第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i="0" dirty="0" smtClean="0"/>
                  <a:t>行乘第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800">
                        <a:latin typeface="Cambria Math" panose="02040503050406030204" pitchFamily="18" charset="0"/>
                      </a:rPr>
                      <m:t>列</m:t>
                    </m:r>
                  </m:oMath>
                </a14:m>
                <a:endParaRPr lang="zh-CN" altLang="en-US" sz="1800" i="0" dirty="0"/>
              </a:p>
              <a:p>
                <a:pPr lvl="1"/>
                <a:r>
                  <a:rPr lang="zh-CN" altLang="en-US" sz="1800" i="0" dirty="0" smtClean="0"/>
                  <a:t>矩阵乘法有方向，不满足交换律，交换后不一定可乘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满足结合律，左分配律，右分配律</a:t>
                </a:r>
                <a:endParaRPr lang="en-US" altLang="zh-CN" sz="1600" dirty="0" smtClean="0"/>
              </a:p>
              <a:p>
                <a:pPr lvl="2"/>
                <a:r>
                  <a:rPr lang="zh-CN" altLang="en-US" sz="1600" dirty="0" smtClean="0"/>
                  <a:t>左分配律：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US" altLang="zh-CN" sz="1600" i="0" dirty="0" smtClean="0">
                    <a:latin typeface="+mj-lt"/>
                  </a:rPr>
                  <a:t>	</a:t>
                </a:r>
                <a:r>
                  <a:rPr lang="zh-CN" altLang="en-US" sz="1600" i="0" dirty="0" smtClean="0">
                    <a:latin typeface="+mj-lt"/>
                  </a:rPr>
                  <a:t>右分配律：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altLang="zh-CN" sz="1600" i="0" dirty="0" smtClean="0"/>
              </a:p>
              <a:p>
                <a:pPr lvl="1"/>
                <a:r>
                  <a:rPr lang="zh-CN" altLang="en-US" sz="1800" i="0" dirty="0" smtClean="0"/>
                  <a:t>存在单位元，即单位矩阵</a:t>
                </a:r>
                <a:endParaRPr lang="en-US" altLang="zh-CN" sz="1800" i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i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i="0" dirty="0" smtClean="0"/>
                  <a:t>	</a:t>
                </a:r>
                <a:endParaRPr lang="en-US" altLang="zh-CN" sz="1600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283612"/>
              </a:xfrm>
              <a:blipFill>
                <a:blip r:embed="rId2"/>
                <a:stretch>
                  <a:fillRect l="-571" t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90325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矩阵的幂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只有方阵才有幂运算（方阵才可以自乘）</a:t>
                </a:r>
                <a:endParaRPr lang="en-US" altLang="zh-CN" sz="1800" i="0" dirty="0" smtClean="0"/>
              </a:p>
              <a:p>
                <a:pPr lvl="1"/>
                <a:r>
                  <a:rPr lang="zh-CN" altLang="en-US" sz="1800" i="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i="0" dirty="0" smtClean="0"/>
                  <a:t> 为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方阵，那么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i="0" dirty="0" smtClean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800" i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……</m:t>
                    </m:r>
                  </m:oMath>
                </a14:m>
                <a:endParaRPr lang="en-US" altLang="zh-CN" sz="1800" i="0" dirty="0" smtClean="0"/>
              </a:p>
              <a:p>
                <a:r>
                  <a:rPr lang="zh-CN" altLang="en-US" dirty="0"/>
                  <a:t>铺垫了</a:t>
                </a:r>
                <a:r>
                  <a:rPr lang="zh-CN" altLang="en-US" dirty="0" smtClean="0"/>
                  <a:t>这么多，这到底有什么用呢？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例题：求斐波那契数列的第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 smtClean="0"/>
                  <a:t>项，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sz="1800" i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642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洛谷</a:t>
            </a:r>
            <a:r>
              <a:rPr lang="en-US" altLang="zh-CN" dirty="0">
                <a:hlinkClick r:id="rId2"/>
              </a:rPr>
              <a:t>P1641</a:t>
            </a:r>
            <a:r>
              <a:rPr lang="en-US" altLang="zh-CN" dirty="0"/>
              <a:t> [SCOI2010]</a:t>
            </a:r>
            <a:r>
              <a:rPr lang="zh-CN" altLang="en-US" dirty="0"/>
              <a:t>生成</a:t>
            </a:r>
            <a:r>
              <a:rPr lang="zh-CN" altLang="en-US" dirty="0" smtClean="0"/>
              <a:t>字符串（组合数）</a:t>
            </a:r>
            <a:endParaRPr lang="en-US" altLang="zh-CN" dirty="0"/>
          </a:p>
          <a:p>
            <a:r>
              <a:rPr lang="en-US" altLang="zh-CN" dirty="0" smtClean="0">
                <a:hlinkClick r:id="rId3"/>
              </a:rPr>
              <a:t>BZOJ1407</a:t>
            </a:r>
            <a:r>
              <a:rPr lang="en-US" altLang="zh-CN" dirty="0" smtClean="0"/>
              <a:t> [NOI2002]Savage</a:t>
            </a:r>
            <a:r>
              <a:rPr lang="zh-CN" altLang="en-US" dirty="0" smtClean="0"/>
              <a:t>（扩展欧几里得</a:t>
            </a:r>
            <a:r>
              <a:rPr lang="en-US" altLang="zh-CN" dirty="0" smtClean="0"/>
              <a:t>+</a:t>
            </a:r>
            <a:r>
              <a:rPr lang="zh-CN" altLang="en-US" dirty="0" smtClean="0"/>
              <a:t>暴力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POJ3744</a:t>
            </a:r>
            <a:r>
              <a:rPr lang="en-US" altLang="zh-CN" dirty="0" smtClean="0"/>
              <a:t> Scout YYF I</a:t>
            </a:r>
            <a:r>
              <a:rPr lang="zh-CN" altLang="en-US" dirty="0" smtClean="0"/>
              <a:t>（概率推导</a:t>
            </a:r>
            <a:r>
              <a:rPr lang="en-US" altLang="zh-CN" dirty="0" smtClean="0"/>
              <a:t>+</a:t>
            </a:r>
            <a:r>
              <a:rPr lang="zh-CN" altLang="en-US" dirty="0" smtClean="0"/>
              <a:t>矩阵快速幂）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有精力的同学可以提前看看：模意义下的逆元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0499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5071"/>
            <a:ext cx="5191432" cy="467047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想一想加法如何实现？</a:t>
            </a:r>
            <a:endParaRPr lang="en-US" altLang="zh-CN" dirty="0" smtClean="0"/>
          </a:p>
          <a:p>
            <a:r>
              <a:rPr lang="ja-JP" altLang="en-US" dirty="0" smtClean="0"/>
              <a:t>「</a:t>
            </a:r>
            <a:r>
              <a:rPr lang="zh-CN" altLang="en-US" dirty="0" smtClean="0"/>
              <a:t>竖式运算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endParaRPr lang="en-US" altLang="zh-CN" dirty="0"/>
          </a:p>
          <a:p>
            <a:r>
              <a:rPr lang="zh-CN" altLang="en-US" dirty="0" smtClean="0"/>
              <a:t>进位怎么办？</a:t>
            </a:r>
            <a:endParaRPr lang="en-US" altLang="zh-CN" dirty="0"/>
          </a:p>
          <a:p>
            <a:r>
              <a:rPr lang="zh-CN" altLang="en-US" dirty="0" smtClean="0"/>
              <a:t>高位</a:t>
            </a:r>
            <a:r>
              <a:rPr lang="en-US" altLang="zh-CN" i="0" dirty="0" smtClean="0">
                <a:latin typeface="+mj-lt"/>
              </a:rPr>
              <a:t>+1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好了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算</a:t>
            </a:r>
            <a:r>
              <a:rPr lang="zh-CN" altLang="en-US" dirty="0" smtClean="0"/>
              <a:t>到哪一位截止呢？</a:t>
            </a:r>
            <a:endParaRPr lang="en-US" altLang="zh-CN" dirty="0"/>
          </a:p>
          <a:p>
            <a:r>
              <a:rPr lang="zh-CN" altLang="en-US" dirty="0" smtClean="0"/>
              <a:t>和的位数不会超过</a:t>
            </a:r>
            <a:r>
              <a:rPr lang="ja-JP" altLang="en-US" dirty="0"/>
              <a:t>「</a:t>
            </a:r>
            <a:r>
              <a:rPr lang="zh-CN" altLang="en-US" dirty="0" smtClean="0"/>
              <a:t>较大数位数</a:t>
            </a:r>
            <a:r>
              <a:rPr lang="en-US" altLang="zh-CN" dirty="0" smtClean="0"/>
              <a:t>+1</a:t>
            </a:r>
            <a:r>
              <a:rPr lang="ja-JP" altLang="en-US" dirty="0"/>
              <a:t> </a:t>
            </a:r>
            <a:r>
              <a:rPr lang="ja-JP" altLang="en-US" dirty="0" smtClean="0"/>
              <a:t>」</a:t>
            </a:r>
            <a:endParaRPr lang="en-US" altLang="zh-CN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0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减法是一样的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退位怎么办？</a:t>
            </a:r>
            <a:endParaRPr lang="en-US" altLang="zh-CN" dirty="0" smtClean="0"/>
          </a:p>
          <a:p>
            <a:r>
              <a:rPr lang="zh-CN" altLang="en-US" dirty="0" smtClean="0"/>
              <a:t>高位</a:t>
            </a:r>
            <a:r>
              <a:rPr lang="en-US" altLang="zh-CN" i="0" dirty="0" smtClean="0">
                <a:latin typeface="+mj-lt"/>
              </a:rPr>
              <a:t>-1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结果</a:t>
            </a:r>
            <a:r>
              <a:rPr lang="zh-CN" altLang="en-US" dirty="0" smtClean="0"/>
              <a:t>的位数如何确定？</a:t>
            </a:r>
            <a:endParaRPr lang="en-US" altLang="zh-CN" dirty="0" smtClean="0"/>
          </a:p>
          <a:p>
            <a:r>
              <a:rPr lang="zh-CN" altLang="en-US" dirty="0" smtClean="0"/>
              <a:t>从高到低，第一个不</a:t>
            </a:r>
            <a:r>
              <a:rPr lang="zh-CN" altLang="en-US" dirty="0" smtClean="0"/>
              <a:t>为</a:t>
            </a:r>
            <a:r>
              <a:rPr lang="en-US" altLang="zh-CN" i="0" dirty="0" smtClean="0">
                <a:latin typeface="+mj-lt"/>
              </a:rPr>
              <a:t>0</a:t>
            </a:r>
            <a:r>
              <a:rPr lang="zh-CN" altLang="en-US" dirty="0" smtClean="0"/>
              <a:t>的</a:t>
            </a:r>
            <a:r>
              <a:rPr lang="zh-CN" altLang="en-US" dirty="0" smtClean="0"/>
              <a:t>位就是最高位</a:t>
            </a:r>
            <a:endParaRPr lang="en-US" altLang="zh-CN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关于高精度计算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83508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5071"/>
            <a:ext cx="5191432" cy="4670473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乘法貌似也是一样的</a:t>
            </a:r>
            <a:endParaRPr lang="en-US" altLang="zh-CN" dirty="0" smtClean="0"/>
          </a:p>
          <a:p>
            <a:r>
              <a:rPr lang="zh-CN" altLang="en-US" dirty="0" smtClean="0"/>
              <a:t>仍然是模拟竖式运算</a:t>
            </a:r>
            <a:endParaRPr lang="en-US" altLang="zh-CN" dirty="0"/>
          </a:p>
          <a:p>
            <a:pPr lvl="1"/>
            <a:r>
              <a:rPr lang="zh-CN" altLang="en-US" sz="1800" i="0" dirty="0" smtClean="0"/>
              <a:t>看成很多个</a:t>
            </a:r>
            <a:r>
              <a:rPr lang="ja-JP" altLang="en-US" sz="1800" i="0" dirty="0" smtClean="0"/>
              <a:t>「</a:t>
            </a:r>
            <a:r>
              <a:rPr lang="zh-CN" altLang="en-US" sz="1800" i="0" dirty="0" smtClean="0"/>
              <a:t>一位数乘</a:t>
            </a:r>
            <a:r>
              <a:rPr lang="en-US" altLang="zh-CN" sz="1800" i="0" dirty="0" smtClean="0"/>
              <a:t>n</a:t>
            </a:r>
            <a:r>
              <a:rPr lang="zh-CN" altLang="en-US" sz="1800" i="0" dirty="0" smtClean="0"/>
              <a:t>位数</a:t>
            </a:r>
            <a:r>
              <a:rPr lang="ja-JP" altLang="en-US" sz="1800" i="0" dirty="0" smtClean="0"/>
              <a:t>」</a:t>
            </a:r>
            <a:endParaRPr lang="en-US" altLang="ja-JP" sz="1800" i="0" dirty="0" smtClean="0"/>
          </a:p>
          <a:p>
            <a:pPr lvl="1"/>
            <a:r>
              <a:rPr lang="zh-CN" altLang="en-US" sz="1800" i="0" dirty="0" smtClean="0"/>
              <a:t>结果累加就好了</a:t>
            </a:r>
            <a:endParaRPr lang="en-US" altLang="zh-CN" sz="1800" i="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0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除法</a:t>
            </a:r>
            <a:endParaRPr lang="en-US" altLang="zh-CN" dirty="0" smtClean="0"/>
          </a:p>
          <a:p>
            <a:r>
              <a:rPr lang="en-US" altLang="zh-CN" dirty="0" err="1" smtClean="0"/>
              <a:t>emmmmmm</a:t>
            </a:r>
            <a:endParaRPr lang="en-US" altLang="zh-CN" dirty="0" smtClean="0"/>
          </a:p>
          <a:p>
            <a:r>
              <a:rPr lang="zh-CN" altLang="en-US" dirty="0" smtClean="0"/>
              <a:t>自行脑补叭，反正还是模拟手算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记得在算完后要确定位数</a:t>
            </a:r>
            <a:r>
              <a:rPr lang="en-US" altLang="zh-CN" dirty="0" smtClean="0"/>
              <a:t>!!!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关于高精度计算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696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85071"/>
            <a:ext cx="5191432" cy="4670473"/>
          </a:xfrm>
          <a:noFill/>
        </p:spPr>
        <p:txBody>
          <a:bodyPr>
            <a:noAutofit/>
          </a:bodyPr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完了咋输出呢？</a:t>
            </a:r>
            <a:endParaRPr lang="en-US" altLang="zh-CN" dirty="0" smtClean="0"/>
          </a:p>
          <a:p>
            <a:r>
              <a:rPr lang="zh-CN" altLang="en-US" dirty="0" smtClean="0"/>
              <a:t>从高位到低位依次</a:t>
            </a:r>
            <a:r>
              <a:rPr lang="en-US" altLang="zh-CN" dirty="0" err="1" smtClean="0"/>
              <a:t>printf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那么貌似高精度基础操作就这些了！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还有比大小</a:t>
            </a:r>
            <a:endParaRPr lang="en-US" altLang="zh-CN" dirty="0" smtClean="0"/>
          </a:p>
          <a:p>
            <a:r>
              <a:rPr lang="zh-CN" altLang="en-US" dirty="0"/>
              <a:t>不过</a:t>
            </a:r>
            <a:r>
              <a:rPr lang="zh-CN" altLang="en-US" dirty="0" smtClean="0"/>
              <a:t>很简单，自己</a:t>
            </a:r>
            <a:r>
              <a:rPr lang="en-US" altLang="zh-CN" dirty="0" err="1" smtClean="0"/>
              <a:t>yy</a:t>
            </a:r>
            <a:r>
              <a:rPr lang="zh-CN" altLang="en-US" dirty="0" smtClean="0"/>
              <a:t>一下就可以了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tx2">
                    <a:alpha val="2000"/>
                  </a:schemeClr>
                </a:solidFill>
              </a:rPr>
              <a:t>先比位数，如果位数相同，再找到第一个不相同的位比大小</a:t>
            </a:r>
            <a:endParaRPr lang="en-US" altLang="zh-CN" dirty="0" smtClean="0">
              <a:solidFill>
                <a:schemeClr val="tx2">
                  <a:alpha val="2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0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已知计算机运算速度大概是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现在给出两个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 smtClean="0"/>
                  <a:t>位的数字，计算它们的乘积，要求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内出结果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太慢了怎么办？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dirty="0" smtClean="0"/>
                  <a:t>进制简直太浪费了！我们要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zh-CN" altLang="en-US" dirty="0" smtClean="0"/>
                  <a:t>进制！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原来逢十进一，现在上万进一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这样数字的位数就变成了原来的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 smtClean="0"/>
                  <a:t>，就可以算的快一点啦</a:t>
                </a:r>
                <a:r>
                  <a:rPr lang="en-US" altLang="zh-CN" dirty="0" smtClean="0"/>
                  <a:t>~</a:t>
                </a:r>
              </a:p>
              <a:p>
                <a:r>
                  <a:rPr lang="zh-CN" altLang="en-US" dirty="0" smtClean="0"/>
                  <a:t>注意进位取模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0"/>
                <a:ext cx="5102942" cy="4670473"/>
              </a:xfrm>
              <a:prstGeom prst="rect">
                <a:avLst/>
              </a:prstGeom>
              <a:blipFill>
                <a:blip r:embed="rId2"/>
                <a:stretch>
                  <a:fillRect l="-1075" t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关于高精度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47545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>
                    <a:hlinkClick r:id="rId2"/>
                  </a:rPr>
                  <a:t>Openjudge15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阶乘和</a:t>
                </a:r>
                <a:endParaRPr lang="en-US" altLang="zh-CN" dirty="0" smtClean="0"/>
              </a:p>
              <a:p>
                <a:pPr lvl="1"/>
                <a:r>
                  <a:rPr lang="zh-CN" altLang="en-US" sz="1800" i="0" dirty="0" smtClean="0"/>
                  <a:t>用高精度计算出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=1!+2!+3!+…+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≤50</m:t>
                        </m:r>
                      </m:e>
                    </m:d>
                  </m:oMath>
                </a14:m>
                <a:endParaRPr lang="en-US" altLang="zh-CN" sz="1800" b="0" i="0" dirty="0" smtClean="0"/>
              </a:p>
              <a:p>
                <a:pPr marL="530352" lvl="1" indent="0">
                  <a:buNone/>
                </a:pPr>
                <a:r>
                  <a:rPr lang="en-US" altLang="zh-CN" sz="1800" b="0" i="0" dirty="0" smtClean="0"/>
                  <a:t>	</a:t>
                </a:r>
                <a:r>
                  <a:rPr lang="zh-CN" altLang="en-US" sz="1800" b="0" i="0" dirty="0" smtClean="0"/>
                  <a:t>输入正整数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b="0" i="0" dirty="0" smtClean="0"/>
                  <a:t>，输出计算结果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1800" b="0" i="0" dirty="0" smtClean="0"/>
              </a:p>
              <a:p>
                <a:endParaRPr lang="en-US" altLang="zh-CN" i="0" dirty="0" smtClean="0">
                  <a:hlinkClick r:id="rId3"/>
                </a:endParaRPr>
              </a:p>
              <a:p>
                <a:r>
                  <a:rPr lang="zh-CN" altLang="en-US" i="0" dirty="0" smtClean="0">
                    <a:hlinkClick r:id="rId3"/>
                  </a:rPr>
                  <a:t>洛谷</a:t>
                </a:r>
                <a:r>
                  <a:rPr lang="en-US" altLang="zh-CN" i="0" dirty="0" smtClean="0">
                    <a:hlinkClick r:id="rId3"/>
                  </a:rPr>
                  <a:t>P2293</a:t>
                </a:r>
                <a:r>
                  <a:rPr lang="en-US" altLang="zh-CN" i="0" dirty="0" smtClean="0"/>
                  <a:t> </a:t>
                </a:r>
                <a:r>
                  <a:rPr lang="zh-CN" altLang="en-US" i="0" dirty="0" smtClean="0"/>
                  <a:t>高精度开根</a:t>
                </a:r>
                <a:endParaRPr lang="en-US" altLang="zh-CN" i="0" dirty="0" smtClean="0"/>
              </a:p>
              <a:p>
                <a:pPr lvl="1"/>
                <a:r>
                  <a:rPr lang="zh-CN" altLang="en-US" sz="1800" i="0" dirty="0" smtClean="0"/>
                  <a:t>输入两个数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 smtClean="0">
                    <a:latin typeface="+mj-lt"/>
                  </a:rPr>
                  <a:t>。求出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r>
                      <a:rPr lang="zh-CN" altLang="en-US" sz="180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b="0" i="0" dirty="0" smtClean="0"/>
                  <a:t>整数部分（输出非负根）</a:t>
                </a:r>
                <a:endParaRPr lang="en-US" altLang="zh-CN" sz="1800" b="0" i="0" dirty="0" smtClean="0"/>
              </a:p>
              <a:p>
                <a:pPr marL="530352" lvl="1" indent="0">
                  <a:buNone/>
                </a:pPr>
                <a:r>
                  <a:rPr lang="en-US" altLang="zh-CN" sz="1800" i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≤50,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sup>
                    </m:sSup>
                  </m:oMath>
                </a14:m>
                <a:endParaRPr lang="en-US" altLang="zh-CN" sz="1800" b="0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571" t="-1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关于高精度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8882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排列</a:t>
                </a:r>
                <a:r>
                  <a:rPr lang="en-US" altLang="zh-CN" dirty="0" smtClean="0"/>
                  <a:t>(permutation)</a:t>
                </a:r>
              </a:p>
              <a:p>
                <a:pPr lvl="1"/>
                <a:r>
                  <a:rPr lang="zh-CN" altLang="en-US" sz="1800" i="0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/>
                  <a:t>个不同元素</a:t>
                </a:r>
                <a:r>
                  <a:rPr lang="zh-CN" altLang="en-US" sz="1800" i="0" dirty="0" smtClean="0"/>
                  <a:t>中，取出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i="0" dirty="0"/>
                  <a:t>个</a:t>
                </a:r>
                <a:r>
                  <a:rPr lang="zh-CN" altLang="en-US" sz="1800" i="0" dirty="0" smtClean="0"/>
                  <a:t>元素排</a:t>
                </a:r>
                <a:r>
                  <a:rPr lang="zh-CN" altLang="en-US" sz="1800" i="0" dirty="0"/>
                  <a:t>成一</a:t>
                </a:r>
                <a:r>
                  <a:rPr lang="zh-CN" altLang="en-US" sz="1800" i="0" dirty="0" smtClean="0"/>
                  <a:t>列的方案数叫排列数。特别</a:t>
                </a:r>
                <a:r>
                  <a:rPr lang="zh-CN" altLang="en-US" sz="1800" i="0" dirty="0"/>
                  <a:t>地，当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/>
                  <a:t>时，这个排列被称作全</a:t>
                </a:r>
                <a:r>
                  <a:rPr lang="zh-CN" altLang="en-US" sz="1800" i="0" dirty="0" smtClean="0"/>
                  <a:t>排列。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一般记作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i="0" dirty="0" smtClean="0">
                    <a:latin typeface="+mj-lt"/>
                  </a:rPr>
                  <a:t>，</a:t>
                </a:r>
                <a:r>
                  <a:rPr lang="zh-CN" altLang="en-US" i="0" dirty="0" smtClean="0"/>
                  <a:t>如果是全排列，记作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0" dirty="0" smtClean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关于排列数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sz="1800" dirty="0" smtClean="0"/>
              </a:p>
              <a:p>
                <a:r>
                  <a:rPr lang="zh-CN" altLang="en-US" dirty="0"/>
                  <a:t>可重排列</a:t>
                </a:r>
                <a:endParaRPr lang="en-US" altLang="zh-CN" dirty="0"/>
              </a:p>
              <a:p>
                <a:r>
                  <a:rPr lang="zh-CN" altLang="en-US" dirty="0" smtClean="0"/>
                  <a:t>环排列</a:t>
                </a:r>
                <a:endParaRPr lang="en-US" altLang="zh-CN" dirty="0" smtClean="0"/>
              </a:p>
              <a:p>
                <a:r>
                  <a:rPr lang="zh-CN" altLang="en-US" dirty="0"/>
                  <a:t>错排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1175" r="-1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组合</a:t>
                </a:r>
                <a:r>
                  <a:rPr lang="en-US" altLang="zh-CN" dirty="0"/>
                  <a:t>(combination</a:t>
                </a:r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zh-CN" altLang="en-US" sz="1800" i="0" dirty="0" smtClean="0"/>
                  <a:t>从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/>
                  <a:t>个不同</a:t>
                </a:r>
                <a:r>
                  <a:rPr lang="zh-CN" altLang="en-US" sz="1800" i="0" dirty="0" smtClean="0"/>
                  <a:t>的元素中，任取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i="0" dirty="0" smtClean="0"/>
                  <a:t>个</a:t>
                </a:r>
                <a:r>
                  <a:rPr lang="zh-CN" altLang="en-US" sz="1800" i="0" dirty="0"/>
                  <a:t>元素为一</a:t>
                </a:r>
                <a:r>
                  <a:rPr lang="zh-CN" altLang="en-US" sz="1800" i="0" dirty="0" smtClean="0"/>
                  <a:t>组的方案数叫组合数</a:t>
                </a:r>
                <a:endParaRPr lang="en-US" altLang="zh-CN" i="0" dirty="0" smtClean="0"/>
              </a:p>
              <a:p>
                <a:r>
                  <a:rPr lang="zh-CN" altLang="en-US" i="0" dirty="0" smtClean="0"/>
                  <a:t>一般记作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i="0" dirty="0" smtClean="0"/>
                  <a:t>，或者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0" dirty="0" smtClean="0"/>
              </a:p>
              <a:p>
                <a:endParaRPr lang="en-US" altLang="zh-CN" i="0" dirty="0" smtClean="0"/>
              </a:p>
              <a:p>
                <a:r>
                  <a:rPr lang="zh-CN" altLang="en-US" dirty="0"/>
                  <a:t>关于组合数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i="0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一样的小球装进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dirty="0"/>
                  <a:t>个带标号的盒子的方案数（夹棍法）</a:t>
                </a:r>
                <a:endParaRPr lang="en-US" altLang="zh-CN" dirty="0"/>
              </a:p>
              <a:p>
                <a:endParaRPr lang="en-US" altLang="zh-CN" i="0" dirty="0" smtClean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32" y="1885071"/>
                <a:ext cx="5102942" cy="4670473"/>
              </a:xfrm>
              <a:prstGeom prst="rect">
                <a:avLst/>
              </a:prstGeom>
              <a:blipFill>
                <a:blip r:embed="rId3"/>
                <a:stretch>
                  <a:fillRect l="-1075" t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排列与组合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71600" y="6557232"/>
                <a:ext cx="83843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这里定义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557232"/>
                <a:ext cx="8384344" cy="338554"/>
              </a:xfrm>
              <a:prstGeom prst="rect">
                <a:avLst/>
              </a:prstGeom>
              <a:blipFill>
                <a:blip r:embed="rId4"/>
                <a:stretch>
                  <a:fillRect l="-364" t="-3636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2061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 smtClean="0"/>
                  <a:t>输出所有排列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i="0" dirty="0" smtClean="0"/>
                  <a:t>如果规模比较小，直接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 smtClean="0"/>
                  <a:t>层</a:t>
                </a:r>
                <a:r>
                  <a:rPr lang="en-US" altLang="zh-CN" sz="1800" i="0" dirty="0" smtClean="0"/>
                  <a:t>for</a:t>
                </a:r>
                <a:r>
                  <a:rPr lang="zh-CN" altLang="en-US" sz="1800" i="0" dirty="0" smtClean="0"/>
                  <a:t>循环</a:t>
                </a:r>
                <a:endParaRPr lang="en-US" altLang="zh-CN" sz="1800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i="0" dirty="0" smtClean="0"/>
                  <a:t>比较大？可以</a:t>
                </a:r>
                <a:r>
                  <a:rPr lang="en-US" altLang="zh-CN" sz="1800" i="0" dirty="0" smtClean="0"/>
                  <a:t>dfs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另一种思路：尝试</a:t>
                </a:r>
                <a:r>
                  <a:rPr lang="zh-CN" altLang="en-US" dirty="0"/>
                  <a:t>找到大小相邻排列的关系</a:t>
                </a:r>
                <a:r>
                  <a:rPr lang="zh-CN" altLang="en-US" dirty="0" smtClean="0"/>
                  <a:t>，从小到大输出排列</a:t>
                </a:r>
                <a:endParaRPr lang="en-US" altLang="zh-CN" dirty="0" smtClean="0"/>
              </a:p>
              <a:p>
                <a:endParaRPr lang="en-US" altLang="zh-CN" i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5071"/>
                <a:ext cx="5191432" cy="4670473"/>
              </a:xfrm>
              <a:blipFill>
                <a:blip r:embed="rId2"/>
                <a:stretch>
                  <a:fillRect l="-1056" t="-914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/>
          <p:cNvSpPr txBox="1">
            <a:spLocks/>
          </p:cNvSpPr>
          <p:nvPr/>
        </p:nvSpPr>
        <p:spPr>
          <a:xfrm>
            <a:off x="6563032" y="1885071"/>
            <a:ext cx="5102942" cy="4670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观察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pPr lvl="1"/>
            <a:r>
              <a:rPr lang="en-US" altLang="zh-CN" sz="1800" i="0" dirty="0" smtClean="0"/>
              <a:t>21543</a:t>
            </a:r>
            <a:r>
              <a:rPr lang="zh-CN" altLang="en-US" sz="1800" i="0" dirty="0" smtClean="0"/>
              <a:t>的下一个，是</a:t>
            </a:r>
            <a:r>
              <a:rPr lang="en-US" altLang="zh-CN" sz="1800" i="0" dirty="0" smtClean="0"/>
              <a:t>23145</a:t>
            </a:r>
            <a:endParaRPr lang="en-US" altLang="zh-CN" sz="1800" i="0" dirty="0"/>
          </a:p>
          <a:p>
            <a:pPr lvl="1"/>
            <a:r>
              <a:rPr lang="en-US" altLang="zh-CN" sz="1800" i="0" dirty="0" smtClean="0"/>
              <a:t>132465</a:t>
            </a:r>
            <a:r>
              <a:rPr lang="zh-CN" altLang="en-US" sz="1800" i="0" dirty="0" smtClean="0"/>
              <a:t>的下一个，是</a:t>
            </a:r>
            <a:r>
              <a:rPr lang="en-US" altLang="zh-CN" sz="1800" i="0" dirty="0" smtClean="0"/>
              <a:t>132546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23543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21***</a:t>
            </a:r>
            <a:r>
              <a:rPr lang="zh-CN" altLang="en-US" dirty="0" smtClean="0"/>
              <a:t>最大的那一个。那么下一个排列就不能再是</a:t>
            </a:r>
            <a:r>
              <a:rPr lang="en-US" altLang="zh-CN" dirty="0" smtClean="0"/>
              <a:t>21</a:t>
            </a:r>
            <a:r>
              <a:rPr lang="zh-CN" altLang="en-US" dirty="0" smtClean="0"/>
              <a:t>***</a:t>
            </a:r>
            <a:endParaRPr lang="en-US" altLang="zh-CN" dirty="0" smtClean="0"/>
          </a:p>
          <a:p>
            <a:pPr lvl="1"/>
            <a:r>
              <a:rPr lang="zh-CN" altLang="en-US" sz="1800" i="0" dirty="0"/>
              <a:t>所以要调整</a:t>
            </a:r>
            <a:endParaRPr lang="en-US" altLang="zh-CN" sz="1800" i="0" dirty="0" smtClean="0"/>
          </a:p>
          <a:p>
            <a:pPr lvl="1"/>
            <a:r>
              <a:rPr lang="zh-CN" altLang="en-US" sz="1800" i="0" dirty="0" smtClean="0"/>
              <a:t>如何调整呢？</a:t>
            </a:r>
            <a:r>
              <a:rPr lang="en-US" altLang="zh-CN" sz="1800" i="0" dirty="0" smtClean="0"/>
              <a:t>21</a:t>
            </a:r>
            <a:r>
              <a:rPr lang="zh-CN" altLang="en-US" sz="1800" i="0" dirty="0" smtClean="0"/>
              <a:t>***不行，也不能是</a:t>
            </a:r>
            <a:r>
              <a:rPr lang="en-US" altLang="zh-CN" sz="1800" i="0" dirty="0" smtClean="0"/>
              <a:t>22</a:t>
            </a:r>
            <a:r>
              <a:rPr lang="zh-CN" altLang="en-US" sz="1800" i="0" dirty="0" smtClean="0"/>
              <a:t>***。显然只能是</a:t>
            </a:r>
            <a:r>
              <a:rPr lang="en-US" altLang="zh-CN" sz="1800" i="0" dirty="0" smtClean="0"/>
              <a:t>23</a:t>
            </a:r>
            <a:r>
              <a:rPr lang="zh-CN" altLang="en-US" sz="1800" i="0" dirty="0" smtClean="0"/>
              <a:t>***</a:t>
            </a:r>
            <a:r>
              <a:rPr lang="zh-CN" altLang="en-US" sz="1800" i="0" dirty="0"/>
              <a:t>。</a:t>
            </a:r>
            <a:r>
              <a:rPr lang="zh-CN" altLang="en-US" sz="1800" i="0" dirty="0" smtClean="0"/>
              <a:t>由于恰好是下一个，所以应该是</a:t>
            </a:r>
            <a:r>
              <a:rPr lang="en-US" altLang="zh-CN" sz="1800" i="0" dirty="0" smtClean="0"/>
              <a:t>23</a:t>
            </a:r>
            <a:r>
              <a:rPr lang="zh-CN" altLang="en-US" sz="1800" i="0" dirty="0" smtClean="0"/>
              <a:t>***里最小的，即</a:t>
            </a:r>
            <a:r>
              <a:rPr lang="en-US" altLang="zh-CN" sz="1800" i="0" dirty="0" smtClean="0"/>
              <a:t>23145</a:t>
            </a:r>
          </a:p>
          <a:p>
            <a:endParaRPr lang="en-US" altLang="zh-CN" i="0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99271"/>
          </a:xfrm>
        </p:spPr>
        <p:txBody>
          <a:bodyPr/>
          <a:lstStyle/>
          <a:p>
            <a:r>
              <a:rPr lang="zh-CN" altLang="en-US" dirty="0" smtClean="0"/>
              <a:t>排列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2512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1487</TotalTime>
  <Words>1638</Words>
  <Application>Microsoft Office PowerPoint</Application>
  <PresentationFormat>宽屏</PresentationFormat>
  <Paragraphs>345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メイリオ</vt:lpstr>
      <vt:lpstr>华文楷体</vt:lpstr>
      <vt:lpstr>Cambria Math</vt:lpstr>
      <vt:lpstr>Franklin Gothic Book</vt:lpstr>
      <vt:lpstr>Crop</vt:lpstr>
      <vt:lpstr>NULL</vt:lpstr>
      <vt:lpstr>catalog</vt:lpstr>
      <vt:lpstr>关于高精度</vt:lpstr>
      <vt:lpstr>关于高精度计算</vt:lpstr>
      <vt:lpstr>关于高精度计算</vt:lpstr>
      <vt:lpstr>关于高精度</vt:lpstr>
      <vt:lpstr>关于高精度</vt:lpstr>
      <vt:lpstr>排列与组合</vt:lpstr>
      <vt:lpstr>排列</vt:lpstr>
      <vt:lpstr>排列</vt:lpstr>
      <vt:lpstr>组合</vt:lpstr>
      <vt:lpstr>排列与组合</vt:lpstr>
      <vt:lpstr>杨辉三角</vt:lpstr>
      <vt:lpstr>二项式定理</vt:lpstr>
      <vt:lpstr>一些题</vt:lpstr>
      <vt:lpstr>质数</vt:lpstr>
      <vt:lpstr>埃氏筛</vt:lpstr>
      <vt:lpstr>线性筛</vt:lpstr>
      <vt:lpstr>一些题</vt:lpstr>
      <vt:lpstr>约定</vt:lpstr>
      <vt:lpstr>最大公约数</vt:lpstr>
      <vt:lpstr>一些题</vt:lpstr>
      <vt:lpstr>扩展欧几里得</vt:lpstr>
      <vt:lpstr>扩展欧几里得</vt:lpstr>
      <vt:lpstr>二元一次不定方程</vt:lpstr>
      <vt:lpstr>一些题</vt:lpstr>
      <vt:lpstr>唯一分解定理</vt:lpstr>
      <vt:lpstr>矩阵</vt:lpstr>
      <vt:lpstr>矩阵运算</vt:lpstr>
      <vt:lpstr>矩阵运算</vt:lpstr>
      <vt:lpstr>矩阵运算</vt:lpstr>
      <vt:lpstr>其他练习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NULL</dc:title>
  <dc:creator>wang yuansen</dc:creator>
  <cp:lastModifiedBy>wang yuansen</cp:lastModifiedBy>
  <cp:revision>118</cp:revision>
  <dcterms:created xsi:type="dcterms:W3CDTF">2018-08-14T15:34:39Z</dcterms:created>
  <dcterms:modified xsi:type="dcterms:W3CDTF">2018-08-16T14:44:11Z</dcterms:modified>
</cp:coreProperties>
</file>