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18"/>
  </p:notesMasterIdLst>
  <p:sldIdLst>
    <p:sldId id="257" r:id="rId3"/>
    <p:sldId id="286" r:id="rId4"/>
    <p:sldId id="287" r:id="rId5"/>
    <p:sldId id="288" r:id="rId6"/>
    <p:sldId id="289" r:id="rId7"/>
    <p:sldId id="292" r:id="rId8"/>
    <p:sldId id="294" r:id="rId9"/>
    <p:sldId id="295" r:id="rId10"/>
    <p:sldId id="298" r:id="rId11"/>
    <p:sldId id="299" r:id="rId12"/>
    <p:sldId id="300" r:id="rId13"/>
    <p:sldId id="301" r:id="rId14"/>
    <p:sldId id="302" r:id="rId15"/>
    <p:sldId id="296" r:id="rId16"/>
    <p:sldId id="282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EFB600"/>
    <a:srgbClr val="FFC000"/>
    <a:srgbClr val="FF0000"/>
    <a:srgbClr val="7BC143"/>
    <a:srgbClr val="00B0F0"/>
    <a:srgbClr val="DE5959"/>
    <a:srgbClr val="B3B3B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/>
    <p:restoredTop sz="94660"/>
  </p:normalViewPr>
  <p:slideViewPr>
    <p:cSldViewPr snapToGrid="0">
      <p:cViewPr varScale="1">
        <p:scale>
          <a:sx n="74" d="100"/>
          <a:sy n="74" d="100"/>
        </p:scale>
        <p:origin x="-12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01412CC-4A78-4FAF-819B-001C6490E65F}" type="datetimeFigureOut">
              <a:rPr lang="zh-CN" altLang="en-US"/>
              <a:pPr>
                <a:defRPr/>
              </a:pPr>
              <a:t>2018/9/4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D655C55-9086-465C-BC83-10BE4BBB85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BE0CE-7854-4A32-8B69-9AF243E82095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89698-E3AA-4F20-BBB9-E1E5405370B7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1387475" y="0"/>
            <a:ext cx="7756525" cy="5492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" name="五边形 7"/>
          <p:cNvSpPr/>
          <p:nvPr userDrawn="1"/>
        </p:nvSpPr>
        <p:spPr>
          <a:xfrm rot="5400000">
            <a:off x="7732712" y="393700"/>
            <a:ext cx="1565276" cy="762000"/>
          </a:xfrm>
          <a:prstGeom prst="homePlate">
            <a:avLst>
              <a:gd name="adj" fmla="val 49965"/>
            </a:avLst>
          </a:prstGeom>
          <a:solidFill>
            <a:srgbClr val="000080">
              <a:alpha val="78822"/>
            </a:srgbClr>
          </a:solidFill>
          <a:ln w="9525">
            <a:noFill/>
          </a:ln>
          <a:effectLst>
            <a:outerShdw dist="38100" dir="2699999" algn="tl" rotWithShape="0">
              <a:srgbClr val="000000">
                <a:alpha val="39998"/>
              </a:srgbClr>
            </a:outerShdw>
          </a:effectLst>
        </p:spPr>
        <p:txBody>
          <a:bodyPr rot="10800000" vert="eaVert" anchor="ctr"/>
          <a:lstStyle/>
          <a:p>
            <a:pPr algn="ctr">
              <a:defRPr/>
            </a:pPr>
            <a:endParaRPr lang="en-US" altLang="zh-CN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8"/>
          <p:cNvCxnSpPr/>
          <p:nvPr/>
        </p:nvCxnSpPr>
        <p:spPr>
          <a:xfrm>
            <a:off x="8242300" y="549275"/>
            <a:ext cx="5397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4C15B-0C89-48A6-9E10-29850D79D64F}" type="datetime1">
              <a:rPr lang="zh-CN" altLang="en-US"/>
              <a:pPr>
                <a:defRPr/>
              </a:pPr>
              <a:t>2018/9/4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F36C9-BB92-4C9B-9A38-FD6D85E1EA8B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2205038"/>
            <a:ext cx="9144000" cy="28162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矩形 7"/>
          <p:cNvSpPr/>
          <p:nvPr/>
        </p:nvSpPr>
        <p:spPr>
          <a:xfrm>
            <a:off x="468313" y="1989138"/>
            <a:ext cx="673100" cy="3240087"/>
          </a:xfrm>
          <a:prstGeom prst="rect">
            <a:avLst/>
          </a:prstGeom>
          <a:solidFill>
            <a:srgbClr val="CC0000">
              <a:alpha val="65098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直角三角形 8"/>
          <p:cNvSpPr/>
          <p:nvPr/>
        </p:nvSpPr>
        <p:spPr>
          <a:xfrm>
            <a:off x="1141413" y="1989138"/>
            <a:ext cx="193675" cy="215900"/>
          </a:xfrm>
          <a:prstGeom prst="rtTriangle">
            <a:avLst/>
          </a:prstGeom>
          <a:solidFill>
            <a:srgbClr val="FF5050">
              <a:alpha val="64706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直角三角形 9"/>
          <p:cNvSpPr/>
          <p:nvPr/>
        </p:nvSpPr>
        <p:spPr>
          <a:xfrm flipV="1">
            <a:off x="1141413" y="5021263"/>
            <a:ext cx="193675" cy="207962"/>
          </a:xfrm>
          <a:prstGeom prst="rtTriangle">
            <a:avLst/>
          </a:prstGeom>
          <a:solidFill>
            <a:srgbClr val="FF5050">
              <a:alpha val="64706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9" descr="C:\Users\user\Desktop\讲师png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430838" y="361950"/>
            <a:ext cx="3713162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C6C35-5A1F-4CB8-84C8-2EA09F196CA6}" type="datetime1">
              <a:rPr lang="zh-CN" altLang="en-US"/>
              <a:pPr>
                <a:defRPr/>
              </a:pPr>
              <a:t>2018/9/4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AFE8A-C215-471B-9EB1-C7E4B89A2E1D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C40C6-5D1F-428C-B489-2BB95D73447E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2B16B-74EA-44E2-97F8-CE81308A0F79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67C09-D0F6-4386-B22B-9F704B7A640B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E815B-F670-49F7-B78F-BC8EA486AC73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FCB85-2C01-48DE-A1BA-8C7B8258F309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65961-F83B-4BE9-B25A-4FE5E4B11F5E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66A63-72ED-4A2E-875D-315234199F73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A50D6-F49C-418C-B6A3-672D51580B33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86C4B03-8C18-4F35-839E-A0F240BE97E6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1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1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911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911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911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7013" indent="-227013" algn="l" defTabSz="911225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defTabSz="91122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122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122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122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6434" tIns="63217" rIns="126434" bIns="63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229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6434" tIns="63217" rIns="126434" bIns="632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126434" tIns="63217" rIns="126434" bIns="63217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7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5DE72C8-A3AD-4BD8-8732-FFBABA78FFC0}" type="datetime1">
              <a:rPr lang="zh-CN" altLang="en-US"/>
              <a:pPr>
                <a:defRPr/>
              </a:pPr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126434" tIns="63217" rIns="126434" bIns="63217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7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126434" tIns="63217" rIns="126434" bIns="63217" numCol="1" anchor="ctr" anchorCtr="0" compatLnSpc="1"/>
          <a:lstStyle>
            <a:lvl1pPr algn="r">
              <a:defRPr sz="16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8A93ED5-7D72-4CFF-9C98-04F1DAA4EFE9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1263650" rtl="0" eaLnBrk="0" fontAlgn="base" hangingPunct="0">
        <a:spcBef>
          <a:spcPct val="0"/>
        </a:spcBef>
        <a:spcAft>
          <a:spcPct val="0"/>
        </a:spcAft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6365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126365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126365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126365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1263650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1263650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1263650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1263650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73075" indent="-473075" algn="l" defTabSz="12636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25525" indent="-393700" algn="l" defTabSz="12636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79563" indent="-315913" algn="l" defTabSz="12636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211388" indent="-315913" algn="l" defTabSz="12636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43213" indent="-315913" algn="l" defTabSz="126365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75990" indent="-316230" algn="l" defTabSz="12636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07815" indent="-316230" algn="l" defTabSz="12636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739640" indent="-316230" algn="l" defTabSz="12636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371465" indent="-316230" algn="l" defTabSz="12636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6365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31825" algn="l" defTabSz="126365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63650" algn="l" defTabSz="126365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96110" algn="l" defTabSz="126365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27935" algn="l" defTabSz="126365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59760" algn="l" defTabSz="126365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91585" algn="l" defTabSz="126365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24045" algn="l" defTabSz="126365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55870" algn="l" defTabSz="126365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936750"/>
            <a:ext cx="9144000" cy="248443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/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4524375"/>
            <a:ext cx="9144000" cy="539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1779588"/>
            <a:ext cx="9144000" cy="539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388" name="Text Box 56"/>
          <p:cNvSpPr txBox="1">
            <a:spLocks noChangeArrowheads="1"/>
          </p:cNvSpPr>
          <p:nvPr/>
        </p:nvSpPr>
        <p:spPr bwMode="auto">
          <a:xfrm>
            <a:off x="360363" y="6202363"/>
            <a:ext cx="24685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pic>
        <p:nvPicPr>
          <p:cNvPr id="16389" name="Picture 52" descr="water"/>
          <p:cNvPicPr>
            <a:picLocks noChangeAspect="1"/>
          </p:cNvPicPr>
          <p:nvPr/>
        </p:nvPicPr>
        <p:blipFill>
          <a:blip r:embed="rId2"/>
          <a:srcRect l="22409" t="16374" b="27486"/>
          <a:stretch>
            <a:fillRect/>
          </a:stretch>
        </p:blipFill>
        <p:spPr bwMode="auto">
          <a:xfrm rot="786797">
            <a:off x="7083425" y="-233363"/>
            <a:ext cx="1906588" cy="157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52" descr="water"/>
          <p:cNvPicPr>
            <a:picLocks noChangeAspect="1"/>
          </p:cNvPicPr>
          <p:nvPr/>
        </p:nvPicPr>
        <p:blipFill>
          <a:blip r:embed="rId3"/>
          <a:srcRect l="22409" t="16374" b="27486"/>
          <a:stretch>
            <a:fillRect/>
          </a:stretch>
        </p:blipFill>
        <p:spPr bwMode="auto">
          <a:xfrm>
            <a:off x="598488" y="4524375"/>
            <a:ext cx="95250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20" descr="C:\Users\lx\Desktop\2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831"/>
          <a:stretch>
            <a:fillRect/>
          </a:stretch>
        </p:blipFill>
        <p:spPr bwMode="auto">
          <a:xfrm>
            <a:off x="131763" y="5207000"/>
            <a:ext cx="2214562" cy="157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50"/>
          <p:cNvSpPr txBox="1">
            <a:spLocks noChangeArrowheads="1"/>
          </p:cNvSpPr>
          <p:nvPr/>
        </p:nvSpPr>
        <p:spPr bwMode="auto">
          <a:xfrm>
            <a:off x="773113" y="2816225"/>
            <a:ext cx="7800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阅读程序   入门篇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1"/>
          <p:cNvSpPr/>
          <p:nvPr/>
        </p:nvSpPr>
        <p:spPr>
          <a:xfrm>
            <a:off x="0" y="6321425"/>
            <a:ext cx="9144000" cy="5635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627" name="TextBox 27"/>
          <p:cNvSpPr txBox="1">
            <a:spLocks noChangeArrowheads="1"/>
          </p:cNvSpPr>
          <p:nvPr/>
        </p:nvSpPr>
        <p:spPr bwMode="auto">
          <a:xfrm>
            <a:off x="96838" y="65088"/>
            <a:ext cx="4633912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阅读程序</a:t>
            </a:r>
          </a:p>
        </p:txBody>
      </p:sp>
      <p:pic>
        <p:nvPicPr>
          <p:cNvPr id="26628" name="Picture 21" descr="C:\Users\lx\Desktop\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94725" y="6375400"/>
            <a:ext cx="481013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 flipV="1">
            <a:off x="0" y="563563"/>
            <a:ext cx="9144000" cy="365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631" name="文本框 1"/>
          <p:cNvSpPr txBox="1">
            <a:spLocks noChangeArrowheads="1"/>
          </p:cNvSpPr>
          <p:nvPr/>
        </p:nvSpPr>
        <p:spPr bwMode="auto">
          <a:xfrm>
            <a:off x="274638" y="960438"/>
            <a:ext cx="8161337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6.</a:t>
            </a:r>
            <a:r>
              <a:rPr lang="zh-CN" altLang="en-US"/>
              <a:t>书</a:t>
            </a:r>
            <a:r>
              <a:rPr lang="en-US" altLang="zh-CN"/>
              <a:t>P92   </a:t>
            </a: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题</a:t>
            </a:r>
            <a:endParaRPr lang="en-US" altLang="zh-CN"/>
          </a:p>
          <a:p>
            <a:r>
              <a:rPr lang="zh-CN" altLang="en-US"/>
              <a:t>此题是简单的顺序和分支结构模拟。</a:t>
            </a:r>
          </a:p>
          <a:p>
            <a:r>
              <a:rPr lang="zh-CN" altLang="en-US"/>
              <a:t>其中有</a:t>
            </a:r>
            <a:r>
              <a:rPr lang="en-US" altLang="zh-CN"/>
              <a:t>if</a:t>
            </a:r>
            <a:r>
              <a:rPr lang="zh-CN" altLang="en-US"/>
              <a:t>选择结构，满足，则执行此条语句；</a:t>
            </a:r>
          </a:p>
          <a:p>
            <a:r>
              <a:rPr lang="zh-CN" altLang="en-US"/>
              <a:t>                               否则，执行下条语句。</a:t>
            </a:r>
          </a:p>
          <a:p>
            <a:endParaRPr lang="zh-CN" altLang="en-US"/>
          </a:p>
          <a:p>
            <a:r>
              <a:rPr lang="zh-CN" altLang="en-US"/>
              <a:t>书</a:t>
            </a:r>
            <a:r>
              <a:rPr lang="en-US" altLang="zh-CN"/>
              <a:t>P93 </a:t>
            </a: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题</a:t>
            </a:r>
          </a:p>
          <a:p>
            <a:r>
              <a:rPr lang="zh-CN" altLang="en-US"/>
              <a:t>此题只是考察我们的计算能力，只要细心即可；</a:t>
            </a:r>
          </a:p>
          <a:p>
            <a:r>
              <a:rPr lang="zh-CN" altLang="en-US"/>
              <a:t>可以列表将变量的值记录下来，就能清晰的知道结果</a:t>
            </a:r>
          </a:p>
          <a:p>
            <a:endParaRPr lang="zh-CN" altLang="en-US"/>
          </a:p>
          <a:p>
            <a:r>
              <a:rPr lang="zh-CN" altLang="en-US"/>
              <a:t>书</a:t>
            </a:r>
            <a:r>
              <a:rPr lang="en-US" altLang="zh-CN"/>
              <a:t>P94 </a:t>
            </a:r>
            <a:r>
              <a:rPr lang="zh-CN" altLang="en-US"/>
              <a:t>第</a:t>
            </a:r>
            <a:r>
              <a:rPr lang="en-US" altLang="zh-CN"/>
              <a:t>10</a:t>
            </a:r>
            <a:r>
              <a:rPr lang="zh-CN" altLang="en-US"/>
              <a:t>题</a:t>
            </a:r>
          </a:p>
          <a:p>
            <a:r>
              <a:rPr lang="zh-CN" altLang="en-US"/>
              <a:t>此题为简单的计算，有一连串</a:t>
            </a:r>
            <a:r>
              <a:rPr lang="en-US" altLang="zh-CN"/>
              <a:t>if</a:t>
            </a:r>
            <a:r>
              <a:rPr lang="zh-CN" altLang="en-US"/>
              <a:t>结构，依次判断。</a:t>
            </a:r>
          </a:p>
          <a:p>
            <a:r>
              <a:rPr lang="zh-CN" altLang="en-US"/>
              <a:t>注意</a:t>
            </a:r>
            <a:r>
              <a:rPr lang="en-US" altLang="zh-CN"/>
              <a:t>:“ / “</a:t>
            </a:r>
            <a:r>
              <a:rPr lang="zh-CN" altLang="en-US"/>
              <a:t>是整数运算求商</a:t>
            </a:r>
            <a:r>
              <a:rPr lang="en-US" altLang="zh-CN"/>
              <a:t>(</a:t>
            </a:r>
            <a:r>
              <a:rPr lang="zh-CN" altLang="en-US"/>
              <a:t>即除法取整</a:t>
            </a:r>
            <a:r>
              <a:rPr lang="en-US" altLang="zh-CN"/>
              <a:t>)  “ % “</a:t>
            </a:r>
            <a:r>
              <a:rPr lang="zh-CN" altLang="en-US"/>
              <a:t>是</a:t>
            </a:r>
            <a:r>
              <a:rPr lang="zh-CN" altLang="en-US">
                <a:sym typeface="+mn-ea"/>
              </a:rPr>
              <a:t>整数运算取余数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1"/>
          <p:cNvSpPr/>
          <p:nvPr/>
        </p:nvSpPr>
        <p:spPr>
          <a:xfrm>
            <a:off x="0" y="6321425"/>
            <a:ext cx="9144000" cy="5635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651" name="TextBox 27"/>
          <p:cNvSpPr txBox="1">
            <a:spLocks noChangeArrowheads="1"/>
          </p:cNvSpPr>
          <p:nvPr/>
        </p:nvSpPr>
        <p:spPr bwMode="auto">
          <a:xfrm>
            <a:off x="96838" y="65088"/>
            <a:ext cx="4633912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阅读程序</a:t>
            </a:r>
          </a:p>
        </p:txBody>
      </p:sp>
      <p:pic>
        <p:nvPicPr>
          <p:cNvPr id="27652" name="Picture 21" descr="C:\Users\lx\Desktop\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94725" y="6375400"/>
            <a:ext cx="481013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 flipV="1">
            <a:off x="0" y="563563"/>
            <a:ext cx="9144000" cy="365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655" name="文本框 1"/>
          <p:cNvSpPr txBox="1">
            <a:spLocks noChangeArrowheads="1"/>
          </p:cNvSpPr>
          <p:nvPr/>
        </p:nvSpPr>
        <p:spPr bwMode="auto">
          <a:xfrm>
            <a:off x="604838" y="1054100"/>
            <a:ext cx="7989887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7.</a:t>
            </a:r>
            <a:r>
              <a:rPr lang="zh-CN" altLang="en-US"/>
              <a:t>字符串：</a:t>
            </a:r>
          </a:p>
          <a:p>
            <a:r>
              <a:rPr lang="zh-CN" altLang="en-US"/>
              <a:t>书</a:t>
            </a:r>
            <a:r>
              <a:rPr lang="en-US" altLang="zh-CN"/>
              <a:t>P92 </a:t>
            </a: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题</a:t>
            </a:r>
          </a:p>
          <a:p>
            <a:endParaRPr lang="zh-CN" altLang="en-US"/>
          </a:p>
          <a:p>
            <a:r>
              <a:rPr lang="zh-CN" altLang="en-US"/>
              <a:t>此题正确</a:t>
            </a:r>
            <a:r>
              <a:rPr lang="zh-CN" altLang="en-US">
                <a:sym typeface="+mn-ea"/>
              </a:rPr>
              <a:t>核心</a:t>
            </a:r>
            <a:r>
              <a:rPr lang="zh-CN" altLang="en-US"/>
              <a:t>代码为</a:t>
            </a:r>
            <a:r>
              <a:rPr lang="en-US" altLang="zh-CN"/>
              <a:t>(</a:t>
            </a:r>
            <a:r>
              <a:rPr lang="zh-CN" altLang="en-US"/>
              <a:t>代码</a:t>
            </a:r>
            <a:r>
              <a:rPr lang="en-US" altLang="zh-CN"/>
              <a:t>)</a:t>
            </a:r>
          </a:p>
          <a:p>
            <a:r>
              <a:rPr lang="en-US" altLang="zh-CN"/>
              <a:t>string a;</a:t>
            </a:r>
          </a:p>
          <a:p>
            <a:r>
              <a:rPr lang="en-US" altLang="zh-CN"/>
              <a:t>a=”morning”;</a:t>
            </a:r>
          </a:p>
          <a:p>
            <a:r>
              <a:rPr lang="en-US" altLang="zh-CN"/>
              <a:t>int j=0;//</a:t>
            </a:r>
            <a:r>
              <a:rPr lang="zh-CN" altLang="en-US"/>
              <a:t>字符串数组下标从</a:t>
            </a:r>
            <a:r>
              <a:rPr lang="en-US" altLang="zh-CN"/>
              <a:t>0</a:t>
            </a:r>
            <a:r>
              <a:rPr lang="zh-CN" altLang="en-US"/>
              <a:t>开始</a:t>
            </a:r>
          </a:p>
          <a:p>
            <a:r>
              <a:rPr lang="en-US" altLang="zh-CN"/>
              <a:t>for(int i=1;i&lt;=6;i++)</a:t>
            </a:r>
          </a:p>
          <a:p>
            <a:r>
              <a:rPr lang="en-US" altLang="zh-CN"/>
              <a:t>if(a[ j ]&lt;a[ i ])//</a:t>
            </a:r>
            <a:r>
              <a:rPr lang="zh-CN" altLang="en-US"/>
              <a:t>比较字符数组中第一个字符与其他所有字符的</a:t>
            </a:r>
            <a:r>
              <a:rPr lang="en-US" altLang="zh-CN"/>
              <a:t>ASCII</a:t>
            </a:r>
            <a:r>
              <a:rPr lang="zh-CN" altLang="en-US"/>
              <a:t>码值的大小</a:t>
            </a:r>
            <a:endParaRPr lang="en-US" altLang="zh-CN"/>
          </a:p>
          <a:p>
            <a:r>
              <a:rPr lang="en-US" altLang="zh-CN"/>
              <a:t>j=i;//</a:t>
            </a:r>
            <a:r>
              <a:rPr lang="zh-CN" altLang="en-US"/>
              <a:t>若满足条件，把大的字符的下标赋给</a:t>
            </a:r>
            <a:r>
              <a:rPr lang="en-US" altLang="zh-CN"/>
              <a:t>j;</a:t>
            </a:r>
            <a:r>
              <a:rPr lang="zh-CN" altLang="en-US"/>
              <a:t>否则，跳过</a:t>
            </a:r>
            <a:r>
              <a:rPr lang="en-US" altLang="zh-CN"/>
              <a:t>(</a:t>
            </a:r>
            <a:r>
              <a:rPr lang="zh-CN" altLang="en-US"/>
              <a:t>即执行下次循环</a:t>
            </a:r>
            <a:r>
              <a:rPr lang="en-US" altLang="zh-CN"/>
              <a:t>)</a:t>
            </a:r>
          </a:p>
          <a:p>
            <a:r>
              <a:rPr lang="en-US" altLang="zh-CN"/>
              <a:t>j=j-1;</a:t>
            </a:r>
          </a:p>
          <a:p>
            <a:r>
              <a:rPr lang="zh-CN" altLang="en-US"/>
              <a:t>最后输出数组中</a:t>
            </a:r>
            <a:r>
              <a:rPr lang="en-US" altLang="zh-CN"/>
              <a:t>0~j</a:t>
            </a:r>
            <a:r>
              <a:rPr lang="zh-CN" altLang="en-US"/>
              <a:t>的字符即可</a:t>
            </a:r>
          </a:p>
          <a:p>
            <a:r>
              <a:rPr lang="zh-CN" altLang="en-US"/>
              <a:t>计算得</a:t>
            </a:r>
            <a:r>
              <a:rPr lang="en-US" altLang="zh-CN"/>
              <a:t>j=1,</a:t>
            </a:r>
            <a:r>
              <a:rPr lang="zh-CN" altLang="en-US"/>
              <a:t>所以输出</a:t>
            </a:r>
            <a:r>
              <a:rPr lang="en-US" altLang="zh-CN"/>
              <a:t>mo.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1"/>
          <p:cNvSpPr/>
          <p:nvPr/>
        </p:nvSpPr>
        <p:spPr>
          <a:xfrm>
            <a:off x="0" y="6321425"/>
            <a:ext cx="9144000" cy="5635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675" name="TextBox 27"/>
          <p:cNvSpPr txBox="1">
            <a:spLocks noChangeArrowheads="1"/>
          </p:cNvSpPr>
          <p:nvPr/>
        </p:nvSpPr>
        <p:spPr bwMode="auto">
          <a:xfrm>
            <a:off x="96838" y="65088"/>
            <a:ext cx="4633912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阅读程序</a:t>
            </a:r>
          </a:p>
        </p:txBody>
      </p:sp>
      <p:pic>
        <p:nvPicPr>
          <p:cNvPr id="28676" name="Picture 21" descr="C:\Users\lx\Desktop\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94725" y="6375400"/>
            <a:ext cx="481013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 flipV="1">
            <a:off x="0" y="563563"/>
            <a:ext cx="9144000" cy="365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679" name="文本框 1"/>
          <p:cNvSpPr txBox="1">
            <a:spLocks noChangeArrowheads="1"/>
          </p:cNvSpPr>
          <p:nvPr/>
        </p:nvSpPr>
        <p:spPr bwMode="auto">
          <a:xfrm>
            <a:off x="642938" y="1079500"/>
            <a:ext cx="7858125" cy="558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书</a:t>
            </a:r>
            <a:r>
              <a:rPr lang="en-US" altLang="zh-CN"/>
              <a:t>P94 </a:t>
            </a:r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题</a:t>
            </a:r>
          </a:p>
          <a:p>
            <a:r>
              <a:rPr lang="zh-CN" altLang="en-US"/>
              <a:t>这是一道简单的字符串替换</a:t>
            </a:r>
          </a:p>
          <a:p>
            <a:r>
              <a:rPr lang="zh-CN" altLang="en-US"/>
              <a:t>定义两个字符串，</a:t>
            </a:r>
          </a:p>
          <a:p>
            <a:r>
              <a:rPr lang="zh-CN" altLang="en-US"/>
              <a:t>第一步，</a:t>
            </a:r>
          </a:p>
          <a:p>
            <a:r>
              <a:rPr lang="zh-CN" altLang="en-US"/>
              <a:t>将字符串数组</a:t>
            </a:r>
            <a:r>
              <a:rPr lang="en-US" altLang="zh-CN"/>
              <a:t>1</a:t>
            </a:r>
            <a:r>
              <a:rPr lang="zh-CN" altLang="en-US"/>
              <a:t>的0</a:t>
            </a:r>
            <a:r>
              <a:rPr lang="en-US" altLang="zh-CN"/>
              <a:t>,1</a:t>
            </a:r>
            <a:r>
              <a:rPr lang="zh-CN" altLang="en-US"/>
              <a:t>两个位置替换为</a:t>
            </a:r>
            <a:r>
              <a:rPr lang="en-US" altLang="zh-CN"/>
              <a:t>d,o</a:t>
            </a:r>
            <a:endParaRPr lang="zh-CN" altLang="en-US"/>
          </a:p>
          <a:p>
            <a:r>
              <a:rPr lang="zh-CN" altLang="en-US"/>
              <a:t>第二步，</a:t>
            </a:r>
          </a:p>
          <a:p>
            <a:r>
              <a:rPr lang="zh-CN" altLang="en-US"/>
              <a:t>循环</a:t>
            </a:r>
            <a:r>
              <a:rPr lang="en-US" altLang="zh-CN"/>
              <a:t>,</a:t>
            </a:r>
            <a:r>
              <a:rPr lang="zh-CN" altLang="en-US"/>
              <a:t>把字符串数组</a:t>
            </a:r>
            <a:r>
              <a:rPr lang="en-US" altLang="zh-CN"/>
              <a:t>1</a:t>
            </a:r>
            <a:r>
              <a:rPr lang="zh-CN" altLang="en-US"/>
              <a:t>的</a:t>
            </a:r>
            <a:r>
              <a:rPr lang="en-US" altLang="zh-CN"/>
              <a:t>i</a:t>
            </a:r>
            <a:r>
              <a:rPr lang="zh-CN" altLang="en-US"/>
              <a:t>位置</a:t>
            </a:r>
            <a:r>
              <a:rPr lang="en-US" altLang="zh-CN">
                <a:sym typeface="+mn-ea"/>
              </a:rPr>
              <a:t>(i=7;i++)</a:t>
            </a:r>
            <a:r>
              <a:rPr lang="zh-CN" altLang="en-US"/>
              <a:t>替换成相应的</a:t>
            </a:r>
            <a:r>
              <a:rPr lang="zh-CN" altLang="en-US">
                <a:sym typeface="+mn-ea"/>
              </a:rPr>
              <a:t>字符串数组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j</a:t>
            </a:r>
            <a:r>
              <a:rPr lang="zh-CN" altLang="en-US">
                <a:sym typeface="+mn-ea"/>
              </a:rPr>
              <a:t>位置</a:t>
            </a:r>
            <a:r>
              <a:rPr lang="en-US" altLang="zh-CN">
                <a:sym typeface="+mn-ea"/>
              </a:rPr>
              <a:t>(j=0;j&lt;=5;j++)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再输出，即可。</a:t>
            </a: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书</a:t>
            </a:r>
            <a:r>
              <a:rPr lang="en-US" altLang="zh-CN">
                <a:sym typeface="+mn-ea"/>
              </a:rPr>
              <a:t>P91 </a:t>
            </a:r>
            <a:r>
              <a:rPr lang="zh-CN" altLang="en-US">
                <a:sym typeface="+mn-ea"/>
              </a:rPr>
              <a:t>第</a:t>
            </a:r>
            <a:r>
              <a:rPr lang="en-US" altLang="zh-CN">
                <a:sym typeface="+mn-ea"/>
              </a:rPr>
              <a:t>11</a:t>
            </a:r>
            <a:r>
              <a:rPr lang="zh-CN" altLang="en-US">
                <a:sym typeface="+mn-ea"/>
              </a:rPr>
              <a:t>题</a:t>
            </a:r>
          </a:p>
          <a:p>
            <a:r>
              <a:rPr lang="zh-CN" altLang="en-US">
                <a:sym typeface="+mn-ea"/>
              </a:rPr>
              <a:t>仍是字符处理</a:t>
            </a:r>
          </a:p>
          <a:p>
            <a:r>
              <a:rPr lang="zh-CN" altLang="en-US">
                <a:sym typeface="+mn-ea"/>
              </a:rPr>
              <a:t>循环</a:t>
            </a:r>
          </a:p>
          <a:p>
            <a:r>
              <a:rPr lang="en-US" altLang="zh-CN">
                <a:sym typeface="+mn-ea"/>
              </a:rPr>
              <a:t>for(int i=6;i&lt;=10;i++)//i</a:t>
            </a:r>
            <a:r>
              <a:rPr lang="zh-CN" altLang="en-US">
                <a:sym typeface="+mn-ea"/>
              </a:rPr>
              <a:t>从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10</a:t>
            </a:r>
          </a:p>
          <a:p>
            <a:r>
              <a:rPr lang="en-US" altLang="zh-CN">
                <a:sym typeface="+mn-ea"/>
              </a:rPr>
              <a:t>if(s[i]=='-') s[i-1]='x';//</a:t>
            </a:r>
            <a:r>
              <a:rPr lang="zh-CN" altLang="en-US">
                <a:sym typeface="+mn-ea"/>
              </a:rPr>
              <a:t>若</a:t>
            </a:r>
            <a:r>
              <a:rPr lang="en-US" altLang="zh-CN">
                <a:sym typeface="+mn-ea"/>
              </a:rPr>
              <a:t>i</a:t>
            </a:r>
            <a:r>
              <a:rPr lang="zh-CN" altLang="en-US">
                <a:sym typeface="+mn-ea"/>
              </a:rPr>
              <a:t>位置是</a:t>
            </a:r>
            <a:r>
              <a:rPr lang="en-US" altLang="zh-CN">
                <a:sym typeface="+mn-ea"/>
              </a:rPr>
              <a:t>'-',</a:t>
            </a:r>
            <a:r>
              <a:rPr lang="zh-CN" altLang="en-US">
                <a:sym typeface="+mn-ea"/>
              </a:rPr>
              <a:t>则</a:t>
            </a:r>
            <a:r>
              <a:rPr lang="en-US" altLang="zh-CN">
                <a:sym typeface="+mn-ea"/>
              </a:rPr>
              <a:t>i-1</a:t>
            </a:r>
            <a:r>
              <a:rPr lang="zh-CN" altLang="en-US">
                <a:sym typeface="+mn-ea"/>
              </a:rPr>
              <a:t>位置变为</a:t>
            </a:r>
            <a:r>
              <a:rPr lang="en-US" altLang="zh-CN">
                <a:sym typeface="+mn-ea"/>
              </a:rPr>
              <a:t>'x';</a:t>
            </a:r>
          </a:p>
          <a:p>
            <a:r>
              <a:rPr lang="en-US" altLang="zh-CN">
                <a:sym typeface="+mn-ea"/>
              </a:rPr>
              <a:t>for(i=12;i&gt;=0;i--)//i</a:t>
            </a:r>
            <a:r>
              <a:rPr lang="zh-CN" altLang="en-US">
                <a:sym typeface="+mn-ea"/>
              </a:rPr>
              <a:t>从</a:t>
            </a:r>
            <a:r>
              <a:rPr lang="en-US" altLang="zh-CN">
                <a:sym typeface="+mn-ea"/>
              </a:rPr>
              <a:t>12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0</a:t>
            </a:r>
          </a:p>
          <a:p>
            <a:r>
              <a:rPr lang="en-US" altLang="zh-CN">
                <a:sym typeface="+mn-ea"/>
              </a:rPr>
              <a:t>if(s[i]=='t') s[i+1]='e';//</a:t>
            </a:r>
            <a:r>
              <a:rPr lang="zh-CN" altLang="en-US">
                <a:sym typeface="+mn-ea"/>
              </a:rPr>
              <a:t>若</a:t>
            </a:r>
            <a:r>
              <a:rPr lang="en-US" altLang="zh-CN">
                <a:sym typeface="+mn-ea"/>
              </a:rPr>
              <a:t>i</a:t>
            </a:r>
            <a:r>
              <a:rPr lang="zh-CN" altLang="en-US">
                <a:sym typeface="+mn-ea"/>
              </a:rPr>
              <a:t>位置是</a:t>
            </a:r>
            <a:r>
              <a:rPr lang="en-US" altLang="zh-CN">
                <a:sym typeface="+mn-ea"/>
              </a:rPr>
              <a:t>'t',</a:t>
            </a:r>
            <a:r>
              <a:rPr lang="zh-CN" altLang="en-US">
                <a:sym typeface="+mn-ea"/>
              </a:rPr>
              <a:t>则</a:t>
            </a:r>
            <a:r>
              <a:rPr lang="en-US" altLang="zh-CN">
                <a:sym typeface="+mn-ea"/>
              </a:rPr>
              <a:t>i+1</a:t>
            </a:r>
            <a:r>
              <a:rPr lang="zh-CN" altLang="en-US">
                <a:sym typeface="+mn-ea"/>
              </a:rPr>
              <a:t>位置变为</a:t>
            </a:r>
            <a:r>
              <a:rPr lang="en-US" altLang="zh-CN">
                <a:sym typeface="+mn-ea"/>
              </a:rPr>
              <a:t>'e';</a:t>
            </a:r>
          </a:p>
          <a:p>
            <a:r>
              <a:rPr lang="zh-CN" altLang="en-US">
                <a:sym typeface="+mn-ea"/>
              </a:rPr>
              <a:t>过程自己简单模拟即可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输出，结束。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1"/>
          <p:cNvSpPr/>
          <p:nvPr/>
        </p:nvSpPr>
        <p:spPr>
          <a:xfrm>
            <a:off x="0" y="6321425"/>
            <a:ext cx="9144000" cy="5635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699" name="TextBox 27"/>
          <p:cNvSpPr txBox="1">
            <a:spLocks noChangeArrowheads="1"/>
          </p:cNvSpPr>
          <p:nvPr/>
        </p:nvSpPr>
        <p:spPr bwMode="auto">
          <a:xfrm>
            <a:off x="96838" y="65088"/>
            <a:ext cx="4633912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阅读程序</a:t>
            </a:r>
          </a:p>
        </p:txBody>
      </p:sp>
      <p:pic>
        <p:nvPicPr>
          <p:cNvPr id="29700" name="Picture 21" descr="C:\Users\lx\Desktop\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94725" y="6375400"/>
            <a:ext cx="481013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 flipV="1">
            <a:off x="0" y="563563"/>
            <a:ext cx="9144000" cy="365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703" name="文本框 1"/>
          <p:cNvSpPr txBox="1">
            <a:spLocks noChangeArrowheads="1"/>
          </p:cNvSpPr>
          <p:nvPr/>
        </p:nvSpPr>
        <p:spPr bwMode="auto">
          <a:xfrm>
            <a:off x="371475" y="1039813"/>
            <a:ext cx="8320088" cy="366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书</a:t>
            </a:r>
            <a:r>
              <a:rPr lang="en-US" altLang="zh-CN"/>
              <a:t>P95 </a:t>
            </a:r>
            <a:r>
              <a:rPr lang="zh-CN" altLang="en-US"/>
              <a:t>第</a:t>
            </a:r>
            <a:r>
              <a:rPr lang="en-US" altLang="zh-CN"/>
              <a:t>12</a:t>
            </a:r>
            <a:r>
              <a:rPr lang="zh-CN" altLang="en-US"/>
              <a:t>题</a:t>
            </a:r>
          </a:p>
          <a:p>
            <a:r>
              <a:rPr lang="zh-CN" altLang="en-US"/>
              <a:t>字符串</a:t>
            </a:r>
            <a:r>
              <a:rPr lang="en-US" altLang="zh-CN"/>
              <a:t>+</a:t>
            </a:r>
            <a:r>
              <a:rPr lang="zh-CN" altLang="en-US"/>
              <a:t>函数</a:t>
            </a:r>
          </a:p>
          <a:p>
            <a:r>
              <a:rPr lang="zh-CN" altLang="en-US"/>
              <a:t>定义字符数组 </a:t>
            </a:r>
            <a:r>
              <a:rPr lang="en-US" altLang="zh-CN"/>
              <a:t>char s[8];</a:t>
            </a:r>
          </a:p>
          <a:p>
            <a:r>
              <a:rPr lang="zh-CN" altLang="en-US"/>
              <a:t>循环，</a:t>
            </a:r>
            <a:r>
              <a:rPr lang="en-US" altLang="zh-CN"/>
              <a:t>for(int k=1;k&lt;=7;k++)</a:t>
            </a:r>
          </a:p>
          <a:p>
            <a:r>
              <a:rPr lang="en-US"/>
              <a:t>           </a:t>
            </a:r>
            <a:r>
              <a:rPr lang="en-US" altLang="zh-CN"/>
              <a:t>s[k]='A'+2*k+1;//</a:t>
            </a:r>
            <a:r>
              <a:rPr lang="zh-CN" altLang="en-US"/>
              <a:t>数组的每一位</a:t>
            </a:r>
            <a:r>
              <a:rPr lang="en-US" altLang="zh-CN"/>
              <a:t>=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zh-CN" altLang="en-US">
                <a:solidFill>
                  <a:srgbClr val="FF0000"/>
                </a:solidFill>
              </a:rPr>
              <a:t>的</a:t>
            </a:r>
            <a:r>
              <a:rPr lang="en-US" altLang="zh-CN">
                <a:solidFill>
                  <a:srgbClr val="FF0000"/>
                </a:solidFill>
              </a:rPr>
              <a:t>ASCII</a:t>
            </a:r>
            <a:r>
              <a:rPr lang="zh-CN" altLang="en-US">
                <a:solidFill>
                  <a:srgbClr val="FF0000"/>
                </a:solidFill>
              </a:rPr>
              <a:t>码值</a:t>
            </a:r>
            <a:r>
              <a:rPr lang="en-US" altLang="zh-CN">
                <a:solidFill>
                  <a:srgbClr val="FF0000"/>
                </a:solidFill>
              </a:rPr>
              <a:t>+2*</a:t>
            </a:r>
            <a:r>
              <a:rPr lang="zh-CN" altLang="en-US">
                <a:solidFill>
                  <a:srgbClr val="FF0000"/>
                </a:solidFill>
              </a:rPr>
              <a:t>数组下标</a:t>
            </a:r>
            <a:r>
              <a:rPr lang="en-US" altLang="zh-CN">
                <a:solidFill>
                  <a:srgbClr val="FF0000"/>
                </a:solidFill>
              </a:rPr>
              <a:t>+1</a:t>
            </a:r>
            <a:r>
              <a:rPr lang="zh-CN" altLang="en-US">
                <a:solidFill>
                  <a:srgbClr val="FF0000"/>
                </a:solidFill>
              </a:rPr>
              <a:t>的</a:t>
            </a:r>
            <a:r>
              <a:rPr lang="zh-CN" altLang="en-US"/>
              <a:t>相应字符</a:t>
            </a:r>
          </a:p>
          <a:p>
            <a:r>
              <a:rPr lang="zh-CN" altLang="en-US"/>
              <a:t>           计算得，字符数组为</a:t>
            </a:r>
            <a:r>
              <a:rPr lang="en-US" altLang="zh-CN"/>
              <a:t>DFHJLNP.</a:t>
            </a:r>
            <a:endParaRPr lang="zh-CN" altLang="en-US"/>
          </a:p>
          <a:p>
            <a:r>
              <a:rPr lang="en-US" altLang="zh-CN"/>
              <a:t>fun</a:t>
            </a:r>
            <a:r>
              <a:rPr lang="zh-CN" altLang="en-US"/>
              <a:t>函数</a:t>
            </a:r>
            <a:r>
              <a:rPr lang="en-US" altLang="zh-CN"/>
              <a:t>(s,'M',N);</a:t>
            </a:r>
          </a:p>
          <a:p>
            <a:r>
              <a:rPr lang="en-US" altLang="zh-CN"/>
              <a:t>intj=n=7;</a:t>
            </a:r>
          </a:p>
          <a:p>
            <a:r>
              <a:rPr lang="en-US" altLang="zh-CN"/>
              <a:t>while</a:t>
            </a:r>
            <a:r>
              <a:rPr lang="zh-CN" altLang="en-US"/>
              <a:t>循环 </a:t>
            </a:r>
          </a:p>
          <a:p>
            <a:r>
              <a:rPr lang="zh-CN" altLang="en-US"/>
              <a:t>当</a:t>
            </a:r>
            <a:r>
              <a:rPr lang="en-US" altLang="zh-CN"/>
              <a:t>M&lt;s[ j ]&amp;&amp;j&gt;0  j--;//</a:t>
            </a:r>
            <a:r>
              <a:rPr lang="zh-CN" altLang="en-US"/>
              <a:t>即</a:t>
            </a:r>
            <a:r>
              <a:rPr lang="zh-CN" altLang="en-US">
                <a:solidFill>
                  <a:srgbClr val="FF0000"/>
                </a:solidFill>
              </a:rPr>
              <a:t>从后向前</a:t>
            </a:r>
            <a:r>
              <a:rPr lang="zh-CN" altLang="en-US">
                <a:sym typeface="+mn-ea"/>
              </a:rPr>
              <a:t>寻找第一个小于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的字符的位置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可根据字母表顺序判断</a:t>
            </a:r>
          </a:p>
          <a:p>
            <a:r>
              <a:rPr lang="zh-CN" altLang="en-US">
                <a:sym typeface="+mn-ea"/>
              </a:rPr>
              <a:t>模拟过程，发现</a:t>
            </a:r>
            <a:r>
              <a:rPr lang="en-US" altLang="zh-CN">
                <a:sym typeface="+mn-ea"/>
              </a:rPr>
              <a:t>L</a:t>
            </a:r>
            <a:r>
              <a:rPr lang="zh-CN" altLang="en-US">
                <a:sym typeface="+mn-ea"/>
              </a:rPr>
              <a:t>小于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，跳出，此时</a:t>
            </a:r>
            <a:r>
              <a:rPr lang="en-US" altLang="zh-CN">
                <a:sym typeface="+mn-ea"/>
              </a:rPr>
              <a:t>j=5.</a:t>
            </a:r>
          </a:p>
          <a:p>
            <a:r>
              <a:rPr lang="zh-CN" altLang="en-US">
                <a:latin typeface="宋体" charset="-122"/>
                <a:sym typeface="+mn-ea"/>
              </a:rPr>
              <a:t>所以，输出</a:t>
            </a:r>
            <a:r>
              <a:rPr lang="en-US" altLang="zh-CN">
                <a:latin typeface="宋体" charset="-122"/>
                <a:sym typeface="+mn-ea"/>
              </a:rPr>
              <a:t>5.</a:t>
            </a:r>
          </a:p>
        </p:txBody>
      </p:sp>
    </p:spTree>
  </p:cSld>
  <p:clrMapOvr>
    <a:masterClrMapping/>
  </p:clrMapOvr>
  <p:transition>
    <p:circl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1"/>
          <p:cNvSpPr/>
          <p:nvPr/>
        </p:nvSpPr>
        <p:spPr>
          <a:xfrm>
            <a:off x="0" y="6321425"/>
            <a:ext cx="9144000" cy="5635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723" name="TextBox 27"/>
          <p:cNvSpPr txBox="1">
            <a:spLocks noChangeArrowheads="1"/>
          </p:cNvSpPr>
          <p:nvPr/>
        </p:nvSpPr>
        <p:spPr bwMode="auto">
          <a:xfrm>
            <a:off x="96838" y="65088"/>
            <a:ext cx="4633912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阅读程序</a:t>
            </a:r>
          </a:p>
        </p:txBody>
      </p:sp>
      <p:pic>
        <p:nvPicPr>
          <p:cNvPr id="30724" name="Picture 21" descr="C:\Users\lx\Desktop\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94725" y="6375400"/>
            <a:ext cx="481013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 flipV="1">
            <a:off x="0" y="563563"/>
            <a:ext cx="9144000" cy="365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727" name="标题 14"/>
          <p:cNvSpPr>
            <a:spLocks noGrp="1"/>
          </p:cNvSpPr>
          <p:nvPr>
            <p:ph type="title"/>
          </p:nvPr>
        </p:nvSpPr>
        <p:spPr>
          <a:xfrm>
            <a:off x="182563" y="730250"/>
            <a:ext cx="3490912" cy="712788"/>
          </a:xfrm>
        </p:spPr>
        <p:txBody>
          <a:bodyPr/>
          <a:lstStyle/>
          <a:p>
            <a:pPr algn="ctr"/>
            <a:r>
              <a:rPr lang="zh-CN" altLang="en-US" sz="4000" smtClean="0">
                <a:latin typeface="黑体" pitchFamily="49" charset="-122"/>
                <a:ea typeface="黑体" pitchFamily="49" charset="-122"/>
              </a:rPr>
              <a:t>四</a:t>
            </a:r>
            <a:r>
              <a:rPr lang="en-US" altLang="zh-CN" sz="400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4000" smtClean="0">
                <a:latin typeface="黑体" pitchFamily="49" charset="-122"/>
                <a:ea typeface="黑体" pitchFamily="49" charset="-122"/>
              </a:rPr>
              <a:t>总结</a:t>
            </a:r>
          </a:p>
        </p:txBody>
      </p:sp>
      <p:sp>
        <p:nvSpPr>
          <p:cNvPr id="30728" name="文本框 2"/>
          <p:cNvSpPr txBox="1">
            <a:spLocks noChangeArrowheads="1"/>
          </p:cNvSpPr>
          <p:nvPr/>
        </p:nvSpPr>
        <p:spPr bwMode="auto">
          <a:xfrm>
            <a:off x="485775" y="1517650"/>
            <a:ext cx="60483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      </a:t>
            </a:r>
            <a:r>
              <a:rPr lang="zh-CN" altLang="en-US"/>
              <a:t>编程，是神奇的，是充满乐趣的。</a:t>
            </a:r>
          </a:p>
          <a:p>
            <a:r>
              <a:rPr lang="zh-CN" altLang="en-US"/>
              <a:t>      在做题过程中，我们会了解许多知识，发现许多奥秘，从而更对它热爱，有着想战胜它的冲动！</a:t>
            </a:r>
          </a:p>
          <a:p>
            <a:r>
              <a:rPr lang="zh-CN" altLang="en-US"/>
              <a:t>      所以，让我们坚持着，因为热爱，而努力奋斗，不断超越！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88" y="1930400"/>
            <a:ext cx="9144000" cy="248443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4524375"/>
            <a:ext cx="9144000" cy="539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1779588"/>
            <a:ext cx="9144000" cy="539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748" name="Text Box 56"/>
          <p:cNvSpPr txBox="1">
            <a:spLocks noChangeArrowheads="1"/>
          </p:cNvSpPr>
          <p:nvPr/>
        </p:nvSpPr>
        <p:spPr bwMode="auto">
          <a:xfrm>
            <a:off x="360363" y="6202363"/>
            <a:ext cx="24685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pic>
        <p:nvPicPr>
          <p:cNvPr id="31749" name="Picture 52" descr="water"/>
          <p:cNvPicPr>
            <a:picLocks noChangeAspect="1"/>
          </p:cNvPicPr>
          <p:nvPr/>
        </p:nvPicPr>
        <p:blipFill>
          <a:blip r:embed="rId2"/>
          <a:srcRect l="22409" t="16374" b="27486"/>
          <a:stretch>
            <a:fillRect/>
          </a:stretch>
        </p:blipFill>
        <p:spPr bwMode="auto">
          <a:xfrm rot="786797">
            <a:off x="7083425" y="-233363"/>
            <a:ext cx="1906588" cy="157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3"/>
          <p:cNvSpPr txBox="1"/>
          <p:nvPr/>
        </p:nvSpPr>
        <p:spPr>
          <a:xfrm>
            <a:off x="884994" y="2063920"/>
            <a:ext cx="5416868" cy="144655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eaLnBrk="0" hangingPunct="0">
              <a:defRPr/>
            </a:pPr>
            <a:r>
              <a:rPr lang="zh-CN" altLang="en-US" sz="8800" cap="all" dirty="0">
                <a:ln w="0"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reflection blurRad="12700" stA="50000" endPos="50000" dist="76200" dir="5400000" sy="-100000" rotWithShape="0"/>
                </a:effectLst>
                <a:latin typeface="方正综艺简体" panose="02010601030101010101" pitchFamily="2" charset="-122"/>
                <a:ea typeface="方正综艺简体" panose="02010601030101010101" pitchFamily="2" charset="-122"/>
              </a:rPr>
              <a:t>谢谢</a:t>
            </a:r>
            <a:r>
              <a:rPr lang="zh-CN" altLang="en-US" sz="6600" cap="all" dirty="0">
                <a:ln w="0"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reflection blurRad="12700" stA="50000" endPos="50000" dist="76200" dir="5400000" sy="-100000" rotWithShape="0"/>
                </a:effectLst>
                <a:latin typeface="方正综艺简体" panose="02010601030101010101" pitchFamily="2" charset="-122"/>
                <a:ea typeface="方正综艺简体" panose="02010601030101010101" pitchFamily="2" charset="-122"/>
              </a:rPr>
              <a:t>使用</a:t>
            </a:r>
            <a:r>
              <a:rPr lang="zh-CN" altLang="en-US" sz="8800" cap="all" dirty="0">
                <a:ln w="0"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reflection blurRad="12700" stA="50000" endPos="50000" dist="76200" dir="5400000" sy="-100000" rotWithShape="0"/>
                </a:effectLst>
                <a:latin typeface="方正综艺简体" panose="02010601030101010101" pitchFamily="2" charset="-122"/>
                <a:ea typeface="方正综艺简体" panose="02010601030101010101" pitchFamily="2" charset="-122"/>
              </a:rPr>
              <a:t>！</a:t>
            </a:r>
          </a:p>
        </p:txBody>
      </p:sp>
      <p:pic>
        <p:nvPicPr>
          <p:cNvPr id="31751" name="Picture 52" descr="water"/>
          <p:cNvPicPr>
            <a:picLocks noChangeAspect="1"/>
          </p:cNvPicPr>
          <p:nvPr/>
        </p:nvPicPr>
        <p:blipFill>
          <a:blip r:embed="rId2"/>
          <a:srcRect l="22409" t="16374" b="27486"/>
          <a:stretch>
            <a:fillRect/>
          </a:stretch>
        </p:blipFill>
        <p:spPr bwMode="auto">
          <a:xfrm rot="786797">
            <a:off x="349250" y="4883150"/>
            <a:ext cx="1906588" cy="157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2" name="Picture 9" descr="C:\Users\user\Desktop\讲师pn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5813" y="1162050"/>
            <a:ext cx="3235325" cy="414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1"/>
          <p:cNvSpPr/>
          <p:nvPr/>
        </p:nvSpPr>
        <p:spPr>
          <a:xfrm>
            <a:off x="0" y="6321425"/>
            <a:ext cx="9144000" cy="5635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411" name="TextBox 27"/>
          <p:cNvSpPr txBox="1">
            <a:spLocks noChangeArrowheads="1"/>
          </p:cNvSpPr>
          <p:nvPr/>
        </p:nvSpPr>
        <p:spPr bwMode="auto">
          <a:xfrm>
            <a:off x="96838" y="65088"/>
            <a:ext cx="4633912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阅读程序</a:t>
            </a:r>
          </a:p>
        </p:txBody>
      </p:sp>
      <p:pic>
        <p:nvPicPr>
          <p:cNvPr id="17412" name="Picture 21" descr="C:\Users\lx\Desktop\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94725" y="6375400"/>
            <a:ext cx="481013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 flipV="1">
            <a:off x="0" y="563563"/>
            <a:ext cx="9144000" cy="365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415" name="标题 14"/>
          <p:cNvSpPr>
            <a:spLocks noGrp="1"/>
          </p:cNvSpPr>
          <p:nvPr>
            <p:ph type="title"/>
          </p:nvPr>
        </p:nvSpPr>
        <p:spPr>
          <a:xfrm>
            <a:off x="182563" y="730250"/>
            <a:ext cx="3490912" cy="712788"/>
          </a:xfrm>
        </p:spPr>
        <p:txBody>
          <a:bodyPr/>
          <a:lstStyle/>
          <a:p>
            <a:pPr algn="ctr"/>
            <a:r>
              <a:rPr lang="zh-CN" altLang="en-US" sz="4000" smtClean="0"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400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4000" smtClean="0">
                <a:latin typeface="黑体" pitchFamily="49" charset="-122"/>
                <a:ea typeface="黑体" pitchFamily="49" charset="-122"/>
              </a:rPr>
              <a:t>题型介绍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85775" y="1592263"/>
            <a:ext cx="8353425" cy="2892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阅读程序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是各年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NOIP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初赛第四大题，</a:t>
            </a:r>
            <a:r>
              <a:rPr lang="zh-CN" altLang="en-US">
                <a:latin typeface="+mj-ea"/>
                <a:ea typeface="+mj-ea"/>
                <a:sym typeface="+mn-ea"/>
              </a:rPr>
              <a:t>为读程序写结果</a:t>
            </a:r>
            <a:r>
              <a:rPr lang="en-US" altLang="zh-CN">
                <a:latin typeface="+mj-ea"/>
                <a:ea typeface="+mj-ea"/>
                <a:sym typeface="+mn-ea"/>
              </a:rPr>
              <a:t>(</a:t>
            </a:r>
            <a:r>
              <a:rPr lang="zh-CN" altLang="en-US">
                <a:latin typeface="+mj-ea"/>
                <a:ea typeface="+mj-ea"/>
                <a:sym typeface="+mn-ea"/>
              </a:rPr>
              <a:t>即根据程序或输入写出输出</a:t>
            </a:r>
            <a:r>
              <a:rPr lang="en-US" altLang="zh-CN">
                <a:latin typeface="+mj-ea"/>
                <a:ea typeface="+mj-ea"/>
                <a:sym typeface="+mn-ea"/>
              </a:rPr>
              <a:t>)</a:t>
            </a:r>
            <a:r>
              <a:rPr lang="zh-CN" altLang="en-US">
                <a:latin typeface="+mj-ea"/>
                <a:ea typeface="+mj-ea"/>
                <a:sym typeface="+mn-ea"/>
              </a:rPr>
              <a:t>。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此题是整张试卷分值最大的题目，有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小题，每小题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分，总共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32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分。 我们务必以认真严谨的态度对待。</a:t>
            </a:r>
          </a:p>
          <a:p>
            <a:pPr>
              <a:defRPr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此题目的在于考察我们的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数学运算能力，对程序的理解能力及编程基础理论知识。</a:t>
            </a:r>
            <a:r>
              <a:rPr lang="zh-CN" altLang="en-US">
                <a:latin typeface="+mj-ea"/>
                <a:ea typeface="+mj-ea"/>
              </a:rPr>
              <a:t>一般为两道基础难度的题和两道普及难度的题。</a:t>
            </a:r>
          </a:p>
          <a:p>
            <a:pPr>
              <a:defRPr/>
            </a:pPr>
            <a:r>
              <a:rPr lang="zh-CN" altLang="en-US">
                <a:latin typeface="+mj-ea"/>
                <a:ea typeface="+mj-ea"/>
              </a:rPr>
              <a:t>    一般，此题会考察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顺序，选择，循环等结构</a:t>
            </a:r>
            <a:r>
              <a:rPr lang="zh-CN" altLang="en-US">
                <a:solidFill>
                  <a:srgbClr val="FF0000"/>
                </a:solidFill>
                <a:latin typeface="+mj-ea"/>
                <a:ea typeface="+mj-ea"/>
              </a:rPr>
              <a:t>，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数组的灵活运用，字符串的处理，函数的定义及调用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其他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各种算法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递归，递推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高精度计算，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数据排序，穷举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，贪心，深搜，宽搜和动态规划等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红色的为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多次考过的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重点题型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>
                <a:latin typeface="+mn-ea"/>
                <a:ea typeface="+mn-ea"/>
              </a:rPr>
              <a:t>所以，这是一种综合性的题。</a:t>
            </a:r>
          </a:p>
          <a:p>
            <a:pPr>
              <a:defRPr/>
            </a:pPr>
            <a:r>
              <a:rPr lang="zh-CN" altLang="en-US">
                <a:latin typeface="+mn-ea"/>
                <a:ea typeface="+mn-ea"/>
              </a:rPr>
              <a:t>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1"/>
          <p:cNvSpPr/>
          <p:nvPr/>
        </p:nvSpPr>
        <p:spPr>
          <a:xfrm>
            <a:off x="0" y="6321425"/>
            <a:ext cx="9144000" cy="5635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459" name="TextBox 27"/>
          <p:cNvSpPr txBox="1">
            <a:spLocks noChangeArrowheads="1"/>
          </p:cNvSpPr>
          <p:nvPr/>
        </p:nvSpPr>
        <p:spPr bwMode="auto">
          <a:xfrm>
            <a:off x="87313" y="60325"/>
            <a:ext cx="4633912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阅读程序</a:t>
            </a:r>
          </a:p>
        </p:txBody>
      </p:sp>
      <p:pic>
        <p:nvPicPr>
          <p:cNvPr id="19460" name="Picture 21" descr="C:\Users\lx\Desktop\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94725" y="6375400"/>
            <a:ext cx="481013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 flipV="1">
            <a:off x="0" y="563563"/>
            <a:ext cx="9144000" cy="365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463" name="标题 1"/>
          <p:cNvSpPr>
            <a:spLocks noGrp="1"/>
          </p:cNvSpPr>
          <p:nvPr>
            <p:ph type="title"/>
          </p:nvPr>
        </p:nvSpPr>
        <p:spPr>
          <a:xfrm>
            <a:off x="192088" y="744538"/>
            <a:ext cx="5537200" cy="712787"/>
          </a:xfrm>
        </p:spPr>
        <p:txBody>
          <a:bodyPr/>
          <a:lstStyle/>
          <a:p>
            <a:pPr algn="ctr"/>
            <a:r>
              <a:rPr lang="zh-CN" altLang="en-US" sz="4000" smtClean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4000" smtClean="0">
                <a:latin typeface="黑体" pitchFamily="49" charset="-122"/>
                <a:ea typeface="黑体" pitchFamily="49" charset="-122"/>
              </a:rPr>
            </a:br>
            <a:r>
              <a:rPr lang="zh-CN" altLang="en-US" sz="4000" smtClean="0">
                <a:latin typeface="黑体" pitchFamily="49" charset="-122"/>
                <a:ea typeface="黑体" pitchFamily="49" charset="-122"/>
                <a:sym typeface="+mn-ea"/>
              </a:rPr>
              <a:t>二</a:t>
            </a:r>
            <a:r>
              <a:rPr lang="en-US" altLang="zh-CN" sz="4000" smtClean="0">
                <a:latin typeface="黑体" pitchFamily="49" charset="-122"/>
                <a:ea typeface="黑体" pitchFamily="49" charset="-122"/>
                <a:sym typeface="+mn-ea"/>
              </a:rPr>
              <a:t>.</a:t>
            </a:r>
            <a:r>
              <a:rPr lang="zh-CN" altLang="en-US" sz="4000" smtClean="0">
                <a:latin typeface="黑体" pitchFamily="49" charset="-122"/>
                <a:ea typeface="黑体" pitchFamily="49" charset="-122"/>
                <a:sym typeface="+mn-ea"/>
              </a:rPr>
              <a:t>解题思路及解题方法</a:t>
            </a:r>
            <a:endParaRPr lang="zh-CN" altLang="en-US" sz="400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464" name="文本框 2"/>
          <p:cNvSpPr txBox="1">
            <a:spLocks noChangeArrowheads="1"/>
          </p:cNvSpPr>
          <p:nvPr/>
        </p:nvSpPr>
        <p:spPr bwMode="auto">
          <a:xfrm>
            <a:off x="409575" y="1457325"/>
            <a:ext cx="8467725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       </a:t>
            </a:r>
            <a:r>
              <a:rPr lang="zh-CN" altLang="en-US"/>
              <a:t>看到题目，你可能直接将数据代入源程序来计算，并会得出正确的答案，但是这样思路就很模糊，不能完全理解程序。</a:t>
            </a:r>
          </a:p>
          <a:p>
            <a:r>
              <a:rPr lang="zh-CN" altLang="en-US"/>
              <a:t>       </a:t>
            </a:r>
            <a:r>
              <a:rPr lang="en-US" altLang="zh-CN"/>
              <a:t>解决这类问题的关键</a:t>
            </a:r>
            <a:r>
              <a:rPr lang="zh-CN" altLang="en-US"/>
              <a:t>，</a:t>
            </a:r>
            <a:r>
              <a:rPr lang="en-US" altLang="zh-CN"/>
              <a:t>在于能够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分析程序的结构以及程序段的功能</a:t>
            </a:r>
            <a:r>
              <a:rPr lang="zh-CN" altLang="en-US"/>
              <a:t>，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读懂编程语言</a:t>
            </a:r>
            <a:r>
              <a:rPr lang="en-US" altLang="zh-CN"/>
              <a:t>。</a:t>
            </a:r>
            <a:r>
              <a:rPr lang="zh-CN" altLang="en-US"/>
              <a:t>我总结出解决此类题目的一般步骤：</a:t>
            </a:r>
          </a:p>
          <a:p>
            <a:r>
              <a:rPr lang="en-US" altLang="zh-CN"/>
              <a:t>       (1) </a:t>
            </a:r>
            <a:r>
              <a:rPr lang="zh-CN" altLang="en-US"/>
              <a:t>从头到尾通读程序，大致抓住程序的算法及其核心</a:t>
            </a:r>
            <a:r>
              <a:rPr lang="en-US" altLang="zh-CN"/>
              <a:t>(</a:t>
            </a:r>
            <a:r>
              <a:rPr lang="zh-CN" altLang="en-US"/>
              <a:t>即这个程序的目的</a:t>
            </a:r>
            <a:r>
              <a:rPr lang="en-US" altLang="zh-CN"/>
              <a:t>)</a:t>
            </a:r>
            <a:r>
              <a:rPr lang="zh-CN" altLang="en-US"/>
              <a:t>，这样可以容易地得出答案，还能给自己增加信心；</a:t>
            </a:r>
          </a:p>
          <a:p>
            <a:r>
              <a:rPr lang="en-US" altLang="zh-CN"/>
              <a:t>       (2) 通过给程序分段(</a:t>
            </a:r>
            <a:r>
              <a:rPr lang="zh-CN" altLang="en-US"/>
              <a:t>找出其输入输出及处理部分</a:t>
            </a:r>
            <a:r>
              <a:rPr lang="en-US" altLang="zh-CN"/>
              <a:t>)、理清程序的结构和层次，达到读懂程序的目的</a:t>
            </a:r>
            <a:r>
              <a:rPr lang="zh-CN" altLang="en-US"/>
              <a:t>；</a:t>
            </a:r>
          </a:p>
          <a:p>
            <a:r>
              <a:rPr lang="en-US" altLang="zh-CN"/>
              <a:t>       (3)阅读程序中特别注意跟踪主要变量的值的变化</a:t>
            </a:r>
            <a:r>
              <a:rPr lang="zh-CN" altLang="en-US"/>
              <a:t>，可以用列表的方法，了解变量变化和程序的运行结果，发现规律。</a:t>
            </a:r>
          </a:p>
          <a:p>
            <a:r>
              <a:rPr lang="en-US" altLang="zh-CN"/>
              <a:t>      (4)按照</a:t>
            </a:r>
            <a:r>
              <a:rPr lang="en-US" altLang="zh-CN" b="1"/>
              <a:t>程序中输出格式的要求,</a:t>
            </a:r>
            <a:r>
              <a:rPr lang="zh-CN" altLang="en-US">
                <a:latin typeface="宋体" charset="-122"/>
              </a:rPr>
              <a:t>仔细</a:t>
            </a:r>
            <a:r>
              <a:rPr lang="en-US" altLang="zh-CN"/>
              <a:t>写出运行结果</a:t>
            </a:r>
            <a:r>
              <a:rPr lang="zh-CN" altLang="en-US"/>
              <a:t>；</a:t>
            </a:r>
          </a:p>
          <a:p>
            <a:r>
              <a:rPr lang="en-US" altLang="zh-CN"/>
              <a:t>      (5)</a:t>
            </a:r>
            <a:r>
              <a:rPr lang="zh-CN" altLang="en-US">
                <a:solidFill>
                  <a:srgbClr val="FF0000"/>
                </a:solidFill>
              </a:rPr>
              <a:t>非常重要的一点</a:t>
            </a:r>
            <a:r>
              <a:rPr lang="en-US" altLang="zh-CN">
                <a:solidFill>
                  <a:srgbClr val="FF0000"/>
                </a:solidFill>
              </a:rPr>
              <a:t>!!![带着结果回到程序进行</a:t>
            </a:r>
            <a:r>
              <a:rPr lang="zh-CN" altLang="en-US">
                <a:solidFill>
                  <a:srgbClr val="FF0000"/>
                </a:solidFill>
              </a:rPr>
              <a:t>快速</a:t>
            </a:r>
            <a:r>
              <a:rPr lang="en-US" altLang="zh-CN">
                <a:solidFill>
                  <a:srgbClr val="FF0000"/>
                </a:solidFill>
              </a:rPr>
              <a:t>检查。]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1"/>
          <p:cNvSpPr/>
          <p:nvPr/>
        </p:nvSpPr>
        <p:spPr>
          <a:xfrm>
            <a:off x="0" y="6321425"/>
            <a:ext cx="9144000" cy="5635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483" name="TextBox 27"/>
          <p:cNvSpPr txBox="1">
            <a:spLocks noChangeArrowheads="1"/>
          </p:cNvSpPr>
          <p:nvPr/>
        </p:nvSpPr>
        <p:spPr bwMode="auto">
          <a:xfrm>
            <a:off x="96838" y="65088"/>
            <a:ext cx="4633912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阅读程序</a:t>
            </a:r>
          </a:p>
        </p:txBody>
      </p:sp>
      <p:pic>
        <p:nvPicPr>
          <p:cNvPr id="20484" name="Picture 21" descr="C:\Users\lx\Desktop\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94725" y="6375400"/>
            <a:ext cx="481013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 flipV="1">
            <a:off x="0" y="563563"/>
            <a:ext cx="9144000" cy="365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487" name="文本框 1"/>
          <p:cNvSpPr txBox="1">
            <a:spLocks noChangeArrowheads="1"/>
          </p:cNvSpPr>
          <p:nvPr/>
        </p:nvSpPr>
        <p:spPr bwMode="auto">
          <a:xfrm>
            <a:off x="290513" y="873125"/>
            <a:ext cx="7321550" cy="341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     </a:t>
            </a:r>
            <a:r>
              <a:rPr lang="zh-CN" altLang="en-US"/>
              <a:t>一般利于解题的方法有：</a:t>
            </a:r>
          </a:p>
          <a:p>
            <a:r>
              <a:rPr lang="en-US" altLang="zh-CN"/>
              <a:t>(1)</a:t>
            </a:r>
            <a:r>
              <a:rPr lang="zh-CN" altLang="en-US"/>
              <a:t>计算法：对于一些简单的问题，直接手动计算；</a:t>
            </a:r>
          </a:p>
          <a:p>
            <a:r>
              <a:rPr lang="en-US" altLang="zh-CN"/>
              <a:t>(2)</a:t>
            </a:r>
            <a:r>
              <a:rPr lang="zh-CN" altLang="en-US"/>
              <a:t>列表法：将各变量名作为表头，在程序的执行过程中，将各变量值的变化记录在相应变量的下方，从而得出答案的值，快速解决问题。</a:t>
            </a:r>
          </a:p>
          <a:p>
            <a:r>
              <a:rPr lang="en-US" altLang="zh-CN"/>
              <a:t>(3)</a:t>
            </a:r>
            <a:r>
              <a:rPr lang="zh-CN" altLang="en-US"/>
              <a:t>列图法：解决有关栈，队列，树或图等问题时，可以在纸上将其画出，自己手动模拟过程即可；</a:t>
            </a:r>
          </a:p>
          <a:p>
            <a:r>
              <a:rPr lang="en-US" altLang="zh-CN"/>
              <a:t>(4)</a:t>
            </a:r>
            <a:r>
              <a:rPr lang="zh-CN" altLang="en-US"/>
              <a:t>找规律法：对于一些递归或递推题，可以列举一些小数据得出结果，再联系数与数之间的关系得出规律</a:t>
            </a:r>
            <a:r>
              <a:rPr lang="en-US" altLang="zh-CN"/>
              <a:t>(</a:t>
            </a:r>
            <a:r>
              <a:rPr lang="zh-CN" altLang="en-US"/>
              <a:t>即递归或递推关系式</a:t>
            </a:r>
            <a:r>
              <a:rPr lang="en-US" altLang="zh-CN"/>
              <a:t>)</a:t>
            </a:r>
            <a:r>
              <a:rPr lang="zh-CN" altLang="en-US"/>
              <a:t>；</a:t>
            </a:r>
          </a:p>
          <a:p>
            <a:r>
              <a:rPr lang="en-US" altLang="zh-CN"/>
              <a:t>(5)</a:t>
            </a:r>
            <a:r>
              <a:rPr lang="zh-CN" altLang="en-US"/>
              <a:t>举例法：对于像数据排序这类题型，可以先举几个小数据，模拟其排序过程，仔细研究从而能理解代码的含义；</a:t>
            </a:r>
          </a:p>
          <a:p>
            <a:endParaRPr lang="zh-CN" altLang="en-US"/>
          </a:p>
          <a:p>
            <a:r>
              <a:rPr lang="en-US" altLang="zh-CN"/>
              <a:t>............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1"/>
          <p:cNvSpPr/>
          <p:nvPr/>
        </p:nvSpPr>
        <p:spPr>
          <a:xfrm>
            <a:off x="0" y="6321425"/>
            <a:ext cx="9144000" cy="5635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507" name="TextBox 27"/>
          <p:cNvSpPr txBox="1">
            <a:spLocks noChangeArrowheads="1"/>
          </p:cNvSpPr>
          <p:nvPr/>
        </p:nvSpPr>
        <p:spPr bwMode="auto">
          <a:xfrm>
            <a:off x="96838" y="65088"/>
            <a:ext cx="4633912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阅读程序</a:t>
            </a:r>
          </a:p>
        </p:txBody>
      </p:sp>
      <p:pic>
        <p:nvPicPr>
          <p:cNvPr id="21508" name="Picture 21" descr="C:\Users\lx\Desktop\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94725" y="6375400"/>
            <a:ext cx="481013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 flipV="1">
            <a:off x="0" y="563563"/>
            <a:ext cx="9144000" cy="365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511" name="标题 14"/>
          <p:cNvSpPr>
            <a:spLocks noGrp="1"/>
          </p:cNvSpPr>
          <p:nvPr>
            <p:ph type="title"/>
          </p:nvPr>
        </p:nvSpPr>
        <p:spPr>
          <a:xfrm>
            <a:off x="182563" y="730250"/>
            <a:ext cx="3490912" cy="712788"/>
          </a:xfrm>
        </p:spPr>
        <p:txBody>
          <a:bodyPr/>
          <a:lstStyle/>
          <a:p>
            <a:pPr algn="ctr"/>
            <a:r>
              <a:rPr lang="zh-CN" altLang="en-US" sz="4000" smtClean="0"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400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4000" smtClean="0">
                <a:latin typeface="黑体" pitchFamily="49" charset="-122"/>
                <a:ea typeface="黑体" pitchFamily="49" charset="-122"/>
              </a:rPr>
              <a:t>各题型分析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409575" y="1587500"/>
            <a:ext cx="8458200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书</a:t>
            </a:r>
            <a:r>
              <a:rPr lang="en-US" altLang="zh-CN"/>
              <a:t>P90 </a:t>
            </a:r>
            <a:r>
              <a:rPr lang="zh-CN" altLang="en-US"/>
              <a:t> 第</a:t>
            </a:r>
            <a:r>
              <a:rPr lang="en-US" altLang="zh-CN"/>
              <a:t>1</a:t>
            </a:r>
            <a:r>
              <a:rPr lang="zh-CN" altLang="en-US"/>
              <a:t>题 </a:t>
            </a:r>
          </a:p>
          <a:p>
            <a:r>
              <a:rPr lang="zh-CN" altLang="en-US"/>
              <a:t>程序输入输出非常简单</a:t>
            </a:r>
          </a:p>
          <a:p>
            <a:r>
              <a:rPr lang="zh-CN" altLang="en-US"/>
              <a:t>处理：</a:t>
            </a:r>
            <a:r>
              <a:rPr lang="en-US" altLang="zh-CN"/>
              <a:t>maxx=a[1];s=a[1];</a:t>
            </a:r>
            <a:endParaRPr lang="zh-CN" altLang="en-US"/>
          </a:p>
          <a:p>
            <a:r>
              <a:rPr lang="en-US" altLang="zh-CN"/>
              <a:t>for(int i=2;i&lt;=10;++i)//</a:t>
            </a:r>
            <a:r>
              <a:rPr lang="zh-CN" altLang="en-US"/>
              <a:t>循环</a:t>
            </a:r>
            <a:endParaRPr lang="en-US" altLang="zh-CN"/>
          </a:p>
          <a:p>
            <a:r>
              <a:rPr lang="en-US" altLang="zh-CN"/>
              <a:t>{</a:t>
            </a:r>
          </a:p>
          <a:p>
            <a:r>
              <a:rPr lang="en-US" altLang="zh-CN"/>
              <a:t>if(s&lt;0) s=0;//</a:t>
            </a:r>
            <a:r>
              <a:rPr lang="zh-CN" altLang="en-US"/>
              <a:t>联系上下可知，去掉</a:t>
            </a:r>
            <a:r>
              <a:rPr lang="en-US" altLang="zh-CN"/>
              <a:t>s&lt;0</a:t>
            </a:r>
            <a:r>
              <a:rPr lang="zh-CN" altLang="en-US"/>
              <a:t>的数列的和的值，并让其值为</a:t>
            </a:r>
            <a:r>
              <a:rPr lang="en-US" altLang="zh-CN"/>
              <a:t>0</a:t>
            </a:r>
          </a:p>
          <a:p>
            <a:r>
              <a:rPr lang="en-US" altLang="zh-CN"/>
              <a:t>s=s+a[i];</a:t>
            </a:r>
          </a:p>
          <a:p>
            <a:r>
              <a:rPr lang="en-US" altLang="zh-CN"/>
              <a:t>if(s&gt;maxx) maxx=s;//</a:t>
            </a:r>
            <a:r>
              <a:rPr lang="zh-CN" altLang="en-US"/>
              <a:t>保留最大的</a:t>
            </a:r>
            <a:r>
              <a:rPr lang="zh-CN" altLang="en-US">
                <a:solidFill>
                  <a:srgbClr val="FF0000"/>
                </a:solidFill>
              </a:rPr>
              <a:t>连续</a:t>
            </a:r>
            <a:r>
              <a:rPr lang="zh-CN" altLang="en-US"/>
              <a:t>序列和</a:t>
            </a:r>
            <a:endParaRPr lang="en-US" altLang="zh-CN"/>
          </a:p>
          <a:p>
            <a:r>
              <a:rPr lang="en-US" altLang="zh-CN"/>
              <a:t>}</a:t>
            </a:r>
          </a:p>
          <a:p>
            <a:r>
              <a:rPr lang="zh-CN" altLang="en-US"/>
              <a:t>根据阅读，不难知道这是一个简单的利用累加算法求最大的</a:t>
            </a:r>
            <a:r>
              <a:rPr lang="zh-CN" altLang="en-US">
                <a:solidFill>
                  <a:srgbClr val="FF0000"/>
                </a:solidFill>
              </a:rPr>
              <a:t>连续</a:t>
            </a:r>
            <a:r>
              <a:rPr lang="zh-CN" altLang="en-US"/>
              <a:t>序列和的问题，所以，可以直接计算或找出输入中的最大</a:t>
            </a:r>
            <a:r>
              <a:rPr lang="zh-CN" altLang="en-US">
                <a:solidFill>
                  <a:srgbClr val="FF0000"/>
                </a:solidFill>
              </a:rPr>
              <a:t>连续</a:t>
            </a:r>
            <a:r>
              <a:rPr lang="zh-CN" altLang="en-US"/>
              <a:t>数列和。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1"/>
          <p:cNvSpPr/>
          <p:nvPr/>
        </p:nvSpPr>
        <p:spPr>
          <a:xfrm>
            <a:off x="0" y="6321425"/>
            <a:ext cx="9144000" cy="5635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531" name="TextBox 27"/>
          <p:cNvSpPr txBox="1">
            <a:spLocks noChangeArrowheads="1"/>
          </p:cNvSpPr>
          <p:nvPr/>
        </p:nvSpPr>
        <p:spPr bwMode="auto">
          <a:xfrm>
            <a:off x="96838" y="65088"/>
            <a:ext cx="4633912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阅读程序</a:t>
            </a:r>
          </a:p>
        </p:txBody>
      </p:sp>
      <p:pic>
        <p:nvPicPr>
          <p:cNvPr id="22532" name="Picture 21" descr="C:\Users\lx\Desktop\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94725" y="6375400"/>
            <a:ext cx="481013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 flipV="1">
            <a:off x="0" y="563563"/>
            <a:ext cx="9144000" cy="365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535" name="文本框 1"/>
          <p:cNvSpPr txBox="1">
            <a:spLocks noChangeArrowheads="1"/>
          </p:cNvSpPr>
          <p:nvPr/>
        </p:nvSpPr>
        <p:spPr bwMode="auto">
          <a:xfrm>
            <a:off x="461963" y="919163"/>
            <a:ext cx="8220075" cy="421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2.</a:t>
            </a:r>
            <a:r>
              <a:rPr lang="zh-CN" altLang="en-US"/>
              <a:t>书</a:t>
            </a:r>
            <a:r>
              <a:rPr lang="en-US" altLang="zh-CN"/>
              <a:t>P90 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题</a:t>
            </a:r>
            <a:endParaRPr lang="en-US" altLang="zh-CN"/>
          </a:p>
          <a:p>
            <a:r>
              <a:rPr lang="zh-CN" altLang="en-US"/>
              <a:t>本题为函数题，需要明白函数的作用。</a:t>
            </a:r>
          </a:p>
          <a:p>
            <a:r>
              <a:rPr lang="zh-CN" altLang="en-US"/>
              <a:t>分析：</a:t>
            </a:r>
          </a:p>
          <a:p>
            <a:r>
              <a:rPr lang="zh-CN" altLang="en-US"/>
              <a:t>已知</a:t>
            </a:r>
            <a:r>
              <a:rPr lang="en-US" altLang="zh-CN"/>
              <a:t>n=10;</a:t>
            </a:r>
            <a:endParaRPr lang="zh-CN" altLang="en-US"/>
          </a:p>
          <a:p>
            <a:r>
              <a:rPr lang="en-US" altLang="zh-CN"/>
              <a:t>int co(int i1)</a:t>
            </a:r>
          </a:p>
          <a:p>
            <a:r>
              <a:rPr lang="en-US" altLang="zh-CN"/>
              <a:t>{</a:t>
            </a:r>
          </a:p>
          <a:p>
            <a:r>
              <a:rPr lang="en-US" altLang="zh-CN"/>
              <a:t>int j1,s1;</a:t>
            </a:r>
          </a:p>
          <a:p>
            <a:r>
              <a:rPr lang="en-US" altLang="zh-CN"/>
              <a:t>s1=n;//</a:t>
            </a:r>
            <a:r>
              <a:rPr lang="zh-CN" altLang="en-US"/>
              <a:t>即</a:t>
            </a:r>
            <a:r>
              <a:rPr lang="en-US" altLang="zh-CN"/>
              <a:t>s1=10;</a:t>
            </a:r>
          </a:p>
          <a:p>
            <a:r>
              <a:rPr lang="en-US" altLang="zh-CN"/>
              <a:t>for(int j1=n-1;j1&gt;=n-i1+1;--j1)</a:t>
            </a:r>
          </a:p>
          <a:p>
            <a:r>
              <a:rPr lang="en-US" altLang="zh-CN"/>
              <a:t>s1=(s1*j1)/(n-j1+1);</a:t>
            </a:r>
          </a:p>
          <a:p>
            <a:r>
              <a:rPr lang="en-US" altLang="zh-CN"/>
              <a:t>return s1;</a:t>
            </a:r>
          </a:p>
          <a:p>
            <a:r>
              <a:rPr lang="en-US" altLang="zh-CN"/>
              <a:t>}</a:t>
            </a:r>
          </a:p>
          <a:p>
            <a:r>
              <a:rPr lang="zh-CN" altLang="en-US"/>
              <a:t>主函数</a:t>
            </a:r>
          </a:p>
          <a:p>
            <a:r>
              <a:rPr lang="en-US" altLang="zh-CN"/>
              <a:t>int s=n+1;//</a:t>
            </a:r>
            <a:r>
              <a:rPr lang="zh-CN" altLang="en-US"/>
              <a:t>即</a:t>
            </a:r>
            <a:r>
              <a:rPr lang="en-US" altLang="zh-CN"/>
              <a:t>s=11;</a:t>
            </a:r>
          </a:p>
          <a:p>
            <a:r>
              <a:rPr lang="en-US" altLang="zh-CN"/>
              <a:t>for(int i=2;i&lt;=n;++i) s=s+co(i);</a:t>
            </a:r>
          </a:p>
        </p:txBody>
      </p:sp>
      <p:sp>
        <p:nvSpPr>
          <p:cNvPr id="22536" name="文本框 2"/>
          <p:cNvSpPr txBox="1">
            <a:spLocks noChangeArrowheads="1"/>
          </p:cNvSpPr>
          <p:nvPr/>
        </p:nvSpPr>
        <p:spPr bwMode="auto">
          <a:xfrm>
            <a:off x="4338638" y="1101725"/>
            <a:ext cx="4038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观察</a:t>
            </a:r>
            <a:r>
              <a:rPr lang="en-US" altLang="zh-CN"/>
              <a:t>co</a:t>
            </a:r>
            <a:r>
              <a:rPr lang="zh-CN" altLang="en-US"/>
              <a:t>函数的作用：</a:t>
            </a:r>
          </a:p>
          <a:p>
            <a:r>
              <a:rPr lang="zh-CN" altLang="en-US"/>
              <a:t>举一个具体数值代入其中</a:t>
            </a:r>
            <a:r>
              <a:rPr lang="en-US" altLang="zh-CN"/>
              <a:t>,</a:t>
            </a:r>
            <a:r>
              <a:rPr lang="zh-CN" altLang="en-US"/>
              <a:t>使复杂程序简单化：</a:t>
            </a:r>
          </a:p>
          <a:p>
            <a:r>
              <a:rPr lang="en-US" altLang="zh-CN"/>
              <a:t>co(5)=(10*9*8*7*6)/2/3/4/5</a:t>
            </a:r>
          </a:p>
          <a:p>
            <a:r>
              <a:rPr lang="zh-CN" altLang="en-US"/>
              <a:t>       </a:t>
            </a:r>
            <a:r>
              <a:rPr lang="en-US" altLang="zh-CN"/>
              <a:t>=(10*9*8*7*6)/(2*3*4*5)</a:t>
            </a:r>
          </a:p>
          <a:p>
            <a:r>
              <a:rPr lang="en-US" altLang="zh-CN"/>
              <a:t>       =10!/(5!*5!)</a:t>
            </a:r>
          </a:p>
          <a:p>
            <a:r>
              <a:rPr lang="zh-CN" altLang="en-US"/>
              <a:t>所以，</a:t>
            </a:r>
            <a:r>
              <a:rPr lang="en-US" altLang="zh-CN"/>
              <a:t>co(i)=10!/(i!*(10-i)!)</a:t>
            </a:r>
          </a:p>
          <a:p>
            <a:r>
              <a:rPr lang="en-US" altLang="zh-CN"/>
              <a:t>                  =c(10,i)</a:t>
            </a:r>
            <a:r>
              <a:rPr lang="zh-CN" altLang="en-US"/>
              <a:t>即</a:t>
            </a:r>
            <a:r>
              <a:rPr lang="en-US" altLang="zh-CN"/>
              <a:t>=</a:t>
            </a:r>
            <a:r>
              <a:rPr lang="zh-CN" altLang="en-US"/>
              <a:t>从</a:t>
            </a:r>
            <a:r>
              <a:rPr lang="en-US" altLang="zh-CN"/>
              <a:t>10</a:t>
            </a:r>
            <a:r>
              <a:rPr lang="zh-CN" altLang="en-US"/>
              <a:t>个数中选出</a:t>
            </a:r>
            <a:r>
              <a:rPr lang="en-US" altLang="zh-CN"/>
              <a:t>i</a:t>
            </a:r>
            <a:r>
              <a:rPr lang="zh-CN" altLang="en-US"/>
              <a:t>个数的所有组合的个数。</a:t>
            </a:r>
          </a:p>
          <a:p>
            <a:r>
              <a:rPr lang="zh-CN" altLang="en-US"/>
              <a:t>所以，循环计算，</a:t>
            </a:r>
            <a:r>
              <a:rPr lang="en-US" altLang="zh-CN"/>
              <a:t>s=11+c(10,j)</a:t>
            </a:r>
            <a:r>
              <a:rPr lang="zh-CN" altLang="en-US"/>
              <a:t>的值</a:t>
            </a:r>
          </a:p>
          <a:p>
            <a:r>
              <a:rPr lang="en-US" altLang="zh-CN"/>
              <a:t>[ j</a:t>
            </a:r>
            <a:r>
              <a:rPr lang="zh-CN" altLang="en-US"/>
              <a:t>为</a:t>
            </a:r>
            <a:r>
              <a:rPr lang="en-US" altLang="zh-CN"/>
              <a:t>2~10].</a:t>
            </a:r>
          </a:p>
          <a:p>
            <a:r>
              <a:rPr lang="zh-CN" altLang="en-US">
                <a:solidFill>
                  <a:srgbClr val="FF0000"/>
                </a:solidFill>
              </a:rPr>
              <a:t>即</a:t>
            </a:r>
            <a:r>
              <a:rPr lang="en-US" altLang="zh-CN">
                <a:solidFill>
                  <a:srgbClr val="FF0000"/>
                </a:solidFill>
              </a:rPr>
              <a:t>:c(10,0)+c(10,1)+…+c(10,10)=2</a:t>
            </a:r>
            <a:r>
              <a:rPr lang="en-US" altLang="zh-CN" baseline="30000">
                <a:solidFill>
                  <a:srgbClr val="FF0000"/>
                </a:solidFill>
              </a:rPr>
              <a:t>10</a:t>
            </a:r>
          </a:p>
        </p:txBody>
      </p:sp>
    </p:spTree>
  </p:cSld>
  <p:clrMapOvr>
    <a:masterClrMapping/>
  </p:clrMapOvr>
  <p:transition>
    <p:plu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1"/>
          <p:cNvSpPr/>
          <p:nvPr/>
        </p:nvSpPr>
        <p:spPr>
          <a:xfrm>
            <a:off x="0" y="6321425"/>
            <a:ext cx="9144000" cy="5635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555" name="TextBox 27"/>
          <p:cNvSpPr txBox="1">
            <a:spLocks noChangeArrowheads="1"/>
          </p:cNvSpPr>
          <p:nvPr/>
        </p:nvSpPr>
        <p:spPr bwMode="auto">
          <a:xfrm>
            <a:off x="96838" y="65088"/>
            <a:ext cx="4633912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阅读程序</a:t>
            </a:r>
          </a:p>
        </p:txBody>
      </p:sp>
      <p:pic>
        <p:nvPicPr>
          <p:cNvPr id="23556" name="Picture 21" descr="C:\Users\lx\Desktop\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94725" y="6375400"/>
            <a:ext cx="481013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 flipV="1">
            <a:off x="0" y="563563"/>
            <a:ext cx="9144000" cy="365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559" name="文本框 1"/>
          <p:cNvSpPr txBox="1">
            <a:spLocks noChangeArrowheads="1"/>
          </p:cNvSpPr>
          <p:nvPr/>
        </p:nvSpPr>
        <p:spPr bwMode="auto">
          <a:xfrm>
            <a:off x="379413" y="895350"/>
            <a:ext cx="854233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3.</a:t>
            </a:r>
            <a:r>
              <a:rPr lang="zh-CN" altLang="en-US"/>
              <a:t>书</a:t>
            </a:r>
            <a:r>
              <a:rPr lang="en-US" altLang="zh-CN"/>
              <a:t>P91 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题</a:t>
            </a:r>
            <a:endParaRPr lang="en-US" altLang="zh-CN"/>
          </a:p>
          <a:p>
            <a:r>
              <a:rPr lang="zh-CN" altLang="en-US"/>
              <a:t>此题为递归函数题</a:t>
            </a:r>
          </a:p>
          <a:p>
            <a:r>
              <a:rPr lang="zh-CN" altLang="en-US"/>
              <a:t>因为递归需要递和归两步，所以我们可以直接由边界来递推求解</a:t>
            </a:r>
          </a:p>
          <a:p>
            <a:r>
              <a:rPr lang="zh-CN" altLang="en-US"/>
              <a:t>求</a:t>
            </a:r>
            <a:r>
              <a:rPr lang="en-US" altLang="zh-CN"/>
              <a:t>fun(9)</a:t>
            </a:r>
          </a:p>
          <a:p>
            <a:r>
              <a:rPr lang="en-US" altLang="zh-CN"/>
              <a:t>inline int fun(int x)</a:t>
            </a:r>
          </a:p>
          <a:p>
            <a:r>
              <a:rPr lang="en-US" altLang="zh-CN"/>
              <a:t>{</a:t>
            </a:r>
            <a:br>
              <a:rPr lang="en-US" altLang="zh-CN"/>
            </a:br>
            <a:r>
              <a:rPr lang="en-US" altLang="zh-CN"/>
              <a:t>if(x==0||x==1) return 3;</a:t>
            </a:r>
          </a:p>
          <a:p>
            <a:r>
              <a:rPr lang="en-US" altLang="zh-CN"/>
              <a:t>else return x-fun(x-2);</a:t>
            </a:r>
          </a:p>
          <a:p>
            <a:r>
              <a:rPr lang="en-US" altLang="zh-CN"/>
              <a:t>}</a:t>
            </a:r>
          </a:p>
          <a:p>
            <a:r>
              <a:rPr lang="en-US" altLang="zh-CN"/>
              <a:t>fun(0)= </a:t>
            </a:r>
            <a:r>
              <a:rPr lang="en-US" altLang="zh-CN">
                <a:sym typeface="+mn-ea"/>
              </a:rPr>
              <a:t>fun(1)=3;             fun(6)=6-fun(6-2)=1;</a:t>
            </a:r>
          </a:p>
          <a:p>
            <a:r>
              <a:rPr lang="en-US" altLang="zh-CN"/>
              <a:t>fun(2)=2-fun(2-2)=-1;      fun(7)=7-fun(7-2)=2;</a:t>
            </a:r>
          </a:p>
          <a:p>
            <a:r>
              <a:rPr lang="en-US" altLang="zh-CN"/>
              <a:t>fun(3)=3-fun(3-2)=0;       fun(8)=8-fun(8-2)=7;</a:t>
            </a:r>
          </a:p>
          <a:p>
            <a:r>
              <a:rPr lang="en-US" altLang="zh-CN"/>
              <a:t>fun(4)=4-fun(4-2)=5;       fun(9)=9-fun(9-2)=7;</a:t>
            </a:r>
          </a:p>
          <a:p>
            <a:r>
              <a:rPr lang="en-US" altLang="zh-CN"/>
              <a:t>fun(5)=5-fun(5-2)=5;</a:t>
            </a:r>
          </a:p>
          <a:p>
            <a:r>
              <a:rPr lang="zh-CN" altLang="en-US"/>
              <a:t>所以，值为</a:t>
            </a:r>
            <a:r>
              <a:rPr lang="en-US" altLang="zh-CN"/>
              <a:t>7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观察</a:t>
            </a:r>
            <a:r>
              <a:rPr lang="en-US" altLang="zh-CN">
                <a:solidFill>
                  <a:srgbClr val="FF0000"/>
                </a:solidFill>
              </a:rPr>
              <a:t>fun</a:t>
            </a:r>
            <a:r>
              <a:rPr lang="zh-CN" altLang="en-US">
                <a:solidFill>
                  <a:srgbClr val="FF0000"/>
                </a:solidFill>
              </a:rPr>
              <a:t>函数，由于参数</a:t>
            </a:r>
            <a:r>
              <a:rPr lang="en-US" altLang="zh-CN">
                <a:solidFill>
                  <a:srgbClr val="FF0000"/>
                </a:solidFill>
              </a:rPr>
              <a:t>x</a:t>
            </a:r>
            <a:r>
              <a:rPr lang="zh-CN" altLang="en-US">
                <a:solidFill>
                  <a:srgbClr val="FF0000"/>
                </a:solidFill>
              </a:rPr>
              <a:t>在递归过程中递减，因此也可以直接列图求解。</a:t>
            </a:r>
          </a:p>
        </p:txBody>
      </p: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1"/>
          <p:cNvSpPr/>
          <p:nvPr/>
        </p:nvSpPr>
        <p:spPr>
          <a:xfrm>
            <a:off x="0" y="6321425"/>
            <a:ext cx="9144000" cy="5635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579" name="TextBox 27"/>
          <p:cNvSpPr txBox="1">
            <a:spLocks noChangeArrowheads="1"/>
          </p:cNvSpPr>
          <p:nvPr/>
        </p:nvSpPr>
        <p:spPr bwMode="auto">
          <a:xfrm>
            <a:off x="96838" y="65088"/>
            <a:ext cx="4633912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阅读程序</a:t>
            </a:r>
          </a:p>
        </p:txBody>
      </p:sp>
      <p:pic>
        <p:nvPicPr>
          <p:cNvPr id="24580" name="Picture 21" descr="C:\Users\lx\Desktop\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94725" y="6375400"/>
            <a:ext cx="481013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 flipV="1">
            <a:off x="0" y="563563"/>
            <a:ext cx="9144000" cy="365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583" name="文本框 2"/>
          <p:cNvSpPr txBox="1">
            <a:spLocks noChangeArrowheads="1"/>
          </p:cNvSpPr>
          <p:nvPr/>
        </p:nvSpPr>
        <p:spPr bwMode="auto">
          <a:xfrm>
            <a:off x="646113" y="612775"/>
            <a:ext cx="8188325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4.</a:t>
            </a:r>
            <a:r>
              <a:rPr lang="zh-CN" altLang="en-US"/>
              <a:t>书</a:t>
            </a:r>
            <a:r>
              <a:rPr lang="en-US" altLang="zh-CN"/>
              <a:t>P91 </a:t>
            </a: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题</a:t>
            </a:r>
            <a:endParaRPr lang="en-US" altLang="zh-CN"/>
          </a:p>
          <a:p>
            <a:r>
              <a:rPr lang="zh-CN" altLang="en-US"/>
              <a:t>此题为特殊的函数题，递归函数中又有不断调用。这是经典的阿克曼</a:t>
            </a:r>
            <a:r>
              <a:rPr lang="en-US" altLang="zh-CN"/>
              <a:t>(Ackermann)</a:t>
            </a:r>
            <a:r>
              <a:rPr lang="zh-CN" altLang="en-US"/>
              <a:t>函数，是非原始递归函数的例子。它需要两个自然数作为输入值，输出一个自然数。</a:t>
            </a:r>
            <a:r>
              <a:rPr lang="en-US" altLang="zh-CN"/>
              <a:t>(</a:t>
            </a:r>
            <a:r>
              <a:rPr lang="zh-CN" altLang="en-US"/>
              <a:t>它的输出值增长速度非常高，对于(4,3)的输出已大得不能准确计算。</a:t>
            </a:r>
            <a:r>
              <a:rPr lang="en-US" altLang="zh-CN"/>
              <a:t>) </a:t>
            </a:r>
            <a:r>
              <a:rPr lang="zh-CN" altLang="en-US">
                <a:solidFill>
                  <a:srgbClr val="FF0000"/>
                </a:solidFill>
              </a:rPr>
              <a:t>求</a:t>
            </a:r>
            <a:r>
              <a:rPr lang="en-US" altLang="zh-CN">
                <a:solidFill>
                  <a:srgbClr val="FF0000"/>
                </a:solidFill>
              </a:rPr>
              <a:t>ack(3,4)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int ack(int m,int n)</a:t>
            </a:r>
          </a:p>
          <a:p>
            <a:r>
              <a:rPr lang="en-US" altLang="zh-CN"/>
              <a:t>{</a:t>
            </a:r>
          </a:p>
          <a:p>
            <a:r>
              <a:rPr lang="en-US" altLang="zh-CN"/>
              <a:t>if(m==0) return n+1;</a:t>
            </a:r>
          </a:p>
          <a:p>
            <a:r>
              <a:rPr lang="en-US" altLang="zh-CN"/>
              <a:t>else if(n==0) return ack(m-1,1);</a:t>
            </a:r>
          </a:p>
          <a:p>
            <a:r>
              <a:rPr lang="en-US" altLang="zh-CN"/>
              <a:t>else return ack(m-1,ack(m,n-1));</a:t>
            </a:r>
          </a:p>
          <a:p>
            <a:r>
              <a:rPr lang="en-US" altLang="zh-CN"/>
              <a:t>}</a:t>
            </a: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若直接递归，无论是列表或列图都比较困难。不妨从小数据开始，归纳函数式。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Ack(0,n)=n+1</a:t>
            </a: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Ack(1,n)=n+2</a:t>
            </a: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Ack(2,n)=2n+3</a:t>
            </a: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Ack(3,n)=2</a:t>
            </a:r>
            <a:r>
              <a:rPr lang="en-US" altLang="zh-CN" baseline="30000">
                <a:solidFill>
                  <a:srgbClr val="FF0000"/>
                </a:solidFill>
                <a:sym typeface="+mn-ea"/>
              </a:rPr>
              <a:t>n+3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-3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  （此函数式的推导可省略）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由此，可较快得出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ack(3,4)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值为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125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。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1"/>
          <p:cNvSpPr/>
          <p:nvPr/>
        </p:nvSpPr>
        <p:spPr>
          <a:xfrm>
            <a:off x="0" y="6321425"/>
            <a:ext cx="9144000" cy="5635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603" name="TextBox 27"/>
          <p:cNvSpPr txBox="1">
            <a:spLocks noChangeArrowheads="1"/>
          </p:cNvSpPr>
          <p:nvPr/>
        </p:nvSpPr>
        <p:spPr bwMode="auto">
          <a:xfrm>
            <a:off x="96838" y="65088"/>
            <a:ext cx="4633912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阅读程序</a:t>
            </a:r>
          </a:p>
        </p:txBody>
      </p:sp>
      <p:pic>
        <p:nvPicPr>
          <p:cNvPr id="25604" name="Picture 21" descr="C:\Users\lx\Desktop\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94725" y="6375400"/>
            <a:ext cx="481013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 flipV="1">
            <a:off x="0" y="563563"/>
            <a:ext cx="9144000" cy="365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607" name="文本框 2"/>
          <p:cNvSpPr txBox="1">
            <a:spLocks noChangeArrowheads="1"/>
          </p:cNvSpPr>
          <p:nvPr/>
        </p:nvSpPr>
        <p:spPr bwMode="auto">
          <a:xfrm>
            <a:off x="477838" y="890588"/>
            <a:ext cx="8188325" cy="531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5.</a:t>
            </a:r>
            <a:r>
              <a:rPr lang="zh-CN" altLang="en-US"/>
              <a:t>书</a:t>
            </a:r>
            <a:r>
              <a:rPr lang="en-US" altLang="zh-CN"/>
              <a:t>P92 </a:t>
            </a:r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题</a:t>
            </a:r>
            <a:endParaRPr lang="en-US" altLang="zh-CN"/>
          </a:p>
          <a:p>
            <a:r>
              <a:rPr lang="zh-CN" altLang="en-US"/>
              <a:t>此题比较新颖。</a:t>
            </a:r>
          </a:p>
          <a:p>
            <a:r>
              <a:rPr lang="zh-CN" altLang="en-US"/>
              <a:t>输入 </a:t>
            </a:r>
            <a:r>
              <a:rPr lang="en-US" altLang="zh-CN"/>
              <a:t>n(n=1234).</a:t>
            </a:r>
          </a:p>
          <a:p>
            <a:r>
              <a:rPr lang="en-US" altLang="zh-CN"/>
              <a:t>for</a:t>
            </a:r>
            <a:r>
              <a:rPr lang="zh-CN" altLang="en-US"/>
              <a:t>循环</a:t>
            </a:r>
            <a:r>
              <a:rPr lang="en-US" altLang="zh-CN"/>
              <a:t>10</a:t>
            </a:r>
            <a:r>
              <a:rPr lang="zh-CN" altLang="en-US"/>
              <a:t>次</a:t>
            </a:r>
          </a:p>
          <a:p>
            <a:r>
              <a:rPr lang="zh-CN" altLang="en-US"/>
              <a:t>第一步，每次将</a:t>
            </a:r>
            <a:r>
              <a:rPr lang="en-US" altLang="zh-CN"/>
              <a:t>n</a:t>
            </a:r>
            <a:r>
              <a:rPr lang="zh-CN" altLang="en-US"/>
              <a:t>的各位数字分离并存入</a:t>
            </a:r>
            <a:r>
              <a:rPr lang="en-US" altLang="zh-CN"/>
              <a:t>b</a:t>
            </a:r>
            <a:r>
              <a:rPr lang="zh-CN" altLang="en-US"/>
              <a:t>数组</a:t>
            </a:r>
            <a:r>
              <a:rPr lang="en-US" altLang="zh-CN"/>
              <a:t>(</a:t>
            </a:r>
            <a:r>
              <a:rPr lang="zh-CN" altLang="en-US"/>
              <a:t>直到</a:t>
            </a:r>
            <a:r>
              <a:rPr lang="en-US" altLang="zh-CN"/>
              <a:t>n==0)</a:t>
            </a:r>
          </a:p>
          <a:p>
            <a:r>
              <a:rPr lang="zh-CN" altLang="en-US"/>
              <a:t>数字分离的标准代码</a:t>
            </a:r>
            <a:r>
              <a:rPr lang="en-US" altLang="zh-CN"/>
              <a:t>:</a:t>
            </a:r>
          </a:p>
          <a:p>
            <a:r>
              <a:rPr lang="en-US" altLang="zh-CN"/>
              <a:t>int j=0;</a:t>
            </a:r>
            <a:endParaRPr lang="zh-CN" altLang="en-US"/>
          </a:p>
          <a:p>
            <a:r>
              <a:rPr lang="en-US" altLang="zh-CN"/>
              <a:t>while(q&gt;0)</a:t>
            </a:r>
          </a:p>
          <a:p>
            <a:r>
              <a:rPr lang="en-US" altLang="zh-CN"/>
              <a:t>{</a:t>
            </a:r>
          </a:p>
          <a:p>
            <a:r>
              <a:rPr lang="en-US" altLang="zh-CN"/>
              <a:t>b[++j]=q%10;</a:t>
            </a:r>
          </a:p>
          <a:p>
            <a:r>
              <a:rPr lang="en-US" altLang="zh-CN"/>
              <a:t>q=q/10;</a:t>
            </a:r>
          </a:p>
          <a:p>
            <a:r>
              <a:rPr lang="en-US" altLang="zh-CN"/>
              <a:t>}</a:t>
            </a:r>
          </a:p>
          <a:p>
            <a:r>
              <a:rPr lang="zh-CN" altLang="en-US"/>
              <a:t>第二步，将</a:t>
            </a:r>
            <a:r>
              <a:rPr lang="en-US" altLang="zh-CN"/>
              <a:t>n+</a:t>
            </a:r>
            <a:r>
              <a:rPr lang="zh-CN" altLang="en-US"/>
              <a:t>各位数字</a:t>
            </a:r>
          </a:p>
          <a:p>
            <a:r>
              <a:rPr lang="en-US" altLang="zh-CN"/>
              <a:t>i=1,n=1234+4+3+2+1=1244;      i=2,n=1244+4+4+2+1=1255;</a:t>
            </a:r>
          </a:p>
          <a:p>
            <a:r>
              <a:rPr lang="en-US" altLang="zh-CN"/>
              <a:t>i=3,n=1255+5+5+2+1=1268;      i=4,n=1268+8+6+2+1=1285;</a:t>
            </a:r>
          </a:p>
          <a:p>
            <a:r>
              <a:rPr lang="en-US" altLang="zh-CN"/>
              <a:t>i=5,n=1285+5+8+2+1=1301;      i=6,n=1301+1+0+3+1=1306;</a:t>
            </a:r>
          </a:p>
          <a:p>
            <a:r>
              <a:rPr lang="en-US" altLang="zh-CN"/>
              <a:t>i=7,n=1306+6+0+3+1=1316;      i=8,n=1316+6+1+3+1=1327;</a:t>
            </a:r>
            <a:endParaRPr lang="zh-CN" altLang="en-US"/>
          </a:p>
          <a:p>
            <a:r>
              <a:rPr lang="en-US" altLang="zh-CN"/>
              <a:t>i=9,n=1327+7+2+3+1=1340;      i=10,n=1340+0+4+3+1=1348;</a:t>
            </a:r>
          </a:p>
          <a:p>
            <a:r>
              <a:rPr lang="zh-CN" altLang="en-US"/>
              <a:t>所以，输出</a:t>
            </a:r>
            <a:r>
              <a:rPr lang="en-US" altLang="zh-CN"/>
              <a:t>1348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1938</Words>
  <Application>Microsoft Office PowerPoint</Application>
  <PresentationFormat>全屏显示(4:3)</PresentationFormat>
  <Paragraphs>182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演示文稿设计模板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Calibri Light</vt:lpstr>
      <vt:lpstr>Calibri</vt:lpstr>
      <vt:lpstr>微软雅黑</vt:lpstr>
      <vt:lpstr>黑体</vt:lpstr>
      <vt:lpstr>+mn-ea</vt:lpstr>
      <vt:lpstr>Office 主题</vt:lpstr>
      <vt:lpstr>Office 主题​​</vt:lpstr>
      <vt:lpstr>Office 主题​​</vt:lpstr>
      <vt:lpstr>Office 主题​​</vt:lpstr>
      <vt:lpstr>幻灯片 1</vt:lpstr>
      <vt:lpstr>一.题型介绍</vt:lpstr>
      <vt:lpstr> 二.解题思路及解题方法</vt:lpstr>
      <vt:lpstr>幻灯片 4</vt:lpstr>
      <vt:lpstr>三.各题型分析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四.总结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微课制作实例技术</dc:title>
  <dc:creator>梁祥</dc:creator>
  <cp:lastModifiedBy>微软用户</cp:lastModifiedBy>
  <cp:revision>194</cp:revision>
  <dcterms:created xsi:type="dcterms:W3CDTF">2014-04-24T06:32:00Z</dcterms:created>
  <dcterms:modified xsi:type="dcterms:W3CDTF">2018-09-04T01:55:13Z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