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30" r:id="rId4"/>
    <p:sldId id="315" r:id="rId5"/>
    <p:sldId id="316" r:id="rId6"/>
    <p:sldId id="320" r:id="rId7"/>
    <p:sldId id="321" r:id="rId8"/>
    <p:sldId id="323" r:id="rId9"/>
    <p:sldId id="324" r:id="rId10"/>
    <p:sldId id="325" r:id="rId11"/>
    <p:sldId id="293" r:id="rId12"/>
    <p:sldId id="326" r:id="rId13"/>
    <p:sldId id="327" r:id="rId14"/>
    <p:sldId id="332" r:id="rId15"/>
    <p:sldId id="329" r:id="rId16"/>
    <p:sldId id="261" r:id="rId17"/>
    <p:sldId id="299" r:id="rId18"/>
    <p:sldId id="313" r:id="rId19"/>
    <p:sldId id="331" r:id="rId20"/>
    <p:sldId id="335" r:id="rId21"/>
    <p:sldId id="301" r:id="rId22"/>
    <p:sldId id="304" r:id="rId23"/>
    <p:sldId id="300" r:id="rId24"/>
    <p:sldId id="302" r:id="rId25"/>
    <p:sldId id="303" r:id="rId26"/>
    <p:sldId id="336" r:id="rId27"/>
    <p:sldId id="334" r:id="rId28"/>
    <p:sldId id="337" r:id="rId29"/>
    <p:sldId id="333" r:id="rId30"/>
    <p:sldId id="29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82492" autoAdjust="0"/>
  </p:normalViewPr>
  <p:slideViewPr>
    <p:cSldViewPr>
      <p:cViewPr varScale="1">
        <p:scale>
          <a:sx n="70" d="100"/>
          <a:sy n="70" d="100"/>
        </p:scale>
        <p:origin x="16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42C2-6587-4EF1-B403-B85C1A93FAD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27E51-7203-4F61-9ECF-D9CF4DC7A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0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 1296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比较容易，就不写详解了。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4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BZOJ1260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应该不少人见过。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两次染色要么相互包含，要么相互独立。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所以两端颜色不相同时，一定可以分成两部分染色。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两端颜色相同时，染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的同时一定把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一起染色更优。因为如果不一起则可以分为独立的两部分染色，显然顺便染好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是一个不错的选择。于是可以留至之后染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smtClean="0"/>
              <a:t>f[i+1][j]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5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Bzoj</a:t>
            </a:r>
            <a:r>
              <a:rPr lang="en-US" altLang="zh-CN" dirty="0" smtClean="0"/>
              <a:t> 4350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个左括号到第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个左括号的方案数。令</a:t>
            </a:r>
            <a:r>
              <a:rPr lang="en-US" altLang="zh-CN" dirty="0" smtClean="0"/>
              <a:t>match[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个左括号对应的右括号，转移考虑第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个左括号对应的右括号位置，第一种是形如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，第二种是形如</a:t>
            </a:r>
            <a:r>
              <a:rPr lang="en-US" altLang="zh-CN" dirty="0" smtClean="0"/>
              <a:t>(..)…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对于第一种，需要 </a:t>
            </a:r>
            <a:r>
              <a:rPr lang="en-US" altLang="zh-CN" dirty="0" smtClean="0"/>
              <a:t>i+1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j </a:t>
            </a:r>
            <a:r>
              <a:rPr lang="zh-CN" altLang="en-US" dirty="0" smtClean="0"/>
              <a:t>对应的右括号均可在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对应的右括号左边。</a:t>
            </a:r>
            <a:endParaRPr lang="en-US" altLang="zh-CN" dirty="0" smtClean="0"/>
          </a:p>
          <a:p>
            <a:r>
              <a:rPr lang="zh-CN" altLang="en-US" dirty="0" smtClean="0"/>
              <a:t>对于第二种，枚举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，假设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对应右括号恰在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右边，则 </a:t>
            </a:r>
            <a:r>
              <a:rPr lang="en-US" altLang="zh-CN" dirty="0" smtClean="0"/>
              <a:t>i+1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对应的右括号均可在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对应的右括号左边，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k </a:t>
            </a:r>
            <a:r>
              <a:rPr lang="zh-CN" altLang="en-US" baseline="0" dirty="0" smtClean="0"/>
              <a:t>对应的右括号均可在 </a:t>
            </a:r>
            <a:r>
              <a:rPr lang="en-US" altLang="zh-CN" baseline="0" dirty="0" smtClean="0"/>
              <a:t>k+1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j </a:t>
            </a:r>
            <a:r>
              <a:rPr lang="zh-CN" altLang="en-US" baseline="0" dirty="0" smtClean="0"/>
              <a:t>对应的右括号左边。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不过光是</a:t>
            </a:r>
            <a:r>
              <a:rPr lang="en-US" altLang="zh-CN" baseline="0" dirty="0" smtClean="0"/>
              <a:t>DP</a:t>
            </a:r>
            <a:r>
              <a:rPr lang="zh-CN" altLang="en-US" baseline="0" dirty="0" smtClean="0"/>
              <a:t>就已经</a:t>
            </a:r>
            <a:r>
              <a:rPr lang="en-US" altLang="zh-CN" baseline="0" dirty="0" smtClean="0"/>
              <a:t>O(n^3)</a:t>
            </a:r>
            <a:r>
              <a:rPr lang="zh-CN" altLang="en-US" baseline="0" dirty="0" smtClean="0"/>
              <a:t>复杂度了，所以需要优化这个条件判定的过程。对于获得的信息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ai,bi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，假设令</a:t>
            </a:r>
            <a:r>
              <a:rPr lang="en-US" altLang="zh-CN" baseline="0" dirty="0" smtClean="0"/>
              <a:t>A[</a:t>
            </a:r>
            <a:r>
              <a:rPr lang="en-US" altLang="zh-CN" baseline="0" dirty="0" err="1" smtClean="0"/>
              <a:t>ai</a:t>
            </a:r>
            <a:r>
              <a:rPr lang="en-US" altLang="zh-CN" baseline="0" dirty="0" smtClean="0"/>
              <a:t>][bi]+=1</a:t>
            </a:r>
            <a:r>
              <a:rPr lang="zh-CN" altLang="en-US" baseline="0" dirty="0" smtClean="0"/>
              <a:t>，那么考虑矩形</a:t>
            </a:r>
            <a:r>
              <a:rPr lang="en-US" altLang="zh-CN" baseline="0" dirty="0" smtClean="0"/>
              <a:t>((</a:t>
            </a:r>
            <a:r>
              <a:rPr lang="en-US" altLang="zh-CN" baseline="0" dirty="0" err="1" smtClean="0"/>
              <a:t>a,b</a:t>
            </a:r>
            <a:r>
              <a:rPr lang="en-US" altLang="zh-CN" baseline="0" dirty="0" smtClean="0"/>
              <a:t>),(</a:t>
            </a:r>
            <a:r>
              <a:rPr lang="en-US" altLang="zh-CN" baseline="0" dirty="0" err="1" smtClean="0"/>
              <a:t>c,d</a:t>
            </a:r>
            <a:r>
              <a:rPr lang="en-US" altLang="zh-CN" baseline="0" dirty="0" smtClean="0"/>
              <a:t>))</a:t>
            </a:r>
            <a:r>
              <a:rPr lang="zh-CN" altLang="en-US" baseline="0" dirty="0" smtClean="0"/>
              <a:t>，若矩形的和为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，则表示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对应的右括号可以在 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到 </a:t>
            </a:r>
            <a:r>
              <a:rPr lang="en-US" altLang="zh-CN" baseline="0" dirty="0" smtClean="0"/>
              <a:t>d </a:t>
            </a:r>
            <a:r>
              <a:rPr lang="zh-CN" altLang="en-US" baseline="0" dirty="0" smtClean="0"/>
              <a:t>对应的右括号右边。二维前缀和即可单次 </a:t>
            </a:r>
            <a:r>
              <a:rPr lang="en-US" altLang="zh-CN" baseline="0" dirty="0" smtClean="0"/>
              <a:t>O(1) </a:t>
            </a:r>
            <a:r>
              <a:rPr lang="zh-CN" altLang="en-US" baseline="0" dirty="0" smtClean="0"/>
              <a:t>判断。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BZOJ 3791</a:t>
            </a:r>
            <a:endParaRPr lang="zh-CN" altLang="en-US" dirty="0" smtClean="0">
              <a:ea typeface="+mn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主要是转化思路很巧妙，转化后很容易，略去详解。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49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BZOJ 2037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6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BZOJ4033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转移时要用子树内的黑（白）点*子树外的黑（白）点个数*边权，将贡献加到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每次背包转移时，假设看成用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的子树中的点和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的其他儿子的子树中的点求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，这样最后相当于求了一次两两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9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BZOJ1040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基环树</a:t>
            </a:r>
            <a:r>
              <a:rPr lang="en-US" altLang="zh-CN" dirty="0" smtClean="0"/>
              <a:t>DP</a:t>
            </a:r>
            <a:r>
              <a:rPr lang="zh-CN" altLang="en-US" dirty="0" smtClean="0"/>
              <a:t>裸题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9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简化自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BZOJ 1065</a:t>
            </a:r>
            <a:r>
              <a:rPr lang="zh-CN" altLang="en-US" dirty="0" smtClean="0">
                <a:solidFill>
                  <a:schemeClr val="tx1"/>
                </a:solidFill>
                <a:ea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+mn-ea"/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  <a:ea typeface="+mn-ea"/>
              </a:rPr>
              <a:t>中的讲解很详细了。</a:t>
            </a:r>
            <a:endParaRPr lang="zh-CN" altLang="en-US" dirty="0" smtClean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8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26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6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bzoj4562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8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5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Poj1458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]!=B[j]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时，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一定若同时被选出，则一定是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匹配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因为只考虑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串前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个字符和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串前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个字符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，这与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]!=B[j]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</a:rPr>
              <a:t>矛盾。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5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poj2533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简化自 </a:t>
            </a:r>
            <a:r>
              <a:rPr lang="en-US" altLang="zh-CN" dirty="0" smtClean="0"/>
              <a:t>poj1631</a:t>
            </a:r>
            <a:r>
              <a:rPr lang="zh-CN" altLang="en-US" dirty="0" smtClean="0"/>
              <a:t>。也可以视作维护一个动态的数组。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9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poj3624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3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-540568" y="2676220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</a:t>
            </a:r>
            <a:r>
              <a:rPr lang="zh-CN" altLang="en-US" sz="6000" spc="-1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动态规划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4128" y="2786058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1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927" y="4005064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七高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1-4-3—— </a:t>
            </a:r>
            <a:r>
              <a:rPr lang="zh-CN" altLang="en-US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多重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背包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755576" y="177281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物品，每种物品价值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，重量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 给定背包最大承重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，求背包能够装载的最大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价值，注意第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(M 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Σp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&lt;= 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29680" y="28436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此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题不可沿用之前的最优做法。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284984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表示考虑前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个物品，背包装的重量为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时，装载的最大价值。则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由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j-1*w[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1*v[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[i-1][j-2*w[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+ 2*v[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…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[i-1][j-p[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]*w[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p[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]*v[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而来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。时间复杂度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Σp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，空间复杂度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44240" y="450912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另一种做法：向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背包转化，将第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种物品拆成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物品，这样每种物品只能选或不选，变为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背包问题。时间复杂度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O(M*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Σp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，空间复杂度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55576" y="54452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优化：将第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种物品按照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的次幂拆分成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log</a:t>
            </a:r>
            <a:r>
              <a:rPr lang="en-US" altLang="zh-C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种物品，然后做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背包，时间复杂度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 * Σ log p[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，空间复杂度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755576" y="616530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使用单调队列可进一步优化，有兴趣可以提前下来搜一下，在之后的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优化内容中也会讲解到。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7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1-5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条木板，每条木板有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每个格子要被刷成红色或蓝色。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每次粉刷只能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选择一条木板上一段连续的格子，然后涂上一种颜色。 每个格子最多只能被粉刷一次。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一共只能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粉刷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，问最多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能正确粉刷多少格子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？（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1&lt;=N,M&lt;=50, T&lt;=2500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40149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背包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00139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得到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][j][k]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表示第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块木板前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个格子涂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次能够最多正确粉刷的格子数。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97746" y="492855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▪再对所有的木板做一次背包即可。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8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补充说明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213285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更多资料见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《</a:t>
            </a:r>
            <a:r>
              <a:rPr lang="zh-CN" altLang="en-US" dirty="0" smtClean="0">
                <a:ea typeface="等线" panose="02010600030101010101" pitchFamily="2" charset="-122"/>
              </a:rPr>
              <a:t>背包九讲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》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，里面有背包问题的各种变种。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0751" y="316112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注意不要过于孤立背包问题，而应通过学习背包问题来增加对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的理解。不过三种最典型的背包问题还是要非常熟练的，后面的题目将还会涉及到背包问题。</a:t>
            </a:r>
            <a:endParaRPr lang="zh-CN" altLang="en-US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278092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区间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8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539552" y="62068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区间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 —— 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常见套路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39552" y="191683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区间上的情况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最基础的区间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状态。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9249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表示处理完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i,j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区间后现在处于区间的左端点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端点的情况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题目要求例如连续移动时。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39552" y="415082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其它的状态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根据题目灵活加入，同在一般的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题目中加入状态类似。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5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</a:t>
            </a:r>
            <a:r>
              <a:rPr lang="en-US" altLang="zh-CN" sz="3600" dirty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2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▪题目：有一个长为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的字符串为涂色目标，不同字母表示不同颜色，一开始均没有颜色，每次可以选择连续的一段染成同一种颜色，颜色会覆盖。问最少染色次数。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(n&lt;=50)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327" y="302126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区间被染成正确颜色的最少染色次数。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739" y="439840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如果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的颜色与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的颜色不相同，则枚举分隔点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k,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][k]+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[k+1][j]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00327" y="536606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如果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的颜色与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的颜色相同，则对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+ 1][j],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 - 1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min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11560" y="37077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两次染色要么相互包含，要么相互独立。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5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▪题目：有一个长为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2*n (n&lt;=300)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的未知的合法括号序列，给出若干对信息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ai,bi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，表示第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个左括号对应的右括号在第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个左括号对应的右括号的左边。询问括号序列的方案数，对质数取模。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600327" y="302126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表示仅考虑第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个左括号到第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个左括号的方案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07191" y="374153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考虑对第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个左括号对应的右括号的位置分类讨论：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(…)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(..)..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12943" y="433054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前者需要满足：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括号可在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i+1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括号右边。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49389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后者需要满足：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括号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i+1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括号右边，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k+1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括号均可在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对应的右括号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右边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07191" y="582235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如何快速判断是否满足条件？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607191" y="637849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▪二维前缀和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O(1)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判断。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64315" y="1881376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题目：给一个长度为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的序列，序列中每个元素初始为无色，每个元素有一个目标颜色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黑或白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，你有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次机会选择一个区间染色，注意颜色会覆盖。问最多能让多少个元素满足目标颜色。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&lt;= 50 , K &lt;= 50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464315" y="443711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▪注意染到最后一定是黑白相间的。而最多形成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2*k-1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个黑白相间的段，并且个数小于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2*k-1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的黑白相间的段都能被染出。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32739" y="54452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▪直接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表示染到第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个，已经有了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段，最后一段是      白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黑色，最多的满足目标颜色的元素个数。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315" y="363573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▪很显然可以直接推出来区间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的式子。那么，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N&lt;=100000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呢。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5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29" y="1928802"/>
            <a:ext cx="7358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题目：在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轴上有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个坐标为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(xi,0)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的小球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，每个小球有一个权值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，每过一个单位时间权值会减少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，初始时你的坐标为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(0,0)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，移动一个单位距离需要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花费一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个单位时间。到一个小球时可以选择获得这个小球此时的权值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以后经过这个小球不会再获得权值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，问获得所有小球时权值和最大是多少。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N&lt;=1000  ,   1 &lt;= |xi|, |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| &lt;= 10000  , 0 &lt;= vi &lt;=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10000     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392906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首先显然已经获得权值的小球是一个区间，所以可以用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定义为处理第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个小球到第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个小球后的状态。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29" y="4786322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考虑到一个小球被获得时的权值并不能很容易地被计算，而每个小球都必须获得，那么就假设我们都先获得了，然后转移时减去此时减少的权值即可。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29" y="585789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表示的是假设初始获得了所有点的初始权值，处理完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这个区间后位于左或右端点，还剩的最大权值和。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0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1840" y="278092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特殊图上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267744" y="45811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▪这里的特殊图主要指树、基环树、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9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3326373" y="2236695"/>
            <a:ext cx="216024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经典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22057" y="4272771"/>
            <a:ext cx="2469763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特殊图上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2057" y="3254733"/>
            <a:ext cx="216024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059832" y="630884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题号将写在备注中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树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/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基环树上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0303" y="18448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▪对于树上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，一般会在状态中限定以某个结点为根的子树的状态。例如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为根的子树的情况。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303" y="314270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▪基环树即在一棵树上增加一条边形成的图。若为有向图，还分为基环内向树和基环外向树。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80303" y="436684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▪基环树上的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经常会有两类做法：一类是断环为链，跑两次树形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；一类是先用树形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处理非环部分，最后处理环即可。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9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个点的树，每个点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有一个权值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，要求选出一些点，某个点与它的父亲不能同时被选择，问最大权值和。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(n&lt;=1000000)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278092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▪树上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入门热身题。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][1/0]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为根的子树，点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不选的最大权值和。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91" y="373633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][1] =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val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 + Σ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[v][0]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[u][0] =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Σ 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],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[v][1])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其中求和号中的变量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均表示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的所有子节点。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93499" y="473369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▪假设从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号点开始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dfs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号点作为根），则答案即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[1][0],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[1][1])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567370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▪与一般的序列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区别：状态转移是子节点和父节点之间转移，而非序列上前后之间的转移。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3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178592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：有一棵点数为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的树，树边有边权。给你一个在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0~N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之内的正整数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，你要在这棵树中选择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个点，将其染成黑色，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并将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其他的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N-K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个点染成白色。将所有点染色后，你会获得黑点两两之间的距离加上白点两两之间距离的和的收益。问收益最大值是多少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(N&lt;=2000, 0&lt;=K&lt;=N)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810" y="327569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的子树中选择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个黑点所能得到的最大收益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考虑在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子树中的边的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贡献）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40481" y="433346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树上背包，枚举每个儿子来更新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即对于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的每一个儿子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，枚举一个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f[b][k]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f[a][j-k]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来更新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f[a][j]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答案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40481" y="529191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注意树上背包的总复杂度为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O(n^2)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，而不是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O(n^3)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个骑士，给出他们的能力值和最痛恨的一位骑士。选出一个骑士兵团，使得不存在一位骑士与他最痛恨的骑士一同被选入的情况。并且使得该兵团战斗力最大，求该最大值。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(n&lt;=1000000)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9810" y="32756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基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环森林。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228" y="407707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▪对于每一棵基环树，任意找到基环上的一条边，删去之后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00034" y="48691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▪对于这条边上的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u,v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不选，以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；令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不选，以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98546" y="58049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▪同树上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区别不大，只是需要特殊处理基环而已。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5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721" y="2516917"/>
            <a:ext cx="1428760" cy="9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91" y="1747465"/>
            <a:ext cx="735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题目：给出一个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个点的基环内向树，即每个点均有一个父亲，保证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号点一定在环上，且所有点都能通过父亲边走到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号点。给出一个常系数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，每个点有一个系数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，你可以修改不超过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个点的父亲，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号结点的父亲不能被更改，问                                  的最大值，其中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为环的大小。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</a:t>
            </a: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, m &lt;=60 ,  0.3 &lt;= k &lt; 1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82957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首先，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号结点的父亲不能被更改，且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小于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，那么显然要更改一个点的父亲一定更改为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号点最优。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469379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然后我们考虑枚举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len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，即在这个环上选一个点更改其父亲为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号点，并且固定这个环不再改变它们的父亲。这时便只能在环上的点的子树中进行更改父亲。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85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629" y="18573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表示在以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为根的子树中，修改了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个点的父亲，贡献的最大值。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242886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▪这样做真的可以吗？  在转移时，修改点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的父亲为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，并不是影响以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为根的子树中的点，例如若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的子树中有一个点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的父亲被修改为了点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，这时就并不会对点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造成影响。 这样存储状态无法转移。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9" y="364331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考虑假设未来的情况，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][j][k]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表示在以点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为根的子树中，修改了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个点的父亲，点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最终离点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的距离将会是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，贡献的最大值。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▪分点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修改或不修改来转移，由于是把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个元素分到不同子树中，那么用背包转移即可。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0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DAG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上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 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及 一般图向特殊图转化</a:t>
            </a:r>
            <a:endParaRPr lang="en-US" altLang="zh-CN" sz="3600" dirty="0" smtClean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即有向无环图。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00034" y="265193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常见的做法就是按照拓扑序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，这样就满足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所需要的无后效性。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00034" y="343074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对于一些非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的有向图，可能可以通过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tarjan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进行强连通分量缩点，进而成为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，便于进行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00034" y="443885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对于一些非树的无向图，可能可以通过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tarjan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进行边双联通分量缩点，进而成为一棵树，便于进行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00034" y="545646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下面的题目主要是关于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3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3-5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▪题目：给定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条边的带权有向图，询问图中最长路径的长度，同一条边可以走多次，若为无穷则输出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(n, m &lt;= 100000)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00034" y="27442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跑一遍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tarjan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，如果出现环则直接输出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500034" y="342561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否则就变为了一个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。考虑在其上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为终点的最长路径长度。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96462" y="438395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按照拓扑序，令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是当前选出的入度为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的点，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的一条出边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指向的点，则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[v]=max(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[v],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[u]+w[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96710" y="539950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答案即所有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值取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4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3-6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39553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▪题目：给定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条边的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DAG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，询问有多少条从入度为零的点到出度为零的点的路径。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(n, m &lt;= 100000)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95536" y="378014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按照拓扑序，令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是当前选出的入度为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的点，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的一条出边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指向的点，则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[v] +=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[u]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536" y="293243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表示以点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为终点的路径条数。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95536" y="490484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最终答案即原始出度为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的点的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值之和。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5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一些补充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1988840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▪限于篇幅，不可能覆盖所有知识点。关于树的直径以及树的重心，非常重要但也比较基础，属于可以自学的范畴。大家可以下来自己查一下相关资料。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1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467544" y="184482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事实上为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分类只是用于区分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的状态的类型不同或是区分出在某些特殊结构上的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关于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的分类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544" y="30467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最本质和核心的内容是不变的，变的只是在不同类型的题目下的一些小技巧而已。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6510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▪所以学习新的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类型其实并没有什么本质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困难，只要用心去思考使用到的技巧同原本所学的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联系即可很容易迁移和掌握。目前阶段所需要做的便是多看多做一些题目来增强自己对于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的理解。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7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END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41433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欢迎没有听懂的同学找我问清楚。</a:t>
            </a:r>
            <a:endParaRPr lang="en-US" altLang="zh-CN" baseline="30000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经典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题目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1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▪题目：给定两个长度分别为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的字符串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，求这两个字符串的最长公共子序列长度。例如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abcdc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addcc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的最长公共子序列长度为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adc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 , m&lt;=1000)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1-1 —— LCS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299695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表示仅考虑第一个串前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个字符，第二个串前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个字符时，最长公共子序列的长度。考虑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如何被转移得到。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93097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]==B[j]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，此时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最优选择显然是把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匹配，则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[i-1][j-1]+1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9411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]!=B[j]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，此时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B[j]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一定不会同时被选出，于是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][j]=max(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[i-1][j],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][j-1])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00034" y="58052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答案即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[n][m]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。总复杂度为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O(nm)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77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1-2 —— LIS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75557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▪题目：给定一个长为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的数列，求最长的单调上升子序列长度。例如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1 3 2 3 8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的最长上升子序列为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1 2 3 8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，长度即为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4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 &lt;= 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93944" y="287511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表示考虑以数列中第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个数作为选出的子序列的结尾时，最长上升子序列的长度。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3944" y="397740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计算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时，考虑从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i-1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枚举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A[j] &lt; 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]=max(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],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[j]+1)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初值为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91" y="510730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答案即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[1~n]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最大值。总复杂度即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O(n</a:t>
            </a:r>
            <a:r>
              <a:rPr lang="en-US" altLang="zh-CN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5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1-3 —— LIS 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加强版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75557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▪题目：给定一个长为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的数列，求最长的单调上升子序列长度。 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 &lt;= 100000)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93944" y="287511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维护数组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f[t]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表示长度为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的上升子序列的结尾最小值。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数组初值均为正无穷，考虑从左到右枚举数列元素以更新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44" y="38379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对于枚举的当前元素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，找到最大的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，满足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f[k] &lt; 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赋值给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f[k+1]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93944" y="55506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最后的答案即最大的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使得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不为正无穷，可以在更新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数组的时候维护。总复杂度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nlogn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47841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注意到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数组一定单调不下降，故可以使用二分寻找上面的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0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1-4-1—— 01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背包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75557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物品，每种物品价值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，重量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 给定背包最大承重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，求背包能够装载的最大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价值，注意每种物品只有一个。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&lt;= 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32880" y="27089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表示考虑前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个物品，背包装的重量为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时，装载的最大价值。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2880" y="328498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由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（不选择第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种物品）和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[i-1][j-w[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（选择第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种物品）转移而来。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127" y="42210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滚动数组优化空间：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[0/1][j]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55576" y="48691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更优的做法：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表示背包装的重量为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时，装载的最大价值。外层从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枚举物品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，内层枚举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转移而来。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55576" y="580526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注意由于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不在状态中，带来的唯一影响就是无法保证每种物品最多装入一次。解决方案是只需要让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从大到小枚举即可。时间复杂度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，空间复杂度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9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1-4-2—— </a:t>
            </a:r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完全背包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755576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：有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物品，每种物品价值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，重量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 给定背包最大承重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，求背包能够装载的最大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价值，注意每种物品有无穷多个。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&lt;= 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732880" y="270892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这里利用之前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背包的思路，直接讲最优做法。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64676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表示背包装的重量为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时，装载的最大价值。外层从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枚举物品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，内层枚举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[j-w[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]] + v[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转移而来。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55576" y="472688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实际上我们可以发现，若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从小到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大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枚举，则满足了每种物品可以放入无穷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多次。时间复杂度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nM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，空间复杂度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O(M)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7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6297</TotalTime>
  <Words>4265</Words>
  <Application>Microsoft Office PowerPoint</Application>
  <PresentationFormat>全屏显示(4:3)</PresentationFormat>
  <Paragraphs>206</Paragraphs>
  <Slides>30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宋体</vt:lpstr>
      <vt:lpstr>Arial</vt:lpstr>
      <vt:lpstr>Calibri</vt:lpstr>
      <vt:lpstr>Cambria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2005</cp:revision>
  <dcterms:created xsi:type="dcterms:W3CDTF">2017-07-14T00:47:01Z</dcterms:created>
  <dcterms:modified xsi:type="dcterms:W3CDTF">2019-01-26T03:45:44Z</dcterms:modified>
</cp:coreProperties>
</file>