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31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5" r:id="rId12"/>
    <p:sldId id="326" r:id="rId13"/>
    <p:sldId id="327" r:id="rId14"/>
    <p:sldId id="330" r:id="rId15"/>
    <p:sldId id="324" r:id="rId16"/>
    <p:sldId id="328" r:id="rId17"/>
    <p:sldId id="329" r:id="rId18"/>
    <p:sldId id="323" r:id="rId19"/>
    <p:sldId id="29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2" autoAdjust="0"/>
    <p:restoredTop sz="95095" autoAdjust="0"/>
  </p:normalViewPr>
  <p:slideViewPr>
    <p:cSldViewPr>
      <p:cViewPr varScale="1">
        <p:scale>
          <a:sx n="81" d="100"/>
          <a:sy n="81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42C2-6587-4EF1-B403-B85C1A93FAD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27E51-7203-4F61-9ECF-D9CF4DC7A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0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HDU1693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1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HDU4899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17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BZOJ5064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35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BZOJ1833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3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BZOJ4521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6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5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6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BZOJ1087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BZOJ2734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9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略简化自</a:t>
            </a:r>
            <a:r>
              <a:rPr lang="en-US" altLang="zh-CN" dirty="0" smtClean="0"/>
              <a:t>BZOJ2073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枚举 </a:t>
            </a:r>
            <a:r>
              <a:rPr lang="en-US" altLang="zh-CN" dirty="0" smtClean="0"/>
              <a:t>S </a:t>
            </a:r>
            <a:r>
              <a:rPr lang="zh-CN" altLang="en-US" dirty="0" smtClean="0"/>
              <a:t>非空子集：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t=</a:t>
            </a:r>
            <a:r>
              <a:rPr lang="en-US" altLang="zh-CN" dirty="0" err="1" smtClean="0"/>
              <a:t>S;t;t</a:t>
            </a:r>
            <a:r>
              <a:rPr lang="en-US" altLang="zh-CN" dirty="0" smtClean="0"/>
              <a:t>=(t-1)&amp;S)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BZOJ3195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9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BZOJ3864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如何预处理出每个</a:t>
            </a:r>
            <a:r>
              <a:rPr lang="en-US" altLang="zh-CN" dirty="0" err="1" smtClean="0"/>
              <a:t>sta</a:t>
            </a:r>
            <a:r>
              <a:rPr lang="zh-CN" altLang="en-US" dirty="0" smtClean="0"/>
              <a:t>状态下，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串加入字符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会转移到的状态？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sta</a:t>
            </a:r>
            <a:r>
              <a:rPr lang="zh-CN" altLang="en-US" dirty="0" smtClean="0"/>
              <a:t>状态即可得到所有 </a:t>
            </a:r>
            <a:r>
              <a:rPr lang="en-US" altLang="zh-CN" dirty="0" smtClean="0"/>
              <a:t>f[k][j-1]</a:t>
            </a:r>
            <a:r>
              <a:rPr lang="zh-CN" altLang="en-US" baseline="0" dirty="0" smtClean="0"/>
              <a:t> 的值，又枚举了</a:t>
            </a:r>
            <a:r>
              <a:rPr lang="en-US" altLang="zh-CN" baseline="0" dirty="0" smtClean="0"/>
              <a:t>T[j]</a:t>
            </a:r>
            <a:r>
              <a:rPr lang="zh-CN" altLang="en-US" baseline="0" dirty="0" smtClean="0"/>
              <a:t>，故可以用</a:t>
            </a:r>
            <a:r>
              <a:rPr lang="en-US" altLang="zh-CN" baseline="0" dirty="0" smtClean="0"/>
              <a:t>f</a:t>
            </a:r>
            <a:r>
              <a:rPr lang="zh-CN" altLang="en-US" baseline="0" dirty="0" smtClean="0"/>
              <a:t>的转移公式推导出所有</a:t>
            </a:r>
            <a:r>
              <a:rPr lang="en-US" altLang="zh-CN" baseline="0" dirty="0" smtClean="0"/>
              <a:t>f[k][j]</a:t>
            </a:r>
            <a:r>
              <a:rPr lang="zh-CN" altLang="en-US" baseline="0" dirty="0" smtClean="0"/>
              <a:t>的值，再差分即可计算出加入</a:t>
            </a:r>
            <a:r>
              <a:rPr lang="en-US" altLang="zh-CN" baseline="0" dirty="0" err="1" smtClean="0"/>
              <a:t>ch</a:t>
            </a:r>
            <a:r>
              <a:rPr lang="zh-CN" altLang="en-US" baseline="0" dirty="0" smtClean="0"/>
              <a:t>后会转移到的状态。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8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BZOJ1087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不放置：</a:t>
            </a:r>
            <a:r>
              <a:rPr lang="en-US" altLang="zh-CN" dirty="0" smtClean="0">
                <a:effectLst/>
              </a:rPr>
              <a:t>f[c][</a:t>
            </a:r>
            <a:r>
              <a:rPr lang="en-US" altLang="zh-CN" dirty="0" err="1" smtClean="0">
                <a:effectLst/>
              </a:rPr>
              <a:t>ss</a:t>
            </a:r>
            <a:r>
              <a:rPr lang="en-US" altLang="zh-CN" dirty="0" smtClean="0">
                <a:effectLst/>
              </a:rPr>
              <a:t>][k]+=f[c^1][s][k];</a:t>
            </a: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放置：</a:t>
            </a:r>
            <a:r>
              <a:rPr lang="en-US" altLang="zh-CN" dirty="0" smtClean="0">
                <a:effectLst/>
              </a:rPr>
              <a:t>if (k&lt;K&amp;&amp;check(</a:t>
            </a:r>
            <a:r>
              <a:rPr lang="en-US" altLang="zh-CN" dirty="0" err="1" smtClean="0">
                <a:effectLst/>
              </a:rPr>
              <a:t>i,j,s</a:t>
            </a:r>
            <a:r>
              <a:rPr lang="en-US" altLang="zh-CN" dirty="0" smtClean="0">
                <a:effectLst/>
              </a:rPr>
              <a:t>)) f[c][ss+1][k+1]+=f[c^1][s][k];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3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POJ2411</a:t>
            </a:r>
          </a:p>
          <a:p>
            <a:r>
              <a:rPr lang="en-US" altLang="zh-CN" dirty="0" smtClean="0">
                <a:effectLst/>
              </a:rPr>
              <a:t>if(k&amp;(1&lt;&lt;(m-1))) //</a:t>
            </a:r>
            <a:r>
              <a:rPr lang="zh-CN" altLang="en-US" dirty="0" smtClean="0">
                <a:effectLst/>
              </a:rPr>
              <a:t>上一个轮廓线的首位为</a:t>
            </a:r>
            <a:r>
              <a:rPr lang="en-US" altLang="zh-CN" dirty="0" smtClean="0">
                <a:effectLst/>
              </a:rPr>
              <a:t>1,</a:t>
            </a:r>
            <a:r>
              <a:rPr lang="zh-CN" altLang="en-US" dirty="0" smtClean="0">
                <a:effectLst/>
              </a:rPr>
              <a:t>可以选择不放</a:t>
            </a:r>
          </a:p>
          <a:p>
            <a:r>
              <a:rPr lang="en-US" altLang="zh-CN" dirty="0" err="1" smtClean="0">
                <a:effectLst/>
              </a:rPr>
              <a:t>dp</a:t>
            </a:r>
            <a:r>
              <a:rPr lang="en-US" altLang="zh-CN" dirty="0" smtClean="0">
                <a:effectLst/>
              </a:rPr>
              <a:t>[cur][(k&lt;&lt;1)^(1&lt;&lt;m)]+=</a:t>
            </a:r>
            <a:r>
              <a:rPr lang="en-US" altLang="zh-CN" dirty="0" err="1" smtClean="0">
                <a:effectLst/>
              </a:rPr>
              <a:t>dp</a:t>
            </a:r>
            <a:r>
              <a:rPr lang="en-US" altLang="zh-CN" dirty="0" smtClean="0">
                <a:effectLst/>
              </a:rPr>
              <a:t>[1-cur][k];</a:t>
            </a:r>
          </a:p>
          <a:p>
            <a:r>
              <a:rPr lang="en-US" altLang="zh-CN" dirty="0" smtClean="0">
                <a:effectLst/>
              </a:rPr>
              <a:t>if(</a:t>
            </a:r>
            <a:r>
              <a:rPr lang="en-US" altLang="zh-CN" dirty="0" err="1" smtClean="0">
                <a:effectLst/>
              </a:rPr>
              <a:t>i</a:t>
            </a:r>
            <a:r>
              <a:rPr lang="en-US" altLang="zh-CN" dirty="0" smtClean="0">
                <a:effectLst/>
              </a:rPr>
              <a:t>&amp;&amp;!(k&amp;(1&lt;&lt;(m-1)))) //</a:t>
            </a:r>
            <a:r>
              <a:rPr lang="zh-CN" altLang="en-US" dirty="0" smtClean="0">
                <a:effectLst/>
              </a:rPr>
              <a:t>不是第一行并且上一个状态首位为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，向上放</a:t>
            </a:r>
          </a:p>
          <a:p>
            <a:r>
              <a:rPr lang="en-US" altLang="zh-CN" dirty="0" err="1" smtClean="0">
                <a:effectLst/>
              </a:rPr>
              <a:t>dp</a:t>
            </a:r>
            <a:r>
              <a:rPr lang="en-US" altLang="zh-CN" dirty="0" smtClean="0">
                <a:effectLst/>
              </a:rPr>
              <a:t>[cur][(k&lt;&lt;1)^1]+=</a:t>
            </a:r>
            <a:r>
              <a:rPr lang="en-US" altLang="zh-CN" dirty="0" err="1" smtClean="0">
                <a:effectLst/>
              </a:rPr>
              <a:t>dp</a:t>
            </a:r>
            <a:r>
              <a:rPr lang="en-US" altLang="zh-CN" dirty="0" smtClean="0">
                <a:effectLst/>
              </a:rPr>
              <a:t>[1-cur][k];</a:t>
            </a:r>
          </a:p>
          <a:p>
            <a:r>
              <a:rPr lang="en-US" altLang="zh-CN" dirty="0" smtClean="0">
                <a:effectLst/>
              </a:rPr>
              <a:t>if(j&amp;&amp;(k&amp;(1&lt;&lt;(m-1)))&amp;&amp;!(k&amp;1))//</a:t>
            </a:r>
            <a:r>
              <a:rPr lang="zh-CN" altLang="en-US" dirty="0" smtClean="0">
                <a:effectLst/>
              </a:rPr>
              <a:t>首位为</a:t>
            </a: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末尾为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，可以向左方</a:t>
            </a:r>
          </a:p>
          <a:p>
            <a:r>
              <a:rPr lang="en-US" altLang="zh-CN" dirty="0" err="1" smtClean="0">
                <a:effectLst/>
              </a:rPr>
              <a:t>dp</a:t>
            </a:r>
            <a:r>
              <a:rPr lang="en-US" altLang="zh-CN" dirty="0" smtClean="0">
                <a:effectLst/>
              </a:rPr>
              <a:t>[cur][(k&lt;&lt;1)^(1&lt;&lt;m)^3]+=</a:t>
            </a:r>
            <a:r>
              <a:rPr lang="en-US" altLang="zh-CN" dirty="0" err="1" smtClean="0">
                <a:effectLst/>
              </a:rPr>
              <a:t>dp</a:t>
            </a:r>
            <a:r>
              <a:rPr lang="en-US" altLang="zh-CN" dirty="0" smtClean="0">
                <a:effectLst/>
              </a:rPr>
              <a:t>[1-cur][k];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7E51-7203-4F61-9ECF-D9CF4DC7A4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8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  <a:ea typeface="等线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等线" panose="02010600030101010101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2019/1/26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等线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  <a:ea typeface="宋体" charset="-122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-540568" y="2676220"/>
            <a:ext cx="7500990" cy="57150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               </a:t>
            </a:r>
            <a:r>
              <a:rPr lang="zh-CN" altLang="en-US" sz="6000" spc="-1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动态规划</a:t>
            </a:r>
            <a:endParaRPr kumimoji="0" lang="zh-CN" altLang="en-US" sz="6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4128" y="2786058"/>
            <a:ext cx="1357322" cy="46166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2</a:t>
            </a:r>
            <a:endParaRPr lang="zh-CN" altLang="en-US" sz="24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9832" y="4077072"/>
            <a:ext cx="5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清华大学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七高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en-US" altLang="zh-CN" sz="1000" dirty="0" smtClean="0">
                <a:solidFill>
                  <a:schemeClr val="tx2"/>
                </a:solidFill>
                <a:ea typeface="等线" panose="02010600030101010101" pitchFamily="2" charset="-122"/>
              </a:rPr>
              <a:t>                 </a:t>
            </a:r>
            <a:r>
              <a:rPr lang="zh-CN" altLang="en-US" dirty="0" smtClean="0">
                <a:solidFill>
                  <a:schemeClr val="tx2"/>
                </a:solidFill>
                <a:ea typeface="等线" panose="02010600030101010101" pitchFamily="2" charset="-122"/>
              </a:rPr>
              <a:t>杨雅儒</a:t>
            </a:r>
            <a:endParaRPr lang="zh-CN" altLang="en-US" sz="1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1-6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题目：给出一个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的矩形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1*2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大小的多米若骨牌去填充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的这个矩形，问有多少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种完整填充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方法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(n&lt;=50, m&lt;=12)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7191" y="292893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[cur][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表示在当前位置，轮廓线状态为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表示该位置被覆盖了）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191" y="38872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在每个点考虑放置时，只考虑放置以这个点为右端点或下端点的骨牌。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98262" y="48145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cur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对应的上一行为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，则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cur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必须放置骨牌，且方向向上。否则可以不放。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07191" y="572396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cur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对应的左边为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并且上一行为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，则可以放置朝左。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1-7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个格子的矩阵，其中有一些障碍，问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用一个或以上回路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不重复不遗漏地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经过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所有格子，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且不经过障碍的方案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 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&lt;=12)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8617" y="306896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表示即将处理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,j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的格子，轮廓线上状态为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的方案数。注意这里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存储的是时轮廓线的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边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上的状态。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520" y="402882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先特判掉该格子为障碍的情况。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606520" y="469900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若该格子左插头和上插头都有，则连成封闭下边界，新状态中均无插头。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06520" y="549500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若只有一个插头，考虑将这个插头向下延伸还是向右延伸。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606520" y="6112007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若没有插头，因为经过所有格子，所以必定在自处作为左上角新开一条回路，新状态中两边都有插头。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12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1-8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n*m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个格子的矩阵，其中有一些障碍，问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仅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个不重复不遗漏地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经过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所有格子，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且不经过障碍的方案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 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n,m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&lt;=12)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8617" y="306896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表示即将处理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,j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的格子，轮廓线上状态为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的方案数。注意这里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存储的是时轮廓线的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边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上的状态。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02730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先特判掉该格子为障碍的情况。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00034" y="470653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状态存储时用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0/1/2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表示，分别表示无插头、左括号插头、右括号插头。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满足括号序列性质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】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500034" y="580490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枚举当前格子的两个插头的状态进行转移即可。课上细讲。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5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683568" y="13407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数位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的套路：变为两段区间作差。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时先处理长度小于上界的数，再处理长度等于上界的数。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83568" y="299695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时个人比较喜欢的做法：不区分长度小于上界的数和等于上界的数，直接从高位向低位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，状态中多记录一个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0/1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来表示是否压着上界。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0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2-0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[L,R]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间，不出现“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62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”的数的个数。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292494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][j][0/1]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长为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，最后一位为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，是否压着上界的数的个数。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87929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枚举下一个数位是什么，转移即可。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74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数的定义：能被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整除且本身包含字符串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"13"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的数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。例如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130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2613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数，但是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143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2639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数。</a:t>
            </a: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你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的任务是计算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之间有多少个数是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4107" y="353253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][j][k][0/1][0/1]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表示：长为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取模的值为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，最后一个数字为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，这个数是否包含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”13”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，是否压着上界的数的个数。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00034" y="472514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▪也可以补集转化。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][j][k][0/1]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表示：长为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取模的值为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，最后一个数字为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，是否压着上界的数的个数。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：给定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两个正整数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，求在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a,b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中的所有整数中，每个数码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(digit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，指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0-9 )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各出现了多少次。其中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 ≤ b ≤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10^12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32979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][j][0/1][0/1]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，是否处于前导零状态，是否压着上界，数字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出现的次数。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05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2-3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[L,R]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间，不同时出现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，且必须包含三个相邻且相同的数。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31409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][j][0/1][0/1]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，最后一位为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，最后两位是否相同，是否存在三位相同，是否出现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，是否出现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15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2-4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▪题目：定义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beautiful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数：这个数能被它的每一位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整除。例如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12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能被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整除，故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beautiful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数，求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区间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l,r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beautiful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数的个数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9844" y="292893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被每一位整除，即对这个数的每位数字的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取模的值为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 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00034" y="441896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][j][k][0/1]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：长为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，所有数位的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2520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取模为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0/1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表示是否压着上界。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500034" y="350260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于是考虑状态中存下所有数位的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，以及对于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1~9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2520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）取模的值。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00034" y="55892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注意所有可能的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lcm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数目很小，应当进行离散化。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6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END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278605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谢谢各位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546" y="414338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欢迎没有听懂的同学找我问清楚。</a:t>
            </a:r>
            <a:endParaRPr lang="en-US" altLang="zh-CN" baseline="30000" dirty="0" smtClean="0"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4" y="714356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2"/>
                </a:solidFill>
                <a:ea typeface="等线" panose="02010600030101010101" pitchFamily="2" charset="-122"/>
              </a:rPr>
              <a:t>目录</a:t>
            </a:r>
            <a:endParaRPr lang="zh-CN" altLang="en-US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3332382" y="2362813"/>
            <a:ext cx="3012525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状压</a:t>
            </a:r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3332382" y="4293096"/>
            <a:ext cx="2160240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数位</a:t>
            </a:r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7210" y="3381766"/>
            <a:ext cx="2792830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aseline="-250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轮廓</a:t>
            </a:r>
            <a:r>
              <a:rPr lang="zh-CN" altLang="en-US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线</a:t>
            </a:r>
            <a:r>
              <a:rPr lang="en-US" altLang="zh-CN" sz="4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endParaRPr lang="en-US" altLang="zh-CN" sz="4400" baseline="-250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状压</a:t>
            </a:r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DP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77705" y="17728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算是效率比较低的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了，使用这一类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是因为状态转移不得不使用到更加细节的信息（例如选中了哪几个具体的物品等）。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7705" y="27089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状压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，即状态压缩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，将更加细节的状态压为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进制数存入某一维状态，多见的是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1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1-0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N×N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的棋盘里面放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个国王，使他们互不攻击，共有多少种摆放方案。国王能攻击到它上下左右，以及左上左下右上右下八个方向上附近的各一个格子，共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个格子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(N&lt;=9, K&lt;=N*N)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302126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裸状压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371465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表示做到第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行，一共放了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个国王，第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行放置状态为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的方案数。转移时枚举上一行状态。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64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1-1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：求集合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{1,2,…,n}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的子集个数，且需要满足：若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x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在子集中，则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2x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不在子集中。（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n&lt;=100000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2764" y="2928934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 3 9 …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2 6 18…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……..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34894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剩下是裸状压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9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1-2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个人要分组过桥，每个人有特定过桥时间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，每个组过桥时间为其中每个人时间的最大值。只有一个组过完桥之后下一个组才可以过桥。问如何分组使得最短时间内让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个人过桥。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(n&lt;=16)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3205933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的人过桥所需最短时间。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8872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枚举子集，表示最后一组是哪些人，转移即可。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00034" y="456861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如何枚举子集？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68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1-3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个点，要连接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条无向边，要保证最后每个点度数为偶数，并且连边的两个点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u,v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需要满足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1&lt;=|u-v|&lt;=K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，问方案数。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1&lt;=n&lt;=30, 0&lt;=m&lt;=30, 1&lt;=K&lt;=8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320593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][j][p][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表示当前处理到了第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个点，连接了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j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条边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点的奇偶性状态为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当前准备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连接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左边第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点的方案总数。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221088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▪不连这条边：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][j][p+1][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]+=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][j][p][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连这条边：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][j+1][p][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’]+=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][j][p][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466983" y="544730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处理下一个点时：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[i+1][j][p][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’]+=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][j][p][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，此时需满足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中右数第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个点度数为偶数。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500034" y="618620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初值：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[1][0][1][0]=1</a:t>
            </a:r>
          </a:p>
        </p:txBody>
      </p:sp>
    </p:spTree>
    <p:extLst>
      <p:ext uri="{BB962C8B-B14F-4D97-AF65-F5344CB8AC3E}">
        <p14:creationId xmlns:p14="http://schemas.microsoft.com/office/powerpoint/2010/main" val="23111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1-4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题目：给一个长度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&lt;=15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（仅包含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ACGT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），对于所有的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0&lt;=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&lt;=|S|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），求有多少长度为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满足串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和串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的最长公共子序列长度为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(M&lt;=1000)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306896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直接求最长公共子序列？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][j]=max(f[i-1][j],f[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][j-1],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f[i-1][j-1]+1)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第三个需要满足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]==T[j]】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91315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考虑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套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00034" y="45091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表示串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长为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，此时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数组状态为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的方案数。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此时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状态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需要保存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f[k][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|S|】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469873" y="537321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考虑到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f[k][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f[k-1][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相差为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0/1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，所以用差分值作为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即可。即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为一个二进制状态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69873" y="606749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预处理出每个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状态下，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串加入一个字符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，会转移到的状态。之后做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即可，即枚举第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i+1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个字符是什么，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从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][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转移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出去 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Problem 1-5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500034" y="1785926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题目：在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N×N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的棋盘里面放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个国王，使他们互不攻击，共有多少种摆放方案。国王能攻击到它上下左右，以及左上左下右上右下八个方向上附近的各一个格子，共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个格子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(N&lt;=9, K&lt;=N*N)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34" y="302126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裸轮廓线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79078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[cur][k][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表示在位置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cur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（滚动数组，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0/1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），已经放置了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个国王，轮廓线上状态为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sta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的方案数。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503482" y="483729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注意这里的轮廓线状态的最高位为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的上方处，最低位为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的左方处。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00034" y="569914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 枚举当前位置是否放置国王转移。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6051</TotalTime>
  <Words>2205</Words>
  <Application>Microsoft Office PowerPoint</Application>
  <PresentationFormat>全屏显示(4:3)</PresentationFormat>
  <Paragraphs>135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宋体</vt:lpstr>
      <vt:lpstr>Arial</vt:lpstr>
      <vt:lpstr>Calibri</vt:lpstr>
      <vt:lpstr>Cambria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LFlame</dc:creator>
  <cp:lastModifiedBy>315629555@qq.com</cp:lastModifiedBy>
  <cp:revision>1982</cp:revision>
  <dcterms:created xsi:type="dcterms:W3CDTF">2017-07-14T00:47:01Z</dcterms:created>
  <dcterms:modified xsi:type="dcterms:W3CDTF">2019-01-26T15:11:55Z</dcterms:modified>
</cp:coreProperties>
</file>